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75"/>
  </p:notesMasterIdLst>
  <p:handoutMasterIdLst>
    <p:handoutMasterId r:id="rId76"/>
  </p:handoutMasterIdLst>
  <p:sldIdLst>
    <p:sldId id="264" r:id="rId4"/>
    <p:sldId id="552" r:id="rId5"/>
    <p:sldId id="556" r:id="rId6"/>
    <p:sldId id="587" r:id="rId7"/>
    <p:sldId id="541" r:id="rId8"/>
    <p:sldId id="565" r:id="rId9"/>
    <p:sldId id="579" r:id="rId10"/>
    <p:sldId id="562" r:id="rId11"/>
    <p:sldId id="563" r:id="rId12"/>
    <p:sldId id="483" r:id="rId13"/>
    <p:sldId id="578" r:id="rId14"/>
    <p:sldId id="401" r:id="rId15"/>
    <p:sldId id="580" r:id="rId16"/>
    <p:sldId id="560" r:id="rId17"/>
    <p:sldId id="544" r:id="rId18"/>
    <p:sldId id="567" r:id="rId19"/>
    <p:sldId id="568" r:id="rId20"/>
    <p:sldId id="402" r:id="rId21"/>
    <p:sldId id="547" r:id="rId22"/>
    <p:sldId id="566" r:id="rId23"/>
    <p:sldId id="485" r:id="rId24"/>
    <p:sldId id="583" r:id="rId25"/>
    <p:sldId id="581" r:id="rId26"/>
    <p:sldId id="558" r:id="rId27"/>
    <p:sldId id="490" r:id="rId28"/>
    <p:sldId id="559" r:id="rId29"/>
    <p:sldId id="486" r:id="rId30"/>
    <p:sldId id="571" r:id="rId31"/>
    <p:sldId id="554" r:id="rId32"/>
    <p:sldId id="572" r:id="rId33"/>
    <p:sldId id="573" r:id="rId34"/>
    <p:sldId id="553" r:id="rId35"/>
    <p:sldId id="403" r:id="rId36"/>
    <p:sldId id="555" r:id="rId37"/>
    <p:sldId id="576" r:id="rId38"/>
    <p:sldId id="488" r:id="rId39"/>
    <p:sldId id="518" r:id="rId40"/>
    <p:sldId id="542" r:id="rId41"/>
    <p:sldId id="543" r:id="rId42"/>
    <p:sldId id="575" r:id="rId43"/>
    <p:sldId id="589" r:id="rId44"/>
    <p:sldId id="590" r:id="rId45"/>
    <p:sldId id="591" r:id="rId46"/>
    <p:sldId id="592" r:id="rId47"/>
    <p:sldId id="593" r:id="rId48"/>
    <p:sldId id="406" r:id="rId49"/>
    <p:sldId id="408" r:id="rId50"/>
    <p:sldId id="410" r:id="rId51"/>
    <p:sldId id="411" r:id="rId52"/>
    <p:sldId id="549" r:id="rId53"/>
    <p:sldId id="404" r:id="rId54"/>
    <p:sldId id="471" r:id="rId55"/>
    <p:sldId id="472" r:id="rId56"/>
    <p:sldId id="473" r:id="rId57"/>
    <p:sldId id="474" r:id="rId58"/>
    <p:sldId id="475" r:id="rId59"/>
    <p:sldId id="577" r:id="rId60"/>
    <p:sldId id="476" r:id="rId61"/>
    <p:sldId id="477" r:id="rId62"/>
    <p:sldId id="478" r:id="rId63"/>
    <p:sldId id="594" r:id="rId64"/>
    <p:sldId id="479" r:id="rId65"/>
    <p:sldId id="519" r:id="rId66"/>
    <p:sldId id="586" r:id="rId67"/>
    <p:sldId id="582" r:id="rId68"/>
    <p:sldId id="584" r:id="rId69"/>
    <p:sldId id="532" r:id="rId70"/>
    <p:sldId id="533" r:id="rId71"/>
    <p:sldId id="585" r:id="rId72"/>
    <p:sldId id="561" r:id="rId73"/>
    <p:sldId id="268" r:id="rId7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2" autoAdjust="0"/>
    <p:restoredTop sz="95928"/>
  </p:normalViewPr>
  <p:slideViewPr>
    <p:cSldViewPr snapToGrid="0">
      <p:cViewPr varScale="1">
        <p:scale>
          <a:sx n="95" d="100"/>
          <a:sy n="95" d="100"/>
        </p:scale>
        <p:origin x="283" y="72"/>
      </p:cViewPr>
      <p:guideLst/>
    </p:cSldViewPr>
  </p:slideViewPr>
  <p:outlineViewPr>
    <p:cViewPr>
      <p:scale>
        <a:sx n="33" d="100"/>
        <a:sy n="33" d="100"/>
      </p:scale>
      <p:origin x="0" y="-776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696"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customXml" Target="../customXml/item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69481172-56BA-6C88-168E-D96C21B47D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0C878F87-09B6-0DE1-6A0A-D3E83B35E1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3439F6-3E71-9744-A5FD-F8360DC2B55B}" type="datetimeFigureOut">
              <a:rPr lang="cs-CZ" smtClean="0"/>
              <a:t>18.02.2026</a:t>
            </a:fld>
            <a:endParaRPr lang="cs-CZ"/>
          </a:p>
        </p:txBody>
      </p:sp>
      <p:sp>
        <p:nvSpPr>
          <p:cNvPr id="4" name="Zástupný symbol pro zápatí 3">
            <a:extLst>
              <a:ext uri="{FF2B5EF4-FFF2-40B4-BE49-F238E27FC236}">
                <a16:creationId xmlns:a16="http://schemas.microsoft.com/office/drawing/2014/main" id="{7E02C864-4460-15D6-DE8C-0E643C3EE1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625D8B96-87C9-2E0D-8058-68FEE7E1CC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FE44AF-43CC-394B-BC78-30B75A456210}" type="slidenum">
              <a:rPr lang="cs-CZ" smtClean="0"/>
              <a:t>‹#›</a:t>
            </a:fld>
            <a:endParaRPr lang="cs-CZ"/>
          </a:p>
        </p:txBody>
      </p:sp>
    </p:spTree>
    <p:extLst>
      <p:ext uri="{BB962C8B-B14F-4D97-AF65-F5344CB8AC3E}">
        <p14:creationId xmlns:p14="http://schemas.microsoft.com/office/powerpoint/2010/main" val="1540279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F23E5-E723-4485-9A71-51DD2E0513A0}" type="datetimeFigureOut">
              <a:rPr lang="cs-CZ" smtClean="0"/>
              <a:t>18.02.2026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EC3DE-2A43-4B52-8ED0-7B171497C052}" type="slidenum">
              <a:rPr lang="cs-CZ" smtClean="0"/>
              <a:t>‹#›</a:t>
            </a:fld>
            <a:endParaRPr lang="cs-CZ"/>
          </a:p>
        </p:txBody>
      </p:sp>
    </p:spTree>
    <p:extLst>
      <p:ext uri="{BB962C8B-B14F-4D97-AF65-F5344CB8AC3E}">
        <p14:creationId xmlns:p14="http://schemas.microsoft.com/office/powerpoint/2010/main" val="161344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97D5832-16DB-96CB-1958-BEA9E78247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C7794C-304D-4A20-959B-6DE3AC4988DA}" type="slidenum">
              <a:rPr lang="cs-CZ" altLang="cs-CZ" smtClean="0">
                <a:latin typeface="Arial" panose="020B0604020202020204" pitchFamily="34" charset="0"/>
              </a:rPr>
              <a:pPr>
                <a:spcBef>
                  <a:spcPct val="0"/>
                </a:spcBef>
              </a:pPr>
              <a:t>62</a:t>
            </a:fld>
            <a:endParaRPr lang="cs-CZ" altLang="cs-CZ">
              <a:latin typeface="Arial" panose="020B0604020202020204" pitchFamily="34" charset="0"/>
            </a:endParaRPr>
          </a:p>
        </p:txBody>
      </p:sp>
      <p:sp>
        <p:nvSpPr>
          <p:cNvPr id="78851" name="Rectangle 2">
            <a:extLst>
              <a:ext uri="{FF2B5EF4-FFF2-40B4-BE49-F238E27FC236}">
                <a16:creationId xmlns:a16="http://schemas.microsoft.com/office/drawing/2014/main" id="{41813287-B21F-EA11-6CF3-FA2B78E64FFF}"/>
              </a:ext>
            </a:extLst>
          </p:cNvPr>
          <p:cNvSpPr>
            <a:spLocks noChangeArrowheads="1" noTextEdit="1"/>
          </p:cNvSpPr>
          <p:nvPr>
            <p:ph type="sldImg"/>
          </p:nvPr>
        </p:nvSpPr>
        <p:spPr bwMode="auto">
          <a:solidFill>
            <a:srgbClr val="FFFFFF"/>
          </a:solidFill>
          <a:ln>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1"/>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1540E11-6C50-40B5-ED84-651C0E2EB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96" y="0"/>
            <a:ext cx="12272394" cy="6858000"/>
          </a:xfrm>
          <a:prstGeom prst="rect">
            <a:avLst/>
          </a:prstGeom>
        </p:spPr>
      </p:pic>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2048376"/>
            <a:ext cx="9144000" cy="2387600"/>
          </a:xfrm>
        </p:spPr>
        <p:txBody>
          <a:bodyPr anchor="b">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id="{33A880A5-CC4C-E83E-2A77-2EAA9E5DFE92}"/>
              </a:ext>
            </a:extLst>
          </p:cNvPr>
          <p:cNvSpPr>
            <a:spLocks noGrp="1"/>
          </p:cNvSpPr>
          <p:nvPr>
            <p:ph type="subTitle" idx="1"/>
          </p:nvPr>
        </p:nvSpPr>
        <p:spPr>
          <a:xfrm>
            <a:off x="650079" y="4712599"/>
            <a:ext cx="9144000" cy="11294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10" name="Obrázek 9" descr="Obsah obrázku Písmo, Grafika, text, grafický design&#10;&#10;Popis byl vytvořen automaticky">
            <a:extLst>
              <a:ext uri="{FF2B5EF4-FFF2-40B4-BE49-F238E27FC236}">
                <a16:creationId xmlns:a16="http://schemas.microsoft.com/office/drawing/2014/main" id="{4917296F-2561-2C95-0483-5A5B579659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0079" y="678863"/>
            <a:ext cx="3430380" cy="707025"/>
          </a:xfrm>
          <a:prstGeom prst="rect">
            <a:avLst/>
          </a:prstGeom>
        </p:spPr>
      </p:pic>
    </p:spTree>
    <p:extLst>
      <p:ext uri="{BB962C8B-B14F-4D97-AF65-F5344CB8AC3E}">
        <p14:creationId xmlns:p14="http://schemas.microsoft.com/office/powerpoint/2010/main" val="67298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itát">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2847975" y="1485900"/>
            <a:ext cx="6477000" cy="4643438"/>
          </a:xfrm>
        </p:spPr>
        <p:txBody>
          <a:bodyPr/>
          <a:lstStyle>
            <a:lvl1pPr marL="0" indent="0">
              <a:lnSpc>
                <a:spcPct val="108000"/>
              </a:lnSpc>
              <a:buNone/>
              <a:defRPr/>
            </a:lvl1pPr>
            <a:lvl2pPr marL="0" indent="0">
              <a:buNone/>
              <a:defRPr sz="1700">
                <a:solidFill>
                  <a:schemeClr val="accent1"/>
                </a:solidFill>
              </a:defRPr>
            </a:lvl2pPr>
            <a:lvl3pPr marL="0" indent="0">
              <a:buNone/>
              <a:defRPr sz="1700"/>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p:txBody>
      </p:sp>
      <p:pic>
        <p:nvPicPr>
          <p:cNvPr id="5" name="Obrázek 4">
            <a:extLst>
              <a:ext uri="{FF2B5EF4-FFF2-40B4-BE49-F238E27FC236}">
                <a16:creationId xmlns:a16="http://schemas.microsoft.com/office/drawing/2014/main" id="{E6896127-A932-05AF-19AA-A3EF7B493D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9" name="Zástupný symbol pro zápatí 4">
            <a:extLst>
              <a:ext uri="{FF2B5EF4-FFF2-40B4-BE49-F238E27FC236}">
                <a16:creationId xmlns:a16="http://schemas.microsoft.com/office/drawing/2014/main" id="{3090B9CC-DBE2-DF80-DD04-267F4BDD318B}"/>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201E28EC-073B-84AF-FF8E-979B5D3D62F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4958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ABA3B-E3F6-9A92-9135-4EE08586C3C6}"/>
              </a:ext>
            </a:extLst>
          </p:cNvPr>
          <p:cNvSpPr>
            <a:spLocks noGrp="1"/>
          </p:cNvSpPr>
          <p:nvPr>
            <p:ph type="title"/>
          </p:nvPr>
        </p:nvSpPr>
        <p:spPr/>
        <p:txBody>
          <a:bodyPr/>
          <a:lstStyle/>
          <a:p>
            <a:r>
              <a:rPr lang="cs-CZ"/>
              <a:t>Kliknutím lze upravit styl.</a:t>
            </a:r>
          </a:p>
        </p:txBody>
      </p:sp>
      <p:pic>
        <p:nvPicPr>
          <p:cNvPr id="7" name="Obrázek 6">
            <a:extLst>
              <a:ext uri="{FF2B5EF4-FFF2-40B4-BE49-F238E27FC236}">
                <a16:creationId xmlns:a16="http://schemas.microsoft.com/office/drawing/2014/main" id="{A812DFB0-A8C7-0073-6389-FF363AEF1D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8" name="Zástupný symbol pro zápatí 4">
            <a:extLst>
              <a:ext uri="{FF2B5EF4-FFF2-40B4-BE49-F238E27FC236}">
                <a16:creationId xmlns:a16="http://schemas.microsoft.com/office/drawing/2014/main" id="{011D1AA5-5182-C810-225E-97E45E4FDB17}"/>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BFC91CA1-2364-05B0-0F04-690A1C5B007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22442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9438A86-4A25-73CF-7171-B61A241DD7A7}"/>
              </a:ext>
            </a:extLst>
          </p:cNvPr>
          <p:cNvSpPr>
            <a:spLocks noGrp="1"/>
          </p:cNvSpPr>
          <p:nvPr>
            <p:ph type="dt" sz="half" idx="10"/>
          </p:nvPr>
        </p:nvSpPr>
        <p:spPr>
          <a:xfrm>
            <a:off x="838200" y="5925276"/>
            <a:ext cx="2743200" cy="365125"/>
          </a:xfrm>
          <a:prstGeom prst="rect">
            <a:avLst/>
          </a:prstGeom>
        </p:spPr>
        <p:txBody>
          <a:bodyPr/>
          <a:lstStyle/>
          <a:p>
            <a:fld id="{1A945517-90B0-4E61-B5DD-AC2B75BAD2CB}" type="datetime1">
              <a:rPr lang="cs-CZ" smtClean="0"/>
              <a:t>18.02.2026</a:t>
            </a:fld>
            <a:endParaRPr lang="cs-CZ"/>
          </a:p>
        </p:txBody>
      </p:sp>
      <p:pic>
        <p:nvPicPr>
          <p:cNvPr id="5" name="Obrázek 4">
            <a:extLst>
              <a:ext uri="{FF2B5EF4-FFF2-40B4-BE49-F238E27FC236}">
                <a16:creationId xmlns:a16="http://schemas.microsoft.com/office/drawing/2014/main" id="{501D3696-2239-C380-C5DC-7A40F1D888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6" name="Zástupný symbol pro zápatí 4">
            <a:extLst>
              <a:ext uri="{FF2B5EF4-FFF2-40B4-BE49-F238E27FC236}">
                <a16:creationId xmlns:a16="http://schemas.microsoft.com/office/drawing/2014/main" id="{CA22F0A3-7A6F-26D0-F7E4-38F90D636C4D}"/>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7" name="Zástupný symbol pro číslo snímku 5">
            <a:extLst>
              <a:ext uri="{FF2B5EF4-FFF2-40B4-BE49-F238E27FC236}">
                <a16:creationId xmlns:a16="http://schemas.microsoft.com/office/drawing/2014/main" id="{70A463D7-59BA-DD1A-EE96-881BA846FA04}"/>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749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ředěl 1">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4" name="Obrázek 3">
            <a:extLst>
              <a:ext uri="{FF2B5EF4-FFF2-40B4-BE49-F238E27FC236}">
                <a16:creationId xmlns:a16="http://schemas.microsoft.com/office/drawing/2014/main" id="{D3CF39BF-5858-1FA2-AE20-3D3663541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0802" y="6275382"/>
            <a:ext cx="1370861" cy="282953"/>
          </a:xfrm>
          <a:prstGeom prst="rect">
            <a:avLst/>
          </a:prstGeom>
        </p:spPr>
      </p:pic>
    </p:spTree>
    <p:extLst>
      <p:ext uri="{BB962C8B-B14F-4D97-AF65-F5344CB8AC3E}">
        <p14:creationId xmlns:p14="http://schemas.microsoft.com/office/powerpoint/2010/main" val="165502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ředěl 2">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3" name="Obrázek 2">
            <a:extLst>
              <a:ext uri="{FF2B5EF4-FFF2-40B4-BE49-F238E27FC236}">
                <a16:creationId xmlns:a16="http://schemas.microsoft.com/office/drawing/2014/main" id="{5ACBBC27-DDEA-6C5A-8ACF-67EDD56D84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325161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Závěr">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692776"/>
            <a:ext cx="9144000" cy="1304424"/>
          </a:xfrm>
        </p:spPr>
        <p:txBody>
          <a:bodyPr anchor="t">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id="{33A880A5-CC4C-E83E-2A77-2EAA9E5DFE92}"/>
              </a:ext>
            </a:extLst>
          </p:cNvPr>
          <p:cNvSpPr>
            <a:spLocks noGrp="1"/>
          </p:cNvSpPr>
          <p:nvPr>
            <p:ph type="subTitle" idx="1"/>
          </p:nvPr>
        </p:nvSpPr>
        <p:spPr>
          <a:xfrm>
            <a:off x="650079" y="3848999"/>
            <a:ext cx="9144000" cy="8246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5" name="Obrázek 4">
            <a:extLst>
              <a:ext uri="{FF2B5EF4-FFF2-40B4-BE49-F238E27FC236}">
                <a16:creationId xmlns:a16="http://schemas.microsoft.com/office/drawing/2014/main" id="{EB2BB669-96AF-C460-0644-D9B33EBD9D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113429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497FA54-5776-58AE-AEC4-FAE86FE9D78B}"/>
              </a:ext>
            </a:extLst>
          </p:cNvPr>
          <p:cNvSpPr>
            <a:spLocks noGrp="1"/>
          </p:cNvSpPr>
          <p:nvPr>
            <p:ph idx="1"/>
          </p:nvPr>
        </p:nvSpPr>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5B1D0EC9-522E-7760-9533-ED823A8D61A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id="{5A7BEC56-EE77-297B-48FC-43CFAD8E116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pic>
        <p:nvPicPr>
          <p:cNvPr id="13" name="Obrázek 12">
            <a:extLst>
              <a:ext uri="{FF2B5EF4-FFF2-40B4-BE49-F238E27FC236}">
                <a16:creationId xmlns:a16="http://schemas.microsoft.com/office/drawing/2014/main" id="{78885C40-6A50-FFD6-B978-4E000D35B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Tree>
    <p:extLst>
      <p:ext uri="{BB962C8B-B14F-4D97-AF65-F5344CB8AC3E}">
        <p14:creationId xmlns:p14="http://schemas.microsoft.com/office/powerpoint/2010/main" val="174242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Nadpis a obsah 2">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497FA54-5776-58AE-AEC4-FAE86FE9D78B}"/>
              </a:ext>
            </a:extLst>
          </p:cNvPr>
          <p:cNvSpPr>
            <a:spLocks noGrp="1"/>
          </p:cNvSpPr>
          <p:nvPr>
            <p:ph idx="1"/>
          </p:nvPr>
        </p:nvSpPr>
        <p:spPr/>
        <p:txBody>
          <a:bodyPr/>
          <a:lstStyle>
            <a:lvl1pPr marL="0" indent="0">
              <a:lnSpc>
                <a:spcPct val="100000"/>
              </a:lnSpc>
              <a:buFontTx/>
              <a:buNone/>
              <a:defRPr/>
            </a:lvl1pPr>
            <a:lvl2pPr marL="0" indent="0">
              <a:lnSpc>
                <a:spcPct val="100000"/>
              </a:lnSpc>
              <a:spcBef>
                <a:spcPts val="800"/>
              </a:spcBef>
              <a:buNone/>
              <a:defRPr/>
            </a:lvl2pPr>
            <a:lvl3pPr marL="177800" indent="-177800">
              <a:lnSpc>
                <a:spcPct val="100000"/>
              </a:lnSpc>
              <a:defRPr/>
            </a:lvl3pPr>
            <a:lvl4pPr marL="355600" indent="-177800">
              <a:lnSpc>
                <a:spcPct val="100000"/>
              </a:lnSpc>
              <a:defRPr/>
            </a:lvl4pPr>
            <a:lvl5pPr marL="533400" indent="-177800">
              <a:lnSpc>
                <a:spcPct val="100000"/>
              </a:lnSpc>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7" name="Obrázek 6">
            <a:extLst>
              <a:ext uri="{FF2B5EF4-FFF2-40B4-BE49-F238E27FC236}">
                <a16:creationId xmlns:a16="http://schemas.microsoft.com/office/drawing/2014/main" id="{43564D70-284F-88A1-FC08-29E63F8319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8" name="Zástupný symbol pro zápatí 4">
            <a:extLst>
              <a:ext uri="{FF2B5EF4-FFF2-40B4-BE49-F238E27FC236}">
                <a16:creationId xmlns:a16="http://schemas.microsoft.com/office/drawing/2014/main" id="{B1E62B60-5FB1-9381-00CF-C665EB008B39}"/>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D7E0B353-40A5-48F9-C049-D884C812055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240907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9"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6172198"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id="{9BF45EE8-2365-24C4-6E7D-F72C293DBA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id="{77ECF020-D996-697F-4779-13801850A6B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D1159978-FAB9-CBE7-228C-DA9796E0DA3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156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9"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6172198"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id="{8CCBA954-9BEE-4D3C-C0ED-19047D66F1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id="{406CC1D3-5C60-B944-EDE9-263819023011}"/>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0D240CD1-21EB-CFB6-BC30-937FEEEB1F3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2690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brázek a popis">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8" y="647700"/>
            <a:ext cx="8331201" cy="5529263"/>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9271000" y="1825625"/>
            <a:ext cx="2374900" cy="4351338"/>
          </a:xfrm>
        </p:spPr>
        <p:txBody>
          <a:bodyPr anchor="b">
            <a:normAutofit/>
          </a:bodyPr>
          <a:lstStyle>
            <a:lvl1pPr marL="0" indent="0">
              <a:buNone/>
              <a:defRPr sz="1500" b="0"/>
            </a:lvl1pPr>
            <a:lvl2pPr marL="0" indent="0">
              <a:buNone/>
              <a:defRPr sz="1500"/>
            </a:lvl2pPr>
            <a:lvl3pPr marL="176400" indent="-176400">
              <a:defRPr sz="1500"/>
            </a:lvl3pPr>
            <a:lvl4pPr marL="356400" indent="-176400">
              <a:defRPr sz="1500"/>
            </a:lvl4pPr>
            <a:lvl5pPr marL="532800" indent="-176400">
              <a:defRPr sz="1500"/>
            </a:lvl5pPr>
          </a:lstStyle>
          <a:p>
            <a:pPr lvl="0"/>
            <a:r>
              <a:rPr lang="cs-CZ"/>
              <a:t>Po kliknutí můžete upravovat styly textu v předloze.</a:t>
            </a:r>
          </a:p>
        </p:txBody>
      </p:sp>
      <p:pic>
        <p:nvPicPr>
          <p:cNvPr id="5" name="Obrázek 4">
            <a:extLst>
              <a:ext uri="{FF2B5EF4-FFF2-40B4-BE49-F238E27FC236}">
                <a16:creationId xmlns:a16="http://schemas.microsoft.com/office/drawing/2014/main" id="{18ECC450-B476-55C6-13E7-241DFDEEE9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78818" y="6456560"/>
            <a:ext cx="1370861" cy="286357"/>
          </a:xfrm>
          <a:prstGeom prst="rect">
            <a:avLst/>
          </a:prstGeom>
        </p:spPr>
      </p:pic>
      <p:sp>
        <p:nvSpPr>
          <p:cNvPr id="8" name="Zástupný symbol pro zápatí 4">
            <a:extLst>
              <a:ext uri="{FF2B5EF4-FFF2-40B4-BE49-F238E27FC236}">
                <a16:creationId xmlns:a16="http://schemas.microsoft.com/office/drawing/2014/main" id="{F0E1EB24-A4FD-400D-F98D-FB4FA830495F}"/>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5C645297-7913-9A99-1FD0-28864B28167D}"/>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546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1818620-6694-CE30-09D5-0385EC1EA19F}"/>
              </a:ext>
            </a:extLst>
          </p:cNvPr>
          <p:cNvSpPr>
            <a:spLocks noGrp="1"/>
          </p:cNvSpPr>
          <p:nvPr>
            <p:ph type="title"/>
          </p:nvPr>
        </p:nvSpPr>
        <p:spPr>
          <a:xfrm>
            <a:off x="647699" y="717550"/>
            <a:ext cx="10706099" cy="867861"/>
          </a:xfrm>
          <a:prstGeom prst="rect">
            <a:avLst/>
          </a:prstGeom>
        </p:spPr>
        <p:txBody>
          <a:bodyPr vert="horz" lIns="0" tIns="0" rIns="0" bIns="0" rtlCol="0" anchor="t">
            <a:normAutofit/>
          </a:bodyPr>
          <a:lstStyle/>
          <a:p>
            <a:r>
              <a:rPr lang="cs-CZ" dirty="0"/>
              <a:t>Kliknutím lze upravit styl.</a:t>
            </a:r>
          </a:p>
        </p:txBody>
      </p:sp>
      <p:sp>
        <p:nvSpPr>
          <p:cNvPr id="3" name="Zástupný text 2">
            <a:extLst>
              <a:ext uri="{FF2B5EF4-FFF2-40B4-BE49-F238E27FC236}">
                <a16:creationId xmlns:a16="http://schemas.microsoft.com/office/drawing/2014/main" id="{4A359F36-CC92-C5E0-1D93-EB04F26AAC30}"/>
              </a:ext>
            </a:extLst>
          </p:cNvPr>
          <p:cNvSpPr>
            <a:spLocks noGrp="1"/>
          </p:cNvSpPr>
          <p:nvPr>
            <p:ph type="body" idx="1"/>
          </p:nvPr>
        </p:nvSpPr>
        <p:spPr>
          <a:xfrm>
            <a:off x="647700" y="1825625"/>
            <a:ext cx="10706100" cy="4351338"/>
          </a:xfrm>
          <a:prstGeom prst="rect">
            <a:avLst/>
          </a:prstGeom>
        </p:spPr>
        <p:txBody>
          <a:bodyPr vert="horz" lIns="0" tIns="0" rIns="0" bIns="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DD416615-ACE9-1166-FF1A-B39597AF460A}"/>
              </a:ext>
            </a:extLst>
          </p:cNvPr>
          <p:cNvSpPr>
            <a:spLocks noGrp="1"/>
          </p:cNvSpPr>
          <p:nvPr>
            <p:ph type="ftr" sz="quarter" idx="3"/>
          </p:nvPr>
        </p:nvSpPr>
        <p:spPr>
          <a:xfrm>
            <a:off x="411162" y="6417177"/>
            <a:ext cx="10942637" cy="365125"/>
          </a:xfrm>
          <a:prstGeom prst="rect">
            <a:avLst/>
          </a:prstGeom>
        </p:spPr>
        <p:txBody>
          <a:bodyPr vert="horz" lIns="0" tIns="0" rIns="0" bIns="0" rtlCol="0" anchor="ctr"/>
          <a:lstStyle>
            <a:lvl1pPr algn="l">
              <a:defRPr sz="1100">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id="{762E3233-1704-433C-8B0E-4C03A48D495B}"/>
              </a:ext>
            </a:extLst>
          </p:cNvPr>
          <p:cNvSpPr>
            <a:spLocks noGrp="1"/>
          </p:cNvSpPr>
          <p:nvPr>
            <p:ph type="sldNum" sz="quarter" idx="4"/>
          </p:nvPr>
        </p:nvSpPr>
        <p:spPr>
          <a:xfrm>
            <a:off x="101600" y="6420491"/>
            <a:ext cx="272435" cy="365125"/>
          </a:xfrm>
          <a:prstGeom prst="rect">
            <a:avLst/>
          </a:prstGeom>
        </p:spPr>
        <p:txBody>
          <a:bodyPr vert="horz" lIns="0" tIns="0" rIns="0" bIns="0" rtlCol="0" anchor="ctr"/>
          <a:lstStyle>
            <a:lvl1pPr algn="r">
              <a:defRPr sz="1100" b="1">
                <a:solidFill>
                  <a:schemeClr val="accent3"/>
                </a:solidFill>
              </a:defRPr>
            </a:lvl1pPr>
          </a:lstStyle>
          <a:p>
            <a:fld id="{5E608FB1-680A-4E9D-A95E-8C4CFA1B47E3}" type="slidenum">
              <a:rPr lang="cs-CZ" smtClean="0"/>
              <a:pPr/>
              <a:t>‹#›</a:t>
            </a:fld>
            <a:endParaRPr lang="cs-CZ" dirty="0"/>
          </a:p>
        </p:txBody>
      </p:sp>
      <p:sp>
        <p:nvSpPr>
          <p:cNvPr id="33" name="TextovéPole 32">
            <a:extLst>
              <a:ext uri="{FF2B5EF4-FFF2-40B4-BE49-F238E27FC236}">
                <a16:creationId xmlns:a16="http://schemas.microsoft.com/office/drawing/2014/main" id="{B52155B1-7D35-8CBF-21B4-8799EABA85C0}"/>
              </a:ext>
            </a:extLst>
          </p:cNvPr>
          <p:cNvSpPr txBox="1"/>
          <p:nvPr userDrawn="1"/>
        </p:nvSpPr>
        <p:spPr>
          <a:xfrm>
            <a:off x="337165" y="6498434"/>
            <a:ext cx="36870" cy="169277"/>
          </a:xfrm>
          <a:prstGeom prst="rect">
            <a:avLst/>
          </a:prstGeom>
          <a:noFill/>
        </p:spPr>
        <p:txBody>
          <a:bodyPr wrap="none" lIns="0" tIns="0" rIns="0" bIns="0" rtlCol="0">
            <a:spAutoFit/>
          </a:bodyPr>
          <a:lstStyle/>
          <a:p>
            <a:r>
              <a:rPr lang="cs-CZ" sz="1100" dirty="0">
                <a:solidFill>
                  <a:schemeClr val="tx2"/>
                </a:solidFill>
              </a:rPr>
              <a:t>|</a:t>
            </a:r>
          </a:p>
        </p:txBody>
      </p:sp>
    </p:spTree>
    <p:extLst>
      <p:ext uri="{BB962C8B-B14F-4D97-AF65-F5344CB8AC3E}">
        <p14:creationId xmlns:p14="http://schemas.microsoft.com/office/powerpoint/2010/main" val="103397760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50" r:id="rId5"/>
    <p:sldLayoutId id="2147483660" r:id="rId6"/>
    <p:sldLayoutId id="2147483652" r:id="rId7"/>
    <p:sldLayoutId id="2147483661" r:id="rId8"/>
    <p:sldLayoutId id="2147483662" r:id="rId9"/>
    <p:sldLayoutId id="2147483663" r:id="rId10"/>
    <p:sldLayoutId id="2147483654" r:id="rId11"/>
    <p:sldLayoutId id="2147483655" r:id="rId12"/>
  </p:sldLayoutIdLst>
  <p:hf hdr="0" dt="0"/>
  <p:txStyles>
    <p:titleStyle>
      <a:lvl1pPr algn="l" defTabSz="914400" rtl="0" eaLnBrk="1" latinLnBrk="0" hangingPunct="1">
        <a:lnSpc>
          <a:spcPct val="90000"/>
        </a:lnSpc>
        <a:spcBef>
          <a:spcPct val="0"/>
        </a:spcBef>
        <a:buNone/>
        <a:defRPr sz="3100" kern="1200" cap="all" baseline="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1000"/>
        </a:spcBef>
        <a:buFont typeface="Arial" panose="020B0604020202020204" pitchFamily="34" charset="0"/>
        <a:buChar char="•"/>
        <a:defRPr sz="2200" b="1" kern="1200">
          <a:solidFill>
            <a:schemeClr val="accent2"/>
          </a:solidFill>
          <a:latin typeface="+mn-lt"/>
          <a:ea typeface="+mn-ea"/>
          <a:cs typeface="+mn-cs"/>
        </a:defRPr>
      </a:lvl1pPr>
      <a:lvl2pPr marL="542925" indent="-276225"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buFont typeface="Arial" panose="020B0604020202020204" pitchFamily="34" charset="0"/>
        <a:buChar char="•"/>
        <a:defRPr sz="1700" kern="1200">
          <a:solidFill>
            <a:schemeClr val="tx2"/>
          </a:solidFill>
          <a:latin typeface="+mn-lt"/>
          <a:ea typeface="+mn-ea"/>
          <a:cs typeface="+mn-cs"/>
        </a:defRPr>
      </a:lvl3pPr>
      <a:lvl4pPr marL="1076325" indent="-266700" algn="l" defTabSz="914400" rtl="0" eaLnBrk="1" latinLnBrk="0" hangingPunct="1">
        <a:lnSpc>
          <a:spcPct val="100000"/>
        </a:lnSpc>
        <a:spcBef>
          <a:spcPts val="1000"/>
        </a:spcBef>
        <a:buFont typeface="Arial" panose="020B0604020202020204" pitchFamily="34" charset="0"/>
        <a:buChar char="•"/>
        <a:defRPr sz="15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hyperlink" Target="http://www.unmz.cz/urad/prirucka-pro-zavadeni-smernic-zalozenych-na-novem-pristupu-a-globalnim-pristupu" TargetMode="Externa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hyperlink" Target="https://www.mpo.cz/assets/cz/zahranicni-obchod/podnikani-v-EU/vnitrni-trh-eu/volny-pohyb-zbozi/2021/5/Prirucka-cl--34-36-SFEU.pdf" TargetMode="Externa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A5984E-E41E-58BC-4CEB-5BDB04E6BD89}"/>
              </a:ext>
            </a:extLst>
          </p:cNvPr>
          <p:cNvSpPr>
            <a:spLocks noGrp="1"/>
          </p:cNvSpPr>
          <p:nvPr>
            <p:ph type="ctrTitle"/>
          </p:nvPr>
        </p:nvSpPr>
        <p:spPr>
          <a:xfrm>
            <a:off x="650079" y="2048376"/>
            <a:ext cx="9144000" cy="1958848"/>
          </a:xfrm>
        </p:spPr>
        <p:txBody>
          <a:bodyPr>
            <a:normAutofit fontScale="90000"/>
          </a:bodyPr>
          <a:lstStyle/>
          <a:p>
            <a:br>
              <a:rPr lang="cs-CZ" sz="5400" dirty="0"/>
            </a:br>
            <a:r>
              <a:rPr lang="cs-CZ" sz="5400" dirty="0"/>
              <a:t>kurz </a:t>
            </a:r>
            <a:r>
              <a:rPr lang="cs-CZ" sz="5400" dirty="0" err="1"/>
              <a:t>Vt</a:t>
            </a:r>
            <a:r>
              <a:rPr lang="cs-CZ" sz="5400" dirty="0"/>
              <a:t> a OHS EU</a:t>
            </a:r>
            <a:br>
              <a:rPr lang="cs-CZ" sz="5400" dirty="0"/>
            </a:br>
            <a:br>
              <a:rPr lang="cs-CZ" sz="4400" dirty="0"/>
            </a:br>
            <a:r>
              <a:rPr lang="cs-CZ" sz="4400" i="1" dirty="0">
                <a:solidFill>
                  <a:srgbClr val="FFFF00"/>
                </a:solidFill>
                <a:latin typeface="Arial Narrow" panose="020B0606020202030204" pitchFamily="34" charset="0"/>
              </a:rPr>
              <a:t>Volný pohyb zboží</a:t>
            </a:r>
            <a:endParaRPr lang="cs-CZ" sz="5400" i="1" dirty="0">
              <a:solidFill>
                <a:srgbClr val="FFFF00"/>
              </a:solidFill>
              <a:latin typeface="Arial Narrow" panose="020B0606020202030204" pitchFamily="34" charset="0"/>
            </a:endParaRPr>
          </a:p>
        </p:txBody>
      </p:sp>
      <p:sp>
        <p:nvSpPr>
          <p:cNvPr id="9" name="Podnadpis 8">
            <a:extLst>
              <a:ext uri="{FF2B5EF4-FFF2-40B4-BE49-F238E27FC236}">
                <a16:creationId xmlns:a16="http://schemas.microsoft.com/office/drawing/2014/main" id="{F730C0B0-4C35-7DDE-5DBA-E74C469D9BDC}"/>
              </a:ext>
            </a:extLst>
          </p:cNvPr>
          <p:cNvSpPr>
            <a:spLocks noGrp="1"/>
          </p:cNvSpPr>
          <p:nvPr>
            <p:ph type="subTitle" idx="1"/>
          </p:nvPr>
        </p:nvSpPr>
        <p:spPr/>
        <p:txBody>
          <a:bodyPr>
            <a:normAutofit/>
          </a:bodyPr>
          <a:lstStyle/>
          <a:p>
            <a:r>
              <a:rPr lang="cs-CZ" sz="2000" dirty="0"/>
              <a:t>vaclav.smejkal</a:t>
            </a:r>
            <a:r>
              <a:rPr lang="cs-CZ" sz="2000"/>
              <a:t>@cevro</a:t>
            </a:r>
            <a:r>
              <a:rPr lang="cs-CZ" sz="2000" dirty="0"/>
              <a:t>.cz </a:t>
            </a:r>
          </a:p>
        </p:txBody>
      </p:sp>
      <p:sp>
        <p:nvSpPr>
          <p:cNvPr id="16" name="TextovéPole 15">
            <a:extLst>
              <a:ext uri="{FF2B5EF4-FFF2-40B4-BE49-F238E27FC236}">
                <a16:creationId xmlns:a16="http://schemas.microsoft.com/office/drawing/2014/main" id="{E2C99296-DA9B-6891-A12B-241EA8F8E7E7}"/>
              </a:ext>
            </a:extLst>
          </p:cNvPr>
          <p:cNvSpPr txBox="1"/>
          <p:nvPr/>
        </p:nvSpPr>
        <p:spPr>
          <a:xfrm>
            <a:off x="649288" y="5994401"/>
            <a:ext cx="912109" cy="246221"/>
          </a:xfrm>
          <a:prstGeom prst="rect">
            <a:avLst/>
          </a:prstGeom>
          <a:noFill/>
        </p:spPr>
        <p:txBody>
          <a:bodyPr wrap="none" lIns="0" tIns="0" rIns="0" bIns="0" rtlCol="0">
            <a:spAutoFit/>
          </a:bodyPr>
          <a:lstStyle/>
          <a:p>
            <a:r>
              <a:rPr lang="cs-CZ" sz="1600" dirty="0">
                <a:solidFill>
                  <a:schemeClr val="bg1"/>
                </a:solidFill>
              </a:rPr>
              <a:t>Jaro 2026</a:t>
            </a:r>
          </a:p>
        </p:txBody>
      </p:sp>
    </p:spTree>
    <p:extLst>
      <p:ext uri="{BB962C8B-B14F-4D97-AF65-F5344CB8AC3E}">
        <p14:creationId xmlns:p14="http://schemas.microsoft.com/office/powerpoint/2010/main" val="247862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75B2D3B-FEB9-3FE2-269E-3E5BC2BCCE6C}"/>
              </a:ext>
            </a:extLst>
          </p:cNvPr>
          <p:cNvSpPr>
            <a:spLocks noGrp="1" noChangeArrowheads="1"/>
          </p:cNvSpPr>
          <p:nvPr>
            <p:ph type="title" idx="4294967295"/>
          </p:nvPr>
        </p:nvSpPr>
        <p:spPr>
          <a:xfrm>
            <a:off x="1074821" y="381000"/>
            <a:ext cx="8907379" cy="1066800"/>
          </a:xfrm>
        </p:spPr>
        <p:txBody>
          <a:bodyPr/>
          <a:lstStyle/>
          <a:p>
            <a:pPr algn="ctr" eaLnBrk="1" hangingPunct="1"/>
            <a:r>
              <a:rPr lang="cs-CZ" altLang="cs-CZ" dirty="0">
                <a:solidFill>
                  <a:schemeClr val="tx1"/>
                </a:solidFill>
                <a:latin typeface="Arial Narrow" panose="020B0606020202030204" pitchFamily="34" charset="0"/>
              </a:rPr>
              <a:t>Volný pohyb zboží – </a:t>
            </a:r>
            <a:r>
              <a:rPr lang="cs-CZ" altLang="cs-CZ" b="1" dirty="0">
                <a:solidFill>
                  <a:schemeClr val="tx1"/>
                </a:solidFill>
                <a:latin typeface="Arial Narrow" panose="020B0606020202030204" pitchFamily="34" charset="0"/>
              </a:rPr>
              <a:t>definice zboží</a:t>
            </a:r>
          </a:p>
        </p:txBody>
      </p:sp>
      <p:sp>
        <p:nvSpPr>
          <p:cNvPr id="19459" name="Rectangle 3">
            <a:extLst>
              <a:ext uri="{FF2B5EF4-FFF2-40B4-BE49-F238E27FC236}">
                <a16:creationId xmlns:a16="http://schemas.microsoft.com/office/drawing/2014/main" id="{DD7DB2F5-F148-E05E-100E-D6F777E399BE}"/>
              </a:ext>
            </a:extLst>
          </p:cNvPr>
          <p:cNvSpPr>
            <a:spLocks noGrp="1" noChangeArrowheads="1"/>
          </p:cNvSpPr>
          <p:nvPr>
            <p:ph type="body" idx="4294967295"/>
          </p:nvPr>
        </p:nvSpPr>
        <p:spPr>
          <a:xfrm>
            <a:off x="376989" y="1571625"/>
            <a:ext cx="10291011" cy="5143500"/>
          </a:xfrm>
        </p:spPr>
        <p:txBody>
          <a:bodyPr>
            <a:normAutofit/>
          </a:bodyPr>
          <a:lstStyle/>
          <a:p>
            <a:pPr eaLnBrk="1" hangingPunct="1">
              <a:lnSpc>
                <a:spcPct val="90000"/>
              </a:lnSpc>
              <a:defRPr/>
            </a:pPr>
            <a:r>
              <a:rPr lang="en-US" altLang="cs-CZ" sz="2800" b="1" dirty="0" err="1">
                <a:solidFill>
                  <a:srgbClr val="FF0000"/>
                </a:solidFill>
                <a:highlight>
                  <a:srgbClr val="FFFF00"/>
                </a:highlight>
                <a:latin typeface="Arial Narrow" panose="020B0606020202030204" pitchFamily="34" charset="0"/>
              </a:rPr>
              <a:t>Defini</a:t>
            </a:r>
            <a:r>
              <a:rPr lang="cs-CZ" altLang="cs-CZ" sz="2800" b="1" dirty="0" err="1">
                <a:solidFill>
                  <a:srgbClr val="FF0000"/>
                </a:solidFill>
                <a:highlight>
                  <a:srgbClr val="FFFF00"/>
                </a:highlight>
                <a:latin typeface="Arial Narrow" panose="020B0606020202030204" pitchFamily="34" charset="0"/>
              </a:rPr>
              <a:t>ce</a:t>
            </a:r>
            <a:r>
              <a:rPr lang="cs-CZ" altLang="cs-CZ" sz="2800" b="1" dirty="0">
                <a:solidFill>
                  <a:srgbClr val="FF0000"/>
                </a:solidFill>
                <a:highlight>
                  <a:srgbClr val="FFFF00"/>
                </a:highlight>
                <a:latin typeface="Arial Narrow" panose="020B0606020202030204" pitchFamily="34" charset="0"/>
              </a:rPr>
              <a:t> zboží</a:t>
            </a:r>
            <a:r>
              <a:rPr lang="en-US" altLang="cs-CZ" sz="2800" b="1" dirty="0">
                <a:solidFill>
                  <a:srgbClr val="FF0000"/>
                </a:solidFill>
                <a:latin typeface="Arial Narrow" panose="020B0606020202030204" pitchFamily="34" charset="0"/>
              </a:rPr>
              <a:t> </a:t>
            </a:r>
            <a:r>
              <a:rPr lang="en-US" altLang="cs-CZ" sz="2800" dirty="0">
                <a:latin typeface="Arial Narrow" panose="020B0606020202030204" pitchFamily="34" charset="0"/>
              </a:rPr>
              <a:t>(E</a:t>
            </a:r>
            <a:r>
              <a:rPr lang="cs-CZ" altLang="cs-CZ" sz="2800" dirty="0">
                <a:latin typeface="Arial Narrow" panose="020B0606020202030204" pitchFamily="34" charset="0"/>
              </a:rPr>
              <a:t>SD</a:t>
            </a:r>
            <a:r>
              <a:rPr lang="en-US" altLang="cs-CZ" sz="2800" dirty="0">
                <a:latin typeface="Arial Narrow" panose="020B0606020202030204" pitchFamily="34" charset="0"/>
              </a:rPr>
              <a:t> 7/68 Commission v. Italy „</a:t>
            </a:r>
            <a:r>
              <a:rPr lang="en-US" altLang="cs-CZ" sz="2800" dirty="0" err="1">
                <a:latin typeface="Arial Narrow" panose="020B0606020202030204" pitchFamily="34" charset="0"/>
              </a:rPr>
              <a:t>Objet</a:t>
            </a:r>
            <a:r>
              <a:rPr lang="cs-CZ" altLang="cs-CZ" sz="2800" dirty="0">
                <a:latin typeface="Arial Narrow" panose="020B0606020202030204" pitchFamily="34" charset="0"/>
              </a:rPr>
              <a:t>s</a:t>
            </a:r>
            <a:r>
              <a:rPr lang="en-US" altLang="cs-CZ" sz="2800" dirty="0">
                <a:latin typeface="Arial Narrow" panose="020B0606020202030204" pitchFamily="34" charset="0"/>
              </a:rPr>
              <a:t> d´art“): </a:t>
            </a:r>
            <a:r>
              <a:rPr lang="cs-CZ" altLang="cs-CZ" sz="2800" b="1" dirty="0">
                <a:latin typeface="Arial Narrow" panose="020B0606020202030204" pitchFamily="34" charset="0"/>
              </a:rPr>
              <a:t>fyzické movité produkty které mohou být oceněny v penězích a stát se předmětem obchodní transakce</a:t>
            </a:r>
            <a:r>
              <a:rPr lang="cs-CZ" altLang="cs-CZ" sz="2800" dirty="0">
                <a:latin typeface="Arial Narrow" panose="020B0606020202030204" pitchFamily="34" charset="0"/>
              </a:rPr>
              <a:t>, alternativně: </a:t>
            </a:r>
            <a:r>
              <a:rPr lang="cs-CZ" altLang="cs-CZ" sz="2800" b="1" dirty="0">
                <a:latin typeface="Arial Narrow" panose="020B0606020202030204" pitchFamily="34" charset="0"/>
              </a:rPr>
              <a:t>vyrobené hmotné objekty</a:t>
            </a:r>
            <a:r>
              <a:rPr lang="cs-CZ" altLang="cs-CZ" sz="2800" dirty="0">
                <a:latin typeface="Arial Narrow" panose="020B0606020202030204" pitchFamily="34" charset="0"/>
              </a:rPr>
              <a:t> (též ESD  60 a 61/84 </a:t>
            </a:r>
            <a:r>
              <a:rPr lang="cs-CZ" altLang="cs-CZ" sz="2800" dirty="0" err="1">
                <a:latin typeface="Arial Narrow" panose="020B0606020202030204" pitchFamily="34" charset="0"/>
              </a:rPr>
              <a:t>Cinéthéque</a:t>
            </a:r>
            <a:r>
              <a:rPr lang="cs-CZ" altLang="cs-CZ" sz="2800" dirty="0">
                <a:latin typeface="Arial Narrow" panose="020B0606020202030204" pitchFamily="34" charset="0"/>
              </a:rPr>
              <a:t>). </a:t>
            </a:r>
            <a:endParaRPr lang="en-US" altLang="cs-CZ" sz="2800" dirty="0">
              <a:latin typeface="Arial Narrow" panose="020B0606020202030204" pitchFamily="34" charset="0"/>
            </a:endParaRPr>
          </a:p>
          <a:p>
            <a:pPr lvl="1" eaLnBrk="1" hangingPunct="1">
              <a:lnSpc>
                <a:spcPct val="90000"/>
              </a:lnSpc>
              <a:defRPr/>
            </a:pPr>
            <a:r>
              <a:rPr lang="cs-CZ" altLang="cs-CZ" sz="2800" dirty="0">
                <a:solidFill>
                  <a:srgbClr val="00B050"/>
                </a:solidFill>
                <a:latin typeface="Arial Narrow" panose="020B0606020202030204" pitchFamily="34" charset="0"/>
              </a:rPr>
              <a:t>Je</a:t>
            </a:r>
            <a:r>
              <a:rPr lang="cs-CZ" altLang="cs-CZ" sz="2800" dirty="0">
                <a:latin typeface="Arial Narrow" panose="020B0606020202030204" pitchFamily="34" charset="0"/>
              </a:rPr>
              <a:t> zbožím: zemědělské produkty, elektřina, plyn, voda (dodávané spolu se službou), nosiče záznamu (CD, DVD…) včetně na nich obsaženého </a:t>
            </a:r>
            <a:r>
              <a:rPr lang="en-US" altLang="cs-CZ" sz="2800" dirty="0">
                <a:latin typeface="Arial Narrow" panose="020B0606020202030204" pitchFamily="34" charset="0"/>
              </a:rPr>
              <a:t>software, </a:t>
            </a:r>
            <a:r>
              <a:rPr lang="cs-CZ" altLang="cs-CZ" sz="2800" dirty="0">
                <a:latin typeface="Arial Narrow" panose="020B0606020202030204" pitchFamily="34" charset="0"/>
              </a:rPr>
              <a:t>odpad, umělecká díla, sběratelské mince, krev, plazma, rovněž individuální dovozy pro „osobní potřebu“ – spotřební zboží, léky, potraviny atd. ..</a:t>
            </a:r>
            <a:endParaRPr lang="en-US" altLang="cs-CZ" sz="2800" dirty="0">
              <a:latin typeface="Arial Narrow" panose="020B0606020202030204" pitchFamily="34" charset="0"/>
            </a:endParaRPr>
          </a:p>
          <a:p>
            <a:pPr lvl="1" eaLnBrk="1" hangingPunct="1">
              <a:lnSpc>
                <a:spcPct val="90000"/>
              </a:lnSpc>
              <a:defRPr/>
            </a:pPr>
            <a:r>
              <a:rPr lang="cs-CZ" altLang="cs-CZ" sz="2800" dirty="0">
                <a:solidFill>
                  <a:srgbClr val="FF0000"/>
                </a:solidFill>
                <a:latin typeface="Arial Narrow" panose="020B0606020202030204" pitchFamily="34" charset="0"/>
              </a:rPr>
              <a:t>Není</a:t>
            </a:r>
            <a:r>
              <a:rPr lang="cs-CZ" altLang="cs-CZ" sz="2800" dirty="0">
                <a:latin typeface="Arial Narrow" panose="020B0606020202030204" pitchFamily="34" charset="0"/>
              </a:rPr>
              <a:t> zbožím</a:t>
            </a:r>
            <a:r>
              <a:rPr lang="en-US" altLang="cs-CZ" sz="2800" dirty="0">
                <a:latin typeface="Arial Narrow" panose="020B0606020202030204" pitchFamily="34" charset="0"/>
              </a:rPr>
              <a:t>: </a:t>
            </a:r>
            <a:r>
              <a:rPr lang="cs-CZ" altLang="cs-CZ" sz="2800" dirty="0">
                <a:latin typeface="Arial Narrow" panose="020B0606020202030204" pitchFamily="34" charset="0"/>
              </a:rPr>
              <a:t>zbraně, drogy, lidské tělo a jeho součásti, práva duševního vlastnictví, zboží určené k příjmu služby jako hlavnímu plnění, TV vysílání, reklamní letáky, platná měna…</a:t>
            </a:r>
            <a:r>
              <a:rPr lang="en-US" altLang="cs-CZ" sz="2800" dirty="0">
                <a:latin typeface="Arial Narrow" panose="020B0606020202030204"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ovéPole 1">
            <a:extLst>
              <a:ext uri="{FF2B5EF4-FFF2-40B4-BE49-F238E27FC236}">
                <a16:creationId xmlns:a16="http://schemas.microsoft.com/office/drawing/2014/main" id="{9C0293B4-6D53-FC71-7707-9659E1F073CB}"/>
              </a:ext>
            </a:extLst>
          </p:cNvPr>
          <p:cNvSpPr txBox="1">
            <a:spLocks noChangeArrowheads="1"/>
          </p:cNvSpPr>
          <p:nvPr/>
        </p:nvSpPr>
        <p:spPr bwMode="auto">
          <a:xfrm>
            <a:off x="737937" y="476250"/>
            <a:ext cx="96792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cs-CZ" altLang="cs-CZ" sz="4800" i="1" dirty="0">
                <a:latin typeface="Arial Narrow" panose="020B0606020202030204" pitchFamily="34" charset="0"/>
              </a:rPr>
              <a:t>Když se obchoduje nejen se zbožím...</a:t>
            </a:r>
          </a:p>
        </p:txBody>
      </p:sp>
      <p:sp>
        <p:nvSpPr>
          <p:cNvPr id="3" name="TextovéPole 2">
            <a:extLst>
              <a:ext uri="{FF2B5EF4-FFF2-40B4-BE49-F238E27FC236}">
                <a16:creationId xmlns:a16="http://schemas.microsoft.com/office/drawing/2014/main" id="{F40D77D5-57D0-A20D-27C5-1020B68C9C83}"/>
              </a:ext>
            </a:extLst>
          </p:cNvPr>
          <p:cNvSpPr txBox="1"/>
          <p:nvPr/>
        </p:nvSpPr>
        <p:spPr>
          <a:xfrm>
            <a:off x="296779" y="1556793"/>
            <a:ext cx="10191709" cy="4462760"/>
          </a:xfrm>
          <a:prstGeom prst="rect">
            <a:avLst/>
          </a:prstGeom>
          <a:noFill/>
        </p:spPr>
        <p:txBody>
          <a:bodyPr wrap="square">
            <a:spAutoFit/>
          </a:bodyPr>
          <a:lstStyle/>
          <a:p>
            <a:pPr marL="457200" indent="-457200">
              <a:buFont typeface="Wingdings" panose="05000000000000000000" pitchFamily="2" charset="2"/>
              <a:buChar char="§"/>
              <a:defRPr/>
            </a:pPr>
            <a:r>
              <a:rPr lang="cs-CZ" sz="3200" dirty="0">
                <a:latin typeface="Arial Narrow" panose="020B0606020202030204" pitchFamily="34" charset="0"/>
              </a:rPr>
              <a:t>V některých případech </a:t>
            </a:r>
            <a:r>
              <a:rPr lang="cs-CZ" sz="3200" b="1" dirty="0">
                <a:latin typeface="Arial Narrow" panose="020B0606020202030204" pitchFamily="34" charset="0"/>
              </a:rPr>
              <a:t>není snadné odlišit zboží a služby:</a:t>
            </a:r>
          </a:p>
          <a:p>
            <a:pPr marL="914400" lvl="1" indent="-457200">
              <a:buFont typeface="Wingdings" panose="05000000000000000000" pitchFamily="2" charset="2"/>
              <a:buChar char="§"/>
              <a:defRPr/>
            </a:pPr>
            <a:r>
              <a:rPr lang="cs-CZ" sz="2800" dirty="0">
                <a:latin typeface="Arial Narrow" panose="020B0606020202030204" pitchFamily="34" charset="0"/>
              </a:rPr>
              <a:t>ulovené ryby = zboží</a:t>
            </a:r>
          </a:p>
          <a:p>
            <a:pPr marL="914400" lvl="1" indent="-457200">
              <a:buFont typeface="Wingdings" panose="05000000000000000000" pitchFamily="2" charset="2"/>
              <a:buChar char="§"/>
              <a:defRPr/>
            </a:pPr>
            <a:r>
              <a:rPr lang="cs-CZ" sz="2800" dirty="0">
                <a:latin typeface="Arial Narrow" panose="020B0606020202030204" pitchFamily="34" charset="0"/>
              </a:rPr>
              <a:t>rybářská povolení / rybolovná práva = regulace služby</a:t>
            </a:r>
          </a:p>
          <a:p>
            <a:pPr marL="457200" indent="-457200">
              <a:buFont typeface="Wingdings" panose="05000000000000000000" pitchFamily="2" charset="2"/>
              <a:buChar char="§"/>
              <a:defRPr/>
            </a:pPr>
            <a:r>
              <a:rPr lang="cs-CZ" sz="2800" dirty="0">
                <a:latin typeface="Arial Narrow" panose="020B0606020202030204" pitchFamily="34" charset="0"/>
              </a:rPr>
              <a:t>SDEU začal posuzovat případy </a:t>
            </a:r>
            <a:r>
              <a:rPr lang="cs-CZ" sz="2800" dirty="0">
                <a:highlight>
                  <a:srgbClr val="FFFF00"/>
                </a:highlight>
                <a:latin typeface="Arial Narrow" panose="020B0606020202030204" pitchFamily="34" charset="0"/>
              </a:rPr>
              <a:t>ve vztahu ke všem svobodám, jichž se dotýkají </a:t>
            </a:r>
            <a:r>
              <a:rPr lang="cs-CZ" sz="2800" dirty="0">
                <a:latin typeface="Arial Narrow" panose="020B0606020202030204" pitchFamily="34" charset="0"/>
              </a:rPr>
              <a:t>(tj. není-li jasně převažující aspekt, lze provést paralelní analýzu dle více svobod).</a:t>
            </a:r>
          </a:p>
          <a:p>
            <a:pPr marL="914400" lvl="1" indent="-457200">
              <a:buFont typeface="Wingdings" panose="05000000000000000000" pitchFamily="2" charset="2"/>
              <a:buChar char="§"/>
              <a:defRPr/>
            </a:pPr>
            <a:r>
              <a:rPr lang="cs-CZ" sz="2800" dirty="0">
                <a:latin typeface="Arial Narrow" panose="020B0606020202030204" pitchFamily="34" charset="0"/>
              </a:rPr>
              <a:t>Např. C-591/17, </a:t>
            </a:r>
            <a:r>
              <a:rPr lang="cs-CZ" sz="2800" i="1" dirty="0">
                <a:latin typeface="Arial Narrow" panose="020B0606020202030204" pitchFamily="34" charset="0"/>
              </a:rPr>
              <a:t>Rakousko v. Německo</a:t>
            </a:r>
            <a:r>
              <a:rPr lang="cs-CZ" sz="2800" dirty="0">
                <a:latin typeface="Arial Narrow" panose="020B0606020202030204" pitchFamily="34" charset="0"/>
              </a:rPr>
              <a:t>, věc poplatku za užívání infrastruktury a slevy na dani z provozu motorových vozidel – posouzeno dle čl. 34 a 56 SFEU, jako i anti-diskriminačních ustanovení SFEU.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84C1E56-F3C9-956F-D58C-7875EE86F664}"/>
              </a:ext>
            </a:extLst>
          </p:cNvPr>
          <p:cNvSpPr>
            <a:spLocks noGrp="1" noChangeArrowheads="1"/>
          </p:cNvSpPr>
          <p:nvPr>
            <p:ph type="title"/>
          </p:nvPr>
        </p:nvSpPr>
        <p:spPr>
          <a:xfrm>
            <a:off x="561307" y="381000"/>
            <a:ext cx="10359690" cy="685800"/>
          </a:xfrm>
        </p:spPr>
        <p:txBody>
          <a:bodyPr/>
          <a:lstStyle/>
          <a:p>
            <a:pPr algn="ctr" eaLnBrk="1" hangingPunct="1"/>
            <a:r>
              <a:rPr lang="cs-CZ" altLang="cs-CZ" dirty="0">
                <a:solidFill>
                  <a:schemeClr val="tx1"/>
                </a:solidFill>
                <a:latin typeface="Arial Narrow" panose="020B0606020202030204" pitchFamily="34" charset="0"/>
              </a:rPr>
              <a:t>Volný pohyb zboží – </a:t>
            </a:r>
            <a:r>
              <a:rPr lang="cs-CZ" altLang="cs-CZ" b="1" dirty="0">
                <a:solidFill>
                  <a:schemeClr val="tx1"/>
                </a:solidFill>
                <a:latin typeface="Arial Narrow" panose="020B0606020202030204" pitchFamily="34" charset="0"/>
              </a:rPr>
              <a:t>nutnost „pohybu“ přes hranice</a:t>
            </a:r>
          </a:p>
        </p:txBody>
      </p:sp>
      <p:sp>
        <p:nvSpPr>
          <p:cNvPr id="21507" name="Rectangle 3">
            <a:extLst>
              <a:ext uri="{FF2B5EF4-FFF2-40B4-BE49-F238E27FC236}">
                <a16:creationId xmlns:a16="http://schemas.microsoft.com/office/drawing/2014/main" id="{41384304-E086-0E9B-A3DC-E4DB8202FDA9}"/>
              </a:ext>
            </a:extLst>
          </p:cNvPr>
          <p:cNvSpPr>
            <a:spLocks noGrp="1" noChangeArrowheads="1"/>
          </p:cNvSpPr>
          <p:nvPr>
            <p:ph type="body" idx="1"/>
          </p:nvPr>
        </p:nvSpPr>
        <p:spPr>
          <a:xfrm>
            <a:off x="336884" y="1295400"/>
            <a:ext cx="10223166" cy="5334001"/>
          </a:xfrm>
        </p:spPr>
        <p:txBody>
          <a:bodyPr/>
          <a:lstStyle/>
          <a:p>
            <a:pPr eaLnBrk="1" hangingPunct="1">
              <a:lnSpc>
                <a:spcPct val="90000"/>
              </a:lnSpc>
              <a:defRPr/>
            </a:pPr>
            <a:r>
              <a:rPr lang="cs-CZ" altLang="cs-CZ" sz="2800" dirty="0">
                <a:highlight>
                  <a:srgbClr val="FFFF00"/>
                </a:highlight>
                <a:latin typeface="Arial Narrow" panose="020B0606020202030204" pitchFamily="34" charset="0"/>
              </a:rPr>
              <a:t>„EU prvek“ </a:t>
            </a:r>
            <a:r>
              <a:rPr lang="cs-CZ" altLang="cs-CZ" sz="2800" dirty="0">
                <a:latin typeface="Arial Narrow" panose="020B0606020202030204" pitchFamily="34" charset="0"/>
              </a:rPr>
              <a:t>– svoboda se aplikuje jen na zboží, které vykonalo „pohyb“ přes vnitřní hranice EU.  </a:t>
            </a:r>
          </a:p>
          <a:p>
            <a:pPr lvl="1" eaLnBrk="1" hangingPunct="1">
              <a:lnSpc>
                <a:spcPct val="90000"/>
              </a:lnSpc>
              <a:defRPr/>
            </a:pPr>
            <a:r>
              <a:rPr lang="cs-CZ" altLang="cs-CZ" sz="2800" dirty="0">
                <a:latin typeface="Arial Narrow" panose="020B0606020202030204" pitchFamily="34" charset="0"/>
              </a:rPr>
              <a:t>Může vzniknout „obrácená diskriminace“ domácího, doma prodávaného zboží</a:t>
            </a:r>
            <a:r>
              <a:rPr lang="en-US" altLang="cs-CZ" sz="2800" dirty="0">
                <a:latin typeface="Arial Narrow" panose="020B0606020202030204" pitchFamily="34" charset="0"/>
              </a:rPr>
              <a:t>.</a:t>
            </a:r>
          </a:p>
          <a:p>
            <a:pPr lvl="1" eaLnBrk="1" hangingPunct="1">
              <a:lnSpc>
                <a:spcPct val="90000"/>
              </a:lnSpc>
              <a:defRPr/>
            </a:pPr>
            <a:r>
              <a:rPr lang="cs-CZ" altLang="cs-CZ" sz="2800" dirty="0">
                <a:latin typeface="Arial Narrow" panose="020B0606020202030204" pitchFamily="34" charset="0"/>
              </a:rPr>
              <a:t>Dopadá i na zboží původem mimo „vnitřního trh EU“ a na tento trh legálně importované ze třetích zemí.</a:t>
            </a:r>
            <a:r>
              <a:rPr lang="en-US" altLang="cs-CZ" sz="2800" dirty="0">
                <a:latin typeface="Arial Narrow" panose="020B0606020202030204" pitchFamily="34" charset="0"/>
              </a:rPr>
              <a:t>  </a:t>
            </a:r>
          </a:p>
          <a:p>
            <a:pPr eaLnBrk="1" hangingPunct="1">
              <a:lnSpc>
                <a:spcPct val="90000"/>
              </a:lnSpc>
              <a:buSzPct val="150000"/>
              <a:buFont typeface="Wingdings" panose="05000000000000000000" pitchFamily="2" charset="2"/>
              <a:buChar char="§"/>
              <a:defRPr/>
            </a:pPr>
            <a:endParaRPr lang="cs-CZ" altLang="cs-CZ" sz="700" dirty="0">
              <a:latin typeface="Arial Narrow" panose="020B0606020202030204" pitchFamily="34" charset="0"/>
            </a:endParaRPr>
          </a:p>
          <a:p>
            <a:pPr lvl="1" eaLnBrk="1" hangingPunct="1">
              <a:lnSpc>
                <a:spcPct val="90000"/>
              </a:lnSpc>
              <a:buSzPct val="150000"/>
              <a:buFont typeface="Wingdings" panose="05000000000000000000" pitchFamily="2" charset="2"/>
              <a:buChar char="§"/>
              <a:defRPr/>
            </a:pPr>
            <a:endParaRPr lang="cs-CZ" altLang="cs-CZ" sz="800" dirty="0">
              <a:latin typeface="Arial Narrow" panose="020B0606020202030204" pitchFamily="34" charset="0"/>
            </a:endParaRPr>
          </a:p>
          <a:p>
            <a:pPr lvl="1" eaLnBrk="1" hangingPunct="1">
              <a:lnSpc>
                <a:spcPct val="90000"/>
              </a:lnSpc>
              <a:buSzPct val="150000"/>
              <a:buFontTx/>
              <a:buChar char="•"/>
              <a:defRPr/>
            </a:pPr>
            <a:endParaRPr lang="cs-CZ" altLang="cs-CZ" dirty="0">
              <a:latin typeface="Arial Narrow" panose="020B0606020202030204" pitchFamily="34" charset="0"/>
            </a:endParaRPr>
          </a:p>
        </p:txBody>
      </p:sp>
      <p:pic>
        <p:nvPicPr>
          <p:cNvPr id="21508" name="Picture 2">
            <a:extLst>
              <a:ext uri="{FF2B5EF4-FFF2-40B4-BE49-F238E27FC236}">
                <a16:creationId xmlns:a16="http://schemas.microsoft.com/office/drawing/2014/main" id="{5EC24AF6-8320-30E2-89D4-60577B22D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06" y="3800756"/>
            <a:ext cx="3617662" cy="2961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4" descr="Výsledek obrázku pro reinheitsgebot">
            <a:extLst>
              <a:ext uri="{FF2B5EF4-FFF2-40B4-BE49-F238E27FC236}">
                <a16:creationId xmlns:a16="http://schemas.microsoft.com/office/drawing/2014/main" id="{AA4F11FC-1406-C7F2-6EF3-6F05B189A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009" y="4090737"/>
            <a:ext cx="3485446" cy="2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BC7AB0C1-E4F7-027D-21C7-F4D3313FECD5}"/>
              </a:ext>
            </a:extLst>
          </p:cNvPr>
          <p:cNvSpPr>
            <a:spLocks noGrp="1" noChangeArrowheads="1"/>
          </p:cNvSpPr>
          <p:nvPr>
            <p:ph type="title"/>
          </p:nvPr>
        </p:nvSpPr>
        <p:spPr>
          <a:xfrm>
            <a:off x="545432" y="277813"/>
            <a:ext cx="9943181" cy="919162"/>
          </a:xfrm>
        </p:spPr>
        <p:txBody>
          <a:bodyPr/>
          <a:lstStyle/>
          <a:p>
            <a:pPr algn="ctr"/>
            <a:r>
              <a:rPr lang="cs-CZ" altLang="cs-CZ" dirty="0">
                <a:latin typeface="Arial Narrow" panose="020B0606020202030204" pitchFamily="34" charset="0"/>
              </a:rPr>
              <a:t>Je volným pohybem zboží </a:t>
            </a:r>
            <a:br>
              <a:rPr lang="cs-CZ" altLang="cs-CZ" dirty="0">
                <a:latin typeface="Arial Narrow" panose="020B0606020202030204" pitchFamily="34" charset="0"/>
              </a:rPr>
            </a:br>
            <a:r>
              <a:rPr lang="cs-CZ" altLang="cs-CZ" dirty="0">
                <a:latin typeface="Arial Narrow" panose="020B0606020202030204" pitchFamily="34" charset="0"/>
              </a:rPr>
              <a:t>i jeho zpětný dovoz? </a:t>
            </a:r>
          </a:p>
        </p:txBody>
      </p:sp>
      <p:sp>
        <p:nvSpPr>
          <p:cNvPr id="3" name="Zástupný obsah 2">
            <a:extLst>
              <a:ext uri="{FF2B5EF4-FFF2-40B4-BE49-F238E27FC236}">
                <a16:creationId xmlns:a16="http://schemas.microsoft.com/office/drawing/2014/main" id="{8AF8B38F-1335-B0DB-BA32-69614AF94302}"/>
              </a:ext>
            </a:extLst>
          </p:cNvPr>
          <p:cNvSpPr>
            <a:spLocks noGrp="1"/>
          </p:cNvSpPr>
          <p:nvPr>
            <p:ph idx="1"/>
          </p:nvPr>
        </p:nvSpPr>
        <p:spPr>
          <a:xfrm>
            <a:off x="481264" y="1600200"/>
            <a:ext cx="10007350" cy="5068888"/>
          </a:xfrm>
        </p:spPr>
        <p:txBody>
          <a:bodyPr>
            <a:normAutofit lnSpcReduction="10000"/>
          </a:bodyPr>
          <a:lstStyle/>
          <a:p>
            <a:pPr>
              <a:defRPr/>
            </a:pPr>
            <a:r>
              <a:rPr lang="cs-CZ" sz="2800" b="1" i="1" dirty="0">
                <a:latin typeface="Arial Narrow" panose="020B0606020202030204" pitchFamily="34" charset="0"/>
              </a:rPr>
              <a:t>Lze vytvořit „evropský prvek“ tím, že prodám zboží své dceřiné firmě na Slovensku a pak si ho dovezu zpět do ČR… a tím se vyhnu čistě vnitrostátním opatřením, která považuji za obtěžující? </a:t>
            </a:r>
          </a:p>
          <a:p>
            <a:pPr>
              <a:defRPr/>
            </a:pPr>
            <a:r>
              <a:rPr lang="cs-CZ" sz="2800" b="1" dirty="0">
                <a:solidFill>
                  <a:srgbClr val="00B050"/>
                </a:solidFill>
                <a:latin typeface="Arial Narrow" panose="020B0606020202030204" pitchFamily="34" charset="0"/>
              </a:rPr>
              <a:t>ANO</a:t>
            </a:r>
            <a:r>
              <a:rPr lang="cs-CZ" sz="2800" dirty="0">
                <a:latin typeface="Arial Narrow" panose="020B0606020202030204" pitchFamily="34" charset="0"/>
              </a:rPr>
              <a:t> - v</a:t>
            </a:r>
            <a:r>
              <a:rPr lang="de-DE" sz="2800" dirty="0" err="1">
                <a:latin typeface="Arial Narrow" panose="020B0606020202030204" pitchFamily="34" charset="0"/>
              </a:rPr>
              <a:t>ěc</a:t>
            </a:r>
            <a:r>
              <a:rPr lang="de-DE" sz="2800" dirty="0">
                <a:latin typeface="Arial Narrow" panose="020B0606020202030204" pitchFamily="34" charset="0"/>
              </a:rPr>
              <a:t> C-78/70, </a:t>
            </a:r>
            <a:r>
              <a:rPr lang="de-DE" sz="2800" i="1" dirty="0">
                <a:latin typeface="Arial Narrow" panose="020B0606020202030204" pitchFamily="34" charset="0"/>
              </a:rPr>
              <a:t>Deutsche Grammophon </a:t>
            </a:r>
            <a:r>
              <a:rPr lang="de-DE" sz="2800" dirty="0">
                <a:latin typeface="Arial Narrow" panose="020B0606020202030204" pitchFamily="34" charset="0"/>
              </a:rPr>
              <a:t>v. </a:t>
            </a:r>
            <a:r>
              <a:rPr lang="de-DE" sz="2800" i="1" dirty="0">
                <a:latin typeface="Arial Narrow" panose="020B0606020202030204" pitchFamily="34" charset="0"/>
              </a:rPr>
              <a:t>Metro</a:t>
            </a:r>
            <a:endParaRPr lang="cs-CZ" sz="2800" i="1" dirty="0">
              <a:latin typeface="Arial Narrow" panose="020B0606020202030204" pitchFamily="34" charset="0"/>
            </a:endParaRPr>
          </a:p>
          <a:p>
            <a:pPr lvl="1">
              <a:defRPr/>
            </a:pPr>
            <a:r>
              <a:rPr lang="cs-CZ" sz="2800" dirty="0">
                <a:latin typeface="Arial Narrow" panose="020B0606020202030204" pitchFamily="34" charset="0"/>
              </a:rPr>
              <a:t>Re-export vyvezených nahrávek spekulantem s cílem vydělat na rozdílu cen mezi trhy Fr. a Něm = podnikatelsky standardní využití výhod VT EU.  </a:t>
            </a:r>
          </a:p>
          <a:p>
            <a:pPr>
              <a:defRPr/>
            </a:pPr>
            <a:r>
              <a:rPr lang="cs-CZ" sz="2800" b="1" dirty="0">
                <a:solidFill>
                  <a:srgbClr val="FF0000"/>
                </a:solidFill>
                <a:latin typeface="Arial Narrow" panose="020B0606020202030204" pitchFamily="34" charset="0"/>
              </a:rPr>
              <a:t>NE</a:t>
            </a:r>
            <a:r>
              <a:rPr lang="cs-CZ" sz="2800" dirty="0">
                <a:latin typeface="Arial Narrow" panose="020B0606020202030204" pitchFamily="34" charset="0"/>
              </a:rPr>
              <a:t>, pokud je jediným důvodem obejití domácích pravidel - v</a:t>
            </a:r>
            <a:r>
              <a:rPr lang="fr-FR" sz="2800" dirty="0">
                <a:latin typeface="Arial Narrow" panose="020B0606020202030204" pitchFamily="34" charset="0"/>
              </a:rPr>
              <a:t>ěc C-229/83, </a:t>
            </a:r>
            <a:r>
              <a:rPr lang="fr-FR" sz="2800" i="1" dirty="0">
                <a:latin typeface="Arial Narrow" panose="020B0606020202030204" pitchFamily="34" charset="0"/>
              </a:rPr>
              <a:t>Leclerc </a:t>
            </a:r>
            <a:r>
              <a:rPr lang="fr-FR" sz="2800" dirty="0">
                <a:latin typeface="Arial Narrow" panose="020B0606020202030204" pitchFamily="34" charset="0"/>
              </a:rPr>
              <a:t>v. </a:t>
            </a:r>
            <a:r>
              <a:rPr lang="fr-FR" sz="2800" i="1" dirty="0">
                <a:latin typeface="Arial Narrow" panose="020B0606020202030204" pitchFamily="34" charset="0"/>
              </a:rPr>
              <a:t>Au Ble Vert</a:t>
            </a:r>
            <a:r>
              <a:rPr lang="cs-CZ" sz="2800" dirty="0">
                <a:latin typeface="Arial Narrow" panose="020B0606020202030204" pitchFamily="34" charset="0"/>
              </a:rPr>
              <a:t>. </a:t>
            </a:r>
          </a:p>
          <a:p>
            <a:pPr lvl="1">
              <a:defRPr/>
            </a:pPr>
            <a:r>
              <a:rPr lang="cs-CZ" sz="2600" b="0" dirty="0">
                <a:latin typeface="Arial Narrow" panose="020B0606020202030204" pitchFamily="34" charset="0"/>
              </a:rPr>
              <a:t>Obcházení národních pravidel pro ceny knih jejich „umělým“ exportem a re-exportem přes vnitřní hranice EU. </a:t>
            </a:r>
          </a:p>
          <a:p>
            <a:pPr>
              <a:defRPr/>
            </a:pPr>
            <a:r>
              <a:rPr lang="cs-CZ" sz="2800" dirty="0">
                <a:latin typeface="Arial Narrow" panose="020B0606020202030204" pitchFamily="34" charset="0"/>
              </a:rPr>
              <a:t>„EU prvek“ zajišťuje zboží i jeho tranzit – vůči zemi tranzitu!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63271B2-AE0D-C054-241A-C70926440BBC}"/>
              </a:ext>
            </a:extLst>
          </p:cNvPr>
          <p:cNvSpPr>
            <a:spLocks noGrp="1" noChangeArrowheads="1"/>
          </p:cNvSpPr>
          <p:nvPr>
            <p:ph type="title"/>
          </p:nvPr>
        </p:nvSpPr>
        <p:spPr>
          <a:xfrm>
            <a:off x="657726" y="381000"/>
            <a:ext cx="9324474" cy="914400"/>
          </a:xfrm>
        </p:spPr>
        <p:txBody>
          <a:bodyPr/>
          <a:lstStyle/>
          <a:p>
            <a:pPr algn="ctr" eaLnBrk="1" hangingPunct="1"/>
            <a:r>
              <a:rPr lang="cs-CZ" altLang="cs-CZ" dirty="0">
                <a:solidFill>
                  <a:schemeClr val="tx1"/>
                </a:solidFill>
                <a:latin typeface="Arial Narrow" panose="020B0606020202030204" pitchFamily="34" charset="0"/>
              </a:rPr>
              <a:t>Volný pohyb zboží – </a:t>
            </a:r>
            <a:r>
              <a:rPr lang="cs-CZ" altLang="cs-CZ" b="1" dirty="0">
                <a:solidFill>
                  <a:schemeClr val="tx1"/>
                </a:solidFill>
                <a:latin typeface="Arial Narrow" panose="020B0606020202030204" pitchFamily="34" charset="0"/>
              </a:rPr>
              <a:t>Cla a PRUC </a:t>
            </a:r>
          </a:p>
        </p:txBody>
      </p:sp>
      <p:sp>
        <p:nvSpPr>
          <p:cNvPr id="10243" name="Rectangle 3">
            <a:extLst>
              <a:ext uri="{FF2B5EF4-FFF2-40B4-BE49-F238E27FC236}">
                <a16:creationId xmlns:a16="http://schemas.microsoft.com/office/drawing/2014/main" id="{51EBC5E0-521D-AACB-B6DD-CD43554DE029}"/>
              </a:ext>
            </a:extLst>
          </p:cNvPr>
          <p:cNvSpPr>
            <a:spLocks noGrp="1" noChangeArrowheads="1"/>
          </p:cNvSpPr>
          <p:nvPr>
            <p:ph type="body" idx="1"/>
          </p:nvPr>
        </p:nvSpPr>
        <p:spPr>
          <a:xfrm>
            <a:off x="288758" y="1571626"/>
            <a:ext cx="10271292" cy="5057775"/>
          </a:xfrm>
        </p:spPr>
        <p:txBody>
          <a:bodyPr>
            <a:normAutofit lnSpcReduction="10000"/>
          </a:bodyPr>
          <a:lstStyle/>
          <a:p>
            <a:pPr marL="0" indent="0">
              <a:lnSpc>
                <a:spcPct val="90000"/>
              </a:lnSpc>
              <a:buSzPct val="150000"/>
              <a:buNone/>
              <a:defRPr/>
            </a:pPr>
            <a:endParaRPr lang="cs-CZ" altLang="cs-CZ" sz="700" dirty="0">
              <a:latin typeface="Arial Narrow" panose="020B0606020202030204" pitchFamily="34" charset="0"/>
            </a:endParaRPr>
          </a:p>
          <a:p>
            <a:pPr eaLnBrk="1" hangingPunct="1">
              <a:lnSpc>
                <a:spcPct val="90000"/>
              </a:lnSpc>
              <a:buSzPct val="150000"/>
              <a:defRPr/>
            </a:pPr>
            <a:r>
              <a:rPr lang="cs-CZ" altLang="cs-CZ" sz="2800" dirty="0">
                <a:latin typeface="Arial Narrow" panose="020B0606020202030204" pitchFamily="34" charset="0"/>
              </a:rPr>
              <a:t>Členské státy se </a:t>
            </a:r>
            <a:r>
              <a:rPr lang="cs-CZ" altLang="cs-CZ" sz="2800" dirty="0" err="1">
                <a:latin typeface="Arial Narrow" panose="020B0606020202030204" pitchFamily="34" charset="0"/>
              </a:rPr>
              <a:t>závazaly</a:t>
            </a:r>
            <a:r>
              <a:rPr lang="cs-CZ" altLang="cs-CZ" sz="2800" dirty="0">
                <a:latin typeface="Arial Narrow" panose="020B0606020202030204" pitchFamily="34" charset="0"/>
              </a:rPr>
              <a:t> vytvořit celní unii, nesmějí proto zavádět </a:t>
            </a:r>
            <a:r>
              <a:rPr lang="cs-CZ" altLang="cs-CZ" sz="2800" u="sng" dirty="0">
                <a:latin typeface="Arial Narrow" panose="020B0606020202030204" pitchFamily="34" charset="0"/>
              </a:rPr>
              <a:t>žádná nová cla nebo zvyšovat cla existující </a:t>
            </a:r>
            <a:r>
              <a:rPr lang="cs-CZ" altLang="cs-CZ" sz="2800" dirty="0">
                <a:latin typeface="Arial Narrow" panose="020B0606020202030204" pitchFamily="34" charset="0"/>
              </a:rPr>
              <a:t>(v době uzavření SEHS) (ESD: Van </a:t>
            </a:r>
            <a:r>
              <a:rPr lang="cs-CZ" altLang="cs-CZ" sz="2800" dirty="0" err="1">
                <a:latin typeface="Arial Narrow" panose="020B0606020202030204" pitchFamily="34" charset="0"/>
              </a:rPr>
              <a:t>Gend</a:t>
            </a:r>
            <a:r>
              <a:rPr lang="cs-CZ" altLang="cs-CZ" sz="2800" dirty="0">
                <a:latin typeface="Arial Narrow" panose="020B0606020202030204" pitchFamily="34" charset="0"/>
              </a:rPr>
              <a:t> en </a:t>
            </a:r>
            <a:r>
              <a:rPr lang="cs-CZ" altLang="cs-CZ" sz="2800" dirty="0" err="1">
                <a:latin typeface="Arial Narrow" panose="020B0606020202030204" pitchFamily="34" charset="0"/>
              </a:rPr>
              <a:t>Loos</a:t>
            </a:r>
            <a:r>
              <a:rPr lang="cs-CZ" altLang="cs-CZ" sz="2800" dirty="0">
                <a:latin typeface="Arial Narrow" panose="020B0606020202030204" pitchFamily="34" charset="0"/>
              </a:rPr>
              <a:t>).</a:t>
            </a:r>
          </a:p>
          <a:p>
            <a:pPr eaLnBrk="1" hangingPunct="1">
              <a:lnSpc>
                <a:spcPct val="90000"/>
              </a:lnSpc>
              <a:buSzPct val="150000"/>
              <a:defRPr/>
            </a:pPr>
            <a:r>
              <a:rPr lang="cs-CZ" altLang="cs-CZ" sz="2800" u="sng" dirty="0">
                <a:latin typeface="Arial Narrow" panose="020B0606020202030204" pitchFamily="34" charset="0"/>
              </a:rPr>
              <a:t>Poplatek rovnající se svými účinky clu je nelegální</a:t>
            </a:r>
            <a:r>
              <a:rPr lang="cs-CZ" altLang="cs-CZ" sz="2800" dirty="0">
                <a:latin typeface="Arial Narrow" panose="020B0606020202030204" pitchFamily="34" charset="0"/>
              </a:rPr>
              <a:t>, i když je označen jako daň nebo správní poplatek (ESD: </a:t>
            </a:r>
            <a:r>
              <a:rPr lang="cs-CZ" altLang="cs-CZ" sz="2800" dirty="0" err="1">
                <a:latin typeface="Arial Narrow" panose="020B0606020202030204" pitchFamily="34" charset="0"/>
              </a:rPr>
              <a:t>Diamantarbeiders</a:t>
            </a:r>
            <a:r>
              <a:rPr lang="cs-CZ" altLang="cs-CZ" sz="2800" dirty="0">
                <a:latin typeface="Arial Narrow" panose="020B0606020202030204" pitchFamily="34" charset="0"/>
              </a:rPr>
              <a:t>).</a:t>
            </a:r>
          </a:p>
          <a:p>
            <a:pPr lvl="1" eaLnBrk="1" hangingPunct="1">
              <a:lnSpc>
                <a:spcPct val="90000"/>
              </a:lnSpc>
              <a:buSzPct val="150000"/>
              <a:defRPr/>
            </a:pPr>
            <a:r>
              <a:rPr lang="cs-CZ" altLang="cs-CZ" sz="2800" dirty="0">
                <a:latin typeface="Arial Narrow" panose="020B0606020202030204" pitchFamily="34" charset="0"/>
              </a:rPr>
              <a:t>Definice: </a:t>
            </a:r>
            <a:r>
              <a:rPr lang="cs-CZ" altLang="cs-CZ" sz="2800" i="1" dirty="0">
                <a:solidFill>
                  <a:srgbClr val="FF0000"/>
                </a:solidFill>
                <a:latin typeface="Arial Narrow" panose="020B0606020202030204" pitchFamily="34" charset="0"/>
              </a:rPr>
              <a:t>Jakákoli platba, jakkoli malá a jakéhokoli určení či způsobu výběru, pokud je jednostranně aplikovaná na domácí či dovozní zboží z toho důvodu že překračuje hranice členského státu. </a:t>
            </a:r>
          </a:p>
          <a:p>
            <a:pPr lvl="1" eaLnBrk="1" hangingPunct="1">
              <a:lnSpc>
                <a:spcPct val="90000"/>
              </a:lnSpc>
              <a:buSzPct val="150000"/>
              <a:defRPr/>
            </a:pPr>
            <a:r>
              <a:rPr lang="cs-CZ" altLang="cs-CZ" sz="2800" dirty="0">
                <a:latin typeface="Arial Narrow" panose="020B0606020202030204" pitchFamily="34" charset="0"/>
              </a:rPr>
              <a:t>Poplatky za služby, které si může obchodník zvolit, byť jsou mu nabídnuty členským státem, </a:t>
            </a:r>
            <a:r>
              <a:rPr lang="cs-CZ" altLang="cs-CZ" sz="2800" b="1" dirty="0">
                <a:latin typeface="Arial Narrow" panose="020B0606020202030204" pitchFamily="34" charset="0"/>
              </a:rPr>
              <a:t>nejsou zakázány</a:t>
            </a:r>
            <a:r>
              <a:rPr lang="cs-CZ" altLang="cs-CZ" sz="2800" dirty="0">
                <a:latin typeface="Arial Narrow" panose="020B0606020202030204" pitchFamily="34" charset="0"/>
              </a:rPr>
              <a:t>. </a:t>
            </a:r>
          </a:p>
          <a:p>
            <a:pPr lvl="1" eaLnBrk="1" hangingPunct="1">
              <a:lnSpc>
                <a:spcPct val="90000"/>
              </a:lnSpc>
              <a:buSzPct val="150000"/>
              <a:defRPr/>
            </a:pPr>
            <a:r>
              <a:rPr lang="cs-CZ" altLang="cs-CZ" sz="2800" dirty="0">
                <a:latin typeface="Arial Narrow" panose="020B0606020202030204" pitchFamily="34" charset="0"/>
              </a:rPr>
              <a:t>Poplatky za služby, vyžadované předpisem EU, které jsou pro obchodníka povinně zpoplatněny, </a:t>
            </a:r>
            <a:r>
              <a:rPr lang="cs-CZ" altLang="cs-CZ" sz="2800" b="1" dirty="0">
                <a:latin typeface="Arial Narrow" panose="020B0606020202030204" pitchFamily="34" charset="0"/>
              </a:rPr>
              <a:t>nejsou zakázány</a:t>
            </a:r>
            <a:r>
              <a:rPr lang="cs-CZ" altLang="cs-CZ" sz="2800" dirty="0">
                <a:latin typeface="Arial Narrow" panose="020B0606020202030204" pitchFamily="34" charset="0"/>
              </a:rPr>
              <a:t>. </a:t>
            </a:r>
          </a:p>
          <a:p>
            <a:pPr lvl="1" eaLnBrk="1" hangingPunct="1">
              <a:lnSpc>
                <a:spcPct val="90000"/>
              </a:lnSpc>
              <a:buSzPct val="150000"/>
              <a:buFont typeface="Wingdings" panose="05000000000000000000" pitchFamily="2" charset="2"/>
              <a:buChar char="§"/>
              <a:defRPr/>
            </a:pPr>
            <a:endParaRPr lang="cs-CZ" altLang="cs-CZ" sz="2800" i="1" dirty="0">
              <a:latin typeface="Arial Narrow" panose="020B0606020202030204" pitchFamily="34" charset="0"/>
            </a:endParaRPr>
          </a:p>
          <a:p>
            <a:pPr lvl="1" eaLnBrk="1" hangingPunct="1">
              <a:lnSpc>
                <a:spcPct val="90000"/>
              </a:lnSpc>
              <a:buSzPct val="150000"/>
              <a:buFont typeface="Wingdings" panose="05000000000000000000" pitchFamily="2" charset="2"/>
              <a:buChar char="§"/>
              <a:defRPr/>
            </a:pPr>
            <a:endParaRPr lang="cs-CZ" altLang="cs-CZ" sz="800" dirty="0">
              <a:latin typeface="Arial Narrow" panose="020B0606020202030204" pitchFamily="34" charset="0"/>
            </a:endParaRPr>
          </a:p>
          <a:p>
            <a:pPr lvl="1" eaLnBrk="1" hangingPunct="1">
              <a:lnSpc>
                <a:spcPct val="90000"/>
              </a:lnSpc>
              <a:buSzPct val="150000"/>
              <a:buFontTx/>
              <a:buChar char="•"/>
              <a:defRPr/>
            </a:pPr>
            <a:endParaRPr lang="cs-CZ" altLang="cs-CZ" dirty="0">
              <a:latin typeface="Arial Narrow" panose="020B0606020202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BBBC773-00D2-B8D5-2413-9C1DFDFBA046}"/>
              </a:ext>
            </a:extLst>
          </p:cNvPr>
          <p:cNvSpPr>
            <a:spLocks noGrp="1" noChangeArrowheads="1"/>
          </p:cNvSpPr>
          <p:nvPr>
            <p:ph type="title"/>
          </p:nvPr>
        </p:nvSpPr>
        <p:spPr>
          <a:xfrm>
            <a:off x="794084" y="381000"/>
            <a:ext cx="9188116" cy="914400"/>
          </a:xfrm>
        </p:spPr>
        <p:txBody>
          <a:bodyPr/>
          <a:lstStyle/>
          <a:p>
            <a:pPr algn="ctr" eaLnBrk="1" hangingPunct="1"/>
            <a:r>
              <a:rPr lang="cs-CZ" altLang="cs-CZ" dirty="0">
                <a:solidFill>
                  <a:schemeClr val="tx1"/>
                </a:solidFill>
                <a:latin typeface="Arial Narrow" panose="020B0606020202030204" pitchFamily="34" charset="0"/>
              </a:rPr>
              <a:t>Volný pohyb zboží - </a:t>
            </a:r>
            <a:r>
              <a:rPr lang="cs-CZ" altLang="cs-CZ" b="1" dirty="0">
                <a:solidFill>
                  <a:schemeClr val="tx1"/>
                </a:solidFill>
                <a:latin typeface="Arial Narrow" panose="020B0606020202030204" pitchFamily="34" charset="0"/>
              </a:rPr>
              <a:t>vnitřní daně </a:t>
            </a:r>
          </a:p>
        </p:txBody>
      </p:sp>
      <p:sp>
        <p:nvSpPr>
          <p:cNvPr id="20483" name="Rectangle 3">
            <a:extLst>
              <a:ext uri="{FF2B5EF4-FFF2-40B4-BE49-F238E27FC236}">
                <a16:creationId xmlns:a16="http://schemas.microsoft.com/office/drawing/2014/main" id="{090C4CFA-65C3-610F-AFEF-6852C0A1F010}"/>
              </a:ext>
            </a:extLst>
          </p:cNvPr>
          <p:cNvSpPr>
            <a:spLocks noGrp="1" noChangeArrowheads="1"/>
          </p:cNvSpPr>
          <p:nvPr>
            <p:ph type="body" idx="1"/>
          </p:nvPr>
        </p:nvSpPr>
        <p:spPr>
          <a:xfrm>
            <a:off x="433137" y="1571626"/>
            <a:ext cx="10020551" cy="5057775"/>
          </a:xfrm>
        </p:spPr>
        <p:txBody>
          <a:bodyPr>
            <a:normAutofit fontScale="92500"/>
          </a:bodyPr>
          <a:lstStyle/>
          <a:p>
            <a:pPr eaLnBrk="1" hangingPunct="1">
              <a:lnSpc>
                <a:spcPct val="90000"/>
              </a:lnSpc>
              <a:buSzPct val="150000"/>
              <a:buFont typeface="Wingdings" panose="05000000000000000000" pitchFamily="2" charset="2"/>
              <a:buChar char="§"/>
              <a:defRPr/>
            </a:pPr>
            <a:endParaRPr lang="cs-CZ" altLang="cs-CZ" sz="800" dirty="0">
              <a:latin typeface="Arial Narrow" panose="020B0606020202030204" pitchFamily="34" charset="0"/>
            </a:endParaRPr>
          </a:p>
          <a:p>
            <a:pPr>
              <a:lnSpc>
                <a:spcPct val="90000"/>
              </a:lnSpc>
              <a:buSzPct val="150000"/>
              <a:defRPr/>
            </a:pPr>
            <a:r>
              <a:rPr lang="cs-CZ" altLang="cs-CZ" sz="2800" dirty="0">
                <a:latin typeface="Arial Narrow" panose="020B0606020202030204" pitchFamily="34" charset="0"/>
              </a:rPr>
              <a:t>Žádný členský stát </a:t>
            </a:r>
            <a:r>
              <a:rPr lang="cs-CZ" altLang="cs-CZ" sz="2800" b="1" u="sng" dirty="0">
                <a:latin typeface="Arial Narrow" panose="020B0606020202030204" pitchFamily="34" charset="0"/>
              </a:rPr>
              <a:t>nesmí uvalit přímou nebo nepřímou daň na produkty z jiného členského státu, která by byla vyšší </a:t>
            </a:r>
            <a:r>
              <a:rPr lang="cs-CZ" altLang="cs-CZ" sz="2800" dirty="0">
                <a:latin typeface="Arial Narrow" panose="020B0606020202030204" pitchFamily="34" charset="0"/>
              </a:rPr>
              <a:t>než daň na podobné produkty domácího původu (ESD: silniční daň na slabší a silnější automobily, daň na fermentovaný a destilovaný alkohol; spotřební daně na víno a pivo atd.).</a:t>
            </a:r>
          </a:p>
          <a:p>
            <a:pPr lvl="1">
              <a:lnSpc>
                <a:spcPct val="90000"/>
              </a:lnSpc>
              <a:buSzPct val="150000"/>
              <a:defRPr/>
            </a:pPr>
            <a:r>
              <a:rPr lang="cs-CZ" altLang="cs-CZ" sz="3200" dirty="0">
                <a:latin typeface="Arial Narrow" panose="020B0606020202030204" pitchFamily="34" charset="0"/>
              </a:rPr>
              <a:t>Odlišují se od cel a PRUC tím, že nejsou aplikovány „na hranici“, shodují se tím, že rozdílně postihují zboží dovezené a doma vyrobené – jsou-li tyto výrobky podobné nebo vzájemně konkurenční.</a:t>
            </a:r>
          </a:p>
          <a:p>
            <a:pPr lvl="1">
              <a:lnSpc>
                <a:spcPct val="90000"/>
              </a:lnSpc>
              <a:buSzPct val="150000"/>
              <a:defRPr/>
            </a:pPr>
            <a:r>
              <a:rPr lang="cs-CZ" altLang="cs-CZ" sz="3200" dirty="0">
                <a:latin typeface="Arial Narrow" panose="020B0606020202030204" pitchFamily="34" charset="0"/>
              </a:rPr>
              <a:t>Srovnávají se daně na: </a:t>
            </a:r>
          </a:p>
          <a:p>
            <a:pPr marL="266700" lvl="1" indent="0">
              <a:lnSpc>
                <a:spcPct val="90000"/>
              </a:lnSpc>
              <a:buSzPct val="150000"/>
              <a:buNone/>
              <a:defRPr/>
            </a:pPr>
            <a:r>
              <a:rPr lang="cs-CZ" altLang="cs-CZ" sz="3200" dirty="0">
                <a:latin typeface="Arial Narrow" panose="020B0606020202030204" pitchFamily="34" charset="0"/>
              </a:rPr>
              <a:t>		</a:t>
            </a:r>
            <a:r>
              <a:rPr lang="cs-CZ" altLang="cs-CZ" sz="3000" dirty="0">
                <a:highlight>
                  <a:srgbClr val="FFFF00"/>
                </a:highlight>
                <a:latin typeface="Arial Narrow" panose="020B0606020202030204" pitchFamily="34" charset="0"/>
              </a:rPr>
              <a:t>a)</a:t>
            </a:r>
            <a:r>
              <a:rPr lang="cs-CZ" altLang="cs-CZ" sz="3000" dirty="0">
                <a:latin typeface="Arial Narrow" panose="020B0606020202030204" pitchFamily="34" charset="0"/>
              </a:rPr>
              <a:t> zboží stejné / podobné,</a:t>
            </a:r>
          </a:p>
          <a:p>
            <a:pPr marL="266700" lvl="1" indent="0">
              <a:lnSpc>
                <a:spcPct val="90000"/>
              </a:lnSpc>
              <a:buSzPct val="150000"/>
              <a:buNone/>
              <a:defRPr/>
            </a:pPr>
            <a:r>
              <a:rPr lang="cs-CZ" altLang="cs-CZ" sz="3200" dirty="0">
                <a:latin typeface="Arial Narrow" panose="020B0606020202030204" pitchFamily="34" charset="0"/>
              </a:rPr>
              <a:t>		</a:t>
            </a:r>
            <a:r>
              <a:rPr lang="cs-CZ" altLang="cs-CZ" sz="3200" dirty="0">
                <a:highlight>
                  <a:srgbClr val="FFFF00"/>
                </a:highlight>
                <a:latin typeface="Arial Narrow" panose="020B0606020202030204" pitchFamily="34" charset="0"/>
              </a:rPr>
              <a:t>b)</a:t>
            </a:r>
            <a:r>
              <a:rPr lang="cs-CZ" altLang="cs-CZ" sz="3200" dirty="0">
                <a:latin typeface="Arial Narrow" panose="020B0606020202030204" pitchFamily="34" charset="0"/>
              </a:rPr>
              <a:t> zboží zaměnitelné / vzájemně si konkurující. </a:t>
            </a:r>
          </a:p>
          <a:p>
            <a:pPr lvl="1" eaLnBrk="1" hangingPunct="1">
              <a:lnSpc>
                <a:spcPct val="90000"/>
              </a:lnSpc>
              <a:buSzPct val="150000"/>
              <a:buFontTx/>
              <a:buChar char="•"/>
              <a:defRPr/>
            </a:pPr>
            <a:endParaRPr lang="cs-CZ" altLang="cs-CZ" dirty="0">
              <a:latin typeface="Arial Narrow" panose="020B0606020202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1EC3BA76-604C-564F-D14A-829D0C5B95A5}"/>
              </a:ext>
            </a:extLst>
          </p:cNvPr>
          <p:cNvSpPr>
            <a:spLocks noGrp="1" noChangeArrowheads="1"/>
          </p:cNvSpPr>
          <p:nvPr>
            <p:ph type="title"/>
          </p:nvPr>
        </p:nvSpPr>
        <p:spPr/>
        <p:txBody>
          <a:bodyPr/>
          <a:lstStyle/>
          <a:p>
            <a:pPr algn="ctr"/>
            <a:r>
              <a:rPr lang="cs-CZ" altLang="cs-CZ" dirty="0">
                <a:solidFill>
                  <a:schemeClr val="tx1"/>
                </a:solidFill>
                <a:latin typeface="Arial Narrow" panose="020B0606020202030204" pitchFamily="34" charset="0"/>
              </a:rPr>
              <a:t>Volný pohyb zboží - </a:t>
            </a:r>
            <a:r>
              <a:rPr lang="cs-CZ" altLang="cs-CZ" b="1" dirty="0">
                <a:solidFill>
                  <a:schemeClr val="tx1"/>
                </a:solidFill>
                <a:latin typeface="Arial Narrow" panose="020B0606020202030204" pitchFamily="34" charset="0"/>
              </a:rPr>
              <a:t>vnitřní daně </a:t>
            </a:r>
            <a:endParaRPr lang="cs-CZ" altLang="cs-CZ" b="1" dirty="0"/>
          </a:p>
        </p:txBody>
      </p:sp>
      <p:sp>
        <p:nvSpPr>
          <p:cNvPr id="21507" name="Zástupný obsah 2">
            <a:extLst>
              <a:ext uri="{FF2B5EF4-FFF2-40B4-BE49-F238E27FC236}">
                <a16:creationId xmlns:a16="http://schemas.microsoft.com/office/drawing/2014/main" id="{564C8C9C-C9D5-1AB3-5BE0-C4DC2C12F557}"/>
              </a:ext>
            </a:extLst>
          </p:cNvPr>
          <p:cNvSpPr>
            <a:spLocks noGrp="1" noChangeArrowheads="1"/>
          </p:cNvSpPr>
          <p:nvPr>
            <p:ph idx="1"/>
          </p:nvPr>
        </p:nvSpPr>
        <p:spPr>
          <a:xfrm>
            <a:off x="376990" y="1600201"/>
            <a:ext cx="10066422" cy="5141913"/>
          </a:xfrm>
        </p:spPr>
        <p:txBody>
          <a:bodyPr>
            <a:normAutofit/>
          </a:bodyPr>
          <a:lstStyle/>
          <a:p>
            <a:pPr>
              <a:defRPr/>
            </a:pPr>
            <a:r>
              <a:rPr lang="cs-CZ" altLang="cs-CZ" sz="2800" b="1" dirty="0">
                <a:latin typeface="Arial Narrow" panose="020B0606020202030204" pitchFamily="34" charset="0"/>
              </a:rPr>
              <a:t>Nejedná se o daňovou harmonizaci </a:t>
            </a:r>
            <a:r>
              <a:rPr lang="cs-CZ" altLang="cs-CZ" sz="2800" dirty="0">
                <a:latin typeface="Arial Narrow" panose="020B0606020202030204" pitchFamily="34" charset="0"/>
              </a:rPr>
              <a:t>– tato pozitivní harmonizace nepřímých daní v EU též existuje, zde však jde </a:t>
            </a:r>
            <a:r>
              <a:rPr lang="cs-CZ" altLang="cs-CZ" sz="2800" b="1" dirty="0">
                <a:highlight>
                  <a:srgbClr val="FFFF00"/>
                </a:highlight>
                <a:latin typeface="Arial Narrow" panose="020B0606020202030204" pitchFamily="34" charset="0"/>
              </a:rPr>
              <a:t>o</a:t>
            </a:r>
            <a:r>
              <a:rPr lang="cs-CZ" altLang="cs-CZ" sz="2800" dirty="0">
                <a:highlight>
                  <a:srgbClr val="FFFF00"/>
                </a:highlight>
                <a:latin typeface="Arial Narrow" panose="020B0606020202030204" pitchFamily="34" charset="0"/>
              </a:rPr>
              <a:t> </a:t>
            </a:r>
            <a:r>
              <a:rPr lang="cs-CZ" altLang="cs-CZ" sz="2800" b="1" dirty="0">
                <a:highlight>
                  <a:srgbClr val="FFFF00"/>
                </a:highlight>
                <a:latin typeface="Arial Narrow" panose="020B0606020202030204" pitchFamily="34" charset="0"/>
              </a:rPr>
              <a:t>odstranění překážky spočívající v přímo či nepřímo diskriminačním dopadu vnitřního zdanění</a:t>
            </a:r>
            <a:r>
              <a:rPr lang="cs-CZ" altLang="cs-CZ" sz="2800" dirty="0">
                <a:latin typeface="Arial Narrow" panose="020B0606020202030204" pitchFamily="34" charset="0"/>
              </a:rPr>
              <a:t>. </a:t>
            </a:r>
          </a:p>
          <a:p>
            <a:pPr lvl="1">
              <a:defRPr/>
            </a:pPr>
            <a:r>
              <a:rPr lang="cs-CZ" altLang="cs-CZ" sz="2800" dirty="0">
                <a:latin typeface="Arial Narrow" panose="020B0606020202030204" pitchFamily="34" charset="0"/>
              </a:rPr>
              <a:t>Čl. stát může např. vysoce zdanit alkohol nebo hazard, aby jim bránil, ale musí tak učinit všem stejně, a to i v případě nepřímých dopadů daňového systému (např. neprojde nápadně vyšší zdanění řetězců, které jsou většinou zahraniční, než malých prodejců, kteří jsou domácí). </a:t>
            </a:r>
          </a:p>
          <a:p>
            <a:pPr>
              <a:defRPr/>
            </a:pPr>
            <a:r>
              <a:rPr lang="cs-CZ" altLang="cs-CZ" sz="2800" dirty="0">
                <a:latin typeface="Arial Narrow" panose="020B0606020202030204" pitchFamily="34" charset="0"/>
              </a:rPr>
              <a:t>Nejedná se jen o sazby, ale i o způsob výběru, udělování úlev, odkladů plateb atd., které by byly nevýhodné pro dovoz.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id="{7FD0C47D-D2F7-1F60-F80A-B015E941C034}"/>
              </a:ext>
            </a:extLst>
          </p:cNvPr>
          <p:cNvSpPr>
            <a:spLocks noGrp="1" noChangeArrowheads="1"/>
          </p:cNvSpPr>
          <p:nvPr>
            <p:ph type="title"/>
          </p:nvPr>
        </p:nvSpPr>
        <p:spPr>
          <a:xfrm>
            <a:off x="617622" y="221666"/>
            <a:ext cx="9870994" cy="1143000"/>
          </a:xfrm>
        </p:spPr>
        <p:txBody>
          <a:bodyPr/>
          <a:lstStyle/>
          <a:p>
            <a:pPr algn="ctr"/>
            <a:r>
              <a:rPr lang="cs-CZ" altLang="cs-CZ">
                <a:latin typeface="Arial Narrow" panose="020B0606020202030204" pitchFamily="34" charset="0"/>
              </a:rPr>
              <a:t>Lze registrační daní bránit dovozu ojetin? </a:t>
            </a:r>
          </a:p>
        </p:txBody>
      </p:sp>
      <p:sp>
        <p:nvSpPr>
          <p:cNvPr id="26627" name="Zástupný obsah 2">
            <a:extLst>
              <a:ext uri="{FF2B5EF4-FFF2-40B4-BE49-F238E27FC236}">
                <a16:creationId xmlns:a16="http://schemas.microsoft.com/office/drawing/2014/main" id="{B8BD7735-2BF6-198E-DA4A-EBEEB7E64D28}"/>
              </a:ext>
            </a:extLst>
          </p:cNvPr>
          <p:cNvSpPr>
            <a:spLocks noGrp="1" noChangeArrowheads="1"/>
          </p:cNvSpPr>
          <p:nvPr>
            <p:ph idx="1"/>
          </p:nvPr>
        </p:nvSpPr>
        <p:spPr>
          <a:xfrm>
            <a:off x="320843" y="1600201"/>
            <a:ext cx="10167772" cy="5141913"/>
          </a:xfrm>
        </p:spPr>
        <p:txBody>
          <a:bodyPr>
            <a:normAutofit/>
          </a:bodyPr>
          <a:lstStyle/>
          <a:p>
            <a:r>
              <a:rPr lang="cs-CZ" altLang="cs-CZ" sz="3200" b="0" dirty="0">
                <a:latin typeface="Arial Narrow" panose="020B0606020202030204" pitchFamily="34" charset="0"/>
              </a:rPr>
              <a:t>Maďarsko nechtělo být „automobilovým vrakovištěm Evropy“ a zatížilo proto dovezené ojetiny stejnou registrační daní jako nově koupená auta. Odvolalo se na potřebu ochrany ŽP a bezpečnosti provozu, kvůli nimž takto bránilo dovozu velmi starých ojetin. Výše registrační daně nezohledňovala míru ojetí vozu. Za v Maďarsku koupená auta se odváděla tato daň jen jednou – při první registraci. </a:t>
            </a:r>
          </a:p>
          <a:p>
            <a:r>
              <a:rPr lang="cs-CZ" altLang="cs-CZ" sz="3200" i="1" dirty="0">
                <a:latin typeface="Arial Narrow" panose="020B0606020202030204" pitchFamily="34" charset="0"/>
              </a:rPr>
              <a:t>Jde o diskriminační vnitřní zdanění? </a:t>
            </a:r>
          </a:p>
          <a:p>
            <a:r>
              <a:rPr lang="cs-CZ" altLang="cs-CZ" sz="3200" dirty="0">
                <a:latin typeface="Arial Narrow" panose="020B0606020202030204" pitchFamily="34" charset="0"/>
              </a:rPr>
              <a:t>Odpověď: C-290/05 a C-333/05 </a:t>
            </a:r>
            <a:r>
              <a:rPr lang="cs-CZ" altLang="cs-CZ" sz="3200" i="1" dirty="0" err="1">
                <a:latin typeface="Arial Narrow" panose="020B0606020202030204" pitchFamily="34" charset="0"/>
              </a:rPr>
              <a:t>Nádasi</a:t>
            </a:r>
            <a:r>
              <a:rPr lang="cs-CZ" altLang="cs-CZ" sz="3200" i="1" dirty="0">
                <a:latin typeface="Arial Narrow" panose="020B0606020202030204" pitchFamily="34" charset="0"/>
              </a:rPr>
              <a:t> a Németh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3BAD4F6-15F5-0A99-5D78-3DB87F12CB49}"/>
              </a:ext>
            </a:extLst>
          </p:cNvPr>
          <p:cNvSpPr>
            <a:spLocks noGrp="1" noChangeArrowheads="1"/>
          </p:cNvSpPr>
          <p:nvPr>
            <p:ph type="title"/>
          </p:nvPr>
        </p:nvSpPr>
        <p:spPr>
          <a:xfrm>
            <a:off x="1930400" y="152400"/>
            <a:ext cx="8320088" cy="1189038"/>
          </a:xfrm>
        </p:spPr>
        <p:txBody>
          <a:bodyPr/>
          <a:lstStyle/>
          <a:p>
            <a:pPr algn="ctr" eaLnBrk="1" hangingPunct="1"/>
            <a:r>
              <a:rPr lang="cs-CZ" altLang="cs-CZ" dirty="0">
                <a:solidFill>
                  <a:schemeClr val="tx1"/>
                </a:solidFill>
                <a:latin typeface="Arial Narrow" panose="020B0606020202030204" pitchFamily="34" charset="0"/>
              </a:rPr>
              <a:t>Volný pohyb zboží - </a:t>
            </a:r>
            <a:r>
              <a:rPr lang="cs-CZ" altLang="cs-CZ" b="1" dirty="0">
                <a:solidFill>
                  <a:schemeClr val="tx1"/>
                </a:solidFill>
                <a:latin typeface="Arial Narrow" panose="020B0606020202030204" pitchFamily="34" charset="0"/>
              </a:rPr>
              <a:t>ORUKO</a:t>
            </a:r>
          </a:p>
        </p:txBody>
      </p:sp>
      <p:sp>
        <p:nvSpPr>
          <p:cNvPr id="17411" name="Rectangle 3">
            <a:extLst>
              <a:ext uri="{FF2B5EF4-FFF2-40B4-BE49-F238E27FC236}">
                <a16:creationId xmlns:a16="http://schemas.microsoft.com/office/drawing/2014/main" id="{FB161D5C-3DB8-5CCD-C184-71B84565B9AE}"/>
              </a:ext>
            </a:extLst>
          </p:cNvPr>
          <p:cNvSpPr>
            <a:spLocks noGrp="1" noChangeArrowheads="1"/>
          </p:cNvSpPr>
          <p:nvPr>
            <p:ph type="body" idx="1"/>
          </p:nvPr>
        </p:nvSpPr>
        <p:spPr>
          <a:xfrm>
            <a:off x="473242" y="1484314"/>
            <a:ext cx="10194758" cy="5373687"/>
          </a:xfrm>
        </p:spPr>
        <p:txBody>
          <a:bodyPr>
            <a:normAutofit/>
          </a:bodyPr>
          <a:lstStyle/>
          <a:p>
            <a:pPr>
              <a:lnSpc>
                <a:spcPct val="90000"/>
              </a:lnSpc>
              <a:buSzPct val="150000"/>
              <a:defRPr/>
            </a:pPr>
            <a:r>
              <a:rPr lang="cs-CZ" altLang="cs-CZ" sz="2800" u="sng" dirty="0">
                <a:solidFill>
                  <a:srgbClr val="FF0000"/>
                </a:solidFill>
                <a:latin typeface="Arial Narrow" panose="020B0606020202030204" pitchFamily="34" charset="0"/>
              </a:rPr>
              <a:t>Kvantitativní omezení</a:t>
            </a:r>
            <a:r>
              <a:rPr lang="cs-CZ" altLang="cs-CZ" sz="2800" u="sng" dirty="0">
                <a:latin typeface="Arial Narrow" panose="020B0606020202030204" pitchFamily="34" charset="0"/>
              </a:rPr>
              <a:t> a další opatření s rovnocenným účinkem</a:t>
            </a:r>
            <a:r>
              <a:rPr lang="cs-CZ" altLang="cs-CZ" sz="2800" dirty="0">
                <a:latin typeface="Arial Narrow" panose="020B0606020202030204" pitchFamily="34" charset="0"/>
              </a:rPr>
              <a:t> jsou zakázána (ESD: </a:t>
            </a:r>
            <a:r>
              <a:rPr lang="cs-CZ" altLang="cs-CZ" sz="2800" dirty="0" err="1">
                <a:latin typeface="Arial Narrow" panose="020B0606020202030204" pitchFamily="34" charset="0"/>
              </a:rPr>
              <a:t>Conegate</a:t>
            </a:r>
            <a:r>
              <a:rPr lang="cs-CZ" altLang="cs-CZ" sz="2800" dirty="0">
                <a:latin typeface="Arial Narrow" panose="020B0606020202030204" pitchFamily="34" charset="0"/>
              </a:rPr>
              <a:t>)</a:t>
            </a:r>
          </a:p>
          <a:p>
            <a:pPr>
              <a:lnSpc>
                <a:spcPct val="90000"/>
              </a:lnSpc>
              <a:buSzPct val="150000"/>
              <a:defRPr/>
            </a:pPr>
            <a:r>
              <a:rPr lang="cs-CZ" altLang="cs-CZ" sz="2800" dirty="0">
                <a:latin typeface="Arial Narrow" panose="020B0606020202030204" pitchFamily="34" charset="0"/>
              </a:rPr>
              <a:t>Členské státy nesmějí podporovat národní výrobce a obchodníky, pokud tím </a:t>
            </a:r>
            <a:r>
              <a:rPr lang="cs-CZ" altLang="cs-CZ" sz="2800" u="sng" dirty="0">
                <a:latin typeface="Arial Narrow" panose="020B0606020202030204" pitchFamily="34" charset="0"/>
              </a:rPr>
              <a:t>diskriminují</a:t>
            </a:r>
            <a:r>
              <a:rPr lang="cs-CZ" altLang="cs-CZ" sz="2800" dirty="0">
                <a:latin typeface="Arial Narrow" panose="020B0606020202030204" pitchFamily="34" charset="0"/>
              </a:rPr>
              <a:t> výrobce a obchodníky z jiných členských zemí, nesmějí systematicky přehlížet soukromá opatření se stejným účinkem (ESD: Buy </a:t>
            </a:r>
            <a:r>
              <a:rPr lang="cs-CZ" altLang="cs-CZ" sz="2800" dirty="0" err="1">
                <a:latin typeface="Arial Narrow" panose="020B0606020202030204" pitchFamily="34" charset="0"/>
              </a:rPr>
              <a:t>Irish</a:t>
            </a:r>
            <a:r>
              <a:rPr lang="cs-CZ" altLang="cs-CZ" sz="2800" dirty="0">
                <a:latin typeface="Arial Narrow" panose="020B0606020202030204" pitchFamily="34" charset="0"/>
              </a:rPr>
              <a:t>; </a:t>
            </a:r>
            <a:r>
              <a:rPr lang="cs-CZ" altLang="cs-CZ" sz="2800" dirty="0" err="1">
                <a:latin typeface="Arial Narrow" panose="020B0606020202030204" pitchFamily="34" charset="0"/>
              </a:rPr>
              <a:t>Spanish</a:t>
            </a:r>
            <a:r>
              <a:rPr lang="cs-CZ" altLang="cs-CZ" sz="2800" dirty="0">
                <a:latin typeface="Arial Narrow" panose="020B0606020202030204" pitchFamily="34" charset="0"/>
              </a:rPr>
              <a:t> </a:t>
            </a:r>
            <a:r>
              <a:rPr lang="cs-CZ" altLang="cs-CZ" sz="2800" dirty="0" err="1">
                <a:latin typeface="Arial Narrow" panose="020B0606020202030204" pitchFamily="34" charset="0"/>
              </a:rPr>
              <a:t>strawberries</a:t>
            </a:r>
            <a:r>
              <a:rPr lang="cs-CZ" altLang="cs-CZ" sz="2800" dirty="0">
                <a:latin typeface="Arial Narrow" panose="020B0606020202030204" pitchFamily="34" charset="0"/>
              </a:rPr>
              <a:t>).</a:t>
            </a:r>
          </a:p>
          <a:p>
            <a:pPr marL="457200" lvl="1" indent="-457200">
              <a:lnSpc>
                <a:spcPct val="90000"/>
              </a:lnSpc>
              <a:buClr>
                <a:schemeClr val="folHlink"/>
              </a:buClr>
              <a:buSzPct val="150000"/>
              <a:defRPr/>
            </a:pPr>
            <a:r>
              <a:rPr lang="cs-CZ" altLang="cs-CZ" sz="2800" dirty="0">
                <a:highlight>
                  <a:srgbClr val="FFFF00"/>
                </a:highlight>
                <a:latin typeface="Arial Narrow" panose="020B0606020202030204" pitchFamily="34" charset="0"/>
              </a:rPr>
              <a:t>Veškerá pravidla uzákoněná členskými státy, která mohou přímo či nepřímo, skutečně nebo potenciálně </a:t>
            </a:r>
            <a:r>
              <a:rPr lang="cs-CZ" altLang="cs-CZ" sz="2800" b="1" u="sng" dirty="0">
                <a:highlight>
                  <a:srgbClr val="FFFF00"/>
                </a:highlight>
                <a:latin typeface="Arial Narrow" panose="020B0606020202030204" pitchFamily="34" charset="0"/>
              </a:rPr>
              <a:t>omezit </a:t>
            </a:r>
            <a:r>
              <a:rPr lang="cs-CZ" altLang="cs-CZ" sz="2800" b="1" dirty="0">
                <a:highlight>
                  <a:srgbClr val="FFFF00"/>
                </a:highlight>
                <a:latin typeface="Arial Narrow" panose="020B0606020202030204" pitchFamily="34" charset="0"/>
              </a:rPr>
              <a:t>obchod mezi členskými státy </a:t>
            </a:r>
            <a:r>
              <a:rPr lang="cs-CZ" altLang="cs-CZ" sz="2800" dirty="0">
                <a:highlight>
                  <a:srgbClr val="FFFF00"/>
                </a:highlight>
                <a:latin typeface="Arial Narrow" panose="020B0606020202030204" pitchFamily="34" charset="0"/>
              </a:rPr>
              <a:t>budou považována za opatření se stejný účinkem jako kvantitativní omezení </a:t>
            </a:r>
            <a:r>
              <a:rPr lang="cs-CZ" altLang="cs-CZ" sz="2800" dirty="0">
                <a:latin typeface="Arial Narrow" panose="020B0606020202030204" pitchFamily="34" charset="0"/>
              </a:rPr>
              <a:t>(ESD: </a:t>
            </a:r>
            <a:r>
              <a:rPr lang="cs-CZ" altLang="cs-CZ" sz="2800" i="1" dirty="0" err="1">
                <a:latin typeface="Arial Narrow" panose="020B0606020202030204" pitchFamily="34" charset="0"/>
              </a:rPr>
              <a:t>Dassonville</a:t>
            </a:r>
            <a:r>
              <a:rPr lang="cs-CZ" altLang="cs-CZ" sz="2800" dirty="0">
                <a:latin typeface="Arial Narrow" panose="020B0606020202030204" pitchFamily="34" charset="0"/>
              </a:rPr>
              <a:t>), </a:t>
            </a:r>
            <a:r>
              <a:rPr lang="cs-CZ" altLang="cs-CZ" sz="2800" dirty="0">
                <a:highlight>
                  <a:srgbClr val="FFFF00"/>
                </a:highlight>
                <a:latin typeface="Arial Narrow" panose="020B0606020202030204" pitchFamily="34" charset="0"/>
              </a:rPr>
              <a:t>i když nemají diskriminující dopad. </a:t>
            </a:r>
          </a:p>
          <a:p>
            <a:pPr marL="457200" lvl="1" indent="-457200">
              <a:lnSpc>
                <a:spcPct val="90000"/>
              </a:lnSpc>
              <a:buClr>
                <a:schemeClr val="folHlink"/>
              </a:buClr>
              <a:buSzPct val="150000"/>
              <a:defRPr/>
            </a:pPr>
            <a:r>
              <a:rPr lang="cs-CZ" altLang="cs-CZ" sz="2800" dirty="0">
                <a:latin typeface="Arial Narrow" panose="020B0606020202030204" pitchFamily="34" charset="0"/>
              </a:rPr>
              <a:t>Neexistují překážky </a:t>
            </a:r>
            <a:r>
              <a:rPr lang="cs-CZ" altLang="cs-CZ" sz="2800" i="1" dirty="0">
                <a:latin typeface="Arial Narrow" panose="020B0606020202030204" pitchFamily="34" charset="0"/>
              </a:rPr>
              <a:t>de minimis</a:t>
            </a:r>
            <a:r>
              <a:rPr lang="cs-CZ" altLang="cs-CZ" sz="2800" dirty="0">
                <a:latin typeface="Arial Narrow" panose="020B0606020202030204" pitchFamily="34" charset="0"/>
              </a:rPr>
              <a:t>, tolerovatelné pro nevýznamnost! </a:t>
            </a:r>
            <a:r>
              <a:rPr lang="cs-CZ" altLang="cs-CZ" sz="2800" b="1" dirty="0">
                <a:latin typeface="Arial Narrow" panose="020B0606020202030204" pitchFamily="34" charset="0"/>
              </a:rPr>
              <a:t>Týká se i „správní praxe“, nikoli jen právních aktů.</a:t>
            </a:r>
          </a:p>
          <a:p>
            <a:pPr eaLnBrk="1" hangingPunct="1">
              <a:lnSpc>
                <a:spcPct val="90000"/>
              </a:lnSpc>
              <a:buSzPct val="150000"/>
              <a:buFont typeface="Wingdings" panose="05000000000000000000" pitchFamily="2" charset="2"/>
              <a:buChar char="§"/>
              <a:defRPr/>
            </a:pPr>
            <a:endParaRPr lang="cs-CZ" altLang="cs-CZ" dirty="0">
              <a:latin typeface="Arial Narrow" panose="020B0606020202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FF0AC7AB-9050-FDA6-E19A-77DC866D2148}"/>
              </a:ext>
            </a:extLst>
          </p:cNvPr>
          <p:cNvSpPr>
            <a:spLocks noGrp="1" noChangeArrowheads="1"/>
          </p:cNvSpPr>
          <p:nvPr>
            <p:ph type="title"/>
          </p:nvPr>
        </p:nvSpPr>
        <p:spPr>
          <a:xfrm>
            <a:off x="647699" y="224590"/>
            <a:ext cx="10706099" cy="1058778"/>
          </a:xfrm>
        </p:spPr>
        <p:txBody>
          <a:bodyPr/>
          <a:lstStyle/>
          <a:p>
            <a:r>
              <a:rPr lang="fr-FR" altLang="cs-CZ" dirty="0">
                <a:latin typeface="Arial Narrow" panose="020B0606020202030204" pitchFamily="34" charset="0"/>
              </a:rPr>
              <a:t>Procureur du Roi v Benoît and Gustave </a:t>
            </a:r>
            <a:r>
              <a:rPr lang="fr-FR" altLang="cs-CZ" b="1" dirty="0">
                <a:latin typeface="Arial Narrow" panose="020B0606020202030204" pitchFamily="34" charset="0"/>
              </a:rPr>
              <a:t>Dassonville</a:t>
            </a:r>
            <a:r>
              <a:rPr lang="fr-FR" altLang="cs-CZ" dirty="0">
                <a:latin typeface="Arial Narrow" panose="020B0606020202030204" pitchFamily="34" charset="0"/>
              </a:rPr>
              <a:t> (1974) </a:t>
            </a:r>
            <a:r>
              <a:rPr lang="cs-CZ" altLang="cs-CZ" dirty="0">
                <a:latin typeface="Arial Narrow" panose="020B0606020202030204" pitchFamily="34" charset="0"/>
              </a:rPr>
              <a:t>věc</a:t>
            </a:r>
            <a:r>
              <a:rPr lang="fr-FR" altLang="cs-CZ" dirty="0">
                <a:latin typeface="Arial Narrow" panose="020B0606020202030204" pitchFamily="34" charset="0"/>
              </a:rPr>
              <a:t> 8/74</a:t>
            </a:r>
            <a:endParaRPr lang="cs-CZ" altLang="cs-CZ" dirty="0">
              <a:latin typeface="Arial Narrow" panose="020B0606020202030204" pitchFamily="34" charset="0"/>
            </a:endParaRPr>
          </a:p>
        </p:txBody>
      </p:sp>
      <p:sp>
        <p:nvSpPr>
          <p:cNvPr id="28675" name="Zástupný symbol pro obsah 2">
            <a:extLst>
              <a:ext uri="{FF2B5EF4-FFF2-40B4-BE49-F238E27FC236}">
                <a16:creationId xmlns:a16="http://schemas.microsoft.com/office/drawing/2014/main" id="{8FE2FFAD-3808-FC7C-F612-044FE91AA635}"/>
              </a:ext>
            </a:extLst>
          </p:cNvPr>
          <p:cNvSpPr>
            <a:spLocks noGrp="1" noChangeArrowheads="1"/>
          </p:cNvSpPr>
          <p:nvPr>
            <p:ph idx="1"/>
          </p:nvPr>
        </p:nvSpPr>
        <p:spPr>
          <a:xfrm>
            <a:off x="376989" y="1600201"/>
            <a:ext cx="10183061" cy="5141913"/>
          </a:xfrm>
        </p:spPr>
        <p:txBody>
          <a:bodyPr/>
          <a:lstStyle/>
          <a:p>
            <a:r>
              <a:rPr lang="cs-CZ" altLang="cs-CZ" sz="2800" b="1" i="1" dirty="0">
                <a:latin typeface="Arial Narrow" panose="020B0606020202030204" pitchFamily="34" charset="0"/>
              </a:rPr>
              <a:t>„Všechna obchodní pravidla upravená právem členských států, která přímo nebo nepřímo, skutečně nebo potenciálně jsou s to narušit obchod mezi členskými státy, je nutné považovat za opatření mající rovnocenný účinek jako kvantitativní omezení“</a:t>
            </a:r>
          </a:p>
          <a:p>
            <a:r>
              <a:rPr lang="cs-CZ" altLang="cs-CZ" sz="2800" dirty="0">
                <a:latin typeface="Arial Narrow" panose="020B0606020202030204" pitchFamily="34" charset="0"/>
              </a:rPr>
              <a:t>Nejširší definice omezení s rovnocenným účinkem množstevním překážkám obchodu: </a:t>
            </a:r>
          </a:p>
          <a:p>
            <a:pPr lvl="1"/>
            <a:r>
              <a:rPr lang="cs-CZ" altLang="cs-CZ" sz="3600" dirty="0">
                <a:latin typeface="Arial Narrow" panose="020B0606020202030204" pitchFamily="34" charset="0"/>
              </a:rPr>
              <a:t>Dopad na veškerá pravidla plošně ovlivňující obchod mezi členskými státy – i ta bez diskriminujícího efektu a v některých případech i „opatření“ nestátních subjektů.  </a:t>
            </a:r>
          </a:p>
          <a:p>
            <a:pPr lvl="1"/>
            <a:r>
              <a:rPr lang="cs-CZ" altLang="cs-CZ" sz="3600" b="1" dirty="0">
                <a:solidFill>
                  <a:srgbClr val="FF0000"/>
                </a:solidFill>
                <a:latin typeface="Arial Narrow" panose="020B0606020202030204" pitchFamily="34" charset="0"/>
              </a:rPr>
              <a:t>Co ztěžuje „přístup na trh“, je překážkou VP zboží!   </a:t>
            </a:r>
            <a:endParaRPr lang="cs-CZ" altLang="cs-CZ" sz="2800" b="1" dirty="0">
              <a:solidFill>
                <a:srgbClr val="FF0000"/>
              </a:solidFill>
              <a:latin typeface="Arial Narrow" panose="020B0606020202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E64384C0-A776-7DC9-1A66-6FA9758BE872}"/>
              </a:ext>
            </a:extLst>
          </p:cNvPr>
          <p:cNvSpPr>
            <a:spLocks noGrp="1" noChangeArrowheads="1"/>
          </p:cNvSpPr>
          <p:nvPr>
            <p:ph type="title"/>
          </p:nvPr>
        </p:nvSpPr>
        <p:spPr/>
        <p:txBody>
          <a:bodyPr/>
          <a:lstStyle/>
          <a:p>
            <a:pPr algn="ctr"/>
            <a:r>
              <a:rPr lang="cs-CZ" altLang="cs-CZ" dirty="0">
                <a:latin typeface="Arial Narrow" panose="020B0606020202030204" pitchFamily="34" charset="0"/>
              </a:rPr>
              <a:t>Volný pohyb zboží – příklad 1</a:t>
            </a:r>
          </a:p>
        </p:txBody>
      </p:sp>
      <p:sp>
        <p:nvSpPr>
          <p:cNvPr id="12291" name="Zástupný symbol pro obsah 2">
            <a:extLst>
              <a:ext uri="{FF2B5EF4-FFF2-40B4-BE49-F238E27FC236}">
                <a16:creationId xmlns:a16="http://schemas.microsoft.com/office/drawing/2014/main" id="{A922EF5A-1CC1-7824-A3E5-98C4A4913F45}"/>
              </a:ext>
            </a:extLst>
          </p:cNvPr>
          <p:cNvSpPr>
            <a:spLocks noGrp="1" noChangeArrowheads="1"/>
          </p:cNvSpPr>
          <p:nvPr>
            <p:ph idx="1"/>
          </p:nvPr>
        </p:nvSpPr>
        <p:spPr>
          <a:xfrm>
            <a:off x="240632" y="1557338"/>
            <a:ext cx="10319418" cy="5300662"/>
          </a:xfrm>
        </p:spPr>
        <p:txBody>
          <a:bodyPr>
            <a:normAutofit/>
          </a:bodyPr>
          <a:lstStyle/>
          <a:p>
            <a:r>
              <a:rPr lang="cs-CZ" altLang="cs-CZ" sz="2800" b="0" dirty="0">
                <a:latin typeface="Arial Narrow" panose="020B0606020202030204" pitchFamily="34" charset="0"/>
              </a:rPr>
              <a:t>Německá svépomocná organizace, jejímž účelem je pomoc osobám trpícím Parkinsonovou nemocí, se dohodla s nizozemskou zásilkovou lékárnou na bonusovém systému, který mohou její členové využívat, pokud nakupují u této lékárny léčiva na léčbu Parkinsonovy nemoci, které jsou vydávány na předpis a jsou dostupné jen v lékárnách. </a:t>
            </a:r>
          </a:p>
          <a:p>
            <a:r>
              <a:rPr lang="cs-CZ" altLang="cs-CZ" sz="2800" b="0" dirty="0">
                <a:latin typeface="Arial Narrow" panose="020B0606020202030204" pitchFamily="34" charset="0"/>
              </a:rPr>
              <a:t>Zásilkový prodej léčiv na předpis není v Německu zakázán, nicméně stále platí zákonná úprava jednotných cen pro vydávání léčivých přípravků na předpis v lékárnách. Bonusový systém se s ní ukázal neslučitelný a tudíž nezákonný.   </a:t>
            </a:r>
          </a:p>
          <a:p>
            <a:r>
              <a:rPr lang="cs-CZ" altLang="cs-CZ" sz="2800" b="1" i="1" dirty="0">
                <a:latin typeface="Arial Narrow" panose="020B0606020202030204" pitchFamily="34" charset="0"/>
              </a:rPr>
              <a:t>Najdete překážku VP uvnitř EU?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FED16DB-5CEF-B2F0-9753-01E57FB8DC11}"/>
              </a:ext>
            </a:extLst>
          </p:cNvPr>
          <p:cNvSpPr>
            <a:spLocks noGrp="1" noChangeArrowheads="1"/>
          </p:cNvSpPr>
          <p:nvPr>
            <p:ph type="title"/>
          </p:nvPr>
        </p:nvSpPr>
        <p:spPr/>
        <p:txBody>
          <a:bodyPr/>
          <a:lstStyle/>
          <a:p>
            <a:pPr algn="ctr"/>
            <a:r>
              <a:rPr lang="cs-CZ" altLang="cs-CZ">
                <a:latin typeface="Arial Narrow" panose="020B0606020202030204" pitchFamily="34" charset="0"/>
              </a:rPr>
              <a:t>Varianty KO+ORUKO</a:t>
            </a:r>
          </a:p>
        </p:txBody>
      </p:sp>
      <p:sp>
        <p:nvSpPr>
          <p:cNvPr id="3" name="Zástupný obsah 2">
            <a:extLst>
              <a:ext uri="{FF2B5EF4-FFF2-40B4-BE49-F238E27FC236}">
                <a16:creationId xmlns:a16="http://schemas.microsoft.com/office/drawing/2014/main" id="{15CD4C66-4B4B-DD87-7D5B-AF5096A048C7}"/>
              </a:ext>
            </a:extLst>
          </p:cNvPr>
          <p:cNvSpPr>
            <a:spLocks noGrp="1"/>
          </p:cNvSpPr>
          <p:nvPr>
            <p:ph idx="1"/>
          </p:nvPr>
        </p:nvSpPr>
        <p:spPr>
          <a:xfrm>
            <a:off x="328863" y="1484314"/>
            <a:ext cx="10231187" cy="5373687"/>
          </a:xfrm>
        </p:spPr>
        <p:txBody>
          <a:bodyPr>
            <a:normAutofit lnSpcReduction="10000"/>
          </a:bodyPr>
          <a:lstStyle/>
          <a:p>
            <a:pPr>
              <a:defRPr/>
            </a:pPr>
            <a:r>
              <a:rPr lang="cs-CZ" sz="2500" b="0" i="1" dirty="0">
                <a:latin typeface="Arial Narrow" panose="020B0606020202030204" pitchFamily="34" charset="0"/>
              </a:rPr>
              <a:t>Dovozní a vývozní licence (i kdyby byly formální nebo bezplatné)</a:t>
            </a:r>
          </a:p>
          <a:p>
            <a:pPr>
              <a:defRPr/>
            </a:pPr>
            <a:r>
              <a:rPr lang="cs-CZ" sz="2500" b="0" i="1" dirty="0">
                <a:latin typeface="Arial Narrow" panose="020B0606020202030204" pitchFamily="34" charset="0"/>
              </a:rPr>
              <a:t>Kvóty i vyšší než je aktuální dovoz do země</a:t>
            </a:r>
          </a:p>
          <a:p>
            <a:pPr>
              <a:defRPr/>
            </a:pPr>
            <a:r>
              <a:rPr lang="cs-CZ" sz="2500" b="0" i="1" dirty="0">
                <a:latin typeface="Arial Narrow" panose="020B0606020202030204" pitchFamily="34" charset="0"/>
              </a:rPr>
              <a:t>Nulové kvóty – plošné zákazy dovozu</a:t>
            </a:r>
          </a:p>
          <a:p>
            <a:pPr>
              <a:defRPr/>
            </a:pPr>
            <a:r>
              <a:rPr lang="cs-CZ" sz="2500" b="0" i="1" dirty="0">
                <a:latin typeface="Arial Narrow" panose="020B0606020202030204" pitchFamily="34" charset="0"/>
              </a:rPr>
              <a:t>Povolovací, schvalovací, registrační řízení, je-li diskriminační nebo omezující (neuznání schválení a registrací z domovského čl. státu)</a:t>
            </a:r>
          </a:p>
          <a:p>
            <a:pPr>
              <a:defRPr/>
            </a:pPr>
            <a:r>
              <a:rPr lang="cs-CZ" sz="2500" b="0" i="1" dirty="0">
                <a:latin typeface="Arial Narrow" panose="020B0606020202030204" pitchFamily="34" charset="0"/>
              </a:rPr>
              <a:t>Kvóty na zastoupení domácí produkce v nabídce obchodníků</a:t>
            </a:r>
          </a:p>
          <a:p>
            <a:pPr>
              <a:defRPr/>
            </a:pPr>
            <a:r>
              <a:rPr lang="cs-CZ" sz="2500" b="0" i="1" dirty="0">
                <a:latin typeface="Arial Narrow" panose="020B0606020202030204" pitchFamily="34" charset="0"/>
              </a:rPr>
              <a:t>Omezení aplikovaná na zboží, které se prakticky nedováží</a:t>
            </a:r>
          </a:p>
          <a:p>
            <a:pPr>
              <a:defRPr/>
            </a:pPr>
            <a:r>
              <a:rPr lang="cs-CZ" sz="2500" b="0" i="1" dirty="0">
                <a:latin typeface="Arial Narrow" panose="020B0606020202030204" pitchFamily="34" charset="0"/>
              </a:rPr>
              <a:t>Systematické kontroly určitého zboží z určitého státu</a:t>
            </a:r>
          </a:p>
          <a:p>
            <a:pPr>
              <a:defRPr/>
            </a:pPr>
            <a:r>
              <a:rPr lang="cs-CZ" sz="2500" b="0" i="1" dirty="0">
                <a:latin typeface="Arial Narrow" panose="020B0606020202030204" pitchFamily="34" charset="0"/>
              </a:rPr>
              <a:t>Státem sponzorovaná propagace domácího zboží nebo plošný zákaz propagace určitého zboží (pokud má tradičního domácího dodavatele)</a:t>
            </a:r>
          </a:p>
          <a:p>
            <a:pPr>
              <a:defRPr/>
            </a:pPr>
            <a:r>
              <a:rPr lang="cs-CZ" sz="2500" b="0" i="1" dirty="0">
                <a:latin typeface="Arial Narrow" panose="020B0606020202030204" pitchFamily="34" charset="0"/>
              </a:rPr>
              <a:t>Vyžadování označení země původu (výjimky u potravin)</a:t>
            </a:r>
          </a:p>
          <a:p>
            <a:pPr marL="0" indent="0">
              <a:buNone/>
              <a:defRPr/>
            </a:pPr>
            <a:r>
              <a:rPr lang="cs-CZ" sz="2400" dirty="0">
                <a:latin typeface="Arial Narrow" panose="020B0606020202030204"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a:extLst>
              <a:ext uri="{FF2B5EF4-FFF2-40B4-BE49-F238E27FC236}">
                <a16:creationId xmlns:a16="http://schemas.microsoft.com/office/drawing/2014/main" id="{F421A7A3-57E6-AC01-608F-60A031B95511}"/>
              </a:ext>
            </a:extLst>
          </p:cNvPr>
          <p:cNvSpPr>
            <a:spLocks noGrp="1" noChangeArrowheads="1"/>
          </p:cNvSpPr>
          <p:nvPr>
            <p:ph type="title" idx="4294967295"/>
          </p:nvPr>
        </p:nvSpPr>
        <p:spPr>
          <a:xfrm>
            <a:off x="2166938" y="277813"/>
            <a:ext cx="8043862" cy="1143000"/>
          </a:xfrm>
        </p:spPr>
        <p:txBody>
          <a:bodyPr/>
          <a:lstStyle/>
          <a:p>
            <a:pPr algn="ctr" eaLnBrk="1" hangingPunct="1"/>
            <a:r>
              <a:rPr lang="cs-CZ" altLang="cs-CZ" sz="4400">
                <a:latin typeface="Arial Narrow" panose="020B0606020202030204" pitchFamily="34" charset="0"/>
              </a:rPr>
              <a:t>Varianty KO+ORUKO</a:t>
            </a:r>
            <a:endParaRPr lang="cs-CZ" altLang="cs-CZ" sz="4400">
              <a:solidFill>
                <a:schemeClr val="tx1"/>
              </a:solidFill>
              <a:latin typeface="Arial Narrow" panose="020B0606020202030204" pitchFamily="34" charset="0"/>
            </a:endParaRPr>
          </a:p>
        </p:txBody>
      </p:sp>
      <p:sp>
        <p:nvSpPr>
          <p:cNvPr id="30723" name="Zástupný symbol pro obsah 2">
            <a:extLst>
              <a:ext uri="{FF2B5EF4-FFF2-40B4-BE49-F238E27FC236}">
                <a16:creationId xmlns:a16="http://schemas.microsoft.com/office/drawing/2014/main" id="{2BED3D28-0713-C802-654D-7AC774867038}"/>
              </a:ext>
            </a:extLst>
          </p:cNvPr>
          <p:cNvSpPr>
            <a:spLocks noGrp="1" noChangeArrowheads="1"/>
          </p:cNvSpPr>
          <p:nvPr>
            <p:ph idx="4294967295"/>
          </p:nvPr>
        </p:nvSpPr>
        <p:spPr>
          <a:xfrm>
            <a:off x="529389" y="1557338"/>
            <a:ext cx="10138611" cy="5086350"/>
          </a:xfrm>
        </p:spPr>
        <p:txBody>
          <a:bodyPr>
            <a:normAutofit/>
          </a:bodyPr>
          <a:lstStyle/>
          <a:p>
            <a:r>
              <a:rPr lang="cs-CZ" altLang="cs-CZ" sz="2400" b="0" i="1" dirty="0">
                <a:latin typeface="Arial Narrow" panose="020B0606020202030204" pitchFamily="34" charset="0"/>
              </a:rPr>
              <a:t>Vyžadování obalu, gramáže, složení, formy… odpovídající domácí tradici</a:t>
            </a:r>
          </a:p>
          <a:p>
            <a:r>
              <a:rPr lang="cs-CZ" altLang="cs-CZ" sz="2400" b="0" i="1" dirty="0">
                <a:latin typeface="Arial Narrow" panose="020B0606020202030204" pitchFamily="34" charset="0"/>
              </a:rPr>
              <a:t>Zvláštní požadavky na doklady o původu zboží </a:t>
            </a:r>
          </a:p>
          <a:p>
            <a:r>
              <a:rPr lang="cs-CZ" altLang="cs-CZ" sz="2400" b="0" i="1" dirty="0">
                <a:latin typeface="Arial Narrow" panose="020B0606020202030204" pitchFamily="34" charset="0"/>
              </a:rPr>
              <a:t>Povinnost jmenovat zástupce nebo zřídit skladovací prostory v dovážejícím členském státě</a:t>
            </a:r>
          </a:p>
          <a:p>
            <a:r>
              <a:rPr lang="cs-CZ" altLang="cs-CZ" sz="2400" b="0" i="1" dirty="0">
                <a:latin typeface="Arial Narrow" panose="020B0606020202030204" pitchFamily="34" charset="0"/>
              </a:rPr>
              <a:t>Prohlášení zástupců státu ohledně (ne)bezpečnosti, (ne)vhodnosti určitého dovozu</a:t>
            </a:r>
          </a:p>
          <a:p>
            <a:pPr eaLnBrk="1" hangingPunct="1"/>
            <a:r>
              <a:rPr lang="cs-CZ" altLang="cs-CZ" sz="2400" b="0" i="1" dirty="0">
                <a:latin typeface="Arial Narrow" panose="020B0606020202030204" pitchFamily="34" charset="0"/>
              </a:rPr>
              <a:t>Cenová regulace, která stanovením minimální či maximální ceny znevýhodňuje dovozní zboží či omezuje přístup na trh</a:t>
            </a:r>
          </a:p>
          <a:p>
            <a:pPr eaLnBrk="1" hangingPunct="1"/>
            <a:r>
              <a:rPr lang="cs-CZ" altLang="cs-CZ" sz="2400" b="0" i="1" dirty="0">
                <a:latin typeface="Arial Narrow" panose="020B0606020202030204" pitchFamily="34" charset="0"/>
              </a:rPr>
              <a:t>Zákazy označení zboží i v jiném jazyce, než jen země prodeje</a:t>
            </a:r>
          </a:p>
          <a:p>
            <a:pPr eaLnBrk="1" hangingPunct="1"/>
            <a:r>
              <a:rPr lang="cs-CZ" altLang="cs-CZ" sz="2400" b="0" i="1" dirty="0">
                <a:latin typeface="Arial Narrow" panose="020B0606020202030204" pitchFamily="34" charset="0"/>
              </a:rPr>
              <a:t>Zákazy obvyklého užití určitého zboží (tažné moto-vozíky na silnicích, motorové čluny na vnitřní vodách, barevné folie na autosklech…)</a:t>
            </a:r>
          </a:p>
          <a:p>
            <a:pPr eaLnBrk="1" hangingPunct="1"/>
            <a:r>
              <a:rPr lang="cs-CZ" altLang="cs-CZ" sz="2400" b="0" i="1" dirty="0">
                <a:latin typeface="Arial Narrow" panose="020B0606020202030204" pitchFamily="34" charset="0"/>
              </a:rPr>
              <a:t>… a další a jiné podobné</a:t>
            </a:r>
            <a:endParaRPr lang="en-US" altLang="cs-CZ" sz="2400" b="0" i="1" dirty="0">
              <a:latin typeface="Arial Narrow" panose="020B0606020202030204" pitchFamily="34" charset="0"/>
            </a:endParaRPr>
          </a:p>
          <a:p>
            <a:pPr lvl="1" eaLnBrk="1" hangingPunct="1"/>
            <a:endParaRPr lang="cs-CZ" altLang="cs-CZ" dirty="0"/>
          </a:p>
          <a:p>
            <a:pPr lvl="1" eaLnBrk="1" hangingPunct="1"/>
            <a:endParaRPr lang="cs-CZ" alt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ovéPole 1">
            <a:extLst>
              <a:ext uri="{FF2B5EF4-FFF2-40B4-BE49-F238E27FC236}">
                <a16:creationId xmlns:a16="http://schemas.microsoft.com/office/drawing/2014/main" id="{C103D264-4983-5459-8915-F3319C01DD85}"/>
              </a:ext>
            </a:extLst>
          </p:cNvPr>
          <p:cNvSpPr txBox="1">
            <a:spLocks noChangeArrowheads="1"/>
          </p:cNvSpPr>
          <p:nvPr/>
        </p:nvSpPr>
        <p:spPr bwMode="auto">
          <a:xfrm>
            <a:off x="280738" y="188914"/>
            <a:ext cx="10207876"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cs-CZ" altLang="cs-CZ" sz="3200" i="1" dirty="0">
                <a:latin typeface="Arial Narrow" panose="020B0606020202030204" pitchFamily="34" charset="0"/>
              </a:rPr>
              <a:t>Co když platí </a:t>
            </a:r>
            <a:r>
              <a:rPr lang="cs-CZ" altLang="cs-CZ" sz="3200" b="1" i="1" dirty="0">
                <a:latin typeface="Arial Narrow" panose="020B0606020202030204" pitchFamily="34" charset="0"/>
              </a:rPr>
              <a:t>úplný a nediskriminační </a:t>
            </a:r>
            <a:r>
              <a:rPr lang="cs-CZ" altLang="cs-CZ" sz="3200" i="1" dirty="0">
                <a:latin typeface="Arial Narrow" panose="020B0606020202030204" pitchFamily="34" charset="0"/>
              </a:rPr>
              <a:t>zákaz určitého „rizikového“ zboží v jednom členském státě? </a:t>
            </a:r>
          </a:p>
        </p:txBody>
      </p:sp>
      <p:sp>
        <p:nvSpPr>
          <p:cNvPr id="31747" name="TextovéPole 2">
            <a:extLst>
              <a:ext uri="{FF2B5EF4-FFF2-40B4-BE49-F238E27FC236}">
                <a16:creationId xmlns:a16="http://schemas.microsoft.com/office/drawing/2014/main" id="{07FC59D6-02EC-AF23-F5F3-4DE1BA50891D}"/>
              </a:ext>
            </a:extLst>
          </p:cNvPr>
          <p:cNvSpPr txBox="1">
            <a:spLocks noChangeArrowheads="1"/>
          </p:cNvSpPr>
          <p:nvPr/>
        </p:nvSpPr>
        <p:spPr bwMode="auto">
          <a:xfrm>
            <a:off x="192505" y="1557338"/>
            <a:ext cx="1036754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Char char="§"/>
            </a:pPr>
            <a:r>
              <a:rPr lang="cs-CZ" altLang="cs-CZ" sz="2000" b="1" dirty="0">
                <a:latin typeface="Arial Narrow" panose="020B0606020202030204" pitchFamily="34" charset="0"/>
              </a:rPr>
              <a:t>Nejrestriktivnější opatření – ORUKO - , jaké může členský stát přijmout! </a:t>
            </a:r>
          </a:p>
          <a:p>
            <a:pPr>
              <a:spcBef>
                <a:spcPct val="0"/>
              </a:spcBef>
              <a:buClrTx/>
              <a:buSzTx/>
              <a:buFont typeface="Wingdings" panose="05000000000000000000" pitchFamily="2" charset="2"/>
              <a:buChar char="§"/>
            </a:pPr>
            <a:r>
              <a:rPr lang="cs-CZ" altLang="cs-CZ" sz="2000" dirty="0">
                <a:latin typeface="Arial Narrow" panose="020B0606020202030204" pitchFamily="34" charset="0"/>
              </a:rPr>
              <a:t>Zpravidla se dotýká některých složek potravin (vitamíny) nebo chemikálií.</a:t>
            </a:r>
          </a:p>
          <a:p>
            <a:pPr>
              <a:spcBef>
                <a:spcPct val="0"/>
              </a:spcBef>
              <a:buClrTx/>
              <a:buSzTx/>
              <a:buFont typeface="Wingdings" panose="05000000000000000000" pitchFamily="2" charset="2"/>
              <a:buChar char="§"/>
            </a:pPr>
            <a:r>
              <a:rPr lang="cs-CZ" altLang="cs-CZ" sz="2000" b="1" u="sng" dirty="0">
                <a:latin typeface="Arial Narrow" panose="020B0606020202030204" pitchFamily="34" charset="0"/>
              </a:rPr>
              <a:t>Omezující čl. stát musí prokázat</a:t>
            </a:r>
            <a:r>
              <a:rPr lang="cs-CZ" altLang="cs-CZ" sz="2000" dirty="0">
                <a:latin typeface="Arial Narrow" panose="020B0606020202030204" pitchFamily="34" charset="0"/>
              </a:rPr>
              <a:t>, že je takové opatření:  </a:t>
            </a:r>
          </a:p>
          <a:p>
            <a:pPr lvl="1">
              <a:spcBef>
                <a:spcPct val="0"/>
              </a:spcBef>
              <a:buClrTx/>
              <a:buSzTx/>
              <a:buFont typeface="Wingdings" panose="05000000000000000000" pitchFamily="2" charset="2"/>
              <a:buChar char="§"/>
            </a:pPr>
            <a:r>
              <a:rPr lang="cs-CZ" altLang="cs-CZ" sz="2000" b="1" dirty="0">
                <a:latin typeface="Arial Narrow" panose="020B0606020202030204" pitchFamily="34" charset="0"/>
              </a:rPr>
              <a:t>Nezbytné</a:t>
            </a:r>
            <a:r>
              <a:rPr lang="cs-CZ" altLang="cs-CZ" sz="2000" dirty="0">
                <a:latin typeface="Arial Narrow" panose="020B0606020202030204" pitchFamily="34" charset="0"/>
              </a:rPr>
              <a:t> a že případné uvedení dotyčných výrobků na trh představuje vážné ohrožení například veřejného zdraví a </a:t>
            </a:r>
          </a:p>
          <a:p>
            <a:pPr lvl="1">
              <a:spcBef>
                <a:spcPct val="0"/>
              </a:spcBef>
              <a:buClrTx/>
              <a:buSzTx/>
              <a:buFont typeface="Wingdings" panose="05000000000000000000" pitchFamily="2" charset="2"/>
              <a:buChar char="§"/>
            </a:pPr>
            <a:r>
              <a:rPr lang="cs-CZ" altLang="cs-CZ" sz="2000" dirty="0">
                <a:latin typeface="Arial Narrow" panose="020B0606020202030204" pitchFamily="34" charset="0"/>
              </a:rPr>
              <a:t>že příslušná pravidla jsou v souladu se zásadou </a:t>
            </a:r>
            <a:r>
              <a:rPr lang="cs-CZ" altLang="cs-CZ" sz="2000" b="1" dirty="0">
                <a:latin typeface="Arial Narrow" panose="020B0606020202030204" pitchFamily="34" charset="0"/>
              </a:rPr>
              <a:t>proporcionality.</a:t>
            </a:r>
          </a:p>
          <a:p>
            <a:pPr>
              <a:spcBef>
                <a:spcPct val="0"/>
              </a:spcBef>
              <a:buClrTx/>
              <a:buSzTx/>
              <a:buFont typeface="Wingdings" panose="05000000000000000000" pitchFamily="2" charset="2"/>
              <a:buChar char="§"/>
            </a:pPr>
            <a:r>
              <a:rPr lang="cs-CZ" altLang="cs-CZ" sz="2000" dirty="0">
                <a:solidFill>
                  <a:srgbClr val="FF0000"/>
                </a:solidFill>
                <a:latin typeface="Arial Narrow" panose="020B0606020202030204" pitchFamily="34" charset="0"/>
              </a:rPr>
              <a:t>Nezbytnost: </a:t>
            </a:r>
          </a:p>
          <a:p>
            <a:pPr lvl="1">
              <a:spcBef>
                <a:spcPct val="0"/>
              </a:spcBef>
              <a:buClrTx/>
              <a:buSzTx/>
              <a:buFont typeface="Wingdings" panose="05000000000000000000" pitchFamily="2" charset="2"/>
              <a:buChar char="§"/>
            </a:pPr>
            <a:r>
              <a:rPr lang="cs-CZ" altLang="cs-CZ" sz="2000" dirty="0">
                <a:latin typeface="Arial Narrow" panose="020B0606020202030204" pitchFamily="34" charset="0"/>
              </a:rPr>
              <a:t>Předložit veškeré relevantní důkazy, jako </a:t>
            </a:r>
            <a:r>
              <a:rPr lang="en-US" altLang="cs-CZ" sz="2000" dirty="0" err="1">
                <a:latin typeface="Arial Narrow" panose="020B0606020202030204" pitchFamily="34" charset="0"/>
              </a:rPr>
              <a:t>např</a:t>
            </a:r>
            <a:r>
              <a:rPr lang="cs-CZ" altLang="cs-CZ" sz="2000" dirty="0">
                <a:latin typeface="Arial Narrow" panose="020B0606020202030204" pitchFamily="34" charset="0"/>
              </a:rPr>
              <a:t>.</a:t>
            </a:r>
            <a:r>
              <a:rPr lang="en-US" altLang="cs-CZ" sz="2000" dirty="0">
                <a:latin typeface="Arial Narrow" panose="020B0606020202030204" pitchFamily="34" charset="0"/>
              </a:rPr>
              <a:t> </a:t>
            </a:r>
            <a:r>
              <a:rPr lang="en-US" altLang="cs-CZ" sz="2000" dirty="0" err="1">
                <a:latin typeface="Arial Narrow" panose="020B0606020202030204" pitchFamily="34" charset="0"/>
              </a:rPr>
              <a:t>technické</a:t>
            </a:r>
            <a:r>
              <a:rPr lang="en-US" altLang="cs-CZ" sz="2000" dirty="0">
                <a:latin typeface="Arial Narrow" panose="020B0606020202030204" pitchFamily="34" charset="0"/>
              </a:rPr>
              <a:t>, </a:t>
            </a:r>
            <a:r>
              <a:rPr lang="en-US" altLang="cs-CZ" sz="2000" dirty="0" err="1">
                <a:latin typeface="Arial Narrow" panose="020B0606020202030204" pitchFamily="34" charset="0"/>
              </a:rPr>
              <a:t>vědecké</a:t>
            </a:r>
            <a:r>
              <a:rPr lang="en-US" altLang="cs-CZ" sz="2000" dirty="0">
                <a:latin typeface="Arial Narrow" panose="020B0606020202030204" pitchFamily="34" charset="0"/>
              </a:rPr>
              <a:t>, </a:t>
            </a:r>
            <a:r>
              <a:rPr lang="en-US" altLang="cs-CZ" sz="2000" dirty="0" err="1">
                <a:latin typeface="Arial Narrow" panose="020B0606020202030204" pitchFamily="34" charset="0"/>
              </a:rPr>
              <a:t>statistické</a:t>
            </a:r>
            <a:r>
              <a:rPr lang="en-US" altLang="cs-CZ" sz="2000" dirty="0">
                <a:latin typeface="Arial Narrow" panose="020B0606020202030204" pitchFamily="34" charset="0"/>
              </a:rPr>
              <a:t> a </a:t>
            </a:r>
            <a:r>
              <a:rPr lang="en-US" altLang="cs-CZ" sz="2000" dirty="0" err="1">
                <a:latin typeface="Arial Narrow" panose="020B0606020202030204" pitchFamily="34" charset="0"/>
              </a:rPr>
              <a:t>nutriční</a:t>
            </a:r>
            <a:r>
              <a:rPr lang="en-US" altLang="cs-CZ" sz="2000" dirty="0">
                <a:latin typeface="Arial Narrow" panose="020B0606020202030204" pitchFamily="34" charset="0"/>
              </a:rPr>
              <a:t> </a:t>
            </a:r>
            <a:r>
              <a:rPr lang="en-US" altLang="cs-CZ" sz="2000" dirty="0" err="1">
                <a:latin typeface="Arial Narrow" panose="020B0606020202030204" pitchFamily="34" charset="0"/>
              </a:rPr>
              <a:t>údaje</a:t>
            </a:r>
            <a:r>
              <a:rPr lang="cs-CZ" altLang="cs-CZ" sz="2000" dirty="0">
                <a:latin typeface="Arial Narrow" panose="020B0606020202030204" pitchFamily="34" charset="0"/>
              </a:rPr>
              <a:t>.</a:t>
            </a:r>
          </a:p>
          <a:p>
            <a:pPr>
              <a:spcBef>
                <a:spcPct val="0"/>
              </a:spcBef>
              <a:buClrTx/>
              <a:buSzTx/>
              <a:buFont typeface="Wingdings" panose="05000000000000000000" pitchFamily="2" charset="2"/>
              <a:buChar char="§"/>
            </a:pPr>
            <a:r>
              <a:rPr lang="cs-CZ" altLang="cs-CZ" sz="2000" dirty="0">
                <a:solidFill>
                  <a:srgbClr val="FF0000"/>
                </a:solidFill>
                <a:latin typeface="Arial Narrow" panose="020B0606020202030204" pitchFamily="34" charset="0"/>
              </a:rPr>
              <a:t>Proporcionalita: </a:t>
            </a:r>
          </a:p>
          <a:p>
            <a:pPr lvl="1">
              <a:spcBef>
                <a:spcPct val="0"/>
              </a:spcBef>
              <a:buClrTx/>
              <a:buSzTx/>
              <a:buFont typeface="Wingdings" panose="05000000000000000000" pitchFamily="2" charset="2"/>
              <a:buChar char="§"/>
            </a:pPr>
            <a:r>
              <a:rPr lang="cs-CZ" altLang="cs-CZ" sz="2000" dirty="0">
                <a:latin typeface="Arial Narrow" panose="020B0606020202030204" pitchFamily="34" charset="0"/>
              </a:rPr>
              <a:t>Prokázat, že uvedeného cíle nelze dosáhnout žádnými jinými prostředky, které mají méně omezující účinek na obchod uvnitř EU. </a:t>
            </a:r>
          </a:p>
          <a:p>
            <a:pPr lvl="1">
              <a:spcBef>
                <a:spcPct val="0"/>
              </a:spcBef>
              <a:buClrTx/>
              <a:buSzTx/>
              <a:buFont typeface="Wingdings" panose="05000000000000000000" pitchFamily="2" charset="2"/>
              <a:buChar char="§"/>
            </a:pPr>
            <a:r>
              <a:rPr lang="cs-CZ" altLang="cs-CZ" sz="2000" dirty="0">
                <a:latin typeface="Arial Narrow" panose="020B0606020202030204" pitchFamily="34" charset="0"/>
              </a:rPr>
              <a:t>Kde funguje varovné označení, nelze požadovat absenci určité legální látky (např. obsah kofeinu v nápoji atd.).</a:t>
            </a:r>
          </a:p>
          <a:p>
            <a:pPr>
              <a:spcBef>
                <a:spcPct val="0"/>
              </a:spcBef>
              <a:buClrTx/>
              <a:buSzTx/>
              <a:buFont typeface="Wingdings" panose="05000000000000000000" pitchFamily="2" charset="2"/>
              <a:buChar char="§"/>
            </a:pPr>
            <a:r>
              <a:rPr lang="cs-CZ" altLang="cs-CZ" sz="2000" dirty="0">
                <a:latin typeface="Arial Narrow" panose="020B0606020202030204" pitchFamily="34" charset="0"/>
              </a:rPr>
              <a:t>V oblastech, kde neexistuje vědecká jistota o vlivu určitého výrobku nebo látky například na lidské zdraví nebo životní prostředí, SDEU preferuje </a:t>
            </a:r>
            <a:r>
              <a:rPr lang="cs-CZ" altLang="cs-CZ" sz="2000" dirty="0">
                <a:solidFill>
                  <a:srgbClr val="FF0000"/>
                </a:solidFill>
                <a:latin typeface="Arial Narrow" panose="020B0606020202030204" pitchFamily="34" charset="0"/>
              </a:rPr>
              <a:t>zásadu předběžné opatrnosti</a:t>
            </a:r>
            <a:r>
              <a:rPr lang="cs-CZ" altLang="cs-CZ" sz="2000" dirty="0">
                <a:latin typeface="Arial Narrow" panose="020B0606020202030204" pitchFamily="34" charset="0"/>
              </a:rPr>
              <a:t>, tj. větší volnost státu při dohledu a omezování.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ovéPole 1">
            <a:extLst>
              <a:ext uri="{FF2B5EF4-FFF2-40B4-BE49-F238E27FC236}">
                <a16:creationId xmlns:a16="http://schemas.microsoft.com/office/drawing/2014/main" id="{48227B08-DD7B-BBB5-33A9-384B84784E6C}"/>
              </a:ext>
            </a:extLst>
          </p:cNvPr>
          <p:cNvSpPr txBox="1">
            <a:spLocks noChangeArrowheads="1"/>
          </p:cNvSpPr>
          <p:nvPr/>
        </p:nvSpPr>
        <p:spPr bwMode="auto">
          <a:xfrm>
            <a:off x="2208214" y="333375"/>
            <a:ext cx="81359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cs-CZ" altLang="cs-CZ" sz="4400">
                <a:latin typeface="Arial Narrow" panose="020B0606020202030204" pitchFamily="34" charset="0"/>
              </a:rPr>
              <a:t>Dynamická interpretace ORUKO </a:t>
            </a:r>
          </a:p>
        </p:txBody>
      </p:sp>
      <p:sp>
        <p:nvSpPr>
          <p:cNvPr id="3" name="TextovéPole 2">
            <a:extLst>
              <a:ext uri="{FF2B5EF4-FFF2-40B4-BE49-F238E27FC236}">
                <a16:creationId xmlns:a16="http://schemas.microsoft.com/office/drawing/2014/main" id="{952E6B3D-6A1C-B61C-87DD-D7C4E2C55EA0}"/>
              </a:ext>
            </a:extLst>
          </p:cNvPr>
          <p:cNvSpPr txBox="1"/>
          <p:nvPr/>
        </p:nvSpPr>
        <p:spPr>
          <a:xfrm>
            <a:off x="232612" y="1556793"/>
            <a:ext cx="10111540" cy="5293757"/>
          </a:xfrm>
          <a:prstGeom prst="rect">
            <a:avLst/>
          </a:prstGeom>
          <a:noFill/>
        </p:spPr>
        <p:txBody>
          <a:bodyPr wrap="square">
            <a:spAutoFit/>
          </a:bodyPr>
          <a:lstStyle/>
          <a:p>
            <a:pPr marL="457200" indent="-457200">
              <a:buFont typeface="Wingdings" panose="05000000000000000000" pitchFamily="2" charset="2"/>
              <a:buChar char="§"/>
              <a:defRPr/>
            </a:pPr>
            <a:r>
              <a:rPr lang="cs-CZ" sz="3200" b="1" dirty="0">
                <a:latin typeface="Arial Narrow" panose="020B0606020202030204" pitchFamily="34" charset="0"/>
              </a:rPr>
              <a:t>SDEU vztahuje ORUKO na všechna opatření </a:t>
            </a:r>
            <a:r>
              <a:rPr lang="cs-CZ" sz="3200" b="1" dirty="0">
                <a:highlight>
                  <a:srgbClr val="FFFF00"/>
                </a:highlight>
                <a:latin typeface="Arial Narrow" panose="020B0606020202030204" pitchFamily="34" charset="0"/>
              </a:rPr>
              <a:t>ztěžující přístup na trh</a:t>
            </a:r>
            <a:r>
              <a:rPr lang="cs-CZ" sz="3200" b="1" dirty="0">
                <a:latin typeface="Arial Narrow" panose="020B0606020202030204" pitchFamily="34" charset="0"/>
              </a:rPr>
              <a:t> </a:t>
            </a:r>
            <a:r>
              <a:rPr lang="cs-CZ" sz="3200" dirty="0">
                <a:latin typeface="Arial Narrow" panose="020B0606020202030204" pitchFamily="34" charset="0"/>
              </a:rPr>
              <a:t>(</a:t>
            </a:r>
            <a:r>
              <a:rPr lang="cs-CZ" sz="3200" i="1" dirty="0" err="1">
                <a:latin typeface="Arial Narrow" panose="020B0606020202030204" pitchFamily="34" charset="0"/>
              </a:rPr>
              <a:t>hindering</a:t>
            </a:r>
            <a:r>
              <a:rPr lang="cs-CZ" sz="3200" dirty="0">
                <a:latin typeface="Arial Narrow" panose="020B0606020202030204" pitchFamily="34" charset="0"/>
              </a:rPr>
              <a:t> </a:t>
            </a:r>
            <a:r>
              <a:rPr lang="cs-CZ" sz="3200" i="1" dirty="0">
                <a:latin typeface="Arial Narrow" panose="020B0606020202030204" pitchFamily="34" charset="0"/>
              </a:rPr>
              <a:t>market </a:t>
            </a:r>
            <a:r>
              <a:rPr lang="cs-CZ" sz="3200" i="1" dirty="0" err="1">
                <a:latin typeface="Arial Narrow" panose="020B0606020202030204" pitchFamily="34" charset="0"/>
              </a:rPr>
              <a:t>access</a:t>
            </a:r>
            <a:r>
              <a:rPr lang="cs-CZ" sz="3200" dirty="0">
                <a:latin typeface="Arial Narrow" panose="020B0606020202030204" pitchFamily="34" charset="0"/>
              </a:rPr>
              <a:t>) v daném členském státě, tj. např. </a:t>
            </a:r>
          </a:p>
          <a:p>
            <a:pPr marL="914400" lvl="1" indent="-457200">
              <a:buFont typeface="Wingdings" panose="05000000000000000000" pitchFamily="2" charset="2"/>
              <a:buChar char="§"/>
              <a:defRPr/>
            </a:pPr>
            <a:r>
              <a:rPr lang="cs-CZ" sz="2800" dirty="0">
                <a:latin typeface="Arial Narrow" panose="020B0606020202030204" pitchFamily="34" charset="0"/>
              </a:rPr>
              <a:t>opatření odrazující spotřebitele od nákupu věci (např. závěsných vozíků za motocykly, pokud je nemohou použít na silnici jakékoliv třídy, C-110/05 Komise v Itálie; barevných fólií na skla automobilů, C-265/06 Komise v Portugalsko );</a:t>
            </a:r>
          </a:p>
          <a:p>
            <a:pPr marL="914400" lvl="1" indent="-457200">
              <a:buFont typeface="Wingdings" panose="05000000000000000000" pitchFamily="2" charset="2"/>
              <a:buChar char="§"/>
              <a:defRPr/>
            </a:pPr>
            <a:r>
              <a:rPr lang="cs-CZ" sz="2800" dirty="0">
                <a:latin typeface="Arial Narrow" panose="020B0606020202030204" pitchFamily="34" charset="0"/>
              </a:rPr>
              <a:t>opatření odrazující obchodníky od přepravy zboží nákladními vozy registrovanými mimo danou zemi (C-591/17, Rakousko v. Německo);</a:t>
            </a:r>
          </a:p>
          <a:p>
            <a:pPr marL="914400" lvl="1" indent="-457200">
              <a:buFont typeface="Wingdings" panose="05000000000000000000" pitchFamily="2" charset="2"/>
              <a:buChar char="§"/>
              <a:defRPr/>
            </a:pPr>
            <a:r>
              <a:rPr lang="cs-CZ" sz="2800" dirty="0">
                <a:latin typeface="Arial Narrow" panose="020B0606020202030204" pitchFamily="34" charset="0"/>
              </a:rPr>
              <a:t>opatření potenciálně odrazující od nákupu zelené elektřiny ze zahraničí (C-573/12, </a:t>
            </a:r>
            <a:r>
              <a:rPr lang="cs-CZ" sz="2800" dirty="0" err="1">
                <a:latin typeface="Arial Narrow" panose="020B0606020202030204" pitchFamily="34" charset="0"/>
              </a:rPr>
              <a:t>Ålands</a:t>
            </a:r>
            <a:r>
              <a:rPr lang="cs-CZ" sz="2800" dirty="0">
                <a:latin typeface="Arial Narrow" panose="020B0606020202030204" pitchFamily="34" charset="0"/>
              </a:rPr>
              <a:t> </a:t>
            </a:r>
            <a:r>
              <a:rPr lang="cs-CZ" sz="2800" dirty="0" err="1">
                <a:latin typeface="Arial Narrow" panose="020B0606020202030204" pitchFamily="34" charset="0"/>
              </a:rPr>
              <a:t>Vindkraft</a:t>
            </a:r>
            <a:r>
              <a:rPr lang="cs-CZ" sz="2800" dirty="0">
                <a:latin typeface="Arial Narrow" panose="020B0606020202030204" pitchFamily="34" charset="0"/>
              </a:rPr>
              <a:t>).</a:t>
            </a:r>
          </a:p>
          <a:p>
            <a:pPr marL="285750" indent="-285750">
              <a:buFontTx/>
              <a:buChar char="-"/>
              <a:defRPr/>
            </a:pPr>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ovéPole 1">
            <a:extLst>
              <a:ext uri="{FF2B5EF4-FFF2-40B4-BE49-F238E27FC236}">
                <a16:creationId xmlns:a16="http://schemas.microsoft.com/office/drawing/2014/main" id="{3FDCD2BC-7197-7BD4-2086-5228E6767719}"/>
              </a:ext>
            </a:extLst>
          </p:cNvPr>
          <p:cNvSpPr txBox="1">
            <a:spLocks noChangeArrowheads="1"/>
          </p:cNvSpPr>
          <p:nvPr/>
        </p:nvSpPr>
        <p:spPr bwMode="auto">
          <a:xfrm>
            <a:off x="280737" y="1556794"/>
            <a:ext cx="10279314" cy="4832092"/>
          </a:xfrm>
          <a:prstGeom prst="rect">
            <a:avLst/>
          </a:prstGeom>
          <a:noFill/>
          <a:ln>
            <a:noFill/>
          </a:ln>
        </p:spPr>
        <p:txBody>
          <a:bodyPr wrap="square">
            <a:spAutoFit/>
          </a:bodyPr>
          <a:lstStyle>
            <a:lvl1pPr marL="342900" indent="-34290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800100" indent="-34290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defRPr/>
            </a:pPr>
            <a:r>
              <a:rPr lang="cs-CZ" altLang="cs-CZ" b="1" dirty="0">
                <a:solidFill>
                  <a:srgbClr val="1E1E1F"/>
                </a:solidFill>
                <a:latin typeface="Arial Narrow" panose="020B0606020202030204" pitchFamily="34" charset="0"/>
              </a:rPr>
              <a:t>Čl. 36 </a:t>
            </a:r>
            <a:r>
              <a:rPr lang="cs-CZ" altLang="cs-CZ" dirty="0">
                <a:solidFill>
                  <a:srgbClr val="1E1E1F"/>
                </a:solidFill>
                <a:latin typeface="Arial Narrow" panose="020B0606020202030204" pitchFamily="34" charset="0"/>
              </a:rPr>
              <a:t>SFEU </a:t>
            </a:r>
            <a:r>
              <a:rPr lang="cs-CZ" altLang="cs-CZ" b="1" dirty="0">
                <a:solidFill>
                  <a:srgbClr val="1E1E1F"/>
                </a:solidFill>
                <a:latin typeface="Arial Narrow" panose="020B0606020202030204" pitchFamily="34" charset="0"/>
              </a:rPr>
              <a:t>umožňuje čl. státům přijmout opatření s účinkem rovnocenným množstevním omezením</a:t>
            </a:r>
            <a:r>
              <a:rPr lang="cs-CZ" altLang="cs-CZ" dirty="0">
                <a:solidFill>
                  <a:srgbClr val="1E1E1F"/>
                </a:solidFill>
                <a:latin typeface="Arial Narrow" panose="020B0606020202030204" pitchFamily="34" charset="0"/>
              </a:rPr>
              <a:t>, pokud jsou tato opatření odůvodněna </a:t>
            </a:r>
            <a:r>
              <a:rPr lang="cs-CZ" altLang="cs-CZ" b="1" dirty="0">
                <a:solidFill>
                  <a:srgbClr val="1E1E1F"/>
                </a:solidFill>
                <a:latin typeface="Arial Narrow" panose="020B0606020202030204" pitchFamily="34" charset="0"/>
              </a:rPr>
              <a:t>obecnými důvody </a:t>
            </a:r>
            <a:r>
              <a:rPr lang="cs-CZ" altLang="cs-CZ" b="1" dirty="0" err="1">
                <a:solidFill>
                  <a:srgbClr val="1E1E1F"/>
                </a:solidFill>
                <a:latin typeface="Arial Narrow" panose="020B0606020202030204" pitchFamily="34" charset="0"/>
              </a:rPr>
              <a:t>nehospodářské</a:t>
            </a:r>
            <a:r>
              <a:rPr lang="cs-CZ" altLang="cs-CZ" b="1" dirty="0">
                <a:solidFill>
                  <a:srgbClr val="1E1E1F"/>
                </a:solidFill>
                <a:latin typeface="Arial Narrow" panose="020B0606020202030204" pitchFamily="34" charset="0"/>
              </a:rPr>
              <a:t> povahy </a:t>
            </a:r>
            <a:r>
              <a:rPr lang="cs-CZ" altLang="cs-CZ" dirty="0">
                <a:solidFill>
                  <a:srgbClr val="1E1E1F"/>
                </a:solidFill>
                <a:latin typeface="Arial Narrow" panose="020B0606020202030204" pitchFamily="34" charset="0"/>
              </a:rPr>
              <a:t>(zejm. </a:t>
            </a:r>
            <a:r>
              <a:rPr lang="cs-CZ" altLang="cs-CZ" dirty="0">
                <a:solidFill>
                  <a:srgbClr val="FF0000"/>
                </a:solidFill>
                <a:latin typeface="Arial Narrow" panose="020B0606020202030204" pitchFamily="34" charset="0"/>
              </a:rPr>
              <a:t>veřejná morálka, veřejný pořádek, veřejná bezpečnost…</a:t>
            </a:r>
            <a:r>
              <a:rPr lang="cs-CZ" altLang="cs-CZ" dirty="0">
                <a:solidFill>
                  <a:srgbClr val="1E1E1F"/>
                </a:solidFill>
                <a:latin typeface="Arial Narrow" panose="020B0606020202030204" pitchFamily="34" charset="0"/>
              </a:rPr>
              <a:t>). </a:t>
            </a:r>
          </a:p>
          <a:p>
            <a:pPr lvl="1">
              <a:spcBef>
                <a:spcPct val="0"/>
              </a:spcBef>
              <a:buClrTx/>
              <a:buSzTx/>
              <a:buFont typeface="Arial" panose="020B0604020202020204" pitchFamily="34" charset="0"/>
              <a:buChar char="•"/>
              <a:defRPr/>
            </a:pPr>
            <a:r>
              <a:rPr lang="cs-CZ" altLang="cs-CZ" sz="2800" dirty="0">
                <a:solidFill>
                  <a:srgbClr val="1E1E1F"/>
                </a:solidFill>
                <a:latin typeface="Arial Narrow" panose="020B0606020202030204" pitchFamily="34" charset="0"/>
              </a:rPr>
              <a:t>Tyto výjimky z obecného pravidla musí být </a:t>
            </a:r>
            <a:r>
              <a:rPr lang="cs-CZ" altLang="cs-CZ" sz="2800" dirty="0">
                <a:solidFill>
                  <a:srgbClr val="1E1E1F"/>
                </a:solidFill>
                <a:highlight>
                  <a:srgbClr val="FFFF00"/>
                </a:highlight>
                <a:latin typeface="Arial Narrow" panose="020B0606020202030204" pitchFamily="34" charset="0"/>
              </a:rPr>
              <a:t>vykládány restriktivně</a:t>
            </a:r>
            <a:r>
              <a:rPr lang="cs-CZ" altLang="cs-CZ" sz="2800" dirty="0">
                <a:solidFill>
                  <a:srgbClr val="1E1E1F"/>
                </a:solidFill>
                <a:latin typeface="Arial Narrow" panose="020B0606020202030204" pitchFamily="34" charset="0"/>
              </a:rPr>
              <a:t> a vnitrostátní opatření </a:t>
            </a:r>
            <a:r>
              <a:rPr lang="cs-CZ" altLang="cs-CZ" sz="2800" b="1" dirty="0">
                <a:solidFill>
                  <a:srgbClr val="1E1E1F"/>
                </a:solidFill>
                <a:highlight>
                  <a:srgbClr val="FFFF00"/>
                </a:highlight>
                <a:latin typeface="Arial Narrow" panose="020B0606020202030204" pitchFamily="34" charset="0"/>
              </a:rPr>
              <a:t>ne</a:t>
            </a:r>
            <a:r>
              <a:rPr lang="cs-CZ" altLang="cs-CZ" sz="2800" dirty="0">
                <a:solidFill>
                  <a:srgbClr val="1E1E1F"/>
                </a:solidFill>
                <a:highlight>
                  <a:srgbClr val="FFFF00"/>
                </a:highlight>
                <a:latin typeface="Arial Narrow" panose="020B0606020202030204" pitchFamily="34" charset="0"/>
              </a:rPr>
              <a:t>mohou sloužit jako prostředek </a:t>
            </a:r>
            <a:r>
              <a:rPr lang="cs-CZ" altLang="cs-CZ" sz="2800" u="sng" dirty="0">
                <a:solidFill>
                  <a:srgbClr val="1E1E1F"/>
                </a:solidFill>
                <a:highlight>
                  <a:srgbClr val="FFFF00"/>
                </a:highlight>
                <a:latin typeface="Arial Narrow" panose="020B0606020202030204" pitchFamily="34" charset="0"/>
              </a:rPr>
              <a:t>svévolné</a:t>
            </a:r>
            <a:r>
              <a:rPr lang="cs-CZ" altLang="cs-CZ" sz="2800" dirty="0">
                <a:solidFill>
                  <a:srgbClr val="1E1E1F"/>
                </a:solidFill>
                <a:highlight>
                  <a:srgbClr val="FFFF00"/>
                </a:highlight>
                <a:latin typeface="Arial Narrow" panose="020B0606020202030204" pitchFamily="34" charset="0"/>
              </a:rPr>
              <a:t> diskriminace nebo skrytého omezování obchodu mezi členskými státy</a:t>
            </a:r>
            <a:r>
              <a:rPr lang="cs-CZ" altLang="cs-CZ" sz="2800" dirty="0">
                <a:solidFill>
                  <a:srgbClr val="1E1E1F"/>
                </a:solidFill>
                <a:latin typeface="Arial Narrow" panose="020B0606020202030204" pitchFamily="34" charset="0"/>
              </a:rPr>
              <a:t>. Fakticky rozdílné zacházení, je-li odůvodněno, se připouští. </a:t>
            </a:r>
          </a:p>
          <a:p>
            <a:pPr lvl="1">
              <a:spcBef>
                <a:spcPct val="0"/>
              </a:spcBef>
              <a:buClrTx/>
              <a:buSzTx/>
              <a:buFont typeface="Arial" panose="020B0604020202020204" pitchFamily="34" charset="0"/>
              <a:buChar char="•"/>
              <a:defRPr/>
            </a:pPr>
            <a:r>
              <a:rPr lang="cs-CZ" altLang="cs-CZ" sz="2800" dirty="0">
                <a:solidFill>
                  <a:srgbClr val="1E1E1F"/>
                </a:solidFill>
                <a:latin typeface="Arial Narrow" panose="020B0606020202030204" pitchFamily="34" charset="0"/>
              </a:rPr>
              <a:t>Opatření rovněž musí mít přímý dopad na veřejný zájem, který má být chráněn, a nesmí přesáhnout nezbytnou úroveň (</a:t>
            </a:r>
            <a:r>
              <a:rPr lang="cs-CZ" altLang="cs-CZ" sz="2800" dirty="0">
                <a:solidFill>
                  <a:srgbClr val="1E1E1F"/>
                </a:solidFill>
                <a:highlight>
                  <a:srgbClr val="FFFF00"/>
                </a:highlight>
                <a:latin typeface="Arial Narrow" panose="020B0606020202030204" pitchFamily="34" charset="0"/>
              </a:rPr>
              <a:t>zásada proporcionality</a:t>
            </a:r>
            <a:r>
              <a:rPr lang="cs-CZ" altLang="cs-CZ" sz="2800" dirty="0">
                <a:solidFill>
                  <a:srgbClr val="1E1E1F"/>
                </a:solidFill>
                <a:latin typeface="Arial Narrow" panose="020B0606020202030204" pitchFamily="34" charset="0"/>
              </a:rPr>
              <a:t>).</a:t>
            </a:r>
          </a:p>
        </p:txBody>
      </p:sp>
      <p:sp>
        <p:nvSpPr>
          <p:cNvPr id="33795" name="TextovéPole 2">
            <a:extLst>
              <a:ext uri="{FF2B5EF4-FFF2-40B4-BE49-F238E27FC236}">
                <a16:creationId xmlns:a16="http://schemas.microsoft.com/office/drawing/2014/main" id="{98E8BC81-2CA8-6781-C449-23BA4A48DE47}"/>
              </a:ext>
            </a:extLst>
          </p:cNvPr>
          <p:cNvSpPr txBox="1">
            <a:spLocks noChangeArrowheads="1"/>
          </p:cNvSpPr>
          <p:nvPr/>
        </p:nvSpPr>
        <p:spPr bwMode="auto">
          <a:xfrm>
            <a:off x="729916" y="188914"/>
            <a:ext cx="9687259"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cs-CZ" altLang="cs-CZ" sz="1200" dirty="0">
              <a:latin typeface="Arial Narrow" panose="020B0606020202030204" pitchFamily="34" charset="0"/>
            </a:endParaRPr>
          </a:p>
          <a:p>
            <a:pPr algn="ctr">
              <a:spcBef>
                <a:spcPct val="0"/>
              </a:spcBef>
              <a:buClrTx/>
              <a:buSzTx/>
              <a:buFontTx/>
              <a:buNone/>
            </a:pPr>
            <a:r>
              <a:rPr lang="cs-CZ" altLang="cs-CZ" sz="4000" dirty="0">
                <a:latin typeface="Arial Narrow" panose="020B0606020202030204" pitchFamily="34" charset="0"/>
              </a:rPr>
              <a:t>Čl. </a:t>
            </a:r>
            <a:r>
              <a:rPr lang="cs-CZ" altLang="cs-CZ" sz="4000" b="1" dirty="0">
                <a:latin typeface="Arial Narrow" panose="020B0606020202030204" pitchFamily="34" charset="0"/>
              </a:rPr>
              <a:t>36</a:t>
            </a:r>
            <a:r>
              <a:rPr lang="cs-CZ" altLang="cs-CZ" sz="4000" dirty="0">
                <a:latin typeface="Arial Narrow" panose="020B0606020202030204" pitchFamily="34" charset="0"/>
              </a:rPr>
              <a:t> SFEU - výjimky z čl. 34 = </a:t>
            </a:r>
            <a:r>
              <a:rPr lang="cs-CZ" altLang="cs-CZ" sz="4000" b="1" dirty="0">
                <a:latin typeface="Arial Narrow" panose="020B0606020202030204" pitchFamily="34" charset="0"/>
              </a:rPr>
              <a:t>legální ORUKO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22919C5-017A-751B-9671-F2AA88C65319}"/>
              </a:ext>
            </a:extLst>
          </p:cNvPr>
          <p:cNvSpPr>
            <a:spLocks noGrp="1" noChangeArrowheads="1"/>
          </p:cNvSpPr>
          <p:nvPr>
            <p:ph type="title"/>
          </p:nvPr>
        </p:nvSpPr>
        <p:spPr>
          <a:xfrm>
            <a:off x="657727" y="152400"/>
            <a:ext cx="9759450" cy="1066800"/>
          </a:xfrm>
        </p:spPr>
        <p:txBody>
          <a:bodyPr/>
          <a:lstStyle/>
          <a:p>
            <a:pPr algn="ctr" eaLnBrk="1" hangingPunct="1"/>
            <a:r>
              <a:rPr lang="cs-CZ" altLang="cs-CZ" b="1" dirty="0">
                <a:solidFill>
                  <a:schemeClr val="tx1"/>
                </a:solidFill>
                <a:latin typeface="Arial Narrow" panose="020B0606020202030204" pitchFamily="34" charset="0"/>
              </a:rPr>
              <a:t>Čl. 36 SFEU </a:t>
            </a:r>
            <a:r>
              <a:rPr lang="cs-CZ" altLang="cs-CZ" dirty="0">
                <a:solidFill>
                  <a:schemeClr val="tx1"/>
                </a:solidFill>
                <a:latin typeface="Arial Narrow" panose="020B0606020202030204" pitchFamily="34" charset="0"/>
              </a:rPr>
              <a:t>– výjimky přímo ze Smlouvy</a:t>
            </a:r>
          </a:p>
        </p:txBody>
      </p:sp>
      <p:sp>
        <p:nvSpPr>
          <p:cNvPr id="28675" name="Rectangle 3">
            <a:extLst>
              <a:ext uri="{FF2B5EF4-FFF2-40B4-BE49-F238E27FC236}">
                <a16:creationId xmlns:a16="http://schemas.microsoft.com/office/drawing/2014/main" id="{AFD4C556-7A4A-59C2-BF3F-72C3CBDA44A5}"/>
              </a:ext>
            </a:extLst>
          </p:cNvPr>
          <p:cNvSpPr>
            <a:spLocks noGrp="1" noChangeArrowheads="1"/>
          </p:cNvSpPr>
          <p:nvPr>
            <p:ph type="body" idx="1"/>
          </p:nvPr>
        </p:nvSpPr>
        <p:spPr>
          <a:xfrm>
            <a:off x="601579" y="1556792"/>
            <a:ext cx="10020755" cy="5301208"/>
          </a:xfrm>
        </p:spPr>
        <p:txBody>
          <a:bodyPr/>
          <a:lstStyle/>
          <a:p>
            <a:pPr eaLnBrk="1" hangingPunct="1">
              <a:lnSpc>
                <a:spcPct val="80000"/>
              </a:lnSpc>
              <a:buSzPct val="150000"/>
              <a:buFont typeface="Wingdings" panose="05000000000000000000" pitchFamily="2" charset="2"/>
              <a:buChar char="§"/>
              <a:defRPr/>
            </a:pPr>
            <a:r>
              <a:rPr lang="cs-CZ" altLang="cs-CZ" sz="3200" dirty="0">
                <a:latin typeface="Arial Narrow" panose="020B0606020202030204" pitchFamily="34" charset="0"/>
              </a:rPr>
              <a:t>Článek 36 SFEU </a:t>
            </a:r>
          </a:p>
          <a:p>
            <a:pPr lvl="1" eaLnBrk="1" hangingPunct="1">
              <a:lnSpc>
                <a:spcPct val="80000"/>
              </a:lnSpc>
              <a:buSzPct val="150000"/>
              <a:buFont typeface="Wingdings" panose="05000000000000000000" pitchFamily="2" charset="2"/>
              <a:buChar char="§"/>
              <a:defRPr/>
            </a:pPr>
            <a:r>
              <a:rPr lang="cs-CZ" altLang="cs-CZ" sz="2800" dirty="0">
                <a:latin typeface="Arial Narrow" panose="020B0606020202030204" pitchFamily="34" charset="0"/>
              </a:rPr>
              <a:t>Svoboda pohybu zboží nebrání členským státům přijímat </a:t>
            </a:r>
            <a:r>
              <a:rPr lang="cs-CZ" altLang="cs-CZ" sz="2800" b="1" dirty="0">
                <a:latin typeface="Arial Narrow" panose="020B0606020202030204" pitchFamily="34" charset="0"/>
              </a:rPr>
              <a:t>opatření na ochranu </a:t>
            </a:r>
            <a:r>
              <a:rPr lang="cs-CZ" altLang="cs-CZ" sz="2800" dirty="0">
                <a:latin typeface="Arial Narrow" panose="020B0606020202030204" pitchFamily="34" charset="0"/>
              </a:rPr>
              <a:t>(tj. i zakazovat dovoz z jiného členského státu přestože) </a:t>
            </a:r>
            <a:r>
              <a:rPr lang="cs-CZ" altLang="cs-CZ" sz="2800" b="1" dirty="0">
                <a:latin typeface="Arial Narrow" panose="020B0606020202030204" pitchFamily="34" charset="0"/>
              </a:rPr>
              <a:t>z taxativně daných důvodů</a:t>
            </a:r>
            <a:r>
              <a:rPr lang="cs-CZ" altLang="cs-CZ" sz="2800" dirty="0">
                <a:latin typeface="Arial Narrow" panose="020B0606020202030204" pitchFamily="34" charset="0"/>
              </a:rPr>
              <a:t>:  </a:t>
            </a:r>
          </a:p>
          <a:p>
            <a:pPr lvl="2" eaLnBrk="1" hangingPunct="1">
              <a:lnSpc>
                <a:spcPct val="80000"/>
              </a:lnSpc>
              <a:buSzPct val="150000"/>
              <a:buFont typeface="Wingdings" panose="05000000000000000000" pitchFamily="2" charset="2"/>
              <a:buChar char="§"/>
              <a:defRPr/>
            </a:pPr>
            <a:r>
              <a:rPr lang="cs-CZ" altLang="cs-CZ" sz="2600" dirty="0">
                <a:latin typeface="Arial Narrow" panose="020B0606020202030204" pitchFamily="34" charset="0"/>
              </a:rPr>
              <a:t>Veřejné morálky, </a:t>
            </a:r>
          </a:p>
          <a:p>
            <a:pPr lvl="2" eaLnBrk="1" hangingPunct="1">
              <a:lnSpc>
                <a:spcPct val="80000"/>
              </a:lnSpc>
              <a:buSzPct val="150000"/>
              <a:buFont typeface="Wingdings" panose="05000000000000000000" pitchFamily="2" charset="2"/>
              <a:buChar char="§"/>
              <a:defRPr/>
            </a:pPr>
            <a:r>
              <a:rPr lang="cs-CZ" altLang="cs-CZ" sz="2600" dirty="0">
                <a:latin typeface="Arial Narrow" panose="020B0606020202030204" pitchFamily="34" charset="0"/>
              </a:rPr>
              <a:t>Veřejné bezpečnosti, </a:t>
            </a:r>
          </a:p>
          <a:p>
            <a:pPr lvl="2" eaLnBrk="1" hangingPunct="1">
              <a:lnSpc>
                <a:spcPct val="80000"/>
              </a:lnSpc>
              <a:buSzPct val="150000"/>
              <a:buFont typeface="Wingdings" panose="05000000000000000000" pitchFamily="2" charset="2"/>
              <a:buChar char="§"/>
              <a:defRPr/>
            </a:pPr>
            <a:r>
              <a:rPr lang="cs-CZ" altLang="cs-CZ" sz="2600" dirty="0">
                <a:latin typeface="Arial Narrow" panose="020B0606020202030204" pitchFamily="34" charset="0"/>
              </a:rPr>
              <a:t>Veřejného pořádku, </a:t>
            </a:r>
          </a:p>
          <a:p>
            <a:pPr lvl="2" eaLnBrk="1" hangingPunct="1">
              <a:lnSpc>
                <a:spcPct val="80000"/>
              </a:lnSpc>
              <a:buSzPct val="150000"/>
              <a:buFont typeface="Wingdings" panose="05000000000000000000" pitchFamily="2" charset="2"/>
              <a:buChar char="§"/>
              <a:defRPr/>
            </a:pPr>
            <a:r>
              <a:rPr lang="cs-CZ" altLang="cs-CZ" sz="2600" dirty="0">
                <a:latin typeface="Arial Narrow" panose="020B0606020202030204" pitchFamily="34" charset="0"/>
              </a:rPr>
              <a:t>Ochrany zdraví a života, kulturního dědictví, průmyslového a duševního vlastnictví, </a:t>
            </a:r>
          </a:p>
          <a:p>
            <a:pPr lvl="2" eaLnBrk="1" hangingPunct="1">
              <a:lnSpc>
                <a:spcPct val="80000"/>
              </a:lnSpc>
              <a:buSzPct val="150000"/>
              <a:buFont typeface="Wingdings" panose="05000000000000000000" pitchFamily="2" charset="2"/>
              <a:buChar char="§"/>
              <a:defRPr/>
            </a:pPr>
            <a:r>
              <a:rPr lang="cs-CZ" altLang="cs-CZ" sz="2600" dirty="0">
                <a:latin typeface="Arial Narrow" panose="020B0606020202030204" pitchFamily="34" charset="0"/>
              </a:rPr>
              <a:t>která omezí obchod mezi členskými státy (</a:t>
            </a:r>
            <a:r>
              <a:rPr lang="cs-CZ" altLang="cs-CZ" sz="2600" dirty="0">
                <a:highlight>
                  <a:srgbClr val="FFFF00"/>
                </a:highlight>
                <a:latin typeface="Arial Narrow" panose="020B0606020202030204" pitchFamily="34" charset="0"/>
              </a:rPr>
              <a:t>a to i při rozdílném zacházení s domácími a dováženými výrobky, které však není skrytým protekcionismem ani diskriminací</a:t>
            </a:r>
            <a:r>
              <a:rPr lang="cs-CZ" altLang="cs-CZ" sz="2600" dirty="0">
                <a:latin typeface="Arial Narrow" panose="020B0606020202030204" pitchFamily="34" charset="0"/>
              </a:rPr>
              <a:t>) </a:t>
            </a:r>
            <a:r>
              <a:rPr lang="cs-CZ" altLang="cs-CZ" sz="2600" dirty="0">
                <a:highlight>
                  <a:srgbClr val="FFFF00"/>
                </a:highlight>
                <a:latin typeface="Arial Narrow" panose="020B0606020202030204" pitchFamily="34" charset="0"/>
              </a:rPr>
              <a:t>svévolnou</a:t>
            </a:r>
            <a:endParaRPr lang="cs-CZ" altLang="cs-CZ" sz="2600" dirty="0">
              <a:latin typeface="Arial Narrow" panose="020B0606020202030204" pitchFamily="34" charset="0"/>
            </a:endParaRPr>
          </a:p>
          <a:p>
            <a:pPr lvl="1" eaLnBrk="1" hangingPunct="1">
              <a:lnSpc>
                <a:spcPct val="80000"/>
              </a:lnSpc>
              <a:buSzPct val="150000"/>
              <a:buFont typeface="Wingdings" panose="05000000000000000000" pitchFamily="2" charset="2"/>
              <a:buChar char="§"/>
              <a:defRPr/>
            </a:pPr>
            <a:r>
              <a:rPr lang="cs-CZ" altLang="cs-CZ" dirty="0">
                <a:latin typeface="Arial Narrow" panose="020B0606020202030204" pitchFamily="34" charset="0"/>
              </a:rPr>
              <a:t>Příklady: ESD: </a:t>
            </a:r>
            <a:r>
              <a:rPr lang="cs-CZ" altLang="cs-CZ" dirty="0" err="1">
                <a:latin typeface="Arial Narrow" panose="020B0606020202030204" pitchFamily="34" charset="0"/>
              </a:rPr>
              <a:t>Henn+Darby</a:t>
            </a:r>
            <a:r>
              <a:rPr lang="cs-CZ" altLang="cs-CZ" dirty="0">
                <a:latin typeface="Arial Narrow" panose="020B0606020202030204" pitchFamily="34" charset="0"/>
              </a:rPr>
              <a:t>; </a:t>
            </a:r>
            <a:r>
              <a:rPr lang="cs-CZ" altLang="cs-CZ" dirty="0" err="1">
                <a:latin typeface="Arial Narrow" panose="020B0606020202030204" pitchFamily="34" charset="0"/>
              </a:rPr>
              <a:t>Kaasfabrik</a:t>
            </a:r>
            <a:r>
              <a:rPr lang="cs-CZ" altLang="cs-CZ" dirty="0">
                <a:latin typeface="Arial Narrow" panose="020B0606020202030204" pitchFamily="34" charset="0"/>
              </a:rPr>
              <a:t> </a:t>
            </a:r>
            <a:r>
              <a:rPr lang="cs-CZ" altLang="cs-CZ" dirty="0" err="1">
                <a:latin typeface="Arial Narrow" panose="020B0606020202030204" pitchFamily="34" charset="0"/>
              </a:rPr>
              <a:t>Eyssen</a:t>
            </a:r>
            <a:r>
              <a:rPr lang="cs-CZ" altLang="cs-CZ" dirty="0">
                <a:latin typeface="Arial Narrow" panose="020B0606020202030204" pitchFamily="34" charset="0"/>
              </a:rPr>
              <a:t> „</a:t>
            </a:r>
            <a:r>
              <a:rPr lang="cs-CZ" altLang="cs-CZ" dirty="0" err="1">
                <a:latin typeface="Arial Narrow" panose="020B0606020202030204" pitchFamily="34" charset="0"/>
              </a:rPr>
              <a:t>nisin</a:t>
            </a:r>
            <a:r>
              <a:rPr lang="cs-CZ" altLang="cs-CZ" dirty="0">
                <a:latin typeface="Arial Narrow" panose="020B0606020202030204" pitchFamily="34" charset="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ovéPole 1">
            <a:extLst>
              <a:ext uri="{FF2B5EF4-FFF2-40B4-BE49-F238E27FC236}">
                <a16:creationId xmlns:a16="http://schemas.microsoft.com/office/drawing/2014/main" id="{8670F796-0BFC-2A8F-35B3-DA1F8CCAFE81}"/>
              </a:ext>
            </a:extLst>
          </p:cNvPr>
          <p:cNvSpPr txBox="1">
            <a:spLocks noChangeArrowheads="1"/>
          </p:cNvSpPr>
          <p:nvPr/>
        </p:nvSpPr>
        <p:spPr bwMode="auto">
          <a:xfrm>
            <a:off x="320842" y="1628800"/>
            <a:ext cx="10239209" cy="4955203"/>
          </a:xfrm>
          <a:prstGeom prst="rect">
            <a:avLst/>
          </a:prstGeom>
          <a:noFill/>
          <a:ln>
            <a:noFill/>
          </a:ln>
        </p:spPr>
        <p:txBody>
          <a:bodyPr wrap="square">
            <a:spAutoFit/>
          </a:bodyPr>
          <a:lstStyle>
            <a:lvl1pPr marL="342900" indent="-34290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Char char="•"/>
              <a:defRPr/>
            </a:pPr>
            <a:r>
              <a:rPr lang="cs-CZ" altLang="cs-CZ" sz="3200" dirty="0">
                <a:solidFill>
                  <a:srgbClr val="1E1E1F"/>
                </a:solidFill>
                <a:latin typeface="Arial Narrow" panose="020B0606020202030204" pitchFamily="34" charset="0"/>
              </a:rPr>
              <a:t>ESD nad rámec čl. 36 SFEU ve své judikatuře (</a:t>
            </a:r>
            <a:r>
              <a:rPr lang="cs-CZ" altLang="cs-CZ" sz="3200" b="1" i="1" dirty="0" err="1">
                <a:solidFill>
                  <a:srgbClr val="1E1E1F"/>
                </a:solidFill>
                <a:latin typeface="Arial Narrow" panose="020B0606020202030204" pitchFamily="34" charset="0"/>
              </a:rPr>
              <a:t>Cassis</a:t>
            </a:r>
            <a:r>
              <a:rPr lang="cs-CZ" altLang="cs-CZ" sz="3200" b="1" i="1" dirty="0">
                <a:solidFill>
                  <a:srgbClr val="1E1E1F"/>
                </a:solidFill>
                <a:latin typeface="Arial Narrow" panose="020B0606020202030204" pitchFamily="34" charset="0"/>
              </a:rPr>
              <a:t> de Dijon</a:t>
            </a:r>
            <a:r>
              <a:rPr lang="cs-CZ" altLang="cs-CZ" sz="3200" dirty="0">
                <a:solidFill>
                  <a:srgbClr val="1E1E1F"/>
                </a:solidFill>
                <a:latin typeface="Arial Narrow" panose="020B0606020202030204" pitchFamily="34" charset="0"/>
              </a:rPr>
              <a:t>) uznal, že členské státy mohou učinit výjimku ze zákazu opatření s účinkem rovnocenným množstevním omezením </a:t>
            </a:r>
            <a:r>
              <a:rPr lang="cs-CZ" altLang="cs-CZ" sz="3200" b="1" dirty="0">
                <a:solidFill>
                  <a:srgbClr val="1E1E1F"/>
                </a:solidFill>
                <a:highlight>
                  <a:srgbClr val="FFFF00"/>
                </a:highlight>
                <a:latin typeface="Arial Narrow" panose="020B0606020202030204" pitchFamily="34" charset="0"/>
              </a:rPr>
              <a:t>na základě závazných, tzv. kategorických“ požadavků </a:t>
            </a:r>
            <a:r>
              <a:rPr lang="cs-CZ" altLang="cs-CZ" sz="3200" dirty="0">
                <a:solidFill>
                  <a:srgbClr val="1E1E1F"/>
                </a:solidFill>
                <a:highlight>
                  <a:srgbClr val="FFFF00"/>
                </a:highlight>
                <a:latin typeface="Arial Narrow" panose="020B0606020202030204" pitchFamily="34" charset="0"/>
              </a:rPr>
              <a:t>(týkajících se mimo jiné účinnosti daňových kontrol, ochrany veřejného zdraví, poctivosti obchodních transakcí a ochrany spotřebitele…</a:t>
            </a:r>
            <a:r>
              <a:rPr lang="cs-CZ" altLang="cs-CZ" sz="3200" b="1" dirty="0">
                <a:solidFill>
                  <a:srgbClr val="1E1E1F"/>
                </a:solidFill>
                <a:highlight>
                  <a:srgbClr val="FFFF00"/>
                </a:highlight>
                <a:latin typeface="Arial Narrow" panose="020B0606020202030204" pitchFamily="34" charset="0"/>
              </a:rPr>
              <a:t>naléhavé důvody obecného zájmu</a:t>
            </a:r>
            <a:r>
              <a:rPr lang="cs-CZ" altLang="cs-CZ" sz="3200" dirty="0">
                <a:solidFill>
                  <a:srgbClr val="1E1E1F"/>
                </a:solidFill>
                <a:highlight>
                  <a:srgbClr val="FFFF00"/>
                </a:highlight>
                <a:latin typeface="Arial Narrow" panose="020B0606020202030204" pitchFamily="34" charset="0"/>
              </a:rPr>
              <a:t>). </a:t>
            </a:r>
          </a:p>
          <a:p>
            <a:pPr lvl="1">
              <a:spcBef>
                <a:spcPct val="0"/>
              </a:spcBef>
              <a:buClrTx/>
              <a:buSzTx/>
              <a:buFont typeface="Arial" panose="020B0604020202020204" pitchFamily="34" charset="0"/>
              <a:buChar char="•"/>
              <a:defRPr/>
            </a:pPr>
            <a:r>
              <a:rPr lang="cs-CZ" altLang="cs-CZ" sz="2800" dirty="0">
                <a:solidFill>
                  <a:srgbClr val="1E1E1F"/>
                </a:solidFill>
                <a:latin typeface="Arial Narrow" panose="020B0606020202030204" pitchFamily="34" charset="0"/>
              </a:rPr>
              <a:t>V současnosti okolo 20 takto uznaných kategorických požadavků. </a:t>
            </a:r>
          </a:p>
          <a:p>
            <a:pPr>
              <a:spcBef>
                <a:spcPct val="0"/>
              </a:spcBef>
              <a:buClrTx/>
              <a:buSzTx/>
              <a:buFont typeface="Arial" panose="020B0604020202020204" pitchFamily="34" charset="0"/>
              <a:buChar char="•"/>
              <a:defRPr/>
            </a:pPr>
            <a:r>
              <a:rPr lang="cs-CZ" altLang="cs-CZ" sz="3200" dirty="0">
                <a:solidFill>
                  <a:srgbClr val="1E1E1F"/>
                </a:solidFill>
                <a:latin typeface="Arial Narrow" panose="020B0606020202030204" pitchFamily="34" charset="0"/>
              </a:rPr>
              <a:t>Členské státy jsou zpravidla povinny oznámit veškerá opatření tohoto typu Komisi.</a:t>
            </a:r>
            <a:endParaRPr lang="cs-CZ" altLang="cs-CZ" sz="3200" dirty="0">
              <a:latin typeface="Arial Narrow" panose="020B0606020202030204" pitchFamily="34" charset="0"/>
            </a:endParaRPr>
          </a:p>
        </p:txBody>
      </p:sp>
      <p:sp>
        <p:nvSpPr>
          <p:cNvPr id="35843" name="TextovéPole 2">
            <a:extLst>
              <a:ext uri="{FF2B5EF4-FFF2-40B4-BE49-F238E27FC236}">
                <a16:creationId xmlns:a16="http://schemas.microsoft.com/office/drawing/2014/main" id="{DE22EA28-FE42-3B84-23FA-17D102700DD9}"/>
              </a:ext>
            </a:extLst>
          </p:cNvPr>
          <p:cNvSpPr txBox="1">
            <a:spLocks noChangeArrowheads="1"/>
          </p:cNvSpPr>
          <p:nvPr/>
        </p:nvSpPr>
        <p:spPr bwMode="auto">
          <a:xfrm>
            <a:off x="441158" y="260351"/>
            <a:ext cx="990299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cs-CZ" altLang="cs-CZ" sz="3600" dirty="0">
                <a:latin typeface="Arial Narrow" panose="020B0606020202030204" pitchFamily="34" charset="0"/>
              </a:rPr>
              <a:t>Další výjimky z čl. 34 SFEU – tzv. kategorické požadavky (naléhavé důvody obecného zájmu)</a:t>
            </a:r>
          </a:p>
          <a:p>
            <a:pPr>
              <a:spcBef>
                <a:spcPct val="0"/>
              </a:spcBef>
              <a:buClrTx/>
              <a:buSzTx/>
              <a:buFontTx/>
              <a:buNone/>
            </a:pPr>
            <a:endParaRPr lang="cs-CZ" altLang="cs-CZ"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a:extLst>
              <a:ext uri="{FF2B5EF4-FFF2-40B4-BE49-F238E27FC236}">
                <a16:creationId xmlns:a16="http://schemas.microsoft.com/office/drawing/2014/main" id="{526A4E1D-C838-C9F5-5E57-57B78246BCF5}"/>
              </a:ext>
            </a:extLst>
          </p:cNvPr>
          <p:cNvSpPr>
            <a:spLocks noGrp="1" noChangeArrowheads="1"/>
          </p:cNvSpPr>
          <p:nvPr>
            <p:ph type="title" idx="4294967295"/>
          </p:nvPr>
        </p:nvSpPr>
        <p:spPr>
          <a:xfrm>
            <a:off x="417095" y="401053"/>
            <a:ext cx="10936703" cy="954506"/>
          </a:xfrm>
        </p:spPr>
        <p:txBody>
          <a:bodyPr/>
          <a:lstStyle/>
          <a:p>
            <a:pPr algn="ctr" eaLnBrk="1" hangingPunct="1"/>
            <a:r>
              <a:rPr lang="cs-CZ" altLang="cs-CZ" dirty="0">
                <a:solidFill>
                  <a:schemeClr val="tx1"/>
                </a:solidFill>
                <a:latin typeface="Arial Narrow" panose="020B0606020202030204" pitchFamily="34" charset="0"/>
              </a:rPr>
              <a:t>Příklady kategorických požadavků - výjimek z čl. 34 SFEU dle judikatury ESD</a:t>
            </a:r>
          </a:p>
        </p:txBody>
      </p:sp>
      <p:sp>
        <p:nvSpPr>
          <p:cNvPr id="36867" name="Zástupný symbol pro obsah 2">
            <a:extLst>
              <a:ext uri="{FF2B5EF4-FFF2-40B4-BE49-F238E27FC236}">
                <a16:creationId xmlns:a16="http://schemas.microsoft.com/office/drawing/2014/main" id="{6E793EAC-B0E9-CCCB-49A8-C79350C67411}"/>
              </a:ext>
            </a:extLst>
          </p:cNvPr>
          <p:cNvSpPr>
            <a:spLocks noGrp="1" noChangeArrowheads="1"/>
          </p:cNvSpPr>
          <p:nvPr>
            <p:ph idx="4294967295"/>
          </p:nvPr>
        </p:nvSpPr>
        <p:spPr>
          <a:xfrm>
            <a:off x="417095" y="1600200"/>
            <a:ext cx="10250905" cy="5043488"/>
          </a:xfrm>
        </p:spPr>
        <p:txBody>
          <a:bodyPr>
            <a:normAutofit lnSpcReduction="10000"/>
          </a:bodyPr>
          <a:lstStyle/>
          <a:p>
            <a:pPr eaLnBrk="1" hangingPunct="1"/>
            <a:r>
              <a:rPr lang="en-US" altLang="cs-CZ" sz="3200" dirty="0">
                <a:latin typeface="Arial Narrow" panose="020B0606020202030204" pitchFamily="34" charset="0"/>
              </a:rPr>
              <a:t>E</a:t>
            </a:r>
            <a:r>
              <a:rPr lang="cs-CZ" altLang="cs-CZ" sz="3200" dirty="0">
                <a:latin typeface="Arial Narrow" panose="020B0606020202030204" pitchFamily="34" charset="0"/>
              </a:rPr>
              <a:t>SD takto rozšířil výjimky z VP zboží nad rámec čl. 36 SFEU o: </a:t>
            </a:r>
            <a:r>
              <a:rPr lang="en-US" altLang="cs-CZ" sz="3200" dirty="0">
                <a:latin typeface="Arial Narrow" panose="020B0606020202030204" pitchFamily="34" charset="0"/>
              </a:rPr>
              <a:t> </a:t>
            </a:r>
          </a:p>
          <a:p>
            <a:pPr lvl="1" eaLnBrk="1" hangingPunct="1"/>
            <a:r>
              <a:rPr lang="cs-CZ" altLang="cs-CZ" sz="2800" dirty="0">
                <a:latin typeface="Arial Narrow" panose="020B0606020202030204" pitchFamily="34" charset="0"/>
              </a:rPr>
              <a:t>Účinnost fiskálního dohledu , udržitelnosti národní finanční soustavy</a:t>
            </a:r>
            <a:endParaRPr lang="en-US" altLang="cs-CZ" sz="2800" dirty="0">
              <a:latin typeface="Arial Narrow" panose="020B0606020202030204" pitchFamily="34" charset="0"/>
            </a:endParaRPr>
          </a:p>
          <a:p>
            <a:pPr lvl="1" eaLnBrk="1" hangingPunct="1"/>
            <a:r>
              <a:rPr lang="cs-CZ" altLang="cs-CZ" sz="2800" dirty="0">
                <a:latin typeface="Arial Narrow" panose="020B0606020202030204" pitchFamily="34" charset="0"/>
              </a:rPr>
              <a:t>Ochrana spotřebitele, ochrana životního prostředí</a:t>
            </a:r>
            <a:endParaRPr lang="en-US" altLang="cs-CZ" sz="2800" dirty="0">
              <a:latin typeface="Arial Narrow" panose="020B0606020202030204" pitchFamily="34" charset="0"/>
            </a:endParaRPr>
          </a:p>
          <a:p>
            <a:pPr lvl="1" eaLnBrk="1" hangingPunct="1"/>
            <a:r>
              <a:rPr lang="cs-CZ" altLang="cs-CZ" sz="2800" dirty="0">
                <a:latin typeface="Arial Narrow" panose="020B0606020202030204" pitchFamily="34" charset="0"/>
              </a:rPr>
              <a:t>Zákaz nelegálního kopírování výrobků</a:t>
            </a:r>
            <a:endParaRPr lang="en-US" altLang="cs-CZ" sz="2800" dirty="0">
              <a:latin typeface="Arial Narrow" panose="020B0606020202030204" pitchFamily="34" charset="0"/>
            </a:endParaRPr>
          </a:p>
          <a:p>
            <a:pPr lvl="1" eaLnBrk="1" hangingPunct="1"/>
            <a:r>
              <a:rPr lang="cs-CZ" altLang="cs-CZ" sz="2800" dirty="0">
                <a:latin typeface="Arial Narrow" panose="020B0606020202030204" pitchFamily="34" charset="0"/>
              </a:rPr>
              <a:t>Poctivost obchodního styku</a:t>
            </a:r>
            <a:endParaRPr lang="en-US" altLang="cs-CZ" sz="2800" dirty="0">
              <a:latin typeface="Arial Narrow" panose="020B0606020202030204" pitchFamily="34" charset="0"/>
            </a:endParaRPr>
          </a:p>
          <a:p>
            <a:pPr lvl="1" eaLnBrk="1" hangingPunct="1"/>
            <a:r>
              <a:rPr lang="cs-CZ" altLang="cs-CZ" sz="2800" dirty="0">
                <a:latin typeface="Arial Narrow" panose="020B0606020202030204" pitchFamily="34" charset="0"/>
              </a:rPr>
              <a:t>Zákaz prodeje zlata a stříbra bez označení (puncování)</a:t>
            </a:r>
          </a:p>
          <a:p>
            <a:pPr lvl="1" eaLnBrk="1" hangingPunct="1"/>
            <a:r>
              <a:rPr lang="cs-CZ" altLang="cs-CZ" sz="2800" dirty="0">
                <a:latin typeface="Arial Narrow" panose="020B0606020202030204" pitchFamily="34" charset="0"/>
              </a:rPr>
              <a:t>Ochrana tradičních sociálních, kulturních, regionálních zvláštností</a:t>
            </a:r>
          </a:p>
          <a:p>
            <a:pPr lvl="1" eaLnBrk="1" hangingPunct="1"/>
            <a:r>
              <a:rPr lang="cs-CZ" altLang="cs-CZ" sz="2800" dirty="0">
                <a:latin typeface="Arial Narrow" panose="020B0606020202030204" pitchFamily="34" charset="0"/>
              </a:rPr>
              <a:t>Omezení prodeje s prémiemi, …</a:t>
            </a:r>
            <a:r>
              <a:rPr lang="cs-CZ" altLang="cs-CZ" sz="2800" i="1" dirty="0">
                <a:latin typeface="Arial Narrow" panose="020B0606020202030204" pitchFamily="34" charset="0"/>
              </a:rPr>
              <a:t>atd. atd</a:t>
            </a:r>
            <a:r>
              <a:rPr lang="cs-CZ" altLang="cs-CZ" sz="2800" dirty="0">
                <a:latin typeface="Arial Narrow" panose="020B0606020202030204" pitchFamily="34" charset="0"/>
              </a:rPr>
              <a:t>. </a:t>
            </a:r>
          </a:p>
          <a:p>
            <a:pPr eaLnBrk="1" hangingPunct="1"/>
            <a:r>
              <a:rPr lang="cs-CZ" altLang="cs-CZ" sz="2400" dirty="0">
                <a:latin typeface="Arial Narrow" panose="020B0606020202030204" pitchFamily="34" charset="0"/>
              </a:rPr>
              <a:t>Ovšem </a:t>
            </a:r>
            <a:r>
              <a:rPr lang="cs-CZ" altLang="cs-CZ" sz="2400" b="1" dirty="0">
                <a:latin typeface="Arial Narrow" panose="020B0606020202030204" pitchFamily="34" charset="0"/>
              </a:rPr>
              <a:t>nikdy čistě ekonomicky motivovaná a </a:t>
            </a:r>
            <a:r>
              <a:rPr lang="cs-CZ" altLang="cs-CZ" sz="2400" b="1" u="sng" dirty="0">
                <a:latin typeface="Arial Narrow" panose="020B0606020202030204" pitchFamily="34" charset="0"/>
              </a:rPr>
              <a:t>nikdy národně – diskriminační, ani rozdílně dopadající opatření</a:t>
            </a:r>
            <a:r>
              <a:rPr lang="cs-CZ" altLang="cs-CZ" sz="2400" dirty="0">
                <a:latin typeface="Arial Narrow" panose="020B0606020202030204" pitchFamily="34" charset="0"/>
              </a:rPr>
              <a:t>! </a:t>
            </a:r>
            <a:endParaRPr lang="en-US" altLang="cs-CZ" sz="2400" dirty="0">
              <a:latin typeface="Arial Narrow" panose="020B0606020202030204" pitchFamily="34" charset="0"/>
            </a:endParaRPr>
          </a:p>
          <a:p>
            <a:pPr lvl="1" eaLnBrk="1" hangingPunct="1">
              <a:buFont typeface="Wingdings" panose="05000000000000000000" pitchFamily="2" charset="2"/>
              <a:buNone/>
            </a:pPr>
            <a:r>
              <a:rPr lang="cs-CZ" altLang="cs-CZ"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ovéPole 1">
            <a:extLst>
              <a:ext uri="{FF2B5EF4-FFF2-40B4-BE49-F238E27FC236}">
                <a16:creationId xmlns:a16="http://schemas.microsoft.com/office/drawing/2014/main" id="{EE460519-4546-B7A3-CF0C-4E2F8C56DCC6}"/>
              </a:ext>
            </a:extLst>
          </p:cNvPr>
          <p:cNvSpPr txBox="1">
            <a:spLocks noChangeArrowheads="1"/>
          </p:cNvSpPr>
          <p:nvPr/>
        </p:nvSpPr>
        <p:spPr bwMode="auto">
          <a:xfrm>
            <a:off x="505326" y="260351"/>
            <a:ext cx="98388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cs-CZ" altLang="cs-CZ" sz="1400" dirty="0">
              <a:latin typeface="Arial Narrow" panose="020B0606020202030204" pitchFamily="34" charset="0"/>
            </a:endParaRPr>
          </a:p>
          <a:p>
            <a:pPr algn="ctr">
              <a:spcBef>
                <a:spcPct val="0"/>
              </a:spcBef>
              <a:buClrTx/>
              <a:buSzTx/>
              <a:buFontTx/>
              <a:buNone/>
            </a:pPr>
            <a:r>
              <a:rPr lang="cs-CZ" altLang="cs-CZ" sz="3600" dirty="0">
                <a:latin typeface="Arial Narrow" panose="020B0606020202030204" pitchFamily="34" charset="0"/>
              </a:rPr>
              <a:t>Pořadí aplikace výjimek z čl. 34 SFEU</a:t>
            </a:r>
          </a:p>
        </p:txBody>
      </p:sp>
      <p:sp>
        <p:nvSpPr>
          <p:cNvPr id="3" name="TextovéPole 2">
            <a:extLst>
              <a:ext uri="{FF2B5EF4-FFF2-40B4-BE49-F238E27FC236}">
                <a16:creationId xmlns:a16="http://schemas.microsoft.com/office/drawing/2014/main" id="{CC7DB78A-60AE-0E45-F4E7-B0E4258A9937}"/>
              </a:ext>
            </a:extLst>
          </p:cNvPr>
          <p:cNvSpPr txBox="1"/>
          <p:nvPr/>
        </p:nvSpPr>
        <p:spPr>
          <a:xfrm>
            <a:off x="296779" y="1557339"/>
            <a:ext cx="10263271" cy="4708981"/>
          </a:xfrm>
          <a:prstGeom prst="rect">
            <a:avLst/>
          </a:prstGeom>
          <a:noFill/>
        </p:spPr>
        <p:txBody>
          <a:bodyPr wrap="square">
            <a:spAutoFit/>
          </a:bodyPr>
          <a:lstStyle/>
          <a:p>
            <a:pPr marL="285750" indent="-285750">
              <a:buFont typeface="Arial" panose="020B0604020202020204" pitchFamily="34" charset="0"/>
              <a:buChar char="•"/>
              <a:defRPr/>
            </a:pPr>
            <a:r>
              <a:rPr lang="cs-CZ" sz="2500" b="1" dirty="0">
                <a:latin typeface="Arial Narrow" panose="020B0606020202030204" pitchFamily="34" charset="0"/>
              </a:rPr>
              <a:t>Lze-li určitý důvod pro omezení VP zboží podřadit pod čl. 36 SFEU (důvody taxativně dané Smlouvou), je třeba použít k odůvodnění toto ustanovení přednostně před odůvodněním kategorickými požadavky </a:t>
            </a:r>
            <a:r>
              <a:rPr lang="cs-CZ" sz="2500" dirty="0">
                <a:latin typeface="Arial Narrow" panose="020B0606020202030204" pitchFamily="34" charset="0"/>
              </a:rPr>
              <a:t>dovozenými SDEU. </a:t>
            </a:r>
            <a:r>
              <a:rPr lang="cs-CZ" sz="2500" u="sng" dirty="0">
                <a:latin typeface="Arial Narrow" panose="020B0606020202030204" pitchFamily="34" charset="0"/>
              </a:rPr>
              <a:t>Toto tedy platí pro členský stát! </a:t>
            </a:r>
          </a:p>
          <a:p>
            <a:pPr marL="742950" lvl="1" indent="-285750">
              <a:buFont typeface="Arial" panose="020B0604020202020204" pitchFamily="34" charset="0"/>
              <a:buChar char="•"/>
              <a:defRPr/>
            </a:pPr>
            <a:r>
              <a:rPr lang="cs-CZ" sz="2500" dirty="0">
                <a:latin typeface="Arial Narrow" panose="020B0606020202030204" pitchFamily="34" charset="0"/>
              </a:rPr>
              <a:t>Např. opatření na podporu obnovitelných zdrojů energie: jde o ochranu ŽP nebo o ochranu života a zdraví (druhé má přednost). </a:t>
            </a:r>
          </a:p>
          <a:p>
            <a:pPr marL="285750" indent="-285750">
              <a:buFont typeface="Arial" panose="020B0604020202020204" pitchFamily="34" charset="0"/>
              <a:buChar char="•"/>
              <a:defRPr/>
            </a:pPr>
            <a:r>
              <a:rPr lang="cs-CZ" sz="2500" b="1" u="sng" dirty="0">
                <a:latin typeface="Arial Narrow" panose="020B0606020202030204" pitchFamily="34" charset="0"/>
              </a:rPr>
              <a:t>Orgán aplikující právo EU</a:t>
            </a:r>
            <a:r>
              <a:rPr lang="cs-CZ" sz="2500" b="1" dirty="0">
                <a:latin typeface="Arial Narrow" panose="020B0606020202030204" pitchFamily="34" charset="0"/>
              </a:rPr>
              <a:t> (tj. prověřující překážku členského státu) </a:t>
            </a:r>
            <a:r>
              <a:rPr lang="cs-CZ" sz="2500" b="1" u="sng" dirty="0">
                <a:latin typeface="Arial Narrow" panose="020B0606020202030204" pitchFamily="34" charset="0"/>
              </a:rPr>
              <a:t>postupuje opačně</a:t>
            </a:r>
            <a:r>
              <a:rPr lang="cs-CZ" sz="2500" b="1" dirty="0">
                <a:latin typeface="Arial Narrow" panose="020B0606020202030204" pitchFamily="34" charset="0"/>
              </a:rPr>
              <a:t>: </a:t>
            </a:r>
          </a:p>
          <a:p>
            <a:pPr marL="914400" lvl="1" indent="-457200">
              <a:buFont typeface="+mj-lt"/>
              <a:buAutoNum type="arabicPeriod"/>
              <a:defRPr/>
            </a:pPr>
            <a:r>
              <a:rPr lang="cs-CZ" sz="2500" dirty="0">
                <a:latin typeface="Arial Narrow" panose="020B0606020202030204" pitchFamily="34" charset="0"/>
              </a:rPr>
              <a:t>Vyloučit opatření, na které čl. 34-35 SFEU vůbec nedopadají.</a:t>
            </a:r>
          </a:p>
          <a:p>
            <a:pPr marL="914400" lvl="1" indent="-457200">
              <a:buFont typeface="+mj-lt"/>
              <a:buAutoNum type="arabicPeriod"/>
              <a:defRPr/>
            </a:pPr>
            <a:r>
              <a:rPr lang="cs-CZ" sz="2500" dirty="0">
                <a:latin typeface="Arial Narrow" panose="020B0606020202030204" pitchFamily="34" charset="0"/>
              </a:rPr>
              <a:t>Posoudit možnost odůvodnění kategorickými požadavky.</a:t>
            </a:r>
          </a:p>
          <a:p>
            <a:pPr marL="914400" lvl="1" indent="-457200">
              <a:buFont typeface="+mj-lt"/>
              <a:buAutoNum type="arabicPeriod"/>
              <a:defRPr/>
            </a:pPr>
            <a:r>
              <a:rPr lang="cs-CZ" sz="2500" dirty="0">
                <a:latin typeface="Arial Narrow" panose="020B0606020202030204" pitchFamily="34" charset="0"/>
              </a:rPr>
              <a:t>Posoudit taxativní výjimky dle čl. 36 SFEU.</a:t>
            </a:r>
          </a:p>
          <a:p>
            <a:pPr marL="342900" indent="-342900">
              <a:buFont typeface="Arial" panose="020B0604020202020204" pitchFamily="34" charset="0"/>
              <a:buChar char="•"/>
              <a:defRPr/>
            </a:pPr>
            <a:r>
              <a:rPr lang="cs-CZ" sz="2500" dirty="0">
                <a:latin typeface="Arial Narrow" panose="020B0606020202030204" pitchFamily="34" charset="0"/>
              </a:rPr>
              <a:t>Nelze-li uplatnit 1-2-3, pak jde o zakázanou překážku VP zboží!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a:extLst>
              <a:ext uri="{FF2B5EF4-FFF2-40B4-BE49-F238E27FC236}">
                <a16:creationId xmlns:a16="http://schemas.microsoft.com/office/drawing/2014/main" id="{4155B0AB-011B-DCEB-4E49-C682541DAD25}"/>
              </a:ext>
            </a:extLst>
          </p:cNvPr>
          <p:cNvSpPr>
            <a:spLocks noGrp="1" noChangeArrowheads="1"/>
          </p:cNvSpPr>
          <p:nvPr>
            <p:ph type="title"/>
          </p:nvPr>
        </p:nvSpPr>
        <p:spPr>
          <a:xfrm>
            <a:off x="256674" y="277813"/>
            <a:ext cx="10303376" cy="1143000"/>
          </a:xfrm>
        </p:spPr>
        <p:txBody>
          <a:bodyPr>
            <a:normAutofit/>
          </a:bodyPr>
          <a:lstStyle/>
          <a:p>
            <a:pPr algn="ctr"/>
            <a:r>
              <a:rPr lang="cs-CZ" altLang="cs-CZ" sz="3200" b="1" cap="none" dirty="0">
                <a:latin typeface="Arial Narrow" panose="020B0606020202030204" pitchFamily="34" charset="0"/>
              </a:rPr>
              <a:t>Případ</a:t>
            </a:r>
            <a:r>
              <a:rPr lang="cs-CZ" altLang="cs-CZ" sz="3200" b="1" dirty="0">
                <a:latin typeface="Arial Narrow" panose="020B0606020202030204" pitchFamily="34" charset="0"/>
              </a:rPr>
              <a:t> </a:t>
            </a:r>
            <a:r>
              <a:rPr lang="cs-CZ" altLang="cs-CZ" sz="3200" b="1" i="1" cap="none" dirty="0" err="1">
                <a:latin typeface="Arial Narrow" panose="020B0606020202030204" pitchFamily="34" charset="0"/>
              </a:rPr>
              <a:t>Cassis</a:t>
            </a:r>
            <a:r>
              <a:rPr lang="cs-CZ" altLang="cs-CZ" sz="3200" b="1" i="1" cap="none" dirty="0">
                <a:latin typeface="Arial Narrow" panose="020B0606020202030204" pitchFamily="34" charset="0"/>
              </a:rPr>
              <a:t> de Dijon /</a:t>
            </a:r>
            <a:r>
              <a:rPr lang="cs-CZ" altLang="cs-CZ" sz="3200" i="1" cap="none" dirty="0">
                <a:latin typeface="Arial Narrow" panose="020B0606020202030204" pitchFamily="34" charset="0"/>
              </a:rPr>
              <a:t> </a:t>
            </a:r>
            <a:r>
              <a:rPr lang="cs-CZ" altLang="cs-CZ" sz="3200" i="1" cap="none" dirty="0" err="1">
                <a:latin typeface="Arial Narrow" panose="020B0606020202030204" pitchFamily="34" charset="0"/>
              </a:rPr>
              <a:t>Rewe-zentral</a:t>
            </a:r>
            <a:r>
              <a:rPr lang="cs-CZ" altLang="cs-CZ" sz="3200" i="1" cap="none" dirty="0">
                <a:latin typeface="Arial Narrow" panose="020B0606020202030204" pitchFamily="34" charset="0"/>
              </a:rPr>
              <a:t> AG vs. </a:t>
            </a:r>
            <a:r>
              <a:rPr lang="cs-CZ" altLang="cs-CZ" sz="3200" i="1" cap="none" dirty="0" err="1">
                <a:latin typeface="Arial Narrow" panose="020B0606020202030204" pitchFamily="34" charset="0"/>
              </a:rPr>
              <a:t>Bundesmonopolverwaltung</a:t>
            </a:r>
            <a:r>
              <a:rPr lang="cs-CZ" altLang="cs-CZ" sz="3200" i="1" cap="none" dirty="0">
                <a:latin typeface="Arial Narrow" panose="020B0606020202030204" pitchFamily="34" charset="0"/>
              </a:rPr>
              <a:t> </a:t>
            </a:r>
            <a:r>
              <a:rPr lang="cs-CZ" altLang="cs-CZ" sz="3200" i="1" cap="none" dirty="0" err="1">
                <a:latin typeface="Arial Narrow" panose="020B0606020202030204" pitchFamily="34" charset="0"/>
              </a:rPr>
              <a:t>für</a:t>
            </a:r>
            <a:r>
              <a:rPr lang="cs-CZ" altLang="cs-CZ" sz="3200" i="1" cap="none" dirty="0">
                <a:latin typeface="Arial Narrow" panose="020B0606020202030204" pitchFamily="34" charset="0"/>
              </a:rPr>
              <a:t> </a:t>
            </a:r>
            <a:r>
              <a:rPr lang="cs-CZ" altLang="cs-CZ" sz="3200" i="1" cap="none" dirty="0" err="1">
                <a:latin typeface="Arial Narrow" panose="020B0606020202030204" pitchFamily="34" charset="0"/>
              </a:rPr>
              <a:t>Branntwein</a:t>
            </a:r>
            <a:r>
              <a:rPr lang="cs-CZ" altLang="cs-CZ" sz="3200" i="1" cap="none" dirty="0">
                <a:latin typeface="Arial Narrow" panose="020B0606020202030204" pitchFamily="34" charset="0"/>
              </a:rPr>
              <a:t> </a:t>
            </a:r>
            <a:r>
              <a:rPr lang="cs-CZ" altLang="cs-CZ" sz="3200" dirty="0">
                <a:latin typeface="Arial Narrow" panose="020B0606020202030204" pitchFamily="34" charset="0"/>
              </a:rPr>
              <a:t>(120/78)</a:t>
            </a:r>
          </a:p>
        </p:txBody>
      </p:sp>
      <p:sp>
        <p:nvSpPr>
          <p:cNvPr id="37891" name="Zástupný obsah 2">
            <a:extLst>
              <a:ext uri="{FF2B5EF4-FFF2-40B4-BE49-F238E27FC236}">
                <a16:creationId xmlns:a16="http://schemas.microsoft.com/office/drawing/2014/main" id="{5A5297BE-B9A8-B5C9-6F12-7A4B1AB846AA}"/>
              </a:ext>
            </a:extLst>
          </p:cNvPr>
          <p:cNvSpPr>
            <a:spLocks noGrp="1" noChangeArrowheads="1"/>
          </p:cNvSpPr>
          <p:nvPr>
            <p:ph idx="1"/>
          </p:nvPr>
        </p:nvSpPr>
        <p:spPr>
          <a:xfrm>
            <a:off x="360947" y="1600200"/>
            <a:ext cx="10199103" cy="5257800"/>
          </a:xfrm>
        </p:spPr>
        <p:txBody>
          <a:bodyPr>
            <a:normAutofit/>
          </a:bodyPr>
          <a:lstStyle/>
          <a:p>
            <a:pPr>
              <a:defRPr/>
            </a:pPr>
            <a:r>
              <a:rPr lang="cs-CZ" altLang="cs-CZ" sz="3200" dirty="0">
                <a:highlight>
                  <a:srgbClr val="FFFF00"/>
                </a:highlight>
                <a:latin typeface="Arial Narrow" panose="020B0606020202030204" pitchFamily="34" charset="0"/>
              </a:rPr>
              <a:t>Definice tzv. </a:t>
            </a:r>
            <a:r>
              <a:rPr lang="cs-CZ" altLang="cs-CZ" sz="3200" b="1" dirty="0">
                <a:highlight>
                  <a:srgbClr val="FFFF00"/>
                </a:highlight>
                <a:latin typeface="Arial Narrow" panose="020B0606020202030204" pitchFamily="34" charset="0"/>
              </a:rPr>
              <a:t>kategorických požadavků</a:t>
            </a:r>
            <a:r>
              <a:rPr lang="cs-CZ" altLang="cs-CZ" sz="3200" dirty="0">
                <a:latin typeface="Arial Narrow" panose="020B0606020202030204" pitchFamily="34" charset="0"/>
              </a:rPr>
              <a:t>: </a:t>
            </a:r>
            <a:r>
              <a:rPr lang="cs-CZ" altLang="cs-CZ" sz="3200" b="0" dirty="0">
                <a:latin typeface="Arial Narrow" panose="020B0606020202030204" pitchFamily="34" charset="0"/>
              </a:rPr>
              <a:t>„</a:t>
            </a:r>
            <a:r>
              <a:rPr lang="cs-CZ" altLang="cs-CZ" sz="3200" b="0" i="1" dirty="0">
                <a:latin typeface="Arial Narrow" panose="020B0606020202030204" pitchFamily="34" charset="0"/>
              </a:rPr>
              <a:t>Překážky pohybu v rámci Společenství, které jsou důsledkem rozdílné národní právní úpravy týkající se obchodu těchto výrobků, mohou být akceptovány jen potud, pokud taková ustanovení jsou shledána jako nezbytná pro splnění oprávněných požadavků vyplývajících zejména z nutnosti efektivního fiskálního dohledu, ochrany veřejného zdraví, poctivých obchodních transakcí a ochrany spotřebitele.</a:t>
            </a:r>
            <a:r>
              <a:rPr lang="cs-CZ" altLang="cs-CZ" sz="3200" b="0" dirty="0">
                <a:latin typeface="Arial Narrow" panose="020B0606020202030204" pitchFamily="34" charset="0"/>
              </a:rPr>
              <a:t>“</a:t>
            </a:r>
          </a:p>
          <a:p>
            <a:pPr>
              <a:defRPr/>
            </a:pPr>
            <a:r>
              <a:rPr lang="cs-CZ" altLang="cs-CZ" sz="3200" dirty="0">
                <a:highlight>
                  <a:srgbClr val="FFFF00"/>
                </a:highlight>
                <a:latin typeface="Arial Narrow" panose="020B0606020202030204" pitchFamily="34" charset="0"/>
              </a:rPr>
              <a:t>Stanovení </a:t>
            </a:r>
            <a:r>
              <a:rPr lang="cs-CZ" altLang="cs-CZ" sz="3200" b="1" dirty="0">
                <a:highlight>
                  <a:srgbClr val="FFFF00"/>
                </a:highlight>
                <a:latin typeface="Arial Narrow" panose="020B0606020202030204" pitchFamily="34" charset="0"/>
              </a:rPr>
              <a:t>zásady vzájemného uznávání</a:t>
            </a:r>
            <a:r>
              <a:rPr lang="cs-CZ" altLang="cs-CZ" sz="3200" dirty="0">
                <a:latin typeface="Arial Narrow" panose="020B0606020202030204" pitchFamily="34" charset="0"/>
              </a:rPr>
              <a:t>: </a:t>
            </a:r>
            <a:r>
              <a:rPr lang="cs-CZ" altLang="cs-CZ" sz="3200" b="0" dirty="0">
                <a:latin typeface="Arial Narrow" panose="020B0606020202030204" pitchFamily="34" charset="0"/>
              </a:rPr>
              <a:t>zboží vyráběné a obchodované v souladu s právem v jednom členském státě může být dováženo do ostatních členských států.</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a:extLst>
              <a:ext uri="{FF2B5EF4-FFF2-40B4-BE49-F238E27FC236}">
                <a16:creationId xmlns:a16="http://schemas.microsoft.com/office/drawing/2014/main" id="{D4F304DE-E9EF-E8EF-0BC4-1F1DC37542CF}"/>
              </a:ext>
            </a:extLst>
          </p:cNvPr>
          <p:cNvSpPr>
            <a:spLocks noGrp="1" noChangeArrowheads="1"/>
          </p:cNvSpPr>
          <p:nvPr>
            <p:ph type="title"/>
          </p:nvPr>
        </p:nvSpPr>
        <p:spPr>
          <a:xfrm>
            <a:off x="2423592" y="277812"/>
            <a:ext cx="7772400" cy="1143000"/>
          </a:xfrm>
        </p:spPr>
        <p:txBody>
          <a:bodyPr/>
          <a:lstStyle/>
          <a:p>
            <a:pPr algn="ctr"/>
            <a:r>
              <a:rPr lang="cs-CZ" altLang="cs-CZ" dirty="0">
                <a:latin typeface="Arial Narrow" panose="020B0606020202030204" pitchFamily="34" charset="0"/>
              </a:rPr>
              <a:t>Volný pohyb zboží – příklad 2</a:t>
            </a:r>
            <a:endParaRPr lang="cs-CZ" altLang="cs-CZ" dirty="0"/>
          </a:p>
        </p:txBody>
      </p:sp>
      <p:sp>
        <p:nvSpPr>
          <p:cNvPr id="13315" name="Zástupný obsah 2">
            <a:extLst>
              <a:ext uri="{FF2B5EF4-FFF2-40B4-BE49-F238E27FC236}">
                <a16:creationId xmlns:a16="http://schemas.microsoft.com/office/drawing/2014/main" id="{F5667B06-7B92-B82F-78D2-7D0859EFD120}"/>
              </a:ext>
            </a:extLst>
          </p:cNvPr>
          <p:cNvSpPr>
            <a:spLocks noGrp="1" noChangeArrowheads="1"/>
          </p:cNvSpPr>
          <p:nvPr>
            <p:ph idx="1"/>
          </p:nvPr>
        </p:nvSpPr>
        <p:spPr>
          <a:xfrm>
            <a:off x="473242" y="1600200"/>
            <a:ext cx="10086809" cy="4979988"/>
          </a:xfrm>
        </p:spPr>
        <p:txBody>
          <a:bodyPr/>
          <a:lstStyle/>
          <a:p>
            <a:r>
              <a:rPr lang="cs-CZ" altLang="cs-CZ" sz="2800" b="0" dirty="0">
                <a:latin typeface="Arial Narrow" panose="020B0606020202030204" pitchFamily="34" charset="0"/>
              </a:rPr>
              <a:t>V Polsku a v Litvě, členských státech s pravostranným provozem, musí být systém řízení u automobilů umístěn na levé straně vozidla, anebo pokud se původně nacházel vpravo, musí být přemístěn doleva. Vůz s pravostranným řízením nemůže být v těchto zemích registrován, což obě země odůvodňují požadavky bezpečnosti silničního provozu. Pouze občané s trvalým bydlištěm v jiném členském státě, pobývající dočasně ve jmenovaných zemích, jakož i turisté přijíždějící do nich vlastními vozy, tam mají z hlediska provozu na pozemních komunikacích výjimku. </a:t>
            </a:r>
          </a:p>
          <a:p>
            <a:r>
              <a:rPr lang="cs-CZ" altLang="cs-CZ" sz="2800" b="1" i="1" dirty="0">
                <a:latin typeface="Arial Narrow" panose="020B0606020202030204" pitchFamily="34" charset="0"/>
              </a:rPr>
              <a:t>Najdete překážku pro VP uvnitř EU? </a:t>
            </a:r>
          </a:p>
          <a:p>
            <a:endParaRPr lang="cs-CZ" altLang="cs-CZ" dirty="0">
              <a:latin typeface="Arial Narrow" panose="020B0606020202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ovéPole 1">
            <a:extLst>
              <a:ext uri="{FF2B5EF4-FFF2-40B4-BE49-F238E27FC236}">
                <a16:creationId xmlns:a16="http://schemas.microsoft.com/office/drawing/2014/main" id="{BF6133BE-432D-3BF9-B554-58D9303FD7A6}"/>
              </a:ext>
            </a:extLst>
          </p:cNvPr>
          <p:cNvSpPr txBox="1">
            <a:spLocks noChangeArrowheads="1"/>
          </p:cNvSpPr>
          <p:nvPr/>
        </p:nvSpPr>
        <p:spPr bwMode="auto">
          <a:xfrm>
            <a:off x="745959" y="333375"/>
            <a:ext cx="9526756" cy="768350"/>
          </a:xfrm>
          <a:prstGeom prst="rect">
            <a:avLst/>
          </a:prstGeom>
          <a:noFill/>
          <a:ln>
            <a:noFill/>
          </a:ln>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defRPr/>
            </a:pPr>
            <a:r>
              <a:rPr lang="cs-CZ" altLang="cs-CZ" sz="4400" i="1" dirty="0">
                <a:highlight>
                  <a:srgbClr val="FFFF00"/>
                </a:highlight>
                <a:latin typeface="Arial Narrow" panose="020B0606020202030204" pitchFamily="34" charset="0"/>
              </a:rPr>
              <a:t>Otázky</a:t>
            </a:r>
          </a:p>
        </p:txBody>
      </p:sp>
      <p:sp>
        <p:nvSpPr>
          <p:cNvPr id="3" name="TextovéPole 2">
            <a:extLst>
              <a:ext uri="{FF2B5EF4-FFF2-40B4-BE49-F238E27FC236}">
                <a16:creationId xmlns:a16="http://schemas.microsoft.com/office/drawing/2014/main" id="{91C94BCD-696D-04FF-A953-5A96EB4CCDE1}"/>
              </a:ext>
            </a:extLst>
          </p:cNvPr>
          <p:cNvSpPr txBox="1"/>
          <p:nvPr/>
        </p:nvSpPr>
        <p:spPr>
          <a:xfrm>
            <a:off x="312820" y="1315453"/>
            <a:ext cx="10247229" cy="5786199"/>
          </a:xfrm>
          <a:prstGeom prst="rect">
            <a:avLst/>
          </a:prstGeom>
          <a:noFill/>
        </p:spPr>
        <p:txBody>
          <a:bodyPr wrap="square">
            <a:spAutoFit/>
          </a:bodyPr>
          <a:lstStyle/>
          <a:p>
            <a:pPr marL="457200" indent="-457200">
              <a:buFont typeface="Arial" panose="020B0604020202020204" pitchFamily="34" charset="0"/>
              <a:buChar char="•"/>
              <a:defRPr/>
            </a:pPr>
            <a:r>
              <a:rPr lang="cs-CZ" sz="3200" dirty="0">
                <a:solidFill>
                  <a:srgbClr val="002060"/>
                </a:solidFill>
                <a:latin typeface="Arial Narrow" panose="020B0606020202030204" pitchFamily="34" charset="0"/>
              </a:rPr>
              <a:t>V době tzv. „metanolové aféry“ 2012-2013 omezily členské státy dovoz tvrdého alkoholu z ČR, ale jinak obchod s alkoholem neomezovaly. </a:t>
            </a:r>
          </a:p>
          <a:p>
            <a:pPr marL="914400" lvl="1" indent="-457200">
              <a:buFont typeface="Arial" panose="020B0604020202020204" pitchFamily="34" charset="0"/>
              <a:buChar char="•"/>
              <a:defRPr/>
            </a:pPr>
            <a:r>
              <a:rPr lang="cs-CZ" sz="3200" i="1" dirty="0">
                <a:solidFill>
                  <a:srgbClr val="FF0000"/>
                </a:solidFill>
                <a:latin typeface="Arial Narrow" panose="020B0606020202030204" pitchFamily="34" charset="0"/>
              </a:rPr>
              <a:t>Soulad či nesoulad s právem EU? </a:t>
            </a:r>
          </a:p>
          <a:p>
            <a:pPr marL="457200" indent="-457200">
              <a:buFont typeface="Arial" panose="020B0604020202020204" pitchFamily="34" charset="0"/>
              <a:buChar char="•"/>
              <a:defRPr/>
            </a:pPr>
            <a:endParaRPr lang="cs-CZ" sz="3200" dirty="0">
              <a:solidFill>
                <a:srgbClr val="002060"/>
              </a:solidFill>
              <a:latin typeface="Arial Narrow" panose="020B0606020202030204" pitchFamily="34" charset="0"/>
            </a:endParaRPr>
          </a:p>
          <a:p>
            <a:pPr marL="457200" indent="-457200">
              <a:buFont typeface="Arial" panose="020B0604020202020204" pitchFamily="34" charset="0"/>
              <a:buChar char="•"/>
              <a:defRPr/>
            </a:pPr>
            <a:r>
              <a:rPr lang="cs-CZ" sz="3200" dirty="0">
                <a:solidFill>
                  <a:srgbClr val="002060"/>
                </a:solidFill>
                <a:latin typeface="Arial Narrow" panose="020B0606020202030204" pitchFamily="34" charset="0"/>
              </a:rPr>
              <a:t>V Poslanecké sněmovně ČR byl v lednu 2021 přijat návrh zákona předložený SPD, který zavádí povinný podíl prodeje některých základních potravin českého původu v prodejnách nad 400 m2. Od roku 2022 má tento povinný podíl činit nejméně 55 %.</a:t>
            </a:r>
          </a:p>
          <a:p>
            <a:pPr marL="914400" lvl="1" indent="-457200">
              <a:buFont typeface="Arial" panose="020B0604020202020204" pitchFamily="34" charset="0"/>
              <a:buChar char="•"/>
              <a:defRPr/>
            </a:pPr>
            <a:r>
              <a:rPr lang="cs-CZ" sz="3200" i="1" dirty="0">
                <a:solidFill>
                  <a:srgbClr val="FF0000"/>
                </a:solidFill>
                <a:latin typeface="Arial Narrow" panose="020B0606020202030204" pitchFamily="34" charset="0"/>
              </a:rPr>
              <a:t>Soulad či nesoulad s právem EU?  </a:t>
            </a:r>
          </a:p>
          <a:p>
            <a:pPr>
              <a:defRPr/>
            </a:pP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a:extLst>
              <a:ext uri="{FF2B5EF4-FFF2-40B4-BE49-F238E27FC236}">
                <a16:creationId xmlns:a16="http://schemas.microsoft.com/office/drawing/2014/main" id="{94F9B231-33E3-A70E-4027-90FBF2F78C86}"/>
              </a:ext>
            </a:extLst>
          </p:cNvPr>
          <p:cNvSpPr>
            <a:spLocks noGrp="1" noChangeArrowheads="1"/>
          </p:cNvSpPr>
          <p:nvPr>
            <p:ph type="title"/>
          </p:nvPr>
        </p:nvSpPr>
        <p:spPr>
          <a:xfrm>
            <a:off x="681789" y="277813"/>
            <a:ext cx="9878261" cy="1143000"/>
          </a:xfrm>
        </p:spPr>
        <p:txBody>
          <a:bodyPr>
            <a:normAutofit/>
          </a:bodyPr>
          <a:lstStyle/>
          <a:p>
            <a:pPr algn="ctr"/>
            <a:r>
              <a:rPr lang="cs-CZ" altLang="cs-CZ" sz="4000" dirty="0">
                <a:solidFill>
                  <a:schemeClr val="tx1"/>
                </a:solidFill>
                <a:latin typeface="Arial Narrow" panose="020B0606020202030204" pitchFamily="34" charset="0"/>
              </a:rPr>
              <a:t>Nařízení (ES) č. 764/2008 „nařízení o vzájemném uznávání“ (platné do IV/ 2020)</a:t>
            </a:r>
          </a:p>
        </p:txBody>
      </p:sp>
      <p:sp>
        <p:nvSpPr>
          <p:cNvPr id="32771" name="Zástupný obsah 2">
            <a:extLst>
              <a:ext uri="{FF2B5EF4-FFF2-40B4-BE49-F238E27FC236}">
                <a16:creationId xmlns:a16="http://schemas.microsoft.com/office/drawing/2014/main" id="{FE54D78E-881E-B5AD-DD6F-85467BC88FF6}"/>
              </a:ext>
            </a:extLst>
          </p:cNvPr>
          <p:cNvSpPr>
            <a:spLocks noGrp="1" noChangeArrowheads="1"/>
          </p:cNvSpPr>
          <p:nvPr>
            <p:ph idx="1"/>
          </p:nvPr>
        </p:nvSpPr>
        <p:spPr>
          <a:xfrm>
            <a:off x="553453" y="1748589"/>
            <a:ext cx="10006597" cy="4993524"/>
          </a:xfrm>
        </p:spPr>
        <p:txBody>
          <a:bodyPr>
            <a:normAutofit/>
          </a:bodyPr>
          <a:lstStyle/>
          <a:p>
            <a:pPr>
              <a:defRPr/>
            </a:pPr>
            <a:r>
              <a:rPr lang="cs-CZ" altLang="cs-CZ" sz="2800" dirty="0">
                <a:highlight>
                  <a:srgbClr val="FFFF00"/>
                </a:highlight>
                <a:latin typeface="Arial Narrow" panose="020B0606020202030204" pitchFamily="34" charset="0"/>
              </a:rPr>
              <a:t>Uplatňování zásady vzájemného uznávání se ukázalo v praxi značně náročné</a:t>
            </a:r>
            <a:r>
              <a:rPr lang="cs-CZ" altLang="cs-CZ" sz="2800" b="0" dirty="0">
                <a:latin typeface="Arial Narrow" panose="020B0606020202030204" pitchFamily="34" charset="0"/>
              </a:rPr>
              <a:t>, a to jak pro podniky, tak pro vnitrostátní orgány. </a:t>
            </a:r>
          </a:p>
          <a:p>
            <a:pPr>
              <a:defRPr/>
            </a:pPr>
            <a:r>
              <a:rPr lang="cs-CZ" altLang="cs-CZ" sz="2800" b="0" dirty="0">
                <a:latin typeface="Arial Narrow" panose="020B0606020202030204" pitchFamily="34" charset="0"/>
              </a:rPr>
              <a:t>Potřeba procesního rámce, aby se minimalizovala rizika, že nadbytečná a nepřiměřená vnitrostátní technická pravidla budou vytvářet protiprávní překážky bránící volnému pohybu zboží mezi členskými státy.</a:t>
            </a:r>
          </a:p>
          <a:p>
            <a:pPr>
              <a:defRPr/>
            </a:pPr>
            <a:r>
              <a:rPr lang="cs-CZ" altLang="cs-CZ" sz="2800" b="0" dirty="0">
                <a:latin typeface="Arial Narrow" panose="020B0606020202030204" pitchFamily="34" charset="0"/>
              </a:rPr>
              <a:t>Nařízení uzákonilo: </a:t>
            </a:r>
            <a:r>
              <a:rPr lang="cs-CZ" altLang="cs-CZ" sz="2800" b="0" dirty="0">
                <a:highlight>
                  <a:srgbClr val="FFFF00"/>
                </a:highlight>
                <a:latin typeface="Arial Narrow" panose="020B0606020202030204" pitchFamily="34" charset="0"/>
              </a:rPr>
              <a:t>1)</a:t>
            </a:r>
            <a:r>
              <a:rPr lang="cs-CZ" altLang="cs-CZ" sz="2800" b="0" dirty="0">
                <a:latin typeface="Arial Narrow" panose="020B0606020202030204" pitchFamily="34" charset="0"/>
              </a:rPr>
              <a:t> kontaktní místa pro výrobky a databáze výrobků, které umožňují zjistit, kdy se uplatní zásada vzájemného uznávání, a </a:t>
            </a:r>
            <a:r>
              <a:rPr lang="cs-CZ" altLang="cs-CZ" sz="2800" b="0" dirty="0">
                <a:highlight>
                  <a:srgbClr val="FFFF00"/>
                </a:highlight>
                <a:latin typeface="Arial Narrow" panose="020B0606020202030204" pitchFamily="34" charset="0"/>
              </a:rPr>
              <a:t>2)</a:t>
            </a:r>
            <a:r>
              <a:rPr lang="cs-CZ" altLang="cs-CZ" sz="2800" b="0" dirty="0">
                <a:latin typeface="Arial Narrow" panose="020B0606020202030204" pitchFamily="34" charset="0"/>
              </a:rPr>
              <a:t> od vnitrostátních orgánů se požaduje, aby oznámily a odůvodnily jakékoli rozhodnutí o odepření přístupu na trh na základě vzájemného uznávání.</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a:extLst>
              <a:ext uri="{FF2B5EF4-FFF2-40B4-BE49-F238E27FC236}">
                <a16:creationId xmlns:a16="http://schemas.microsoft.com/office/drawing/2014/main" id="{DAD536EF-DFB3-ECD7-AD08-C69026B9CC48}"/>
              </a:ext>
            </a:extLst>
          </p:cNvPr>
          <p:cNvSpPr>
            <a:spLocks noGrp="1" noChangeArrowheads="1"/>
          </p:cNvSpPr>
          <p:nvPr>
            <p:ph type="title"/>
          </p:nvPr>
        </p:nvSpPr>
        <p:spPr>
          <a:xfrm>
            <a:off x="577516" y="277813"/>
            <a:ext cx="9982534" cy="1143000"/>
          </a:xfrm>
        </p:spPr>
        <p:txBody>
          <a:bodyPr>
            <a:normAutofit/>
          </a:bodyPr>
          <a:lstStyle/>
          <a:p>
            <a:pPr algn="ctr"/>
            <a:r>
              <a:rPr lang="cs-CZ" altLang="cs-CZ" sz="3600" dirty="0">
                <a:solidFill>
                  <a:schemeClr val="tx1"/>
                </a:solidFill>
                <a:latin typeface="Arial Narrow" panose="020B0606020202030204" pitchFamily="34" charset="0"/>
              </a:rPr>
              <a:t>Nařízení (EU) 2019/515 o vzájemném uznávání </a:t>
            </a:r>
            <a:r>
              <a:rPr lang="cs-CZ" altLang="cs-CZ" sz="2400" dirty="0">
                <a:solidFill>
                  <a:schemeClr val="tx1"/>
                </a:solidFill>
                <a:latin typeface="Arial Narrow" panose="020B0606020202030204" pitchFamily="34" charset="0"/>
              </a:rPr>
              <a:t>zboží uvedeného na trh v souladu s právními předpisy jiné země EU</a:t>
            </a:r>
            <a:endParaRPr lang="cs-CZ" altLang="cs-CZ" sz="3600" dirty="0">
              <a:solidFill>
                <a:schemeClr val="tx1"/>
              </a:solidFill>
              <a:latin typeface="Arial Narrow" panose="020B0606020202030204" pitchFamily="34" charset="0"/>
            </a:endParaRPr>
          </a:p>
        </p:txBody>
      </p:sp>
      <p:sp>
        <p:nvSpPr>
          <p:cNvPr id="40963" name="Zástupný obsah 2">
            <a:extLst>
              <a:ext uri="{FF2B5EF4-FFF2-40B4-BE49-F238E27FC236}">
                <a16:creationId xmlns:a16="http://schemas.microsoft.com/office/drawing/2014/main" id="{8B0BC9CA-48A4-050F-E066-23442D10B596}"/>
              </a:ext>
            </a:extLst>
          </p:cNvPr>
          <p:cNvSpPr>
            <a:spLocks noGrp="1" noChangeArrowheads="1"/>
          </p:cNvSpPr>
          <p:nvPr>
            <p:ph idx="1"/>
          </p:nvPr>
        </p:nvSpPr>
        <p:spPr>
          <a:xfrm>
            <a:off x="417095" y="1484314"/>
            <a:ext cx="10142955" cy="5373687"/>
          </a:xfrm>
        </p:spPr>
        <p:txBody>
          <a:bodyPr>
            <a:normAutofit/>
          </a:bodyPr>
          <a:lstStyle/>
          <a:p>
            <a:pPr>
              <a:defRPr/>
            </a:pPr>
            <a:r>
              <a:rPr lang="cs-CZ" altLang="cs-CZ" sz="2400" dirty="0">
                <a:latin typeface="Arial Narrow" panose="020B0606020202030204" pitchFamily="34" charset="0"/>
              </a:rPr>
              <a:t>Vztahuje se na všechny druhy zboží uvedeného na trh v některé zemi EU a na vnitrostátní správní rozhodnutí, která by omezovala jejích přístup na trh konkrétního čl. státu.</a:t>
            </a:r>
          </a:p>
          <a:p>
            <a:pPr>
              <a:defRPr/>
            </a:pPr>
            <a:r>
              <a:rPr lang="cs-CZ" altLang="cs-CZ" sz="2400" b="0" dirty="0">
                <a:latin typeface="Arial Narrow" panose="020B0606020202030204" pitchFamily="34" charset="0"/>
              </a:rPr>
              <a:t>Podniky mohou použít </a:t>
            </a:r>
            <a:r>
              <a:rPr lang="cs-CZ" altLang="cs-CZ" sz="2400" b="0" u="sng" dirty="0">
                <a:latin typeface="Arial Narrow" panose="020B0606020202030204" pitchFamily="34" charset="0"/>
              </a:rPr>
              <a:t>dobrovolné prohlášení pro vzájemné uznávání</a:t>
            </a:r>
            <a:r>
              <a:rPr lang="cs-CZ" altLang="cs-CZ" sz="2400" b="0" dirty="0">
                <a:latin typeface="Arial Narrow" panose="020B0606020202030204" pitchFamily="34" charset="0"/>
              </a:rPr>
              <a:t> a prokázat jím, že zboží bylo legálně uvedeno na trhu v jiném čl. státě. </a:t>
            </a:r>
          </a:p>
          <a:p>
            <a:pPr>
              <a:spcBef>
                <a:spcPct val="0"/>
              </a:spcBef>
              <a:defRPr/>
            </a:pPr>
            <a:r>
              <a:rPr lang="cs-CZ" altLang="cs-CZ" sz="2400" b="0" dirty="0">
                <a:latin typeface="Arial Narrow" panose="020B0606020202030204" pitchFamily="34" charset="0"/>
              </a:rPr>
              <a:t>Správním orgánům je předepsán postup, mj. v případě odepření přístupu na trh, vyžadující: </a:t>
            </a:r>
            <a:endParaRPr lang="cs-CZ" altLang="cs-CZ" sz="1900" b="0" dirty="0">
              <a:latin typeface="Arial Narrow" panose="020B0606020202030204" pitchFamily="34" charset="0"/>
            </a:endParaRPr>
          </a:p>
          <a:p>
            <a:pPr marL="914400" lvl="1" indent="-457200">
              <a:spcBef>
                <a:spcPct val="0"/>
              </a:spcBef>
              <a:buFont typeface="+mj-lt"/>
              <a:buAutoNum type="arabicPeriod"/>
              <a:defRPr/>
            </a:pPr>
            <a:r>
              <a:rPr lang="cs-CZ" altLang="cs-CZ" sz="1900" dirty="0">
                <a:latin typeface="Arial Narrow" panose="020B0606020202030204" pitchFamily="34" charset="0"/>
              </a:rPr>
              <a:t>Informaci podniku, Komisi a ostatním čl. státům,</a:t>
            </a:r>
          </a:p>
          <a:p>
            <a:pPr marL="914400" lvl="1" indent="-457200">
              <a:spcBef>
                <a:spcPct val="0"/>
              </a:spcBef>
              <a:buSzPts val="1000"/>
              <a:buFont typeface="+mj-lt"/>
              <a:buAutoNum type="arabicPeriod"/>
              <a:defRPr/>
            </a:pPr>
            <a:r>
              <a:rPr lang="cs-CZ" altLang="cs-CZ" sz="1900" dirty="0">
                <a:latin typeface="Arial Narrow" panose="020B0606020202030204" pitchFamily="34" charset="0"/>
                <a:cs typeface="Times New Roman" panose="02020603050405020304" pitchFamily="18" charset="0"/>
              </a:rPr>
              <a:t>vnitrostátního technického pravidla, ze kterého rozhodnutí vychází,</a:t>
            </a:r>
            <a:endParaRPr lang="cs-CZ" altLang="cs-CZ" sz="1900" dirty="0">
              <a:latin typeface="Arial Narrow" panose="020B0606020202030204" pitchFamily="34" charset="0"/>
              <a:cs typeface="Calibri" panose="020F0502020204030204" pitchFamily="34" charset="0"/>
            </a:endParaRPr>
          </a:p>
          <a:p>
            <a:pPr marL="914400" lvl="1" indent="-457200">
              <a:spcBef>
                <a:spcPct val="0"/>
              </a:spcBef>
              <a:buSzPts val="1000"/>
              <a:buFont typeface="+mj-lt"/>
              <a:buAutoNum type="arabicPeriod"/>
              <a:defRPr/>
            </a:pPr>
            <a:r>
              <a:rPr lang="cs-CZ" altLang="cs-CZ" sz="1900" dirty="0">
                <a:latin typeface="Arial Narrow" panose="020B0606020202030204" pitchFamily="34" charset="0"/>
                <a:cs typeface="Times New Roman" panose="02020603050405020304" pitchFamily="18" charset="0"/>
              </a:rPr>
              <a:t>důvodů legitimního veřejného zájmu, jež opodstatňují uplatňování vnitrostátního technického pravidla,</a:t>
            </a:r>
            <a:endParaRPr lang="cs-CZ" altLang="cs-CZ" sz="1900" dirty="0">
              <a:latin typeface="Arial Narrow" panose="020B0606020202030204" pitchFamily="34" charset="0"/>
              <a:cs typeface="Calibri" panose="020F0502020204030204" pitchFamily="34" charset="0"/>
            </a:endParaRPr>
          </a:p>
          <a:p>
            <a:pPr marL="914400" lvl="1" indent="-457200">
              <a:spcBef>
                <a:spcPct val="0"/>
              </a:spcBef>
              <a:buSzPts val="1000"/>
              <a:buFont typeface="+mj-lt"/>
              <a:buAutoNum type="arabicPeriod"/>
              <a:defRPr/>
            </a:pPr>
            <a:r>
              <a:rPr lang="cs-CZ" altLang="cs-CZ" sz="1900" dirty="0">
                <a:latin typeface="Arial Narrow" panose="020B0606020202030204" pitchFamily="34" charset="0"/>
                <a:cs typeface="Times New Roman" panose="02020603050405020304" pitchFamily="18" charset="0"/>
              </a:rPr>
              <a:t>vědeckých a technických důkazů, ke kterým bylo přihlédnuto,</a:t>
            </a:r>
            <a:endParaRPr lang="cs-CZ" altLang="cs-CZ" sz="1900" dirty="0">
              <a:latin typeface="Arial Narrow" panose="020B0606020202030204" pitchFamily="34" charset="0"/>
              <a:cs typeface="Calibri" panose="020F0502020204030204" pitchFamily="34" charset="0"/>
            </a:endParaRPr>
          </a:p>
          <a:p>
            <a:pPr marL="914400" lvl="1" indent="-457200">
              <a:spcBef>
                <a:spcPct val="0"/>
              </a:spcBef>
              <a:buSzPts val="1000"/>
              <a:buFont typeface="+mj-lt"/>
              <a:buAutoNum type="arabicPeriod"/>
              <a:defRPr/>
            </a:pPr>
            <a:r>
              <a:rPr lang="cs-CZ" altLang="cs-CZ" sz="1900" dirty="0">
                <a:latin typeface="Arial Narrow" panose="020B0606020202030204" pitchFamily="34" charset="0"/>
                <a:cs typeface="Times New Roman" panose="02020603050405020304" pitchFamily="18" charset="0"/>
              </a:rPr>
              <a:t>shrnutí případných argumentů předložených dotčeným podnikem,</a:t>
            </a:r>
            <a:endParaRPr lang="cs-CZ" altLang="cs-CZ" sz="1900" dirty="0">
              <a:latin typeface="Arial Narrow" panose="020B0606020202030204" pitchFamily="34" charset="0"/>
              <a:cs typeface="Calibri" panose="020F0502020204030204" pitchFamily="34" charset="0"/>
            </a:endParaRPr>
          </a:p>
          <a:p>
            <a:pPr marL="914400" lvl="1" indent="-457200">
              <a:spcBef>
                <a:spcPct val="0"/>
              </a:spcBef>
              <a:buSzPts val="1000"/>
              <a:buFont typeface="+mj-lt"/>
              <a:buAutoNum type="arabicPeriod"/>
              <a:defRPr/>
            </a:pPr>
            <a:r>
              <a:rPr lang="cs-CZ" altLang="cs-CZ" sz="1900" dirty="0">
                <a:latin typeface="Arial Narrow" panose="020B0606020202030204" pitchFamily="34" charset="0"/>
                <a:cs typeface="Times New Roman" panose="02020603050405020304" pitchFamily="18" charset="0"/>
              </a:rPr>
              <a:t>důkazů toho, že rozhodnutí je přiměřené,</a:t>
            </a:r>
          </a:p>
          <a:p>
            <a:pPr marL="914400" lvl="1" indent="-457200">
              <a:spcBef>
                <a:spcPct val="0"/>
              </a:spcBef>
              <a:buSzPts val="1000"/>
              <a:buFont typeface="+mj-lt"/>
              <a:buAutoNum type="arabicPeriod"/>
              <a:defRPr/>
            </a:pPr>
            <a:r>
              <a:rPr lang="cs-CZ" altLang="cs-CZ" sz="1900" dirty="0">
                <a:latin typeface="Arial Narrow" panose="020B0606020202030204" pitchFamily="34" charset="0"/>
                <a:cs typeface="Calibri" panose="020F0502020204030204" pitchFamily="34" charset="0"/>
              </a:rPr>
              <a:t>různých vnitrostátních právních prostředků ochrany, které má podnik k dispozici, a lhůt pro učinění podání. </a:t>
            </a:r>
          </a:p>
          <a:p>
            <a:pPr>
              <a:defRPr/>
            </a:pPr>
            <a:endParaRPr lang="cs-CZ" altLang="cs-CZ" dirty="0">
              <a:latin typeface="Arial Narrow" panose="020B0606020202030204" pitchFamily="34" charset="0"/>
            </a:endParaRPr>
          </a:p>
          <a:p>
            <a:pPr>
              <a:defRPr/>
            </a:pPr>
            <a:endParaRPr lang="cs-CZ" altLang="cs-CZ" dirty="0">
              <a:latin typeface="Arial Narrow" panose="020B0606020202030204" pitchFamily="34" charset="0"/>
            </a:endParaRPr>
          </a:p>
          <a:p>
            <a:pPr marL="0" indent="0">
              <a:buNone/>
              <a:defRPr/>
            </a:pPr>
            <a:endParaRPr lang="cs-CZ" altLang="cs-CZ" dirty="0">
              <a:latin typeface="Arial Narrow" panose="020B0606020202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9EF766A-2C26-22AF-5E6D-4196B0A7E4B1}"/>
              </a:ext>
            </a:extLst>
          </p:cNvPr>
          <p:cNvSpPr>
            <a:spLocks noGrp="1" noChangeArrowheads="1"/>
          </p:cNvSpPr>
          <p:nvPr>
            <p:ph type="title"/>
          </p:nvPr>
        </p:nvSpPr>
        <p:spPr>
          <a:xfrm>
            <a:off x="344905" y="152400"/>
            <a:ext cx="10010359" cy="1066800"/>
          </a:xfrm>
        </p:spPr>
        <p:txBody>
          <a:bodyPr/>
          <a:lstStyle/>
          <a:p>
            <a:pPr algn="ctr" eaLnBrk="1" hangingPunct="1">
              <a:defRPr/>
            </a:pPr>
            <a:r>
              <a:rPr lang="cs-CZ" altLang="cs-CZ" dirty="0">
                <a:solidFill>
                  <a:schemeClr val="tx1"/>
                </a:solidFill>
                <a:latin typeface="Arial Narrow" panose="020B0606020202030204" pitchFamily="34" charset="0"/>
              </a:rPr>
              <a:t>Volný pohyb zboží – </a:t>
            </a:r>
            <a:r>
              <a:rPr lang="cs-CZ" altLang="cs-CZ" b="1" dirty="0">
                <a:solidFill>
                  <a:schemeClr val="tx1"/>
                </a:solidFill>
                <a:highlight>
                  <a:srgbClr val="FFFF00"/>
                </a:highlight>
                <a:latin typeface="Arial Narrow" panose="020B0606020202030204" pitchFamily="34" charset="0"/>
              </a:rPr>
              <a:t>způsoby/podmínky prodeje </a:t>
            </a:r>
          </a:p>
        </p:txBody>
      </p:sp>
      <p:sp>
        <p:nvSpPr>
          <p:cNvPr id="43011" name="Rectangle 3">
            <a:extLst>
              <a:ext uri="{FF2B5EF4-FFF2-40B4-BE49-F238E27FC236}">
                <a16:creationId xmlns:a16="http://schemas.microsoft.com/office/drawing/2014/main" id="{964E9505-1BC2-B1AE-0D2C-66EB67A882BE}"/>
              </a:ext>
            </a:extLst>
          </p:cNvPr>
          <p:cNvSpPr>
            <a:spLocks noGrp="1" noChangeArrowheads="1"/>
          </p:cNvSpPr>
          <p:nvPr>
            <p:ph type="body" idx="1"/>
          </p:nvPr>
        </p:nvSpPr>
        <p:spPr>
          <a:xfrm>
            <a:off x="264696" y="1600201"/>
            <a:ext cx="10210800" cy="5141913"/>
          </a:xfrm>
        </p:spPr>
        <p:txBody>
          <a:bodyPr>
            <a:normAutofit/>
          </a:bodyPr>
          <a:lstStyle/>
          <a:p>
            <a:pPr eaLnBrk="1" hangingPunct="1">
              <a:lnSpc>
                <a:spcPct val="80000"/>
              </a:lnSpc>
              <a:buSzPct val="150000"/>
              <a:buFont typeface="Wingdings" panose="05000000000000000000" pitchFamily="2" charset="2"/>
              <a:buChar char="§"/>
            </a:pPr>
            <a:r>
              <a:rPr lang="cs-CZ" altLang="cs-CZ" sz="3200" dirty="0">
                <a:latin typeface="Arial Narrow" panose="020B0606020202030204" pitchFamily="34" charset="0"/>
              </a:rPr>
              <a:t>Svoboda pohybu zboží nebrání členským státům upravit </a:t>
            </a:r>
            <a:r>
              <a:rPr lang="cs-CZ" altLang="cs-CZ" sz="3200" i="1" u="sng" dirty="0">
                <a:latin typeface="Arial Narrow" panose="020B0606020202030204" pitchFamily="34" charset="0"/>
              </a:rPr>
              <a:t>způsoby/</a:t>
            </a:r>
            <a:r>
              <a:rPr lang="cs-CZ" altLang="cs-CZ" sz="3200" u="sng" dirty="0">
                <a:latin typeface="Arial Narrow" panose="020B0606020202030204" pitchFamily="34" charset="0"/>
              </a:rPr>
              <a:t>podmínky nabídky a prodeje zboží na svém území</a:t>
            </a:r>
            <a:r>
              <a:rPr lang="cs-CZ" altLang="cs-CZ" sz="3200" dirty="0">
                <a:latin typeface="Arial Narrow" panose="020B0606020202030204" pitchFamily="34" charset="0"/>
              </a:rPr>
              <a:t>, </a:t>
            </a:r>
            <a:r>
              <a:rPr lang="cs-CZ" altLang="cs-CZ" sz="3200" i="1" dirty="0">
                <a:latin typeface="Arial Narrow" panose="020B0606020202030204" pitchFamily="34" charset="0"/>
              </a:rPr>
              <a:t>pokud tím nediskriminují dovozce a neomezí podstatně obchod mezi členskými státy </a:t>
            </a:r>
            <a:r>
              <a:rPr lang="cs-CZ" altLang="cs-CZ" sz="3200" dirty="0">
                <a:latin typeface="Arial Narrow" panose="020B0606020202030204" pitchFamily="34" charset="0"/>
              </a:rPr>
              <a:t>(např. režim otevírací doby prodejen, místa povoleného prodeje…). </a:t>
            </a:r>
          </a:p>
          <a:p>
            <a:pPr lvl="1" eaLnBrk="1" hangingPunct="1">
              <a:lnSpc>
                <a:spcPct val="80000"/>
              </a:lnSpc>
              <a:buSzPct val="150000"/>
              <a:buFont typeface="Wingdings" panose="05000000000000000000" pitchFamily="2" charset="2"/>
              <a:buChar char="§"/>
            </a:pPr>
            <a:r>
              <a:rPr lang="cs-CZ" altLang="cs-CZ" sz="3200" dirty="0">
                <a:latin typeface="Arial Narrow" panose="020B0606020202030204" pitchFamily="34" charset="0"/>
              </a:rPr>
              <a:t>Tj. </a:t>
            </a:r>
            <a:r>
              <a:rPr lang="cs-CZ" altLang="cs-CZ" sz="3200" b="1" dirty="0">
                <a:latin typeface="Arial Narrow" panose="020B0606020202030204" pitchFamily="34" charset="0"/>
              </a:rPr>
              <a:t>není omezením volného pohybu zboží (nespadá pod čl. 34 SFEU!) </a:t>
            </a:r>
            <a:r>
              <a:rPr lang="cs-CZ" altLang="cs-CZ" sz="3200" dirty="0">
                <a:latin typeface="Arial Narrow" panose="020B0606020202030204" pitchFamily="34" charset="0"/>
              </a:rPr>
              <a:t>vše </a:t>
            </a:r>
            <a:r>
              <a:rPr lang="cs-CZ" altLang="cs-CZ" sz="3200" i="1" dirty="0">
                <a:latin typeface="Arial Narrow" panose="020B0606020202030204" pitchFamily="34" charset="0"/>
              </a:rPr>
              <a:t>co ve vztahu k dováženému zboží nediskriminuje a nebrání přechodu hranic, </a:t>
            </a:r>
            <a:r>
              <a:rPr lang="cs-CZ" altLang="cs-CZ" sz="3200" i="1" dirty="0">
                <a:solidFill>
                  <a:srgbClr val="FF0000"/>
                </a:solidFill>
                <a:latin typeface="Arial Narrow" panose="020B0606020202030204" pitchFamily="34" charset="0"/>
              </a:rPr>
              <a:t>pouze upravuje podmínky propagace a prodeje tohoto zboží ve státě prodeje</a:t>
            </a:r>
            <a:r>
              <a:rPr lang="cs-CZ" altLang="cs-CZ" sz="3200" dirty="0">
                <a:latin typeface="Arial Narrow" panose="020B0606020202030204" pitchFamily="34" charset="0"/>
              </a:rPr>
              <a:t>. Nejde tedy o požadavek na zboží coby movitou fyzickou věc (složení, balení, označení… ty pod čl. 34 SFEU spadají!), ale na  způsoby jeho marketingu, prodeje…  </a:t>
            </a:r>
          </a:p>
          <a:p>
            <a:pPr lvl="2" eaLnBrk="1" hangingPunct="1">
              <a:lnSpc>
                <a:spcPct val="80000"/>
              </a:lnSpc>
              <a:buSzPct val="150000"/>
              <a:buFont typeface="Wingdings" panose="05000000000000000000" pitchFamily="2" charset="2"/>
              <a:buChar char="§"/>
            </a:pPr>
            <a:endParaRPr lang="cs-CZ" altLang="cs-CZ" sz="2400" dirty="0">
              <a:latin typeface="Arial Narrow" panose="020B0606020202030204" pitchFamily="34" charset="0"/>
            </a:endParaRPr>
          </a:p>
          <a:p>
            <a:pPr lvl="1" eaLnBrk="1" hangingPunct="1">
              <a:lnSpc>
                <a:spcPct val="80000"/>
              </a:lnSpc>
              <a:buSzPct val="150000"/>
              <a:buFont typeface="Wingdings" panose="05000000000000000000" pitchFamily="2" charset="2"/>
              <a:buChar char="§"/>
            </a:pPr>
            <a:endParaRPr lang="cs-CZ" altLang="cs-CZ" sz="800" dirty="0">
              <a:latin typeface="Arial Narrow" panose="020B0606020202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F19E1D63-33E6-5696-58C1-EBDE8B87631D}"/>
              </a:ext>
            </a:extLst>
          </p:cNvPr>
          <p:cNvSpPr>
            <a:spLocks noGrp="1" noChangeArrowheads="1"/>
          </p:cNvSpPr>
          <p:nvPr>
            <p:ph type="title"/>
          </p:nvPr>
        </p:nvSpPr>
        <p:spPr>
          <a:xfrm>
            <a:off x="272716" y="277813"/>
            <a:ext cx="10395284" cy="1143000"/>
          </a:xfrm>
        </p:spPr>
        <p:txBody>
          <a:bodyPr/>
          <a:lstStyle/>
          <a:p>
            <a:pPr algn="ctr"/>
            <a:r>
              <a:rPr lang="cs-CZ" altLang="cs-CZ" dirty="0">
                <a:latin typeface="Arial Narrow" panose="020B0606020202030204" pitchFamily="34" charset="0"/>
              </a:rPr>
              <a:t>Trestí řízení proti </a:t>
            </a:r>
            <a:r>
              <a:rPr lang="en-US" altLang="cs-CZ" b="1" dirty="0">
                <a:latin typeface="Arial Narrow" panose="020B0606020202030204" pitchFamily="34" charset="0"/>
              </a:rPr>
              <a:t>B. Keck a D. </a:t>
            </a:r>
            <a:r>
              <a:rPr lang="en-US" altLang="cs-CZ" b="1" dirty="0" err="1">
                <a:latin typeface="Arial Narrow" panose="020B0606020202030204" pitchFamily="34" charset="0"/>
              </a:rPr>
              <a:t>Mithouard</a:t>
            </a:r>
            <a:r>
              <a:rPr lang="en-US" altLang="cs-CZ" dirty="0">
                <a:latin typeface="Arial Narrow" panose="020B0606020202030204" pitchFamily="34" charset="0"/>
              </a:rPr>
              <a:t> </a:t>
            </a:r>
            <a:br>
              <a:rPr lang="cs-CZ" altLang="cs-CZ" dirty="0">
                <a:latin typeface="Arial Narrow" panose="020B0606020202030204" pitchFamily="34" charset="0"/>
              </a:rPr>
            </a:br>
            <a:r>
              <a:rPr lang="en-US" altLang="cs-CZ" dirty="0">
                <a:latin typeface="Arial Narrow" panose="020B0606020202030204" pitchFamily="34" charset="0"/>
              </a:rPr>
              <a:t>(C-267 a C-268/91)</a:t>
            </a:r>
            <a:endParaRPr lang="cs-CZ" altLang="cs-CZ" dirty="0">
              <a:latin typeface="Arial Narrow" panose="020B0606020202030204" pitchFamily="34" charset="0"/>
            </a:endParaRPr>
          </a:p>
        </p:txBody>
      </p:sp>
      <p:sp>
        <p:nvSpPr>
          <p:cNvPr id="34819" name="Zástupný obsah 2">
            <a:extLst>
              <a:ext uri="{FF2B5EF4-FFF2-40B4-BE49-F238E27FC236}">
                <a16:creationId xmlns:a16="http://schemas.microsoft.com/office/drawing/2014/main" id="{FFCFB418-AF8D-12FD-DC59-605BE3E089F7}"/>
              </a:ext>
            </a:extLst>
          </p:cNvPr>
          <p:cNvSpPr>
            <a:spLocks noGrp="1" noChangeArrowheads="1"/>
          </p:cNvSpPr>
          <p:nvPr>
            <p:ph idx="1"/>
          </p:nvPr>
        </p:nvSpPr>
        <p:spPr>
          <a:xfrm>
            <a:off x="272716" y="1557339"/>
            <a:ext cx="10395284" cy="5184775"/>
          </a:xfrm>
        </p:spPr>
        <p:txBody>
          <a:bodyPr>
            <a:normAutofit/>
          </a:bodyPr>
          <a:lstStyle/>
          <a:p>
            <a:pPr>
              <a:defRPr/>
            </a:pPr>
            <a:r>
              <a:rPr lang="cs-CZ" altLang="cs-CZ" sz="2800" b="0" i="1" dirty="0">
                <a:latin typeface="Arial Narrow" panose="020B0606020202030204" pitchFamily="34" charset="0"/>
              </a:rPr>
              <a:t>„Uplatnění určitých restriktivních ustanovení omezujících nebo zakazujících určité způsoby prodeje a vztahující se i na zboží z jiného členského státu, není možné považovat za opatření ohrožující přímo nebo nepřímo, aktuálně nebo potenciálně obchod mezi členskými státy tak, jak tomu bylo v případu </a:t>
            </a:r>
            <a:r>
              <a:rPr lang="cs-CZ" altLang="cs-CZ" sz="2800" b="0" i="1" dirty="0" err="1">
                <a:latin typeface="Arial Narrow" panose="020B0606020202030204" pitchFamily="34" charset="0"/>
              </a:rPr>
              <a:t>Dassonville</a:t>
            </a:r>
            <a:r>
              <a:rPr lang="cs-CZ" altLang="cs-CZ" sz="2800" b="0" i="1" dirty="0">
                <a:latin typeface="Arial Narrow" panose="020B0606020202030204" pitchFamily="34" charset="0"/>
              </a:rPr>
              <a:t> (8/74), pokud se tato opatření vztahují na všechny obchodníky obchodujícími na státním území a ovlivňují stejným způsobem, z hlediska právního i věcného, obchodování s domácími výrobky i s výrobky dovezenými z jiného členského státu.“</a:t>
            </a:r>
          </a:p>
          <a:p>
            <a:pPr>
              <a:defRPr/>
            </a:pPr>
            <a:r>
              <a:rPr lang="cs-CZ" altLang="cs-CZ" sz="2400" dirty="0">
                <a:highlight>
                  <a:srgbClr val="FFFF00"/>
                </a:highlight>
                <a:latin typeface="Arial Narrow" panose="020B0606020202030204" pitchFamily="34" charset="0"/>
              </a:rPr>
              <a:t>Tzn. obecně aplikovaná a nediskriminačně působící regulace prodeje uvnitř čl. státu </a:t>
            </a:r>
            <a:r>
              <a:rPr lang="cs-CZ" altLang="cs-CZ" sz="2400" dirty="0">
                <a:solidFill>
                  <a:srgbClr val="FF0000"/>
                </a:solidFill>
                <a:highlight>
                  <a:srgbClr val="FFFF00"/>
                </a:highlight>
                <a:latin typeface="Arial Narrow" panose="020B0606020202030204" pitchFamily="34" charset="0"/>
              </a:rPr>
              <a:t>nespadá pod zákaz čl. 34 SFEU</a:t>
            </a:r>
            <a:r>
              <a:rPr lang="cs-CZ" altLang="cs-CZ" sz="2400" dirty="0">
                <a:highlight>
                  <a:srgbClr val="FFFF00"/>
                </a:highlight>
                <a:latin typeface="Arial Narrow" panose="020B0606020202030204" pitchFamily="34" charset="0"/>
              </a:rPr>
              <a:t>! TO ALE NEPLATÍ PRO PLOŠNÉ „ZÁKAZY UŽITÍ“ K BĚŽNÉMU ÚČELU.</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a:extLst>
              <a:ext uri="{FF2B5EF4-FFF2-40B4-BE49-F238E27FC236}">
                <a16:creationId xmlns:a16="http://schemas.microsoft.com/office/drawing/2014/main" id="{4A056DEF-74CD-DD0C-2308-81A3E53502D5}"/>
              </a:ext>
            </a:extLst>
          </p:cNvPr>
          <p:cNvSpPr>
            <a:spLocks noGrp="1" noChangeArrowheads="1"/>
          </p:cNvSpPr>
          <p:nvPr>
            <p:ph type="title"/>
          </p:nvPr>
        </p:nvSpPr>
        <p:spPr/>
        <p:txBody>
          <a:bodyPr/>
          <a:lstStyle/>
          <a:p>
            <a:endParaRPr lang="cs-CZ" altLang="cs-CZ"/>
          </a:p>
        </p:txBody>
      </p:sp>
      <p:sp>
        <p:nvSpPr>
          <p:cNvPr id="45059" name="Zástupný obsah 2">
            <a:extLst>
              <a:ext uri="{FF2B5EF4-FFF2-40B4-BE49-F238E27FC236}">
                <a16:creationId xmlns:a16="http://schemas.microsoft.com/office/drawing/2014/main" id="{67D1A13F-D84D-6274-E714-1E876E05B29E}"/>
              </a:ext>
            </a:extLst>
          </p:cNvPr>
          <p:cNvSpPr>
            <a:spLocks noGrp="1" noChangeArrowheads="1"/>
          </p:cNvSpPr>
          <p:nvPr>
            <p:ph idx="1"/>
          </p:nvPr>
        </p:nvSpPr>
        <p:spPr/>
        <p:txBody>
          <a:bodyPr/>
          <a:lstStyle/>
          <a:p>
            <a:endParaRPr lang="cs-CZ" altLang="cs-CZ"/>
          </a:p>
        </p:txBody>
      </p:sp>
      <p:pic>
        <p:nvPicPr>
          <p:cNvPr id="45060" name="Obrázek 6">
            <a:extLst>
              <a:ext uri="{FF2B5EF4-FFF2-40B4-BE49-F238E27FC236}">
                <a16:creationId xmlns:a16="http://schemas.microsoft.com/office/drawing/2014/main" id="{FE8311FD-A33B-E4EF-53FE-579EEF4B6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221" y="56147"/>
            <a:ext cx="11870507" cy="680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a:extLst>
              <a:ext uri="{FF2B5EF4-FFF2-40B4-BE49-F238E27FC236}">
                <a16:creationId xmlns:a16="http://schemas.microsoft.com/office/drawing/2014/main" id="{F355CEC6-AADF-557E-E9A4-3FBA6CE8D49C}"/>
              </a:ext>
            </a:extLst>
          </p:cNvPr>
          <p:cNvSpPr>
            <a:spLocks noGrp="1" noChangeArrowheads="1"/>
          </p:cNvSpPr>
          <p:nvPr>
            <p:ph type="title" idx="4294967295"/>
          </p:nvPr>
        </p:nvSpPr>
        <p:spPr>
          <a:xfrm>
            <a:off x="647699" y="441158"/>
            <a:ext cx="10706099" cy="954505"/>
          </a:xfrm>
        </p:spPr>
        <p:txBody>
          <a:bodyPr/>
          <a:lstStyle/>
          <a:p>
            <a:pPr algn="ctr" eaLnBrk="1" hangingPunct="1"/>
            <a:r>
              <a:rPr lang="cs-CZ" altLang="cs-CZ" dirty="0">
                <a:solidFill>
                  <a:schemeClr val="tx1"/>
                </a:solidFill>
                <a:latin typeface="Arial Narrow" panose="020B0606020202030204" pitchFamily="34" charset="0"/>
              </a:rPr>
              <a:t>VP zboží – APLIKACE výjimky (test uznatelnosti)</a:t>
            </a:r>
          </a:p>
        </p:txBody>
      </p:sp>
      <p:sp>
        <p:nvSpPr>
          <p:cNvPr id="46083" name="Zástupný symbol pro obsah 2">
            <a:extLst>
              <a:ext uri="{FF2B5EF4-FFF2-40B4-BE49-F238E27FC236}">
                <a16:creationId xmlns:a16="http://schemas.microsoft.com/office/drawing/2014/main" id="{11CFB916-3E3E-2AED-5598-C271140785E6}"/>
              </a:ext>
            </a:extLst>
          </p:cNvPr>
          <p:cNvSpPr>
            <a:spLocks noGrp="1" noChangeArrowheads="1"/>
          </p:cNvSpPr>
          <p:nvPr>
            <p:ph idx="4294967295"/>
          </p:nvPr>
        </p:nvSpPr>
        <p:spPr>
          <a:xfrm>
            <a:off x="296780" y="1600201"/>
            <a:ext cx="10156910" cy="5114925"/>
          </a:xfrm>
        </p:spPr>
        <p:txBody>
          <a:bodyPr/>
          <a:lstStyle/>
          <a:p>
            <a:pPr eaLnBrk="1" hangingPunct="1"/>
            <a:r>
              <a:rPr lang="cs-CZ" altLang="cs-CZ" sz="3200" dirty="0">
                <a:latin typeface="Arial Narrow" panose="020B0606020202030204" pitchFamily="34" charset="0"/>
              </a:rPr>
              <a:t>Národní opatření legálně omezující VP zboží musí: </a:t>
            </a:r>
            <a:r>
              <a:rPr lang="en-US" altLang="cs-CZ" sz="3200" dirty="0">
                <a:latin typeface="Arial Narrow" panose="020B0606020202030204" pitchFamily="34" charset="0"/>
              </a:rPr>
              <a:t> </a:t>
            </a:r>
          </a:p>
          <a:p>
            <a:pPr lvl="1" eaLnBrk="1" hangingPunct="1"/>
            <a:r>
              <a:rPr lang="cs-CZ" altLang="cs-CZ" sz="2800" dirty="0">
                <a:latin typeface="Arial Narrow" panose="020B0606020202030204" pitchFamily="34" charset="0"/>
              </a:rPr>
              <a:t>Regulovat oblast, která ještě </a:t>
            </a:r>
            <a:r>
              <a:rPr lang="cs-CZ" altLang="cs-CZ" sz="2800" b="1" dirty="0">
                <a:latin typeface="Arial Narrow" panose="020B0606020202030204" pitchFamily="34" charset="0"/>
              </a:rPr>
              <a:t>není EU harmonizována </a:t>
            </a:r>
            <a:endParaRPr lang="en-US" altLang="cs-CZ" sz="2800" b="1" dirty="0">
              <a:latin typeface="Arial Narrow" panose="020B0606020202030204" pitchFamily="34" charset="0"/>
            </a:endParaRPr>
          </a:p>
          <a:p>
            <a:pPr lvl="2" eaLnBrk="1" hangingPunct="1"/>
            <a:r>
              <a:rPr lang="cs-CZ" altLang="cs-CZ" sz="2400" dirty="0">
                <a:latin typeface="Arial Narrow" panose="020B0606020202030204" pitchFamily="34" charset="0"/>
              </a:rPr>
              <a:t>Tj. upravovat otázku nepokrytou sekundárním právem EU (jinak má čl. stát povinnost aplikovat režim směrnice/nařízení EU)</a:t>
            </a:r>
          </a:p>
          <a:p>
            <a:pPr lvl="1" eaLnBrk="1" hangingPunct="1"/>
            <a:r>
              <a:rPr lang="cs-CZ" altLang="cs-CZ" sz="2800" dirty="0">
                <a:latin typeface="Arial Narrow" panose="020B0606020202030204" pitchFamily="34" charset="0"/>
              </a:rPr>
              <a:t>Nenarušovat základní práva a právní principy</a:t>
            </a:r>
          </a:p>
          <a:p>
            <a:pPr lvl="1" eaLnBrk="1" hangingPunct="1"/>
            <a:r>
              <a:rPr lang="cs-CZ" altLang="cs-CZ" sz="2800" dirty="0">
                <a:latin typeface="Arial Narrow" panose="020B0606020202030204" pitchFamily="34" charset="0"/>
              </a:rPr>
              <a:t>Nebýt skrytě diskriminační, protekcionistické </a:t>
            </a:r>
            <a:endParaRPr lang="en-US" altLang="cs-CZ" sz="2800" dirty="0">
              <a:latin typeface="Arial Narrow" panose="020B0606020202030204" pitchFamily="34" charset="0"/>
            </a:endParaRPr>
          </a:p>
          <a:p>
            <a:pPr lvl="1" eaLnBrk="1" hangingPunct="1">
              <a:buFont typeface="Wingdings" panose="05000000000000000000" pitchFamily="2" charset="2"/>
              <a:buChar char="Ø"/>
            </a:pPr>
            <a:r>
              <a:rPr lang="cs-CZ" altLang="cs-CZ" sz="2800" dirty="0">
                <a:latin typeface="Arial Narrow" panose="020B0606020202030204" pitchFamily="34" charset="0"/>
              </a:rPr>
              <a:t>Být ospravedlněné </a:t>
            </a:r>
            <a:r>
              <a:rPr lang="cs-CZ" altLang="cs-CZ" sz="2800" b="1" dirty="0">
                <a:latin typeface="Arial Narrow" panose="020B0606020202030204" pitchFamily="34" charset="0"/>
              </a:rPr>
              <a:t>legitimním</a:t>
            </a:r>
            <a:r>
              <a:rPr lang="cs-CZ" altLang="cs-CZ" sz="2800" dirty="0">
                <a:latin typeface="Arial Narrow" panose="020B0606020202030204" pitchFamily="34" charset="0"/>
              </a:rPr>
              <a:t> cílem (tj. ochranou „něčeho důležitého“) </a:t>
            </a:r>
            <a:endParaRPr lang="en-US" altLang="cs-CZ" sz="2800" dirty="0">
              <a:latin typeface="Arial Narrow" panose="020B0606020202030204" pitchFamily="34" charset="0"/>
            </a:endParaRPr>
          </a:p>
          <a:p>
            <a:pPr lvl="1" eaLnBrk="1" hangingPunct="1">
              <a:buFont typeface="Wingdings" panose="05000000000000000000" pitchFamily="2" charset="2"/>
              <a:buChar char="Ø"/>
            </a:pPr>
            <a:r>
              <a:rPr lang="cs-CZ" altLang="cs-CZ" sz="2800" dirty="0">
                <a:latin typeface="Arial Narrow" panose="020B0606020202030204" pitchFamily="34" charset="0"/>
              </a:rPr>
              <a:t>Být </a:t>
            </a:r>
            <a:r>
              <a:rPr lang="cs-CZ" altLang="cs-CZ" sz="2800" b="1" dirty="0">
                <a:latin typeface="Arial Narrow" panose="020B0606020202030204" pitchFamily="34" charset="0"/>
              </a:rPr>
              <a:t>vhodné</a:t>
            </a:r>
            <a:r>
              <a:rPr lang="cs-CZ" altLang="cs-CZ" sz="2800" dirty="0">
                <a:latin typeface="Arial Narrow" panose="020B0606020202030204" pitchFamily="34" charset="0"/>
              </a:rPr>
              <a:t> (skutečně vést k dosažení tohoto cíle)</a:t>
            </a:r>
            <a:endParaRPr lang="en-US" altLang="cs-CZ" sz="2800" dirty="0">
              <a:latin typeface="Arial Narrow" panose="020B0606020202030204" pitchFamily="34" charset="0"/>
            </a:endParaRPr>
          </a:p>
          <a:p>
            <a:pPr lvl="1" eaLnBrk="1" hangingPunct="1">
              <a:buFont typeface="Wingdings" panose="05000000000000000000" pitchFamily="2" charset="2"/>
              <a:buChar char="Ø"/>
            </a:pPr>
            <a:r>
              <a:rPr lang="cs-CZ" altLang="cs-CZ" sz="2800" dirty="0">
                <a:latin typeface="Arial Narrow" panose="020B0606020202030204" pitchFamily="34" charset="0"/>
              </a:rPr>
              <a:t>Být </a:t>
            </a:r>
            <a:r>
              <a:rPr lang="cs-CZ" altLang="cs-CZ" sz="2800" b="1" dirty="0">
                <a:latin typeface="Arial Narrow" panose="020B0606020202030204" pitchFamily="34" charset="0"/>
              </a:rPr>
              <a:t>nutné </a:t>
            </a:r>
            <a:r>
              <a:rPr lang="cs-CZ" altLang="cs-CZ" sz="2800" dirty="0">
                <a:latin typeface="Arial Narrow" panose="020B0606020202030204" pitchFamily="34" charset="0"/>
              </a:rPr>
              <a:t>(tj. nejméně zatěžující z efektivních opatření)  </a:t>
            </a:r>
            <a:endParaRPr lang="en-US" altLang="cs-CZ" sz="2800" dirty="0">
              <a:latin typeface="Arial Narrow" panose="020B0606020202030204" pitchFamily="34" charset="0"/>
            </a:endParaRPr>
          </a:p>
          <a:p>
            <a:pPr lvl="1" eaLnBrk="1" hangingPunct="1"/>
            <a:endParaRPr lang="cs-CZ" alt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6869275-B365-729F-429F-A3EE6B9394D1}"/>
              </a:ext>
            </a:extLst>
          </p:cNvPr>
          <p:cNvSpPr>
            <a:spLocks noGrp="1" noChangeArrowheads="1"/>
          </p:cNvSpPr>
          <p:nvPr>
            <p:ph type="title"/>
          </p:nvPr>
        </p:nvSpPr>
        <p:spPr>
          <a:xfrm>
            <a:off x="647699" y="357188"/>
            <a:ext cx="10706099" cy="918159"/>
          </a:xfrm>
        </p:spPr>
        <p:txBody>
          <a:bodyPr/>
          <a:lstStyle/>
          <a:p>
            <a:pPr algn="ctr" eaLnBrk="1" hangingPunct="1"/>
            <a:r>
              <a:rPr lang="cs-CZ" altLang="cs-CZ" dirty="0">
                <a:latin typeface="Arial Narrow" panose="020B0606020202030204" pitchFamily="34" charset="0"/>
              </a:rPr>
              <a:t>Omezení </a:t>
            </a:r>
            <a:r>
              <a:rPr lang="cs-CZ" altLang="cs-CZ" b="1" dirty="0">
                <a:latin typeface="Arial Narrow" panose="020B0606020202030204" pitchFamily="34" charset="0"/>
              </a:rPr>
              <a:t>vývozu</a:t>
            </a:r>
            <a:r>
              <a:rPr lang="cs-CZ" altLang="cs-CZ" dirty="0">
                <a:latin typeface="Arial Narrow" panose="020B0606020202030204" pitchFamily="34" charset="0"/>
              </a:rPr>
              <a:t> z členského státu</a:t>
            </a:r>
          </a:p>
        </p:txBody>
      </p:sp>
      <p:sp>
        <p:nvSpPr>
          <p:cNvPr id="48131" name="Rectangle 3">
            <a:extLst>
              <a:ext uri="{FF2B5EF4-FFF2-40B4-BE49-F238E27FC236}">
                <a16:creationId xmlns:a16="http://schemas.microsoft.com/office/drawing/2014/main" id="{91CF3FD2-E751-9C9E-2077-1B0CD5478CFF}"/>
              </a:ext>
            </a:extLst>
          </p:cNvPr>
          <p:cNvSpPr>
            <a:spLocks noGrp="1" noChangeArrowheads="1"/>
          </p:cNvSpPr>
          <p:nvPr>
            <p:ph type="body" idx="1"/>
          </p:nvPr>
        </p:nvSpPr>
        <p:spPr>
          <a:xfrm>
            <a:off x="288758" y="1600200"/>
            <a:ext cx="7536030" cy="5029200"/>
          </a:xfrm>
        </p:spPr>
        <p:txBody>
          <a:bodyPr>
            <a:normAutofit/>
          </a:bodyPr>
          <a:lstStyle/>
          <a:p>
            <a:r>
              <a:rPr lang="cs-CZ" altLang="cs-CZ" sz="2400" b="1" dirty="0">
                <a:latin typeface="Arial Narrow" panose="020B0606020202030204" pitchFamily="34" charset="0"/>
              </a:rPr>
              <a:t>Článek 35 SFEU</a:t>
            </a:r>
          </a:p>
          <a:p>
            <a:r>
              <a:rPr lang="pl-PL" altLang="cs-CZ" sz="2400" dirty="0">
                <a:latin typeface="Arial Narrow" panose="020B0606020202030204" pitchFamily="34" charset="0"/>
              </a:rPr>
              <a:t>Zákaz se vztahuje jen na opatření, která </a:t>
            </a:r>
            <a:r>
              <a:rPr lang="cs-CZ" altLang="cs-CZ" sz="2400" dirty="0">
                <a:latin typeface="Arial Narrow" panose="020B0606020202030204" pitchFamily="34" charset="0"/>
              </a:rPr>
              <a:t>diskriminují určité zboží (tj. nikoli ta, která znemožňují vývoz celé určité kategorie výrobků)</a:t>
            </a:r>
          </a:p>
          <a:p>
            <a:r>
              <a:rPr lang="cs-CZ" altLang="cs-CZ" sz="2400" dirty="0">
                <a:latin typeface="Arial Narrow" panose="020B0606020202030204" pitchFamily="34" charset="0"/>
              </a:rPr>
              <a:t>ESD ve věci </a:t>
            </a:r>
            <a:r>
              <a:rPr lang="cs-CZ" altLang="cs-CZ" sz="2400" i="1" dirty="0" err="1">
                <a:latin typeface="Arial Narrow" panose="020B0606020202030204" pitchFamily="34" charset="0"/>
              </a:rPr>
              <a:t>Groenveld</a:t>
            </a:r>
            <a:r>
              <a:rPr lang="cs-CZ" altLang="cs-CZ" sz="2400" i="1" dirty="0">
                <a:latin typeface="Arial Narrow" panose="020B0606020202030204" pitchFamily="34" charset="0"/>
              </a:rPr>
              <a:t> </a:t>
            </a:r>
            <a:r>
              <a:rPr lang="cs-CZ" altLang="cs-CZ" sz="2400" dirty="0">
                <a:latin typeface="Arial Narrow" panose="020B0606020202030204" pitchFamily="34" charset="0"/>
              </a:rPr>
              <a:t>: článek 35 SFEU </a:t>
            </a:r>
            <a:r>
              <a:rPr lang="cs-CZ" altLang="cs-CZ" sz="2400" i="1" dirty="0">
                <a:latin typeface="Arial Narrow" panose="020B0606020202030204" pitchFamily="34" charset="0"/>
              </a:rPr>
              <a:t>„se týká vnitrostátních opatření, jejichž specifickým cílem nebo účinkem je omezení způsobů vývozu a tím </a:t>
            </a:r>
            <a:r>
              <a:rPr lang="cs-CZ" altLang="cs-CZ" sz="2400" i="1" dirty="0">
                <a:solidFill>
                  <a:srgbClr val="FF0000"/>
                </a:solidFill>
                <a:latin typeface="Arial Narrow" panose="020B0606020202030204" pitchFamily="34" charset="0"/>
              </a:rPr>
              <a:t>vytvoření rozdílu mezi vnitrostátním obchodem </a:t>
            </a:r>
            <a:r>
              <a:rPr lang="pl-PL" altLang="cs-CZ" sz="2400" i="1" dirty="0">
                <a:solidFill>
                  <a:srgbClr val="FF0000"/>
                </a:solidFill>
                <a:latin typeface="Arial Narrow" panose="020B0606020202030204" pitchFamily="34" charset="0"/>
              </a:rPr>
              <a:t>v členském státu a jeho vývozem tak, aby </a:t>
            </a:r>
            <a:r>
              <a:rPr lang="cs-CZ" altLang="cs-CZ" sz="2400" i="1" dirty="0">
                <a:solidFill>
                  <a:srgbClr val="FF0000"/>
                </a:solidFill>
                <a:latin typeface="Arial Narrow" panose="020B0606020202030204" pitchFamily="34" charset="0"/>
              </a:rPr>
              <a:t>byla domácí produkci nebo domácímu trhu dotyčného státu poskytnuta určitá výhoda na úkor produkce nebo obchodu jiných členských států</a:t>
            </a:r>
            <a:r>
              <a:rPr lang="cs-CZ" altLang="cs-CZ" sz="2400" i="1" dirty="0">
                <a:latin typeface="Arial Narrow" panose="020B0606020202030204" pitchFamily="34" charset="0"/>
              </a:rPr>
              <a:t>.“</a:t>
            </a:r>
          </a:p>
        </p:txBody>
      </p:sp>
      <p:sp>
        <p:nvSpPr>
          <p:cNvPr id="48132" name="TextovéPole 2">
            <a:extLst>
              <a:ext uri="{FF2B5EF4-FFF2-40B4-BE49-F238E27FC236}">
                <a16:creationId xmlns:a16="http://schemas.microsoft.com/office/drawing/2014/main" id="{8D24EF18-AE45-9AAA-94D9-8666703B5EDD}"/>
              </a:ext>
            </a:extLst>
          </p:cNvPr>
          <p:cNvSpPr txBox="1">
            <a:spLocks noChangeArrowheads="1"/>
          </p:cNvSpPr>
          <p:nvPr/>
        </p:nvSpPr>
        <p:spPr bwMode="auto">
          <a:xfrm>
            <a:off x="7824788" y="1484313"/>
            <a:ext cx="2843212" cy="50165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cs-CZ" sz="2000" i="1" dirty="0">
                <a:solidFill>
                  <a:srgbClr val="313132"/>
                </a:solidFill>
                <a:latin typeface="Arial Narrow" panose="020B0606020202030204" pitchFamily="34" charset="0"/>
              </a:rPr>
              <a:t>The European Commission adopted new guidance on drugs supplies, which calls on governments to refrain from export bans and from requisitioning medicines.</a:t>
            </a:r>
          </a:p>
          <a:p>
            <a:pPr>
              <a:spcBef>
                <a:spcPct val="0"/>
              </a:spcBef>
              <a:buClrTx/>
              <a:buSzTx/>
              <a:buFontTx/>
              <a:buNone/>
            </a:pPr>
            <a:r>
              <a:rPr lang="en-US" altLang="cs-CZ" sz="2000" i="1" dirty="0">
                <a:solidFill>
                  <a:srgbClr val="313132"/>
                </a:solidFill>
                <a:latin typeface="Arial Narrow" panose="020B0606020202030204" pitchFamily="34" charset="0"/>
              </a:rPr>
              <a:t>“Whilst it is understandable that countries wish to ensure the availability of essential medicines nationally, export bans are detrimental to the availability of medicines for European patients even when they are legally justifiable,” the non-binding document says.</a:t>
            </a:r>
            <a:r>
              <a:rPr lang="cs-CZ" altLang="cs-CZ" sz="2000" i="1" dirty="0">
                <a:solidFill>
                  <a:srgbClr val="313132"/>
                </a:solidFill>
                <a:latin typeface="Arial Narrow" panose="020B0606020202030204" pitchFamily="34" charset="0"/>
              </a:rPr>
              <a:t> (8/04/2020)</a:t>
            </a:r>
            <a:endParaRPr lang="en-US" altLang="cs-CZ" sz="2000" i="1" dirty="0">
              <a:solidFill>
                <a:srgbClr val="313132"/>
              </a:solidFill>
              <a:latin typeface="Arial Narrow" panose="020B0606020202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a:extLst>
              <a:ext uri="{FF2B5EF4-FFF2-40B4-BE49-F238E27FC236}">
                <a16:creationId xmlns:a16="http://schemas.microsoft.com/office/drawing/2014/main" id="{08CB10AF-C1C2-E579-B63F-7FB0784E0C09}"/>
              </a:ext>
            </a:extLst>
          </p:cNvPr>
          <p:cNvSpPr>
            <a:spLocks noGrp="1" noChangeArrowheads="1"/>
          </p:cNvSpPr>
          <p:nvPr>
            <p:ph type="title"/>
          </p:nvPr>
        </p:nvSpPr>
        <p:spPr>
          <a:xfrm>
            <a:off x="647699" y="417096"/>
            <a:ext cx="10706099" cy="810125"/>
          </a:xfrm>
        </p:spPr>
        <p:txBody>
          <a:bodyPr/>
          <a:lstStyle/>
          <a:p>
            <a:pPr algn="ctr" eaLnBrk="1" hangingPunct="1"/>
            <a:r>
              <a:rPr lang="cs-CZ" altLang="cs-CZ" b="1" dirty="0">
                <a:latin typeface="Arial Narrow" panose="020B0606020202030204" pitchFamily="34" charset="0"/>
              </a:rPr>
              <a:t>Shrnutí</a:t>
            </a:r>
            <a:r>
              <a:rPr lang="cs-CZ" altLang="cs-CZ" dirty="0">
                <a:latin typeface="Arial Narrow" panose="020B0606020202030204" pitchFamily="34" charset="0"/>
              </a:rPr>
              <a:t>: Co je SFEU zakázáno? </a:t>
            </a:r>
          </a:p>
        </p:txBody>
      </p:sp>
      <p:sp>
        <p:nvSpPr>
          <p:cNvPr id="49155" name="Zástupný symbol pro obsah 2">
            <a:extLst>
              <a:ext uri="{FF2B5EF4-FFF2-40B4-BE49-F238E27FC236}">
                <a16:creationId xmlns:a16="http://schemas.microsoft.com/office/drawing/2014/main" id="{8C3673E8-7AC8-7DDB-3290-502D0CC1CB8B}"/>
              </a:ext>
            </a:extLst>
          </p:cNvPr>
          <p:cNvSpPr>
            <a:spLocks noGrp="1" noChangeArrowheads="1"/>
          </p:cNvSpPr>
          <p:nvPr>
            <p:ph idx="1"/>
          </p:nvPr>
        </p:nvSpPr>
        <p:spPr>
          <a:xfrm>
            <a:off x="409074" y="1600200"/>
            <a:ext cx="9973176" cy="5043488"/>
          </a:xfrm>
        </p:spPr>
        <p:txBody>
          <a:bodyPr/>
          <a:lstStyle/>
          <a:p>
            <a:pPr eaLnBrk="1" hangingPunct="1"/>
            <a:r>
              <a:rPr lang="cs-CZ" altLang="cs-CZ" sz="3200" dirty="0">
                <a:latin typeface="Arial Narrow" panose="020B0606020202030204" pitchFamily="34" charset="0"/>
              </a:rPr>
              <a:t>Cla a opatření s rovnocenným účinkem clům</a:t>
            </a:r>
          </a:p>
          <a:p>
            <a:pPr lvl="1" eaLnBrk="1" hangingPunct="1"/>
            <a:r>
              <a:rPr lang="cs-CZ" altLang="cs-CZ" sz="2800" dirty="0">
                <a:latin typeface="Arial Narrow" panose="020B0606020202030204" pitchFamily="34" charset="0"/>
              </a:rPr>
              <a:t>Jakákoli peněžní dávka zatěžující zboží z důvodu jeho přechodu přes vnitřní hranici EU</a:t>
            </a:r>
          </a:p>
          <a:p>
            <a:pPr lvl="1" eaLnBrk="1" hangingPunct="1"/>
            <a:r>
              <a:rPr lang="cs-CZ" altLang="cs-CZ" sz="2800" dirty="0">
                <a:solidFill>
                  <a:schemeClr val="accent2"/>
                </a:solidFill>
                <a:latin typeface="Arial Narrow" panose="020B0606020202030204" pitchFamily="34" charset="0"/>
              </a:rPr>
              <a:t>ZÁKAZ PLATÍ BEZ VÝJIMEK</a:t>
            </a:r>
            <a:r>
              <a:rPr lang="cs-CZ" altLang="cs-CZ" sz="2800" dirty="0">
                <a:latin typeface="Arial Narrow" panose="020B0606020202030204" pitchFamily="34" charset="0"/>
              </a:rPr>
              <a:t>! </a:t>
            </a:r>
          </a:p>
          <a:p>
            <a:pPr eaLnBrk="1" hangingPunct="1"/>
            <a:r>
              <a:rPr lang="cs-CZ" altLang="cs-CZ" sz="3200" dirty="0">
                <a:latin typeface="Arial Narrow" panose="020B0606020202030204" pitchFamily="34" charset="0"/>
              </a:rPr>
              <a:t>Diskriminační vnitřní zdanění</a:t>
            </a:r>
          </a:p>
          <a:p>
            <a:pPr lvl="1" eaLnBrk="1" hangingPunct="1"/>
            <a:r>
              <a:rPr lang="cs-CZ" altLang="cs-CZ" sz="2800" dirty="0">
                <a:latin typeface="Arial Narrow" panose="020B0606020202030204" pitchFamily="34" charset="0"/>
              </a:rPr>
              <a:t>Zboží podobného nebo zaměnitelného</a:t>
            </a:r>
          </a:p>
          <a:p>
            <a:pPr lvl="1" eaLnBrk="1" hangingPunct="1"/>
            <a:r>
              <a:rPr lang="cs-CZ" altLang="cs-CZ" sz="2800" dirty="0">
                <a:solidFill>
                  <a:schemeClr val="accent2"/>
                </a:solidFill>
                <a:latin typeface="Arial Narrow" panose="020B0606020202030204" pitchFamily="34" charset="0"/>
              </a:rPr>
              <a:t>Nejsou výjimky</a:t>
            </a:r>
            <a:r>
              <a:rPr lang="cs-CZ" altLang="cs-CZ" sz="2800" dirty="0">
                <a:latin typeface="Arial Narrow" panose="020B0606020202030204" pitchFamily="34" charset="0"/>
              </a:rPr>
              <a:t>, pouze případy vycházející z potřeb jiné právem upravené politiky EU (např. SZP umožňuje daňově zvýhodnit etanol z brambor před etanolem z ropy)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a:extLst>
              <a:ext uri="{FF2B5EF4-FFF2-40B4-BE49-F238E27FC236}">
                <a16:creationId xmlns:a16="http://schemas.microsoft.com/office/drawing/2014/main" id="{F6A1CDA7-EFFE-3E72-B404-693E5EA605CF}"/>
              </a:ext>
            </a:extLst>
          </p:cNvPr>
          <p:cNvSpPr>
            <a:spLocks noGrp="1" noChangeArrowheads="1"/>
          </p:cNvSpPr>
          <p:nvPr>
            <p:ph type="title"/>
          </p:nvPr>
        </p:nvSpPr>
        <p:spPr/>
        <p:txBody>
          <a:bodyPr/>
          <a:lstStyle/>
          <a:p>
            <a:pPr algn="ctr" eaLnBrk="1" hangingPunct="1"/>
            <a:r>
              <a:rPr lang="cs-CZ" altLang="cs-CZ" b="1" dirty="0">
                <a:latin typeface="Arial Narrow" panose="020B0606020202030204" pitchFamily="34" charset="0"/>
              </a:rPr>
              <a:t>Shrnutí</a:t>
            </a:r>
            <a:r>
              <a:rPr lang="cs-CZ" altLang="cs-CZ" dirty="0">
                <a:latin typeface="Arial Narrow" panose="020B0606020202030204" pitchFamily="34" charset="0"/>
              </a:rPr>
              <a:t>: Co je SFEU zakázáno? </a:t>
            </a:r>
          </a:p>
        </p:txBody>
      </p:sp>
      <p:sp>
        <p:nvSpPr>
          <p:cNvPr id="50179" name="Zástupný symbol pro obsah 2">
            <a:extLst>
              <a:ext uri="{FF2B5EF4-FFF2-40B4-BE49-F238E27FC236}">
                <a16:creationId xmlns:a16="http://schemas.microsoft.com/office/drawing/2014/main" id="{8B994785-4EC4-945E-149F-D977F8E65A3C}"/>
              </a:ext>
            </a:extLst>
          </p:cNvPr>
          <p:cNvSpPr>
            <a:spLocks noGrp="1" noChangeArrowheads="1"/>
          </p:cNvSpPr>
          <p:nvPr>
            <p:ph idx="1"/>
          </p:nvPr>
        </p:nvSpPr>
        <p:spPr>
          <a:xfrm>
            <a:off x="449179" y="1600200"/>
            <a:ext cx="9933071" cy="5043488"/>
          </a:xfrm>
        </p:spPr>
        <p:txBody>
          <a:bodyPr>
            <a:normAutofit/>
          </a:bodyPr>
          <a:lstStyle/>
          <a:p>
            <a:pPr eaLnBrk="1" hangingPunct="1"/>
            <a:r>
              <a:rPr lang="cs-CZ" altLang="cs-CZ" sz="2800" b="1" dirty="0">
                <a:latin typeface="Arial Narrow" panose="020B0606020202030204" pitchFamily="34" charset="0"/>
              </a:rPr>
              <a:t>Kvóty a opatření s rovnocenným účinkem kvantitativním omezením</a:t>
            </a:r>
          </a:p>
          <a:p>
            <a:pPr lvl="1" eaLnBrk="1" hangingPunct="1"/>
            <a:r>
              <a:rPr lang="cs-CZ" altLang="cs-CZ" sz="2800" dirty="0">
                <a:latin typeface="Arial Narrow" panose="020B0606020202030204" pitchFamily="34" charset="0"/>
              </a:rPr>
              <a:t>Zákazy a omezení diskriminující mezi dovozem a domácí produkcí</a:t>
            </a:r>
          </a:p>
          <a:p>
            <a:pPr lvl="1" eaLnBrk="1" hangingPunct="1"/>
            <a:r>
              <a:rPr lang="cs-CZ" altLang="cs-CZ" sz="2800" dirty="0">
                <a:latin typeface="Arial Narrow" panose="020B0606020202030204" pitchFamily="34" charset="0"/>
              </a:rPr>
              <a:t>Zákazy omezující neúčelně a nepřiměřeně obchod mezi členskými státy EU, včetně zákazů užití určitého výrobku na území členského státu. </a:t>
            </a:r>
          </a:p>
          <a:p>
            <a:pPr lvl="1" eaLnBrk="1" hangingPunct="1"/>
            <a:r>
              <a:rPr lang="cs-CZ" altLang="cs-CZ" sz="2800" dirty="0">
                <a:latin typeface="Arial Narrow" panose="020B0606020202030204" pitchFamily="34" charset="0"/>
              </a:rPr>
              <a:t>Nedopadá na národně specifické, nediskriminačně uplatňované úpravy nabídky a prodeje. </a:t>
            </a:r>
          </a:p>
          <a:p>
            <a:pPr lvl="1" eaLnBrk="1" hangingPunct="1"/>
            <a:r>
              <a:rPr lang="cs-CZ" altLang="cs-CZ" sz="2800" dirty="0">
                <a:solidFill>
                  <a:schemeClr val="accent2"/>
                </a:solidFill>
                <a:latin typeface="Arial Narrow" panose="020B0606020202030204" pitchFamily="34" charset="0"/>
              </a:rPr>
              <a:t>Existují dvě kategorie výjimek</a:t>
            </a:r>
            <a:r>
              <a:rPr lang="cs-CZ" altLang="cs-CZ" sz="2800" dirty="0">
                <a:latin typeface="Arial Narrow" panose="020B0606020202030204" pitchFamily="34" charset="0"/>
              </a:rPr>
              <a:t>: ze Smlouvy, z judikátů SFEU.</a:t>
            </a:r>
          </a:p>
          <a:p>
            <a:pPr lvl="2" eaLnBrk="1" hangingPunct="1"/>
            <a:r>
              <a:rPr lang="cs-CZ" altLang="cs-CZ" sz="2400" dirty="0">
                <a:latin typeface="Arial Narrow" panose="020B0606020202030204" pitchFamily="34" charset="0"/>
              </a:rPr>
              <a:t>Povinnost interpretovat je restriktivně, aplikovat je nediskriminačně, odůvodněně, přiměřeně</a:t>
            </a:r>
            <a:r>
              <a:rPr lang="cs-CZ" altLang="cs-CZ" sz="2000" dirty="0">
                <a:latin typeface="Arial Narrow" panose="020B0606020202030204"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BD4AE493-F4D3-8660-AA8C-8E2B1E791B93}"/>
              </a:ext>
            </a:extLst>
          </p:cNvPr>
          <p:cNvSpPr>
            <a:spLocks noGrp="1" noChangeArrowheads="1"/>
          </p:cNvSpPr>
          <p:nvPr>
            <p:ph type="title"/>
          </p:nvPr>
        </p:nvSpPr>
        <p:spPr/>
        <p:txBody>
          <a:bodyPr/>
          <a:lstStyle/>
          <a:p>
            <a:pPr algn="ctr"/>
            <a:r>
              <a:rPr lang="cs-CZ" altLang="cs-CZ" dirty="0">
                <a:latin typeface="Arial Narrow" panose="020B0606020202030204" pitchFamily="34" charset="0"/>
              </a:rPr>
              <a:t>VP zboží – příklad 3</a:t>
            </a:r>
          </a:p>
        </p:txBody>
      </p:sp>
      <p:sp>
        <p:nvSpPr>
          <p:cNvPr id="5123" name="Zástupný obsah 2">
            <a:extLst>
              <a:ext uri="{FF2B5EF4-FFF2-40B4-BE49-F238E27FC236}">
                <a16:creationId xmlns:a16="http://schemas.microsoft.com/office/drawing/2014/main" id="{45CF9665-F8C9-1C4F-6CD0-F54B74FD56E7}"/>
              </a:ext>
            </a:extLst>
          </p:cNvPr>
          <p:cNvSpPr>
            <a:spLocks noGrp="1" noChangeArrowheads="1"/>
          </p:cNvSpPr>
          <p:nvPr>
            <p:ph idx="1"/>
          </p:nvPr>
        </p:nvSpPr>
        <p:spPr>
          <a:xfrm>
            <a:off x="433137" y="1600200"/>
            <a:ext cx="10126913" cy="4979988"/>
          </a:xfrm>
        </p:spPr>
        <p:txBody>
          <a:bodyPr>
            <a:normAutofit/>
          </a:bodyPr>
          <a:lstStyle/>
          <a:p>
            <a:r>
              <a:rPr lang="cs-CZ" altLang="cs-CZ" sz="4000" b="0" dirty="0">
                <a:latin typeface="Arial Narrow" panose="020B0606020202030204" pitchFamily="34" charset="0"/>
              </a:rPr>
              <a:t>Francie prosazuje národní požadavky na značení odpadů, vč. instrukcí ohledně k jejich třídění. Produkty pro domácnost proto musejí být ve Francii opatřeny jak specifickým „</a:t>
            </a:r>
            <a:r>
              <a:rPr lang="cs-CZ" altLang="cs-CZ" sz="4000" b="0" dirty="0" err="1">
                <a:latin typeface="Arial Narrow" panose="020B0606020202030204" pitchFamily="34" charset="0"/>
              </a:rPr>
              <a:t>Triman</a:t>
            </a:r>
            <a:r>
              <a:rPr lang="cs-CZ" altLang="cs-CZ" sz="4000" b="0" dirty="0">
                <a:latin typeface="Arial Narrow" panose="020B0606020202030204" pitchFamily="34" charset="0"/>
              </a:rPr>
              <a:t>“ logem ukazujícím na třídění a recyklaci, tak i informací „</a:t>
            </a:r>
            <a:r>
              <a:rPr lang="cs-CZ" altLang="cs-CZ" sz="4000" b="0" dirty="0" err="1">
                <a:latin typeface="Arial Narrow" panose="020B0606020202030204" pitchFamily="34" charset="0"/>
              </a:rPr>
              <a:t>Infotri</a:t>
            </a:r>
            <a:r>
              <a:rPr lang="cs-CZ" altLang="cs-CZ" sz="4000" b="0" dirty="0">
                <a:latin typeface="Arial Narrow" panose="020B0606020202030204" pitchFamily="34" charset="0"/>
              </a:rPr>
              <a:t>“ ohledně metody třídění. </a:t>
            </a:r>
          </a:p>
          <a:p>
            <a:r>
              <a:rPr lang="cs-CZ" altLang="cs-CZ" sz="4000" b="0" i="1" dirty="0">
                <a:latin typeface="Arial Narrow" panose="020B0606020202030204" pitchFamily="34" charset="0"/>
              </a:rPr>
              <a:t>Najdete překážku pro VP uvnitř EU?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15964FFE-8CB9-A7D8-D93B-1D9BF468A041}"/>
              </a:ext>
            </a:extLst>
          </p:cNvPr>
          <p:cNvSpPr>
            <a:spLocks noGrp="1" noChangeArrowheads="1"/>
          </p:cNvSpPr>
          <p:nvPr>
            <p:ph type="title"/>
          </p:nvPr>
        </p:nvSpPr>
        <p:spPr>
          <a:xfrm>
            <a:off x="647699" y="717550"/>
            <a:ext cx="10706099" cy="662071"/>
          </a:xfrm>
        </p:spPr>
        <p:txBody>
          <a:bodyPr/>
          <a:lstStyle/>
          <a:p>
            <a:pPr algn="ctr">
              <a:defRPr/>
            </a:pPr>
            <a:r>
              <a:rPr lang="cs-CZ" altLang="cs-CZ" dirty="0">
                <a:highlight>
                  <a:srgbClr val="FFFF00"/>
                </a:highlight>
                <a:latin typeface="Arial Narrow" panose="020B0606020202030204" pitchFamily="34" charset="0"/>
              </a:rPr>
              <a:t>Co na to právo EU? </a:t>
            </a:r>
          </a:p>
        </p:txBody>
      </p:sp>
      <p:sp>
        <p:nvSpPr>
          <p:cNvPr id="51203" name="Zástupný obsah 2">
            <a:extLst>
              <a:ext uri="{FF2B5EF4-FFF2-40B4-BE49-F238E27FC236}">
                <a16:creationId xmlns:a16="http://schemas.microsoft.com/office/drawing/2014/main" id="{8B3199C4-5025-4483-5619-2379ADF6DFF3}"/>
              </a:ext>
            </a:extLst>
          </p:cNvPr>
          <p:cNvSpPr>
            <a:spLocks noGrp="1" noChangeArrowheads="1"/>
          </p:cNvSpPr>
          <p:nvPr>
            <p:ph idx="1"/>
          </p:nvPr>
        </p:nvSpPr>
        <p:spPr>
          <a:xfrm>
            <a:off x="192505" y="1600200"/>
            <a:ext cx="10475495" cy="5068888"/>
          </a:xfrm>
        </p:spPr>
        <p:txBody>
          <a:bodyPr>
            <a:normAutofit lnSpcReduction="10000"/>
          </a:bodyPr>
          <a:lstStyle/>
          <a:p>
            <a:r>
              <a:rPr lang="cs-CZ" altLang="cs-CZ" sz="3200" b="0" dirty="0">
                <a:latin typeface="Arial Narrow" panose="020B0606020202030204" pitchFamily="34" charset="0"/>
              </a:rPr>
              <a:t>Rakousko </a:t>
            </a:r>
            <a:r>
              <a:rPr lang="cs-CZ" altLang="cs-CZ" sz="3200" b="0" dirty="0">
                <a:solidFill>
                  <a:srgbClr val="333333"/>
                </a:solidFill>
                <a:latin typeface="Arial Narrow" panose="020B0606020202030204" pitchFamily="34" charset="0"/>
              </a:rPr>
              <a:t>za účelem zajištění ochrany kvality vnějšího ovzduší v údolí řeky Inn přijalo nařízení, které nákladním vozidlům o hmotnosti vyšší než 7,5 tuny přepravujícím určité zboží zakazuje provoz na úseku dálnice A12, představující jednu ze základních pozemních komunikací mezi některými členskými státy. (C-320/03 </a:t>
            </a:r>
            <a:r>
              <a:rPr lang="cs-CZ" altLang="cs-CZ" sz="3200" b="0" i="1" dirty="0">
                <a:solidFill>
                  <a:srgbClr val="333333"/>
                </a:solidFill>
                <a:latin typeface="Arial Narrow" panose="020B0606020202030204" pitchFamily="34" charset="0"/>
              </a:rPr>
              <a:t>Komise v. Rakousko</a:t>
            </a:r>
            <a:r>
              <a:rPr lang="cs-CZ" altLang="cs-CZ" sz="3200" b="0" dirty="0">
                <a:solidFill>
                  <a:srgbClr val="333333"/>
                </a:solidFill>
                <a:latin typeface="Arial Narrow" panose="020B0606020202030204" pitchFamily="34" charset="0"/>
              </a:rPr>
              <a:t>)</a:t>
            </a:r>
          </a:p>
          <a:p>
            <a:endParaRPr lang="cs-CZ" altLang="cs-CZ" sz="1800" b="0" dirty="0">
              <a:solidFill>
                <a:srgbClr val="333333"/>
              </a:solidFill>
              <a:latin typeface="Arial Narrow" panose="020B0606020202030204" pitchFamily="34" charset="0"/>
            </a:endParaRPr>
          </a:p>
          <a:p>
            <a:r>
              <a:rPr lang="cs-CZ" altLang="cs-CZ" sz="3200" b="0" dirty="0">
                <a:solidFill>
                  <a:srgbClr val="333333"/>
                </a:solidFill>
                <a:latin typeface="Arial Narrow" panose="020B0606020202030204" pitchFamily="34" charset="0"/>
              </a:rPr>
              <a:t>Rakousko nezakázalo dočasnou ekologickou blokádu dálnice přes </a:t>
            </a:r>
            <a:r>
              <a:rPr lang="cs-CZ" altLang="cs-CZ" sz="3200" b="0" dirty="0" err="1">
                <a:solidFill>
                  <a:srgbClr val="333333"/>
                </a:solidFill>
                <a:latin typeface="Arial Narrow" panose="020B0606020202030204" pitchFamily="34" charset="0"/>
              </a:rPr>
              <a:t>Brennerský</a:t>
            </a:r>
            <a:r>
              <a:rPr lang="cs-CZ" altLang="cs-CZ" sz="3200" b="0" dirty="0">
                <a:solidFill>
                  <a:srgbClr val="333333"/>
                </a:solidFill>
                <a:latin typeface="Arial Narrow" panose="020B0606020202030204" pitchFamily="34" charset="0"/>
              </a:rPr>
              <a:t> průsmyk, v jejímž důsledku došlo k úplnému přerušení dopravy na této dálnici spojující Rakousko a Itálii po dobu téměř 30 hodin. (C-122/00 </a:t>
            </a:r>
            <a:r>
              <a:rPr lang="cs-CZ" altLang="cs-CZ" sz="3200" b="0" i="1" dirty="0" err="1">
                <a:solidFill>
                  <a:srgbClr val="333333"/>
                </a:solidFill>
                <a:latin typeface="Arial Narrow" panose="020B0606020202030204" pitchFamily="34" charset="0"/>
              </a:rPr>
              <a:t>Schmidberger</a:t>
            </a:r>
            <a:r>
              <a:rPr lang="cs-CZ" altLang="cs-CZ" sz="3200" b="0" dirty="0">
                <a:solidFill>
                  <a:srgbClr val="333333"/>
                </a:solidFill>
                <a:latin typeface="Arial Narrow" panose="020B0606020202030204" pitchFamily="34" charset="0"/>
              </a:rPr>
              <a:t>)</a:t>
            </a:r>
            <a:endParaRPr lang="cs-CZ" altLang="cs-CZ" sz="3200" b="0" dirty="0">
              <a:latin typeface="Arial Narrow" panose="020B0606020202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a:extLst>
              <a:ext uri="{FF2B5EF4-FFF2-40B4-BE49-F238E27FC236}">
                <a16:creationId xmlns:a16="http://schemas.microsoft.com/office/drawing/2014/main" id="{A3119E98-632E-13DB-8F36-B4D6772043AA}"/>
              </a:ext>
            </a:extLst>
          </p:cNvPr>
          <p:cNvSpPr>
            <a:spLocks noGrp="1" noChangeArrowheads="1"/>
          </p:cNvSpPr>
          <p:nvPr>
            <p:ph type="title"/>
          </p:nvPr>
        </p:nvSpPr>
        <p:spPr>
          <a:xfrm>
            <a:off x="647699" y="717550"/>
            <a:ext cx="10706099" cy="581861"/>
          </a:xfrm>
        </p:spPr>
        <p:txBody>
          <a:bodyPr/>
          <a:lstStyle/>
          <a:p>
            <a:pPr algn="ctr"/>
            <a:r>
              <a:rPr lang="cs-CZ" altLang="cs-CZ" dirty="0">
                <a:latin typeface="Arial Narrow" panose="020B0606020202030204" pitchFamily="34" charset="0"/>
              </a:rPr>
              <a:t>Volný pohyb zboží - kauzy</a:t>
            </a:r>
          </a:p>
        </p:txBody>
      </p:sp>
      <p:sp>
        <p:nvSpPr>
          <p:cNvPr id="52227" name="Zástupný obsah 2">
            <a:extLst>
              <a:ext uri="{FF2B5EF4-FFF2-40B4-BE49-F238E27FC236}">
                <a16:creationId xmlns:a16="http://schemas.microsoft.com/office/drawing/2014/main" id="{6DE32122-ED2E-DE68-2343-44945FBC26DB}"/>
              </a:ext>
            </a:extLst>
          </p:cNvPr>
          <p:cNvSpPr>
            <a:spLocks noGrp="1" noChangeArrowheads="1"/>
          </p:cNvSpPr>
          <p:nvPr>
            <p:ph idx="1"/>
          </p:nvPr>
        </p:nvSpPr>
        <p:spPr>
          <a:xfrm>
            <a:off x="481263" y="1600201"/>
            <a:ext cx="10078787" cy="5141913"/>
          </a:xfrm>
        </p:spPr>
        <p:txBody>
          <a:bodyPr>
            <a:normAutofit/>
          </a:bodyPr>
          <a:lstStyle/>
          <a:p>
            <a:r>
              <a:rPr lang="cs-CZ" altLang="cs-CZ" sz="2800" b="1" dirty="0">
                <a:latin typeface="Arial Narrow" panose="020B0606020202030204" pitchFamily="34" charset="0"/>
              </a:rPr>
              <a:t>ESD 4/75 – </a:t>
            </a:r>
            <a:r>
              <a:rPr lang="cs-CZ" altLang="cs-CZ" sz="2800" b="1" dirty="0" err="1">
                <a:latin typeface="Arial Narrow" panose="020B0606020202030204" pitchFamily="34" charset="0"/>
              </a:rPr>
              <a:t>Rewe</a:t>
            </a:r>
            <a:r>
              <a:rPr lang="cs-CZ" altLang="cs-CZ" sz="2800" b="1" dirty="0">
                <a:latin typeface="Arial Narrow" panose="020B0606020202030204" pitchFamily="34" charset="0"/>
              </a:rPr>
              <a:t> vs. </a:t>
            </a:r>
            <a:r>
              <a:rPr lang="cs-CZ" altLang="cs-CZ" sz="2800" b="1" dirty="0" err="1">
                <a:latin typeface="Arial Narrow" panose="020B0606020202030204" pitchFamily="34" charset="0"/>
              </a:rPr>
              <a:t>Landwistchaftskammer</a:t>
            </a:r>
            <a:endParaRPr lang="cs-CZ" altLang="cs-CZ" sz="2800" b="1" dirty="0">
              <a:latin typeface="Arial Narrow" panose="020B0606020202030204" pitchFamily="34" charset="0"/>
            </a:endParaRPr>
          </a:p>
          <a:p>
            <a:r>
              <a:rPr lang="cs-CZ" altLang="cs-CZ" sz="2800" b="0" dirty="0">
                <a:latin typeface="Arial Narrow" panose="020B0606020202030204" pitchFamily="34" charset="0"/>
              </a:rPr>
              <a:t>Dovozci zemědělských komodit do SRN museli absolvovat fytosanitární vyšetření, aby svým zbožím nezavlekli do SRN nějakého škůdce či chorobu rostlin. Podobné vyšetření nebylo požadováno u domácí produkce podléhající jinému vnitrostátnímu dohledu. </a:t>
            </a:r>
          </a:p>
          <a:p>
            <a:r>
              <a:rPr lang="cs-CZ" altLang="cs-CZ" sz="2800" b="0" dirty="0">
                <a:latin typeface="Arial Narrow" panose="020B0606020202030204" pitchFamily="34" charset="0"/>
              </a:rPr>
              <a:t>ESD: </a:t>
            </a:r>
            <a:r>
              <a:rPr lang="cs-CZ" altLang="cs-CZ" sz="2800" b="0" i="1" dirty="0">
                <a:latin typeface="Arial Narrow" panose="020B0606020202030204" pitchFamily="34" charset="0"/>
              </a:rPr>
              <a:t>jde o ORUKO, ale není vyloučena výjimka dle (dnešního) čl. 36 SFEU, není-li zacházení s dováženým zboží diskriminační a nepřiměřené a opatření ochrany proti šíření škůdců/chorob jsou aplikována i u domácí produkce a zejména tam, kde je odůvodněné riziko šíření škůdců atd.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a:extLst>
              <a:ext uri="{FF2B5EF4-FFF2-40B4-BE49-F238E27FC236}">
                <a16:creationId xmlns:a16="http://schemas.microsoft.com/office/drawing/2014/main" id="{BD169179-ECAF-A0A5-42A6-F530B4CC00CA}"/>
              </a:ext>
            </a:extLst>
          </p:cNvPr>
          <p:cNvSpPr>
            <a:spLocks noGrp="1" noChangeArrowheads="1"/>
          </p:cNvSpPr>
          <p:nvPr>
            <p:ph type="title"/>
          </p:nvPr>
        </p:nvSpPr>
        <p:spPr>
          <a:xfrm>
            <a:off x="647699" y="717551"/>
            <a:ext cx="10706099" cy="654050"/>
          </a:xfrm>
        </p:spPr>
        <p:txBody>
          <a:bodyPr/>
          <a:lstStyle/>
          <a:p>
            <a:pPr algn="ctr"/>
            <a:r>
              <a:rPr lang="cs-CZ" altLang="cs-CZ" dirty="0">
                <a:latin typeface="Arial Narrow" panose="020B0606020202030204" pitchFamily="34" charset="0"/>
              </a:rPr>
              <a:t>Volný pohyb zboží - kauzy</a:t>
            </a:r>
            <a:endParaRPr lang="cs-CZ" altLang="cs-CZ" dirty="0"/>
          </a:p>
        </p:txBody>
      </p:sp>
      <p:sp>
        <p:nvSpPr>
          <p:cNvPr id="53251" name="Zástupný obsah 2">
            <a:extLst>
              <a:ext uri="{FF2B5EF4-FFF2-40B4-BE49-F238E27FC236}">
                <a16:creationId xmlns:a16="http://schemas.microsoft.com/office/drawing/2014/main" id="{7B225756-1A32-328A-DD1B-399FA837B05D}"/>
              </a:ext>
            </a:extLst>
          </p:cNvPr>
          <p:cNvSpPr>
            <a:spLocks noGrp="1" noChangeArrowheads="1"/>
          </p:cNvSpPr>
          <p:nvPr>
            <p:ph idx="1"/>
          </p:nvPr>
        </p:nvSpPr>
        <p:spPr>
          <a:xfrm>
            <a:off x="473242" y="1557338"/>
            <a:ext cx="10194758" cy="4895850"/>
          </a:xfrm>
        </p:spPr>
        <p:txBody>
          <a:bodyPr>
            <a:normAutofit/>
          </a:bodyPr>
          <a:lstStyle/>
          <a:p>
            <a:r>
              <a:rPr lang="cs-CZ" altLang="cs-CZ" sz="2800" b="1" dirty="0">
                <a:latin typeface="Arial Narrow" panose="020B0606020202030204" pitchFamily="34" charset="0"/>
              </a:rPr>
              <a:t>ESD 7/78 R proti Thompson</a:t>
            </a:r>
          </a:p>
          <a:p>
            <a:r>
              <a:rPr lang="cs-CZ" altLang="cs-CZ" sz="2800" b="0" dirty="0">
                <a:latin typeface="Arial Narrow" panose="020B0606020202030204" pitchFamily="34" charset="0"/>
              </a:rPr>
              <a:t>V UK platil zákaz dovozu zlatých mincí (</a:t>
            </a:r>
            <a:r>
              <a:rPr lang="cs-CZ" altLang="cs-CZ" sz="2800" b="0" dirty="0" err="1">
                <a:latin typeface="Arial Narrow" panose="020B0606020202030204" pitchFamily="34" charset="0"/>
              </a:rPr>
              <a:t>Krugerrandů</a:t>
            </a:r>
            <a:r>
              <a:rPr lang="cs-CZ" altLang="cs-CZ" sz="2800" b="0" dirty="0">
                <a:latin typeface="Arial Narrow" panose="020B0606020202030204" pitchFamily="34" charset="0"/>
              </a:rPr>
              <a:t>) a vývozu starých anglických stříbrných mincí (dřívějších platidel) a zákaz tyto mince v UK tavit nebo jinak ničit. Trestní řízení s pachateli bylo vedeno pro porušení tohoto zákazu – o němž anglický soud pochyboval, zda není v rozporu s VP zboží. </a:t>
            </a:r>
          </a:p>
          <a:p>
            <a:r>
              <a:rPr lang="cs-CZ" altLang="cs-CZ" sz="2800" b="0" dirty="0">
                <a:latin typeface="Arial Narrow" panose="020B0606020202030204" pitchFamily="34" charset="0"/>
              </a:rPr>
              <a:t>ESD: </a:t>
            </a:r>
            <a:r>
              <a:rPr lang="cs-CZ" altLang="cs-CZ" sz="2800" b="0" i="1" dirty="0">
                <a:latin typeface="Arial Narrow" panose="020B0606020202030204" pitchFamily="34" charset="0"/>
              </a:rPr>
              <a:t>platební prostředky nejsou zboží, (dnešní) čl. 30-36 SFEU se na ně nevztahují. Již neplatná – bývalá platidla (zde stříbrné mince) jsou zboží a mohou podléhat zákazu vývozu či ničení z důvodu ochrany veřejného pořádku (viz čl. 36 SFEU).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a:extLst>
              <a:ext uri="{FF2B5EF4-FFF2-40B4-BE49-F238E27FC236}">
                <a16:creationId xmlns:a16="http://schemas.microsoft.com/office/drawing/2014/main" id="{9DE7409F-A95D-94C4-F52D-DA3BDC8AC886}"/>
              </a:ext>
            </a:extLst>
          </p:cNvPr>
          <p:cNvSpPr>
            <a:spLocks noGrp="1" noChangeArrowheads="1"/>
          </p:cNvSpPr>
          <p:nvPr>
            <p:ph type="title"/>
          </p:nvPr>
        </p:nvSpPr>
        <p:spPr/>
        <p:txBody>
          <a:bodyPr/>
          <a:lstStyle/>
          <a:p>
            <a:pPr algn="ctr"/>
            <a:r>
              <a:rPr lang="cs-CZ" altLang="cs-CZ">
                <a:latin typeface="Arial Narrow" panose="020B0606020202030204" pitchFamily="34" charset="0"/>
              </a:rPr>
              <a:t>Volný pohyb zboží - kauzy</a:t>
            </a:r>
            <a:endParaRPr lang="cs-CZ" altLang="cs-CZ"/>
          </a:p>
        </p:txBody>
      </p:sp>
      <p:sp>
        <p:nvSpPr>
          <p:cNvPr id="54275" name="Zástupný obsah 2">
            <a:extLst>
              <a:ext uri="{FF2B5EF4-FFF2-40B4-BE49-F238E27FC236}">
                <a16:creationId xmlns:a16="http://schemas.microsoft.com/office/drawing/2014/main" id="{E37F0E1E-EA44-4F88-FE9C-4247E4017EE2}"/>
              </a:ext>
            </a:extLst>
          </p:cNvPr>
          <p:cNvSpPr>
            <a:spLocks noGrp="1" noChangeArrowheads="1"/>
          </p:cNvSpPr>
          <p:nvPr>
            <p:ph idx="1"/>
          </p:nvPr>
        </p:nvSpPr>
        <p:spPr>
          <a:xfrm>
            <a:off x="473242" y="1600201"/>
            <a:ext cx="10086808" cy="5141913"/>
          </a:xfrm>
        </p:spPr>
        <p:txBody>
          <a:bodyPr>
            <a:normAutofit/>
          </a:bodyPr>
          <a:lstStyle/>
          <a:p>
            <a:r>
              <a:rPr lang="cs-CZ" altLang="cs-CZ" sz="2700" dirty="0">
                <a:latin typeface="Arial Narrow" panose="020B0606020202030204" pitchFamily="34" charset="0"/>
              </a:rPr>
              <a:t>ESD 155/80 </a:t>
            </a:r>
            <a:r>
              <a:rPr lang="cs-CZ" altLang="cs-CZ" sz="2700" dirty="0" err="1">
                <a:latin typeface="Arial Narrow" panose="020B0606020202030204" pitchFamily="34" charset="0"/>
              </a:rPr>
              <a:t>Sergius</a:t>
            </a:r>
            <a:r>
              <a:rPr lang="cs-CZ" altLang="cs-CZ" sz="2700" dirty="0">
                <a:latin typeface="Arial Narrow" panose="020B0606020202030204" pitchFamily="34" charset="0"/>
              </a:rPr>
              <a:t> </a:t>
            </a:r>
            <a:r>
              <a:rPr lang="cs-CZ" altLang="cs-CZ" sz="2700" dirty="0" err="1">
                <a:latin typeface="Arial Narrow" panose="020B0606020202030204" pitchFamily="34" charset="0"/>
              </a:rPr>
              <a:t>Oebel</a:t>
            </a:r>
            <a:endParaRPr lang="cs-CZ" altLang="cs-CZ" sz="2700" dirty="0">
              <a:latin typeface="Arial Narrow" panose="020B0606020202030204" pitchFamily="34" charset="0"/>
            </a:endParaRPr>
          </a:p>
          <a:p>
            <a:r>
              <a:rPr lang="cs-CZ" altLang="cs-CZ" sz="2700" b="0" dirty="0">
                <a:latin typeface="Arial Narrow" panose="020B0606020202030204" pitchFamily="34" charset="0"/>
              </a:rPr>
              <a:t>Pekař porušil zákonný zákaz v SRN bránící výrobě a rozvozu (zásobování) jemného i obyčejného pečiva v noci mezi 22 a 04 hodinou. V trestním řízení vyvstala otázka, zda není tento zákaz v rozporu s VP zboží. </a:t>
            </a:r>
          </a:p>
          <a:p>
            <a:r>
              <a:rPr lang="cs-CZ" altLang="cs-CZ" sz="2700" b="0" dirty="0">
                <a:latin typeface="Arial Narrow" panose="020B0606020202030204" pitchFamily="34" charset="0"/>
              </a:rPr>
              <a:t>ESD: </a:t>
            </a:r>
            <a:r>
              <a:rPr lang="cs-CZ" altLang="cs-CZ" sz="2700" b="0" i="1" dirty="0">
                <a:latin typeface="Arial Narrow" panose="020B0606020202030204" pitchFamily="34" charset="0"/>
              </a:rPr>
              <a:t>pravidla nerozlišující státní příslušnost obchodníků a nevytvářející omezení obchodu nebo rozdílné zacházení s domácím a vývozním obchodem (s výhodou pro ten domácí), nejsou překážou VP zboží, i když zakládají rozdílné zacházení se všemi podnikateli/obchodníky v jedné čl. zemi oproti jiným čl. zemím – zejména jsou-li součástí hospodářské a sociální politiky daného čl. státu.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a:extLst>
              <a:ext uri="{FF2B5EF4-FFF2-40B4-BE49-F238E27FC236}">
                <a16:creationId xmlns:a16="http://schemas.microsoft.com/office/drawing/2014/main" id="{A23AC850-4C72-E7A6-5CDA-CF3C1122374F}"/>
              </a:ext>
            </a:extLst>
          </p:cNvPr>
          <p:cNvSpPr>
            <a:spLocks noGrp="1" noChangeArrowheads="1"/>
          </p:cNvSpPr>
          <p:nvPr>
            <p:ph type="title"/>
          </p:nvPr>
        </p:nvSpPr>
        <p:spPr>
          <a:xfrm>
            <a:off x="647699" y="717550"/>
            <a:ext cx="10706099" cy="613945"/>
          </a:xfrm>
        </p:spPr>
        <p:txBody>
          <a:bodyPr/>
          <a:lstStyle/>
          <a:p>
            <a:pPr algn="ctr"/>
            <a:r>
              <a:rPr lang="cs-CZ" altLang="cs-CZ" dirty="0">
                <a:latin typeface="Arial Narrow" panose="020B0606020202030204" pitchFamily="34" charset="0"/>
              </a:rPr>
              <a:t>Volný pohyb zboží - kauzy</a:t>
            </a:r>
            <a:endParaRPr lang="cs-CZ" altLang="cs-CZ" dirty="0"/>
          </a:p>
        </p:txBody>
      </p:sp>
      <p:sp>
        <p:nvSpPr>
          <p:cNvPr id="55299" name="Zástupný obsah 2">
            <a:extLst>
              <a:ext uri="{FF2B5EF4-FFF2-40B4-BE49-F238E27FC236}">
                <a16:creationId xmlns:a16="http://schemas.microsoft.com/office/drawing/2014/main" id="{5EEB89E5-1A57-B14D-A551-938248EF86A7}"/>
              </a:ext>
            </a:extLst>
          </p:cNvPr>
          <p:cNvSpPr>
            <a:spLocks noGrp="1" noChangeArrowheads="1"/>
          </p:cNvSpPr>
          <p:nvPr>
            <p:ph idx="1"/>
          </p:nvPr>
        </p:nvSpPr>
        <p:spPr>
          <a:xfrm>
            <a:off x="505326" y="1600200"/>
            <a:ext cx="10054724" cy="4979988"/>
          </a:xfrm>
        </p:spPr>
        <p:txBody>
          <a:bodyPr>
            <a:normAutofit/>
          </a:bodyPr>
          <a:lstStyle/>
          <a:p>
            <a:r>
              <a:rPr lang="cs-CZ" altLang="cs-CZ" sz="2800" b="1" dirty="0">
                <a:latin typeface="Arial Narrow" panose="020B0606020202030204" pitchFamily="34" charset="0"/>
              </a:rPr>
              <a:t>ESD 302/86 Komise proti Dánsku (vratné lahve)</a:t>
            </a:r>
          </a:p>
          <a:p>
            <a:r>
              <a:rPr lang="cs-CZ" altLang="cs-CZ" sz="2800" b="0" dirty="0">
                <a:latin typeface="Arial Narrow" panose="020B0606020202030204" pitchFamily="34" charset="0"/>
              </a:rPr>
              <a:t>Dánsko zavedlo povinnost vratných nádob na veškeré pivo a nealko nápoje. Obaly schvalovala Národní agentura OŽP, která mohla odmítnout nové druhy obalů, pokud byly nevhodné, nebo již byly schváleny obaly stejné kapacity. </a:t>
            </a:r>
          </a:p>
          <a:p>
            <a:r>
              <a:rPr lang="cs-CZ" altLang="cs-CZ" sz="2800" b="0" dirty="0">
                <a:latin typeface="Arial Narrow" panose="020B0606020202030204" pitchFamily="34" charset="0"/>
              </a:rPr>
              <a:t>ESD: </a:t>
            </a:r>
            <a:r>
              <a:rPr lang="cs-CZ" altLang="cs-CZ" sz="2800" b="0" i="1" dirty="0">
                <a:latin typeface="Arial Narrow" panose="020B0606020202030204" pitchFamily="34" charset="0"/>
              </a:rPr>
              <a:t>ochrana ŽP je kategorickým požadavkem, který může převážit nad VP zboží, vratnost obalů je jejím nutným článkem. Přesto vzhledem k omezujícímu dopadu na dovoz nápojů z jiných čl. zemí jde o opatření nepřiměřené sledovanému cíli. Je třeba jinak skloubit ochranu ŽP a VP zboží – opatřením méně omezujícím obchod.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a:extLst>
              <a:ext uri="{FF2B5EF4-FFF2-40B4-BE49-F238E27FC236}">
                <a16:creationId xmlns:a16="http://schemas.microsoft.com/office/drawing/2014/main" id="{D58A1F2D-46E2-9FFB-8377-0DFF482B36DE}"/>
              </a:ext>
            </a:extLst>
          </p:cNvPr>
          <p:cNvSpPr>
            <a:spLocks noGrp="1" noChangeArrowheads="1"/>
          </p:cNvSpPr>
          <p:nvPr>
            <p:ph type="title"/>
          </p:nvPr>
        </p:nvSpPr>
        <p:spPr>
          <a:xfrm>
            <a:off x="647699" y="717550"/>
            <a:ext cx="10706099" cy="710197"/>
          </a:xfrm>
        </p:spPr>
        <p:txBody>
          <a:bodyPr/>
          <a:lstStyle/>
          <a:p>
            <a:pPr algn="ctr"/>
            <a:r>
              <a:rPr lang="cs-CZ" altLang="cs-CZ" dirty="0">
                <a:latin typeface="Arial Narrow" panose="020B0606020202030204" pitchFamily="34" charset="0"/>
              </a:rPr>
              <a:t>Volný pohyb zboží - kauzy</a:t>
            </a:r>
            <a:endParaRPr lang="cs-CZ" altLang="cs-CZ" dirty="0"/>
          </a:p>
        </p:txBody>
      </p:sp>
      <p:sp>
        <p:nvSpPr>
          <p:cNvPr id="56323" name="Zástupný obsah 2">
            <a:extLst>
              <a:ext uri="{FF2B5EF4-FFF2-40B4-BE49-F238E27FC236}">
                <a16:creationId xmlns:a16="http://schemas.microsoft.com/office/drawing/2014/main" id="{78D8ABB7-4F15-536E-044B-777F966BDA73}"/>
              </a:ext>
            </a:extLst>
          </p:cNvPr>
          <p:cNvSpPr>
            <a:spLocks noGrp="1" noChangeArrowheads="1"/>
          </p:cNvSpPr>
          <p:nvPr>
            <p:ph idx="1"/>
          </p:nvPr>
        </p:nvSpPr>
        <p:spPr>
          <a:xfrm>
            <a:off x="577516" y="1600201"/>
            <a:ext cx="10090484" cy="5141913"/>
          </a:xfrm>
        </p:spPr>
        <p:txBody>
          <a:bodyPr>
            <a:normAutofit/>
          </a:bodyPr>
          <a:lstStyle/>
          <a:p>
            <a:r>
              <a:rPr lang="cs-CZ" altLang="cs-CZ" sz="2700" dirty="0">
                <a:latin typeface="Arial Narrow" panose="020B0606020202030204" pitchFamily="34" charset="0"/>
              </a:rPr>
              <a:t>ESD C-325/00 Komise v Německo (značka kvality)</a:t>
            </a:r>
          </a:p>
          <a:p>
            <a:r>
              <a:rPr lang="cs-CZ" altLang="cs-CZ" sz="2700" b="0" dirty="0">
                <a:latin typeface="Arial Narrow" panose="020B0606020202030204" pitchFamily="34" charset="0"/>
              </a:rPr>
              <a:t>SRN zavedlo systém udělování značky kvality zemědělským a potravinářským výrobkům „</a:t>
            </a:r>
            <a:r>
              <a:rPr lang="cs-CZ" altLang="cs-CZ" sz="2700" b="0" dirty="0" err="1">
                <a:latin typeface="Arial Narrow" panose="020B0606020202030204" pitchFamily="34" charset="0"/>
              </a:rPr>
              <a:t>aus</a:t>
            </a:r>
            <a:r>
              <a:rPr lang="cs-CZ" altLang="cs-CZ" sz="2700" b="0" dirty="0">
                <a:latin typeface="Arial Narrow" panose="020B0606020202030204" pitchFamily="34" charset="0"/>
              </a:rPr>
              <a:t> </a:t>
            </a:r>
            <a:r>
              <a:rPr lang="cs-CZ" altLang="cs-CZ" sz="2700" b="0" dirty="0" err="1">
                <a:latin typeface="Arial Narrow" panose="020B0606020202030204" pitchFamily="34" charset="0"/>
              </a:rPr>
              <a:t>deutschen</a:t>
            </a:r>
            <a:r>
              <a:rPr lang="cs-CZ" altLang="cs-CZ" sz="2700" b="0" dirty="0">
                <a:latin typeface="Arial Narrow" panose="020B0606020202030204" pitchFamily="34" charset="0"/>
              </a:rPr>
              <a:t> </a:t>
            </a:r>
            <a:r>
              <a:rPr lang="cs-CZ" altLang="cs-CZ" sz="2700" b="0" dirty="0" err="1">
                <a:latin typeface="Arial Narrow" panose="020B0606020202030204" pitchFamily="34" charset="0"/>
              </a:rPr>
              <a:t>Landen</a:t>
            </a:r>
            <a:r>
              <a:rPr lang="cs-CZ" altLang="cs-CZ" sz="2700" b="0" dirty="0">
                <a:latin typeface="Arial Narrow" panose="020B0606020202030204" pitchFamily="34" charset="0"/>
              </a:rPr>
              <a:t>“, tj. značku mohla získat jen německá produkce pokud splnila určité požadavky. Značku udělovala organizace zemědělců, na kterou stát přenesl tuto pravomoc + uzákonil povinné příspěvky zemědělců a potravinářů této organizaci. </a:t>
            </a:r>
          </a:p>
          <a:p>
            <a:r>
              <a:rPr lang="cs-CZ" altLang="cs-CZ" sz="2700" b="0" dirty="0">
                <a:latin typeface="Arial Narrow" panose="020B0606020202030204" pitchFamily="34" charset="0"/>
              </a:rPr>
              <a:t>ESD: </a:t>
            </a:r>
            <a:r>
              <a:rPr lang="cs-CZ" altLang="cs-CZ" sz="2700" b="0" i="1" dirty="0">
                <a:latin typeface="Arial Narrow" panose="020B0606020202030204" pitchFamily="34" charset="0"/>
              </a:rPr>
              <a:t>nejde o soukromoprávní propagaci, je zde nepřímá účast státu. Jsou zde potenciálně omezující účinky na VP zboží -  německý spotřebitel je vybízen ke koupi produktů se touto značkou na úkor dovážených. Nemohou-li výrobci z jiných čl. zemí na stejnou značku dosáhnout, jde o ORUKO.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33F23D8-88C2-F0CA-E14F-56320CBC711D}"/>
              </a:ext>
            </a:extLst>
          </p:cNvPr>
          <p:cNvSpPr>
            <a:spLocks noGrp="1" noChangeArrowheads="1"/>
          </p:cNvSpPr>
          <p:nvPr>
            <p:ph type="title"/>
          </p:nvPr>
        </p:nvSpPr>
        <p:spPr/>
        <p:txBody>
          <a:bodyPr/>
          <a:lstStyle/>
          <a:p>
            <a:pPr algn="ctr" eaLnBrk="1" hangingPunct="1"/>
            <a:r>
              <a:rPr lang="cs-CZ" altLang="cs-CZ">
                <a:latin typeface="Arial Narrow" panose="020B0606020202030204" pitchFamily="34" charset="0"/>
              </a:rPr>
              <a:t>Volný pohyb zboží - kauzy</a:t>
            </a:r>
          </a:p>
        </p:txBody>
      </p:sp>
      <p:sp>
        <p:nvSpPr>
          <p:cNvPr id="57347" name="Rectangle 3">
            <a:extLst>
              <a:ext uri="{FF2B5EF4-FFF2-40B4-BE49-F238E27FC236}">
                <a16:creationId xmlns:a16="http://schemas.microsoft.com/office/drawing/2014/main" id="{8EF6C6D3-1A9B-EF30-E73B-B71B6A80559C}"/>
              </a:ext>
            </a:extLst>
          </p:cNvPr>
          <p:cNvSpPr>
            <a:spLocks noGrp="1" noChangeArrowheads="1"/>
          </p:cNvSpPr>
          <p:nvPr>
            <p:ph type="body" idx="1"/>
          </p:nvPr>
        </p:nvSpPr>
        <p:spPr>
          <a:xfrm>
            <a:off x="433137" y="1600200"/>
            <a:ext cx="10006263" cy="5029200"/>
          </a:xfrm>
        </p:spPr>
        <p:txBody>
          <a:bodyPr>
            <a:normAutofit fontScale="92500" lnSpcReduction="20000"/>
          </a:bodyPr>
          <a:lstStyle/>
          <a:p>
            <a:pPr eaLnBrk="1" hangingPunct="1"/>
            <a:r>
              <a:rPr lang="cs-CZ" altLang="cs-CZ" sz="3000" dirty="0">
                <a:latin typeface="Arial Narrow" panose="020B0606020202030204" pitchFamily="34" charset="0"/>
              </a:rPr>
              <a:t>ESD C-170/04 </a:t>
            </a:r>
            <a:r>
              <a:rPr lang="cs-CZ" altLang="cs-CZ" sz="3000" dirty="0" err="1">
                <a:latin typeface="Arial Narrow" panose="020B0606020202030204" pitchFamily="34" charset="0"/>
              </a:rPr>
              <a:t>Rosengren</a:t>
            </a:r>
            <a:endParaRPr lang="cs-CZ" altLang="cs-CZ" sz="3000" dirty="0">
              <a:latin typeface="Arial Narrow" panose="020B0606020202030204" pitchFamily="34" charset="0"/>
            </a:endParaRPr>
          </a:p>
          <a:p>
            <a:pPr eaLnBrk="1" hangingPunct="1"/>
            <a:r>
              <a:rPr lang="cs-CZ" altLang="cs-CZ" sz="3000" b="0" dirty="0">
                <a:latin typeface="Arial Narrow" panose="020B0606020202030204" pitchFamily="34" charset="0"/>
              </a:rPr>
              <a:t>Švédsko si i po vstupu do EU zachovalo zákon, podle něhož maloobchod s alkoholem v zemi reguluje tzv. </a:t>
            </a:r>
            <a:r>
              <a:rPr lang="cs-CZ" altLang="cs-CZ" sz="3000" b="0" dirty="0" err="1">
                <a:latin typeface="Arial Narrow" panose="020B0606020202030204" pitchFamily="34" charset="0"/>
              </a:rPr>
              <a:t>Systembolaget</a:t>
            </a:r>
            <a:r>
              <a:rPr lang="cs-CZ" altLang="cs-CZ" sz="3000" b="0" dirty="0">
                <a:latin typeface="Arial Narrow" panose="020B0606020202030204" pitchFamily="34" charset="0"/>
              </a:rPr>
              <a:t>. Jen tato „agentura“ a jí autorizovaní velkoobchodníci mohou dovážet alkohol do země. Fyzické osoby nemohou samy dovážet alkohol, musejí požádat </a:t>
            </a:r>
            <a:r>
              <a:rPr lang="cs-CZ" altLang="cs-CZ" sz="3000" b="0" dirty="0" err="1">
                <a:latin typeface="Arial Narrow" panose="020B0606020202030204" pitchFamily="34" charset="0"/>
              </a:rPr>
              <a:t>Systembolaget</a:t>
            </a:r>
            <a:r>
              <a:rPr lang="cs-CZ" altLang="cs-CZ" sz="3000" b="0" dirty="0">
                <a:latin typeface="Arial Narrow" panose="020B0606020202030204" pitchFamily="34" charset="0"/>
              </a:rPr>
              <a:t>, který zakázku vyřídí, pokud nespatřuje zákonné překážky, a to za cenu nákupu zvýšenou o administrativní a dopravní náklady plus 17 % přirážku. </a:t>
            </a:r>
          </a:p>
          <a:p>
            <a:r>
              <a:rPr lang="cs-CZ" altLang="cs-CZ" sz="2800" b="0" dirty="0">
                <a:latin typeface="Arial Narrow" panose="020B0606020202030204" pitchFamily="34" charset="0"/>
              </a:rPr>
              <a:t>Klas Rosenberg si s přáteli soukromě objednal na dálku dodávku vína ze Španělska. Obešel </a:t>
            </a:r>
            <a:r>
              <a:rPr lang="cs-CZ" altLang="cs-CZ" sz="2800" b="0" dirty="0" err="1">
                <a:latin typeface="Arial Narrow" panose="020B0606020202030204" pitchFamily="34" charset="0"/>
              </a:rPr>
              <a:t>Systembolaget</a:t>
            </a:r>
            <a:r>
              <a:rPr lang="cs-CZ" altLang="cs-CZ" sz="2800" b="0" dirty="0">
                <a:latin typeface="Arial Narrow" panose="020B0606020202030204" pitchFamily="34" charset="0"/>
              </a:rPr>
              <a:t>, za což byl obžalován z trestného činu nezákonného dovozu alkoholu do země. </a:t>
            </a:r>
          </a:p>
          <a:p>
            <a:r>
              <a:rPr lang="cs-CZ" altLang="cs-CZ" sz="2800" b="0" dirty="0">
                <a:latin typeface="Arial Narrow" panose="020B0606020202030204" pitchFamily="34" charset="0"/>
              </a:rPr>
              <a:t>Nejvyšší švédský soud se obrátil s předběžnou otázkou na ESD, zda švédská právní úprava nekoliduje se svobodou pohybu zboží po jednotném trhu EU, tj. zda není kvantitativní překážkou dovozu odporující právu EU. </a:t>
            </a:r>
            <a:r>
              <a:rPr lang="cs-CZ" altLang="cs-CZ" sz="3200" b="0" dirty="0"/>
              <a:t> </a:t>
            </a:r>
          </a:p>
          <a:p>
            <a:pPr eaLnBrk="1" hangingPunct="1"/>
            <a:endParaRPr lang="cs-CZ" altLang="cs-CZ" sz="3000" dirty="0">
              <a:latin typeface="Arial Narrow" panose="020B060602020203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A41B8B9-282D-2FDB-862B-73C663B638ED}"/>
              </a:ext>
            </a:extLst>
          </p:cNvPr>
          <p:cNvSpPr>
            <a:spLocks noGrp="1" noChangeArrowheads="1"/>
          </p:cNvSpPr>
          <p:nvPr>
            <p:ph type="title"/>
          </p:nvPr>
        </p:nvSpPr>
        <p:spPr/>
        <p:txBody>
          <a:bodyPr/>
          <a:lstStyle/>
          <a:p>
            <a:pPr algn="ctr" eaLnBrk="1" hangingPunct="1"/>
            <a:r>
              <a:rPr lang="cs-CZ" altLang="cs-CZ">
                <a:latin typeface="Arial Narrow" panose="020B0606020202030204" pitchFamily="34" charset="0"/>
              </a:rPr>
              <a:t>Volný pohyb zboží - kauzy</a:t>
            </a:r>
          </a:p>
        </p:txBody>
      </p:sp>
      <p:sp>
        <p:nvSpPr>
          <p:cNvPr id="59395" name="Rectangle 3">
            <a:extLst>
              <a:ext uri="{FF2B5EF4-FFF2-40B4-BE49-F238E27FC236}">
                <a16:creationId xmlns:a16="http://schemas.microsoft.com/office/drawing/2014/main" id="{35468A14-A4C8-5D28-0EEF-43E2C8BDE4F9}"/>
              </a:ext>
            </a:extLst>
          </p:cNvPr>
          <p:cNvSpPr>
            <a:spLocks noGrp="1" noChangeArrowheads="1"/>
          </p:cNvSpPr>
          <p:nvPr>
            <p:ph type="body" idx="1"/>
          </p:nvPr>
        </p:nvSpPr>
        <p:spPr>
          <a:xfrm>
            <a:off x="376989" y="1419726"/>
            <a:ext cx="10183061" cy="5438274"/>
          </a:xfrm>
        </p:spPr>
        <p:txBody>
          <a:bodyPr>
            <a:normAutofit fontScale="92500" lnSpcReduction="20000"/>
          </a:bodyPr>
          <a:lstStyle/>
          <a:p>
            <a:pPr eaLnBrk="1" hangingPunct="1">
              <a:lnSpc>
                <a:spcPct val="90000"/>
              </a:lnSpc>
            </a:pPr>
            <a:r>
              <a:rPr lang="cs-CZ" altLang="cs-CZ" sz="3200" dirty="0">
                <a:latin typeface="Arial Narrow" panose="020B0606020202030204" pitchFamily="34" charset="0"/>
              </a:rPr>
              <a:t>ESD v rozhodnutí uvedl, že: </a:t>
            </a:r>
          </a:p>
          <a:p>
            <a:pPr lvl="1" eaLnBrk="1" hangingPunct="1">
              <a:lnSpc>
                <a:spcPct val="90000"/>
              </a:lnSpc>
            </a:pPr>
            <a:r>
              <a:rPr lang="cs-CZ" altLang="cs-CZ" sz="2800" i="1" dirty="0">
                <a:latin typeface="Arial Narrow" panose="020B0606020202030204" pitchFamily="34" charset="0"/>
              </a:rPr>
              <a:t>Pro soukromníky je povinnost využít </a:t>
            </a:r>
            <a:r>
              <a:rPr lang="cs-CZ" altLang="cs-CZ" sz="2800" i="1" dirty="0" err="1">
                <a:latin typeface="Arial Narrow" panose="020B0606020202030204" pitchFamily="34" charset="0"/>
              </a:rPr>
              <a:t>Systembolaget</a:t>
            </a:r>
            <a:r>
              <a:rPr lang="cs-CZ" altLang="cs-CZ" sz="2800" i="1" dirty="0">
                <a:latin typeface="Arial Narrow" panose="020B0606020202030204" pitchFamily="34" charset="0"/>
              </a:rPr>
              <a:t> komplikací oproti soukromému dovozu, navíc musejí platit o 17 % více, než kdyby alkohol dovezli sami. </a:t>
            </a:r>
            <a:r>
              <a:rPr lang="cs-CZ" altLang="cs-CZ" sz="2800" b="1" i="1" dirty="0">
                <a:latin typeface="Arial Narrow" panose="020B0606020202030204" pitchFamily="34" charset="0"/>
              </a:rPr>
              <a:t>Nepochybně jde o kvantitativní omezení dovozu.</a:t>
            </a:r>
          </a:p>
          <a:p>
            <a:pPr lvl="1" eaLnBrk="1" hangingPunct="1">
              <a:lnSpc>
                <a:spcPct val="90000"/>
              </a:lnSpc>
            </a:pPr>
            <a:r>
              <a:rPr lang="cs-CZ" altLang="cs-CZ" sz="2800" i="1" dirty="0">
                <a:latin typeface="Arial Narrow" panose="020B0606020202030204" pitchFamily="34" charset="0"/>
              </a:rPr>
              <a:t>Toto omezení může být odůvodněno zájmem ochrany života a zdraví. Ačkoli </a:t>
            </a:r>
            <a:r>
              <a:rPr lang="cs-CZ" altLang="cs-CZ" sz="2800" i="1" dirty="0" err="1">
                <a:latin typeface="Arial Narrow" panose="020B0606020202030204" pitchFamily="34" charset="0"/>
              </a:rPr>
              <a:t>Systembolaget</a:t>
            </a:r>
            <a:r>
              <a:rPr lang="cs-CZ" altLang="cs-CZ" sz="2800" i="1" dirty="0">
                <a:latin typeface="Arial Narrow" panose="020B0606020202030204" pitchFamily="34" charset="0"/>
              </a:rPr>
              <a:t> může zakázku soukromníka odmítnout, nejsou známa kritéria, kterými se při tom řídí a statistiky ukazují, že k odmítnutí, které by vedlo k omezení množství konzumovaného alkoholu, nedochází. </a:t>
            </a:r>
            <a:r>
              <a:rPr lang="cs-CZ" altLang="cs-CZ" sz="2800" b="1" i="1" dirty="0" err="1">
                <a:latin typeface="Arial Narrow" panose="020B0606020202030204" pitchFamily="34" charset="0"/>
              </a:rPr>
              <a:t>Systembolaget</a:t>
            </a:r>
            <a:r>
              <a:rPr lang="cs-CZ" altLang="cs-CZ" sz="2800" b="1" i="1" dirty="0">
                <a:latin typeface="Arial Narrow" panose="020B0606020202030204" pitchFamily="34" charset="0"/>
              </a:rPr>
              <a:t> není tedy ani tak nástrojem boje proti alkoholismu, ale spíše ekonomickým monopolem.</a:t>
            </a:r>
            <a:r>
              <a:rPr lang="cs-CZ" altLang="cs-CZ" sz="2400" b="1" i="1" dirty="0">
                <a:latin typeface="Arial Narrow" panose="020B0606020202030204" pitchFamily="34" charset="0"/>
              </a:rPr>
              <a:t> </a:t>
            </a:r>
          </a:p>
          <a:p>
            <a:pPr lvl="1"/>
            <a:r>
              <a:rPr lang="cs-CZ" altLang="cs-CZ" sz="2600" i="1" dirty="0">
                <a:latin typeface="Arial Narrow" panose="020B0606020202030204" pitchFamily="34" charset="0"/>
              </a:rPr>
              <a:t>Švédský zákaz soukromého dovozu alkoholu </a:t>
            </a:r>
            <a:r>
              <a:rPr lang="cs-CZ" altLang="cs-CZ" sz="2600" b="1" i="1" dirty="0">
                <a:latin typeface="Arial Narrow" panose="020B0606020202030204" pitchFamily="34" charset="0"/>
              </a:rPr>
              <a:t>není tudíž přiměřeným nástrojem ochrany života a zdraví</a:t>
            </a:r>
            <a:r>
              <a:rPr lang="cs-CZ" altLang="cs-CZ" sz="2600" i="1" dirty="0">
                <a:latin typeface="Arial Narrow" panose="020B0606020202030204" pitchFamily="34" charset="0"/>
              </a:rPr>
              <a:t>. Protože se vztahuje na všechny věkové kategorie, nemůže být ani vhodným nástrojem ochrany nezletilých před alkoholismem. Efektivní kontrola konečných konzumentů alkoholu není ze strany </a:t>
            </a:r>
            <a:r>
              <a:rPr lang="cs-CZ" altLang="cs-CZ" sz="2600" i="1" dirty="0" err="1">
                <a:latin typeface="Arial Narrow" panose="020B0606020202030204" pitchFamily="34" charset="0"/>
              </a:rPr>
              <a:t>Systembolaget</a:t>
            </a:r>
            <a:r>
              <a:rPr lang="cs-CZ" altLang="cs-CZ" sz="2600" i="1" dirty="0">
                <a:latin typeface="Arial Narrow" panose="020B0606020202030204" pitchFamily="34" charset="0"/>
              </a:rPr>
              <a:t> zajištěna. </a:t>
            </a:r>
          </a:p>
          <a:p>
            <a:pPr lvl="1"/>
            <a:r>
              <a:rPr lang="cs-CZ" altLang="cs-CZ" sz="2600" b="1" i="1" dirty="0">
                <a:latin typeface="Arial Narrow" panose="020B0606020202030204" pitchFamily="34" charset="0"/>
              </a:rPr>
              <a:t>Zákaz dovozu alkoholu pro soukromé osoby uzákoněný ve Švédsku je tudíž právu EU odporujícím kvantitativním omezením volného pohybu zboží.</a:t>
            </a:r>
            <a:r>
              <a:rPr lang="cs-CZ" altLang="cs-CZ" sz="2600" dirty="0">
                <a:latin typeface="Arial Narrow" panose="020B0606020202030204" pitchFamily="34" charset="0"/>
              </a:rPr>
              <a:t> </a:t>
            </a:r>
          </a:p>
          <a:p>
            <a:pPr marL="0" indent="0" eaLnBrk="1" hangingPunct="1">
              <a:lnSpc>
                <a:spcPct val="90000"/>
              </a:lnSpc>
              <a:buNone/>
            </a:pPr>
            <a:endParaRPr lang="cs-CZ" altLang="cs-CZ"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B56925A-ED12-F45B-C276-662ADF99F1D9}"/>
              </a:ext>
            </a:extLst>
          </p:cNvPr>
          <p:cNvSpPr>
            <a:spLocks noGrp="1" noChangeArrowheads="1"/>
          </p:cNvSpPr>
          <p:nvPr>
            <p:ph type="title"/>
          </p:nvPr>
        </p:nvSpPr>
        <p:spPr/>
        <p:txBody>
          <a:bodyPr/>
          <a:lstStyle/>
          <a:p>
            <a:pPr algn="ctr" eaLnBrk="1" hangingPunct="1"/>
            <a:r>
              <a:rPr lang="cs-CZ" altLang="cs-CZ">
                <a:latin typeface="Arial Narrow" panose="020B0606020202030204" pitchFamily="34" charset="0"/>
              </a:rPr>
              <a:t>Volný pohyb zboží - kauzy</a:t>
            </a:r>
          </a:p>
        </p:txBody>
      </p:sp>
      <p:sp>
        <p:nvSpPr>
          <p:cNvPr id="61443" name="Rectangle 3">
            <a:extLst>
              <a:ext uri="{FF2B5EF4-FFF2-40B4-BE49-F238E27FC236}">
                <a16:creationId xmlns:a16="http://schemas.microsoft.com/office/drawing/2014/main" id="{00811B55-094A-94F0-5981-05EF4C2B82E5}"/>
              </a:ext>
            </a:extLst>
          </p:cNvPr>
          <p:cNvSpPr>
            <a:spLocks noGrp="1" noChangeArrowheads="1"/>
          </p:cNvSpPr>
          <p:nvPr>
            <p:ph type="body" idx="1"/>
          </p:nvPr>
        </p:nvSpPr>
        <p:spPr>
          <a:xfrm>
            <a:off x="240633" y="1628775"/>
            <a:ext cx="10247982" cy="5029200"/>
          </a:xfrm>
        </p:spPr>
        <p:txBody>
          <a:bodyPr>
            <a:normAutofit/>
          </a:bodyPr>
          <a:lstStyle/>
          <a:p>
            <a:pPr eaLnBrk="1" hangingPunct="1"/>
            <a:r>
              <a:rPr lang="cs-CZ" altLang="cs-CZ" sz="3200" dirty="0">
                <a:latin typeface="Arial Narrow" panose="020B0606020202030204" pitchFamily="34" charset="0"/>
              </a:rPr>
              <a:t>C-443/02 Schreiber</a:t>
            </a:r>
          </a:p>
          <a:p>
            <a:pPr eaLnBrk="1" hangingPunct="1"/>
            <a:r>
              <a:rPr lang="cs-CZ" altLang="cs-CZ" sz="3200" b="0" dirty="0">
                <a:latin typeface="Arial Narrow" panose="020B0606020202030204" pitchFamily="34" charset="0"/>
              </a:rPr>
              <a:t>Proti německému občanu Schreiberovi bylo v Itálii zahájeno trestní řízení za to, že uvedl na italský trh v Německu běžně prodávané bloky červeného cedrového dřeva. Protože toto dřevo má biocidní účinky (odpuzuje moly), vyžadovala Itálie (na rozdíl od Německa) předchozí povolení k uvedení na trh. </a:t>
            </a:r>
          </a:p>
          <a:p>
            <a:pPr eaLnBrk="1" hangingPunct="1"/>
            <a:r>
              <a:rPr lang="cs-CZ" altLang="cs-CZ" sz="3200" b="0" dirty="0">
                <a:latin typeface="Arial Narrow" panose="020B0606020202030204" pitchFamily="34" charset="0"/>
              </a:rPr>
              <a:t>Italský soud obrátil na ESD s dotazem, zda nedošlo k porušení práva EU.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E877DD9C-8322-2AA7-4845-0932F0A01065}"/>
              </a:ext>
            </a:extLst>
          </p:cNvPr>
          <p:cNvSpPr>
            <a:spLocks noGrp="1" noChangeArrowheads="1"/>
          </p:cNvSpPr>
          <p:nvPr>
            <p:ph type="title"/>
          </p:nvPr>
        </p:nvSpPr>
        <p:spPr/>
        <p:txBody>
          <a:bodyPr/>
          <a:lstStyle/>
          <a:p>
            <a:pPr algn="ctr" eaLnBrk="1" hangingPunct="1"/>
            <a:r>
              <a:rPr lang="cs-CZ" altLang="cs-CZ">
                <a:latin typeface="Arial Narrow" panose="020B0606020202030204" pitchFamily="34" charset="0"/>
              </a:rPr>
              <a:t>Volný pohyb zboží kauzy</a:t>
            </a:r>
          </a:p>
        </p:txBody>
      </p:sp>
      <p:sp>
        <p:nvSpPr>
          <p:cNvPr id="62467" name="Rectangle 3">
            <a:extLst>
              <a:ext uri="{FF2B5EF4-FFF2-40B4-BE49-F238E27FC236}">
                <a16:creationId xmlns:a16="http://schemas.microsoft.com/office/drawing/2014/main" id="{06A11540-2A66-832B-677C-ADADA3A5DD75}"/>
              </a:ext>
            </a:extLst>
          </p:cNvPr>
          <p:cNvSpPr>
            <a:spLocks noGrp="1" noChangeArrowheads="1"/>
          </p:cNvSpPr>
          <p:nvPr>
            <p:ph type="body" idx="1"/>
          </p:nvPr>
        </p:nvSpPr>
        <p:spPr>
          <a:xfrm>
            <a:off x="200526" y="1600200"/>
            <a:ext cx="10162674" cy="5029200"/>
          </a:xfrm>
        </p:spPr>
        <p:txBody>
          <a:bodyPr>
            <a:normAutofit fontScale="77500" lnSpcReduction="20000"/>
          </a:bodyPr>
          <a:lstStyle/>
          <a:p>
            <a:pPr eaLnBrk="1" hangingPunct="1">
              <a:lnSpc>
                <a:spcPct val="90000"/>
              </a:lnSpc>
            </a:pPr>
            <a:r>
              <a:rPr lang="cs-CZ" altLang="cs-CZ" sz="3200" dirty="0">
                <a:latin typeface="Arial Narrow" panose="020B0606020202030204" pitchFamily="34" charset="0"/>
              </a:rPr>
              <a:t>ESD v rozsudku konstatoval: </a:t>
            </a:r>
          </a:p>
          <a:p>
            <a:pPr lvl="1" eaLnBrk="1" hangingPunct="1">
              <a:lnSpc>
                <a:spcPct val="90000"/>
              </a:lnSpc>
            </a:pPr>
            <a:r>
              <a:rPr lang="cs-CZ" altLang="cs-CZ" sz="3400" i="1" dirty="0">
                <a:latin typeface="Arial Narrow" panose="020B0606020202030204" pitchFamily="34" charset="0"/>
              </a:rPr>
              <a:t>Směrnice ES č. 98/8 o uvádění biocidů na trh jednotně definuje biocidy a zavádí povinnost předběžného povolení pro výrobky, které ji splňují. Má i dvě přílohy výjimek – biocidy s nízkým rizikem (pouze registrace) a základní látky (volné uvádění na trh). V době kauzy nebyla směrnice plně provedena (přílohy nebyly dokončeny), právní síla harmonizace se podle ESD omezovala jen na definici biocidů. </a:t>
            </a:r>
          </a:p>
          <a:p>
            <a:pPr lvl="1" eaLnBrk="1" hangingPunct="1">
              <a:lnSpc>
                <a:spcPct val="90000"/>
              </a:lnSpc>
            </a:pPr>
            <a:r>
              <a:rPr lang="cs-CZ" altLang="cs-CZ" sz="3400" i="1" dirty="0">
                <a:latin typeface="Arial Narrow" panose="020B0606020202030204" pitchFamily="34" charset="0"/>
              </a:rPr>
              <a:t>Bloky červeného cedrového dřeva splňovaly definici biocidů dle směrnice.</a:t>
            </a:r>
          </a:p>
          <a:p>
            <a:pPr lvl="1">
              <a:lnSpc>
                <a:spcPct val="90000"/>
              </a:lnSpc>
            </a:pPr>
            <a:r>
              <a:rPr lang="cs-CZ" altLang="cs-CZ" sz="3400" i="1" dirty="0">
                <a:latin typeface="Arial Narrow" panose="020B0606020202030204" pitchFamily="34" charset="0"/>
              </a:rPr>
              <a:t>Ačkoli italský požadavek předběžného povolení byl nepochybně překážkou volnému pohybu zboží, nebylo možné ji v podmínkách neúplné účinnosti směrnice 98/8 považovat za překážku nepřiměřenou. </a:t>
            </a:r>
          </a:p>
          <a:p>
            <a:pPr lvl="1">
              <a:lnSpc>
                <a:spcPct val="90000"/>
              </a:lnSpc>
            </a:pPr>
            <a:r>
              <a:rPr lang="cs-CZ" altLang="cs-CZ" sz="3400" i="1" dirty="0">
                <a:latin typeface="Arial Narrow" panose="020B0606020202030204" pitchFamily="34" charset="0"/>
              </a:rPr>
              <a:t>Výrobek byl klasifikován jako biocid a členské sáty mají právo přiměřeně omezit pohyb takového výrobku z důvodů ochrany </a:t>
            </a:r>
            <a:r>
              <a:rPr lang="cs-CZ" altLang="cs-CZ" sz="3400" i="1" dirty="0" err="1">
                <a:latin typeface="Arial Narrow" panose="020B0606020202030204" pitchFamily="34" charset="0"/>
              </a:rPr>
              <a:t>ochrany</a:t>
            </a:r>
            <a:r>
              <a:rPr lang="cs-CZ" altLang="cs-CZ" sz="3400" i="1" dirty="0">
                <a:latin typeface="Arial Narrow" panose="020B0606020202030204" pitchFamily="34" charset="0"/>
              </a:rPr>
              <a:t> zdraví a života. </a:t>
            </a:r>
          </a:p>
          <a:p>
            <a:pPr lvl="1">
              <a:lnSpc>
                <a:spcPct val="90000"/>
              </a:lnSpc>
            </a:pPr>
            <a:r>
              <a:rPr lang="cs-CZ" altLang="cs-CZ" sz="3400" i="1" dirty="0">
                <a:latin typeface="Arial Narrow" panose="020B0606020202030204" pitchFamily="34" charset="0"/>
              </a:rPr>
              <a:t>Itálie mohla postupovat jinak než Německo, protože až do úplné harmonizace mohou členské státy odůvodněným způsobem uplatňovat národní pravidla ochrany veřejného zdraví.</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D7E25418-586D-89B0-6F33-8343E45F69F4}"/>
              </a:ext>
            </a:extLst>
          </p:cNvPr>
          <p:cNvSpPr>
            <a:spLocks noGrp="1" noChangeArrowheads="1"/>
          </p:cNvSpPr>
          <p:nvPr>
            <p:ph type="title"/>
          </p:nvPr>
        </p:nvSpPr>
        <p:spPr/>
        <p:txBody>
          <a:bodyPr/>
          <a:lstStyle/>
          <a:p>
            <a:pPr algn="ctr"/>
            <a:r>
              <a:rPr lang="cs-CZ" altLang="cs-CZ">
                <a:latin typeface="Arial Narrow" panose="020B0606020202030204" pitchFamily="34" charset="0"/>
              </a:rPr>
              <a:t>Volný pohyb zboží</a:t>
            </a:r>
          </a:p>
        </p:txBody>
      </p:sp>
      <p:sp>
        <p:nvSpPr>
          <p:cNvPr id="13315" name="Zástupný symbol pro obsah 2">
            <a:extLst>
              <a:ext uri="{FF2B5EF4-FFF2-40B4-BE49-F238E27FC236}">
                <a16:creationId xmlns:a16="http://schemas.microsoft.com/office/drawing/2014/main" id="{BB369304-0FC3-8E24-4774-58C1F136F8CC}"/>
              </a:ext>
            </a:extLst>
          </p:cNvPr>
          <p:cNvSpPr>
            <a:spLocks noGrp="1" noChangeArrowheads="1"/>
          </p:cNvSpPr>
          <p:nvPr>
            <p:ph idx="1"/>
          </p:nvPr>
        </p:nvSpPr>
        <p:spPr>
          <a:xfrm>
            <a:off x="401053" y="1600200"/>
            <a:ext cx="10016123" cy="5068888"/>
          </a:xfrm>
        </p:spPr>
        <p:txBody>
          <a:bodyPr/>
          <a:lstStyle/>
          <a:p>
            <a:pPr>
              <a:defRPr/>
            </a:pPr>
            <a:r>
              <a:rPr lang="cs-CZ" altLang="cs-CZ" sz="2400" dirty="0">
                <a:latin typeface="Arial Narrow" panose="020B0606020202030204" pitchFamily="34" charset="0"/>
              </a:rPr>
              <a:t>Klíčová ustanovení SFEU (struktura právní úpravy): </a:t>
            </a:r>
          </a:p>
          <a:p>
            <a:pPr>
              <a:defRPr/>
            </a:pPr>
            <a:r>
              <a:rPr lang="cs-CZ" altLang="cs-CZ" sz="2400" dirty="0">
                <a:latin typeface="Arial Narrow" panose="020B0606020202030204" pitchFamily="34" charset="0"/>
              </a:rPr>
              <a:t>Čl. </a:t>
            </a:r>
            <a:r>
              <a:rPr lang="cs-CZ" altLang="cs-CZ" sz="2400" b="1" dirty="0">
                <a:latin typeface="Arial Narrow" panose="020B0606020202030204" pitchFamily="34" charset="0"/>
              </a:rPr>
              <a:t>28</a:t>
            </a:r>
            <a:r>
              <a:rPr lang="cs-CZ" altLang="cs-CZ" sz="2400" dirty="0">
                <a:latin typeface="Arial Narrow" panose="020B0606020202030204" pitchFamily="34" charset="0"/>
              </a:rPr>
              <a:t> C.U. a zákaz tarifních překážek VP zboží</a:t>
            </a:r>
          </a:p>
          <a:p>
            <a:pPr>
              <a:defRPr/>
            </a:pPr>
            <a:r>
              <a:rPr lang="cs-CZ" altLang="cs-CZ" sz="2400" dirty="0">
                <a:highlight>
                  <a:srgbClr val="00FFFF"/>
                </a:highlight>
                <a:latin typeface="Arial Narrow" panose="020B0606020202030204" pitchFamily="34" charset="0"/>
              </a:rPr>
              <a:t>Čl. </a:t>
            </a:r>
            <a:r>
              <a:rPr lang="cs-CZ" altLang="cs-CZ" sz="2400" b="1" dirty="0">
                <a:highlight>
                  <a:srgbClr val="00FFFF"/>
                </a:highlight>
                <a:latin typeface="Arial Narrow" panose="020B0606020202030204" pitchFamily="34" charset="0"/>
              </a:rPr>
              <a:t>30</a:t>
            </a:r>
            <a:r>
              <a:rPr lang="cs-CZ" altLang="cs-CZ" sz="2400" dirty="0">
                <a:highlight>
                  <a:srgbClr val="00FFFF"/>
                </a:highlight>
                <a:latin typeface="Arial Narrow" panose="020B0606020202030204" pitchFamily="34" charset="0"/>
              </a:rPr>
              <a:t> zákaz cel a PRUC</a:t>
            </a:r>
          </a:p>
          <a:p>
            <a:pPr>
              <a:defRPr/>
            </a:pPr>
            <a:r>
              <a:rPr lang="cs-CZ" altLang="cs-CZ" sz="2400" dirty="0">
                <a:highlight>
                  <a:srgbClr val="FF00FF"/>
                </a:highlight>
                <a:latin typeface="Arial Narrow" panose="020B0606020202030204" pitchFamily="34" charset="0"/>
              </a:rPr>
              <a:t>Čl. </a:t>
            </a:r>
            <a:r>
              <a:rPr lang="cs-CZ" altLang="cs-CZ" sz="2400" b="1" dirty="0">
                <a:highlight>
                  <a:srgbClr val="FF00FF"/>
                </a:highlight>
                <a:latin typeface="Arial Narrow" panose="020B0606020202030204" pitchFamily="34" charset="0"/>
              </a:rPr>
              <a:t>34-35</a:t>
            </a:r>
            <a:r>
              <a:rPr lang="cs-CZ" altLang="cs-CZ" sz="2400" dirty="0">
                <a:highlight>
                  <a:srgbClr val="FF00FF"/>
                </a:highlight>
                <a:latin typeface="Arial Narrow" panose="020B0606020202030204" pitchFamily="34" charset="0"/>
              </a:rPr>
              <a:t> zákaz KO a ORUKO na straně dovozu (34) i vývozu (35)</a:t>
            </a:r>
          </a:p>
          <a:p>
            <a:pPr>
              <a:defRPr/>
            </a:pPr>
            <a:r>
              <a:rPr lang="cs-CZ" altLang="cs-CZ" sz="2400" dirty="0">
                <a:highlight>
                  <a:srgbClr val="FF0000"/>
                </a:highlight>
                <a:latin typeface="Arial Narrow" panose="020B0606020202030204" pitchFamily="34" charset="0"/>
              </a:rPr>
              <a:t>Čl. </a:t>
            </a:r>
            <a:r>
              <a:rPr lang="cs-CZ" altLang="cs-CZ" sz="2400" b="1" dirty="0">
                <a:highlight>
                  <a:srgbClr val="FF0000"/>
                </a:highlight>
                <a:latin typeface="Arial Narrow" panose="020B0606020202030204" pitchFamily="34" charset="0"/>
              </a:rPr>
              <a:t>36</a:t>
            </a:r>
            <a:r>
              <a:rPr lang="cs-CZ" altLang="cs-CZ" sz="2400" dirty="0">
                <a:highlight>
                  <a:srgbClr val="FF0000"/>
                </a:highlight>
                <a:latin typeface="Arial Narrow" panose="020B0606020202030204" pitchFamily="34" charset="0"/>
              </a:rPr>
              <a:t> </a:t>
            </a:r>
            <a:r>
              <a:rPr lang="cs-CZ" altLang="cs-CZ" sz="2400" dirty="0">
                <a:highlight>
                  <a:srgbClr val="FFFF00"/>
                </a:highlight>
                <a:latin typeface="Arial Narrow" panose="020B0606020202030204" pitchFamily="34" charset="0"/>
              </a:rPr>
              <a:t>výjimky ze zákazu KO a ORUKO</a:t>
            </a:r>
          </a:p>
          <a:p>
            <a:pPr>
              <a:defRPr/>
            </a:pPr>
            <a:r>
              <a:rPr lang="cs-CZ" altLang="cs-CZ" sz="2400" dirty="0">
                <a:highlight>
                  <a:srgbClr val="C0C0C0"/>
                </a:highlight>
                <a:latin typeface="Arial Narrow" panose="020B0606020202030204" pitchFamily="34" charset="0"/>
              </a:rPr>
              <a:t>Čl. </a:t>
            </a:r>
            <a:r>
              <a:rPr lang="cs-CZ" altLang="cs-CZ" sz="2400" b="1" dirty="0">
                <a:highlight>
                  <a:srgbClr val="C0C0C0"/>
                </a:highlight>
                <a:latin typeface="Arial Narrow" panose="020B0606020202030204" pitchFamily="34" charset="0"/>
              </a:rPr>
              <a:t>110</a:t>
            </a:r>
            <a:r>
              <a:rPr lang="cs-CZ" altLang="cs-CZ" sz="2400" dirty="0">
                <a:highlight>
                  <a:srgbClr val="C0C0C0"/>
                </a:highlight>
                <a:latin typeface="Arial Narrow" panose="020B0606020202030204" pitchFamily="34" charset="0"/>
              </a:rPr>
              <a:t> zákaz diskriminačního vnitřního zdanění výrobků podobných a výrobků vzájemně si konkurujících</a:t>
            </a:r>
          </a:p>
          <a:p>
            <a:pPr marL="457200" lvl="1" indent="-457200">
              <a:buClr>
                <a:schemeClr val="folHlink"/>
              </a:buClr>
              <a:buSzPct val="90000"/>
              <a:defRPr/>
            </a:pPr>
            <a:r>
              <a:rPr lang="cs-CZ" altLang="cs-CZ" sz="3200" b="1" i="1" dirty="0">
                <a:latin typeface="Arial Narrow" panose="020B0606020202030204" pitchFamily="34" charset="0"/>
              </a:rPr>
              <a:t>Přímo účinné </a:t>
            </a:r>
            <a:r>
              <a:rPr lang="cs-CZ" altLang="cs-CZ" sz="3200" i="1" dirty="0">
                <a:latin typeface="Arial Narrow" panose="020B0606020202030204" pitchFamily="34" charset="0"/>
              </a:rPr>
              <a:t>(tj. jednotlivec se jich může přímo dovolat) jsou právě tyto články</a:t>
            </a:r>
            <a:r>
              <a:rPr lang="en-US" altLang="cs-CZ" sz="3200" i="1" dirty="0">
                <a:latin typeface="Arial Narrow" panose="020B0606020202030204" pitchFamily="34" charset="0"/>
              </a:rPr>
              <a:t> 28, 30</a:t>
            </a:r>
            <a:r>
              <a:rPr lang="cs-CZ" altLang="cs-CZ" sz="3200" i="1" dirty="0">
                <a:latin typeface="Arial Narrow" panose="020B0606020202030204" pitchFamily="34" charset="0"/>
              </a:rPr>
              <a:t>, 34, 35, 110</a:t>
            </a:r>
            <a:r>
              <a:rPr lang="en-US" altLang="cs-CZ" sz="3200" i="1" dirty="0">
                <a:latin typeface="Arial Narrow" panose="020B0606020202030204" pitchFamily="34" charset="0"/>
              </a:rPr>
              <a:t> </a:t>
            </a:r>
            <a:r>
              <a:rPr lang="cs-CZ" altLang="cs-CZ" sz="3200" i="1" dirty="0">
                <a:latin typeface="Arial Narrow" panose="020B0606020202030204" pitchFamily="34" charset="0"/>
              </a:rPr>
              <a:t>SFEU</a:t>
            </a:r>
          </a:p>
          <a:p>
            <a:pPr>
              <a:defRPr/>
            </a:pPr>
            <a:endParaRPr lang="cs-CZ" altLang="cs-CZ" sz="3200" dirty="0">
              <a:latin typeface="Arial Narrow" panose="020B0606020202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a:extLst>
              <a:ext uri="{FF2B5EF4-FFF2-40B4-BE49-F238E27FC236}">
                <a16:creationId xmlns:a16="http://schemas.microsoft.com/office/drawing/2014/main" id="{1BE1839B-8474-FD04-1F5A-B69023EEF378}"/>
              </a:ext>
            </a:extLst>
          </p:cNvPr>
          <p:cNvSpPr>
            <a:spLocks noGrp="1" noChangeArrowheads="1"/>
          </p:cNvSpPr>
          <p:nvPr>
            <p:ph type="title"/>
          </p:nvPr>
        </p:nvSpPr>
        <p:spPr/>
        <p:txBody>
          <a:bodyPr/>
          <a:lstStyle/>
          <a:p>
            <a:pPr algn="ctr"/>
            <a:r>
              <a:rPr lang="cs-CZ" altLang="cs-CZ">
                <a:latin typeface="Arial Narrow" panose="020B0606020202030204" pitchFamily="34" charset="0"/>
              </a:rPr>
              <a:t>Volný pohyb zboží - kauzy</a:t>
            </a:r>
            <a:endParaRPr lang="cs-CZ" altLang="cs-CZ"/>
          </a:p>
        </p:txBody>
      </p:sp>
      <p:sp>
        <p:nvSpPr>
          <p:cNvPr id="64515" name="Zástupný symbol pro obsah 2">
            <a:extLst>
              <a:ext uri="{FF2B5EF4-FFF2-40B4-BE49-F238E27FC236}">
                <a16:creationId xmlns:a16="http://schemas.microsoft.com/office/drawing/2014/main" id="{9BDF8C86-26EC-922D-7AC8-EA4540595690}"/>
              </a:ext>
            </a:extLst>
          </p:cNvPr>
          <p:cNvSpPr>
            <a:spLocks noGrp="1" noChangeArrowheads="1"/>
          </p:cNvSpPr>
          <p:nvPr>
            <p:ph idx="1"/>
          </p:nvPr>
        </p:nvSpPr>
        <p:spPr>
          <a:xfrm>
            <a:off x="328863" y="1451811"/>
            <a:ext cx="10231187" cy="5290303"/>
          </a:xfrm>
        </p:spPr>
        <p:txBody>
          <a:bodyPr>
            <a:normAutofit fontScale="92500" lnSpcReduction="10000"/>
          </a:bodyPr>
          <a:lstStyle/>
          <a:p>
            <a:r>
              <a:rPr lang="cs-CZ" altLang="cs-CZ" b="1" dirty="0">
                <a:latin typeface="Arial Narrow" panose="020B0606020202030204" pitchFamily="34" charset="0"/>
              </a:rPr>
              <a:t>C-333/14 </a:t>
            </a:r>
            <a:r>
              <a:rPr lang="en-US" altLang="cs-CZ" b="1" dirty="0">
                <a:latin typeface="Arial Narrow" panose="020B0606020202030204" pitchFamily="34" charset="0"/>
              </a:rPr>
              <a:t>Scotch Whisky Association</a:t>
            </a:r>
            <a:endParaRPr lang="cs-CZ" altLang="cs-CZ" dirty="0">
              <a:latin typeface="Arial Narrow" panose="020B0606020202030204" pitchFamily="34" charset="0"/>
            </a:endParaRPr>
          </a:p>
          <a:p>
            <a:r>
              <a:rPr lang="cs-CZ" altLang="cs-CZ" dirty="0">
                <a:latin typeface="Arial Narrow" panose="020B0606020202030204" pitchFamily="34" charset="0"/>
              </a:rPr>
              <a:t>Skotský parlament přijal zákon o minimální ceně alkoholických nápojů ve Skotsku. </a:t>
            </a:r>
            <a:r>
              <a:rPr lang="cs-CZ" altLang="cs-CZ" b="0" dirty="0">
                <a:latin typeface="Arial Narrow" panose="020B0606020202030204" pitchFamily="34" charset="0"/>
              </a:rPr>
              <a:t>Zákon zavedl minimální cenu za jednotku alkoholu (MCJ), kterou musí dodržovat všichni držitelé povolení k maloobchodnímu prodeji alkoholických nápojů ve Skotsku. Tato minimální cena se stanoví na základě vzorce zohledňujícího koncentraci a objem alkoholu ve výrobku. </a:t>
            </a:r>
          </a:p>
          <a:p>
            <a:r>
              <a:rPr lang="cs-CZ" altLang="cs-CZ" b="0" dirty="0">
                <a:latin typeface="Arial Narrow" panose="020B0606020202030204" pitchFamily="34" charset="0"/>
              </a:rPr>
              <a:t>Cílem zákona je ochrana zdraví a života lidí. Účinkem MCJ má totiž být zvýšení ceny některých nápojů s vysokým obsahem alkoholu.  </a:t>
            </a:r>
          </a:p>
          <a:p>
            <a:r>
              <a:rPr lang="cs-CZ" altLang="cs-CZ" b="0" dirty="0" err="1">
                <a:latin typeface="Arial Narrow" panose="020B0606020202030204" pitchFamily="34" charset="0"/>
              </a:rPr>
              <a:t>Scotch</a:t>
            </a:r>
            <a:r>
              <a:rPr lang="cs-CZ" altLang="cs-CZ" b="0" dirty="0">
                <a:latin typeface="Arial Narrow" panose="020B0606020202030204" pitchFamily="34" charset="0"/>
              </a:rPr>
              <a:t> Whisky </a:t>
            </a:r>
            <a:r>
              <a:rPr lang="cs-CZ" altLang="cs-CZ" b="0" dirty="0" err="1">
                <a:latin typeface="Arial Narrow" panose="020B0606020202030204" pitchFamily="34" charset="0"/>
              </a:rPr>
              <a:t>Association</a:t>
            </a:r>
            <a:r>
              <a:rPr lang="cs-CZ" altLang="cs-CZ" b="0" dirty="0">
                <a:latin typeface="Arial Narrow" panose="020B0606020202030204" pitchFamily="34" charset="0"/>
              </a:rPr>
              <a:t> a další producenti podali žalobu směřující proti zákonu jako proti množstevnímu omezení obchodu a hospodářské soutěže v EU. </a:t>
            </a:r>
          </a:p>
          <a:p>
            <a:r>
              <a:rPr lang="cs-CZ" altLang="cs-CZ" dirty="0">
                <a:latin typeface="Arial Narrow" panose="020B0606020202030204" pitchFamily="34" charset="0"/>
              </a:rPr>
              <a:t>SD v odpovědi na PO rozhodl, že: </a:t>
            </a:r>
          </a:p>
          <a:p>
            <a:pPr lvl="1"/>
            <a:r>
              <a:rPr lang="cs-CZ" altLang="cs-CZ" i="1" dirty="0">
                <a:latin typeface="Arial Narrow" panose="020B0606020202030204" pitchFamily="34" charset="0"/>
              </a:rPr>
              <a:t>Skotské právní předpisy mají velmi omezující účinek na trh, čemuž by bylo možné zabránit přijetím daňového opatření směřujícího ke zvýšení ceny alkoholu namísto opatření zavádějícího minimální prodejní cenu za jednotku alkoholu.</a:t>
            </a:r>
          </a:p>
          <a:p>
            <a:pPr lvl="1"/>
            <a:r>
              <a:rPr lang="cs-CZ" altLang="cs-CZ" i="1" dirty="0">
                <a:latin typeface="Arial Narrow" panose="020B0606020202030204" pitchFamily="34" charset="0"/>
              </a:rPr>
              <a:t>Zavedení MCJ je schopné spotřebu alkoholu snížit, taková praxe, jaká byla zavedena ve Skotsku, není odůvodněna, pokud může být zdraví chráněno stejně účinným způsobem prostřednictvím méně omezujících daňových opatření. </a:t>
            </a:r>
          </a:p>
          <a:p>
            <a:endParaRPr lang="cs-CZ" altLang="cs-CZ" dirty="0">
              <a:latin typeface="Arial Narrow" panose="020B0606020202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A38677EF-1990-FC68-349D-BE3B4930BBD3}"/>
              </a:ext>
            </a:extLst>
          </p:cNvPr>
          <p:cNvSpPr>
            <a:spLocks noGrp="1" noChangeArrowheads="1"/>
          </p:cNvSpPr>
          <p:nvPr>
            <p:ph type="title"/>
          </p:nvPr>
        </p:nvSpPr>
        <p:spPr/>
        <p:txBody>
          <a:bodyPr/>
          <a:lstStyle/>
          <a:p>
            <a:pPr algn="ctr" eaLnBrk="1" hangingPunct="1"/>
            <a:r>
              <a:rPr lang="cs-CZ" altLang="cs-CZ">
                <a:latin typeface="Arial Narrow" panose="020B0606020202030204" pitchFamily="34" charset="0"/>
              </a:rPr>
              <a:t>Vnitrostátní diskriminační zdanění</a:t>
            </a:r>
          </a:p>
        </p:txBody>
      </p:sp>
      <p:sp>
        <p:nvSpPr>
          <p:cNvPr id="66563" name="Rectangle 3">
            <a:extLst>
              <a:ext uri="{FF2B5EF4-FFF2-40B4-BE49-F238E27FC236}">
                <a16:creationId xmlns:a16="http://schemas.microsoft.com/office/drawing/2014/main" id="{6906EBF0-7115-A2DD-28F8-A021C8985991}"/>
              </a:ext>
            </a:extLst>
          </p:cNvPr>
          <p:cNvSpPr>
            <a:spLocks noGrp="1" noChangeArrowheads="1"/>
          </p:cNvSpPr>
          <p:nvPr>
            <p:ph type="body" idx="1"/>
          </p:nvPr>
        </p:nvSpPr>
        <p:spPr>
          <a:xfrm>
            <a:off x="344905" y="1600200"/>
            <a:ext cx="10094495" cy="5105400"/>
          </a:xfrm>
        </p:spPr>
        <p:txBody>
          <a:bodyPr>
            <a:normAutofit fontScale="92500" lnSpcReduction="20000"/>
          </a:bodyPr>
          <a:lstStyle/>
          <a:p>
            <a:pPr eaLnBrk="1" hangingPunct="1"/>
            <a:r>
              <a:rPr lang="cs-CZ" altLang="cs-CZ" sz="2800" dirty="0">
                <a:latin typeface="Arial Narrow" panose="020B0606020202030204" pitchFamily="34" charset="0"/>
              </a:rPr>
              <a:t>ESD C-313/05 </a:t>
            </a:r>
            <a:r>
              <a:rPr lang="cs-CZ" altLang="cs-CZ" sz="2800" dirty="0" err="1">
                <a:latin typeface="Arial Narrow" panose="020B0606020202030204" pitchFamily="34" charset="0"/>
              </a:rPr>
              <a:t>Brzezinski</a:t>
            </a:r>
            <a:endParaRPr lang="cs-CZ" altLang="cs-CZ" sz="2800" dirty="0">
              <a:latin typeface="Arial Narrow" panose="020B0606020202030204" pitchFamily="34" charset="0"/>
            </a:endParaRPr>
          </a:p>
          <a:p>
            <a:pPr eaLnBrk="1" hangingPunct="1"/>
            <a:r>
              <a:rPr lang="cs-CZ" altLang="cs-CZ" sz="2800" b="0" dirty="0">
                <a:latin typeface="Arial Narrow" panose="020B0606020202030204" pitchFamily="34" charset="0"/>
              </a:rPr>
              <a:t>Polský zákon o spotřební dani z r. 2004 zatěžoval daní ojeté vozy dovezené z jiných zemí EU, nikoli však na ojetiny pořízené v Polsku, neboť na ně byla již polská spotřební daň uvalena při jejich první registraci jako nového vozu v Polsku. </a:t>
            </a:r>
          </a:p>
          <a:p>
            <a:pPr eaLnBrk="1" hangingPunct="1"/>
            <a:r>
              <a:rPr lang="cs-CZ" altLang="cs-CZ" sz="2800" b="0" dirty="0">
                <a:latin typeface="Arial Narrow" panose="020B0606020202030204" pitchFamily="34" charset="0"/>
              </a:rPr>
              <a:t>U vozů straších dvou let sazba spotřební daně progresivně rostla se stářím dovezeného vozidla a mohla dosáhnout až 65 % základu daně. </a:t>
            </a:r>
          </a:p>
          <a:p>
            <a:r>
              <a:rPr lang="cs-CZ" altLang="cs-CZ" sz="3000" dirty="0">
                <a:latin typeface="Arial Narrow" panose="020B0606020202030204" pitchFamily="34" charset="0"/>
              </a:rPr>
              <a:t>ESD v rozhodnutí o předběžné otázce polského soudu ke slučitelnosti daného zákona s právem EU uvedl: </a:t>
            </a:r>
          </a:p>
          <a:p>
            <a:pPr lvl="1"/>
            <a:r>
              <a:rPr lang="cs-CZ" altLang="cs-CZ" sz="3000" i="1" dirty="0">
                <a:latin typeface="Arial Narrow" panose="020B0606020202030204" pitchFamily="34" charset="0"/>
              </a:rPr>
              <a:t>Zdanění nesmí mít v žádném případě diskriminační účinky</a:t>
            </a:r>
            <a:r>
              <a:rPr lang="cs-CZ" altLang="cs-CZ" sz="3000" dirty="0">
                <a:latin typeface="Arial Narrow" panose="020B0606020202030204" pitchFamily="34" charset="0"/>
              </a:rPr>
              <a:t>. </a:t>
            </a:r>
          </a:p>
          <a:p>
            <a:pPr lvl="1"/>
            <a:r>
              <a:rPr lang="cs-CZ" altLang="cs-CZ" sz="3000" i="1" dirty="0">
                <a:latin typeface="Arial Narrow" panose="020B0606020202030204" pitchFamily="34" charset="0"/>
              </a:rPr>
              <a:t>Právo EU brání spotřební dani v rozsahu, v němž její výše zatěžující ojeté vozy starší dvou let nabyté v jiném členském státě než v Polsku, přesahuje zůstatkovou výši této daně zahrnutou v prodejní ceně vozů, které byly předtím zaregistrovány v Polsku.</a:t>
            </a:r>
            <a:r>
              <a:rPr lang="cs-CZ" altLang="cs-CZ" sz="3000" dirty="0">
                <a:latin typeface="Arial Narrow" panose="020B0606020202030204" pitchFamily="34" charset="0"/>
              </a:rPr>
              <a:t> </a:t>
            </a:r>
          </a:p>
          <a:p>
            <a:pPr eaLnBrk="1" hangingPunct="1"/>
            <a:endParaRPr lang="cs-CZ" altLang="cs-CZ" sz="2800" b="0" dirty="0">
              <a:latin typeface="Arial Narrow" panose="020B060602020203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889467A-5105-D97D-2F00-71EE660114FE}"/>
              </a:ext>
            </a:extLst>
          </p:cNvPr>
          <p:cNvSpPr>
            <a:spLocks noGrp="1" noChangeArrowheads="1"/>
          </p:cNvSpPr>
          <p:nvPr>
            <p:ph type="title"/>
          </p:nvPr>
        </p:nvSpPr>
        <p:spPr>
          <a:xfrm>
            <a:off x="441158" y="152400"/>
            <a:ext cx="9769642" cy="1219200"/>
          </a:xfrm>
        </p:spPr>
        <p:txBody>
          <a:bodyPr>
            <a:normAutofit/>
          </a:bodyPr>
          <a:lstStyle/>
          <a:p>
            <a:pPr algn="ctr" eaLnBrk="1" hangingPunct="1"/>
            <a:r>
              <a:rPr lang="cs-CZ" altLang="cs-CZ" sz="3600" dirty="0">
                <a:latin typeface="Arial Narrow" panose="020B0606020202030204" pitchFamily="34" charset="0"/>
              </a:rPr>
              <a:t>Volný pohyb bezpečného výrobku v praxi </a:t>
            </a:r>
            <a:r>
              <a:rPr lang="cs-CZ" altLang="cs-CZ" sz="4000" dirty="0">
                <a:latin typeface="Arial Narrow" panose="020B0606020202030204" pitchFamily="34" charset="0"/>
              </a:rPr>
              <a:t> </a:t>
            </a:r>
          </a:p>
        </p:txBody>
      </p:sp>
      <p:sp>
        <p:nvSpPr>
          <p:cNvPr id="52227" name="Rectangle 3">
            <a:extLst>
              <a:ext uri="{FF2B5EF4-FFF2-40B4-BE49-F238E27FC236}">
                <a16:creationId xmlns:a16="http://schemas.microsoft.com/office/drawing/2014/main" id="{59F6155D-9F9E-0BAB-2DF8-CDFA9E63AC2F}"/>
              </a:ext>
            </a:extLst>
          </p:cNvPr>
          <p:cNvSpPr>
            <a:spLocks noGrp="1" noChangeArrowheads="1"/>
          </p:cNvSpPr>
          <p:nvPr>
            <p:ph type="body" idx="1"/>
          </p:nvPr>
        </p:nvSpPr>
        <p:spPr>
          <a:xfrm>
            <a:off x="441158" y="1885950"/>
            <a:ext cx="9998243" cy="4686300"/>
          </a:xfrm>
        </p:spPr>
        <p:txBody>
          <a:bodyPr/>
          <a:lstStyle/>
          <a:p>
            <a:pPr marL="609600" indent="-609600">
              <a:lnSpc>
                <a:spcPct val="90000"/>
              </a:lnSpc>
              <a:buClr>
                <a:srgbClr val="0000FF"/>
              </a:buClr>
              <a:buFont typeface="Wingdings" panose="05000000000000000000" pitchFamily="2" charset="2"/>
              <a:buChar char="§"/>
              <a:defRPr/>
            </a:pPr>
            <a:r>
              <a:rPr lang="cs-CZ" altLang="cs-CZ" sz="3600" dirty="0">
                <a:highlight>
                  <a:srgbClr val="FFFF00"/>
                </a:highlight>
                <a:latin typeface="Arial Narrow" panose="020B0606020202030204" pitchFamily="34" charset="0"/>
              </a:rPr>
              <a:t>Dvě cesty zajištění volného pohybu: </a:t>
            </a:r>
          </a:p>
          <a:p>
            <a:pPr marL="609600" indent="-609600">
              <a:lnSpc>
                <a:spcPct val="90000"/>
              </a:lnSpc>
              <a:buClr>
                <a:srgbClr val="0000FF"/>
              </a:buClr>
              <a:buFont typeface="Wingdings" panose="05000000000000000000" pitchFamily="2" charset="2"/>
              <a:buAutoNum type="arabicPeriod"/>
              <a:defRPr/>
            </a:pPr>
            <a:r>
              <a:rPr lang="cs-CZ" altLang="cs-CZ" sz="3600" dirty="0">
                <a:solidFill>
                  <a:srgbClr val="FF0000"/>
                </a:solidFill>
                <a:latin typeface="Arial Narrow" panose="020B0606020202030204" pitchFamily="34" charset="0"/>
              </a:rPr>
              <a:t>Vzájemné uznávání </a:t>
            </a:r>
            <a:r>
              <a:rPr lang="cs-CZ" altLang="cs-CZ" sz="3600" dirty="0">
                <a:latin typeface="Arial Narrow" panose="020B0606020202030204" pitchFamily="34" charset="0"/>
              </a:rPr>
              <a:t>národních požadavků na výrobky (ESD: </a:t>
            </a:r>
            <a:r>
              <a:rPr lang="cs-CZ" altLang="cs-CZ" sz="3600" i="1" dirty="0" err="1">
                <a:latin typeface="Arial Narrow" panose="020B0606020202030204" pitchFamily="34" charset="0"/>
              </a:rPr>
              <a:t>Cassis</a:t>
            </a:r>
            <a:r>
              <a:rPr lang="cs-CZ" altLang="cs-CZ" sz="3600" i="1" dirty="0">
                <a:latin typeface="Arial Narrow" panose="020B0606020202030204" pitchFamily="34" charset="0"/>
              </a:rPr>
              <a:t> de Dijon</a:t>
            </a:r>
            <a:r>
              <a:rPr lang="cs-CZ" altLang="cs-CZ" sz="3600" dirty="0">
                <a:latin typeface="Arial Narrow" panose="020B0606020202030204" pitchFamily="34" charset="0"/>
              </a:rPr>
              <a:t>)</a:t>
            </a:r>
          </a:p>
          <a:p>
            <a:pPr marL="609600" indent="-609600">
              <a:lnSpc>
                <a:spcPct val="90000"/>
              </a:lnSpc>
              <a:buClr>
                <a:srgbClr val="0000FF"/>
              </a:buClr>
              <a:buFont typeface="Wingdings" panose="05000000000000000000" pitchFamily="2" charset="2"/>
              <a:buAutoNum type="arabicPeriod"/>
              <a:defRPr/>
            </a:pPr>
            <a:r>
              <a:rPr lang="cs-CZ" altLang="cs-CZ" sz="3600" dirty="0">
                <a:solidFill>
                  <a:srgbClr val="FF0000"/>
                </a:solidFill>
                <a:latin typeface="Arial Narrow" panose="020B0606020202030204" pitchFamily="34" charset="0"/>
              </a:rPr>
              <a:t>Harmonizace</a:t>
            </a:r>
            <a:r>
              <a:rPr lang="cs-CZ" altLang="cs-CZ" sz="3600" dirty="0">
                <a:latin typeface="Arial Narrow" panose="020B0606020202030204" pitchFamily="34" charset="0"/>
              </a:rPr>
              <a:t> </a:t>
            </a:r>
            <a:r>
              <a:rPr lang="cs-CZ" altLang="cs-CZ" sz="3600" dirty="0" err="1">
                <a:latin typeface="Arial Narrow" panose="020B0606020202030204" pitchFamily="34" charset="0"/>
              </a:rPr>
              <a:t>technicko-bezpečnostních</a:t>
            </a:r>
            <a:r>
              <a:rPr lang="cs-CZ" altLang="cs-CZ" sz="3600" dirty="0">
                <a:latin typeface="Arial Narrow" panose="020B0606020202030204" pitchFamily="34" charset="0"/>
              </a:rPr>
              <a:t> předpisů</a:t>
            </a:r>
          </a:p>
          <a:p>
            <a:pPr marL="990600" lvl="1" indent="-533400">
              <a:lnSpc>
                <a:spcPct val="90000"/>
              </a:lnSpc>
              <a:buClr>
                <a:srgbClr val="0000FF"/>
              </a:buClr>
              <a:buFont typeface="Wingdings" panose="05000000000000000000" pitchFamily="2" charset="2"/>
              <a:buChar char="§"/>
              <a:defRPr/>
            </a:pPr>
            <a:r>
              <a:rPr lang="cs-CZ" altLang="cs-CZ" sz="3200" dirty="0">
                <a:latin typeface="Arial Narrow" panose="020B0606020202030204" pitchFamily="34" charset="0"/>
              </a:rPr>
              <a:t>harmonizované prokazování shody s předpisy</a:t>
            </a:r>
          </a:p>
          <a:p>
            <a:pPr marL="990600" lvl="1" indent="-533400">
              <a:lnSpc>
                <a:spcPct val="90000"/>
              </a:lnSpc>
              <a:buClr>
                <a:srgbClr val="0000FF"/>
              </a:buClr>
              <a:buFont typeface="Wingdings" panose="05000000000000000000" pitchFamily="2" charset="2"/>
              <a:buChar char="§"/>
              <a:defRPr/>
            </a:pPr>
            <a:r>
              <a:rPr lang="cs-CZ" altLang="cs-CZ" sz="3200" dirty="0">
                <a:latin typeface="Arial Narrow" panose="020B0606020202030204" pitchFamily="34" charset="0"/>
              </a:rPr>
              <a:t>vzájemná akceptace dokladů o shodě</a:t>
            </a:r>
          </a:p>
          <a:p>
            <a:pPr marL="990600" lvl="1" indent="-533400">
              <a:lnSpc>
                <a:spcPct val="90000"/>
              </a:lnSpc>
              <a:buClr>
                <a:srgbClr val="0000FF"/>
              </a:buClr>
              <a:buFont typeface="Wingdings" panose="05000000000000000000" pitchFamily="2" charset="2"/>
              <a:buChar char="§"/>
              <a:defRPr/>
            </a:pPr>
            <a:r>
              <a:rPr lang="cs-CZ" altLang="cs-CZ" sz="3200" dirty="0">
                <a:latin typeface="Arial Narrow" panose="020B0606020202030204" pitchFamily="34" charset="0"/>
              </a:rPr>
              <a:t>jednotné značení shody</a:t>
            </a:r>
            <a:r>
              <a:rPr lang="cs-CZ" altLang="cs-CZ" dirty="0">
                <a:latin typeface="Arial Narrow" panose="020B0606020202030204" pitchFamily="34" charset="0"/>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3532938-8E3F-941D-C857-E7490A56D2FB}"/>
              </a:ext>
            </a:extLst>
          </p:cNvPr>
          <p:cNvSpPr>
            <a:spLocks noGrp="1" noChangeArrowheads="1"/>
          </p:cNvSpPr>
          <p:nvPr>
            <p:ph type="title"/>
          </p:nvPr>
        </p:nvSpPr>
        <p:spPr>
          <a:xfrm>
            <a:off x="1930400" y="152400"/>
            <a:ext cx="8280400" cy="1219200"/>
          </a:xfrm>
        </p:spPr>
        <p:txBody>
          <a:bodyPr/>
          <a:lstStyle/>
          <a:p>
            <a:pPr algn="ctr" eaLnBrk="1" hangingPunct="1"/>
            <a:r>
              <a:rPr lang="cs-CZ" altLang="cs-CZ">
                <a:latin typeface="Arial Narrow" panose="020B0606020202030204" pitchFamily="34" charset="0"/>
              </a:rPr>
              <a:t>Technická harmonizace  </a:t>
            </a:r>
          </a:p>
        </p:txBody>
      </p:sp>
      <p:sp>
        <p:nvSpPr>
          <p:cNvPr id="69635" name="Rectangle 3">
            <a:extLst>
              <a:ext uri="{FF2B5EF4-FFF2-40B4-BE49-F238E27FC236}">
                <a16:creationId xmlns:a16="http://schemas.microsoft.com/office/drawing/2014/main" id="{17BE9C39-6390-0582-30B0-0A8CD297DCB3}"/>
              </a:ext>
            </a:extLst>
          </p:cNvPr>
          <p:cNvSpPr>
            <a:spLocks noGrp="1" noChangeArrowheads="1"/>
          </p:cNvSpPr>
          <p:nvPr>
            <p:ph type="body" idx="1"/>
          </p:nvPr>
        </p:nvSpPr>
        <p:spPr>
          <a:xfrm>
            <a:off x="425116" y="1628775"/>
            <a:ext cx="10134934" cy="5113338"/>
          </a:xfrm>
        </p:spPr>
        <p:txBody>
          <a:bodyPr/>
          <a:lstStyle/>
          <a:p>
            <a:pPr eaLnBrk="1" hangingPunct="1">
              <a:buFont typeface="Monotype Sorts" pitchFamily="2" charset="2"/>
              <a:buNone/>
            </a:pPr>
            <a:r>
              <a:rPr lang="cs-CZ" altLang="cs-CZ" sz="2800" dirty="0">
                <a:latin typeface="Arial Narrow" panose="020B0606020202030204" pitchFamily="34" charset="0"/>
              </a:rPr>
              <a:t>Tzv. Sektorový přístup </a:t>
            </a:r>
          </a:p>
          <a:p>
            <a:pPr lvl="1" eaLnBrk="1" hangingPunct="1">
              <a:buClr>
                <a:srgbClr val="0000FF"/>
              </a:buClr>
              <a:buFont typeface="Wingdings" panose="05000000000000000000" pitchFamily="2" charset="2"/>
              <a:buChar char="§"/>
            </a:pPr>
            <a:r>
              <a:rPr lang="cs-CZ" altLang="cs-CZ" sz="2400" dirty="0">
                <a:latin typeface="Arial Narrow" panose="020B0606020202030204" pitchFamily="34" charset="0"/>
              </a:rPr>
              <a:t>směrnice obsahovaly velmi komplexní úpravu (podrobné „receptury“) - měla kompletně nahradit národní úpravy </a:t>
            </a:r>
          </a:p>
          <a:p>
            <a:pPr lvl="1" eaLnBrk="1" hangingPunct="1">
              <a:buClr>
                <a:srgbClr val="0000FF"/>
              </a:buClr>
              <a:buFont typeface="Wingdings" panose="05000000000000000000" pitchFamily="2" charset="2"/>
              <a:buChar char="§"/>
            </a:pPr>
            <a:r>
              <a:rPr lang="cs-CZ" altLang="cs-CZ" sz="2400" dirty="0">
                <a:latin typeface="Arial Narrow" panose="020B0606020202030204" pitchFamily="34" charset="0"/>
              </a:rPr>
              <a:t>prioritní oblasti normalizace na národní i mezinárodní úrovni (technická složitost, bezpečnostní rizika)</a:t>
            </a:r>
          </a:p>
          <a:p>
            <a:pPr lvl="2" eaLnBrk="1" hangingPunct="1">
              <a:buClr>
                <a:srgbClr val="0000FF"/>
              </a:buClr>
              <a:buFont typeface="Wingdings" panose="05000000000000000000" pitchFamily="2" charset="2"/>
              <a:buChar char="§"/>
            </a:pPr>
            <a:r>
              <a:rPr lang="cs-CZ" altLang="cs-CZ" sz="2400" dirty="0">
                <a:latin typeface="Arial Narrow" panose="020B0606020202030204" pitchFamily="34" charset="0"/>
              </a:rPr>
              <a:t>motorová vozidla</a:t>
            </a:r>
          </a:p>
          <a:p>
            <a:pPr lvl="2" eaLnBrk="1" hangingPunct="1">
              <a:buClr>
                <a:srgbClr val="0000FF"/>
              </a:buClr>
              <a:buFont typeface="Wingdings" panose="05000000000000000000" pitchFamily="2" charset="2"/>
              <a:buChar char="§"/>
            </a:pPr>
            <a:r>
              <a:rPr lang="cs-CZ" altLang="cs-CZ" sz="2400" dirty="0">
                <a:latin typeface="Arial Narrow" panose="020B0606020202030204" pitchFamily="34" charset="0"/>
              </a:rPr>
              <a:t>léčiva</a:t>
            </a:r>
          </a:p>
          <a:p>
            <a:pPr lvl="2" eaLnBrk="1" hangingPunct="1">
              <a:buClr>
                <a:srgbClr val="0000FF"/>
              </a:buClr>
              <a:buFont typeface="Wingdings" panose="05000000000000000000" pitchFamily="2" charset="2"/>
              <a:buChar char="§"/>
            </a:pPr>
            <a:r>
              <a:rPr lang="cs-CZ" altLang="cs-CZ" sz="2400" dirty="0">
                <a:latin typeface="Arial Narrow" panose="020B0606020202030204" pitchFamily="34" charset="0"/>
              </a:rPr>
              <a:t>potraviny</a:t>
            </a:r>
          </a:p>
          <a:p>
            <a:pPr lvl="2" eaLnBrk="1" hangingPunct="1">
              <a:buClr>
                <a:srgbClr val="0000FF"/>
              </a:buClr>
              <a:buFont typeface="Wingdings" panose="05000000000000000000" pitchFamily="2" charset="2"/>
              <a:buChar char="§"/>
            </a:pPr>
            <a:r>
              <a:rPr lang="cs-CZ" altLang="cs-CZ" sz="2400" dirty="0">
                <a:latin typeface="Arial Narrow" panose="020B0606020202030204" pitchFamily="34" charset="0"/>
              </a:rPr>
              <a:t>chemikálie</a:t>
            </a:r>
          </a:p>
          <a:p>
            <a:pPr lvl="1" eaLnBrk="1" hangingPunct="1">
              <a:buClr>
                <a:srgbClr val="0000FF"/>
              </a:buClr>
              <a:buFont typeface="Wingdings" panose="05000000000000000000" pitchFamily="2" charset="2"/>
              <a:buChar char="§"/>
            </a:pPr>
            <a:r>
              <a:rPr lang="cs-CZ" altLang="cs-CZ" sz="2400" dirty="0">
                <a:latin typeface="Arial Narrow" panose="020B0606020202030204" pitchFamily="34" charset="0"/>
              </a:rPr>
              <a:t>obtížný legislativní proces</a:t>
            </a:r>
          </a:p>
          <a:p>
            <a:pPr lvl="1" eaLnBrk="1" hangingPunct="1">
              <a:buClr>
                <a:srgbClr val="0000FF"/>
              </a:buClr>
              <a:buFont typeface="Wingdings" panose="05000000000000000000" pitchFamily="2" charset="2"/>
              <a:buChar char="§"/>
            </a:pPr>
            <a:r>
              <a:rPr lang="cs-CZ" altLang="cs-CZ" sz="2400" dirty="0">
                <a:latin typeface="Arial Narrow" panose="020B0606020202030204" pitchFamily="34" charset="0"/>
              </a:rPr>
              <a:t>snadná orientace pro výrobce a dovozce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85EC36E-957B-7AC1-5F1B-83FC8F18BA29}"/>
              </a:ext>
            </a:extLst>
          </p:cNvPr>
          <p:cNvSpPr>
            <a:spLocks noGrp="1" noChangeArrowheads="1"/>
          </p:cNvSpPr>
          <p:nvPr>
            <p:ph type="title"/>
          </p:nvPr>
        </p:nvSpPr>
        <p:spPr>
          <a:xfrm>
            <a:off x="1930400" y="152400"/>
            <a:ext cx="8204200" cy="1219200"/>
          </a:xfrm>
        </p:spPr>
        <p:txBody>
          <a:bodyPr>
            <a:normAutofit/>
          </a:bodyPr>
          <a:lstStyle/>
          <a:p>
            <a:pPr algn="ctr" eaLnBrk="1" hangingPunct="1"/>
            <a:r>
              <a:rPr lang="cs-CZ" altLang="cs-CZ" sz="3600" dirty="0">
                <a:latin typeface="Arial Narrow" panose="020B0606020202030204" pitchFamily="34" charset="0"/>
              </a:rPr>
              <a:t>Technická harmonizace </a:t>
            </a:r>
            <a:r>
              <a:rPr lang="cs-CZ" altLang="cs-CZ" sz="4000" dirty="0"/>
              <a:t> </a:t>
            </a:r>
          </a:p>
        </p:txBody>
      </p:sp>
      <p:sp>
        <p:nvSpPr>
          <p:cNvPr id="70659" name="Rectangle 3">
            <a:extLst>
              <a:ext uri="{FF2B5EF4-FFF2-40B4-BE49-F238E27FC236}">
                <a16:creationId xmlns:a16="http://schemas.microsoft.com/office/drawing/2014/main" id="{CC10DE16-2086-8D57-FE6D-B2BD21B43FF7}"/>
              </a:ext>
            </a:extLst>
          </p:cNvPr>
          <p:cNvSpPr>
            <a:spLocks noGrp="1" noChangeArrowheads="1"/>
          </p:cNvSpPr>
          <p:nvPr>
            <p:ph type="body" idx="1"/>
          </p:nvPr>
        </p:nvSpPr>
        <p:spPr>
          <a:xfrm>
            <a:off x="393032" y="1557338"/>
            <a:ext cx="10167018" cy="5111750"/>
          </a:xfrm>
        </p:spPr>
        <p:txBody>
          <a:bodyPr>
            <a:normAutofit/>
          </a:bodyPr>
          <a:lstStyle/>
          <a:p>
            <a:pPr eaLnBrk="1" hangingPunct="1">
              <a:lnSpc>
                <a:spcPct val="90000"/>
              </a:lnSpc>
              <a:buFontTx/>
              <a:buNone/>
            </a:pPr>
            <a:r>
              <a:rPr lang="cs-CZ" altLang="cs-CZ" sz="2800" dirty="0">
                <a:latin typeface="Arial Narrow" panose="020B0606020202030204" pitchFamily="34" charset="0"/>
              </a:rPr>
              <a:t>Tzv. Nový přístup (od r. 1985 pro rychlejší odstranění překážek v rámci projektu JT)</a:t>
            </a:r>
          </a:p>
          <a:p>
            <a:pPr lvl="1" eaLnBrk="1" hangingPunct="1">
              <a:lnSpc>
                <a:spcPct val="90000"/>
              </a:lnSpc>
              <a:buClr>
                <a:srgbClr val="0000FF"/>
              </a:buClr>
              <a:buFont typeface="Wingdings" panose="05000000000000000000" pitchFamily="2" charset="2"/>
              <a:buChar char="§"/>
            </a:pPr>
            <a:r>
              <a:rPr lang="cs-CZ" altLang="cs-CZ" sz="2800" dirty="0">
                <a:latin typeface="Arial Narrow" panose="020B0606020202030204" pitchFamily="34" charset="0"/>
              </a:rPr>
              <a:t> rámcové směrnice EU</a:t>
            </a:r>
          </a:p>
          <a:p>
            <a:pPr lvl="2" eaLnBrk="1" hangingPunct="1">
              <a:lnSpc>
                <a:spcPct val="90000"/>
              </a:lnSpc>
              <a:buClr>
                <a:srgbClr val="0000FF"/>
              </a:buClr>
              <a:buFont typeface="Wingdings" panose="05000000000000000000" pitchFamily="2" charset="2"/>
              <a:buChar char="§"/>
            </a:pPr>
            <a:r>
              <a:rPr lang="cs-CZ" altLang="cs-CZ" sz="2000" dirty="0">
                <a:latin typeface="Arial Narrow" panose="020B0606020202030204" pitchFamily="34" charset="0"/>
              </a:rPr>
              <a:t> elektrická zařízení</a:t>
            </a:r>
          </a:p>
          <a:p>
            <a:pPr lvl="2" eaLnBrk="1" hangingPunct="1">
              <a:lnSpc>
                <a:spcPct val="90000"/>
              </a:lnSpc>
              <a:buClr>
                <a:srgbClr val="0000FF"/>
              </a:buClr>
              <a:buFont typeface="Wingdings" panose="05000000000000000000" pitchFamily="2" charset="2"/>
              <a:buChar char="§"/>
            </a:pPr>
            <a:r>
              <a:rPr lang="cs-CZ" altLang="cs-CZ" sz="2000" dirty="0">
                <a:latin typeface="Arial Narrow" panose="020B0606020202030204" pitchFamily="34" charset="0"/>
              </a:rPr>
              <a:t> hračky</a:t>
            </a:r>
          </a:p>
          <a:p>
            <a:pPr lvl="2" eaLnBrk="1" hangingPunct="1">
              <a:lnSpc>
                <a:spcPct val="90000"/>
              </a:lnSpc>
              <a:buClr>
                <a:srgbClr val="0000FF"/>
              </a:buClr>
              <a:buFont typeface="Wingdings" panose="05000000000000000000" pitchFamily="2" charset="2"/>
              <a:buChar char="§"/>
            </a:pPr>
            <a:r>
              <a:rPr lang="cs-CZ" altLang="cs-CZ" sz="2000" dirty="0">
                <a:latin typeface="Arial Narrow" panose="020B0606020202030204" pitchFamily="34" charset="0"/>
              </a:rPr>
              <a:t> stavební výrobky</a:t>
            </a:r>
          </a:p>
          <a:p>
            <a:pPr lvl="2" eaLnBrk="1" hangingPunct="1">
              <a:lnSpc>
                <a:spcPct val="90000"/>
              </a:lnSpc>
              <a:buClr>
                <a:srgbClr val="0000FF"/>
              </a:buClr>
              <a:buFont typeface="Wingdings" panose="05000000000000000000" pitchFamily="2" charset="2"/>
              <a:buChar char="§"/>
            </a:pPr>
            <a:r>
              <a:rPr lang="cs-CZ" altLang="cs-CZ" sz="2000" dirty="0">
                <a:latin typeface="Arial Narrow" panose="020B0606020202030204" pitchFamily="34" charset="0"/>
              </a:rPr>
              <a:t> tlakové nádoby</a:t>
            </a:r>
          </a:p>
          <a:p>
            <a:pPr lvl="2" eaLnBrk="1" hangingPunct="1">
              <a:lnSpc>
                <a:spcPct val="90000"/>
              </a:lnSpc>
              <a:buClr>
                <a:srgbClr val="0000FF"/>
              </a:buClr>
              <a:buFont typeface="Wingdings" panose="05000000000000000000" pitchFamily="2" charset="2"/>
              <a:buChar char="§"/>
            </a:pPr>
            <a:r>
              <a:rPr lang="cs-CZ" altLang="cs-CZ" sz="2000" dirty="0">
                <a:latin typeface="Arial Narrow" panose="020B0606020202030204" pitchFamily="34" charset="0"/>
              </a:rPr>
              <a:t> rádiová a telekomunikační zařízení</a:t>
            </a:r>
          </a:p>
          <a:p>
            <a:pPr lvl="2" eaLnBrk="1" hangingPunct="1">
              <a:lnSpc>
                <a:spcPct val="90000"/>
              </a:lnSpc>
              <a:buClr>
                <a:srgbClr val="0000FF"/>
              </a:buClr>
              <a:buFont typeface="Wingdings" panose="05000000000000000000" pitchFamily="2" charset="2"/>
              <a:buChar char="§"/>
            </a:pPr>
            <a:r>
              <a:rPr lang="cs-CZ" altLang="cs-CZ" sz="2000" dirty="0">
                <a:latin typeface="Arial Narrow" panose="020B0606020202030204" pitchFamily="34" charset="0"/>
              </a:rPr>
              <a:t> ochranné pomůcky... cca 25 položek</a:t>
            </a:r>
          </a:p>
          <a:p>
            <a:pPr lvl="1" eaLnBrk="1" hangingPunct="1">
              <a:lnSpc>
                <a:spcPct val="90000"/>
              </a:lnSpc>
              <a:buClr>
                <a:srgbClr val="0000FF"/>
              </a:buClr>
              <a:buFont typeface="Wingdings" panose="05000000000000000000" pitchFamily="2" charset="2"/>
              <a:buChar char="§"/>
            </a:pPr>
            <a:r>
              <a:rPr lang="cs-CZ" altLang="cs-CZ" sz="2400" dirty="0">
                <a:latin typeface="Arial Narrow" panose="020B0606020202030204" pitchFamily="34" charset="0"/>
              </a:rPr>
              <a:t>dobrovolné technické EN normy CEN, CENELEC, ETSI, technická schválení EOTA</a:t>
            </a:r>
          </a:p>
          <a:p>
            <a:pPr lvl="1" eaLnBrk="1" hangingPunct="1">
              <a:lnSpc>
                <a:spcPct val="90000"/>
              </a:lnSpc>
              <a:buClr>
                <a:srgbClr val="0000FF"/>
              </a:buClr>
              <a:buFont typeface="Wingdings" panose="05000000000000000000" pitchFamily="2" charset="2"/>
              <a:buChar char="§"/>
            </a:pPr>
            <a:r>
              <a:rPr lang="cs-CZ" altLang="cs-CZ" sz="2400" dirty="0">
                <a:latin typeface="Arial Narrow" panose="020B0606020202030204" pitchFamily="34" charset="0"/>
              </a:rPr>
              <a:t>Ukázka: </a:t>
            </a:r>
            <a:r>
              <a:rPr lang="cs-CZ" altLang="cs-CZ" sz="2400" dirty="0">
                <a:latin typeface="Arial Narrow" panose="020B0606020202030204" pitchFamily="34" charset="0"/>
                <a:hlinkClick r:id="rId2"/>
              </a:rPr>
              <a:t>http://www.unmz.cz/urad/prirucka-pro-zavadeni-smernic-zalozenych-na-novem-pristupu-a-globalnim-pristupu</a:t>
            </a:r>
            <a:r>
              <a:rPr lang="cs-CZ" altLang="cs-CZ" sz="2400" dirty="0">
                <a:latin typeface="Arial Narrow" panose="020B0606020202030204" pitchFamily="34" charset="0"/>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0FA55053-4F27-4AAD-2470-8CFAB1842F90}"/>
              </a:ext>
            </a:extLst>
          </p:cNvPr>
          <p:cNvSpPr>
            <a:spLocks noGrp="1" noChangeArrowheads="1"/>
          </p:cNvSpPr>
          <p:nvPr>
            <p:ph type="title"/>
          </p:nvPr>
        </p:nvSpPr>
        <p:spPr>
          <a:xfrm>
            <a:off x="1828800" y="304800"/>
            <a:ext cx="8534400" cy="1066800"/>
          </a:xfrm>
        </p:spPr>
        <p:txBody>
          <a:bodyPr>
            <a:normAutofit/>
          </a:bodyPr>
          <a:lstStyle/>
          <a:p>
            <a:pPr algn="ctr" eaLnBrk="1" hangingPunct="1"/>
            <a:r>
              <a:rPr lang="cs-CZ" altLang="cs-CZ" sz="3600" dirty="0">
                <a:latin typeface="Arial Narrow" panose="020B0606020202030204" pitchFamily="34" charset="0"/>
              </a:rPr>
              <a:t>Posuzování shody výrobků</a:t>
            </a:r>
          </a:p>
        </p:txBody>
      </p:sp>
      <p:sp>
        <p:nvSpPr>
          <p:cNvPr id="71683" name="Rectangle 3">
            <a:extLst>
              <a:ext uri="{FF2B5EF4-FFF2-40B4-BE49-F238E27FC236}">
                <a16:creationId xmlns:a16="http://schemas.microsoft.com/office/drawing/2014/main" id="{D58053C1-35ED-D771-27FD-3EDF7EB46D9F}"/>
              </a:ext>
            </a:extLst>
          </p:cNvPr>
          <p:cNvSpPr>
            <a:spLocks noGrp="1" noChangeArrowheads="1"/>
          </p:cNvSpPr>
          <p:nvPr>
            <p:ph type="body" idx="1"/>
          </p:nvPr>
        </p:nvSpPr>
        <p:spPr>
          <a:xfrm>
            <a:off x="465221" y="1714500"/>
            <a:ext cx="9897979" cy="4686300"/>
          </a:xfrm>
        </p:spPr>
        <p:txBody>
          <a:bodyPr>
            <a:normAutofit lnSpcReduction="10000"/>
          </a:bodyPr>
          <a:lstStyle/>
          <a:p>
            <a:pPr eaLnBrk="1" hangingPunct="1">
              <a:buFont typeface="Monotype Sorts" pitchFamily="2" charset="2"/>
              <a:buNone/>
            </a:pPr>
            <a:r>
              <a:rPr lang="cs-CZ" altLang="cs-CZ" sz="2800" dirty="0">
                <a:latin typeface="Arial Narrow" panose="020B0606020202030204" pitchFamily="34" charset="0"/>
              </a:rPr>
              <a:t>Výrobce (dovozce) musí: </a:t>
            </a:r>
          </a:p>
          <a:p>
            <a:pPr eaLnBrk="1" hangingPunct="1">
              <a:buClr>
                <a:srgbClr val="0000FF"/>
              </a:buClr>
              <a:buFont typeface="Wingdings" panose="05000000000000000000" pitchFamily="2" charset="2"/>
              <a:buChar char="§"/>
            </a:pPr>
            <a:r>
              <a:rPr lang="cs-CZ" altLang="cs-CZ" sz="2800" b="0" dirty="0">
                <a:latin typeface="Arial Narrow" panose="020B0606020202030204" pitchFamily="34" charset="0"/>
              </a:rPr>
              <a:t>prokázat shodu svého výrobku s harmonizovaným předpisem</a:t>
            </a:r>
          </a:p>
          <a:p>
            <a:pPr eaLnBrk="1" hangingPunct="1">
              <a:buClr>
                <a:srgbClr val="0000FF"/>
              </a:buClr>
              <a:buFont typeface="Wingdings" panose="05000000000000000000" pitchFamily="2" charset="2"/>
              <a:buChar char="§"/>
            </a:pPr>
            <a:r>
              <a:rPr lang="cs-CZ" altLang="cs-CZ" sz="2800" b="0" dirty="0">
                <a:latin typeface="Arial Narrow" panose="020B0606020202030204" pitchFamily="34" charset="0"/>
              </a:rPr>
              <a:t>vydat o tom doklad (prohlášení o shodě)</a:t>
            </a:r>
          </a:p>
          <a:p>
            <a:pPr eaLnBrk="1" hangingPunct="1">
              <a:buClr>
                <a:srgbClr val="0000FF"/>
              </a:buClr>
              <a:buFont typeface="Wingdings" panose="05000000000000000000" pitchFamily="2" charset="2"/>
              <a:buChar char="§"/>
            </a:pPr>
            <a:r>
              <a:rPr lang="cs-CZ" altLang="cs-CZ" sz="2800" b="0" dirty="0">
                <a:latin typeface="Arial Narrow" panose="020B0606020202030204" pitchFamily="34" charset="0"/>
              </a:rPr>
              <a:t>výrobek opatřit značkou shody</a:t>
            </a:r>
          </a:p>
          <a:p>
            <a:pPr eaLnBrk="1" hangingPunct="1">
              <a:buClr>
                <a:srgbClr val="0000FF"/>
              </a:buClr>
              <a:buFont typeface="Wingdings" panose="05000000000000000000" pitchFamily="2" charset="2"/>
              <a:buChar char="§"/>
            </a:pPr>
            <a:r>
              <a:rPr lang="cs-CZ" altLang="cs-CZ" sz="2800" b="0" dirty="0">
                <a:latin typeface="Arial Narrow" panose="020B0606020202030204" pitchFamily="34" charset="0"/>
              </a:rPr>
              <a:t>Tzv. Globální přístup k posuzování shody</a:t>
            </a:r>
          </a:p>
          <a:p>
            <a:pPr lvl="1" eaLnBrk="1" hangingPunct="1">
              <a:buClr>
                <a:srgbClr val="0000FF"/>
              </a:buClr>
              <a:buFont typeface="Wingdings" panose="05000000000000000000" pitchFamily="2" charset="2"/>
              <a:buChar char="§"/>
            </a:pPr>
            <a:r>
              <a:rPr lang="cs-CZ" altLang="cs-CZ" sz="2800" dirty="0">
                <a:latin typeface="Arial Narrow" panose="020B0606020202030204" pitchFamily="34" charset="0"/>
              </a:rPr>
              <a:t>moduly A (</a:t>
            </a:r>
            <a:r>
              <a:rPr lang="cs-CZ" altLang="cs-CZ" sz="2800" dirty="0" err="1">
                <a:latin typeface="Arial Narrow" panose="020B0606020202030204" pitchFamily="34" charset="0"/>
              </a:rPr>
              <a:t>samocertifikace</a:t>
            </a:r>
            <a:r>
              <a:rPr lang="cs-CZ" altLang="cs-CZ" sz="2800" dirty="0">
                <a:latin typeface="Arial Narrow" panose="020B0606020202030204" pitchFamily="34" charset="0"/>
              </a:rPr>
              <a:t>) – H (kusové zkoušky ve zkušebně + certifikovaný systém výroby)</a:t>
            </a:r>
          </a:p>
          <a:p>
            <a:pPr eaLnBrk="1" hangingPunct="1">
              <a:buClr>
                <a:srgbClr val="0000FF"/>
              </a:buClr>
              <a:buFont typeface="Wingdings" panose="05000000000000000000" pitchFamily="2" charset="2"/>
              <a:buChar char="§"/>
            </a:pPr>
            <a:r>
              <a:rPr lang="cs-CZ" altLang="cs-CZ" sz="2800" b="0" dirty="0">
                <a:latin typeface="Arial Narrow" panose="020B0606020202030204" pitchFamily="34" charset="0"/>
              </a:rPr>
              <a:t>seznam notifikovaných zkušeben</a:t>
            </a:r>
          </a:p>
          <a:p>
            <a:pPr eaLnBrk="1" hangingPunct="1">
              <a:buClr>
                <a:srgbClr val="0000FF"/>
              </a:buClr>
              <a:buFont typeface="Wingdings" panose="05000000000000000000" pitchFamily="2" charset="2"/>
              <a:buChar char="§"/>
            </a:pPr>
            <a:r>
              <a:rPr lang="cs-CZ" altLang="cs-CZ" sz="2800" b="0" dirty="0">
                <a:latin typeface="Arial Narrow" panose="020B0606020202030204" pitchFamily="34" charset="0"/>
              </a:rPr>
              <a:t>značka CE (jen pro „Nový přístup“)</a:t>
            </a:r>
            <a:endParaRPr lang="cs-CZ" altLang="cs-CZ" b="0" dirty="0">
              <a:latin typeface="Arial Narrow" panose="020B060602020203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8634474-CF49-4BE7-18E2-A6702232BC74}"/>
              </a:ext>
            </a:extLst>
          </p:cNvPr>
          <p:cNvSpPr>
            <a:spLocks noGrp="1" noChangeArrowheads="1"/>
          </p:cNvSpPr>
          <p:nvPr>
            <p:ph type="title"/>
          </p:nvPr>
        </p:nvSpPr>
        <p:spPr>
          <a:xfrm>
            <a:off x="2046288" y="355600"/>
            <a:ext cx="8240712" cy="1016000"/>
          </a:xfrm>
        </p:spPr>
        <p:txBody>
          <a:bodyPr>
            <a:normAutofit/>
          </a:bodyPr>
          <a:lstStyle/>
          <a:p>
            <a:pPr algn="ctr" eaLnBrk="1" hangingPunct="1"/>
            <a:r>
              <a:rPr lang="cs-CZ" altLang="cs-CZ" sz="3600" dirty="0">
                <a:latin typeface="Arial Narrow" panose="020B0606020202030204" pitchFamily="34" charset="0"/>
              </a:rPr>
              <a:t>Značka CE</a:t>
            </a:r>
          </a:p>
        </p:txBody>
      </p:sp>
      <p:sp>
        <p:nvSpPr>
          <p:cNvPr id="72707" name="Rectangle 3">
            <a:extLst>
              <a:ext uri="{FF2B5EF4-FFF2-40B4-BE49-F238E27FC236}">
                <a16:creationId xmlns:a16="http://schemas.microsoft.com/office/drawing/2014/main" id="{9A47B633-69EB-91FD-147F-330A1623E0D1}"/>
              </a:ext>
            </a:extLst>
          </p:cNvPr>
          <p:cNvSpPr>
            <a:spLocks noGrp="1" noChangeArrowheads="1"/>
          </p:cNvSpPr>
          <p:nvPr>
            <p:ph type="body" idx="1"/>
          </p:nvPr>
        </p:nvSpPr>
        <p:spPr>
          <a:xfrm>
            <a:off x="264695" y="1557338"/>
            <a:ext cx="10174705" cy="5072062"/>
          </a:xfrm>
        </p:spPr>
        <p:txBody>
          <a:bodyPr/>
          <a:lstStyle/>
          <a:p>
            <a:pPr eaLnBrk="1" hangingPunct="1">
              <a:buClr>
                <a:srgbClr val="0000FF"/>
              </a:buClr>
              <a:buFont typeface="Wingdings" panose="05000000000000000000" pitchFamily="2" charset="2"/>
              <a:buChar char="§"/>
            </a:pPr>
            <a:r>
              <a:rPr lang="cs-CZ" altLang="cs-CZ" sz="2800" dirty="0">
                <a:latin typeface="Arial Narrow" panose="020B0606020202030204" pitchFamily="34" charset="0"/>
              </a:rPr>
              <a:t>Výrobek splňuje, na základě stanoveného posouzení shody, všechny požadavky příslušných předpisů</a:t>
            </a:r>
          </a:p>
          <a:p>
            <a:pPr lvl="1" eaLnBrk="1" hangingPunct="1">
              <a:buClr>
                <a:srgbClr val="0000FF"/>
              </a:buClr>
              <a:buFont typeface="Wingdings" panose="05000000000000000000" pitchFamily="2" charset="2"/>
              <a:buChar char="§"/>
            </a:pPr>
            <a:r>
              <a:rPr lang="cs-CZ" altLang="cs-CZ" sz="2800" dirty="0">
                <a:latin typeface="Arial Narrow" panose="020B0606020202030204" pitchFamily="34" charset="0"/>
              </a:rPr>
              <a:t>musí být na všech výrobcích, u nichž to předpis vyžaduje a které jsou uváděny na trh EU </a:t>
            </a:r>
          </a:p>
          <a:p>
            <a:pPr lvl="1" eaLnBrk="1" hangingPunct="1">
              <a:buClr>
                <a:srgbClr val="0000FF"/>
              </a:buClr>
              <a:buFont typeface="Wingdings" panose="05000000000000000000" pitchFamily="2" charset="2"/>
              <a:buChar char="§"/>
            </a:pPr>
            <a:r>
              <a:rPr lang="cs-CZ" altLang="cs-CZ" sz="2800" dirty="0">
                <a:latin typeface="Arial Narrow" panose="020B0606020202030204" pitchFamily="34" charset="0"/>
              </a:rPr>
              <a:t>musí odpovídat shodě s </a:t>
            </a:r>
            <a:r>
              <a:rPr lang="cs-CZ" altLang="cs-CZ" sz="2800" u="sng" dirty="0">
                <a:latin typeface="Arial Narrow" panose="020B0606020202030204" pitchFamily="34" charset="0"/>
              </a:rPr>
              <a:t>aktuálními</a:t>
            </a:r>
            <a:r>
              <a:rPr lang="cs-CZ" altLang="cs-CZ" sz="2800" dirty="0">
                <a:latin typeface="Arial Narrow" panose="020B0606020202030204" pitchFamily="34" charset="0"/>
              </a:rPr>
              <a:t> požadavky (normami) </a:t>
            </a:r>
          </a:p>
          <a:p>
            <a:pPr lvl="1" eaLnBrk="1" hangingPunct="1">
              <a:buClr>
                <a:srgbClr val="0000FF"/>
              </a:buClr>
              <a:buFont typeface="Wingdings" panose="05000000000000000000" pitchFamily="2" charset="2"/>
              <a:buChar char="§"/>
            </a:pPr>
            <a:r>
              <a:rPr lang="cs-CZ" altLang="cs-CZ" sz="2800" dirty="0">
                <a:latin typeface="Arial Narrow" panose="020B0606020202030204" pitchFamily="34" charset="0"/>
              </a:rPr>
              <a:t>původ výrobku nerozhoduje, odpovědný je v takovém případě dovozce z ne-členské země </a:t>
            </a:r>
          </a:p>
          <a:p>
            <a:pPr lvl="1" eaLnBrk="1" hangingPunct="1">
              <a:buClr>
                <a:srgbClr val="0000FF"/>
              </a:buClr>
              <a:buFont typeface="Wingdings" panose="05000000000000000000" pitchFamily="2" charset="2"/>
              <a:buChar char="§"/>
            </a:pPr>
            <a:r>
              <a:rPr lang="cs-CZ" altLang="cs-CZ" sz="2800" dirty="0">
                <a:latin typeface="Arial Narrow" panose="020B0606020202030204" pitchFamily="34" charset="0"/>
              </a:rPr>
              <a:t>označení CE neumožňuje souběžné označení CCZ nebo jiné, umožňující záměnu   </a:t>
            </a:r>
          </a:p>
          <a:p>
            <a:pPr eaLnBrk="1" hangingPunct="1"/>
            <a:endParaRPr lang="cs-CZ" altLang="cs-CZ" b="1" dirty="0">
              <a:latin typeface="Arial Narrow" panose="020B0606020202030204" pitchFamily="34" charset="0"/>
            </a:endParaRPr>
          </a:p>
        </p:txBody>
      </p:sp>
      <p:pic>
        <p:nvPicPr>
          <p:cNvPr id="72708" name="Obrázek 1">
            <a:extLst>
              <a:ext uri="{FF2B5EF4-FFF2-40B4-BE49-F238E27FC236}">
                <a16:creationId xmlns:a16="http://schemas.microsoft.com/office/drawing/2014/main" id="{694F58DC-9FC0-7764-27A6-AE6D48D137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8381" y="5345112"/>
            <a:ext cx="1728787"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a:extLst>
              <a:ext uri="{FF2B5EF4-FFF2-40B4-BE49-F238E27FC236}">
                <a16:creationId xmlns:a16="http://schemas.microsoft.com/office/drawing/2014/main" id="{AFD13FB3-5382-1901-066F-CB6ADE5D43CA}"/>
              </a:ext>
            </a:extLst>
          </p:cNvPr>
          <p:cNvSpPr>
            <a:spLocks noGrp="1" noChangeArrowheads="1"/>
          </p:cNvSpPr>
          <p:nvPr>
            <p:ph type="title"/>
          </p:nvPr>
        </p:nvSpPr>
        <p:spPr>
          <a:xfrm>
            <a:off x="647699" y="192506"/>
            <a:ext cx="10706099" cy="1392905"/>
          </a:xfrm>
        </p:spPr>
        <p:txBody>
          <a:bodyPr/>
          <a:lstStyle/>
          <a:p>
            <a:pPr algn="ctr"/>
            <a:r>
              <a:rPr lang="cs-CZ" altLang="cs-CZ" dirty="0">
                <a:latin typeface="Arial Narrow" panose="020B0606020202030204" pitchFamily="34" charset="0"/>
              </a:rPr>
              <a:t>a Volný Pohyb zboží</a:t>
            </a:r>
            <a:br>
              <a:rPr lang="cs-CZ" altLang="cs-CZ" dirty="0">
                <a:latin typeface="Arial Narrow" panose="020B0606020202030204" pitchFamily="34" charset="0"/>
              </a:rPr>
            </a:br>
            <a:r>
              <a:rPr lang="cs-CZ" altLang="cs-CZ" dirty="0">
                <a:latin typeface="Arial Narrow" panose="020B0606020202030204" pitchFamily="34" charset="0"/>
              </a:rPr>
              <a:t>C-653/21 </a:t>
            </a:r>
            <a:r>
              <a:rPr lang="cs-CZ" altLang="cs-CZ" i="1" dirty="0" err="1">
                <a:latin typeface="Arial Narrow" panose="020B0606020202030204" pitchFamily="34" charset="0"/>
              </a:rPr>
              <a:t>Syndicat</a:t>
            </a:r>
            <a:r>
              <a:rPr lang="cs-CZ" altLang="cs-CZ" i="1" dirty="0">
                <a:latin typeface="Arial Narrow" panose="020B0606020202030204" pitchFamily="34" charset="0"/>
              </a:rPr>
              <a:t> </a:t>
            </a:r>
            <a:r>
              <a:rPr lang="cs-CZ" altLang="cs-CZ" i="1" dirty="0" err="1">
                <a:latin typeface="Arial Narrow" panose="020B0606020202030204" pitchFamily="34" charset="0"/>
              </a:rPr>
              <a:t>Uniclima</a:t>
            </a:r>
            <a:r>
              <a:rPr lang="cs-CZ" altLang="cs-CZ" i="1" dirty="0">
                <a:latin typeface="Arial Narrow" panose="020B0606020202030204" pitchFamily="34" charset="0"/>
              </a:rPr>
              <a:t> </a:t>
            </a:r>
            <a:r>
              <a:rPr lang="cs-CZ" altLang="cs-CZ" dirty="0">
                <a:latin typeface="Arial Narrow" panose="020B0606020202030204" pitchFamily="34" charset="0"/>
              </a:rPr>
              <a:t>(2023)</a:t>
            </a:r>
          </a:p>
        </p:txBody>
      </p:sp>
      <p:sp>
        <p:nvSpPr>
          <p:cNvPr id="73731" name="Zástupný obsah 2">
            <a:extLst>
              <a:ext uri="{FF2B5EF4-FFF2-40B4-BE49-F238E27FC236}">
                <a16:creationId xmlns:a16="http://schemas.microsoft.com/office/drawing/2014/main" id="{6507E05D-6967-728E-9DB6-1B08864ECAF1}"/>
              </a:ext>
            </a:extLst>
          </p:cNvPr>
          <p:cNvSpPr>
            <a:spLocks noGrp="1" noChangeArrowheads="1"/>
          </p:cNvSpPr>
          <p:nvPr>
            <p:ph idx="1"/>
          </p:nvPr>
        </p:nvSpPr>
        <p:spPr>
          <a:xfrm>
            <a:off x="312821" y="1600201"/>
            <a:ext cx="10247229" cy="5141913"/>
          </a:xfrm>
        </p:spPr>
        <p:txBody>
          <a:bodyPr>
            <a:normAutofit lnSpcReduction="10000"/>
          </a:bodyPr>
          <a:lstStyle/>
          <a:p>
            <a:r>
              <a:rPr lang="cs-CZ" altLang="cs-CZ" sz="2800" dirty="0">
                <a:latin typeface="Arial Narrow" panose="020B0606020202030204" pitchFamily="34" charset="0"/>
              </a:rPr>
              <a:t>Vyhláška FR ministerstva vnitra </a:t>
            </a:r>
            <a:r>
              <a:rPr lang="cs-CZ" altLang="cs-CZ" sz="2800" b="0" dirty="0">
                <a:latin typeface="Arial Narrow" panose="020B0606020202030204" pitchFamily="34" charset="0"/>
              </a:rPr>
              <a:t>stanovila, že používání zařízení využívajících hořlavé chladící směsi v prostorách přístupných veřejnosti podléhá splnění určitého počtu dodatečných požadavků. Uvedla však, že zařízení s označením CE nepodléhá těmto požadavkům, pokud je toto zařízení hermeticky uzavřeno</a:t>
            </a:r>
            <a:r>
              <a:rPr lang="cs-CZ" altLang="cs-CZ" sz="2800" dirty="0">
                <a:latin typeface="Arial Narrow" panose="020B0606020202030204" pitchFamily="34" charset="0"/>
              </a:rPr>
              <a:t>.</a:t>
            </a:r>
          </a:p>
          <a:p>
            <a:r>
              <a:rPr lang="cs-CZ" altLang="cs-CZ" sz="2800" dirty="0">
                <a:latin typeface="Arial Narrow" panose="020B0606020202030204" pitchFamily="34" charset="0"/>
              </a:rPr>
              <a:t>SD: </a:t>
            </a:r>
            <a:r>
              <a:rPr lang="cs-CZ" altLang="cs-CZ" sz="2800" b="0" i="1" dirty="0">
                <a:latin typeface="Arial Narrow" panose="020B0606020202030204" pitchFamily="34" charset="0"/>
              </a:rPr>
              <a:t>Právo EU </a:t>
            </a:r>
            <a:r>
              <a:rPr lang="cs-CZ" altLang="cs-CZ" sz="2800" b="0" i="1" u="sng" dirty="0">
                <a:latin typeface="Arial Narrow" panose="020B0606020202030204" pitchFamily="34" charset="0"/>
              </a:rPr>
              <a:t>brání</a:t>
            </a:r>
            <a:r>
              <a:rPr lang="cs-CZ" altLang="cs-CZ" sz="2800" b="0" i="1" dirty="0">
                <a:latin typeface="Arial Narrow" panose="020B0606020202030204" pitchFamily="34" charset="0"/>
              </a:rPr>
              <a:t> vnitrostátní právní úpravě, která za účelem ochrany zdraví a bezpečnosti osob před rizikem požáru v prostorách přístupných veřejnosti, ukládá tlakovým zařízením používající hořlavé chladící směsi požadavky, které nejsou uvedeny mezi základními bezpečnostními požadavky stanovenými dotčenými směrnicemi pro účely dodávání na trh nebo uvádění do provozu těchto zařízení, a to v případě, že se jedná o bezpečnostní požadavky a zařízení je opatřeno označením CE</a:t>
            </a:r>
            <a:r>
              <a:rPr lang="cs-CZ" altLang="cs-CZ" sz="2500" b="0" i="1" dirty="0">
                <a:latin typeface="Arial Narrow" panose="020B0606020202030204" pitchFamily="34" charset="0"/>
              </a:rPr>
              <a:t>.</a:t>
            </a:r>
          </a:p>
        </p:txBody>
      </p:sp>
      <p:pic>
        <p:nvPicPr>
          <p:cNvPr id="73732" name="Obrázek 1">
            <a:extLst>
              <a:ext uri="{FF2B5EF4-FFF2-40B4-BE49-F238E27FC236}">
                <a16:creationId xmlns:a16="http://schemas.microsoft.com/office/drawing/2014/main" id="{20D051A7-7FD1-E14F-6517-E16BA0127F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3044" y="273594"/>
            <a:ext cx="10048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E8700DE5-8F0C-0189-B3E2-02781DFDFF90}"/>
              </a:ext>
            </a:extLst>
          </p:cNvPr>
          <p:cNvSpPr>
            <a:spLocks noGrp="1" noChangeArrowheads="1"/>
          </p:cNvSpPr>
          <p:nvPr>
            <p:ph type="title"/>
          </p:nvPr>
        </p:nvSpPr>
        <p:spPr>
          <a:xfrm>
            <a:off x="2057400" y="355600"/>
            <a:ext cx="8229600" cy="1016000"/>
          </a:xfrm>
        </p:spPr>
        <p:txBody>
          <a:bodyPr>
            <a:normAutofit/>
          </a:bodyPr>
          <a:lstStyle/>
          <a:p>
            <a:pPr algn="ctr" eaLnBrk="1" hangingPunct="1"/>
            <a:r>
              <a:rPr lang="cs-CZ" altLang="cs-CZ" sz="3600" dirty="0">
                <a:latin typeface="Arial Narrow" panose="020B0606020202030204" pitchFamily="34" charset="0"/>
              </a:rPr>
              <a:t>Označení výrobku</a:t>
            </a:r>
            <a:r>
              <a:rPr lang="cs-CZ" altLang="cs-CZ" sz="4000" dirty="0">
                <a:latin typeface="Arial Narrow" panose="020B0606020202030204" pitchFamily="34" charset="0"/>
              </a:rPr>
              <a:t> </a:t>
            </a:r>
          </a:p>
        </p:txBody>
      </p:sp>
      <p:sp>
        <p:nvSpPr>
          <p:cNvPr id="74755" name="Rectangle 3">
            <a:extLst>
              <a:ext uri="{FF2B5EF4-FFF2-40B4-BE49-F238E27FC236}">
                <a16:creationId xmlns:a16="http://schemas.microsoft.com/office/drawing/2014/main" id="{7D9078D3-BDBD-C5DD-E63E-6A527BE19839}"/>
              </a:ext>
            </a:extLst>
          </p:cNvPr>
          <p:cNvSpPr>
            <a:spLocks noGrp="1" noChangeArrowheads="1"/>
          </p:cNvSpPr>
          <p:nvPr>
            <p:ph type="body" idx="1"/>
          </p:nvPr>
        </p:nvSpPr>
        <p:spPr>
          <a:xfrm>
            <a:off x="280738" y="1714500"/>
            <a:ext cx="10158664" cy="4914900"/>
          </a:xfrm>
        </p:spPr>
        <p:txBody>
          <a:bodyPr/>
          <a:lstStyle/>
          <a:p>
            <a:pPr eaLnBrk="1" hangingPunct="1">
              <a:buClr>
                <a:srgbClr val="0000FF"/>
              </a:buClr>
              <a:buFont typeface="Wingdings" panose="05000000000000000000" pitchFamily="2" charset="2"/>
              <a:buChar char="§"/>
            </a:pPr>
            <a:r>
              <a:rPr lang="cs-CZ" altLang="cs-CZ" sz="2400" dirty="0">
                <a:latin typeface="Arial Narrow" panose="020B0606020202030204" pitchFamily="34" charset="0"/>
              </a:rPr>
              <a:t>Spotřebitel musí být jasně a srozumitelně informován, varován před možnými riziky </a:t>
            </a:r>
          </a:p>
          <a:p>
            <a:pPr lvl="1" eaLnBrk="1" hangingPunct="1">
              <a:buClr>
                <a:srgbClr val="0000FF"/>
              </a:buClr>
              <a:buFont typeface="Wingdings" panose="05000000000000000000" pitchFamily="2" charset="2"/>
              <a:buChar char="§"/>
            </a:pPr>
            <a:r>
              <a:rPr lang="cs-CZ" altLang="cs-CZ" sz="2800" dirty="0">
                <a:latin typeface="Arial Narrow" panose="020B0606020202030204" pitchFamily="34" charset="0"/>
              </a:rPr>
              <a:t>povinnost prodávajícího, dodavatele, výrobce</a:t>
            </a:r>
          </a:p>
          <a:p>
            <a:pPr lvl="1" eaLnBrk="1" hangingPunct="1">
              <a:buClr>
                <a:srgbClr val="0000FF"/>
              </a:buClr>
              <a:buFont typeface="Wingdings" panose="05000000000000000000" pitchFamily="2" charset="2"/>
              <a:buChar char="§"/>
            </a:pPr>
            <a:r>
              <a:rPr lang="cs-CZ" altLang="cs-CZ" sz="2800" u="sng" dirty="0">
                <a:latin typeface="Arial Narrow" panose="020B0606020202030204" pitchFamily="34" charset="0"/>
              </a:rPr>
              <a:t>povinnost prodávajícího trvá, i když tyto informace neobdržel</a:t>
            </a:r>
            <a:r>
              <a:rPr lang="cs-CZ" altLang="cs-CZ" sz="2800" dirty="0">
                <a:latin typeface="Arial Narrow" panose="020B0606020202030204" pitchFamily="34" charset="0"/>
              </a:rPr>
              <a:t> od výrobce/dodavatele</a:t>
            </a:r>
          </a:p>
          <a:p>
            <a:pPr lvl="1" eaLnBrk="1" hangingPunct="1">
              <a:buClr>
                <a:srgbClr val="0000FF"/>
              </a:buClr>
              <a:buFont typeface="Wingdings" panose="05000000000000000000" pitchFamily="2" charset="2"/>
              <a:buChar char="§"/>
            </a:pPr>
            <a:r>
              <a:rPr lang="cs-CZ" altLang="cs-CZ" sz="2800" dirty="0">
                <a:latin typeface="Arial Narrow" panose="020B0606020202030204" pitchFamily="34" charset="0"/>
              </a:rPr>
              <a:t>prodávající nesmí odstranit označení výrobce/dodavatele</a:t>
            </a:r>
          </a:p>
          <a:p>
            <a:pPr eaLnBrk="1" hangingPunct="1">
              <a:buClr>
                <a:srgbClr val="0000FF"/>
              </a:buClr>
              <a:buFont typeface="Wingdings" panose="05000000000000000000" pitchFamily="2" charset="2"/>
              <a:buChar char="§"/>
            </a:pPr>
            <a:r>
              <a:rPr lang="cs-CZ" altLang="cs-CZ" sz="2400" dirty="0">
                <a:latin typeface="Arial Narrow" panose="020B0606020202030204" pitchFamily="34" charset="0"/>
              </a:rPr>
              <a:t>Jazyk označení výrobku</a:t>
            </a:r>
          </a:p>
          <a:p>
            <a:pPr lvl="1" eaLnBrk="1" hangingPunct="1">
              <a:buClr>
                <a:srgbClr val="0000FF"/>
              </a:buClr>
              <a:buFont typeface="Wingdings" panose="05000000000000000000" pitchFamily="2" charset="2"/>
              <a:buChar char="§"/>
            </a:pPr>
            <a:r>
              <a:rPr lang="cs-CZ" altLang="cs-CZ" sz="2800" u="sng" dirty="0">
                <a:latin typeface="Arial Narrow" panose="020B0606020202030204" pitchFamily="34" charset="0"/>
              </a:rPr>
              <a:t>je v rozporu s právem EU</a:t>
            </a:r>
            <a:r>
              <a:rPr lang="cs-CZ" altLang="cs-CZ" sz="2800" dirty="0">
                <a:latin typeface="Arial Narrow" panose="020B0606020202030204" pitchFamily="34" charset="0"/>
              </a:rPr>
              <a:t> nepřipouštět jiný způsob než určitý jazyk</a:t>
            </a:r>
          </a:p>
          <a:p>
            <a:pPr lvl="1" eaLnBrk="1" hangingPunct="1">
              <a:buClr>
                <a:srgbClr val="0000FF"/>
              </a:buClr>
              <a:buFont typeface="Wingdings" panose="05000000000000000000" pitchFamily="2" charset="2"/>
              <a:buChar char="§"/>
            </a:pPr>
            <a:r>
              <a:rPr lang="cs-CZ" altLang="cs-CZ" sz="2800" dirty="0">
                <a:latin typeface="Arial Narrow" panose="020B0606020202030204" pitchFamily="34" charset="0"/>
              </a:rPr>
              <a:t>srozumitelnost posuzují národní orgány, odpovědnou je osoba uvádějící výrobek na národní trh</a:t>
            </a:r>
          </a:p>
          <a:p>
            <a:pPr lvl="1" eaLnBrk="1" hangingPunct="1">
              <a:buClr>
                <a:schemeClr val="tx1"/>
              </a:buClr>
              <a:buFont typeface="Wingdings" panose="05000000000000000000" pitchFamily="2" charset="2"/>
              <a:buChar char="§"/>
            </a:pPr>
            <a:endParaRPr lang="cs-CZ" altLang="cs-CZ" sz="2400" dirty="0">
              <a:latin typeface="Arial Narrow" panose="020B0606020202030204" pitchFamily="34" charset="0"/>
            </a:endParaRPr>
          </a:p>
          <a:p>
            <a:pPr lvl="1" eaLnBrk="1" hangingPunct="1">
              <a:buClr>
                <a:schemeClr val="tx1"/>
              </a:buClr>
              <a:buFont typeface="Wingdings" panose="05000000000000000000" pitchFamily="2" charset="2"/>
              <a:buChar char="§"/>
            </a:pPr>
            <a:endParaRPr lang="cs-CZ" altLang="cs-CZ" sz="2400" dirty="0"/>
          </a:p>
          <a:p>
            <a:pPr eaLnBrk="1" hangingPunct="1"/>
            <a:endParaRPr lang="cs-CZ" altLang="cs-CZ"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4DC015D5-E8A3-94BF-010D-3473FB4C09F5}"/>
              </a:ext>
            </a:extLst>
          </p:cNvPr>
          <p:cNvSpPr>
            <a:spLocks noGrp="1" noChangeArrowheads="1"/>
          </p:cNvSpPr>
          <p:nvPr>
            <p:ph type="title"/>
          </p:nvPr>
        </p:nvSpPr>
        <p:spPr>
          <a:xfrm>
            <a:off x="802105" y="152400"/>
            <a:ext cx="9408695" cy="1219200"/>
          </a:xfrm>
        </p:spPr>
        <p:txBody>
          <a:bodyPr>
            <a:normAutofit/>
          </a:bodyPr>
          <a:lstStyle/>
          <a:p>
            <a:pPr algn="ctr" eaLnBrk="1" hangingPunct="1"/>
            <a:r>
              <a:rPr lang="cs-CZ" altLang="cs-CZ" sz="3600" dirty="0">
                <a:latin typeface="Arial Narrow" panose="020B0606020202030204" pitchFamily="34" charset="0"/>
              </a:rPr>
              <a:t>Odpovědnost za škodu v důsledku vady výrobku</a:t>
            </a:r>
          </a:p>
        </p:txBody>
      </p:sp>
      <p:sp>
        <p:nvSpPr>
          <p:cNvPr id="75779" name="Rectangle 3">
            <a:extLst>
              <a:ext uri="{FF2B5EF4-FFF2-40B4-BE49-F238E27FC236}">
                <a16:creationId xmlns:a16="http://schemas.microsoft.com/office/drawing/2014/main" id="{3A83F1E3-8BC8-06DF-CC3E-1DBBDCE55D0F}"/>
              </a:ext>
            </a:extLst>
          </p:cNvPr>
          <p:cNvSpPr>
            <a:spLocks noGrp="1" noChangeArrowheads="1"/>
          </p:cNvSpPr>
          <p:nvPr>
            <p:ph type="body" idx="1"/>
          </p:nvPr>
        </p:nvSpPr>
        <p:spPr>
          <a:xfrm>
            <a:off x="240632" y="1628776"/>
            <a:ext cx="10319419" cy="5076825"/>
          </a:xfrm>
        </p:spPr>
        <p:txBody>
          <a:bodyPr>
            <a:normAutofit fontScale="85000" lnSpcReduction="10000"/>
          </a:bodyPr>
          <a:lstStyle/>
          <a:p>
            <a:pPr>
              <a:buClr>
                <a:srgbClr val="0000FF"/>
              </a:buClr>
              <a:buFont typeface="Wingdings" panose="05000000000000000000" pitchFamily="2" charset="2"/>
              <a:buChar char="§"/>
            </a:pPr>
            <a:r>
              <a:rPr lang="cs-CZ" sz="2400" dirty="0">
                <a:latin typeface="Arial Narrow" panose="020B0606020202030204" pitchFamily="34" charset="0"/>
              </a:rPr>
              <a:t>NOVÁ Směrnice Evropského parlamentu a Rady (EU) 2024/2853 ze dne 23. října 2024 o odpovědnosti za vadné výrobky a o zrušení směrnice Rady 85/374/EHS</a:t>
            </a:r>
            <a:endParaRPr lang="cs-CZ" altLang="cs-CZ" sz="2800" b="0" dirty="0">
              <a:latin typeface="Arial Narrow" panose="020B0606020202030204" pitchFamily="34" charset="0"/>
            </a:endParaRPr>
          </a:p>
          <a:p>
            <a:r>
              <a:rPr lang="cs-CZ" b="0" dirty="0">
                <a:latin typeface="Arial Narrow" panose="020B0606020202030204" pitchFamily="34" charset="0"/>
              </a:rPr>
              <a:t>Výrobek je považován za vadný, neposkytuje-li bezpečnost, kterou je osoba oprávněná očekávat nebo kterou vyžaduje právo EU nebo vnitrostátní právo. Posouzení vadnosti by mimo jiné zahrnovalo:</a:t>
            </a:r>
          </a:p>
          <a:p>
            <a:pPr lvl="1"/>
            <a:r>
              <a:rPr lang="cs-CZ" dirty="0">
                <a:latin typeface="Arial Narrow" panose="020B0606020202030204" pitchFamily="34" charset="0"/>
              </a:rPr>
              <a:t>prezentaci a vlastnosti výrobku, včetně jeho označení,</a:t>
            </a:r>
          </a:p>
          <a:p>
            <a:pPr lvl="1"/>
            <a:r>
              <a:rPr lang="cs-CZ" dirty="0">
                <a:latin typeface="Arial Narrow" panose="020B0606020202030204" pitchFamily="34" charset="0"/>
              </a:rPr>
              <a:t>vliv na výrobek, pokud jde o schopnost dále se učit nebo získávat nové funkce,</a:t>
            </a:r>
          </a:p>
          <a:p>
            <a:pPr lvl="1"/>
            <a:r>
              <a:rPr lang="cs-CZ" dirty="0">
                <a:latin typeface="Arial Narrow" panose="020B0606020202030204" pitchFamily="34" charset="0"/>
              </a:rPr>
              <a:t>rozumně předvídatelný vliv jiných výrobků, u nichž lze předpokládat, že budou používány společně s výrobkem, na výrobek.</a:t>
            </a:r>
          </a:p>
          <a:p>
            <a:pPr lvl="1"/>
            <a:r>
              <a:rPr lang="cs-CZ" altLang="cs-CZ" dirty="0">
                <a:latin typeface="Arial Narrow" panose="020B0606020202030204" pitchFamily="34" charset="0"/>
              </a:rPr>
              <a:t>vady konstrukční, výrobní i instrukční výrobku</a:t>
            </a:r>
          </a:p>
          <a:p>
            <a:pPr eaLnBrk="1" hangingPunct="1">
              <a:buClr>
                <a:srgbClr val="0000FF"/>
              </a:buClr>
              <a:buFont typeface="Wingdings" panose="05000000000000000000" pitchFamily="2" charset="2"/>
              <a:buChar char="§"/>
            </a:pPr>
            <a:r>
              <a:rPr lang="cs-CZ" altLang="cs-CZ" sz="2400" b="0" dirty="0">
                <a:latin typeface="Arial Narrow" panose="020B0606020202030204" pitchFamily="34" charset="0"/>
              </a:rPr>
              <a:t>Výrobce (ale v určitých případech i online e-shop) nese odpovědnost za smrt, poškození zdraví nebo materiální škodu (újmu na majetku) způsobenou výrobkem fyzické osobě / spotřebiteli. </a:t>
            </a:r>
          </a:p>
          <a:p>
            <a:pPr eaLnBrk="1" hangingPunct="1">
              <a:buClr>
                <a:srgbClr val="0000FF"/>
              </a:buClr>
              <a:buFont typeface="Wingdings" panose="05000000000000000000" pitchFamily="2" charset="2"/>
              <a:buChar char="§"/>
            </a:pPr>
            <a:r>
              <a:rPr lang="cs-CZ" altLang="cs-CZ" sz="2400" b="0" dirty="0">
                <a:latin typeface="Arial Narrow" panose="020B0606020202030204" pitchFamily="34" charset="0"/>
              </a:rPr>
              <a:t>Odpovědnost výrobce usídleného v EU, případně dovozce do EU </a:t>
            </a:r>
            <a:r>
              <a:rPr lang="cs-CZ" altLang="cs-CZ" sz="2400" b="0" u="sng" dirty="0">
                <a:latin typeface="Arial Narrow" panose="020B0606020202030204" pitchFamily="34" charset="0"/>
              </a:rPr>
              <a:t>na celém území EU</a:t>
            </a:r>
          </a:p>
          <a:p>
            <a:pPr eaLnBrk="1" hangingPunct="1">
              <a:buClr>
                <a:srgbClr val="0000FF"/>
              </a:buClr>
              <a:buFont typeface="Wingdings" panose="05000000000000000000" pitchFamily="2" charset="2"/>
              <a:buChar char="§"/>
            </a:pPr>
            <a:r>
              <a:rPr lang="cs-CZ" altLang="cs-CZ" sz="2400" b="0" dirty="0">
                <a:latin typeface="Arial Narrow" panose="020B0606020202030204" pitchFamily="34" charset="0"/>
              </a:rPr>
              <a:t>Odpovědnost </a:t>
            </a:r>
            <a:r>
              <a:rPr lang="cs-CZ" altLang="cs-CZ" sz="2400" b="0" u="sng" dirty="0">
                <a:latin typeface="Arial Narrow" panose="020B0606020202030204" pitchFamily="34" charset="0"/>
              </a:rPr>
              <a:t>objektivn</a:t>
            </a:r>
            <a:r>
              <a:rPr lang="cs-CZ" altLang="cs-CZ" sz="2400" b="0" dirty="0">
                <a:latin typeface="Arial Narrow" panose="020B0606020202030204" pitchFamily="34" charset="0"/>
              </a:rPr>
              <a:t>í, nevyžadující zavinění, za výrobek po dobu 10 let od jeho uvedení na trh, promlčuje se za 25 let, v nichž se může škoda (nejčastěji na zdraví) projevit. </a:t>
            </a:r>
          </a:p>
          <a:p>
            <a:pPr>
              <a:buClr>
                <a:srgbClr val="0000FF"/>
              </a:buClr>
              <a:buFont typeface="Wingdings" panose="05000000000000000000" pitchFamily="2" charset="2"/>
              <a:buChar char="§"/>
            </a:pPr>
            <a:r>
              <a:rPr lang="cs-CZ" altLang="cs-CZ" sz="2400" b="0" dirty="0">
                <a:latin typeface="Arial Narrow" panose="020B0606020202030204" pitchFamily="34" charset="0"/>
              </a:rPr>
              <a:t>Týká se jen výrobků vč. surovin, výpěstků, úlovků, všech </a:t>
            </a:r>
            <a:r>
              <a:rPr lang="cs-CZ" b="0" dirty="0">
                <a:latin typeface="Arial Narrow" panose="020B0606020202030204" pitchFamily="34" charset="0"/>
              </a:rPr>
              <a:t>typů softwaru, včetně aplikací a systémů AI </a:t>
            </a:r>
            <a:r>
              <a:rPr lang="cs-CZ" altLang="cs-CZ" sz="2400" b="0" u="sng" dirty="0">
                <a:latin typeface="Arial Narrow" panose="020B0606020202030204" pitchFamily="34" charset="0"/>
              </a:rPr>
              <a:t>nikoli služeb. </a:t>
            </a:r>
          </a:p>
          <a:p>
            <a:pPr eaLnBrk="1" hangingPunct="1">
              <a:buClr>
                <a:srgbClr val="0000FF"/>
              </a:buClr>
              <a:buFont typeface="Wingdings" panose="05000000000000000000" pitchFamily="2" charset="2"/>
              <a:buChar char="§"/>
            </a:pPr>
            <a:endParaRPr lang="cs-CZ" altLang="cs-CZ" dirty="0">
              <a:latin typeface="Arial Narrow" panose="020B0606020202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7A7748BC-95B8-75FA-1002-4C68572BA721}"/>
              </a:ext>
            </a:extLst>
          </p:cNvPr>
          <p:cNvSpPr>
            <a:spLocks noGrp="1" noChangeArrowheads="1"/>
          </p:cNvSpPr>
          <p:nvPr>
            <p:ph type="title"/>
          </p:nvPr>
        </p:nvSpPr>
        <p:spPr/>
        <p:txBody>
          <a:bodyPr/>
          <a:lstStyle/>
          <a:p>
            <a:pPr algn="ctr"/>
            <a:r>
              <a:rPr lang="cs-CZ" altLang="cs-CZ">
                <a:latin typeface="Arial Narrow" panose="020B0606020202030204" pitchFamily="34" charset="0"/>
              </a:rPr>
              <a:t>Komu jsou tyto zákazy adresovány? </a:t>
            </a:r>
          </a:p>
        </p:txBody>
      </p:sp>
      <p:sp>
        <p:nvSpPr>
          <p:cNvPr id="3" name="Zástupný obsah 2">
            <a:extLst>
              <a:ext uri="{FF2B5EF4-FFF2-40B4-BE49-F238E27FC236}">
                <a16:creationId xmlns:a16="http://schemas.microsoft.com/office/drawing/2014/main" id="{281CC780-FA4D-95D5-6765-29C8979E2C3F}"/>
              </a:ext>
            </a:extLst>
          </p:cNvPr>
          <p:cNvSpPr>
            <a:spLocks noGrp="1"/>
          </p:cNvSpPr>
          <p:nvPr>
            <p:ph idx="1"/>
          </p:nvPr>
        </p:nvSpPr>
        <p:spPr>
          <a:xfrm>
            <a:off x="417095" y="1557338"/>
            <a:ext cx="10250905" cy="5300662"/>
          </a:xfrm>
        </p:spPr>
        <p:txBody>
          <a:bodyPr/>
          <a:lstStyle/>
          <a:p>
            <a:pPr>
              <a:defRPr/>
            </a:pPr>
            <a:r>
              <a:rPr lang="cs-CZ" sz="2800" b="1" dirty="0">
                <a:latin typeface="Arial Narrow" panose="020B0606020202030204" pitchFamily="34" charset="0"/>
              </a:rPr>
              <a:t>Členským státům! </a:t>
            </a:r>
          </a:p>
          <a:p>
            <a:pPr lvl="1">
              <a:defRPr/>
            </a:pPr>
            <a:r>
              <a:rPr lang="cs-CZ" sz="2800" dirty="0">
                <a:latin typeface="Arial Narrow" panose="020B0606020202030204" pitchFamily="34" charset="0"/>
              </a:rPr>
              <a:t>Klasické nástroje </a:t>
            </a:r>
            <a:r>
              <a:rPr lang="cs-CZ" sz="2800" dirty="0">
                <a:solidFill>
                  <a:srgbClr val="FF0000"/>
                </a:solidFill>
                <a:latin typeface="Arial Narrow" panose="020B0606020202030204" pitchFamily="34" charset="0"/>
              </a:rPr>
              <a:t>státní regulace </a:t>
            </a:r>
            <a:r>
              <a:rPr lang="cs-CZ" sz="2800" dirty="0">
                <a:latin typeface="Arial Narrow" panose="020B0606020202030204" pitchFamily="34" charset="0"/>
              </a:rPr>
              <a:t>dovozu a vývozu jako cla, celní přirážky, kvóty a zákazy dovozu … </a:t>
            </a:r>
            <a:r>
              <a:rPr lang="cs-CZ" sz="2800" b="1" i="1" dirty="0">
                <a:latin typeface="Arial Narrow" panose="020B0606020202030204" pitchFamily="34" charset="0"/>
              </a:rPr>
              <a:t>„jsou </a:t>
            </a:r>
            <a:r>
              <a:rPr lang="cs-CZ" sz="2800" b="1" i="1" dirty="0">
                <a:solidFill>
                  <a:srgbClr val="FF0000"/>
                </a:solidFill>
                <a:latin typeface="Arial Narrow" panose="020B0606020202030204" pitchFamily="34" charset="0"/>
              </a:rPr>
              <a:t>mezi členskými státy</a:t>
            </a:r>
            <a:r>
              <a:rPr lang="cs-CZ" sz="2800" b="1" i="1" dirty="0">
                <a:latin typeface="Arial Narrow" panose="020B0606020202030204" pitchFamily="34" charset="0"/>
              </a:rPr>
              <a:t> zakázány“. </a:t>
            </a:r>
          </a:p>
          <a:p>
            <a:pPr lvl="1">
              <a:defRPr/>
            </a:pPr>
            <a:r>
              <a:rPr lang="cs-CZ" sz="2800" dirty="0">
                <a:latin typeface="Arial Narrow" panose="020B0606020202030204" pitchFamily="34" charset="0"/>
              </a:rPr>
              <a:t>Široká definice = každý subjekt s vrchnostenskou agendou! </a:t>
            </a:r>
          </a:p>
          <a:p>
            <a:pPr>
              <a:defRPr/>
            </a:pPr>
            <a:r>
              <a:rPr lang="cs-CZ" sz="2800" b="1" dirty="0">
                <a:latin typeface="Arial Narrow" panose="020B0606020202030204" pitchFamily="34" charset="0"/>
              </a:rPr>
              <a:t>Soukromým osobám? </a:t>
            </a:r>
          </a:p>
          <a:p>
            <a:pPr lvl="1">
              <a:defRPr/>
            </a:pPr>
            <a:r>
              <a:rPr lang="cs-CZ" sz="2800" dirty="0">
                <a:latin typeface="Arial Narrow" panose="020B0606020202030204" pitchFamily="34" charset="0"/>
              </a:rPr>
              <a:t>NE, jednotlivec si může vybírat (</a:t>
            </a:r>
            <a:r>
              <a:rPr lang="cs-CZ" sz="2800" i="1" dirty="0">
                <a:latin typeface="Arial Narrow" panose="020B0606020202030204" pitchFamily="34" charset="0"/>
              </a:rPr>
              <a:t>preferovat francouzskou módu, německá auta, řecké olivy, italské víno, české pivo…. </a:t>
            </a:r>
            <a:r>
              <a:rPr lang="cs-CZ" sz="2800" dirty="0">
                <a:latin typeface="Arial Narrow" panose="020B0606020202030204" pitchFamily="34" charset="0"/>
              </a:rPr>
              <a:t>je jednotlivcům dovoleno </a:t>
            </a:r>
            <a:r>
              <a:rPr lang="cs-CZ" sz="2800" dirty="0">
                <a:latin typeface="Arial Narrow" panose="020B0606020202030204" pitchFamily="34" charset="0"/>
                <a:sym typeface="Wingdings" panose="05000000000000000000" pitchFamily="2" charset="2"/>
              </a:rPr>
              <a:t>)</a:t>
            </a:r>
          </a:p>
          <a:p>
            <a:pPr lvl="1">
              <a:defRPr/>
            </a:pPr>
            <a:r>
              <a:rPr lang="cs-CZ" sz="2800" dirty="0">
                <a:latin typeface="Arial Narrow" panose="020B0606020202030204" pitchFamily="34" charset="0"/>
                <a:sym typeface="Wingdings" panose="05000000000000000000" pitchFamily="2" charset="2"/>
              </a:rPr>
              <a:t>OVŠEM, jde-li o </a:t>
            </a:r>
            <a:r>
              <a:rPr lang="cs-CZ" sz="2800" b="1" dirty="0">
                <a:latin typeface="Arial Narrow" panose="020B0606020202030204" pitchFamily="34" charset="0"/>
                <a:sym typeface="Wingdings" panose="05000000000000000000" pitchFamily="2" charset="2"/>
              </a:rPr>
              <a:t>systematické a plošné</a:t>
            </a:r>
            <a:r>
              <a:rPr lang="cs-CZ" sz="2800" dirty="0">
                <a:latin typeface="Arial Narrow" panose="020B0606020202030204" pitchFamily="34" charset="0"/>
                <a:sym typeface="Wingdings" panose="05000000000000000000" pitchFamily="2" charset="2"/>
              </a:rPr>
              <a:t> bránění přístupu zboží na národní trh (blokády hranic, výzvy k bojkotu), </a:t>
            </a:r>
            <a:r>
              <a:rPr lang="cs-CZ" sz="2800" b="1" dirty="0">
                <a:latin typeface="Arial Narrow" panose="020B0606020202030204" pitchFamily="34" charset="0"/>
                <a:sym typeface="Wingdings" panose="05000000000000000000" pitchFamily="2" charset="2"/>
              </a:rPr>
              <a:t>členský stát může odpovídat za to, že je neřeší – nezakazuje.</a:t>
            </a:r>
            <a:endParaRPr lang="cs-CZ" sz="2800" b="1" dirty="0">
              <a:latin typeface="Arial Narrow" panose="020B0606020202030204" pitchFamily="34" charset="0"/>
            </a:endParaRPr>
          </a:p>
          <a:p>
            <a:pPr marL="0" indent="0">
              <a:buNone/>
              <a:defRPr/>
            </a:pPr>
            <a:endParaRPr lang="cs-CZ" dirty="0">
              <a:latin typeface="Arial Narrow" panose="020B060602020203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D054DA72-3B6F-431B-C7E1-72D498D52455}"/>
              </a:ext>
            </a:extLst>
          </p:cNvPr>
          <p:cNvSpPr>
            <a:spLocks noGrp="1" noChangeArrowheads="1"/>
          </p:cNvSpPr>
          <p:nvPr>
            <p:ph type="title"/>
          </p:nvPr>
        </p:nvSpPr>
        <p:spPr>
          <a:xfrm>
            <a:off x="473242" y="152400"/>
            <a:ext cx="9889958" cy="1219200"/>
          </a:xfrm>
        </p:spPr>
        <p:txBody>
          <a:bodyPr>
            <a:normAutofit/>
          </a:bodyPr>
          <a:lstStyle/>
          <a:p>
            <a:pPr algn="ctr" eaLnBrk="1" hangingPunct="1"/>
            <a:r>
              <a:rPr lang="cs-CZ" altLang="cs-CZ" sz="3200" dirty="0">
                <a:latin typeface="Arial Narrow" panose="020B0606020202030204" pitchFamily="34" charset="0"/>
              </a:rPr>
              <a:t>Liberace z odpovědnosti výrobce za škodu</a:t>
            </a:r>
          </a:p>
        </p:txBody>
      </p:sp>
      <p:sp>
        <p:nvSpPr>
          <p:cNvPr id="76803" name="Rectangle 3">
            <a:extLst>
              <a:ext uri="{FF2B5EF4-FFF2-40B4-BE49-F238E27FC236}">
                <a16:creationId xmlns:a16="http://schemas.microsoft.com/office/drawing/2014/main" id="{AA6C6105-EAB9-8A4F-8A59-12B2C436F299}"/>
              </a:ext>
            </a:extLst>
          </p:cNvPr>
          <p:cNvSpPr>
            <a:spLocks noGrp="1" noChangeArrowheads="1"/>
          </p:cNvSpPr>
          <p:nvPr>
            <p:ph type="body" idx="1"/>
          </p:nvPr>
        </p:nvSpPr>
        <p:spPr>
          <a:xfrm>
            <a:off x="280737" y="1557338"/>
            <a:ext cx="10387263" cy="5148262"/>
          </a:xfrm>
        </p:spPr>
        <p:txBody>
          <a:bodyPr/>
          <a:lstStyle/>
          <a:p>
            <a:pPr eaLnBrk="1" hangingPunct="1">
              <a:lnSpc>
                <a:spcPct val="90000"/>
              </a:lnSpc>
              <a:buFontTx/>
              <a:buNone/>
            </a:pPr>
            <a:r>
              <a:rPr lang="cs-CZ" altLang="cs-CZ" sz="3200" dirty="0">
                <a:latin typeface="Arial Narrow" panose="020B0606020202030204" pitchFamily="34" charset="0"/>
              </a:rPr>
              <a:t>Výrobce/dovozce je objektivně odpovědný, </a:t>
            </a:r>
          </a:p>
          <a:p>
            <a:pPr lvl="1" eaLnBrk="1" hangingPunct="1">
              <a:lnSpc>
                <a:spcPct val="90000"/>
              </a:lnSpc>
              <a:buClr>
                <a:srgbClr val="0000FF"/>
              </a:buClr>
              <a:buFont typeface="Wingdings" panose="05000000000000000000" pitchFamily="2" charset="2"/>
              <a:buChar char="§"/>
            </a:pPr>
            <a:r>
              <a:rPr lang="cs-CZ" altLang="cs-CZ" sz="2800" dirty="0">
                <a:latin typeface="Arial Narrow" panose="020B0606020202030204" pitchFamily="34" charset="0"/>
              </a:rPr>
              <a:t>vyjma vady způsobené jiným začleněním do výsledného produktu </a:t>
            </a:r>
          </a:p>
          <a:p>
            <a:pPr lvl="1" eaLnBrk="1" hangingPunct="1">
              <a:lnSpc>
                <a:spcPct val="90000"/>
              </a:lnSpc>
              <a:buClr>
                <a:srgbClr val="0000FF"/>
              </a:buClr>
              <a:buFont typeface="Wingdings" panose="05000000000000000000" pitchFamily="2" charset="2"/>
              <a:buChar char="§"/>
            </a:pPr>
            <a:r>
              <a:rPr lang="cs-CZ" altLang="cs-CZ" sz="2800" dirty="0">
                <a:latin typeface="Arial Narrow" panose="020B0606020202030204" pitchFamily="34" charset="0"/>
              </a:rPr>
              <a:t>vyjma škody způsobené vinou poškozeného</a:t>
            </a:r>
          </a:p>
          <a:p>
            <a:pPr lvl="1" eaLnBrk="1" hangingPunct="1">
              <a:lnSpc>
                <a:spcPct val="90000"/>
              </a:lnSpc>
              <a:buClr>
                <a:srgbClr val="0000FF"/>
              </a:buClr>
              <a:buFont typeface="Wingdings" panose="05000000000000000000" pitchFamily="2" charset="2"/>
              <a:buChar char="§"/>
            </a:pPr>
            <a:r>
              <a:rPr lang="cs-CZ" altLang="cs-CZ" sz="2800" dirty="0">
                <a:latin typeface="Arial Narrow" panose="020B0606020202030204" pitchFamily="34" charset="0"/>
              </a:rPr>
              <a:t>vyjma vad způsobených platnými předpisy nebo neznámých soudobé vědě a technice</a:t>
            </a:r>
          </a:p>
          <a:p>
            <a:pPr lvl="1" eaLnBrk="1" hangingPunct="1">
              <a:lnSpc>
                <a:spcPct val="90000"/>
              </a:lnSpc>
              <a:buClr>
                <a:srgbClr val="0000FF"/>
              </a:buClr>
              <a:buFont typeface="Wingdings" panose="05000000000000000000" pitchFamily="2" charset="2"/>
              <a:buChar char="§"/>
            </a:pPr>
            <a:r>
              <a:rPr lang="cs-CZ" altLang="cs-CZ" sz="2800" dirty="0">
                <a:latin typeface="Arial Narrow" panose="020B0606020202030204" pitchFamily="34" charset="0"/>
              </a:rPr>
              <a:t>vyjma výrobků uvedených na trh před více než 10 lety</a:t>
            </a:r>
          </a:p>
          <a:p>
            <a:pPr lvl="1" eaLnBrk="1" hangingPunct="1">
              <a:lnSpc>
                <a:spcPct val="90000"/>
              </a:lnSpc>
              <a:buClr>
                <a:srgbClr val="0000FF"/>
              </a:buClr>
              <a:buFont typeface="Wingdings" panose="05000000000000000000" pitchFamily="2" charset="2"/>
              <a:buChar char="§"/>
            </a:pPr>
            <a:r>
              <a:rPr lang="cs-CZ" altLang="cs-CZ" sz="2800" dirty="0">
                <a:latin typeface="Arial Narrow" panose="020B0606020202030204" pitchFamily="34" charset="0"/>
              </a:rPr>
              <a:t>vyjma případů promlčení nároku </a:t>
            </a:r>
          </a:p>
          <a:p>
            <a:pPr lvl="1" eaLnBrk="1" hangingPunct="1">
              <a:lnSpc>
                <a:spcPct val="90000"/>
              </a:lnSpc>
              <a:buClr>
                <a:srgbClr val="0000FF"/>
              </a:buClr>
              <a:buFont typeface="Wingdings" panose="05000000000000000000" pitchFamily="2" charset="2"/>
              <a:buChar char="§"/>
            </a:pPr>
            <a:r>
              <a:rPr lang="cs-CZ" altLang="cs-CZ" sz="2800" dirty="0">
                <a:latin typeface="Arial Narrow" panose="020B0606020202030204" pitchFamily="34" charset="0"/>
              </a:rPr>
              <a:t>poměrně v případech společné a nerozdílná odpovědnost více výrobců</a:t>
            </a:r>
          </a:p>
          <a:p>
            <a:pPr lvl="1" eaLnBrk="1" hangingPunct="1">
              <a:lnSpc>
                <a:spcPct val="90000"/>
              </a:lnSpc>
              <a:buClr>
                <a:srgbClr val="0000FF"/>
              </a:buClr>
              <a:buFont typeface="Wingdings" panose="05000000000000000000" pitchFamily="2" charset="2"/>
              <a:buChar char="§"/>
            </a:pPr>
            <a:r>
              <a:rPr lang="cs-CZ" altLang="cs-CZ" sz="2800" dirty="0">
                <a:latin typeface="Arial Narrow" panose="020B0606020202030204" pitchFamily="34" charset="0"/>
              </a:rPr>
              <a:t>vliv třetí osoby: odpovídá výrobce, může uplatňovat postih viníka</a:t>
            </a:r>
          </a:p>
          <a:p>
            <a:pPr eaLnBrk="1" hangingPunct="1">
              <a:lnSpc>
                <a:spcPct val="90000"/>
              </a:lnSpc>
              <a:buClr>
                <a:srgbClr val="0000FF"/>
              </a:buClr>
              <a:buFont typeface="Wingdings" panose="05000000000000000000" pitchFamily="2" charset="2"/>
              <a:buChar char="§"/>
            </a:pPr>
            <a:r>
              <a:rPr lang="cs-CZ" altLang="cs-CZ" sz="3200" dirty="0">
                <a:latin typeface="Arial Narrow" panose="020B0606020202030204" pitchFamily="34" charset="0"/>
              </a:rPr>
              <a:t>poškozený prokazuje souvislost mezi vadou a škodou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A85381-17D1-EA9C-8DA1-4D367747CF76}"/>
              </a:ext>
            </a:extLst>
          </p:cNvPr>
          <p:cNvSpPr>
            <a:spLocks noGrp="1"/>
          </p:cNvSpPr>
          <p:nvPr>
            <p:ph type="title"/>
          </p:nvPr>
        </p:nvSpPr>
        <p:spPr>
          <a:xfrm>
            <a:off x="647699" y="489284"/>
            <a:ext cx="10706099" cy="1096127"/>
          </a:xfrm>
        </p:spPr>
        <p:txBody>
          <a:bodyPr/>
          <a:lstStyle/>
          <a:p>
            <a:r>
              <a:rPr lang="cs-CZ" dirty="0">
                <a:latin typeface="Arial Narrow" panose="020B0606020202030204" pitchFamily="34" charset="0"/>
              </a:rPr>
              <a:t>ODPOVĚDNOST VÝROBCE ZA ŠKODU - PŘÍKLADY</a:t>
            </a:r>
          </a:p>
        </p:txBody>
      </p:sp>
      <p:sp>
        <p:nvSpPr>
          <p:cNvPr id="3" name="Zástupný obsah 2">
            <a:extLst>
              <a:ext uri="{FF2B5EF4-FFF2-40B4-BE49-F238E27FC236}">
                <a16:creationId xmlns:a16="http://schemas.microsoft.com/office/drawing/2014/main" id="{20D26507-99A5-60A2-1AC0-583658538E5C}"/>
              </a:ext>
            </a:extLst>
          </p:cNvPr>
          <p:cNvSpPr>
            <a:spLocks noGrp="1"/>
          </p:cNvSpPr>
          <p:nvPr>
            <p:ph idx="1"/>
          </p:nvPr>
        </p:nvSpPr>
        <p:spPr>
          <a:xfrm>
            <a:off x="216568" y="1825624"/>
            <a:ext cx="10467474" cy="4956677"/>
          </a:xfrm>
        </p:spPr>
        <p:txBody>
          <a:bodyPr/>
          <a:lstStyle/>
          <a:p>
            <a:r>
              <a:rPr lang="cs-CZ" sz="2400" b="0" dirty="0">
                <a:latin typeface="Arial Narrow" panose="020B0606020202030204" pitchFamily="34" charset="0"/>
              </a:rPr>
              <a:t>VÝROBCE ODPOVÍDÁ: </a:t>
            </a:r>
            <a:r>
              <a:rPr lang="cs-CZ" sz="2400" b="0" i="1" dirty="0">
                <a:latin typeface="Arial Narrow" panose="020B0606020202030204" pitchFamily="34" charset="0"/>
              </a:rPr>
              <a:t>Společnost </a:t>
            </a:r>
            <a:r>
              <a:rPr lang="cs-CZ" sz="2400" b="0" i="1" dirty="0" err="1">
                <a:latin typeface="Arial Narrow" panose="020B0606020202030204" pitchFamily="34" charset="0"/>
              </a:rPr>
              <a:t>Zephir</a:t>
            </a:r>
            <a:r>
              <a:rPr lang="cs-CZ" sz="2400" b="0" i="1" dirty="0">
                <a:latin typeface="Arial Narrow" panose="020B0606020202030204" pitchFamily="34" charset="0"/>
              </a:rPr>
              <a:t> vlastní společnost, která vyrábí elektrické koloběžky. Jeden zákazník se zranil, když koloběžce během jízdy selhaly brzdy. Po podání žádosti o odškodnění zákazník prokázal, že došlo ke zranění, brzdy byly vadné a vada přímo způsobila nehodu. Šetření potvrdilo, že vada existovala již v době uvedení výrobku na trh, a společnost </a:t>
            </a:r>
            <a:r>
              <a:rPr lang="cs-CZ" sz="2400" b="0" i="1" dirty="0" err="1">
                <a:latin typeface="Arial Narrow" panose="020B0606020202030204" pitchFamily="34" charset="0"/>
              </a:rPr>
              <a:t>Zephir</a:t>
            </a:r>
            <a:r>
              <a:rPr lang="cs-CZ" sz="2400" b="0" i="1" dirty="0">
                <a:latin typeface="Arial Narrow" panose="020B0606020202030204" pitchFamily="34" charset="0"/>
              </a:rPr>
              <a:t> byla shledána odpovědnou a musela vyplatit náhradu škody.</a:t>
            </a:r>
          </a:p>
          <a:p>
            <a:pPr fontAlgn="base"/>
            <a:r>
              <a:rPr lang="cs-CZ" sz="2400" b="0" dirty="0">
                <a:latin typeface="Arial Narrow" panose="020B0606020202030204" pitchFamily="34" charset="0"/>
              </a:rPr>
              <a:t>VÝROBCE </a:t>
            </a:r>
            <a:r>
              <a:rPr lang="cs-CZ" sz="2400" dirty="0">
                <a:latin typeface="Arial Narrow" panose="020B0606020202030204" pitchFamily="34" charset="0"/>
              </a:rPr>
              <a:t>NE</a:t>
            </a:r>
            <a:r>
              <a:rPr lang="cs-CZ" sz="2400" b="0" dirty="0">
                <a:latin typeface="Arial Narrow" panose="020B0606020202030204" pitchFamily="34" charset="0"/>
              </a:rPr>
              <a:t>ODPOVÍDÁ: </a:t>
            </a:r>
            <a:r>
              <a:rPr lang="cs-CZ" sz="2400" b="0" i="1" dirty="0">
                <a:latin typeface="Arial Narrow" panose="020B0606020202030204" pitchFamily="34" charset="0"/>
              </a:rPr>
              <a:t>Společnost </a:t>
            </a:r>
            <a:r>
              <a:rPr lang="cs-CZ" sz="2400" b="0" i="1" dirty="0" err="1">
                <a:latin typeface="Arial Narrow" panose="020B0606020202030204" pitchFamily="34" charset="0"/>
              </a:rPr>
              <a:t>Anaïs</a:t>
            </a:r>
            <a:r>
              <a:rPr lang="cs-CZ" sz="2400" b="0" i="1" dirty="0">
                <a:latin typeface="Arial Narrow" panose="020B0606020202030204" pitchFamily="34" charset="0"/>
              </a:rPr>
              <a:t> vyrábí součásti bezpečnostních pásů. Po dopravní nehodě poškozený řidič tvrdil, že bezpečnostní pásy nefungovaly správně. Vyšetřovatelé zjistili, že závada byla způsobena konstrukcí vozu, nikoliv součástkou společnosti </a:t>
            </a:r>
            <a:r>
              <a:rPr lang="cs-CZ" sz="2400" b="0" i="1" dirty="0" err="1">
                <a:latin typeface="Arial Narrow" panose="020B0606020202030204" pitchFamily="34" charset="0"/>
              </a:rPr>
              <a:t>Anaïs</a:t>
            </a:r>
            <a:r>
              <a:rPr lang="cs-CZ" sz="2400" b="0" i="1" dirty="0">
                <a:latin typeface="Arial Narrow" panose="020B0606020202030204" pitchFamily="34" charset="0"/>
              </a:rPr>
              <a:t>. Ta prokázala, že její výrobek nebyl vadný v době uvedení na trh a že závada vznikla v důsledku faktorů, které nemohla ovlivnit. V důsledku toho nebyla společnost </a:t>
            </a:r>
            <a:r>
              <a:rPr lang="cs-CZ" sz="2400" b="0" i="1" dirty="0" err="1">
                <a:latin typeface="Arial Narrow" panose="020B0606020202030204" pitchFamily="34" charset="0"/>
              </a:rPr>
              <a:t>Anaïs</a:t>
            </a:r>
            <a:r>
              <a:rPr lang="cs-CZ" sz="2400" b="0" i="1" dirty="0">
                <a:latin typeface="Arial Narrow" panose="020B0606020202030204" pitchFamily="34" charset="0"/>
              </a:rPr>
              <a:t> shledána odpovědnou za škodu.</a:t>
            </a:r>
          </a:p>
          <a:p>
            <a:endParaRPr lang="cs-CZ" dirty="0"/>
          </a:p>
        </p:txBody>
      </p:sp>
      <p:sp>
        <p:nvSpPr>
          <p:cNvPr id="4" name="Zástupný symbol pro zápatí 3">
            <a:extLst>
              <a:ext uri="{FF2B5EF4-FFF2-40B4-BE49-F238E27FC236}">
                <a16:creationId xmlns:a16="http://schemas.microsoft.com/office/drawing/2014/main" id="{F3F150E0-C8F6-409B-396E-425A3035E776}"/>
              </a:ext>
            </a:extLst>
          </p:cNvPr>
          <p:cNvSpPr>
            <a:spLocks noGrp="1"/>
          </p:cNvSpPr>
          <p:nvPr>
            <p:ph type="ftr" sz="quarter" idx="11"/>
          </p:nvPr>
        </p:nvSpPr>
        <p:spPr/>
        <p:txBody>
          <a:bodyPr/>
          <a:lstStyle/>
          <a:p>
            <a:endParaRPr lang="cs-CZ" dirty="0"/>
          </a:p>
        </p:txBody>
      </p:sp>
      <p:sp>
        <p:nvSpPr>
          <p:cNvPr id="5" name="Zástupný symbol pro číslo snímku 4">
            <a:extLst>
              <a:ext uri="{FF2B5EF4-FFF2-40B4-BE49-F238E27FC236}">
                <a16:creationId xmlns:a16="http://schemas.microsoft.com/office/drawing/2014/main" id="{F11B9ED7-A7CA-B29F-E309-F00CCFA32B32}"/>
              </a:ext>
            </a:extLst>
          </p:cNvPr>
          <p:cNvSpPr>
            <a:spLocks noGrp="1"/>
          </p:cNvSpPr>
          <p:nvPr>
            <p:ph type="sldNum" sz="quarter" idx="12"/>
          </p:nvPr>
        </p:nvSpPr>
        <p:spPr/>
        <p:txBody>
          <a:bodyPr/>
          <a:lstStyle/>
          <a:p>
            <a:endParaRPr lang="cs-CZ" dirty="0"/>
          </a:p>
        </p:txBody>
      </p:sp>
    </p:spTree>
    <p:extLst>
      <p:ext uri="{BB962C8B-B14F-4D97-AF65-F5344CB8AC3E}">
        <p14:creationId xmlns:p14="http://schemas.microsoft.com/office/powerpoint/2010/main" val="3038614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A359B71E-D512-0E70-F26F-8F9BA2F20FE3}"/>
              </a:ext>
            </a:extLst>
          </p:cNvPr>
          <p:cNvSpPr>
            <a:spLocks noGrp="1" noChangeArrowheads="1"/>
          </p:cNvSpPr>
          <p:nvPr>
            <p:ph type="title"/>
          </p:nvPr>
        </p:nvSpPr>
        <p:spPr>
          <a:xfrm>
            <a:off x="529389" y="152400"/>
            <a:ext cx="9605211" cy="1219200"/>
          </a:xfrm>
        </p:spPr>
        <p:txBody>
          <a:bodyPr>
            <a:normAutofit/>
          </a:bodyPr>
          <a:lstStyle/>
          <a:p>
            <a:pPr algn="ctr" eaLnBrk="1" hangingPunct="1"/>
            <a:r>
              <a:rPr lang="cs-CZ" altLang="cs-CZ" sz="3200" dirty="0">
                <a:latin typeface="Arial Narrow" panose="020B0606020202030204" pitchFamily="34" charset="0"/>
              </a:rPr>
              <a:t>Reklama a způsoby prodeje</a:t>
            </a:r>
            <a:r>
              <a:rPr lang="cs-CZ" altLang="cs-CZ" sz="3600" dirty="0">
                <a:latin typeface="Arial Narrow" panose="020B0606020202030204" pitchFamily="34" charset="0"/>
              </a:rPr>
              <a:t> </a:t>
            </a:r>
          </a:p>
        </p:txBody>
      </p:sp>
      <p:sp>
        <p:nvSpPr>
          <p:cNvPr id="77827" name="Rectangle 3">
            <a:extLst>
              <a:ext uri="{FF2B5EF4-FFF2-40B4-BE49-F238E27FC236}">
                <a16:creationId xmlns:a16="http://schemas.microsoft.com/office/drawing/2014/main" id="{80E6CB3C-F01C-42AE-7C4C-89EF3AF519EC}"/>
              </a:ext>
            </a:extLst>
          </p:cNvPr>
          <p:cNvSpPr>
            <a:spLocks noGrp="1" noChangeArrowheads="1"/>
          </p:cNvSpPr>
          <p:nvPr>
            <p:ph type="body" idx="1"/>
          </p:nvPr>
        </p:nvSpPr>
        <p:spPr>
          <a:xfrm>
            <a:off x="256674" y="1571626"/>
            <a:ext cx="10197014" cy="5000625"/>
          </a:xfrm>
        </p:spPr>
        <p:txBody>
          <a:bodyPr>
            <a:normAutofit/>
          </a:bodyPr>
          <a:lstStyle/>
          <a:p>
            <a:pPr eaLnBrk="1" hangingPunct="1">
              <a:buFont typeface="Wingdings" panose="05000000000000000000" pitchFamily="2" charset="2"/>
              <a:buNone/>
            </a:pPr>
            <a:r>
              <a:rPr lang="cs-CZ" altLang="cs-CZ" sz="2900" dirty="0">
                <a:latin typeface="Arial Narrow" panose="020B0606020202030204" pitchFamily="34" charset="0"/>
              </a:rPr>
              <a:t>Reklama = obchodní sdělení ve dvojí podobě: </a:t>
            </a:r>
          </a:p>
          <a:p>
            <a:pPr lvl="1" eaLnBrk="1" hangingPunct="1">
              <a:buClr>
                <a:srgbClr val="0000FF"/>
              </a:buClr>
              <a:buFont typeface="Wingdings" panose="05000000000000000000" pitchFamily="2" charset="2"/>
              <a:buChar char="§"/>
            </a:pPr>
            <a:r>
              <a:rPr lang="cs-CZ" altLang="cs-CZ" sz="2500" u="sng" dirty="0">
                <a:solidFill>
                  <a:srgbClr val="FF0000"/>
                </a:solidFill>
                <a:latin typeface="Arial Narrow" panose="020B0606020202030204" pitchFamily="34" charset="0"/>
              </a:rPr>
              <a:t>Informace o zboží</a:t>
            </a:r>
            <a:r>
              <a:rPr lang="cs-CZ" altLang="cs-CZ" sz="2500" dirty="0">
                <a:solidFill>
                  <a:srgbClr val="FF0000"/>
                </a:solidFill>
                <a:latin typeface="Arial Narrow" panose="020B0606020202030204" pitchFamily="34" charset="0"/>
              </a:rPr>
              <a:t>  </a:t>
            </a:r>
            <a:r>
              <a:rPr lang="cs-CZ" altLang="cs-CZ" sz="2500" dirty="0">
                <a:latin typeface="Arial Narrow" panose="020B0606020202030204" pitchFamily="34" charset="0"/>
              </a:rPr>
              <a:t>- </a:t>
            </a:r>
            <a:r>
              <a:rPr lang="cs-CZ" altLang="cs-CZ" sz="2500" b="1" dirty="0">
                <a:latin typeface="Arial Narrow" panose="020B0606020202030204" pitchFamily="34" charset="0"/>
              </a:rPr>
              <a:t>součást zboží a jeho obalu </a:t>
            </a:r>
            <a:r>
              <a:rPr lang="cs-CZ" altLang="cs-CZ" sz="2500" dirty="0">
                <a:latin typeface="Arial Narrow" panose="020B0606020202030204" pitchFamily="34" charset="0"/>
              </a:rPr>
              <a:t>- má ochranu podle čl. 34 SFEU, lze ji omezit, jen je-li v rozporu s dobrými mravy nebo zavádějící</a:t>
            </a:r>
          </a:p>
          <a:p>
            <a:pPr lvl="1" eaLnBrk="1" hangingPunct="1">
              <a:buClr>
                <a:srgbClr val="0000FF"/>
              </a:buClr>
              <a:buFont typeface="Wingdings" panose="05000000000000000000" pitchFamily="2" charset="2"/>
              <a:buChar char="§"/>
            </a:pPr>
            <a:r>
              <a:rPr lang="cs-CZ" altLang="cs-CZ" sz="2500" u="sng" dirty="0">
                <a:solidFill>
                  <a:srgbClr val="FF0000"/>
                </a:solidFill>
                <a:latin typeface="Arial Narrow" panose="020B0606020202030204" pitchFamily="34" charset="0"/>
              </a:rPr>
              <a:t>Modalita prodeje</a:t>
            </a:r>
            <a:r>
              <a:rPr lang="cs-CZ" altLang="cs-CZ" sz="2500" dirty="0">
                <a:solidFill>
                  <a:srgbClr val="FF0000"/>
                </a:solidFill>
                <a:latin typeface="Arial Narrow" panose="020B0606020202030204" pitchFamily="34" charset="0"/>
              </a:rPr>
              <a:t> </a:t>
            </a:r>
            <a:r>
              <a:rPr lang="cs-CZ" altLang="cs-CZ" sz="2500" dirty="0">
                <a:latin typeface="Arial Narrow" panose="020B0606020202030204" pitchFamily="34" charset="0"/>
              </a:rPr>
              <a:t>– na odděleném nosiči, v marketingové nebo nabídkové kampani - jsou zcela regulovány </a:t>
            </a:r>
            <a:r>
              <a:rPr lang="cs-CZ" altLang="cs-CZ" sz="2500" i="1" dirty="0">
                <a:latin typeface="Arial Narrow" panose="020B0606020202030204" pitchFamily="34" charset="0"/>
              </a:rPr>
              <a:t>národními předpisy</a:t>
            </a:r>
            <a:r>
              <a:rPr lang="cs-CZ" altLang="cs-CZ" sz="2500" dirty="0">
                <a:latin typeface="Arial Narrow" panose="020B0606020202030204" pitchFamily="34" charset="0"/>
              </a:rPr>
              <a:t>, nediskriminačně a přiměřeně </a:t>
            </a:r>
          </a:p>
          <a:p>
            <a:pPr eaLnBrk="1" hangingPunct="1">
              <a:buClr>
                <a:srgbClr val="0000FF"/>
              </a:buClr>
              <a:buFont typeface="Wingdings" panose="05000000000000000000" pitchFamily="2" charset="2"/>
              <a:buChar char="§"/>
            </a:pPr>
            <a:r>
              <a:rPr lang="cs-CZ" altLang="cs-CZ" sz="2400" b="0" dirty="0">
                <a:latin typeface="Arial Narrow" panose="020B0606020202030204" pitchFamily="34" charset="0"/>
              </a:rPr>
              <a:t>Absolutní národní zákaz reklamy na určitý výrobek je zpravidla v rozporu s právem EU (skrytě zvýhodňuje tradiční domácí)</a:t>
            </a:r>
          </a:p>
          <a:p>
            <a:pPr eaLnBrk="1" hangingPunct="1">
              <a:buClr>
                <a:srgbClr val="0000FF"/>
              </a:buClr>
              <a:buFont typeface="Wingdings" panose="05000000000000000000" pitchFamily="2" charset="2"/>
              <a:buChar char="§"/>
            </a:pPr>
            <a:r>
              <a:rPr lang="cs-CZ" altLang="cs-CZ" sz="2400" b="0" dirty="0">
                <a:latin typeface="Arial Narrow" panose="020B0606020202030204" pitchFamily="34" charset="0"/>
              </a:rPr>
              <a:t>Národní zákaz určitých způsobů prodeje (např. prodejní automaty ve školách a jejich okolí) je v souladu s právem EU</a:t>
            </a:r>
          </a:p>
          <a:p>
            <a:pPr eaLnBrk="1" hangingPunct="1">
              <a:buClr>
                <a:srgbClr val="0000FF"/>
              </a:buClr>
              <a:buFont typeface="Wingdings" panose="05000000000000000000" pitchFamily="2" charset="2"/>
              <a:buChar char="§"/>
            </a:pPr>
            <a:r>
              <a:rPr lang="cs-CZ" altLang="cs-CZ" sz="2400" b="0" dirty="0">
                <a:latin typeface="Arial Narrow" panose="020B0606020202030204" pitchFamily="34" charset="0"/>
              </a:rPr>
              <a:t>Jednotný trh reklamy nefunguje: ověřovat národní úpravy!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Nadpis 1">
            <a:extLst>
              <a:ext uri="{FF2B5EF4-FFF2-40B4-BE49-F238E27FC236}">
                <a16:creationId xmlns:a16="http://schemas.microsoft.com/office/drawing/2014/main" id="{B4BC6430-A12B-BE34-D850-CB42D8C605C3}"/>
              </a:ext>
            </a:extLst>
          </p:cNvPr>
          <p:cNvSpPr>
            <a:spLocks noGrp="1" noChangeArrowheads="1"/>
          </p:cNvSpPr>
          <p:nvPr>
            <p:ph type="title"/>
          </p:nvPr>
        </p:nvSpPr>
        <p:spPr>
          <a:xfrm>
            <a:off x="376989" y="717550"/>
            <a:ext cx="10976809" cy="867861"/>
          </a:xfrm>
        </p:spPr>
        <p:txBody>
          <a:bodyPr/>
          <a:lstStyle/>
          <a:p>
            <a:pPr algn="ctr"/>
            <a:r>
              <a:rPr lang="cs-CZ" altLang="cs-CZ" dirty="0">
                <a:latin typeface="Arial Narrow" panose="020B0606020202030204" pitchFamily="34" charset="0"/>
              </a:rPr>
              <a:t>Další informace a studium</a:t>
            </a:r>
          </a:p>
        </p:txBody>
      </p:sp>
      <p:sp>
        <p:nvSpPr>
          <p:cNvPr id="3" name="Zástupný symbol pro obsah 2">
            <a:extLst>
              <a:ext uri="{FF2B5EF4-FFF2-40B4-BE49-F238E27FC236}">
                <a16:creationId xmlns:a16="http://schemas.microsoft.com/office/drawing/2014/main" id="{B96933D5-E36F-107F-A828-E5DDB0D3E860}"/>
              </a:ext>
            </a:extLst>
          </p:cNvPr>
          <p:cNvSpPr>
            <a:spLocks noGrp="1"/>
          </p:cNvSpPr>
          <p:nvPr>
            <p:ph idx="1"/>
          </p:nvPr>
        </p:nvSpPr>
        <p:spPr>
          <a:xfrm>
            <a:off x="433137" y="1600200"/>
            <a:ext cx="9984038" cy="5068888"/>
          </a:xfrm>
        </p:spPr>
        <p:txBody>
          <a:bodyPr/>
          <a:lstStyle/>
          <a:p>
            <a:pPr>
              <a:defRPr/>
            </a:pPr>
            <a:r>
              <a:rPr lang="cs-CZ" sz="3600" dirty="0">
                <a:latin typeface="Arial Narrow" panose="020B0606020202030204" pitchFamily="34" charset="0"/>
              </a:rPr>
              <a:t>Skvělý přehled – viz publikace EK: </a:t>
            </a:r>
          </a:p>
          <a:p>
            <a:pPr>
              <a:defRPr/>
            </a:pPr>
            <a:r>
              <a:rPr lang="cs-CZ" sz="3600" b="0" dirty="0">
                <a:latin typeface="Arial Narrow" panose="020B0606020202030204" pitchFamily="34" charset="0"/>
              </a:rPr>
              <a:t>V Bruselu dne 05.03.2021 C(2021) 1457 </a:t>
            </a:r>
            <a:r>
              <a:rPr lang="cs-CZ" sz="3600" b="0" dirty="0" err="1">
                <a:latin typeface="Arial Narrow" panose="020B0606020202030204" pitchFamily="34" charset="0"/>
              </a:rPr>
              <a:t>final</a:t>
            </a:r>
            <a:r>
              <a:rPr lang="cs-CZ" sz="3600" b="0" dirty="0">
                <a:latin typeface="Arial Narrow" panose="020B0606020202030204" pitchFamily="34" charset="0"/>
              </a:rPr>
              <a:t> SDĚLENÍ KOMISE Příručka k článkům 34–36 Smlouvy o fungování Evropské unie (SFEU)</a:t>
            </a:r>
          </a:p>
          <a:p>
            <a:pPr>
              <a:defRPr/>
            </a:pPr>
            <a:r>
              <a:rPr lang="cs-CZ" sz="3600" b="0" kern="100" dirty="0">
                <a:latin typeface="Arial Narrow" panose="020B0606020202030204" pitchFamily="34" charset="0"/>
                <a:ea typeface="Aptos" panose="020B0004020202020204" pitchFamily="34" charset="0"/>
                <a:cs typeface="Times New Roman" panose="02020603050405020304" pitchFamily="18" charset="0"/>
                <a:hlinkClick r:id="rId2"/>
              </a:rPr>
              <a:t>https://www.mpo.cz/assets/cz/zahranicni-obchod/podnikani-v-EU/vnitrni-trh-eu/volny-pohyb-zbozi/2021/5/Prirucka-cl--34-36-SFEU.pdf</a:t>
            </a:r>
            <a:r>
              <a:rPr lang="cs-CZ" sz="3600" b="0" kern="100" dirty="0">
                <a:latin typeface="Arial Narrow" panose="020B0606020202030204" pitchFamily="34" charset="0"/>
                <a:ea typeface="Aptos" panose="020B0004020202020204" pitchFamily="34" charset="0"/>
                <a:cs typeface="Times New Roman" panose="02020603050405020304" pitchFamily="18" charset="0"/>
              </a:rPr>
              <a:t> </a:t>
            </a:r>
          </a:p>
          <a:p>
            <a:pPr>
              <a:defRPr/>
            </a:pPr>
            <a:endParaRPr lang="cs-CZ" sz="3600" dirty="0">
              <a:latin typeface="Arial Narrow" panose="020B060602020203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Nadpis 1">
            <a:extLst>
              <a:ext uri="{FF2B5EF4-FFF2-40B4-BE49-F238E27FC236}">
                <a16:creationId xmlns:a16="http://schemas.microsoft.com/office/drawing/2014/main" id="{198F56FE-D2E7-219E-4CAD-B9D103DF4824}"/>
              </a:ext>
            </a:extLst>
          </p:cNvPr>
          <p:cNvSpPr>
            <a:spLocks noGrp="1" noChangeArrowheads="1"/>
          </p:cNvSpPr>
          <p:nvPr>
            <p:ph type="title"/>
          </p:nvPr>
        </p:nvSpPr>
        <p:spPr>
          <a:xfrm>
            <a:off x="425117" y="277813"/>
            <a:ext cx="10063498" cy="1143000"/>
          </a:xfrm>
        </p:spPr>
        <p:txBody>
          <a:bodyPr/>
          <a:lstStyle/>
          <a:p>
            <a:pPr algn="ctr"/>
            <a:r>
              <a:rPr lang="cs-CZ" dirty="0">
                <a:highlight>
                  <a:srgbClr val="FFFF00"/>
                </a:highlight>
                <a:latin typeface="Arial Narrow" panose="020B0606020202030204" pitchFamily="34" charset="0"/>
              </a:rPr>
              <a:t>PORAĎTE, CO S TÍM???</a:t>
            </a:r>
            <a:endParaRPr lang="cs-CZ" altLang="cs-CZ" dirty="0">
              <a:latin typeface="Arial Narrow" panose="020B0606020202030204" pitchFamily="34" charset="0"/>
            </a:endParaRPr>
          </a:p>
        </p:txBody>
      </p:sp>
      <p:sp>
        <p:nvSpPr>
          <p:cNvPr id="3" name="Zástupný obsah 2">
            <a:extLst>
              <a:ext uri="{FF2B5EF4-FFF2-40B4-BE49-F238E27FC236}">
                <a16:creationId xmlns:a16="http://schemas.microsoft.com/office/drawing/2014/main" id="{E276E87E-86E3-24D0-F6D1-032AE8AAC57A}"/>
              </a:ext>
            </a:extLst>
          </p:cNvPr>
          <p:cNvSpPr>
            <a:spLocks noGrp="1"/>
          </p:cNvSpPr>
          <p:nvPr>
            <p:ph idx="1"/>
          </p:nvPr>
        </p:nvSpPr>
        <p:spPr>
          <a:xfrm>
            <a:off x="320842" y="1557338"/>
            <a:ext cx="10347158" cy="5213350"/>
          </a:xfrm>
        </p:spPr>
        <p:txBody>
          <a:bodyPr>
            <a:normAutofit/>
          </a:bodyPr>
          <a:lstStyle/>
          <a:p>
            <a:pPr>
              <a:defRPr/>
            </a:pPr>
            <a:r>
              <a:rPr lang="cs-CZ" sz="2800" b="0" dirty="0">
                <a:latin typeface="Arial Narrow" panose="020B0606020202030204" pitchFamily="34" charset="0"/>
              </a:rPr>
              <a:t>Spol. </a:t>
            </a:r>
            <a:r>
              <a:rPr lang="cs-CZ" sz="2800" b="0" dirty="0" err="1">
                <a:latin typeface="Arial Narrow" panose="020B0606020202030204" pitchFamily="34" charset="0"/>
              </a:rPr>
              <a:t>Ein</a:t>
            </a:r>
            <a:r>
              <a:rPr lang="cs-CZ" sz="2800" b="0" dirty="0">
                <a:latin typeface="Arial Narrow" panose="020B0606020202030204" pitchFamily="34" charset="0"/>
              </a:rPr>
              <a:t> </a:t>
            </a:r>
            <a:r>
              <a:rPr lang="cs-CZ" sz="2800" b="0" dirty="0" err="1">
                <a:latin typeface="Arial Narrow" panose="020B0606020202030204" pitchFamily="34" charset="0"/>
              </a:rPr>
              <a:t>Kessel</a:t>
            </a:r>
            <a:r>
              <a:rPr lang="cs-CZ" sz="2800" b="0" dirty="0">
                <a:latin typeface="Arial Narrow" panose="020B0606020202030204" pitchFamily="34" charset="0"/>
              </a:rPr>
              <a:t> </a:t>
            </a:r>
            <a:r>
              <a:rPr lang="cs-CZ" sz="2800" b="0" dirty="0" err="1">
                <a:latin typeface="Arial Narrow" panose="020B0606020202030204" pitchFamily="34" charset="0"/>
              </a:rPr>
              <a:t>Buntes</a:t>
            </a:r>
            <a:r>
              <a:rPr lang="cs-CZ" sz="2800" b="0" dirty="0">
                <a:latin typeface="Arial Narrow" panose="020B0606020202030204" pitchFamily="34" charset="0"/>
              </a:rPr>
              <a:t> GmbH (EKB) dovezla ze státu A do státu B nafukovací panny a jiné erotické předměty. Na letišti v B, kam zásilka dorazila, celní úředníci B shledali zásilku za „neslušnou a obscénní“. Dovoz takových předmětů je do B zakázán. Na základě žádosti celního orgánu nařídil smírčí soudce zabavení zásilky.</a:t>
            </a:r>
          </a:p>
          <a:p>
            <a:pPr>
              <a:defRPr/>
            </a:pPr>
            <a:r>
              <a:rPr lang="cs-CZ" sz="2800" b="0" dirty="0">
                <a:latin typeface="Arial Narrow" panose="020B0606020202030204" pitchFamily="34" charset="0"/>
              </a:rPr>
              <a:t>Ve státě B nejsou výroba a uvádění erotických předmětů na trh obecně zakázány. Zakázána je pouze tvorba a uvádění obscénních publikací. </a:t>
            </a:r>
          </a:p>
          <a:p>
            <a:pPr marL="457200" indent="-457200">
              <a:buFont typeface="+mj-lt"/>
              <a:buAutoNum type="arabicPeriod"/>
              <a:defRPr/>
            </a:pPr>
            <a:r>
              <a:rPr lang="cs-CZ" sz="2800" b="0" i="1" dirty="0">
                <a:latin typeface="Arial Narrow" panose="020B0606020202030204" pitchFamily="34" charset="0"/>
              </a:rPr>
              <a:t>Je zákaz a zabavení zásilky v souladu s právem EU?</a:t>
            </a:r>
          </a:p>
          <a:p>
            <a:pPr marL="457200" indent="-457200">
              <a:buFont typeface="+mj-lt"/>
              <a:buAutoNum type="arabicPeriod"/>
              <a:defRPr/>
            </a:pPr>
            <a:r>
              <a:rPr lang="cs-CZ" sz="2800" b="0" i="1" dirty="0">
                <a:latin typeface="Arial Narrow" panose="020B0606020202030204" pitchFamily="34" charset="0"/>
              </a:rPr>
              <a:t>Změnila by se právní kvalifikace, kdyby dovoz erotických předmětů do B nebyl zakázán, ale prodej těchto dovezených výrobků byl povolen jen v určených prodejnách erotických předmětů?</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D0B34D-CE21-4D7F-BA1A-2E0D8DB679EA}"/>
              </a:ext>
            </a:extLst>
          </p:cNvPr>
          <p:cNvSpPr>
            <a:spLocks noGrp="1"/>
          </p:cNvSpPr>
          <p:nvPr>
            <p:ph type="title"/>
          </p:nvPr>
        </p:nvSpPr>
        <p:spPr/>
        <p:txBody>
          <a:bodyPr/>
          <a:lstStyle/>
          <a:p>
            <a:pPr algn="ctr">
              <a:defRPr/>
            </a:pPr>
            <a:r>
              <a:rPr lang="cs-CZ" dirty="0">
                <a:highlight>
                  <a:srgbClr val="FFFF00"/>
                </a:highlight>
                <a:latin typeface="Arial Narrow" panose="020B0606020202030204" pitchFamily="34" charset="0"/>
              </a:rPr>
              <a:t>PORAĎTE, CO S TÍM???</a:t>
            </a:r>
          </a:p>
        </p:txBody>
      </p:sp>
      <p:sp>
        <p:nvSpPr>
          <p:cNvPr id="81923" name="Zástupný obsah 2">
            <a:extLst>
              <a:ext uri="{FF2B5EF4-FFF2-40B4-BE49-F238E27FC236}">
                <a16:creationId xmlns:a16="http://schemas.microsoft.com/office/drawing/2014/main" id="{92E2886D-84D7-7817-0D13-CD119B6D56A8}"/>
              </a:ext>
            </a:extLst>
          </p:cNvPr>
          <p:cNvSpPr>
            <a:spLocks noGrp="1" noChangeArrowheads="1"/>
          </p:cNvSpPr>
          <p:nvPr>
            <p:ph idx="1"/>
          </p:nvPr>
        </p:nvSpPr>
        <p:spPr>
          <a:xfrm>
            <a:off x="409075" y="1600200"/>
            <a:ext cx="10079540" cy="4979988"/>
          </a:xfrm>
        </p:spPr>
        <p:txBody>
          <a:bodyPr>
            <a:normAutofit/>
          </a:bodyPr>
          <a:lstStyle/>
          <a:p>
            <a:r>
              <a:rPr lang="cs-CZ" altLang="cs-CZ" sz="4400" b="0" i="1" dirty="0">
                <a:latin typeface="Arial Narrow" panose="020B0606020202030204" pitchFamily="34" charset="0"/>
              </a:rPr>
              <a:t>Jak by právo EU posoudilo opatření ČR (hypotetické), které by v zájmu ochrany před alkoholismem (ČR je dlouhodobě světovým rekordmanem ve spotřebě piva na hlavu) zakázalo veškerou reklamu na pivo (týkala by se bez rozdílu domácího i dováženého piva)?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433C0-A782-0F2B-3D52-ED650C9997FC}"/>
              </a:ext>
            </a:extLst>
          </p:cNvPr>
          <p:cNvSpPr>
            <a:spLocks noGrp="1"/>
          </p:cNvSpPr>
          <p:nvPr>
            <p:ph type="title"/>
          </p:nvPr>
        </p:nvSpPr>
        <p:spPr/>
        <p:txBody>
          <a:bodyPr/>
          <a:lstStyle/>
          <a:p>
            <a:pPr algn="ctr">
              <a:defRPr/>
            </a:pPr>
            <a:r>
              <a:rPr lang="cs-CZ" dirty="0">
                <a:highlight>
                  <a:srgbClr val="FFFF00"/>
                </a:highlight>
                <a:latin typeface="Arial Narrow" panose="020B0606020202030204" pitchFamily="34" charset="0"/>
              </a:rPr>
              <a:t>PORAĎTE, CO S TÍM???</a:t>
            </a:r>
          </a:p>
        </p:txBody>
      </p:sp>
      <p:sp>
        <p:nvSpPr>
          <p:cNvPr id="82947" name="Zástupný obsah 2">
            <a:extLst>
              <a:ext uri="{FF2B5EF4-FFF2-40B4-BE49-F238E27FC236}">
                <a16:creationId xmlns:a16="http://schemas.microsoft.com/office/drawing/2014/main" id="{EF9E1807-F365-58B6-3E19-486D01DF6B22}"/>
              </a:ext>
            </a:extLst>
          </p:cNvPr>
          <p:cNvSpPr>
            <a:spLocks noGrp="1" noChangeArrowheads="1"/>
          </p:cNvSpPr>
          <p:nvPr>
            <p:ph idx="1"/>
          </p:nvPr>
        </p:nvSpPr>
        <p:spPr>
          <a:xfrm>
            <a:off x="344906" y="1600200"/>
            <a:ext cx="9906000" cy="5213350"/>
          </a:xfrm>
        </p:spPr>
        <p:txBody>
          <a:bodyPr>
            <a:normAutofit/>
          </a:bodyPr>
          <a:lstStyle/>
          <a:p>
            <a:r>
              <a:rPr lang="cs-CZ" altLang="cs-CZ" sz="3200" i="1" dirty="0">
                <a:latin typeface="Arial Narrow" panose="020B0606020202030204" pitchFamily="34" charset="0"/>
              </a:rPr>
              <a:t>Může členský stát v rámci udržení zdravotnického zásobování z domácích zdrojů výroby stanovit, že proplácí z národního systému veřejného zdravotního pojištění:</a:t>
            </a:r>
          </a:p>
          <a:p>
            <a:pPr lvl="1"/>
            <a:r>
              <a:rPr lang="cs-CZ" altLang="cs-CZ" sz="3200" i="1" dirty="0">
                <a:latin typeface="Arial Narrow" panose="020B0606020202030204" pitchFamily="34" charset="0"/>
              </a:rPr>
              <a:t>jen výrobky domácího původu?</a:t>
            </a:r>
          </a:p>
          <a:p>
            <a:pPr lvl="1"/>
            <a:r>
              <a:rPr lang="cs-CZ" altLang="cs-CZ" sz="3200" i="1" dirty="0">
                <a:latin typeface="Arial Narrow" panose="020B0606020202030204" pitchFamily="34" charset="0"/>
              </a:rPr>
              <a:t>nejlepší výrobky pro pacienty z celé EU, jen pokud nebudou k dispozici domácí ekvivalenty?</a:t>
            </a:r>
          </a:p>
          <a:p>
            <a:pPr lvl="1"/>
            <a:r>
              <a:rPr lang="cs-CZ" altLang="cs-CZ" sz="3200" i="1" dirty="0">
                <a:latin typeface="Arial Narrow" panose="020B0606020202030204" pitchFamily="34" charset="0"/>
              </a:rPr>
              <a:t>po zvláštním schválení nákupu od zahraničních dodavatelů?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adpis 1">
            <a:extLst>
              <a:ext uri="{FF2B5EF4-FFF2-40B4-BE49-F238E27FC236}">
                <a16:creationId xmlns:a16="http://schemas.microsoft.com/office/drawing/2014/main" id="{BA834DE2-ADFC-3D84-E179-6100B9DB901B}"/>
              </a:ext>
            </a:extLst>
          </p:cNvPr>
          <p:cNvSpPr>
            <a:spLocks noGrp="1" noChangeArrowheads="1"/>
          </p:cNvSpPr>
          <p:nvPr>
            <p:ph type="title"/>
          </p:nvPr>
        </p:nvSpPr>
        <p:spPr/>
        <p:txBody>
          <a:bodyPr/>
          <a:lstStyle/>
          <a:p>
            <a:pPr algn="ctr">
              <a:defRPr/>
            </a:pPr>
            <a:r>
              <a:rPr lang="cs-CZ" altLang="cs-CZ" dirty="0">
                <a:highlight>
                  <a:srgbClr val="FFFF00"/>
                </a:highlight>
                <a:latin typeface="Arial Narrow" panose="020B0606020202030204" pitchFamily="34" charset="0"/>
              </a:rPr>
              <a:t>PORAĎTE, CO S TÍM???</a:t>
            </a:r>
            <a:endParaRPr lang="cs-CZ" altLang="cs-CZ" dirty="0">
              <a:highlight>
                <a:srgbClr val="FFFF00"/>
              </a:highlight>
            </a:endParaRPr>
          </a:p>
        </p:txBody>
      </p:sp>
      <p:sp>
        <p:nvSpPr>
          <p:cNvPr id="3" name="Zástupný symbol pro obsah 2">
            <a:extLst>
              <a:ext uri="{FF2B5EF4-FFF2-40B4-BE49-F238E27FC236}">
                <a16:creationId xmlns:a16="http://schemas.microsoft.com/office/drawing/2014/main" id="{0545B171-C3B6-3F5D-EBC7-807C6FF38107}"/>
              </a:ext>
            </a:extLst>
          </p:cNvPr>
          <p:cNvSpPr>
            <a:spLocks noGrp="1"/>
          </p:cNvSpPr>
          <p:nvPr>
            <p:ph idx="1"/>
          </p:nvPr>
        </p:nvSpPr>
        <p:spPr>
          <a:xfrm>
            <a:off x="352927" y="1600200"/>
            <a:ext cx="10135688" cy="5068888"/>
          </a:xfrm>
        </p:spPr>
        <p:txBody>
          <a:bodyPr>
            <a:normAutofit/>
          </a:bodyPr>
          <a:lstStyle/>
          <a:p>
            <a:pPr>
              <a:defRPr/>
            </a:pPr>
            <a:r>
              <a:rPr lang="cs-CZ" sz="2550" dirty="0">
                <a:latin typeface="Arial Narrow" pitchFamily="34" charset="0"/>
              </a:rPr>
              <a:t>Na hraničním přechodu u Mikulova </a:t>
            </a:r>
            <a:r>
              <a:rPr lang="cs-CZ" sz="2550" b="0" dirty="0">
                <a:latin typeface="Arial Narrow" pitchFamily="34" charset="0"/>
              </a:rPr>
              <a:t>došlo 29.2.2009 k zabránění přejezdu hranic osobních i nákladních vozidel v důsledku demonstrace proti JE Temelín, organizované občanským sdružením </a:t>
            </a:r>
            <a:r>
              <a:rPr lang="cs-CZ" sz="2550" b="0" dirty="0" err="1">
                <a:latin typeface="Arial Narrow" pitchFamily="34" charset="0"/>
              </a:rPr>
              <a:t>Weg</a:t>
            </a:r>
            <a:r>
              <a:rPr lang="cs-CZ" sz="2550" b="0" dirty="0">
                <a:latin typeface="Arial Narrow" pitchFamily="34" charset="0"/>
              </a:rPr>
              <a:t> </a:t>
            </a:r>
            <a:r>
              <a:rPr lang="cs-CZ" sz="2550" b="0" dirty="0" err="1">
                <a:latin typeface="Arial Narrow" pitchFamily="34" charset="0"/>
              </a:rPr>
              <a:t>mit</a:t>
            </a:r>
            <a:r>
              <a:rPr lang="cs-CZ" sz="2550" b="0" dirty="0">
                <a:latin typeface="Arial Narrow" pitchFamily="34" charset="0"/>
              </a:rPr>
              <a:t> </a:t>
            </a:r>
            <a:r>
              <a:rPr lang="cs-CZ" sz="2550" b="0" dirty="0" err="1">
                <a:latin typeface="Arial Narrow" pitchFamily="34" charset="0"/>
              </a:rPr>
              <a:t>Kern</a:t>
            </a:r>
            <a:r>
              <a:rPr lang="cs-CZ" sz="2550" b="0" dirty="0">
                <a:latin typeface="Arial Narrow" pitchFamily="34" charset="0"/>
              </a:rPr>
              <a:t> (Pryč s jádrem). Nákladní vůz společnosti M&amp;J, převážející čerstvá vejce, zde byl na  přechodu nucen čekat 18 hodin, v jejichž průběhu mu došla – vzhledem k zimě - nafta, přestalo fungovat chladící zařízení a vejce se zkazila. Rakouské orgány blokádu na tomto i všech alternativních přechodech do Rakouska povolily s poukazem na ústavní svobodu shromažďování. </a:t>
            </a:r>
          </a:p>
          <a:p>
            <a:pPr>
              <a:defRPr/>
            </a:pPr>
            <a:r>
              <a:rPr lang="cs-CZ" sz="2550" b="0" dirty="0">
                <a:latin typeface="Arial Narrow" pitchFamily="34" charset="0"/>
              </a:rPr>
              <a:t>Společnosti M&amp;J vznikla škoda ve výši 5.000,- €. Chce zažalovat příslušný rakouský orgán, protože podle jejího názoru tento orgán v souvislosti s povolením demonstrace porušil právo EU.</a:t>
            </a:r>
          </a:p>
          <a:p>
            <a:pPr>
              <a:defRPr/>
            </a:pPr>
            <a:endParaRPr lang="cs-CZ"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adpis 1">
            <a:extLst>
              <a:ext uri="{FF2B5EF4-FFF2-40B4-BE49-F238E27FC236}">
                <a16:creationId xmlns:a16="http://schemas.microsoft.com/office/drawing/2014/main" id="{AC2ABEE4-3ABD-6CA3-D5B1-83ACBC86734A}"/>
              </a:ext>
            </a:extLst>
          </p:cNvPr>
          <p:cNvSpPr>
            <a:spLocks noGrp="1" noChangeArrowheads="1"/>
          </p:cNvSpPr>
          <p:nvPr>
            <p:ph type="title"/>
          </p:nvPr>
        </p:nvSpPr>
        <p:spPr/>
        <p:txBody>
          <a:bodyPr/>
          <a:lstStyle/>
          <a:p>
            <a:pPr algn="ctr">
              <a:defRPr/>
            </a:pPr>
            <a:r>
              <a:rPr lang="cs-CZ" altLang="cs-CZ" dirty="0">
                <a:highlight>
                  <a:srgbClr val="FFFF00"/>
                </a:highlight>
                <a:latin typeface="Arial Narrow" panose="020B0606020202030204" pitchFamily="34" charset="0"/>
              </a:rPr>
              <a:t>PORAĎTE, CO S TÍM???</a:t>
            </a:r>
            <a:endParaRPr lang="cs-CZ" altLang="cs-CZ" dirty="0">
              <a:highlight>
                <a:srgbClr val="FFFF00"/>
              </a:highlight>
            </a:endParaRPr>
          </a:p>
        </p:txBody>
      </p:sp>
      <p:sp>
        <p:nvSpPr>
          <p:cNvPr id="84995" name="Zástupný symbol pro obsah 2">
            <a:extLst>
              <a:ext uri="{FF2B5EF4-FFF2-40B4-BE49-F238E27FC236}">
                <a16:creationId xmlns:a16="http://schemas.microsoft.com/office/drawing/2014/main" id="{5406F96F-ABE9-566B-5A60-CCC55E0E58DE}"/>
              </a:ext>
            </a:extLst>
          </p:cNvPr>
          <p:cNvSpPr>
            <a:spLocks noGrp="1" noChangeArrowheads="1"/>
          </p:cNvSpPr>
          <p:nvPr>
            <p:ph idx="1"/>
          </p:nvPr>
        </p:nvSpPr>
        <p:spPr>
          <a:xfrm>
            <a:off x="280737" y="1600200"/>
            <a:ext cx="10207877" cy="4997450"/>
          </a:xfrm>
        </p:spPr>
        <p:txBody>
          <a:bodyPr/>
          <a:lstStyle/>
          <a:p>
            <a:r>
              <a:rPr lang="cs-CZ" altLang="cs-CZ" sz="2800" dirty="0">
                <a:latin typeface="Arial Narrow" panose="020B0606020202030204" pitchFamily="34" charset="0"/>
              </a:rPr>
              <a:t>Pan </a:t>
            </a:r>
            <a:r>
              <a:rPr lang="cs-CZ" altLang="cs-CZ" sz="2800" dirty="0" err="1">
                <a:latin typeface="Arial Narrow" panose="020B0606020202030204" pitchFamily="34" charset="0"/>
              </a:rPr>
              <a:t>Marinelli</a:t>
            </a:r>
            <a:r>
              <a:rPr lang="cs-CZ" altLang="cs-CZ" sz="2800" dirty="0">
                <a:latin typeface="Arial Narrow" panose="020B0606020202030204" pitchFamily="34" charset="0"/>
              </a:rPr>
              <a:t>, občan Itálie, provozuje v centru města Bonn (SRN) </a:t>
            </a:r>
            <a:r>
              <a:rPr lang="cs-CZ" altLang="cs-CZ" sz="2800" b="0" dirty="0">
                <a:latin typeface="Arial Narrow" panose="020B0606020202030204" pitchFamily="34" charset="0"/>
              </a:rPr>
              <a:t>obchod s italskými víny. Část jeho zákazníků italského původu je zvyklá nakupovat až ve večerních hodinách. Pan </a:t>
            </a:r>
            <a:r>
              <a:rPr lang="cs-CZ" altLang="cs-CZ" sz="2800" b="0" dirty="0" err="1">
                <a:latin typeface="Arial Narrow" panose="020B0606020202030204" pitchFamily="34" charset="0"/>
              </a:rPr>
              <a:t>Marinelli</a:t>
            </a:r>
            <a:r>
              <a:rPr lang="cs-CZ" altLang="cs-CZ" sz="2800" b="0" dirty="0">
                <a:latin typeface="Arial Narrow" panose="020B0606020202030204" pitchFamily="34" charset="0"/>
              </a:rPr>
              <a:t> má proto </a:t>
            </a:r>
            <a:r>
              <a:rPr lang="cs-CZ" altLang="cs-CZ" sz="2800" b="0" dirty="0" err="1">
                <a:latin typeface="Arial Narrow" panose="020B0606020202030204" pitchFamily="34" charset="0"/>
              </a:rPr>
              <a:t>otevříno</a:t>
            </a:r>
            <a:r>
              <a:rPr lang="cs-CZ" altLang="cs-CZ" sz="2800" b="0" dirty="0">
                <a:latin typeface="Arial Narrow" panose="020B0606020202030204" pitchFamily="34" charset="0"/>
              </a:rPr>
              <a:t> do 24:00 a také v neděli. Městská rada uložila panu </a:t>
            </a:r>
            <a:r>
              <a:rPr lang="cs-CZ" altLang="cs-CZ" sz="2800" b="0" dirty="0" err="1">
                <a:latin typeface="Arial Narrow" panose="020B0606020202030204" pitchFamily="34" charset="0"/>
              </a:rPr>
              <a:t>Marinellimu</a:t>
            </a:r>
            <a:r>
              <a:rPr lang="cs-CZ" altLang="cs-CZ" sz="2800" b="0" dirty="0">
                <a:latin typeface="Arial Narrow" panose="020B0606020202030204" pitchFamily="34" charset="0"/>
              </a:rPr>
              <a:t> pokutu kvůli porušení zákona o otevíracích dobách, opírající se o předpisy o nočním klidu a o ústavní ochranu neděle, kdy se zásadně prodej zakázán. </a:t>
            </a:r>
          </a:p>
          <a:p>
            <a:r>
              <a:rPr lang="cs-CZ" altLang="cs-CZ" sz="2800" b="0" dirty="0">
                <a:latin typeface="Arial Narrow" panose="020B0606020202030204" pitchFamily="34" charset="0"/>
              </a:rPr>
              <a:t>Proti tomuto rozhodnutí podal </a:t>
            </a:r>
            <a:r>
              <a:rPr lang="cs-CZ" altLang="cs-CZ" sz="2800" b="0" dirty="0" err="1">
                <a:latin typeface="Arial Narrow" panose="020B0606020202030204" pitchFamily="34" charset="0"/>
              </a:rPr>
              <a:t>Marinelli</a:t>
            </a:r>
            <a:r>
              <a:rPr lang="cs-CZ" altLang="cs-CZ" sz="2800" b="0" dirty="0">
                <a:latin typeface="Arial Narrow" panose="020B0606020202030204" pitchFamily="34" charset="0"/>
              </a:rPr>
              <a:t> opravný prostředek ke správnímu senátu města Bonn a zdůraznil, že by mu striktní dodržování otevíracích hodin způsobilo značnou ekonomickou ztrátu. </a:t>
            </a:r>
          </a:p>
          <a:p>
            <a:r>
              <a:rPr lang="cs-CZ" altLang="cs-CZ" sz="2800" b="0" i="1" dirty="0">
                <a:latin typeface="Arial Narrow" panose="020B0606020202030204" pitchFamily="34" charset="0"/>
              </a:rPr>
              <a:t>Uspěje pan </a:t>
            </a:r>
            <a:r>
              <a:rPr lang="cs-CZ" altLang="cs-CZ" sz="2800" b="0" i="1" dirty="0" err="1">
                <a:latin typeface="Arial Narrow" panose="020B0606020202030204" pitchFamily="34" charset="0"/>
              </a:rPr>
              <a:t>Marinelli</a:t>
            </a:r>
            <a:r>
              <a:rPr lang="cs-CZ" altLang="cs-CZ" sz="2800" b="0" i="1" dirty="0">
                <a:latin typeface="Arial Narrow" panose="020B0606020202030204" pitchFamily="34" charset="0"/>
              </a:rPr>
              <a:t>? </a:t>
            </a:r>
            <a:endParaRPr lang="cs-CZ" altLang="cs-CZ" i="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CBB54F-ED73-A98E-289E-48FDAE9E1903}"/>
              </a:ext>
            </a:extLst>
          </p:cNvPr>
          <p:cNvSpPr>
            <a:spLocks noGrp="1"/>
          </p:cNvSpPr>
          <p:nvPr>
            <p:ph type="title"/>
          </p:nvPr>
        </p:nvSpPr>
        <p:spPr/>
        <p:txBody>
          <a:bodyPr/>
          <a:lstStyle/>
          <a:p>
            <a:pPr algn="ctr">
              <a:defRPr/>
            </a:pPr>
            <a:r>
              <a:rPr lang="cs-CZ" dirty="0">
                <a:highlight>
                  <a:srgbClr val="FFFF00"/>
                </a:highlight>
                <a:latin typeface="Arial Narrow" panose="020B0606020202030204" pitchFamily="34" charset="0"/>
              </a:rPr>
              <a:t>PORAĎTE, CO S TÍM???</a:t>
            </a:r>
          </a:p>
        </p:txBody>
      </p:sp>
      <p:sp>
        <p:nvSpPr>
          <p:cNvPr id="86019" name="Zástupný obsah 2">
            <a:extLst>
              <a:ext uri="{FF2B5EF4-FFF2-40B4-BE49-F238E27FC236}">
                <a16:creationId xmlns:a16="http://schemas.microsoft.com/office/drawing/2014/main" id="{21FCE1C7-9DDA-8A52-65A9-57EA4CE0D1A0}"/>
              </a:ext>
            </a:extLst>
          </p:cNvPr>
          <p:cNvSpPr>
            <a:spLocks noGrp="1" noChangeArrowheads="1"/>
          </p:cNvSpPr>
          <p:nvPr>
            <p:ph idx="1"/>
          </p:nvPr>
        </p:nvSpPr>
        <p:spPr>
          <a:xfrm>
            <a:off x="280737" y="1600201"/>
            <a:ext cx="10387263" cy="5141913"/>
          </a:xfrm>
        </p:spPr>
        <p:txBody>
          <a:bodyPr>
            <a:normAutofit fontScale="92500" lnSpcReduction="10000"/>
          </a:bodyPr>
          <a:lstStyle/>
          <a:p>
            <a:r>
              <a:rPr lang="cs-CZ" altLang="cs-CZ" sz="2800" dirty="0">
                <a:latin typeface="Arial Narrow" panose="020B0606020202030204" pitchFamily="34" charset="0"/>
              </a:rPr>
              <a:t>Nadnárodní společnost O/S provozující centra </a:t>
            </a:r>
            <a:r>
              <a:rPr lang="cs-CZ" altLang="cs-CZ" sz="2800" i="1" dirty="0" err="1">
                <a:latin typeface="Arial Narrow" panose="020B0606020202030204" pitchFamily="34" charset="0"/>
              </a:rPr>
              <a:t>lasergame</a:t>
            </a:r>
            <a:r>
              <a:rPr lang="cs-CZ" altLang="cs-CZ" sz="2800" dirty="0">
                <a:latin typeface="Arial Narrow" panose="020B0606020202030204" pitchFamily="34" charset="0"/>
              </a:rPr>
              <a:t> </a:t>
            </a:r>
            <a:r>
              <a:rPr lang="cs-CZ" altLang="cs-CZ" sz="2800" b="0" dirty="0">
                <a:latin typeface="Arial Narrow" panose="020B0606020202030204" pitchFamily="34" charset="0"/>
              </a:rPr>
              <a:t>a vyrábějící vybavení pro ně se po úspěších v několika členských státech EU rozšířila i do SRN. Tam však narazila na striktní zákaz komerčního provozování her simulujících zabíjení lidských bytostí. Z důvodů ochrany lidské důstojnosti, dalších podstatných ústavních hodnot a také ochrany veřejného pořádku v SRN jí nebylo umožněno žádné takové centrum na jejím území otevřít a logicky ani vyvolat poptávku po zařízení a vybavení, které vyrábí. </a:t>
            </a:r>
          </a:p>
          <a:p>
            <a:r>
              <a:rPr lang="cs-CZ" altLang="cs-CZ" sz="2400" b="0" i="1" dirty="0">
                <a:latin typeface="Arial Narrow" panose="020B0606020202030204" pitchFamily="34" charset="0"/>
              </a:rPr>
              <a:t>Jaké svobody vnitřního trhu byly omezeny? </a:t>
            </a:r>
          </a:p>
          <a:p>
            <a:r>
              <a:rPr lang="cs-CZ" altLang="cs-CZ" sz="2400" b="0" i="1" dirty="0">
                <a:latin typeface="Arial Narrow" panose="020B0606020202030204" pitchFamily="34" charset="0"/>
              </a:rPr>
              <a:t>Je takové omezení odůvodněné? Nemá platit zásada vzájemného uznávání? </a:t>
            </a:r>
          </a:p>
          <a:p>
            <a:r>
              <a:rPr lang="cs-CZ" altLang="cs-CZ" sz="2400" b="0" i="1" dirty="0">
                <a:latin typeface="Arial Narrow" panose="020B0606020202030204" pitchFamily="34" charset="0"/>
              </a:rPr>
              <a:t>Mohou členské státy dle vlastního uvážení stanovit, co je v souladu s jejich svébytným pojetím důstojnosti, ústavních hodnot, veřejného pořádku apod.?</a:t>
            </a:r>
          </a:p>
          <a:p>
            <a:r>
              <a:rPr lang="cs-CZ" altLang="cs-CZ" sz="2400" b="0" i="1" dirty="0">
                <a:latin typeface="Arial Narrow" panose="020B0606020202030204" pitchFamily="34" charset="0"/>
              </a:rPr>
              <a:t>Je takový zákaz odůvodněný, pokud je současně v dané zemi povinná vojenská příprava pro občany starší 18 let zahrnující střelbu a další rizikové činnosti?   </a:t>
            </a:r>
          </a:p>
          <a:p>
            <a:endParaRPr lang="cs-CZ" altLang="cs-CZ" dirty="0">
              <a:latin typeface="Arial Narrow" panose="020B0606020202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F73D92CB-7D62-8B46-A198-83B2FBF61894}"/>
              </a:ext>
            </a:extLst>
          </p:cNvPr>
          <p:cNvSpPr>
            <a:spLocks noGrp="1" noChangeArrowheads="1"/>
          </p:cNvSpPr>
          <p:nvPr>
            <p:ph type="title"/>
          </p:nvPr>
        </p:nvSpPr>
        <p:spPr/>
        <p:txBody>
          <a:bodyPr/>
          <a:lstStyle/>
          <a:p>
            <a:pPr algn="ctr"/>
            <a:r>
              <a:rPr lang="cs-CZ" altLang="cs-CZ" dirty="0">
                <a:latin typeface="Arial Narrow" panose="020B0606020202030204" pitchFamily="34" charset="0"/>
              </a:rPr>
              <a:t>VP zboží a opatření EU</a:t>
            </a:r>
          </a:p>
        </p:txBody>
      </p:sp>
      <p:sp>
        <p:nvSpPr>
          <p:cNvPr id="3" name="Zástupný obsah 2">
            <a:extLst>
              <a:ext uri="{FF2B5EF4-FFF2-40B4-BE49-F238E27FC236}">
                <a16:creationId xmlns:a16="http://schemas.microsoft.com/office/drawing/2014/main" id="{05EF6521-1AD0-EEDD-30FE-59D43172D30C}"/>
              </a:ext>
            </a:extLst>
          </p:cNvPr>
          <p:cNvSpPr>
            <a:spLocks noGrp="1"/>
          </p:cNvSpPr>
          <p:nvPr>
            <p:ph idx="1"/>
          </p:nvPr>
        </p:nvSpPr>
        <p:spPr>
          <a:xfrm>
            <a:off x="385011" y="1600200"/>
            <a:ext cx="10175485" cy="5141168"/>
          </a:xfrm>
        </p:spPr>
        <p:txBody>
          <a:bodyPr/>
          <a:lstStyle/>
          <a:p>
            <a:pPr>
              <a:defRPr/>
            </a:pPr>
            <a:r>
              <a:rPr lang="cs-CZ" sz="2800" b="1" dirty="0">
                <a:solidFill>
                  <a:schemeClr val="accent2"/>
                </a:solidFill>
                <a:latin typeface="Arial Narrow" panose="020B0606020202030204" pitchFamily="34" charset="0"/>
              </a:rPr>
              <a:t>SDEU připustil aplikaci čl. 34 SFEU i na EU! </a:t>
            </a:r>
          </a:p>
          <a:p>
            <a:pPr lvl="1">
              <a:defRPr/>
            </a:pPr>
            <a:r>
              <a:rPr lang="cs-CZ" sz="2800" dirty="0">
                <a:latin typeface="Arial Narrow" panose="020B0606020202030204" pitchFamily="34" charset="0"/>
              </a:rPr>
              <a:t>Viz např. s</a:t>
            </a:r>
            <a:r>
              <a:rPr lang="en-US" sz="2800" dirty="0" err="1">
                <a:latin typeface="Arial Narrow" panose="020B0606020202030204" pitchFamily="34" charset="0"/>
              </a:rPr>
              <a:t>pojené</a:t>
            </a:r>
            <a:r>
              <a:rPr lang="en-US" sz="2800" dirty="0">
                <a:latin typeface="Arial Narrow" panose="020B0606020202030204" pitchFamily="34" charset="0"/>
              </a:rPr>
              <a:t> </a:t>
            </a:r>
            <a:r>
              <a:rPr lang="en-US" sz="2800" dirty="0" err="1">
                <a:latin typeface="Arial Narrow" panose="020B0606020202030204" pitchFamily="34" charset="0"/>
              </a:rPr>
              <a:t>věci</a:t>
            </a:r>
            <a:r>
              <a:rPr lang="en-US" sz="2800" dirty="0">
                <a:latin typeface="Arial Narrow" panose="020B0606020202030204" pitchFamily="34" charset="0"/>
              </a:rPr>
              <a:t> C-154/04 a C-155/04, </a:t>
            </a:r>
            <a:r>
              <a:rPr lang="en-US" sz="2800" i="1" dirty="0">
                <a:latin typeface="Arial Narrow" panose="020B0606020202030204" pitchFamily="34" charset="0"/>
              </a:rPr>
              <a:t>Alliance for Natural Health</a:t>
            </a:r>
            <a:r>
              <a:rPr lang="en-US" sz="2800" dirty="0">
                <a:latin typeface="Arial Narrow" panose="020B0606020202030204" pitchFamily="34" charset="0"/>
              </a:rPr>
              <a:t>, ECLI:EU:C:2004:848, body 47 a 52.</a:t>
            </a:r>
            <a:endParaRPr lang="cs-CZ" sz="2800" dirty="0">
              <a:latin typeface="Arial Narrow" panose="020B0606020202030204" pitchFamily="34" charset="0"/>
            </a:endParaRPr>
          </a:p>
          <a:p>
            <a:pPr lvl="1">
              <a:defRPr/>
            </a:pPr>
            <a:r>
              <a:rPr lang="cs-CZ" sz="2800" i="1" dirty="0">
                <a:solidFill>
                  <a:srgbClr val="000000"/>
                </a:solidFill>
                <a:latin typeface="Arial Narrow" panose="020B0606020202030204" pitchFamily="34" charset="0"/>
              </a:rPr>
              <a:t>„Je třeba poznamenat, že podle ustálené judikatury platí zákaz množstevních omezení, jakož i opatření s rovnocenným účinkem stanovený v článku 28 ES nejen pro vnitrostátní opatření, ale rovněž pro opatření vydaná orgány Společenství.“</a:t>
            </a:r>
            <a:endParaRPr lang="cs-CZ" sz="2800" i="1" dirty="0">
              <a:latin typeface="Arial Narrow" panose="020B0606020202030204" pitchFamily="34" charset="0"/>
            </a:endParaRPr>
          </a:p>
          <a:p>
            <a:pPr>
              <a:defRPr/>
            </a:pPr>
            <a:r>
              <a:rPr lang="cs-CZ" sz="2800" dirty="0">
                <a:latin typeface="Arial Narrow" panose="020B0606020202030204" pitchFamily="34" charset="0"/>
              </a:rPr>
              <a:t>Zákonnost opatření přijatého orgánem EU však může být zpochybněna </a:t>
            </a:r>
            <a:r>
              <a:rPr lang="cs-CZ" sz="2800" dirty="0">
                <a:highlight>
                  <a:srgbClr val="FFFF00"/>
                </a:highlight>
                <a:latin typeface="Arial Narrow" panose="020B0606020202030204" pitchFamily="34" charset="0"/>
              </a:rPr>
              <a:t>jen v případě, že je dané opatření zjevně nepřiměřené s ohledem na cíl, jehož chce příslušný orgán dosáhnout</a:t>
            </a:r>
            <a:r>
              <a:rPr lang="cs-CZ" dirty="0">
                <a:highlight>
                  <a:srgbClr val="FFFF00"/>
                </a:highlight>
                <a:latin typeface="Arial Narrow" panose="020B0606020202030204" pitchFamily="34" charset="0"/>
              </a:rPr>
              <a:t>. </a:t>
            </a:r>
            <a:r>
              <a:rPr lang="cs-CZ" sz="2800" dirty="0">
                <a:latin typeface="Arial Narrow" panose="020B0606020202030204" pitchFamily="34" charset="0"/>
              </a:rPr>
              <a:t>K čemuž dochází spíše výjimečně. </a:t>
            </a:r>
            <a:endParaRPr lang="cs-CZ" dirty="0">
              <a:latin typeface="Arial Narrow" panose="020B060602020203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CFE7E8EE-3DFB-C210-06D8-74E92BEC3781}"/>
              </a:ext>
            </a:extLst>
          </p:cNvPr>
          <p:cNvSpPr>
            <a:spLocks noGrp="1" noChangeArrowheads="1"/>
          </p:cNvSpPr>
          <p:nvPr>
            <p:ph type="title"/>
          </p:nvPr>
        </p:nvSpPr>
        <p:spPr>
          <a:xfrm>
            <a:off x="328863" y="717550"/>
            <a:ext cx="11024935" cy="867861"/>
          </a:xfrm>
        </p:spPr>
        <p:txBody>
          <a:bodyPr/>
          <a:lstStyle/>
          <a:p>
            <a:pPr algn="ctr"/>
            <a:r>
              <a:rPr lang="cs-CZ" altLang="cs-CZ" dirty="0">
                <a:latin typeface="Arial Narrow" panose="020B0606020202030204" pitchFamily="34" charset="0"/>
              </a:rPr>
              <a:t>Videa ke svobodám vnitřního trhu EU</a:t>
            </a:r>
          </a:p>
        </p:txBody>
      </p:sp>
      <p:sp>
        <p:nvSpPr>
          <p:cNvPr id="11267" name="Zástupný obsah 2">
            <a:extLst>
              <a:ext uri="{FF2B5EF4-FFF2-40B4-BE49-F238E27FC236}">
                <a16:creationId xmlns:a16="http://schemas.microsoft.com/office/drawing/2014/main" id="{463960B9-7D75-B9FC-79DD-8217D3C2107D}"/>
              </a:ext>
            </a:extLst>
          </p:cNvPr>
          <p:cNvSpPr>
            <a:spLocks noGrp="1" noChangeArrowheads="1"/>
          </p:cNvSpPr>
          <p:nvPr>
            <p:ph idx="1"/>
          </p:nvPr>
        </p:nvSpPr>
        <p:spPr>
          <a:xfrm>
            <a:off x="430306" y="1600201"/>
            <a:ext cx="9780494" cy="4540249"/>
          </a:xfrm>
        </p:spPr>
        <p:txBody>
          <a:bodyPr>
            <a:normAutofit/>
          </a:bodyPr>
          <a:lstStyle/>
          <a:p>
            <a:r>
              <a:rPr lang="cs-CZ" altLang="cs-CZ" sz="2800" b="0" dirty="0">
                <a:latin typeface="Arial Narrow" panose="020B0606020202030204" pitchFamily="34" charset="0"/>
              </a:rPr>
              <a:t>https://www.youtube.com/results?search_query=voln%C3%BD+pohyb+zbo%C5%BE%C3%AD+EU </a:t>
            </a:r>
          </a:p>
          <a:p>
            <a:r>
              <a:rPr lang="cs-CZ" altLang="cs-CZ" sz="2800" b="0" dirty="0">
                <a:latin typeface="Arial Narrow" panose="020B0606020202030204" pitchFamily="34" charset="0"/>
              </a:rPr>
              <a:t>https://www.youtube.com/watch?v=4ZHkF_Sb0xQ</a:t>
            </a:r>
          </a:p>
          <a:p>
            <a:r>
              <a:rPr lang="cs-CZ" altLang="cs-CZ" sz="2800" b="0" dirty="0">
                <a:latin typeface="Arial Narrow" panose="020B0606020202030204" pitchFamily="34" charset="0"/>
              </a:rPr>
              <a:t>https://www.youtube.com/watch?v=2j3e5tBi-GY</a:t>
            </a:r>
          </a:p>
          <a:p>
            <a:r>
              <a:rPr lang="cs-CZ" altLang="cs-CZ" sz="2800" b="0" dirty="0">
                <a:latin typeface="Arial Narrow" panose="020B0606020202030204" pitchFamily="34" charset="0"/>
              </a:rPr>
              <a:t>https://youtu.be/K-uI0p2rcI4</a:t>
            </a:r>
          </a:p>
          <a:p>
            <a:r>
              <a:rPr lang="cs-CZ" altLang="cs-CZ" sz="2800" b="0" dirty="0">
                <a:latin typeface="Arial Narrow" panose="020B0606020202030204" pitchFamily="34" charset="0"/>
              </a:rPr>
              <a:t>https://www.youtube.com/watch?v=VdZ-As8eL3Q&amp;t=1227s</a:t>
            </a:r>
          </a:p>
          <a:p>
            <a:r>
              <a:rPr lang="cs-CZ" altLang="cs-CZ" sz="2800" b="0" dirty="0">
                <a:latin typeface="Arial Narrow" panose="020B0606020202030204" pitchFamily="34" charset="0"/>
              </a:rPr>
              <a:t>https://www.youtube.com/watch?v=g2_EmFLeF0s&amp;t=1038s</a:t>
            </a:r>
          </a:p>
          <a:p>
            <a:r>
              <a:rPr lang="cs-CZ" altLang="cs-CZ" sz="2800" b="0" dirty="0">
                <a:latin typeface="Arial Narrow" panose="020B0606020202030204" pitchFamily="34" charset="0"/>
              </a:rPr>
              <a:t>https://www.youtube.com/watch?v=8-TkzX4Om0E&amp;t=453s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CEAFB1-E2B8-BA84-0ACB-68B3C350A40A}"/>
              </a:ext>
            </a:extLst>
          </p:cNvPr>
          <p:cNvSpPr>
            <a:spLocks noGrp="1"/>
          </p:cNvSpPr>
          <p:nvPr>
            <p:ph type="ctrTitle"/>
          </p:nvPr>
        </p:nvSpPr>
        <p:spPr/>
        <p:txBody>
          <a:bodyPr/>
          <a:lstStyle/>
          <a:p>
            <a:r>
              <a:rPr lang="cs-CZ" dirty="0"/>
              <a:t>Děkuji za pozornost</a:t>
            </a:r>
          </a:p>
        </p:txBody>
      </p:sp>
      <p:sp>
        <p:nvSpPr>
          <p:cNvPr id="3" name="Podnadpis 2">
            <a:extLst>
              <a:ext uri="{FF2B5EF4-FFF2-40B4-BE49-F238E27FC236}">
                <a16:creationId xmlns:a16="http://schemas.microsoft.com/office/drawing/2014/main" id="{5115C93C-1606-C8BC-24B2-4C9D54334ADA}"/>
              </a:ext>
            </a:extLst>
          </p:cNvPr>
          <p:cNvSpPr>
            <a:spLocks noGrp="1"/>
          </p:cNvSpPr>
          <p:nvPr>
            <p:ph type="subTitle" idx="1"/>
          </p:nvPr>
        </p:nvSpPr>
        <p:spPr/>
        <p:txBody>
          <a:bodyPr/>
          <a:lstStyle/>
          <a:p>
            <a:r>
              <a:rPr lang="cs-CZ" dirty="0"/>
              <a:t>Jungmannova 17 | 110 00 Praha 1 | Česká republika</a:t>
            </a:r>
          </a:p>
        </p:txBody>
      </p:sp>
      <p:sp>
        <p:nvSpPr>
          <p:cNvPr id="5" name="Zástupný symbol pro číslo snímku 4">
            <a:extLst>
              <a:ext uri="{FF2B5EF4-FFF2-40B4-BE49-F238E27FC236}">
                <a16:creationId xmlns:a16="http://schemas.microsoft.com/office/drawing/2014/main" id="{53358B16-C9D6-E5F3-7FC0-84FE26E43BE5}"/>
              </a:ext>
            </a:extLst>
          </p:cNvPr>
          <p:cNvSpPr>
            <a:spLocks noGrp="1"/>
          </p:cNvSpPr>
          <p:nvPr>
            <p:ph type="sldNum" sz="quarter" idx="4294967295"/>
          </p:nvPr>
        </p:nvSpPr>
        <p:spPr>
          <a:xfrm>
            <a:off x="0" y="6416675"/>
            <a:ext cx="273050" cy="365125"/>
          </a:xfrm>
          <a:prstGeom prst="rect">
            <a:avLst/>
          </a:prstGeom>
        </p:spPr>
        <p:txBody>
          <a:bodyPr/>
          <a:lstStyle/>
          <a:p>
            <a:fld id="{5E608FB1-680A-4E9D-A95E-8C4CFA1B47E3}" type="slidenum">
              <a:rPr lang="cs-CZ" smtClean="0"/>
              <a:t>71</a:t>
            </a:fld>
            <a:endParaRPr lang="cs-CZ"/>
          </a:p>
        </p:txBody>
      </p:sp>
      <p:sp>
        <p:nvSpPr>
          <p:cNvPr id="6" name="Podnadpis 2">
            <a:extLst>
              <a:ext uri="{FF2B5EF4-FFF2-40B4-BE49-F238E27FC236}">
                <a16:creationId xmlns:a16="http://schemas.microsoft.com/office/drawing/2014/main" id="{E5515805-19B1-86D4-54C2-81A28FFB20B1}"/>
              </a:ext>
            </a:extLst>
          </p:cNvPr>
          <p:cNvSpPr txBox="1">
            <a:spLocks/>
          </p:cNvSpPr>
          <p:nvPr/>
        </p:nvSpPr>
        <p:spPr>
          <a:xfrm>
            <a:off x="650079" y="4211869"/>
            <a:ext cx="9422858" cy="515478"/>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10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8000"/>
              </a:lnSpc>
            </a:pPr>
            <a:r>
              <a:rPr lang="cs-CZ" dirty="0" err="1"/>
              <a:t>cevro.cz</a:t>
            </a:r>
            <a:endParaRPr lang="cs-CZ" dirty="0"/>
          </a:p>
        </p:txBody>
      </p:sp>
    </p:spTree>
    <p:extLst>
      <p:ext uri="{BB962C8B-B14F-4D97-AF65-F5344CB8AC3E}">
        <p14:creationId xmlns:p14="http://schemas.microsoft.com/office/powerpoint/2010/main" val="2743970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a:extLst>
              <a:ext uri="{FF2B5EF4-FFF2-40B4-BE49-F238E27FC236}">
                <a16:creationId xmlns:a16="http://schemas.microsoft.com/office/drawing/2014/main" id="{667F3DBF-C3A5-2BFF-AA54-151A5AD0B133}"/>
              </a:ext>
            </a:extLst>
          </p:cNvPr>
          <p:cNvSpPr>
            <a:spLocks noGrp="1" noChangeArrowheads="1"/>
          </p:cNvSpPr>
          <p:nvPr>
            <p:ph type="title"/>
          </p:nvPr>
        </p:nvSpPr>
        <p:spPr>
          <a:xfrm>
            <a:off x="647699" y="336884"/>
            <a:ext cx="10706099" cy="1248527"/>
          </a:xfrm>
        </p:spPr>
        <p:txBody>
          <a:bodyPr>
            <a:normAutofit/>
          </a:bodyPr>
          <a:lstStyle/>
          <a:p>
            <a:r>
              <a:rPr lang="cs-CZ" altLang="cs-CZ" sz="4400" dirty="0">
                <a:latin typeface="Arial Narrow" panose="020B0606020202030204" pitchFamily="34" charset="0"/>
              </a:rPr>
              <a:t>Konopí z ČR na francouzském trhu</a:t>
            </a:r>
            <a:br>
              <a:rPr lang="cs-CZ" altLang="cs-CZ" sz="4400" dirty="0">
                <a:latin typeface="Arial Narrow" panose="020B0606020202030204" pitchFamily="34" charset="0"/>
              </a:rPr>
            </a:br>
            <a:r>
              <a:rPr lang="cs-CZ" altLang="cs-CZ" sz="4400" dirty="0">
                <a:latin typeface="Arial Narrow" panose="020B0606020202030204" pitchFamily="34" charset="0"/>
              </a:rPr>
              <a:t>SD C-663/18 </a:t>
            </a:r>
            <a:r>
              <a:rPr lang="cs-CZ" altLang="cs-CZ" sz="4400" i="1" dirty="0">
                <a:latin typeface="Arial Narrow" panose="020B0606020202030204" pitchFamily="34" charset="0"/>
              </a:rPr>
              <a:t>BS a CA </a:t>
            </a:r>
            <a:r>
              <a:rPr lang="cs-CZ" altLang="cs-CZ" sz="4400" dirty="0">
                <a:latin typeface="Arial Narrow" panose="020B0606020202030204" pitchFamily="34" charset="0"/>
              </a:rPr>
              <a:t>(2020)</a:t>
            </a:r>
            <a:endParaRPr lang="cs-CZ" altLang="cs-CZ" dirty="0"/>
          </a:p>
        </p:txBody>
      </p:sp>
      <p:sp>
        <p:nvSpPr>
          <p:cNvPr id="17411" name="Zástupný obsah 2">
            <a:extLst>
              <a:ext uri="{FF2B5EF4-FFF2-40B4-BE49-F238E27FC236}">
                <a16:creationId xmlns:a16="http://schemas.microsoft.com/office/drawing/2014/main" id="{777B67D1-A870-3239-985D-039C960D7BE0}"/>
              </a:ext>
            </a:extLst>
          </p:cNvPr>
          <p:cNvSpPr>
            <a:spLocks noGrp="1" noChangeArrowheads="1"/>
          </p:cNvSpPr>
          <p:nvPr>
            <p:ph idx="1"/>
          </p:nvPr>
        </p:nvSpPr>
        <p:spPr>
          <a:xfrm>
            <a:off x="417095" y="1884946"/>
            <a:ext cx="10142955" cy="4784141"/>
          </a:xfrm>
        </p:spPr>
        <p:txBody>
          <a:bodyPr>
            <a:normAutofit/>
          </a:bodyPr>
          <a:lstStyle/>
          <a:p>
            <a:pPr>
              <a:lnSpc>
                <a:spcPct val="90000"/>
              </a:lnSpc>
            </a:pPr>
            <a:r>
              <a:rPr lang="cs-CZ" altLang="cs-CZ" sz="2800" b="0" dirty="0">
                <a:latin typeface="Arial Narrow" panose="020B0606020202030204" pitchFamily="34" charset="0"/>
              </a:rPr>
              <a:t>Dva francouzští občané byli trestně stíháni ve Francii za dovoz z ČR tzv. CDB extrahovaného z celé rostliny </a:t>
            </a:r>
            <a:r>
              <a:rPr lang="cs-CZ" altLang="cs-CZ" sz="2800" b="0" i="1" dirty="0">
                <a:latin typeface="Arial Narrow" panose="020B0606020202030204" pitchFamily="34" charset="0"/>
              </a:rPr>
              <a:t>cannabis </a:t>
            </a:r>
            <a:r>
              <a:rPr lang="cs-CZ" altLang="cs-CZ" sz="2800" b="0" i="1" dirty="0" err="1">
                <a:latin typeface="Arial Narrow" panose="020B0606020202030204" pitchFamily="34" charset="0"/>
              </a:rPr>
              <a:t>sativa</a:t>
            </a:r>
            <a:r>
              <a:rPr lang="cs-CZ" altLang="cs-CZ" sz="2800" b="0" i="1" dirty="0">
                <a:latin typeface="Arial Narrow" panose="020B0606020202030204" pitchFamily="34" charset="0"/>
              </a:rPr>
              <a:t> </a:t>
            </a:r>
            <a:r>
              <a:rPr lang="cs-CZ" altLang="cs-CZ" sz="2800" b="0" dirty="0">
                <a:latin typeface="Arial Narrow" panose="020B0606020202030204" pitchFamily="34" charset="0"/>
              </a:rPr>
              <a:t>(konopí), nikoli jen z jejích vláken a semen, jak dovolují fr. předpisy. </a:t>
            </a:r>
          </a:p>
          <a:p>
            <a:pPr>
              <a:lnSpc>
                <a:spcPct val="90000"/>
              </a:lnSpc>
            </a:pPr>
            <a:r>
              <a:rPr lang="cs-CZ" altLang="cs-CZ" sz="2800" b="0" dirty="0">
                <a:latin typeface="Arial Narrow" panose="020B0606020202030204" pitchFamily="34" charset="0"/>
              </a:rPr>
              <a:t>Francouzský soud se obrátil na SD s předběžnou otázkou, zda fr. předpisy, zakazující pod trestní sankcí dovoz produktu legálně uvedeného na trh v jiném členském státě, nejsou v rozporu s právem EU.  </a:t>
            </a:r>
          </a:p>
          <a:p>
            <a:pPr>
              <a:lnSpc>
                <a:spcPct val="90000"/>
              </a:lnSpc>
            </a:pPr>
            <a:r>
              <a:rPr lang="cs-CZ" altLang="cs-CZ" sz="2800" b="0" dirty="0">
                <a:latin typeface="Arial Narrow" panose="020B0606020202030204" pitchFamily="34" charset="0"/>
              </a:rPr>
              <a:t>CBD není THC a nemá dle nynějších poznatků psychotropní ani škodlivé účinky na zdraví a je legálně využíváno pro terapeutické účely, i jako náplň do e-cigaret. Není ale, na rozdíl od surového konopí, považováno za </a:t>
            </a:r>
            <a:r>
              <a:rPr lang="cs-CZ" altLang="cs-CZ" sz="2800" b="0" i="1" dirty="0">
                <a:latin typeface="Arial Narrow" panose="020B0606020202030204" pitchFamily="34" charset="0"/>
              </a:rPr>
              <a:t>zemědělský produkt</a:t>
            </a:r>
            <a:r>
              <a:rPr lang="cs-CZ" altLang="cs-CZ" sz="2800" b="0" dirty="0">
                <a:latin typeface="Arial Narrow" panose="020B0606020202030204" pitchFamily="34" charset="0"/>
              </a:rPr>
              <a:t> ve smyslu přílohy k nařízením EU upravujícím společnou zemědělskou politiku. </a:t>
            </a:r>
          </a:p>
          <a:p>
            <a:endParaRPr lang="cs-CZ" alt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9D3E61A3-1A43-14AC-41E0-BA49F30FA368}"/>
              </a:ext>
            </a:extLst>
          </p:cNvPr>
          <p:cNvSpPr>
            <a:spLocks noGrp="1" noChangeArrowheads="1"/>
          </p:cNvSpPr>
          <p:nvPr>
            <p:ph type="title"/>
          </p:nvPr>
        </p:nvSpPr>
        <p:spPr>
          <a:xfrm>
            <a:off x="647699" y="296780"/>
            <a:ext cx="10706099" cy="1288632"/>
          </a:xfrm>
        </p:spPr>
        <p:txBody>
          <a:bodyPr>
            <a:normAutofit/>
          </a:bodyPr>
          <a:lstStyle/>
          <a:p>
            <a:pPr algn="ctr"/>
            <a:r>
              <a:rPr lang="cs-CZ" altLang="cs-CZ" sz="4400" dirty="0">
                <a:latin typeface="Arial Narrow" panose="020B0606020202030204" pitchFamily="34" charset="0"/>
              </a:rPr>
              <a:t>Konopí z ČR na francouzském trhu</a:t>
            </a:r>
            <a:br>
              <a:rPr lang="cs-CZ" altLang="cs-CZ" sz="4400" dirty="0">
                <a:latin typeface="Arial Narrow" panose="020B0606020202030204" pitchFamily="34" charset="0"/>
              </a:rPr>
            </a:br>
            <a:r>
              <a:rPr lang="cs-CZ" altLang="cs-CZ" sz="4400" dirty="0">
                <a:latin typeface="Arial Narrow" panose="020B0606020202030204" pitchFamily="34" charset="0"/>
              </a:rPr>
              <a:t>SD C-663/18 BS a CA (2020)</a:t>
            </a:r>
            <a:endParaRPr lang="cs-CZ" altLang="cs-CZ" dirty="0"/>
          </a:p>
        </p:txBody>
      </p:sp>
      <p:sp>
        <p:nvSpPr>
          <p:cNvPr id="18435" name="Zástupný obsah 2">
            <a:extLst>
              <a:ext uri="{FF2B5EF4-FFF2-40B4-BE49-F238E27FC236}">
                <a16:creationId xmlns:a16="http://schemas.microsoft.com/office/drawing/2014/main" id="{E3F9BB79-AA6C-DBF3-861C-B0A3DF6A822D}"/>
              </a:ext>
            </a:extLst>
          </p:cNvPr>
          <p:cNvSpPr>
            <a:spLocks noGrp="1" noChangeArrowheads="1"/>
          </p:cNvSpPr>
          <p:nvPr>
            <p:ph idx="1"/>
          </p:nvPr>
        </p:nvSpPr>
        <p:spPr>
          <a:xfrm>
            <a:off x="296779" y="1973179"/>
            <a:ext cx="10120397" cy="4884820"/>
          </a:xfrm>
        </p:spPr>
        <p:txBody>
          <a:bodyPr/>
          <a:lstStyle/>
          <a:p>
            <a:pPr>
              <a:lnSpc>
                <a:spcPct val="90000"/>
              </a:lnSpc>
            </a:pPr>
            <a:r>
              <a:rPr lang="cs-CZ" altLang="cs-CZ" sz="2800" b="0" dirty="0">
                <a:latin typeface="Arial Narrow" panose="020B0606020202030204" pitchFamily="34" charset="0"/>
              </a:rPr>
              <a:t>SD vyloučil působnost nařízení o SZP, </a:t>
            </a:r>
            <a:r>
              <a:rPr lang="cs-CZ" altLang="cs-CZ" sz="2800" b="0" u="sng" dirty="0">
                <a:latin typeface="Arial Narrow" panose="020B0606020202030204" pitchFamily="34" charset="0"/>
              </a:rPr>
              <a:t>nikoli však čl. 34 a 36 SFEU o VP zboží a výjimkách z něj</a:t>
            </a:r>
            <a:r>
              <a:rPr lang="cs-CZ" altLang="cs-CZ" sz="2800" b="0" dirty="0">
                <a:latin typeface="Arial Narrow" panose="020B0606020202030204" pitchFamily="34" charset="0"/>
              </a:rPr>
              <a:t>. </a:t>
            </a:r>
          </a:p>
          <a:p>
            <a:pPr>
              <a:lnSpc>
                <a:spcPct val="90000"/>
              </a:lnSpc>
            </a:pPr>
            <a:r>
              <a:rPr lang="cs-CZ" altLang="cs-CZ" sz="2800" b="0" dirty="0">
                <a:latin typeface="Arial Narrow" panose="020B0606020202030204" pitchFamily="34" charset="0"/>
              </a:rPr>
              <a:t>Na omamné látky se tato svoboda VP nevztahuje, to však není případ „neškodného“ CBD. Zákaz uvádění CBD na trh čl. státu je tedy tzv. ORUKO zakázaným čl. 34 SFEU. </a:t>
            </a:r>
          </a:p>
          <a:p>
            <a:pPr>
              <a:lnSpc>
                <a:spcPct val="90000"/>
              </a:lnSpc>
            </a:pPr>
            <a:r>
              <a:rPr lang="cs-CZ" altLang="cs-CZ" sz="2800" b="0" dirty="0">
                <a:latin typeface="Arial Narrow" panose="020B0606020202030204" pitchFamily="34" charset="0"/>
              </a:rPr>
              <a:t>Čl. 36 SFEU však ospravedlňuje ORUKO nutná a přiměřená ochraně veřejného zdraví. Zda toto plní fr. zákaz musí věcně posoudit fr. soud. </a:t>
            </a:r>
          </a:p>
          <a:p>
            <a:pPr>
              <a:lnSpc>
                <a:spcPct val="90000"/>
              </a:lnSpc>
            </a:pPr>
            <a:r>
              <a:rPr lang="cs-CZ" altLang="cs-CZ" sz="2800" b="0" dirty="0">
                <a:latin typeface="Arial Narrow" panose="020B0606020202030204" pitchFamily="34" charset="0"/>
              </a:rPr>
              <a:t>SD však vidí paralelu mezi CBD z konopí a syntetickým CBD, který není ve Francii zakázáno, plus zdůrazňuje, že případné zdravotní riziko CBD z celého konopí nesmí být hypotetické, ale „dostatečně prokázané“. </a:t>
            </a:r>
          </a:p>
          <a:p>
            <a:endParaRPr lang="cs-CZ" altLang="cs-CZ" dirty="0"/>
          </a:p>
        </p:txBody>
      </p:sp>
    </p:spTree>
  </p:cSld>
  <p:clrMapOvr>
    <a:masterClrMapping/>
  </p:clrMapOvr>
</p:sld>
</file>

<file path=ppt/theme/theme1.xml><?xml version="1.0" encoding="utf-8"?>
<a:theme xmlns:a="http://schemas.openxmlformats.org/drawingml/2006/main" name="Motiv Office">
  <a:themeElements>
    <a:clrScheme name="CEVRO">
      <a:dk1>
        <a:srgbClr val="000000"/>
      </a:dk1>
      <a:lt1>
        <a:srgbClr val="FFFFFF"/>
      </a:lt1>
      <a:dk2>
        <a:srgbClr val="575756"/>
      </a:dk2>
      <a:lt2>
        <a:srgbClr val="E7E6E6"/>
      </a:lt2>
      <a:accent1>
        <a:srgbClr val="50386F"/>
      </a:accent1>
      <a:accent2>
        <a:srgbClr val="50386F"/>
      </a:accent2>
      <a:accent3>
        <a:srgbClr val="EA8B2D"/>
      </a:accent3>
      <a:accent4>
        <a:srgbClr val="EA8B2D"/>
      </a:accent4>
      <a:accent5>
        <a:srgbClr val="E9E9E9"/>
      </a:accent5>
      <a:accent6>
        <a:srgbClr val="D2D2D2"/>
      </a:accent6>
      <a:hlink>
        <a:srgbClr val="0563C1"/>
      </a:hlink>
      <a:folHlink>
        <a:srgbClr val="954F72"/>
      </a:folHlink>
    </a:clrScheme>
    <a:fontScheme name="Cev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VRO_prezentace" id="{485F1B51-4886-4BEE-9303-EA422C81D8B6}" vid="{D8B64059-E0AD-44A6-B997-6DC8C4E55893}"/>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BAB6EA75DC9234BB8F7FC7985B6540D" ma:contentTypeVersion="17" ma:contentTypeDescription="Vytvoří nový dokument" ma:contentTypeScope="" ma:versionID="802e1200a6f1edf4a5c0acec655da554">
  <xsd:schema xmlns:xsd="http://www.w3.org/2001/XMLSchema" xmlns:xs="http://www.w3.org/2001/XMLSchema" xmlns:p="http://schemas.microsoft.com/office/2006/metadata/properties" xmlns:ns2="08506671-b2d8-4009-9f63-6b725a8908a0" xmlns:ns3="c96b063f-72a7-4d2b-b06d-4ecda669bddf" targetNamespace="http://schemas.microsoft.com/office/2006/metadata/properties" ma:root="true" ma:fieldsID="643927d2b1d20851b2bc9ade87ce8cba" ns2:_="" ns3:_="">
    <xsd:import namespace="08506671-b2d8-4009-9f63-6b725a8908a0"/>
    <xsd:import namespace="c96b063f-72a7-4d2b-b06d-4ecda669bd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06671-b2d8-4009-9f63-6b725a890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b6f0447c-396c-41cb-bb8f-c4232058b8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b063f-72a7-4d2b-b06d-4ecda669bddf"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TaxCatchAll" ma:index="23" nillable="true" ma:displayName="Taxonomy Catch All Column" ma:hidden="true" ma:list="{a366da5d-a729-4ea0-a3c6-0f5c6526b4ca}" ma:internalName="TaxCatchAll" ma:showField="CatchAllData" ma:web="c96b063f-72a7-4d2b-b06d-4ecda669bd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F6AD68-1977-4ED0-9D33-7965F88689BF}">
  <ds:schemaRefs>
    <ds:schemaRef ds:uri="http://schemas.microsoft.com/sharepoint/v3/contenttype/forms"/>
  </ds:schemaRefs>
</ds:datastoreItem>
</file>

<file path=customXml/itemProps2.xml><?xml version="1.0" encoding="utf-8"?>
<ds:datastoreItem xmlns:ds="http://schemas.openxmlformats.org/officeDocument/2006/customXml" ds:itemID="{992CE057-8B81-4FF9-B431-B5860F046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506671-b2d8-4009-9f63-6b725a8908a0"/>
    <ds:schemaRef ds:uri="c96b063f-72a7-4d2b-b06d-4ecda669bd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123</TotalTime>
  <Words>7601</Words>
  <Application>Microsoft Office PowerPoint</Application>
  <PresentationFormat>Širokoúhlá obrazovka</PresentationFormat>
  <Paragraphs>421</Paragraphs>
  <Slides>71</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71</vt:i4>
      </vt:variant>
    </vt:vector>
  </HeadingPairs>
  <TitlesOfParts>
    <vt:vector size="78" baseType="lpstr">
      <vt:lpstr>Aptos</vt:lpstr>
      <vt:lpstr>Arial</vt:lpstr>
      <vt:lpstr>Arial Narrow</vt:lpstr>
      <vt:lpstr>Calibri</vt:lpstr>
      <vt:lpstr>Monotype Sorts</vt:lpstr>
      <vt:lpstr>Wingdings</vt:lpstr>
      <vt:lpstr>Motiv Office</vt:lpstr>
      <vt:lpstr> kurz Vt a OHS EU  Volný pohyb zboží</vt:lpstr>
      <vt:lpstr>Volný pohyb zboží – příklad 1</vt:lpstr>
      <vt:lpstr>Volný pohyb zboží – příklad 2</vt:lpstr>
      <vt:lpstr>VP zboží – příklad 3</vt:lpstr>
      <vt:lpstr>Volný pohyb zboží</vt:lpstr>
      <vt:lpstr>Komu jsou tyto zákazy adresovány? </vt:lpstr>
      <vt:lpstr>VP zboží a opatření EU</vt:lpstr>
      <vt:lpstr>Konopí z ČR na francouzském trhu SD C-663/18 BS a CA (2020)</vt:lpstr>
      <vt:lpstr>Konopí z ČR na francouzském trhu SD C-663/18 BS a CA (2020)</vt:lpstr>
      <vt:lpstr>Volný pohyb zboží – definice zboží</vt:lpstr>
      <vt:lpstr>Prezentace aplikace PowerPoint</vt:lpstr>
      <vt:lpstr>Volný pohyb zboží – nutnost „pohybu“ přes hranice</vt:lpstr>
      <vt:lpstr>Je volným pohybem zboží  i jeho zpětný dovoz? </vt:lpstr>
      <vt:lpstr>Volný pohyb zboží – Cla a PRUC </vt:lpstr>
      <vt:lpstr>Volný pohyb zboží - vnitřní daně </vt:lpstr>
      <vt:lpstr>Volný pohyb zboží - vnitřní daně </vt:lpstr>
      <vt:lpstr>Lze registrační daní bránit dovozu ojetin? </vt:lpstr>
      <vt:lpstr>Volný pohyb zboží - ORUKO</vt:lpstr>
      <vt:lpstr>Procureur du Roi v Benoît and Gustave Dassonville (1974) věc 8/74</vt:lpstr>
      <vt:lpstr>Varianty KO+ORUKO</vt:lpstr>
      <vt:lpstr>Varianty KO+ORUKO</vt:lpstr>
      <vt:lpstr>Prezentace aplikace PowerPoint</vt:lpstr>
      <vt:lpstr>Prezentace aplikace PowerPoint</vt:lpstr>
      <vt:lpstr>Prezentace aplikace PowerPoint</vt:lpstr>
      <vt:lpstr>Čl. 36 SFEU – výjimky přímo ze Smlouvy</vt:lpstr>
      <vt:lpstr>Prezentace aplikace PowerPoint</vt:lpstr>
      <vt:lpstr>Příklady kategorických požadavků - výjimek z čl. 34 SFEU dle judikatury ESD</vt:lpstr>
      <vt:lpstr>Prezentace aplikace PowerPoint</vt:lpstr>
      <vt:lpstr>Případ Cassis de Dijon / Rewe-zentral AG vs. Bundesmonopolverwaltung für Branntwein (120/78)</vt:lpstr>
      <vt:lpstr>Prezentace aplikace PowerPoint</vt:lpstr>
      <vt:lpstr>Nařízení (ES) č. 764/2008 „nařízení o vzájemném uznávání“ (platné do IV/ 2020)</vt:lpstr>
      <vt:lpstr>Nařízení (EU) 2019/515 o vzájemném uznávání zboží uvedeného na trh v souladu s právními předpisy jiné země EU</vt:lpstr>
      <vt:lpstr>Volný pohyb zboží – způsoby/podmínky prodeje </vt:lpstr>
      <vt:lpstr>Trestí řízení proti B. Keck a D. Mithouard  (C-267 a C-268/91)</vt:lpstr>
      <vt:lpstr>Prezentace aplikace PowerPoint</vt:lpstr>
      <vt:lpstr>VP zboží – APLIKACE výjimky (test uznatelnosti)</vt:lpstr>
      <vt:lpstr>Omezení vývozu z členského státu</vt:lpstr>
      <vt:lpstr>Shrnutí: Co je SFEU zakázáno? </vt:lpstr>
      <vt:lpstr>Shrnutí: Co je SFEU zakázáno? </vt:lpstr>
      <vt:lpstr>Co na to právo EU? </vt:lpstr>
      <vt:lpstr>Volný pohyb zboží - kauzy</vt:lpstr>
      <vt:lpstr>Volný pohyb zboží - kauzy</vt:lpstr>
      <vt:lpstr>Volný pohyb zboží - kauzy</vt:lpstr>
      <vt:lpstr>Volný pohyb zboží - kauzy</vt:lpstr>
      <vt:lpstr>Volný pohyb zboží - kauzy</vt:lpstr>
      <vt:lpstr>Volný pohyb zboží - kauzy</vt:lpstr>
      <vt:lpstr>Volný pohyb zboží - kauzy</vt:lpstr>
      <vt:lpstr>Volný pohyb zboží - kauzy</vt:lpstr>
      <vt:lpstr>Volný pohyb zboží kauzy</vt:lpstr>
      <vt:lpstr>Volný pohyb zboží - kauzy</vt:lpstr>
      <vt:lpstr>Vnitrostátní diskriminační zdanění</vt:lpstr>
      <vt:lpstr>Volný pohyb bezpečného výrobku v praxi  </vt:lpstr>
      <vt:lpstr>Technická harmonizace  </vt:lpstr>
      <vt:lpstr>Technická harmonizace  </vt:lpstr>
      <vt:lpstr>Posuzování shody výrobků</vt:lpstr>
      <vt:lpstr>Značka CE</vt:lpstr>
      <vt:lpstr>a Volný Pohyb zboží C-653/21 Syndicat Uniclima (2023)</vt:lpstr>
      <vt:lpstr>Označení výrobku </vt:lpstr>
      <vt:lpstr>Odpovědnost za škodu v důsledku vady výrobku</vt:lpstr>
      <vt:lpstr>Liberace z odpovědnosti výrobce za škodu</vt:lpstr>
      <vt:lpstr>ODPOVĚDNOST VÝROBCE ZA ŠKODU - PŘÍKLADY</vt:lpstr>
      <vt:lpstr>Reklama a způsoby prodeje </vt:lpstr>
      <vt:lpstr>Další informace a studium</vt:lpstr>
      <vt:lpstr>PORAĎTE, CO S TÍM???</vt:lpstr>
      <vt:lpstr>PORAĎTE, CO S TÍM???</vt:lpstr>
      <vt:lpstr>PORAĎTE, CO S TÍM???</vt:lpstr>
      <vt:lpstr>PORAĎTE, CO S TÍM???</vt:lpstr>
      <vt:lpstr>PORAĎTE, CO S TÍM???</vt:lpstr>
      <vt:lpstr>PORAĎTE, CO S TÍM???</vt:lpstr>
      <vt:lpstr>Videa ke svobodám vnitřního trhu EU</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TITLE,  MAXIMUM FIVE LINES,   LIGNED BOTTOM LEFT,  NO HYPHENATION</dc:title>
  <dc:creator>OBROVÁ Michaela</dc:creator>
  <cp:lastModifiedBy>Václav Šmejkal</cp:lastModifiedBy>
  <cp:revision>17</cp:revision>
  <dcterms:created xsi:type="dcterms:W3CDTF">2025-01-18T09:44:04Z</dcterms:created>
  <dcterms:modified xsi:type="dcterms:W3CDTF">2026-02-18T12:20:40Z</dcterms:modified>
</cp:coreProperties>
</file>