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45"/>
  </p:notesMasterIdLst>
  <p:handoutMasterIdLst>
    <p:handoutMasterId r:id="rId46"/>
  </p:handoutMasterIdLst>
  <p:sldIdLst>
    <p:sldId id="264" r:id="rId4"/>
    <p:sldId id="387" r:id="rId5"/>
    <p:sldId id="413" r:id="rId6"/>
    <p:sldId id="418" r:id="rId7"/>
    <p:sldId id="595" r:id="rId8"/>
    <p:sldId id="596" r:id="rId9"/>
    <p:sldId id="597" r:id="rId10"/>
    <p:sldId id="598" r:id="rId11"/>
    <p:sldId id="599" r:id="rId12"/>
    <p:sldId id="517" r:id="rId13"/>
    <p:sldId id="1005" r:id="rId14"/>
    <p:sldId id="1021" r:id="rId15"/>
    <p:sldId id="880" r:id="rId16"/>
    <p:sldId id="1036" r:id="rId17"/>
    <p:sldId id="414" r:id="rId18"/>
    <p:sldId id="383" r:id="rId19"/>
    <p:sldId id="415" r:id="rId20"/>
    <p:sldId id="416" r:id="rId21"/>
    <p:sldId id="417" r:id="rId22"/>
    <p:sldId id="380" r:id="rId23"/>
    <p:sldId id="381" r:id="rId24"/>
    <p:sldId id="382" r:id="rId25"/>
    <p:sldId id="1037" r:id="rId26"/>
    <p:sldId id="569" r:id="rId27"/>
    <p:sldId id="344" r:id="rId28"/>
    <p:sldId id="379" r:id="rId29"/>
    <p:sldId id="594" r:id="rId30"/>
    <p:sldId id="352" r:id="rId31"/>
    <p:sldId id="375" r:id="rId32"/>
    <p:sldId id="353" r:id="rId33"/>
    <p:sldId id="350" r:id="rId34"/>
    <p:sldId id="374" r:id="rId35"/>
    <p:sldId id="540" r:id="rId36"/>
    <p:sldId id="564" r:id="rId37"/>
    <p:sldId id="399" r:id="rId38"/>
    <p:sldId id="588" r:id="rId39"/>
    <p:sldId id="420" r:id="rId40"/>
    <p:sldId id="1038" r:id="rId41"/>
    <p:sldId id="1039" r:id="rId42"/>
    <p:sldId id="561" r:id="rId43"/>
    <p:sldId id="268"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95928"/>
  </p:normalViewPr>
  <p:slideViewPr>
    <p:cSldViewPr snapToGrid="0">
      <p:cViewPr varScale="1">
        <p:scale>
          <a:sx n="95" d="100"/>
          <a:sy n="95" d="100"/>
        </p:scale>
        <p:origin x="283" y="72"/>
      </p:cViewPr>
      <p:guideLst/>
    </p:cSldViewPr>
  </p:slideViewPr>
  <p:outlineViewPr>
    <p:cViewPr>
      <p:scale>
        <a:sx n="33" d="100"/>
        <a:sy n="33" d="100"/>
      </p:scale>
      <p:origin x="0" y="-776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69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9481172-56BA-6C88-168E-D96C21B47D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0C878F87-09B6-0DE1-6A0A-D3E83B35E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439F6-3E71-9744-A5FD-F8360DC2B55B}" type="datetimeFigureOut">
              <a:rPr lang="cs-CZ" smtClean="0"/>
              <a:t>12.02.2026</a:t>
            </a:fld>
            <a:endParaRPr lang="cs-CZ"/>
          </a:p>
        </p:txBody>
      </p:sp>
      <p:sp>
        <p:nvSpPr>
          <p:cNvPr id="4" name="Zástupný symbol pro zápatí 3">
            <a:extLst>
              <a:ext uri="{FF2B5EF4-FFF2-40B4-BE49-F238E27FC236}">
                <a16:creationId xmlns:a16="http://schemas.microsoft.com/office/drawing/2014/main" id="{7E02C864-4460-15D6-DE8C-0E643C3EE1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625D8B96-87C9-2E0D-8058-68FEE7E1CC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FE44AF-43CC-394B-BC78-30B75A456210}" type="slidenum">
              <a:rPr lang="cs-CZ" smtClean="0"/>
              <a:t>‹#›</a:t>
            </a:fld>
            <a:endParaRPr lang="cs-CZ"/>
          </a:p>
        </p:txBody>
      </p:sp>
    </p:spTree>
    <p:extLst>
      <p:ext uri="{BB962C8B-B14F-4D97-AF65-F5344CB8AC3E}">
        <p14:creationId xmlns:p14="http://schemas.microsoft.com/office/powerpoint/2010/main" val="1540279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23E5-E723-4485-9A71-51DD2E0513A0}" type="datetimeFigureOut">
              <a:rPr lang="cs-CZ" smtClean="0"/>
              <a:t>12.02.2026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EC3DE-2A43-4B52-8ED0-7B171497C052}" type="slidenum">
              <a:rPr lang="cs-CZ" smtClean="0"/>
              <a:t>‹#›</a:t>
            </a:fld>
            <a:endParaRPr lang="cs-CZ"/>
          </a:p>
        </p:txBody>
      </p:sp>
    </p:spTree>
    <p:extLst>
      <p:ext uri="{BB962C8B-B14F-4D97-AF65-F5344CB8AC3E}">
        <p14:creationId xmlns:p14="http://schemas.microsoft.com/office/powerpoint/2010/main" val="161344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1540E11-6C50-40B5-ED84-651C0E2EB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96" y="0"/>
            <a:ext cx="12272394" cy="6858000"/>
          </a:xfrm>
          <a:prstGeom prst="rect">
            <a:avLst/>
          </a:prstGeom>
        </p:spPr>
      </p:pic>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2048376"/>
            <a:ext cx="9144000" cy="2387600"/>
          </a:xfrm>
        </p:spPr>
        <p:txBody>
          <a:bodyPr anchor="b">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4712599"/>
            <a:ext cx="9144000" cy="11294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10" name="Obrázek 9" descr="Obsah obrázku Písmo, Grafika, text, grafický design&#10;&#10;Popis byl vytvořen automaticky">
            <a:extLst>
              <a:ext uri="{FF2B5EF4-FFF2-40B4-BE49-F238E27FC236}">
                <a16:creationId xmlns:a16="http://schemas.microsoft.com/office/drawing/2014/main" id="{4917296F-2561-2C95-0483-5A5B579659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0079" y="678863"/>
            <a:ext cx="3430380" cy="707025"/>
          </a:xfrm>
          <a:prstGeom prst="rect">
            <a:avLst/>
          </a:prstGeom>
        </p:spPr>
      </p:pic>
    </p:spTree>
    <p:extLst>
      <p:ext uri="{BB962C8B-B14F-4D97-AF65-F5344CB8AC3E}">
        <p14:creationId xmlns:p14="http://schemas.microsoft.com/office/powerpoint/2010/main" val="6729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át">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2847975" y="1485900"/>
            <a:ext cx="6477000" cy="4643438"/>
          </a:xfrm>
        </p:spPr>
        <p:txBody>
          <a:bodyPr/>
          <a:lstStyle>
            <a:lvl1pPr marL="0" indent="0">
              <a:lnSpc>
                <a:spcPct val="108000"/>
              </a:lnSpc>
              <a:buNone/>
              <a:defRPr/>
            </a:lvl1pPr>
            <a:lvl2pPr marL="0" indent="0">
              <a:buNone/>
              <a:defRPr sz="1700">
                <a:solidFill>
                  <a:schemeClr val="accent1"/>
                </a:solidFill>
              </a:defRPr>
            </a:lvl2pPr>
            <a:lvl3pPr marL="0" indent="0">
              <a:buNone/>
              <a:defRPr sz="1700"/>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p:txBody>
      </p:sp>
      <p:pic>
        <p:nvPicPr>
          <p:cNvPr id="5" name="Obrázek 4">
            <a:extLst>
              <a:ext uri="{FF2B5EF4-FFF2-40B4-BE49-F238E27FC236}">
                <a16:creationId xmlns:a16="http://schemas.microsoft.com/office/drawing/2014/main" id="{E6896127-A932-05AF-19AA-A3EF7B493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9" name="Zástupný symbol pro zápatí 4">
            <a:extLst>
              <a:ext uri="{FF2B5EF4-FFF2-40B4-BE49-F238E27FC236}">
                <a16:creationId xmlns:a16="http://schemas.microsoft.com/office/drawing/2014/main" id="{3090B9CC-DBE2-DF80-DD04-267F4BDD318B}"/>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201E28EC-073B-84AF-FF8E-979B5D3D62F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495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ABA3B-E3F6-9A92-9135-4EE08586C3C6}"/>
              </a:ext>
            </a:extLst>
          </p:cNvPr>
          <p:cNvSpPr>
            <a:spLocks noGrp="1"/>
          </p:cNvSpPr>
          <p:nvPr>
            <p:ph type="title"/>
          </p:nvPr>
        </p:nvSpPr>
        <p:spPr/>
        <p:txBody>
          <a:bodyPr/>
          <a:lstStyle/>
          <a:p>
            <a:r>
              <a:rPr lang="cs-CZ"/>
              <a:t>Kliknutím lze upravit styl.</a:t>
            </a:r>
          </a:p>
        </p:txBody>
      </p:sp>
      <p:pic>
        <p:nvPicPr>
          <p:cNvPr id="7" name="Obrázek 6">
            <a:extLst>
              <a:ext uri="{FF2B5EF4-FFF2-40B4-BE49-F238E27FC236}">
                <a16:creationId xmlns:a16="http://schemas.microsoft.com/office/drawing/2014/main" id="{A812DFB0-A8C7-0073-6389-FF363AEF1D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8" name="Zástupný symbol pro zápatí 4">
            <a:extLst>
              <a:ext uri="{FF2B5EF4-FFF2-40B4-BE49-F238E27FC236}">
                <a16:creationId xmlns:a16="http://schemas.microsoft.com/office/drawing/2014/main" id="{011D1AA5-5182-C810-225E-97E45E4FDB17}"/>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BFC91CA1-2364-05B0-0F04-690A1C5B007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2244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438A86-4A25-73CF-7171-B61A241DD7A7}"/>
              </a:ext>
            </a:extLst>
          </p:cNvPr>
          <p:cNvSpPr>
            <a:spLocks noGrp="1"/>
          </p:cNvSpPr>
          <p:nvPr>
            <p:ph type="dt" sz="half" idx="10"/>
          </p:nvPr>
        </p:nvSpPr>
        <p:spPr>
          <a:xfrm>
            <a:off x="838200" y="5925276"/>
            <a:ext cx="2743200" cy="365125"/>
          </a:xfrm>
          <a:prstGeom prst="rect">
            <a:avLst/>
          </a:prstGeom>
        </p:spPr>
        <p:txBody>
          <a:bodyPr/>
          <a:lstStyle/>
          <a:p>
            <a:fld id="{1A945517-90B0-4E61-B5DD-AC2B75BAD2CB}" type="datetime1">
              <a:rPr lang="cs-CZ" smtClean="0"/>
              <a:t>12.02.2026</a:t>
            </a:fld>
            <a:endParaRPr lang="cs-CZ"/>
          </a:p>
        </p:txBody>
      </p:sp>
      <p:pic>
        <p:nvPicPr>
          <p:cNvPr id="5" name="Obrázek 4">
            <a:extLst>
              <a:ext uri="{FF2B5EF4-FFF2-40B4-BE49-F238E27FC236}">
                <a16:creationId xmlns:a16="http://schemas.microsoft.com/office/drawing/2014/main" id="{501D3696-2239-C380-C5DC-7A40F1D888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6" name="Zástupný symbol pro zápatí 4">
            <a:extLst>
              <a:ext uri="{FF2B5EF4-FFF2-40B4-BE49-F238E27FC236}">
                <a16:creationId xmlns:a16="http://schemas.microsoft.com/office/drawing/2014/main" id="{CA22F0A3-7A6F-26D0-F7E4-38F90D636C4D}"/>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7" name="Zástupný symbol pro číslo snímku 5">
            <a:extLst>
              <a:ext uri="{FF2B5EF4-FFF2-40B4-BE49-F238E27FC236}">
                <a16:creationId xmlns:a16="http://schemas.microsoft.com/office/drawing/2014/main" id="{70A463D7-59BA-DD1A-EE96-881BA846FA04}"/>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7490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9">
            <a:extLst>
              <a:ext uri="{FF2B5EF4-FFF2-40B4-BE49-F238E27FC236}">
                <a16:creationId xmlns:a16="http://schemas.microsoft.com/office/drawing/2014/main" id="{9BD4D048-AD2E-2813-CB61-564C62BC95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657AA4A-59CE-DF6F-63E3-DCEABF589F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A0B14B1C-9B91-C723-DA48-20064D22F4DF}"/>
              </a:ext>
            </a:extLst>
          </p:cNvPr>
          <p:cNvSpPr>
            <a:spLocks noGrp="1" noChangeArrowheads="1"/>
          </p:cNvSpPr>
          <p:nvPr>
            <p:ph type="sldNum" sz="quarter" idx="12"/>
          </p:nvPr>
        </p:nvSpPr>
        <p:spPr>
          <a:ln/>
        </p:spPr>
        <p:txBody>
          <a:bodyPr/>
          <a:lstStyle>
            <a:lvl1pPr>
              <a:defRPr/>
            </a:lvl1pPr>
          </a:lstStyle>
          <a:p>
            <a:pPr>
              <a:defRPr/>
            </a:pPr>
            <a:fld id="{CFE4CA8C-E599-4686-AE80-F61E54D1F233}" type="slidenum">
              <a:rPr lang="en-US" altLang="cs-CZ"/>
              <a:pPr>
                <a:defRPr/>
              </a:pPr>
              <a:t>‹#›</a:t>
            </a:fld>
            <a:endParaRPr lang="en-US" altLang="cs-CZ"/>
          </a:p>
        </p:txBody>
      </p:sp>
    </p:spTree>
    <p:extLst>
      <p:ext uri="{BB962C8B-B14F-4D97-AF65-F5344CB8AC3E}">
        <p14:creationId xmlns:p14="http://schemas.microsoft.com/office/powerpoint/2010/main" val="344864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ředěl 1">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4" name="Obrázek 3">
            <a:extLst>
              <a:ext uri="{FF2B5EF4-FFF2-40B4-BE49-F238E27FC236}">
                <a16:creationId xmlns:a16="http://schemas.microsoft.com/office/drawing/2014/main" id="{D3CF39BF-5858-1FA2-AE20-3D3663541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0802" y="6275382"/>
            <a:ext cx="1370861" cy="282953"/>
          </a:xfrm>
          <a:prstGeom prst="rect">
            <a:avLst/>
          </a:prstGeom>
        </p:spPr>
      </p:pic>
    </p:spTree>
    <p:extLst>
      <p:ext uri="{BB962C8B-B14F-4D97-AF65-F5344CB8AC3E}">
        <p14:creationId xmlns:p14="http://schemas.microsoft.com/office/powerpoint/2010/main" val="165502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ředěl 2">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3" name="Obrázek 2">
            <a:extLst>
              <a:ext uri="{FF2B5EF4-FFF2-40B4-BE49-F238E27FC236}">
                <a16:creationId xmlns:a16="http://schemas.microsoft.com/office/drawing/2014/main" id="{5ACBBC27-DDEA-6C5A-8ACF-67EDD56D84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325161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Závěr">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692776"/>
            <a:ext cx="9144000" cy="1304424"/>
          </a:xfrm>
        </p:spPr>
        <p:txBody>
          <a:bodyPr anchor="t">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3848999"/>
            <a:ext cx="9144000" cy="8246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5" name="Obrázek 4">
            <a:extLst>
              <a:ext uri="{FF2B5EF4-FFF2-40B4-BE49-F238E27FC236}">
                <a16:creationId xmlns:a16="http://schemas.microsoft.com/office/drawing/2014/main" id="{EB2BB669-96AF-C460-0644-D9B33EBD9D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11342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5B1D0EC9-522E-7760-9533-ED823A8D61A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5A7BEC56-EE77-297B-48FC-43CFAD8E116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pic>
        <p:nvPicPr>
          <p:cNvPr id="13" name="Obrázek 12">
            <a:extLst>
              <a:ext uri="{FF2B5EF4-FFF2-40B4-BE49-F238E27FC236}">
                <a16:creationId xmlns:a16="http://schemas.microsoft.com/office/drawing/2014/main" id="{78885C40-6A50-FFD6-B978-4E000D35B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Tree>
    <p:extLst>
      <p:ext uri="{BB962C8B-B14F-4D97-AF65-F5344CB8AC3E}">
        <p14:creationId xmlns:p14="http://schemas.microsoft.com/office/powerpoint/2010/main" val="174242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Nadpis a obsah 2">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lvl1pPr marL="0" indent="0">
              <a:lnSpc>
                <a:spcPct val="100000"/>
              </a:lnSpc>
              <a:buFontTx/>
              <a:buNone/>
              <a:defRPr/>
            </a:lvl1pPr>
            <a:lvl2pPr marL="0" indent="0">
              <a:lnSpc>
                <a:spcPct val="100000"/>
              </a:lnSpc>
              <a:spcBef>
                <a:spcPts val="800"/>
              </a:spcBef>
              <a:buNone/>
              <a:defRPr/>
            </a:lvl2pPr>
            <a:lvl3pPr marL="177800" indent="-177800">
              <a:lnSpc>
                <a:spcPct val="100000"/>
              </a:lnSpc>
              <a:defRPr/>
            </a:lvl3pPr>
            <a:lvl4pPr marL="355600" indent="-177800">
              <a:lnSpc>
                <a:spcPct val="100000"/>
              </a:lnSpc>
              <a:defRPr/>
            </a:lvl4pPr>
            <a:lvl5pPr marL="533400" indent="-177800">
              <a:lnSpc>
                <a:spcPct val="100000"/>
              </a:lnSpc>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7" name="Obrázek 6">
            <a:extLst>
              <a:ext uri="{FF2B5EF4-FFF2-40B4-BE49-F238E27FC236}">
                <a16:creationId xmlns:a16="http://schemas.microsoft.com/office/drawing/2014/main" id="{43564D70-284F-88A1-FC08-29E63F831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8" name="Zástupný symbol pro zápatí 4">
            <a:extLst>
              <a:ext uri="{FF2B5EF4-FFF2-40B4-BE49-F238E27FC236}">
                <a16:creationId xmlns:a16="http://schemas.microsoft.com/office/drawing/2014/main" id="{B1E62B60-5FB1-9381-00CF-C665EB008B39}"/>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D7E0B353-40A5-48F9-C049-D884C812055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240907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9BF45EE8-2365-24C4-6E7D-F72C293DBA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77ECF020-D996-697F-4779-13801850A6B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D1159978-FAB9-CBE7-228C-DA9796E0DA3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156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8CCBA954-9BEE-4D3C-C0ED-19047D66F1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406CC1D3-5C60-B944-EDE9-263819023011}"/>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0D240CD1-21EB-CFB6-BC30-937FEEEB1F3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2690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brázek a popis">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8" y="647700"/>
            <a:ext cx="8331201" cy="5529263"/>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9271000" y="1825625"/>
            <a:ext cx="2374900" cy="4351338"/>
          </a:xfrm>
        </p:spPr>
        <p:txBody>
          <a:bodyPr anchor="b">
            <a:normAutofit/>
          </a:bodyPr>
          <a:lstStyle>
            <a:lvl1pPr marL="0" indent="0">
              <a:buNone/>
              <a:defRPr sz="1500" b="0"/>
            </a:lvl1pPr>
            <a:lvl2pPr marL="0" indent="0">
              <a:buNone/>
              <a:defRPr sz="1500"/>
            </a:lvl2pPr>
            <a:lvl3pPr marL="176400" indent="-176400">
              <a:defRPr sz="1500"/>
            </a:lvl3pPr>
            <a:lvl4pPr marL="356400" indent="-176400">
              <a:defRPr sz="1500"/>
            </a:lvl4pPr>
            <a:lvl5pPr marL="532800" indent="-176400">
              <a:defRPr sz="1500"/>
            </a:lvl5pPr>
          </a:lstStyle>
          <a:p>
            <a:pPr lvl="0"/>
            <a:r>
              <a:rPr lang="cs-CZ"/>
              <a:t>Po kliknutí můžete upravovat styly textu v předloze.</a:t>
            </a:r>
          </a:p>
        </p:txBody>
      </p:sp>
      <p:pic>
        <p:nvPicPr>
          <p:cNvPr id="5" name="Obrázek 4">
            <a:extLst>
              <a:ext uri="{FF2B5EF4-FFF2-40B4-BE49-F238E27FC236}">
                <a16:creationId xmlns:a16="http://schemas.microsoft.com/office/drawing/2014/main" id="{18ECC450-B476-55C6-13E7-241DFDEEE9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78818" y="6456560"/>
            <a:ext cx="1370861" cy="286357"/>
          </a:xfrm>
          <a:prstGeom prst="rect">
            <a:avLst/>
          </a:prstGeom>
        </p:spPr>
      </p:pic>
      <p:sp>
        <p:nvSpPr>
          <p:cNvPr id="8" name="Zástupný symbol pro zápatí 4">
            <a:extLst>
              <a:ext uri="{FF2B5EF4-FFF2-40B4-BE49-F238E27FC236}">
                <a16:creationId xmlns:a16="http://schemas.microsoft.com/office/drawing/2014/main" id="{F0E1EB24-A4FD-400D-F98D-FB4FA830495F}"/>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5C645297-7913-9A99-1FD0-28864B28167D}"/>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546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1818620-6694-CE30-09D5-0385EC1EA19F}"/>
              </a:ext>
            </a:extLst>
          </p:cNvPr>
          <p:cNvSpPr>
            <a:spLocks noGrp="1"/>
          </p:cNvSpPr>
          <p:nvPr>
            <p:ph type="title"/>
          </p:nvPr>
        </p:nvSpPr>
        <p:spPr>
          <a:xfrm>
            <a:off x="647699" y="717550"/>
            <a:ext cx="10706099" cy="867861"/>
          </a:xfrm>
          <a:prstGeom prst="rect">
            <a:avLst/>
          </a:prstGeom>
        </p:spPr>
        <p:txBody>
          <a:bodyPr vert="horz" lIns="0" tIns="0" rIns="0" bIns="0" rtlCol="0" anchor="t">
            <a:normAutofit/>
          </a:bodyPr>
          <a:lstStyle/>
          <a:p>
            <a:r>
              <a:rPr lang="cs-CZ" dirty="0"/>
              <a:t>Kliknutím lze upravit styl.</a:t>
            </a:r>
          </a:p>
        </p:txBody>
      </p:sp>
      <p:sp>
        <p:nvSpPr>
          <p:cNvPr id="3" name="Zástupný text 2">
            <a:extLst>
              <a:ext uri="{FF2B5EF4-FFF2-40B4-BE49-F238E27FC236}">
                <a16:creationId xmlns:a16="http://schemas.microsoft.com/office/drawing/2014/main" id="{4A359F36-CC92-C5E0-1D93-EB04F26AAC30}"/>
              </a:ext>
            </a:extLst>
          </p:cNvPr>
          <p:cNvSpPr>
            <a:spLocks noGrp="1"/>
          </p:cNvSpPr>
          <p:nvPr>
            <p:ph type="body" idx="1"/>
          </p:nvPr>
        </p:nvSpPr>
        <p:spPr>
          <a:xfrm>
            <a:off x="647700" y="1825625"/>
            <a:ext cx="10706100" cy="4351338"/>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DD416615-ACE9-1166-FF1A-B39597AF460A}"/>
              </a:ext>
            </a:extLst>
          </p:cNvPr>
          <p:cNvSpPr>
            <a:spLocks noGrp="1"/>
          </p:cNvSpPr>
          <p:nvPr>
            <p:ph type="ftr" sz="quarter" idx="3"/>
          </p:nvPr>
        </p:nvSpPr>
        <p:spPr>
          <a:xfrm>
            <a:off x="411162" y="6417177"/>
            <a:ext cx="10942637" cy="365125"/>
          </a:xfrm>
          <a:prstGeom prst="rect">
            <a:avLst/>
          </a:prstGeom>
        </p:spPr>
        <p:txBody>
          <a:bodyPr vert="horz" lIns="0" tIns="0" rIns="0" bIns="0" rtlCol="0" anchor="ctr"/>
          <a:lstStyle>
            <a:lvl1pPr algn="l">
              <a:defRPr sz="1100">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762E3233-1704-433C-8B0E-4C03A48D495B}"/>
              </a:ext>
            </a:extLst>
          </p:cNvPr>
          <p:cNvSpPr>
            <a:spLocks noGrp="1"/>
          </p:cNvSpPr>
          <p:nvPr>
            <p:ph type="sldNum" sz="quarter" idx="4"/>
          </p:nvPr>
        </p:nvSpPr>
        <p:spPr>
          <a:xfrm>
            <a:off x="101600" y="6420491"/>
            <a:ext cx="272435" cy="365125"/>
          </a:xfrm>
          <a:prstGeom prst="rect">
            <a:avLst/>
          </a:prstGeom>
        </p:spPr>
        <p:txBody>
          <a:bodyPr vert="horz" lIns="0" tIns="0" rIns="0" bIns="0" rtlCol="0" anchor="ctr"/>
          <a:lstStyle>
            <a:lvl1pPr algn="r">
              <a:defRPr sz="1100" b="1">
                <a:solidFill>
                  <a:schemeClr val="accent3"/>
                </a:solidFill>
              </a:defRPr>
            </a:lvl1pPr>
          </a:lstStyle>
          <a:p>
            <a:fld id="{5E608FB1-680A-4E9D-A95E-8C4CFA1B47E3}" type="slidenum">
              <a:rPr lang="cs-CZ" smtClean="0"/>
              <a:pPr/>
              <a:t>‹#›</a:t>
            </a:fld>
            <a:endParaRPr lang="cs-CZ" dirty="0"/>
          </a:p>
        </p:txBody>
      </p:sp>
      <p:sp>
        <p:nvSpPr>
          <p:cNvPr id="33" name="TextovéPole 32">
            <a:extLst>
              <a:ext uri="{FF2B5EF4-FFF2-40B4-BE49-F238E27FC236}">
                <a16:creationId xmlns:a16="http://schemas.microsoft.com/office/drawing/2014/main" id="{B52155B1-7D35-8CBF-21B4-8799EABA85C0}"/>
              </a:ext>
            </a:extLst>
          </p:cNvPr>
          <p:cNvSpPr txBox="1"/>
          <p:nvPr userDrawn="1"/>
        </p:nvSpPr>
        <p:spPr>
          <a:xfrm>
            <a:off x="337165" y="6498434"/>
            <a:ext cx="36870" cy="169277"/>
          </a:xfrm>
          <a:prstGeom prst="rect">
            <a:avLst/>
          </a:prstGeom>
          <a:noFill/>
        </p:spPr>
        <p:txBody>
          <a:bodyPr wrap="none" lIns="0" tIns="0" rIns="0" bIns="0" rtlCol="0">
            <a:spAutoFit/>
          </a:bodyPr>
          <a:lstStyle/>
          <a:p>
            <a:r>
              <a:rPr lang="cs-CZ" sz="1100" dirty="0">
                <a:solidFill>
                  <a:schemeClr val="tx2"/>
                </a:solidFill>
              </a:rPr>
              <a:t>|</a:t>
            </a:r>
          </a:p>
        </p:txBody>
      </p:sp>
    </p:spTree>
    <p:extLst>
      <p:ext uri="{BB962C8B-B14F-4D97-AF65-F5344CB8AC3E}">
        <p14:creationId xmlns:p14="http://schemas.microsoft.com/office/powerpoint/2010/main" val="103397760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0" r:id="rId5"/>
    <p:sldLayoutId id="2147483660" r:id="rId6"/>
    <p:sldLayoutId id="2147483652" r:id="rId7"/>
    <p:sldLayoutId id="2147483661" r:id="rId8"/>
    <p:sldLayoutId id="2147483662" r:id="rId9"/>
    <p:sldLayoutId id="2147483663" r:id="rId10"/>
    <p:sldLayoutId id="2147483654" r:id="rId11"/>
    <p:sldLayoutId id="2147483655" r:id="rId12"/>
    <p:sldLayoutId id="2147483667" r:id="rId13"/>
  </p:sldLayoutIdLst>
  <p:hf hdr="0" dt="0"/>
  <p:txStyles>
    <p:titleStyle>
      <a:lvl1pPr algn="l" defTabSz="914400" rtl="0" eaLnBrk="1" latinLnBrk="0" hangingPunct="1">
        <a:lnSpc>
          <a:spcPct val="90000"/>
        </a:lnSpc>
        <a:spcBef>
          <a:spcPct val="0"/>
        </a:spcBef>
        <a:buNone/>
        <a:defRPr sz="3100" kern="1200" cap="all" baseline="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1000"/>
        </a:spcBef>
        <a:buFont typeface="Arial" panose="020B0604020202020204" pitchFamily="34" charset="0"/>
        <a:buChar char="•"/>
        <a:defRPr sz="2200" b="1" kern="1200">
          <a:solidFill>
            <a:schemeClr val="accent2"/>
          </a:solidFill>
          <a:latin typeface="+mn-lt"/>
          <a:ea typeface="+mn-ea"/>
          <a:cs typeface="+mn-cs"/>
        </a:defRPr>
      </a:lvl1pPr>
      <a:lvl2pPr marL="542925" indent="-276225"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buFont typeface="Arial" panose="020B0604020202020204" pitchFamily="34" charset="0"/>
        <a:buChar char="•"/>
        <a:defRPr sz="1700" kern="1200">
          <a:solidFill>
            <a:schemeClr val="tx2"/>
          </a:solidFill>
          <a:latin typeface="+mn-lt"/>
          <a:ea typeface="+mn-ea"/>
          <a:cs typeface="+mn-cs"/>
        </a:defRPr>
      </a:lvl3pPr>
      <a:lvl4pPr marL="1076325" indent="-266700" algn="l" defTabSz="914400" rtl="0" eaLnBrk="1" latinLnBrk="0" hangingPunct="1">
        <a:lnSpc>
          <a:spcPct val="100000"/>
        </a:lnSpc>
        <a:spcBef>
          <a:spcPts val="1000"/>
        </a:spcBef>
        <a:buFont typeface="Arial" panose="020B0604020202020204" pitchFamily="34" charset="0"/>
        <a:buChar char="•"/>
        <a:defRPr sz="15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eur-lex.europa.eu/legal-content/CS/ALL/?uri=celex:12012P/TXT" TargetMode="External"/><Relationship Id="rId2" Type="http://schemas.openxmlformats.org/officeDocument/2006/relationships/hyperlink" Target="https://eur-lex.europa.eu/legal-content/CS/TXT/?uri=celex%3A12016ME%2FTXT" TargetMode="External"/><Relationship Id="rId1" Type="http://schemas.openxmlformats.org/officeDocument/2006/relationships/slideLayout" Target="../slideLayouts/slideLayout5.xml"/><Relationship Id="rId4" Type="http://schemas.openxmlformats.org/officeDocument/2006/relationships/hyperlink" Target="https://eur-lex.europa.eu/collection/eu-law/treaties/treaties-accession.html?locale=c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seznamzpravy.cz/clanek/ekonomika-ocima-byznysu-singer-ten-uzasny-spolecny-trh-evropske-unie-ktery-ale-neexistuje-297739"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op.europa.eu/webpub/com/abc-of-eu-law/cs/" TargetMode="External"/><Relationship Id="rId2" Type="http://schemas.openxmlformats.org/officeDocument/2006/relationships/hyperlink" Target="https://op.europa.eu/cs/publication-detail/-/publication/f040f2c0-10d9-11ee-b12e-01aa75ed71a1" TargetMode="External"/><Relationship Id="rId1" Type="http://schemas.openxmlformats.org/officeDocument/2006/relationships/slideLayout" Target="../slideLayouts/slideLayout5.xml"/><Relationship Id="rId4" Type="http://schemas.openxmlformats.org/officeDocument/2006/relationships/hyperlink" Target="https://www.europarl.europa.eu/factsheets/cs/hom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5984E-E41E-58BC-4CEB-5BDB04E6BD89}"/>
              </a:ext>
            </a:extLst>
          </p:cNvPr>
          <p:cNvSpPr>
            <a:spLocks noGrp="1"/>
          </p:cNvSpPr>
          <p:nvPr>
            <p:ph type="ctrTitle"/>
          </p:nvPr>
        </p:nvSpPr>
        <p:spPr>
          <a:xfrm>
            <a:off x="650079" y="2048376"/>
            <a:ext cx="9144000" cy="1958848"/>
          </a:xfrm>
        </p:spPr>
        <p:txBody>
          <a:bodyPr>
            <a:normAutofit fontScale="90000"/>
          </a:bodyPr>
          <a:lstStyle/>
          <a:p>
            <a:br>
              <a:rPr lang="cs-CZ" sz="5400" dirty="0"/>
            </a:br>
            <a:r>
              <a:rPr lang="cs-CZ" sz="5400" dirty="0"/>
              <a:t>kurz </a:t>
            </a:r>
            <a:r>
              <a:rPr lang="cs-CZ" sz="5400" dirty="0" err="1"/>
              <a:t>Vt</a:t>
            </a:r>
            <a:r>
              <a:rPr lang="cs-CZ" sz="5400" dirty="0"/>
              <a:t> a OHS EU</a:t>
            </a:r>
            <a:br>
              <a:rPr lang="cs-CZ" sz="5400" dirty="0"/>
            </a:br>
            <a:br>
              <a:rPr lang="cs-CZ" sz="4400" dirty="0"/>
            </a:br>
            <a:r>
              <a:rPr lang="cs-CZ" sz="4400" i="1" dirty="0">
                <a:latin typeface="Arial Narrow" panose="020B0606020202030204" pitchFamily="34" charset="0"/>
              </a:rPr>
              <a:t>úvod a základy VT</a:t>
            </a:r>
            <a:endParaRPr lang="cs-CZ" sz="5400" i="1" dirty="0">
              <a:latin typeface="Arial Narrow" panose="020B0606020202030204" pitchFamily="34" charset="0"/>
            </a:endParaRPr>
          </a:p>
        </p:txBody>
      </p:sp>
      <p:sp>
        <p:nvSpPr>
          <p:cNvPr id="9" name="Podnadpis 8">
            <a:extLst>
              <a:ext uri="{FF2B5EF4-FFF2-40B4-BE49-F238E27FC236}">
                <a16:creationId xmlns:a16="http://schemas.microsoft.com/office/drawing/2014/main" id="{F730C0B0-4C35-7DDE-5DBA-E74C469D9BDC}"/>
              </a:ext>
            </a:extLst>
          </p:cNvPr>
          <p:cNvSpPr>
            <a:spLocks noGrp="1"/>
          </p:cNvSpPr>
          <p:nvPr>
            <p:ph type="subTitle" idx="1"/>
          </p:nvPr>
        </p:nvSpPr>
        <p:spPr/>
        <p:txBody>
          <a:bodyPr>
            <a:normAutofit/>
          </a:bodyPr>
          <a:lstStyle/>
          <a:p>
            <a:r>
              <a:rPr lang="cs-CZ" sz="2000" dirty="0"/>
              <a:t>vaclav.smejkal</a:t>
            </a:r>
            <a:r>
              <a:rPr lang="cs-CZ" sz="2000"/>
              <a:t>@cevro</a:t>
            </a:r>
            <a:r>
              <a:rPr lang="cs-CZ" sz="2000" dirty="0"/>
              <a:t>.cz </a:t>
            </a:r>
          </a:p>
        </p:txBody>
      </p:sp>
      <p:sp>
        <p:nvSpPr>
          <p:cNvPr id="16" name="TextovéPole 15">
            <a:extLst>
              <a:ext uri="{FF2B5EF4-FFF2-40B4-BE49-F238E27FC236}">
                <a16:creationId xmlns:a16="http://schemas.microsoft.com/office/drawing/2014/main" id="{E2C99296-DA9B-6891-A12B-241EA8F8E7E7}"/>
              </a:ext>
            </a:extLst>
          </p:cNvPr>
          <p:cNvSpPr txBox="1"/>
          <p:nvPr/>
        </p:nvSpPr>
        <p:spPr>
          <a:xfrm>
            <a:off x="649288" y="5994401"/>
            <a:ext cx="912109" cy="246221"/>
          </a:xfrm>
          <a:prstGeom prst="rect">
            <a:avLst/>
          </a:prstGeom>
          <a:noFill/>
        </p:spPr>
        <p:txBody>
          <a:bodyPr wrap="none" lIns="0" tIns="0" rIns="0" bIns="0" rtlCol="0">
            <a:spAutoFit/>
          </a:bodyPr>
          <a:lstStyle/>
          <a:p>
            <a:r>
              <a:rPr lang="cs-CZ" sz="1600" dirty="0">
                <a:solidFill>
                  <a:schemeClr val="bg1"/>
                </a:solidFill>
              </a:rPr>
              <a:t>Jaro 2026</a:t>
            </a:r>
          </a:p>
        </p:txBody>
      </p:sp>
    </p:spTree>
    <p:extLst>
      <p:ext uri="{BB962C8B-B14F-4D97-AF65-F5344CB8AC3E}">
        <p14:creationId xmlns:p14="http://schemas.microsoft.com/office/powerpoint/2010/main" val="247862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3744315E-DD80-7F6C-BFD1-F80177F07757}"/>
              </a:ext>
            </a:extLst>
          </p:cNvPr>
          <p:cNvSpPr>
            <a:spLocks noGrp="1" noChangeArrowheads="1"/>
          </p:cNvSpPr>
          <p:nvPr>
            <p:ph type="title"/>
          </p:nvPr>
        </p:nvSpPr>
        <p:spPr/>
        <p:txBody>
          <a:bodyPr/>
          <a:lstStyle/>
          <a:p>
            <a:pPr algn="ctr"/>
            <a:r>
              <a:rPr lang="cs-CZ" altLang="cs-CZ" dirty="0">
                <a:latin typeface="Arial Narrow" panose="020B0606020202030204" pitchFamily="34" charset="0"/>
              </a:rPr>
              <a:t>Aplikace směrnice „po lhůtě“</a:t>
            </a:r>
          </a:p>
        </p:txBody>
      </p:sp>
      <p:sp>
        <p:nvSpPr>
          <p:cNvPr id="21507" name="Zástupný symbol pro obsah 2">
            <a:extLst>
              <a:ext uri="{FF2B5EF4-FFF2-40B4-BE49-F238E27FC236}">
                <a16:creationId xmlns:a16="http://schemas.microsoft.com/office/drawing/2014/main" id="{1D6FFD7F-FA77-3EE7-0C53-AB4414629726}"/>
              </a:ext>
            </a:extLst>
          </p:cNvPr>
          <p:cNvSpPr>
            <a:spLocks noGrp="1" noChangeArrowheads="1"/>
          </p:cNvSpPr>
          <p:nvPr>
            <p:ph idx="1"/>
          </p:nvPr>
        </p:nvSpPr>
        <p:spPr>
          <a:xfrm>
            <a:off x="887506" y="1600201"/>
            <a:ext cx="9744998" cy="5114925"/>
          </a:xfrm>
        </p:spPr>
        <p:txBody>
          <a:bodyPr>
            <a:normAutofit/>
          </a:bodyPr>
          <a:lstStyle/>
          <a:p>
            <a:r>
              <a:rPr lang="cs-CZ" altLang="cs-CZ" sz="2500" dirty="0">
                <a:latin typeface="Arial Narrow" panose="020B0606020202030204" pitchFamily="34" charset="0"/>
              </a:rPr>
              <a:t>Chybějící či vadná transpozice směrnice (stejně jako neoznámení její transpozice Komisi) je porušením Smlouvy ze strany členského státu.</a:t>
            </a:r>
          </a:p>
          <a:p>
            <a:pPr marL="914400" lvl="1" indent="-457200">
              <a:buFont typeface="Times New Roman" panose="02020603050405020304" pitchFamily="18" charset="0"/>
              <a:buAutoNum type="arabicPeriod"/>
            </a:pPr>
            <a:r>
              <a:rPr lang="cs-CZ" altLang="cs-CZ" sz="2400" dirty="0">
                <a:latin typeface="Arial Narrow" panose="020B0606020202030204" pitchFamily="34" charset="0"/>
              </a:rPr>
              <a:t>Komise (jiný čl. stát) může zahájit </a:t>
            </a:r>
            <a:r>
              <a:rPr lang="cs-CZ" altLang="cs-CZ" sz="2400" u="sng" dirty="0">
                <a:latin typeface="Arial Narrow" panose="020B0606020202030204" pitchFamily="34" charset="0"/>
              </a:rPr>
              <a:t>řízení pro porušení povinnosti ze Smlouvy</a:t>
            </a:r>
            <a:r>
              <a:rPr lang="cs-CZ" altLang="cs-CZ" sz="2400" dirty="0">
                <a:latin typeface="Arial Narrow" panose="020B0606020202030204" pitchFamily="34" charset="0"/>
              </a:rPr>
              <a:t> x dotčenému členskému státu.</a:t>
            </a:r>
          </a:p>
          <a:p>
            <a:pPr marL="914400" lvl="1" indent="-457200">
              <a:buFont typeface="Times New Roman" panose="02020603050405020304" pitchFamily="18" charset="0"/>
              <a:buAutoNum type="arabicPeriod"/>
            </a:pPr>
            <a:r>
              <a:rPr lang="cs-CZ" altLang="cs-CZ" sz="2400" dirty="0">
                <a:highlight>
                  <a:srgbClr val="FFFF00"/>
                </a:highlight>
                <a:latin typeface="Arial Narrow" panose="020B0606020202030204" pitchFamily="34" charset="0"/>
              </a:rPr>
              <a:t>Jasná a nepodmíněná ustanovení směrnice mají </a:t>
            </a:r>
            <a:r>
              <a:rPr lang="cs-CZ" altLang="cs-CZ" sz="2400" u="sng" dirty="0">
                <a:highlight>
                  <a:srgbClr val="FFFF00"/>
                </a:highlight>
                <a:latin typeface="Arial Narrow" panose="020B0606020202030204" pitchFamily="34" charset="0"/>
              </a:rPr>
              <a:t>vertikální vzestupný přímý účinek</a:t>
            </a:r>
            <a:r>
              <a:rPr lang="cs-CZ" altLang="cs-CZ" sz="2400" dirty="0">
                <a:highlight>
                  <a:srgbClr val="FFFF00"/>
                </a:highlight>
                <a:latin typeface="Arial Narrow" panose="020B0606020202030204" pitchFamily="34" charset="0"/>
              </a:rPr>
              <a:t> – jednotlivec se jich může dovolat vůči odpovědnému členskému státu x nemají vertikální sestupný (stát vůči jednotlivci) ani horizontální (mezi jednotlivci) účinek. </a:t>
            </a:r>
          </a:p>
          <a:p>
            <a:pPr marL="914400" lvl="1" indent="-457200">
              <a:buFont typeface="Times New Roman" panose="02020603050405020304" pitchFamily="18" charset="0"/>
              <a:buAutoNum type="arabicPeriod"/>
            </a:pPr>
            <a:r>
              <a:rPr lang="cs-CZ" altLang="cs-CZ" sz="2400" dirty="0">
                <a:latin typeface="Arial Narrow" panose="020B0606020202030204" pitchFamily="34" charset="0"/>
              </a:rPr>
              <a:t>Ustanovení směrnice mohou mít </a:t>
            </a:r>
            <a:r>
              <a:rPr lang="cs-CZ" altLang="cs-CZ" sz="2400" u="sng" dirty="0">
                <a:latin typeface="Arial Narrow" panose="020B0606020202030204" pitchFamily="34" charset="0"/>
              </a:rPr>
              <a:t>nepřímý účinek </a:t>
            </a:r>
            <a:r>
              <a:rPr lang="cs-CZ" altLang="cs-CZ" sz="2400" dirty="0">
                <a:latin typeface="Arial Narrow" panose="020B0606020202030204" pitchFamily="34" charset="0"/>
              </a:rPr>
              <a:t>(povinnost vykládat národní právo souladně).</a:t>
            </a:r>
          </a:p>
          <a:p>
            <a:pPr marL="914400" lvl="1" indent="-457200">
              <a:buFont typeface="Times New Roman" panose="02020603050405020304" pitchFamily="18" charset="0"/>
              <a:buAutoNum type="arabicPeriod"/>
            </a:pPr>
            <a:r>
              <a:rPr lang="cs-CZ" altLang="cs-CZ" sz="2400" dirty="0">
                <a:latin typeface="Arial Narrow" panose="020B0606020202030204" pitchFamily="34" charset="0"/>
              </a:rPr>
              <a:t>Chybějící či vadnou transpozicí poškozený jednotlivec se může </a:t>
            </a:r>
            <a:r>
              <a:rPr lang="cs-CZ" altLang="cs-CZ" sz="2400" u="sng" dirty="0">
                <a:latin typeface="Arial Narrow" panose="020B0606020202030204" pitchFamily="34" charset="0"/>
              </a:rPr>
              <a:t>na odpovědném členském státě domáhat náhrady škody.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10FFD1A5-F683-5650-F702-C3ACC23BB79B}"/>
              </a:ext>
            </a:extLst>
          </p:cNvPr>
          <p:cNvSpPr>
            <a:spLocks noGrp="1" noChangeArrowheads="1"/>
          </p:cNvSpPr>
          <p:nvPr>
            <p:ph type="title"/>
          </p:nvPr>
        </p:nvSpPr>
        <p:spPr>
          <a:xfrm>
            <a:off x="1452282" y="277813"/>
            <a:ext cx="8891869" cy="1143000"/>
          </a:xfrm>
        </p:spPr>
        <p:txBody>
          <a:bodyPr/>
          <a:lstStyle/>
          <a:p>
            <a:pPr algn="ctr">
              <a:defRPr/>
            </a:pPr>
            <a:br>
              <a:rPr lang="cs-CZ" altLang="cs-CZ" dirty="0">
                <a:latin typeface="Arial Narrow" panose="020B0606020202030204" pitchFamily="34" charset="0"/>
              </a:rPr>
            </a:br>
            <a:r>
              <a:rPr lang="cs-CZ" altLang="cs-CZ" dirty="0">
                <a:latin typeface="Arial Narrow" panose="020B0606020202030204" pitchFamily="34" charset="0"/>
              </a:rPr>
              <a:t>Mé EU dané právo porušil </a:t>
            </a:r>
            <a:r>
              <a:rPr lang="cs-CZ" altLang="cs-CZ" b="1" dirty="0">
                <a:highlight>
                  <a:srgbClr val="FFFF00"/>
                </a:highlight>
                <a:latin typeface="Arial Narrow" panose="020B0606020202030204" pitchFamily="34" charset="0"/>
              </a:rPr>
              <a:t>členský stát</a:t>
            </a:r>
          </a:p>
        </p:txBody>
      </p:sp>
      <p:sp>
        <p:nvSpPr>
          <p:cNvPr id="34819" name="Zástupný symbol pro obsah 2">
            <a:extLst>
              <a:ext uri="{FF2B5EF4-FFF2-40B4-BE49-F238E27FC236}">
                <a16:creationId xmlns:a16="http://schemas.microsoft.com/office/drawing/2014/main" id="{5D486B8C-AD9C-C0CB-D8F2-BA3FA4FAD996}"/>
              </a:ext>
            </a:extLst>
          </p:cNvPr>
          <p:cNvSpPr>
            <a:spLocks noGrp="1" noChangeArrowheads="1"/>
          </p:cNvSpPr>
          <p:nvPr>
            <p:ph idx="1"/>
          </p:nvPr>
        </p:nvSpPr>
        <p:spPr>
          <a:xfrm>
            <a:off x="896472" y="1600201"/>
            <a:ext cx="9663580" cy="5141913"/>
          </a:xfrm>
        </p:spPr>
        <p:txBody>
          <a:bodyPr/>
          <a:lstStyle/>
          <a:p>
            <a:r>
              <a:rPr lang="cs-CZ" altLang="cs-CZ" dirty="0">
                <a:latin typeface="Arial Narrow" panose="020B0606020202030204" pitchFamily="34" charset="0"/>
              </a:rPr>
              <a:t>Soudní řešení – u </a:t>
            </a:r>
            <a:r>
              <a:rPr lang="cs-CZ" altLang="cs-CZ" b="1" dirty="0">
                <a:solidFill>
                  <a:srgbClr val="FF0000"/>
                </a:solidFill>
                <a:latin typeface="Arial Narrow" panose="020B0606020202030204" pitchFamily="34" charset="0"/>
              </a:rPr>
              <a:t>vnitrostátního</a:t>
            </a:r>
            <a:r>
              <a:rPr lang="cs-CZ" altLang="cs-CZ" dirty="0">
                <a:solidFill>
                  <a:srgbClr val="FF0000"/>
                </a:solidFill>
                <a:latin typeface="Arial Narrow" panose="020B0606020202030204" pitchFamily="34" charset="0"/>
              </a:rPr>
              <a:t> soudu věcně a místně příslušného pro rozhodování o mém nároku</a:t>
            </a:r>
            <a:r>
              <a:rPr lang="cs-CZ" altLang="cs-CZ" dirty="0">
                <a:latin typeface="Arial Narrow" panose="020B0606020202030204" pitchFamily="34" charset="0"/>
              </a:rPr>
              <a:t> se mohu: </a:t>
            </a:r>
          </a:p>
          <a:p>
            <a:pPr marL="971550" lvl="1" indent="-514350">
              <a:buFont typeface="Times New Roman" panose="02020603050405020304" pitchFamily="18" charset="0"/>
              <a:buAutoNum type="arabicPeriod"/>
            </a:pPr>
            <a:r>
              <a:rPr lang="cs-CZ" altLang="cs-CZ" b="1" i="1" dirty="0">
                <a:latin typeface="Arial Narrow" panose="020B0606020202030204" pitchFamily="34" charset="0"/>
              </a:rPr>
              <a:t>Dovolat se aplikačních principů práva EU</a:t>
            </a:r>
          </a:p>
          <a:p>
            <a:pPr marL="971550" lvl="1" indent="-514350">
              <a:buFont typeface="Times New Roman" panose="02020603050405020304" pitchFamily="18" charset="0"/>
              <a:buAutoNum type="arabicPeriod"/>
            </a:pPr>
            <a:r>
              <a:rPr lang="cs-CZ" altLang="cs-CZ" b="1" i="1" dirty="0">
                <a:latin typeface="Arial Narrow" panose="020B0606020202030204" pitchFamily="34" charset="0"/>
              </a:rPr>
              <a:t>Požádat tento soud o předběžnou otázku k SDEU</a:t>
            </a:r>
          </a:p>
          <a:p>
            <a:pPr marL="971550" lvl="1" indent="-514350">
              <a:buFont typeface="Times New Roman" panose="02020603050405020304" pitchFamily="18" charset="0"/>
              <a:buAutoNum type="arabicPeriod"/>
            </a:pPr>
            <a:r>
              <a:rPr lang="cs-CZ" altLang="cs-CZ" b="1" i="1" dirty="0">
                <a:latin typeface="Arial Narrow" panose="020B0606020202030204" pitchFamily="34" charset="0"/>
              </a:rPr>
              <a:t>Žádat o náhradu škody způsobenou porušením práva EU členským státem </a:t>
            </a:r>
          </a:p>
          <a:p>
            <a:r>
              <a:rPr lang="cs-CZ" altLang="cs-CZ" dirty="0">
                <a:latin typeface="Arial Narrow" panose="020B0606020202030204" pitchFamily="34" charset="0"/>
              </a:rPr>
              <a:t>Mimosoudní řešení:</a:t>
            </a:r>
          </a:p>
          <a:p>
            <a:pPr marL="971550" lvl="1" indent="-514350">
              <a:buFont typeface="Times New Roman" panose="02020603050405020304" pitchFamily="18" charset="0"/>
              <a:buAutoNum type="arabicPeriod"/>
            </a:pPr>
            <a:r>
              <a:rPr lang="cs-CZ" altLang="cs-CZ" b="1" i="1" dirty="0">
                <a:latin typeface="Arial Narrow" panose="020B0606020202030204" pitchFamily="34" charset="0"/>
              </a:rPr>
              <a:t>Stížnost Evropské komisi </a:t>
            </a:r>
            <a:r>
              <a:rPr lang="cs-CZ" altLang="cs-CZ" i="1" dirty="0">
                <a:latin typeface="Arial Narrow" panose="020B0606020202030204" pitchFamily="34" charset="0"/>
              </a:rPr>
              <a:t>(v naději na žalobu Komise k SDEU na členský stát pro porušení práva EU…)</a:t>
            </a:r>
          </a:p>
          <a:p>
            <a:pPr marL="971550" lvl="1" indent="-514350">
              <a:buFont typeface="Times New Roman" panose="02020603050405020304" pitchFamily="18" charset="0"/>
              <a:buAutoNum type="arabicPeriod"/>
            </a:pPr>
            <a:r>
              <a:rPr lang="cs-CZ" altLang="cs-CZ" b="1" i="1" dirty="0">
                <a:latin typeface="Arial Narrow" panose="020B0606020202030204" pitchFamily="34" charset="0"/>
              </a:rPr>
              <a:t>SOLVIT </a:t>
            </a:r>
            <a:r>
              <a:rPr lang="cs-CZ" altLang="cs-CZ" i="1" dirty="0">
                <a:latin typeface="Arial Narrow" panose="020B0606020202030204" pitchFamily="34" charset="0"/>
              </a:rPr>
              <a:t>(jde-li o „jiný“ členský stát)</a:t>
            </a:r>
          </a:p>
          <a:p>
            <a:pPr marL="971550" lvl="1" indent="-514350">
              <a:buFont typeface="Times New Roman" panose="02020603050405020304" pitchFamily="18" charset="0"/>
              <a:buAutoNum type="arabicPeriod"/>
            </a:pPr>
            <a:r>
              <a:rPr lang="cs-CZ" altLang="cs-CZ" b="1" i="1" dirty="0">
                <a:latin typeface="Arial Narrow" panose="020B0606020202030204" pitchFamily="34" charset="0"/>
              </a:rPr>
              <a:t>Stížnost/žádost k poslanci Evropského parlamentu </a:t>
            </a:r>
          </a:p>
          <a:p>
            <a:endParaRPr lang="cs-CZ" alt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D5ED03BD-7F41-E7CB-089C-56AB44375005}"/>
              </a:ext>
            </a:extLst>
          </p:cNvPr>
          <p:cNvSpPr>
            <a:spLocks noGrp="1" noChangeArrowheads="1"/>
          </p:cNvSpPr>
          <p:nvPr>
            <p:ph type="title"/>
          </p:nvPr>
        </p:nvSpPr>
        <p:spPr/>
        <p:txBody>
          <a:bodyPr/>
          <a:lstStyle/>
          <a:p>
            <a:pPr algn="ctr">
              <a:defRPr/>
            </a:pPr>
            <a:r>
              <a:rPr lang="cs-CZ" altLang="cs-CZ" dirty="0">
                <a:latin typeface="Arial Narrow" panose="020B0606020202030204" pitchFamily="34" charset="0"/>
              </a:rPr>
              <a:t>Mé EU dané právo porušil </a:t>
            </a:r>
            <a:r>
              <a:rPr lang="cs-CZ" altLang="cs-CZ" b="1" dirty="0">
                <a:highlight>
                  <a:srgbClr val="FFFF00"/>
                </a:highlight>
                <a:latin typeface="Arial Narrow" panose="020B0606020202030204" pitchFamily="34" charset="0"/>
              </a:rPr>
              <a:t>jednotlivec</a:t>
            </a:r>
            <a:endParaRPr lang="cs-CZ" altLang="cs-CZ" b="1" dirty="0">
              <a:highlight>
                <a:srgbClr val="FFFF00"/>
              </a:highlight>
            </a:endParaRPr>
          </a:p>
        </p:txBody>
      </p:sp>
      <p:sp>
        <p:nvSpPr>
          <p:cNvPr id="3" name="Zástupný symbol pro obsah 2">
            <a:extLst>
              <a:ext uri="{FF2B5EF4-FFF2-40B4-BE49-F238E27FC236}">
                <a16:creationId xmlns:a16="http://schemas.microsoft.com/office/drawing/2014/main" id="{7AC5064F-FABE-1555-B543-499A49B892D3}"/>
              </a:ext>
            </a:extLst>
          </p:cNvPr>
          <p:cNvSpPr>
            <a:spLocks noGrp="1"/>
          </p:cNvSpPr>
          <p:nvPr>
            <p:ph idx="1"/>
          </p:nvPr>
        </p:nvSpPr>
        <p:spPr>
          <a:xfrm>
            <a:off x="744071" y="1557339"/>
            <a:ext cx="9815979" cy="5184775"/>
          </a:xfrm>
        </p:spPr>
        <p:txBody>
          <a:bodyPr>
            <a:normAutofit/>
          </a:bodyPr>
          <a:lstStyle/>
          <a:p>
            <a:pPr>
              <a:defRPr/>
            </a:pPr>
            <a:r>
              <a:rPr lang="cs-CZ" sz="2400" dirty="0">
                <a:latin typeface="Arial Narrow" panose="020B0606020202030204" pitchFamily="34" charset="0"/>
              </a:rPr>
              <a:t>Na spory typu </a:t>
            </a:r>
            <a:r>
              <a:rPr lang="cs-CZ" sz="2400" i="1" dirty="0">
                <a:latin typeface="Arial Narrow" panose="020B0606020202030204" pitchFamily="34" charset="0"/>
              </a:rPr>
              <a:t>podnik vs. podnik, zaměstnavatel vs. zaměstnanec, výrobce/prodejce vs. spotřebitel, dopravce vs. pasažér</a:t>
            </a:r>
            <a:r>
              <a:rPr lang="cs-CZ" sz="2400" dirty="0">
                <a:latin typeface="Arial Narrow" panose="020B0606020202030204" pitchFamily="34" charset="0"/>
              </a:rPr>
              <a:t> atd. rovněž dopadá právo EU. </a:t>
            </a:r>
          </a:p>
          <a:p>
            <a:pPr>
              <a:defRPr/>
            </a:pPr>
            <a:r>
              <a:rPr lang="cs-CZ" altLang="cs-CZ" sz="2400" dirty="0">
                <a:latin typeface="Arial Narrow" panose="020B0606020202030204" pitchFamily="34" charset="0"/>
              </a:rPr>
              <a:t>Soudní řešení – u </a:t>
            </a:r>
            <a:r>
              <a:rPr lang="cs-CZ" altLang="cs-CZ" sz="2400" u="sng" dirty="0">
                <a:solidFill>
                  <a:srgbClr val="FF0000"/>
                </a:solidFill>
                <a:latin typeface="Arial Narrow" panose="020B0606020202030204" pitchFamily="34" charset="0"/>
              </a:rPr>
              <a:t>vnitrostátního soudu věcně a místně příslušného</a:t>
            </a:r>
            <a:r>
              <a:rPr lang="cs-CZ" altLang="cs-CZ" sz="2400" dirty="0">
                <a:solidFill>
                  <a:srgbClr val="FF0000"/>
                </a:solidFill>
                <a:latin typeface="Arial Narrow" panose="020B0606020202030204" pitchFamily="34" charset="0"/>
              </a:rPr>
              <a:t> pro rozhodování o mém nároku</a:t>
            </a:r>
            <a:r>
              <a:rPr lang="cs-CZ" altLang="cs-CZ" sz="2400" dirty="0">
                <a:latin typeface="Arial Narrow" panose="020B0606020202030204" pitchFamily="34" charset="0"/>
              </a:rPr>
              <a:t> se mohu: </a:t>
            </a:r>
          </a:p>
          <a:p>
            <a:pPr marL="971550" lvl="1" indent="-514350">
              <a:buFont typeface="Times New Roman" panose="02020603050405020304" pitchFamily="18" charset="0"/>
              <a:buAutoNum type="arabicPeriod"/>
              <a:defRPr/>
            </a:pPr>
            <a:r>
              <a:rPr lang="cs-CZ" altLang="cs-CZ" sz="2400" b="1" i="1" dirty="0">
                <a:latin typeface="Arial Narrow" panose="020B0606020202030204" pitchFamily="34" charset="0"/>
              </a:rPr>
              <a:t>Dovolat se aplikačních principů práva EU</a:t>
            </a:r>
          </a:p>
          <a:p>
            <a:pPr marL="971550" lvl="1" indent="-514350">
              <a:buFont typeface="Times New Roman" panose="02020603050405020304" pitchFamily="18" charset="0"/>
              <a:buAutoNum type="arabicPeriod"/>
              <a:defRPr/>
            </a:pPr>
            <a:r>
              <a:rPr lang="cs-CZ" altLang="cs-CZ" sz="2400" b="1" i="1" dirty="0">
                <a:latin typeface="Arial Narrow" panose="020B0606020202030204" pitchFamily="34" charset="0"/>
              </a:rPr>
              <a:t>Požádat tento soud o předběžnou otázku k SDEU</a:t>
            </a:r>
          </a:p>
          <a:p>
            <a:pPr marL="971550" lvl="1" indent="-514350">
              <a:buFont typeface="Times New Roman" panose="02020603050405020304" pitchFamily="18" charset="0"/>
              <a:buAutoNum type="arabicPeriod"/>
              <a:defRPr/>
            </a:pPr>
            <a:r>
              <a:rPr lang="cs-CZ" altLang="cs-CZ" sz="2400" b="1" i="1" dirty="0">
                <a:latin typeface="Arial Narrow" panose="020B0606020202030204" pitchFamily="34" charset="0"/>
              </a:rPr>
              <a:t>Žádat o náhradu utrpěné škody</a:t>
            </a:r>
          </a:p>
          <a:p>
            <a:pPr marL="571500" indent="-514350">
              <a:buFont typeface="Wingdings" panose="05000000000000000000" pitchFamily="2" charset="2"/>
              <a:buChar char="§"/>
              <a:defRPr/>
            </a:pPr>
            <a:r>
              <a:rPr lang="cs-CZ" altLang="cs-CZ" sz="2400" dirty="0">
                <a:latin typeface="Arial Narrow" panose="020B0606020202030204" pitchFamily="34" charset="0"/>
              </a:rPr>
              <a:t>Mimosoudní řešení – v zásadě stejné možnosti jako u jakéhokoli vnitrostátního sporu (</a:t>
            </a:r>
            <a:r>
              <a:rPr lang="cs-CZ" altLang="cs-CZ" sz="2400" u="sng" dirty="0">
                <a:latin typeface="Arial Narrow" panose="020B0606020202030204" pitchFamily="34" charset="0"/>
              </a:rPr>
              <a:t>zásady ekvivalence a efektivity</a:t>
            </a:r>
            <a:r>
              <a:rPr lang="cs-CZ" altLang="cs-CZ" sz="2400" dirty="0">
                <a:latin typeface="Arial Narrow" panose="020B0606020202030204" pitchFamily="34" charset="0"/>
              </a:rPr>
              <a:t>)</a:t>
            </a:r>
          </a:p>
          <a:p>
            <a:pPr marL="971550" lvl="2" indent="-514350">
              <a:buSzPct val="90000"/>
              <a:buFont typeface="Wingdings" panose="05000000000000000000" pitchFamily="2" charset="2"/>
              <a:buChar char="§"/>
              <a:defRPr/>
            </a:pPr>
            <a:r>
              <a:rPr lang="cs-CZ" sz="2400" dirty="0">
                <a:latin typeface="Arial Narrow" panose="020B0606020202030204" pitchFamily="34" charset="0"/>
              </a:rPr>
              <a:t>Směrnice Evropského parlamentu a Rady 2008/52/ES ze dne 21. května 2008 o některých aspektech </a:t>
            </a:r>
            <a:r>
              <a:rPr lang="cs-CZ" sz="2400" b="1" dirty="0">
                <a:latin typeface="Arial Narrow" panose="020B0606020202030204" pitchFamily="34" charset="0"/>
              </a:rPr>
              <a:t>mediace v občanských a obchodních věcech</a:t>
            </a:r>
            <a:r>
              <a:rPr lang="cs-CZ" sz="2400" dirty="0">
                <a:latin typeface="Arial Narrow" panose="020B0606020202030204" pitchFamily="34" charset="0"/>
              </a:rPr>
              <a:t>.</a:t>
            </a:r>
            <a:endParaRPr lang="cs-CZ" altLang="cs-CZ" sz="2400" dirty="0">
              <a:latin typeface="Arial Narrow" panose="020B0606020202030204" pitchFamily="34" charset="0"/>
            </a:endParaRPr>
          </a:p>
          <a:p>
            <a:pPr marL="57150" indent="0">
              <a:buNone/>
              <a:defRPr/>
            </a:pPr>
            <a:endParaRPr lang="cs-CZ" altLang="cs-CZ" b="1" i="1" dirty="0">
              <a:latin typeface="Arial Narrow" panose="020B0606020202030204" pitchFamily="34" charset="0"/>
            </a:endParaRPr>
          </a:p>
          <a:p>
            <a:pPr>
              <a:defRPr/>
            </a:pPr>
            <a:endParaRPr lang="cs-CZ" dirty="0">
              <a:latin typeface="Arial Narrow" panose="020B0606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1D472C0E-3E60-8357-14F6-7D3EA626247F}"/>
              </a:ext>
            </a:extLst>
          </p:cNvPr>
          <p:cNvSpPr>
            <a:spLocks noGrp="1" noChangeArrowheads="1"/>
          </p:cNvSpPr>
          <p:nvPr>
            <p:ph type="title"/>
          </p:nvPr>
        </p:nvSpPr>
        <p:spPr/>
        <p:txBody>
          <a:bodyPr/>
          <a:lstStyle/>
          <a:p>
            <a:pPr algn="ctr">
              <a:defRPr/>
            </a:pPr>
            <a:r>
              <a:rPr lang="cs-CZ" altLang="cs-CZ" dirty="0">
                <a:latin typeface="Arial Narrow" panose="020B0606020202030204" pitchFamily="34" charset="0"/>
              </a:rPr>
              <a:t>Mé EU právo porušila </a:t>
            </a:r>
            <a:r>
              <a:rPr lang="cs-CZ" altLang="cs-CZ" dirty="0">
                <a:highlight>
                  <a:srgbClr val="FFFF00"/>
                </a:highlight>
                <a:latin typeface="Arial Narrow" panose="020B0606020202030204" pitchFamily="34" charset="0"/>
              </a:rPr>
              <a:t>sama </a:t>
            </a:r>
            <a:r>
              <a:rPr lang="cs-CZ" altLang="cs-CZ" b="1" u="sng" dirty="0">
                <a:highlight>
                  <a:srgbClr val="FFFF00"/>
                </a:highlight>
                <a:latin typeface="Arial Narrow" panose="020B0606020202030204" pitchFamily="34" charset="0"/>
              </a:rPr>
              <a:t>EU</a:t>
            </a:r>
          </a:p>
        </p:txBody>
      </p:sp>
      <p:sp>
        <p:nvSpPr>
          <p:cNvPr id="15363" name="Zástupný symbol pro obsah 2">
            <a:extLst>
              <a:ext uri="{FF2B5EF4-FFF2-40B4-BE49-F238E27FC236}">
                <a16:creationId xmlns:a16="http://schemas.microsoft.com/office/drawing/2014/main" id="{814D7796-E706-F208-AC11-229287A95897}"/>
              </a:ext>
            </a:extLst>
          </p:cNvPr>
          <p:cNvSpPr>
            <a:spLocks noGrp="1" noChangeArrowheads="1"/>
          </p:cNvSpPr>
          <p:nvPr>
            <p:ph idx="1"/>
          </p:nvPr>
        </p:nvSpPr>
        <p:spPr>
          <a:xfrm>
            <a:off x="838202" y="1557338"/>
            <a:ext cx="9794302" cy="5111750"/>
          </a:xfrm>
        </p:spPr>
        <p:txBody>
          <a:bodyPr/>
          <a:lstStyle/>
          <a:p>
            <a:pPr>
              <a:defRPr/>
            </a:pPr>
            <a:r>
              <a:rPr lang="cs-CZ" altLang="cs-CZ" sz="2300" dirty="0">
                <a:latin typeface="Arial Narrow" panose="020B0606020202030204" pitchFamily="34" charset="0"/>
              </a:rPr>
              <a:t>Soudní řešení – </a:t>
            </a:r>
            <a:r>
              <a:rPr lang="cs-CZ" altLang="cs-CZ" sz="2300" dirty="0">
                <a:solidFill>
                  <a:srgbClr val="FF0000"/>
                </a:solidFill>
                <a:latin typeface="Arial Narrow" panose="020B0606020202030204" pitchFamily="34" charset="0"/>
              </a:rPr>
              <a:t>možnost podání </a:t>
            </a:r>
            <a:r>
              <a:rPr lang="cs-CZ" altLang="cs-CZ" sz="2300" u="sng" dirty="0">
                <a:solidFill>
                  <a:srgbClr val="FF0000"/>
                </a:solidFill>
                <a:highlight>
                  <a:srgbClr val="FFFF00"/>
                </a:highlight>
                <a:latin typeface="Arial Narrow" panose="020B0606020202030204" pitchFamily="34" charset="0"/>
              </a:rPr>
              <a:t>přímé žaloby</a:t>
            </a:r>
            <a:r>
              <a:rPr lang="cs-CZ" altLang="cs-CZ" sz="2300" dirty="0">
                <a:solidFill>
                  <a:srgbClr val="FF0000"/>
                </a:solidFill>
                <a:highlight>
                  <a:srgbClr val="FFFF00"/>
                </a:highlight>
                <a:latin typeface="Arial Narrow" panose="020B0606020202030204" pitchFamily="34" charset="0"/>
              </a:rPr>
              <a:t> </a:t>
            </a:r>
            <a:r>
              <a:rPr lang="cs-CZ" altLang="cs-CZ" sz="2300" dirty="0">
                <a:solidFill>
                  <a:srgbClr val="FF0000"/>
                </a:solidFill>
                <a:latin typeface="Arial Narrow" panose="020B0606020202030204" pitchFamily="34" charset="0"/>
              </a:rPr>
              <a:t>k Soudnímu dvoru EU</a:t>
            </a:r>
          </a:p>
          <a:p>
            <a:pPr marL="914400" lvl="1" indent="-457200">
              <a:buFont typeface="Times New Roman" panose="02020603050405020304" pitchFamily="18" charset="0"/>
              <a:buAutoNum type="arabicPeriod"/>
              <a:defRPr/>
            </a:pPr>
            <a:r>
              <a:rPr lang="cs-CZ" altLang="cs-CZ" sz="2300" b="1" i="1" dirty="0">
                <a:latin typeface="Arial Narrow" panose="020B0606020202030204" pitchFamily="34" charset="0"/>
              </a:rPr>
              <a:t>Žaloba na </a:t>
            </a:r>
            <a:r>
              <a:rPr lang="cs-CZ" altLang="cs-CZ" sz="2300" b="1" i="1" dirty="0">
                <a:solidFill>
                  <a:srgbClr val="00B050"/>
                </a:solidFill>
                <a:latin typeface="Arial Narrow" panose="020B0606020202030204" pitchFamily="34" charset="0"/>
              </a:rPr>
              <a:t>neplatnost</a:t>
            </a:r>
            <a:r>
              <a:rPr lang="cs-CZ" altLang="cs-CZ" sz="2300" b="1" i="1" dirty="0">
                <a:latin typeface="Arial Narrow" panose="020B0606020202030204" pitchFamily="34" charset="0"/>
              </a:rPr>
              <a:t> aktu EU k SDEU </a:t>
            </a:r>
            <a:r>
              <a:rPr lang="cs-CZ" altLang="cs-CZ" sz="2300" i="1" dirty="0">
                <a:latin typeface="Arial Narrow" panose="020B0606020202030204" pitchFamily="34" charset="0"/>
              </a:rPr>
              <a:t>(čl. 263 SFEU)</a:t>
            </a:r>
          </a:p>
          <a:p>
            <a:pPr marL="914400" lvl="1" indent="-457200">
              <a:buFont typeface="Times New Roman" panose="02020603050405020304" pitchFamily="18" charset="0"/>
              <a:buAutoNum type="arabicPeriod"/>
              <a:defRPr/>
            </a:pPr>
            <a:r>
              <a:rPr lang="cs-CZ" altLang="cs-CZ" sz="2300" b="1" i="1" dirty="0">
                <a:latin typeface="Arial Narrow" panose="020B0606020202030204" pitchFamily="34" charset="0"/>
              </a:rPr>
              <a:t>Žaloba na </a:t>
            </a:r>
            <a:r>
              <a:rPr lang="cs-CZ" altLang="cs-CZ" sz="2300" b="1" i="1" dirty="0">
                <a:solidFill>
                  <a:srgbClr val="0070C0"/>
                </a:solidFill>
                <a:latin typeface="Arial Narrow" panose="020B0606020202030204" pitchFamily="34" charset="0"/>
              </a:rPr>
              <a:t>nečinnost</a:t>
            </a:r>
            <a:r>
              <a:rPr lang="cs-CZ" altLang="cs-CZ" sz="2300" b="1" i="1" dirty="0">
                <a:latin typeface="Arial Narrow" panose="020B0606020202030204" pitchFamily="34" charset="0"/>
              </a:rPr>
              <a:t> orgánu EU k SDEU </a:t>
            </a:r>
            <a:r>
              <a:rPr lang="cs-CZ" altLang="cs-CZ" sz="2300" i="1" dirty="0">
                <a:latin typeface="Arial Narrow" panose="020B0606020202030204" pitchFamily="34" charset="0"/>
              </a:rPr>
              <a:t>(čl. 265 SFEU)</a:t>
            </a:r>
          </a:p>
          <a:p>
            <a:pPr marL="914400" lvl="1" indent="-457200">
              <a:buFont typeface="Times New Roman" panose="02020603050405020304" pitchFamily="18" charset="0"/>
              <a:buAutoNum type="arabicPeriod"/>
              <a:defRPr/>
            </a:pPr>
            <a:r>
              <a:rPr lang="cs-CZ" altLang="cs-CZ" sz="2300" b="1" i="1" dirty="0">
                <a:latin typeface="Arial Narrow" panose="020B0606020202030204" pitchFamily="34" charset="0"/>
              </a:rPr>
              <a:t>Žaloba na </a:t>
            </a:r>
            <a:r>
              <a:rPr lang="cs-CZ" altLang="cs-CZ" sz="2300" b="1" i="1" dirty="0">
                <a:solidFill>
                  <a:srgbClr val="7030A0"/>
                </a:solidFill>
                <a:latin typeface="Arial Narrow" panose="020B0606020202030204" pitchFamily="34" charset="0"/>
              </a:rPr>
              <a:t>náhradu škody</a:t>
            </a:r>
            <a:r>
              <a:rPr lang="cs-CZ" altLang="cs-CZ" sz="2300" b="1" i="1" dirty="0">
                <a:latin typeface="Arial Narrow" panose="020B0606020202030204" pitchFamily="34" charset="0"/>
              </a:rPr>
              <a:t> způsobenou EU k SDEU </a:t>
            </a:r>
            <a:r>
              <a:rPr lang="cs-CZ" altLang="cs-CZ" sz="2300" i="1" dirty="0">
                <a:latin typeface="Arial Narrow" panose="020B0606020202030204" pitchFamily="34" charset="0"/>
              </a:rPr>
              <a:t>(čl. 268 SFEU)</a:t>
            </a:r>
          </a:p>
          <a:p>
            <a:pPr marL="914400" lvl="1" indent="-457200">
              <a:buFont typeface="Times New Roman" panose="02020603050405020304" pitchFamily="18" charset="0"/>
              <a:buAutoNum type="arabicPeriod"/>
              <a:defRPr/>
            </a:pPr>
            <a:r>
              <a:rPr lang="cs-CZ" altLang="cs-CZ" sz="2300" b="1" i="1" dirty="0">
                <a:latin typeface="Arial Narrow" panose="020B0606020202030204" pitchFamily="34" charset="0"/>
              </a:rPr>
              <a:t>Žaloba </a:t>
            </a:r>
            <a:r>
              <a:rPr lang="cs-CZ" altLang="cs-CZ" sz="2300" b="1" i="1" dirty="0">
                <a:solidFill>
                  <a:srgbClr val="C00000"/>
                </a:solidFill>
                <a:latin typeface="Arial Narrow" panose="020B0606020202030204" pitchFamily="34" charset="0"/>
              </a:rPr>
              <a:t>(nespokojeného) zaměstnance </a:t>
            </a:r>
            <a:r>
              <a:rPr lang="cs-CZ" altLang="cs-CZ" sz="2300" b="1" i="1" dirty="0">
                <a:latin typeface="Arial Narrow" panose="020B0606020202030204" pitchFamily="34" charset="0"/>
              </a:rPr>
              <a:t>EU k SDEU </a:t>
            </a:r>
            <a:r>
              <a:rPr lang="cs-CZ" altLang="cs-CZ" sz="2300" i="1" dirty="0">
                <a:latin typeface="Arial Narrow" panose="020B0606020202030204" pitchFamily="34" charset="0"/>
              </a:rPr>
              <a:t>(čl. 270 SFEU)</a:t>
            </a:r>
          </a:p>
          <a:p>
            <a:pPr marL="914400" lvl="1" indent="-457200">
              <a:buFont typeface="Times New Roman" panose="02020603050405020304" pitchFamily="18" charset="0"/>
              <a:buAutoNum type="arabicPeriod"/>
              <a:defRPr/>
            </a:pPr>
            <a:r>
              <a:rPr lang="cs-CZ" altLang="cs-CZ" sz="2300" b="1" i="1" dirty="0">
                <a:latin typeface="Arial Narrow" panose="020B0606020202030204" pitchFamily="34" charset="0"/>
              </a:rPr>
              <a:t>Incidenční </a:t>
            </a:r>
            <a:r>
              <a:rPr lang="cs-CZ" altLang="cs-CZ" sz="2300" b="1" i="1" dirty="0">
                <a:solidFill>
                  <a:srgbClr val="FFC000"/>
                </a:solidFill>
                <a:latin typeface="Arial Narrow" panose="020B0606020202030204" pitchFamily="34" charset="0"/>
              </a:rPr>
              <a:t>námitka neaplikovatelnosti </a:t>
            </a:r>
            <a:r>
              <a:rPr lang="cs-CZ" altLang="cs-CZ" sz="2300" b="1" i="1" dirty="0">
                <a:latin typeface="Arial Narrow" panose="020B0606020202030204" pitchFamily="34" charset="0"/>
              </a:rPr>
              <a:t>aktu EU v rámci jiného řízení před SDEU </a:t>
            </a:r>
            <a:r>
              <a:rPr lang="cs-CZ" altLang="cs-CZ" sz="2300" i="1" dirty="0">
                <a:latin typeface="Arial Narrow" panose="020B0606020202030204" pitchFamily="34" charset="0"/>
              </a:rPr>
              <a:t>(čl. 277 SFEU)</a:t>
            </a:r>
          </a:p>
          <a:p>
            <a:pPr marL="57150" indent="0" algn="ctr">
              <a:buNone/>
              <a:defRPr/>
            </a:pPr>
            <a:r>
              <a:rPr lang="cs-CZ" altLang="cs-CZ" sz="2500" dirty="0">
                <a:solidFill>
                  <a:schemeClr val="accent3">
                    <a:lumMod val="25000"/>
                  </a:schemeClr>
                </a:solidFill>
                <a:latin typeface="Arial Narrow" panose="020B0606020202030204" pitchFamily="34" charset="0"/>
              </a:rPr>
              <a:t>(žaloby č. 1 a 2 mají k dispozici i členské státy „proti“ EU)</a:t>
            </a:r>
          </a:p>
          <a:p>
            <a:pPr>
              <a:defRPr/>
            </a:pPr>
            <a:r>
              <a:rPr lang="cs-CZ" altLang="cs-CZ" sz="2300" dirty="0">
                <a:latin typeface="Arial Narrow" panose="020B0606020202030204" pitchFamily="34" charset="0"/>
              </a:rPr>
              <a:t>Mimosoudní řešení </a:t>
            </a:r>
          </a:p>
          <a:p>
            <a:pPr marL="914400" lvl="1" indent="-457200">
              <a:buFont typeface="Times New Roman" panose="02020603050405020304" pitchFamily="18" charset="0"/>
              <a:buAutoNum type="arabicPeriod"/>
              <a:defRPr/>
            </a:pPr>
            <a:r>
              <a:rPr lang="cs-CZ" altLang="cs-CZ" sz="2300" b="1" i="1" dirty="0">
                <a:latin typeface="Arial Narrow" panose="020B0606020202030204" pitchFamily="34" charset="0"/>
              </a:rPr>
              <a:t>Evropský ombudsman</a:t>
            </a:r>
          </a:p>
          <a:p>
            <a:pPr marL="914400" lvl="1" indent="-457200">
              <a:buFont typeface="Times New Roman" panose="02020603050405020304" pitchFamily="18" charset="0"/>
              <a:buAutoNum type="arabicPeriod"/>
              <a:defRPr/>
            </a:pPr>
            <a:r>
              <a:rPr lang="cs-CZ" altLang="cs-CZ" sz="2300" b="1" i="1" dirty="0">
                <a:latin typeface="Arial Narrow" panose="020B0606020202030204" pitchFamily="34" charset="0"/>
              </a:rPr>
              <a:t>Poslanci EP (petice)</a:t>
            </a:r>
          </a:p>
          <a:p>
            <a:pPr>
              <a:defRPr/>
            </a:pPr>
            <a:endParaRPr lang="cs-CZ" alt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AB366C83-E296-BB96-9A2D-DB704D48A54F}"/>
              </a:ext>
            </a:extLst>
          </p:cNvPr>
          <p:cNvSpPr>
            <a:spLocks noGrp="1" noChangeArrowheads="1"/>
          </p:cNvSpPr>
          <p:nvPr>
            <p:ph type="title"/>
          </p:nvPr>
        </p:nvSpPr>
        <p:spPr/>
        <p:txBody>
          <a:bodyPr/>
          <a:lstStyle/>
          <a:p>
            <a:pPr algn="ctr">
              <a:defRPr/>
            </a:pPr>
            <a:r>
              <a:rPr lang="cs-CZ" altLang="cs-CZ" dirty="0">
                <a:highlight>
                  <a:srgbClr val="FF0000"/>
                </a:highlight>
                <a:latin typeface="Arial Narrow" panose="020B0606020202030204" pitchFamily="34" charset="0"/>
              </a:rPr>
              <a:t>Obrana </a:t>
            </a:r>
            <a:r>
              <a:rPr lang="cs-CZ" altLang="cs-CZ" b="1" dirty="0">
                <a:highlight>
                  <a:srgbClr val="FF0000"/>
                </a:highlight>
                <a:latin typeface="Arial Narrow" panose="020B0606020202030204" pitchFamily="34" charset="0"/>
              </a:rPr>
              <a:t>práva EU</a:t>
            </a:r>
            <a:r>
              <a:rPr lang="cs-CZ" altLang="cs-CZ" dirty="0">
                <a:latin typeface="Arial Narrow" panose="020B0606020202030204" pitchFamily="34" charset="0"/>
              </a:rPr>
              <a:t>, jeho užitečného účinku, jednotného výkladu a aplikace</a:t>
            </a:r>
          </a:p>
        </p:txBody>
      </p:sp>
      <p:sp>
        <p:nvSpPr>
          <p:cNvPr id="3" name="Zástupný symbol pro obsah 2">
            <a:extLst>
              <a:ext uri="{FF2B5EF4-FFF2-40B4-BE49-F238E27FC236}">
                <a16:creationId xmlns:a16="http://schemas.microsoft.com/office/drawing/2014/main" id="{1BD00BB8-2CF2-D49A-BF55-83316CB7B7E2}"/>
              </a:ext>
            </a:extLst>
          </p:cNvPr>
          <p:cNvSpPr>
            <a:spLocks noGrp="1"/>
          </p:cNvSpPr>
          <p:nvPr>
            <p:ph idx="1"/>
          </p:nvPr>
        </p:nvSpPr>
        <p:spPr>
          <a:xfrm>
            <a:off x="647699" y="1600200"/>
            <a:ext cx="10020301" cy="5141168"/>
          </a:xfrm>
        </p:spPr>
        <p:txBody>
          <a:bodyPr>
            <a:normAutofit fontScale="92500"/>
          </a:bodyPr>
          <a:lstStyle/>
          <a:p>
            <a:pPr marL="514350" indent="-514350">
              <a:buFont typeface="Wingdings" panose="05000000000000000000" pitchFamily="2" charset="2"/>
              <a:buAutoNum type="arabicParenR"/>
              <a:defRPr/>
            </a:pPr>
            <a:r>
              <a:rPr lang="cs-CZ" sz="2400" dirty="0">
                <a:solidFill>
                  <a:srgbClr val="FF0000"/>
                </a:solidFill>
                <a:highlight>
                  <a:srgbClr val="FFFF00"/>
                </a:highlight>
                <a:latin typeface="Arial Narrow" panose="020B0606020202030204" pitchFamily="34" charset="0"/>
              </a:rPr>
              <a:t>Před porušením ze strany </a:t>
            </a:r>
            <a:r>
              <a:rPr lang="cs-CZ" sz="2400" u="sng" dirty="0">
                <a:solidFill>
                  <a:srgbClr val="FF0000"/>
                </a:solidFill>
                <a:highlight>
                  <a:srgbClr val="FFFF00"/>
                </a:highlight>
                <a:latin typeface="Arial Narrow" panose="020B0606020202030204" pitchFamily="34" charset="0"/>
              </a:rPr>
              <a:t>členského státu</a:t>
            </a:r>
          </a:p>
          <a:p>
            <a:pPr marL="914400" lvl="1" indent="-514350">
              <a:defRPr/>
            </a:pPr>
            <a:r>
              <a:rPr lang="cs-CZ" altLang="cs-CZ" sz="2400" b="1" dirty="0">
                <a:latin typeface="Arial Narrow" panose="020B0606020202030204" pitchFamily="34" charset="0"/>
              </a:rPr>
              <a:t>Žaloba pro nesplnění povinnosti (čl. 259-260 SFEU)</a:t>
            </a:r>
            <a:r>
              <a:rPr lang="cs-CZ" altLang="cs-CZ" sz="2400" dirty="0">
                <a:latin typeface="Arial Narrow" panose="020B0606020202030204" pitchFamily="34" charset="0"/>
              </a:rPr>
              <a:t>, podaných Komisí nebo členským státem proti členskému státu.</a:t>
            </a:r>
          </a:p>
          <a:p>
            <a:pPr marL="914400" lvl="1" indent="-514350">
              <a:defRPr/>
            </a:pPr>
            <a:r>
              <a:rPr lang="cs-CZ" altLang="cs-CZ" sz="2400" b="1" dirty="0">
                <a:latin typeface="Arial Narrow" panose="020B0606020202030204" pitchFamily="34" charset="0"/>
              </a:rPr>
              <a:t>Řízení o předběžných otázkách (čl. 267 SFEU) </a:t>
            </a:r>
            <a:r>
              <a:rPr lang="cs-CZ" altLang="cs-CZ" sz="2400" dirty="0">
                <a:latin typeface="Arial Narrow" panose="020B0606020202030204" pitchFamily="34" charset="0"/>
              </a:rPr>
              <a:t>podaných soudy členských států ohledně výkladu ustanovení primárního práva EU, výkladu a platnosti ustanovení sekundárního práva EU.</a:t>
            </a:r>
          </a:p>
          <a:p>
            <a:pPr marL="914400" lvl="1" indent="-514350">
              <a:defRPr/>
            </a:pPr>
            <a:r>
              <a:rPr lang="cs-CZ" altLang="cs-CZ" sz="2400" b="1" dirty="0">
                <a:latin typeface="Arial Narrow" panose="020B0606020202030204" pitchFamily="34" charset="0"/>
              </a:rPr>
              <a:t>Řízení dle čl. 7 SEU</a:t>
            </a:r>
            <a:r>
              <a:rPr lang="cs-CZ" altLang="cs-CZ" sz="2400" dirty="0">
                <a:latin typeface="Arial Narrow" panose="020B0606020202030204" pitchFamily="34" charset="0"/>
              </a:rPr>
              <a:t>, a také </a:t>
            </a:r>
            <a:r>
              <a:rPr lang="cs-CZ" altLang="cs-CZ" sz="2400" b="1" dirty="0">
                <a:latin typeface="Arial Narrow" panose="020B0606020202030204" pitchFamily="34" charset="0"/>
              </a:rPr>
              <a:t>dle nařízení č. </a:t>
            </a:r>
            <a:r>
              <a:rPr lang="pl-PL" altLang="cs-CZ" sz="2400" b="1" dirty="0">
                <a:latin typeface="Arial Narrow" panose="020B0606020202030204" pitchFamily="34" charset="0"/>
              </a:rPr>
              <a:t>2020/2092 </a:t>
            </a:r>
            <a:r>
              <a:rPr lang="pl-PL" altLang="cs-CZ" sz="2400" dirty="0">
                <a:latin typeface="Arial Narrow" panose="020B0606020202030204" pitchFamily="34" charset="0"/>
              </a:rPr>
              <a:t>o obecném režimu podmíněnosti na ochranu rozpočtu Unie, dle </a:t>
            </a:r>
            <a:r>
              <a:rPr lang="pl-PL" altLang="cs-CZ" sz="2400" b="1" dirty="0">
                <a:latin typeface="Arial Narrow" panose="020B0606020202030204" pitchFamily="34" charset="0"/>
              </a:rPr>
              <a:t>čl. 126 SFEU </a:t>
            </a:r>
            <a:r>
              <a:rPr lang="pl-PL" altLang="cs-CZ" sz="2400" dirty="0">
                <a:latin typeface="Arial Narrow" panose="020B0606020202030204" pitchFamily="34" charset="0"/>
              </a:rPr>
              <a:t>(nadměrný rozpočtový deficit)... </a:t>
            </a:r>
            <a:endParaRPr lang="cs-CZ" altLang="cs-CZ" sz="2400" dirty="0">
              <a:latin typeface="Arial Narrow" panose="020B0606020202030204" pitchFamily="34" charset="0"/>
            </a:endParaRPr>
          </a:p>
          <a:p>
            <a:pPr marL="514350" indent="-514350">
              <a:buFont typeface="Wingdings" panose="05000000000000000000" pitchFamily="2" charset="2"/>
              <a:buAutoNum type="arabicParenR"/>
              <a:defRPr/>
            </a:pPr>
            <a:r>
              <a:rPr lang="cs-CZ" sz="2400" dirty="0">
                <a:solidFill>
                  <a:srgbClr val="00B050"/>
                </a:solidFill>
                <a:highlight>
                  <a:srgbClr val="FFFF00"/>
                </a:highlight>
                <a:latin typeface="Arial Narrow" panose="020B0606020202030204" pitchFamily="34" charset="0"/>
              </a:rPr>
              <a:t>Před porušením ze strany </a:t>
            </a:r>
            <a:r>
              <a:rPr lang="cs-CZ" sz="2400" u="sng" dirty="0">
                <a:solidFill>
                  <a:srgbClr val="00B050"/>
                </a:solidFill>
                <a:highlight>
                  <a:srgbClr val="FFFF00"/>
                </a:highlight>
                <a:latin typeface="Arial Narrow" panose="020B0606020202030204" pitchFamily="34" charset="0"/>
              </a:rPr>
              <a:t>jednotlivce (FO i PO)</a:t>
            </a:r>
          </a:p>
          <a:p>
            <a:pPr marL="914400" lvl="1" indent="-514350">
              <a:defRPr/>
            </a:pPr>
            <a:r>
              <a:rPr lang="cs-CZ" sz="2400" dirty="0">
                <a:latin typeface="Arial Narrow" panose="020B0606020202030204" pitchFamily="34" charset="0"/>
              </a:rPr>
              <a:t>Musí právo EU primárně bránit </a:t>
            </a:r>
            <a:r>
              <a:rPr lang="cs-CZ" sz="2400" b="1" dirty="0">
                <a:latin typeface="Arial Narrow" panose="020B0606020202030204" pitchFamily="34" charset="0"/>
              </a:rPr>
              <a:t>orgány členských států</a:t>
            </a:r>
            <a:r>
              <a:rPr lang="cs-CZ" sz="2400" dirty="0">
                <a:latin typeface="Arial Narrow" panose="020B0606020202030204" pitchFamily="34" charset="0"/>
              </a:rPr>
              <a:t>, které jsou (viz čl. 4 odst. 3 a čl. 19 odst. 1 SEU) k tomu zavázány Smlouvou – </a:t>
            </a:r>
            <a:r>
              <a:rPr lang="cs-CZ" sz="2400" b="1" dirty="0">
                <a:latin typeface="Arial Narrow" panose="020B0606020202030204" pitchFamily="34" charset="0"/>
              </a:rPr>
              <a:t>principy ekvivalence a efektivity</a:t>
            </a:r>
            <a:r>
              <a:rPr lang="cs-CZ" sz="2400" dirty="0">
                <a:latin typeface="Arial Narrow" panose="020B0606020202030204" pitchFamily="34" charset="0"/>
              </a:rPr>
              <a:t>.  </a:t>
            </a:r>
          </a:p>
          <a:p>
            <a:pPr marL="914400" lvl="1" indent="-514350">
              <a:defRPr/>
            </a:pPr>
            <a:r>
              <a:rPr lang="cs-CZ" sz="2400" dirty="0">
                <a:latin typeface="Arial Narrow" panose="020B0606020202030204" pitchFamily="34" charset="0"/>
              </a:rPr>
              <a:t>Rozhodnutími Komise na poli ochrany hospodářské soutěže (čl. 101-106 SFEU) a při porušení pravidel dotačních programů přímo řízených EU atd.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40CF3AF0-2CDA-6804-725F-312AC72C1A85}"/>
              </a:ext>
            </a:extLst>
          </p:cNvPr>
          <p:cNvSpPr>
            <a:spLocks noGrp="1" noChangeArrowheads="1"/>
          </p:cNvSpPr>
          <p:nvPr>
            <p:ph type="title"/>
          </p:nvPr>
        </p:nvSpPr>
        <p:spPr/>
        <p:txBody>
          <a:bodyPr/>
          <a:lstStyle/>
          <a:p>
            <a:pPr algn="ctr"/>
            <a:r>
              <a:rPr lang="cs-CZ" altLang="cs-CZ" dirty="0">
                <a:latin typeface="Arial Narrow" panose="020B0606020202030204" pitchFamily="34" charset="0"/>
              </a:rPr>
              <a:t>Příklad reálný I</a:t>
            </a:r>
          </a:p>
        </p:txBody>
      </p:sp>
      <p:sp>
        <p:nvSpPr>
          <p:cNvPr id="25603" name="Zástupný obsah 2">
            <a:extLst>
              <a:ext uri="{FF2B5EF4-FFF2-40B4-BE49-F238E27FC236}">
                <a16:creationId xmlns:a16="http://schemas.microsoft.com/office/drawing/2014/main" id="{081978ED-8845-2999-9164-086051859EE0}"/>
              </a:ext>
            </a:extLst>
          </p:cNvPr>
          <p:cNvSpPr>
            <a:spLocks noGrp="1" noChangeArrowheads="1"/>
          </p:cNvSpPr>
          <p:nvPr>
            <p:ph idx="1"/>
          </p:nvPr>
        </p:nvSpPr>
        <p:spPr>
          <a:xfrm>
            <a:off x="744071" y="1600201"/>
            <a:ext cx="9815979" cy="5141913"/>
          </a:xfrm>
        </p:spPr>
        <p:txBody>
          <a:bodyPr>
            <a:normAutofit lnSpcReduction="10000"/>
          </a:bodyPr>
          <a:lstStyle/>
          <a:p>
            <a:r>
              <a:rPr lang="cs-CZ" altLang="cs-CZ" sz="3200" b="1" dirty="0">
                <a:latin typeface="Arial Narrow" panose="020B0606020202030204" pitchFamily="34" charset="0"/>
              </a:rPr>
              <a:t>Rozsudek SD EU věc C-277/23 </a:t>
            </a:r>
            <a:r>
              <a:rPr lang="cs-CZ" altLang="cs-CZ" sz="3200" b="1" dirty="0" err="1">
                <a:latin typeface="Arial Narrow" panose="020B0606020202030204" pitchFamily="34" charset="0"/>
              </a:rPr>
              <a:t>Ministarstvo</a:t>
            </a:r>
            <a:r>
              <a:rPr lang="cs-CZ" altLang="cs-CZ" sz="3200" b="1" dirty="0">
                <a:latin typeface="Arial Narrow" panose="020B0606020202030204" pitchFamily="34" charset="0"/>
              </a:rPr>
              <a:t> </a:t>
            </a:r>
            <a:r>
              <a:rPr lang="cs-CZ" altLang="cs-CZ" sz="3200" b="1" dirty="0" err="1">
                <a:latin typeface="Arial Narrow" panose="020B0606020202030204" pitchFamily="34" charset="0"/>
              </a:rPr>
              <a:t>financija</a:t>
            </a:r>
            <a:r>
              <a:rPr lang="cs-CZ" altLang="cs-CZ" sz="3200" b="1" dirty="0">
                <a:latin typeface="Arial Narrow" panose="020B0606020202030204" pitchFamily="34" charset="0"/>
              </a:rPr>
              <a:t> (Grant Erasmus+)</a:t>
            </a:r>
          </a:p>
          <a:p>
            <a:r>
              <a:rPr lang="cs-CZ" altLang="cs-CZ" sz="3200" b="0" dirty="0">
                <a:latin typeface="Arial Narrow" panose="020B0606020202030204" pitchFamily="34" charset="0"/>
              </a:rPr>
              <a:t>Chorvatský student obdržel podporu na vzdělávací mobilitu v rámci programu Erasmus+ na studijní pobyt na univerzitě ve Finsku. Chorvatská daňová správa informovala jeho matku, že na zvýšení základního osobního odpočtu na vyživované dítě, který vždy pobírala, nemá v daném roce nárok. Maximální částky stanovené chorvatskými právními předpisy byly totiž překročeny tím, že její dítě obdrželo podporu na mobilitu v rámci programu Erasmus+.</a:t>
            </a:r>
          </a:p>
          <a:p>
            <a:r>
              <a:rPr lang="cs-CZ" altLang="cs-CZ" sz="3200" b="1" i="1" dirty="0">
                <a:latin typeface="Arial Narrow" panose="020B0606020202030204" pitchFamily="34" charset="0"/>
              </a:rPr>
              <a:t>Jak může právo EU pomoci?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A7D0FE7A-F57C-9FE7-47B0-4FD35D3C155B}"/>
              </a:ext>
            </a:extLst>
          </p:cNvPr>
          <p:cNvSpPr>
            <a:spLocks noGrp="1" noChangeArrowheads="1"/>
          </p:cNvSpPr>
          <p:nvPr>
            <p:ph type="title"/>
          </p:nvPr>
        </p:nvSpPr>
        <p:spPr>
          <a:xfrm>
            <a:off x="647699" y="313766"/>
            <a:ext cx="10706099" cy="1271646"/>
          </a:xfrm>
        </p:spPr>
        <p:txBody>
          <a:bodyPr>
            <a:normAutofit fontScale="90000"/>
          </a:bodyPr>
          <a:lstStyle/>
          <a:p>
            <a:pPr algn="ctr"/>
            <a:br>
              <a:rPr lang="cs-CZ" altLang="cs-CZ" dirty="0"/>
            </a:br>
            <a:r>
              <a:rPr lang="cs-CZ" altLang="cs-CZ" dirty="0">
                <a:latin typeface="Arial Narrow" panose="020B0606020202030204" pitchFamily="34" charset="0"/>
              </a:rPr>
              <a:t>Lisabonská smlouva - Prohlášení č. 17 </a:t>
            </a:r>
            <a:r>
              <a:rPr lang="cs-CZ" altLang="cs-CZ" b="1" dirty="0">
                <a:latin typeface="Arial Narrow" panose="020B0606020202030204" pitchFamily="34" charset="0"/>
              </a:rPr>
              <a:t>o přednosti práva</a:t>
            </a:r>
            <a:br>
              <a:rPr lang="cs-CZ" altLang="cs-CZ" dirty="0"/>
            </a:br>
            <a:endParaRPr lang="cs-CZ" altLang="cs-CZ" dirty="0"/>
          </a:p>
        </p:txBody>
      </p:sp>
      <p:sp>
        <p:nvSpPr>
          <p:cNvPr id="26627" name="Zástupný obsah 2">
            <a:extLst>
              <a:ext uri="{FF2B5EF4-FFF2-40B4-BE49-F238E27FC236}">
                <a16:creationId xmlns:a16="http://schemas.microsoft.com/office/drawing/2014/main" id="{A47BB4CC-FC5B-CAEF-6EE4-4873F278BF64}"/>
              </a:ext>
            </a:extLst>
          </p:cNvPr>
          <p:cNvSpPr>
            <a:spLocks noGrp="1" noChangeArrowheads="1"/>
          </p:cNvSpPr>
          <p:nvPr>
            <p:ph idx="1"/>
          </p:nvPr>
        </p:nvSpPr>
        <p:spPr>
          <a:xfrm>
            <a:off x="770965" y="1600201"/>
            <a:ext cx="9897035" cy="5141913"/>
          </a:xfrm>
        </p:spPr>
        <p:txBody>
          <a:bodyPr>
            <a:normAutofit/>
          </a:bodyPr>
          <a:lstStyle/>
          <a:p>
            <a:r>
              <a:rPr lang="cs-CZ" altLang="cs-CZ" sz="2400" b="0" dirty="0">
                <a:latin typeface="Arial Narrow" panose="020B0606020202030204" pitchFamily="34" charset="0"/>
              </a:rPr>
              <a:t>„Konference připomíná, že v souladu s ustálenou judikaturou Soudního dvora Evropské unie mají Smlouvy a právo přijímané Unií na základě Smluv přednost před právem členských států, za podmínek stanovených touto judikaturou.“</a:t>
            </a:r>
          </a:p>
          <a:p>
            <a:r>
              <a:rPr lang="cs-CZ" altLang="cs-CZ" sz="2400" b="0" dirty="0">
                <a:latin typeface="Arial Narrow" panose="020B0606020202030204" pitchFamily="34" charset="0"/>
              </a:rPr>
              <a:t>Stanovisko právní služby Rady ze dne 22. června 2007:</a:t>
            </a:r>
          </a:p>
          <a:p>
            <a:r>
              <a:rPr lang="cs-CZ" altLang="cs-CZ" sz="2400" b="0" i="1" u="sng" dirty="0">
                <a:latin typeface="Arial Narrow" panose="020B0606020202030204" pitchFamily="34" charset="0"/>
              </a:rPr>
              <a:t>Z judikatury Soudního dvora vyplývá</a:t>
            </a:r>
            <a:r>
              <a:rPr lang="cs-CZ" altLang="cs-CZ" sz="2400" b="0" i="1" dirty="0">
                <a:latin typeface="Arial Narrow" panose="020B0606020202030204" pitchFamily="34" charset="0"/>
              </a:rPr>
              <a:t>, že přednost práva ES je základní zásadou práva Společenství. Podle Soudního dvora je tato zásada neodmyslitelným prvkem zvláštní povahy Evropského společenství. V době prvního rozsudku této ustálené judikatury (rozsudek ze dne 15. července 1964 ve věci 6/64, </a:t>
            </a:r>
            <a:r>
              <a:rPr lang="cs-CZ" altLang="cs-CZ" sz="2400" b="0" i="1" dirty="0" err="1">
                <a:latin typeface="Arial Narrow" panose="020B0606020202030204" pitchFamily="34" charset="0"/>
              </a:rPr>
              <a:t>Costa</a:t>
            </a:r>
            <a:r>
              <a:rPr lang="cs-CZ" altLang="cs-CZ" sz="2400" b="0" i="1" dirty="0">
                <a:latin typeface="Arial Narrow" panose="020B0606020202030204" pitchFamily="34" charset="0"/>
              </a:rPr>
              <a:t>/ENEL) </a:t>
            </a:r>
            <a:r>
              <a:rPr lang="cs-CZ" altLang="cs-CZ" sz="2400" b="0" i="1" u="sng" dirty="0">
                <a:latin typeface="Arial Narrow" panose="020B0606020202030204" pitchFamily="34" charset="0"/>
              </a:rPr>
              <a:t>nebyla ve Smlouvě žádná zmínka o přednosti. Je tomu tak i dnes</a:t>
            </a:r>
            <a:r>
              <a:rPr lang="cs-CZ" altLang="cs-CZ" sz="2400" b="0" i="1" dirty="0">
                <a:latin typeface="Arial Narrow" panose="020B0606020202030204" pitchFamily="34" charset="0"/>
              </a:rPr>
              <a:t>. Skutečnost, že zásada přednosti nebude v budoucí smlouvě uvedena, nezmění žádným způsobem existenci této zásady ani stávající judikaturu Soudního dvora.</a:t>
            </a:r>
          </a:p>
          <a:p>
            <a:endParaRPr lang="cs-CZ" altLang="cs-CZ" dirty="0">
              <a:solidFill>
                <a:srgbClr val="444444"/>
              </a:solidFill>
              <a:latin typeface="Tahoma" panose="020B0604030504040204" pitchFamily="34" charset="0"/>
            </a:endParaRPr>
          </a:p>
          <a:p>
            <a:endParaRPr lang="cs-CZ" alt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9757218C-3B98-67A4-A5E4-20E6DE7A8C60}"/>
              </a:ext>
            </a:extLst>
          </p:cNvPr>
          <p:cNvSpPr>
            <a:spLocks noGrp="1" noChangeArrowheads="1"/>
          </p:cNvSpPr>
          <p:nvPr>
            <p:ph type="title"/>
          </p:nvPr>
        </p:nvSpPr>
        <p:spPr/>
        <p:txBody>
          <a:bodyPr/>
          <a:lstStyle/>
          <a:p>
            <a:pPr algn="ctr"/>
            <a:r>
              <a:rPr lang="cs-CZ" altLang="cs-CZ">
                <a:latin typeface="Arial Narrow" panose="020B0606020202030204" pitchFamily="34" charset="0"/>
              </a:rPr>
              <a:t>Příklad reálný I</a:t>
            </a:r>
          </a:p>
        </p:txBody>
      </p:sp>
      <p:sp>
        <p:nvSpPr>
          <p:cNvPr id="25603" name="Zástupný obsah 2">
            <a:extLst>
              <a:ext uri="{FF2B5EF4-FFF2-40B4-BE49-F238E27FC236}">
                <a16:creationId xmlns:a16="http://schemas.microsoft.com/office/drawing/2014/main" id="{042B0DF7-E8E2-85D3-72F0-96239AB4C866}"/>
              </a:ext>
            </a:extLst>
          </p:cNvPr>
          <p:cNvSpPr>
            <a:spLocks noGrp="1" noChangeArrowheads="1"/>
          </p:cNvSpPr>
          <p:nvPr>
            <p:ph idx="1"/>
          </p:nvPr>
        </p:nvSpPr>
        <p:spPr>
          <a:xfrm>
            <a:off x="564776" y="1600201"/>
            <a:ext cx="9995274" cy="5141913"/>
          </a:xfrm>
        </p:spPr>
        <p:txBody>
          <a:bodyPr>
            <a:normAutofit/>
          </a:bodyPr>
          <a:lstStyle/>
          <a:p>
            <a:r>
              <a:rPr lang="cs-CZ" altLang="cs-CZ" sz="2600" dirty="0">
                <a:latin typeface="Arial Narrow" panose="020B0606020202030204" pitchFamily="34" charset="0"/>
              </a:rPr>
              <a:t>Právně-argumentační část: </a:t>
            </a:r>
          </a:p>
          <a:p>
            <a:r>
              <a:rPr lang="cs-CZ" altLang="cs-CZ" sz="2600" b="0" dirty="0">
                <a:latin typeface="Arial Narrow" panose="020B0606020202030204" pitchFamily="34" charset="0"/>
              </a:rPr>
              <a:t>Přímé daně podléhají harmonizaci EU jen okrajově, sociálně orientované možnosti daňových úlev či podpory vůbec. </a:t>
            </a:r>
            <a:r>
              <a:rPr lang="cs-CZ" altLang="cs-CZ" sz="2600" b="0" u="sng" dirty="0">
                <a:latin typeface="Arial Narrow" panose="020B0606020202030204" pitchFamily="34" charset="0"/>
              </a:rPr>
              <a:t>Nařízení ani směrnici, kterou by Chorvatsko porušilo nenajdeme</a:t>
            </a:r>
            <a:r>
              <a:rPr lang="cs-CZ" altLang="cs-CZ" sz="2600" b="0" dirty="0">
                <a:latin typeface="Arial Narrow" panose="020B0606020202030204" pitchFamily="34" charset="0"/>
              </a:rPr>
              <a:t>. </a:t>
            </a:r>
          </a:p>
          <a:p>
            <a:r>
              <a:rPr lang="cs-CZ" altLang="cs-CZ" sz="2600" b="0" dirty="0">
                <a:latin typeface="Arial Narrow" panose="020B0606020202030204" pitchFamily="34" charset="0"/>
              </a:rPr>
              <a:t>Nicméně i oblastech nepodléhajících přímé harmonizaci právem EU </a:t>
            </a:r>
            <a:r>
              <a:rPr lang="cs-CZ" altLang="cs-CZ" sz="2600" b="0" u="sng" dirty="0">
                <a:latin typeface="Arial Narrow" panose="020B0606020202030204" pitchFamily="34" charset="0"/>
              </a:rPr>
              <a:t>jsou členské státy povinny nediskriminovat </a:t>
            </a:r>
            <a:r>
              <a:rPr lang="cs-CZ" altLang="cs-CZ" sz="2600" b="0" dirty="0">
                <a:latin typeface="Arial Narrow" panose="020B0606020202030204" pitchFamily="34" charset="0"/>
              </a:rPr>
              <a:t>(na základě země původu, mezi pohlavími…) a </a:t>
            </a:r>
            <a:r>
              <a:rPr lang="cs-CZ" altLang="cs-CZ" sz="2600" b="0" u="sng" dirty="0">
                <a:latin typeface="Arial Narrow" panose="020B0606020202030204" pitchFamily="34" charset="0"/>
              </a:rPr>
              <a:t>nebránit volnému pohybu </a:t>
            </a:r>
            <a:r>
              <a:rPr lang="cs-CZ" altLang="cs-CZ" sz="2600" b="0" dirty="0">
                <a:latin typeface="Arial Narrow" panose="020B0606020202030204" pitchFamily="34" charset="0"/>
              </a:rPr>
              <a:t>po vnitřním trhu EU (zboží, osob, služeb, kapitálu a plateb). </a:t>
            </a:r>
          </a:p>
          <a:p>
            <a:r>
              <a:rPr lang="cs-CZ" altLang="cs-CZ" sz="2600" b="0" dirty="0">
                <a:latin typeface="Arial Narrow" panose="020B0606020202030204" pitchFamily="34" charset="0"/>
              </a:rPr>
              <a:t>Nemůže tedy fakt, že je matka studenta daňově znevýhodňována, pokud syn vyrazí na Erasmus s finanční podporou, nějak narazit na principy a zákazy uvedené přímo ve Smlouvě o fungování EU?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DD9008A2-2449-1D02-BCFF-28FD41C60968}"/>
              </a:ext>
            </a:extLst>
          </p:cNvPr>
          <p:cNvSpPr>
            <a:spLocks noGrp="1" noChangeArrowheads="1"/>
          </p:cNvSpPr>
          <p:nvPr>
            <p:ph type="title"/>
          </p:nvPr>
        </p:nvSpPr>
        <p:spPr/>
        <p:txBody>
          <a:bodyPr/>
          <a:lstStyle/>
          <a:p>
            <a:pPr algn="ctr"/>
            <a:r>
              <a:rPr lang="cs-CZ" altLang="cs-CZ">
                <a:latin typeface="Arial Narrow" panose="020B0606020202030204" pitchFamily="34" charset="0"/>
              </a:rPr>
              <a:t>Případ reálný I</a:t>
            </a:r>
          </a:p>
        </p:txBody>
      </p:sp>
      <p:sp>
        <p:nvSpPr>
          <p:cNvPr id="28675" name="Zástupný obsah 2">
            <a:extLst>
              <a:ext uri="{FF2B5EF4-FFF2-40B4-BE49-F238E27FC236}">
                <a16:creationId xmlns:a16="http://schemas.microsoft.com/office/drawing/2014/main" id="{D7961BFE-731E-EDE4-81CE-EE6ADEC6E1F6}"/>
              </a:ext>
            </a:extLst>
          </p:cNvPr>
          <p:cNvSpPr>
            <a:spLocks noGrp="1" noChangeArrowheads="1"/>
          </p:cNvSpPr>
          <p:nvPr>
            <p:ph idx="1"/>
          </p:nvPr>
        </p:nvSpPr>
        <p:spPr>
          <a:xfrm>
            <a:off x="647699" y="1600201"/>
            <a:ext cx="9912351" cy="5141913"/>
          </a:xfrm>
        </p:spPr>
        <p:txBody>
          <a:bodyPr>
            <a:normAutofit/>
          </a:bodyPr>
          <a:lstStyle/>
          <a:p>
            <a:r>
              <a:rPr lang="cs-CZ" altLang="cs-CZ" sz="3200" dirty="0">
                <a:latin typeface="Arial Narrow" panose="020B0606020202030204" pitchFamily="34" charset="0"/>
              </a:rPr>
              <a:t>SD</a:t>
            </a:r>
            <a:r>
              <a:rPr lang="cs-CZ" altLang="cs-CZ" sz="3200" b="0" dirty="0">
                <a:latin typeface="Arial Narrow" panose="020B0606020202030204" pitchFamily="34" charset="0"/>
              </a:rPr>
              <a:t>: </a:t>
            </a:r>
            <a:r>
              <a:rPr lang="cs-CZ" altLang="cs-CZ" sz="3200" b="0" i="1" dirty="0">
                <a:latin typeface="Arial Narrow" panose="020B0606020202030204" pitchFamily="34" charset="0"/>
              </a:rPr>
              <a:t>Zohlednění podpory na mobilitu, kterou vyživované dítě čerpalo, pro účely určení výše základního odpočtu, na který má rodič-daňový poplatník nárok za toto dítě, které má za následek ztrátu nároku na zvýšení tohoto odpočtu v rámci výpočtu daně z příjmů, představuje omezení práva volného pohybu a pobytu… Za takových okolností, zejména s ohledem na hospodářské vazby mezi dítětem a jeho rodičem, může účinky tohoto omezení namítat nejen vyživované dítě, které využilo svobody pohybu, ale i jeho rodič-daňový poplatník, který je přímo znevýhodněn účinky tohoto omezení.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48089571-BFFF-39CF-64EA-423E3FEFB4FC}"/>
              </a:ext>
            </a:extLst>
          </p:cNvPr>
          <p:cNvSpPr>
            <a:spLocks noGrp="1" noChangeArrowheads="1"/>
          </p:cNvSpPr>
          <p:nvPr>
            <p:ph type="title"/>
          </p:nvPr>
        </p:nvSpPr>
        <p:spPr/>
        <p:txBody>
          <a:bodyPr/>
          <a:lstStyle/>
          <a:p>
            <a:pPr algn="ctr"/>
            <a:r>
              <a:rPr lang="cs-CZ" altLang="cs-CZ">
                <a:latin typeface="Arial Narrow" panose="020B0606020202030204" pitchFamily="34" charset="0"/>
              </a:rPr>
              <a:t>Případ reálný I</a:t>
            </a:r>
          </a:p>
        </p:txBody>
      </p:sp>
      <p:sp>
        <p:nvSpPr>
          <p:cNvPr id="27651" name="Zástupný obsah 2">
            <a:extLst>
              <a:ext uri="{FF2B5EF4-FFF2-40B4-BE49-F238E27FC236}">
                <a16:creationId xmlns:a16="http://schemas.microsoft.com/office/drawing/2014/main" id="{0E499333-D01D-24FE-322D-318024E025BC}"/>
              </a:ext>
            </a:extLst>
          </p:cNvPr>
          <p:cNvSpPr>
            <a:spLocks noGrp="1" noChangeArrowheads="1"/>
          </p:cNvSpPr>
          <p:nvPr>
            <p:ph idx="1"/>
          </p:nvPr>
        </p:nvSpPr>
        <p:spPr>
          <a:xfrm>
            <a:off x="537882" y="1600201"/>
            <a:ext cx="10022168" cy="5141913"/>
          </a:xfrm>
        </p:spPr>
        <p:txBody>
          <a:bodyPr/>
          <a:lstStyle/>
          <a:p>
            <a:r>
              <a:rPr lang="cs-CZ" altLang="cs-CZ" sz="2600" dirty="0">
                <a:latin typeface="Arial Narrow" panose="020B0606020202030204" pitchFamily="34" charset="0"/>
              </a:rPr>
              <a:t>Právně-procesní část: </a:t>
            </a:r>
          </a:p>
          <a:p>
            <a:r>
              <a:rPr lang="cs-CZ" altLang="cs-CZ" sz="2600" dirty="0">
                <a:latin typeface="Arial Narrow" panose="020B0606020202030204" pitchFamily="34" charset="0"/>
              </a:rPr>
              <a:t>Jak se případ dostal „až do Lucemburku“, tj. Soudnímu dvoru EU? </a:t>
            </a:r>
          </a:p>
          <a:p>
            <a:pPr lvl="1"/>
            <a:r>
              <a:rPr lang="cs-CZ" altLang="cs-CZ" sz="2400" dirty="0">
                <a:latin typeface="Arial Narrow" panose="020B0606020202030204" pitchFamily="34" charset="0"/>
              </a:rPr>
              <a:t>„Euro-žaloba“ na čl. stát, kterou by mohl podat jednotlivec neexistuje! </a:t>
            </a:r>
          </a:p>
          <a:p>
            <a:pPr lvl="1"/>
            <a:r>
              <a:rPr lang="cs-CZ" altLang="cs-CZ" sz="2400" b="1" dirty="0">
                <a:latin typeface="Arial Narrow" panose="020B0606020202030204" pitchFamily="34" charset="0"/>
              </a:rPr>
              <a:t>Žalobu pro porušení Smluv </a:t>
            </a:r>
            <a:r>
              <a:rPr lang="cs-CZ" altLang="cs-CZ" sz="2400" dirty="0">
                <a:latin typeface="Arial Narrow" panose="020B0606020202030204" pitchFamily="34" charset="0"/>
              </a:rPr>
              <a:t>může na čl. stát podat Komise (jiný čl. stát), ale jen pokud se k tomu sama po uvážení rozhodne (tj. jednotlivec může EK poslat stížnost, ale ne vynutit si její žalobu). </a:t>
            </a:r>
          </a:p>
          <a:p>
            <a:r>
              <a:rPr lang="cs-CZ" altLang="cs-CZ" sz="2600" dirty="0">
                <a:latin typeface="Arial Narrow" panose="020B0606020202030204" pitchFamily="34" charset="0"/>
              </a:rPr>
              <a:t>SD </a:t>
            </a:r>
            <a:r>
              <a:rPr lang="cs-CZ" altLang="cs-CZ" sz="2600" b="0" dirty="0">
                <a:latin typeface="Arial Narrow" panose="020B0606020202030204" pitchFamily="34" charset="0"/>
              </a:rPr>
              <a:t>(jako v tomto případě) odpovídá na předběžné otázky vnitrostátního soudu projednávajícího spor (zde jednotlivce se státem), na nějž dopadá právo EU, strany argumentují právem EU, soud chce použít právo EU (a je ohledně toho nejasnost). </a:t>
            </a:r>
          </a:p>
          <a:p>
            <a:endParaRPr lang="cs-CZ" altLang="cs-CZ" dirty="0">
              <a:latin typeface="Arial Narrow" panose="020B0606020202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4C08DC57-B989-9BA9-75A7-1F1918AD6888}"/>
              </a:ext>
            </a:extLst>
          </p:cNvPr>
          <p:cNvSpPr>
            <a:spLocks noGrp="1" noChangeArrowheads="1"/>
          </p:cNvSpPr>
          <p:nvPr>
            <p:ph type="title"/>
          </p:nvPr>
        </p:nvSpPr>
        <p:spPr/>
        <p:txBody>
          <a:bodyPr/>
          <a:lstStyle/>
          <a:p>
            <a:endParaRPr lang="cs-CZ" altLang="cs-CZ"/>
          </a:p>
        </p:txBody>
      </p:sp>
      <p:sp>
        <p:nvSpPr>
          <p:cNvPr id="6147" name="Zástupný obsah 2">
            <a:extLst>
              <a:ext uri="{FF2B5EF4-FFF2-40B4-BE49-F238E27FC236}">
                <a16:creationId xmlns:a16="http://schemas.microsoft.com/office/drawing/2014/main" id="{B418D53F-F917-2504-FB65-5304C2122B3B}"/>
              </a:ext>
            </a:extLst>
          </p:cNvPr>
          <p:cNvSpPr>
            <a:spLocks noGrp="1" noChangeArrowheads="1"/>
          </p:cNvSpPr>
          <p:nvPr>
            <p:ph idx="1"/>
          </p:nvPr>
        </p:nvSpPr>
        <p:spPr/>
        <p:txBody>
          <a:bodyPr/>
          <a:lstStyle/>
          <a:p>
            <a:endParaRPr lang="cs-CZ" altLang="cs-CZ"/>
          </a:p>
        </p:txBody>
      </p:sp>
      <p:pic>
        <p:nvPicPr>
          <p:cNvPr id="6148" name="Obrázek 3">
            <a:extLst>
              <a:ext uri="{FF2B5EF4-FFF2-40B4-BE49-F238E27FC236}">
                <a16:creationId xmlns:a16="http://schemas.microsoft.com/office/drawing/2014/main" id="{8A6FC748-A160-1672-33BB-4370CEB85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2" y="-1048871"/>
            <a:ext cx="12221371" cy="811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D1BA73E4-513B-1151-78F8-A6C6B53A2D51}"/>
              </a:ext>
            </a:extLst>
          </p:cNvPr>
          <p:cNvSpPr>
            <a:spLocks noGrp="1" noChangeArrowheads="1"/>
          </p:cNvSpPr>
          <p:nvPr>
            <p:ph type="title"/>
          </p:nvPr>
        </p:nvSpPr>
        <p:spPr/>
        <p:txBody>
          <a:bodyPr/>
          <a:lstStyle/>
          <a:p>
            <a:pPr algn="ctr"/>
            <a:r>
              <a:rPr lang="cs-CZ" altLang="cs-CZ">
                <a:latin typeface="Arial Narrow" panose="020B0606020202030204" pitchFamily="34" charset="0"/>
              </a:rPr>
              <a:t>Případ reálný II</a:t>
            </a:r>
          </a:p>
        </p:txBody>
      </p:sp>
      <p:sp>
        <p:nvSpPr>
          <p:cNvPr id="30723" name="Zástupný obsah 2">
            <a:extLst>
              <a:ext uri="{FF2B5EF4-FFF2-40B4-BE49-F238E27FC236}">
                <a16:creationId xmlns:a16="http://schemas.microsoft.com/office/drawing/2014/main" id="{A61C257A-DD87-8915-3580-1592372F6BE4}"/>
              </a:ext>
            </a:extLst>
          </p:cNvPr>
          <p:cNvSpPr>
            <a:spLocks noGrp="1" noChangeArrowheads="1"/>
          </p:cNvSpPr>
          <p:nvPr>
            <p:ph idx="1"/>
          </p:nvPr>
        </p:nvSpPr>
        <p:spPr>
          <a:xfrm>
            <a:off x="647699" y="1600200"/>
            <a:ext cx="10020301" cy="4979988"/>
          </a:xfrm>
        </p:spPr>
        <p:txBody>
          <a:bodyPr>
            <a:normAutofit/>
          </a:bodyPr>
          <a:lstStyle/>
          <a:p>
            <a:r>
              <a:rPr lang="cs-CZ" altLang="cs-CZ" sz="2700" dirty="0">
                <a:latin typeface="Arial Narrow" panose="020B0606020202030204" pitchFamily="34" charset="0"/>
              </a:rPr>
              <a:t>Rozsudek SD věc C-724/18 </a:t>
            </a:r>
            <a:r>
              <a:rPr lang="cs-CZ" altLang="cs-CZ" sz="2700" dirty="0" err="1">
                <a:latin typeface="Arial Narrow" panose="020B0606020202030204" pitchFamily="34" charset="0"/>
              </a:rPr>
              <a:t>Cali</a:t>
            </a:r>
            <a:r>
              <a:rPr lang="cs-CZ" altLang="cs-CZ" sz="2700" dirty="0">
                <a:latin typeface="Arial Narrow" panose="020B0606020202030204" pitchFamily="34" charset="0"/>
              </a:rPr>
              <a:t> </a:t>
            </a:r>
            <a:r>
              <a:rPr lang="cs-CZ" altLang="cs-CZ" sz="2700" dirty="0" err="1">
                <a:latin typeface="Arial Narrow" panose="020B0606020202030204" pitchFamily="34" charset="0"/>
              </a:rPr>
              <a:t>Apartments</a:t>
            </a:r>
            <a:endParaRPr lang="cs-CZ" altLang="cs-CZ" sz="2700" dirty="0">
              <a:latin typeface="Arial Narrow" panose="020B0606020202030204" pitchFamily="34" charset="0"/>
            </a:endParaRPr>
          </a:p>
          <a:p>
            <a:r>
              <a:rPr lang="cs-CZ" altLang="cs-CZ" sz="2700" b="0" dirty="0" err="1">
                <a:latin typeface="Arial Narrow" panose="020B0606020202030204" pitchFamily="34" charset="0"/>
              </a:rPr>
              <a:t>Cali</a:t>
            </a:r>
            <a:r>
              <a:rPr lang="cs-CZ" altLang="cs-CZ" sz="2700" b="0" dirty="0">
                <a:latin typeface="Arial Narrow" panose="020B0606020202030204" pitchFamily="34" charset="0"/>
              </a:rPr>
              <a:t> </a:t>
            </a:r>
            <a:r>
              <a:rPr lang="cs-CZ" altLang="cs-CZ" sz="2700" b="0" dirty="0" err="1">
                <a:latin typeface="Arial Narrow" panose="020B0606020202030204" pitchFamily="34" charset="0"/>
              </a:rPr>
              <a:t>Aparments</a:t>
            </a:r>
            <a:r>
              <a:rPr lang="cs-CZ" altLang="cs-CZ" sz="2700" b="0" dirty="0">
                <a:latin typeface="Arial Narrow" panose="020B0606020202030204" pitchFamily="34" charset="0"/>
              </a:rPr>
              <a:t> nabízí garsonky v Paříži online ke krátkodobému pronájmu. Nemá k tomu povolení místních orgánů. Fr. předpisy o výstavbě a bydlení vyžadují ke změně užívaní prostor určených k bydlení předběžné povolení. Opakovaný krátkodobý pronájem příležitostným zákazníkům je takovou změnou. Předpis se týká měst s nedostatkem dostupných bytů k dlouhodobému bydlení.  </a:t>
            </a:r>
          </a:p>
          <a:p>
            <a:r>
              <a:rPr lang="cs-CZ" altLang="cs-CZ" sz="2700" b="0" dirty="0">
                <a:latin typeface="Arial Narrow" panose="020B0606020202030204" pitchFamily="34" charset="0"/>
              </a:rPr>
              <a:t>V rámci řízení se </a:t>
            </a:r>
            <a:r>
              <a:rPr lang="cs-CZ" altLang="cs-CZ" sz="2700" b="0" dirty="0" err="1">
                <a:latin typeface="Arial Narrow" panose="020B0606020202030204" pitchFamily="34" charset="0"/>
              </a:rPr>
              <a:t>Cali</a:t>
            </a:r>
            <a:r>
              <a:rPr lang="cs-CZ" altLang="cs-CZ" sz="2700" b="0" dirty="0">
                <a:latin typeface="Arial Narrow" panose="020B0606020202030204" pitchFamily="34" charset="0"/>
              </a:rPr>
              <a:t> </a:t>
            </a:r>
            <a:r>
              <a:rPr lang="cs-CZ" altLang="cs-CZ" sz="2700" b="0" dirty="0" err="1">
                <a:latin typeface="Arial Narrow" panose="020B0606020202030204" pitchFamily="34" charset="0"/>
              </a:rPr>
              <a:t>Apartments</a:t>
            </a:r>
            <a:r>
              <a:rPr lang="cs-CZ" altLang="cs-CZ" sz="2700" b="0" dirty="0">
                <a:latin typeface="Arial Narrow" panose="020B0606020202030204" pitchFamily="34" charset="0"/>
              </a:rPr>
              <a:t> bránila argumentem, že francouzské předpisy odporují </a:t>
            </a:r>
            <a:r>
              <a:rPr lang="cs-CZ" altLang="cs-CZ" sz="2700" b="0" dirty="0">
                <a:solidFill>
                  <a:srgbClr val="FF0000"/>
                </a:solidFill>
                <a:latin typeface="Arial Narrow" panose="020B0606020202030204" pitchFamily="34" charset="0"/>
              </a:rPr>
              <a:t>volnému pohybu služeb </a:t>
            </a:r>
            <a:r>
              <a:rPr lang="cs-CZ" altLang="cs-CZ" sz="2700" b="0" dirty="0">
                <a:latin typeface="Arial Narrow" panose="020B0606020202030204" pitchFamily="34" charset="0"/>
              </a:rPr>
              <a:t>dle čl. 56 SFEU a navazující </a:t>
            </a:r>
            <a:r>
              <a:rPr lang="cs-CZ" altLang="cs-CZ" sz="2700" b="0" dirty="0">
                <a:solidFill>
                  <a:srgbClr val="FF0000"/>
                </a:solidFill>
                <a:latin typeface="Arial Narrow" panose="020B0606020202030204" pitchFamily="34" charset="0"/>
              </a:rPr>
              <a:t>směrnici EU 2006/123 o službách na vnitřním trhu</a:t>
            </a:r>
            <a:r>
              <a:rPr lang="cs-CZ" altLang="cs-CZ" sz="2700" b="0" dirty="0">
                <a:latin typeface="Arial Narrow" panose="020B060602020203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2BAD4338-C753-7FE4-6AC4-2C6CCCE43A99}"/>
              </a:ext>
            </a:extLst>
          </p:cNvPr>
          <p:cNvSpPr>
            <a:spLocks noGrp="1" noChangeArrowheads="1"/>
          </p:cNvSpPr>
          <p:nvPr>
            <p:ph type="title"/>
          </p:nvPr>
        </p:nvSpPr>
        <p:spPr/>
        <p:txBody>
          <a:bodyPr/>
          <a:lstStyle/>
          <a:p>
            <a:pPr algn="ctr"/>
            <a:r>
              <a:rPr lang="cs-CZ" altLang="cs-CZ">
                <a:latin typeface="Arial Narrow" panose="020B0606020202030204" pitchFamily="34" charset="0"/>
              </a:rPr>
              <a:t>Případ reálný II </a:t>
            </a:r>
            <a:endParaRPr lang="cs-CZ" altLang="cs-CZ"/>
          </a:p>
        </p:txBody>
      </p:sp>
      <p:sp>
        <p:nvSpPr>
          <p:cNvPr id="31747" name="Zástupný obsah 2">
            <a:extLst>
              <a:ext uri="{FF2B5EF4-FFF2-40B4-BE49-F238E27FC236}">
                <a16:creationId xmlns:a16="http://schemas.microsoft.com/office/drawing/2014/main" id="{9F591226-DF6D-DADE-F5C7-88210BCFE5A6}"/>
              </a:ext>
            </a:extLst>
          </p:cNvPr>
          <p:cNvSpPr>
            <a:spLocks noGrp="1" noChangeArrowheads="1"/>
          </p:cNvSpPr>
          <p:nvPr>
            <p:ph idx="1"/>
          </p:nvPr>
        </p:nvSpPr>
        <p:spPr>
          <a:xfrm>
            <a:off x="647699" y="1557339"/>
            <a:ext cx="9912351" cy="5184775"/>
          </a:xfrm>
        </p:spPr>
        <p:txBody>
          <a:bodyPr>
            <a:normAutofit/>
          </a:bodyPr>
          <a:lstStyle/>
          <a:p>
            <a:r>
              <a:rPr lang="cs-CZ" altLang="cs-CZ" sz="2800" b="0" dirty="0">
                <a:latin typeface="Arial Narrow" panose="020B0606020202030204" pitchFamily="34" charset="0"/>
              </a:rPr>
              <a:t>Fr. soud projednávající spor mezi </a:t>
            </a:r>
            <a:r>
              <a:rPr lang="cs-CZ" altLang="cs-CZ" sz="2800" b="0" dirty="0" err="1">
                <a:latin typeface="Arial Narrow" panose="020B0606020202030204" pitchFamily="34" charset="0"/>
              </a:rPr>
              <a:t>Cali</a:t>
            </a:r>
            <a:r>
              <a:rPr lang="cs-CZ" altLang="cs-CZ" sz="2800" b="0" dirty="0">
                <a:latin typeface="Arial Narrow" panose="020B0606020202030204" pitchFamily="34" charset="0"/>
              </a:rPr>
              <a:t> </a:t>
            </a:r>
            <a:r>
              <a:rPr lang="cs-CZ" altLang="cs-CZ" sz="2800" b="0" dirty="0" err="1">
                <a:latin typeface="Arial Narrow" panose="020B0606020202030204" pitchFamily="34" charset="0"/>
              </a:rPr>
              <a:t>Apart</a:t>
            </a:r>
            <a:r>
              <a:rPr lang="cs-CZ" altLang="cs-CZ" sz="2800" b="0" dirty="0">
                <a:latin typeface="Arial Narrow" panose="020B0606020202030204" pitchFamily="34" charset="0"/>
              </a:rPr>
              <a:t>. a městem Paříž se obrátil s předběžnou otázkou na SD – zda spor skutečně spadá pod právo EU a zda mu francouzský předpis odporuje. </a:t>
            </a:r>
          </a:p>
          <a:p>
            <a:r>
              <a:rPr lang="cs-CZ" altLang="cs-CZ" sz="2800" b="0" u="sng" dirty="0">
                <a:latin typeface="Arial Narrow" panose="020B0606020202030204" pitchFamily="34" charset="0"/>
              </a:rPr>
              <a:t>SD (velký senát) shledal, že: </a:t>
            </a:r>
          </a:p>
          <a:p>
            <a:r>
              <a:rPr lang="cs-CZ" altLang="cs-CZ" sz="2800" b="0" i="1" dirty="0">
                <a:latin typeface="Arial Narrow" panose="020B0606020202030204" pitchFamily="34" charset="0"/>
              </a:rPr>
              <a:t>Nabídka krátkodobého pronájmu je „službou“ ve smyslu práva EU a francouzský předpis omezuje poskytování služeb tím, že zakládá „povolovací režim“. </a:t>
            </a:r>
          </a:p>
          <a:p>
            <a:r>
              <a:rPr lang="cs-CZ" altLang="cs-CZ" sz="2800" b="0" i="1" dirty="0">
                <a:latin typeface="Arial Narrow" panose="020B0606020202030204" pitchFamily="34" charset="0"/>
              </a:rPr>
              <a:t>Ten musí odpovídat podmínkám směrnice 2006/123, zejména musí být opodstatněn naléhavým důvodem obecného zájmu sledovaným přiměřenými prostředky, jinak je skutečně porušením práva EU.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76E7CF19-4BF7-758E-04A4-5990D1022A67}"/>
              </a:ext>
            </a:extLst>
          </p:cNvPr>
          <p:cNvSpPr>
            <a:spLocks noGrp="1" noChangeArrowheads="1"/>
          </p:cNvSpPr>
          <p:nvPr>
            <p:ph type="title"/>
          </p:nvPr>
        </p:nvSpPr>
        <p:spPr/>
        <p:txBody>
          <a:bodyPr/>
          <a:lstStyle/>
          <a:p>
            <a:pPr algn="ctr"/>
            <a:r>
              <a:rPr lang="cs-CZ" altLang="cs-CZ">
                <a:latin typeface="Arial Narrow" panose="020B0606020202030204" pitchFamily="34" charset="0"/>
              </a:rPr>
              <a:t>Případ reálný II</a:t>
            </a:r>
            <a:endParaRPr lang="cs-CZ" altLang="cs-CZ"/>
          </a:p>
        </p:txBody>
      </p:sp>
      <p:sp>
        <p:nvSpPr>
          <p:cNvPr id="32771" name="Zástupný obsah 2">
            <a:extLst>
              <a:ext uri="{FF2B5EF4-FFF2-40B4-BE49-F238E27FC236}">
                <a16:creationId xmlns:a16="http://schemas.microsoft.com/office/drawing/2014/main" id="{CC5CB774-69A8-539F-EBB9-964AD9C07E1D}"/>
              </a:ext>
            </a:extLst>
          </p:cNvPr>
          <p:cNvSpPr>
            <a:spLocks noGrp="1" noChangeArrowheads="1"/>
          </p:cNvSpPr>
          <p:nvPr>
            <p:ph idx="1"/>
          </p:nvPr>
        </p:nvSpPr>
        <p:spPr>
          <a:xfrm>
            <a:off x="647699" y="1600201"/>
            <a:ext cx="9912351" cy="5141913"/>
          </a:xfrm>
        </p:spPr>
        <p:txBody>
          <a:bodyPr>
            <a:normAutofit/>
          </a:bodyPr>
          <a:lstStyle/>
          <a:p>
            <a:r>
              <a:rPr lang="cs-CZ" altLang="cs-CZ" sz="2800" b="0" dirty="0">
                <a:latin typeface="Arial Narrow" panose="020B0606020202030204" pitchFamily="34" charset="0"/>
              </a:rPr>
              <a:t>SD prověřil podmínky povolování změny užívání bytu určeného k dlouhodobému bydlení – jak mu byly sděleny v podání předběžné otázky - a uzavřel, že: </a:t>
            </a:r>
          </a:p>
          <a:p>
            <a:r>
              <a:rPr lang="cs-CZ" altLang="cs-CZ" sz="2800" b="0" i="1" dirty="0">
                <a:latin typeface="Arial Narrow" panose="020B0606020202030204" pitchFamily="34" charset="0"/>
              </a:rPr>
              <a:t>Cílem předpisu je řešit nedostatek dostupného dlouhodobého bydlení, a to je naléhavý důvod obecného zájmu. </a:t>
            </a:r>
          </a:p>
          <a:p>
            <a:r>
              <a:rPr lang="cs-CZ" altLang="cs-CZ" sz="2800" b="0" i="1" dirty="0">
                <a:latin typeface="Arial Narrow" panose="020B0606020202030204" pitchFamily="34" charset="0"/>
              </a:rPr>
              <a:t>Režim předpisu je omezen na určité lokality a druhy pronájmu, což, je-li dopředu jasně vymezeno a zveřejněno, splňuje kritéria přiměřenosti, objektivity, právní jistoty (což musí detailně ověřit místní soud). </a:t>
            </a:r>
          </a:p>
          <a:p>
            <a:r>
              <a:rPr lang="cs-CZ" altLang="cs-CZ" sz="2800" b="0" i="1" dirty="0">
                <a:latin typeface="Arial Narrow" panose="020B0606020202030204" pitchFamily="34" charset="0"/>
              </a:rPr>
              <a:t>Za těchto podmínek </a:t>
            </a:r>
            <a:r>
              <a:rPr lang="cs-CZ" altLang="cs-CZ" sz="2800" b="0" i="1" u="sng" dirty="0">
                <a:latin typeface="Arial Narrow" panose="020B0606020202030204" pitchFamily="34" charset="0"/>
              </a:rPr>
              <a:t>neodporuje</a:t>
            </a:r>
            <a:r>
              <a:rPr lang="cs-CZ" altLang="cs-CZ" sz="2800" b="0" i="1" dirty="0">
                <a:latin typeface="Arial Narrow" panose="020B0606020202030204" pitchFamily="34" charset="0"/>
              </a:rPr>
              <a:t> francouzský předpis právu EU o volném pohybu služeb.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7">
            <a:extLst>
              <a:ext uri="{FF2B5EF4-FFF2-40B4-BE49-F238E27FC236}">
                <a16:creationId xmlns:a16="http://schemas.microsoft.com/office/drawing/2014/main" id="{13023D18-6F01-4D05-6C99-A760E145A85A}"/>
              </a:ext>
            </a:extLst>
          </p:cNvPr>
          <p:cNvSpPr>
            <a:spLocks noGrp="1" noChangeArrowheads="1"/>
          </p:cNvSpPr>
          <p:nvPr>
            <p:ph type="title"/>
          </p:nvPr>
        </p:nvSpPr>
        <p:spPr>
          <a:xfrm>
            <a:off x="2424113" y="476251"/>
            <a:ext cx="7854950" cy="720725"/>
          </a:xfrm>
        </p:spPr>
        <p:txBody>
          <a:bodyPr/>
          <a:lstStyle/>
          <a:p>
            <a:pPr algn="ctr"/>
            <a:r>
              <a:rPr lang="cs-CZ" altLang="cs-CZ" sz="3600" b="0" dirty="0">
                <a:latin typeface="Arial Narrow" panose="020B0606020202030204" pitchFamily="34" charset="0"/>
              </a:rPr>
              <a:t>Příklad testovací</a:t>
            </a:r>
            <a:endParaRPr lang="cs-CZ" altLang="cs-CZ" sz="3600" dirty="0"/>
          </a:p>
        </p:txBody>
      </p:sp>
      <p:sp>
        <p:nvSpPr>
          <p:cNvPr id="9" name="Zástupný obsah 8">
            <a:extLst>
              <a:ext uri="{FF2B5EF4-FFF2-40B4-BE49-F238E27FC236}">
                <a16:creationId xmlns:a16="http://schemas.microsoft.com/office/drawing/2014/main" id="{A716131E-6B85-0B82-0632-3AE5EFF8B40E}"/>
              </a:ext>
            </a:extLst>
          </p:cNvPr>
          <p:cNvSpPr>
            <a:spLocks noGrp="1"/>
          </p:cNvSpPr>
          <p:nvPr>
            <p:ph idx="1"/>
          </p:nvPr>
        </p:nvSpPr>
        <p:spPr>
          <a:xfrm>
            <a:off x="394447" y="1628775"/>
            <a:ext cx="10094166" cy="5113338"/>
          </a:xfrm>
        </p:spPr>
        <p:txBody>
          <a:bodyPr>
            <a:noAutofit/>
          </a:bodyPr>
          <a:lstStyle/>
          <a:p>
            <a:pPr marL="0" indent="0" algn="just">
              <a:spcBef>
                <a:spcPts val="600"/>
              </a:spcBef>
              <a:buNone/>
              <a:defRPr/>
            </a:pPr>
            <a:r>
              <a:rPr lang="cs-CZ" sz="2400" b="0" dirty="0">
                <a:latin typeface="Arial Narrow" panose="020B0606020202030204" pitchFamily="34" charset="0"/>
              </a:rPr>
              <a:t>EU přijala směrnici o odstupném. Podle ní by pracovníci propuštění z organizačních důvodů měli mít nárok na odstupné ve výši alespoň tří měsíčních platů. ČR se však opozdila s transpozicí této směrnice a český zákoník práce stanovil, že propuštění z organizačních důvodů mají nárok pouze na dvouměsíční odstupné. Za této situace byli z organizačních důvodů propuštěni členové rodiny Malířových. Pan Malíř byl propuštěn z Ministerstva pro místní rozvoj, paní Malířová z Magistrátu hl. m. Prahy, jejich dcera z Dopravního podniku hl. m. Prahy a. s., jejich první syn z národního p. Budějovický Budvar a jejich druhý syn ze Škody auto a. s.</a:t>
            </a:r>
          </a:p>
          <a:p>
            <a:pPr marL="257175" indent="-257175" algn="just">
              <a:spcBef>
                <a:spcPts val="600"/>
              </a:spcBef>
              <a:buFont typeface="Wingdings" panose="05000000000000000000" pitchFamily="2" charset="2"/>
              <a:buAutoNum type="arabicPeriod"/>
              <a:defRPr/>
            </a:pPr>
            <a:r>
              <a:rPr lang="cs-CZ" sz="2300" dirty="0">
                <a:latin typeface="Arial Narrow" panose="020B0606020202030204" pitchFamily="34" charset="0"/>
              </a:rPr>
              <a:t>Na jaké odstupné mají nárok jednotliví členové rodiny?</a:t>
            </a:r>
          </a:p>
          <a:p>
            <a:pPr marL="257175" indent="-257175" algn="just">
              <a:spcBef>
                <a:spcPts val="600"/>
              </a:spcBef>
              <a:buFont typeface="Wingdings" panose="05000000000000000000" pitchFamily="2" charset="2"/>
              <a:buAutoNum type="arabicPeriod"/>
              <a:defRPr/>
            </a:pPr>
            <a:r>
              <a:rPr lang="cs-CZ" sz="2300" dirty="0">
                <a:latin typeface="Arial Narrow" panose="020B0606020202030204" pitchFamily="34" charset="0"/>
              </a:rPr>
              <a:t>Pokud by někteří členové rodiny měli nárok pouze na dvouměsíční odstupné, za jakých podmínek a vůči komu by mohli nárokovat náhradu škody ve výši jednoho měsíčního odstupného.</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30607DFB-A985-0E5A-229D-44C564795B05}"/>
              </a:ext>
            </a:extLst>
          </p:cNvPr>
          <p:cNvSpPr>
            <a:spLocks noGrp="1" noChangeArrowheads="1"/>
          </p:cNvSpPr>
          <p:nvPr>
            <p:ph type="title"/>
          </p:nvPr>
        </p:nvSpPr>
        <p:spPr/>
        <p:txBody>
          <a:bodyPr/>
          <a:lstStyle/>
          <a:p>
            <a:endParaRPr lang="cs-CZ" altLang="cs-CZ"/>
          </a:p>
        </p:txBody>
      </p:sp>
      <p:sp>
        <p:nvSpPr>
          <p:cNvPr id="6147" name="Zástupný obsah 2">
            <a:extLst>
              <a:ext uri="{FF2B5EF4-FFF2-40B4-BE49-F238E27FC236}">
                <a16:creationId xmlns:a16="http://schemas.microsoft.com/office/drawing/2014/main" id="{68E4C684-08EC-DC60-39C6-F6F79E3D9A1B}"/>
              </a:ext>
            </a:extLst>
          </p:cNvPr>
          <p:cNvSpPr>
            <a:spLocks noGrp="1" noChangeArrowheads="1"/>
          </p:cNvSpPr>
          <p:nvPr>
            <p:ph idx="1"/>
          </p:nvPr>
        </p:nvSpPr>
        <p:spPr>
          <a:xfrm>
            <a:off x="2438400" y="6308725"/>
            <a:ext cx="7772400" cy="433388"/>
          </a:xfrm>
        </p:spPr>
        <p:txBody>
          <a:bodyPr/>
          <a:lstStyle/>
          <a:p>
            <a:pPr marL="0" indent="0">
              <a:buNone/>
            </a:pPr>
            <a:r>
              <a:rPr lang="cs-CZ" altLang="cs-CZ">
                <a:latin typeface="Arial Narrow" panose="020B0606020202030204" pitchFamily="34" charset="0"/>
              </a:rPr>
              <a:t>© Economicsonline.co.uk</a:t>
            </a:r>
          </a:p>
        </p:txBody>
      </p:sp>
      <p:pic>
        <p:nvPicPr>
          <p:cNvPr id="6148" name="Obrázek 4">
            <a:extLst>
              <a:ext uri="{FF2B5EF4-FFF2-40B4-BE49-F238E27FC236}">
                <a16:creationId xmlns:a16="http://schemas.microsoft.com/office/drawing/2014/main" id="{B542FF30-924E-3AFC-318E-61965D884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9" y="1"/>
            <a:ext cx="9950822"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a:extLst>
              <a:ext uri="{FF2B5EF4-FFF2-40B4-BE49-F238E27FC236}">
                <a16:creationId xmlns:a16="http://schemas.microsoft.com/office/drawing/2014/main" id="{8C74B021-CC5E-7DE2-8135-13460BDDC29D}"/>
              </a:ext>
            </a:extLst>
          </p:cNvPr>
          <p:cNvSpPr>
            <a:spLocks noGrp="1" noChangeArrowheads="1"/>
          </p:cNvSpPr>
          <p:nvPr>
            <p:ph type="title"/>
          </p:nvPr>
        </p:nvSpPr>
        <p:spPr/>
        <p:txBody>
          <a:bodyPr/>
          <a:lstStyle/>
          <a:p>
            <a:endParaRPr lang="cs-CZ" altLang="cs-CZ"/>
          </a:p>
        </p:txBody>
      </p:sp>
      <p:sp>
        <p:nvSpPr>
          <p:cNvPr id="33795" name="Zástupný symbol pro obsah 2">
            <a:extLst>
              <a:ext uri="{FF2B5EF4-FFF2-40B4-BE49-F238E27FC236}">
                <a16:creationId xmlns:a16="http://schemas.microsoft.com/office/drawing/2014/main" id="{E5A39702-E6C0-67AC-9718-DEE916723139}"/>
              </a:ext>
            </a:extLst>
          </p:cNvPr>
          <p:cNvSpPr>
            <a:spLocks noGrp="1" noChangeArrowheads="1"/>
          </p:cNvSpPr>
          <p:nvPr>
            <p:ph idx="1"/>
          </p:nvPr>
        </p:nvSpPr>
        <p:spPr/>
        <p:txBody>
          <a:bodyPr/>
          <a:lstStyle/>
          <a:p>
            <a:endParaRPr lang="cs-CZ" altLang="cs-CZ"/>
          </a:p>
        </p:txBody>
      </p:sp>
      <p:pic>
        <p:nvPicPr>
          <p:cNvPr id="33796" name="Picture 2">
            <a:extLst>
              <a:ext uri="{FF2B5EF4-FFF2-40B4-BE49-F238E27FC236}">
                <a16:creationId xmlns:a16="http://schemas.microsoft.com/office/drawing/2014/main" id="{C042543C-6644-E7BC-1248-580F3C9DA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1466850"/>
            <a:ext cx="13177838" cy="832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0EEBAC44-47D8-E670-94CA-EFE4D61D74DB}"/>
              </a:ext>
            </a:extLst>
          </p:cNvPr>
          <p:cNvSpPr>
            <a:spLocks noGrp="1" noChangeArrowheads="1"/>
          </p:cNvSpPr>
          <p:nvPr>
            <p:ph type="title"/>
          </p:nvPr>
        </p:nvSpPr>
        <p:spPr>
          <a:xfrm>
            <a:off x="484094" y="277813"/>
            <a:ext cx="10075957" cy="1143000"/>
          </a:xfrm>
        </p:spPr>
        <p:txBody>
          <a:bodyPr>
            <a:normAutofit/>
          </a:bodyPr>
          <a:lstStyle/>
          <a:p>
            <a:pPr algn="ctr"/>
            <a:r>
              <a:rPr lang="cs-CZ" altLang="cs-CZ" sz="4000" dirty="0">
                <a:latin typeface="Arial Narrow" panose="020B0606020202030204" pitchFamily="34" charset="0"/>
              </a:rPr>
              <a:t>Podmínky podnikání ve světovém srovnání </a:t>
            </a:r>
            <a:br>
              <a:rPr lang="cs-CZ" altLang="cs-CZ" sz="4000" dirty="0">
                <a:latin typeface="Arial Narrow" panose="020B0606020202030204" pitchFamily="34" charset="0"/>
              </a:rPr>
            </a:br>
            <a:r>
              <a:rPr lang="cs-CZ" altLang="cs-CZ" sz="3200" dirty="0">
                <a:latin typeface="Arial Narrow" panose="020B0606020202030204" pitchFamily="34" charset="0"/>
              </a:rPr>
              <a:t>(</a:t>
            </a:r>
            <a:r>
              <a:rPr lang="cs-CZ" altLang="cs-CZ" sz="3200" dirty="0" err="1">
                <a:latin typeface="Arial Narrow" panose="020B0606020202030204" pitchFamily="34" charset="0"/>
              </a:rPr>
              <a:t>World</a:t>
            </a:r>
            <a:r>
              <a:rPr lang="cs-CZ" altLang="cs-CZ" sz="3200" dirty="0">
                <a:latin typeface="Arial Narrow" panose="020B0606020202030204" pitchFamily="34" charset="0"/>
              </a:rPr>
              <a:t> Bank: </a:t>
            </a:r>
            <a:r>
              <a:rPr lang="cs-CZ" altLang="cs-CZ" sz="3200" b="1" i="1" dirty="0" err="1">
                <a:latin typeface="Arial Narrow" panose="020B0606020202030204" pitchFamily="34" charset="0"/>
              </a:rPr>
              <a:t>Doing</a:t>
            </a:r>
            <a:r>
              <a:rPr lang="cs-CZ" altLang="cs-CZ" sz="3200" b="1" i="1" dirty="0">
                <a:latin typeface="Arial Narrow" panose="020B0606020202030204" pitchFamily="34" charset="0"/>
              </a:rPr>
              <a:t> Business, naposledy 2023</a:t>
            </a:r>
            <a:r>
              <a:rPr lang="cs-CZ" altLang="cs-CZ" sz="3200" dirty="0">
                <a:latin typeface="Arial Narrow" panose="020B0606020202030204" pitchFamily="34" charset="0"/>
              </a:rPr>
              <a:t>)</a:t>
            </a:r>
            <a:endParaRPr lang="cs-CZ" altLang="cs-CZ" sz="4000" dirty="0">
              <a:latin typeface="Arial Narrow" panose="020B0606020202030204" pitchFamily="34" charset="0"/>
            </a:endParaRPr>
          </a:p>
        </p:txBody>
      </p:sp>
      <p:sp>
        <p:nvSpPr>
          <p:cNvPr id="34819" name="Zástupný symbol pro obsah 2">
            <a:extLst>
              <a:ext uri="{FF2B5EF4-FFF2-40B4-BE49-F238E27FC236}">
                <a16:creationId xmlns:a16="http://schemas.microsoft.com/office/drawing/2014/main" id="{DB5D0397-5E66-F60C-99BC-F7535DCCF1E3}"/>
              </a:ext>
            </a:extLst>
          </p:cNvPr>
          <p:cNvSpPr>
            <a:spLocks noGrp="1" noChangeArrowheads="1"/>
          </p:cNvSpPr>
          <p:nvPr>
            <p:ph idx="1"/>
          </p:nvPr>
        </p:nvSpPr>
        <p:spPr>
          <a:xfrm>
            <a:off x="484094" y="1855694"/>
            <a:ext cx="10075956" cy="5002306"/>
          </a:xfrm>
        </p:spPr>
        <p:txBody>
          <a:bodyPr>
            <a:normAutofit lnSpcReduction="10000"/>
          </a:bodyPr>
          <a:lstStyle/>
          <a:p>
            <a:r>
              <a:rPr lang="cs-CZ" altLang="cs-CZ" sz="2700" b="0" dirty="0">
                <a:latin typeface="Arial Narrow" panose="020B0606020202030204" pitchFamily="34" charset="0"/>
              </a:rPr>
              <a:t>Ze 190 hodnocených zemí se země EU umístily: </a:t>
            </a:r>
          </a:p>
          <a:p>
            <a:r>
              <a:rPr lang="cs-CZ" altLang="cs-CZ" sz="2700" b="0" dirty="0">
                <a:latin typeface="Arial Narrow" panose="020B0606020202030204" pitchFamily="34" charset="0"/>
              </a:rPr>
              <a:t>1.-10. Dánsko (4.), Švédsko (10.)</a:t>
            </a:r>
          </a:p>
          <a:p>
            <a:r>
              <a:rPr lang="cs-CZ" altLang="cs-CZ" sz="2700" b="0" dirty="0">
                <a:latin typeface="Arial Narrow" panose="020B0606020202030204" pitchFamily="34" charset="0"/>
              </a:rPr>
              <a:t>11.-20. Litva, Estonsko, Lotyšsko, Finsko. </a:t>
            </a:r>
          </a:p>
          <a:p>
            <a:r>
              <a:rPr lang="cs-CZ" altLang="cs-CZ" sz="2700" b="0" dirty="0">
                <a:latin typeface="Arial Narrow" panose="020B0606020202030204" pitchFamily="34" charset="0"/>
              </a:rPr>
              <a:t>21.-30. </a:t>
            </a:r>
            <a:r>
              <a:rPr lang="cs-CZ" altLang="cs-CZ" sz="2700" b="0" dirty="0">
                <a:solidFill>
                  <a:srgbClr val="FF0000"/>
                </a:solidFill>
                <a:latin typeface="Arial Narrow" panose="020B0606020202030204" pitchFamily="34" charset="0"/>
              </a:rPr>
              <a:t>Německo</a:t>
            </a:r>
            <a:r>
              <a:rPr lang="cs-CZ" altLang="cs-CZ" sz="2700" b="0" dirty="0">
                <a:latin typeface="Arial Narrow" panose="020B0606020202030204" pitchFamily="34" charset="0"/>
              </a:rPr>
              <a:t>, Irsko, Rakousko, Španělsko,. </a:t>
            </a:r>
          </a:p>
          <a:p>
            <a:r>
              <a:rPr lang="cs-CZ" altLang="cs-CZ" sz="2700" b="0" dirty="0">
                <a:latin typeface="Arial Narrow" panose="020B0606020202030204" pitchFamily="34" charset="0"/>
              </a:rPr>
              <a:t>31.-40. </a:t>
            </a:r>
            <a:r>
              <a:rPr lang="cs-CZ" altLang="cs-CZ" sz="2700" b="0" dirty="0">
                <a:solidFill>
                  <a:srgbClr val="FF0000"/>
                </a:solidFill>
                <a:latin typeface="Arial Narrow" panose="020B0606020202030204" pitchFamily="34" charset="0"/>
              </a:rPr>
              <a:t>Francie</a:t>
            </a:r>
            <a:r>
              <a:rPr lang="cs-CZ" altLang="cs-CZ" sz="2700" b="0" dirty="0">
                <a:latin typeface="Arial Narrow" panose="020B0606020202030204" pitchFamily="34" charset="0"/>
              </a:rPr>
              <a:t>, Slovinsko, Portugalsko, Polsko.</a:t>
            </a:r>
          </a:p>
          <a:p>
            <a:r>
              <a:rPr lang="cs-CZ" altLang="cs-CZ" sz="2700" b="0" dirty="0">
                <a:latin typeface="Arial Narrow" panose="020B0606020202030204" pitchFamily="34" charset="0"/>
              </a:rPr>
              <a:t>41.-50. Česko (41.), </a:t>
            </a:r>
            <a:r>
              <a:rPr lang="cs-CZ" altLang="cs-CZ" sz="2700" b="0" dirty="0">
                <a:solidFill>
                  <a:srgbClr val="FF0000"/>
                </a:solidFill>
                <a:latin typeface="Arial Narrow" panose="020B0606020202030204" pitchFamily="34" charset="0"/>
              </a:rPr>
              <a:t>Nizozemsko</a:t>
            </a:r>
            <a:r>
              <a:rPr lang="cs-CZ" altLang="cs-CZ" sz="2700" b="0" dirty="0">
                <a:latin typeface="Arial Narrow" panose="020B0606020202030204" pitchFamily="34" charset="0"/>
              </a:rPr>
              <a:t>, Slovensko, </a:t>
            </a:r>
            <a:r>
              <a:rPr lang="cs-CZ" altLang="cs-CZ" sz="2700" b="0" dirty="0">
                <a:solidFill>
                  <a:srgbClr val="FF0000"/>
                </a:solidFill>
                <a:latin typeface="Arial Narrow" panose="020B0606020202030204" pitchFamily="34" charset="0"/>
              </a:rPr>
              <a:t>Belgie</a:t>
            </a:r>
            <a:r>
              <a:rPr lang="cs-CZ" altLang="cs-CZ" sz="2700" b="0" dirty="0">
                <a:latin typeface="Arial Narrow" panose="020B0606020202030204" pitchFamily="34" charset="0"/>
              </a:rPr>
              <a:t>. </a:t>
            </a:r>
          </a:p>
          <a:p>
            <a:r>
              <a:rPr lang="cs-CZ" altLang="cs-CZ" sz="2700" b="0" dirty="0">
                <a:latin typeface="Arial Narrow" panose="020B0606020202030204" pitchFamily="34" charset="0"/>
              </a:rPr>
              <a:t>51.-60. Chorvatsko, Maďarsko, Kypr, Rumunsko, </a:t>
            </a:r>
            <a:r>
              <a:rPr lang="cs-CZ" altLang="cs-CZ" sz="2700" b="0" dirty="0">
                <a:solidFill>
                  <a:srgbClr val="FF0000"/>
                </a:solidFill>
                <a:latin typeface="Arial Narrow" panose="020B0606020202030204" pitchFamily="34" charset="0"/>
              </a:rPr>
              <a:t>Itálie</a:t>
            </a:r>
            <a:r>
              <a:rPr lang="cs-CZ" altLang="cs-CZ" sz="2700" b="0" dirty="0">
                <a:latin typeface="Arial Narrow" panose="020B0606020202030204" pitchFamily="34" charset="0"/>
              </a:rPr>
              <a:t>, </a:t>
            </a:r>
          </a:p>
          <a:p>
            <a:r>
              <a:rPr lang="cs-CZ" altLang="cs-CZ" sz="2700" b="0" dirty="0">
                <a:latin typeface="Arial Narrow" panose="020B0606020202030204" pitchFamily="34" charset="0"/>
              </a:rPr>
              <a:t>61.-70. Bulharsko. </a:t>
            </a:r>
          </a:p>
          <a:p>
            <a:r>
              <a:rPr lang="cs-CZ" altLang="cs-CZ" sz="2700" b="0" dirty="0">
                <a:latin typeface="Arial Narrow" panose="020B0606020202030204" pitchFamily="34" charset="0"/>
              </a:rPr>
              <a:t>71.-80. </a:t>
            </a:r>
            <a:r>
              <a:rPr lang="cs-CZ" altLang="cs-CZ" sz="2700" b="0" dirty="0">
                <a:solidFill>
                  <a:srgbClr val="FF0000"/>
                </a:solidFill>
                <a:latin typeface="Arial Narrow" panose="020B0606020202030204" pitchFamily="34" charset="0"/>
              </a:rPr>
              <a:t>Lucembursko</a:t>
            </a:r>
            <a:r>
              <a:rPr lang="cs-CZ" altLang="cs-CZ" sz="2700" b="0" dirty="0">
                <a:latin typeface="Arial Narrow" panose="020B0606020202030204" pitchFamily="34" charset="0"/>
              </a:rPr>
              <a:t>, Řecko. </a:t>
            </a:r>
          </a:p>
          <a:p>
            <a:r>
              <a:rPr lang="cs-CZ" altLang="cs-CZ" sz="2700" b="0" dirty="0">
                <a:latin typeface="Arial Narrow" panose="020B0606020202030204" pitchFamily="34" charset="0"/>
              </a:rPr>
              <a:t>80.-90. Malta (88.)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BEB684A9-7FF8-38B9-0E61-55D9E9F17EF4}"/>
              </a:ext>
            </a:extLst>
          </p:cNvPr>
          <p:cNvSpPr>
            <a:spLocks noGrp="1" noChangeArrowheads="1"/>
          </p:cNvSpPr>
          <p:nvPr>
            <p:ph type="title"/>
          </p:nvPr>
        </p:nvSpPr>
        <p:spPr/>
        <p:txBody>
          <a:bodyPr/>
          <a:lstStyle/>
          <a:p>
            <a:pPr algn="ctr"/>
            <a:r>
              <a:rPr lang="cs-CZ" altLang="cs-CZ" dirty="0">
                <a:latin typeface="Arial Narrow" panose="020B0606020202030204" pitchFamily="34" charset="0"/>
              </a:rPr>
              <a:t>Otázka???</a:t>
            </a:r>
          </a:p>
        </p:txBody>
      </p:sp>
      <p:sp>
        <p:nvSpPr>
          <p:cNvPr id="35843" name="Zástupný obsah 2">
            <a:extLst>
              <a:ext uri="{FF2B5EF4-FFF2-40B4-BE49-F238E27FC236}">
                <a16:creationId xmlns:a16="http://schemas.microsoft.com/office/drawing/2014/main" id="{080AA7A9-F9BD-2395-5E84-D30366D71E24}"/>
              </a:ext>
            </a:extLst>
          </p:cNvPr>
          <p:cNvSpPr>
            <a:spLocks noGrp="1" noChangeArrowheads="1"/>
          </p:cNvSpPr>
          <p:nvPr>
            <p:ph idx="1"/>
          </p:nvPr>
        </p:nvSpPr>
        <p:spPr>
          <a:xfrm>
            <a:off x="448236" y="1600201"/>
            <a:ext cx="10111816" cy="5141913"/>
          </a:xfrm>
        </p:spPr>
        <p:txBody>
          <a:bodyPr/>
          <a:lstStyle/>
          <a:p>
            <a:r>
              <a:rPr lang="cs-CZ" altLang="cs-CZ" sz="3600" i="1" dirty="0">
                <a:latin typeface="Arial Narrow" panose="020B0606020202030204" pitchFamily="34" charset="0"/>
              </a:rPr>
              <a:t>Pokud EU vznikla ze společného trhu, který dnes označuje dokonce za jednotný, její jádro platí jednotnou měnou a současně EU přijímá předpisy v desítkách oblastí společného zájmu, jak to, že jsou rozdíly mezi členskými státy (a dokonce zakládajícími členskými státy!) v podmínkách podnikání tak zásadní?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a:extLst>
              <a:ext uri="{FF2B5EF4-FFF2-40B4-BE49-F238E27FC236}">
                <a16:creationId xmlns:a16="http://schemas.microsoft.com/office/drawing/2014/main" id="{BC63655D-7092-F838-A34D-769411EE7181}"/>
              </a:ext>
            </a:extLst>
          </p:cNvPr>
          <p:cNvSpPr>
            <a:spLocks noGrp="1" noChangeArrowheads="1"/>
          </p:cNvSpPr>
          <p:nvPr>
            <p:ph type="title"/>
          </p:nvPr>
        </p:nvSpPr>
        <p:spPr>
          <a:xfrm>
            <a:off x="647699" y="412376"/>
            <a:ext cx="10706099" cy="1173035"/>
          </a:xfrm>
        </p:spPr>
        <p:txBody>
          <a:bodyPr>
            <a:normAutofit/>
          </a:bodyPr>
          <a:lstStyle/>
          <a:p>
            <a:pPr algn="ctr"/>
            <a:r>
              <a:rPr lang="cs-CZ" altLang="cs-CZ" sz="3600" dirty="0">
                <a:latin typeface="Arial Narrow" panose="020B0606020202030204" pitchFamily="34" charset="0"/>
              </a:rPr>
              <a:t>Pravomoci EU </a:t>
            </a:r>
            <a:br>
              <a:rPr lang="cs-CZ" altLang="cs-CZ" sz="3600" dirty="0">
                <a:latin typeface="Arial Narrow" panose="020B0606020202030204" pitchFamily="34" charset="0"/>
              </a:rPr>
            </a:br>
            <a:r>
              <a:rPr lang="cs-CZ" altLang="cs-CZ" sz="3600" dirty="0">
                <a:latin typeface="Arial Narrow" panose="020B0606020202030204" pitchFamily="34" charset="0"/>
              </a:rPr>
              <a:t>(čl. 3 SFEU)</a:t>
            </a:r>
          </a:p>
        </p:txBody>
      </p:sp>
      <p:sp>
        <p:nvSpPr>
          <p:cNvPr id="3" name="Zástupný symbol pro obsah 2">
            <a:extLst>
              <a:ext uri="{FF2B5EF4-FFF2-40B4-BE49-F238E27FC236}">
                <a16:creationId xmlns:a16="http://schemas.microsoft.com/office/drawing/2014/main" id="{CDAB2FFA-8302-7882-8DA0-3B403B36F9C7}"/>
              </a:ext>
            </a:extLst>
          </p:cNvPr>
          <p:cNvSpPr>
            <a:spLocks noGrp="1"/>
          </p:cNvSpPr>
          <p:nvPr>
            <p:ph idx="1"/>
          </p:nvPr>
        </p:nvSpPr>
        <p:spPr>
          <a:xfrm>
            <a:off x="555812" y="1557339"/>
            <a:ext cx="9654988" cy="5184775"/>
          </a:xfrm>
        </p:spPr>
        <p:txBody>
          <a:bodyPr>
            <a:normAutofit/>
          </a:bodyPr>
          <a:lstStyle/>
          <a:p>
            <a:pPr algn="just">
              <a:defRPr/>
            </a:pPr>
            <a:r>
              <a:rPr lang="cs-CZ" sz="1050" u="sng" dirty="0">
                <a:latin typeface="Arial Narrow" pitchFamily="34" charset="0"/>
              </a:rPr>
              <a:t> </a:t>
            </a:r>
            <a:r>
              <a:rPr lang="cs-CZ" sz="3200" u="sng" dirty="0">
                <a:latin typeface="Arial Narrow" pitchFamily="34" charset="0"/>
              </a:rPr>
              <a:t>Výlučné pravomoci EU</a:t>
            </a:r>
          </a:p>
          <a:p>
            <a:pPr lvl="1" algn="just">
              <a:buFont typeface="+mj-lt"/>
              <a:buAutoNum type="arabicPeriod"/>
              <a:defRPr/>
            </a:pPr>
            <a:r>
              <a:rPr lang="cs-CZ" sz="3000" dirty="0">
                <a:latin typeface="Arial Narrow" pitchFamily="34" charset="0"/>
              </a:rPr>
              <a:t>celní unie</a:t>
            </a:r>
          </a:p>
          <a:p>
            <a:pPr lvl="1" algn="just">
              <a:buFont typeface="+mj-lt"/>
              <a:buAutoNum type="arabicPeriod"/>
              <a:defRPr/>
            </a:pPr>
            <a:r>
              <a:rPr lang="cs-CZ" sz="3000" dirty="0">
                <a:latin typeface="Arial Narrow" pitchFamily="34" charset="0"/>
              </a:rPr>
              <a:t>stanovení pravidel hospodářské soutěže nezbytných pro fungování vnitřního trhu</a:t>
            </a:r>
          </a:p>
          <a:p>
            <a:pPr lvl="1" algn="just">
              <a:buFont typeface="+mj-lt"/>
              <a:buAutoNum type="arabicPeriod"/>
              <a:defRPr/>
            </a:pPr>
            <a:r>
              <a:rPr lang="cs-CZ" sz="3000" dirty="0">
                <a:latin typeface="Arial Narrow" pitchFamily="34" charset="0"/>
              </a:rPr>
              <a:t>měnová politika pro členské státy, jejichž měnou je euro</a:t>
            </a:r>
          </a:p>
          <a:p>
            <a:pPr lvl="1" algn="just">
              <a:buFont typeface="+mj-lt"/>
              <a:buAutoNum type="arabicPeriod"/>
              <a:defRPr/>
            </a:pPr>
            <a:r>
              <a:rPr lang="cs-CZ" sz="3000" dirty="0">
                <a:latin typeface="Arial Narrow" pitchFamily="34" charset="0"/>
              </a:rPr>
              <a:t>zachování biologických mořských zdrojů v rámci společné rybářské politiky</a:t>
            </a:r>
          </a:p>
          <a:p>
            <a:pPr lvl="1" algn="just">
              <a:buFont typeface="+mj-lt"/>
              <a:buAutoNum type="arabicPeriod"/>
              <a:defRPr/>
            </a:pPr>
            <a:r>
              <a:rPr lang="cs-CZ" sz="3000" dirty="0">
                <a:latin typeface="Arial Narrow" pitchFamily="34" charset="0"/>
              </a:rPr>
              <a:t>společná obchodní politika</a:t>
            </a:r>
          </a:p>
          <a:p>
            <a:pPr marL="0" indent="0" algn="just">
              <a:buNone/>
              <a:defRPr/>
            </a:pPr>
            <a:r>
              <a:rPr lang="cs-CZ" sz="3200" dirty="0">
                <a:latin typeface="Arial Narrow" pitchFamily="34" charset="0"/>
              </a:rPr>
              <a:t>	</a:t>
            </a:r>
            <a:r>
              <a:rPr lang="cs-CZ" dirty="0">
                <a:latin typeface="Arial Narrow" pitchFamily="34" charset="0"/>
              </a:rPr>
              <a:t>+ mezinárodní smlouvy v oblastech 1.-5.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A9C31795-EB0F-1DBA-4D16-1647799F7DF0}"/>
              </a:ext>
            </a:extLst>
          </p:cNvPr>
          <p:cNvSpPr>
            <a:spLocks noGrp="1" noChangeArrowheads="1"/>
          </p:cNvSpPr>
          <p:nvPr>
            <p:ph type="title"/>
          </p:nvPr>
        </p:nvSpPr>
        <p:spPr>
          <a:xfrm>
            <a:off x="647699" y="313766"/>
            <a:ext cx="10706099" cy="1271646"/>
          </a:xfrm>
        </p:spPr>
        <p:txBody>
          <a:bodyPr>
            <a:normAutofit/>
          </a:bodyPr>
          <a:lstStyle/>
          <a:p>
            <a:pPr algn="ctr"/>
            <a:r>
              <a:rPr lang="cs-CZ" altLang="cs-CZ" sz="4400" dirty="0">
                <a:latin typeface="Arial Narrow" panose="020B0606020202030204" pitchFamily="34" charset="0"/>
              </a:rPr>
              <a:t>Pravomoci EU </a:t>
            </a:r>
            <a:br>
              <a:rPr lang="cs-CZ" altLang="cs-CZ" sz="4400" dirty="0">
                <a:latin typeface="Arial Narrow" panose="020B0606020202030204" pitchFamily="34" charset="0"/>
              </a:rPr>
            </a:br>
            <a:r>
              <a:rPr lang="cs-CZ" altLang="cs-CZ" sz="4400" dirty="0">
                <a:latin typeface="Arial Narrow" panose="020B0606020202030204" pitchFamily="34" charset="0"/>
              </a:rPr>
              <a:t>(čl. 4 SFEU)</a:t>
            </a:r>
            <a:endParaRPr lang="cs-CZ" altLang="cs-CZ" dirty="0"/>
          </a:p>
        </p:txBody>
      </p:sp>
      <p:sp>
        <p:nvSpPr>
          <p:cNvPr id="3" name="Zástupný symbol pro obsah 2">
            <a:extLst>
              <a:ext uri="{FF2B5EF4-FFF2-40B4-BE49-F238E27FC236}">
                <a16:creationId xmlns:a16="http://schemas.microsoft.com/office/drawing/2014/main" id="{D7809B27-6084-B20E-BE96-9B0F030B7F85}"/>
              </a:ext>
            </a:extLst>
          </p:cNvPr>
          <p:cNvSpPr>
            <a:spLocks noGrp="1"/>
          </p:cNvSpPr>
          <p:nvPr>
            <p:ph idx="1"/>
          </p:nvPr>
        </p:nvSpPr>
        <p:spPr>
          <a:xfrm>
            <a:off x="331695" y="1600201"/>
            <a:ext cx="10156920" cy="5141913"/>
          </a:xfrm>
        </p:spPr>
        <p:txBody>
          <a:bodyPr>
            <a:normAutofit/>
          </a:bodyPr>
          <a:lstStyle/>
          <a:p>
            <a:pPr algn="just">
              <a:defRPr/>
            </a:pPr>
            <a:r>
              <a:rPr lang="cs-CZ" sz="2400" u="sng" dirty="0">
                <a:latin typeface="Arial Narrow" pitchFamily="34" charset="0"/>
              </a:rPr>
              <a:t>Sdílené pravomoci EU</a:t>
            </a:r>
          </a:p>
          <a:p>
            <a:pPr algn="just">
              <a:defRPr/>
            </a:pPr>
            <a:r>
              <a:rPr lang="cs-CZ" sz="2000" dirty="0">
                <a:solidFill>
                  <a:srgbClr val="FF0000"/>
                </a:solidFill>
                <a:highlight>
                  <a:srgbClr val="FFFF00"/>
                </a:highlight>
                <a:latin typeface="Arial Narrow" pitchFamily="34" charset="0"/>
              </a:rPr>
              <a:t>Všechny, co nejsou vyčleněny SFEU do jiných pravomocí EU – tzn. výčet ve Smlouvě není uzavřený!</a:t>
            </a:r>
          </a:p>
          <a:p>
            <a:pPr marL="457200" indent="-457200" algn="just">
              <a:buFont typeface="+mj-lt"/>
              <a:buAutoNum type="alphaLcPeriod"/>
              <a:defRPr/>
            </a:pPr>
            <a:r>
              <a:rPr lang="cs-CZ" sz="2600" b="0" dirty="0">
                <a:latin typeface="Arial Narrow" pitchFamily="34" charset="0"/>
              </a:rPr>
              <a:t>vnitřní trh; sociální politika; hospodářská, sociální a územní soudržnost; zemědělství a rybolov, vyjma zachování biologických mořských zdrojů; životní prostředí; ochrana spotřebitele; doprava; transevropské sítě; energetika; prostor svobody, bezpečnosti a práva; společné otázky bezpečnosti v oblasti veřejného zdraví; (tzv. </a:t>
            </a:r>
            <a:r>
              <a:rPr lang="cs-CZ" sz="2600" b="0" i="1" dirty="0">
                <a:latin typeface="Arial Narrow" pitchFamily="34" charset="0"/>
              </a:rPr>
              <a:t>konkurenční</a:t>
            </a:r>
            <a:r>
              <a:rPr lang="cs-CZ" sz="2600" b="0" dirty="0">
                <a:latin typeface="Arial Narrow" pitchFamily="34" charset="0"/>
              </a:rPr>
              <a:t> sdílení pravomocí).</a:t>
            </a:r>
          </a:p>
          <a:p>
            <a:pPr marL="457200" indent="-457200" algn="just">
              <a:buFont typeface="+mj-lt"/>
              <a:buAutoNum type="alphaLcPeriod"/>
              <a:defRPr/>
            </a:pPr>
            <a:r>
              <a:rPr lang="cs-CZ" sz="2600" b="0" dirty="0">
                <a:latin typeface="Arial Narrow" pitchFamily="34" charset="0"/>
              </a:rPr>
              <a:t>činnost v oblasti výzkumu, technologického rozvoje a vesmíru; společná politika v oblasti rozvojové spolupráce a humanitární pomoci (tzv. </a:t>
            </a:r>
            <a:r>
              <a:rPr lang="cs-CZ" sz="2600" b="0" i="1" dirty="0">
                <a:latin typeface="Arial Narrow" pitchFamily="34" charset="0"/>
              </a:rPr>
              <a:t>paralelní</a:t>
            </a:r>
            <a:r>
              <a:rPr lang="cs-CZ" sz="2600" b="0" dirty="0">
                <a:latin typeface="Arial Narrow" pitchFamily="34" charset="0"/>
              </a:rPr>
              <a:t> sdílení pravomocí).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9A0C35CB-0940-822A-9E95-5DDE8A958A01}"/>
              </a:ext>
            </a:extLst>
          </p:cNvPr>
          <p:cNvSpPr>
            <a:spLocks noGrp="1" noChangeArrowheads="1"/>
          </p:cNvSpPr>
          <p:nvPr>
            <p:ph type="title"/>
          </p:nvPr>
        </p:nvSpPr>
        <p:spPr/>
        <p:txBody>
          <a:bodyPr/>
          <a:lstStyle/>
          <a:p>
            <a:pPr algn="ctr"/>
            <a:r>
              <a:rPr lang="cs-CZ" altLang="cs-CZ"/>
              <a:t> </a:t>
            </a:r>
            <a:r>
              <a:rPr lang="cs-CZ" altLang="cs-CZ">
                <a:latin typeface="Arial Narrow" panose="020B0606020202030204" pitchFamily="34" charset="0"/>
              </a:rPr>
              <a:t>Základní prameny</a:t>
            </a:r>
          </a:p>
        </p:txBody>
      </p:sp>
      <p:sp>
        <p:nvSpPr>
          <p:cNvPr id="7171" name="Zástupný obsah 2">
            <a:extLst>
              <a:ext uri="{FF2B5EF4-FFF2-40B4-BE49-F238E27FC236}">
                <a16:creationId xmlns:a16="http://schemas.microsoft.com/office/drawing/2014/main" id="{ADDBAD20-CCBD-024E-CB98-C044E4EDD516}"/>
              </a:ext>
            </a:extLst>
          </p:cNvPr>
          <p:cNvSpPr>
            <a:spLocks noGrp="1" noChangeArrowheads="1"/>
          </p:cNvSpPr>
          <p:nvPr>
            <p:ph idx="1"/>
          </p:nvPr>
        </p:nvSpPr>
        <p:spPr/>
        <p:txBody>
          <a:bodyPr>
            <a:normAutofit/>
          </a:bodyPr>
          <a:lstStyle/>
          <a:p>
            <a:r>
              <a:rPr lang="cs-CZ" altLang="cs-CZ" sz="3200" b="1" dirty="0">
                <a:latin typeface="Arial Narrow" panose="020B0606020202030204" pitchFamily="34" charset="0"/>
              </a:rPr>
              <a:t>Smlouva o EU a Smlouva o fungování EU</a:t>
            </a:r>
            <a:r>
              <a:rPr lang="cs-CZ" altLang="cs-CZ" sz="3200" dirty="0">
                <a:latin typeface="Arial Narrow" panose="020B0606020202030204" pitchFamily="34" charset="0"/>
              </a:rPr>
              <a:t>: </a:t>
            </a:r>
            <a:r>
              <a:rPr lang="cs-CZ" altLang="cs-CZ" sz="3200" dirty="0">
                <a:latin typeface="Arial Narrow" panose="020B0606020202030204" pitchFamily="34" charset="0"/>
                <a:hlinkClick r:id="rId2"/>
              </a:rPr>
              <a:t>https://eur-lex.europa.eu/legal-content/CS/TXT/?uri=celex%3A12016ME%2FTXT</a:t>
            </a:r>
            <a:r>
              <a:rPr lang="cs-CZ" altLang="cs-CZ" sz="3200" dirty="0">
                <a:latin typeface="Arial Narrow" panose="020B0606020202030204" pitchFamily="34" charset="0"/>
              </a:rPr>
              <a:t> </a:t>
            </a:r>
          </a:p>
          <a:p>
            <a:r>
              <a:rPr lang="cs-CZ" altLang="cs-CZ" sz="3200" b="1" dirty="0">
                <a:latin typeface="Arial Narrow" panose="020B0606020202030204" pitchFamily="34" charset="0"/>
              </a:rPr>
              <a:t>Listina základních práv EU</a:t>
            </a:r>
            <a:r>
              <a:rPr lang="cs-CZ" altLang="cs-CZ" sz="3200" dirty="0">
                <a:latin typeface="Arial Narrow" panose="020B0606020202030204" pitchFamily="34" charset="0"/>
              </a:rPr>
              <a:t>: </a:t>
            </a:r>
            <a:r>
              <a:rPr lang="cs-CZ" altLang="cs-CZ" sz="3200" dirty="0">
                <a:latin typeface="Arial Narrow" panose="020B0606020202030204" pitchFamily="34" charset="0"/>
                <a:hlinkClick r:id="rId3"/>
              </a:rPr>
              <a:t>https://eur-lex.europa.eu/legal-content/CS/ALL/?uri=celex:12012P/TXT</a:t>
            </a:r>
            <a:r>
              <a:rPr lang="cs-CZ" altLang="cs-CZ" sz="3200" dirty="0">
                <a:latin typeface="Arial Narrow" panose="020B0606020202030204" pitchFamily="34" charset="0"/>
              </a:rPr>
              <a:t> </a:t>
            </a:r>
          </a:p>
          <a:p>
            <a:r>
              <a:rPr lang="cs-CZ" altLang="cs-CZ" sz="3200" b="1" dirty="0">
                <a:latin typeface="Arial Narrow" panose="020B0606020202030204" pitchFamily="34" charset="0"/>
              </a:rPr>
              <a:t>Smlouvy o přistoupení k EU (ČR a další): </a:t>
            </a:r>
            <a:r>
              <a:rPr lang="cs-CZ" altLang="cs-CZ" sz="3200" dirty="0">
                <a:latin typeface="Arial Narrow" panose="020B0606020202030204" pitchFamily="34" charset="0"/>
                <a:hlinkClick r:id="rId4"/>
              </a:rPr>
              <a:t>https://eur-lex.europa.eu/collection/eu-law/treaties/treaties-accession.html?locale=cs</a:t>
            </a:r>
            <a:r>
              <a:rPr lang="cs-CZ" altLang="cs-CZ" sz="3200" dirty="0">
                <a:latin typeface="Arial Narrow" panose="020B0606020202030204" pitchFamily="34"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3A351A1F-F3BC-1D6B-F81E-9036CA14D5C2}"/>
              </a:ext>
            </a:extLst>
          </p:cNvPr>
          <p:cNvSpPr>
            <a:spLocks noGrp="1" noChangeArrowheads="1"/>
          </p:cNvSpPr>
          <p:nvPr>
            <p:ph type="title"/>
          </p:nvPr>
        </p:nvSpPr>
        <p:spPr>
          <a:xfrm>
            <a:off x="647699" y="277906"/>
            <a:ext cx="10706099" cy="1307505"/>
          </a:xfrm>
        </p:spPr>
        <p:txBody>
          <a:bodyPr>
            <a:normAutofit/>
          </a:bodyPr>
          <a:lstStyle/>
          <a:p>
            <a:pPr algn="ctr"/>
            <a:r>
              <a:rPr lang="cs-CZ" altLang="cs-CZ" sz="4400" dirty="0">
                <a:latin typeface="Arial Narrow" panose="020B0606020202030204" pitchFamily="34" charset="0"/>
              </a:rPr>
              <a:t>Pravomoci EU </a:t>
            </a:r>
            <a:br>
              <a:rPr lang="cs-CZ" altLang="cs-CZ" sz="4400" dirty="0">
                <a:latin typeface="Arial Narrow" panose="020B0606020202030204" pitchFamily="34" charset="0"/>
              </a:rPr>
            </a:br>
            <a:r>
              <a:rPr lang="cs-CZ" altLang="cs-CZ" sz="4400" dirty="0">
                <a:latin typeface="Arial Narrow" panose="020B0606020202030204" pitchFamily="34" charset="0"/>
              </a:rPr>
              <a:t>(čl. 5,6 SFEU aj.)</a:t>
            </a:r>
            <a:endParaRPr lang="cs-CZ" altLang="cs-CZ" dirty="0"/>
          </a:p>
        </p:txBody>
      </p:sp>
      <p:sp>
        <p:nvSpPr>
          <p:cNvPr id="3" name="Zástupný symbol pro obsah 2">
            <a:extLst>
              <a:ext uri="{FF2B5EF4-FFF2-40B4-BE49-F238E27FC236}">
                <a16:creationId xmlns:a16="http://schemas.microsoft.com/office/drawing/2014/main" id="{7D58FDC0-341F-0AC7-CA68-5E3017AEA33F}"/>
              </a:ext>
            </a:extLst>
          </p:cNvPr>
          <p:cNvSpPr>
            <a:spLocks noGrp="1"/>
          </p:cNvSpPr>
          <p:nvPr>
            <p:ph idx="1"/>
          </p:nvPr>
        </p:nvSpPr>
        <p:spPr>
          <a:xfrm>
            <a:off x="340659" y="1600201"/>
            <a:ext cx="10147955" cy="5141913"/>
          </a:xfrm>
        </p:spPr>
        <p:txBody>
          <a:bodyPr>
            <a:normAutofit/>
          </a:bodyPr>
          <a:lstStyle/>
          <a:p>
            <a:pPr marL="0" indent="0" algn="just">
              <a:buNone/>
              <a:defRPr/>
            </a:pPr>
            <a:r>
              <a:rPr lang="cs-CZ" u="sng" dirty="0">
                <a:latin typeface="Arial Narrow" pitchFamily="34" charset="0"/>
              </a:rPr>
              <a:t>Pravomoc „vymezovat směry vývoje a koordinovat“ (čl. 5 SFEU)</a:t>
            </a:r>
          </a:p>
          <a:p>
            <a:pPr algn="just">
              <a:buFont typeface="Arial"/>
              <a:buChar char="•"/>
              <a:defRPr/>
            </a:pPr>
            <a:r>
              <a:rPr lang="cs-CZ" b="0" dirty="0">
                <a:latin typeface="Arial Narrow" pitchFamily="34" charset="0"/>
              </a:rPr>
              <a:t>hospodářská politika, politika zaměstnanosti a politika sociální členských států</a:t>
            </a:r>
          </a:p>
          <a:p>
            <a:pPr algn="just">
              <a:buFont typeface="Arial"/>
              <a:buNone/>
              <a:defRPr/>
            </a:pPr>
            <a:r>
              <a:rPr lang="cs-CZ" u="sng" dirty="0">
                <a:latin typeface="Arial Narrow" pitchFamily="34" charset="0"/>
              </a:rPr>
              <a:t>Podpůrné, koordinační a doplňkové pravomoci EU (čl. 6 SFEU)</a:t>
            </a:r>
          </a:p>
          <a:p>
            <a:pPr algn="just">
              <a:buFont typeface="Arial"/>
              <a:buChar char="•"/>
              <a:defRPr/>
            </a:pPr>
            <a:r>
              <a:rPr lang="cs-CZ" b="0" dirty="0">
                <a:latin typeface="Arial Narrow" pitchFamily="34" charset="0"/>
              </a:rPr>
              <a:t>ochrana a zlepšování lidského zdraví; průmysl; kultura; cestovní ruch; všeobecné vzdělávání, odborné vzdělávání, mládež a sport; civilní ochrana; správní spolupráce.</a:t>
            </a:r>
          </a:p>
          <a:p>
            <a:pPr marL="0" indent="0">
              <a:buNone/>
              <a:defRPr/>
            </a:pPr>
            <a:r>
              <a:rPr lang="cs-CZ" dirty="0">
                <a:latin typeface="Arial Narrow" pitchFamily="34" charset="0"/>
              </a:rPr>
              <a:t>Čl. 2 odst. 4 SFEU:  </a:t>
            </a:r>
            <a:r>
              <a:rPr lang="cs-CZ" u="sng" dirty="0">
                <a:latin typeface="Arial Narrow" pitchFamily="34" charset="0"/>
              </a:rPr>
              <a:t>Pravomoc EU „vymezovat a provádět“ SZBP a „včetně postupného vymezení“ SOP</a:t>
            </a:r>
            <a:r>
              <a:rPr lang="cs-CZ" dirty="0">
                <a:latin typeface="Arial Narrow" pitchFamily="34" charset="0"/>
              </a:rPr>
              <a:t>. </a:t>
            </a:r>
          </a:p>
          <a:p>
            <a:pPr marL="0" indent="0">
              <a:buNone/>
              <a:defRPr/>
            </a:pPr>
            <a:endParaRPr lang="cs-CZ" sz="1000" dirty="0">
              <a:latin typeface="Arial Narrow" pitchFamily="34" charset="0"/>
            </a:endParaRPr>
          </a:p>
          <a:p>
            <a:pPr marL="0" indent="0">
              <a:buNone/>
              <a:defRPr/>
            </a:pPr>
            <a:r>
              <a:rPr lang="cs-CZ" dirty="0">
                <a:latin typeface="Arial Narrow" pitchFamily="34" charset="0"/>
              </a:rPr>
              <a:t>+ </a:t>
            </a:r>
            <a:r>
              <a:rPr lang="cs-CZ" u="sng" dirty="0">
                <a:latin typeface="Arial Narrow" pitchFamily="34" charset="0"/>
              </a:rPr>
              <a:t>Pravomoci tzv. implicitní, </a:t>
            </a:r>
            <a:r>
              <a:rPr lang="cs-CZ" b="0" dirty="0">
                <a:latin typeface="Arial Narrow" pitchFamily="34" charset="0"/>
              </a:rPr>
              <a:t>tj. nutné k výkonu pravomocí výslovně přidělených (zejména navenek v oblastech vnitřní integrace)</a:t>
            </a:r>
          </a:p>
          <a:p>
            <a:pPr marL="0" indent="0">
              <a:buNone/>
              <a:defRPr/>
            </a:pPr>
            <a:r>
              <a:rPr lang="cs-CZ" dirty="0">
                <a:latin typeface="Arial Narrow" pitchFamily="34" charset="0"/>
              </a:rPr>
              <a:t>+ </a:t>
            </a:r>
            <a:r>
              <a:rPr lang="cs-CZ" u="sng" dirty="0">
                <a:latin typeface="Arial Narrow" pitchFamily="34" charset="0"/>
              </a:rPr>
              <a:t>Pravomoci tzv. subsidiární</a:t>
            </a:r>
            <a:r>
              <a:rPr lang="cs-CZ" dirty="0">
                <a:latin typeface="Arial Narrow" pitchFamily="34" charset="0"/>
              </a:rPr>
              <a:t>, </a:t>
            </a:r>
            <a:r>
              <a:rPr lang="cs-CZ" b="0" dirty="0">
                <a:latin typeface="Arial Narrow" pitchFamily="34" charset="0"/>
              </a:rPr>
              <a:t>tj. nutné k dosažení cílů stanovených Smlouvami (čl. 352 SFEU – klauzule flexibility)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05FDD0-1D94-0901-6408-ABC8E3261967}"/>
              </a:ext>
            </a:extLst>
          </p:cNvPr>
          <p:cNvSpPr>
            <a:spLocks noGrp="1"/>
          </p:cNvSpPr>
          <p:nvPr>
            <p:ph type="title"/>
          </p:nvPr>
        </p:nvSpPr>
        <p:spPr>
          <a:xfrm>
            <a:off x="647699" y="349624"/>
            <a:ext cx="10706099" cy="1235787"/>
          </a:xfrm>
        </p:spPr>
        <p:txBody>
          <a:bodyPr>
            <a:noAutofit/>
          </a:bodyPr>
          <a:lstStyle/>
          <a:p>
            <a:pPr algn="ctr">
              <a:defRPr/>
            </a:pPr>
            <a:r>
              <a:rPr lang="cs-CZ" sz="3200" dirty="0">
                <a:solidFill>
                  <a:schemeClr val="tx2">
                    <a:satMod val="130000"/>
                  </a:schemeClr>
                </a:solidFill>
                <a:latin typeface="Arial Narrow" pitchFamily="34" charset="0"/>
              </a:rPr>
              <a:t>Nerovnoměrný přenos pravomocí = nevyvážená integrace </a:t>
            </a:r>
          </a:p>
        </p:txBody>
      </p:sp>
      <p:sp>
        <p:nvSpPr>
          <p:cNvPr id="39939" name="Zástupný symbol pro obsah 2">
            <a:extLst>
              <a:ext uri="{FF2B5EF4-FFF2-40B4-BE49-F238E27FC236}">
                <a16:creationId xmlns:a16="http://schemas.microsoft.com/office/drawing/2014/main" id="{A000E4F9-8781-15CF-6689-C50A51F14CEA}"/>
              </a:ext>
            </a:extLst>
          </p:cNvPr>
          <p:cNvSpPr>
            <a:spLocks noGrp="1" noChangeArrowheads="1"/>
          </p:cNvSpPr>
          <p:nvPr>
            <p:ph idx="1"/>
          </p:nvPr>
        </p:nvSpPr>
        <p:spPr>
          <a:xfrm>
            <a:off x="340659" y="1628775"/>
            <a:ext cx="10327341" cy="5113338"/>
          </a:xfrm>
        </p:spPr>
        <p:txBody>
          <a:bodyPr>
            <a:normAutofit/>
          </a:bodyPr>
          <a:lstStyle/>
          <a:p>
            <a:pPr eaLnBrk="1" hangingPunct="1"/>
            <a:r>
              <a:rPr lang="cs-CZ" altLang="cs-CZ" sz="2400" dirty="0">
                <a:latin typeface="Arial Narrow" panose="020B0606020202030204" pitchFamily="34" charset="0"/>
              </a:rPr>
              <a:t>Svobody pohybu jednotného trhu, jednotná měna EU</a:t>
            </a:r>
          </a:p>
          <a:p>
            <a:pPr eaLnBrk="1" hangingPunct="1"/>
            <a:r>
              <a:rPr lang="cs-CZ" altLang="cs-CZ" sz="2400" dirty="0">
                <a:latin typeface="Arial Narrow" panose="020B0606020202030204" pitchFamily="34" charset="0"/>
              </a:rPr>
              <a:t>Celní unie, jednotná ochrana hospodářské soutěže a jednotné podmínky ZO s ne-členy EU</a:t>
            </a:r>
          </a:p>
          <a:p>
            <a:pPr eaLnBrk="1" hangingPunct="1"/>
            <a:r>
              <a:rPr lang="cs-CZ" altLang="cs-CZ" sz="2400" dirty="0">
                <a:latin typeface="Arial Narrow" panose="020B0606020202030204" pitchFamily="34" charset="0"/>
              </a:rPr>
              <a:t>Jednotná soustava orgánů EU (EK, SDEU, ECB atd.) s pravomocí vydávat závazné akty a vynucovat jejích plnění</a:t>
            </a:r>
          </a:p>
          <a:p>
            <a:pPr eaLnBrk="1" hangingPunct="1"/>
            <a:r>
              <a:rPr lang="cs-CZ" altLang="cs-CZ" sz="2400" dirty="0">
                <a:latin typeface="Arial Narrow" panose="020B0606020202030204" pitchFamily="34" charset="0"/>
              </a:rPr>
              <a:t>Rozpočet EU na úrovni 1 % HDP EU</a:t>
            </a:r>
          </a:p>
          <a:p>
            <a:pPr algn="ctr" eaLnBrk="1" hangingPunct="1">
              <a:buFont typeface="Wingdings 2" panose="05020102010507070707" pitchFamily="18" charset="2"/>
              <a:buNone/>
            </a:pPr>
            <a:r>
              <a:rPr lang="cs-CZ" altLang="cs-CZ" sz="2000" dirty="0">
                <a:solidFill>
                  <a:srgbClr val="FF0000"/>
                </a:solidFill>
                <a:latin typeface="Arial Narrow" panose="020B0606020202030204" pitchFamily="34" charset="0"/>
              </a:rPr>
              <a:t>X</a:t>
            </a:r>
          </a:p>
          <a:p>
            <a:pPr eaLnBrk="1" hangingPunct="1"/>
            <a:r>
              <a:rPr lang="cs-CZ" altLang="cs-CZ" sz="2400" i="1" dirty="0">
                <a:solidFill>
                  <a:srgbClr val="FF0000"/>
                </a:solidFill>
                <a:latin typeface="Arial Narrow" panose="020B0606020202030204" pitchFamily="34" charset="0"/>
              </a:rPr>
              <a:t>Národní rozpočty na úrovni 40-50 % HDP státu</a:t>
            </a:r>
          </a:p>
          <a:p>
            <a:pPr eaLnBrk="1" hangingPunct="1"/>
            <a:r>
              <a:rPr lang="cs-CZ" altLang="cs-CZ" sz="2400" i="1" dirty="0">
                <a:solidFill>
                  <a:srgbClr val="FF0000"/>
                </a:solidFill>
                <a:latin typeface="Arial Narrow" panose="020B0606020202030204" pitchFamily="34" charset="0"/>
              </a:rPr>
              <a:t>Národní fiskální, průmyslová a sociální politika</a:t>
            </a:r>
          </a:p>
          <a:p>
            <a:pPr eaLnBrk="1" hangingPunct="1"/>
            <a:r>
              <a:rPr lang="cs-CZ" altLang="cs-CZ" sz="2400" i="1" dirty="0">
                <a:solidFill>
                  <a:srgbClr val="FF0000"/>
                </a:solidFill>
                <a:latin typeface="Arial Narrow" panose="020B0606020202030204" pitchFamily="34" charset="0"/>
              </a:rPr>
              <a:t>Národní politika vzdělání, vědy, výzkumu</a:t>
            </a:r>
          </a:p>
          <a:p>
            <a:pPr eaLnBrk="1" hangingPunct="1"/>
            <a:r>
              <a:rPr lang="cs-CZ" altLang="cs-CZ" sz="2400" i="1" dirty="0">
                <a:solidFill>
                  <a:srgbClr val="FF0000"/>
                </a:solidFill>
                <a:latin typeface="Arial Narrow" panose="020B0606020202030204" pitchFamily="34" charset="0"/>
              </a:rPr>
              <a:t>Národní institucionální soustavy (správní, soudní…) a procesní postupy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A15B10B6-CDE0-A189-8602-01B36AE3D942}"/>
              </a:ext>
            </a:extLst>
          </p:cNvPr>
          <p:cNvSpPr>
            <a:spLocks noGrp="1" noChangeArrowheads="1"/>
          </p:cNvSpPr>
          <p:nvPr>
            <p:ph type="title"/>
          </p:nvPr>
        </p:nvSpPr>
        <p:spPr/>
        <p:txBody>
          <a:bodyPr/>
          <a:lstStyle/>
          <a:p>
            <a:pPr algn="ctr"/>
            <a:r>
              <a:rPr lang="cs-CZ" altLang="cs-CZ">
                <a:latin typeface="Arial Narrow" panose="020B0606020202030204" pitchFamily="34" charset="0"/>
              </a:rPr>
              <a:t>EU = „prostor pravidel bez státu?“ </a:t>
            </a:r>
          </a:p>
        </p:txBody>
      </p:sp>
      <p:sp>
        <p:nvSpPr>
          <p:cNvPr id="40963" name="Zástupný symbol pro obsah 2">
            <a:extLst>
              <a:ext uri="{FF2B5EF4-FFF2-40B4-BE49-F238E27FC236}">
                <a16:creationId xmlns:a16="http://schemas.microsoft.com/office/drawing/2014/main" id="{B107F417-8AA0-FF9B-6069-358A3F6F56F8}"/>
              </a:ext>
            </a:extLst>
          </p:cNvPr>
          <p:cNvSpPr>
            <a:spLocks noGrp="1" noChangeArrowheads="1"/>
          </p:cNvSpPr>
          <p:nvPr>
            <p:ph idx="1"/>
          </p:nvPr>
        </p:nvSpPr>
        <p:spPr>
          <a:xfrm>
            <a:off x="358588" y="1557338"/>
            <a:ext cx="10201462" cy="5111750"/>
          </a:xfrm>
        </p:spPr>
        <p:txBody>
          <a:bodyPr>
            <a:normAutofit lnSpcReduction="10000"/>
          </a:bodyPr>
          <a:lstStyle/>
          <a:p>
            <a:r>
              <a:rPr lang="cs-CZ" altLang="cs-CZ" sz="2400" dirty="0">
                <a:latin typeface="Arial Narrow" panose="020B0606020202030204" pitchFamily="34" charset="0"/>
              </a:rPr>
              <a:t>EU „zavedla“ jednotný trh i měnu na základě právních závazků, pod kontrolou soustavy nad-národně působících institucí,  </a:t>
            </a:r>
          </a:p>
          <a:p>
            <a:r>
              <a:rPr lang="cs-CZ" altLang="cs-CZ" sz="2400" dirty="0">
                <a:latin typeface="Arial Narrow" panose="020B0606020202030204" pitchFamily="34" charset="0"/>
              </a:rPr>
              <a:t>Má dlouhou historii juristicko-technokratického přístupu – tvorby pravidel - v rámci svěřených pravomocí: </a:t>
            </a:r>
          </a:p>
          <a:p>
            <a:pPr lvl="1"/>
            <a:r>
              <a:rPr lang="cs-CZ" altLang="cs-CZ" sz="2200" dirty="0">
                <a:solidFill>
                  <a:srgbClr val="00B050"/>
                </a:solidFill>
                <a:latin typeface="Arial Narrow" panose="020B0606020202030204" pitchFamily="34" charset="0"/>
              </a:rPr>
              <a:t>Děláme to, co je nutné pro fungující trh a měnu</a:t>
            </a:r>
          </a:p>
          <a:p>
            <a:pPr lvl="1"/>
            <a:r>
              <a:rPr lang="cs-CZ" altLang="cs-CZ" sz="2200" dirty="0">
                <a:solidFill>
                  <a:srgbClr val="00B050"/>
                </a:solidFill>
                <a:latin typeface="Arial Narrow" panose="020B0606020202030204" pitchFamily="34" charset="0"/>
              </a:rPr>
              <a:t>Jsme nestranní a měříme stejně velkým i malým</a:t>
            </a:r>
          </a:p>
          <a:p>
            <a:pPr lvl="1"/>
            <a:r>
              <a:rPr lang="cs-CZ" altLang="cs-CZ" sz="2200" dirty="0">
                <a:solidFill>
                  <a:srgbClr val="00B050"/>
                </a:solidFill>
                <a:latin typeface="Arial Narrow" panose="020B0606020202030204" pitchFamily="34" charset="0"/>
              </a:rPr>
              <a:t>Nahradili jsme politický boj vyjednaným kompromisem a vládou práva</a:t>
            </a:r>
          </a:p>
          <a:p>
            <a:pPr lvl="1"/>
            <a:r>
              <a:rPr lang="cs-CZ" altLang="cs-CZ" sz="2200" i="1" dirty="0">
                <a:solidFill>
                  <a:srgbClr val="FF0000"/>
                </a:solidFill>
                <a:latin typeface="Arial Narrow" panose="020B0606020202030204" pitchFamily="34" charset="0"/>
              </a:rPr>
              <a:t>Nemáme skutečnou evropskou vládu dovnitř ani navenek, nemáme jednotný sociální a emotivní základ („evropský lid“)</a:t>
            </a:r>
          </a:p>
          <a:p>
            <a:pPr lvl="1"/>
            <a:r>
              <a:rPr lang="cs-CZ" altLang="cs-CZ" sz="2200" i="1" dirty="0">
                <a:solidFill>
                  <a:srgbClr val="FF0000"/>
                </a:solidFill>
                <a:latin typeface="Arial Narrow" panose="020B0606020202030204" pitchFamily="34" charset="0"/>
              </a:rPr>
              <a:t>Nemáme standardizovaný, efektivní mechanismus a rozpočet k řešení velkých asymetrických šoků vyžadujících jasné vedení a sdílení břemene </a:t>
            </a:r>
          </a:p>
          <a:p>
            <a:pPr lvl="1"/>
            <a:r>
              <a:rPr lang="cs-CZ" altLang="cs-CZ" sz="2200" i="1" dirty="0">
                <a:solidFill>
                  <a:srgbClr val="FF0000"/>
                </a:solidFill>
                <a:latin typeface="Arial Narrow" panose="020B0606020202030204" pitchFamily="34" charset="0"/>
              </a:rPr>
              <a:t>Nemáme jednotný postoj, vliv a páky navenek, vůči hlavním globálním soupeřům a jejich ne-ekonomickým výzvám.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64055E76-670B-C33C-2E7B-FE730EE3C189}"/>
              </a:ext>
            </a:extLst>
          </p:cNvPr>
          <p:cNvSpPr>
            <a:spLocks noGrp="1" noChangeArrowheads="1"/>
          </p:cNvSpPr>
          <p:nvPr>
            <p:ph type="title"/>
          </p:nvPr>
        </p:nvSpPr>
        <p:spPr/>
        <p:txBody>
          <a:bodyPr>
            <a:normAutofit fontScale="90000"/>
          </a:bodyPr>
          <a:lstStyle/>
          <a:p>
            <a:pPr algn="ctr"/>
            <a:r>
              <a:rPr lang="cs-CZ" altLang="cs-CZ" sz="4400" dirty="0">
                <a:solidFill>
                  <a:schemeClr val="tx1"/>
                </a:solidFill>
                <a:latin typeface="Arial Narrow" panose="020B0606020202030204" pitchFamily="34" charset="0"/>
              </a:rPr>
              <a:t>Historické základy jednotného / vnitřního trhu EU</a:t>
            </a:r>
            <a:endParaRPr lang="cs-CZ" altLang="cs-CZ" dirty="0"/>
          </a:p>
        </p:txBody>
      </p:sp>
      <p:sp>
        <p:nvSpPr>
          <p:cNvPr id="7171" name="Zástupný symbol pro obsah 2">
            <a:extLst>
              <a:ext uri="{FF2B5EF4-FFF2-40B4-BE49-F238E27FC236}">
                <a16:creationId xmlns:a16="http://schemas.microsoft.com/office/drawing/2014/main" id="{0286CD2E-425C-B698-9A1A-5261EF9EFC56}"/>
              </a:ext>
            </a:extLst>
          </p:cNvPr>
          <p:cNvSpPr>
            <a:spLocks noGrp="1" noChangeArrowheads="1"/>
          </p:cNvSpPr>
          <p:nvPr>
            <p:ph idx="1"/>
          </p:nvPr>
        </p:nvSpPr>
        <p:spPr>
          <a:xfrm>
            <a:off x="493059" y="2106706"/>
            <a:ext cx="10174941" cy="4465544"/>
          </a:xfrm>
        </p:spPr>
        <p:txBody>
          <a:bodyPr/>
          <a:lstStyle/>
          <a:p>
            <a:r>
              <a:rPr lang="cs-CZ" altLang="cs-CZ" b="1" i="1" dirty="0">
                <a:latin typeface="Arial Narrow" panose="020B0606020202030204" pitchFamily="34" charset="0"/>
              </a:rPr>
              <a:t>Bílá kniha o dokončení vnitřního trhu </a:t>
            </a:r>
            <a:r>
              <a:rPr lang="cs-CZ" altLang="cs-CZ" dirty="0">
                <a:latin typeface="Arial Narrow" panose="020B0606020202030204" pitchFamily="34" charset="0"/>
              </a:rPr>
              <a:t>(1985) doporučila odstranit mezi členskými státy:</a:t>
            </a:r>
          </a:p>
          <a:p>
            <a:pPr marL="914400" lvl="1" indent="-514350">
              <a:buFont typeface="Times New Roman" panose="02020603050405020304" pitchFamily="18" charset="0"/>
              <a:buAutoNum type="arabicPeriod"/>
            </a:pPr>
            <a:r>
              <a:rPr lang="cs-CZ" altLang="cs-CZ" sz="2800" b="1" dirty="0">
                <a:latin typeface="Arial Narrow" panose="020B0606020202030204" pitchFamily="34" charset="0"/>
              </a:rPr>
              <a:t>Fyzické překážky</a:t>
            </a:r>
            <a:r>
              <a:rPr lang="cs-CZ" altLang="cs-CZ" sz="2800" dirty="0">
                <a:latin typeface="Arial Narrow" panose="020B0606020202030204" pitchFamily="34" charset="0"/>
              </a:rPr>
              <a:t>: na vnitřních hranicích mezi členskými státy se nadále udržovaly kontroly zboží i osob,</a:t>
            </a:r>
          </a:p>
          <a:p>
            <a:pPr marL="914400" lvl="1" indent="-514350">
              <a:buFont typeface="Times New Roman" panose="02020603050405020304" pitchFamily="18" charset="0"/>
              <a:buAutoNum type="arabicPeriod"/>
            </a:pPr>
            <a:r>
              <a:rPr lang="cs-CZ" altLang="cs-CZ" sz="2800" b="1" dirty="0">
                <a:latin typeface="Arial Narrow" panose="020B0606020202030204" pitchFamily="34" charset="0"/>
              </a:rPr>
              <a:t>Technické překážky</a:t>
            </a:r>
            <a:r>
              <a:rPr lang="cs-CZ" altLang="cs-CZ" sz="2800" dirty="0">
                <a:latin typeface="Arial Narrow" panose="020B0606020202030204" pitchFamily="34" charset="0"/>
              </a:rPr>
              <a:t>: značně rozsáhlý rejstřík odlišných národních předpisů, jež brzdily volný pohyb zboží, služeb i pracovníků,</a:t>
            </a:r>
          </a:p>
          <a:p>
            <a:pPr marL="914400" lvl="1" indent="-514350">
              <a:buFont typeface="Times New Roman" panose="02020603050405020304" pitchFamily="18" charset="0"/>
              <a:buAutoNum type="arabicPeriod"/>
            </a:pPr>
            <a:r>
              <a:rPr lang="cs-CZ" altLang="cs-CZ" sz="2800" b="1" dirty="0">
                <a:latin typeface="Arial Narrow" panose="020B0606020202030204" pitchFamily="34" charset="0"/>
              </a:rPr>
              <a:t>Daňové překážky</a:t>
            </a:r>
            <a:r>
              <a:rPr lang="cs-CZ" altLang="cs-CZ" sz="2800" dirty="0">
                <a:latin typeface="Arial Narrow" panose="020B0606020202030204" pitchFamily="34" charset="0"/>
              </a:rPr>
              <a:t>: rozdíly v sazbách nepřímých daní, jež nejen deformovaly obchod, ale vynucovaly si kontrolu na hranicích mezi čl. státy</a:t>
            </a:r>
          </a:p>
          <a:p>
            <a:endParaRPr lang="cs-CZ" alt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CF33111B-4D00-2E78-7A17-180D8CF776FA}"/>
              </a:ext>
            </a:extLst>
          </p:cNvPr>
          <p:cNvSpPr>
            <a:spLocks noGrp="1" noChangeArrowheads="1"/>
          </p:cNvSpPr>
          <p:nvPr>
            <p:ph type="title"/>
          </p:nvPr>
        </p:nvSpPr>
        <p:spPr/>
        <p:txBody>
          <a:bodyPr/>
          <a:lstStyle/>
          <a:p>
            <a:pPr algn="ctr"/>
            <a:r>
              <a:rPr lang="cs-CZ" altLang="cs-CZ">
                <a:latin typeface="Arial Narrow" panose="020B0606020202030204" pitchFamily="34" charset="0"/>
              </a:rPr>
              <a:t>Cesty k jejich odstranění</a:t>
            </a:r>
          </a:p>
        </p:txBody>
      </p:sp>
      <p:sp>
        <p:nvSpPr>
          <p:cNvPr id="8195" name="Zástupný obsah 2">
            <a:extLst>
              <a:ext uri="{FF2B5EF4-FFF2-40B4-BE49-F238E27FC236}">
                <a16:creationId xmlns:a16="http://schemas.microsoft.com/office/drawing/2014/main" id="{C365C6A8-F3CB-D9F3-0E28-CCD56E0CADCB}"/>
              </a:ext>
            </a:extLst>
          </p:cNvPr>
          <p:cNvSpPr>
            <a:spLocks noGrp="1" noChangeArrowheads="1"/>
          </p:cNvSpPr>
          <p:nvPr>
            <p:ph idx="1"/>
          </p:nvPr>
        </p:nvSpPr>
        <p:spPr>
          <a:xfrm>
            <a:off x="510989" y="1556792"/>
            <a:ext cx="9977626" cy="5112296"/>
          </a:xfrm>
        </p:spPr>
        <p:txBody>
          <a:bodyPr/>
          <a:lstStyle/>
          <a:p>
            <a:pPr>
              <a:defRPr/>
            </a:pPr>
            <a:r>
              <a:rPr lang="cs-CZ" altLang="cs-CZ" sz="2400" b="1" dirty="0">
                <a:highlight>
                  <a:srgbClr val="FF0000"/>
                </a:highlight>
                <a:latin typeface="Arial Narrow" panose="020B0606020202030204" pitchFamily="34" charset="0"/>
              </a:rPr>
              <a:t>Negativní integrace</a:t>
            </a:r>
          </a:p>
          <a:p>
            <a:pPr lvl="1">
              <a:defRPr/>
            </a:pPr>
            <a:r>
              <a:rPr lang="cs-CZ" altLang="cs-CZ" sz="2400" dirty="0">
                <a:latin typeface="Arial Narrow" panose="020B0606020202030204" pitchFamily="34" charset="0"/>
              </a:rPr>
              <a:t>Zákazy národně vytvářených překážek + překážek vytvářených podniky</a:t>
            </a:r>
          </a:p>
          <a:p>
            <a:pPr lvl="1">
              <a:defRPr/>
            </a:pPr>
            <a:r>
              <a:rPr lang="cs-CZ" altLang="cs-CZ" sz="2400" dirty="0">
                <a:latin typeface="Arial Narrow" panose="020B0606020202030204" pitchFamily="34" charset="0"/>
              </a:rPr>
              <a:t>Upraveny SFEU – tzv. </a:t>
            </a:r>
            <a:r>
              <a:rPr lang="cs-CZ" altLang="cs-CZ" sz="2400" dirty="0">
                <a:solidFill>
                  <a:srgbClr val="FF0000"/>
                </a:solidFill>
                <a:latin typeface="Arial Narrow" panose="020B0606020202030204" pitchFamily="34" charset="0"/>
              </a:rPr>
              <a:t>neharmonizovaná oblast</a:t>
            </a:r>
          </a:p>
          <a:p>
            <a:pPr>
              <a:defRPr/>
            </a:pPr>
            <a:r>
              <a:rPr lang="cs-CZ" altLang="cs-CZ" sz="2400" b="1" dirty="0">
                <a:highlight>
                  <a:srgbClr val="00FF00"/>
                </a:highlight>
                <a:latin typeface="Arial Narrow" panose="020B0606020202030204" pitchFamily="34" charset="0"/>
              </a:rPr>
              <a:t>Pozitivní integrace</a:t>
            </a:r>
          </a:p>
          <a:p>
            <a:pPr lvl="1">
              <a:defRPr/>
            </a:pPr>
            <a:r>
              <a:rPr lang="cs-CZ" altLang="cs-CZ" sz="2400" dirty="0">
                <a:latin typeface="Arial Narrow" panose="020B0606020202030204" pitchFamily="34" charset="0"/>
              </a:rPr>
              <a:t>Harmonizace a unifikace standardů</a:t>
            </a:r>
          </a:p>
          <a:p>
            <a:pPr lvl="1">
              <a:defRPr/>
            </a:pPr>
            <a:r>
              <a:rPr lang="cs-CZ" altLang="cs-CZ" sz="2400" dirty="0">
                <a:latin typeface="Arial Narrow" panose="020B0606020202030204" pitchFamily="34" charset="0"/>
              </a:rPr>
              <a:t>Nařízení a směrnice – tzv. </a:t>
            </a:r>
            <a:r>
              <a:rPr lang="cs-CZ" altLang="cs-CZ" sz="2400" dirty="0">
                <a:solidFill>
                  <a:srgbClr val="FF0000"/>
                </a:solidFill>
                <a:latin typeface="Arial Narrow" panose="020B0606020202030204" pitchFamily="34" charset="0"/>
              </a:rPr>
              <a:t>harmonizovaná oblast </a:t>
            </a:r>
          </a:p>
          <a:p>
            <a:pPr lvl="2">
              <a:defRPr/>
            </a:pPr>
            <a:r>
              <a:rPr lang="cs-CZ" altLang="cs-CZ" sz="1800" dirty="0">
                <a:latin typeface="Arial Narrow" panose="020B0606020202030204" pitchFamily="34" charset="0"/>
              </a:rPr>
              <a:t>Platí zásada </a:t>
            </a:r>
            <a:r>
              <a:rPr lang="cs-CZ" altLang="cs-CZ" sz="1800" i="1" dirty="0">
                <a:latin typeface="Arial Narrow" panose="020B0606020202030204" pitchFamily="34" charset="0"/>
              </a:rPr>
              <a:t>lex </a:t>
            </a:r>
            <a:r>
              <a:rPr lang="cs-CZ" altLang="cs-CZ" sz="1800" i="1" dirty="0" err="1">
                <a:latin typeface="Arial Narrow" panose="020B0606020202030204" pitchFamily="34" charset="0"/>
              </a:rPr>
              <a:t>specialis</a:t>
            </a:r>
            <a:endParaRPr lang="cs-CZ" altLang="cs-CZ" sz="1800" i="1" dirty="0">
              <a:latin typeface="Arial Narrow" panose="020B0606020202030204" pitchFamily="34" charset="0"/>
            </a:endParaRPr>
          </a:p>
          <a:p>
            <a:pPr>
              <a:defRPr/>
            </a:pPr>
            <a:r>
              <a:rPr lang="cs-CZ" altLang="cs-CZ" sz="2400" b="1" i="1" dirty="0">
                <a:highlight>
                  <a:srgbClr val="FFFF00"/>
                </a:highlight>
                <a:latin typeface="Arial Narrow" panose="020B0606020202030204" pitchFamily="34" charset="0"/>
              </a:rPr>
              <a:t>OMC</a:t>
            </a:r>
            <a:r>
              <a:rPr lang="cs-CZ" altLang="cs-CZ" sz="2400" b="1" dirty="0">
                <a:highlight>
                  <a:srgbClr val="FFFF00"/>
                </a:highlight>
                <a:latin typeface="Arial Narrow" panose="020B0606020202030204" pitchFamily="34" charset="0"/>
              </a:rPr>
              <a:t> = otevřená metoda koordinace</a:t>
            </a:r>
          </a:p>
          <a:p>
            <a:pPr lvl="1">
              <a:defRPr/>
            </a:pPr>
            <a:r>
              <a:rPr lang="cs-CZ" altLang="cs-CZ" sz="2400" i="1" dirty="0">
                <a:latin typeface="Arial Narrow" panose="020B0606020202030204" pitchFamily="34" charset="0"/>
              </a:rPr>
              <a:t>Best </a:t>
            </a:r>
            <a:r>
              <a:rPr lang="cs-CZ" altLang="cs-CZ" sz="2400" i="1" dirty="0" err="1">
                <a:latin typeface="Arial Narrow" panose="020B0606020202030204" pitchFamily="34" charset="0"/>
              </a:rPr>
              <a:t>practices</a:t>
            </a:r>
            <a:r>
              <a:rPr lang="cs-CZ" altLang="cs-CZ" sz="2400" i="1" dirty="0">
                <a:latin typeface="Arial Narrow" panose="020B0606020202030204" pitchFamily="34" charset="0"/>
              </a:rPr>
              <a:t> - Peer </a:t>
            </a:r>
            <a:r>
              <a:rPr lang="cs-CZ" altLang="cs-CZ" sz="2400" i="1" dirty="0" err="1">
                <a:latin typeface="Arial Narrow" panose="020B0606020202030204" pitchFamily="34" charset="0"/>
              </a:rPr>
              <a:t>pressure</a:t>
            </a:r>
            <a:endParaRPr lang="cs-CZ" altLang="cs-CZ" sz="2400" i="1" dirty="0">
              <a:latin typeface="Arial Narrow" panose="020B0606020202030204" pitchFamily="34" charset="0"/>
            </a:endParaRPr>
          </a:p>
          <a:p>
            <a:pPr lvl="1">
              <a:defRPr/>
            </a:pPr>
            <a:r>
              <a:rPr lang="cs-CZ" altLang="cs-CZ" sz="2400" dirty="0">
                <a:latin typeface="Arial Narrow" panose="020B0606020202030204" pitchFamily="34" charset="0"/>
              </a:rPr>
              <a:t>Společné cíle a doporučení, zelené a bílé knihy, metodiky…</a:t>
            </a:r>
          </a:p>
          <a:p>
            <a:pPr lvl="1">
              <a:defRPr/>
            </a:pPr>
            <a:endParaRPr lang="cs-CZ" altLang="cs-CZ" i="1" dirty="0">
              <a:latin typeface="Arial Narrow" panose="020B0606020202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7C97222-1E33-2241-8F75-D924F3E24F20}"/>
              </a:ext>
            </a:extLst>
          </p:cNvPr>
          <p:cNvSpPr>
            <a:spLocks noGrp="1" noChangeArrowheads="1"/>
          </p:cNvSpPr>
          <p:nvPr>
            <p:ph type="title"/>
          </p:nvPr>
        </p:nvSpPr>
        <p:spPr>
          <a:xfrm>
            <a:off x="2286000" y="421340"/>
            <a:ext cx="7842250" cy="950259"/>
          </a:xfrm>
        </p:spPr>
        <p:txBody>
          <a:bodyPr/>
          <a:lstStyle/>
          <a:p>
            <a:pPr algn="ctr" eaLnBrk="1" hangingPunct="1"/>
            <a:r>
              <a:rPr lang="cs-CZ" altLang="cs-CZ" sz="3800" dirty="0">
                <a:solidFill>
                  <a:schemeClr val="tx1"/>
                </a:solidFill>
                <a:latin typeface="Arial Narrow" panose="020B0606020202030204" pitchFamily="34" charset="0"/>
              </a:rPr>
              <a:t>Základy jednotného trhu EU</a:t>
            </a:r>
            <a:endParaRPr lang="cs-CZ" altLang="cs-CZ" dirty="0"/>
          </a:p>
        </p:txBody>
      </p:sp>
      <p:sp>
        <p:nvSpPr>
          <p:cNvPr id="9219" name="Rectangle 3">
            <a:extLst>
              <a:ext uri="{FF2B5EF4-FFF2-40B4-BE49-F238E27FC236}">
                <a16:creationId xmlns:a16="http://schemas.microsoft.com/office/drawing/2014/main" id="{5C91498E-13DF-617E-7D17-E682A4BE7EC8}"/>
              </a:ext>
            </a:extLst>
          </p:cNvPr>
          <p:cNvSpPr>
            <a:spLocks noGrp="1" noChangeArrowheads="1"/>
          </p:cNvSpPr>
          <p:nvPr>
            <p:ph type="body" idx="1"/>
          </p:nvPr>
        </p:nvSpPr>
        <p:spPr>
          <a:xfrm>
            <a:off x="430306" y="1484314"/>
            <a:ext cx="10237695" cy="5373687"/>
          </a:xfrm>
        </p:spPr>
        <p:txBody>
          <a:bodyPr/>
          <a:lstStyle/>
          <a:p>
            <a:pPr eaLnBrk="1" hangingPunct="1">
              <a:defRPr/>
            </a:pPr>
            <a:r>
              <a:rPr lang="cs-CZ" altLang="cs-CZ" b="1" dirty="0">
                <a:highlight>
                  <a:srgbClr val="FFFF00"/>
                </a:highlight>
                <a:latin typeface="Arial Narrow" panose="020B0606020202030204" pitchFamily="34" charset="0"/>
              </a:rPr>
              <a:t>4+1 svobody primárního práva</a:t>
            </a:r>
            <a:r>
              <a:rPr lang="cs-CZ" altLang="cs-CZ" dirty="0">
                <a:highlight>
                  <a:srgbClr val="FFFF00"/>
                </a:highlight>
                <a:latin typeface="Arial Narrow" panose="020B0606020202030204" pitchFamily="34" charset="0"/>
              </a:rPr>
              <a:t>: Volný pohyb zboží, služeb, osob, kapitálu a svoboda usazování se za účelem podnikání</a:t>
            </a:r>
            <a:r>
              <a:rPr lang="cs-CZ" altLang="cs-CZ" dirty="0">
                <a:latin typeface="Arial Narrow" panose="020B0606020202030204" pitchFamily="34" charset="0"/>
              </a:rPr>
              <a:t>. </a:t>
            </a:r>
          </a:p>
          <a:p>
            <a:pPr eaLnBrk="1" hangingPunct="1">
              <a:defRPr/>
            </a:pPr>
            <a:r>
              <a:rPr lang="cs-CZ" altLang="cs-CZ" b="1" dirty="0">
                <a:latin typeface="Arial Narrow" panose="020B0606020202030204" pitchFamily="34" charset="0"/>
              </a:rPr>
              <a:t>X dalších svobod: </a:t>
            </a:r>
            <a:r>
              <a:rPr lang="cs-CZ" altLang="cs-CZ" dirty="0">
                <a:latin typeface="Arial Narrow" panose="020B0606020202030204" pitchFamily="34" charset="0"/>
              </a:rPr>
              <a:t>VP rozhodnutí, VP dat…</a:t>
            </a:r>
          </a:p>
          <a:p>
            <a:pPr marL="288925" indent="-288925">
              <a:buNone/>
              <a:defRPr/>
            </a:pPr>
            <a:r>
              <a:rPr lang="cs-CZ" altLang="cs-CZ" b="1" dirty="0">
                <a:latin typeface="Arial Narrow" panose="020B0606020202030204" pitchFamily="34" charset="0"/>
              </a:rPr>
              <a:t>+  Principy a politiky dotvářející funkční rámec JT ES</a:t>
            </a:r>
            <a:r>
              <a:rPr lang="cs-CZ" altLang="cs-CZ" dirty="0">
                <a:latin typeface="Arial Narrow" panose="020B0606020202030204" pitchFamily="34" charset="0"/>
              </a:rPr>
              <a:t>: </a:t>
            </a:r>
          </a:p>
          <a:p>
            <a:pPr marL="568325" lvl="1" indent="-88900">
              <a:buClr>
                <a:srgbClr val="0000FF"/>
              </a:buClr>
              <a:buFont typeface="Wingdings" panose="05000000000000000000" pitchFamily="2" charset="2"/>
              <a:buChar char="§"/>
              <a:defRPr/>
            </a:pPr>
            <a:r>
              <a:rPr lang="cs-CZ" altLang="cs-CZ" dirty="0">
                <a:latin typeface="Arial Narrow" panose="020B0606020202030204" pitchFamily="34" charset="0"/>
              </a:rPr>
              <a:t> </a:t>
            </a:r>
            <a:r>
              <a:rPr lang="cs-CZ" altLang="cs-CZ" sz="2100" dirty="0">
                <a:latin typeface="Arial Narrow" panose="020B0606020202030204" pitchFamily="34" charset="0"/>
              </a:rPr>
              <a:t>Pozitivní integrace - harmonizace základních požadavků na výrobky a poskytovatele služeb (doplňuje vzájemné uznávání národních standardů v neharmonizovaných oblastech – viz dále) </a:t>
            </a:r>
          </a:p>
          <a:p>
            <a:pPr marL="568325" lvl="1" indent="-88900">
              <a:buClr>
                <a:srgbClr val="0000FF"/>
              </a:buClr>
              <a:buFont typeface="Wingdings" panose="05000000000000000000" pitchFamily="2" charset="2"/>
              <a:buChar char="§"/>
              <a:defRPr/>
            </a:pPr>
            <a:r>
              <a:rPr lang="cs-CZ" altLang="cs-CZ" sz="2100" dirty="0">
                <a:latin typeface="Arial Narrow" panose="020B0606020202030204" pitchFamily="34" charset="0"/>
              </a:rPr>
              <a:t> Celní unie a společná obchodní politika</a:t>
            </a:r>
          </a:p>
          <a:p>
            <a:pPr marL="568325" lvl="1" indent="-88900">
              <a:buClr>
                <a:srgbClr val="0000FF"/>
              </a:buClr>
              <a:buFont typeface="Wingdings" panose="05000000000000000000" pitchFamily="2" charset="2"/>
              <a:buChar char="§"/>
              <a:defRPr/>
            </a:pPr>
            <a:r>
              <a:rPr lang="cs-CZ" altLang="cs-CZ" sz="2100" dirty="0">
                <a:latin typeface="Arial Narrow" panose="020B0606020202030204" pitchFamily="34" charset="0"/>
              </a:rPr>
              <a:t> Rovnost a nediskriminace + ochrana základních práv</a:t>
            </a:r>
          </a:p>
          <a:p>
            <a:pPr marL="568325" lvl="1" indent="-88900">
              <a:buClr>
                <a:srgbClr val="0000FF"/>
              </a:buClr>
              <a:buFont typeface="Wingdings" panose="05000000000000000000" pitchFamily="2" charset="2"/>
              <a:buChar char="§"/>
              <a:defRPr/>
            </a:pPr>
            <a:r>
              <a:rPr lang="cs-CZ" altLang="cs-CZ" sz="2100" dirty="0">
                <a:latin typeface="Arial Narrow" panose="020B0606020202030204" pitchFamily="34" charset="0"/>
              </a:rPr>
              <a:t> Ochrana hospodářské soutěže, kontrola veřejných podpor</a:t>
            </a:r>
          </a:p>
          <a:p>
            <a:pPr marL="568325" lvl="1" indent="-88900">
              <a:buClr>
                <a:srgbClr val="0000FF"/>
              </a:buClr>
              <a:buFont typeface="Wingdings" panose="05000000000000000000" pitchFamily="2" charset="2"/>
              <a:buChar char="§"/>
              <a:defRPr/>
            </a:pPr>
            <a:r>
              <a:rPr lang="cs-CZ" altLang="cs-CZ" sz="2100" dirty="0">
                <a:latin typeface="Arial Narrow" panose="020B0606020202030204" pitchFamily="34" charset="0"/>
              </a:rPr>
              <a:t> Ochrana spotřebitele, základní sociální / pracovně-právní standardy</a:t>
            </a:r>
          </a:p>
          <a:p>
            <a:pPr marL="568325" lvl="1" indent="-88900">
              <a:buClr>
                <a:srgbClr val="0000FF"/>
              </a:buClr>
              <a:buFont typeface="Wingdings" panose="05000000000000000000" pitchFamily="2" charset="2"/>
              <a:buChar char="§"/>
              <a:defRPr/>
            </a:pPr>
            <a:r>
              <a:rPr lang="cs-CZ" altLang="cs-CZ" sz="2100" dirty="0">
                <a:latin typeface="Arial Narrow" panose="020B0606020202030204" pitchFamily="34" charset="0"/>
              </a:rPr>
              <a:t> Liberalizace veřejných zakázek a monopolních odvětví</a:t>
            </a:r>
          </a:p>
          <a:p>
            <a:pPr marL="568325" lvl="1" indent="-88900">
              <a:buClr>
                <a:srgbClr val="0000FF"/>
              </a:buClr>
              <a:buFont typeface="Wingdings" panose="05000000000000000000" pitchFamily="2" charset="2"/>
              <a:buChar char="§"/>
              <a:defRPr/>
            </a:pPr>
            <a:r>
              <a:rPr lang="cs-CZ" altLang="cs-CZ" sz="2100" dirty="0">
                <a:latin typeface="Arial Narrow" panose="020B0606020202030204" pitchFamily="34" charset="0"/>
              </a:rPr>
              <a:t> Digitální a environmentální agenda…</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3A240B82-8622-CB67-ADCE-9348BE0D20C6}"/>
              </a:ext>
            </a:extLst>
          </p:cNvPr>
          <p:cNvSpPr>
            <a:spLocks noGrp="1" noChangeArrowheads="1"/>
          </p:cNvSpPr>
          <p:nvPr>
            <p:ph type="title"/>
          </p:nvPr>
        </p:nvSpPr>
        <p:spPr/>
        <p:txBody>
          <a:bodyPr/>
          <a:lstStyle/>
          <a:p>
            <a:pPr algn="ctr"/>
            <a:r>
              <a:rPr lang="cs-CZ" altLang="cs-CZ" dirty="0">
                <a:latin typeface="Arial Narrow" panose="020B0606020202030204" pitchFamily="34" charset="0"/>
              </a:rPr>
              <a:t>Teresa </a:t>
            </a:r>
            <a:r>
              <a:rPr lang="cs-CZ" altLang="cs-CZ" dirty="0" err="1">
                <a:latin typeface="Arial Narrow" panose="020B0606020202030204" pitchFamily="34" charset="0"/>
              </a:rPr>
              <a:t>Ribera</a:t>
            </a:r>
            <a:r>
              <a:rPr lang="cs-CZ" altLang="cs-CZ" dirty="0">
                <a:latin typeface="Arial Narrow" panose="020B0606020202030204" pitchFamily="34" charset="0"/>
              </a:rPr>
              <a:t> (místopředsedkyně EK) 30. 4. 2025</a:t>
            </a:r>
          </a:p>
        </p:txBody>
      </p:sp>
      <p:sp>
        <p:nvSpPr>
          <p:cNvPr id="10243" name="Zástupný obsah 2">
            <a:extLst>
              <a:ext uri="{FF2B5EF4-FFF2-40B4-BE49-F238E27FC236}">
                <a16:creationId xmlns:a16="http://schemas.microsoft.com/office/drawing/2014/main" id="{2CFF9483-7B9A-94EA-5DF9-5BCF3CB3DFAB}"/>
              </a:ext>
            </a:extLst>
          </p:cNvPr>
          <p:cNvSpPr>
            <a:spLocks noGrp="1" noChangeArrowheads="1"/>
          </p:cNvSpPr>
          <p:nvPr>
            <p:ph idx="1"/>
          </p:nvPr>
        </p:nvSpPr>
        <p:spPr>
          <a:xfrm>
            <a:off x="385482" y="1900518"/>
            <a:ext cx="10174569" cy="4230408"/>
          </a:xfrm>
        </p:spPr>
        <p:txBody>
          <a:bodyPr>
            <a:normAutofit/>
          </a:bodyPr>
          <a:lstStyle/>
          <a:p>
            <a:r>
              <a:rPr lang="cs-CZ" altLang="cs-CZ" sz="2800" dirty="0">
                <a:latin typeface="Arial Narrow" panose="020B0606020202030204" pitchFamily="34" charset="0"/>
              </a:rPr>
              <a:t>Podle výpočtů MMF jsou přetrvávající vnitřní bariéry jednotného trhu EU ekvivalentem cla ve výši okolo </a:t>
            </a:r>
            <a:r>
              <a:rPr lang="cs-CZ" altLang="cs-CZ" sz="2800" b="1" dirty="0">
                <a:latin typeface="Arial Narrow" panose="020B0606020202030204" pitchFamily="34" charset="0"/>
              </a:rPr>
              <a:t>45 %</a:t>
            </a:r>
            <a:r>
              <a:rPr lang="cs-CZ" altLang="cs-CZ" sz="2800" dirty="0">
                <a:latin typeface="Arial Narrow" panose="020B0606020202030204" pitchFamily="34" charset="0"/>
              </a:rPr>
              <a:t>. </a:t>
            </a:r>
          </a:p>
          <a:p>
            <a:pPr lvl="1"/>
            <a:r>
              <a:rPr lang="cs-CZ" altLang="cs-CZ" sz="2800" dirty="0">
                <a:latin typeface="Arial Narrow" panose="020B0606020202030204" pitchFamily="34" charset="0"/>
              </a:rPr>
              <a:t>Průměr pro vnitřní obchod mezi státy USA je 15 %. </a:t>
            </a:r>
          </a:p>
          <a:p>
            <a:r>
              <a:rPr lang="cs-CZ" altLang="cs-CZ" sz="2800" dirty="0">
                <a:latin typeface="Arial Narrow" panose="020B0606020202030204" pitchFamily="34" charset="0"/>
              </a:rPr>
              <a:t>Pokud bychom zúžili záběr na </a:t>
            </a:r>
            <a:r>
              <a:rPr lang="cs-CZ" altLang="cs-CZ" sz="2800" b="1" dirty="0">
                <a:latin typeface="Arial Narrow" panose="020B0606020202030204" pitchFamily="34" charset="0"/>
              </a:rPr>
              <a:t>obchod se službami </a:t>
            </a:r>
            <a:r>
              <a:rPr lang="cs-CZ" altLang="cs-CZ" sz="2800" dirty="0">
                <a:latin typeface="Arial Narrow" panose="020B0606020202030204" pitchFamily="34" charset="0"/>
              </a:rPr>
              <a:t>mezi členskými státy, pak jsou vnitřní bariéry ekvivalentem cla ve výši okolo </a:t>
            </a:r>
            <a:r>
              <a:rPr lang="cs-CZ" altLang="cs-CZ" sz="2800" b="1" dirty="0">
                <a:latin typeface="Arial Narrow" panose="020B0606020202030204" pitchFamily="34" charset="0"/>
              </a:rPr>
              <a:t>110 %</a:t>
            </a:r>
            <a:r>
              <a:rPr lang="cs-CZ" altLang="cs-CZ" sz="2800" dirty="0">
                <a:latin typeface="Arial Narrow" panose="020B0606020202030204" pitchFamily="34" charset="0"/>
              </a:rPr>
              <a:t>. </a:t>
            </a:r>
          </a:p>
          <a:p>
            <a:r>
              <a:rPr lang="cs-CZ" altLang="cs-CZ" sz="2800" dirty="0">
                <a:latin typeface="Arial Narrow" panose="020B0606020202030204" pitchFamily="34" charset="0"/>
              </a:rPr>
              <a:t>Úzce národní trhy v rámci EU jsou dosud realitou v energetice nebo v telekomunikacích, neexistuje ani jednotný kapitálový trhu EU.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a:extLst>
              <a:ext uri="{FF2B5EF4-FFF2-40B4-BE49-F238E27FC236}">
                <a16:creationId xmlns:a16="http://schemas.microsoft.com/office/drawing/2014/main" id="{2DEEEE06-88AF-CEE1-1CCC-BA0494103966}"/>
              </a:ext>
            </a:extLst>
          </p:cNvPr>
          <p:cNvSpPr>
            <a:spLocks noGrp="1" noChangeArrowheads="1"/>
          </p:cNvSpPr>
          <p:nvPr>
            <p:ph type="title"/>
          </p:nvPr>
        </p:nvSpPr>
        <p:spPr>
          <a:xfrm>
            <a:off x="647699" y="717551"/>
            <a:ext cx="10706099" cy="761626"/>
          </a:xfrm>
        </p:spPr>
        <p:txBody>
          <a:bodyPr/>
          <a:lstStyle/>
          <a:p>
            <a:pPr algn="ctr"/>
            <a:r>
              <a:rPr lang="cs-CZ" altLang="cs-CZ" dirty="0">
                <a:latin typeface="Arial Narrow" panose="020B0606020202030204" pitchFamily="34" charset="0"/>
              </a:rPr>
              <a:t>O TOMTÉŽ Z DOMÁCÍCH ZDROJŮ…</a:t>
            </a:r>
          </a:p>
        </p:txBody>
      </p:sp>
      <p:sp>
        <p:nvSpPr>
          <p:cNvPr id="43011" name="Zástupný obsah 2">
            <a:extLst>
              <a:ext uri="{FF2B5EF4-FFF2-40B4-BE49-F238E27FC236}">
                <a16:creationId xmlns:a16="http://schemas.microsoft.com/office/drawing/2014/main" id="{B1D9CFE4-F55E-87B7-A918-BCBBD0F41B3E}"/>
              </a:ext>
            </a:extLst>
          </p:cNvPr>
          <p:cNvSpPr>
            <a:spLocks noGrp="1" noChangeArrowheads="1"/>
          </p:cNvSpPr>
          <p:nvPr>
            <p:ph idx="1"/>
          </p:nvPr>
        </p:nvSpPr>
        <p:spPr>
          <a:xfrm>
            <a:off x="573741" y="1600200"/>
            <a:ext cx="9914874" cy="4979988"/>
          </a:xfrm>
        </p:spPr>
        <p:txBody>
          <a:bodyPr>
            <a:normAutofit/>
          </a:bodyPr>
          <a:lstStyle/>
          <a:p>
            <a:r>
              <a:rPr lang="cs-CZ" altLang="cs-CZ" sz="3600" dirty="0">
                <a:latin typeface="Arial Narrow" panose="020B0606020202030204" pitchFamily="34" charset="0"/>
              </a:rPr>
              <a:t>Singer: Prosperující Evropa bez hranic je blud, kterému ale stále věříme</a:t>
            </a:r>
          </a:p>
          <a:p>
            <a:pPr lvl="1"/>
            <a:r>
              <a:rPr lang="cs-CZ" altLang="cs-CZ" sz="3200" dirty="0">
                <a:latin typeface="Arial Narrow" panose="020B0606020202030204" pitchFamily="34" charset="0"/>
              </a:rPr>
              <a:t>Seznam Zprávy, 4. 2. 2026</a:t>
            </a:r>
          </a:p>
          <a:p>
            <a:pPr lvl="1"/>
            <a:r>
              <a:rPr lang="cs-CZ" altLang="cs-CZ" sz="3200" dirty="0">
                <a:latin typeface="Arial Narrow" panose="020B0606020202030204" pitchFamily="34" charset="0"/>
                <a:hlinkClick r:id="rId2"/>
              </a:rPr>
              <a:t>https://www.seznamzpravy.cz/clanek/ekonomika-ocima-byznysu-singer-ten-uzasny-spolecny-trh-evropske-unie-ktery-ale-neexistuje-297739</a:t>
            </a:r>
            <a:r>
              <a:rPr lang="cs-CZ" altLang="cs-CZ" sz="3200" dirty="0">
                <a:latin typeface="Arial Narrow" panose="020B0606020202030204" pitchFamily="34"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53881-5AEE-DD3C-2CAA-1DC775FDAF30}"/>
              </a:ext>
            </a:extLst>
          </p:cNvPr>
          <p:cNvSpPr>
            <a:spLocks noGrp="1"/>
          </p:cNvSpPr>
          <p:nvPr>
            <p:ph type="title"/>
          </p:nvPr>
        </p:nvSpPr>
        <p:spPr/>
        <p:txBody>
          <a:bodyPr/>
          <a:lstStyle/>
          <a:p>
            <a:pPr algn="ctr"/>
            <a:r>
              <a:rPr lang="cs-CZ" dirty="0">
                <a:latin typeface="Arial Narrow" panose="020B0606020202030204" pitchFamily="34" charset="0"/>
              </a:rPr>
              <a:t>Ovšem jsou i opačné NÁZORY…</a:t>
            </a:r>
          </a:p>
        </p:txBody>
      </p:sp>
      <p:sp>
        <p:nvSpPr>
          <p:cNvPr id="3" name="Zástupný obsah 2">
            <a:extLst>
              <a:ext uri="{FF2B5EF4-FFF2-40B4-BE49-F238E27FC236}">
                <a16:creationId xmlns:a16="http://schemas.microsoft.com/office/drawing/2014/main" id="{C81998F8-CFE3-F8EF-1109-D274D3406717}"/>
              </a:ext>
            </a:extLst>
          </p:cNvPr>
          <p:cNvSpPr>
            <a:spLocks noGrp="1"/>
          </p:cNvSpPr>
          <p:nvPr>
            <p:ph idx="1"/>
          </p:nvPr>
        </p:nvSpPr>
        <p:spPr>
          <a:xfrm>
            <a:off x="546847" y="1585411"/>
            <a:ext cx="10049436" cy="4831766"/>
          </a:xfrm>
        </p:spPr>
        <p:txBody>
          <a:bodyPr>
            <a:normAutofit lnSpcReduction="10000"/>
          </a:bodyPr>
          <a:lstStyle/>
          <a:p>
            <a:r>
              <a:rPr lang="cs-CZ" sz="2800" b="0" i="1" dirty="0">
                <a:latin typeface="Arial Narrow" panose="020B0606020202030204" pitchFamily="34" charset="0"/>
              </a:rPr>
              <a:t>„Obě strany Atlantiku si musí uvědomit, že obecně přijímané názory jsou zavádějící. Spojené státy sice mají vyšší mezistátní obchod a mobilitu než EU, ale ne proto, že by kdy dokončily něco, co by se byť vzdáleně blížilo evropskému projektu odstraňování překážek. </a:t>
            </a:r>
            <a:r>
              <a:rPr lang="cs-CZ" sz="2800" i="1" dirty="0">
                <a:latin typeface="Arial Narrow" panose="020B0606020202030204" pitchFamily="34" charset="0"/>
              </a:rPr>
              <a:t>Američané dnes </a:t>
            </a:r>
            <a:r>
              <a:rPr lang="cs-CZ" sz="2800" b="0" i="1" dirty="0">
                <a:latin typeface="Arial Narrow" panose="020B0606020202030204" pitchFamily="34" charset="0"/>
              </a:rPr>
              <a:t>zdaleka nežijí v jednotné ekonomické zóně, ale </a:t>
            </a:r>
            <a:r>
              <a:rPr lang="cs-CZ" sz="2800" i="1" dirty="0">
                <a:latin typeface="Arial Narrow" panose="020B0606020202030204" pitchFamily="34" charset="0"/>
              </a:rPr>
              <a:t>zachovávají si mnoho nákladných mezistátních překážek, které Evropané odstranili nebo omezili v rámci svých slavných „čtyř svobod“</a:t>
            </a:r>
            <a:r>
              <a:rPr lang="cs-CZ" sz="2800" b="0" i="1" dirty="0">
                <a:latin typeface="Arial Narrow" panose="020B0606020202030204" pitchFamily="34" charset="0"/>
              </a:rPr>
              <a:t>: volného pohybu zboží, služeb, kapitálu a osob. Relativně větší kulturní a institucionální homogenita a normy mobility povzbuzují Američany k obchodování a stěhování mezi státy navzdory těmto bariérám, nikoli kvůli jejich absenci.“</a:t>
            </a:r>
          </a:p>
          <a:p>
            <a:r>
              <a:rPr lang="cs-CZ" sz="1800" b="0" dirty="0" err="1">
                <a:latin typeface="Arial Narrow" panose="020B0606020202030204" pitchFamily="34" charset="0"/>
              </a:rPr>
              <a:t>Foreign</a:t>
            </a:r>
            <a:r>
              <a:rPr lang="cs-CZ" sz="1800" b="0" dirty="0">
                <a:latin typeface="Arial Narrow" panose="020B0606020202030204" pitchFamily="34" charset="0"/>
              </a:rPr>
              <a:t> </a:t>
            </a:r>
            <a:r>
              <a:rPr lang="cs-CZ" sz="1800" b="0" dirty="0" err="1">
                <a:latin typeface="Arial Narrow" panose="020B0606020202030204" pitchFamily="34" charset="0"/>
              </a:rPr>
              <a:t>Affairs</a:t>
            </a:r>
            <a:r>
              <a:rPr lang="cs-CZ" sz="1800" b="0" dirty="0">
                <a:latin typeface="Arial Narrow" panose="020B0606020202030204" pitchFamily="34" charset="0"/>
              </a:rPr>
              <a:t>, </a:t>
            </a:r>
            <a:r>
              <a:rPr lang="en-US" sz="1800" b="0" dirty="0">
                <a:latin typeface="Arial Narrow" panose="020B0606020202030204" pitchFamily="34" charset="0"/>
              </a:rPr>
              <a:t>May/June 2022</a:t>
            </a:r>
            <a:r>
              <a:rPr lang="cs-CZ" sz="1800" b="0" dirty="0">
                <a:latin typeface="Arial Narrow" panose="020B0606020202030204" pitchFamily="34" charset="0"/>
              </a:rPr>
              <a:t> </a:t>
            </a:r>
            <a:r>
              <a:rPr lang="cs-CZ" sz="1800" b="0" i="1" dirty="0">
                <a:latin typeface="Arial Narrow" panose="020B0606020202030204" pitchFamily="34" charset="0"/>
              </a:rPr>
              <a:t>„</a:t>
            </a:r>
            <a:r>
              <a:rPr lang="en-US" sz="1800" b="0" i="1" dirty="0">
                <a:latin typeface="Arial Narrow" panose="020B0606020202030204" pitchFamily="34" charset="0"/>
              </a:rPr>
              <a:t>Single-Market Power</a:t>
            </a:r>
            <a:r>
              <a:rPr lang="cs-CZ" sz="1800" b="0" i="1" dirty="0">
                <a:latin typeface="Arial Narrow" panose="020B0606020202030204" pitchFamily="34" charset="0"/>
              </a:rPr>
              <a:t> - </a:t>
            </a:r>
            <a:r>
              <a:rPr lang="en-US" sz="1800" b="0" i="1" dirty="0">
                <a:latin typeface="Arial Narrow" panose="020B0606020202030204" pitchFamily="34" charset="0"/>
              </a:rPr>
              <a:t>How Europe Surpassed America in the Quest for Economic Integration</a:t>
            </a:r>
            <a:r>
              <a:rPr lang="cs-CZ" sz="1800" b="0" i="1" dirty="0">
                <a:latin typeface="Arial Narrow" panose="020B0606020202030204" pitchFamily="34" charset="0"/>
              </a:rPr>
              <a:t>“</a:t>
            </a:r>
            <a:r>
              <a:rPr lang="cs-CZ" sz="1800" b="0" dirty="0">
                <a:latin typeface="Arial Narrow" panose="020B0606020202030204" pitchFamily="34" charset="0"/>
              </a:rPr>
              <a:t> by </a:t>
            </a:r>
            <a:r>
              <a:rPr lang="en-US" sz="1800" b="0" dirty="0">
                <a:latin typeface="Arial Narrow" panose="020B0606020202030204" pitchFamily="34" charset="0"/>
              </a:rPr>
              <a:t>Matthias Matthijs and Craig Parsons</a:t>
            </a:r>
          </a:p>
        </p:txBody>
      </p:sp>
      <p:sp>
        <p:nvSpPr>
          <p:cNvPr id="4" name="Zástupný symbol pro zápatí 3">
            <a:extLst>
              <a:ext uri="{FF2B5EF4-FFF2-40B4-BE49-F238E27FC236}">
                <a16:creationId xmlns:a16="http://schemas.microsoft.com/office/drawing/2014/main" id="{E0556DF3-DBCC-6885-0668-5F01947C3FB3}"/>
              </a:ext>
            </a:extLst>
          </p:cNvPr>
          <p:cNvSpPr>
            <a:spLocks noGrp="1"/>
          </p:cNvSpPr>
          <p:nvPr>
            <p:ph type="ftr" sz="quarter" idx="11"/>
          </p:nvPr>
        </p:nvSpPr>
        <p:spPr/>
        <p:txBody>
          <a:bodyPr/>
          <a:lstStyle/>
          <a:p>
            <a:endParaRPr lang="cs-CZ" dirty="0"/>
          </a:p>
        </p:txBody>
      </p:sp>
      <p:sp>
        <p:nvSpPr>
          <p:cNvPr id="5" name="Zástupný symbol pro číslo snímku 4">
            <a:extLst>
              <a:ext uri="{FF2B5EF4-FFF2-40B4-BE49-F238E27FC236}">
                <a16:creationId xmlns:a16="http://schemas.microsoft.com/office/drawing/2014/main" id="{3D8205D8-AECA-DEC2-43C6-06B657F5482E}"/>
              </a:ext>
            </a:extLst>
          </p:cNvPr>
          <p:cNvSpPr>
            <a:spLocks noGrp="1"/>
          </p:cNvSpPr>
          <p:nvPr>
            <p:ph type="sldNum" sz="quarter" idx="12"/>
          </p:nvPr>
        </p:nvSpPr>
        <p:spPr/>
        <p:txBody>
          <a:bodyPr/>
          <a:lstStyle/>
          <a:p>
            <a:endParaRPr lang="cs-CZ" dirty="0"/>
          </a:p>
        </p:txBody>
      </p:sp>
    </p:spTree>
    <p:extLst>
      <p:ext uri="{BB962C8B-B14F-4D97-AF65-F5344CB8AC3E}">
        <p14:creationId xmlns:p14="http://schemas.microsoft.com/office/powerpoint/2010/main" val="3426469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D7511-CC88-901C-704D-177F1EC2F438}"/>
              </a:ext>
            </a:extLst>
          </p:cNvPr>
          <p:cNvSpPr>
            <a:spLocks noGrp="1"/>
          </p:cNvSpPr>
          <p:nvPr>
            <p:ph type="title"/>
          </p:nvPr>
        </p:nvSpPr>
        <p:spPr/>
        <p:txBody>
          <a:bodyPr/>
          <a:lstStyle/>
          <a:p>
            <a:pPr algn="ctr"/>
            <a:r>
              <a:rPr lang="cs-CZ" dirty="0">
                <a:latin typeface="Arial Narrow" panose="020B0606020202030204" pitchFamily="34" charset="0"/>
              </a:rPr>
              <a:t>…PROTOŽE NA VINĚ NENÍ JEN EU</a:t>
            </a:r>
            <a:endParaRPr lang="en-GB" dirty="0">
              <a:latin typeface="Arial Narrow" panose="020B0606020202030204" pitchFamily="34" charset="0"/>
            </a:endParaRPr>
          </a:p>
        </p:txBody>
      </p:sp>
      <p:sp>
        <p:nvSpPr>
          <p:cNvPr id="3" name="Zástupný obsah 2">
            <a:extLst>
              <a:ext uri="{FF2B5EF4-FFF2-40B4-BE49-F238E27FC236}">
                <a16:creationId xmlns:a16="http://schemas.microsoft.com/office/drawing/2014/main" id="{118C00C2-B1FF-5569-904C-5B76F2908764}"/>
              </a:ext>
            </a:extLst>
          </p:cNvPr>
          <p:cNvSpPr>
            <a:spLocks noGrp="1"/>
          </p:cNvSpPr>
          <p:nvPr>
            <p:ph idx="1"/>
          </p:nvPr>
        </p:nvSpPr>
        <p:spPr>
          <a:xfrm>
            <a:off x="647700" y="1649506"/>
            <a:ext cx="10047194" cy="4527457"/>
          </a:xfrm>
        </p:spPr>
        <p:txBody>
          <a:bodyPr>
            <a:normAutofit lnSpcReduction="10000"/>
          </a:bodyPr>
          <a:lstStyle/>
          <a:p>
            <a:r>
              <a:rPr lang="cs-CZ" sz="1900" dirty="0"/>
              <a:t>U. Von der </a:t>
            </a:r>
            <a:r>
              <a:rPr lang="cs-CZ" sz="1900" dirty="0" err="1"/>
              <a:t>Leyen</a:t>
            </a:r>
            <a:r>
              <a:rPr lang="cs-CZ" sz="1900" dirty="0"/>
              <a:t> (11/02/2026 Antverpy): </a:t>
            </a:r>
          </a:p>
          <a:p>
            <a:pPr marL="0" indent="0">
              <a:buNone/>
            </a:pPr>
            <a:r>
              <a:rPr lang="cs-CZ" b="0" i="1" noProof="0" dirty="0"/>
              <a:t>„Dovolte mi nastolit další téma, které </a:t>
            </a:r>
            <a:r>
              <a:rPr lang="cs-CZ" i="1" noProof="0" dirty="0"/>
              <a:t>se týká národní úrovně</a:t>
            </a:r>
            <a:r>
              <a:rPr lang="cs-CZ" b="0" i="1" noProof="0" dirty="0"/>
              <a:t>. Existuje příliš mnoho nadbytečných předpisů – tedy dalších vrstev vnitrostátních právních předpisů, které vám jen ztěžují život a vytvářejí nové překážky na našem jednotném trhu. Uvedu příklad: </a:t>
            </a:r>
            <a:r>
              <a:rPr lang="cs-CZ" i="1" noProof="0" dirty="0"/>
              <a:t>nákladní vozidlo v Belgii může vážit až 44 tun. Pokud však toto vozidlo jede do Francie a překročí hranici s Francií, která již neexistuje, může přepravovat pouze 40 tun</a:t>
            </a:r>
            <a:r>
              <a:rPr lang="cs-CZ" b="0" i="1" noProof="0" dirty="0"/>
              <a:t>. V červnu 2023 jsme navrhli právní předpis, který by tuto situaci harmonizoval. Téměř dva roky poté je tento návrh stále předmětem jednání spolu-zákonodárců. Další příklad: Přeprava odpadu z jednoho členského státu do druhého by měla být efektivní, snadná a rychlá. Různé vnitrostátní postupy – nadměrná regulace – ji však činí extrémně složitou. </a:t>
            </a:r>
            <a:r>
              <a:rPr lang="cs-CZ" i="1" noProof="0" dirty="0"/>
              <a:t>Některé členské státy například přijímají korespondenci pouze faxem</a:t>
            </a:r>
            <a:r>
              <a:rPr lang="cs-CZ" b="0" i="1" noProof="0" dirty="0"/>
              <a:t>. </a:t>
            </a:r>
            <a:r>
              <a:rPr lang="cs-CZ" i="1" noProof="0" dirty="0">
                <a:solidFill>
                  <a:srgbClr val="FF0000"/>
                </a:solidFill>
              </a:rPr>
              <a:t>V závislosti na odlišných pravidlech jednotlivých členských států může trvat několik měsíců, než obchodníci získají od orgánů zelenou</a:t>
            </a:r>
            <a:r>
              <a:rPr lang="cs-CZ" b="0" i="1" noProof="0" dirty="0"/>
              <a:t>.“ </a:t>
            </a:r>
          </a:p>
        </p:txBody>
      </p:sp>
      <p:sp>
        <p:nvSpPr>
          <p:cNvPr id="4" name="Zástupný symbol pro zápatí 3">
            <a:extLst>
              <a:ext uri="{FF2B5EF4-FFF2-40B4-BE49-F238E27FC236}">
                <a16:creationId xmlns:a16="http://schemas.microsoft.com/office/drawing/2014/main" id="{FC419F0A-CE8C-8B1A-C235-D8B030459877}"/>
              </a:ext>
            </a:extLst>
          </p:cNvPr>
          <p:cNvSpPr>
            <a:spLocks noGrp="1"/>
          </p:cNvSpPr>
          <p:nvPr>
            <p:ph type="ftr" sz="quarter" idx="11"/>
          </p:nvPr>
        </p:nvSpPr>
        <p:spPr/>
        <p:txBody>
          <a:bodyPr/>
          <a:lstStyle/>
          <a:p>
            <a:endParaRPr lang="cs-CZ" dirty="0"/>
          </a:p>
        </p:txBody>
      </p:sp>
      <p:sp>
        <p:nvSpPr>
          <p:cNvPr id="5" name="Zástupný symbol pro číslo snímku 4">
            <a:extLst>
              <a:ext uri="{FF2B5EF4-FFF2-40B4-BE49-F238E27FC236}">
                <a16:creationId xmlns:a16="http://schemas.microsoft.com/office/drawing/2014/main" id="{D5FFE2B5-EAAC-EA00-00A6-05E4E780610A}"/>
              </a:ext>
            </a:extLst>
          </p:cNvPr>
          <p:cNvSpPr>
            <a:spLocks noGrp="1"/>
          </p:cNvSpPr>
          <p:nvPr>
            <p:ph type="sldNum" sz="quarter" idx="12"/>
          </p:nvPr>
        </p:nvSpPr>
        <p:spPr/>
        <p:txBody>
          <a:bodyPr/>
          <a:lstStyle/>
          <a:p>
            <a:endParaRPr lang="cs-CZ" dirty="0"/>
          </a:p>
        </p:txBody>
      </p:sp>
    </p:spTree>
    <p:extLst>
      <p:ext uri="{BB962C8B-B14F-4D97-AF65-F5344CB8AC3E}">
        <p14:creationId xmlns:p14="http://schemas.microsoft.com/office/powerpoint/2010/main" val="365087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9196E132-8DE6-F4B9-7174-0F76B3288BF4}"/>
              </a:ext>
            </a:extLst>
          </p:cNvPr>
          <p:cNvSpPr>
            <a:spLocks noGrp="1" noChangeArrowheads="1"/>
          </p:cNvSpPr>
          <p:nvPr>
            <p:ph type="title"/>
          </p:nvPr>
        </p:nvSpPr>
        <p:spPr/>
        <p:txBody>
          <a:bodyPr/>
          <a:lstStyle/>
          <a:p>
            <a:pPr algn="ctr"/>
            <a:r>
              <a:rPr lang="cs-CZ" altLang="cs-CZ">
                <a:latin typeface="Arial Narrow" panose="020B0606020202030204" pitchFamily="34" charset="0"/>
              </a:rPr>
              <a:t>Učební texty – zdarma online</a:t>
            </a:r>
          </a:p>
        </p:txBody>
      </p:sp>
      <p:sp>
        <p:nvSpPr>
          <p:cNvPr id="11267" name="Zástupný obsah 2">
            <a:extLst>
              <a:ext uri="{FF2B5EF4-FFF2-40B4-BE49-F238E27FC236}">
                <a16:creationId xmlns:a16="http://schemas.microsoft.com/office/drawing/2014/main" id="{30EC9607-7ECB-C3A3-C6DA-241551375F64}"/>
              </a:ext>
            </a:extLst>
          </p:cNvPr>
          <p:cNvSpPr>
            <a:spLocks noGrp="1" noChangeArrowheads="1"/>
          </p:cNvSpPr>
          <p:nvPr>
            <p:ph idx="1"/>
          </p:nvPr>
        </p:nvSpPr>
        <p:spPr>
          <a:xfrm>
            <a:off x="647699" y="1600200"/>
            <a:ext cx="9912353" cy="4979988"/>
          </a:xfrm>
        </p:spPr>
        <p:txBody>
          <a:bodyPr/>
          <a:lstStyle/>
          <a:p>
            <a:r>
              <a:rPr lang="cs-CZ" altLang="cs-CZ" sz="3200" dirty="0">
                <a:latin typeface="Arial Narrow" panose="020B0606020202030204" pitchFamily="34" charset="0"/>
              </a:rPr>
              <a:t>EK - </a:t>
            </a:r>
            <a:r>
              <a:rPr lang="cs-CZ" altLang="cs-CZ" sz="3200" b="1" dirty="0">
                <a:latin typeface="Arial Narrow" panose="020B0606020202030204" pitchFamily="34" charset="0"/>
              </a:rPr>
              <a:t>70 let práva EU: Unie pro občany </a:t>
            </a:r>
            <a:r>
              <a:rPr lang="cs-CZ" altLang="cs-CZ" sz="3200" u="sng" dirty="0">
                <a:latin typeface="Arial Narrow" panose="020B0606020202030204" pitchFamily="34" charset="0"/>
                <a:hlinkClick r:id="rId2"/>
              </a:rPr>
              <a:t>https://op.europa.eu/cs/publication-detail/-/publication/f040f2c0-10d9-11ee-b12e-01aa75ed71a1</a:t>
            </a:r>
            <a:endParaRPr lang="cs-CZ" altLang="cs-CZ" sz="3200" dirty="0">
              <a:latin typeface="Arial Narrow" panose="020B0606020202030204" pitchFamily="34" charset="0"/>
            </a:endParaRPr>
          </a:p>
          <a:p>
            <a:r>
              <a:rPr lang="cs-CZ" altLang="cs-CZ" sz="3200" dirty="0">
                <a:latin typeface="Arial Narrow" panose="020B0606020202030204" pitchFamily="34" charset="0"/>
              </a:rPr>
              <a:t>EK - </a:t>
            </a:r>
            <a:r>
              <a:rPr lang="cs-CZ" altLang="cs-CZ" sz="3200" b="1" dirty="0">
                <a:latin typeface="Arial Narrow" panose="020B0606020202030204" pitchFamily="34" charset="0"/>
              </a:rPr>
              <a:t>ABC práva Evropské uni</a:t>
            </a:r>
            <a:r>
              <a:rPr lang="cs-CZ" altLang="cs-CZ" sz="3200" dirty="0">
                <a:latin typeface="Arial Narrow" panose="020B0606020202030204" pitchFamily="34" charset="0"/>
              </a:rPr>
              <a:t>e </a:t>
            </a:r>
            <a:r>
              <a:rPr lang="cs-CZ" altLang="cs-CZ" sz="3200" u="sng" dirty="0">
                <a:latin typeface="Arial Narrow" panose="020B0606020202030204" pitchFamily="34" charset="0"/>
                <a:hlinkClick r:id="rId3"/>
              </a:rPr>
              <a:t>https://op.europa.eu/webpub/com/abc-of-eu-law/cs/</a:t>
            </a:r>
            <a:r>
              <a:rPr lang="cs-CZ" altLang="cs-CZ" sz="3200" dirty="0">
                <a:latin typeface="Arial Narrow" panose="020B0606020202030204" pitchFamily="34" charset="0"/>
              </a:rPr>
              <a:t> </a:t>
            </a:r>
          </a:p>
          <a:p>
            <a:r>
              <a:rPr lang="cs-CZ" altLang="cs-CZ" sz="3200" dirty="0">
                <a:latin typeface="Arial Narrow" panose="020B0606020202030204" pitchFamily="34" charset="0"/>
              </a:rPr>
              <a:t>EP – </a:t>
            </a:r>
            <a:r>
              <a:rPr lang="cs-CZ" altLang="cs-CZ" sz="3200" b="1" dirty="0">
                <a:latin typeface="Arial Narrow" panose="020B0606020202030204" pitchFamily="34" charset="0"/>
              </a:rPr>
              <a:t>Fakta a čísla o Evropské unii </a:t>
            </a:r>
            <a:r>
              <a:rPr lang="cs-CZ" altLang="cs-CZ" sz="3200" u="sng" dirty="0">
                <a:latin typeface="Arial Narrow" panose="020B0606020202030204" pitchFamily="34" charset="0"/>
                <a:hlinkClick r:id="rId4"/>
              </a:rPr>
              <a:t>https://www.europarl.europa.eu/factsheets/cs/home</a:t>
            </a:r>
            <a:r>
              <a:rPr lang="cs-CZ" altLang="cs-CZ" sz="3200" dirty="0">
                <a:latin typeface="Arial Narrow" panose="020B0606020202030204" pitchFamily="34" charset="0"/>
              </a:rPr>
              <a:t> </a:t>
            </a:r>
          </a:p>
          <a:p>
            <a:endParaRPr lang="cs-CZ" alt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CFE7E8EE-3DFB-C210-06D8-74E92BEC3781}"/>
              </a:ext>
            </a:extLst>
          </p:cNvPr>
          <p:cNvSpPr>
            <a:spLocks noGrp="1" noChangeArrowheads="1"/>
          </p:cNvSpPr>
          <p:nvPr>
            <p:ph type="title"/>
          </p:nvPr>
        </p:nvSpPr>
        <p:spPr/>
        <p:txBody>
          <a:bodyPr/>
          <a:lstStyle/>
          <a:p>
            <a:pPr algn="ctr"/>
            <a:r>
              <a:rPr lang="cs-CZ" altLang="cs-CZ">
                <a:latin typeface="Arial Narrow" panose="020B0606020202030204" pitchFamily="34" charset="0"/>
              </a:rPr>
              <a:t>Videa ke svobodám vnitřního trhu EU</a:t>
            </a:r>
          </a:p>
        </p:txBody>
      </p:sp>
      <p:sp>
        <p:nvSpPr>
          <p:cNvPr id="11267" name="Zástupný obsah 2">
            <a:extLst>
              <a:ext uri="{FF2B5EF4-FFF2-40B4-BE49-F238E27FC236}">
                <a16:creationId xmlns:a16="http://schemas.microsoft.com/office/drawing/2014/main" id="{463960B9-7D75-B9FC-79DD-8217D3C2107D}"/>
              </a:ext>
            </a:extLst>
          </p:cNvPr>
          <p:cNvSpPr>
            <a:spLocks noGrp="1" noChangeArrowheads="1"/>
          </p:cNvSpPr>
          <p:nvPr>
            <p:ph idx="1"/>
          </p:nvPr>
        </p:nvSpPr>
        <p:spPr>
          <a:xfrm>
            <a:off x="430306" y="1600201"/>
            <a:ext cx="9780494" cy="4540249"/>
          </a:xfrm>
        </p:spPr>
        <p:txBody>
          <a:bodyPr>
            <a:normAutofit/>
          </a:bodyPr>
          <a:lstStyle/>
          <a:p>
            <a:r>
              <a:rPr lang="cs-CZ" altLang="cs-CZ" dirty="0">
                <a:latin typeface="Arial Narrow" panose="020B0606020202030204" pitchFamily="34" charset="0"/>
              </a:rPr>
              <a:t>https://www.youtube.com/results?search_query=voln%C3%BD+pohyb+zbo%C5%BE%C3%AD+EU </a:t>
            </a:r>
          </a:p>
          <a:p>
            <a:r>
              <a:rPr lang="cs-CZ" altLang="cs-CZ" dirty="0">
                <a:latin typeface="Arial Narrow" panose="020B0606020202030204" pitchFamily="34" charset="0"/>
              </a:rPr>
              <a:t>https://www.youtube.com/watch?v=4ZHkF_Sb0xQ</a:t>
            </a:r>
          </a:p>
          <a:p>
            <a:r>
              <a:rPr lang="cs-CZ" altLang="cs-CZ" dirty="0">
                <a:latin typeface="Arial Narrow" panose="020B0606020202030204" pitchFamily="34" charset="0"/>
              </a:rPr>
              <a:t>https://www.youtube.com/watch?v=2j3e5tBi-GY</a:t>
            </a:r>
          </a:p>
          <a:p>
            <a:r>
              <a:rPr lang="cs-CZ" altLang="cs-CZ" dirty="0">
                <a:latin typeface="Arial Narrow" panose="020B0606020202030204" pitchFamily="34" charset="0"/>
              </a:rPr>
              <a:t>https://youtu.be/K-uI0p2rcI4</a:t>
            </a:r>
          </a:p>
          <a:p>
            <a:r>
              <a:rPr lang="cs-CZ" altLang="cs-CZ" dirty="0">
                <a:latin typeface="Arial Narrow" panose="020B0606020202030204" pitchFamily="34" charset="0"/>
              </a:rPr>
              <a:t>https://www.youtube.com/watch?v=VdZ-As8eL3Q&amp;t=1227s</a:t>
            </a:r>
          </a:p>
          <a:p>
            <a:r>
              <a:rPr lang="cs-CZ" altLang="cs-CZ" dirty="0">
                <a:latin typeface="Arial Narrow" panose="020B0606020202030204" pitchFamily="34" charset="0"/>
              </a:rPr>
              <a:t>https://www.youtube.com/watch?v=g2_EmFLeF0s&amp;t=1038s</a:t>
            </a:r>
          </a:p>
          <a:p>
            <a:r>
              <a:rPr lang="cs-CZ" altLang="cs-CZ" dirty="0">
                <a:latin typeface="Arial Narrow" panose="020B0606020202030204" pitchFamily="34" charset="0"/>
              </a:rPr>
              <a:t>https://www.youtube.com/watch?v=8-TkzX4Om0E&amp;t=453s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CEAFB1-E2B8-BA84-0ACB-68B3C350A40A}"/>
              </a:ext>
            </a:extLst>
          </p:cNvPr>
          <p:cNvSpPr>
            <a:spLocks noGrp="1"/>
          </p:cNvSpPr>
          <p:nvPr>
            <p:ph type="ctrTitle"/>
          </p:nvPr>
        </p:nvSpPr>
        <p:spPr/>
        <p:txBody>
          <a:bodyPr/>
          <a:lstStyle/>
          <a:p>
            <a:r>
              <a:rPr lang="cs-CZ" dirty="0"/>
              <a:t>Děkuji za pozornost</a:t>
            </a:r>
          </a:p>
        </p:txBody>
      </p:sp>
      <p:sp>
        <p:nvSpPr>
          <p:cNvPr id="3" name="Podnadpis 2">
            <a:extLst>
              <a:ext uri="{FF2B5EF4-FFF2-40B4-BE49-F238E27FC236}">
                <a16:creationId xmlns:a16="http://schemas.microsoft.com/office/drawing/2014/main" id="{5115C93C-1606-C8BC-24B2-4C9D54334ADA}"/>
              </a:ext>
            </a:extLst>
          </p:cNvPr>
          <p:cNvSpPr>
            <a:spLocks noGrp="1"/>
          </p:cNvSpPr>
          <p:nvPr>
            <p:ph type="subTitle" idx="1"/>
          </p:nvPr>
        </p:nvSpPr>
        <p:spPr/>
        <p:txBody>
          <a:bodyPr/>
          <a:lstStyle/>
          <a:p>
            <a:r>
              <a:rPr lang="cs-CZ" dirty="0"/>
              <a:t>Jungmannova 17 | 110 00 Praha 1 | Česká republika</a:t>
            </a:r>
          </a:p>
        </p:txBody>
      </p:sp>
      <p:sp>
        <p:nvSpPr>
          <p:cNvPr id="5" name="Zástupný symbol pro číslo snímku 4">
            <a:extLst>
              <a:ext uri="{FF2B5EF4-FFF2-40B4-BE49-F238E27FC236}">
                <a16:creationId xmlns:a16="http://schemas.microsoft.com/office/drawing/2014/main" id="{53358B16-C9D6-E5F3-7FC0-84FE26E43BE5}"/>
              </a:ext>
            </a:extLst>
          </p:cNvPr>
          <p:cNvSpPr>
            <a:spLocks noGrp="1"/>
          </p:cNvSpPr>
          <p:nvPr>
            <p:ph type="sldNum" sz="quarter" idx="4294967295"/>
          </p:nvPr>
        </p:nvSpPr>
        <p:spPr>
          <a:xfrm>
            <a:off x="0" y="6416675"/>
            <a:ext cx="273050" cy="365125"/>
          </a:xfrm>
          <a:prstGeom prst="rect">
            <a:avLst/>
          </a:prstGeom>
        </p:spPr>
        <p:txBody>
          <a:bodyPr/>
          <a:lstStyle/>
          <a:p>
            <a:fld id="{5E608FB1-680A-4E9D-A95E-8C4CFA1B47E3}" type="slidenum">
              <a:rPr lang="cs-CZ" smtClean="0"/>
              <a:t>41</a:t>
            </a:fld>
            <a:endParaRPr lang="cs-CZ"/>
          </a:p>
        </p:txBody>
      </p:sp>
      <p:sp>
        <p:nvSpPr>
          <p:cNvPr id="6" name="Podnadpis 2">
            <a:extLst>
              <a:ext uri="{FF2B5EF4-FFF2-40B4-BE49-F238E27FC236}">
                <a16:creationId xmlns:a16="http://schemas.microsoft.com/office/drawing/2014/main" id="{E5515805-19B1-86D4-54C2-81A28FFB20B1}"/>
              </a:ext>
            </a:extLst>
          </p:cNvPr>
          <p:cNvSpPr txBox="1">
            <a:spLocks/>
          </p:cNvSpPr>
          <p:nvPr/>
        </p:nvSpPr>
        <p:spPr>
          <a:xfrm>
            <a:off x="650079" y="4211869"/>
            <a:ext cx="9422858" cy="51547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10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cs-CZ" dirty="0" err="1"/>
              <a:t>cevro.cz</a:t>
            </a:r>
            <a:endParaRPr lang="cs-CZ" dirty="0"/>
          </a:p>
        </p:txBody>
      </p:sp>
    </p:spTree>
    <p:extLst>
      <p:ext uri="{BB962C8B-B14F-4D97-AF65-F5344CB8AC3E}">
        <p14:creationId xmlns:p14="http://schemas.microsoft.com/office/powerpoint/2010/main" val="274397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33D72A93-369F-4488-357E-0959E6E3E2CF}"/>
              </a:ext>
            </a:extLst>
          </p:cNvPr>
          <p:cNvSpPr>
            <a:spLocks noGrp="1" noChangeArrowheads="1"/>
          </p:cNvSpPr>
          <p:nvPr>
            <p:ph type="title"/>
          </p:nvPr>
        </p:nvSpPr>
        <p:spPr/>
        <p:txBody>
          <a:bodyPr/>
          <a:lstStyle/>
          <a:p>
            <a:pPr algn="ctr"/>
            <a:r>
              <a:rPr lang="cs-CZ" altLang="cs-CZ" dirty="0">
                <a:latin typeface="Arial Narrow" panose="020B0606020202030204" pitchFamily="34" charset="0"/>
              </a:rPr>
              <a:t>Předpoklady orientace v tématech kurzu</a:t>
            </a:r>
          </a:p>
        </p:txBody>
      </p:sp>
      <p:sp>
        <p:nvSpPr>
          <p:cNvPr id="3" name="Zástupný obsah 2">
            <a:extLst>
              <a:ext uri="{FF2B5EF4-FFF2-40B4-BE49-F238E27FC236}">
                <a16:creationId xmlns:a16="http://schemas.microsoft.com/office/drawing/2014/main" id="{D7C65C79-DD88-E46A-ECAF-947C10A4634D}"/>
              </a:ext>
            </a:extLst>
          </p:cNvPr>
          <p:cNvSpPr>
            <a:spLocks noGrp="1" noChangeArrowheads="1"/>
          </p:cNvSpPr>
          <p:nvPr>
            <p:ph idx="1"/>
          </p:nvPr>
        </p:nvSpPr>
        <p:spPr>
          <a:xfrm>
            <a:off x="528919" y="1600201"/>
            <a:ext cx="10031132" cy="5141913"/>
          </a:xfrm>
        </p:spPr>
        <p:txBody>
          <a:bodyPr/>
          <a:lstStyle/>
          <a:p>
            <a:pPr marL="514350" indent="-514350">
              <a:buFont typeface="Times New Roman" panose="02020603050405020304" pitchFamily="18" charset="0"/>
              <a:buAutoNum type="arabicPeriod"/>
            </a:pPr>
            <a:r>
              <a:rPr lang="cs-CZ" altLang="cs-CZ" sz="3200" dirty="0">
                <a:latin typeface="Arial Narrow" panose="020B0606020202030204" pitchFamily="34" charset="0"/>
              </a:rPr>
              <a:t>Co jsou prameny práva EU, kdo je tvoří a kde je najdeme? </a:t>
            </a:r>
          </a:p>
          <a:p>
            <a:pPr marL="514350" indent="-514350">
              <a:buFont typeface="Times New Roman" panose="02020603050405020304" pitchFamily="18" charset="0"/>
              <a:buAutoNum type="arabicPeriod"/>
            </a:pPr>
            <a:r>
              <a:rPr lang="cs-CZ" altLang="cs-CZ" sz="3200" dirty="0">
                <a:latin typeface="Arial Narrow" panose="020B0606020202030204" pitchFamily="34" charset="0"/>
              </a:rPr>
              <a:t>Jak se ustanovení práva EU aplikují v praxi? Kdo je aplikuje? Kdo se jich může dovolat? </a:t>
            </a:r>
          </a:p>
          <a:p>
            <a:pPr marL="514350" indent="-514350">
              <a:buFont typeface="Times New Roman" panose="02020603050405020304" pitchFamily="18" charset="0"/>
              <a:buAutoNum type="arabicPeriod"/>
            </a:pPr>
            <a:r>
              <a:rPr lang="cs-CZ" altLang="cs-CZ" sz="3200" dirty="0">
                <a:latin typeface="Arial Narrow" panose="020B0606020202030204" pitchFamily="34" charset="0"/>
              </a:rPr>
              <a:t>Kdy právo aplikují přímo orgány EU? Jak se k nim spor s účastníkem-osobou soukromého práva dostane? </a:t>
            </a:r>
          </a:p>
          <a:p>
            <a:pPr marL="514350" indent="-514350">
              <a:buFont typeface="Times New Roman" panose="02020603050405020304" pitchFamily="18" charset="0"/>
              <a:buAutoNum type="arabicPeriod"/>
            </a:pPr>
            <a:r>
              <a:rPr lang="cs-CZ" altLang="cs-CZ" sz="3200" dirty="0">
                <a:latin typeface="Arial Narrow" panose="020B0606020202030204" pitchFamily="34" charset="0"/>
              </a:rPr>
              <a:t>Jakými pravidly se řídí aplikace práva EU úřady a soudy členských států?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C7D7FF-CF4C-D8B2-06FF-EFF896E859F7}"/>
              </a:ext>
            </a:extLst>
          </p:cNvPr>
          <p:cNvSpPr>
            <a:spLocks noGrp="1"/>
          </p:cNvSpPr>
          <p:nvPr>
            <p:ph type="title"/>
          </p:nvPr>
        </p:nvSpPr>
        <p:spPr/>
        <p:txBody>
          <a:bodyPr/>
          <a:lstStyle/>
          <a:p>
            <a:pPr algn="ctr"/>
            <a:r>
              <a:rPr lang="cs-CZ" dirty="0">
                <a:latin typeface="Arial Narrow" panose="020B0606020202030204" pitchFamily="34" charset="0"/>
              </a:rPr>
              <a:t>Prameny práva EU</a:t>
            </a:r>
            <a:br>
              <a:rPr lang="cs-CZ" dirty="0">
                <a:latin typeface="Arial Narrow" panose="020B0606020202030204" pitchFamily="34" charset="0"/>
              </a:rPr>
            </a:br>
            <a:r>
              <a:rPr lang="cs-CZ" sz="1800" dirty="0">
                <a:latin typeface="Arial Narrow" panose="020B0606020202030204" pitchFamily="34" charset="0"/>
              </a:rPr>
              <a:t>https://www.eipa.eu/publications/practitioner-guide/approaching-eu-policy-making/</a:t>
            </a:r>
            <a:endParaRPr lang="en-GB" dirty="0">
              <a:latin typeface="Arial Narrow" panose="020B0606020202030204" pitchFamily="34" charset="0"/>
            </a:endParaRPr>
          </a:p>
        </p:txBody>
      </p:sp>
      <p:sp>
        <p:nvSpPr>
          <p:cNvPr id="3" name="Zástupný obsah 2">
            <a:extLst>
              <a:ext uri="{FF2B5EF4-FFF2-40B4-BE49-F238E27FC236}">
                <a16:creationId xmlns:a16="http://schemas.microsoft.com/office/drawing/2014/main" id="{0BDFD2AF-CB4F-D91E-577C-642B14441801}"/>
              </a:ext>
            </a:extLst>
          </p:cNvPr>
          <p:cNvSpPr>
            <a:spLocks noGrp="1"/>
          </p:cNvSpPr>
          <p:nvPr>
            <p:ph idx="1"/>
          </p:nvPr>
        </p:nvSpPr>
        <p:spPr/>
        <p:txBody>
          <a:bodyPr/>
          <a:lstStyle/>
          <a:p>
            <a:endParaRPr lang="en-GB" dirty="0"/>
          </a:p>
        </p:txBody>
      </p:sp>
      <p:pic>
        <p:nvPicPr>
          <p:cNvPr id="98308" name="Picture 4">
            <a:extLst>
              <a:ext uri="{FF2B5EF4-FFF2-40B4-BE49-F238E27FC236}">
                <a16:creationId xmlns:a16="http://schemas.microsoft.com/office/drawing/2014/main" id="{2AF69A43-DAA0-62CC-BF41-EA9AB7B87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111" y="1700808"/>
            <a:ext cx="4870169"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89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DBFAED-AFBC-379B-D8D5-D640DC4DABEB}"/>
              </a:ext>
            </a:extLst>
          </p:cNvPr>
          <p:cNvSpPr>
            <a:spLocks noGrp="1"/>
          </p:cNvSpPr>
          <p:nvPr>
            <p:ph type="title"/>
          </p:nvPr>
        </p:nvSpPr>
        <p:spPr/>
        <p:txBody>
          <a:bodyPr/>
          <a:lstStyle/>
          <a:p>
            <a:endParaRPr lang="en-GB" dirty="0"/>
          </a:p>
        </p:txBody>
      </p:sp>
      <p:sp>
        <p:nvSpPr>
          <p:cNvPr id="3" name="Zástupný obsah 2">
            <a:extLst>
              <a:ext uri="{FF2B5EF4-FFF2-40B4-BE49-F238E27FC236}">
                <a16:creationId xmlns:a16="http://schemas.microsoft.com/office/drawing/2014/main" id="{F1F404CE-A931-9369-328F-47B75E6075F5}"/>
              </a:ext>
            </a:extLst>
          </p:cNvPr>
          <p:cNvSpPr>
            <a:spLocks noGrp="1"/>
          </p:cNvSpPr>
          <p:nvPr>
            <p:ph idx="1"/>
          </p:nvPr>
        </p:nvSpPr>
        <p:spPr/>
        <p:txBody>
          <a:bodyPr/>
          <a:lstStyle/>
          <a:p>
            <a:endParaRPr lang="en-GB"/>
          </a:p>
        </p:txBody>
      </p:sp>
      <p:pic>
        <p:nvPicPr>
          <p:cNvPr id="4" name="Picture 2">
            <a:extLst>
              <a:ext uri="{FF2B5EF4-FFF2-40B4-BE49-F238E27FC236}">
                <a16:creationId xmlns:a16="http://schemas.microsoft.com/office/drawing/2014/main" id="{4DAE1696-8983-67C3-47DB-D615CE33A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238" y="-458788"/>
            <a:ext cx="15409863" cy="777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09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288D07-FF57-5CA1-D918-4CE930AFCCD7}"/>
              </a:ext>
            </a:extLst>
          </p:cNvPr>
          <p:cNvSpPr>
            <a:spLocks noGrp="1"/>
          </p:cNvSpPr>
          <p:nvPr>
            <p:ph type="title"/>
          </p:nvPr>
        </p:nvSpPr>
        <p:spPr/>
        <p:txBody>
          <a:bodyPr/>
          <a:lstStyle/>
          <a:p>
            <a:pPr algn="ctr"/>
            <a:r>
              <a:rPr lang="cs-CZ" dirty="0">
                <a:latin typeface="Arial Narrow" panose="020B0606020202030204" pitchFamily="34" charset="0"/>
              </a:rPr>
              <a:t>Proces příjímání nařízení a směrnic</a:t>
            </a:r>
            <a:br>
              <a:rPr lang="cs-CZ" dirty="0"/>
            </a:br>
            <a:r>
              <a:rPr lang="cs-CZ" sz="1800" dirty="0">
                <a:latin typeface="Arial Narrow" panose="020B0606020202030204" pitchFamily="34" charset="0"/>
              </a:rPr>
              <a:t>https://www.eipa.eu/publications/practitioner-guide/approaching-eu-policy-making/</a:t>
            </a:r>
            <a:endParaRPr lang="en-GB" dirty="0"/>
          </a:p>
        </p:txBody>
      </p:sp>
      <p:pic>
        <p:nvPicPr>
          <p:cNvPr id="131074" name="Picture 2">
            <a:extLst>
              <a:ext uri="{FF2B5EF4-FFF2-40B4-BE49-F238E27FC236}">
                <a16:creationId xmlns:a16="http://schemas.microsoft.com/office/drawing/2014/main" id="{FAD139A8-0099-D077-75D0-BB6CC9EEC3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6134" y="1844826"/>
            <a:ext cx="472813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98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88C2976B-481F-31DA-80CC-978D080A117B}"/>
              </a:ext>
            </a:extLst>
          </p:cNvPr>
          <p:cNvSpPr>
            <a:spLocks noGrp="1" noChangeArrowheads="1"/>
          </p:cNvSpPr>
          <p:nvPr>
            <p:ph type="title"/>
          </p:nvPr>
        </p:nvSpPr>
        <p:spPr>
          <a:xfrm>
            <a:off x="1891553" y="333375"/>
            <a:ext cx="8304960" cy="1143000"/>
          </a:xfrm>
        </p:spPr>
        <p:txBody>
          <a:bodyPr/>
          <a:lstStyle/>
          <a:p>
            <a:pPr algn="ctr"/>
            <a:br>
              <a:rPr lang="cs-CZ" altLang="cs-CZ" dirty="0">
                <a:latin typeface="Arial Narrow" panose="020B0606020202030204" pitchFamily="34" charset="0"/>
              </a:rPr>
            </a:br>
            <a:r>
              <a:rPr lang="cs-CZ" altLang="cs-CZ" dirty="0">
                <a:latin typeface="Arial Narrow" panose="020B0606020202030204" pitchFamily="34" charset="0"/>
              </a:rPr>
              <a:t>„</a:t>
            </a:r>
            <a:r>
              <a:rPr lang="cs-CZ" altLang="cs-CZ" dirty="0">
                <a:solidFill>
                  <a:srgbClr val="FF0000"/>
                </a:solidFill>
                <a:latin typeface="Arial Narrow" panose="020B0606020202030204" pitchFamily="34" charset="0"/>
              </a:rPr>
              <a:t>Zvláštnosti</a:t>
            </a:r>
            <a:r>
              <a:rPr lang="cs-CZ" altLang="cs-CZ" dirty="0">
                <a:latin typeface="Arial Narrow" panose="020B0606020202030204" pitchFamily="34" charset="0"/>
              </a:rPr>
              <a:t>“ práva EU</a:t>
            </a:r>
            <a:endParaRPr lang="en-US" altLang="cs-CZ" dirty="0">
              <a:latin typeface="Arial Narrow" panose="020B0606020202030204" pitchFamily="34" charset="0"/>
            </a:endParaRPr>
          </a:p>
        </p:txBody>
      </p:sp>
      <p:sp>
        <p:nvSpPr>
          <p:cNvPr id="6147" name="Zástupný symbol pro obsah 2">
            <a:extLst>
              <a:ext uri="{FF2B5EF4-FFF2-40B4-BE49-F238E27FC236}">
                <a16:creationId xmlns:a16="http://schemas.microsoft.com/office/drawing/2014/main" id="{247597E9-395C-5FAF-A2EF-4AFBA57E8896}"/>
              </a:ext>
            </a:extLst>
          </p:cNvPr>
          <p:cNvSpPr>
            <a:spLocks noGrp="1"/>
          </p:cNvSpPr>
          <p:nvPr>
            <p:ph idx="1"/>
          </p:nvPr>
        </p:nvSpPr>
        <p:spPr>
          <a:xfrm>
            <a:off x="609600" y="1557339"/>
            <a:ext cx="9848850" cy="5184775"/>
          </a:xfrm>
        </p:spPr>
        <p:txBody>
          <a:bodyPr>
            <a:normAutofit/>
          </a:bodyPr>
          <a:lstStyle/>
          <a:p>
            <a:pPr eaLnBrk="1" hangingPunct="1">
              <a:defRPr/>
            </a:pPr>
            <a:r>
              <a:rPr lang="cs-CZ" altLang="cs-CZ" sz="2300" dirty="0">
                <a:latin typeface="Arial Narrow" pitchFamily="34" charset="0"/>
              </a:rPr>
              <a:t>Jeho subjekty / adresáty nejsou jen členské státy, ale i jejich příslušníci (FO i PO), tj. mohou se účinků ustanovení práva EU přímo dovolat. </a:t>
            </a:r>
          </a:p>
          <a:p>
            <a:pPr eaLnBrk="1" hangingPunct="1">
              <a:defRPr/>
            </a:pPr>
            <a:r>
              <a:rPr lang="cs-CZ" altLang="cs-CZ" sz="2300" dirty="0">
                <a:latin typeface="Arial Narrow" pitchFamily="34" charset="0"/>
              </a:rPr>
              <a:t>Soudcem dle práva EU je však každý národní soudce členské země (má „dvojí loajalitu“) a naplňovat loajálně právo EU musí každý, kdo vykonává moc v členském státě (i v přenesené nebo dočasně svěřené pravomoci).  </a:t>
            </a:r>
          </a:p>
          <a:p>
            <a:pPr eaLnBrk="1" hangingPunct="1">
              <a:defRPr/>
            </a:pPr>
            <a:r>
              <a:rPr lang="cs-CZ" altLang="cs-CZ" sz="2300" i="1" dirty="0">
                <a:latin typeface="Arial Narrow" pitchFamily="34" charset="0"/>
              </a:rPr>
              <a:t>Aplikační přednost </a:t>
            </a:r>
            <a:r>
              <a:rPr lang="cs-CZ" altLang="cs-CZ" sz="2300" dirty="0">
                <a:latin typeface="Arial Narrow" pitchFamily="34" charset="0"/>
              </a:rPr>
              <a:t>před vnitrostátním právem mají i jiné vnější závazky členských států, ale až 3 další aplikační principy </a:t>
            </a:r>
            <a:endParaRPr lang="cs-CZ" altLang="cs-CZ" sz="2300" i="1" dirty="0">
              <a:solidFill>
                <a:srgbClr val="FF0000"/>
              </a:solidFill>
              <a:latin typeface="Arial Narrow" pitchFamily="34" charset="0"/>
            </a:endParaRPr>
          </a:p>
          <a:p>
            <a:pPr lvl="1" eaLnBrk="1" hangingPunct="1">
              <a:defRPr/>
            </a:pPr>
            <a:r>
              <a:rPr lang="cs-CZ" altLang="cs-CZ" sz="2300" b="1" i="1" dirty="0">
                <a:solidFill>
                  <a:srgbClr val="FF0000"/>
                </a:solidFill>
                <a:latin typeface="Arial Narrow" pitchFamily="34" charset="0"/>
              </a:rPr>
              <a:t>Přímého účinku</a:t>
            </a:r>
          </a:p>
          <a:p>
            <a:pPr lvl="1" eaLnBrk="1" hangingPunct="1">
              <a:defRPr/>
            </a:pPr>
            <a:r>
              <a:rPr lang="cs-CZ" altLang="cs-CZ" sz="2300" b="1" i="1" dirty="0">
                <a:solidFill>
                  <a:srgbClr val="FF0000"/>
                </a:solidFill>
                <a:latin typeface="Arial Narrow" pitchFamily="34" charset="0"/>
              </a:rPr>
              <a:t>Nepřímého účinku</a:t>
            </a:r>
          </a:p>
          <a:p>
            <a:pPr lvl="1" eaLnBrk="1" hangingPunct="1">
              <a:defRPr/>
            </a:pPr>
            <a:r>
              <a:rPr lang="cs-CZ" altLang="cs-CZ" sz="2300" b="1" i="1" dirty="0">
                <a:solidFill>
                  <a:srgbClr val="FF0000"/>
                </a:solidFill>
                <a:latin typeface="Arial Narrow" pitchFamily="34" charset="0"/>
              </a:rPr>
              <a:t>Odpovědnosti členského státu za škodu způsobenou jednotlivci porušením práva EU. </a:t>
            </a:r>
          </a:p>
          <a:p>
            <a:pPr marL="457200" lvl="1" indent="0">
              <a:buNone/>
              <a:defRPr/>
            </a:pPr>
            <a:r>
              <a:rPr lang="cs-CZ" altLang="cs-CZ" sz="2300" dirty="0">
                <a:latin typeface="Arial Narrow" pitchFamily="34" charset="0"/>
              </a:rPr>
              <a:t>udělaly z práva EU mimořádný a svébytný právní fenomén! </a:t>
            </a:r>
          </a:p>
          <a:p>
            <a:pPr lvl="1" eaLnBrk="1" hangingPunct="1">
              <a:defRPr/>
            </a:pPr>
            <a:endParaRPr lang="en-US" altLang="cs-CZ" dirty="0">
              <a:latin typeface="Arial Narrow" pitchFamily="34" charset="0"/>
            </a:endParaRPr>
          </a:p>
        </p:txBody>
      </p:sp>
    </p:spTree>
  </p:cSld>
  <p:clrMapOvr>
    <a:masterClrMapping/>
  </p:clrMapOvr>
</p:sld>
</file>

<file path=ppt/theme/theme1.xml><?xml version="1.0" encoding="utf-8"?>
<a:theme xmlns:a="http://schemas.openxmlformats.org/drawingml/2006/main" name="Motiv Office">
  <a:themeElements>
    <a:clrScheme name="CEVRO">
      <a:dk1>
        <a:srgbClr val="000000"/>
      </a:dk1>
      <a:lt1>
        <a:srgbClr val="FFFFFF"/>
      </a:lt1>
      <a:dk2>
        <a:srgbClr val="575756"/>
      </a:dk2>
      <a:lt2>
        <a:srgbClr val="E7E6E6"/>
      </a:lt2>
      <a:accent1>
        <a:srgbClr val="50386F"/>
      </a:accent1>
      <a:accent2>
        <a:srgbClr val="50386F"/>
      </a:accent2>
      <a:accent3>
        <a:srgbClr val="EA8B2D"/>
      </a:accent3>
      <a:accent4>
        <a:srgbClr val="EA8B2D"/>
      </a:accent4>
      <a:accent5>
        <a:srgbClr val="E9E9E9"/>
      </a:accent5>
      <a:accent6>
        <a:srgbClr val="D2D2D2"/>
      </a:accent6>
      <a:hlink>
        <a:srgbClr val="0563C1"/>
      </a:hlink>
      <a:folHlink>
        <a:srgbClr val="954F72"/>
      </a:folHlink>
    </a:clrScheme>
    <a:fontScheme name="Cev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VRO_prezentace" id="{485F1B51-4886-4BEE-9303-EA422C81D8B6}" vid="{D8B64059-E0AD-44A6-B997-6DC8C4E55893}"/>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BAB6EA75DC9234BB8F7FC7985B6540D" ma:contentTypeVersion="17" ma:contentTypeDescription="Vytvoří nový dokument" ma:contentTypeScope="" ma:versionID="802e1200a6f1edf4a5c0acec655da554">
  <xsd:schema xmlns:xsd="http://www.w3.org/2001/XMLSchema" xmlns:xs="http://www.w3.org/2001/XMLSchema" xmlns:p="http://schemas.microsoft.com/office/2006/metadata/properties" xmlns:ns2="08506671-b2d8-4009-9f63-6b725a8908a0" xmlns:ns3="c96b063f-72a7-4d2b-b06d-4ecda669bddf" targetNamespace="http://schemas.microsoft.com/office/2006/metadata/properties" ma:root="true" ma:fieldsID="643927d2b1d20851b2bc9ade87ce8cba" ns2:_="" ns3:_="">
    <xsd:import namespace="08506671-b2d8-4009-9f63-6b725a8908a0"/>
    <xsd:import namespace="c96b063f-72a7-4d2b-b06d-4ecda669bd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06671-b2d8-4009-9f63-6b725a890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f0447c-396c-41cb-bb8f-c4232058b8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b063f-72a7-4d2b-b06d-4ecda669bdd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a366da5d-a729-4ea0-a3c6-0f5c6526b4ca}" ma:internalName="TaxCatchAll" ma:showField="CatchAllData" ma:web="c96b063f-72a7-4d2b-b06d-4ecda669bd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2CE057-8B81-4FF9-B431-B5860F046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06671-b2d8-4009-9f63-6b725a8908a0"/>
    <ds:schemaRef ds:uri="c96b063f-72a7-4d2b-b06d-4ecda669b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F6AD68-1977-4ED0-9D33-7965F88689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3600</Words>
  <Application>Microsoft Office PowerPoint</Application>
  <PresentationFormat>Širokoúhlá obrazovka</PresentationFormat>
  <Paragraphs>216</Paragraphs>
  <Slides>41</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41</vt:i4>
      </vt:variant>
    </vt:vector>
  </HeadingPairs>
  <TitlesOfParts>
    <vt:vector size="50" baseType="lpstr">
      <vt:lpstr>Aptos</vt:lpstr>
      <vt:lpstr>Arial</vt:lpstr>
      <vt:lpstr>Arial Narrow</vt:lpstr>
      <vt:lpstr>Calibri</vt:lpstr>
      <vt:lpstr>Tahoma</vt:lpstr>
      <vt:lpstr>Times New Roman</vt:lpstr>
      <vt:lpstr>Wingdings</vt:lpstr>
      <vt:lpstr>Wingdings 2</vt:lpstr>
      <vt:lpstr>Motiv Office</vt:lpstr>
      <vt:lpstr> kurz Vt a OHS EU  úvod a základy VT</vt:lpstr>
      <vt:lpstr>Prezentace aplikace PowerPoint</vt:lpstr>
      <vt:lpstr> Základní prameny</vt:lpstr>
      <vt:lpstr>Učební texty – zdarma online</vt:lpstr>
      <vt:lpstr>Předpoklady orientace v tématech kurzu</vt:lpstr>
      <vt:lpstr>Prameny práva EU https://www.eipa.eu/publications/practitioner-guide/approaching-eu-policy-making/</vt:lpstr>
      <vt:lpstr>Prezentace aplikace PowerPoint</vt:lpstr>
      <vt:lpstr>Proces příjímání nařízení a směrnic https://www.eipa.eu/publications/practitioner-guide/approaching-eu-policy-making/</vt:lpstr>
      <vt:lpstr> „Zvláštnosti“ práva EU</vt:lpstr>
      <vt:lpstr>Aplikace směrnice „po lhůtě“</vt:lpstr>
      <vt:lpstr> Mé EU dané právo porušil členský stát</vt:lpstr>
      <vt:lpstr>Mé EU dané právo porušil jednotlivec</vt:lpstr>
      <vt:lpstr>Mé EU právo porušila sama EU</vt:lpstr>
      <vt:lpstr>Obrana práva EU, jeho užitečného účinku, jednotného výkladu a aplikace</vt:lpstr>
      <vt:lpstr>Příklad reálný I</vt:lpstr>
      <vt:lpstr> Lisabonská smlouva - Prohlášení č. 17 o přednosti práva </vt:lpstr>
      <vt:lpstr>Příklad reálný I</vt:lpstr>
      <vt:lpstr>Případ reálný I</vt:lpstr>
      <vt:lpstr>Případ reálný I</vt:lpstr>
      <vt:lpstr>Případ reálný II</vt:lpstr>
      <vt:lpstr>Případ reálný II </vt:lpstr>
      <vt:lpstr>Případ reálný II</vt:lpstr>
      <vt:lpstr>Příklad testovací</vt:lpstr>
      <vt:lpstr>Prezentace aplikace PowerPoint</vt:lpstr>
      <vt:lpstr>Prezentace aplikace PowerPoint</vt:lpstr>
      <vt:lpstr>Podmínky podnikání ve světovém srovnání  (World Bank: Doing Business, naposledy 2023)</vt:lpstr>
      <vt:lpstr>Otázka???</vt:lpstr>
      <vt:lpstr>Pravomoci EU  (čl. 3 SFEU)</vt:lpstr>
      <vt:lpstr>Pravomoci EU  (čl. 4 SFEU)</vt:lpstr>
      <vt:lpstr>Pravomoci EU  (čl. 5,6 SFEU aj.)</vt:lpstr>
      <vt:lpstr>Nerovnoměrný přenos pravomocí = nevyvážená integrace </vt:lpstr>
      <vt:lpstr>EU = „prostor pravidel bez státu?“ </vt:lpstr>
      <vt:lpstr>Historické základy jednotného / vnitřního trhu EU</vt:lpstr>
      <vt:lpstr>Cesty k jejich odstranění</vt:lpstr>
      <vt:lpstr>Základy jednotného trhu EU</vt:lpstr>
      <vt:lpstr>Teresa Ribera (místopředsedkyně EK) 30. 4. 2025</vt:lpstr>
      <vt:lpstr>O TOMTÉŽ Z DOMÁCÍCH ZDROJŮ…</vt:lpstr>
      <vt:lpstr>Ovšem jsou i opačné NÁZORY…</vt:lpstr>
      <vt:lpstr>…PROTOŽE NA VINĚ NENÍ JEN EU</vt:lpstr>
      <vt:lpstr>Videa ke svobodám vnitřního trhu EU</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TITLE,  MAXIMUM FIVE LINES,   LIGNED BOTTOM LEFT,  NO HYPHENATION</dc:title>
  <dc:creator>OBROVÁ Michaela</dc:creator>
  <cp:lastModifiedBy>pronájem</cp:lastModifiedBy>
  <cp:revision>14</cp:revision>
  <dcterms:created xsi:type="dcterms:W3CDTF">2025-01-18T09:44:04Z</dcterms:created>
  <dcterms:modified xsi:type="dcterms:W3CDTF">2026-02-12T15:01:55Z</dcterms:modified>
</cp:coreProperties>
</file>