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59"/>
  </p:notesMasterIdLst>
  <p:handoutMasterIdLst>
    <p:handoutMasterId r:id="rId60"/>
  </p:handoutMasterIdLst>
  <p:sldIdLst>
    <p:sldId id="264" r:id="rId4"/>
    <p:sldId id="270"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93" r:id="rId19"/>
    <p:sldId id="285" r:id="rId20"/>
    <p:sldId id="286" r:id="rId21"/>
    <p:sldId id="287" r:id="rId22"/>
    <p:sldId id="288" r:id="rId23"/>
    <p:sldId id="289" r:id="rId24"/>
    <p:sldId id="290" r:id="rId25"/>
    <p:sldId id="328" r:id="rId26"/>
    <p:sldId id="356" r:id="rId27"/>
    <p:sldId id="291" r:id="rId28"/>
    <p:sldId id="295" r:id="rId29"/>
    <p:sldId id="266" r:id="rId30"/>
    <p:sldId id="296" r:id="rId31"/>
    <p:sldId id="298" r:id="rId32"/>
    <p:sldId id="299" r:id="rId33"/>
    <p:sldId id="300" r:id="rId34"/>
    <p:sldId id="301" r:id="rId35"/>
    <p:sldId id="303" r:id="rId36"/>
    <p:sldId id="310" r:id="rId37"/>
    <p:sldId id="304" r:id="rId38"/>
    <p:sldId id="306" r:id="rId39"/>
    <p:sldId id="307" r:id="rId40"/>
    <p:sldId id="327" r:id="rId41"/>
    <p:sldId id="309" r:id="rId42"/>
    <p:sldId id="311" r:id="rId43"/>
    <p:sldId id="312" r:id="rId44"/>
    <p:sldId id="314" r:id="rId45"/>
    <p:sldId id="313" r:id="rId46"/>
    <p:sldId id="315" r:id="rId47"/>
    <p:sldId id="316" r:id="rId48"/>
    <p:sldId id="317" r:id="rId49"/>
    <p:sldId id="318" r:id="rId50"/>
    <p:sldId id="319" r:id="rId51"/>
    <p:sldId id="320" r:id="rId52"/>
    <p:sldId id="321" r:id="rId53"/>
    <p:sldId id="322" r:id="rId54"/>
    <p:sldId id="323" r:id="rId55"/>
    <p:sldId id="324" r:id="rId56"/>
    <p:sldId id="325" r:id="rId57"/>
    <p:sldId id="268" r:id="rId5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EB4A2-D360-4CA3-B3C6-5271571BE32A}" v="3" dt="2026-03-16T14:52:39.73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5928"/>
  </p:normalViewPr>
  <p:slideViewPr>
    <p:cSldViewPr snapToGrid="0">
      <p:cViewPr varScale="1">
        <p:scale>
          <a:sx n="74" d="100"/>
          <a:sy n="74" d="100"/>
        </p:scale>
        <p:origin x="440" y="56"/>
      </p:cViewPr>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pecký" userId="9286bb40e6f258d3" providerId="LiveId" clId="{E05CAF44-8749-4CE1-A508-FD8D1D03B3B3}"/>
    <pc:docChg chg="undo custSel addSld modSld">
      <pc:chgData name="Martin Kopecký" userId="9286bb40e6f258d3" providerId="LiveId" clId="{E05CAF44-8749-4CE1-A508-FD8D1D03B3B3}" dt="2026-03-16T14:53:25.132" v="168" actId="20577"/>
      <pc:docMkLst>
        <pc:docMk/>
      </pc:docMkLst>
      <pc:sldChg chg="modSp mod">
        <pc:chgData name="Martin Kopecký" userId="9286bb40e6f258d3" providerId="LiveId" clId="{E05CAF44-8749-4CE1-A508-FD8D1D03B3B3}" dt="2026-03-16T14:48:19.698" v="25" actId="20577"/>
        <pc:sldMkLst>
          <pc:docMk/>
          <pc:sldMk cId="3904529861" sldId="285"/>
        </pc:sldMkLst>
        <pc:spChg chg="mod">
          <ac:chgData name="Martin Kopecký" userId="9286bb40e6f258d3" providerId="LiveId" clId="{E05CAF44-8749-4CE1-A508-FD8D1D03B3B3}" dt="2026-03-16T14:48:19.698" v="25" actId="20577"/>
          <ac:spMkLst>
            <pc:docMk/>
            <pc:sldMk cId="3904529861" sldId="285"/>
            <ac:spMk id="3" creationId="{83FBE570-FEDD-AA12-118D-58F9CC76478D}"/>
          </ac:spMkLst>
        </pc:spChg>
      </pc:sldChg>
      <pc:sldChg chg="modSp mod">
        <pc:chgData name="Martin Kopecký" userId="9286bb40e6f258d3" providerId="LiveId" clId="{E05CAF44-8749-4CE1-A508-FD8D1D03B3B3}" dt="2026-03-16T14:52:51.323" v="139" actId="20577"/>
        <pc:sldMkLst>
          <pc:docMk/>
          <pc:sldMk cId="2002650510" sldId="299"/>
        </pc:sldMkLst>
        <pc:spChg chg="mod">
          <ac:chgData name="Martin Kopecký" userId="9286bb40e6f258d3" providerId="LiveId" clId="{E05CAF44-8749-4CE1-A508-FD8D1D03B3B3}" dt="2026-03-16T14:52:51.323" v="139" actId="20577"/>
          <ac:spMkLst>
            <pc:docMk/>
            <pc:sldMk cId="2002650510" sldId="299"/>
            <ac:spMk id="3" creationId="{00000000-0000-0000-0000-000000000000}"/>
          </ac:spMkLst>
        </pc:spChg>
      </pc:sldChg>
      <pc:sldChg chg="modSp mod">
        <pc:chgData name="Martin Kopecký" userId="9286bb40e6f258d3" providerId="LiveId" clId="{E05CAF44-8749-4CE1-A508-FD8D1D03B3B3}" dt="2026-03-16T14:53:25.132" v="168" actId="20577"/>
        <pc:sldMkLst>
          <pc:docMk/>
          <pc:sldMk cId="4110837187" sldId="301"/>
        </pc:sldMkLst>
        <pc:spChg chg="mod">
          <ac:chgData name="Martin Kopecký" userId="9286bb40e6f258d3" providerId="LiveId" clId="{E05CAF44-8749-4CE1-A508-FD8D1D03B3B3}" dt="2026-03-16T14:53:25.132" v="168" actId="20577"/>
          <ac:spMkLst>
            <pc:docMk/>
            <pc:sldMk cId="4110837187" sldId="301"/>
            <ac:spMk id="3" creationId="{00000000-0000-0000-0000-000000000000}"/>
          </ac:spMkLst>
        </pc:spChg>
      </pc:sldChg>
      <pc:sldChg chg="addSp delSp new mod">
        <pc:chgData name="Martin Kopecký" userId="9286bb40e6f258d3" providerId="LiveId" clId="{E05CAF44-8749-4CE1-A508-FD8D1D03B3B3}" dt="2026-03-16T14:49:32.123" v="30" actId="22"/>
        <pc:sldMkLst>
          <pc:docMk/>
          <pc:sldMk cId="3336316118" sldId="328"/>
        </pc:sldMkLst>
        <pc:spChg chg="add del">
          <ac:chgData name="Martin Kopecký" userId="9286bb40e6f258d3" providerId="LiveId" clId="{E05CAF44-8749-4CE1-A508-FD8D1D03B3B3}" dt="2026-03-16T14:49:24.075" v="28" actId="22"/>
          <ac:spMkLst>
            <pc:docMk/>
            <pc:sldMk cId="3336316118" sldId="328"/>
            <ac:spMk id="7" creationId="{724F2B2C-4B0A-5912-4271-8CBC1D0F3A02}"/>
          </ac:spMkLst>
        </pc:spChg>
        <pc:spChg chg="add del">
          <ac:chgData name="Martin Kopecký" userId="9286bb40e6f258d3" providerId="LiveId" clId="{E05CAF44-8749-4CE1-A508-FD8D1D03B3B3}" dt="2026-03-16T14:49:32.123" v="30" actId="22"/>
          <ac:spMkLst>
            <pc:docMk/>
            <pc:sldMk cId="3336316118" sldId="328"/>
            <ac:spMk id="9" creationId="{E4DC690D-3699-F604-7A4F-E423ECB95E40}"/>
          </ac:spMkLst>
        </pc:spChg>
      </pc:sldChg>
      <pc:sldChg chg="add">
        <pc:chgData name="Martin Kopecký" userId="9286bb40e6f258d3" providerId="LiveId" clId="{E05CAF44-8749-4CE1-A508-FD8D1D03B3B3}" dt="2026-03-16T14:50:09.112" v="31"/>
        <pc:sldMkLst>
          <pc:docMk/>
          <pc:sldMk cId="580805708" sldId="3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16.03.2026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16.03.2026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16.03.2026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1881352"/>
            <a:ext cx="9144000" cy="2416328"/>
          </a:xfrm>
        </p:spPr>
        <p:txBody>
          <a:bodyPr>
            <a:normAutofit fontScale="90000"/>
          </a:bodyPr>
          <a:lstStyle/>
          <a:p>
            <a:br>
              <a:rPr lang="cs-CZ" dirty="0"/>
            </a:br>
            <a:r>
              <a:rPr lang="cs-CZ" dirty="0"/>
              <a:t>systémy veřejné správy v evropských zemích</a:t>
            </a:r>
            <a:br>
              <a:rPr lang="cs-CZ" dirty="0"/>
            </a:br>
            <a:r>
              <a:rPr lang="cs-CZ" b="1" dirty="0"/>
              <a:t>Úvod do problematiky veřejné správy v </a:t>
            </a:r>
            <a:r>
              <a:rPr lang="cs-CZ" b="1" dirty="0" err="1"/>
              <a:t>evropě</a:t>
            </a:r>
            <a:br>
              <a:rPr lang="cs-CZ" b="1" dirty="0"/>
            </a:br>
            <a:r>
              <a:rPr lang="cs-CZ" b="1" dirty="0"/>
              <a:t>veřejná správa v </a:t>
            </a:r>
            <a:r>
              <a:rPr lang="cs-CZ" b="1" dirty="0" err="1"/>
              <a:t>československu</a:t>
            </a:r>
            <a:r>
              <a:rPr lang="cs-CZ" b="1" dirty="0"/>
              <a:t> do r. 1989</a:t>
            </a: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lstStyle/>
          <a:p>
            <a:r>
              <a:rPr lang="cs-CZ" dirty="0"/>
              <a:t>Prof. JUDr. Martin Kopecký, CSc. </a:t>
            </a:r>
          </a:p>
          <a:p>
            <a:r>
              <a:rPr lang="cs-CZ" sz="1200" dirty="0"/>
              <a:t>Katedra veřejného práva a veřejné správy</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2231B-826C-FA2E-7019-46700D5C6E65}"/>
              </a:ext>
            </a:extLst>
          </p:cNvPr>
          <p:cNvSpPr>
            <a:spLocks noGrp="1"/>
          </p:cNvSpPr>
          <p:nvPr>
            <p:ph type="title"/>
          </p:nvPr>
        </p:nvSpPr>
        <p:spPr/>
        <p:txBody>
          <a:bodyPr/>
          <a:lstStyle/>
          <a:p>
            <a:r>
              <a:rPr lang="cs-CZ" dirty="0"/>
              <a:t>Výkonná moc a jiné složky státní moci</a:t>
            </a:r>
          </a:p>
        </p:txBody>
      </p:sp>
      <p:sp>
        <p:nvSpPr>
          <p:cNvPr id="3" name="Zástupný obsah 2">
            <a:extLst>
              <a:ext uri="{FF2B5EF4-FFF2-40B4-BE49-F238E27FC236}">
                <a16:creationId xmlns:a16="http://schemas.microsoft.com/office/drawing/2014/main" id="{4DA7CC5C-18A8-EF6D-EBA0-6371E4F0C952}"/>
              </a:ext>
            </a:extLst>
          </p:cNvPr>
          <p:cNvSpPr>
            <a:spLocks noGrp="1"/>
          </p:cNvSpPr>
          <p:nvPr>
            <p:ph idx="1"/>
          </p:nvPr>
        </p:nvSpPr>
        <p:spPr/>
        <p:txBody>
          <a:bodyPr>
            <a:normAutofit fontScale="92500" lnSpcReduction="20000"/>
          </a:bodyPr>
          <a:lstStyle/>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a:t>
            </a:r>
            <a:r>
              <a:rPr lang="cs-CZ" sz="1800" b="1" dirty="0">
                <a:solidFill>
                  <a:srgbClr val="000000"/>
                </a:solidFill>
                <a:effectLst/>
                <a:latin typeface="Times New Roman" panose="02020603050405020304" pitchFamily="18" charset="0"/>
                <a:ea typeface="Times New Roman" panose="02020603050405020304" pitchFamily="18" charset="0"/>
              </a:rPr>
              <a:t>ýkonná moc - </a:t>
            </a:r>
            <a:r>
              <a:rPr lang="cs-CZ" sz="1800" i="1" dirty="0">
                <a:solidFill>
                  <a:srgbClr val="000000"/>
                </a:solidFill>
                <a:effectLst/>
                <a:latin typeface="Times New Roman" panose="02020603050405020304" pitchFamily="18" charset="0"/>
                <a:ea typeface="Times New Roman" panose="02020603050405020304" pitchFamily="18" charset="0"/>
              </a:rPr>
              <a:t>činnost nepřetržitá, organizující, směřující k naplnění nějakého budoucího cíle, působící ve veřejném zájmu k naplňování základních cílů státu</a:t>
            </a:r>
            <a:r>
              <a:rPr lang="cs-CZ" sz="1800" dirty="0">
                <a:solidFill>
                  <a:srgbClr val="000000"/>
                </a:solidFill>
                <a:effectLst/>
                <a:latin typeface="Times New Roman" panose="02020603050405020304" pitchFamily="18" charset="0"/>
                <a:ea typeface="Times New Roman" panose="02020603050405020304" pitchFamily="18" charset="0"/>
              </a:rPr>
              <a:t>. </a:t>
            </a:r>
          </a:p>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Je to činnost </a:t>
            </a:r>
            <a:r>
              <a:rPr lang="cs-CZ" sz="1800" i="1" dirty="0">
                <a:solidFill>
                  <a:srgbClr val="000000"/>
                </a:solidFill>
                <a:effectLst/>
                <a:latin typeface="Times New Roman" panose="02020603050405020304" pitchFamily="18" charset="0"/>
                <a:ea typeface="Times New Roman" panose="02020603050405020304" pitchFamily="18" charset="0"/>
              </a:rPr>
              <a:t>podzákonná</a:t>
            </a:r>
            <a:r>
              <a:rPr lang="cs-CZ" sz="1800" dirty="0">
                <a:solidFill>
                  <a:srgbClr val="000000"/>
                </a:solidFill>
                <a:effectLst/>
                <a:latin typeface="Times New Roman" panose="02020603050405020304" pitchFamily="18" charset="0"/>
                <a:ea typeface="Times New Roman" panose="02020603050405020304" pitchFamily="18" charset="0"/>
              </a:rPr>
              <a:t>, pro niž stanoví zákonodárství obecná pravidla. Výkonná moc je však samostatnou složkou státní moci, která </a:t>
            </a:r>
            <a:r>
              <a:rPr lang="cs-CZ" sz="1800" i="1" dirty="0">
                <a:solidFill>
                  <a:srgbClr val="000000"/>
                </a:solidFill>
                <a:effectLst/>
                <a:latin typeface="Times New Roman" panose="02020603050405020304" pitchFamily="18" charset="0"/>
                <a:ea typeface="Times New Roman" panose="02020603050405020304" pitchFamily="18" charset="0"/>
              </a:rPr>
              <a:t>není moci zákonodárné podřízena</a:t>
            </a:r>
            <a:r>
              <a:rPr lang="cs-CZ" sz="1800" dirty="0">
                <a:solidFill>
                  <a:srgbClr val="000000"/>
                </a:solidFill>
                <a:effectLst/>
                <a:latin typeface="Times New Roman" panose="02020603050405020304" pitchFamily="18" charset="0"/>
                <a:ea typeface="Times New Roman" panose="02020603050405020304" pitchFamily="18" charset="0"/>
              </a:rPr>
              <a:t>, a smyslem oddělení od moci zákonodárné není, aby moc zákonodárná činnost výkonnou nahrazovala.</a:t>
            </a:r>
          </a:p>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Na rozdíl od soudů </a:t>
            </a:r>
            <a:r>
              <a:rPr lang="cs-CZ" sz="1800" i="1" dirty="0">
                <a:solidFill>
                  <a:srgbClr val="000000"/>
                </a:solidFill>
                <a:effectLst/>
                <a:latin typeface="Times New Roman" panose="02020603050405020304" pitchFamily="18" charset="0"/>
                <a:ea typeface="Times New Roman" panose="02020603050405020304" pitchFamily="18" charset="0"/>
              </a:rPr>
              <a:t>není výkonná moc vykonávána nezávislými osobami s atributy soudcovské nezávislosti</a:t>
            </a:r>
            <a:r>
              <a:rPr lang="cs-CZ" sz="1800" dirty="0">
                <a:solidFill>
                  <a:srgbClr val="000000"/>
                </a:solidFill>
                <a:effectLst/>
                <a:latin typeface="Times New Roman" panose="02020603050405020304" pitchFamily="18" charset="0"/>
                <a:ea typeface="Times New Roman" panose="02020603050405020304" pitchFamily="18" charset="0"/>
              </a:rPr>
              <a:t>, byť v tomto směru mohou existovat výjimky. </a:t>
            </a:r>
          </a:p>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Část činnosti orgánů výkonné moci, zejména v rámci správního řízení při rozhodování o právech a povinnostech jednotlivců v oblasti veřejné správy, se jevově podobá rozhodovací činnosti soudů, s tím ovšem, že rozhodovací subjekt (správní orgán) i při této činnosti vystupuje jako </a:t>
            </a:r>
            <a:r>
              <a:rPr lang="cs-CZ" sz="1800" i="1" dirty="0">
                <a:solidFill>
                  <a:srgbClr val="000000"/>
                </a:solidFill>
                <a:effectLst/>
                <a:latin typeface="Times New Roman" panose="02020603050405020304" pitchFamily="18" charset="0"/>
                <a:ea typeface="Times New Roman" panose="02020603050405020304" pitchFamily="18" charset="0"/>
              </a:rPr>
              <a:t>orgán veřejného zájmu</a:t>
            </a:r>
            <a:r>
              <a:rPr lang="cs-CZ" sz="1800" dirty="0">
                <a:solidFill>
                  <a:srgbClr val="000000"/>
                </a:solidFill>
                <a:effectLst/>
                <a:latin typeface="Times New Roman" panose="02020603050405020304" pitchFamily="18" charset="0"/>
                <a:ea typeface="Times New Roman" panose="02020603050405020304" pitchFamily="18" charset="0"/>
              </a:rPr>
              <a:t>, který v řízení prosazuje.</a:t>
            </a:r>
          </a:p>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I v rámci výkonné činnosti se vykonávají </a:t>
            </a:r>
            <a:r>
              <a:rPr lang="cs-CZ" sz="1800" i="1" dirty="0">
                <a:solidFill>
                  <a:srgbClr val="000000"/>
                </a:solidFill>
                <a:effectLst/>
                <a:latin typeface="Times New Roman" panose="02020603050405020304" pitchFamily="18" charset="0"/>
                <a:ea typeface="Times New Roman" panose="02020603050405020304" pitchFamily="18" charset="0"/>
              </a:rPr>
              <a:t>činnosti obdobné činnosti zákonodárné</a:t>
            </a:r>
            <a:r>
              <a:rPr lang="cs-CZ" sz="1800" dirty="0">
                <a:solidFill>
                  <a:srgbClr val="000000"/>
                </a:solidFill>
                <a:effectLst/>
                <a:latin typeface="Times New Roman" panose="02020603050405020304" pitchFamily="18" charset="0"/>
                <a:ea typeface="Times New Roman" panose="02020603050405020304" pitchFamily="18" charset="0"/>
              </a:rPr>
              <a:t>. Ústava předvídá normotvornou činnost orgánů moci výkonné, a to vydávání prováděcích podzákonných právních předpisů, v některých zemích i dekrety na úrovni zákona</a:t>
            </a:r>
          </a:p>
          <a:p>
            <a:pPr algn="just">
              <a:lnSpc>
                <a:spcPct val="120000"/>
              </a:lnSpc>
              <a:spcBef>
                <a:spcPts val="2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Vztah moci výkonné a moci soudní je určen i tím, že </a:t>
            </a:r>
            <a:r>
              <a:rPr lang="cs-CZ" sz="1800" i="1" dirty="0">
                <a:solidFill>
                  <a:srgbClr val="000000"/>
                </a:solidFill>
                <a:effectLst/>
                <a:latin typeface="Times New Roman" panose="02020603050405020304" pitchFamily="18" charset="0"/>
                <a:ea typeface="Times New Roman" panose="02020603050405020304" pitchFamily="18" charset="0"/>
              </a:rPr>
              <a:t>moc soudní</a:t>
            </a:r>
            <a:r>
              <a:rPr lang="cs-CZ" sz="1800" dirty="0">
                <a:solidFill>
                  <a:srgbClr val="000000"/>
                </a:solidFill>
                <a:effectLst/>
                <a:latin typeface="Times New Roman" panose="02020603050405020304" pitchFamily="18" charset="0"/>
                <a:ea typeface="Times New Roman" panose="02020603050405020304" pitchFamily="18" charset="0"/>
              </a:rPr>
              <a:t> </a:t>
            </a:r>
            <a:r>
              <a:rPr lang="cs-CZ" sz="1800" i="1" dirty="0">
                <a:solidFill>
                  <a:srgbClr val="000000"/>
                </a:solidFill>
                <a:effectLst/>
                <a:latin typeface="Times New Roman" panose="02020603050405020304" pitchFamily="18" charset="0"/>
                <a:ea typeface="Times New Roman" panose="02020603050405020304" pitchFamily="18" charset="0"/>
              </a:rPr>
              <a:t>kontroluje moc výkonnou</a:t>
            </a:r>
            <a:r>
              <a:rPr lang="cs-CZ" sz="1800" dirty="0">
                <a:solidFill>
                  <a:srgbClr val="000000"/>
                </a:solidFill>
                <a:effectLst/>
                <a:latin typeface="Times New Roman" panose="02020603050405020304" pitchFamily="18" charset="0"/>
                <a:ea typeface="Times New Roman" panose="02020603050405020304" pitchFamily="18" charset="0"/>
              </a:rPr>
              <a:t> (abstraktní kontrola norem vydávaných výkonnou mocí a v případech, kdy veřejná správa zasahuje do právních poměrů jednotlivců)</a:t>
            </a:r>
          </a:p>
        </p:txBody>
      </p:sp>
      <p:sp>
        <p:nvSpPr>
          <p:cNvPr id="4" name="Zástupný symbol pro zápatí 3">
            <a:extLst>
              <a:ext uri="{FF2B5EF4-FFF2-40B4-BE49-F238E27FC236}">
                <a16:creationId xmlns:a16="http://schemas.microsoft.com/office/drawing/2014/main" id="{2B406842-6974-A954-9860-3AD2712DE35C}"/>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0071498F-1042-F246-0C9C-FBB8F69AE9F9}"/>
              </a:ext>
            </a:extLst>
          </p:cNvPr>
          <p:cNvSpPr>
            <a:spLocks noGrp="1"/>
          </p:cNvSpPr>
          <p:nvPr>
            <p:ph type="sldNum" sz="quarter" idx="12"/>
          </p:nvPr>
        </p:nvSpPr>
        <p:spPr/>
        <p:txBody>
          <a:bodyPr/>
          <a:lstStyle/>
          <a:p>
            <a:fld id="{5E608FB1-680A-4E9D-A95E-8C4CFA1B47E3}" type="slidenum">
              <a:rPr lang="cs-CZ" smtClean="0"/>
              <a:pPr/>
              <a:t>10</a:t>
            </a:fld>
            <a:endParaRPr lang="cs-CZ" dirty="0"/>
          </a:p>
        </p:txBody>
      </p:sp>
    </p:spTree>
    <p:extLst>
      <p:ext uri="{BB962C8B-B14F-4D97-AF65-F5344CB8AC3E}">
        <p14:creationId xmlns:p14="http://schemas.microsoft.com/office/powerpoint/2010/main" val="4030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E13EE-4CF1-D9C4-F360-072D0D6D91E9}"/>
              </a:ext>
            </a:extLst>
          </p:cNvPr>
          <p:cNvSpPr>
            <a:spLocks noGrp="1"/>
          </p:cNvSpPr>
          <p:nvPr>
            <p:ph type="title"/>
          </p:nvPr>
        </p:nvSpPr>
        <p:spPr/>
        <p:txBody>
          <a:bodyPr/>
          <a:lstStyle/>
          <a:p>
            <a:r>
              <a:rPr lang="cs-CZ" dirty="0"/>
              <a:t>Veřejná správa</a:t>
            </a:r>
          </a:p>
        </p:txBody>
      </p:sp>
      <p:sp>
        <p:nvSpPr>
          <p:cNvPr id="3" name="Zástupný obsah 2">
            <a:extLst>
              <a:ext uri="{FF2B5EF4-FFF2-40B4-BE49-F238E27FC236}">
                <a16:creationId xmlns:a16="http://schemas.microsoft.com/office/drawing/2014/main" id="{695E6C21-F2E3-2DBA-4829-6DE4A5279825}"/>
              </a:ext>
            </a:extLst>
          </p:cNvPr>
          <p:cNvSpPr>
            <a:spLocks noGrp="1"/>
          </p:cNvSpPr>
          <p:nvPr>
            <p:ph idx="1"/>
          </p:nvPr>
        </p:nvSpPr>
        <p:spPr/>
        <p:txBody>
          <a:bodyPr/>
          <a:lstStyle/>
          <a:p>
            <a:pPr algn="just">
              <a:spcBef>
                <a:spcPts val="0"/>
              </a:spcBef>
              <a:spcAft>
                <a:spcPts val="200"/>
              </a:spcAft>
              <a:tabLst>
                <a:tab pos="179705" algn="l"/>
              </a:tabLst>
            </a:pPr>
            <a:r>
              <a:rPr lang="cs-CZ" sz="1800" b="1" dirty="0">
                <a:solidFill>
                  <a:srgbClr val="000000"/>
                </a:solidFill>
                <a:effectLst/>
                <a:latin typeface="Times New Roman" panose="02020603050405020304" pitchFamily="18" charset="0"/>
                <a:ea typeface="Times New Roman" panose="02020603050405020304" pitchFamily="18" charset="0"/>
              </a:rPr>
              <a:t>Veřejnou správu</a:t>
            </a:r>
            <a:r>
              <a:rPr lang="cs-CZ" sz="1800" dirty="0">
                <a:solidFill>
                  <a:srgbClr val="000000"/>
                </a:solidFill>
                <a:effectLst/>
                <a:latin typeface="Times New Roman" panose="02020603050405020304" pitchFamily="18" charset="0"/>
                <a:ea typeface="Times New Roman" panose="02020603050405020304" pitchFamily="18" charset="0"/>
              </a:rPr>
              <a:t>, jako součást výkonné moci, lze </a:t>
            </a:r>
            <a:r>
              <a:rPr lang="cs-CZ" sz="1800" dirty="0">
                <a:solidFill>
                  <a:schemeClr val="tx1"/>
                </a:solidFill>
                <a:effectLst/>
                <a:latin typeface="Times New Roman" panose="02020603050405020304" pitchFamily="18" charset="0"/>
                <a:ea typeface="Times New Roman" panose="02020603050405020304" pitchFamily="18" charset="0"/>
              </a:rPr>
              <a:t>zkoumat ve </a:t>
            </a:r>
            <a:r>
              <a:rPr lang="cs-CZ" sz="1800" i="1" dirty="0">
                <a:solidFill>
                  <a:schemeClr val="tx1"/>
                </a:solidFill>
                <a:effectLst/>
                <a:latin typeface="Times New Roman" panose="02020603050405020304" pitchFamily="18" charset="0"/>
                <a:ea typeface="Times New Roman" panose="02020603050405020304" pitchFamily="18" charset="0"/>
              </a:rPr>
              <a:t>funkčním smyslu</a:t>
            </a:r>
            <a:r>
              <a:rPr lang="cs-CZ" sz="1800" dirty="0">
                <a:solidFill>
                  <a:schemeClr val="tx1"/>
                </a:solidFill>
                <a:effectLst/>
                <a:latin typeface="Times New Roman" panose="02020603050405020304" pitchFamily="18" charset="0"/>
                <a:ea typeface="Times New Roman" panose="02020603050405020304" pitchFamily="18" charset="0"/>
              </a:rPr>
              <a:t> (jako činnost) a v</a:t>
            </a:r>
            <a:r>
              <a:rPr lang="cs-CZ" sz="1800" i="1" dirty="0">
                <a:solidFill>
                  <a:schemeClr val="tx1"/>
                </a:solidFill>
                <a:effectLst/>
                <a:latin typeface="Times New Roman" panose="02020603050405020304" pitchFamily="18" charset="0"/>
                <a:ea typeface="Times New Roman" panose="02020603050405020304" pitchFamily="18" charset="0"/>
              </a:rPr>
              <a:t> organizačním smyslu</a:t>
            </a:r>
            <a:r>
              <a:rPr lang="cs-CZ" sz="1800" dirty="0">
                <a:solidFill>
                  <a:schemeClr val="tx1"/>
                </a:solidFill>
                <a:effectLst/>
                <a:latin typeface="Times New Roman" panose="02020603050405020304" pitchFamily="18" charset="0"/>
                <a:ea typeface="Times New Roman" panose="02020603050405020304" pitchFamily="18" charset="0"/>
              </a:rPr>
              <a:t> (jako soubor institucí takovou činnost vykonávajících). Správa (administrativa) je cíleně zaměřená činnost k obstarávání nejrůznějších záležitostí. Spravující vyvíjí aktivitu k takovým činnostem, nerozhoduje jenom jako nezúčastněný soudce. </a:t>
            </a:r>
          </a:p>
          <a:p>
            <a:pPr algn="just">
              <a:spcBef>
                <a:spcPts val="0"/>
              </a:spcBef>
              <a:spcAft>
                <a:spcPts val="200"/>
              </a:spcAft>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Veřejná správa je službou veřejnosti, není uskutečňována jen mocenskými nástroji veřejnoprávní povahy, ale užívá i nástrojů soukromoprávních či nástrojů typu doporučení, nezávazných informací, výzev apod. </a:t>
            </a:r>
            <a:endParaRPr lang="cs-CZ" sz="1800" dirty="0">
              <a:solidFill>
                <a:schemeClr val="tx1"/>
              </a:solidFill>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0"/>
              </a:spcBef>
              <a:spcAft>
                <a:spcPts val="200"/>
              </a:spcAft>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Veřejná správa v materiálním smyslu jako druh činnosti (spravování) je spojována s činností státních a jiných orgánů veřejné moci a dalších osob, kterým byl výkon veřejné správy propůjčen za účelem plnění určitých veřejných úkolů. </a:t>
            </a:r>
          </a:p>
          <a:p>
            <a:pPr algn="just">
              <a:spcBef>
                <a:spcPts val="0"/>
              </a:spcBef>
              <a:spcAft>
                <a:spcPts val="200"/>
              </a:spcAft>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Ve formálním (organizačním) smyslu je veřejná správa souborem institucí (úřadů, orgánů, osob), které veřejnou správu vykonávají. V rámci formálního vymezení veřejné správy se zkoumá organizační základ a struktura nositelů a vykonavatelů veřejné správy, jejich vzájemné vztahy, u jednotlivých institucí jejich působnost a pravomoc.</a:t>
            </a:r>
            <a:endParaRPr lang="cs-CZ" sz="1800" dirty="0">
              <a:solidFill>
                <a:schemeClr val="tx1"/>
              </a:solidFill>
              <a:effectLst/>
              <a:latin typeface="Calibri Light" panose="020F0302020204030204" pitchFamily="34" charset="0"/>
              <a:ea typeface="Aptos" panose="020B0004020202020204" pitchFamily="34" charset="0"/>
              <a:cs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75CF308D-7800-46CF-6529-790176355430}"/>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8F0F7580-41CA-CDC1-9E2D-68B56EBD0D46}"/>
              </a:ext>
            </a:extLst>
          </p:cNvPr>
          <p:cNvSpPr>
            <a:spLocks noGrp="1"/>
          </p:cNvSpPr>
          <p:nvPr>
            <p:ph type="sldNum" sz="quarter" idx="12"/>
          </p:nvPr>
        </p:nvSpPr>
        <p:spPr/>
        <p:txBody>
          <a:bodyPr/>
          <a:lstStyle/>
          <a:p>
            <a:fld id="{5E608FB1-680A-4E9D-A95E-8C4CFA1B47E3}" type="slidenum">
              <a:rPr lang="cs-CZ" smtClean="0"/>
              <a:pPr/>
              <a:t>11</a:t>
            </a:fld>
            <a:endParaRPr lang="cs-CZ" dirty="0"/>
          </a:p>
        </p:txBody>
      </p:sp>
    </p:spTree>
    <p:extLst>
      <p:ext uri="{BB962C8B-B14F-4D97-AF65-F5344CB8AC3E}">
        <p14:creationId xmlns:p14="http://schemas.microsoft.com/office/powerpoint/2010/main" val="260488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9C895-77A7-F386-5236-85F9FC449BBF}"/>
              </a:ext>
            </a:extLst>
          </p:cNvPr>
          <p:cNvSpPr>
            <a:spLocks noGrp="1"/>
          </p:cNvSpPr>
          <p:nvPr>
            <p:ph type="title"/>
          </p:nvPr>
        </p:nvSpPr>
        <p:spPr/>
        <p:txBody>
          <a:bodyPr/>
          <a:lstStyle/>
          <a:p>
            <a:r>
              <a:rPr lang="cs-CZ" dirty="0"/>
              <a:t>Členění veřejné správy</a:t>
            </a:r>
          </a:p>
        </p:txBody>
      </p:sp>
      <p:sp>
        <p:nvSpPr>
          <p:cNvPr id="3" name="Zástupný obsah 2">
            <a:extLst>
              <a:ext uri="{FF2B5EF4-FFF2-40B4-BE49-F238E27FC236}">
                <a16:creationId xmlns:a16="http://schemas.microsoft.com/office/drawing/2014/main" id="{69ACA911-131E-44FF-3FD7-DA474AC57AE7}"/>
              </a:ext>
            </a:extLst>
          </p:cNvPr>
          <p:cNvSpPr>
            <a:spLocks noGrp="1"/>
          </p:cNvSpPr>
          <p:nvPr>
            <p:ph idx="1"/>
          </p:nvPr>
        </p:nvSpPr>
        <p:spPr/>
        <p:txBody>
          <a:bodyPr/>
          <a:lstStyle/>
          <a:p>
            <a:pPr indent="-179705" algn="just">
              <a:spcBef>
                <a:spcPts val="600"/>
              </a:spcBef>
            </a:pPr>
            <a:r>
              <a:rPr lang="cs-CZ" sz="1800" b="1" dirty="0">
                <a:solidFill>
                  <a:srgbClr val="000000"/>
                </a:solidFill>
                <a:effectLst/>
                <a:latin typeface="Times New Roman" panose="02020603050405020304" pitchFamily="18" charset="0"/>
                <a:ea typeface="Times New Roman" panose="02020603050405020304" pitchFamily="18" charset="0"/>
              </a:rPr>
              <a:t>Podle</a:t>
            </a:r>
            <a:r>
              <a:rPr lang="cs-CZ" sz="1800" dirty="0">
                <a:solidFill>
                  <a:srgbClr val="000000"/>
                </a:solidFill>
                <a:effectLst/>
                <a:latin typeface="Times New Roman" panose="02020603050405020304" pitchFamily="18" charset="0"/>
                <a:ea typeface="Times New Roman" panose="02020603050405020304" pitchFamily="18" charset="0"/>
              </a:rPr>
              <a:t> </a:t>
            </a:r>
            <a:r>
              <a:rPr lang="cs-CZ" sz="1800" b="1" dirty="0">
                <a:solidFill>
                  <a:srgbClr val="000000"/>
                </a:solidFill>
                <a:effectLst/>
                <a:latin typeface="Times New Roman" panose="02020603050405020304" pitchFamily="18" charset="0"/>
                <a:ea typeface="Times New Roman" panose="02020603050405020304" pitchFamily="18" charset="0"/>
              </a:rPr>
              <a:t>nositelů</a:t>
            </a:r>
            <a:r>
              <a:rPr lang="cs-CZ" sz="1800" dirty="0">
                <a:solidFill>
                  <a:srgbClr val="000000"/>
                </a:solidFill>
                <a:effectLst/>
                <a:latin typeface="Times New Roman" panose="02020603050405020304" pitchFamily="18" charset="0"/>
                <a:ea typeface="Times New Roman" panose="02020603050405020304" pitchFamily="18" charset="0"/>
              </a:rPr>
              <a:t>, jimž je činnost veřejné správy přičítána, se rozlišuje:</a:t>
            </a:r>
          </a:p>
          <a:p>
            <a:pPr marL="539750" indent="-179705" algn="just">
              <a:spcBef>
                <a:spcPts val="600"/>
              </a:spcBef>
            </a:pPr>
            <a:r>
              <a:rPr lang="cs-CZ" sz="1800" i="1" dirty="0">
                <a:solidFill>
                  <a:srgbClr val="000000"/>
                </a:solidFill>
                <a:effectLst/>
                <a:latin typeface="Times New Roman" panose="02020603050405020304" pitchFamily="18" charset="0"/>
                <a:ea typeface="Times New Roman" panose="02020603050405020304" pitchFamily="18" charset="0"/>
              </a:rPr>
              <a:t>státní správa</a:t>
            </a:r>
            <a:r>
              <a:rPr lang="cs-CZ" sz="1800" dirty="0">
                <a:solidFill>
                  <a:srgbClr val="000000"/>
                </a:solidFill>
                <a:effectLst/>
                <a:latin typeface="Times New Roman" panose="02020603050405020304" pitchFamily="18" charset="0"/>
                <a:ea typeface="Times New Roman" panose="02020603050405020304" pitchFamily="18" charset="0"/>
              </a:rPr>
              <a:t>, jejímž nositelem je stát. Státní správa může být vykonávána jako přímá (vykonavateli jsou orgány státu) nebo jako nepřímá (vykonavateli jsou v rámci přenesené působnosti orgány jiných nositelů veřejné správy, především orgány územních samosprávných korporací),</a:t>
            </a:r>
          </a:p>
          <a:p>
            <a:pPr marL="539750" indent="-179705" algn="just">
              <a:spcBef>
                <a:spcPts val="600"/>
              </a:spcBef>
            </a:pPr>
            <a:r>
              <a:rPr lang="cs-CZ" sz="1800" i="1" dirty="0">
                <a:solidFill>
                  <a:srgbClr val="000000"/>
                </a:solidFill>
                <a:effectLst/>
                <a:latin typeface="Times New Roman" panose="02020603050405020304" pitchFamily="18" charset="0"/>
                <a:ea typeface="Times New Roman" panose="02020603050405020304" pitchFamily="18" charset="0"/>
              </a:rPr>
              <a:t>samospráva</a:t>
            </a:r>
            <a:r>
              <a:rPr lang="cs-CZ" sz="1800" dirty="0">
                <a:solidFill>
                  <a:srgbClr val="000000"/>
                </a:solidFill>
                <a:effectLst/>
                <a:latin typeface="Times New Roman" panose="02020603050405020304" pitchFamily="18" charset="0"/>
                <a:ea typeface="Times New Roman" panose="02020603050405020304" pitchFamily="18" charset="0"/>
              </a:rPr>
              <a:t>, a to územní, profesní a jiná, svěřená na principu decentralizace samosprávným korporacím,</a:t>
            </a:r>
          </a:p>
          <a:p>
            <a:pPr marL="539750" indent="-179705" algn="just">
              <a:spcBef>
                <a:spcPts val="600"/>
              </a:spcBef>
              <a:spcAft>
                <a:spcPts val="565"/>
              </a:spcAft>
            </a:pPr>
            <a:r>
              <a:rPr lang="cs-CZ" sz="1800" i="1" dirty="0">
                <a:solidFill>
                  <a:srgbClr val="000000"/>
                </a:solidFill>
                <a:effectLst/>
                <a:latin typeface="Times New Roman" panose="02020603050405020304" pitchFamily="18" charset="0"/>
                <a:ea typeface="Times New Roman" panose="02020603050405020304" pitchFamily="18" charset="0"/>
              </a:rPr>
              <a:t>ostatní veřejná správa</a:t>
            </a:r>
            <a:r>
              <a:rPr lang="cs-CZ" sz="1800" dirty="0">
                <a:solidFill>
                  <a:srgbClr val="000000"/>
                </a:solidFill>
                <a:effectLst/>
                <a:latin typeface="Times New Roman" panose="02020603050405020304" pitchFamily="18" charset="0"/>
                <a:ea typeface="Times New Roman" panose="02020603050405020304" pitchFamily="18" charset="0"/>
              </a:rPr>
              <a:t>. Do této skupiny se řadí např. veřejná služba v oblasti televizního vysílání poskytovaná Českou televizí, poskytování služby veřejnosti šířením slovního a obrazového zpravodajství z České republiky, ze zahraničí a do zahraničí Českou tiskovou kanceláří, zabezpečování předpovědní povodňové služby Českým hydrometeorologickým ústavem atd.</a:t>
            </a:r>
          </a:p>
        </p:txBody>
      </p:sp>
      <p:sp>
        <p:nvSpPr>
          <p:cNvPr id="4" name="Zástupný symbol pro zápatí 3">
            <a:extLst>
              <a:ext uri="{FF2B5EF4-FFF2-40B4-BE49-F238E27FC236}">
                <a16:creationId xmlns:a16="http://schemas.microsoft.com/office/drawing/2014/main" id="{FDBF709E-43EA-B2F8-4A57-5BDB2A166F87}"/>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4B086145-6F2C-00C2-74B5-E3DABE589AF9}"/>
              </a:ext>
            </a:extLst>
          </p:cNvPr>
          <p:cNvSpPr>
            <a:spLocks noGrp="1"/>
          </p:cNvSpPr>
          <p:nvPr>
            <p:ph type="sldNum" sz="quarter" idx="12"/>
          </p:nvPr>
        </p:nvSpPr>
        <p:spPr/>
        <p:txBody>
          <a:bodyPr/>
          <a:lstStyle/>
          <a:p>
            <a:fld id="{5E608FB1-680A-4E9D-A95E-8C4CFA1B47E3}" type="slidenum">
              <a:rPr lang="cs-CZ" smtClean="0"/>
              <a:pPr/>
              <a:t>12</a:t>
            </a:fld>
            <a:endParaRPr lang="cs-CZ" dirty="0"/>
          </a:p>
        </p:txBody>
      </p:sp>
    </p:spTree>
    <p:extLst>
      <p:ext uri="{BB962C8B-B14F-4D97-AF65-F5344CB8AC3E}">
        <p14:creationId xmlns:p14="http://schemas.microsoft.com/office/powerpoint/2010/main" val="366562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20AB2-DA42-6AA5-FF00-6F66E7D732D4}"/>
              </a:ext>
            </a:extLst>
          </p:cNvPr>
          <p:cNvSpPr>
            <a:spLocks noGrp="1"/>
          </p:cNvSpPr>
          <p:nvPr>
            <p:ph type="title"/>
          </p:nvPr>
        </p:nvSpPr>
        <p:spPr/>
        <p:txBody>
          <a:bodyPr/>
          <a:lstStyle/>
          <a:p>
            <a:r>
              <a:rPr lang="cs-CZ" dirty="0"/>
              <a:t>Členění veřejné správy</a:t>
            </a:r>
          </a:p>
        </p:txBody>
      </p:sp>
      <p:sp>
        <p:nvSpPr>
          <p:cNvPr id="3" name="Zástupný obsah 2">
            <a:extLst>
              <a:ext uri="{FF2B5EF4-FFF2-40B4-BE49-F238E27FC236}">
                <a16:creationId xmlns:a16="http://schemas.microsoft.com/office/drawing/2014/main" id="{51F83A8C-FD56-33DA-C84C-C4560691A307}"/>
              </a:ext>
            </a:extLst>
          </p:cNvPr>
          <p:cNvSpPr>
            <a:spLocks noGrp="1"/>
          </p:cNvSpPr>
          <p:nvPr>
            <p:ph idx="1"/>
          </p:nvPr>
        </p:nvSpPr>
        <p:spPr/>
        <p:txBody>
          <a:bodyPr>
            <a:normAutofit lnSpcReduction="10000"/>
          </a:bodyPr>
          <a:lstStyle/>
          <a:p>
            <a:pPr marL="86995" indent="0" algn="just">
              <a:spcBef>
                <a:spcPts val="0"/>
              </a:spcBef>
              <a:spcAft>
                <a:spcPts val="200"/>
              </a:spcAft>
              <a:buNone/>
            </a:pPr>
            <a:r>
              <a:rPr lang="cs-CZ" sz="1800" b="1" dirty="0">
                <a:solidFill>
                  <a:srgbClr val="000000"/>
                </a:solidFill>
                <a:effectLst/>
                <a:latin typeface="Times New Roman" panose="02020603050405020304" pitchFamily="18" charset="0"/>
                <a:ea typeface="Times New Roman" panose="02020603050405020304" pitchFamily="18" charset="0"/>
              </a:rPr>
              <a:t>Podle</a:t>
            </a:r>
            <a:r>
              <a:rPr lang="cs-CZ" sz="1800" dirty="0">
                <a:solidFill>
                  <a:srgbClr val="000000"/>
                </a:solidFill>
                <a:effectLst/>
                <a:latin typeface="Times New Roman" panose="02020603050405020304" pitchFamily="18" charset="0"/>
                <a:ea typeface="Times New Roman" panose="02020603050405020304" pitchFamily="18" charset="0"/>
              </a:rPr>
              <a:t> </a:t>
            </a:r>
            <a:r>
              <a:rPr lang="cs-CZ" sz="1800" b="1" dirty="0">
                <a:solidFill>
                  <a:srgbClr val="000000"/>
                </a:solidFill>
                <a:effectLst/>
                <a:latin typeface="Times New Roman" panose="02020603050405020304" pitchFamily="18" charset="0"/>
                <a:ea typeface="Times New Roman" panose="02020603050405020304" pitchFamily="18" charset="0"/>
              </a:rPr>
              <a:t>právní formy</a:t>
            </a:r>
            <a:r>
              <a:rPr lang="cs-CZ" sz="1800" dirty="0">
                <a:solidFill>
                  <a:srgbClr val="000000"/>
                </a:solidFill>
                <a:effectLst/>
                <a:latin typeface="Times New Roman" panose="02020603050405020304" pitchFamily="18" charset="0"/>
                <a:ea typeface="Times New Roman" panose="02020603050405020304" pitchFamily="18" charset="0"/>
              </a:rPr>
              <a:t>, kterou je veřejná správa vykonávána, se rozlišuje:</a:t>
            </a:r>
          </a:p>
          <a:p>
            <a:pPr marL="539750" indent="-179705" algn="just">
              <a:spcBef>
                <a:spcPts val="0"/>
              </a:spcBef>
              <a:spcAft>
                <a:spcPts val="200"/>
              </a:spcAft>
            </a:pPr>
            <a:r>
              <a:rPr lang="cs-CZ" sz="1800" i="1" dirty="0">
                <a:solidFill>
                  <a:srgbClr val="000000"/>
                </a:solidFill>
                <a:effectLst/>
                <a:latin typeface="Times New Roman" panose="02020603050405020304" pitchFamily="18" charset="0"/>
                <a:ea typeface="Times New Roman" panose="02020603050405020304" pitchFamily="18" charset="0"/>
              </a:rPr>
              <a:t>výsostná správa</a:t>
            </a:r>
            <a:r>
              <a:rPr lang="cs-CZ" sz="1800" dirty="0">
                <a:solidFill>
                  <a:srgbClr val="000000"/>
                </a:solidFill>
                <a:effectLst/>
                <a:latin typeface="Times New Roman" panose="02020603050405020304" pitchFamily="18" charset="0"/>
                <a:ea typeface="Times New Roman" panose="02020603050405020304" pitchFamily="18" charset="0"/>
              </a:rPr>
              <a:t>. Jedná se o správu uskutečňovanou formami správního (veřejného) práva, vykonavatelé veřejné správy přitom disponují mocenskou pravomocí. Zahrnuje jednak činnosti, označované jako vrchnostenská správa (tam, kde je s výkonem správy spojeno donucovací oprávnění, např. při činnostech policie, orgánů správního dozoru atd.), jednak činnosti, při nichž je uplatňování prostředků veřejného práva podmíněno žádostí nebo jinou souhlasnou aktivitou toho, vůči němuž úkon veřejné správy směřuje (např. v případě vydání správního aktu, kterým se vyhovuje žádosti o přiznání oprávnění),</a:t>
            </a:r>
          </a:p>
          <a:p>
            <a:pPr marL="539750" indent="-179705" algn="just">
              <a:spcBef>
                <a:spcPts val="0"/>
              </a:spcBef>
              <a:spcAft>
                <a:spcPts val="200"/>
              </a:spcAft>
            </a:pPr>
            <a:r>
              <a:rPr lang="cs-CZ" sz="1800" i="1" dirty="0">
                <a:solidFill>
                  <a:srgbClr val="000000"/>
                </a:solidFill>
                <a:effectLst/>
                <a:latin typeface="Times New Roman" panose="02020603050405020304" pitchFamily="18" charset="0"/>
                <a:ea typeface="Times New Roman" panose="02020603050405020304" pitchFamily="18" charset="0"/>
              </a:rPr>
              <a:t>veřejná správa uskutečňovaná prostředky soukromého práva</a:t>
            </a:r>
            <a:r>
              <a:rPr lang="cs-CZ" sz="1800" dirty="0">
                <a:solidFill>
                  <a:srgbClr val="000000"/>
                </a:solidFill>
                <a:effectLst/>
                <a:latin typeface="Times New Roman" panose="02020603050405020304" pitchFamily="18" charset="0"/>
                <a:ea typeface="Times New Roman" panose="02020603050405020304" pitchFamily="18" charset="0"/>
              </a:rPr>
              <a:t>. Jedná se o fiskální správu, při níž vystupuje stát nebo jiný nositel veřejné správy jako osoba ve smyslu soukromého práva při zajišťování veřejných potřeb (např. výstavba dálnic a silnic, shromažďování a odvoz komunálního odpadu obcemi nebo dobrovolnými svazky obcí atd.), plnění veřejných úkolů osobami založenými nebo zřízenými státem nebo jinými nositeli veřejné správy a plnění veřejných úkolů soukromými osobami (např. financování a zajišťování výstavby, provozování a údržby dálnice nebo silnice I. třídy na základě smlouvy o převedení výkonu některých práv a povinností státu jako vlastníka dálnice nebo silnice I. třídy na koncesionáře – tzv. PPP projekty).</a:t>
            </a:r>
          </a:p>
        </p:txBody>
      </p:sp>
      <p:sp>
        <p:nvSpPr>
          <p:cNvPr id="4" name="Zástupný symbol pro zápatí 3">
            <a:extLst>
              <a:ext uri="{FF2B5EF4-FFF2-40B4-BE49-F238E27FC236}">
                <a16:creationId xmlns:a16="http://schemas.microsoft.com/office/drawing/2014/main" id="{5A2D02C9-7CBB-8333-58B3-C34457CE8B4E}"/>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96E5A39A-437E-E35F-53F5-E19D9CB17F75}"/>
              </a:ext>
            </a:extLst>
          </p:cNvPr>
          <p:cNvSpPr>
            <a:spLocks noGrp="1"/>
          </p:cNvSpPr>
          <p:nvPr>
            <p:ph type="sldNum" sz="quarter" idx="12"/>
          </p:nvPr>
        </p:nvSpPr>
        <p:spPr/>
        <p:txBody>
          <a:bodyPr/>
          <a:lstStyle/>
          <a:p>
            <a:fld id="{5E608FB1-680A-4E9D-A95E-8C4CFA1B47E3}" type="slidenum">
              <a:rPr lang="cs-CZ" smtClean="0"/>
              <a:pPr/>
              <a:t>13</a:t>
            </a:fld>
            <a:endParaRPr lang="cs-CZ" dirty="0"/>
          </a:p>
        </p:txBody>
      </p:sp>
    </p:spTree>
    <p:extLst>
      <p:ext uri="{BB962C8B-B14F-4D97-AF65-F5344CB8AC3E}">
        <p14:creationId xmlns:p14="http://schemas.microsoft.com/office/powerpoint/2010/main" val="29792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87C1CD-3920-1B44-FF0C-751835770BAB}"/>
              </a:ext>
            </a:extLst>
          </p:cNvPr>
          <p:cNvSpPr>
            <a:spLocks noGrp="1"/>
          </p:cNvSpPr>
          <p:nvPr>
            <p:ph type="title"/>
          </p:nvPr>
        </p:nvSpPr>
        <p:spPr/>
        <p:txBody>
          <a:bodyPr/>
          <a:lstStyle/>
          <a:p>
            <a:r>
              <a:rPr lang="cs-CZ" dirty="0"/>
              <a:t>Členění veřejné správy</a:t>
            </a:r>
          </a:p>
        </p:txBody>
      </p:sp>
      <p:sp>
        <p:nvSpPr>
          <p:cNvPr id="3" name="Zástupný obsah 2">
            <a:extLst>
              <a:ext uri="{FF2B5EF4-FFF2-40B4-BE49-F238E27FC236}">
                <a16:creationId xmlns:a16="http://schemas.microsoft.com/office/drawing/2014/main" id="{A86A5F23-9FA0-ED46-29C6-09F9F0DD2F79}"/>
              </a:ext>
            </a:extLst>
          </p:cNvPr>
          <p:cNvSpPr>
            <a:spLocks noGrp="1"/>
          </p:cNvSpPr>
          <p:nvPr>
            <p:ph idx="1"/>
          </p:nvPr>
        </p:nvSpPr>
        <p:spPr/>
        <p:txBody>
          <a:bodyPr/>
          <a:lstStyle/>
          <a:p>
            <a:pPr indent="-179705" algn="just">
              <a:spcBef>
                <a:spcPts val="600"/>
              </a:spcBef>
            </a:pPr>
            <a:r>
              <a:rPr lang="cs-CZ" sz="1800" b="1" dirty="0">
                <a:solidFill>
                  <a:srgbClr val="000000"/>
                </a:solidFill>
                <a:effectLst/>
                <a:latin typeface="Times New Roman" panose="02020603050405020304" pitchFamily="18" charset="0"/>
                <a:ea typeface="Times New Roman" panose="02020603050405020304" pitchFamily="18" charset="0"/>
              </a:rPr>
              <a:t>Podle úkolů</a:t>
            </a:r>
            <a:r>
              <a:rPr lang="cs-CZ" sz="1800" dirty="0">
                <a:solidFill>
                  <a:srgbClr val="000000"/>
                </a:solidFill>
                <a:effectLst/>
                <a:latin typeface="Times New Roman" panose="02020603050405020304" pitchFamily="18" charset="0"/>
                <a:ea typeface="Times New Roman" panose="02020603050405020304" pitchFamily="18" charset="0"/>
              </a:rPr>
              <a:t> veřejné správy se rozlišuje např.:</a:t>
            </a:r>
          </a:p>
          <a:p>
            <a:pPr marL="539750" indent="-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správa </a:t>
            </a:r>
            <a:r>
              <a:rPr lang="cs-CZ" sz="1800" i="1" dirty="0">
                <a:solidFill>
                  <a:srgbClr val="000000"/>
                </a:solidFill>
                <a:effectLst/>
                <a:latin typeface="Times New Roman" panose="02020603050405020304" pitchFamily="18" charset="0"/>
                <a:ea typeface="Times New Roman" panose="02020603050405020304" pitchFamily="18" charset="0"/>
              </a:rPr>
              <a:t>zásahová (vrchnostensky zasahující)</a:t>
            </a:r>
            <a:r>
              <a:rPr lang="cs-CZ" sz="1800" dirty="0">
                <a:solidFill>
                  <a:srgbClr val="000000"/>
                </a:solidFill>
                <a:effectLst/>
                <a:latin typeface="Times New Roman" panose="02020603050405020304" pitchFamily="18" charset="0"/>
                <a:ea typeface="Times New Roman" panose="02020603050405020304" pitchFamily="18" charset="0"/>
              </a:rPr>
              <a:t>. Pro tuto činnost veřejné správy je typické vydávání povolení, příkazů, zákazů, např. v rámci správního dozoru, zajišťování veřejného pořádku, správy daní, cel, poplatků a jiných veřejných peněžitých plnění,</a:t>
            </a:r>
          </a:p>
          <a:p>
            <a:pPr marL="539750" indent="-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správa </a:t>
            </a:r>
            <a:r>
              <a:rPr lang="cs-CZ" sz="1800" i="1" dirty="0">
                <a:solidFill>
                  <a:srgbClr val="000000"/>
                </a:solidFill>
                <a:effectLst/>
                <a:latin typeface="Times New Roman" panose="02020603050405020304" pitchFamily="18" charset="0"/>
                <a:ea typeface="Times New Roman" panose="02020603050405020304" pitchFamily="18" charset="0"/>
              </a:rPr>
              <a:t>pečovatelská (obstarávací)</a:t>
            </a:r>
            <a:r>
              <a:rPr lang="cs-CZ" sz="1800" dirty="0">
                <a:solidFill>
                  <a:srgbClr val="000000"/>
                </a:solidFill>
                <a:effectLst/>
                <a:latin typeface="Times New Roman" panose="02020603050405020304" pitchFamily="18" charset="0"/>
                <a:ea typeface="Times New Roman" panose="02020603050405020304" pitchFamily="18" charset="0"/>
              </a:rPr>
              <a:t>. V rámci ní se zajišťuje např. dopravní, školská, zdravotnická atd. infrastruktura, poskytují se veřejné dávky, regulují se některé části trhu (např. v oblasti energetiky, cenové regulace),</a:t>
            </a:r>
          </a:p>
          <a:p>
            <a:pPr marL="539750" indent="-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správa </a:t>
            </a:r>
            <a:r>
              <a:rPr lang="cs-CZ" sz="1800" i="1" dirty="0">
                <a:solidFill>
                  <a:srgbClr val="000000"/>
                </a:solidFill>
                <a:effectLst/>
                <a:latin typeface="Times New Roman" panose="02020603050405020304" pitchFamily="18" charset="0"/>
                <a:ea typeface="Times New Roman" panose="02020603050405020304" pitchFamily="18" charset="0"/>
              </a:rPr>
              <a:t>programová a plánovací</a:t>
            </a:r>
            <a:r>
              <a:rPr lang="cs-CZ" sz="1800" dirty="0">
                <a:solidFill>
                  <a:srgbClr val="000000"/>
                </a:solidFill>
                <a:effectLst/>
                <a:latin typeface="Times New Roman" panose="02020603050405020304" pitchFamily="18" charset="0"/>
                <a:ea typeface="Times New Roman" panose="02020603050405020304" pitchFamily="18" charset="0"/>
              </a:rPr>
              <a:t> (např. územní plánování, zpracování a vydávání programu zlepšování kvality ovzduší, plány odpadového hospodářství).</a:t>
            </a:r>
          </a:p>
        </p:txBody>
      </p:sp>
      <p:sp>
        <p:nvSpPr>
          <p:cNvPr id="4" name="Zástupný symbol pro zápatí 3">
            <a:extLst>
              <a:ext uri="{FF2B5EF4-FFF2-40B4-BE49-F238E27FC236}">
                <a16:creationId xmlns:a16="http://schemas.microsoft.com/office/drawing/2014/main" id="{C03E2435-778E-0AF2-F551-552854E3BD68}"/>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25CE77A9-BD06-516E-D259-54C96F405D7E}"/>
              </a:ext>
            </a:extLst>
          </p:cNvPr>
          <p:cNvSpPr>
            <a:spLocks noGrp="1"/>
          </p:cNvSpPr>
          <p:nvPr>
            <p:ph type="sldNum" sz="quarter" idx="12"/>
          </p:nvPr>
        </p:nvSpPr>
        <p:spPr/>
        <p:txBody>
          <a:bodyPr/>
          <a:lstStyle/>
          <a:p>
            <a:fld id="{5E608FB1-680A-4E9D-A95E-8C4CFA1B47E3}" type="slidenum">
              <a:rPr lang="cs-CZ" smtClean="0"/>
              <a:pPr/>
              <a:t>14</a:t>
            </a:fld>
            <a:endParaRPr lang="cs-CZ" dirty="0"/>
          </a:p>
        </p:txBody>
      </p:sp>
    </p:spTree>
    <p:extLst>
      <p:ext uri="{BB962C8B-B14F-4D97-AF65-F5344CB8AC3E}">
        <p14:creationId xmlns:p14="http://schemas.microsoft.com/office/powerpoint/2010/main" val="269966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73FE5A-D993-5955-B91E-A89E9CCA11ED}"/>
              </a:ext>
            </a:extLst>
          </p:cNvPr>
          <p:cNvSpPr>
            <a:spLocks noGrp="1"/>
          </p:cNvSpPr>
          <p:nvPr>
            <p:ph type="title"/>
          </p:nvPr>
        </p:nvSpPr>
        <p:spPr/>
        <p:txBody>
          <a:bodyPr/>
          <a:lstStyle/>
          <a:p>
            <a:r>
              <a:rPr lang="cs-CZ" dirty="0"/>
              <a:t>Pojem policie</a:t>
            </a:r>
          </a:p>
        </p:txBody>
      </p:sp>
      <p:sp>
        <p:nvSpPr>
          <p:cNvPr id="3" name="Zástupný obsah 2">
            <a:extLst>
              <a:ext uri="{FF2B5EF4-FFF2-40B4-BE49-F238E27FC236}">
                <a16:creationId xmlns:a16="http://schemas.microsoft.com/office/drawing/2014/main" id="{DB42BCC0-4C36-65EF-A7B5-238CE650A7B2}"/>
              </a:ext>
            </a:extLst>
          </p:cNvPr>
          <p:cNvSpPr>
            <a:spLocks noGrp="1"/>
          </p:cNvSpPr>
          <p:nvPr>
            <p:ph idx="1"/>
          </p:nvPr>
        </p:nvSpPr>
        <p:spPr/>
        <p:txBody>
          <a:bodyPr/>
          <a:lstStyle/>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výsostná správní činnost, jejímž účelem je ochrana zdraví a života osob, majetku, veřejného pořádku a dalších hodnot před nebezpečím. Specifikem je, že policie je zaměřena na zachování dosavadních statků, není zásadně zaměřena na vytváření statků nových a na změnu dosavadního řádu.</a:t>
            </a:r>
          </a:p>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Jiří </a:t>
            </a:r>
            <a:r>
              <a:rPr lang="cs-CZ" sz="1800" dirty="0" err="1">
                <a:solidFill>
                  <a:srgbClr val="000000"/>
                </a:solidFill>
                <a:effectLst/>
                <a:latin typeface="Times New Roman" panose="02020603050405020304" pitchFamily="18" charset="0"/>
                <a:ea typeface="Times New Roman" panose="02020603050405020304" pitchFamily="18" charset="0"/>
              </a:rPr>
              <a:t>Hoetzel</a:t>
            </a:r>
            <a:r>
              <a:rPr lang="cs-CZ" sz="1800" dirty="0">
                <a:solidFill>
                  <a:srgbClr val="000000"/>
                </a:solidFill>
                <a:effectLst/>
                <a:latin typeface="Times New Roman" panose="02020603050405020304" pitchFamily="18" charset="0"/>
                <a:ea typeface="Times New Roman" panose="02020603050405020304" pitchFamily="18" charset="0"/>
              </a:rPr>
              <a:t>: policii jako specifická součást, resp. stránka veřejné správy: „Jejím úkolem jest chrániti preventivně neb represivně (pozn.: v originále se chybně uvádí ‚regresivně‘) určité právní statky … ať úkony </a:t>
            </a:r>
            <a:r>
              <a:rPr lang="cs-CZ" sz="1800" dirty="0" err="1">
                <a:solidFill>
                  <a:srgbClr val="000000"/>
                </a:solidFill>
                <a:effectLst/>
                <a:latin typeface="Times New Roman" panose="02020603050405020304" pitchFamily="18" charset="0"/>
                <a:ea typeface="Times New Roman" panose="02020603050405020304" pitchFamily="18" charset="0"/>
              </a:rPr>
              <a:t>nevrchnostenskými</a:t>
            </a:r>
            <a:r>
              <a:rPr lang="cs-CZ" sz="1800" dirty="0">
                <a:solidFill>
                  <a:srgbClr val="000000"/>
                </a:solidFill>
                <a:effectLst/>
                <a:latin typeface="Times New Roman" panose="02020603050405020304" pitchFamily="18" charset="0"/>
                <a:ea typeface="Times New Roman" panose="02020603050405020304" pitchFamily="18" charset="0"/>
              </a:rPr>
              <a:t> (na př. pozorováním, varováním, poučováním) neb úředními zákazy a příkazy. Její účel je v podstatě konservující: slouží jen k udržení dosavadních statků, nikoli k tvoření statků nových; nemá působnosti tvůrčí.“</a:t>
            </a:r>
          </a:p>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Policie státní x místní</a:t>
            </a:r>
          </a:p>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Policie bezpečnostní x správní („správní dozor“)</a:t>
            </a:r>
          </a:p>
        </p:txBody>
      </p:sp>
      <p:sp>
        <p:nvSpPr>
          <p:cNvPr id="4" name="Zástupný symbol pro zápatí 3">
            <a:extLst>
              <a:ext uri="{FF2B5EF4-FFF2-40B4-BE49-F238E27FC236}">
                <a16:creationId xmlns:a16="http://schemas.microsoft.com/office/drawing/2014/main" id="{0871F9B9-A58F-DF21-258B-A4C49807C751}"/>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A65D0AF3-4890-B9BE-FC1B-C7AEAACB56E7}"/>
              </a:ext>
            </a:extLst>
          </p:cNvPr>
          <p:cNvSpPr>
            <a:spLocks noGrp="1"/>
          </p:cNvSpPr>
          <p:nvPr>
            <p:ph type="sldNum" sz="quarter" idx="12"/>
          </p:nvPr>
        </p:nvSpPr>
        <p:spPr/>
        <p:txBody>
          <a:bodyPr/>
          <a:lstStyle/>
          <a:p>
            <a:fld id="{5E608FB1-680A-4E9D-A95E-8C4CFA1B47E3}" type="slidenum">
              <a:rPr lang="cs-CZ" smtClean="0"/>
              <a:pPr/>
              <a:t>15</a:t>
            </a:fld>
            <a:endParaRPr lang="cs-CZ" dirty="0"/>
          </a:p>
        </p:txBody>
      </p:sp>
    </p:spTree>
    <p:extLst>
      <p:ext uri="{BB962C8B-B14F-4D97-AF65-F5344CB8AC3E}">
        <p14:creationId xmlns:p14="http://schemas.microsoft.com/office/powerpoint/2010/main" val="53446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F4FE-CBF5-4547-67D0-4597EDCC9A4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C04468-23FF-30B2-B8CA-C86C069FC78C}"/>
              </a:ext>
            </a:extLst>
          </p:cNvPr>
          <p:cNvSpPr>
            <a:spLocks noGrp="1"/>
          </p:cNvSpPr>
          <p:nvPr>
            <p:ph type="ctrTitle"/>
          </p:nvPr>
        </p:nvSpPr>
        <p:spPr/>
        <p:txBody>
          <a:bodyPr/>
          <a:lstStyle/>
          <a:p>
            <a:r>
              <a:rPr lang="cs-CZ" dirty="0"/>
              <a:t>II. Principy organizace veřejné správy</a:t>
            </a:r>
          </a:p>
        </p:txBody>
      </p:sp>
    </p:spTree>
    <p:extLst>
      <p:ext uri="{BB962C8B-B14F-4D97-AF65-F5344CB8AC3E}">
        <p14:creationId xmlns:p14="http://schemas.microsoft.com/office/powerpoint/2010/main" val="69207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D3A35-C371-7C6E-C457-05802132FFBA}"/>
              </a:ext>
            </a:extLst>
          </p:cNvPr>
          <p:cNvSpPr>
            <a:spLocks noGrp="1"/>
          </p:cNvSpPr>
          <p:nvPr>
            <p:ph type="title"/>
          </p:nvPr>
        </p:nvSpPr>
        <p:spPr/>
        <p:txBody>
          <a:bodyPr/>
          <a:lstStyle/>
          <a:p>
            <a:r>
              <a:rPr lang="cs-CZ" dirty="0"/>
              <a:t>Základní principy organizace veřejné správy</a:t>
            </a:r>
          </a:p>
        </p:txBody>
      </p:sp>
      <p:sp>
        <p:nvSpPr>
          <p:cNvPr id="3" name="Zástupný obsah 2">
            <a:extLst>
              <a:ext uri="{FF2B5EF4-FFF2-40B4-BE49-F238E27FC236}">
                <a16:creationId xmlns:a16="http://schemas.microsoft.com/office/drawing/2014/main" id="{83FBE570-FEDD-AA12-118D-58F9CC76478D}"/>
              </a:ext>
            </a:extLst>
          </p:cNvPr>
          <p:cNvSpPr>
            <a:spLocks noGrp="1"/>
          </p:cNvSpPr>
          <p:nvPr>
            <p:ph idx="1"/>
          </p:nvPr>
        </p:nvSpPr>
        <p:spPr/>
        <p:txBody>
          <a:bodyPr>
            <a:normAutofit lnSpcReduction="10000"/>
          </a:bodyPr>
          <a:lstStyle/>
          <a:p>
            <a:pPr algn="just">
              <a:spcBef>
                <a:spcPts val="600"/>
              </a:spcBef>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Organizační principy zobecňují možná řešení uspořádání veřejné správy, vyjadřují i určité tendence ve změnách organizace, která se v různých dobách mění.</a:t>
            </a:r>
            <a:r>
              <a:rPr lang="cs-CZ" sz="1800" dirty="0">
                <a:solidFill>
                  <a:srgbClr val="000000"/>
                </a:solidFill>
                <a:effectLst/>
                <a:latin typeface="Times New Roman" panose="02020603050405020304" pitchFamily="18" charset="0"/>
                <a:ea typeface="Times New Roman" panose="02020603050405020304" pitchFamily="18" charset="0"/>
              </a:rPr>
              <a:t> Tyto principy zpravidla bývají vymezovány v protikladných dvojicích, které nemají univerzální uplatnění, ale v různém čase a místě bývá ten který princip upřednostňován na úkor principu jiného či uplatnění některého principu bývá korigováno principem jiným. Volba zákonodárce pro užití některého z principů by měla sledovat snahu o efektivní uspořádání soustavy veřejné správy v demokratickém právním státě. </a:t>
            </a:r>
          </a:p>
          <a:p>
            <a:pPr indent="-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principy</a:t>
            </a: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centralizace a decentralizace,</a:t>
            </a: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koncentrace a dekoncentrace,</a:t>
            </a: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organizační (služební) a jen instanční nadřízenosti a podřízenosti,</a:t>
            </a: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územní a věcný,</a:t>
            </a: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monokratický a kolegiální,</a:t>
            </a:r>
          </a:p>
          <a:p>
            <a:pPr marL="86995" indent="0" algn="just">
              <a:spcBef>
                <a:spcPts val="600"/>
              </a:spcBef>
              <a:buNone/>
            </a:pPr>
            <a:r>
              <a:rPr lang="cs-CZ" sz="1800" dirty="0">
                <a:solidFill>
                  <a:srgbClr val="000000"/>
                </a:solidFill>
                <a:latin typeface="Times New Roman" panose="02020603050405020304" pitchFamily="18" charset="0"/>
                <a:ea typeface="Times New Roman" panose="02020603050405020304" pitchFamily="18" charset="0"/>
              </a:rPr>
              <a:t>	■	volební a jmenovací,</a:t>
            </a:r>
            <a:endParaRPr lang="cs-CZ" sz="1800" dirty="0">
              <a:solidFill>
                <a:srgbClr val="000000"/>
              </a:solidFill>
              <a:effectLst/>
              <a:latin typeface="Times New Roman" panose="02020603050405020304" pitchFamily="18" charset="0"/>
              <a:ea typeface="Times New Roman" panose="02020603050405020304" pitchFamily="18" charset="0"/>
            </a:endParaRPr>
          </a:p>
          <a:p>
            <a:pPr marL="86995" indent="0" algn="just">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	subsidiarity.</a:t>
            </a:r>
          </a:p>
          <a:p>
            <a:endParaRPr lang="cs-CZ" dirty="0"/>
          </a:p>
        </p:txBody>
      </p:sp>
      <p:sp>
        <p:nvSpPr>
          <p:cNvPr id="4" name="Zástupný symbol pro zápatí 3">
            <a:extLst>
              <a:ext uri="{FF2B5EF4-FFF2-40B4-BE49-F238E27FC236}">
                <a16:creationId xmlns:a16="http://schemas.microsoft.com/office/drawing/2014/main" id="{2FC28F06-ED56-6B77-CD10-70754A2E3199}"/>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5B811135-F39A-FDF3-10D9-BFC2A5309A0D}"/>
              </a:ext>
            </a:extLst>
          </p:cNvPr>
          <p:cNvSpPr>
            <a:spLocks noGrp="1"/>
          </p:cNvSpPr>
          <p:nvPr>
            <p:ph type="sldNum" sz="quarter" idx="12"/>
          </p:nvPr>
        </p:nvSpPr>
        <p:spPr/>
        <p:txBody>
          <a:bodyPr/>
          <a:lstStyle/>
          <a:p>
            <a:fld id="{5E608FB1-680A-4E9D-A95E-8C4CFA1B47E3}" type="slidenum">
              <a:rPr lang="cs-CZ" smtClean="0"/>
              <a:pPr/>
              <a:t>17</a:t>
            </a:fld>
            <a:endParaRPr lang="cs-CZ" dirty="0"/>
          </a:p>
        </p:txBody>
      </p:sp>
    </p:spTree>
    <p:extLst>
      <p:ext uri="{BB962C8B-B14F-4D97-AF65-F5344CB8AC3E}">
        <p14:creationId xmlns:p14="http://schemas.microsoft.com/office/powerpoint/2010/main" val="390452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6F294-BE5F-DFD6-5A28-B28810E10A8B}"/>
              </a:ext>
            </a:extLst>
          </p:cNvPr>
          <p:cNvSpPr>
            <a:spLocks noGrp="1"/>
          </p:cNvSpPr>
          <p:nvPr>
            <p:ph type="title"/>
          </p:nvPr>
        </p:nvSpPr>
        <p:spPr/>
        <p:txBody>
          <a:bodyPr/>
          <a:lstStyle/>
          <a:p>
            <a:r>
              <a:rPr lang="cs-CZ" dirty="0"/>
              <a:t>Princip centralizace a decentralizace</a:t>
            </a:r>
          </a:p>
        </p:txBody>
      </p:sp>
      <p:sp>
        <p:nvSpPr>
          <p:cNvPr id="3" name="Zástupný obsah 2">
            <a:extLst>
              <a:ext uri="{FF2B5EF4-FFF2-40B4-BE49-F238E27FC236}">
                <a16:creationId xmlns:a16="http://schemas.microsoft.com/office/drawing/2014/main" id="{94794C2A-E3F9-BAC1-0DAC-6BB3B87D9764}"/>
              </a:ext>
            </a:extLst>
          </p:cNvPr>
          <p:cNvSpPr>
            <a:spLocks noGrp="1"/>
          </p:cNvSpPr>
          <p:nvPr>
            <p:ph idx="1"/>
          </p:nvPr>
        </p:nvSpPr>
        <p:spPr/>
        <p:txBody>
          <a:bodyPr>
            <a:normAutofit lnSpcReduction="10000"/>
          </a:bodyPr>
          <a:lstStyle/>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Tyto principy souvisejí s vymezením, jaký subjekt je nositelem veřejné správy. Za zdroj veškeré veřejné moci na svém území je sice tradičně považován stát, ale ten přenechává či může přenechat část veřejné správy jiným, od státu odlišným nositelům, aby ji vykonávali sami svým jménem.</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Pro </a:t>
            </a:r>
            <a:r>
              <a:rPr lang="cs-CZ" sz="1800" i="1" dirty="0">
                <a:solidFill>
                  <a:srgbClr val="000000"/>
                </a:solidFill>
                <a:effectLst/>
                <a:latin typeface="Times New Roman" panose="02020603050405020304" pitchFamily="18" charset="0"/>
                <a:ea typeface="Times New Roman" panose="02020603050405020304" pitchFamily="18" charset="0"/>
              </a:rPr>
              <a:t>centralizovaný</a:t>
            </a:r>
            <a:r>
              <a:rPr lang="cs-CZ" sz="1800" dirty="0">
                <a:solidFill>
                  <a:srgbClr val="000000"/>
                </a:solidFill>
                <a:effectLst/>
                <a:latin typeface="Times New Roman" panose="02020603050405020304" pitchFamily="18" charset="0"/>
                <a:ea typeface="Times New Roman" panose="02020603050405020304" pitchFamily="18" charset="0"/>
              </a:rPr>
              <a:t> model správy, který v čisté podobě v demokratickém uspořádání neexistuje, je typické soustředění výkonu veřejné správy do řídící moci státu. Naproti tomu </a:t>
            </a:r>
            <a:r>
              <a:rPr lang="cs-CZ" sz="1800" i="1" dirty="0">
                <a:solidFill>
                  <a:srgbClr val="000000"/>
                </a:solidFill>
                <a:effectLst/>
                <a:latin typeface="Times New Roman" panose="02020603050405020304" pitchFamily="18" charset="0"/>
                <a:ea typeface="Times New Roman" panose="02020603050405020304" pitchFamily="18" charset="0"/>
              </a:rPr>
              <a:t>decentralizace</a:t>
            </a:r>
            <a:r>
              <a:rPr lang="cs-CZ" sz="1800" dirty="0">
                <a:solidFill>
                  <a:srgbClr val="000000"/>
                </a:solidFill>
                <a:effectLst/>
                <a:latin typeface="Times New Roman" panose="02020603050405020304" pitchFamily="18" charset="0"/>
                <a:ea typeface="Times New Roman" panose="02020603050405020304" pitchFamily="18" charset="0"/>
              </a:rPr>
              <a:t> spočívá v přenechání části veřejné správy v podobě delegace působnosti a pravomoci na jiného nositele (na jiný subjekt) veřejné správy, aby tento nositel vykonával určité úkoly veřejné správy jako své vlastní, tedy vlastním jménem a na vlastní odpovědnost.</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Subjekty, kterým stát přenechává takovou veřejnou správu, jsou nejčastěji samosprávné korporace, zejména územní a zájmové, princip decentralizace pak splývá s pojmem samospráva v právním smyslu. Orgány samosprávy, které vykonávají decentralizovanou správu, jsou přitom vázány toliko právním řádem, nikoli služebními příkazy či instrukcemi ze strany orgánů státu, nejsou vůči nim v podřízeném vztahu.</a:t>
            </a:r>
            <a:endParaRPr lang="cs-CZ" sz="1800" b="1" dirty="0">
              <a:solidFill>
                <a:srgbClr val="000000"/>
              </a:solidFill>
              <a:effectLst/>
              <a:latin typeface="HelveticaNeueLT Pro 55 Roman"/>
              <a:ea typeface="Times New Roman" panose="02020603050405020304" pitchFamily="18" charset="0"/>
              <a:cs typeface="HelveticaNeueLT Pro 55 Roman"/>
            </a:endParaRPr>
          </a:p>
          <a:p>
            <a:pPr marL="179705" marR="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cs typeface="HelveticaNeueLT Pro 55 Roman"/>
              </a:rPr>
              <a:t>V době totalitního systému do roku 1989 byla správa plně centralizovaná, veškerá správa byla správou státní. Projevem decentralizace veřejné správy je samostatná působnost krajů a obcí nebo svěření určitých úkolů veřejné správy k vykonávání profesním komorám</a:t>
            </a:r>
            <a:endParaRPr lang="cs-CZ" sz="1800" dirty="0">
              <a:solidFill>
                <a:srgbClr val="000000"/>
              </a:solidFill>
              <a:effectLst/>
              <a:latin typeface="HelveticaNeueLT Pro 55 Roman"/>
              <a:ea typeface="Times New Roman" panose="02020603050405020304" pitchFamily="18" charset="0"/>
              <a:cs typeface="HelveticaNeueLT Pro 55 Roman"/>
            </a:endParaRPr>
          </a:p>
          <a:p>
            <a:endParaRPr lang="cs-CZ" dirty="0"/>
          </a:p>
        </p:txBody>
      </p:sp>
      <p:sp>
        <p:nvSpPr>
          <p:cNvPr id="4" name="Zástupný symbol pro zápatí 3">
            <a:extLst>
              <a:ext uri="{FF2B5EF4-FFF2-40B4-BE49-F238E27FC236}">
                <a16:creationId xmlns:a16="http://schemas.microsoft.com/office/drawing/2014/main" id="{A5444754-330E-CE4B-EFA3-E4CD37CB5D2C}"/>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36E6F424-C523-1326-57CE-5E4B2E04FA9F}"/>
              </a:ext>
            </a:extLst>
          </p:cNvPr>
          <p:cNvSpPr>
            <a:spLocks noGrp="1"/>
          </p:cNvSpPr>
          <p:nvPr>
            <p:ph type="sldNum" sz="quarter" idx="12"/>
          </p:nvPr>
        </p:nvSpPr>
        <p:spPr/>
        <p:txBody>
          <a:bodyPr/>
          <a:lstStyle/>
          <a:p>
            <a:fld id="{5E608FB1-680A-4E9D-A95E-8C4CFA1B47E3}" type="slidenum">
              <a:rPr lang="cs-CZ" smtClean="0"/>
              <a:pPr/>
              <a:t>18</a:t>
            </a:fld>
            <a:endParaRPr lang="cs-CZ" dirty="0"/>
          </a:p>
        </p:txBody>
      </p:sp>
    </p:spTree>
    <p:extLst>
      <p:ext uri="{BB962C8B-B14F-4D97-AF65-F5344CB8AC3E}">
        <p14:creationId xmlns:p14="http://schemas.microsoft.com/office/powerpoint/2010/main" val="331026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A726FE-AA40-7162-D044-8252B0CF3693}"/>
              </a:ext>
            </a:extLst>
          </p:cNvPr>
          <p:cNvSpPr>
            <a:spLocks noGrp="1"/>
          </p:cNvSpPr>
          <p:nvPr>
            <p:ph type="title"/>
          </p:nvPr>
        </p:nvSpPr>
        <p:spPr/>
        <p:txBody>
          <a:bodyPr/>
          <a:lstStyle/>
          <a:p>
            <a:r>
              <a:rPr lang="cs-CZ" dirty="0"/>
              <a:t>Princip koncentrace a dekoncentrace</a:t>
            </a:r>
          </a:p>
        </p:txBody>
      </p:sp>
      <p:sp>
        <p:nvSpPr>
          <p:cNvPr id="3" name="Zástupný obsah 2">
            <a:extLst>
              <a:ext uri="{FF2B5EF4-FFF2-40B4-BE49-F238E27FC236}">
                <a16:creationId xmlns:a16="http://schemas.microsoft.com/office/drawing/2014/main" id="{426BA473-17CD-685F-8B23-763CECC59EA2}"/>
              </a:ext>
            </a:extLst>
          </p:cNvPr>
          <p:cNvSpPr>
            <a:spLocks noGrp="1"/>
          </p:cNvSpPr>
          <p:nvPr>
            <p:ph idx="1"/>
          </p:nvPr>
        </p:nvSpPr>
        <p:spPr/>
        <p:txBody>
          <a:bodyPr>
            <a:normAutofit/>
          </a:bodyPr>
          <a:lstStyle/>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Tyto principy určují stupeň soustředění (koncentrace) výkonu veřejné správy na úrovni veřejných orgánů. Při </a:t>
            </a:r>
            <a:r>
              <a:rPr lang="cs-CZ" sz="1800" i="1" dirty="0">
                <a:solidFill>
                  <a:srgbClr val="000000"/>
                </a:solidFill>
                <a:effectLst/>
                <a:latin typeface="Times New Roman" panose="02020603050405020304" pitchFamily="18" charset="0"/>
                <a:ea typeface="Times New Roman" panose="02020603050405020304" pitchFamily="18" charset="0"/>
              </a:rPr>
              <a:t>koncentraci</a:t>
            </a:r>
            <a:r>
              <a:rPr lang="cs-CZ" sz="1800" dirty="0">
                <a:solidFill>
                  <a:srgbClr val="000000"/>
                </a:solidFill>
                <a:effectLst/>
                <a:latin typeface="Times New Roman" panose="02020603050405020304" pitchFamily="18" charset="0"/>
                <a:ea typeface="Times New Roman" panose="02020603050405020304" pitchFamily="18" charset="0"/>
              </a:rPr>
              <a:t> by v modelové podobě veřejnou správu vykonával jediný orgán, který by soustřeďoval v sobě veškeré funkce. </a:t>
            </a:r>
            <a:r>
              <a:rPr lang="cs-CZ" sz="1800" i="1" dirty="0">
                <a:solidFill>
                  <a:srgbClr val="000000"/>
                </a:solidFill>
                <a:effectLst/>
                <a:latin typeface="Times New Roman" panose="02020603050405020304" pitchFamily="18" charset="0"/>
                <a:ea typeface="Times New Roman" panose="02020603050405020304" pitchFamily="18" charset="0"/>
              </a:rPr>
              <a:t>Dekoncentrace</a:t>
            </a:r>
            <a:r>
              <a:rPr lang="cs-CZ" sz="1800" dirty="0">
                <a:solidFill>
                  <a:srgbClr val="000000"/>
                </a:solidFill>
                <a:effectLst/>
                <a:latin typeface="Times New Roman" panose="02020603050405020304" pitchFamily="18" charset="0"/>
                <a:ea typeface="Times New Roman" panose="02020603050405020304" pitchFamily="18" charset="0"/>
              </a:rPr>
              <a:t> může být </a:t>
            </a:r>
            <a:r>
              <a:rPr lang="cs-CZ" sz="1800" i="1" dirty="0">
                <a:solidFill>
                  <a:srgbClr val="000000"/>
                </a:solidFill>
                <a:effectLst/>
                <a:latin typeface="Times New Roman" panose="02020603050405020304" pitchFamily="18" charset="0"/>
                <a:ea typeface="Times New Roman" panose="02020603050405020304" pitchFamily="18" charset="0"/>
              </a:rPr>
              <a:t>horizontální</a:t>
            </a:r>
            <a:r>
              <a:rPr lang="cs-CZ" sz="1800" dirty="0">
                <a:solidFill>
                  <a:srgbClr val="000000"/>
                </a:solidFill>
                <a:effectLst/>
                <a:latin typeface="Times New Roman" panose="02020603050405020304" pitchFamily="18" charset="0"/>
                <a:ea typeface="Times New Roman" panose="02020603050405020304" pitchFamily="18" charset="0"/>
              </a:rPr>
              <a:t>, kdy dochází k rozdělení funkcí na jedné úrovni (na jedné územní úrovni, např. celostátní, regionální) z jednoho orgánu do více orgánů. Jde např. o vytvoření nového ministerstva, na které přejde část působnosti stávajícího ministerstva, a budou tak ministerstva dvě. Opakem je </a:t>
            </a:r>
            <a:r>
              <a:rPr lang="cs-CZ" sz="1800" i="1" dirty="0">
                <a:solidFill>
                  <a:srgbClr val="000000"/>
                </a:solidFill>
                <a:effectLst/>
                <a:latin typeface="Times New Roman" panose="02020603050405020304" pitchFamily="18" charset="0"/>
                <a:ea typeface="Times New Roman" panose="02020603050405020304" pitchFamily="18" charset="0"/>
              </a:rPr>
              <a:t>horizontální koncentrace.</a:t>
            </a:r>
            <a:endParaRPr lang="cs-CZ" sz="1800" dirty="0">
              <a:solidFill>
                <a:srgbClr val="000000"/>
              </a:solidFill>
              <a:effectLst/>
              <a:latin typeface="Times New Roman" panose="02020603050405020304" pitchFamily="18" charset="0"/>
              <a:ea typeface="Times New Roman" panose="02020603050405020304" pitchFamily="18" charset="0"/>
            </a:endParaRP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Funkce mohou být rozděleny i mezi vyšší a nižší úroveň. Při </a:t>
            </a:r>
            <a:r>
              <a:rPr lang="cs-CZ" sz="1800" i="1" dirty="0">
                <a:solidFill>
                  <a:srgbClr val="000000"/>
                </a:solidFill>
                <a:effectLst/>
                <a:latin typeface="Times New Roman" panose="02020603050405020304" pitchFamily="18" charset="0"/>
                <a:ea typeface="Times New Roman" panose="02020603050405020304" pitchFamily="18" charset="0"/>
              </a:rPr>
              <a:t>vertikální koncentraci</a:t>
            </a:r>
            <a:r>
              <a:rPr lang="cs-CZ" sz="1800" dirty="0">
                <a:solidFill>
                  <a:srgbClr val="000000"/>
                </a:solidFill>
                <a:effectLst/>
                <a:latin typeface="Times New Roman" panose="02020603050405020304" pitchFamily="18" charset="0"/>
                <a:ea typeface="Times New Roman" panose="02020603050405020304" pitchFamily="18" charset="0"/>
              </a:rPr>
              <a:t> se soustřeďují funkce na vyšší úrovni, při </a:t>
            </a:r>
            <a:r>
              <a:rPr lang="cs-CZ" sz="1800" i="1" dirty="0">
                <a:solidFill>
                  <a:srgbClr val="000000"/>
                </a:solidFill>
                <a:effectLst/>
                <a:latin typeface="Times New Roman" panose="02020603050405020304" pitchFamily="18" charset="0"/>
                <a:ea typeface="Times New Roman" panose="02020603050405020304" pitchFamily="18" charset="0"/>
              </a:rPr>
              <a:t>vertikální dekoncentraci</a:t>
            </a:r>
            <a:r>
              <a:rPr lang="cs-CZ" sz="1800" dirty="0">
                <a:solidFill>
                  <a:srgbClr val="000000"/>
                </a:solidFill>
                <a:effectLst/>
                <a:latin typeface="Times New Roman" panose="02020603050405020304" pitchFamily="18" charset="0"/>
                <a:ea typeface="Times New Roman" panose="02020603050405020304" pitchFamily="18" charset="0"/>
              </a:rPr>
              <a:t> se delegují funkce na nižší úroveň.</a:t>
            </a:r>
          </a:p>
          <a:p>
            <a:pPr marL="179705" marR="179705" algn="just">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cs typeface="HelveticaNeueLT Pro 55 Roman"/>
              </a:rPr>
              <a:t>Příkladem vertikální koncentrace bylo zřízení Úřadu práce ČR jako správního úřadu s celostátní působností, na který přešla působnost dosavadních úřadů práce působících v jednotlivých okresech, jakož i část působnosti obcí a krajů. Projevem vertikální dekoncentrace je pověření výkonu státní správy orgány územních samosprávných celků a jejich přenesená působnost.</a:t>
            </a:r>
            <a:endParaRPr lang="cs-CZ" sz="1800" dirty="0">
              <a:solidFill>
                <a:srgbClr val="000000"/>
              </a:solidFill>
              <a:effectLst/>
              <a:latin typeface="HelveticaNeueLT Pro 55 Roman"/>
              <a:ea typeface="Times New Roman" panose="02020603050405020304" pitchFamily="18" charset="0"/>
              <a:cs typeface="HelveticaNeueLT Pro 55 Roman"/>
            </a:endParaRP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vertikální dekoncentraci zůstávají mezi vyššími a nižšími orgány vztahy nadřízenosti a podřízenosti, byť zákon může upravit možnosti nadřízených zasahovat do poměrů podřízených orgánů.</a:t>
            </a:r>
          </a:p>
        </p:txBody>
      </p:sp>
      <p:sp>
        <p:nvSpPr>
          <p:cNvPr id="4" name="Zástupný symbol pro zápatí 3">
            <a:extLst>
              <a:ext uri="{FF2B5EF4-FFF2-40B4-BE49-F238E27FC236}">
                <a16:creationId xmlns:a16="http://schemas.microsoft.com/office/drawing/2014/main" id="{57A7F52E-38AA-9E3A-C099-DCB45AAB34CB}"/>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6BFD52F7-0C8C-4C75-7014-CF02C4123919}"/>
              </a:ext>
            </a:extLst>
          </p:cNvPr>
          <p:cNvSpPr>
            <a:spLocks noGrp="1"/>
          </p:cNvSpPr>
          <p:nvPr>
            <p:ph type="sldNum" sz="quarter" idx="12"/>
          </p:nvPr>
        </p:nvSpPr>
        <p:spPr/>
        <p:txBody>
          <a:bodyPr/>
          <a:lstStyle/>
          <a:p>
            <a:fld id="{5E608FB1-680A-4E9D-A95E-8C4CFA1B47E3}" type="slidenum">
              <a:rPr lang="cs-CZ" smtClean="0"/>
              <a:pPr/>
              <a:t>19</a:t>
            </a:fld>
            <a:endParaRPr lang="cs-CZ" dirty="0"/>
          </a:p>
        </p:txBody>
      </p:sp>
    </p:spTree>
    <p:extLst>
      <p:ext uri="{BB962C8B-B14F-4D97-AF65-F5344CB8AC3E}">
        <p14:creationId xmlns:p14="http://schemas.microsoft.com/office/powerpoint/2010/main" val="76457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73D5B-FFCF-A3B9-E131-952F42396988}"/>
              </a:ext>
            </a:extLst>
          </p:cNvPr>
          <p:cNvSpPr>
            <a:spLocks noGrp="1"/>
          </p:cNvSpPr>
          <p:nvPr>
            <p:ph type="ctrTitle"/>
          </p:nvPr>
        </p:nvSpPr>
        <p:spPr/>
        <p:txBody>
          <a:bodyPr/>
          <a:lstStyle/>
          <a:p>
            <a:r>
              <a:rPr lang="cs-CZ" dirty="0"/>
              <a:t>I. Pojetí veřejné správy</a:t>
            </a:r>
          </a:p>
        </p:txBody>
      </p:sp>
    </p:spTree>
    <p:extLst>
      <p:ext uri="{BB962C8B-B14F-4D97-AF65-F5344CB8AC3E}">
        <p14:creationId xmlns:p14="http://schemas.microsoft.com/office/powerpoint/2010/main" val="186916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C949E2-2424-1F71-4D1C-54D55432888E}"/>
              </a:ext>
            </a:extLst>
          </p:cNvPr>
          <p:cNvSpPr>
            <a:spLocks noGrp="1"/>
          </p:cNvSpPr>
          <p:nvPr>
            <p:ph type="title"/>
          </p:nvPr>
        </p:nvSpPr>
        <p:spPr/>
        <p:txBody>
          <a:bodyPr/>
          <a:lstStyle/>
          <a:p>
            <a:r>
              <a:rPr lang="cs-CZ" dirty="0"/>
              <a:t>Princip organizační (služební) a pouhé instanční nad- a podřízenosti</a:t>
            </a:r>
          </a:p>
        </p:txBody>
      </p:sp>
      <p:sp>
        <p:nvSpPr>
          <p:cNvPr id="3" name="Zástupný obsah 2">
            <a:extLst>
              <a:ext uri="{FF2B5EF4-FFF2-40B4-BE49-F238E27FC236}">
                <a16:creationId xmlns:a16="http://schemas.microsoft.com/office/drawing/2014/main" id="{1C1F8289-E4B8-548F-5568-81F3712A960E}"/>
              </a:ext>
            </a:extLst>
          </p:cNvPr>
          <p:cNvSpPr>
            <a:spLocks noGrp="1"/>
          </p:cNvSpPr>
          <p:nvPr>
            <p:ph idx="1"/>
          </p:nvPr>
        </p:nvSpPr>
        <p:spPr/>
        <p:txBody>
          <a:bodyPr/>
          <a:lstStyle/>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Vzájemný vztah úřadů nižších k úřadům vyšším může být vztahem podřízenosti a nadřízenosti. Může jít o formu </a:t>
            </a:r>
            <a:r>
              <a:rPr lang="cs-CZ" sz="1800" i="1" dirty="0">
                <a:solidFill>
                  <a:srgbClr val="000000"/>
                </a:solidFill>
                <a:effectLst/>
                <a:latin typeface="Times New Roman" panose="02020603050405020304" pitchFamily="18" charset="0"/>
                <a:ea typeface="Times New Roman" panose="02020603050405020304" pitchFamily="18" charset="0"/>
              </a:rPr>
              <a:t>organizační podřízenosti</a:t>
            </a:r>
            <a:r>
              <a:rPr lang="cs-CZ" sz="1800" dirty="0">
                <a:solidFill>
                  <a:srgbClr val="000000"/>
                </a:solidFill>
                <a:effectLst/>
                <a:latin typeface="Times New Roman" panose="02020603050405020304" pitchFamily="18" charset="0"/>
                <a:ea typeface="Times New Roman" panose="02020603050405020304" pitchFamily="18" charset="0"/>
              </a:rPr>
              <a:t>, vzhledem k úpravě státní služby lze hovořit o podřízenosti služební. Toto je typické pro nižší a vyšší státní správní úřady. Vyšší – nadřízený orgán může dávat nižšímu úřadu obecné i konkrétní pokyny, kterými ovlivňuje jeho činnost, aniž by forma ovlivňování činnosti nižšího úřadu byla detailně upravena v zákoně, tato možnost vyplývá z možnosti řídit.</a:t>
            </a:r>
          </a:p>
          <a:p>
            <a:pPr marL="0" indent="0" algn="just">
              <a:spcBef>
                <a:spcPts val="600"/>
              </a:spcBef>
              <a:buNone/>
              <a:tabLst>
                <a:tab pos="179705" algn="l"/>
              </a:tabLst>
            </a:pPr>
            <a:endParaRPr lang="cs-CZ" sz="1800" dirty="0">
              <a:solidFill>
                <a:srgbClr val="000000"/>
              </a:solidFill>
              <a:effectLst/>
              <a:latin typeface="Times New Roman" panose="02020603050405020304" pitchFamily="18" charset="0"/>
              <a:ea typeface="Times New Roman" panose="02020603050405020304" pitchFamily="18" charset="0"/>
            </a:endParaRP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pouhé </a:t>
            </a:r>
            <a:r>
              <a:rPr lang="cs-CZ" sz="1800" i="1" dirty="0">
                <a:solidFill>
                  <a:srgbClr val="000000"/>
                </a:solidFill>
                <a:effectLst/>
                <a:latin typeface="Times New Roman" panose="02020603050405020304" pitchFamily="18" charset="0"/>
                <a:ea typeface="Times New Roman" panose="02020603050405020304" pitchFamily="18" charset="0"/>
              </a:rPr>
              <a:t>instanční podřízenosti (podřazenosti)</a:t>
            </a:r>
            <a:r>
              <a:rPr lang="cs-CZ" sz="1800" dirty="0">
                <a:solidFill>
                  <a:srgbClr val="000000"/>
                </a:solidFill>
                <a:effectLst/>
                <a:latin typeface="Times New Roman" panose="02020603050405020304" pitchFamily="18" charset="0"/>
                <a:ea typeface="Times New Roman" panose="02020603050405020304" pitchFamily="18" charset="0"/>
              </a:rPr>
              <a:t> nemůže vyšší orgán neomezeně zasahovat do činnosti úřadů nižších, ale je omezen na zákonem předem dané formy jejich ovlivňování (např. krajský úřad jako odvolací orgán vůči rozhodnutím orgánů obcí v samostatné působnosti).</a:t>
            </a:r>
          </a:p>
        </p:txBody>
      </p:sp>
      <p:sp>
        <p:nvSpPr>
          <p:cNvPr id="4" name="Zástupný symbol pro zápatí 3">
            <a:extLst>
              <a:ext uri="{FF2B5EF4-FFF2-40B4-BE49-F238E27FC236}">
                <a16:creationId xmlns:a16="http://schemas.microsoft.com/office/drawing/2014/main" id="{FCD35C02-1E5C-93B9-16A6-FD48E9075C01}"/>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BAA82EF-FAC0-6739-CA1D-BB51361DE590}"/>
              </a:ext>
            </a:extLst>
          </p:cNvPr>
          <p:cNvSpPr>
            <a:spLocks noGrp="1"/>
          </p:cNvSpPr>
          <p:nvPr>
            <p:ph type="sldNum" sz="quarter" idx="12"/>
          </p:nvPr>
        </p:nvSpPr>
        <p:spPr/>
        <p:txBody>
          <a:bodyPr/>
          <a:lstStyle/>
          <a:p>
            <a:fld id="{5E608FB1-680A-4E9D-A95E-8C4CFA1B47E3}" type="slidenum">
              <a:rPr lang="cs-CZ" smtClean="0"/>
              <a:pPr/>
              <a:t>20</a:t>
            </a:fld>
            <a:endParaRPr lang="cs-CZ" dirty="0"/>
          </a:p>
        </p:txBody>
      </p:sp>
    </p:spTree>
    <p:extLst>
      <p:ext uri="{BB962C8B-B14F-4D97-AF65-F5344CB8AC3E}">
        <p14:creationId xmlns:p14="http://schemas.microsoft.com/office/powerpoint/2010/main" val="78664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FAE10-3733-F947-4EB0-16FDF1750149}"/>
              </a:ext>
            </a:extLst>
          </p:cNvPr>
          <p:cNvSpPr>
            <a:spLocks noGrp="1"/>
          </p:cNvSpPr>
          <p:nvPr>
            <p:ph type="title"/>
          </p:nvPr>
        </p:nvSpPr>
        <p:spPr/>
        <p:txBody>
          <a:bodyPr/>
          <a:lstStyle/>
          <a:p>
            <a:r>
              <a:rPr lang="cs-CZ" dirty="0"/>
              <a:t>Princip územní a věcný</a:t>
            </a:r>
          </a:p>
        </p:txBody>
      </p:sp>
      <p:sp>
        <p:nvSpPr>
          <p:cNvPr id="3" name="Zástupný obsah 2">
            <a:extLst>
              <a:ext uri="{FF2B5EF4-FFF2-40B4-BE49-F238E27FC236}">
                <a16:creationId xmlns:a16="http://schemas.microsoft.com/office/drawing/2014/main" id="{EA90519C-F479-13F8-F523-5CAD9A5C947E}"/>
              </a:ext>
            </a:extLst>
          </p:cNvPr>
          <p:cNvSpPr>
            <a:spLocks noGrp="1"/>
          </p:cNvSpPr>
          <p:nvPr>
            <p:ph idx="1"/>
          </p:nvPr>
        </p:nvSpPr>
        <p:spPr/>
        <p:txBody>
          <a:bodyPr>
            <a:normAutofit fontScale="92500" lnSpcReduction="10000"/>
          </a:bodyPr>
          <a:lstStyle/>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principu </a:t>
            </a:r>
            <a:r>
              <a:rPr lang="cs-CZ" sz="1800" i="1" dirty="0">
                <a:solidFill>
                  <a:srgbClr val="000000"/>
                </a:solidFill>
                <a:effectLst/>
                <a:latin typeface="Times New Roman" panose="02020603050405020304" pitchFamily="18" charset="0"/>
                <a:ea typeface="Times New Roman" panose="02020603050405020304" pitchFamily="18" charset="0"/>
              </a:rPr>
              <a:t>územním (teritoriálním)</a:t>
            </a:r>
            <a:r>
              <a:rPr lang="cs-CZ" sz="1800" dirty="0">
                <a:solidFill>
                  <a:srgbClr val="000000"/>
                </a:solidFill>
                <a:effectLst/>
                <a:latin typeface="Times New Roman" panose="02020603050405020304" pitchFamily="18" charset="0"/>
                <a:ea typeface="Times New Roman" panose="02020603050405020304" pitchFamily="18" charset="0"/>
              </a:rPr>
              <a:t> je kompetence úřadu vymezena tak, že je obecná, tzn. úřad je příslušný v zásadě po všechny záležitosti veřejné správy určitého území, není-li výslovně stanovena výjimka pro působnost nějakého jiného úřadu.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principu </a:t>
            </a:r>
            <a:r>
              <a:rPr lang="cs-CZ" sz="1800" i="1" dirty="0">
                <a:solidFill>
                  <a:srgbClr val="000000"/>
                </a:solidFill>
                <a:effectLst/>
                <a:latin typeface="Times New Roman" panose="02020603050405020304" pitchFamily="18" charset="0"/>
                <a:ea typeface="Times New Roman" panose="02020603050405020304" pitchFamily="18" charset="0"/>
              </a:rPr>
              <a:t>věcném</a:t>
            </a:r>
            <a:r>
              <a:rPr lang="cs-CZ" sz="1800" dirty="0">
                <a:solidFill>
                  <a:srgbClr val="000000"/>
                </a:solidFill>
                <a:effectLst/>
                <a:latin typeface="Times New Roman" panose="02020603050405020304" pitchFamily="18" charset="0"/>
                <a:ea typeface="Times New Roman" panose="02020603050405020304" pitchFamily="18" charset="0"/>
              </a:rPr>
              <a:t> </a:t>
            </a:r>
            <a:r>
              <a:rPr lang="cs-CZ" sz="1800" i="1" dirty="0">
                <a:solidFill>
                  <a:srgbClr val="000000"/>
                </a:solidFill>
                <a:effectLst/>
                <a:latin typeface="Times New Roman" panose="02020603050405020304" pitchFamily="18" charset="0"/>
                <a:ea typeface="Times New Roman" panose="02020603050405020304" pitchFamily="18" charset="0"/>
              </a:rPr>
              <a:t>(resortním)</a:t>
            </a:r>
            <a:r>
              <a:rPr lang="cs-CZ" sz="1800" dirty="0">
                <a:solidFill>
                  <a:srgbClr val="000000"/>
                </a:solidFill>
                <a:effectLst/>
                <a:latin typeface="Times New Roman" panose="02020603050405020304" pitchFamily="18" charset="0"/>
                <a:ea typeface="Times New Roman" panose="02020603050405020304" pitchFamily="18" charset="0"/>
              </a:rPr>
              <a:t> je kompetence úřadu určena výhradně pro zajišťování záležitostí vymezeného okruhu, tedy úřad je specializovaný na jednu činnost.</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principu teritoriálním je zřizován úřad s obecnou působností pro vymezené území – vykonává veškeré záležitosti veřejné správy s výjimkou těch, pro které jsou zřizovány úřady speciální. Naproti tomu zřizování specializovaných úřadů pro výkon určitých záležitostí veřejné správy je projevem principu věcného.</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Je-li zřizován pro dané území jeden státní správní úřad s širokým rozsahem věcné působnosti, mají jednotlivé ústřední úřady omezenou možnost personálně ovlivňovat, kdo bude zajišťovat výkon správy v jimi řízeném resortu. Výhodou je možnost lepší koordinace výkonu různých oborů státní správy v územním obvodu správního úřadu.</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Při uplatňování principu věcného mají resortně příslušné ústřední úřady možnost výrazněji ovlivňovat, a to i personálně, fungování nižších správních úřadů. Věcný princip by měl být uplatňován především v těch specializovaných oborech správy, které vyžadují efektivní řízení z „centra“ a pro jejichž specifičnost není vhodné jejich organizační zařazení pod úřad s obecně vymezenou působností v daném místě.</a:t>
            </a:r>
            <a:endParaRPr lang="cs-CZ" dirty="0"/>
          </a:p>
        </p:txBody>
      </p:sp>
      <p:sp>
        <p:nvSpPr>
          <p:cNvPr id="4" name="Zástupný symbol pro zápatí 3">
            <a:extLst>
              <a:ext uri="{FF2B5EF4-FFF2-40B4-BE49-F238E27FC236}">
                <a16:creationId xmlns:a16="http://schemas.microsoft.com/office/drawing/2014/main" id="{8C3732B9-ED2F-5DC8-E347-7D02E1CB15D1}"/>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E4981A84-A750-4622-D58F-1443C49770E3}"/>
              </a:ext>
            </a:extLst>
          </p:cNvPr>
          <p:cNvSpPr>
            <a:spLocks noGrp="1"/>
          </p:cNvSpPr>
          <p:nvPr>
            <p:ph type="sldNum" sz="quarter" idx="12"/>
          </p:nvPr>
        </p:nvSpPr>
        <p:spPr/>
        <p:txBody>
          <a:bodyPr/>
          <a:lstStyle/>
          <a:p>
            <a:fld id="{5E608FB1-680A-4E9D-A95E-8C4CFA1B47E3}" type="slidenum">
              <a:rPr lang="cs-CZ" smtClean="0"/>
              <a:pPr/>
              <a:t>21</a:t>
            </a:fld>
            <a:endParaRPr lang="cs-CZ" dirty="0"/>
          </a:p>
        </p:txBody>
      </p:sp>
    </p:spTree>
    <p:extLst>
      <p:ext uri="{BB962C8B-B14F-4D97-AF65-F5344CB8AC3E}">
        <p14:creationId xmlns:p14="http://schemas.microsoft.com/office/powerpoint/2010/main" val="47985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20A51-5C6A-F792-F490-70C696BCF503}"/>
              </a:ext>
            </a:extLst>
          </p:cNvPr>
          <p:cNvSpPr>
            <a:spLocks noGrp="1"/>
          </p:cNvSpPr>
          <p:nvPr>
            <p:ph type="title"/>
          </p:nvPr>
        </p:nvSpPr>
        <p:spPr/>
        <p:txBody>
          <a:bodyPr/>
          <a:lstStyle/>
          <a:p>
            <a:r>
              <a:rPr lang="cs-CZ" dirty="0"/>
              <a:t>Princip monokratický a kolegiální</a:t>
            </a:r>
          </a:p>
        </p:txBody>
      </p:sp>
      <p:sp>
        <p:nvSpPr>
          <p:cNvPr id="3" name="Zástupný obsah 2">
            <a:extLst>
              <a:ext uri="{FF2B5EF4-FFF2-40B4-BE49-F238E27FC236}">
                <a16:creationId xmlns:a16="http://schemas.microsoft.com/office/drawing/2014/main" id="{54A66E34-275B-1EF8-83F3-493121AE3042}"/>
              </a:ext>
            </a:extLst>
          </p:cNvPr>
          <p:cNvSpPr>
            <a:spLocks noGrp="1"/>
          </p:cNvSpPr>
          <p:nvPr>
            <p:ph idx="1"/>
          </p:nvPr>
        </p:nvSpPr>
        <p:spPr/>
        <p:txBody>
          <a:bodyPr/>
          <a:lstStyle/>
          <a:p>
            <a:pPr algn="just">
              <a:spcAft>
                <a:spcPts val="2550"/>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 hlediska toho, jakou právní formou se tvoří vůle – rozhodnutí orgánu vykonávajícího veřejnou správu, tj. zda tvoří rozhodovací vůli orgánu vůle jedné fyzické osoby nebo více fyzických osob, se rozlišuje mezi principem </a:t>
            </a:r>
            <a:r>
              <a:rPr lang="cs-CZ" sz="1800" i="1" dirty="0">
                <a:solidFill>
                  <a:srgbClr val="000000"/>
                </a:solidFill>
                <a:effectLst/>
                <a:latin typeface="Times New Roman" panose="02020603050405020304" pitchFamily="18" charset="0"/>
                <a:ea typeface="Times New Roman" panose="02020603050405020304" pitchFamily="18" charset="0"/>
              </a:rPr>
              <a:t>monokratickým</a:t>
            </a:r>
            <a:r>
              <a:rPr lang="cs-CZ" sz="1800" dirty="0">
                <a:solidFill>
                  <a:srgbClr val="000000"/>
                </a:solidFill>
                <a:effectLst/>
                <a:latin typeface="Times New Roman" panose="02020603050405020304" pitchFamily="18" charset="0"/>
                <a:ea typeface="Times New Roman" panose="02020603050405020304" pitchFamily="18" charset="0"/>
              </a:rPr>
              <a:t> a principem </a:t>
            </a:r>
            <a:r>
              <a:rPr lang="cs-CZ" sz="1800" i="1" dirty="0">
                <a:solidFill>
                  <a:srgbClr val="000000"/>
                </a:solidFill>
                <a:effectLst/>
                <a:latin typeface="Times New Roman" panose="02020603050405020304" pitchFamily="18" charset="0"/>
                <a:ea typeface="Times New Roman" panose="02020603050405020304" pitchFamily="18" charset="0"/>
              </a:rPr>
              <a:t>kolegiálním</a:t>
            </a:r>
            <a:r>
              <a:rPr lang="cs-CZ" sz="1800" dirty="0">
                <a:solidFill>
                  <a:srgbClr val="000000"/>
                </a:solidFill>
                <a:effectLst/>
                <a:latin typeface="Times New Roman" panose="02020603050405020304" pitchFamily="18" charset="0"/>
                <a:ea typeface="Times New Roman" panose="02020603050405020304" pitchFamily="18" charset="0"/>
              </a:rPr>
              <a:t>. V případě kolegiálních orgánů se tvoří vůle orgánu zpravidla hlasováním ve sboru fyzických osob, které orgán personálně tvoří.</a:t>
            </a:r>
          </a:p>
          <a:p>
            <a:pPr algn="just">
              <a:spcAft>
                <a:spcPts val="1650"/>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I orgán kolegiální má v čele fyzickou osobu, která vně tento úřad zastupuje, ale na tvoření vůle úřadu nemá větší vliv než jiný člen kolegiálního orgánu. Naproti tomu v monokraticky organizovaných orgánech, v nichž je </a:t>
            </a:r>
            <a:r>
              <a:rPr lang="cs-CZ" sz="1800" dirty="0" err="1">
                <a:solidFill>
                  <a:srgbClr val="000000"/>
                </a:solidFill>
                <a:effectLst/>
                <a:latin typeface="Times New Roman" panose="02020603050405020304" pitchFamily="18" charset="0"/>
                <a:ea typeface="Times New Roman" panose="02020603050405020304" pitchFamily="18" charset="0"/>
              </a:rPr>
              <a:t>orgánním</a:t>
            </a:r>
            <a:r>
              <a:rPr lang="cs-CZ" sz="1800" dirty="0">
                <a:solidFill>
                  <a:srgbClr val="000000"/>
                </a:solidFill>
                <a:effectLst/>
                <a:latin typeface="Times New Roman" panose="02020603050405020304" pitchFamily="18" charset="0"/>
                <a:ea typeface="Times New Roman" panose="02020603050405020304" pitchFamily="18" charset="0"/>
              </a:rPr>
              <a:t> nositelem jedna fyzická osoba, je tato osoba tvůrcem vůle orgánu, i když ve skutečnosti akty nemusí osobně tvořit – má ale možnost </a:t>
            </a:r>
            <a:r>
              <a:rPr lang="cs-CZ" sz="1800" dirty="0" err="1">
                <a:solidFill>
                  <a:srgbClr val="000000"/>
                </a:solidFill>
                <a:effectLst/>
                <a:latin typeface="Times New Roman" panose="02020603050405020304" pitchFamily="18" charset="0"/>
                <a:ea typeface="Times New Roman" panose="02020603050405020304" pitchFamily="18" charset="0"/>
              </a:rPr>
              <a:t>ingerovat</a:t>
            </a:r>
            <a:r>
              <a:rPr lang="cs-CZ" sz="1800" dirty="0">
                <a:solidFill>
                  <a:srgbClr val="000000"/>
                </a:solidFill>
                <a:effectLst/>
                <a:latin typeface="Times New Roman" panose="02020603050405020304" pitchFamily="18" charset="0"/>
                <a:ea typeface="Times New Roman" panose="02020603050405020304" pitchFamily="18" charset="0"/>
              </a:rPr>
              <a:t> do jejich tvorby.</a:t>
            </a:r>
          </a:p>
          <a:p>
            <a:pPr marL="0" indent="0">
              <a:buNone/>
            </a:pPr>
            <a:endParaRPr lang="cs-CZ" dirty="0"/>
          </a:p>
        </p:txBody>
      </p:sp>
      <p:sp>
        <p:nvSpPr>
          <p:cNvPr id="4" name="Zástupný symbol pro zápatí 3">
            <a:extLst>
              <a:ext uri="{FF2B5EF4-FFF2-40B4-BE49-F238E27FC236}">
                <a16:creationId xmlns:a16="http://schemas.microsoft.com/office/drawing/2014/main" id="{1D692A94-6B66-6796-E0FF-7A4BCB427CB9}"/>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28449712-3128-8481-2D21-3A9D6153B6CA}"/>
              </a:ext>
            </a:extLst>
          </p:cNvPr>
          <p:cNvSpPr>
            <a:spLocks noGrp="1"/>
          </p:cNvSpPr>
          <p:nvPr>
            <p:ph type="sldNum" sz="quarter" idx="12"/>
          </p:nvPr>
        </p:nvSpPr>
        <p:spPr/>
        <p:txBody>
          <a:bodyPr/>
          <a:lstStyle/>
          <a:p>
            <a:fld id="{5E608FB1-680A-4E9D-A95E-8C4CFA1B47E3}" type="slidenum">
              <a:rPr lang="cs-CZ" smtClean="0"/>
              <a:pPr/>
              <a:t>22</a:t>
            </a:fld>
            <a:endParaRPr lang="cs-CZ" dirty="0"/>
          </a:p>
        </p:txBody>
      </p:sp>
    </p:spTree>
    <p:extLst>
      <p:ext uri="{BB962C8B-B14F-4D97-AF65-F5344CB8AC3E}">
        <p14:creationId xmlns:p14="http://schemas.microsoft.com/office/powerpoint/2010/main" val="96673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77380-F34A-CA0A-9F1B-467B6A55421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E2295A1-410B-F6C3-17B3-2709A476FA58}"/>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D16C197C-3BA3-D888-12BE-1E2F8BC30069}"/>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69B58CF-CFC5-39B9-3CF6-445B48B6F1A7}"/>
              </a:ext>
            </a:extLst>
          </p:cNvPr>
          <p:cNvSpPr>
            <a:spLocks noGrp="1"/>
          </p:cNvSpPr>
          <p:nvPr>
            <p:ph type="sldNum" sz="quarter" idx="12"/>
          </p:nvPr>
        </p:nvSpPr>
        <p:spPr/>
        <p:txBody>
          <a:bodyPr/>
          <a:lstStyle/>
          <a:p>
            <a:fld id="{5E608FB1-680A-4E9D-A95E-8C4CFA1B47E3}" type="slidenum">
              <a:rPr lang="cs-CZ" smtClean="0"/>
              <a:pPr/>
              <a:t>23</a:t>
            </a:fld>
            <a:endParaRPr lang="cs-CZ" dirty="0"/>
          </a:p>
        </p:txBody>
      </p:sp>
    </p:spTree>
    <p:extLst>
      <p:ext uri="{BB962C8B-B14F-4D97-AF65-F5344CB8AC3E}">
        <p14:creationId xmlns:p14="http://schemas.microsoft.com/office/powerpoint/2010/main" val="333631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3B97B-FA24-D887-2E39-4D8651511F5E}"/>
              </a:ext>
            </a:extLst>
          </p:cNvPr>
          <p:cNvSpPr>
            <a:spLocks noGrp="1"/>
          </p:cNvSpPr>
          <p:nvPr>
            <p:ph type="title"/>
          </p:nvPr>
        </p:nvSpPr>
        <p:spPr/>
        <p:txBody>
          <a:bodyPr/>
          <a:lstStyle/>
          <a:p>
            <a:r>
              <a:rPr lang="cs-CZ" dirty="0"/>
              <a:t>Princip jmenovací a volební</a:t>
            </a:r>
          </a:p>
        </p:txBody>
      </p:sp>
      <p:sp>
        <p:nvSpPr>
          <p:cNvPr id="3" name="Zástupný obsah 2">
            <a:extLst>
              <a:ext uri="{FF2B5EF4-FFF2-40B4-BE49-F238E27FC236}">
                <a16:creationId xmlns:a16="http://schemas.microsoft.com/office/drawing/2014/main" id="{A815BFCF-9F24-72AF-822A-A8AF80E5BC07}"/>
              </a:ext>
            </a:extLst>
          </p:cNvPr>
          <p:cNvSpPr>
            <a:spLocks noGrp="1"/>
          </p:cNvSpPr>
          <p:nvPr>
            <p:ph idx="1"/>
          </p:nvPr>
        </p:nvSpPr>
        <p:spPr/>
        <p:txBody>
          <a:bodyPr>
            <a:normAutofit lnSpcReduction="10000"/>
          </a:bodyPr>
          <a:lstStyle/>
          <a:p>
            <a:r>
              <a:rPr lang="cs-CZ" b="0" dirty="0"/>
              <a:t>K výběru osoby, která vykonává funkci ve veřejné správě, dochází zpravidla na základě jejich jmenování nebo volbou. Způsobu obsazení funkčního místa odpovídají organizační principy jmenovací a volební.</a:t>
            </a:r>
            <a:endParaRPr lang="cs-CZ" dirty="0"/>
          </a:p>
          <a:p>
            <a:r>
              <a:rPr lang="cs-CZ" b="0" dirty="0"/>
              <a:t>Při </a:t>
            </a:r>
            <a:r>
              <a:rPr lang="cs-CZ" b="0" i="1" dirty="0"/>
              <a:t>jmenování</a:t>
            </a:r>
            <a:r>
              <a:rPr lang="cs-CZ" b="0" dirty="0"/>
              <a:t> je do funkce ve veřejné správě ustanovena konkrétní osoba, a to rozhodnutím nadřízeného orgánu nebo jiného k tomu oprávněného orgánu. Případný výběr více uchazečů o příslušnou funkci není součástí formálního postupu ustanovení do funkce.</a:t>
            </a:r>
            <a:endParaRPr lang="cs-CZ" dirty="0"/>
          </a:p>
          <a:p>
            <a:r>
              <a:rPr lang="cs-CZ" b="0" dirty="0"/>
              <a:t>Při </a:t>
            </a:r>
            <a:r>
              <a:rPr lang="cs-CZ" b="0" i="1" dirty="0"/>
              <a:t>volbě</a:t>
            </a:r>
            <a:r>
              <a:rPr lang="cs-CZ" b="0" dirty="0"/>
              <a:t> je do funkce je prováděn kolegiálním orgánem výběr zpravidla z více osob, na základě vůle většiny.</a:t>
            </a:r>
            <a:endParaRPr lang="cs-CZ" dirty="0"/>
          </a:p>
          <a:p>
            <a:r>
              <a:rPr lang="cs-CZ" b="0" dirty="0"/>
              <a:t>Jmenovací princip se uplatňuje například při ustanovování do funkcí v úřadech státní správě či územních samosprávných celků. Jmenování může předcházet výběrové řízení. Na základě volby jsou vybíráni například představitelé územních samosprávných ceků nebo profesních komor.</a:t>
            </a:r>
            <a:endParaRPr lang="cs-CZ" dirty="0"/>
          </a:p>
          <a:p>
            <a:endParaRPr lang="cs-CZ" dirty="0"/>
          </a:p>
        </p:txBody>
      </p:sp>
      <p:sp>
        <p:nvSpPr>
          <p:cNvPr id="4" name="Zástupný symbol pro zápatí 3">
            <a:extLst>
              <a:ext uri="{FF2B5EF4-FFF2-40B4-BE49-F238E27FC236}">
                <a16:creationId xmlns:a16="http://schemas.microsoft.com/office/drawing/2014/main" id="{1811958D-F11B-70C8-BF9F-00E327251E93}"/>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F83CA6E1-3EA5-BC0E-2D84-C8653B27AF9B}"/>
              </a:ext>
            </a:extLst>
          </p:cNvPr>
          <p:cNvSpPr>
            <a:spLocks noGrp="1"/>
          </p:cNvSpPr>
          <p:nvPr>
            <p:ph type="sldNum" sz="quarter" idx="12"/>
          </p:nvPr>
        </p:nvSpPr>
        <p:spPr/>
        <p:txBody>
          <a:bodyPr/>
          <a:lstStyle/>
          <a:p>
            <a:fld id="{5E608FB1-680A-4E9D-A95E-8C4CFA1B47E3}" type="slidenum">
              <a:rPr lang="cs-CZ" smtClean="0"/>
              <a:pPr/>
              <a:t>24</a:t>
            </a:fld>
            <a:endParaRPr lang="cs-CZ" dirty="0"/>
          </a:p>
        </p:txBody>
      </p:sp>
    </p:spTree>
    <p:extLst>
      <p:ext uri="{BB962C8B-B14F-4D97-AF65-F5344CB8AC3E}">
        <p14:creationId xmlns:p14="http://schemas.microsoft.com/office/powerpoint/2010/main" val="58080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D9436-78A5-BC14-13F4-FC1921519330}"/>
              </a:ext>
            </a:extLst>
          </p:cNvPr>
          <p:cNvSpPr>
            <a:spLocks noGrp="1"/>
          </p:cNvSpPr>
          <p:nvPr>
            <p:ph type="title"/>
          </p:nvPr>
        </p:nvSpPr>
        <p:spPr/>
        <p:txBody>
          <a:bodyPr/>
          <a:lstStyle/>
          <a:p>
            <a:r>
              <a:rPr lang="cs-CZ" dirty="0"/>
              <a:t>Princip subsidiarity</a:t>
            </a:r>
          </a:p>
        </p:txBody>
      </p:sp>
      <p:sp>
        <p:nvSpPr>
          <p:cNvPr id="3" name="Zástupný obsah 2">
            <a:extLst>
              <a:ext uri="{FF2B5EF4-FFF2-40B4-BE49-F238E27FC236}">
                <a16:creationId xmlns:a16="http://schemas.microsoft.com/office/drawing/2014/main" id="{F6FC0653-2F56-5CE4-9418-535FEAEC8047}"/>
              </a:ext>
            </a:extLst>
          </p:cNvPr>
          <p:cNvSpPr>
            <a:spLocks noGrp="1"/>
          </p:cNvSpPr>
          <p:nvPr>
            <p:ph idx="1"/>
          </p:nvPr>
        </p:nvSpPr>
        <p:spPr>
          <a:xfrm>
            <a:off x="529430" y="1368425"/>
            <a:ext cx="10706100" cy="4351338"/>
          </a:xfrm>
        </p:spPr>
        <p:txBody>
          <a:bodyPr/>
          <a:lstStyle/>
          <a:p>
            <a:pPr algn="just">
              <a:tabLst>
                <a:tab pos="179705" algn="l"/>
              </a:tabLst>
            </a:pPr>
            <a:r>
              <a:rPr lang="cs-CZ" sz="1800" dirty="0">
                <a:solidFill>
                  <a:schemeClr val="tx1"/>
                </a:solidFill>
                <a:effectLst/>
                <a:latin typeface="Times New Roman" panose="02020603050405020304" pitchFamily="18" charset="0"/>
                <a:ea typeface="Times New Roman" panose="02020603050405020304" pitchFamily="18" charset="0"/>
              </a:rPr>
              <a:t>Nositelé a vykonavatelé veřejné správy by ve své činnosti měli spravovat zásadně všechny záležitosti veřejné správy, které nepřesahují svým významem a povahou rámec úkolů, k jejichž plnění takový nositel a vykonavatel existuje.</a:t>
            </a:r>
          </a:p>
          <a:p>
            <a:pPr algn="just"/>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Princip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subsidiarity</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má zásadní význam při vymezení vztahu územní samosprávy a státní správy, resp. i vztahu obecní samosprávy k samosprávě regionální (u nás krajské). V působnosti základních územních samosprávných celků by měly být zásadně všechny záležitosti místního významu, nepřesahují-li rámec územního celku např. proto, že mohou být dotčena základní lidská práva a svobody nebo se důsledky mohou přenášet přes hranice územního samosprávného společenství obyvatel. Zásadně až ty veřejné záležitosti, které tento místní rámec překračují, mají být zajišťovány orgány vykonávajícími vyšší územní samosprávu na úrovni kraje nebo státní správu.</a:t>
            </a:r>
            <a:endParaRPr lang="cs-CZ" sz="1800" dirty="0">
              <a:solidFill>
                <a:schemeClr val="tx1"/>
              </a:solidFill>
              <a:effectLst/>
              <a:latin typeface="Calibri Light" panose="020F0302020204030204" pitchFamily="34" charset="0"/>
              <a:ea typeface="Aptos" panose="020B0004020202020204" pitchFamily="34" charset="0"/>
              <a:cs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37CE2C05-3763-E2AB-F7A5-2BA32352D896}"/>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48579BAD-F61F-B62B-0DCC-25BDDCE21E40}"/>
              </a:ext>
            </a:extLst>
          </p:cNvPr>
          <p:cNvSpPr>
            <a:spLocks noGrp="1"/>
          </p:cNvSpPr>
          <p:nvPr>
            <p:ph type="sldNum" sz="quarter" idx="12"/>
          </p:nvPr>
        </p:nvSpPr>
        <p:spPr/>
        <p:txBody>
          <a:bodyPr/>
          <a:lstStyle/>
          <a:p>
            <a:fld id="{5E608FB1-680A-4E9D-A95E-8C4CFA1B47E3}" type="slidenum">
              <a:rPr lang="cs-CZ" smtClean="0"/>
              <a:pPr/>
              <a:t>25</a:t>
            </a:fld>
            <a:endParaRPr lang="cs-CZ" dirty="0"/>
          </a:p>
        </p:txBody>
      </p:sp>
    </p:spTree>
    <p:extLst>
      <p:ext uri="{BB962C8B-B14F-4D97-AF65-F5344CB8AC3E}">
        <p14:creationId xmlns:p14="http://schemas.microsoft.com/office/powerpoint/2010/main" val="289257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51B6-E8F0-610E-3512-4B04C0FAF9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D154479-DE04-9E15-34BF-731F6AE3867E}"/>
              </a:ext>
            </a:extLst>
          </p:cNvPr>
          <p:cNvSpPr>
            <a:spLocks noGrp="1"/>
          </p:cNvSpPr>
          <p:nvPr>
            <p:ph type="ctrTitle"/>
          </p:nvPr>
        </p:nvSpPr>
        <p:spPr/>
        <p:txBody>
          <a:bodyPr/>
          <a:lstStyle/>
          <a:p>
            <a:r>
              <a:rPr lang="cs-CZ" dirty="0"/>
              <a:t>III. Nositelé veřejné správy</a:t>
            </a:r>
          </a:p>
        </p:txBody>
      </p:sp>
    </p:spTree>
    <p:extLst>
      <p:ext uri="{BB962C8B-B14F-4D97-AF65-F5344CB8AC3E}">
        <p14:creationId xmlns:p14="http://schemas.microsoft.com/office/powerpoint/2010/main" val="388917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Nositelé (subjekty) Veřejné správy</a:t>
            </a:r>
          </a:p>
        </p:txBody>
      </p:sp>
      <p:sp>
        <p:nvSpPr>
          <p:cNvPr id="3" name="Zástupný symbol pro obsah 2"/>
          <p:cNvSpPr>
            <a:spLocks noGrp="1"/>
          </p:cNvSpPr>
          <p:nvPr>
            <p:ph idx="1"/>
          </p:nvPr>
        </p:nvSpPr>
        <p:spPr/>
        <p:txBody>
          <a:bodyPr>
            <a:normAutofit/>
          </a:bodyPr>
          <a:lstStyle/>
          <a:p>
            <a:r>
              <a:rPr lang="cs-CZ" dirty="0"/>
              <a:t>stát</a:t>
            </a:r>
          </a:p>
          <a:p>
            <a:r>
              <a:rPr lang="cs-CZ" dirty="0"/>
              <a:t>jiní nositelé VS</a:t>
            </a:r>
          </a:p>
          <a:p>
            <a:pPr lvl="1"/>
            <a:r>
              <a:rPr lang="cs-CZ" dirty="0"/>
              <a:t>veřejnoprávní korporace</a:t>
            </a:r>
          </a:p>
          <a:p>
            <a:pPr lvl="1"/>
            <a:r>
              <a:rPr lang="cs-CZ" dirty="0"/>
              <a:t>veřejné ústavy </a:t>
            </a:r>
          </a:p>
          <a:p>
            <a:pPr lvl="1"/>
            <a:r>
              <a:rPr lang="cs-CZ" dirty="0"/>
              <a:t>veřejné podniky</a:t>
            </a:r>
          </a:p>
          <a:p>
            <a:pPr lvl="1"/>
            <a:r>
              <a:rPr lang="cs-CZ" dirty="0"/>
              <a:t>veřejné fondy</a:t>
            </a:r>
          </a:p>
          <a:p>
            <a:pPr lvl="1"/>
            <a:r>
              <a:rPr lang="cs-CZ" dirty="0"/>
              <a:t>další veřejnoprávní subjekty některé právnické osoby soukromého práva a fyzické osoby, jestliže je na ně delegována působnost a pravomoc v oboru veřejné správy tak, aby tyto úkoly vykonávaly vlastním jménem a na vlastní odpovědnost</a:t>
            </a:r>
          </a:p>
        </p:txBody>
      </p:sp>
    </p:spTree>
    <p:extLst>
      <p:ext uri="{BB962C8B-B14F-4D97-AF65-F5344CB8AC3E}">
        <p14:creationId xmlns:p14="http://schemas.microsoft.com/office/powerpoint/2010/main" val="279334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BE3C-875B-9136-3FE9-FCE9A5617916}"/>
              </a:ext>
            </a:extLst>
          </p:cNvPr>
          <p:cNvSpPr>
            <a:spLocks noGrp="1"/>
          </p:cNvSpPr>
          <p:nvPr>
            <p:ph type="title"/>
          </p:nvPr>
        </p:nvSpPr>
        <p:spPr/>
        <p:txBody>
          <a:bodyPr/>
          <a:lstStyle/>
          <a:p>
            <a:r>
              <a:rPr lang="cs-CZ" dirty="0"/>
              <a:t>stát</a:t>
            </a:r>
          </a:p>
        </p:txBody>
      </p:sp>
      <p:sp>
        <p:nvSpPr>
          <p:cNvPr id="3" name="Zástupný obsah 2">
            <a:extLst>
              <a:ext uri="{FF2B5EF4-FFF2-40B4-BE49-F238E27FC236}">
                <a16:creationId xmlns:a16="http://schemas.microsoft.com/office/drawing/2014/main" id="{9D3FE1F3-4C28-FBE9-E3B0-05C912ED7D64}"/>
              </a:ext>
            </a:extLst>
          </p:cNvPr>
          <p:cNvSpPr>
            <a:spLocks noGrp="1"/>
          </p:cNvSpPr>
          <p:nvPr>
            <p:ph idx="1"/>
          </p:nvPr>
        </p:nvSpPr>
        <p:spPr/>
        <p:txBody>
          <a:bodyPr/>
          <a:lstStyle/>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Stát je originárním nositelem veřejné správy. Veřejná správa tvoří součást moci výkonné, která se přičítá státu. Zákony, které přijímá stát, určují celkový rozsah veřejné správy a to, kdo ji bude vykonávat. Stát je suverénem uvnitř i navenek, je nositelem práva vykonávat veřejnou správu. Stát zřizuje své organizační složky, kterým svěřuje zákonem působnost k výkonu svěřených záležitostí v oboru státní správy, rovněž přenáší některé úkoly státní správy na orgány nestátních subjektů, především orgány samosprávy. Nikoli organizační složky státu, ale stát jako takový je odpovědný za jednání svých orgánů a dalších orgánů, na které výkon státní správy přenesl. Na základě právního řádu státu jsou zřizováni i jiní nositelé veřejné správy a vytvářeny jejich organizační struktury.</a:t>
            </a:r>
          </a:p>
          <a:p>
            <a:pPr algn="jus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Státu náleží veřejná autorita k tvorbě právního řádu a zajištění jeho výkonu. Stát vystupuje nejen ve veřejnoprávních vztazích, ale i ve vztazích soukromoprávních. </a:t>
            </a:r>
          </a:p>
          <a:p>
            <a:endParaRPr lang="cs-CZ" dirty="0"/>
          </a:p>
        </p:txBody>
      </p:sp>
      <p:sp>
        <p:nvSpPr>
          <p:cNvPr id="4" name="Zástupný symbol pro zápatí 3">
            <a:extLst>
              <a:ext uri="{FF2B5EF4-FFF2-40B4-BE49-F238E27FC236}">
                <a16:creationId xmlns:a16="http://schemas.microsoft.com/office/drawing/2014/main" id="{5F7FA312-1A0A-0A48-B0D2-7E9A60C0C4C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5820B49F-54A4-E081-50F3-CF2D90D3D17A}"/>
              </a:ext>
            </a:extLst>
          </p:cNvPr>
          <p:cNvSpPr>
            <a:spLocks noGrp="1"/>
          </p:cNvSpPr>
          <p:nvPr>
            <p:ph type="sldNum" sz="quarter" idx="12"/>
          </p:nvPr>
        </p:nvSpPr>
        <p:spPr/>
        <p:txBody>
          <a:bodyPr/>
          <a:lstStyle/>
          <a:p>
            <a:fld id="{5E608FB1-680A-4E9D-A95E-8C4CFA1B47E3}" type="slidenum">
              <a:rPr lang="cs-CZ" smtClean="0"/>
              <a:pPr/>
              <a:t>28</a:t>
            </a:fld>
            <a:endParaRPr lang="cs-CZ" dirty="0"/>
          </a:p>
        </p:txBody>
      </p:sp>
    </p:spTree>
    <p:extLst>
      <p:ext uri="{BB962C8B-B14F-4D97-AF65-F5344CB8AC3E}">
        <p14:creationId xmlns:p14="http://schemas.microsoft.com/office/powerpoint/2010/main" val="1970696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Veřejnoprávní korporace</a:t>
            </a:r>
          </a:p>
        </p:txBody>
      </p:sp>
      <p:sp>
        <p:nvSpPr>
          <p:cNvPr id="3" name="Zástupný symbol pro obsah 2"/>
          <p:cNvSpPr>
            <a:spLocks noGrp="1"/>
          </p:cNvSpPr>
          <p:nvPr>
            <p:ph idx="1"/>
          </p:nvPr>
        </p:nvSpPr>
        <p:spPr/>
        <p:txBody>
          <a:bodyPr>
            <a:normAutofit fontScale="77500" lnSpcReduction="20000"/>
          </a:bodyPr>
          <a:lstStyle/>
          <a:p>
            <a:r>
              <a:rPr lang="cs-CZ" dirty="0"/>
              <a:t>Člensky organizovaný subjekt veřejné správy, kterému byla svěřena moc samostatně (= vlastním jménem) plnit veřejné úkoly</a:t>
            </a:r>
          </a:p>
          <a:p>
            <a:r>
              <a:rPr lang="cs-CZ" dirty="0"/>
              <a:t>Znaky</a:t>
            </a:r>
          </a:p>
          <a:p>
            <a:pPr lvl="1"/>
            <a:r>
              <a:rPr lang="cs-CZ" dirty="0"/>
              <a:t>Členský princip</a:t>
            </a:r>
          </a:p>
          <a:p>
            <a:pPr lvl="1"/>
            <a:r>
              <a:rPr lang="cs-CZ" dirty="0"/>
              <a:t>Právní osobnost: princip omezené subjektivity, zásadně jen tolik, co je nezbytné pro plnění veřejných úkolů; právní osobnost (subjektivita) i v soukromoprávním smyslu</a:t>
            </a:r>
          </a:p>
          <a:p>
            <a:pPr lvl="1"/>
            <a:r>
              <a:rPr lang="cs-CZ" dirty="0"/>
              <a:t>Je právnickou osobou</a:t>
            </a:r>
          </a:p>
          <a:p>
            <a:pPr lvl="1"/>
            <a:r>
              <a:rPr lang="cs-CZ" dirty="0"/>
              <a:t>Zřízení zákonem (jiným vrchnostenským aktem)</a:t>
            </a:r>
          </a:p>
          <a:p>
            <a:pPr lvl="1"/>
            <a:r>
              <a:rPr lang="cs-CZ" dirty="0"/>
              <a:t>Svěření rozhodovací (samosprávné) pravomoci</a:t>
            </a:r>
          </a:p>
          <a:p>
            <a:pPr lvl="1"/>
            <a:r>
              <a:rPr lang="cs-CZ" dirty="0"/>
              <a:t>Určitá nezávislost a autonomie na státní správě, státu náleží právní dozor nad zákonností</a:t>
            </a:r>
          </a:p>
          <a:p>
            <a:r>
              <a:rPr lang="cs-CZ" dirty="0"/>
              <a:t>Druhy</a:t>
            </a:r>
          </a:p>
          <a:p>
            <a:pPr lvl="1"/>
            <a:r>
              <a:rPr lang="cs-CZ" dirty="0"/>
              <a:t>Územní: zahrnují členy podle vymezeného území a vykonávají moc na vymezeném území</a:t>
            </a:r>
          </a:p>
          <a:p>
            <a:pPr lvl="1"/>
            <a:r>
              <a:rPr lang="cs-CZ" dirty="0"/>
              <a:t>Zájmové (uvádí se též osobní) : spojují členy vykonávající nějaké povolání (komory)</a:t>
            </a:r>
          </a:p>
          <a:p>
            <a:pPr lvl="1"/>
            <a:r>
              <a:rPr lang="cs-CZ" dirty="0"/>
              <a:t>Věcné (reálné) členství vyplývá z vlastnictví k určité věci nebo obstarávání společných záležitostí (svazky obcí)</a:t>
            </a:r>
          </a:p>
        </p:txBody>
      </p:sp>
    </p:spTree>
    <p:extLst>
      <p:ext uri="{BB962C8B-B14F-4D97-AF65-F5344CB8AC3E}">
        <p14:creationId xmlns:p14="http://schemas.microsoft.com/office/powerpoint/2010/main" val="282159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Veřejná správa jako organizace</a:t>
            </a:r>
            <a:br>
              <a:rPr lang="cs-CZ" dirty="0"/>
            </a:br>
            <a:r>
              <a:rPr lang="cs-CZ" dirty="0"/>
              <a:t>Nositelé veřejné správy</a:t>
            </a:r>
          </a:p>
        </p:txBody>
      </p:sp>
      <p:sp>
        <p:nvSpPr>
          <p:cNvPr id="3" name="Zástupný symbol pro obsah 2"/>
          <p:cNvSpPr>
            <a:spLocks noGrp="1"/>
          </p:cNvSpPr>
          <p:nvPr>
            <p:ph idx="1"/>
          </p:nvPr>
        </p:nvSpPr>
        <p:spPr/>
        <p:txBody>
          <a:bodyPr>
            <a:normAutofit/>
          </a:bodyPr>
          <a:lstStyle/>
          <a:p>
            <a:r>
              <a:rPr lang="cs-CZ" dirty="0"/>
              <a:t>Veřejná správa – organizovaná </a:t>
            </a:r>
            <a:r>
              <a:rPr lang="cs-CZ" u="sng" dirty="0"/>
              <a:t>činnost</a:t>
            </a:r>
            <a:r>
              <a:rPr lang="cs-CZ" dirty="0"/>
              <a:t> zaměřená na řízení veřejných záležitostí a zároveň </a:t>
            </a:r>
            <a:r>
              <a:rPr lang="cs-CZ" u="sng" dirty="0"/>
              <a:t>souhrn institucí</a:t>
            </a:r>
            <a:r>
              <a:rPr lang="cs-CZ" dirty="0"/>
              <a:t>, které tuto činnost uskutečňují</a:t>
            </a:r>
          </a:p>
          <a:p>
            <a:r>
              <a:rPr lang="cs-CZ" dirty="0"/>
              <a:t>Veřejná správa musí být přiřaditelná nějakému </a:t>
            </a:r>
            <a:r>
              <a:rPr lang="cs-CZ" u="sng" dirty="0"/>
              <a:t>nositeli (subjektu)</a:t>
            </a:r>
            <a:r>
              <a:rPr lang="cs-CZ" dirty="0"/>
              <a:t>, kterému náleží veřejnoprávní osobnost coby způsobilost uskutečňovat veřejnou správu a odpovídat za její výkon</a:t>
            </a:r>
          </a:p>
          <a:p>
            <a:endParaRPr lang="cs-CZ" u="sng" dirty="0"/>
          </a:p>
        </p:txBody>
      </p:sp>
    </p:spTree>
    <p:extLst>
      <p:ext uri="{BB962C8B-B14F-4D97-AF65-F5344CB8AC3E}">
        <p14:creationId xmlns:p14="http://schemas.microsoft.com/office/powerpoint/2010/main" val="2920285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Veřejný ústav</a:t>
            </a:r>
          </a:p>
        </p:txBody>
      </p:sp>
      <p:sp>
        <p:nvSpPr>
          <p:cNvPr id="3" name="Zástupný symbol pro obsah 2"/>
          <p:cNvSpPr>
            <a:spLocks noGrp="1"/>
          </p:cNvSpPr>
          <p:nvPr>
            <p:ph idx="1"/>
          </p:nvPr>
        </p:nvSpPr>
        <p:spPr/>
        <p:txBody>
          <a:bodyPr>
            <a:normAutofit fontScale="77500" lnSpcReduction="20000"/>
          </a:bodyPr>
          <a:lstStyle/>
          <a:p>
            <a:r>
              <a:rPr lang="cs-CZ" dirty="0"/>
              <a:t>Souhrn věcných a osobních prostředků, s nimiž tento subjekt disponuje za účelem trvalé služby veřejného významu</a:t>
            </a:r>
          </a:p>
          <a:p>
            <a:r>
              <a:rPr lang="cs-CZ" dirty="0"/>
              <a:t>Znaky:</a:t>
            </a:r>
          </a:p>
          <a:p>
            <a:pPr lvl="1"/>
            <a:r>
              <a:rPr lang="cs-CZ" dirty="0"/>
              <a:t>Na rozdíl od korporací nemají členy, ale uživatele (</a:t>
            </a:r>
            <a:r>
              <a:rPr lang="cs-CZ" dirty="0" err="1"/>
              <a:t>destináře</a:t>
            </a:r>
            <a:r>
              <a:rPr lang="cs-CZ" dirty="0"/>
              <a:t>), není  členská základna a demokratická organizační struktura</a:t>
            </a:r>
          </a:p>
          <a:p>
            <a:pPr lvl="1"/>
            <a:r>
              <a:rPr lang="cs-CZ" dirty="0"/>
              <a:t>Ustupuje myšlenka samosprávy</a:t>
            </a:r>
          </a:p>
          <a:p>
            <a:pPr lvl="1"/>
            <a:r>
              <a:rPr lang="cs-CZ" dirty="0"/>
              <a:t>Užívání veřejného ústavu je veřejnoprávní, není-li stanoveno jinak</a:t>
            </a:r>
          </a:p>
          <a:p>
            <a:pPr lvl="1"/>
            <a:r>
              <a:rPr lang="cs-CZ" dirty="0"/>
              <a:t>Mohou mít různou právní formu: příspěvková organizace, školská právnická osoba, veřejná výzkumná instituce, veřejná kulturní instituce</a:t>
            </a:r>
          </a:p>
          <a:p>
            <a:pPr lvl="1"/>
            <a:endParaRPr lang="cs-CZ" dirty="0"/>
          </a:p>
          <a:p>
            <a:r>
              <a:rPr lang="cs-CZ" dirty="0"/>
              <a:t>Druhy:</a:t>
            </a:r>
          </a:p>
          <a:p>
            <a:pPr lvl="1"/>
            <a:r>
              <a:rPr lang="cs-CZ" dirty="0"/>
              <a:t>Samostatné: zřizovány zákonem nebo jiným vrchnostenským aktem, právní subjektivita. Např. Česká filharmonie, veřejné školy, veřejné nemocnice. Kombinace veřejného ústavu a veřejnoprávní korporace veřejné vysoké školy</a:t>
            </a:r>
          </a:p>
          <a:p>
            <a:pPr lvl="1"/>
            <a:r>
              <a:rPr lang="cs-CZ" dirty="0"/>
              <a:t>Nesamostatné: organizační jednotka právního subjektu (státu, kraje, obce). Např. škola zřízená při diplomatické misi nebo konzulárním úřadu, pokud nemá právní subjektivitu</a:t>
            </a:r>
          </a:p>
          <a:p>
            <a:pPr marL="457200" lvl="1" indent="0">
              <a:buNone/>
            </a:pPr>
            <a:endParaRPr lang="cs-CZ" dirty="0"/>
          </a:p>
        </p:txBody>
      </p:sp>
    </p:spTree>
    <p:extLst>
      <p:ext uri="{BB962C8B-B14F-4D97-AF65-F5344CB8AC3E}">
        <p14:creationId xmlns:p14="http://schemas.microsoft.com/office/powerpoint/2010/main" val="2002650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Veřejný podnik</a:t>
            </a:r>
          </a:p>
        </p:txBody>
      </p:sp>
      <p:sp>
        <p:nvSpPr>
          <p:cNvPr id="3" name="Zástupný symbol pro obsah 2"/>
          <p:cNvSpPr>
            <a:spLocks noGrp="1"/>
          </p:cNvSpPr>
          <p:nvPr>
            <p:ph idx="1"/>
          </p:nvPr>
        </p:nvSpPr>
        <p:spPr/>
        <p:txBody>
          <a:bodyPr/>
          <a:lstStyle/>
          <a:p>
            <a:r>
              <a:rPr lang="cs-CZ" dirty="0"/>
              <a:t>Subjekt veřejného práva, jemuž jsou svěřeny věcné a osobní prostředky za účelem zajišťování veřejných potřeb způsobem podnikatelské činnosti</a:t>
            </a:r>
          </a:p>
          <a:p>
            <a:r>
              <a:rPr lang="cs-CZ" dirty="0"/>
              <a:t>Mezi veřejným podnikem a třetími osobami vznikají zásadně vztahy soukromoprávní povahy</a:t>
            </a:r>
          </a:p>
          <a:p>
            <a:r>
              <a:rPr lang="cs-CZ" dirty="0"/>
              <a:t>Ziskovost (rozdíl od veřejného ústavu)</a:t>
            </a:r>
          </a:p>
          <a:p>
            <a:r>
              <a:rPr lang="cs-CZ" dirty="0"/>
              <a:t>Např. Řízení letového provozu ČR, </a:t>
            </a:r>
            <a:r>
              <a:rPr lang="cs-CZ" dirty="0" err="1"/>
              <a:t>s.p</a:t>
            </a:r>
            <a:r>
              <a:rPr lang="cs-CZ" dirty="0"/>
              <a:t>., jednotlivá povodí, Česká pošta, </a:t>
            </a:r>
            <a:r>
              <a:rPr lang="cs-CZ" dirty="0" err="1"/>
              <a:t>s.p</a:t>
            </a:r>
            <a:r>
              <a:rPr lang="cs-CZ" dirty="0"/>
              <a:t>.</a:t>
            </a:r>
          </a:p>
        </p:txBody>
      </p:sp>
    </p:spTree>
    <p:extLst>
      <p:ext uri="{BB962C8B-B14F-4D97-AF65-F5344CB8AC3E}">
        <p14:creationId xmlns:p14="http://schemas.microsoft.com/office/powerpoint/2010/main" val="37905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fondy</a:t>
            </a:r>
          </a:p>
        </p:txBody>
      </p:sp>
      <p:sp>
        <p:nvSpPr>
          <p:cNvPr id="3" name="Zástupný symbol pro obsah 2"/>
          <p:cNvSpPr>
            <a:spLocks noGrp="1"/>
          </p:cNvSpPr>
          <p:nvPr>
            <p:ph idx="1"/>
          </p:nvPr>
        </p:nvSpPr>
        <p:spPr/>
        <p:txBody>
          <a:bodyPr/>
          <a:lstStyle/>
          <a:p>
            <a:r>
              <a:rPr lang="cs-CZ" dirty="0"/>
              <a:t>Zákonem zřízený subjekt, který tvoří účelově určené finanční prostředky na udržování nebo rozvoj určitých veřejných statků</a:t>
            </a:r>
          </a:p>
          <a:p>
            <a:r>
              <a:rPr lang="cs-CZ" dirty="0"/>
              <a:t>Např. Státní fond dopravní infrastruktury, Státní fond životního prostředí, Státní zemědělský intervenční fond</a:t>
            </a:r>
          </a:p>
        </p:txBody>
      </p:sp>
    </p:spTree>
    <p:extLst>
      <p:ext uri="{BB962C8B-B14F-4D97-AF65-F5344CB8AC3E}">
        <p14:creationId xmlns:p14="http://schemas.microsoft.com/office/powerpoint/2010/main" val="411083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F09BB1-B430-40BB-97E2-23C4A23B5D48}"/>
              </a:ext>
            </a:extLst>
          </p:cNvPr>
          <p:cNvSpPr>
            <a:spLocks noGrp="1"/>
          </p:cNvSpPr>
          <p:nvPr>
            <p:ph type="title"/>
          </p:nvPr>
        </p:nvSpPr>
        <p:spPr/>
        <p:txBody>
          <a:bodyPr/>
          <a:lstStyle/>
          <a:p>
            <a:r>
              <a:rPr lang="cs-CZ" dirty="0"/>
              <a:t>Osoby soukromého práva</a:t>
            </a:r>
          </a:p>
        </p:txBody>
      </p:sp>
      <p:sp>
        <p:nvSpPr>
          <p:cNvPr id="3" name="Zástupný obsah 2">
            <a:extLst>
              <a:ext uri="{FF2B5EF4-FFF2-40B4-BE49-F238E27FC236}">
                <a16:creationId xmlns:a16="http://schemas.microsoft.com/office/drawing/2014/main" id="{A27F172D-C9A8-4D5E-AD72-2E9CA7CB5710}"/>
              </a:ext>
            </a:extLst>
          </p:cNvPr>
          <p:cNvSpPr>
            <a:spLocks noGrp="1"/>
          </p:cNvSpPr>
          <p:nvPr>
            <p:ph idx="1"/>
          </p:nvPr>
        </p:nvSpPr>
        <p:spPr/>
        <p:txBody>
          <a:bodyPr>
            <a:normAutofit/>
          </a:bodyPr>
          <a:lstStyle/>
          <a:p>
            <a:pPr algn="just">
              <a:lnSpc>
                <a:spcPct val="100000"/>
              </a:lnSpc>
              <a:spcBef>
                <a:spcPts val="0"/>
              </a:spcBef>
              <a:tabLst>
                <a:tab pos="179705" algn="l"/>
              </a:tabLst>
            </a:pPr>
            <a:r>
              <a:rPr lang="cs-CZ" sz="1800" i="1" dirty="0">
                <a:solidFill>
                  <a:srgbClr val="000000"/>
                </a:solidFill>
                <a:effectLst/>
                <a:latin typeface="Arial" panose="020B0604020202020204" pitchFamily="34" charset="0"/>
                <a:ea typeface="Times New Roman" panose="02020603050405020304" pitchFamily="18" charset="0"/>
              </a:rPr>
              <a:t>právnické osoby soukromého práva, případně i fyzické osoby, které na základě zákonného nebo jiného úředního pověření vykonávají veřejnou správu vlastním jménem a na vlastní odpovědnost</a:t>
            </a:r>
            <a:endParaRPr lang="cs-CZ" sz="1800" dirty="0">
              <a:solidFill>
                <a:srgbClr val="000000"/>
              </a:solidFill>
              <a:effectLst/>
              <a:latin typeface="Arial" panose="020B0604020202020204" pitchFamily="34" charset="0"/>
              <a:ea typeface="Times New Roman" panose="02020603050405020304" pitchFamily="18" charset="0"/>
            </a:endParaRPr>
          </a:p>
          <a:p>
            <a:pPr marL="179705" marR="179705" algn="just">
              <a:lnSpc>
                <a:spcPct val="100000"/>
              </a:lnSpc>
              <a:spcBef>
                <a:spcPts val="0"/>
              </a:spcBef>
            </a:pP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např. velitel lodi při výkonu velitelské pravomoci na námořním plavidle, ošetřující lékař při posuzování zdravotního stavu pro účely nemocenského pojištění</a:t>
            </a:r>
          </a:p>
          <a:p>
            <a:pPr marL="179705" marR="179705" algn="just">
              <a:lnSpc>
                <a:spcPct val="100000"/>
              </a:lnSpc>
              <a:spcBef>
                <a:spcPts val="0"/>
              </a:spcBef>
            </a:pPr>
            <a:r>
              <a:rPr lang="cs-CZ" sz="1800" dirty="0">
                <a:solidFill>
                  <a:srgbClr val="000000"/>
                </a:solidFill>
                <a:latin typeface="Arial" panose="020B0604020202020204" pitchFamily="34" charset="0"/>
                <a:ea typeface="Times New Roman" panose="02020603050405020304" pitchFamily="18" charset="0"/>
                <a:cs typeface="HelveticaNeueLT Pro 55 Roman CE"/>
              </a:rPr>
              <a:t>o</a:t>
            </a: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sobou soukromého práva vykonávající veřejnou správu však např. není autorizovaný i</a:t>
            </a:r>
            <a:r>
              <a:rPr lang="cs-CZ" sz="1800" dirty="0">
                <a:solidFill>
                  <a:srgbClr val="000000"/>
                </a:solidFill>
                <a:effectLst/>
                <a:latin typeface="Arial" panose="020B0604020202020204" pitchFamily="34" charset="0"/>
                <a:ea typeface="Times New Roman" panose="02020603050405020304" pitchFamily="18" charset="0"/>
                <a:cs typeface="HelveticaNeueLT Pro 55 Roman"/>
              </a:rPr>
              <a:t>nspektor</a:t>
            </a:r>
            <a:r>
              <a:rPr lang="cs-CZ" sz="1800" dirty="0">
                <a:solidFill>
                  <a:srgbClr val="000000"/>
                </a:solidFill>
                <a:effectLst/>
                <a:latin typeface="Arial" panose="020B0604020202020204" pitchFamily="34" charset="0"/>
                <a:ea typeface="Times New Roman" panose="02020603050405020304" pitchFamily="18" charset="0"/>
                <a:cs typeface="HelveticaNeueLT Pro 55 Roman CE"/>
              </a:rPr>
              <a:t> nebo provozovatel stanice technické kontroly provádějící technické prohlídky silničních vozidel (sice vykonávají činnosti s důsledky v oblasti veřejného práva, nedisponují však prostředky veřejné moci)</a:t>
            </a:r>
            <a:endParaRPr lang="cs-CZ" sz="1800" dirty="0">
              <a:solidFill>
                <a:srgbClr val="000000"/>
              </a:solidFill>
              <a:effectLst/>
              <a:latin typeface="Arial" panose="020B0604020202020204" pitchFamily="34" charset="0"/>
              <a:ea typeface="Times New Roman" panose="02020603050405020304" pitchFamily="18" charset="0"/>
              <a:cs typeface="HelveticaNeueLT Pro 55 Roman"/>
            </a:endParaRPr>
          </a:p>
          <a:p>
            <a:pPr algn="just">
              <a:lnSpc>
                <a:spcPct val="100000"/>
              </a:lnSpc>
              <a:spcBef>
                <a:spcPts val="0"/>
              </a:spcBef>
              <a:tabLst>
                <a:tab pos="179705" algn="l"/>
              </a:tabLst>
            </a:pPr>
            <a:r>
              <a:rPr lang="cs-CZ" sz="1800" spc="10" dirty="0">
                <a:solidFill>
                  <a:srgbClr val="000000"/>
                </a:solidFill>
                <a:effectLst/>
                <a:latin typeface="Arial" panose="020B0604020202020204" pitchFamily="34" charset="0"/>
                <a:ea typeface="Times New Roman" panose="02020603050405020304" pitchFamily="18" charset="0"/>
              </a:rPr>
              <a:t>za nositele </a:t>
            </a:r>
            <a:r>
              <a:rPr lang="cs-CZ" sz="1800" spc="10" dirty="0" err="1">
                <a:solidFill>
                  <a:srgbClr val="000000"/>
                </a:solidFill>
                <a:effectLst/>
                <a:latin typeface="Arial" panose="020B0604020202020204" pitchFamily="34" charset="0"/>
                <a:ea typeface="Times New Roman" panose="02020603050405020304" pitchFamily="18" charset="0"/>
              </a:rPr>
              <a:t>nevrchnostenské</a:t>
            </a:r>
            <a:r>
              <a:rPr lang="cs-CZ" sz="1800" spc="10" dirty="0">
                <a:solidFill>
                  <a:srgbClr val="000000"/>
                </a:solidFill>
                <a:effectLst/>
                <a:latin typeface="Arial" panose="020B0604020202020204" pitchFamily="34" charset="0"/>
                <a:ea typeface="Times New Roman" panose="02020603050405020304" pitchFamily="18" charset="0"/>
              </a:rPr>
              <a:t> správy plnící veřejně prospěšné úkoly se považují </a:t>
            </a:r>
            <a:r>
              <a:rPr lang="cs-CZ" sz="1800" i="1" spc="10" dirty="0">
                <a:solidFill>
                  <a:srgbClr val="000000"/>
                </a:solidFill>
                <a:effectLst/>
                <a:latin typeface="Arial" panose="020B0604020202020204" pitchFamily="34" charset="0"/>
                <a:ea typeface="Times New Roman" panose="02020603050405020304" pitchFamily="18" charset="0"/>
              </a:rPr>
              <a:t>nadace a nadační fond</a:t>
            </a:r>
            <a:r>
              <a:rPr lang="cs-CZ" sz="1800" spc="10" dirty="0">
                <a:solidFill>
                  <a:srgbClr val="000000"/>
                </a:solidFill>
                <a:effectLst/>
                <a:latin typeface="Arial" panose="020B0604020202020204" pitchFamily="34" charset="0"/>
                <a:ea typeface="Times New Roman" panose="02020603050405020304" pitchFamily="18" charset="0"/>
              </a:rPr>
              <a:t>, jsou-li zřízeny za veřejně prospěšným účelem. Nadace a nadační fondy jsou druhem fundace jako právnické osoby soukromého práva vytvořené majetkem vyčleněným k určitému účelu. Jejich poměry se řídí občanským zákoníkem. Do stejné skupiny nositelů </a:t>
            </a:r>
            <a:r>
              <a:rPr lang="cs-CZ" sz="1800" spc="10" dirty="0" err="1">
                <a:solidFill>
                  <a:srgbClr val="000000"/>
                </a:solidFill>
                <a:effectLst/>
                <a:latin typeface="Arial" panose="020B0604020202020204" pitchFamily="34" charset="0"/>
                <a:ea typeface="Times New Roman" panose="02020603050405020304" pitchFamily="18" charset="0"/>
              </a:rPr>
              <a:t>nevrchnostenské</a:t>
            </a:r>
            <a:r>
              <a:rPr lang="cs-CZ" sz="1800" spc="10" dirty="0">
                <a:solidFill>
                  <a:srgbClr val="000000"/>
                </a:solidFill>
                <a:effectLst/>
                <a:latin typeface="Arial" panose="020B0604020202020204" pitchFamily="34" charset="0"/>
                <a:ea typeface="Times New Roman" panose="02020603050405020304" pitchFamily="18" charset="0"/>
              </a:rPr>
              <a:t> správy lze řadit i </a:t>
            </a:r>
            <a:r>
              <a:rPr lang="cs-CZ" sz="1800" i="1" spc="10" dirty="0">
                <a:solidFill>
                  <a:srgbClr val="000000"/>
                </a:solidFill>
                <a:effectLst/>
                <a:latin typeface="Arial" panose="020B0604020202020204" pitchFamily="34" charset="0"/>
                <a:ea typeface="Times New Roman" panose="02020603050405020304" pitchFamily="18" charset="0"/>
              </a:rPr>
              <a:t>veřejně prospěšnou právnickou osobu</a:t>
            </a:r>
            <a:endParaRPr lang="cs-CZ" sz="18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7422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0324-804A-C438-5F57-3E1F9FB39A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6C0911-A3CD-55DB-AF74-A7FB0DFC56A2}"/>
              </a:ext>
            </a:extLst>
          </p:cNvPr>
          <p:cNvSpPr>
            <a:spLocks noGrp="1"/>
          </p:cNvSpPr>
          <p:nvPr>
            <p:ph type="ctrTitle"/>
          </p:nvPr>
        </p:nvSpPr>
        <p:spPr/>
        <p:txBody>
          <a:bodyPr/>
          <a:lstStyle/>
          <a:p>
            <a:r>
              <a:rPr lang="cs-CZ" dirty="0"/>
              <a:t>IV. </a:t>
            </a:r>
            <a:r>
              <a:rPr lang="cs-CZ" dirty="0" err="1"/>
              <a:t>vykonaVatelé</a:t>
            </a:r>
            <a:r>
              <a:rPr lang="cs-CZ" dirty="0"/>
              <a:t> veřejné správy</a:t>
            </a:r>
          </a:p>
        </p:txBody>
      </p:sp>
    </p:spTree>
    <p:extLst>
      <p:ext uri="{BB962C8B-B14F-4D97-AF65-F5344CB8AC3E}">
        <p14:creationId xmlns:p14="http://schemas.microsoft.com/office/powerpoint/2010/main" val="253120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C0A24-D549-D29D-4D84-3B4FBC49A4F1}"/>
              </a:ext>
            </a:extLst>
          </p:cNvPr>
          <p:cNvSpPr>
            <a:spLocks noGrp="1"/>
          </p:cNvSpPr>
          <p:nvPr>
            <p:ph type="title"/>
          </p:nvPr>
        </p:nvSpPr>
        <p:spPr/>
        <p:txBody>
          <a:bodyPr/>
          <a:lstStyle/>
          <a:p>
            <a:r>
              <a:rPr lang="cs-CZ" dirty="0"/>
              <a:t>Pojetí vykonavatele veřejné správy</a:t>
            </a:r>
          </a:p>
        </p:txBody>
      </p:sp>
      <p:sp>
        <p:nvSpPr>
          <p:cNvPr id="3" name="Zástupný obsah 2">
            <a:extLst>
              <a:ext uri="{FF2B5EF4-FFF2-40B4-BE49-F238E27FC236}">
                <a16:creationId xmlns:a16="http://schemas.microsoft.com/office/drawing/2014/main" id="{3C25C971-1894-6AFC-7DB6-B13E621B8D1B}"/>
              </a:ext>
            </a:extLst>
          </p:cNvPr>
          <p:cNvSpPr>
            <a:spLocks noGrp="1"/>
          </p:cNvSpPr>
          <p:nvPr>
            <p:ph idx="1"/>
          </p:nvPr>
        </p:nvSpPr>
        <p:spPr/>
        <p:txBody>
          <a:bodyPr/>
          <a:lstStyle/>
          <a:p>
            <a:pPr algn="just">
              <a:spcBef>
                <a:spcPts val="600"/>
              </a:spcBef>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Veřejná správa</a:t>
            </a:r>
            <a:r>
              <a:rPr lang="cs-CZ" sz="1800" dirty="0">
                <a:solidFill>
                  <a:srgbClr val="000000"/>
                </a:solidFill>
                <a:effectLst/>
                <a:latin typeface="Times New Roman" panose="02020603050405020304" pitchFamily="18" charset="0"/>
                <a:ea typeface="Times New Roman" panose="02020603050405020304" pitchFamily="18" charset="0"/>
              </a:rPr>
              <a:t>, jejímž nositelem je stát nebo právnická osoba, </a:t>
            </a:r>
            <a:r>
              <a:rPr lang="cs-CZ" sz="1800" i="1" dirty="0">
                <a:solidFill>
                  <a:srgbClr val="000000"/>
                </a:solidFill>
                <a:effectLst/>
                <a:latin typeface="Times New Roman" panose="02020603050405020304" pitchFamily="18" charset="0"/>
                <a:ea typeface="Times New Roman" panose="02020603050405020304" pitchFamily="18" charset="0"/>
              </a:rPr>
              <a:t>může být uskutečňována pouze některým vykonavatelem, jehož jednání je přičitatelné nositeli (subjektu) veřejné správy.</a:t>
            </a:r>
            <a:r>
              <a:rPr lang="cs-CZ" sz="1800" dirty="0">
                <a:solidFill>
                  <a:srgbClr val="000000"/>
                </a:solidFill>
                <a:effectLst/>
                <a:latin typeface="Times New Roman" panose="02020603050405020304" pitchFamily="18" charset="0"/>
                <a:ea typeface="Times New Roman" panose="02020603050405020304" pitchFamily="18" charset="0"/>
              </a:rPr>
              <a:t> Nositelé veřejné správy, s výjimkou případu, kdy by se jednalo o fyzickou osobu, nemohou jako takoví jednat, ale </a:t>
            </a:r>
            <a:r>
              <a:rPr lang="cs-CZ" sz="1800" i="1" dirty="0">
                <a:solidFill>
                  <a:srgbClr val="000000"/>
                </a:solidFill>
                <a:effectLst/>
                <a:latin typeface="Times New Roman" panose="02020603050405020304" pitchFamily="18" charset="0"/>
                <a:ea typeface="Times New Roman" panose="02020603050405020304" pitchFamily="18" charset="0"/>
              </a:rPr>
              <a:t>jednají svými orgány</a:t>
            </a:r>
            <a:r>
              <a:rPr lang="cs-CZ"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Zásadní význam má členění vykonavatelů veřejné správy na přímé a nepřímé, a to podle toho, zda je vykonavatel orgánem nositele (subjektu) veřejné správy, jemuž je jeho jednání přičítáno </a:t>
            </a:r>
            <a:r>
              <a:rPr lang="cs-CZ" sz="1800" i="1" dirty="0">
                <a:solidFill>
                  <a:srgbClr val="000000"/>
                </a:solidFill>
                <a:effectLst/>
                <a:latin typeface="Times New Roman" panose="02020603050405020304" pitchFamily="18" charset="0"/>
                <a:ea typeface="Times New Roman" panose="02020603050405020304" pitchFamily="18" charset="0"/>
              </a:rPr>
              <a:t>(přímý vykonavatel)</a:t>
            </a:r>
            <a:r>
              <a:rPr lang="cs-CZ" sz="1800" dirty="0">
                <a:solidFill>
                  <a:srgbClr val="000000"/>
                </a:solidFill>
                <a:effectLst/>
                <a:latin typeface="Times New Roman" panose="02020603050405020304" pitchFamily="18" charset="0"/>
                <a:ea typeface="Times New Roman" panose="02020603050405020304" pitchFamily="18" charset="0"/>
              </a:rPr>
              <a:t>, nebo zda vykonavatel vykonává na základě pověření (delegace) veřejnou správu přičitatelnou nositeli (subjektu) veřejné správy jako orgán jiného subjektu </a:t>
            </a:r>
            <a:r>
              <a:rPr lang="cs-CZ" sz="1800" i="1" dirty="0">
                <a:solidFill>
                  <a:srgbClr val="000000"/>
                </a:solidFill>
                <a:effectLst/>
                <a:latin typeface="Times New Roman" panose="02020603050405020304" pitchFamily="18" charset="0"/>
                <a:ea typeface="Times New Roman" panose="02020603050405020304" pitchFamily="18" charset="0"/>
              </a:rPr>
              <a:t>(nepřímý vykonavatel)</a:t>
            </a:r>
            <a:r>
              <a:rPr lang="cs-CZ" sz="1800" dirty="0">
                <a:solidFill>
                  <a:srgbClr val="000000"/>
                </a:solidFill>
                <a:effectLst/>
                <a:latin typeface="Times New Roman" panose="02020603050405020304" pitchFamily="18" charset="0"/>
                <a:ea typeface="Times New Roman" panose="02020603050405020304" pitchFamily="18" charset="0"/>
              </a:rPr>
              <a:t>.</a:t>
            </a:r>
          </a:p>
          <a:p>
            <a:r>
              <a:rPr lang="cs-CZ" sz="1800" dirty="0">
                <a:solidFill>
                  <a:srgbClr val="000000"/>
                </a:solidFill>
                <a:effectLst/>
                <a:latin typeface="Times New Roman" panose="02020603050405020304" pitchFamily="18" charset="0"/>
                <a:ea typeface="Times New Roman" panose="02020603050405020304" pitchFamily="18" charset="0"/>
              </a:rPr>
              <a:t>V našich podmínkách se přímí vykonavatelé státní správy se označují jako </a:t>
            </a:r>
            <a:r>
              <a:rPr lang="cs-CZ" sz="1800" i="1" dirty="0">
                <a:solidFill>
                  <a:srgbClr val="000000"/>
                </a:solidFill>
                <a:effectLst/>
                <a:latin typeface="Times New Roman" panose="02020603050405020304" pitchFamily="18" charset="0"/>
                <a:ea typeface="Times New Roman" panose="02020603050405020304" pitchFamily="18" charset="0"/>
              </a:rPr>
              <a:t>orgány moci výkonné</a:t>
            </a:r>
            <a:r>
              <a:rPr lang="cs-CZ" sz="1800" dirty="0">
                <a:solidFill>
                  <a:srgbClr val="000000"/>
                </a:solidFill>
                <a:effectLst/>
                <a:latin typeface="Times New Roman" panose="02020603050405020304" pitchFamily="18" charset="0"/>
                <a:ea typeface="Times New Roman" panose="02020603050405020304" pitchFamily="18" charset="0"/>
              </a:rPr>
              <a:t>, jsou jimi především ministerstva a jiné správní úřady, nepřímými vykonavateli státní správy jsou především orgány územních samosprávných celků vykonávající tzv. přenesenou působnost.</a:t>
            </a:r>
          </a:p>
          <a:p>
            <a:endParaRPr lang="cs-CZ" dirty="0"/>
          </a:p>
        </p:txBody>
      </p:sp>
      <p:sp>
        <p:nvSpPr>
          <p:cNvPr id="4" name="Zástupný symbol pro zápatí 3">
            <a:extLst>
              <a:ext uri="{FF2B5EF4-FFF2-40B4-BE49-F238E27FC236}">
                <a16:creationId xmlns:a16="http://schemas.microsoft.com/office/drawing/2014/main" id="{AC0C5319-2730-C68D-7557-E7502B6AE401}"/>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E838D08A-D2E5-4B15-81B7-AE7AA1C386B7}"/>
              </a:ext>
            </a:extLst>
          </p:cNvPr>
          <p:cNvSpPr>
            <a:spLocks noGrp="1"/>
          </p:cNvSpPr>
          <p:nvPr>
            <p:ph type="sldNum" sz="quarter" idx="12"/>
          </p:nvPr>
        </p:nvSpPr>
        <p:spPr/>
        <p:txBody>
          <a:bodyPr/>
          <a:lstStyle/>
          <a:p>
            <a:fld id="{5E608FB1-680A-4E9D-A95E-8C4CFA1B47E3}" type="slidenum">
              <a:rPr lang="cs-CZ" smtClean="0"/>
              <a:pPr/>
              <a:t>35</a:t>
            </a:fld>
            <a:endParaRPr lang="cs-CZ" dirty="0"/>
          </a:p>
        </p:txBody>
      </p:sp>
    </p:spTree>
    <p:extLst>
      <p:ext uri="{BB962C8B-B14F-4D97-AF65-F5344CB8AC3E}">
        <p14:creationId xmlns:p14="http://schemas.microsoft.com/office/powerpoint/2010/main" val="3097893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AB0AC-A71F-D700-4694-5A724EB422C9}"/>
              </a:ext>
            </a:extLst>
          </p:cNvPr>
          <p:cNvSpPr>
            <a:spLocks noGrp="1"/>
          </p:cNvSpPr>
          <p:nvPr>
            <p:ph type="title"/>
          </p:nvPr>
        </p:nvSpPr>
        <p:spPr/>
        <p:txBody>
          <a:bodyPr/>
          <a:lstStyle/>
          <a:p>
            <a:r>
              <a:rPr lang="cs-CZ" dirty="0"/>
              <a:t>Orgán veřejné správy</a:t>
            </a:r>
          </a:p>
        </p:txBody>
      </p:sp>
      <p:sp>
        <p:nvSpPr>
          <p:cNvPr id="3" name="Zástupný obsah 2">
            <a:extLst>
              <a:ext uri="{FF2B5EF4-FFF2-40B4-BE49-F238E27FC236}">
                <a16:creationId xmlns:a16="http://schemas.microsoft.com/office/drawing/2014/main" id="{88322F05-8D8C-DDBC-D37E-D6CE7D3F8FCC}"/>
              </a:ext>
            </a:extLst>
          </p:cNvPr>
          <p:cNvSpPr>
            <a:spLocks noGrp="1"/>
          </p:cNvSpPr>
          <p:nvPr>
            <p:ph idx="1"/>
          </p:nvPr>
        </p:nvSpPr>
        <p:spPr/>
        <p:txBody>
          <a:bodyPr/>
          <a:lstStyle/>
          <a:p>
            <a:pPr algn="just">
              <a:spcBef>
                <a:spcPts val="600"/>
              </a:spcBef>
              <a:tabLst>
                <a:tab pos="179705" algn="l"/>
              </a:tabLst>
            </a:pPr>
            <a:r>
              <a:rPr lang="cs-CZ" sz="1800" b="1" dirty="0">
                <a:solidFill>
                  <a:srgbClr val="000000"/>
                </a:solidFill>
                <a:effectLst/>
                <a:latin typeface="Times New Roman" panose="02020603050405020304" pitchFamily="18" charset="0"/>
                <a:ea typeface="Times New Roman" panose="02020603050405020304" pitchFamily="18" charset="0"/>
              </a:rPr>
              <a:t>Orgánem veřejné správy</a:t>
            </a:r>
            <a:r>
              <a:rPr lang="cs-CZ" sz="1800" dirty="0">
                <a:solidFill>
                  <a:srgbClr val="000000"/>
                </a:solidFill>
                <a:effectLst/>
                <a:latin typeface="Times New Roman" panose="02020603050405020304" pitchFamily="18" charset="0"/>
                <a:ea typeface="Times New Roman" panose="02020603050405020304" pitchFamily="18" charset="0"/>
              </a:rPr>
              <a:t> lze rozumět právně vytvořenou instituci, jíž je svěřena působnost a pravomoc jednat za stát nebo jiný takový subjekt.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Od toho je třeba odlišit tzv. </a:t>
            </a:r>
            <a:r>
              <a:rPr lang="cs-CZ" sz="1800" dirty="0" err="1">
                <a:solidFill>
                  <a:srgbClr val="000000"/>
                </a:solidFill>
                <a:effectLst/>
                <a:latin typeface="Times New Roman" panose="02020603050405020304" pitchFamily="18" charset="0"/>
                <a:ea typeface="Times New Roman" panose="02020603050405020304" pitchFamily="18" charset="0"/>
              </a:rPr>
              <a:t>orgánní</a:t>
            </a:r>
            <a:r>
              <a:rPr lang="cs-CZ" sz="1800" dirty="0">
                <a:solidFill>
                  <a:srgbClr val="000000"/>
                </a:solidFill>
                <a:effectLst/>
                <a:latin typeface="Times New Roman" panose="02020603050405020304" pitchFamily="18" charset="0"/>
                <a:ea typeface="Times New Roman" panose="02020603050405020304" pitchFamily="18" charset="0"/>
              </a:rPr>
              <a:t> nositele – fyzické osoby, jimiž orgán svěřenou působnost a pravomoc vykonává. Právně relevantní jednání </a:t>
            </a:r>
            <a:r>
              <a:rPr lang="cs-CZ" sz="1800" dirty="0" err="1">
                <a:solidFill>
                  <a:srgbClr val="000000"/>
                </a:solidFill>
                <a:effectLst/>
                <a:latin typeface="Times New Roman" panose="02020603050405020304" pitchFamily="18" charset="0"/>
                <a:ea typeface="Times New Roman" panose="02020603050405020304" pitchFamily="18" charset="0"/>
              </a:rPr>
              <a:t>orgánního</a:t>
            </a:r>
            <a:r>
              <a:rPr lang="cs-CZ" sz="1800" dirty="0">
                <a:solidFill>
                  <a:srgbClr val="000000"/>
                </a:solidFill>
                <a:effectLst/>
                <a:latin typeface="Times New Roman" panose="02020603050405020304" pitchFamily="18" charset="0"/>
                <a:ea typeface="Times New Roman" panose="02020603050405020304" pitchFamily="18" charset="0"/>
              </a:rPr>
              <a:t> nositele je přičitatelné orgánu, a tím i nositeli (subjektu) veřejné správy. </a:t>
            </a:r>
            <a:r>
              <a:rPr lang="cs-CZ" sz="1800" dirty="0" err="1">
                <a:solidFill>
                  <a:srgbClr val="000000"/>
                </a:solidFill>
                <a:effectLst/>
                <a:latin typeface="Times New Roman" panose="02020603050405020304" pitchFamily="18" charset="0"/>
                <a:ea typeface="Times New Roman" panose="02020603050405020304" pitchFamily="18" charset="0"/>
              </a:rPr>
              <a:t>Orgánní</a:t>
            </a:r>
            <a:r>
              <a:rPr lang="cs-CZ" sz="1800" dirty="0">
                <a:solidFill>
                  <a:srgbClr val="000000"/>
                </a:solidFill>
                <a:effectLst/>
                <a:latin typeface="Times New Roman" panose="02020603050405020304" pitchFamily="18" charset="0"/>
                <a:ea typeface="Times New Roman" panose="02020603050405020304" pitchFamily="18" charset="0"/>
              </a:rPr>
              <a:t> nositel nemusí jednat osobně, ale zástupcem, jehož postavení vyplývá z organizačního uspořádání v daném orgánu.</a:t>
            </a:r>
          </a:p>
          <a:p>
            <a:pPr algn="just">
              <a:spcBef>
                <a:spcPts val="600"/>
              </a:spcBef>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Orgán nositele veřejné správy je charakterizován tím, že je to právně vytvořená jednotka, která je začleněna k nositeli správy, avšak je organizačně samostatná, oddělená od jiných jednotek.</a:t>
            </a:r>
            <a:r>
              <a:rPr lang="cs-CZ"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Orgán není osobou. </a:t>
            </a:r>
          </a:p>
        </p:txBody>
      </p:sp>
      <p:sp>
        <p:nvSpPr>
          <p:cNvPr id="4" name="Zástupný symbol pro zápatí 3">
            <a:extLst>
              <a:ext uri="{FF2B5EF4-FFF2-40B4-BE49-F238E27FC236}">
                <a16:creationId xmlns:a16="http://schemas.microsoft.com/office/drawing/2014/main" id="{2BE4E64E-1F7B-7279-4336-145324E69196}"/>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307F183D-B7F5-329C-AD5D-F4B856CCBCC3}"/>
              </a:ext>
            </a:extLst>
          </p:cNvPr>
          <p:cNvSpPr>
            <a:spLocks noGrp="1"/>
          </p:cNvSpPr>
          <p:nvPr>
            <p:ph type="sldNum" sz="quarter" idx="12"/>
          </p:nvPr>
        </p:nvSpPr>
        <p:spPr/>
        <p:txBody>
          <a:bodyPr/>
          <a:lstStyle/>
          <a:p>
            <a:fld id="{5E608FB1-680A-4E9D-A95E-8C4CFA1B47E3}" type="slidenum">
              <a:rPr lang="cs-CZ" smtClean="0"/>
              <a:pPr/>
              <a:t>36</a:t>
            </a:fld>
            <a:endParaRPr lang="cs-CZ" dirty="0"/>
          </a:p>
        </p:txBody>
      </p:sp>
    </p:spTree>
    <p:extLst>
      <p:ext uri="{BB962C8B-B14F-4D97-AF65-F5344CB8AC3E}">
        <p14:creationId xmlns:p14="http://schemas.microsoft.com/office/powerpoint/2010/main" val="32230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64A67-CD07-AB01-3DBB-E471A2C92945}"/>
              </a:ext>
            </a:extLst>
          </p:cNvPr>
          <p:cNvSpPr>
            <a:spLocks noGrp="1"/>
          </p:cNvSpPr>
          <p:nvPr>
            <p:ph type="title"/>
          </p:nvPr>
        </p:nvSpPr>
        <p:spPr/>
        <p:txBody>
          <a:bodyPr/>
          <a:lstStyle/>
          <a:p>
            <a:r>
              <a:rPr lang="cs-CZ" dirty="0"/>
              <a:t>Správní úřad (úřad)</a:t>
            </a:r>
          </a:p>
        </p:txBody>
      </p:sp>
      <p:sp>
        <p:nvSpPr>
          <p:cNvPr id="3" name="Zástupný obsah 2">
            <a:extLst>
              <a:ext uri="{FF2B5EF4-FFF2-40B4-BE49-F238E27FC236}">
                <a16:creationId xmlns:a16="http://schemas.microsoft.com/office/drawing/2014/main" id="{4927660B-2731-DDE3-36E3-CD0E493E9A2D}"/>
              </a:ext>
            </a:extLst>
          </p:cNvPr>
          <p:cNvSpPr>
            <a:spLocks noGrp="1"/>
          </p:cNvSpPr>
          <p:nvPr>
            <p:ph idx="1"/>
          </p:nvPr>
        </p:nvSpPr>
        <p:spPr/>
        <p:txBody>
          <a:bodyPr>
            <a:normAutofit fontScale="92500" lnSpcReduction="20000"/>
          </a:bodyPr>
          <a:lstStyle/>
          <a:p>
            <a:pPr algn="just">
              <a:lnSpc>
                <a:spcPct val="120000"/>
              </a:lnSpc>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orgány státu nebo jiných nositelů veřejné správy zřízené především za účelem výkonu veřejné správy vůči jejím adresátům</a:t>
            </a:r>
          </a:p>
          <a:p>
            <a:pPr algn="just">
              <a:lnSpc>
                <a:spcPct val="120000"/>
              </a:lnSpc>
              <a:spcBef>
                <a:spcPts val="60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Pojem úřad, resp. správní úřad, bývá pojímán v různém smyslu:</a:t>
            </a: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1)	v </a:t>
            </a:r>
            <a:r>
              <a:rPr lang="cs-CZ" sz="1800" i="1" dirty="0">
                <a:solidFill>
                  <a:srgbClr val="000000"/>
                </a:solidFill>
                <a:effectLst/>
                <a:latin typeface="Times New Roman" panose="02020603050405020304" pitchFamily="18" charset="0"/>
                <a:ea typeface="Times New Roman" panose="02020603050405020304" pitchFamily="18" charset="0"/>
              </a:rPr>
              <a:t>organizačním (institucionálním) pojetí:</a:t>
            </a:r>
            <a:r>
              <a:rPr lang="cs-CZ" sz="1800" dirty="0">
                <a:solidFill>
                  <a:srgbClr val="000000"/>
                </a:solidFill>
                <a:effectLst/>
                <a:latin typeface="Times New Roman" panose="02020603050405020304" pitchFamily="18" charset="0"/>
                <a:ea typeface="Times New Roman" panose="02020603050405020304" pitchFamily="18" charset="0"/>
              </a:rPr>
              <a:t> jako organizační jednotka nositele veřejné správy, která je zřízena a její působnost stanovena zákonem, navenek ohraničená a vystupující vůči veřejnosti prostřednictvím </a:t>
            </a:r>
            <a:r>
              <a:rPr lang="cs-CZ" sz="1800" dirty="0" err="1">
                <a:solidFill>
                  <a:srgbClr val="000000"/>
                </a:solidFill>
                <a:effectLst/>
                <a:latin typeface="Times New Roman" panose="02020603050405020304" pitchFamily="18" charset="0"/>
                <a:ea typeface="Times New Roman" panose="02020603050405020304" pitchFamily="18" charset="0"/>
              </a:rPr>
              <a:t>orgánních</a:t>
            </a:r>
            <a:r>
              <a:rPr lang="cs-CZ" sz="1800" dirty="0">
                <a:solidFill>
                  <a:srgbClr val="000000"/>
                </a:solidFill>
                <a:effectLst/>
                <a:latin typeface="Times New Roman" panose="02020603050405020304" pitchFamily="18" charset="0"/>
                <a:ea typeface="Times New Roman" panose="02020603050405020304" pitchFamily="18" charset="0"/>
              </a:rPr>
              <a:t> nositelů nebo zástupců, kteří jednají jménem nositele správy</a:t>
            </a: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2)	ve </a:t>
            </a:r>
            <a:r>
              <a:rPr lang="cs-CZ" sz="1800" i="1" dirty="0">
                <a:solidFill>
                  <a:srgbClr val="000000"/>
                </a:solidFill>
                <a:effectLst/>
                <a:latin typeface="Times New Roman" panose="02020603050405020304" pitchFamily="18" charset="0"/>
                <a:ea typeface="Times New Roman" panose="02020603050405020304" pitchFamily="18" charset="0"/>
              </a:rPr>
              <a:t>funkčním pojetí:</a:t>
            </a:r>
            <a:r>
              <a:rPr lang="cs-CZ" sz="1800" dirty="0">
                <a:solidFill>
                  <a:srgbClr val="000000"/>
                </a:solidFill>
                <a:effectLst/>
                <a:latin typeface="Times New Roman" panose="02020603050405020304" pitchFamily="18" charset="0"/>
                <a:ea typeface="Times New Roman" panose="02020603050405020304" pitchFamily="18" charset="0"/>
              </a:rPr>
              <a:t> jako zákonem stanovený okruh záležitostí, které jsou přiřazeny některému orgánu jako jeho působnost;</a:t>
            </a:r>
          </a:p>
          <a:p>
            <a:pPr marL="455930" marR="179705" lvl="1" algn="just">
              <a:lnSpc>
                <a:spcPct val="120000"/>
              </a:lnSpc>
              <a:spcBef>
                <a:spcPts val="600"/>
              </a:spcBef>
            </a:pPr>
            <a:r>
              <a:rPr lang="cs-CZ" sz="1600" dirty="0">
                <a:solidFill>
                  <a:srgbClr val="000000"/>
                </a:solidFill>
                <a:effectLst/>
                <a:latin typeface="Times New Roman" panose="02020603050405020304" pitchFamily="18" charset="0"/>
                <a:ea typeface="Times New Roman" panose="02020603050405020304" pitchFamily="18" charset="0"/>
                <a:cs typeface="HelveticaNeueLT Pro 55 Roman"/>
              </a:rPr>
              <a:t>Příkladem je stavební úřad coby stanovená působnost ve věcech územního plánování a stavebního řádu vykonávaná určenými obecními úřady a dalšími orgány, tyto orgány přitom vykonávají i působnost jinou.</a:t>
            </a:r>
            <a:endParaRPr lang="cs-CZ" sz="1600" dirty="0">
              <a:solidFill>
                <a:srgbClr val="000000"/>
              </a:solidFill>
              <a:effectLst/>
              <a:latin typeface="HelveticaNeueLT Pro 55 Roman"/>
              <a:ea typeface="Times New Roman" panose="02020603050405020304" pitchFamily="18" charset="0"/>
              <a:cs typeface="HelveticaNeueLT Pro 55 Roman"/>
            </a:endParaRPr>
          </a:p>
          <a:p>
            <a:pPr marL="86995" indent="0" algn="just">
              <a:lnSpc>
                <a:spcPct val="120000"/>
              </a:lnSpc>
              <a:spcBef>
                <a:spcPts val="600"/>
              </a:spcBef>
              <a:buNone/>
            </a:pPr>
            <a:r>
              <a:rPr lang="cs-CZ" sz="1800" dirty="0">
                <a:solidFill>
                  <a:srgbClr val="000000"/>
                </a:solidFill>
                <a:effectLst/>
                <a:latin typeface="Times New Roman" panose="02020603050405020304" pitchFamily="18" charset="0"/>
                <a:ea typeface="Times New Roman" panose="02020603050405020304" pitchFamily="18" charset="0"/>
              </a:rPr>
              <a:t>	3)	v pojetí </a:t>
            </a:r>
            <a:r>
              <a:rPr lang="cs-CZ" sz="1800" i="1" dirty="0">
                <a:solidFill>
                  <a:srgbClr val="000000"/>
                </a:solidFill>
                <a:effectLst/>
                <a:latin typeface="Times New Roman" panose="02020603050405020304" pitchFamily="18" charset="0"/>
                <a:ea typeface="Times New Roman" panose="02020603050405020304" pitchFamily="18" charset="0"/>
              </a:rPr>
              <a:t>pomocného útvaru:</a:t>
            </a:r>
            <a:r>
              <a:rPr lang="cs-CZ" sz="1800" dirty="0">
                <a:solidFill>
                  <a:srgbClr val="000000"/>
                </a:solidFill>
                <a:effectLst/>
                <a:latin typeface="Times New Roman" panose="02020603050405020304" pitchFamily="18" charset="0"/>
                <a:ea typeface="Times New Roman" panose="02020603050405020304" pitchFamily="18" charset="0"/>
              </a:rPr>
              <a:t> (správní) úřad bývá vymezován též jako pomocná instituce zajišťující podmínky pro výkon činnosti orgánu nositele veřejné správy. Takto chápaný úřad nemá vlastní působnost a pravomoc;</a:t>
            </a:r>
          </a:p>
          <a:p>
            <a:pPr marL="86995" indent="0" algn="just">
              <a:lnSpc>
                <a:spcPct val="120000"/>
              </a:lnSpc>
              <a:spcBef>
                <a:spcPts val="600"/>
              </a:spcBef>
              <a:buNone/>
            </a:pPr>
            <a:r>
              <a:rPr lang="cs-CZ" sz="1800" dirty="0">
                <a:solidFill>
                  <a:srgbClr val="000000"/>
                </a:solidFill>
                <a:latin typeface="Times New Roman" panose="02020603050405020304" pitchFamily="18" charset="0"/>
                <a:ea typeface="Times New Roman" panose="02020603050405020304" pitchFamily="18" charset="0"/>
              </a:rPr>
              <a:t>	</a:t>
            </a:r>
            <a:r>
              <a:rPr lang="cs-CZ" sz="1800" dirty="0">
                <a:solidFill>
                  <a:srgbClr val="000000"/>
                </a:solidFill>
                <a:effectLst/>
                <a:latin typeface="Times New Roman" panose="02020603050405020304" pitchFamily="18" charset="0"/>
                <a:ea typeface="Times New Roman" panose="02020603050405020304" pitchFamily="18" charset="0"/>
              </a:rPr>
              <a:t>4)	jako </a:t>
            </a:r>
            <a:r>
              <a:rPr lang="cs-CZ" sz="1800" i="1" dirty="0">
                <a:solidFill>
                  <a:srgbClr val="000000"/>
                </a:solidFill>
                <a:effectLst/>
                <a:latin typeface="Times New Roman" panose="02020603050405020304" pitchFamily="18" charset="0"/>
                <a:ea typeface="Times New Roman" panose="02020603050405020304" pitchFamily="18" charset="0"/>
              </a:rPr>
              <a:t>souhrn kompetencí spojených s výkonem určitého místa</a:t>
            </a:r>
            <a:r>
              <a:rPr lang="cs-CZ" sz="1800" dirty="0">
                <a:solidFill>
                  <a:srgbClr val="000000"/>
                </a:solidFill>
                <a:effectLst/>
                <a:latin typeface="Times New Roman" panose="02020603050405020304" pitchFamily="18" charset="0"/>
                <a:ea typeface="Times New Roman" panose="02020603050405020304" pitchFamily="18" charset="0"/>
              </a:rPr>
              <a:t> ve veřejné správě.</a:t>
            </a:r>
          </a:p>
          <a:p>
            <a:pPr marL="455930" marR="179705" lvl="1" algn="just">
              <a:lnSpc>
                <a:spcPct val="120000"/>
              </a:lnSpc>
              <a:spcBef>
                <a:spcPts val="600"/>
              </a:spcBef>
            </a:pPr>
            <a:r>
              <a:rPr lang="cs-CZ" sz="1600" dirty="0">
                <a:solidFill>
                  <a:srgbClr val="000000"/>
                </a:solidFill>
                <a:effectLst/>
                <a:latin typeface="Times New Roman" panose="02020603050405020304" pitchFamily="18" charset="0"/>
                <a:ea typeface="Times New Roman" panose="02020603050405020304" pitchFamily="18" charset="0"/>
                <a:cs typeface="HelveticaNeueLT Pro 55 Roman"/>
              </a:rPr>
              <a:t>např. úřad soudce, úřad děkana, úřad prezidenta apod.</a:t>
            </a:r>
            <a:endParaRPr lang="cs-CZ" sz="1600" dirty="0">
              <a:solidFill>
                <a:srgbClr val="000000"/>
              </a:solidFill>
              <a:effectLst/>
              <a:latin typeface="HelveticaNeueLT Pro 55 Roman"/>
              <a:ea typeface="Times New Roman" panose="02020603050405020304" pitchFamily="18" charset="0"/>
              <a:cs typeface="HelveticaNeueLT Pro 55 Roman"/>
            </a:endParaRPr>
          </a:p>
          <a:p>
            <a:endParaRPr lang="cs-CZ" dirty="0"/>
          </a:p>
        </p:txBody>
      </p:sp>
      <p:sp>
        <p:nvSpPr>
          <p:cNvPr id="4" name="Zástupný symbol pro zápatí 3">
            <a:extLst>
              <a:ext uri="{FF2B5EF4-FFF2-40B4-BE49-F238E27FC236}">
                <a16:creationId xmlns:a16="http://schemas.microsoft.com/office/drawing/2014/main" id="{BFE4A409-FEF3-8E1C-B803-A659FBAF13D7}"/>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2BF7AE3C-1927-757E-CB87-DD10F7F9CFC7}"/>
              </a:ext>
            </a:extLst>
          </p:cNvPr>
          <p:cNvSpPr>
            <a:spLocks noGrp="1"/>
          </p:cNvSpPr>
          <p:nvPr>
            <p:ph type="sldNum" sz="quarter" idx="12"/>
          </p:nvPr>
        </p:nvSpPr>
        <p:spPr/>
        <p:txBody>
          <a:bodyPr/>
          <a:lstStyle/>
          <a:p>
            <a:fld id="{5E608FB1-680A-4E9D-A95E-8C4CFA1B47E3}" type="slidenum">
              <a:rPr lang="cs-CZ" smtClean="0"/>
              <a:pPr/>
              <a:t>37</a:t>
            </a:fld>
            <a:endParaRPr lang="cs-CZ" dirty="0"/>
          </a:p>
        </p:txBody>
      </p:sp>
    </p:spTree>
    <p:extLst>
      <p:ext uri="{BB962C8B-B14F-4D97-AF65-F5344CB8AC3E}">
        <p14:creationId xmlns:p14="http://schemas.microsoft.com/office/powerpoint/2010/main" val="51564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35097-3D67-808E-0876-3B23F00ED6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459323-5629-13E9-E8DD-B5CA21BB1810}"/>
              </a:ext>
            </a:extLst>
          </p:cNvPr>
          <p:cNvSpPr>
            <a:spLocks noGrp="1"/>
          </p:cNvSpPr>
          <p:nvPr>
            <p:ph type="ctrTitle"/>
          </p:nvPr>
        </p:nvSpPr>
        <p:spPr/>
        <p:txBody>
          <a:bodyPr/>
          <a:lstStyle/>
          <a:p>
            <a:r>
              <a:rPr lang="cs-CZ" dirty="0"/>
              <a:t>V. Systémy veřejné správy</a:t>
            </a:r>
          </a:p>
        </p:txBody>
      </p:sp>
    </p:spTree>
    <p:extLst>
      <p:ext uri="{BB962C8B-B14F-4D97-AF65-F5344CB8AC3E}">
        <p14:creationId xmlns:p14="http://schemas.microsoft.com/office/powerpoint/2010/main" val="2954084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0C82D-51E5-CE37-7DAC-7FBB8A1E63EA}"/>
              </a:ext>
            </a:extLst>
          </p:cNvPr>
          <p:cNvSpPr>
            <a:spLocks noGrp="1"/>
          </p:cNvSpPr>
          <p:nvPr>
            <p:ph type="title"/>
          </p:nvPr>
        </p:nvSpPr>
        <p:spPr/>
        <p:txBody>
          <a:bodyPr/>
          <a:lstStyle/>
          <a:p>
            <a:r>
              <a:rPr lang="cs-CZ" dirty="0"/>
              <a:t>Prvky určující vymezení systému veřejné správy</a:t>
            </a:r>
          </a:p>
        </p:txBody>
      </p:sp>
      <p:sp>
        <p:nvSpPr>
          <p:cNvPr id="3" name="Zástupný obsah 2">
            <a:extLst>
              <a:ext uri="{FF2B5EF4-FFF2-40B4-BE49-F238E27FC236}">
                <a16:creationId xmlns:a16="http://schemas.microsoft.com/office/drawing/2014/main" id="{731F732F-D13B-F8B8-B46F-B7EE7DE329EC}"/>
              </a:ext>
            </a:extLst>
          </p:cNvPr>
          <p:cNvSpPr>
            <a:spLocks noGrp="1"/>
          </p:cNvSpPr>
          <p:nvPr>
            <p:ph idx="1"/>
          </p:nvPr>
        </p:nvSpPr>
        <p:spPr/>
        <p:txBody>
          <a:bodyPr/>
          <a:lstStyle/>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forma vlády</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Bef>
                <a:spcPts val="600"/>
              </a:spcBef>
              <a:buFont typeface="Courier New" panose="02070309020205020404" pitchFamily="49" charset="0"/>
              <a:buChar char="o"/>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demokratická, nedemokratická</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složení nejvyšších státních orgánů a jejich vzájemné vztahy</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Bef>
                <a:spcPts val="600"/>
              </a:spcBef>
              <a:buFont typeface="Courier New" panose="02070309020205020404" pitchFamily="49" charset="0"/>
              <a:buChar char="o"/>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podle hlavy státu monarchie, republika (monokratická či kolegiální hlava státu)</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Bef>
                <a:spcPts val="600"/>
              </a:spcBef>
              <a:buFont typeface="Courier New" panose="02070309020205020404" pitchFamily="49" charset="0"/>
              <a:buChar char="o"/>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absolutní monarchie, konstituční monarchie</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Bef>
                <a:spcPts val="600"/>
              </a:spcBef>
              <a:buFont typeface="Courier New" panose="02070309020205020404" pitchFamily="49" charset="0"/>
              <a:buChar char="o"/>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prezidentská republika, poloprezidentská republika, parlamentní republika</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učlenění státu</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Bef>
                <a:spcPts val="600"/>
              </a:spcBef>
              <a:buFont typeface="Courier New" panose="02070309020205020404" pitchFamily="49" charset="0"/>
              <a:buChar char="o"/>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unitární stát, federace, konfederace</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územně správní členění</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existence územní samosprávy</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uplatňování forem přímé demokracie</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stupeň svobody politické a ekonomické</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AE986671-D4BE-6C58-B35F-E6CBFFDADFAA}"/>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1E888C8-3D8D-6BDD-DA28-62D6A8F9E2F6}"/>
              </a:ext>
            </a:extLst>
          </p:cNvPr>
          <p:cNvSpPr>
            <a:spLocks noGrp="1"/>
          </p:cNvSpPr>
          <p:nvPr>
            <p:ph type="sldNum" sz="quarter" idx="12"/>
          </p:nvPr>
        </p:nvSpPr>
        <p:spPr/>
        <p:txBody>
          <a:bodyPr/>
          <a:lstStyle/>
          <a:p>
            <a:fld id="{5E608FB1-680A-4E9D-A95E-8C4CFA1B47E3}" type="slidenum">
              <a:rPr lang="cs-CZ" smtClean="0"/>
              <a:pPr/>
              <a:t>39</a:t>
            </a:fld>
            <a:endParaRPr lang="cs-CZ" dirty="0"/>
          </a:p>
        </p:txBody>
      </p:sp>
    </p:spTree>
    <p:extLst>
      <p:ext uri="{BB962C8B-B14F-4D97-AF65-F5344CB8AC3E}">
        <p14:creationId xmlns:p14="http://schemas.microsoft.com/office/powerpoint/2010/main" val="191736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EDFE45-9D4F-E1E2-82FF-F58928DBFC52}"/>
              </a:ext>
            </a:extLst>
          </p:cNvPr>
          <p:cNvSpPr>
            <a:spLocks noGrp="1"/>
          </p:cNvSpPr>
          <p:nvPr>
            <p:ph type="title"/>
          </p:nvPr>
        </p:nvSpPr>
        <p:spPr/>
        <p:txBody>
          <a:bodyPr/>
          <a:lstStyle/>
          <a:p>
            <a:r>
              <a:rPr lang="cs-CZ" dirty="0"/>
              <a:t>K pojetí správy</a:t>
            </a:r>
          </a:p>
        </p:txBody>
      </p:sp>
      <p:sp>
        <p:nvSpPr>
          <p:cNvPr id="3" name="Zástupný obsah 2">
            <a:extLst>
              <a:ext uri="{FF2B5EF4-FFF2-40B4-BE49-F238E27FC236}">
                <a16:creationId xmlns:a16="http://schemas.microsoft.com/office/drawing/2014/main" id="{1FB95571-1976-1439-ACDA-90A8016FE832}"/>
              </a:ext>
            </a:extLst>
          </p:cNvPr>
          <p:cNvSpPr>
            <a:spLocks noGrp="1"/>
          </p:cNvSpPr>
          <p:nvPr>
            <p:ph idx="1"/>
          </p:nvPr>
        </p:nvSpPr>
        <p:spPr/>
        <p:txBody>
          <a:bodyPr>
            <a:normAutofit fontScale="92500"/>
          </a:bodyPr>
          <a:lstStyle/>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není jen pojmem právním, ale věnuje se mu řada jiných disciplín, jak např. správní věda, politologie, ekonomické vědy atd.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správa v obecném smyslu: „činnost nesoucí se za trvalým účelem řídit ty které záležitosti“ (Jiří Pražák)</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snaha zaměnit pojem správa pojmem</a:t>
            </a:r>
            <a:r>
              <a:rPr lang="cs-CZ" sz="1800" i="1" kern="100" dirty="0">
                <a:effectLst/>
                <a:latin typeface="Times New Roman" panose="02020603050405020304" pitchFamily="18" charset="0"/>
                <a:ea typeface="Aptos" panose="020B0004020202020204" pitchFamily="34" charset="0"/>
                <a:cs typeface="Times New Roman" panose="02020603050405020304" pitchFamily="18" charset="0"/>
              </a:rPr>
              <a:t> management</a:t>
            </a: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 a ten uplatňovat, obdobně jako v soukromém sektoru, i v oblasti organizace a výkonu veřejných úkolů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tento přístup k veřejné správě se může uplatnit spíše ve vnitřní organizační struktuře a v jejím efektivním řízení po stránce věcné i personální, než v externím působení veřejné správy jako služby občanům a institucím v rámci objektivně daného společenství lidí spjatých s určitým územím, zájmem nebo majetkem (veřejnosti)</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aplikace některých zásad managementu v řízení veřejné správy může ovšem výrazně přispět k její výkonnosti a efektivnosti</a:t>
            </a:r>
          </a:p>
          <a:p>
            <a:pPr marL="342900" lvl="0" indent="-342900" algn="just">
              <a:lnSpc>
                <a:spcPct val="115000"/>
              </a:lnSpc>
              <a:spcAft>
                <a:spcPts val="800"/>
              </a:spcAft>
              <a:buFont typeface="Calibri Light" panose="020F0302020204030204" pitchFamily="34" charset="0"/>
              <a:buChar char="-"/>
            </a:pPr>
            <a:r>
              <a:rPr lang="cs-CZ" sz="1800" kern="0" dirty="0">
                <a:effectLst/>
                <a:latin typeface="Times New Roman" panose="02020603050405020304" pitchFamily="18" charset="0"/>
                <a:ea typeface="Aptos" panose="020B0004020202020204" pitchFamily="34" charset="0"/>
              </a:rPr>
              <a:t>pojem</a:t>
            </a:r>
            <a:r>
              <a:rPr lang="cs-CZ" sz="1800" i="1" kern="0" dirty="0">
                <a:effectLst/>
                <a:latin typeface="Times New Roman" panose="02020603050405020304" pitchFamily="18" charset="0"/>
                <a:ea typeface="Aptos" panose="020B0004020202020204" pitchFamily="34" charset="0"/>
              </a:rPr>
              <a:t> správy</a:t>
            </a:r>
            <a:r>
              <a:rPr lang="cs-CZ" sz="1800" kern="0" dirty="0">
                <a:effectLst/>
                <a:latin typeface="Times New Roman" panose="02020603050405020304" pitchFamily="18" charset="0"/>
                <a:ea typeface="Aptos" panose="020B0004020202020204" pitchFamily="34" charset="0"/>
              </a:rPr>
              <a:t> ve smyslu</a:t>
            </a:r>
            <a:r>
              <a:rPr lang="cs-CZ" sz="1800" i="1" kern="0" dirty="0">
                <a:effectLst/>
                <a:latin typeface="Times New Roman" panose="02020603050405020304" pitchFamily="18" charset="0"/>
                <a:ea typeface="Aptos" panose="020B0004020202020204" pitchFamily="34" charset="0"/>
              </a:rPr>
              <a:t> obecném</a:t>
            </a:r>
            <a:r>
              <a:rPr lang="cs-CZ" sz="1800" kern="0" dirty="0">
                <a:effectLst/>
                <a:latin typeface="Times New Roman" panose="02020603050405020304" pitchFamily="18" charset="0"/>
                <a:ea typeface="Aptos" panose="020B0004020202020204" pitchFamily="34" charset="0"/>
              </a:rPr>
              <a:t> má pro nás význam nejen teoretický, ale též zřetelně praktický pro bližší vymezení veřejné správy ve společnosti a pro určení jejích nositelů.</a:t>
            </a:r>
            <a:endParaRPr lang="cs-CZ" dirty="0"/>
          </a:p>
        </p:txBody>
      </p:sp>
      <p:sp>
        <p:nvSpPr>
          <p:cNvPr id="4" name="Zástupný symbol pro zápatí 3">
            <a:extLst>
              <a:ext uri="{FF2B5EF4-FFF2-40B4-BE49-F238E27FC236}">
                <a16:creationId xmlns:a16="http://schemas.microsoft.com/office/drawing/2014/main" id="{460E83B8-4618-38B6-E96E-D3055EA554E3}"/>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944D2F6-E515-5892-02AA-DDE5027104D5}"/>
              </a:ext>
            </a:extLst>
          </p:cNvPr>
          <p:cNvSpPr>
            <a:spLocks noGrp="1"/>
          </p:cNvSpPr>
          <p:nvPr>
            <p:ph type="sldNum" sz="quarter" idx="12"/>
          </p:nvPr>
        </p:nvSpPr>
        <p:spPr/>
        <p:txBody>
          <a:bodyPr/>
          <a:lstStyle/>
          <a:p>
            <a:fld id="{5E608FB1-680A-4E9D-A95E-8C4CFA1B47E3}" type="slidenum">
              <a:rPr lang="cs-CZ" smtClean="0"/>
              <a:pPr/>
              <a:t>4</a:t>
            </a:fld>
            <a:endParaRPr lang="cs-CZ" dirty="0"/>
          </a:p>
        </p:txBody>
      </p:sp>
    </p:spTree>
    <p:extLst>
      <p:ext uri="{BB962C8B-B14F-4D97-AF65-F5344CB8AC3E}">
        <p14:creationId xmlns:p14="http://schemas.microsoft.com/office/powerpoint/2010/main" val="2333658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CCFDB-4DD7-8780-DC0C-5B70441C2C81}"/>
              </a:ext>
            </a:extLst>
          </p:cNvPr>
          <p:cNvSpPr>
            <a:spLocks noGrp="1"/>
          </p:cNvSpPr>
          <p:nvPr>
            <p:ph type="title"/>
          </p:nvPr>
        </p:nvSpPr>
        <p:spPr/>
        <p:txBody>
          <a:bodyPr/>
          <a:lstStyle/>
          <a:p>
            <a:r>
              <a:rPr lang="cs-CZ" dirty="0"/>
              <a:t>Kontinentální model</a:t>
            </a:r>
          </a:p>
        </p:txBody>
      </p:sp>
      <p:sp>
        <p:nvSpPr>
          <p:cNvPr id="3" name="Zástupný obsah 2">
            <a:extLst>
              <a:ext uri="{FF2B5EF4-FFF2-40B4-BE49-F238E27FC236}">
                <a16:creationId xmlns:a16="http://schemas.microsoft.com/office/drawing/2014/main" id="{467E1FFB-D723-8943-D138-22E87866B756}"/>
              </a:ext>
            </a:extLst>
          </p:cNvPr>
          <p:cNvSpPr>
            <a:spLocks noGrp="1"/>
          </p:cNvSpPr>
          <p:nvPr>
            <p:ph idx="1"/>
          </p:nvPr>
        </p:nvSpPr>
        <p:spPr/>
        <p:txBody>
          <a:bodyPr>
            <a:normAutofit/>
          </a:bodyPr>
          <a:lstStyle/>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Model vychází především z veřejné správy vyvinuté ve Francii a Německu, výraznou historickou stopu přinesla i úprava správy v bývalé rakouské monarchii. V kontinentálním modelu je výrazná právní regulace činnosti veřejné správy a požadavek zákonnosti v zásazích veřejné moci do práv jednotlivců vrchnostenským způsobem. </a:t>
            </a: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Kontinentální právo vychází z tradičního dělení právního dualismu na soukromé a veřejné právo. Pro veřejné právo, uplatňované veřejnou správou způsoby uplatňující vůči jednotlivcům veřejnou moc ve veřejném zájmu, naproti tomu pro soukromé právo je typické, že reguluje vztahy mezi osobami, kteří vůči sobě veřejnou (administrativní) moc nemají. Byť se v některých oblastech rozdíly mezi veřejným a soukromým právem stírají (stát a jiné veřejné instituce využívají soukromoprávní nástroje např. při výstavbě dopravní infrastruktury, naproti tomu veřejné právo např. stanoví řadu pravidel týkající se ochrany spotřebitele, např. dozor nad poskytováním půjček bankovními a nebankovními institucemi).</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Ve státech kontinentálního modelu se setkáváme s psanými ústavami – základními zákony státu, které upravují základy organizace výkonné moci a někdy i základní vymezení struktur veřejné správy.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9D636469-F1E6-742E-7B70-BE1BCE167C0B}"/>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6E91A9E6-D37A-B43C-A01E-957B589BD87D}"/>
              </a:ext>
            </a:extLst>
          </p:cNvPr>
          <p:cNvSpPr>
            <a:spLocks noGrp="1"/>
          </p:cNvSpPr>
          <p:nvPr>
            <p:ph type="sldNum" sz="quarter" idx="12"/>
          </p:nvPr>
        </p:nvSpPr>
        <p:spPr/>
        <p:txBody>
          <a:bodyPr/>
          <a:lstStyle/>
          <a:p>
            <a:fld id="{5E608FB1-680A-4E9D-A95E-8C4CFA1B47E3}" type="slidenum">
              <a:rPr lang="cs-CZ" smtClean="0"/>
              <a:pPr/>
              <a:t>40</a:t>
            </a:fld>
            <a:endParaRPr lang="cs-CZ" dirty="0"/>
          </a:p>
        </p:txBody>
      </p:sp>
    </p:spTree>
    <p:extLst>
      <p:ext uri="{BB962C8B-B14F-4D97-AF65-F5344CB8AC3E}">
        <p14:creationId xmlns:p14="http://schemas.microsoft.com/office/powerpoint/2010/main" val="2502146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72310B-8F53-0A90-DBE4-90D17270E517}"/>
              </a:ext>
            </a:extLst>
          </p:cNvPr>
          <p:cNvSpPr>
            <a:spLocks noGrp="1"/>
          </p:cNvSpPr>
          <p:nvPr>
            <p:ph type="title"/>
          </p:nvPr>
        </p:nvSpPr>
        <p:spPr/>
        <p:txBody>
          <a:bodyPr/>
          <a:lstStyle/>
          <a:p>
            <a:r>
              <a:rPr lang="cs-CZ" dirty="0"/>
              <a:t>Britský model</a:t>
            </a:r>
          </a:p>
        </p:txBody>
      </p:sp>
      <p:sp>
        <p:nvSpPr>
          <p:cNvPr id="3" name="Zástupný obsah 2">
            <a:extLst>
              <a:ext uri="{FF2B5EF4-FFF2-40B4-BE49-F238E27FC236}">
                <a16:creationId xmlns:a16="http://schemas.microsoft.com/office/drawing/2014/main" id="{02F91244-193C-5C3B-F950-1430DEB70D10}"/>
              </a:ext>
            </a:extLst>
          </p:cNvPr>
          <p:cNvSpPr>
            <a:spLocks noGrp="1"/>
          </p:cNvSpPr>
          <p:nvPr>
            <p:ph idx="1"/>
          </p:nvPr>
        </p:nvSpPr>
        <p:spPr/>
        <p:txBody>
          <a:bodyPr>
            <a:normAutofit fontScale="92500"/>
          </a:bodyPr>
          <a:lstStyle/>
          <a:p>
            <a:pPr algn="just">
              <a:spcBef>
                <a:spcPts val="600"/>
              </a:spcBef>
            </a:pPr>
            <a:r>
              <a:rPr lang="cs-CZ" sz="2400" dirty="0">
                <a:effectLst/>
                <a:latin typeface="Times New Roman" panose="02020603050405020304" pitchFamily="18" charset="0"/>
                <a:ea typeface="Aptos" panose="020B0004020202020204" pitchFamily="34" charset="0"/>
                <a:cs typeface="Times New Roman" panose="02020603050405020304" pitchFamily="18" charset="0"/>
              </a:rPr>
              <a:t>Na rozdíl od kontinentálního modelu absentuje psaná ústava, stát není vnímán jako dominantní instituce, ale jen nástroj k prosazování v nezbytně potřebné míře veřejného zájmu. Není uplatňován model dělby moci v tradičním kontinentálním pojetí mezi mocí zákonodárnou, výkonnou a soudní, ale ve vztahu mezi parlamentem a vládou a státním aparátem je zvýrazněna role parlamentu jako orgánu výrazně kontrolujícího činnost vlády a jejích jednotlivých agend. </a:t>
            </a:r>
          </a:p>
          <a:p>
            <a:pPr algn="just">
              <a:spcBef>
                <a:spcPts val="600"/>
              </a:spcBef>
            </a:pPr>
            <a:r>
              <a:rPr lang="cs-CZ" sz="2400" dirty="0">
                <a:effectLst/>
                <a:latin typeface="Times New Roman" panose="02020603050405020304" pitchFamily="18" charset="0"/>
                <a:ea typeface="Aptos" panose="020B0004020202020204" pitchFamily="34" charset="0"/>
                <a:cs typeface="Times New Roman" panose="02020603050405020304" pitchFamily="18" charset="0"/>
              </a:rPr>
              <a:t>Státní správa představovaná ústředními orgány – ministerstvy a územně dekoncentrovanými úřady v hrabstvích je relativně malá. Orgány hrabství a distriktů („větších okresů“) vykonávají působnost samosprávnou (tj. nikoli správy státní), parlament ale může legislativně svěřit i těmto orgánům záležitosti státní. </a:t>
            </a:r>
          </a:p>
          <a:p>
            <a:pPr algn="just">
              <a:spcBef>
                <a:spcPts val="600"/>
              </a:spcBef>
            </a:pPr>
            <a:r>
              <a:rPr lang="cs-CZ" sz="2400" dirty="0">
                <a:effectLst/>
                <a:latin typeface="Times New Roman" panose="02020603050405020304" pitchFamily="18" charset="0"/>
                <a:ea typeface="Aptos" panose="020B0004020202020204" pitchFamily="34" charset="0"/>
                <a:cs typeface="Times New Roman" panose="02020603050405020304" pitchFamily="18" charset="0"/>
              </a:rPr>
              <a:t>Britskému modelu se blíží i systémy správy v severských evropských státech (tzv. skandinávský model).</a:t>
            </a:r>
            <a:endParaRPr lang="cs-CZ" sz="2400" dirty="0">
              <a:effectLst/>
              <a:latin typeface="Calibri Light" panose="020F030202020403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C4033C95-D1FE-61E1-8B25-20141E0EAC78}"/>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86411BF-C522-1A0A-1092-8E6D9E7C29C6}"/>
              </a:ext>
            </a:extLst>
          </p:cNvPr>
          <p:cNvSpPr>
            <a:spLocks noGrp="1"/>
          </p:cNvSpPr>
          <p:nvPr>
            <p:ph type="sldNum" sz="quarter" idx="12"/>
          </p:nvPr>
        </p:nvSpPr>
        <p:spPr/>
        <p:txBody>
          <a:bodyPr/>
          <a:lstStyle/>
          <a:p>
            <a:fld id="{5E608FB1-680A-4E9D-A95E-8C4CFA1B47E3}" type="slidenum">
              <a:rPr lang="cs-CZ" smtClean="0"/>
              <a:pPr/>
              <a:t>41</a:t>
            </a:fld>
            <a:endParaRPr lang="cs-CZ" dirty="0"/>
          </a:p>
        </p:txBody>
      </p:sp>
    </p:spTree>
    <p:extLst>
      <p:ext uri="{BB962C8B-B14F-4D97-AF65-F5344CB8AC3E}">
        <p14:creationId xmlns:p14="http://schemas.microsoft.com/office/powerpoint/2010/main" val="183120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3FFE-F9D7-6E6B-9C64-9D6BD8C3A2A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3EF0BF-832C-DEB2-751C-248E79CDAE6A}"/>
              </a:ext>
            </a:extLst>
          </p:cNvPr>
          <p:cNvSpPr>
            <a:spLocks noGrp="1"/>
          </p:cNvSpPr>
          <p:nvPr>
            <p:ph type="ctrTitle"/>
          </p:nvPr>
        </p:nvSpPr>
        <p:spPr/>
        <p:txBody>
          <a:bodyPr/>
          <a:lstStyle/>
          <a:p>
            <a:r>
              <a:rPr lang="cs-CZ" dirty="0"/>
              <a:t>VI. Vývoj veřejné správy v </a:t>
            </a:r>
            <a:r>
              <a:rPr lang="cs-CZ" dirty="0" err="1"/>
              <a:t>československu</a:t>
            </a:r>
            <a:endParaRPr lang="cs-CZ" dirty="0"/>
          </a:p>
        </p:txBody>
      </p:sp>
    </p:spTree>
    <p:extLst>
      <p:ext uri="{BB962C8B-B14F-4D97-AF65-F5344CB8AC3E}">
        <p14:creationId xmlns:p14="http://schemas.microsoft.com/office/powerpoint/2010/main" val="648370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35633-60E6-DE7C-67AE-1DD3247A1E99}"/>
              </a:ext>
            </a:extLst>
          </p:cNvPr>
          <p:cNvSpPr>
            <a:spLocks noGrp="1"/>
          </p:cNvSpPr>
          <p:nvPr>
            <p:ph type="title"/>
          </p:nvPr>
        </p:nvSpPr>
        <p:spPr/>
        <p:txBody>
          <a:bodyPr/>
          <a:lstStyle/>
          <a:p>
            <a:r>
              <a:rPr lang="cs-CZ" dirty="0"/>
              <a:t>Ústavní listina </a:t>
            </a:r>
            <a:r>
              <a:rPr lang="cs-CZ" dirty="0" err="1"/>
              <a:t>čsr</a:t>
            </a:r>
            <a:r>
              <a:rPr lang="cs-CZ" dirty="0"/>
              <a:t> z 29. 2. 1920</a:t>
            </a:r>
          </a:p>
        </p:txBody>
      </p:sp>
      <p:sp>
        <p:nvSpPr>
          <p:cNvPr id="3" name="Zástupný obsah 2">
            <a:extLst>
              <a:ext uri="{FF2B5EF4-FFF2-40B4-BE49-F238E27FC236}">
                <a16:creationId xmlns:a16="http://schemas.microsoft.com/office/drawing/2014/main" id="{63C25396-CF14-CBCC-5B33-CBE43CB1023F}"/>
              </a:ext>
            </a:extLst>
          </p:cNvPr>
          <p:cNvSpPr>
            <a:spLocks noGrp="1"/>
          </p:cNvSpPr>
          <p:nvPr>
            <p:ph idx="1"/>
          </p:nvPr>
        </p:nvSpPr>
        <p:spPr/>
        <p:txBody>
          <a:bodyPr/>
          <a:lstStyle/>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forma státu: demokratická republika s voleným prezidentem jako hlavou státu</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území republiky tvoří jednotný celek</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součástí nedílného státního celku bylo samosprávné území Podkarpatské Rusi</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zákonodárná moc příslušela Národnímu shromáždění tvořenému poslaneckou sněmovnou a senátem</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vládní a výkonnou moc představovali prezident republiky, vláda, ministerstva a nižší správní úřady</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prezident republiky byl volen oběma komorami parlamentu na 7 leté období</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prezident nebyl za výkon své funkce odpovědný, úkony prezidenta spolupodepisoval příslušný člen vlády</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600"/>
              </a:spcBef>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členy i předsedu vlády jmenoval a propouštěl prezident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mimo rámec ústavy působila ve dvacátých letech tzv. parlamentní pětka tvořený předáky nejvlivnějších politických stran</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11C2639A-ECA7-ADE4-679D-D86856EE8792}"/>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17750FD-6596-055A-A8AE-A150A6037191}"/>
              </a:ext>
            </a:extLst>
          </p:cNvPr>
          <p:cNvSpPr>
            <a:spLocks noGrp="1"/>
          </p:cNvSpPr>
          <p:nvPr>
            <p:ph type="sldNum" sz="quarter" idx="12"/>
          </p:nvPr>
        </p:nvSpPr>
        <p:spPr/>
        <p:txBody>
          <a:bodyPr/>
          <a:lstStyle/>
          <a:p>
            <a:fld id="{5E608FB1-680A-4E9D-A95E-8C4CFA1B47E3}" type="slidenum">
              <a:rPr lang="cs-CZ" smtClean="0"/>
              <a:pPr/>
              <a:t>43</a:t>
            </a:fld>
            <a:endParaRPr lang="cs-CZ" dirty="0"/>
          </a:p>
        </p:txBody>
      </p:sp>
    </p:spTree>
    <p:extLst>
      <p:ext uri="{BB962C8B-B14F-4D97-AF65-F5344CB8AC3E}">
        <p14:creationId xmlns:p14="http://schemas.microsoft.com/office/powerpoint/2010/main" val="2686692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EA14B6-B94C-4513-F10C-68CFB0C37B4A}"/>
              </a:ext>
            </a:extLst>
          </p:cNvPr>
          <p:cNvSpPr>
            <a:spLocks noGrp="1"/>
          </p:cNvSpPr>
          <p:nvPr>
            <p:ph type="title"/>
          </p:nvPr>
        </p:nvSpPr>
        <p:spPr/>
        <p:txBody>
          <a:bodyPr/>
          <a:lstStyle/>
          <a:p>
            <a:r>
              <a:rPr lang="cs-CZ" dirty="0"/>
              <a:t>Dokumenty k místní správy v období 1. republiky</a:t>
            </a:r>
          </a:p>
        </p:txBody>
      </p:sp>
      <p:sp>
        <p:nvSpPr>
          <p:cNvPr id="3" name="Zástupný obsah 2">
            <a:extLst>
              <a:ext uri="{FF2B5EF4-FFF2-40B4-BE49-F238E27FC236}">
                <a16:creationId xmlns:a16="http://schemas.microsoft.com/office/drawing/2014/main" id="{5CEAFD24-D665-DF99-80A4-B8DDA56646D9}"/>
              </a:ext>
            </a:extLst>
          </p:cNvPr>
          <p:cNvSpPr>
            <a:spLocks noGrp="1"/>
          </p:cNvSpPr>
          <p:nvPr>
            <p:ph idx="1"/>
          </p:nvPr>
        </p:nvSpPr>
        <p:spPr/>
        <p:txBody>
          <a:bodyPr>
            <a:normAutofit fontScale="85000" lnSpcReduction="10000"/>
          </a:bodyPr>
          <a:lstStyle/>
          <a:p>
            <a:pPr algn="just">
              <a:lnSpc>
                <a:spcPct val="120000"/>
              </a:lnSpc>
              <a:spcBef>
                <a:spcPts val="200"/>
              </a:spcBef>
            </a:pPr>
            <a:r>
              <a:rPr lang="cs-CZ" sz="18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novela obecních zřízení</a:t>
            </a:r>
            <a:r>
              <a:rPr lang="cs-CZ" sz="1800" dirty="0">
                <a:effectLst/>
                <a:latin typeface="Times New Roman" panose="02020603050405020304" pitchFamily="18" charset="0"/>
                <a:ea typeface="Aptos" panose="020B0004020202020204" pitchFamily="34" charset="0"/>
                <a:cs typeface="Times New Roman" panose="02020603050405020304" pitchFamily="18" charset="0"/>
              </a:rPr>
              <a:t> z roku 1919</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marL="0" indent="0" algn="just">
              <a:lnSpc>
                <a:spcPct val="120000"/>
              </a:lnSpc>
              <a:spcBef>
                <a:spcPts val="200"/>
              </a:spcBef>
              <a:buNone/>
            </a:pP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župní zřízení z r. 1920 </a:t>
            </a:r>
            <a:r>
              <a:rPr lang="cs-CZ" sz="1800" dirty="0">
                <a:effectLst/>
                <a:latin typeface="Times New Roman" panose="02020603050405020304" pitchFamily="18" charset="0"/>
                <a:ea typeface="Aptos" panose="020B0004020202020204" pitchFamily="34" charset="0"/>
                <a:cs typeface="Times New Roman" panose="02020603050405020304" pitchFamily="18" charset="0"/>
              </a:rPr>
              <a:t>území republiky rozdělil na 21 žup (9 v Čechách, 5 na Moravě, 1 ve Slezsku, 6 na Slovensku, území Podkarpatské Rusi nebylo rozděleno na župní celky)</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župní zastupitelstvo bylo volené na 6 let, jedna třetina členů byla jmenována vládou</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dalším orgánem výbor volen zastupitelstvem</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župy se dělily na menší správní celky – okresy</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účinnosti nabyl zákon jen na Slovensku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silný vliv ministerstva vnitra na činnost župních orgánů</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zákon o organizaci politické správy z r. 1920</a:t>
            </a:r>
            <a:endParaRPr lang="cs-CZ" sz="1800" dirty="0">
              <a:solidFill>
                <a:srgbClr val="FF0000"/>
              </a:solidFill>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území republiky rozděleno na 4 země – Českou, Moravskoslezskou, Slovenskou a Podkarpatskou Rus</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zemi spravoval zemský úřad v čele se zemským prezidentem a zemské zastupitelstvo</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ct val="1200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jednu třetinu členů zastupitelstva jmenovala vláda z odborníků</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marL="0" indent="0" algn="just">
              <a:lnSpc>
                <a:spcPct val="120000"/>
              </a:lnSpc>
              <a:spcBef>
                <a:spcPts val="200"/>
              </a:spcBef>
              <a:buNone/>
            </a:pP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spcBef>
                <a:spcPts val="2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nižším útvarem okresy, reprezentované okresními úřady na čele s okresním hejtmanem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6D3A7DD9-DFB2-A790-A8F2-C75D9DA5D9F5}"/>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B84AFA28-A0D7-5C4F-2696-E983DCD04929}"/>
              </a:ext>
            </a:extLst>
          </p:cNvPr>
          <p:cNvSpPr>
            <a:spLocks noGrp="1"/>
          </p:cNvSpPr>
          <p:nvPr>
            <p:ph type="sldNum" sz="quarter" idx="12"/>
          </p:nvPr>
        </p:nvSpPr>
        <p:spPr/>
        <p:txBody>
          <a:bodyPr/>
          <a:lstStyle/>
          <a:p>
            <a:fld id="{5E608FB1-680A-4E9D-A95E-8C4CFA1B47E3}" type="slidenum">
              <a:rPr lang="cs-CZ" smtClean="0"/>
              <a:pPr/>
              <a:t>44</a:t>
            </a:fld>
            <a:endParaRPr lang="cs-CZ" dirty="0"/>
          </a:p>
        </p:txBody>
      </p:sp>
    </p:spTree>
    <p:extLst>
      <p:ext uri="{BB962C8B-B14F-4D97-AF65-F5344CB8AC3E}">
        <p14:creationId xmlns:p14="http://schemas.microsoft.com/office/powerpoint/2010/main" val="309160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0E1BA-0108-EFE9-39DE-1953F59C178A}"/>
              </a:ext>
            </a:extLst>
          </p:cNvPr>
          <p:cNvSpPr>
            <a:spLocks noGrp="1"/>
          </p:cNvSpPr>
          <p:nvPr>
            <p:ph type="title"/>
          </p:nvPr>
        </p:nvSpPr>
        <p:spPr/>
        <p:txBody>
          <a:bodyPr/>
          <a:lstStyle/>
          <a:p>
            <a:r>
              <a:rPr lang="cs-CZ" dirty="0"/>
              <a:t>Státoprávní změny od roku 1938</a:t>
            </a:r>
          </a:p>
        </p:txBody>
      </p:sp>
      <p:sp>
        <p:nvSpPr>
          <p:cNvPr id="3" name="Zástupný obsah 2">
            <a:extLst>
              <a:ext uri="{FF2B5EF4-FFF2-40B4-BE49-F238E27FC236}">
                <a16:creationId xmlns:a16="http://schemas.microsoft.com/office/drawing/2014/main" id="{EA8365BC-30FB-D9EE-DF7F-EB014294220A}"/>
              </a:ext>
            </a:extLst>
          </p:cNvPr>
          <p:cNvSpPr>
            <a:spLocks noGrp="1"/>
          </p:cNvSpPr>
          <p:nvPr>
            <p:ph idx="1"/>
          </p:nvPr>
        </p:nvSpPr>
        <p:spPr/>
        <p:txBody>
          <a:bodyPr/>
          <a:lstStyle/>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1938:</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Mnichovská dohoda</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Postoupení části území ČSR Polsku</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Vídeňská arbitráž</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ústavní zákony o autonomii Slovenska a Podkarpatské Rusi</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marL="0" indent="0" algn="just">
              <a:lnSpc>
                <a:spcPts val="1500"/>
              </a:lnSpc>
              <a:buNone/>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1939:</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vznik „Protektorátu Čechy a Morava“</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lnSpc>
                <a:spcPts val="1500"/>
              </a:lnSpc>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orgány autonomní správy a orgány říšské</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marL="0" indent="0">
              <a:buNone/>
            </a:pPr>
            <a:endParaRPr lang="cs-CZ" dirty="0"/>
          </a:p>
        </p:txBody>
      </p:sp>
      <p:sp>
        <p:nvSpPr>
          <p:cNvPr id="4" name="Zástupný symbol pro zápatí 3">
            <a:extLst>
              <a:ext uri="{FF2B5EF4-FFF2-40B4-BE49-F238E27FC236}">
                <a16:creationId xmlns:a16="http://schemas.microsoft.com/office/drawing/2014/main" id="{251E3BBF-7639-E0BC-1961-56BFE0B56001}"/>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A6F14660-F851-438C-8819-FDF4901A52E5}"/>
              </a:ext>
            </a:extLst>
          </p:cNvPr>
          <p:cNvSpPr>
            <a:spLocks noGrp="1"/>
          </p:cNvSpPr>
          <p:nvPr>
            <p:ph type="sldNum" sz="quarter" idx="12"/>
          </p:nvPr>
        </p:nvSpPr>
        <p:spPr/>
        <p:txBody>
          <a:bodyPr/>
          <a:lstStyle/>
          <a:p>
            <a:fld id="{5E608FB1-680A-4E9D-A95E-8C4CFA1B47E3}" type="slidenum">
              <a:rPr lang="cs-CZ" smtClean="0"/>
              <a:pPr/>
              <a:t>45</a:t>
            </a:fld>
            <a:endParaRPr lang="cs-CZ" dirty="0"/>
          </a:p>
        </p:txBody>
      </p:sp>
    </p:spTree>
    <p:extLst>
      <p:ext uri="{BB962C8B-B14F-4D97-AF65-F5344CB8AC3E}">
        <p14:creationId xmlns:p14="http://schemas.microsoft.com/office/powerpoint/2010/main" val="1720776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E6B81-7526-539D-78E6-58F1E14BA33D}"/>
              </a:ext>
            </a:extLst>
          </p:cNvPr>
          <p:cNvSpPr>
            <a:spLocks noGrp="1"/>
          </p:cNvSpPr>
          <p:nvPr>
            <p:ph type="title"/>
          </p:nvPr>
        </p:nvSpPr>
        <p:spPr/>
        <p:txBody>
          <a:bodyPr/>
          <a:lstStyle/>
          <a:p>
            <a:r>
              <a:rPr lang="cs-CZ" dirty="0"/>
              <a:t>Prozatímní státní zřízení v emigraci</a:t>
            </a:r>
          </a:p>
        </p:txBody>
      </p:sp>
      <p:sp>
        <p:nvSpPr>
          <p:cNvPr id="3" name="Zástupný obsah 2">
            <a:extLst>
              <a:ext uri="{FF2B5EF4-FFF2-40B4-BE49-F238E27FC236}">
                <a16:creationId xmlns:a16="http://schemas.microsoft.com/office/drawing/2014/main" id="{8EEBF4DB-4B8A-ECAA-8C6A-8E97DCF96434}"/>
              </a:ext>
            </a:extLst>
          </p:cNvPr>
          <p:cNvSpPr>
            <a:spLocks noGrp="1"/>
          </p:cNvSpPr>
          <p:nvPr>
            <p:ph idx="1"/>
          </p:nvPr>
        </p:nvSpPr>
        <p:spPr/>
        <p:txBody>
          <a:bodyPr/>
          <a:lstStyle/>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přeměna Československého národního výboru, uznaného Velkou Británií za prozatímní československou vládu s výhradami, které se týkaly konečné podoby československých poválečných hranic, na Prozatímní státní zřízení ČSR v emigraci</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tvořili ho prezident republiky, exilová vláda a Státní rada</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ústavní dekret z 15. 10. 1940 o prozatímním výkonu moci zákonodárné </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londýnskému československému státnímu zřízení v emigraci nebylo umožněno vrátit se po osvobození do vlasti</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moskevská dohoda Beneše a londýnských exilových politiků s moskevským vedením KSČ a se zástupci Slovenské národní rady o složení nové vlády</a:t>
            </a:r>
          </a:p>
          <a:p>
            <a:pPr algn="just">
              <a:spcBef>
                <a:spcPts val="600"/>
              </a:spcBef>
            </a:pPr>
            <a:r>
              <a:rPr lang="cs-CZ" sz="1800" dirty="0">
                <a:latin typeface="Times New Roman" panose="02020603050405020304" pitchFamily="18" charset="0"/>
                <a:ea typeface="Aptos" panose="020B0004020202020204" pitchFamily="34" charset="0"/>
                <a:cs typeface="Times New Roman" panose="02020603050405020304" pitchFamily="18" charset="0"/>
              </a:rPr>
              <a:t>Prozatímní státní zřízení skončilo 4. 4. 1945</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Jmenována první vláda Národní fronty Čechů a Slováků</a:t>
            </a:r>
          </a:p>
          <a:p>
            <a:pPr algn="just">
              <a:spcBef>
                <a:spcPts val="600"/>
              </a:spcBef>
            </a:pPr>
            <a:r>
              <a:rPr lang="cs-CZ" sz="1800" dirty="0">
                <a:effectLst/>
                <a:latin typeface="Times New Roman" panose="02020603050405020304" pitchFamily="18" charset="0"/>
                <a:ea typeface="Aptos" panose="020B0004020202020204" pitchFamily="34" charset="0"/>
                <a:cs typeface="Times New Roman" panose="02020603050405020304" pitchFamily="18" charset="0"/>
              </a:rPr>
              <a:t>Košický vládní program</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pPr marL="0" indent="0">
              <a:buNone/>
            </a:pPr>
            <a:endParaRPr lang="cs-CZ" dirty="0"/>
          </a:p>
        </p:txBody>
      </p:sp>
      <p:sp>
        <p:nvSpPr>
          <p:cNvPr id="4" name="Zástupný symbol pro zápatí 3">
            <a:extLst>
              <a:ext uri="{FF2B5EF4-FFF2-40B4-BE49-F238E27FC236}">
                <a16:creationId xmlns:a16="http://schemas.microsoft.com/office/drawing/2014/main" id="{70967697-5C6C-27D5-729E-0F99FE19CFBF}"/>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B0F9126-3F29-4097-BDFD-32A4ED194657}"/>
              </a:ext>
            </a:extLst>
          </p:cNvPr>
          <p:cNvSpPr>
            <a:spLocks noGrp="1"/>
          </p:cNvSpPr>
          <p:nvPr>
            <p:ph type="sldNum" sz="quarter" idx="12"/>
          </p:nvPr>
        </p:nvSpPr>
        <p:spPr/>
        <p:txBody>
          <a:bodyPr/>
          <a:lstStyle/>
          <a:p>
            <a:fld id="{5E608FB1-680A-4E9D-A95E-8C4CFA1B47E3}" type="slidenum">
              <a:rPr lang="cs-CZ" smtClean="0"/>
              <a:pPr/>
              <a:t>46</a:t>
            </a:fld>
            <a:endParaRPr lang="cs-CZ" dirty="0"/>
          </a:p>
        </p:txBody>
      </p:sp>
    </p:spTree>
    <p:extLst>
      <p:ext uri="{BB962C8B-B14F-4D97-AF65-F5344CB8AC3E}">
        <p14:creationId xmlns:p14="http://schemas.microsoft.com/office/powerpoint/2010/main" val="70188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79A92-2A2B-24A3-63EB-4EECEC63D34E}"/>
              </a:ext>
            </a:extLst>
          </p:cNvPr>
          <p:cNvSpPr>
            <a:spLocks noGrp="1"/>
          </p:cNvSpPr>
          <p:nvPr>
            <p:ph type="title"/>
          </p:nvPr>
        </p:nvSpPr>
        <p:spPr/>
        <p:txBody>
          <a:bodyPr/>
          <a:lstStyle/>
          <a:p>
            <a:r>
              <a:rPr lang="cs-CZ" dirty="0"/>
              <a:t>Dokumenty k obnovení právního pořádku a k poválečnému uspořádání</a:t>
            </a:r>
          </a:p>
        </p:txBody>
      </p:sp>
      <p:sp>
        <p:nvSpPr>
          <p:cNvPr id="3" name="Zástupný obsah 2">
            <a:extLst>
              <a:ext uri="{FF2B5EF4-FFF2-40B4-BE49-F238E27FC236}">
                <a16:creationId xmlns:a16="http://schemas.microsoft.com/office/drawing/2014/main" id="{C82A0660-8EF5-E5DE-37D3-8FB109A2DDF0}"/>
              </a:ext>
            </a:extLst>
          </p:cNvPr>
          <p:cNvSpPr>
            <a:spLocks noGrp="1"/>
          </p:cNvSpPr>
          <p:nvPr>
            <p:ph idx="1"/>
          </p:nvPr>
        </p:nvSpPr>
        <p:spPr/>
        <p:txBody>
          <a:bodyPr>
            <a:normAutofit fontScale="92500" lnSpcReduction="20000"/>
          </a:bodyPr>
          <a:lstStyle/>
          <a:p>
            <a:r>
              <a:rPr lang="cs-CZ" dirty="0"/>
              <a:t>Ústavní dekret č. 11/1944 </a:t>
            </a:r>
            <a:r>
              <a:rPr lang="cs-CZ" dirty="0" err="1"/>
              <a:t>Úř.věst.čs</a:t>
            </a:r>
            <a:r>
              <a:rPr lang="cs-CZ" dirty="0"/>
              <a:t>., o obnovení právního pořádku</a:t>
            </a:r>
          </a:p>
          <a:p>
            <a:pPr lvl="1"/>
            <a:r>
              <a:rPr lang="cs-CZ" dirty="0"/>
              <a:t>Za československý právní řád prohlášeny ústavní a jiné právní předpisy čsl. Státu vydané do 29.9.1938 včetně</a:t>
            </a:r>
          </a:p>
          <a:p>
            <a:pPr lvl="1"/>
            <a:r>
              <a:rPr lang="cs-CZ" dirty="0"/>
              <a:t>Předpisy vydané v dob nesvobody (30.9.1938 – 4.5.1945) byly z čsl. právního řádu vyloučeny</a:t>
            </a:r>
          </a:p>
          <a:p>
            <a:pPr lvl="1"/>
            <a:r>
              <a:rPr lang="cs-CZ" dirty="0"/>
              <a:t>Některé z neplatných předpisů byly na přechodnou dobu (nebyla nikdy stanovena) použivatelné</a:t>
            </a:r>
          </a:p>
          <a:p>
            <a:r>
              <a:rPr lang="cs-CZ" dirty="0"/>
              <a:t>Ústavní dekret č. 3/1945 </a:t>
            </a:r>
            <a:r>
              <a:rPr lang="cs-CZ" dirty="0" err="1"/>
              <a:t>Úř.věst.čs</a:t>
            </a:r>
            <a:r>
              <a:rPr lang="cs-CZ" dirty="0"/>
              <a:t>., o výkonu moci zákonodárné v přechodném období</a:t>
            </a:r>
          </a:p>
          <a:p>
            <a:r>
              <a:rPr lang="cs-CZ" dirty="0"/>
              <a:t>Ústavní dekret č. 18/1944 </a:t>
            </a:r>
            <a:r>
              <a:rPr lang="cs-CZ" dirty="0" err="1"/>
              <a:t>Úř.věst.čs</a:t>
            </a:r>
            <a:r>
              <a:rPr lang="cs-CZ" dirty="0"/>
              <a:t>., o národních výborech a </a:t>
            </a:r>
            <a:r>
              <a:rPr lang="cs-CZ" dirty="0" err="1"/>
              <a:t>Prazatímním</a:t>
            </a:r>
            <a:r>
              <a:rPr lang="cs-CZ" dirty="0"/>
              <a:t> národním shromáždění</a:t>
            </a:r>
          </a:p>
          <a:p>
            <a:endParaRPr lang="cs-CZ" dirty="0"/>
          </a:p>
          <a:p>
            <a:r>
              <a:rPr lang="cs-CZ" dirty="0"/>
              <a:t>Pražské dohody </a:t>
            </a:r>
          </a:p>
          <a:p>
            <a:pPr lvl="1"/>
            <a:r>
              <a:rPr lang="cs-CZ" dirty="0"/>
              <a:t>Mezi vládou ČSR a předsednictvem Slovenské národní rady z 2: 6. 1945</a:t>
            </a:r>
          </a:p>
          <a:p>
            <a:pPr lvl="1"/>
            <a:r>
              <a:rPr lang="cs-CZ" dirty="0"/>
              <a:t>Další z 11. 4. 1946 a 27. 6. 1946</a:t>
            </a:r>
          </a:p>
          <a:p>
            <a:pPr marL="266700" lvl="1" indent="0">
              <a:buNone/>
            </a:pPr>
            <a:endParaRPr lang="cs-CZ" dirty="0"/>
          </a:p>
        </p:txBody>
      </p:sp>
      <p:sp>
        <p:nvSpPr>
          <p:cNvPr id="4" name="Zástupný symbol pro zápatí 3">
            <a:extLst>
              <a:ext uri="{FF2B5EF4-FFF2-40B4-BE49-F238E27FC236}">
                <a16:creationId xmlns:a16="http://schemas.microsoft.com/office/drawing/2014/main" id="{4FB67F72-9819-B105-29CD-9F84BD3CF3F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13677A6-8933-7D99-5C06-19F06473E797}"/>
              </a:ext>
            </a:extLst>
          </p:cNvPr>
          <p:cNvSpPr>
            <a:spLocks noGrp="1"/>
          </p:cNvSpPr>
          <p:nvPr>
            <p:ph type="sldNum" sz="quarter" idx="12"/>
          </p:nvPr>
        </p:nvSpPr>
        <p:spPr/>
        <p:txBody>
          <a:bodyPr/>
          <a:lstStyle/>
          <a:p>
            <a:fld id="{5E608FB1-680A-4E9D-A95E-8C4CFA1B47E3}" type="slidenum">
              <a:rPr lang="cs-CZ" smtClean="0"/>
              <a:pPr/>
              <a:t>47</a:t>
            </a:fld>
            <a:endParaRPr lang="cs-CZ" dirty="0"/>
          </a:p>
        </p:txBody>
      </p:sp>
    </p:spTree>
    <p:extLst>
      <p:ext uri="{BB962C8B-B14F-4D97-AF65-F5344CB8AC3E}">
        <p14:creationId xmlns:p14="http://schemas.microsoft.com/office/powerpoint/2010/main" val="982119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AE12B-EAF1-0C77-E2CA-53222882411F}"/>
              </a:ext>
            </a:extLst>
          </p:cNvPr>
          <p:cNvSpPr>
            <a:spLocks noGrp="1"/>
          </p:cNvSpPr>
          <p:nvPr>
            <p:ph type="title"/>
          </p:nvPr>
        </p:nvSpPr>
        <p:spPr/>
        <p:txBody>
          <a:bodyPr/>
          <a:lstStyle/>
          <a:p>
            <a:r>
              <a:rPr lang="cs-CZ" dirty="0"/>
              <a:t>Ústavní dokumenty od roku 1948</a:t>
            </a:r>
          </a:p>
        </p:txBody>
      </p:sp>
      <p:sp>
        <p:nvSpPr>
          <p:cNvPr id="3" name="Zástupný obsah 2">
            <a:extLst>
              <a:ext uri="{FF2B5EF4-FFF2-40B4-BE49-F238E27FC236}">
                <a16:creationId xmlns:a16="http://schemas.microsoft.com/office/drawing/2014/main" id="{ED48CBC4-3918-5697-BA7D-7A4765480E9D}"/>
              </a:ext>
            </a:extLst>
          </p:cNvPr>
          <p:cNvSpPr>
            <a:spLocks noGrp="1"/>
          </p:cNvSpPr>
          <p:nvPr>
            <p:ph idx="1"/>
          </p:nvPr>
        </p:nvSpPr>
        <p:spPr/>
        <p:txBody>
          <a:bodyPr/>
          <a:lstStyle/>
          <a:p>
            <a:r>
              <a:rPr lang="cs-CZ" dirty="0"/>
              <a:t>Ústava Československé republiky č. 150/1948 Sb.</a:t>
            </a:r>
          </a:p>
          <a:p>
            <a:r>
              <a:rPr lang="cs-CZ" dirty="0"/>
              <a:t>Ústava Československé socialistické republiky č. 100/1960 Sb.</a:t>
            </a:r>
          </a:p>
          <a:p>
            <a:r>
              <a:rPr lang="cs-CZ" dirty="0"/>
              <a:t>Ústavní zákon č. 143/1968 Sb., o československé federaci</a:t>
            </a:r>
          </a:p>
        </p:txBody>
      </p:sp>
      <p:sp>
        <p:nvSpPr>
          <p:cNvPr id="4" name="Zástupný symbol pro zápatí 3">
            <a:extLst>
              <a:ext uri="{FF2B5EF4-FFF2-40B4-BE49-F238E27FC236}">
                <a16:creationId xmlns:a16="http://schemas.microsoft.com/office/drawing/2014/main" id="{71B32F9B-C12B-CA38-0940-9BF2262B6A3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1E5244D3-BAC5-1C40-D11D-13086EEA0F37}"/>
              </a:ext>
            </a:extLst>
          </p:cNvPr>
          <p:cNvSpPr>
            <a:spLocks noGrp="1"/>
          </p:cNvSpPr>
          <p:nvPr>
            <p:ph type="sldNum" sz="quarter" idx="12"/>
          </p:nvPr>
        </p:nvSpPr>
        <p:spPr/>
        <p:txBody>
          <a:bodyPr/>
          <a:lstStyle/>
          <a:p>
            <a:fld id="{5E608FB1-680A-4E9D-A95E-8C4CFA1B47E3}" type="slidenum">
              <a:rPr lang="cs-CZ" smtClean="0"/>
              <a:pPr/>
              <a:t>48</a:t>
            </a:fld>
            <a:endParaRPr lang="cs-CZ" dirty="0"/>
          </a:p>
        </p:txBody>
      </p:sp>
    </p:spTree>
    <p:extLst>
      <p:ext uri="{BB962C8B-B14F-4D97-AF65-F5344CB8AC3E}">
        <p14:creationId xmlns:p14="http://schemas.microsoft.com/office/powerpoint/2010/main" val="1093281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35EB74-9DC7-FF5A-14ED-A61DFA8608FA}"/>
              </a:ext>
            </a:extLst>
          </p:cNvPr>
          <p:cNvSpPr>
            <a:spLocks noGrp="1"/>
          </p:cNvSpPr>
          <p:nvPr>
            <p:ph type="title"/>
          </p:nvPr>
        </p:nvSpPr>
        <p:spPr/>
        <p:txBody>
          <a:bodyPr/>
          <a:lstStyle/>
          <a:p>
            <a:r>
              <a:rPr lang="cs-CZ" dirty="0"/>
              <a:t>Postavení centrálních orgánů od roku 1948 do roku 1968</a:t>
            </a:r>
          </a:p>
        </p:txBody>
      </p:sp>
      <p:sp>
        <p:nvSpPr>
          <p:cNvPr id="3" name="Zástupný obsah 2">
            <a:extLst>
              <a:ext uri="{FF2B5EF4-FFF2-40B4-BE49-F238E27FC236}">
                <a16:creationId xmlns:a16="http://schemas.microsoft.com/office/drawing/2014/main" id="{043F0AA9-7697-9193-0013-E6A11DAD2A5F}"/>
              </a:ext>
            </a:extLst>
          </p:cNvPr>
          <p:cNvSpPr>
            <a:spLocks noGrp="1"/>
          </p:cNvSpPr>
          <p:nvPr>
            <p:ph idx="1"/>
          </p:nvPr>
        </p:nvSpPr>
        <p:spPr/>
        <p:txBody>
          <a:bodyPr/>
          <a:lstStyle/>
          <a:p>
            <a:r>
              <a:rPr lang="cs-CZ" dirty="0"/>
              <a:t>Jednokomorové Národní shromáždění</a:t>
            </a:r>
          </a:p>
          <a:p>
            <a:r>
              <a:rPr lang="cs-CZ" dirty="0"/>
              <a:t>Asymetrické postavení slovenských orgánů (Slovenská národní rada, do r. 1960 Sbor pověřenců</a:t>
            </a:r>
          </a:p>
          <a:p>
            <a:r>
              <a:rPr lang="cs-CZ" dirty="0"/>
              <a:t>Individuální hlava státu – prezident, od r. 1960 odpovědný Národnímu shromáždění</a:t>
            </a:r>
          </a:p>
          <a:p>
            <a:r>
              <a:rPr lang="cs-CZ" dirty="0"/>
              <a:t>Vláda, ministerstva</a:t>
            </a:r>
          </a:p>
          <a:p>
            <a:r>
              <a:rPr lang="cs-CZ" dirty="0"/>
              <a:t>Od r. 1960 i ústavně zakotvená vedoucí úloha KSČ</a:t>
            </a:r>
          </a:p>
          <a:p>
            <a:r>
              <a:rPr lang="cs-CZ" dirty="0"/>
              <a:t>Volby organizované Národní frontou, jednotná kandidátka</a:t>
            </a:r>
          </a:p>
        </p:txBody>
      </p:sp>
      <p:sp>
        <p:nvSpPr>
          <p:cNvPr id="4" name="Zástupný symbol pro zápatí 3">
            <a:extLst>
              <a:ext uri="{FF2B5EF4-FFF2-40B4-BE49-F238E27FC236}">
                <a16:creationId xmlns:a16="http://schemas.microsoft.com/office/drawing/2014/main" id="{BC19B9E9-53A4-A356-ABD5-AA5DFAFC2C4F}"/>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B410337E-45FC-90D3-10FE-8052DD6A55A7}"/>
              </a:ext>
            </a:extLst>
          </p:cNvPr>
          <p:cNvSpPr>
            <a:spLocks noGrp="1"/>
          </p:cNvSpPr>
          <p:nvPr>
            <p:ph type="sldNum" sz="quarter" idx="12"/>
          </p:nvPr>
        </p:nvSpPr>
        <p:spPr/>
        <p:txBody>
          <a:bodyPr/>
          <a:lstStyle/>
          <a:p>
            <a:fld id="{5E608FB1-680A-4E9D-A95E-8C4CFA1B47E3}" type="slidenum">
              <a:rPr lang="cs-CZ" smtClean="0"/>
              <a:pPr/>
              <a:t>49</a:t>
            </a:fld>
            <a:endParaRPr lang="cs-CZ" dirty="0"/>
          </a:p>
        </p:txBody>
      </p:sp>
    </p:spTree>
    <p:extLst>
      <p:ext uri="{BB962C8B-B14F-4D97-AF65-F5344CB8AC3E}">
        <p14:creationId xmlns:p14="http://schemas.microsoft.com/office/powerpoint/2010/main" val="252372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8A01D-3FEE-4394-294B-5BDB4CDC8B91}"/>
              </a:ext>
            </a:extLst>
          </p:cNvPr>
          <p:cNvSpPr>
            <a:spLocks noGrp="1"/>
          </p:cNvSpPr>
          <p:nvPr>
            <p:ph type="title"/>
          </p:nvPr>
        </p:nvSpPr>
        <p:spPr/>
        <p:txBody>
          <a:bodyPr/>
          <a:lstStyle/>
          <a:p>
            <a:r>
              <a:rPr lang="cs-CZ" dirty="0"/>
              <a:t>Správa veřejná a správa soukromá</a:t>
            </a:r>
          </a:p>
        </p:txBody>
      </p:sp>
      <p:sp>
        <p:nvSpPr>
          <p:cNvPr id="3" name="Zástupný obsah 2">
            <a:extLst>
              <a:ext uri="{FF2B5EF4-FFF2-40B4-BE49-F238E27FC236}">
                <a16:creationId xmlns:a16="http://schemas.microsoft.com/office/drawing/2014/main" id="{67699E13-470C-D6CF-F3E7-40D06C04907F}"/>
              </a:ext>
            </a:extLst>
          </p:cNvPr>
          <p:cNvSpPr>
            <a:spLocks noGrp="1"/>
          </p:cNvSpPr>
          <p:nvPr>
            <p:ph idx="1"/>
          </p:nvPr>
        </p:nvSpPr>
        <p:spPr/>
        <p:txBody>
          <a:bodyPr>
            <a:normAutofit fontScale="92500" lnSpcReduction="20000"/>
          </a:bodyPr>
          <a:lstStyle/>
          <a:p>
            <a:pPr marL="342900" lvl="0" indent="-342900" algn="just">
              <a:lnSpc>
                <a:spcPct val="115000"/>
              </a:lnSpc>
              <a:buFont typeface="Calibri Light" panose="020F0302020204030204" pitchFamily="34" charset="0"/>
              <a:buChar char="-"/>
            </a:pPr>
            <a:r>
              <a:rPr lang="cs-CZ" sz="1800" kern="100" dirty="0">
                <a:latin typeface="Times New Roman" panose="02020603050405020304" pitchFamily="18" charset="0"/>
                <a:ea typeface="Aptos" panose="020B0004020202020204" pitchFamily="34" charset="0"/>
                <a:cs typeface="Times New Roman" panose="02020603050405020304" pitchFamily="18" charset="0"/>
              </a:rPr>
              <a:t>p</a:t>
            </a: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odle toho, zda jde o činnost sledující cíle soukromé nebo veřejné, se rozlišuje správa</a:t>
            </a:r>
            <a:r>
              <a:rPr lang="cs-CZ" sz="1800" i="1" kern="100" dirty="0">
                <a:effectLst/>
                <a:latin typeface="Times New Roman" panose="02020603050405020304" pitchFamily="18" charset="0"/>
                <a:ea typeface="Aptos" panose="020B0004020202020204" pitchFamily="34" charset="0"/>
                <a:cs typeface="Times New Roman" panose="02020603050405020304" pitchFamily="18" charset="0"/>
              </a:rPr>
              <a:t> soukromá a veřejná.</a:t>
            </a: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veřejná správa bývá také charakterizována tím, že je vykonávána ve veřejném zájmu, zatímco správa soukromá v zájmu soukromém</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veřejná správa na rozdíl od správy soukromé je právem více vázána</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soukromá správa je spojována často s hospodářskou aktivitou fyzických nebo právnických osob nebo zaměňována s managementem na rozdíl od správy veřejné jako činnosti převážně vrchnostenské (výkonu veřejné moci) </a:t>
            </a: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nositelé vrchnostenské veřejné správy (tj. veřejné moci) jsou vázáni v tom smyslu, že státní moc může být uplatňována jen v případech a v mezích stanovených zákonem, a to způsobem, který zákon stanoví</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rozdíly mezi veřejnou a soukromou správou nejsou a nemohou být absolutní – platí to zejména o samosprávných svazcích, u nichž hranice mezi soukromým a veřejným zájmem nemusí být zcela zřetelná (příklad: hospodaření s komunálním majetkem)</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veřejnou správu nemůžeme kvalifikovat jen jako správu vrchnostenskou, neboť její úkoly v moderní společnosti vrchnostenskou správu daleko překračují</a:t>
            </a: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5652B850-24F9-7E0D-76A4-BCA3A126BE00}"/>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1FDBBA58-BA2B-578F-B61A-65A010529169}"/>
              </a:ext>
            </a:extLst>
          </p:cNvPr>
          <p:cNvSpPr>
            <a:spLocks noGrp="1"/>
          </p:cNvSpPr>
          <p:nvPr>
            <p:ph type="sldNum" sz="quarter" idx="12"/>
          </p:nvPr>
        </p:nvSpPr>
        <p:spPr/>
        <p:txBody>
          <a:bodyPr/>
          <a:lstStyle/>
          <a:p>
            <a:fld id="{5E608FB1-680A-4E9D-A95E-8C4CFA1B47E3}" type="slidenum">
              <a:rPr lang="cs-CZ" smtClean="0"/>
              <a:pPr/>
              <a:t>5</a:t>
            </a:fld>
            <a:endParaRPr lang="cs-CZ" dirty="0"/>
          </a:p>
        </p:txBody>
      </p:sp>
    </p:spTree>
    <p:extLst>
      <p:ext uri="{BB962C8B-B14F-4D97-AF65-F5344CB8AC3E}">
        <p14:creationId xmlns:p14="http://schemas.microsoft.com/office/powerpoint/2010/main" val="1139086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9B5656-D40F-12CB-C0FD-5AC68E725903}"/>
              </a:ext>
            </a:extLst>
          </p:cNvPr>
          <p:cNvSpPr>
            <a:spLocks noGrp="1"/>
          </p:cNvSpPr>
          <p:nvPr>
            <p:ph type="title"/>
          </p:nvPr>
        </p:nvSpPr>
        <p:spPr/>
        <p:txBody>
          <a:bodyPr/>
          <a:lstStyle/>
          <a:p>
            <a:r>
              <a:rPr lang="cs-CZ" dirty="0"/>
              <a:t>Změny od roku 1969</a:t>
            </a:r>
          </a:p>
        </p:txBody>
      </p:sp>
      <p:sp>
        <p:nvSpPr>
          <p:cNvPr id="3" name="Zástupný obsah 2">
            <a:extLst>
              <a:ext uri="{FF2B5EF4-FFF2-40B4-BE49-F238E27FC236}">
                <a16:creationId xmlns:a16="http://schemas.microsoft.com/office/drawing/2014/main" id="{2728B2F8-5C8F-CC91-9EF8-4778B587CF2E}"/>
              </a:ext>
            </a:extLst>
          </p:cNvPr>
          <p:cNvSpPr>
            <a:spLocks noGrp="1"/>
          </p:cNvSpPr>
          <p:nvPr>
            <p:ph idx="1"/>
          </p:nvPr>
        </p:nvSpPr>
        <p:spPr/>
        <p:txBody>
          <a:bodyPr/>
          <a:lstStyle/>
          <a:p>
            <a:r>
              <a:rPr lang="cs-CZ" dirty="0"/>
              <a:t>Tři soustavy orgánů centrální moci (federální a republikové)</a:t>
            </a:r>
          </a:p>
          <a:p>
            <a:r>
              <a:rPr lang="cs-CZ" dirty="0"/>
              <a:t>Výlučná působnost ČSSR (federace), společná působnost federace a obou republik, výlučná působnost republik</a:t>
            </a:r>
          </a:p>
          <a:p>
            <a:r>
              <a:rPr lang="cs-CZ" dirty="0"/>
              <a:t>Hlava státu jen na úrovni federace (prezident)</a:t>
            </a:r>
          </a:p>
        </p:txBody>
      </p:sp>
      <p:sp>
        <p:nvSpPr>
          <p:cNvPr id="4" name="Zástupný symbol pro zápatí 3">
            <a:extLst>
              <a:ext uri="{FF2B5EF4-FFF2-40B4-BE49-F238E27FC236}">
                <a16:creationId xmlns:a16="http://schemas.microsoft.com/office/drawing/2014/main" id="{3C451A44-4101-5022-3D80-998661C21ABA}"/>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C70A2CFA-5938-472E-DAE6-1770A95BA297}"/>
              </a:ext>
            </a:extLst>
          </p:cNvPr>
          <p:cNvSpPr>
            <a:spLocks noGrp="1"/>
          </p:cNvSpPr>
          <p:nvPr>
            <p:ph type="sldNum" sz="quarter" idx="12"/>
          </p:nvPr>
        </p:nvSpPr>
        <p:spPr/>
        <p:txBody>
          <a:bodyPr/>
          <a:lstStyle/>
          <a:p>
            <a:fld id="{5E608FB1-680A-4E9D-A95E-8C4CFA1B47E3}" type="slidenum">
              <a:rPr lang="cs-CZ" smtClean="0"/>
              <a:pPr/>
              <a:t>50</a:t>
            </a:fld>
            <a:endParaRPr lang="cs-CZ" dirty="0"/>
          </a:p>
        </p:txBody>
      </p:sp>
    </p:spTree>
    <p:extLst>
      <p:ext uri="{BB962C8B-B14F-4D97-AF65-F5344CB8AC3E}">
        <p14:creationId xmlns:p14="http://schemas.microsoft.com/office/powerpoint/2010/main" val="16359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1C5206-2F7D-C3E2-4010-ECA16A4C5CC4}"/>
              </a:ext>
            </a:extLst>
          </p:cNvPr>
          <p:cNvSpPr>
            <a:spLocks noGrp="1"/>
          </p:cNvSpPr>
          <p:nvPr>
            <p:ph type="title"/>
          </p:nvPr>
        </p:nvSpPr>
        <p:spPr/>
        <p:txBody>
          <a:bodyPr/>
          <a:lstStyle/>
          <a:p>
            <a:r>
              <a:rPr lang="cs-CZ" dirty="0"/>
              <a:t>Územní členění státu</a:t>
            </a:r>
          </a:p>
        </p:txBody>
      </p:sp>
      <p:sp>
        <p:nvSpPr>
          <p:cNvPr id="3" name="Zástupný obsah 2">
            <a:extLst>
              <a:ext uri="{FF2B5EF4-FFF2-40B4-BE49-F238E27FC236}">
                <a16:creationId xmlns:a16="http://schemas.microsoft.com/office/drawing/2014/main" id="{66F9FBFF-1650-3131-170D-60E1F4E8D039}"/>
              </a:ext>
            </a:extLst>
          </p:cNvPr>
          <p:cNvSpPr>
            <a:spLocks noGrp="1"/>
          </p:cNvSpPr>
          <p:nvPr>
            <p:ph idx="1"/>
          </p:nvPr>
        </p:nvSpPr>
        <p:spPr/>
        <p:txBody>
          <a:bodyPr/>
          <a:lstStyle/>
          <a:p>
            <a:r>
              <a:rPr lang="cs-CZ" dirty="0"/>
              <a:t>Kraje (1949,1960)</a:t>
            </a:r>
          </a:p>
          <a:p>
            <a:r>
              <a:rPr lang="cs-CZ" dirty="0"/>
              <a:t>Okresy</a:t>
            </a:r>
          </a:p>
          <a:p>
            <a:r>
              <a:rPr lang="cs-CZ" dirty="0"/>
              <a:t>Obce a vojenské újezdy</a:t>
            </a:r>
          </a:p>
          <a:p>
            <a:endParaRPr lang="cs-CZ" dirty="0"/>
          </a:p>
          <a:p>
            <a:r>
              <a:rPr lang="cs-CZ" dirty="0"/>
              <a:t>Zánik zemí</a:t>
            </a:r>
          </a:p>
        </p:txBody>
      </p:sp>
      <p:sp>
        <p:nvSpPr>
          <p:cNvPr id="4" name="Zástupný symbol pro zápatí 3">
            <a:extLst>
              <a:ext uri="{FF2B5EF4-FFF2-40B4-BE49-F238E27FC236}">
                <a16:creationId xmlns:a16="http://schemas.microsoft.com/office/drawing/2014/main" id="{C92B1C2E-8735-49B2-229D-E74E6F8AF7EC}"/>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F2C8ADA3-34C8-6FEB-7967-01A0BF5CB05B}"/>
              </a:ext>
            </a:extLst>
          </p:cNvPr>
          <p:cNvSpPr>
            <a:spLocks noGrp="1"/>
          </p:cNvSpPr>
          <p:nvPr>
            <p:ph type="sldNum" sz="quarter" idx="12"/>
          </p:nvPr>
        </p:nvSpPr>
        <p:spPr/>
        <p:txBody>
          <a:bodyPr/>
          <a:lstStyle/>
          <a:p>
            <a:fld id="{5E608FB1-680A-4E9D-A95E-8C4CFA1B47E3}" type="slidenum">
              <a:rPr lang="cs-CZ" smtClean="0"/>
              <a:pPr/>
              <a:t>51</a:t>
            </a:fld>
            <a:endParaRPr lang="cs-CZ" dirty="0"/>
          </a:p>
        </p:txBody>
      </p:sp>
    </p:spTree>
    <p:extLst>
      <p:ext uri="{BB962C8B-B14F-4D97-AF65-F5344CB8AC3E}">
        <p14:creationId xmlns:p14="http://schemas.microsoft.com/office/powerpoint/2010/main" val="1104341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26464-1696-C517-1B68-D535943F5046}"/>
              </a:ext>
            </a:extLst>
          </p:cNvPr>
          <p:cNvSpPr>
            <a:spLocks noGrp="1"/>
          </p:cNvSpPr>
          <p:nvPr>
            <p:ph type="title"/>
          </p:nvPr>
        </p:nvSpPr>
        <p:spPr/>
        <p:txBody>
          <a:bodyPr/>
          <a:lstStyle/>
          <a:p>
            <a:r>
              <a:rPr lang="cs-CZ" dirty="0"/>
              <a:t>Národní výbory – londýnská a moskevská koncepce</a:t>
            </a:r>
          </a:p>
        </p:txBody>
      </p:sp>
      <p:sp>
        <p:nvSpPr>
          <p:cNvPr id="3" name="Zástupný obsah 2">
            <a:extLst>
              <a:ext uri="{FF2B5EF4-FFF2-40B4-BE49-F238E27FC236}">
                <a16:creationId xmlns:a16="http://schemas.microsoft.com/office/drawing/2014/main" id="{15FB09AB-B362-ED59-E4FE-9EAFE9A36A66}"/>
              </a:ext>
            </a:extLst>
          </p:cNvPr>
          <p:cNvSpPr>
            <a:spLocks noGrp="1"/>
          </p:cNvSpPr>
          <p:nvPr>
            <p:ph idx="1"/>
          </p:nvPr>
        </p:nvSpPr>
        <p:spPr/>
        <p:txBody>
          <a:bodyPr>
            <a:normAutofit lnSpcReduction="10000"/>
          </a:bodyPr>
          <a:lstStyle/>
          <a:p>
            <a:pPr algn="just">
              <a:spcBef>
                <a:spcPts val="600"/>
              </a:spcBef>
            </a:pP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spory o budoucí podobu veřejné správy, které probíhaly mezi londýnskou a moskevskou složkou zahraničního odboje a později (při přípravě nové ústavy) mezi jednotlivými stranami sdruženými v Národní frontě. </a:t>
            </a:r>
          </a:p>
          <a:p>
            <a:pPr algn="just">
              <a:spcBef>
                <a:spcPts val="600"/>
              </a:spcBef>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V období okupace vznikaly národní výbory (označované zpravidla jako „národně revoluční výbory“) zprvu jako ilegální odbojové orgány. Měly představovat formu odboje, podporovanou především ze strany moskevského odbojového vedení. </a:t>
            </a:r>
          </a:p>
          <a:p>
            <a:pPr algn="just">
              <a:spcBef>
                <a:spcPts val="600"/>
              </a:spcBef>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Mezi londýnským a moskevským vedením odboje však panovaly zásadní spory o koncepci budoucích národních výborů. Podle tzv.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londýnské koncepce</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se měly stát jen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dočasnými orgány odbojového charakteru, které by později vystřídala řádná organizace politické správy a samosprávy </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navazující na právní stav po přijetí zákona č. 125/1927 Sb. z. a n., o organizaci politické správy. </a:t>
            </a:r>
          </a:p>
          <a:p>
            <a:pPr algn="just">
              <a:spcBef>
                <a:spcPts val="600"/>
              </a:spcBef>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Tzv.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moskevská koncepce</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naopak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počítala s národními výbory jako s „trvalým“ základem nové struktury veřejné moci</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který by nahradil dřívější správní organizaci. </a:t>
            </a:r>
          </a:p>
          <a:p>
            <a:pPr algn="just">
              <a:spcBef>
                <a:spcPts val="600"/>
              </a:spcBef>
            </a:pP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Druhý spor se vedl o </a:t>
            </a:r>
            <a:r>
              <a:rPr lang="cs-CZ" sz="1800" i="1"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rozsah kompetence národních výborů</a:t>
            </a:r>
            <a:r>
              <a:rPr lang="cs-CZ"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zda má jejich působnost odpovídat působnosti dřívější územní samosprávy (v podstatě londýnská koncepce), anebo zda se u nich má spojit dřívější politická (státní) i samosprávná složka veřejné správy (moskevská koncepce). </a:t>
            </a:r>
          </a:p>
        </p:txBody>
      </p:sp>
      <p:sp>
        <p:nvSpPr>
          <p:cNvPr id="4" name="Zástupný symbol pro zápatí 3">
            <a:extLst>
              <a:ext uri="{FF2B5EF4-FFF2-40B4-BE49-F238E27FC236}">
                <a16:creationId xmlns:a16="http://schemas.microsoft.com/office/drawing/2014/main" id="{D13139C5-C5B8-C1FF-A461-8EFD0D98116F}"/>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90E86B94-E6BC-B9B5-2472-5C30159EEC17}"/>
              </a:ext>
            </a:extLst>
          </p:cNvPr>
          <p:cNvSpPr>
            <a:spLocks noGrp="1"/>
          </p:cNvSpPr>
          <p:nvPr>
            <p:ph type="sldNum" sz="quarter" idx="12"/>
          </p:nvPr>
        </p:nvSpPr>
        <p:spPr/>
        <p:txBody>
          <a:bodyPr/>
          <a:lstStyle/>
          <a:p>
            <a:fld id="{5E608FB1-680A-4E9D-A95E-8C4CFA1B47E3}" type="slidenum">
              <a:rPr lang="cs-CZ" smtClean="0"/>
              <a:pPr/>
              <a:t>52</a:t>
            </a:fld>
            <a:endParaRPr lang="cs-CZ" dirty="0"/>
          </a:p>
        </p:txBody>
      </p:sp>
    </p:spTree>
    <p:extLst>
      <p:ext uri="{BB962C8B-B14F-4D97-AF65-F5344CB8AC3E}">
        <p14:creationId xmlns:p14="http://schemas.microsoft.com/office/powerpoint/2010/main" val="3951980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698BF-3E40-88FC-E774-AB6AC4D04D0F}"/>
              </a:ext>
            </a:extLst>
          </p:cNvPr>
          <p:cNvSpPr>
            <a:spLocks noGrp="1"/>
          </p:cNvSpPr>
          <p:nvPr>
            <p:ph type="title"/>
          </p:nvPr>
        </p:nvSpPr>
        <p:spPr/>
        <p:txBody>
          <a:bodyPr/>
          <a:lstStyle/>
          <a:p>
            <a:r>
              <a:rPr lang="cs-CZ" dirty="0"/>
              <a:t>Právní dokumenty o národních výborech</a:t>
            </a:r>
          </a:p>
        </p:txBody>
      </p:sp>
      <p:sp>
        <p:nvSpPr>
          <p:cNvPr id="3" name="Zástupný obsah 2">
            <a:extLst>
              <a:ext uri="{FF2B5EF4-FFF2-40B4-BE49-F238E27FC236}">
                <a16:creationId xmlns:a16="http://schemas.microsoft.com/office/drawing/2014/main" id="{B055793B-FF13-D5A8-4DCB-A847B69189C9}"/>
              </a:ext>
            </a:extLst>
          </p:cNvPr>
          <p:cNvSpPr>
            <a:spLocks noGrp="1"/>
          </p:cNvSpPr>
          <p:nvPr>
            <p:ph idx="1"/>
          </p:nvPr>
        </p:nvSpPr>
        <p:spPr/>
        <p:txBody>
          <a:bodyPr/>
          <a:lstStyle/>
          <a:p>
            <a:pPr>
              <a:spcBef>
                <a:spcPts val="600"/>
              </a:spcBef>
            </a:pPr>
            <a:r>
              <a:rPr lang="cs-CZ" sz="1800" b="1" kern="0" dirty="0">
                <a:effectLst/>
                <a:latin typeface="Calibri Light" panose="020F0302020204030204" pitchFamily="34" charset="0"/>
                <a:ea typeface="Aptos" panose="020B0004020202020204" pitchFamily="34" charset="0"/>
                <a:cs typeface="Times New Roman" panose="02020603050405020304" pitchFamily="18" charset="0"/>
              </a:rPr>
              <a:t>ústavní dekret prezidenta republiky ze dne 4. prosince 1944, č. 18 </a:t>
            </a:r>
            <a:r>
              <a:rPr lang="cs-CZ" sz="1800" b="1" kern="0" dirty="0" err="1">
                <a:effectLst/>
                <a:latin typeface="Calibri Light" panose="020F0302020204030204" pitchFamily="34" charset="0"/>
                <a:ea typeface="Aptos" panose="020B0004020202020204" pitchFamily="34" charset="0"/>
                <a:cs typeface="Times New Roman" panose="02020603050405020304" pitchFamily="18" charset="0"/>
              </a:rPr>
              <a:t>Úř</a:t>
            </a:r>
            <a:r>
              <a:rPr lang="cs-CZ" sz="1800" b="1" kern="0" dirty="0">
                <a:effectLst/>
                <a:latin typeface="Calibri Light" panose="020F0302020204030204" pitchFamily="34" charset="0"/>
                <a:ea typeface="Aptos" panose="020B0004020202020204" pitchFamily="34" charset="0"/>
                <a:cs typeface="Times New Roman" panose="02020603050405020304" pitchFamily="18" charset="0"/>
              </a:rPr>
              <a:t>. </a:t>
            </a:r>
            <a:r>
              <a:rPr lang="cs-CZ" sz="1800" b="1" kern="0" dirty="0" err="1">
                <a:effectLst/>
                <a:latin typeface="Calibri Light" panose="020F0302020204030204" pitchFamily="34" charset="0"/>
                <a:ea typeface="Aptos" panose="020B0004020202020204" pitchFamily="34" charset="0"/>
                <a:cs typeface="Times New Roman" panose="02020603050405020304" pitchFamily="18" charset="0"/>
              </a:rPr>
              <a:t>věst</a:t>
            </a:r>
            <a:r>
              <a:rPr lang="cs-CZ" sz="1800" b="1" kern="0" dirty="0">
                <a:effectLst/>
                <a:latin typeface="Calibri Light" panose="020F0302020204030204" pitchFamily="34" charset="0"/>
                <a:ea typeface="Aptos" panose="020B0004020202020204" pitchFamily="34" charset="0"/>
                <a:cs typeface="Times New Roman" panose="02020603050405020304" pitchFamily="18" charset="0"/>
              </a:rPr>
              <a:t>. čsl., o národních výborech a prozatímním Národním shromáždění</a:t>
            </a:r>
            <a:r>
              <a:rPr lang="cs-CZ" sz="1800" kern="0" dirty="0">
                <a:effectLst/>
                <a:latin typeface="Calibri Light" panose="020F0302020204030204" pitchFamily="34" charset="0"/>
                <a:ea typeface="Aptos" panose="020B0004020202020204" pitchFamily="34" charset="0"/>
                <a:cs typeface="Times New Roman" panose="02020603050405020304" pitchFamily="18" charset="0"/>
              </a:rPr>
              <a:t> </a:t>
            </a:r>
          </a:p>
          <a:p>
            <a:pPr>
              <a:spcBef>
                <a:spcPts val="600"/>
              </a:spcBef>
            </a:pPr>
            <a:r>
              <a:rPr lang="cs-CZ" sz="1800" b="1" kern="0" dirty="0">
                <a:effectLst/>
                <a:latin typeface="Calibri Light" panose="020F0302020204030204" pitchFamily="34" charset="0"/>
                <a:ea typeface="Aptos" panose="020B0004020202020204" pitchFamily="34" charset="0"/>
                <a:cs typeface="Times New Roman" panose="02020603050405020304" pitchFamily="18" charset="0"/>
              </a:rPr>
              <a:t>vládní nařízení č. 4/1945 Sb., o volbě a pravomoci národních výborů</a:t>
            </a:r>
            <a:endParaRPr lang="cs-CZ" sz="1800" b="1" kern="0" dirty="0">
              <a:latin typeface="Calibri Light" panose="020F0302020204030204" pitchFamily="34" charset="0"/>
              <a:ea typeface="Aptos" panose="020B0004020202020204" pitchFamily="34" charset="0"/>
              <a:cs typeface="Times New Roman" panose="02020603050405020304" pitchFamily="18" charset="0"/>
            </a:endParaRPr>
          </a:p>
          <a:p>
            <a:pPr>
              <a:spcBef>
                <a:spcPts val="600"/>
              </a:spcBef>
            </a:pPr>
            <a:r>
              <a:rPr lang="cs-CZ" sz="1800" b="1" kern="0" dirty="0">
                <a:effectLst/>
                <a:latin typeface="Calibri Light" panose="020F0302020204030204" pitchFamily="34" charset="0"/>
                <a:ea typeface="Aptos" panose="020B0004020202020204" pitchFamily="34" charset="0"/>
                <a:cs typeface="Times New Roman" panose="02020603050405020304" pitchFamily="18" charset="0"/>
              </a:rPr>
              <a:t>vládní nařízení č. 120/1946 Sb., o obnovení národních výborů na podkladě výsledku voleb do ústavodárného Národního shromáždění</a:t>
            </a:r>
          </a:p>
          <a:p>
            <a:pPr>
              <a:spcBef>
                <a:spcPts val="600"/>
              </a:spcBef>
            </a:pPr>
            <a:r>
              <a:rPr lang="cs-CZ" sz="1800" b="0" i="1" kern="0" dirty="0">
                <a:effectLst/>
                <a:latin typeface="Calibri Light" panose="020F0302020204030204" pitchFamily="34" charset="0"/>
                <a:ea typeface="Aptos" panose="020B0004020202020204" pitchFamily="34" charset="0"/>
                <a:cs typeface="Times New Roman" panose="02020603050405020304" pitchFamily="18" charset="0"/>
              </a:rPr>
              <a:t>národní výbory byly v této době orgány s dvojí povahou: byly jednak orgány územních korporací, jednak byly státními orgány </a:t>
            </a:r>
          </a:p>
          <a:p>
            <a:pPr>
              <a:spcBef>
                <a:spcPts val="600"/>
              </a:spcBef>
            </a:pPr>
            <a:r>
              <a:rPr lang="cs-CZ" sz="1800" b="0" i="1" dirty="0">
                <a:effectLst/>
                <a:latin typeface="Calibri Light" panose="020F0302020204030204" pitchFamily="34" charset="0"/>
                <a:ea typeface="Aptos" panose="020B0004020202020204" pitchFamily="34" charset="0"/>
                <a:cs typeface="Times New Roman" panose="02020603050405020304" pitchFamily="18" charset="0"/>
              </a:rPr>
              <a:t>tehdejší právní úprava rozlišovala mezi </a:t>
            </a:r>
            <a:r>
              <a:rPr lang="cs-CZ" sz="1800" b="0" i="1" dirty="0">
                <a:solidFill>
                  <a:srgbClr val="000000"/>
                </a:solidFill>
                <a:effectLst/>
                <a:latin typeface="Times New Roman" panose="02020603050405020304" pitchFamily="18" charset="0"/>
                <a:ea typeface="Times New Roman" panose="02020603050405020304" pitchFamily="18" charset="0"/>
              </a:rPr>
              <a:t>národním výborem, kterým se rozuměl volený sbor, tvořený „členy národního výboru“, složkami národního výboru, kterými byli rada, předseda, referenti a komise, a </a:t>
            </a:r>
            <a:r>
              <a:rPr lang="cs-CZ" sz="1800" b="0" i="1" kern="0" dirty="0">
                <a:effectLst/>
                <a:latin typeface="Calibri Light" panose="020F0302020204030204" pitchFamily="34" charset="0"/>
                <a:ea typeface="Aptos" panose="020B0004020202020204" pitchFamily="34" charset="0"/>
                <a:cs typeface="Times New Roman" panose="02020603050405020304" pitchFamily="18" charset="0"/>
              </a:rPr>
              <a:t>úřadem národního výboru</a:t>
            </a:r>
            <a:endParaRPr lang="cs-CZ" sz="1800" b="0" i="1" kern="0" dirty="0">
              <a:latin typeface="Calibri Light" panose="020F0302020204030204" pitchFamily="34" charset="0"/>
              <a:ea typeface="Aptos" panose="020B0004020202020204" pitchFamily="34" charset="0"/>
              <a:cs typeface="Times New Roman" panose="02020603050405020304" pitchFamily="18" charset="0"/>
            </a:endParaRPr>
          </a:p>
          <a:p>
            <a:pPr>
              <a:spcBef>
                <a:spcPts val="600"/>
              </a:spcBef>
            </a:pPr>
            <a:r>
              <a:rPr lang="cs-CZ" sz="1800" kern="0" dirty="0">
                <a:latin typeface="Calibri Light" panose="020F0302020204030204" pitchFamily="34" charset="0"/>
                <a:ea typeface="Aptos" panose="020B0004020202020204" pitchFamily="34" charset="0"/>
                <a:cs typeface="Times New Roman" panose="02020603050405020304" pitchFamily="18" charset="0"/>
              </a:rPr>
              <a:t>ústava 1948</a:t>
            </a:r>
          </a:p>
          <a:p>
            <a:pPr>
              <a:spcBef>
                <a:spcPts val="600"/>
              </a:spcBef>
            </a:pPr>
            <a:r>
              <a:rPr lang="cs-CZ" sz="1800" kern="0" dirty="0">
                <a:effectLst/>
                <a:latin typeface="Calibri Light" panose="020F0302020204030204" pitchFamily="34" charset="0"/>
                <a:ea typeface="Aptos" panose="020B0004020202020204" pitchFamily="34" charset="0"/>
                <a:cs typeface="Times New Roman" panose="02020603050405020304" pitchFamily="18" charset="0"/>
              </a:rPr>
              <a:t>zákon č. 279/1949 Sb., o finančním hospodaření národních výborů, kterým došlo ke zrušení fondů a kmenového jmění dřívější samosprávy</a:t>
            </a:r>
            <a:endParaRPr lang="cs-CZ" sz="1800" kern="0" dirty="0">
              <a:latin typeface="Calibri Light" panose="020F0302020204030204" pitchFamily="34" charset="0"/>
              <a:ea typeface="Aptos" panose="020B0004020202020204" pitchFamily="34" charset="0"/>
              <a:cs typeface="Times New Roman" panose="02020603050405020304" pitchFamily="18" charset="0"/>
            </a:endParaRPr>
          </a:p>
          <a:p>
            <a:pPr>
              <a:lnSpc>
                <a:spcPts val="1500"/>
              </a:lnSpc>
            </a:pPr>
            <a:endParaRPr lang="cs-CZ" sz="1800" i="1" kern="0" dirty="0">
              <a:latin typeface="Calibri Light" panose="020F0302020204030204" pitchFamily="34" charset="0"/>
              <a:ea typeface="Aptos" panose="020B0004020202020204" pitchFamily="34" charset="0"/>
              <a:cs typeface="Times New Roman" panose="02020603050405020304" pitchFamily="18" charset="0"/>
            </a:endParaRPr>
          </a:p>
          <a:p>
            <a:endParaRPr lang="cs-CZ" sz="1800" kern="0" dirty="0">
              <a:effectLst/>
              <a:latin typeface="Calibri Light" panose="020F030202020403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EE0B753F-B1D1-F4E3-3E58-9E8A58FF8D6E}"/>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02DE2FBA-A277-98F7-1B7C-76564367CA16}"/>
              </a:ext>
            </a:extLst>
          </p:cNvPr>
          <p:cNvSpPr>
            <a:spLocks noGrp="1"/>
          </p:cNvSpPr>
          <p:nvPr>
            <p:ph type="sldNum" sz="quarter" idx="12"/>
          </p:nvPr>
        </p:nvSpPr>
        <p:spPr/>
        <p:txBody>
          <a:bodyPr/>
          <a:lstStyle/>
          <a:p>
            <a:fld id="{5E608FB1-680A-4E9D-A95E-8C4CFA1B47E3}" type="slidenum">
              <a:rPr lang="cs-CZ" smtClean="0"/>
              <a:pPr/>
              <a:t>53</a:t>
            </a:fld>
            <a:endParaRPr lang="cs-CZ" dirty="0"/>
          </a:p>
        </p:txBody>
      </p:sp>
    </p:spTree>
    <p:extLst>
      <p:ext uri="{BB962C8B-B14F-4D97-AF65-F5344CB8AC3E}">
        <p14:creationId xmlns:p14="http://schemas.microsoft.com/office/powerpoint/2010/main" val="1651285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1FFB07-B136-D806-5536-B708112B27F2}"/>
              </a:ext>
            </a:extLst>
          </p:cNvPr>
          <p:cNvSpPr>
            <a:spLocks noGrp="1"/>
          </p:cNvSpPr>
          <p:nvPr>
            <p:ph type="title"/>
          </p:nvPr>
        </p:nvSpPr>
        <p:spPr/>
        <p:txBody>
          <a:bodyPr/>
          <a:lstStyle/>
          <a:p>
            <a:r>
              <a:rPr lang="cs-CZ" dirty="0"/>
              <a:t>Právní dokumenty o národních výborech</a:t>
            </a:r>
          </a:p>
        </p:txBody>
      </p:sp>
      <p:sp>
        <p:nvSpPr>
          <p:cNvPr id="3" name="Zástupný obsah 2">
            <a:extLst>
              <a:ext uri="{FF2B5EF4-FFF2-40B4-BE49-F238E27FC236}">
                <a16:creationId xmlns:a16="http://schemas.microsoft.com/office/drawing/2014/main" id="{659EA113-080A-5FA8-0A44-CD0B4C4776E6}"/>
              </a:ext>
            </a:extLst>
          </p:cNvPr>
          <p:cNvSpPr>
            <a:spLocks noGrp="1"/>
          </p:cNvSpPr>
          <p:nvPr>
            <p:ph idx="1"/>
          </p:nvPr>
        </p:nvSpPr>
        <p:spPr/>
        <p:txBody>
          <a:bodyPr>
            <a:normAutofit/>
          </a:bodyPr>
          <a:lstStyle/>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ústavní zákon č. 81/1953 Sb., o řízení národních výborů vládou;</a:t>
            </a:r>
          </a:p>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ústavní zákon č. 12/1954 Sb., o národních výborech;</a:t>
            </a:r>
          </a:p>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zákon č. 13/1954 Sb., o národních výborech;</a:t>
            </a:r>
          </a:p>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zákon č. 65/1960 Sb., o národních výborech;</a:t>
            </a:r>
          </a:p>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Ústava 1960</a:t>
            </a:r>
          </a:p>
          <a:p>
            <a:pPr marL="342900" lvl="0" indent="-342900" algn="just">
              <a:spcBef>
                <a:spcPts val="600"/>
              </a:spcBef>
              <a:buFont typeface="Times New Roman" panose="02020603050405020304" pitchFamily="18" charset="0"/>
              <a:buChar char="-"/>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zákon č. 69/1967 Sb., o národních výborech</a:t>
            </a:r>
          </a:p>
          <a:p>
            <a:pPr>
              <a:spcBef>
                <a:spcPts val="600"/>
              </a:spcBef>
            </a:pPr>
            <a:r>
              <a:rPr lang="cs-CZ" sz="1800" dirty="0">
                <a:effectLst/>
                <a:latin typeface="Calibri Light" panose="020F0302020204030204" pitchFamily="34" charset="0"/>
                <a:ea typeface="Aptos" panose="020B0004020202020204" pitchFamily="34" charset="0"/>
                <a:cs typeface="Times New Roman" panose="02020603050405020304" pitchFamily="18" charset="0"/>
              </a:rPr>
              <a:t>Právní vývoj po roce 1948 již přestal klást důraz na to, že národní výbory jsou „orgány jednotné lidové správy“, ale spíše rozlišoval jejich postavení jako „orgánů státní moci“ a „orgánů státní správy“, kdy tedy vystupují jako zastupitelské sbory reprezentující obyvatelstvo („pracující lid“) toho kterého územního obvodu, a kdy jsou naopak výkonnými orgány státu a přísluší jim úkoly státní správy. Uvedený dvojí charakter však vyvolával množství otázek a přesné rozdělení, kdy vystupoval národní výbor jako orgán státní moci a kdy jako orgán státní správy nebylo v podstatě možné.</a:t>
            </a:r>
          </a:p>
        </p:txBody>
      </p:sp>
      <p:sp>
        <p:nvSpPr>
          <p:cNvPr id="4" name="Zástupný symbol pro zápatí 3">
            <a:extLst>
              <a:ext uri="{FF2B5EF4-FFF2-40B4-BE49-F238E27FC236}">
                <a16:creationId xmlns:a16="http://schemas.microsoft.com/office/drawing/2014/main" id="{13BA632B-C6CF-26F6-17F3-B46BD4ECF335}"/>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BE08C03-62C4-14AA-E564-5B6EECE875D7}"/>
              </a:ext>
            </a:extLst>
          </p:cNvPr>
          <p:cNvSpPr>
            <a:spLocks noGrp="1"/>
          </p:cNvSpPr>
          <p:nvPr>
            <p:ph type="sldNum" sz="quarter" idx="12"/>
          </p:nvPr>
        </p:nvSpPr>
        <p:spPr/>
        <p:txBody>
          <a:bodyPr/>
          <a:lstStyle/>
          <a:p>
            <a:fld id="{5E608FB1-680A-4E9D-A95E-8C4CFA1B47E3}" type="slidenum">
              <a:rPr lang="cs-CZ" smtClean="0"/>
              <a:pPr/>
              <a:t>54</a:t>
            </a:fld>
            <a:endParaRPr lang="cs-CZ" dirty="0"/>
          </a:p>
        </p:txBody>
      </p:sp>
    </p:spTree>
    <p:extLst>
      <p:ext uri="{BB962C8B-B14F-4D97-AF65-F5344CB8AC3E}">
        <p14:creationId xmlns:p14="http://schemas.microsoft.com/office/powerpoint/2010/main" val="3969265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55</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431E7-959F-5828-F932-C80355633DB9}"/>
              </a:ext>
            </a:extLst>
          </p:cNvPr>
          <p:cNvSpPr>
            <a:spLocks noGrp="1"/>
          </p:cNvSpPr>
          <p:nvPr>
            <p:ph type="title"/>
          </p:nvPr>
        </p:nvSpPr>
        <p:spPr/>
        <p:txBody>
          <a:bodyPr/>
          <a:lstStyle/>
          <a:p>
            <a:r>
              <a:rPr lang="cs-CZ" dirty="0"/>
              <a:t>Materiální a institucionální pojetí veřejné správy</a:t>
            </a:r>
          </a:p>
        </p:txBody>
      </p:sp>
      <p:sp>
        <p:nvSpPr>
          <p:cNvPr id="3" name="Zástupný obsah 2">
            <a:extLst>
              <a:ext uri="{FF2B5EF4-FFF2-40B4-BE49-F238E27FC236}">
                <a16:creationId xmlns:a16="http://schemas.microsoft.com/office/drawing/2014/main" id="{C2612882-2E33-19D3-6BA3-E2F0439F9DB6}"/>
              </a:ext>
            </a:extLst>
          </p:cNvPr>
          <p:cNvSpPr>
            <a:spLocks noGrp="1"/>
          </p:cNvSpPr>
          <p:nvPr>
            <p:ph idx="1"/>
          </p:nvPr>
        </p:nvSpPr>
        <p:spPr/>
        <p:txBody>
          <a:bodyPr>
            <a:normAutofit fontScale="92500" lnSpcReduction="10000"/>
          </a:bodyPr>
          <a:lstStyle/>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pod označením veřejná správa rozumíme buď určitý druh činnosti (tj. spravování) – materiální (funkční pojetí, nebo </a:t>
            </a:r>
          </a:p>
          <a:p>
            <a:pPr marL="342900" lvl="0" indent="-342900" algn="just">
              <a:lnSpc>
                <a:spcPct val="115000"/>
              </a:lnSpc>
              <a:buFont typeface="Calibri Light" panose="020F0302020204030204" pitchFamily="34" charset="0"/>
              <a:buChar char="-"/>
            </a:pPr>
            <a:r>
              <a:rPr lang="cs-CZ" sz="1800" kern="100" dirty="0">
                <a:effectLst/>
                <a:latin typeface="Times New Roman" panose="02020603050405020304" pitchFamily="18" charset="0"/>
                <a:ea typeface="Aptos" panose="020B0004020202020204" pitchFamily="34" charset="0"/>
                <a:cs typeface="Times New Roman" panose="02020603050405020304" pitchFamily="18" charset="0"/>
              </a:rPr>
              <a:t>instituci (organizaci, úřad), která veřejnou správu vykonává (formální, institucionální, organizační pojetí)</a:t>
            </a:r>
            <a:endParaRPr lang="cs-CZ" sz="1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v </a:t>
            </a:r>
            <a:r>
              <a:rPr lang="cs-CZ" sz="1800" dirty="0">
                <a:effectLst/>
                <a:latin typeface="Times New Roman" panose="02020603050405020304" pitchFamily="18" charset="0"/>
                <a:ea typeface="Aptos" panose="020B0004020202020204" pitchFamily="34" charset="0"/>
                <a:cs typeface="Times New Roman" panose="02020603050405020304" pitchFamily="18" charset="0"/>
              </a:rPr>
              <a:t>materiálním pojetí je veřejná správa činností státních nebo jiných veřejných institucí, která svým obsahem není ani činností zákonodárnou ani soudní. </a:t>
            </a:r>
          </a:p>
          <a:p>
            <a:pPr marL="342900" lvl="0" indent="-342900" algn="just">
              <a:lnSpc>
                <a:spcPct val="115000"/>
              </a:lnSpc>
              <a:buFont typeface="Calibri Light" panose="020F0302020204030204" pitchFamily="34" charset="0"/>
              <a:buChar char="-"/>
            </a:pPr>
            <a:r>
              <a:rPr lang="cs-CZ" sz="18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p</a:t>
            </a:r>
            <a:r>
              <a:rPr lang="cs-CZ" sz="18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ozitivní vymezení </a:t>
            </a:r>
            <a:r>
              <a:rPr lang="cs-CZ" sz="1800" dirty="0">
                <a:effectLst/>
                <a:latin typeface="Times New Roman" panose="02020603050405020304" pitchFamily="18" charset="0"/>
                <a:ea typeface="Aptos" panose="020B0004020202020204" pitchFamily="34" charset="0"/>
                <a:cs typeface="Times New Roman" panose="02020603050405020304" pitchFamily="18" charset="0"/>
              </a:rPr>
              <a:t>veřejné správy – pokus o popis správních úkonů a o jejich zobecnění metodami používanými především v právní vědě. Objem a formy správní činnosti se mění v závislosti na úkolech, které se veřejné správě přisuzují. Činnost, při jejímž výkonu jsou správní úřady (orgány) vázány ve své činnosti nejen právními předpisy, ale též rozhodnutími vyšších úřadů (orgánů). I když to neplatí např. pro samosprávnou činnost, platí takové vymezení nesporně pro největší část veřejné správy, totiž státní správu. Znakem bývá vázanost právem, doplněná politickou, právní a finanční odpovědností správy (především vlády) parlament</a:t>
            </a:r>
            <a:endParaRPr lang="cs-CZ" sz="1800" dirty="0">
              <a:latin typeface="Calibri Light" panose="020F03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Calibri Light" panose="020F0302020204030204" pitchFamily="34" charset="0"/>
              <a:buChar char="-"/>
            </a:pPr>
            <a:r>
              <a:rPr lang="cs-CZ" sz="18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negativní materiální vymezení</a:t>
            </a:r>
            <a:r>
              <a:rPr lang="cs-CZ" sz="1800" dirty="0">
                <a:effectLst/>
                <a:latin typeface="Times New Roman" panose="02020603050405020304" pitchFamily="18" charset="0"/>
                <a:ea typeface="Aptos" panose="020B0004020202020204" pitchFamily="34" charset="0"/>
                <a:cs typeface="Times New Roman" panose="02020603050405020304" pitchFamily="18" charset="0"/>
              </a:rPr>
              <a:t> veřejné správy vychází z dělby státní moci na moc zákonodárnou, výkonnou a soudní: veřejná správa je souhrnem činností, které nelze kvalifikovat jako zákonodárství nebo soudnictví, ani jako vládnutí</a:t>
            </a:r>
            <a:endParaRPr lang="cs-CZ" sz="1800" dirty="0">
              <a:effectLst/>
              <a:latin typeface="Calibri Light" panose="020F0302020204030204" pitchFamily="34" charset="0"/>
              <a:ea typeface="Aptos" panose="020B0004020202020204" pitchFamily="34" charset="0"/>
              <a:cs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D5551A76-F2F6-DE31-2D44-D3E939C14C8E}"/>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67AD69B6-A922-8067-01AA-285B1F5F0635}"/>
              </a:ext>
            </a:extLst>
          </p:cNvPr>
          <p:cNvSpPr>
            <a:spLocks noGrp="1"/>
          </p:cNvSpPr>
          <p:nvPr>
            <p:ph type="sldNum" sz="quarter" idx="12"/>
          </p:nvPr>
        </p:nvSpPr>
        <p:spPr/>
        <p:txBody>
          <a:bodyPr/>
          <a:lstStyle/>
          <a:p>
            <a:fld id="{5E608FB1-680A-4E9D-A95E-8C4CFA1B47E3}" type="slidenum">
              <a:rPr lang="cs-CZ" smtClean="0"/>
              <a:pPr/>
              <a:t>6</a:t>
            </a:fld>
            <a:endParaRPr lang="cs-CZ" dirty="0"/>
          </a:p>
        </p:txBody>
      </p:sp>
    </p:spTree>
    <p:extLst>
      <p:ext uri="{BB962C8B-B14F-4D97-AF65-F5344CB8AC3E}">
        <p14:creationId xmlns:p14="http://schemas.microsoft.com/office/powerpoint/2010/main" val="121366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752AB-8461-29DA-E11C-0E63C0D01D48}"/>
              </a:ext>
            </a:extLst>
          </p:cNvPr>
          <p:cNvSpPr>
            <a:spLocks noGrp="1"/>
          </p:cNvSpPr>
          <p:nvPr>
            <p:ph type="title"/>
          </p:nvPr>
        </p:nvSpPr>
        <p:spPr/>
        <p:txBody>
          <a:bodyPr/>
          <a:lstStyle/>
          <a:p>
            <a:r>
              <a:rPr lang="cs-CZ" dirty="0"/>
              <a:t>Rozdělení výkonu státní moci</a:t>
            </a:r>
          </a:p>
        </p:txBody>
      </p:sp>
      <p:sp>
        <p:nvSpPr>
          <p:cNvPr id="3" name="Zástupný obsah 2">
            <a:extLst>
              <a:ext uri="{FF2B5EF4-FFF2-40B4-BE49-F238E27FC236}">
                <a16:creationId xmlns:a16="http://schemas.microsoft.com/office/drawing/2014/main" id="{9E3A2566-E3F9-E7C2-E03B-1C198418E8E6}"/>
              </a:ext>
            </a:extLst>
          </p:cNvPr>
          <p:cNvSpPr>
            <a:spLocks noGrp="1"/>
          </p:cNvSpPr>
          <p:nvPr>
            <p:ph idx="1"/>
          </p:nvPr>
        </p:nvSpPr>
        <p:spPr/>
        <p:txBody>
          <a:bodyPr/>
          <a:lstStyle/>
          <a:p>
            <a:r>
              <a:rPr lang="cs-CZ" sz="2000" dirty="0">
                <a:solidFill>
                  <a:srgbClr val="000000"/>
                </a:solidFill>
                <a:effectLst/>
                <a:latin typeface="Times New Roman" panose="02020603050405020304" pitchFamily="18" charset="0"/>
                <a:ea typeface="Times New Roman" panose="02020603050405020304" pitchFamily="18" charset="0"/>
              </a:rPr>
              <a:t>Výkon státní moci lze rozlišit materiálně </a:t>
            </a:r>
          </a:p>
          <a:p>
            <a:pPr lvl="1"/>
            <a:r>
              <a:rPr lang="cs-CZ" dirty="0">
                <a:solidFill>
                  <a:srgbClr val="000000"/>
                </a:solidFill>
                <a:effectLst/>
                <a:latin typeface="Times New Roman" panose="02020603050405020304" pitchFamily="18" charset="0"/>
                <a:ea typeface="Times New Roman" panose="02020603050405020304" pitchFamily="18" charset="0"/>
              </a:rPr>
              <a:t>na </a:t>
            </a:r>
            <a:r>
              <a:rPr lang="cs-CZ" b="1" dirty="0">
                <a:solidFill>
                  <a:srgbClr val="000000"/>
                </a:solidFill>
                <a:effectLst/>
                <a:latin typeface="Times New Roman" panose="02020603050405020304" pitchFamily="18" charset="0"/>
                <a:ea typeface="Times New Roman" panose="02020603050405020304" pitchFamily="18" charset="0"/>
              </a:rPr>
              <a:t>činnost zákonodárnou</a:t>
            </a:r>
            <a:r>
              <a:rPr lang="cs-CZ" dirty="0">
                <a:solidFill>
                  <a:srgbClr val="000000"/>
                </a:solidFill>
                <a:effectLst/>
                <a:latin typeface="Times New Roman" panose="02020603050405020304" pitchFamily="18" charset="0"/>
                <a:ea typeface="Times New Roman" panose="02020603050405020304" pitchFamily="18" charset="0"/>
              </a:rPr>
              <a:t>, spočívající v tvorbě právních norem tvořících právní řád, </a:t>
            </a:r>
          </a:p>
          <a:p>
            <a:pPr lvl="1"/>
            <a:r>
              <a:rPr lang="cs-CZ" b="1" dirty="0">
                <a:solidFill>
                  <a:srgbClr val="000000"/>
                </a:solidFill>
                <a:effectLst/>
                <a:latin typeface="Times New Roman" panose="02020603050405020304" pitchFamily="18" charset="0"/>
                <a:ea typeface="Times New Roman" panose="02020603050405020304" pitchFamily="18" charset="0"/>
              </a:rPr>
              <a:t>moc soudní (výkon spravedlnosti)</a:t>
            </a:r>
            <a:r>
              <a:rPr lang="cs-CZ" dirty="0">
                <a:solidFill>
                  <a:srgbClr val="000000"/>
                </a:solidFill>
                <a:effectLst/>
                <a:latin typeface="Times New Roman" panose="02020603050405020304" pitchFamily="18" charset="0"/>
                <a:ea typeface="Times New Roman" panose="02020603050405020304" pitchFamily="18" charset="0"/>
              </a:rPr>
              <a:t>, do níž se řadí rozhodování sporů a jurisdikce trestní, a </a:t>
            </a:r>
          </a:p>
          <a:p>
            <a:pPr lvl="1"/>
            <a:r>
              <a:rPr lang="cs-CZ" dirty="0">
                <a:solidFill>
                  <a:srgbClr val="000000"/>
                </a:solidFill>
                <a:effectLst/>
                <a:latin typeface="Times New Roman" panose="02020603050405020304" pitchFamily="18" charset="0"/>
                <a:ea typeface="Times New Roman" panose="02020603050405020304" pitchFamily="18" charset="0"/>
              </a:rPr>
              <a:t>na </a:t>
            </a:r>
            <a:r>
              <a:rPr lang="cs-CZ" b="1" dirty="0">
                <a:solidFill>
                  <a:srgbClr val="000000"/>
                </a:solidFill>
                <a:effectLst/>
                <a:latin typeface="Times New Roman" panose="02020603050405020304" pitchFamily="18" charset="0"/>
                <a:ea typeface="Times New Roman" panose="02020603050405020304" pitchFamily="18" charset="0"/>
              </a:rPr>
              <a:t>činnost správní (výkonnou)</a:t>
            </a:r>
            <a:r>
              <a:rPr lang="cs-CZ" dirty="0">
                <a:solidFill>
                  <a:srgbClr val="000000"/>
                </a:solidFill>
                <a:effectLst/>
                <a:latin typeface="Times New Roman" panose="02020603050405020304" pitchFamily="18" charset="0"/>
                <a:ea typeface="Times New Roman" panose="02020603050405020304" pitchFamily="18" charset="0"/>
              </a:rPr>
              <a:t>, spočívající zejména v aktivní činnosti k prosazování a ochraně veřejného zájmu. </a:t>
            </a:r>
          </a:p>
          <a:p>
            <a:pPr marL="266700" lvl="1" indent="0">
              <a:buNone/>
            </a:pPr>
            <a:r>
              <a:rPr lang="cs-CZ" dirty="0">
                <a:solidFill>
                  <a:srgbClr val="000000"/>
                </a:solidFill>
                <a:effectLst/>
                <a:latin typeface="Times New Roman" panose="02020603050405020304" pitchFamily="18" charset="0"/>
                <a:ea typeface="Times New Roman" panose="02020603050405020304" pitchFamily="18" charset="0"/>
              </a:rPr>
              <a:t>To, jakými orgány jsou tyto funkce státní činnosti uskutečňovány, je ovlivněno pozitivní úpravou.</a:t>
            </a:r>
          </a:p>
          <a:p>
            <a:endParaRPr lang="cs-CZ" dirty="0"/>
          </a:p>
        </p:txBody>
      </p:sp>
      <p:sp>
        <p:nvSpPr>
          <p:cNvPr id="4" name="Zástupný symbol pro zápatí 3">
            <a:extLst>
              <a:ext uri="{FF2B5EF4-FFF2-40B4-BE49-F238E27FC236}">
                <a16:creationId xmlns:a16="http://schemas.microsoft.com/office/drawing/2014/main" id="{BB228015-B7BE-E5FD-8239-799825002A83}"/>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C81D75B4-92AB-0402-B845-CBB10FA9799C}"/>
              </a:ext>
            </a:extLst>
          </p:cNvPr>
          <p:cNvSpPr>
            <a:spLocks noGrp="1"/>
          </p:cNvSpPr>
          <p:nvPr>
            <p:ph type="sldNum" sz="quarter" idx="12"/>
          </p:nvPr>
        </p:nvSpPr>
        <p:spPr/>
        <p:txBody>
          <a:bodyPr/>
          <a:lstStyle/>
          <a:p>
            <a:fld id="{5E608FB1-680A-4E9D-A95E-8C4CFA1B47E3}" type="slidenum">
              <a:rPr lang="cs-CZ" smtClean="0"/>
              <a:pPr/>
              <a:t>7</a:t>
            </a:fld>
            <a:endParaRPr lang="cs-CZ" dirty="0"/>
          </a:p>
        </p:txBody>
      </p:sp>
    </p:spTree>
    <p:extLst>
      <p:ext uri="{BB962C8B-B14F-4D97-AF65-F5344CB8AC3E}">
        <p14:creationId xmlns:p14="http://schemas.microsoft.com/office/powerpoint/2010/main" val="382048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5A931-87E3-E32D-1BFD-36F4E3F7FC60}"/>
              </a:ext>
            </a:extLst>
          </p:cNvPr>
          <p:cNvSpPr>
            <a:spLocks noGrp="1"/>
          </p:cNvSpPr>
          <p:nvPr>
            <p:ph type="title"/>
          </p:nvPr>
        </p:nvSpPr>
        <p:spPr/>
        <p:txBody>
          <a:bodyPr/>
          <a:lstStyle/>
          <a:p>
            <a:r>
              <a:rPr lang="cs-CZ" dirty="0"/>
              <a:t>Zákonodárná činnost versus veřejná správa</a:t>
            </a:r>
          </a:p>
        </p:txBody>
      </p:sp>
      <p:sp>
        <p:nvSpPr>
          <p:cNvPr id="3" name="Zástupný obsah 2">
            <a:extLst>
              <a:ext uri="{FF2B5EF4-FFF2-40B4-BE49-F238E27FC236}">
                <a16:creationId xmlns:a16="http://schemas.microsoft.com/office/drawing/2014/main" id="{CA1B30B7-F58F-61DE-9A4B-FE871CD70EF8}"/>
              </a:ext>
            </a:extLst>
          </p:cNvPr>
          <p:cNvSpPr>
            <a:spLocks noGrp="1"/>
          </p:cNvSpPr>
          <p:nvPr>
            <p:ph idx="1"/>
          </p:nvPr>
        </p:nvSpPr>
        <p:spPr/>
        <p:txBody>
          <a:bodyPr>
            <a:normAutofit fontScale="92500" lnSpcReduction="20000"/>
          </a:bodyPr>
          <a:lstStyle/>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Podstata </a:t>
            </a:r>
            <a:r>
              <a:rPr lang="cs-CZ" sz="1800" b="1" dirty="0">
                <a:solidFill>
                  <a:srgbClr val="000000"/>
                </a:solidFill>
                <a:effectLst/>
                <a:latin typeface="Times New Roman" panose="02020603050405020304" pitchFamily="18" charset="0"/>
                <a:ea typeface="Times New Roman" panose="02020603050405020304" pitchFamily="18" charset="0"/>
              </a:rPr>
              <a:t>zákonodárné činnosti</a:t>
            </a:r>
            <a:r>
              <a:rPr lang="cs-CZ" sz="1800" dirty="0">
                <a:solidFill>
                  <a:srgbClr val="000000"/>
                </a:solidFill>
                <a:effectLst/>
                <a:latin typeface="Times New Roman" panose="02020603050405020304" pitchFamily="18" charset="0"/>
                <a:ea typeface="Times New Roman" panose="02020603050405020304" pitchFamily="18" charset="0"/>
              </a:rPr>
              <a:t> spočívá v tvorbě pramenů práva – zákonů, kterými se vytváří právní rámec, v němž se pohybují vedle občanské společnosti i ostatní složky státní moci. </a:t>
            </a:r>
          </a:p>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Zákonodárná moc je činnosti veřejné správy nadřazena, neboť ve vztahu k zákonodárství je veřejná moc činností podzákonnou. </a:t>
            </a:r>
          </a:p>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Vztah moci zákonodárné k moci výkonné je v parlamentní demokracii určen i tím, že </a:t>
            </a:r>
            <a:r>
              <a:rPr lang="cs-CZ" sz="1800" i="1" dirty="0">
                <a:solidFill>
                  <a:srgbClr val="000000"/>
                </a:solidFill>
                <a:effectLst/>
                <a:latin typeface="Times New Roman" panose="02020603050405020304" pitchFamily="18" charset="0"/>
                <a:ea typeface="Times New Roman" panose="02020603050405020304" pitchFamily="18" charset="0"/>
              </a:rPr>
              <a:t>vláda je odpovědná moci zákonodárné</a:t>
            </a:r>
            <a:r>
              <a:rPr lang="cs-CZ" sz="1800" dirty="0">
                <a:solidFill>
                  <a:srgbClr val="000000"/>
                </a:solidFill>
                <a:effectLst/>
                <a:latin typeface="Times New Roman" panose="02020603050405020304" pitchFamily="18" charset="0"/>
                <a:ea typeface="Times New Roman" panose="02020603050405020304" pitchFamily="18" charset="0"/>
              </a:rPr>
              <a:t>. </a:t>
            </a:r>
          </a:p>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Moc výkonná se ovšem výrazně na zákonodárné činnosti podílí - </a:t>
            </a:r>
            <a:r>
              <a:rPr lang="cs-CZ" sz="1800" i="1" dirty="0">
                <a:solidFill>
                  <a:srgbClr val="000000"/>
                </a:solidFill>
                <a:effectLst/>
                <a:latin typeface="Times New Roman" panose="02020603050405020304" pitchFamily="18" charset="0"/>
                <a:ea typeface="Times New Roman" panose="02020603050405020304" pitchFamily="18" charset="0"/>
              </a:rPr>
              <a:t>zákonodárná iniciativa, ú</a:t>
            </a:r>
            <a:r>
              <a:rPr lang="cs-CZ" sz="1800" dirty="0">
                <a:solidFill>
                  <a:srgbClr val="000000"/>
                </a:solidFill>
                <a:effectLst/>
                <a:latin typeface="Times New Roman" panose="02020603050405020304" pitchFamily="18" charset="0"/>
                <a:ea typeface="Times New Roman" panose="02020603050405020304" pitchFamily="18" charset="0"/>
              </a:rPr>
              <a:t>kolem ministerstev a dalších ústředních správních úřadů je </a:t>
            </a:r>
            <a:r>
              <a:rPr lang="cs-CZ" sz="1800" i="1" dirty="0">
                <a:solidFill>
                  <a:srgbClr val="000000"/>
                </a:solidFill>
                <a:effectLst/>
                <a:latin typeface="Times New Roman" panose="02020603050405020304" pitchFamily="18" charset="0"/>
                <a:ea typeface="Times New Roman" panose="02020603050405020304" pitchFamily="18" charset="0"/>
              </a:rPr>
              <a:t>pečovat o náležitou právní úpravu ve svých resortech</a:t>
            </a:r>
            <a:r>
              <a:rPr lang="cs-CZ" sz="1800" dirty="0">
                <a:solidFill>
                  <a:srgbClr val="000000"/>
                </a:solidFill>
                <a:effectLst/>
                <a:latin typeface="Times New Roman" panose="02020603050405020304" pitchFamily="18" charset="0"/>
                <a:ea typeface="Times New Roman" panose="02020603050405020304" pitchFamily="18" charset="0"/>
              </a:rPr>
              <a:t>, připravovat návrhy zákonů a jiných právních předpisů týkajících se věcí, které patří do jejich působnosti, jakož i návrhy, které jim uložila vláda, podílet se též na implementaci mezinárodních smluv a legislativních aktů EU.</a:t>
            </a:r>
          </a:p>
          <a:p>
            <a:pPr algn="just">
              <a:spcAft>
                <a:spcPts val="565"/>
              </a:spcAft>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Přijímáním podzákonných právních předpisů </a:t>
            </a:r>
            <a:r>
              <a:rPr lang="cs-CZ" sz="1800" dirty="0">
                <a:solidFill>
                  <a:srgbClr val="000000"/>
                </a:solidFill>
                <a:effectLst/>
                <a:latin typeface="Times New Roman" panose="02020603050405020304" pitchFamily="18" charset="0"/>
                <a:ea typeface="Times New Roman" panose="02020603050405020304" pitchFamily="18" charset="0"/>
              </a:rPr>
              <a:t>provádějících zákony dotvářejí orgány moci výkonné zákony schválené Parlamentem; obsah prováděcích právních předpisů se tak často stává součástí zákona v materiálním smyslu slova.</a:t>
            </a:r>
          </a:p>
          <a:p>
            <a:pPr algn="just">
              <a:spcAft>
                <a:spcPts val="2550"/>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I orgány Parlamentu mohou výjimečně plnit některé správní funkce.</a:t>
            </a:r>
          </a:p>
          <a:p>
            <a:pPr marL="0" indent="0">
              <a:buNone/>
            </a:pPr>
            <a:endParaRPr lang="cs-CZ" dirty="0"/>
          </a:p>
        </p:txBody>
      </p:sp>
      <p:sp>
        <p:nvSpPr>
          <p:cNvPr id="4" name="Zástupný symbol pro zápatí 3">
            <a:extLst>
              <a:ext uri="{FF2B5EF4-FFF2-40B4-BE49-F238E27FC236}">
                <a16:creationId xmlns:a16="http://schemas.microsoft.com/office/drawing/2014/main" id="{F2C7BB30-3B25-A892-EEA3-9A543ED9DF3A}"/>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47C18C10-5F9E-9D6F-70F4-4FB1B0749BD1}"/>
              </a:ext>
            </a:extLst>
          </p:cNvPr>
          <p:cNvSpPr>
            <a:spLocks noGrp="1"/>
          </p:cNvSpPr>
          <p:nvPr>
            <p:ph type="sldNum" sz="quarter" idx="12"/>
          </p:nvPr>
        </p:nvSpPr>
        <p:spPr/>
        <p:txBody>
          <a:bodyPr/>
          <a:lstStyle/>
          <a:p>
            <a:fld id="{5E608FB1-680A-4E9D-A95E-8C4CFA1B47E3}" type="slidenum">
              <a:rPr lang="cs-CZ" smtClean="0"/>
              <a:pPr/>
              <a:t>8</a:t>
            </a:fld>
            <a:endParaRPr lang="cs-CZ" dirty="0"/>
          </a:p>
        </p:txBody>
      </p:sp>
    </p:spTree>
    <p:extLst>
      <p:ext uri="{BB962C8B-B14F-4D97-AF65-F5344CB8AC3E}">
        <p14:creationId xmlns:p14="http://schemas.microsoft.com/office/powerpoint/2010/main" val="233463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A5B8B-0D0B-DBC8-4C0C-85F5E926C833}"/>
              </a:ext>
            </a:extLst>
          </p:cNvPr>
          <p:cNvSpPr>
            <a:spLocks noGrp="1"/>
          </p:cNvSpPr>
          <p:nvPr>
            <p:ph type="title"/>
          </p:nvPr>
        </p:nvSpPr>
        <p:spPr/>
        <p:txBody>
          <a:bodyPr/>
          <a:lstStyle/>
          <a:p>
            <a:r>
              <a:rPr lang="cs-CZ" dirty="0"/>
              <a:t>Soudnictví versus správa</a:t>
            </a:r>
          </a:p>
        </p:txBody>
      </p:sp>
      <p:sp>
        <p:nvSpPr>
          <p:cNvPr id="3" name="Zástupný obsah 2">
            <a:extLst>
              <a:ext uri="{FF2B5EF4-FFF2-40B4-BE49-F238E27FC236}">
                <a16:creationId xmlns:a16="http://schemas.microsoft.com/office/drawing/2014/main" id="{11004FE9-E0C4-5AF7-F4A6-CBFA4543DD4B}"/>
              </a:ext>
            </a:extLst>
          </p:cNvPr>
          <p:cNvSpPr>
            <a:spLocks noGrp="1"/>
          </p:cNvSpPr>
          <p:nvPr>
            <p:ph idx="1"/>
          </p:nvPr>
        </p:nvSpPr>
        <p:spPr/>
        <p:txBody>
          <a:bodyPr>
            <a:normAutofit/>
          </a:bodyPr>
          <a:lstStyle/>
          <a:p>
            <a:pPr algn="just">
              <a:spcAft>
                <a:spcPts val="565"/>
              </a:spcAft>
              <a:tabLst>
                <a:tab pos="179705" algn="l"/>
              </a:tabLst>
            </a:pPr>
            <a:r>
              <a:rPr lang="cs-CZ" sz="1800" b="1" dirty="0">
                <a:solidFill>
                  <a:srgbClr val="000000"/>
                </a:solidFill>
                <a:effectLst/>
                <a:latin typeface="Times New Roman" panose="02020603050405020304" pitchFamily="18" charset="0"/>
                <a:ea typeface="Times New Roman" panose="02020603050405020304" pitchFamily="18" charset="0"/>
              </a:rPr>
              <a:t>Soudnictví</a:t>
            </a:r>
            <a:r>
              <a:rPr lang="cs-CZ" sz="1800" dirty="0">
                <a:solidFill>
                  <a:srgbClr val="000000"/>
                </a:solidFill>
                <a:effectLst/>
                <a:latin typeface="Times New Roman" panose="02020603050405020304" pitchFamily="18" charset="0"/>
                <a:ea typeface="Times New Roman" panose="02020603050405020304" pitchFamily="18" charset="0"/>
              </a:rPr>
              <a:t> je – na rozdíl od zákonodárství – </a:t>
            </a:r>
            <a:r>
              <a:rPr lang="cs-CZ" sz="1800" i="1" dirty="0">
                <a:solidFill>
                  <a:srgbClr val="000000"/>
                </a:solidFill>
                <a:effectLst/>
                <a:latin typeface="Times New Roman" panose="02020603050405020304" pitchFamily="18" charset="0"/>
                <a:ea typeface="Times New Roman" panose="02020603050405020304" pitchFamily="18" charset="0"/>
              </a:rPr>
              <a:t>činností aplikační</a:t>
            </a:r>
            <a:r>
              <a:rPr lang="cs-CZ" sz="1800" dirty="0">
                <a:solidFill>
                  <a:srgbClr val="000000"/>
                </a:solidFill>
                <a:effectLst/>
                <a:latin typeface="Times New Roman" panose="02020603050405020304" pitchFamily="18" charset="0"/>
                <a:ea typeface="Times New Roman" panose="02020603050405020304" pitchFamily="18" charset="0"/>
              </a:rPr>
              <a:t>. Spočívá v provádění zákonů a jiných právních předpisů zákonem zřízenými nezávislými orgány – soudy. </a:t>
            </a:r>
            <a:r>
              <a:rPr lang="cs-CZ" sz="1800" i="1" dirty="0">
                <a:solidFill>
                  <a:srgbClr val="000000"/>
                </a:solidFill>
                <a:effectLst/>
                <a:latin typeface="Times New Roman" panose="02020603050405020304" pitchFamily="18" charset="0"/>
                <a:ea typeface="Times New Roman" panose="02020603050405020304" pitchFamily="18" charset="0"/>
              </a:rPr>
              <a:t>Nezávislost soudů</a:t>
            </a:r>
            <a:r>
              <a:rPr lang="cs-CZ" sz="1800" dirty="0">
                <a:solidFill>
                  <a:srgbClr val="000000"/>
                </a:solidFill>
                <a:effectLst/>
                <a:latin typeface="Times New Roman" panose="02020603050405020304" pitchFamily="18" charset="0"/>
                <a:ea typeface="Times New Roman" panose="02020603050405020304" pitchFamily="18" charset="0"/>
              </a:rPr>
              <a:t> je souvztažná s nezávislostí soudců, kteří soudnictví vykonávají. Soudy jsou institucionálně oddělené od orgánů moci zákonodárné a výkonné, úkolem moci výkonné je však zajišťovat materiální a organizační předpoklady pro fungování soudů. Nezávislost soudců je zajišťována jejich nesesaditelností, nepřeložitelností, dostatečným materiálním zabezpečením, soudci jsou při svém rozhodování vázáni (jen) zákonem a mezinárodní smlouvou, která je součástí právního řádu.</a:t>
            </a:r>
          </a:p>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Rozhodovací činnost soudů, tedy aplikace zákonů a jiných pramenů práva v konkrétních případech, se uskutečňuje zpravidla na základě vnějšího podnětu (obžaloby státního zástupce, návrhu strany v civilním či správním soudnictví). I v rámci soustavy soudů se lze setkat s činností správní, a to v rámci tzv. </a:t>
            </a:r>
            <a:r>
              <a:rPr lang="cs-CZ" sz="1800" i="1" dirty="0">
                <a:solidFill>
                  <a:srgbClr val="000000"/>
                </a:solidFill>
                <a:effectLst/>
                <a:latin typeface="Times New Roman" panose="02020603050405020304" pitchFamily="18" charset="0"/>
                <a:ea typeface="Times New Roman" panose="02020603050405020304" pitchFamily="18" charset="0"/>
              </a:rPr>
              <a:t>správy justice</a:t>
            </a:r>
            <a:r>
              <a:rPr lang="cs-CZ" sz="1800" dirty="0">
                <a:solidFill>
                  <a:srgbClr val="000000"/>
                </a:solidFill>
                <a:effectLst/>
                <a:latin typeface="Times New Roman" panose="02020603050405020304" pitchFamily="18" charset="0"/>
                <a:ea typeface="Times New Roman" panose="02020603050405020304" pitchFamily="18" charset="0"/>
              </a:rPr>
              <a:t> (státní správy soudů).</a:t>
            </a:r>
          </a:p>
          <a:p>
            <a:pPr algn="just">
              <a:spcAft>
                <a:spcPts val="565"/>
              </a:spcAft>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Některé činnosti, které jsou kompetenčně svěřeny do působnosti soudů, jsou obsahově blízké činnosti správní (např. vedení obchodního rejstříku).</a:t>
            </a:r>
          </a:p>
          <a:p>
            <a:pPr marL="0" indent="0">
              <a:buNone/>
            </a:pPr>
            <a:endParaRPr lang="cs-CZ" dirty="0"/>
          </a:p>
        </p:txBody>
      </p:sp>
      <p:sp>
        <p:nvSpPr>
          <p:cNvPr id="4" name="Zástupný symbol pro zápatí 3">
            <a:extLst>
              <a:ext uri="{FF2B5EF4-FFF2-40B4-BE49-F238E27FC236}">
                <a16:creationId xmlns:a16="http://schemas.microsoft.com/office/drawing/2014/main" id="{9F86B557-6E5C-E3A6-59D3-A02DBCF76542}"/>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19F16A56-CB87-0016-2BDD-00007FACE836}"/>
              </a:ext>
            </a:extLst>
          </p:cNvPr>
          <p:cNvSpPr>
            <a:spLocks noGrp="1"/>
          </p:cNvSpPr>
          <p:nvPr>
            <p:ph type="sldNum" sz="quarter" idx="12"/>
          </p:nvPr>
        </p:nvSpPr>
        <p:spPr/>
        <p:txBody>
          <a:bodyPr/>
          <a:lstStyle/>
          <a:p>
            <a:fld id="{5E608FB1-680A-4E9D-A95E-8C4CFA1B47E3}" type="slidenum">
              <a:rPr lang="cs-CZ" smtClean="0"/>
              <a:pPr/>
              <a:t>9</a:t>
            </a:fld>
            <a:endParaRPr lang="cs-CZ" dirty="0"/>
          </a:p>
        </p:txBody>
      </p:sp>
    </p:spTree>
    <p:extLst>
      <p:ext uri="{BB962C8B-B14F-4D97-AF65-F5344CB8AC3E}">
        <p14:creationId xmlns:p14="http://schemas.microsoft.com/office/powerpoint/2010/main" val="2277276572"/>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554</TotalTime>
  <Words>6907</Words>
  <Application>Microsoft Office PowerPoint</Application>
  <PresentationFormat>Širokoúhlá obrazovka</PresentationFormat>
  <Paragraphs>394</Paragraphs>
  <Slides>55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55</vt:i4>
      </vt:variant>
    </vt:vector>
  </HeadingPairs>
  <TitlesOfParts>
    <vt:vector size="63" baseType="lpstr">
      <vt:lpstr>Aptos</vt:lpstr>
      <vt:lpstr>Arial</vt:lpstr>
      <vt:lpstr>Calibri</vt:lpstr>
      <vt:lpstr>Calibri Light</vt:lpstr>
      <vt:lpstr>Courier New</vt:lpstr>
      <vt:lpstr>HelveticaNeueLT Pro 55 Roman</vt:lpstr>
      <vt:lpstr>Times New Roman</vt:lpstr>
      <vt:lpstr>Motiv Office</vt:lpstr>
      <vt:lpstr> systémy veřejné správy v evropských zemích Úvod do problematiky veřejné správy v evropě veřejná správa v československu do r. 1989</vt:lpstr>
      <vt:lpstr>I. Pojetí veřejné správy</vt:lpstr>
      <vt:lpstr>Veřejná správa jako organizace Nositelé veřejné správy</vt:lpstr>
      <vt:lpstr>K pojetí správy</vt:lpstr>
      <vt:lpstr>Správa veřejná a správa soukromá</vt:lpstr>
      <vt:lpstr>Materiální a institucionální pojetí veřejné správy</vt:lpstr>
      <vt:lpstr>Rozdělení výkonu státní moci</vt:lpstr>
      <vt:lpstr>Zákonodárná činnost versus veřejná správa</vt:lpstr>
      <vt:lpstr>Soudnictví versus správa</vt:lpstr>
      <vt:lpstr>Výkonná moc a jiné složky státní moci</vt:lpstr>
      <vt:lpstr>Veřejná správa</vt:lpstr>
      <vt:lpstr>Členění veřejné správy</vt:lpstr>
      <vt:lpstr>Členění veřejné správy</vt:lpstr>
      <vt:lpstr>Členění veřejné správy</vt:lpstr>
      <vt:lpstr>Pojem policie</vt:lpstr>
      <vt:lpstr>II. Principy organizace veřejné správy</vt:lpstr>
      <vt:lpstr>Základní principy organizace veřejné správy</vt:lpstr>
      <vt:lpstr>Princip centralizace a decentralizace</vt:lpstr>
      <vt:lpstr>Princip koncentrace a dekoncentrace</vt:lpstr>
      <vt:lpstr>Princip organizační (služební) a pouhé instanční nad- a podřízenosti</vt:lpstr>
      <vt:lpstr>Princip územní a věcný</vt:lpstr>
      <vt:lpstr>Princip monokratický a kolegiální</vt:lpstr>
      <vt:lpstr>Prezentace aplikace PowerPoint</vt:lpstr>
      <vt:lpstr>Princip jmenovací a volební</vt:lpstr>
      <vt:lpstr>Princip subsidiarity</vt:lpstr>
      <vt:lpstr>III. Nositelé veřejné správy</vt:lpstr>
      <vt:lpstr>Nositelé (subjekty) Veřejné správy</vt:lpstr>
      <vt:lpstr>stát</vt:lpstr>
      <vt:lpstr>Veřejnoprávní korporace</vt:lpstr>
      <vt:lpstr>Veřejný ústav</vt:lpstr>
      <vt:lpstr>Veřejný podnik</vt:lpstr>
      <vt:lpstr>Veřejné fondy</vt:lpstr>
      <vt:lpstr>Osoby soukromého práva</vt:lpstr>
      <vt:lpstr>IV. vykonaVatelé veřejné správy</vt:lpstr>
      <vt:lpstr>Pojetí vykonavatele veřejné správy</vt:lpstr>
      <vt:lpstr>Orgán veřejné správy</vt:lpstr>
      <vt:lpstr>Správní úřad (úřad)</vt:lpstr>
      <vt:lpstr>V. Systémy veřejné správy</vt:lpstr>
      <vt:lpstr>Prvky určující vymezení systému veřejné správy</vt:lpstr>
      <vt:lpstr>Kontinentální model</vt:lpstr>
      <vt:lpstr>Britský model</vt:lpstr>
      <vt:lpstr>VI. Vývoj veřejné správy v československu</vt:lpstr>
      <vt:lpstr>Ústavní listina čsr z 29. 2. 1920</vt:lpstr>
      <vt:lpstr>Dokumenty k místní správy v období 1. republiky</vt:lpstr>
      <vt:lpstr>Státoprávní změny od roku 1938</vt:lpstr>
      <vt:lpstr>Prozatímní státní zřízení v emigraci</vt:lpstr>
      <vt:lpstr>Dokumenty k obnovení právního pořádku a k poválečnému uspořádání</vt:lpstr>
      <vt:lpstr>Ústavní dokumenty od roku 1948</vt:lpstr>
      <vt:lpstr>Postavení centrálních orgánů od roku 1948 do roku 1968</vt:lpstr>
      <vt:lpstr>Změny od roku 1969</vt:lpstr>
      <vt:lpstr>Územní členění státu</vt:lpstr>
      <vt:lpstr>Národní výbory – londýnská a moskevská koncepce</vt:lpstr>
      <vt:lpstr>Právní dokumenty o národních výborech</vt:lpstr>
      <vt:lpstr>Právní dokumenty o národních výborech</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Martin Kopecký</cp:lastModifiedBy>
  <cp:revision>14</cp:revision>
  <dcterms:created xsi:type="dcterms:W3CDTF">2025-01-18T09:44:04Z</dcterms:created>
  <dcterms:modified xsi:type="dcterms:W3CDTF">2026-03-16T14:53:32Z</dcterms:modified>
</cp:coreProperties>
</file>