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80" r:id="rId4"/>
    <p:sldId id="259" r:id="rId5"/>
    <p:sldId id="283" r:id="rId6"/>
    <p:sldId id="261" r:id="rId7"/>
    <p:sldId id="260" r:id="rId8"/>
    <p:sldId id="263" r:id="rId9"/>
    <p:sldId id="264" r:id="rId10"/>
    <p:sldId id="265" r:id="rId11"/>
    <p:sldId id="269" r:id="rId12"/>
    <p:sldId id="270" r:id="rId13"/>
    <p:sldId id="285" r:id="rId14"/>
    <p:sldId id="287" r:id="rId15"/>
    <p:sldId id="288" r:id="rId16"/>
    <p:sldId id="289" r:id="rId17"/>
    <p:sldId id="291" r:id="rId18"/>
    <p:sldId id="292" r:id="rId19"/>
    <p:sldId id="293" r:id="rId20"/>
    <p:sldId id="294" r:id="rId21"/>
    <p:sldId id="295" r:id="rId22"/>
    <p:sldId id="297" r:id="rId23"/>
    <p:sldId id="298" r:id="rId24"/>
    <p:sldId id="262" r:id="rId25"/>
    <p:sldId id="266" r:id="rId26"/>
    <p:sldId id="268" r:id="rId27"/>
    <p:sldId id="271" r:id="rId28"/>
    <p:sldId id="272" r:id="rId29"/>
    <p:sldId id="273" r:id="rId30"/>
    <p:sldId id="274" r:id="rId31"/>
  </p:sldIdLst>
  <p:sldSz cx="14630400" cy="8229600"/>
  <p:notesSz cx="8229600" cy="14630400"/>
  <p:embeddedFontLst>
    <p:embeddedFont>
      <p:font typeface="Heebo Light" pitchFamily="2" charset="-79"/>
      <p:regular r:id="rId33"/>
    </p:embeddedFont>
    <p:embeddedFont>
      <p:font typeface="Montserrat" panose="00000500000000000000" pitchFamily="2" charset="-18"/>
      <p:regular r:id="rId34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04" autoAdjust="0"/>
  </p:normalViewPr>
  <p:slideViewPr>
    <p:cSldViewPr snapToGrid="0" snapToObjects="1">
      <p:cViewPr varScale="1">
        <p:scale>
          <a:sx n="85" d="100"/>
          <a:sy n="85" d="100"/>
        </p:scale>
        <p:origin x="8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626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740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85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657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332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668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51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57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408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281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5243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045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697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56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A2C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6.svg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svg"/><Relationship Id="rId5" Type="http://schemas.openxmlformats.org/officeDocument/2006/relationships/image" Target="../media/image7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80.png"/><Relationship Id="rId7" Type="http://schemas.openxmlformats.org/officeDocument/2006/relationships/image" Target="../media/image40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3.png"/><Relationship Id="rId11" Type="http://schemas.openxmlformats.org/officeDocument/2006/relationships/image" Target="../media/image87.svg"/><Relationship Id="rId5" Type="http://schemas.openxmlformats.org/officeDocument/2006/relationships/image" Target="../media/image82.svg"/><Relationship Id="rId10" Type="http://schemas.openxmlformats.org/officeDocument/2006/relationships/image" Target="../media/image86.png"/><Relationship Id="rId4" Type="http://schemas.openxmlformats.org/officeDocument/2006/relationships/image" Target="../media/image81.png"/><Relationship Id="rId9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393275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sociologie? Úvod do vědy o společnosti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31086"/>
            <a:ext cx="7556421" cy="24165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představuje klíčový nástroj pro pochopení světa, ve kterém žijeme. Je to věda, která nám umožňuje nahlédnout pod povrch každodenního života a odhalit skryté vzorce, struktury a síly, které utvářejí naše společenské zkušenosti. </a:t>
            </a: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se etablovala jako samostatná vědecká disciplína v 19. století, kdy se lidská společnost začala rychle měnit v důsledku industrializace, urbanizace a politických revolucí. </a:t>
            </a:r>
            <a:endParaRPr lang="cs-CZ" sz="1550" dirty="0">
              <a:solidFill>
                <a:srgbClr val="DCD7E5"/>
              </a:solidFill>
              <a:latin typeface="Heebo Light" pitchFamily="34" charset="0"/>
              <a:ea typeface="Heebo Light" pitchFamily="34" charset="-122"/>
              <a:cs typeface="Heebo Light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38118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Durkheim vs. Weber – dva pilíře klasické sociologie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2675930"/>
            <a:ext cx="992267" cy="146101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70815" y="2874288"/>
            <a:ext cx="25196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Durkheimův přístup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70815" y="3303508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jako objektivní realita → Sociální fakta → Vnější donucení → Kolektivní vědomí → Sociální integrace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190" y="4136946"/>
            <a:ext cx="992267" cy="146101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70815" y="433530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Weberův přístup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70815" y="4764524"/>
            <a:ext cx="636579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Individuální jednání → Subjektivní smysl → Interpretativní porozumění → Ideální typy → Racionalizace</a:t>
            </a:r>
            <a:endParaRPr lang="en-US" sz="1550" dirty="0"/>
          </a:p>
        </p:txBody>
      </p:sp>
      <p:sp>
        <p:nvSpPr>
          <p:cNvPr id="10" name="Text 5"/>
          <p:cNvSpPr/>
          <p:nvPr/>
        </p:nvSpPr>
        <p:spPr>
          <a:xfrm>
            <a:off x="6280190" y="5821204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Oba přístupy jsou legitimní a komplementární. Durkheim nám pomáhá pochopit, jak společnost formuje jedince, zatímco Weber ukazuje, jak jedinci svým jednáním vytvářejí společnost. Moderní sociologie často spojuje oba pohledy – například Giddensova teorie strukturace.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6642" y="746284"/>
            <a:ext cx="10217825" cy="591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50"/>
              </a:lnSpc>
              <a:buNone/>
            </a:pPr>
            <a:r>
              <a:rPr lang="en-US" sz="37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Vývoj sociologického myšlení – hlavní etapy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303770" y="1698069"/>
            <a:ext cx="22860" cy="5785128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Shape 2"/>
          <p:cNvSpPr/>
          <p:nvPr/>
        </p:nvSpPr>
        <p:spPr>
          <a:xfrm>
            <a:off x="6557784" y="1899404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7102376" y="1698069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6" name="Text 4"/>
          <p:cNvSpPr/>
          <p:nvPr/>
        </p:nvSpPr>
        <p:spPr>
          <a:xfrm>
            <a:off x="7173278" y="1733490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3153251" y="1763078"/>
            <a:ext cx="321611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Klasické období (1830-1920)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56642" y="2166699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Založení sociologie jako samostatné vědy. Auguste Comte, Karl Marx, Émile Durkheim, Max Weber, Georg Simmel. Hlavní témata: industrializace, modernizace, kapitalismus, racionalita, sociální integrace.</a:t>
            </a:r>
            <a:endParaRPr lang="en-US" sz="1450" dirty="0"/>
          </a:p>
        </p:txBody>
      </p:sp>
      <p:sp>
        <p:nvSpPr>
          <p:cNvPr id="9" name="Shape 7"/>
          <p:cNvSpPr/>
          <p:nvPr/>
        </p:nvSpPr>
        <p:spPr>
          <a:xfrm>
            <a:off x="7505164" y="3016687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0" name="Shape 8"/>
          <p:cNvSpPr/>
          <p:nvPr/>
        </p:nvSpPr>
        <p:spPr>
          <a:xfrm>
            <a:off x="7102376" y="2815352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7173278" y="2850773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8261033" y="2880360"/>
            <a:ext cx="370510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Meziválečné období (1920-1945)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8261033" y="3283982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Rozvoj empirického výzkumu, zejména v USA. Chicagská škola a její urbánní studie. George Herbert Mead a symbolický interakcionismus. Rozvoj metodologie sociologického výzkumu. Talcott Parsons začíná budovat strukturální funkcionalismus.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557784" y="4022288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5" name="Shape 13"/>
          <p:cNvSpPr/>
          <p:nvPr/>
        </p:nvSpPr>
        <p:spPr>
          <a:xfrm>
            <a:off x="7102376" y="3820954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6" name="Text 14"/>
          <p:cNvSpPr/>
          <p:nvPr/>
        </p:nvSpPr>
        <p:spPr>
          <a:xfrm>
            <a:off x="7173278" y="3856375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200" dirty="0"/>
          </a:p>
        </p:txBody>
      </p:sp>
      <p:sp>
        <p:nvSpPr>
          <p:cNvPr id="17" name="Text 15"/>
          <p:cNvSpPr/>
          <p:nvPr/>
        </p:nvSpPr>
        <p:spPr>
          <a:xfrm>
            <a:off x="3378637" y="3885962"/>
            <a:ext cx="299073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Poválečná éra (1945-1968)</a:t>
            </a:r>
            <a:endParaRPr lang="en-US" sz="1850" dirty="0"/>
          </a:p>
        </p:txBody>
      </p:sp>
      <p:sp>
        <p:nvSpPr>
          <p:cNvPr id="18" name="Text 16"/>
          <p:cNvSpPr/>
          <p:nvPr/>
        </p:nvSpPr>
        <p:spPr>
          <a:xfrm>
            <a:off x="756642" y="4289584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Dominance funkcionalismu (Parsons, Merton). Rozvoj teorie modernizace. Vznikají velké komparativní studie. Kvantitativní metody získávají na významu. Sociologie se institucionalizuje na univerzitách po celém světě.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505164" y="5028009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0" name="Shape 18"/>
          <p:cNvSpPr/>
          <p:nvPr/>
        </p:nvSpPr>
        <p:spPr>
          <a:xfrm>
            <a:off x="7102376" y="4826675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1" name="Text 19"/>
          <p:cNvSpPr/>
          <p:nvPr/>
        </p:nvSpPr>
        <p:spPr>
          <a:xfrm>
            <a:off x="7173278" y="4862096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8261033" y="4891683"/>
            <a:ext cx="3570446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Krize a nové směry (1968-1990)</a:t>
            </a:r>
            <a:endParaRPr lang="en-US" sz="1850" dirty="0"/>
          </a:p>
        </p:txBody>
      </p:sp>
      <p:sp>
        <p:nvSpPr>
          <p:cNvPr id="23" name="Text 21"/>
          <p:cNvSpPr/>
          <p:nvPr/>
        </p:nvSpPr>
        <p:spPr>
          <a:xfrm>
            <a:off x="8261033" y="5295305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Kritika funkcionalismu. Obnovení zájmu o konfliktní teorie, marxismus, feminismus. Rozvoj interpretativních přístupů (fenomenologie, etnometodologie). Postmodernismus zpochybňuje velké teorie. Giddens formuluje teorii strukturace.</a:t>
            </a:r>
            <a:endParaRPr lang="en-US" sz="1450" dirty="0"/>
          </a:p>
        </p:txBody>
      </p:sp>
      <p:sp>
        <p:nvSpPr>
          <p:cNvPr id="24" name="Shape 22"/>
          <p:cNvSpPr/>
          <p:nvPr/>
        </p:nvSpPr>
        <p:spPr>
          <a:xfrm>
            <a:off x="6557784" y="6033730"/>
            <a:ext cx="567452" cy="22860"/>
          </a:xfrm>
          <a:prstGeom prst="roundRect">
            <a:avLst>
              <a:gd name="adj" fmla="val 347593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5" name="Shape 23"/>
          <p:cNvSpPr/>
          <p:nvPr/>
        </p:nvSpPr>
        <p:spPr>
          <a:xfrm>
            <a:off x="7102376" y="5832396"/>
            <a:ext cx="425648" cy="425648"/>
          </a:xfrm>
          <a:prstGeom prst="roundRect">
            <a:avLst>
              <a:gd name="adj" fmla="val 18668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6" name="Text 24"/>
          <p:cNvSpPr/>
          <p:nvPr/>
        </p:nvSpPr>
        <p:spPr>
          <a:xfrm>
            <a:off x="7173278" y="5867817"/>
            <a:ext cx="283726" cy="3546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22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5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3423047" y="5897404"/>
            <a:ext cx="2946321" cy="2955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Současnost (1990-dosud)</a:t>
            </a:r>
            <a:endParaRPr lang="en-US" sz="1850" dirty="0"/>
          </a:p>
        </p:txBody>
      </p:sp>
      <p:sp>
        <p:nvSpPr>
          <p:cNvPr id="28" name="Text 26"/>
          <p:cNvSpPr/>
          <p:nvPr/>
        </p:nvSpPr>
        <p:spPr>
          <a:xfrm>
            <a:off x="756642" y="6301026"/>
            <a:ext cx="5612725" cy="11820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Pluralita teorií a přístupů. Globalizace jako hlavní téma. Zájem o rizikovou společnost, fluidní modernitu, síťovou společnost. Interdisciplinarita. Nové metody (digitální sociologie, big data). Důraz na aplikaci a veřejnou angažovanost sociologie.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249"/>
            <a:ext cx="972431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Česká sociologie – významné osobnosti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564487"/>
            <a:ext cx="4215289" cy="2286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2709386"/>
            <a:ext cx="42152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Tomáš Garrigue Masaryk (1850-1937)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3448764"/>
            <a:ext cx="4215289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Zakladatel české moderní sociologie. Jeho hlavní dílo „Česká otázka" (1895) kombinuje historickou, filosofickou a sociologickou analýzu. Masaryk studoval sebevraždu jako sociální jev ještě před Durkheimem. Jako prezident aplikoval sociologické myšlení v politické praxi. Zdůrazňoval humanistické hodnoty a demokratické ideály.</a:t>
            </a:r>
            <a:endParaRPr lang="en-US" sz="15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437" y="2584371"/>
            <a:ext cx="4215408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07437" y="2709386"/>
            <a:ext cx="320849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Eduard Beneš (1884-1948)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5207437" y="3138607"/>
            <a:ext cx="4215408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Žák T. G. Masaryka, politický sociolog. Jeho práce se zaměřovaly na národnostní otázku, mezinárodní vztahy a problematiku moderního státu. Spojoval sociologickou analýzu s aktivní politickou činností.</a:t>
            </a:r>
            <a:endParaRPr lang="en-US" sz="15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1203" y="2584371"/>
            <a:ext cx="4215289" cy="2286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21203" y="2709386"/>
            <a:ext cx="339947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Další významní sociologové</a:t>
            </a:r>
            <a:endParaRPr lang="en-US" sz="1950" dirty="0"/>
          </a:p>
        </p:txBody>
      </p:sp>
      <p:sp>
        <p:nvSpPr>
          <p:cNvPr id="11" name="Text 6"/>
          <p:cNvSpPr/>
          <p:nvPr/>
        </p:nvSpPr>
        <p:spPr>
          <a:xfrm>
            <a:off x="9621203" y="3138607"/>
            <a:ext cx="4215289" cy="25404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Inocenc Arnošt Bláha (1879-1960):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kultury, села a venkova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Josef Král (1853-1917):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a filosofie práva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Otokar Fischer (1883-1938):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estetika a sociologie umění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Emanuel Chalupný (1879-1958):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sociologická metodologie</a:t>
            </a:r>
            <a:endParaRPr lang="en-US" sz="1550" dirty="0"/>
          </a:p>
        </p:txBody>
      </p:sp>
      <p:sp>
        <p:nvSpPr>
          <p:cNvPr id="12" name="Text 7"/>
          <p:cNvSpPr/>
          <p:nvPr/>
        </p:nvSpPr>
        <p:spPr>
          <a:xfrm>
            <a:off x="793790" y="615306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Česká sociologie měla silnou pozici v meziválečném období, byla však přerušena komunistickým režimem (1948-1989), který ji nahradil marxisticko-leninskou ideologií. K obnově došlo až po roce 1989.</a:t>
            </a:r>
            <a:endParaRPr lang="en-US" sz="15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5453" y="585073"/>
            <a:ext cx="8303062" cy="5980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 a příbuzné sociální vědy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5453" y="1552218"/>
            <a:ext cx="13099494" cy="6012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není izolovanou disciplínou, ale úzce spolupracuje s mnoha dalšími sociálními vědami. Tato interdisciplinární povaha obohacuje sociologické poznání a umožňuje komplexnější pochopení společenských jevů.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453" y="2361009"/>
            <a:ext cx="574119" cy="57411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65453" y="3165753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Filosofie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765453" y="3575447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Poskytuje teoretické a etické základy pro sociologické myšlení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0452" y="2361009"/>
            <a:ext cx="574119" cy="57411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430452" y="3165753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Historie</a:t>
            </a:r>
            <a:endParaRPr lang="en-US" sz="1850" dirty="0"/>
          </a:p>
        </p:txBody>
      </p:sp>
      <p:sp>
        <p:nvSpPr>
          <p:cNvPr id="9" name="Text 5"/>
          <p:cNvSpPr/>
          <p:nvPr/>
        </p:nvSpPr>
        <p:spPr>
          <a:xfrm>
            <a:off x="7430452" y="3575447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Umožňuje porozumět společenským jevům v časové perspektivě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5453" y="4245173"/>
            <a:ext cx="574119" cy="57411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765453" y="504991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Ekonomika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765453" y="5459611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Zkoumá ekonomické systémy a jejich vliv na společnost</a:t>
            </a:r>
            <a:endParaRPr lang="en-US" sz="15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0452" y="4245173"/>
            <a:ext cx="574119" cy="5741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430452" y="5049917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Psychologie</a:t>
            </a:r>
            <a:endParaRPr lang="en-US" sz="1850" dirty="0"/>
          </a:p>
        </p:txBody>
      </p:sp>
      <p:sp>
        <p:nvSpPr>
          <p:cNvPr id="15" name="Text 9"/>
          <p:cNvSpPr/>
          <p:nvPr/>
        </p:nvSpPr>
        <p:spPr>
          <a:xfrm>
            <a:off x="7430452" y="5459611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Studuje individuální chování a jeho sociální kontext</a:t>
            </a:r>
            <a:endParaRPr lang="en-US" sz="1500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5453" y="6129338"/>
            <a:ext cx="574119" cy="57411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765453" y="6934081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Antropologie</a:t>
            </a:r>
            <a:endParaRPr lang="en-US" sz="1850" dirty="0"/>
          </a:p>
        </p:txBody>
      </p:sp>
      <p:sp>
        <p:nvSpPr>
          <p:cNvPr id="18" name="Text 11"/>
          <p:cNvSpPr/>
          <p:nvPr/>
        </p:nvSpPr>
        <p:spPr>
          <a:xfrm>
            <a:off x="765453" y="7343775"/>
            <a:ext cx="6434376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Přináší srovnávací perspektivu různých kultur a společností</a:t>
            </a:r>
            <a:endParaRPr lang="en-US" sz="1500" dirty="0"/>
          </a:p>
        </p:txBody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30452" y="6129338"/>
            <a:ext cx="574119" cy="574119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7430452" y="6934081"/>
            <a:ext cx="2392323" cy="2989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Politologie</a:t>
            </a:r>
            <a:endParaRPr lang="en-US" sz="1850" dirty="0"/>
          </a:p>
        </p:txBody>
      </p:sp>
      <p:sp>
        <p:nvSpPr>
          <p:cNvPr id="21" name="Text 13"/>
          <p:cNvSpPr/>
          <p:nvPr/>
        </p:nvSpPr>
        <p:spPr>
          <a:xfrm>
            <a:off x="7430452" y="7343775"/>
            <a:ext cx="6434495" cy="300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Analyzuje moc, vládu a politické procesy ve společnosti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01929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12294"/>
            <a:ext cx="1254430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Miroslav Disman: Jak se vyrábí sociologická znalost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308622"/>
            <a:ext cx="7632025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Český sociolog Miroslav Disman ve své klíčové práci zdůrazňuje, že sociologická znalost nevzniká náhodně, ale prostřednictvím systematického zkoumání a pečlivé interpretace sociálních jevů. Sociologický výzkum vyžaduje propojení empirických dat s teoretickým rámcem.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3802023"/>
            <a:ext cx="3716774" cy="1555552"/>
          </a:xfrm>
          <a:prstGeom prst="roundRect">
            <a:avLst>
              <a:gd name="adj" fmla="val 535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999768" y="40080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Empirický výzkum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999768" y="4516517"/>
            <a:ext cx="3304818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Sběr a analýza dat o sociální realitě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4708922" y="3802023"/>
            <a:ext cx="3716893" cy="1555552"/>
          </a:xfrm>
          <a:prstGeom prst="roundRect">
            <a:avLst>
              <a:gd name="adj" fmla="val 535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8" name="Text 6"/>
          <p:cNvSpPr/>
          <p:nvPr/>
        </p:nvSpPr>
        <p:spPr>
          <a:xfrm>
            <a:off x="4914900" y="400800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Teoretický rámec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4914900" y="4516517"/>
            <a:ext cx="3304937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Koncepční nástroje pro interpretaci dat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5555933"/>
            <a:ext cx="7632025" cy="1238012"/>
          </a:xfrm>
          <a:prstGeom prst="roundRect">
            <a:avLst>
              <a:gd name="adj" fmla="val 6733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999768" y="576191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Kritická reflexe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999768" y="6270427"/>
            <a:ext cx="7220069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Zpochybňování vlastních předpokladů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8774668" y="2130028"/>
            <a:ext cx="5212318" cy="4887158"/>
          </a:xfrm>
          <a:prstGeom prst="roundRect">
            <a:avLst>
              <a:gd name="adj" fmla="val 292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4" name="Text 12"/>
          <p:cNvSpPr/>
          <p:nvPr/>
        </p:nvSpPr>
        <p:spPr>
          <a:xfrm>
            <a:off x="8973026" y="23283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 sociologa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8973026" y="2836902"/>
            <a:ext cx="4815602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 musí být nejen výzkumníkem, ale také kritickým myslitelem, který reflektuje vlastní předpoklady a hodnoty. Sociologické poznání je vždy ovlivněno historickým a kulturním kontextem.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4822593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111448"/>
            <a:ext cx="851820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Epistemologie v sociálních vědách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89" y="2284120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Epistemologie zkoumá podstatu a možnosti poznání. V sociálních vědách existují různé přístupy k tomu, jak můžeme poznávat sociální realitu. Důležité je pochopení, že žádný přístup není absolutní – každý přináší specifické pohledy a má svá omezení.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816650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00870" y="3692843"/>
            <a:ext cx="297656" cy="297656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015008" y="4341614"/>
            <a:ext cx="263890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Kvantitativní přístupy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1015008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měření, statistické analýzy a zobecnitelné vzorce. Hledají pravidelnosti a kauzální vztahy v sociálních jevech.</a:t>
            </a:r>
            <a:endParaRPr lang="en-US" sz="1550" dirty="0"/>
          </a:p>
        </p:txBody>
      </p:sp>
      <p:sp>
        <p:nvSpPr>
          <p:cNvPr id="9" name="Shape 6"/>
          <p:cNvSpPr/>
          <p:nvPr/>
        </p:nvSpPr>
        <p:spPr>
          <a:xfrm>
            <a:off x="4104084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Shape 7"/>
          <p:cNvSpPr/>
          <p:nvPr/>
        </p:nvSpPr>
        <p:spPr>
          <a:xfrm>
            <a:off x="4126944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1165" y="3692843"/>
            <a:ext cx="297656" cy="297656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4325303" y="4341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Kvalitativní přístupy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4325303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Zdůrazňují interpretaci, porozumění subjektivním významům a hloubkové pochopení sociálních kontextů.</a:t>
            </a:r>
            <a:endParaRPr lang="en-US" sz="1550" dirty="0"/>
          </a:p>
        </p:txBody>
      </p:sp>
      <p:sp>
        <p:nvSpPr>
          <p:cNvPr id="14" name="Shape 10"/>
          <p:cNvSpPr/>
          <p:nvPr/>
        </p:nvSpPr>
        <p:spPr>
          <a:xfrm>
            <a:off x="7414379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5" name="Shape 11"/>
          <p:cNvSpPr/>
          <p:nvPr/>
        </p:nvSpPr>
        <p:spPr>
          <a:xfrm>
            <a:off x="7437239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21460" y="3692843"/>
            <a:ext cx="297656" cy="297656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635597" y="4341614"/>
            <a:ext cx="257258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Hermeneutický kruh</a:t>
            </a:r>
            <a:endParaRPr lang="en-US" sz="1950" dirty="0"/>
          </a:p>
        </p:txBody>
      </p:sp>
      <p:sp>
        <p:nvSpPr>
          <p:cNvPr id="18" name="Text 13"/>
          <p:cNvSpPr/>
          <p:nvPr/>
        </p:nvSpPr>
        <p:spPr>
          <a:xfrm>
            <a:off x="7635597" y="4770834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Poznání je historicky a intersubjektivně podmíněné – interpretujeme části v kontextu celku a celek prostřednictvím částí.</a:t>
            </a:r>
            <a:endParaRPr lang="en-US" sz="1550" dirty="0"/>
          </a:p>
        </p:txBody>
      </p:sp>
      <p:sp>
        <p:nvSpPr>
          <p:cNvPr id="19" name="Shape 14"/>
          <p:cNvSpPr/>
          <p:nvPr/>
        </p:nvSpPr>
        <p:spPr>
          <a:xfrm>
            <a:off x="10724674" y="3525083"/>
            <a:ext cx="3111937" cy="3054668"/>
          </a:xfrm>
          <a:prstGeom prst="roundRect">
            <a:avLst>
              <a:gd name="adj" fmla="val 272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0" name="Shape 15"/>
          <p:cNvSpPr/>
          <p:nvPr/>
        </p:nvSpPr>
        <p:spPr>
          <a:xfrm>
            <a:off x="10747534" y="3547943"/>
            <a:ext cx="3066217" cy="595313"/>
          </a:xfrm>
          <a:prstGeom prst="roundRect">
            <a:avLst>
              <a:gd name="adj" fmla="val 9395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131754" y="3692843"/>
            <a:ext cx="297656" cy="297656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0945892" y="434161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Pluralismus metod</a:t>
            </a:r>
            <a:endParaRPr lang="en-US" sz="1950" dirty="0"/>
          </a:p>
        </p:txBody>
      </p:sp>
      <p:sp>
        <p:nvSpPr>
          <p:cNvPr id="23" name="Text 17"/>
          <p:cNvSpPr/>
          <p:nvPr/>
        </p:nvSpPr>
        <p:spPr>
          <a:xfrm>
            <a:off x="10945892" y="4770834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Kombinace různých metodologických přístupů a teorií obohacuje sociologické poznání.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125107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52525" y="435888"/>
            <a:ext cx="4052173" cy="4883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00"/>
              </a:lnSpc>
              <a:buNone/>
            </a:pPr>
            <a:r>
              <a:rPr lang="en-US" sz="30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Hermeneutický kruh</a:t>
            </a:r>
            <a:endParaRPr lang="en-US" sz="3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822" y="1170385"/>
            <a:ext cx="11706578" cy="5422326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51074" y="2536962"/>
            <a:ext cx="431376" cy="4313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268129" y="3170930"/>
            <a:ext cx="2773130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Pochopení části</a:t>
            </a:r>
            <a:endParaRPr lang="en-US" sz="2150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49127" y="3399713"/>
            <a:ext cx="431375" cy="431376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221113" y="1839828"/>
            <a:ext cx="2773130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Pochopení celku</a:t>
            </a:r>
            <a:endParaRPr lang="en-US" sz="215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35483" y="5211491"/>
            <a:ext cx="431376" cy="431376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9379473" y="4575982"/>
            <a:ext cx="3191987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Nová interpretace části</a:t>
            </a:r>
            <a:endParaRPr lang="en-US" sz="2150" dirty="0"/>
          </a:p>
        </p:txBody>
      </p:sp>
      <p:pic>
        <p:nvPicPr>
          <p:cNvPr id="10" name="Image 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37622" y="4398040"/>
            <a:ext cx="431376" cy="431376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3299195" y="5590162"/>
            <a:ext cx="3467567" cy="3466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1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Hlubší porozumění celku</a:t>
            </a:r>
            <a:endParaRPr lang="en-US" sz="2150" dirty="0"/>
          </a:p>
        </p:txBody>
      </p:sp>
      <p:sp>
        <p:nvSpPr>
          <p:cNvPr id="12" name="Text 5"/>
          <p:cNvSpPr/>
          <p:nvPr/>
        </p:nvSpPr>
        <p:spPr>
          <a:xfrm>
            <a:off x="1152525" y="6788050"/>
            <a:ext cx="12325350" cy="6704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Hermeneutický kruh představuje klíčový koncept v interpretativních sociálních vědách. Ilustruje, jak naše poznání postupuje cyklicky mezi částmi a celkem: jednotlivé sociální jevy chápeme v kontextu širší společnosti, zatímco celkové porozumění společnosti formujeme na základě poznání jednotlivých jevů. Tento proces není nikdy ukončen, ale vede k postupně hlubšímu porozumění.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250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41310"/>
            <a:ext cx="502741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sociální teorie?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900482"/>
            <a:ext cx="6279356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představuje soubor konceptů, pojmů a modelů, které slouží k vysvětlování a interpretaci sociálních jevů. Na rozdíl od pouhe empirického popisu nabízí teorie systematický rámec pro pochopení hlubších struktur a mechanismů společnosti.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93790" y="4368998"/>
            <a:ext cx="367474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Charakteristiky sociální teorie: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4877514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Systematický přístup k vysvětlování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Interdisciplinární charakter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Propojení s filosofií, politikou a kulturou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Abstrakce od konkrétních případů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564874" y="2945130"/>
            <a:ext cx="6279356" cy="1986796"/>
          </a:xfrm>
          <a:prstGeom prst="roundRect">
            <a:avLst>
              <a:gd name="adj" fmla="val 4196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3232" y="3219807"/>
            <a:ext cx="310039" cy="24800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8271629" y="319301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Historický kontext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8271629" y="3701534"/>
            <a:ext cx="537424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jako samostatný obor vznikla až ve 40. letech 20. století, i když teoretické úvahy o společnosti mají mnohem starší tradici sahající až k antické filosofii.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64874" y="5155168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teorie nám pomáhá vidět za povrch každodenních sociálních interakcí a odhalovat skryté mechanismy, které utvářejí společenský život.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6327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07100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Strukturální funkcionalismus: společnost jako systém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805220" y="212246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Strukturální funkcionalismus představuje jeden z nejvlivnějších teoretických přístupů v sociologii 20. století. Jeho hlavní představitel Talcott Parsons vytvořil komplexní teorii společnosti jako systému vzájemně propojených částí.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793790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8" y="3308390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3471982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Adaptation (Adaptace)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4841438"/>
            <a:ext cx="269998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Schopnost společnosti přizpůsobit se vnějšímu prostředí a zajistit materiální zdroje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4104084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0063" y="3308390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73773" y="3471982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4310063" y="4102060"/>
            <a:ext cx="256317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Goal attainment (Cíl)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4310063" y="4531281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Definování a dosahování kolektivních cílů společnosti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7414379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0357" y="3308390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84068" y="3471982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7620357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Integration (Integrace)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7620357" y="4841438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Koordinace a soudržnost mezi různými částmi systému</a:t>
            </a:r>
            <a:endParaRPr lang="en-US" sz="1550" dirty="0"/>
          </a:p>
        </p:txBody>
      </p:sp>
      <p:sp>
        <p:nvSpPr>
          <p:cNvPr id="19" name="Shape 11"/>
          <p:cNvSpPr/>
          <p:nvPr/>
        </p:nvSpPr>
        <p:spPr>
          <a:xfrm>
            <a:off x="10724674" y="3102412"/>
            <a:ext cx="3111937" cy="3215164"/>
          </a:xfrm>
          <a:prstGeom prst="roundRect">
            <a:avLst>
              <a:gd name="adj" fmla="val 2679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30652" y="3308390"/>
            <a:ext cx="595313" cy="595313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94363" y="3471982"/>
            <a:ext cx="267891" cy="267891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10930652" y="4102060"/>
            <a:ext cx="2699980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Latency (Latentní vzory)</a:t>
            </a:r>
            <a:endParaRPr lang="en-US" sz="1950" dirty="0"/>
          </a:p>
        </p:txBody>
      </p:sp>
      <p:sp>
        <p:nvSpPr>
          <p:cNvPr id="23" name="Text 13"/>
          <p:cNvSpPr/>
          <p:nvPr/>
        </p:nvSpPr>
        <p:spPr>
          <a:xfrm>
            <a:off x="10930652" y="4841438"/>
            <a:ext cx="269998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Udržování kulturních vzorců a hodnot napříč časem</a:t>
            </a:r>
            <a:endParaRPr lang="en-US" sz="1550" dirty="0"/>
          </a:p>
        </p:txBody>
      </p:sp>
      <p:sp>
        <p:nvSpPr>
          <p:cNvPr id="24" name="Text 14"/>
          <p:cNvSpPr/>
          <p:nvPr/>
        </p:nvSpPr>
        <p:spPr>
          <a:xfrm>
            <a:off x="1091446" y="6764060"/>
            <a:ext cx="127451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Kritika:</a:t>
            </a: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Funkcionalismus byl kritizován za nedostatečné vysvětlení sociálních konfliktů, nerovností a společenských změn. Zdůrazňuje stabilitu na úkor dynamiky a přehlíží mocenské vztahy.</a:t>
            </a:r>
            <a:endParaRPr lang="en-US" dirty="0"/>
          </a:p>
        </p:txBody>
      </p:sp>
      <p:sp>
        <p:nvSpPr>
          <p:cNvPr id="25" name="Shape 15"/>
          <p:cNvSpPr/>
          <p:nvPr/>
        </p:nvSpPr>
        <p:spPr>
          <a:xfrm>
            <a:off x="793790" y="6540818"/>
            <a:ext cx="22860" cy="1081564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0437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38701"/>
            <a:ext cx="1053988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konfliktu a interpretativní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5479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konfliktu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27252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 rozdíl od funkcionalismu vidí konflikt jako hnací sílu společenských změn a nezbytnou součást sociálního života. Konflikt není patologií, ale normálním prvkem společnosti.</a:t>
            </a:r>
            <a:endParaRPr lang="en-US" sz="16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965496"/>
            <a:ext cx="198358" cy="19835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215408"/>
            <a:ext cx="6279356" cy="22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93790" y="43603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Karl Marx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793790" y="4868823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Třídní konflikt jako motor dějin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5350150"/>
            <a:ext cx="198358" cy="19835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619827"/>
            <a:ext cx="6279356" cy="2286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93790" y="57846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Ralf Dahrendorf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93790" y="6293125"/>
            <a:ext cx="62793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Konflikt o 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autoritu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a moc v organizacích</a:t>
            </a:r>
            <a:endParaRPr lang="en-US" sz="1550" dirty="0"/>
          </a:p>
        </p:txBody>
      </p:sp>
      <p:sp>
        <p:nvSpPr>
          <p:cNvPr id="13" name="Text 7"/>
          <p:cNvSpPr/>
          <p:nvPr/>
        </p:nvSpPr>
        <p:spPr>
          <a:xfrm>
            <a:off x="7564874" y="2154793"/>
            <a:ext cx="370498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sociologie</a:t>
            </a:r>
            <a:endParaRPr lang="en-US" sz="2300" dirty="0"/>
          </a:p>
        </p:txBody>
      </p:sp>
      <p:sp>
        <p:nvSpPr>
          <p:cNvPr id="14" name="Text 8"/>
          <p:cNvSpPr/>
          <p:nvPr/>
        </p:nvSpPr>
        <p:spPr>
          <a:xfrm>
            <a:off x="7564874" y="272522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Interpretativní přístup se zaměřuje na subjektivní významy, které lidé přikládají svým jednáním. Společnost není jen objektivní struktura, ale také soubor významů vytvářených v každodenních interakcích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.</a:t>
            </a:r>
            <a:endParaRPr lang="en-US" sz="1550" dirty="0"/>
          </a:p>
        </p:txBody>
      </p:sp>
      <p:sp>
        <p:nvSpPr>
          <p:cNvPr id="15" name="Text 9"/>
          <p:cNvSpPr/>
          <p:nvPr/>
        </p:nvSpPr>
        <p:spPr>
          <a:xfrm>
            <a:off x="7564874" y="4064675"/>
            <a:ext cx="6279356" cy="12702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porozumění (Verstehen)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Analýza symbolů a významů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Studium každodenních interakcí</a:t>
            </a:r>
            <a:endParaRPr lang="en-US" sz="160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Fenomenologický přístup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68024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86376"/>
            <a:ext cx="1011721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Sociologie: definice a předmět zkoumání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03289"/>
            <a:ext cx="4215289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999768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Věda o společnosti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3138488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systematická věda, která se zabývá studiem lidské společnosti, sociálních vztahů a společenských procesů. Na rozdíl od běžného pozorování světa kolem nás používá sociologie vědecké metody, aby odhalila pravidelnosti a zákonitosti v sociálním chování.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5207437" y="2503289"/>
            <a:ext cx="4215408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5413415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Struktury a vztahy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5413415" y="3138488"/>
            <a:ext cx="380345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Předmětem zkoumání jsou sociální struktury – relativně stabilní vzorce vztahů mezi lidmi a institucemi. Sociologie analyzuje, jak tyto struktury vznikají, jak fungují a jak se mění v čase. Zkoumá také vzájemné vztahy mezi jednotlivci, skupinami a celou společností.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9621203" y="2503289"/>
            <a:ext cx="4215289" cy="3063954"/>
          </a:xfrm>
          <a:prstGeom prst="roundRect">
            <a:avLst>
              <a:gd name="adj" fmla="val 272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9827181" y="270926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Teorie a empirie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9827181" y="3138488"/>
            <a:ext cx="380333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teoreticko-empirická věda. To znamená, že nejen popisuje a měří společenské jevy (empirická složka), ale také vytváří teoretické modely a koncepty, které vysvětlují příčiny, mechanismy a důsledky těchto jevů (teoretická složka).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93790" y="5790486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Podle Giddense je sociologie zaměřena na pochopení toho, jak sociální svět funguje, jak se mění a jaké síly utvářejí naše životy. Sociologové zkoumají široké spektrum témat – od intimních rodinných vztahů až po globální ekonomické systémy, od každodenních interakcí až po dlouhodobé historické procesy.</a:t>
            </a:r>
            <a:endParaRPr lang="en-US" sz="1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6519" y="589836"/>
            <a:ext cx="6201966" cy="5675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konstruk</a:t>
            </a:r>
            <a:r>
              <a:rPr lang="cs-CZ" sz="35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tivismus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26519" y="1316355"/>
            <a:ext cx="13177361" cy="730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</a:t>
            </a:r>
            <a:r>
              <a:rPr lang="cs-CZ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konstuktivismus</a:t>
            </a: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představuje zásadní teoretický obrat v chápání sociální reality. Podle tohoto přístupu není společnost objektivní daností, ale je neustále vytvářena a udržována prostřednictvím lidských interakcí a sdílených významů.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19" y="2233493"/>
            <a:ext cx="3062764" cy="306276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26519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Peníze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26519" y="5887403"/>
            <a:ext cx="4253865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Hodnota peněz existuje pouze proto, že společnost kolektivně věří v jejich hodnotu a přijímá je jako prostředek směny.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8148" y="2233493"/>
            <a:ext cx="3062764" cy="306276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88148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Identita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5188148" y="5887403"/>
            <a:ext cx="4253984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Naše identity nejsou vrozené, ale formují se v sociálních interakcích a prostřednictvím kulturních kategorií.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9897" y="2233493"/>
            <a:ext cx="3062764" cy="3062764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49897" y="5504021"/>
            <a:ext cx="2270641" cy="2837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normy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9649897" y="5887403"/>
            <a:ext cx="4253984" cy="8351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Normy a pravidla společenského chování jsou kolektivně vytvářeny a mohou se měnit v různých kulturách a časových obdobích.</a:t>
            </a:r>
            <a:endParaRPr lang="en-US" sz="1600" dirty="0"/>
          </a:p>
        </p:txBody>
      </p:sp>
      <p:sp>
        <p:nvSpPr>
          <p:cNvPr id="13" name="Shape 8"/>
          <p:cNvSpPr/>
          <p:nvPr/>
        </p:nvSpPr>
        <p:spPr>
          <a:xfrm>
            <a:off x="726519" y="6909435"/>
            <a:ext cx="13678103" cy="730210"/>
          </a:xfrm>
          <a:prstGeom prst="roundRect">
            <a:avLst>
              <a:gd name="adj" fmla="val 10448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090" y="7167920"/>
            <a:ext cx="227052" cy="181570"/>
          </a:xfrm>
          <a:prstGeom prst="rect">
            <a:avLst/>
          </a:prstGeom>
        </p:spPr>
      </p:pic>
      <p:sp>
        <p:nvSpPr>
          <p:cNvPr id="15" name="Text 9"/>
          <p:cNvSpPr/>
          <p:nvPr/>
        </p:nvSpPr>
        <p:spPr>
          <a:xfrm>
            <a:off x="1316712" y="7121009"/>
            <a:ext cx="12405598" cy="2783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Charles Cooley a "looking glass self":</a:t>
            </a: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Naše sebepojetí vzniká jako zrcadlo v interakci s druhými – vidíme sebe tak, jak si myslíme, že nás vidí ostatní.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13075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703314"/>
            <a:ext cx="644187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onstrukce </a:t>
            </a: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reality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621048"/>
            <a:ext cx="75564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Tento koncept ilustruje, jak lidé společně vytváří a udržují sociální realitu prostřednictvím sdílených symbolů, významů a každodenních interakcí. To, co považujeme za "přirozené" nebo "normální", je často výsledkem dlouhodobých sociálních procesů a může se v různých kulturách lišit. Společnost není jen objektivní struktura existující nezávisle na nás, ale je aktivně vytvářena našimi kolektivními jednáními a interpretacemi.</a:t>
            </a:r>
            <a:endParaRPr lang="en-US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950392-0763-8C25-B354-33200EACD2A7}"/>
              </a:ext>
            </a:extLst>
          </p:cNvPr>
          <p:cNvSpPr txBox="1"/>
          <p:nvPr/>
        </p:nvSpPr>
        <p:spPr>
          <a:xfrm>
            <a:off x="793790" y="1694934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0" i="0" dirty="0">
                <a:solidFill>
                  <a:srgbClr val="0A0A0A"/>
                </a:solidFill>
                <a:effectLst/>
                <a:latin typeface="Google Sans"/>
              </a:rPr>
              <a:t> </a:t>
            </a:r>
            <a:r>
              <a:rPr lang="cs-CZ" sz="280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Peter L. Berger a Thomas Luckmann</a:t>
            </a:r>
            <a:r>
              <a:rPr lang="cs-CZ" sz="2800" b="0" i="0" dirty="0">
                <a:solidFill>
                  <a:schemeClr val="bg1"/>
                </a:solidFill>
                <a:effectLst/>
                <a:latin typeface="Montserrat" panose="00000500000000000000" pitchFamily="2" charset="-18"/>
              </a:rPr>
              <a:t> </a:t>
            </a:r>
            <a:endParaRPr lang="cs-CZ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147908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0346"/>
            <a:ext cx="12784931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Vědecká teorie jako nástroj porozumění společnosti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87725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Vědecké teorie v sociologii nejsou pouhými abstraktními spekulacemi, ale praktickými nástroji, které nám umožňují systematicky analyzovat a interpretovat složitost sociálního světa.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580"/>
            <a:ext cx="4347567" cy="79379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92148" y="3727728"/>
            <a:ext cx="25249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Redukce komplexity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992148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redukuje nepřehlednou složitost sociálního světa na pochopitelné modely a koncepty.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580"/>
            <a:ext cx="4347567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339715" y="37277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Analytický nástroj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5339715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Poskytuje konceptuální rámec pro systematickou analýzu a interpretaci sociálních jevů.</a:t>
            </a:r>
            <a:endParaRPr lang="en-US" sz="16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580"/>
            <a:ext cx="4347567" cy="79379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87282" y="3727728"/>
            <a:ext cx="24873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Ne absolutní pravda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9687282" y="4156948"/>
            <a:ext cx="395085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nejsou konečnými pravdami, ale pracovními nástroji, které se vyvíjejí a mohou být revidovány.</a:t>
            </a:r>
            <a:endParaRPr lang="en-US" sz="1600" dirty="0"/>
          </a:p>
        </p:txBody>
      </p:sp>
      <p:sp>
        <p:nvSpPr>
          <p:cNvPr id="13" name="Text 8"/>
          <p:cNvSpPr/>
          <p:nvPr/>
        </p:nvSpPr>
        <p:spPr>
          <a:xfrm>
            <a:off x="793790" y="57295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Kritické myšlení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793790" y="6238042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Práce s teorií vyžaduje schopnost kriticky hodnotit jejich předpoklady, logiku a empirickou podporu. Žádná teorie není dokonalá nebo univerzálně použitelná.</a:t>
            </a:r>
            <a:endParaRPr lang="en-US" dirty="0"/>
          </a:p>
        </p:txBody>
      </p:sp>
      <p:sp>
        <p:nvSpPr>
          <p:cNvPr id="15" name="Shape 10"/>
          <p:cNvSpPr/>
          <p:nvPr/>
        </p:nvSpPr>
        <p:spPr>
          <a:xfrm>
            <a:off x="7421999" y="5531168"/>
            <a:ext cx="6565106" cy="1838087"/>
          </a:xfrm>
          <a:prstGeom prst="roundRect">
            <a:avLst>
              <a:gd name="adj" fmla="val 777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6" name="Text 11"/>
          <p:cNvSpPr/>
          <p:nvPr/>
        </p:nvSpPr>
        <p:spPr>
          <a:xfrm>
            <a:off x="7620357" y="5729526"/>
            <a:ext cx="36765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Otevřenost novým přístupům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7620357" y="6238042"/>
            <a:ext cx="6168390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živá věda vyžaduje otevřenost vůči novým teoretickým perspektivám a ochotu přehodnocovat zavedené přístupy.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17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47505"/>
            <a:ext cx="579286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Shrnutí</a:t>
            </a:r>
            <a:r>
              <a:rPr lang="cs-CZ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klíčové pojmy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1015008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1015008" y="3614857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Komplexní systém sociálních vztahů, institucí a sdílených hodnot, který přesahuje pouhou sumu jednotlivců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4104084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4325303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4325303" y="3614857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Věda systematicky zkoumající společnost pomocí různých metod – od kvantitativního měření po kvalitativní interpretaci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7414379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7635597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teorie</a:t>
            </a:r>
            <a:endParaRPr lang="en-US" sz="1950" dirty="0"/>
          </a:p>
        </p:txBody>
      </p:sp>
      <p:sp>
        <p:nvSpPr>
          <p:cNvPr id="11" name="Text 9"/>
          <p:cNvSpPr/>
          <p:nvPr/>
        </p:nvSpPr>
        <p:spPr>
          <a:xfrm>
            <a:off x="7635597" y="3614857"/>
            <a:ext cx="2669500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Rámce vysvětlující sociální jevy: funkcionalismus (stabilita), konflikt (změna), konstrukcionismus (významy</a:t>
            </a: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)</a:t>
            </a:r>
            <a:endParaRPr lang="en-US" sz="1550" dirty="0"/>
          </a:p>
        </p:txBody>
      </p:sp>
      <p:sp>
        <p:nvSpPr>
          <p:cNvPr id="12" name="Shape 10"/>
          <p:cNvSpPr/>
          <p:nvPr/>
        </p:nvSpPr>
        <p:spPr>
          <a:xfrm>
            <a:off x="10724674" y="2964418"/>
            <a:ext cx="3111937" cy="2459355"/>
          </a:xfrm>
          <a:prstGeom prst="roundRect">
            <a:avLst>
              <a:gd name="adj" fmla="val 3389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3" name="Text 11"/>
          <p:cNvSpPr/>
          <p:nvPr/>
        </p:nvSpPr>
        <p:spPr>
          <a:xfrm>
            <a:off x="10945892" y="318563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Vědecká teorie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10945892" y="3614857"/>
            <a:ext cx="2669500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Nástroj pro systematické poznání a interpretaci sociální reality, který redukuje komplexitu na pochopitelné modely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793790" y="5647015"/>
            <a:ext cx="13042821" cy="10585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Tyto klíčové pojmy tvoří základ sociologického myšlení a umožňují nám systematicky zkoumat a porozumět složitosti společenského života. Jejich pochopení je nezbytné pro další studium sociologie a příbuzných sociálních věd.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77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6379"/>
            <a:ext cx="10405943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Sociologie jako multiparadigmatická věda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573292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Na rozdíl od přírodních věd, kde obvykle dominuje jedno paradigma, sociologie je charakteristická koexistencí více teoretických přístupů. Tato pluralita není slabostí, ale odráží komplexnost sociální reality a různé úhly pohledu, ze kterých ji lze zkoumat.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93790" y="2431613"/>
            <a:ext cx="4215289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68" y="2637592"/>
            <a:ext cx="595313" cy="59531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479" y="2801183"/>
            <a:ext cx="267891" cy="26789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9768" y="3431262"/>
            <a:ext cx="325766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Objektivistické paradigma</a:t>
            </a:r>
            <a:endParaRPr lang="en-US" sz="1950" dirty="0"/>
          </a:p>
        </p:txBody>
      </p:sp>
      <p:sp>
        <p:nvSpPr>
          <p:cNvPr id="8" name="Text 4"/>
          <p:cNvSpPr/>
          <p:nvPr/>
        </p:nvSpPr>
        <p:spPr>
          <a:xfrm>
            <a:off x="999768" y="3860483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Tento přístup vnímá společnost jako objektivní realitu existující nezávisle na vědomí jednotlivců. Zaměřuje se na sociální struktury, instituce a jejich funkce. Společnost je chápána jako systém vzájemně propojených částí. Představitelé: Durkheim, Parsons, Merton.</a:t>
            </a:r>
            <a:endParaRPr lang="en-US" sz="1550" dirty="0"/>
          </a:p>
        </p:txBody>
      </p:sp>
      <p:sp>
        <p:nvSpPr>
          <p:cNvPr id="9" name="Shape 5"/>
          <p:cNvSpPr/>
          <p:nvPr/>
        </p:nvSpPr>
        <p:spPr>
          <a:xfrm>
            <a:off x="5207437" y="2431613"/>
            <a:ext cx="4215408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3415" y="2637592"/>
            <a:ext cx="595313" cy="595313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77126" y="2801183"/>
            <a:ext cx="267891" cy="26789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13415" y="3431262"/>
            <a:ext cx="320682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paradigma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5413415" y="3860483"/>
            <a:ext cx="3803452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Klade důraz na smysl a význam sociálního jednání. Společnost je produktem interpretací a významů, které jí přisuzují lidé. Sociální realita je konstruována v každodenních interakcích. Představitelé: Weber, Schütz, symbolický interakcionismus, fenomenologie.</a:t>
            </a:r>
            <a:endParaRPr lang="en-US" sz="1550" dirty="0"/>
          </a:p>
        </p:txBody>
      </p:sp>
      <p:sp>
        <p:nvSpPr>
          <p:cNvPr id="14" name="Shape 8"/>
          <p:cNvSpPr/>
          <p:nvPr/>
        </p:nvSpPr>
        <p:spPr>
          <a:xfrm>
            <a:off x="9621203" y="2431613"/>
            <a:ext cx="4215289" cy="3857625"/>
          </a:xfrm>
          <a:prstGeom prst="roundRect">
            <a:avLst>
              <a:gd name="adj" fmla="val 2161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7181" y="2637592"/>
            <a:ext cx="595313" cy="595313"/>
          </a:xfrm>
          <a:prstGeom prst="rect">
            <a:avLst/>
          </a:prstGeom>
        </p:spPr>
      </p:pic>
      <p:pic>
        <p:nvPicPr>
          <p:cNvPr id="16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90892" y="2801183"/>
            <a:ext cx="267891" cy="267891"/>
          </a:xfrm>
          <a:prstGeom prst="rect">
            <a:avLst/>
          </a:prstGeom>
        </p:spPr>
      </p:pic>
      <p:sp>
        <p:nvSpPr>
          <p:cNvPr id="17" name="Text 9"/>
          <p:cNvSpPr/>
          <p:nvPr/>
        </p:nvSpPr>
        <p:spPr>
          <a:xfrm>
            <a:off x="9827181" y="3431262"/>
            <a:ext cx="300263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Konfliktuální paradigma</a:t>
            </a:r>
            <a:endParaRPr lang="en-US" sz="1950" dirty="0"/>
          </a:p>
        </p:txBody>
      </p:sp>
      <p:sp>
        <p:nvSpPr>
          <p:cNvPr id="18" name="Text 10"/>
          <p:cNvSpPr/>
          <p:nvPr/>
        </p:nvSpPr>
        <p:spPr>
          <a:xfrm>
            <a:off x="9827181" y="3860483"/>
            <a:ext cx="3803333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je chápána jako aréna konfliktů mezi různými skupinami s odlišnými zájmy. Důraz na mocenské vztahy, nerovnosti a sociální změnu. Kritický přístup k existujícímu uspořádání společnosti. Představitelé: Marx, konfliktní teorie, kritická teorie.</a:t>
            </a:r>
            <a:endParaRPr lang="en-US" sz="1550" dirty="0"/>
          </a:p>
        </p:txBody>
      </p:sp>
      <p:sp>
        <p:nvSpPr>
          <p:cNvPr id="19" name="Shape 11"/>
          <p:cNvSpPr/>
          <p:nvPr/>
        </p:nvSpPr>
        <p:spPr>
          <a:xfrm>
            <a:off x="793790" y="6512481"/>
            <a:ext cx="13042821" cy="1160740"/>
          </a:xfrm>
          <a:prstGeom prst="roundRect">
            <a:avLst>
              <a:gd name="adj" fmla="val 7182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148" y="6800136"/>
            <a:ext cx="248007" cy="198358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438513" y="6760369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Giddens ve své strukturační teorii se pokouší překonat rozdělení mezi těmito paradigmaty a propojit perspektivu struktury a jednání. Argumentuje, že sociální struktury jsou současně výsledkem i podmínkou lidského jednání.</a:t>
            </a:r>
            <a:endParaRPr lang="en-US" sz="1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5930" y="569952"/>
            <a:ext cx="8305086" cy="606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Funkce sociologie podle Giddense</a:t>
            </a:r>
            <a:endParaRPr lang="en-US" sz="3800" dirty="0"/>
          </a:p>
        </p:txBody>
      </p:sp>
      <p:sp>
        <p:nvSpPr>
          <p:cNvPr id="3" name="Shape 1"/>
          <p:cNvSpPr/>
          <p:nvPr/>
        </p:nvSpPr>
        <p:spPr>
          <a:xfrm>
            <a:off x="775930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503" y="1756767"/>
            <a:ext cx="581858" cy="58185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7523" y="1916787"/>
            <a:ext cx="261818" cy="26181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77503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Empirická funkce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977503" y="2945011"/>
            <a:ext cx="3830003" cy="214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systematicky shromažďuje a analyzuje data o společenských jevech. Využívá různé výzkumné metody – od dotazníkových šetření přes pozorování až po analýzu dokumentů. Empirický výzkum poskytuje fakta, která jsou základem pro teoretické zobecnění.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977503" y="520565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Příklady: demografické studie, výzkumy veřejného mínění, analýzy sociální mobility, studie kriminality.</a:t>
            </a:r>
            <a:endParaRPr lang="en-US" sz="1500" dirty="0"/>
          </a:p>
        </p:txBody>
      </p:sp>
      <p:sp>
        <p:nvSpPr>
          <p:cNvPr id="9" name="Shape 5"/>
          <p:cNvSpPr/>
          <p:nvPr/>
        </p:nvSpPr>
        <p:spPr>
          <a:xfrm>
            <a:off x="5198626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199" y="1756767"/>
            <a:ext cx="581858" cy="58185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60219" y="1916787"/>
            <a:ext cx="261818" cy="261818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00199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Teoretická funkce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5400199" y="2945011"/>
            <a:ext cx="3830003" cy="2146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nevytváří pouze popis společnosti, ale také vysvětluje příčiny, mechanismy a důsledky sociálních procesů. Teoretická funkce spočívá v budování konceptuálních rámců, modelů a teorií, které umožňují porozumět složitosti sociální reality.</a:t>
            </a:r>
            <a:endParaRPr lang="en-US" sz="1600" dirty="0"/>
          </a:p>
        </p:txBody>
      </p:sp>
      <p:sp>
        <p:nvSpPr>
          <p:cNvPr id="14" name="Text 8"/>
          <p:cNvSpPr/>
          <p:nvPr/>
        </p:nvSpPr>
        <p:spPr>
          <a:xfrm>
            <a:off x="5400199" y="520565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Teorie pomáhají interpretovat empirická data, identifikovat souvislosti a předpovídat budoucí vývoj.</a:t>
            </a:r>
            <a:endParaRPr lang="en-US" sz="1500" dirty="0"/>
          </a:p>
        </p:txBody>
      </p:sp>
      <p:sp>
        <p:nvSpPr>
          <p:cNvPr id="15" name="Shape 9"/>
          <p:cNvSpPr/>
          <p:nvPr/>
        </p:nvSpPr>
        <p:spPr>
          <a:xfrm>
            <a:off x="9621322" y="1555194"/>
            <a:ext cx="4233148" cy="4772144"/>
          </a:xfrm>
          <a:prstGeom prst="roundRect">
            <a:avLst>
              <a:gd name="adj" fmla="val 192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22894" y="1756767"/>
            <a:ext cx="581858" cy="581858"/>
          </a:xfrm>
          <a:prstGeom prst="rect">
            <a:avLst/>
          </a:prstGeom>
        </p:spPr>
      </p:pic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82914" y="1916787"/>
            <a:ext cx="261818" cy="261818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9822894" y="2528173"/>
            <a:ext cx="2424708" cy="303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Praktická funkce</a:t>
            </a:r>
            <a:endParaRPr lang="en-US" sz="1900" dirty="0"/>
          </a:p>
        </p:txBody>
      </p:sp>
      <p:sp>
        <p:nvSpPr>
          <p:cNvPr id="19" name="Text 11"/>
          <p:cNvSpPr/>
          <p:nvPr/>
        </p:nvSpPr>
        <p:spPr>
          <a:xfrm>
            <a:off x="9822894" y="2945011"/>
            <a:ext cx="3830003" cy="1533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Sociologické poznatky mají význam pro praxi – informují tvorbu veřejných politik, pomáhají řešit sociální problémy, podporují informované rozhodování organizací i jednotlivců.</a:t>
            </a:r>
            <a:endParaRPr lang="en-US" sz="1600" dirty="0"/>
          </a:p>
        </p:txBody>
      </p:sp>
      <p:sp>
        <p:nvSpPr>
          <p:cNvPr id="20" name="Text 12"/>
          <p:cNvSpPr/>
          <p:nvPr/>
        </p:nvSpPr>
        <p:spPr>
          <a:xfrm>
            <a:off x="9822894" y="4592241"/>
            <a:ext cx="3830003" cy="9201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Aplikace: vzdělávací politika, sociální práce, urbánní plánování, manažerské strategie, marketingový výzkum.</a:t>
            </a:r>
            <a:endParaRPr lang="en-US" sz="1500" dirty="0"/>
          </a:p>
        </p:txBody>
      </p:sp>
      <p:sp>
        <p:nvSpPr>
          <p:cNvPr id="21" name="Shape 13"/>
          <p:cNvSpPr/>
          <p:nvPr/>
        </p:nvSpPr>
        <p:spPr>
          <a:xfrm>
            <a:off x="775930" y="6540579"/>
            <a:ext cx="13078539" cy="1118949"/>
          </a:xfrm>
          <a:prstGeom prst="roundRect">
            <a:avLst>
              <a:gd name="adj" fmla="val 7281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9883" y="6826568"/>
            <a:ext cx="242411" cy="193953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1406247" y="6778585"/>
            <a:ext cx="12254270" cy="6134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b="1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Giddensův důraz na reflexivitu:</a:t>
            </a:r>
            <a:r>
              <a:rPr lang="en-US" sz="16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Sociologie není jen pasivním pozorovatelem společnosti. Sociologické poznatky zpětně ovlivňují společnost samotnou – lidé začnou jednat jinak, když se dozvědí o sociologických zjištěních. Giddens to nazývá „dvojí hermeneutikou" sociálních věd.</a:t>
            </a:r>
            <a:endParaRPr lang="en-US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7829" y="724772"/>
            <a:ext cx="7179826" cy="5686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Metody sociologického poznání</a:t>
            </a:r>
            <a:endParaRPr lang="en-US" sz="3550" b="1" dirty="0"/>
          </a:p>
        </p:txBody>
      </p:sp>
      <p:sp>
        <p:nvSpPr>
          <p:cNvPr id="3" name="Text 1"/>
          <p:cNvSpPr/>
          <p:nvPr/>
        </p:nvSpPr>
        <p:spPr>
          <a:xfrm>
            <a:off x="727829" y="1508417"/>
            <a:ext cx="13174742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využívá široké spektrum výzkumných metod, aby zachytila složitost sociální reality. Volba metody závisí na výzkumné otázce, povaze zkoumaného jevu a epistemologickém přístupu badatele.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738791" y="2339442"/>
            <a:ext cx="2274451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Kvalitativní metody</a:t>
            </a:r>
            <a:endParaRPr lang="en-US" sz="1750" b="1" dirty="0"/>
          </a:p>
        </p:txBody>
      </p:sp>
      <p:sp>
        <p:nvSpPr>
          <p:cNvPr id="5" name="Text 3"/>
          <p:cNvSpPr/>
          <p:nvPr/>
        </p:nvSpPr>
        <p:spPr>
          <a:xfrm>
            <a:off x="738791" y="2738694"/>
            <a:ext cx="6365438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hloubkové porozumění sociálním jevům, zachycení jejich smyslu a kontextu. Pracují s menším počtem případů, ale zkoumají je detailně.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38791" y="3602487"/>
            <a:ext cx="6365438" cy="19532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Hloubkové rozhovory: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umožňují zachytit perspektivu aktérů, jejich motivace a zkušenosti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Zúčastněné pozorování: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badatel se stává částí zkoumané skupiny a pozoruje ji zevnitř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Případové studie: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intenzivní analýza jednoho nebo několika případů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Diskursní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zkoumání textů a komunikace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Etnografie: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komplexní popis kultury a způsobu života skupiny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7544752" y="2354424"/>
            <a:ext cx="2369344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Kvantitativní metody</a:t>
            </a:r>
            <a:endParaRPr lang="en-US" sz="1750" b="1" dirty="0"/>
          </a:p>
        </p:txBody>
      </p:sp>
      <p:sp>
        <p:nvSpPr>
          <p:cNvPr id="8" name="Text 6"/>
          <p:cNvSpPr/>
          <p:nvPr/>
        </p:nvSpPr>
        <p:spPr>
          <a:xfrm>
            <a:off x="7544752" y="2784328"/>
            <a:ext cx="6365438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Zaměřují se na měření, kvantifikaci a statistickou analýzu sociálních jevů. Pracují s velkými vzorky a hledají obecné zákonitosti.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44752" y="3637525"/>
            <a:ext cx="6365438" cy="1674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Dotazníková šetření: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standardizované otázky kladené velkému počtu respondentů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Statistická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zpracování sekundárních dat (cenzy, registry)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Experimenty: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kontrolované testování hypotéz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Obsahová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kvantitativní analýza textů a médií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Síťová analýza: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mapování sociálních vztahů a vazeb</a:t>
            </a:r>
            <a:endParaRPr lang="en-US" sz="16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71" y="6857216"/>
            <a:ext cx="45720" cy="987862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955477" y="6573014"/>
            <a:ext cx="2274451" cy="2842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Triangulace metod</a:t>
            </a:r>
            <a:endParaRPr lang="en-US" sz="1750" b="1" dirty="0"/>
          </a:p>
        </p:txBody>
      </p:sp>
      <p:sp>
        <p:nvSpPr>
          <p:cNvPr id="12" name="Text 9"/>
          <p:cNvSpPr/>
          <p:nvPr/>
        </p:nvSpPr>
        <p:spPr>
          <a:xfrm>
            <a:off x="955477" y="6951943"/>
            <a:ext cx="12947094" cy="557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Moderní sociologie často kombinuje kvalitativní a kvantitativní přístupy. Tato kombinace – nazývaná triangulace – umožňuje komplexnější pohled na zkoumaný problém. Například dotazníkové šetření může odhalit obecné trendy, zatímco následné rozhovory pomohou pochopit jejich příčiny a významy.</a:t>
            </a:r>
            <a:endParaRPr lang="en-US" sz="16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06312" y="446564"/>
            <a:ext cx="5006459" cy="39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800" b="1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struktura a sociální jevy</a:t>
            </a:r>
            <a:endParaRPr lang="en-US" sz="2800" b="1" dirty="0"/>
          </a:p>
        </p:txBody>
      </p:sp>
      <p:sp>
        <p:nvSpPr>
          <p:cNvPr id="3" name="Shape 1"/>
          <p:cNvSpPr/>
          <p:nvPr/>
        </p:nvSpPr>
        <p:spPr>
          <a:xfrm>
            <a:off x="1106312" y="984765"/>
            <a:ext cx="4086577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1282899" y="1104328"/>
            <a:ext cx="3819679" cy="3964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 jako organizované seskupení</a:t>
            </a:r>
            <a:endParaRPr lang="en-US" sz="1600" b="1" dirty="0"/>
          </a:p>
        </p:txBody>
      </p:sp>
      <p:sp>
        <p:nvSpPr>
          <p:cNvPr id="5" name="Text 3"/>
          <p:cNvSpPr/>
          <p:nvPr/>
        </p:nvSpPr>
        <p:spPr>
          <a:xfrm>
            <a:off x="1282899" y="1601952"/>
            <a:ext cx="3819679" cy="11752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není jen součtem jednotlivců, ale organizované seskupení lidí sdílející určité území, kulturu a instituce. Členové společnosti jsou propojeni systémem vztahů a sdílejí určité normy a hodnoty. Společnost má vnitřní strukturu a mechanismy reprodukce.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5342467" y="984765"/>
            <a:ext cx="3936870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5463822" y="1104328"/>
            <a:ext cx="158543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vztahy</a:t>
            </a:r>
            <a:endParaRPr lang="en-US" sz="1600" b="1" dirty="0"/>
          </a:p>
        </p:txBody>
      </p:sp>
      <p:sp>
        <p:nvSpPr>
          <p:cNvPr id="8" name="Text 6"/>
          <p:cNvSpPr/>
          <p:nvPr/>
        </p:nvSpPr>
        <p:spPr>
          <a:xfrm>
            <a:off x="5463822" y="1373624"/>
            <a:ext cx="3702756" cy="1669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vztahy jsou vzájemné vazby mezi lidmi charakterizované určitým typem interakce. Mohou být formální (pracovní vztahy, občanství) nebo neformální (přátelství, láska). Sociální vztahy vytvářejí síť, která drží společnost pohromadě a umožňuje koordinaci činností.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417941" y="984765"/>
            <a:ext cx="4331925" cy="2503502"/>
          </a:xfrm>
          <a:prstGeom prst="roundRect">
            <a:avLst>
              <a:gd name="adj" fmla="val 3086"/>
            </a:avLst>
          </a:prstGeom>
          <a:solidFill>
            <a:srgbClr val="0D0A2C">
              <a:alpha val="95000"/>
            </a:srgbClr>
          </a:solidFill>
          <a:ln w="1524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9525704" y="1143334"/>
            <a:ext cx="1585436" cy="198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6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jevy</a:t>
            </a:r>
            <a:endParaRPr lang="en-US" sz="1600" b="1" dirty="0"/>
          </a:p>
        </p:txBody>
      </p:sp>
      <p:sp>
        <p:nvSpPr>
          <p:cNvPr id="11" name="Text 9"/>
          <p:cNvSpPr/>
          <p:nvPr/>
        </p:nvSpPr>
        <p:spPr>
          <a:xfrm>
            <a:off x="9576475" y="1452735"/>
            <a:ext cx="4094369" cy="1651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spcAft>
                <a:spcPts val="12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jevy zahrnují způsoby myšlení, cítění a jednání, které existují mimo individuální vědomí a mají donucovací povahu. Jsou to kolektivní vzorce chování, normy, hodnoty, instituce. Durkheim je definoval jako sociální fakta – centrální koncept sociologie jako vědy.</a:t>
            </a:r>
            <a:endParaRPr lang="en-US" sz="1600" dirty="0"/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371" y="3263886"/>
            <a:ext cx="7983984" cy="3560542"/>
          </a:xfrm>
          <a:prstGeom prst="rect">
            <a:avLst/>
          </a:prstGeom>
        </p:spPr>
      </p:pic>
      <p:sp>
        <p:nvSpPr>
          <p:cNvPr id="13" name="Text 10"/>
          <p:cNvSpPr/>
          <p:nvPr/>
        </p:nvSpPr>
        <p:spPr>
          <a:xfrm>
            <a:off x="9279337" y="3928010"/>
            <a:ext cx="3036607" cy="553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Struktury a společnost</a:t>
            </a:r>
            <a:endParaRPr lang="en-US" sz="1700" b="1" dirty="0"/>
          </a:p>
        </p:txBody>
      </p:sp>
      <p:sp>
        <p:nvSpPr>
          <p:cNvPr id="14" name="Text 11"/>
          <p:cNvSpPr/>
          <p:nvPr/>
        </p:nvSpPr>
        <p:spPr>
          <a:xfrm>
            <a:off x="9336355" y="4308515"/>
            <a:ext cx="2601820" cy="3626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Instituce a uspořádání tvořící společnost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2580302" y="4926829"/>
            <a:ext cx="2212483" cy="276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Vztahy</a:t>
            </a:r>
            <a:endParaRPr lang="en-US" sz="1700" b="1" dirty="0"/>
          </a:p>
        </p:txBody>
      </p:sp>
      <p:sp>
        <p:nvSpPr>
          <p:cNvPr id="16" name="Text 13"/>
          <p:cNvSpPr/>
          <p:nvPr/>
        </p:nvSpPr>
        <p:spPr>
          <a:xfrm>
            <a:off x="1512852" y="5282055"/>
            <a:ext cx="3279933" cy="3626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Interakce a sociální vazby mezi lidmi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9417941" y="5580509"/>
            <a:ext cx="2122042" cy="2765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b="1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Heebo Light" pitchFamily="2" charset="-79"/>
              </a:rPr>
              <a:t>Jedinec</a:t>
            </a:r>
            <a:endParaRPr lang="en-US" sz="1700" b="1" dirty="0"/>
          </a:p>
        </p:txBody>
      </p:sp>
      <p:sp>
        <p:nvSpPr>
          <p:cNvPr id="18" name="Text 15"/>
          <p:cNvSpPr/>
          <p:nvPr/>
        </p:nvSpPr>
        <p:spPr>
          <a:xfrm>
            <a:off x="9417941" y="5968232"/>
            <a:ext cx="2438648" cy="1813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Aktér s hodnotami a činy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1106312" y="6921032"/>
            <a:ext cx="12970932" cy="3324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struktura se skládá z relativně stabilních vzorců sociálních vztahů a pozic. Zahrnuje stratifikační systém (rozdělení na třídy, vrstvy), institucionální uspořádání (rodina, vzdělávání, ekonomika), demografickou strukturu (věková, genderová) a kulturní vzorce. Struktura současně omezuje a umožňuje jednání jednotlivců.</a:t>
            </a:r>
            <a:endParaRPr lang="en-US" sz="16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566976"/>
            <a:ext cx="8041362" cy="6090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Sociologická paradigmata v praxi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9383" y="1372084"/>
            <a:ext cx="13071634" cy="639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Různá paradigmata nabízejí odlišné perspektivy na stejné sociální jevy. Ukážeme si to na příkladu vzdělávacího systému – jak by jej analyzovaly různé teoretické přístupy.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779383" y="2391608"/>
            <a:ext cx="4229695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981789" y="2594015"/>
            <a:ext cx="3824883" cy="608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Konsenzuální paradigma (funkcionalismus)</a:t>
            </a:r>
            <a:endParaRPr lang="en-US" sz="1900" dirty="0"/>
          </a:p>
        </p:txBody>
      </p:sp>
      <p:sp>
        <p:nvSpPr>
          <p:cNvPr id="6" name="Text 4"/>
          <p:cNvSpPr/>
          <p:nvPr/>
        </p:nvSpPr>
        <p:spPr>
          <a:xfrm>
            <a:off x="981789" y="3317677"/>
            <a:ext cx="382488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Vzdělávací systém plní důležité funkce pro společnost:</a:t>
            </a:r>
            <a:endParaRPr lang="en-US" sz="1500" dirty="0"/>
          </a:p>
        </p:txBody>
      </p:sp>
      <p:sp>
        <p:nvSpPr>
          <p:cNvPr id="7" name="Text 5"/>
          <p:cNvSpPr/>
          <p:nvPr/>
        </p:nvSpPr>
        <p:spPr>
          <a:xfrm>
            <a:off x="981789" y="4050387"/>
            <a:ext cx="3824883" cy="2162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Přenos kultury a hodnot na další generace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Socializace dětí do společenských rolí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Alokace talentů podle schopností (meritokracie)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Integrace různorodé společnosti kolem sdílených hodnot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75181" y="6474322"/>
            <a:ext cx="382488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je institucí, která udržuje sociální řád a stabilitu tím, že připravuje jedince na jejich místa ve společnosti.</a:t>
            </a:r>
            <a:endParaRPr lang="en-US" sz="1500" dirty="0"/>
          </a:p>
        </p:txBody>
      </p:sp>
      <p:sp>
        <p:nvSpPr>
          <p:cNvPr id="9" name="Shape 7"/>
          <p:cNvSpPr/>
          <p:nvPr/>
        </p:nvSpPr>
        <p:spPr>
          <a:xfrm>
            <a:off x="5200293" y="2391608"/>
            <a:ext cx="4229695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0" name="Text 8"/>
          <p:cNvSpPr/>
          <p:nvPr/>
        </p:nvSpPr>
        <p:spPr>
          <a:xfrm>
            <a:off x="5402699" y="2594015"/>
            <a:ext cx="2947868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Konfliktuální paradigma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5402699" y="3013234"/>
            <a:ext cx="3824883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Vzdělávací systém reprodukuje sociální nerovnosti: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5402699" y="3791253"/>
            <a:ext cx="3824883" cy="24716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Děti z vyšších tříd mají lepší přístup ke kvalitnímu vzdělání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legitimizuje existující mocenské vztahy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Kurikulum odráží zájmy dominantních skupin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Vzdělání slouží jako nástroj sociální kontroly</a:t>
            </a:r>
            <a:endParaRPr lang="en-US" sz="1500" dirty="0"/>
          </a:p>
        </p:txBody>
      </p:sp>
      <p:sp>
        <p:nvSpPr>
          <p:cNvPr id="13" name="Text 11"/>
          <p:cNvSpPr/>
          <p:nvPr/>
        </p:nvSpPr>
        <p:spPr>
          <a:xfrm>
            <a:off x="5370532" y="6474322"/>
            <a:ext cx="3824883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Vzdělávací instituce nejsou neutrální, ale slouží zájmům privilegovaných tříd a udržují status quo.</a:t>
            </a:r>
            <a:endParaRPr lang="en-US" sz="1500" dirty="0"/>
          </a:p>
        </p:txBody>
      </p:sp>
      <p:sp>
        <p:nvSpPr>
          <p:cNvPr id="14" name="Shape 12"/>
          <p:cNvSpPr/>
          <p:nvPr/>
        </p:nvSpPr>
        <p:spPr>
          <a:xfrm>
            <a:off x="9596183" y="2391608"/>
            <a:ext cx="4229814" cy="5270897"/>
          </a:xfrm>
          <a:prstGeom prst="roundRect">
            <a:avLst>
              <a:gd name="adj" fmla="val 1935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5" name="Text 13"/>
          <p:cNvSpPr/>
          <p:nvPr/>
        </p:nvSpPr>
        <p:spPr>
          <a:xfrm>
            <a:off x="9823609" y="2594015"/>
            <a:ext cx="3148251" cy="3044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Interpretativní paradigma</a:t>
            </a:r>
            <a:endParaRPr lang="en-US" sz="1900" dirty="0"/>
          </a:p>
        </p:txBody>
      </p:sp>
      <p:sp>
        <p:nvSpPr>
          <p:cNvPr id="16" name="Text 14"/>
          <p:cNvSpPr/>
          <p:nvPr/>
        </p:nvSpPr>
        <p:spPr>
          <a:xfrm>
            <a:off x="9823609" y="3013234"/>
            <a:ext cx="3825002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Pohled na vzdělávání:</a:t>
            </a: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Zaměření na každodenní interakce ve škole:</a:t>
            </a:r>
            <a:endParaRPr lang="en-US" sz="1500" dirty="0"/>
          </a:p>
        </p:txBody>
      </p:sp>
      <p:sp>
        <p:nvSpPr>
          <p:cNvPr id="17" name="Text 15"/>
          <p:cNvSpPr/>
          <p:nvPr/>
        </p:nvSpPr>
        <p:spPr>
          <a:xfrm>
            <a:off x="9823609" y="3871804"/>
            <a:ext cx="3825002" cy="21626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učitelé a žáci konstruují významy ve třídě?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očekávání učitelů ovlivňují výsledky žáků? (self-fulfilling prophecy)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 žáci vyjednávají své identity?</a:t>
            </a:r>
            <a:endParaRPr lang="en-US" sz="1500" dirty="0"/>
          </a:p>
          <a:p>
            <a:pPr marL="342900" indent="-342900" algn="l">
              <a:lnSpc>
                <a:spcPts val="2400"/>
              </a:lnSpc>
              <a:buSzPct val="100000"/>
              <a:buChar char="•"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Jaké neformální normy řídí chování ve škole?</a:t>
            </a:r>
            <a:endParaRPr lang="en-US" sz="1500" dirty="0"/>
          </a:p>
        </p:txBody>
      </p:sp>
      <p:sp>
        <p:nvSpPr>
          <p:cNvPr id="18" name="Text 16"/>
          <p:cNvSpPr/>
          <p:nvPr/>
        </p:nvSpPr>
        <p:spPr>
          <a:xfrm>
            <a:off x="9823609" y="6394065"/>
            <a:ext cx="3825002" cy="9269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Škola není jen struktura, ale živý svět významů, který je neustále konstruován v interakcích mezi aktéry.</a:t>
            </a:r>
            <a:endParaRPr lang="en-US" sz="15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94492" y="477441"/>
            <a:ext cx="10234732" cy="542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Grafické znázornění sociologických paradigmat</a:t>
            </a:r>
            <a:endParaRPr lang="en-US" sz="3400" dirty="0"/>
          </a:p>
        </p:txBody>
      </p:sp>
      <p:sp>
        <p:nvSpPr>
          <p:cNvPr id="3" name="Text 1"/>
          <p:cNvSpPr/>
          <p:nvPr/>
        </p:nvSpPr>
        <p:spPr>
          <a:xfrm>
            <a:off x="2480548" y="3329583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Konsenzus</a:t>
            </a:r>
            <a:endParaRPr lang="en-US" sz="1700" dirty="0"/>
          </a:p>
        </p:txBody>
      </p:sp>
      <p:sp>
        <p:nvSpPr>
          <p:cNvPr id="4" name="Text 2"/>
          <p:cNvSpPr/>
          <p:nvPr/>
        </p:nvSpPr>
        <p:spPr>
          <a:xfrm>
            <a:off x="694492" y="3691890"/>
            <a:ext cx="3956328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stabilitu, integraci, funkce, sdílené hodnoty</a:t>
            </a:r>
            <a:endParaRPr lang="en-US" sz="13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87425" y="3232130"/>
            <a:ext cx="259675" cy="259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892784" y="2040850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Konflikt</a:t>
            </a:r>
            <a:endParaRPr lang="en-US" sz="1700" dirty="0"/>
          </a:p>
        </p:txBody>
      </p:sp>
      <p:sp>
        <p:nvSpPr>
          <p:cNvPr id="8" name="Text 4"/>
          <p:cNvSpPr/>
          <p:nvPr/>
        </p:nvSpPr>
        <p:spPr>
          <a:xfrm>
            <a:off x="9892784" y="2403158"/>
            <a:ext cx="4043124" cy="260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moc, nerovnost, změnu, konkurující zájmy</a:t>
            </a:r>
            <a:endParaRPr lang="en-US" sz="13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5730" y="2266652"/>
            <a:ext cx="259675" cy="259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892784" y="4358045"/>
            <a:ext cx="2170271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Interpretace</a:t>
            </a:r>
            <a:endParaRPr lang="en-US" sz="1700" dirty="0"/>
          </a:p>
        </p:txBody>
      </p:sp>
      <p:sp>
        <p:nvSpPr>
          <p:cNvPr id="12" name="Text 6"/>
          <p:cNvSpPr/>
          <p:nvPr/>
        </p:nvSpPr>
        <p:spPr>
          <a:xfrm>
            <a:off x="9892784" y="4720352"/>
            <a:ext cx="4043124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3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Důraz na smysl, významy, interakce, sociální konstrukce</a:t>
            </a:r>
            <a:endParaRPr lang="en-US" sz="13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8006" y="1323737"/>
            <a:ext cx="4634389" cy="4634389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42694" y="5034260"/>
            <a:ext cx="259675" cy="259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94492" y="6128980"/>
            <a:ext cx="13241417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Tato tři paradigmata se vzájemně doplňují a společně poskytují komplexnější obraz společnosti. Moderní sociologie často kombinuje prvky z různých přístupů. Giddens například ve své teorii strukturace integruje perspektivu struktury (konsenzuální a konfliktuální paradigma) s perspektivou jednání (interpretativní paradigma).</a:t>
            </a:r>
            <a:endParaRPr lang="en-US" sz="1400" dirty="0"/>
          </a:p>
        </p:txBody>
      </p:sp>
      <p:sp>
        <p:nvSpPr>
          <p:cNvPr id="16" name="Shape 8"/>
          <p:cNvSpPr/>
          <p:nvPr/>
        </p:nvSpPr>
        <p:spPr>
          <a:xfrm>
            <a:off x="694492" y="6820376"/>
            <a:ext cx="13241417" cy="939165"/>
          </a:xfrm>
          <a:prstGeom prst="roundRect">
            <a:avLst>
              <a:gd name="adj" fmla="val 7765"/>
            </a:avLst>
          </a:prstGeom>
          <a:solidFill>
            <a:srgbClr val="1E0C41"/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085" y="7068264"/>
            <a:ext cx="216932" cy="173593"/>
          </a:xfrm>
          <a:prstGeom prst="rect">
            <a:avLst/>
          </a:prstGeom>
        </p:spPr>
      </p:pic>
      <p:sp>
        <p:nvSpPr>
          <p:cNvPr id="18" name="Text 9"/>
          <p:cNvSpPr/>
          <p:nvPr/>
        </p:nvSpPr>
        <p:spPr>
          <a:xfrm>
            <a:off x="1258610" y="7015520"/>
            <a:ext cx="12503706" cy="5205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Každé paradigma klade jiné otázky a zaměřuje se na jiné aspekty sociální reality. Žádné z nich není „správnější" než ostatní – jsou to prostě různé způsoby nazírání na společnost, které osvětlují různé dimenze sociálního života.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28217"/>
            <a:ext cx="1054584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Společnost jako komplexní sociální systém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650915" y="2845951"/>
            <a:ext cx="5888712" cy="3455313"/>
          </a:xfrm>
          <a:prstGeom prst="roundRect">
            <a:avLst>
              <a:gd name="adj" fmla="val 4136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Text 2"/>
          <p:cNvSpPr/>
          <p:nvPr/>
        </p:nvSpPr>
        <p:spPr>
          <a:xfrm>
            <a:off x="849273" y="30443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 je společnost?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849273" y="3552825"/>
            <a:ext cx="549199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představuje soubor lidí propojených sítí sociálních vztahů, institucí a sdílených hodnot. Není to pouhá suma jednotlivců, ale dynamický systém vzájemných interakcí.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6888480" y="30443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Role sociologie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6888480" y="3552825"/>
            <a:ext cx="695563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systematicky zkoumá struktury, procesy a interakce v rámci společnosti. Zaměřuje se na: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6888480" y="4366498"/>
            <a:ext cx="6955631" cy="15877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vztahy a jejich vzorce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Fungování institucí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Mechanismy sociální kontroly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Procesy sociální změny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Interakce mezi jednotlivci a skupinami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32251074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7954" y="542330"/>
            <a:ext cx="5861804" cy="6078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38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Význam sociologie dnes</a:t>
            </a:r>
            <a:endParaRPr lang="en-US" sz="3800" dirty="0"/>
          </a:p>
        </p:txBody>
      </p:sp>
      <p:sp>
        <p:nvSpPr>
          <p:cNvPr id="3" name="Text 1"/>
          <p:cNvSpPr/>
          <p:nvPr/>
        </p:nvSpPr>
        <p:spPr>
          <a:xfrm>
            <a:off x="777954" y="1531382"/>
            <a:ext cx="13074491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21. století čelí společnost bezprecedentním výzvám – globalizaci, technologickým změnám, klimatické krizi, migračním vlnám, nárůstu nerovností. Sociologie jako věda o společnosti nabývá na významu, protože pomáhá těmto komplexním jevům porozumět.</a:t>
            </a:r>
            <a:endParaRPr lang="en-US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954" y="2362081"/>
            <a:ext cx="3023473" cy="18685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7954" y="4468892"/>
            <a:ext cx="2843689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Porozumění globalizaci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777954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analyzuje, jak jsou lokální životy propojeny s globálními procesy. Zkoumá dopady globalizace na identitu, práci, kulturu a politiku. Pomáhá pochopit napětí mezi globálním a lokálním.</a:t>
            </a:r>
            <a:endParaRPr lang="en-US" sz="15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533" y="2362081"/>
            <a:ext cx="3023473" cy="186856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215533" y="4468892"/>
            <a:ext cx="3151346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Analýza kulturních rozdílů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5215533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multikulturní společnosti je nezbytné rozumět kulturním rozdílům, mechanismům integrace i segregace. Sociologie přispívá k řešení otázek migrace, multikulturalismu a soužití různých skupin.</a:t>
            </a:r>
            <a:endParaRPr lang="en-US" sz="150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3111" y="2362081"/>
            <a:ext cx="3023473" cy="1868567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9653111" y="4468892"/>
            <a:ext cx="3363039" cy="3038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9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Řešení sociálních problémů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9653111" y="4887039"/>
            <a:ext cx="4199334" cy="15406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poskytuje nástroje pro analýzu a řešení problémů jako jsou chudoba, nezaměstnanost, diskriminace, kriminalita, zdravotní nerovnosti. Informuje tvorbu sociálních politik založených na evidenci.</a:t>
            </a:r>
            <a:endParaRPr lang="en-US" sz="1500" dirty="0"/>
          </a:p>
        </p:txBody>
      </p:sp>
      <p:sp>
        <p:nvSpPr>
          <p:cNvPr id="13" name="Text 8"/>
          <p:cNvSpPr/>
          <p:nvPr/>
        </p:nvSpPr>
        <p:spPr>
          <a:xfrm>
            <a:off x="1069658" y="6856571"/>
            <a:ext cx="12782788" cy="6162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„Sociologická imaginace nám umožňuje vidět souvislosti mezi naším osobním životem a širšími společenskými silami. To, co se nám může zdát jako soukromý problém, je často odrazem veřejných záležitostí." — Anthony Giddens</a:t>
            </a:r>
            <a:endParaRPr lang="en-US" sz="1500" dirty="0"/>
          </a:p>
        </p:txBody>
      </p:sp>
      <p:sp>
        <p:nvSpPr>
          <p:cNvPr id="14" name="Shape 9"/>
          <p:cNvSpPr/>
          <p:nvPr/>
        </p:nvSpPr>
        <p:spPr>
          <a:xfrm>
            <a:off x="777954" y="6642140"/>
            <a:ext cx="22860" cy="1045131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7513"/>
            <a:ext cx="69066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Historické kořeny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7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Antické základy</a:t>
            </a:r>
            <a:endParaRPr lang="en-US" sz="1950" dirty="0"/>
          </a:p>
        </p:txBody>
      </p:sp>
      <p:sp>
        <p:nvSpPr>
          <p:cNvPr id="4" name="Text 2"/>
          <p:cNvSpPr/>
          <p:nvPr/>
        </p:nvSpPr>
        <p:spPr>
          <a:xfrm>
            <a:off x="793790" y="2682121"/>
            <a:ext cx="6279356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Úvahy o povaze společnosti a ideálním společenském uspořádání sahají až do starověkého Řecka. Platón ve svém díle Ústava popsal ideální společnost rozdělenou do tří stavů. Aristotelés analyzoval různé formy vlády a zdůrazňoval, že člověk je „zoon politikon" – společenský tvor, jehož přirozeností je žít ve společenství s ostatními.</a:t>
            </a:r>
            <a:endParaRPr lang="en-US" sz="1550" dirty="0"/>
          </a:p>
        </p:txBody>
      </p:sp>
      <p:sp>
        <p:nvSpPr>
          <p:cNvPr id="5" name="Text 3"/>
          <p:cNvSpPr/>
          <p:nvPr/>
        </p:nvSpPr>
        <p:spPr>
          <a:xfrm>
            <a:off x="793790" y="4448413"/>
            <a:ext cx="6279356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Tito antičtí filosofové položili základy sociálního myšlení, i když jejich přístup byl spíše normativní (jak by společnost měla vypadat) než deskriptivní (jak společnost skutečně funguje).</a:t>
            </a:r>
            <a:endParaRPr lang="en-US" sz="1550" dirty="0"/>
          </a:p>
        </p:txBody>
      </p:sp>
      <p:sp>
        <p:nvSpPr>
          <p:cNvPr id="6" name="Shape 4"/>
          <p:cNvSpPr/>
          <p:nvPr/>
        </p:nvSpPr>
        <p:spPr>
          <a:xfrm>
            <a:off x="7421999" y="1975247"/>
            <a:ext cx="6565106" cy="4020979"/>
          </a:xfrm>
          <a:prstGeom prst="roundRect">
            <a:avLst>
              <a:gd name="adj" fmla="val 3554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7" name="Text 5"/>
          <p:cNvSpPr/>
          <p:nvPr/>
        </p:nvSpPr>
        <p:spPr>
          <a:xfrm>
            <a:off x="7620357" y="217360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Protosociologie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620357" y="2682121"/>
            <a:ext cx="6168390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 období před vznikem sociologie jako samostatné vědy se objevovaly různé předvědecké úvahy o společnosti, které nazýváme protosociologií. Patří sem například: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620357" y="3813334"/>
            <a:ext cx="6168390" cy="19053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Středověké spisy o společenském řádu a hierarchii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Renesanční díla o ideálním státě (Thomas More, Tommaso Campanella)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Osvícenské teorie společenské smlouvy (Hobbes, Locke, Rousseau)</a:t>
            </a:r>
            <a:endParaRPr lang="en-US" sz="1550" dirty="0"/>
          </a:p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Raně novověké analýzy ekonomických a sociálních změn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6011343"/>
            <a:ext cx="130428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samostatná vědecká disciplína vznikla v 19. století v odpovědi na dramatické společenské změny spojené s průmyslovou revolucí, růstem měst, rozpadem tradičních komunit a politickými převraty. Tyto změny vyvolaly potřebu systematického studia společnosti a nových přístupů k pochopení sociální reality.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37335"/>
            <a:ext cx="69066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Historické kořeny sociologie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5542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jako samostatná vědecká disciplína vznikla v 19. století v období dramatických společenských změn způsobených industrializací a modernizací. Její zakładatelé položili základy pro pochopení společnosti jako předmětu vědeckého studia.</a:t>
            </a:r>
            <a:endParaRPr lang="en-US" sz="15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412569"/>
            <a:ext cx="1212771" cy="12127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254568" y="3412569"/>
            <a:ext cx="272141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Auguste Comte (1798–1857)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2254568" y="4151947"/>
            <a:ext cx="2721412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Zakladatel sociologie, který ji pojmenoval a rozdělil na sociální statiku (studium sociálního řádu) a sociální dynamiku (studium sociální změny). Propagoval pozitivismus jako vědecký přístup.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986" y="3412569"/>
            <a:ext cx="1212771" cy="121277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84764" y="34125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Émile Durkheim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6684764" y="3841790"/>
            <a:ext cx="272153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Koncept kolektivního vědomí jako základu sociální soudržnosti. Zkoumal sociální fakty jako vnější a donucující síly, které formují individuální chování.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4302" y="3412569"/>
            <a:ext cx="1212771" cy="1212771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1115080" y="341256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Herbert Spencer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1115080" y="3841790"/>
            <a:ext cx="2721531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Společnost jako organismus – aplikace biologických konceptů na sociální svět. Zdůrazňoval vztah mezi strukturou a funkcí v sociálních systémech.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299518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822609"/>
            <a:ext cx="75564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Otec sociologie a pozitivismus</a:t>
            </a:r>
            <a:endParaRPr lang="en-US" sz="5350" dirty="0"/>
          </a:p>
        </p:txBody>
      </p:sp>
      <p:sp>
        <p:nvSpPr>
          <p:cNvPr id="4" name="Text 1"/>
          <p:cNvSpPr/>
          <p:nvPr/>
        </p:nvSpPr>
        <p:spPr>
          <a:xfrm>
            <a:off x="6577846" y="4055150"/>
            <a:ext cx="7258764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„Sociologie je královna věd, protože integruje poznatky všech ostatních věd a aplikuje je na studium nejvyššího a nejkomplexnějšího jevu – lidské společnosti."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280190" y="3831908"/>
            <a:ext cx="22860" cy="1081564"/>
          </a:xfrm>
          <a:prstGeom prst="rect">
            <a:avLst/>
          </a:prstGeom>
          <a:solidFill>
            <a:srgbClr val="481C9E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6" name="Text 3"/>
          <p:cNvSpPr/>
          <p:nvPr/>
        </p:nvSpPr>
        <p:spPr>
          <a:xfrm>
            <a:off x="6280190" y="5136713"/>
            <a:ext cx="7556421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Auguste Comte nejen pojmenoval novou vědu, ale také definoval její ambiciózní program. Jeho vize sociologie jako pozitivní vědy, která může přispět k lepšímu uspořádání společnosti a řešení sociálních problémů, ovlivňuje sociologické myšlení dodnes.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27472"/>
            <a:ext cx="95427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Auguste Comte – zakladatel sociologie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303770" y="1744385"/>
            <a:ext cx="22860" cy="5757743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4" name="Shape 2"/>
          <p:cNvSpPr/>
          <p:nvPr/>
        </p:nvSpPr>
        <p:spPr>
          <a:xfrm>
            <a:off x="6519505" y="1956197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Shape 3"/>
          <p:cNvSpPr/>
          <p:nvPr/>
        </p:nvSpPr>
        <p:spPr>
          <a:xfrm>
            <a:off x="7091958" y="1744385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6" name="Text 4"/>
          <p:cNvSpPr/>
          <p:nvPr/>
        </p:nvSpPr>
        <p:spPr>
          <a:xfrm>
            <a:off x="7166372" y="1781592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2300" dirty="0"/>
          </a:p>
        </p:txBody>
      </p:sp>
      <p:sp>
        <p:nvSpPr>
          <p:cNvPr id="7" name="Text 5"/>
          <p:cNvSpPr/>
          <p:nvPr/>
        </p:nvSpPr>
        <p:spPr>
          <a:xfrm>
            <a:off x="3842028" y="181260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1839: Vznik pojmu</a:t>
            </a:r>
            <a:endParaRPr lang="en-US" sz="1950" dirty="0"/>
          </a:p>
        </p:txBody>
      </p:sp>
      <p:sp>
        <p:nvSpPr>
          <p:cNvPr id="8" name="Text 6"/>
          <p:cNvSpPr/>
          <p:nvPr/>
        </p:nvSpPr>
        <p:spPr>
          <a:xfrm>
            <a:off x="793790" y="2241828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Auguste Comte (1798-1857) poprvé použil termín „sociologie" ve svém díle Kurs pozitivní filosofie. Původně uvažoval o názvu „sociální fyzika", ale nakonec vytvořil nový pojem kombinací latinského slova „socius" (společník) a řeckého „logos" (nauka).</a:t>
            </a:r>
            <a:endParaRPr lang="en-US" sz="1550" dirty="0"/>
          </a:p>
        </p:txBody>
      </p:sp>
      <p:sp>
        <p:nvSpPr>
          <p:cNvPr id="9" name="Shape 7"/>
          <p:cNvSpPr/>
          <p:nvPr/>
        </p:nvSpPr>
        <p:spPr>
          <a:xfrm>
            <a:off x="7515582" y="3146822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0" name="Shape 8"/>
          <p:cNvSpPr/>
          <p:nvPr/>
        </p:nvSpPr>
        <p:spPr>
          <a:xfrm>
            <a:off x="7091958" y="2935010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1" name="Text 9"/>
          <p:cNvSpPr/>
          <p:nvPr/>
        </p:nvSpPr>
        <p:spPr>
          <a:xfrm>
            <a:off x="7166372" y="2972217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2300" dirty="0"/>
          </a:p>
        </p:txBody>
      </p:sp>
      <p:sp>
        <p:nvSpPr>
          <p:cNvPr id="12" name="Text 10"/>
          <p:cNvSpPr/>
          <p:nvPr/>
        </p:nvSpPr>
        <p:spPr>
          <a:xfrm>
            <a:off x="8307467" y="3003233"/>
            <a:ext cx="274403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Pozitivistický program</a:t>
            </a:r>
            <a:endParaRPr lang="en-US" sz="1950" dirty="0"/>
          </a:p>
        </p:txBody>
      </p:sp>
      <p:sp>
        <p:nvSpPr>
          <p:cNvPr id="13" name="Text 11"/>
          <p:cNvSpPr/>
          <p:nvPr/>
        </p:nvSpPr>
        <p:spPr>
          <a:xfrm>
            <a:off x="8307467" y="3432453"/>
            <a:ext cx="552914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formuloval pozitivistický přístup k vědeckému poznání. Sociologie měla být založena na pozorování faktů, hledání zákonů a možnosti předvídat společenské jevy – podobně jako přírodní vědy. Odmítal spekulativní filosofii a metafyziku ve prospěch empirického výzkumu.</a:t>
            </a:r>
            <a:endParaRPr lang="en-US" sz="1550" dirty="0"/>
          </a:p>
        </p:txBody>
      </p:sp>
      <p:sp>
        <p:nvSpPr>
          <p:cNvPr id="14" name="Shape 12"/>
          <p:cNvSpPr/>
          <p:nvPr/>
        </p:nvSpPr>
        <p:spPr>
          <a:xfrm>
            <a:off x="6519505" y="4387810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5" name="Shape 13"/>
          <p:cNvSpPr/>
          <p:nvPr/>
        </p:nvSpPr>
        <p:spPr>
          <a:xfrm>
            <a:off x="7091958" y="4175998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6" name="Text 14"/>
          <p:cNvSpPr/>
          <p:nvPr/>
        </p:nvSpPr>
        <p:spPr>
          <a:xfrm>
            <a:off x="7166372" y="4213205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2300" dirty="0"/>
          </a:p>
        </p:txBody>
      </p:sp>
      <p:sp>
        <p:nvSpPr>
          <p:cNvPr id="17" name="Text 15"/>
          <p:cNvSpPr/>
          <p:nvPr/>
        </p:nvSpPr>
        <p:spPr>
          <a:xfrm>
            <a:off x="2961680" y="4244221"/>
            <a:ext cx="336125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statika a dynamika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793790" y="4673441"/>
            <a:ext cx="552914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rozlišoval dvě hlavní oblasti sociologie: sociální statiku (studium podmínek společenské stability a rovnováhy) a sociální dynamiku (studium společenského vývoje a pokroku). Tento přístup ovlivnil pozdější funkcionalistické teorie.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515582" y="5628799"/>
            <a:ext cx="595313" cy="22860"/>
          </a:xfrm>
          <a:prstGeom prst="roundRect">
            <a:avLst>
              <a:gd name="adj" fmla="val 364651"/>
            </a:avLst>
          </a:prstGeom>
          <a:solidFill>
            <a:srgbClr val="4A2C8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0" name="Shape 18"/>
          <p:cNvSpPr/>
          <p:nvPr/>
        </p:nvSpPr>
        <p:spPr>
          <a:xfrm>
            <a:off x="7091958" y="5416987"/>
            <a:ext cx="446484" cy="446484"/>
          </a:xfrm>
          <a:prstGeom prst="roundRect">
            <a:avLst>
              <a:gd name="adj" fmla="val 18670"/>
            </a:avLst>
          </a:prstGeom>
          <a:solidFill>
            <a:srgbClr val="31136C"/>
          </a:solidFill>
          <a:ln w="762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1" name="Text 19"/>
          <p:cNvSpPr/>
          <p:nvPr/>
        </p:nvSpPr>
        <p:spPr>
          <a:xfrm>
            <a:off x="7166372" y="5454194"/>
            <a:ext cx="297656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3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2300" dirty="0"/>
          </a:p>
        </p:txBody>
      </p:sp>
      <p:sp>
        <p:nvSpPr>
          <p:cNvPr id="22" name="Text 20"/>
          <p:cNvSpPr/>
          <p:nvPr/>
        </p:nvSpPr>
        <p:spPr>
          <a:xfrm>
            <a:off x="8307467" y="5485209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Zákon tří stádií</a:t>
            </a:r>
            <a:endParaRPr lang="en-US" sz="1950" dirty="0"/>
          </a:p>
        </p:txBody>
      </p:sp>
      <p:sp>
        <p:nvSpPr>
          <p:cNvPr id="23" name="Text 21"/>
          <p:cNvSpPr/>
          <p:nvPr/>
        </p:nvSpPr>
        <p:spPr>
          <a:xfrm>
            <a:off x="8307467" y="5914430"/>
            <a:ext cx="552914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Comte formuloval teorii o třech stádiích vývoje lidského poznání: teologické (vysvětlení pomocí bohů), metafyzické (vysvětlení pomocí abstraktních principů) a pozitivní (vědecké vysvětlení založené na pozorování). Věřil, že společnost se pohybuje směrem k pozitivnímu stádiu.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542217" y="407194"/>
            <a:ext cx="5797391" cy="457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600"/>
              </a:lnSpc>
              <a:buNone/>
            </a:pPr>
            <a:r>
              <a:rPr lang="en-US" sz="285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Émile Durkheim a sociální fakta</a:t>
            </a:r>
            <a:endParaRPr lang="en-US" sz="2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217" y="1148001"/>
            <a:ext cx="4999077" cy="499907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906101" y="1134547"/>
            <a:ext cx="3243382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Sociální fakta jako základ sociologie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6906101" y="1471255"/>
            <a:ext cx="6189464" cy="1047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spcAft>
                <a:spcPts val="600"/>
              </a:spcAft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Émile Durkheim (1858-1917) definoval sociologii jako vědu o sociálních faktech. Tím položil základy pro objektivistický přístup k studiu společnosti. Sociální fakta mají podle něj tyto charakteristiky: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906101" y="3152528"/>
            <a:ext cx="6189464" cy="147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Vnějškovost: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existují mimo individuální vědomí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Nezávislost: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jsou nezávislá na konkrétních jedincích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Donucovací síla: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působí na jedince zvenčí a nutí je ke konformitě</a:t>
            </a:r>
            <a:endParaRPr lang="en-US" sz="1600" dirty="0"/>
          </a:p>
          <a:p>
            <a:pPr marL="342900" indent="-342900" algn="l">
              <a:lnSpc>
                <a:spcPct val="150000"/>
              </a:lnSpc>
              <a:buSzPct val="100000"/>
              <a:buChar char="•"/>
            </a:pPr>
            <a:r>
              <a:rPr lang="en-US" sz="1600" b="1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Obecnost:</a:t>
            </a: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 jsou sdílená celou skupinou nebo společností</a:t>
            </a:r>
            <a:endParaRPr lang="en-US" sz="16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217" y="6276992"/>
            <a:ext cx="826889" cy="82688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504003" y="6276992"/>
            <a:ext cx="183011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Právní normy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2504003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Zákony a pravidla existují nezávisle na tom, zda s nimi konkrétní jedinec souhlasí. Pokud je poruší, čelí sankčním následkům.</a:t>
            </a:r>
            <a:endParaRPr lang="en-US" sz="11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798" y="6276992"/>
            <a:ext cx="826889" cy="826889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6397585" y="6276992"/>
            <a:ext cx="1907143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Náboženské praktiky</a:t>
            </a:r>
            <a:endParaRPr lang="en-US" sz="1400" dirty="0"/>
          </a:p>
        </p:txBody>
      </p:sp>
      <p:sp>
        <p:nvSpPr>
          <p:cNvPr id="12" name="Text 7"/>
          <p:cNvSpPr/>
          <p:nvPr/>
        </p:nvSpPr>
        <p:spPr>
          <a:xfrm>
            <a:off x="6397585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Náboženské rituály, přesvědčení a hodnoty formují chování věřících a působí jako kolektivní síla.</a:t>
            </a:r>
            <a:endParaRPr lang="en-US" sz="11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9380" y="6276992"/>
            <a:ext cx="826889" cy="82688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0291167" y="6276992"/>
            <a:ext cx="1830110" cy="228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Morální kodexy</a:t>
            </a:r>
            <a:endParaRPr lang="en-US" sz="1400" dirty="0"/>
          </a:p>
        </p:txBody>
      </p:sp>
      <p:sp>
        <p:nvSpPr>
          <p:cNvPr id="15" name="Text 9"/>
          <p:cNvSpPr/>
          <p:nvPr/>
        </p:nvSpPr>
        <p:spPr>
          <a:xfrm>
            <a:off x="10291167" y="6570481"/>
            <a:ext cx="2796897" cy="610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5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Představy o správném a špatném chování jsou vtisknuty do vědomí jedinců výchovou a socializací.</a:t>
            </a:r>
            <a:endParaRPr lang="en-US" sz="1150" dirty="0"/>
          </a:p>
        </p:txBody>
      </p:sp>
      <p:sp>
        <p:nvSpPr>
          <p:cNvPr id="16" name="Text 10"/>
          <p:cNvSpPr/>
          <p:nvPr/>
        </p:nvSpPr>
        <p:spPr>
          <a:xfrm>
            <a:off x="1542217" y="7302358"/>
            <a:ext cx="11545848" cy="610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Durkheim tvrdil, že sociální fakta musí být vysvětlována jinými sociálními fakty, nikoli psychologickými nebo biologickými faktory. Tím ustanovil sociologii jako autonomní vědeckou disciplínu.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295519" y="914400"/>
            <a:ext cx="5559862" cy="477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Max Weber a sociální jednání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1295519" y="1626275"/>
            <a:ext cx="12039243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Max Weber (1864-1920) nabídl odlišný přístup k definici sociologie. Zatímco Durkheim zdůrazňoval objektivní sociální struktury, Weber se zaměřil na subjektivní smysl jednání jednotlivců.</a:t>
            </a:r>
            <a:endParaRPr lang="en-US" dirty="0"/>
          </a:p>
        </p:txBody>
      </p:sp>
      <p:sp>
        <p:nvSpPr>
          <p:cNvPr id="4" name="Shape 2"/>
          <p:cNvSpPr/>
          <p:nvPr/>
        </p:nvSpPr>
        <p:spPr>
          <a:xfrm>
            <a:off x="1185624" y="2190274"/>
            <a:ext cx="6053137" cy="1846540"/>
          </a:xfrm>
          <a:prstGeom prst="roundRect">
            <a:avLst>
              <a:gd name="adj" fmla="val 5953"/>
            </a:avLst>
          </a:prstGeom>
          <a:solidFill>
            <a:srgbClr val="481C9E">
              <a:alpha val="95000"/>
            </a:srgbClr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5" name="Text 3"/>
          <p:cNvSpPr/>
          <p:nvPr/>
        </p:nvSpPr>
        <p:spPr>
          <a:xfrm>
            <a:off x="1338262" y="2307669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Weberova definice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1338262" y="2663547"/>
            <a:ext cx="5747861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Sociologie je podle Webera „věda, která chce interpretativně pochopit sociální jednání a tím příčinně vysvětlit jeho průběh a důsledky."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338262" y="3201114"/>
            <a:ext cx="5747861" cy="215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Sociální jednání má dvě základní charakteristiky: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1338262" y="3522702"/>
            <a:ext cx="5747861" cy="4321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to jednání, kterému aktér přisuzuje subjektivní smysl</a:t>
            </a:r>
            <a:endParaRPr lang="en-US" sz="1400" dirty="0"/>
          </a:p>
          <a:p>
            <a:pPr marL="342900" indent="-342900" algn="l">
              <a:lnSpc>
                <a:spcPts val="1700"/>
              </a:lnSpc>
              <a:buSzPct val="100000"/>
              <a:buFont typeface="+mj-lt"/>
              <a:buAutoNum type="arabicPeriod" startAt="2"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 orientováno na chování jiných lidí</a:t>
            </a:r>
            <a:endParaRPr lang="en-US" sz="1400" dirty="0"/>
          </a:p>
        </p:txBody>
      </p:sp>
      <p:sp>
        <p:nvSpPr>
          <p:cNvPr id="9" name="Text 7"/>
          <p:cNvSpPr/>
          <p:nvPr/>
        </p:nvSpPr>
        <p:spPr>
          <a:xfrm>
            <a:off x="7508915" y="2307669"/>
            <a:ext cx="2892623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F2F0F4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Verstehen – rozumějící přístup</a:t>
            </a:r>
            <a:endParaRPr lang="en-US" sz="1500" dirty="0"/>
          </a:p>
        </p:txBody>
      </p:sp>
      <p:sp>
        <p:nvSpPr>
          <p:cNvPr id="10" name="Text 8"/>
          <p:cNvSpPr/>
          <p:nvPr/>
        </p:nvSpPr>
        <p:spPr>
          <a:xfrm>
            <a:off x="7508915" y="2663547"/>
            <a:ext cx="5833348" cy="8639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Weber rozvinul metodu „Verstehen" (chápání, porozumění), která má umožnit sociologovi pochopit subjektivní smysl jednání aktérů. Tím se sociologie odlišuje od přírodních věd – musí nejen vysvětlit kauzální souvislosti, ale také porozumět motivacím a významům.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1295519" y="4128000"/>
            <a:ext cx="5960864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2" name="Shape 10"/>
          <p:cNvSpPr/>
          <p:nvPr/>
        </p:nvSpPr>
        <p:spPr>
          <a:xfrm>
            <a:off x="1318379" y="4150860"/>
            <a:ext cx="5915144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3" name="Text 11"/>
          <p:cNvSpPr/>
          <p:nvPr/>
        </p:nvSpPr>
        <p:spPr>
          <a:xfrm>
            <a:off x="4161473" y="423289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1</a:t>
            </a:r>
            <a:endParaRPr lang="en-US" sz="1800" dirty="0"/>
          </a:p>
        </p:txBody>
      </p:sp>
      <p:sp>
        <p:nvSpPr>
          <p:cNvPr id="14" name="Text 12"/>
          <p:cNvSpPr/>
          <p:nvPr/>
        </p:nvSpPr>
        <p:spPr>
          <a:xfrm>
            <a:off x="1471017" y="4726170"/>
            <a:ext cx="250519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Účelově racionální jednání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1471017" y="5035018"/>
            <a:ext cx="5609868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Aktér si stanoví cíl a volí nejefektivnější prostředky k jeho dosažení. Typické pro ekonomickou činnost a moderní byrokracii.</a:t>
            </a:r>
            <a:endParaRPr lang="en-US" sz="1400" dirty="0"/>
          </a:p>
        </p:txBody>
      </p:sp>
      <p:sp>
        <p:nvSpPr>
          <p:cNvPr id="16" name="Shape 14"/>
          <p:cNvSpPr/>
          <p:nvPr/>
        </p:nvSpPr>
        <p:spPr>
          <a:xfrm>
            <a:off x="7373779" y="4128000"/>
            <a:ext cx="5960983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17" name="Shape 15"/>
          <p:cNvSpPr/>
          <p:nvPr/>
        </p:nvSpPr>
        <p:spPr>
          <a:xfrm>
            <a:off x="7396639" y="4150860"/>
            <a:ext cx="5915263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18" name="Text 16"/>
          <p:cNvSpPr/>
          <p:nvPr/>
        </p:nvSpPr>
        <p:spPr>
          <a:xfrm>
            <a:off x="10239732" y="423289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549277" y="4726170"/>
            <a:ext cx="2808327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Hodnotově racionální jednání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7549277" y="5035018"/>
            <a:ext cx="5609987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orientované na realizaci určité hodnoty (etické, estetické, náboženské) bez ohledu na úspěch. Důležitý je sám akt jednání v souladu s hodnotou.</a:t>
            </a:r>
            <a:endParaRPr lang="en-US" sz="1400" dirty="0"/>
          </a:p>
        </p:txBody>
      </p:sp>
      <p:sp>
        <p:nvSpPr>
          <p:cNvPr id="21" name="Shape 19"/>
          <p:cNvSpPr/>
          <p:nvPr/>
        </p:nvSpPr>
        <p:spPr>
          <a:xfrm>
            <a:off x="1295519" y="5759870"/>
            <a:ext cx="5960864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2" name="Shape 20"/>
          <p:cNvSpPr/>
          <p:nvPr/>
        </p:nvSpPr>
        <p:spPr>
          <a:xfrm>
            <a:off x="1318379" y="5782730"/>
            <a:ext cx="5915144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3" name="Text 21"/>
          <p:cNvSpPr/>
          <p:nvPr/>
        </p:nvSpPr>
        <p:spPr>
          <a:xfrm>
            <a:off x="4161473" y="586476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</a:t>
            </a:r>
            <a:endParaRPr lang="en-US" sz="1800" dirty="0"/>
          </a:p>
        </p:txBody>
      </p:sp>
      <p:sp>
        <p:nvSpPr>
          <p:cNvPr id="24" name="Text 22"/>
          <p:cNvSpPr/>
          <p:nvPr/>
        </p:nvSpPr>
        <p:spPr>
          <a:xfrm>
            <a:off x="1471017" y="6358040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Afektivní jednání</a:t>
            </a:r>
            <a:endParaRPr lang="en-US" sz="1500" dirty="0"/>
          </a:p>
        </p:txBody>
      </p:sp>
      <p:sp>
        <p:nvSpPr>
          <p:cNvPr id="25" name="Text 23"/>
          <p:cNvSpPr/>
          <p:nvPr/>
        </p:nvSpPr>
        <p:spPr>
          <a:xfrm>
            <a:off x="1471017" y="6666888"/>
            <a:ext cx="5609868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řízené emocemi a city – hněvem, radostí, láskou. Typicky impulzivní a neracionální.</a:t>
            </a:r>
            <a:endParaRPr lang="en-US" sz="1400" dirty="0"/>
          </a:p>
        </p:txBody>
      </p:sp>
      <p:sp>
        <p:nvSpPr>
          <p:cNvPr id="26" name="Shape 24"/>
          <p:cNvSpPr/>
          <p:nvPr/>
        </p:nvSpPr>
        <p:spPr>
          <a:xfrm>
            <a:off x="7373779" y="5759870"/>
            <a:ext cx="5960983" cy="1514475"/>
          </a:xfrm>
          <a:prstGeom prst="roundRect">
            <a:avLst>
              <a:gd name="adj" fmla="val 4234"/>
            </a:avLst>
          </a:prstGeom>
          <a:solidFill>
            <a:srgbClr val="0D0A2C">
              <a:alpha val="95000"/>
            </a:srgbClr>
          </a:solidFill>
          <a:ln w="22860">
            <a:solidFill>
              <a:srgbClr val="4A2C85"/>
            </a:solidFill>
            <a:prstDash val="solid"/>
          </a:ln>
        </p:spPr>
        <p:txBody>
          <a:bodyPr/>
          <a:lstStyle/>
          <a:p>
            <a:endParaRPr lang="cs-CZ" dirty="0"/>
          </a:p>
        </p:txBody>
      </p:sp>
      <p:sp>
        <p:nvSpPr>
          <p:cNvPr id="27" name="Shape 25"/>
          <p:cNvSpPr/>
          <p:nvPr/>
        </p:nvSpPr>
        <p:spPr>
          <a:xfrm>
            <a:off x="7396639" y="5782730"/>
            <a:ext cx="5915263" cy="457914"/>
          </a:xfrm>
          <a:prstGeom prst="roundRect">
            <a:avLst>
              <a:gd name="adj" fmla="val 8013"/>
            </a:avLst>
          </a:prstGeom>
          <a:solidFill>
            <a:srgbClr val="31136C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28" name="Text 26"/>
          <p:cNvSpPr/>
          <p:nvPr/>
        </p:nvSpPr>
        <p:spPr>
          <a:xfrm>
            <a:off x="10239732" y="5864764"/>
            <a:ext cx="228957" cy="286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8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</a:t>
            </a:r>
            <a:endParaRPr lang="en-US" sz="1800" dirty="0"/>
          </a:p>
        </p:txBody>
      </p:sp>
      <p:sp>
        <p:nvSpPr>
          <p:cNvPr id="29" name="Text 27"/>
          <p:cNvSpPr/>
          <p:nvPr/>
        </p:nvSpPr>
        <p:spPr>
          <a:xfrm>
            <a:off x="7549277" y="6358040"/>
            <a:ext cx="1908334" cy="238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DCD7E5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Tradiční jednání</a:t>
            </a:r>
            <a:endParaRPr lang="en-US" sz="1500" dirty="0"/>
          </a:p>
        </p:txBody>
      </p:sp>
      <p:sp>
        <p:nvSpPr>
          <p:cNvPr id="30" name="Text 28"/>
          <p:cNvSpPr/>
          <p:nvPr/>
        </p:nvSpPr>
        <p:spPr>
          <a:xfrm>
            <a:off x="7549277" y="6666888"/>
            <a:ext cx="5609987" cy="4319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400" dirty="0">
                <a:solidFill>
                  <a:srgbClr val="DCD7E5"/>
                </a:solidFill>
                <a:latin typeface="Heebo Light" pitchFamily="34" charset="0"/>
                <a:ea typeface="Heebo Light" pitchFamily="34" charset="-122"/>
                <a:cs typeface="Heebo Light" pitchFamily="34" charset="-120"/>
              </a:rPr>
              <a:t>Jednání podle zvyku a tradice, téměř automatické. Aktér ho provádí, „protože se to vždycky dělalo."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4211</Words>
  <Application>Microsoft Office PowerPoint</Application>
  <PresentationFormat>Vlastní</PresentationFormat>
  <Paragraphs>356</Paragraphs>
  <Slides>30</Slides>
  <Notes>30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5" baseType="lpstr">
      <vt:lpstr>Heebo Light</vt:lpstr>
      <vt:lpstr>Montserrat</vt:lpstr>
      <vt:lpstr>Arial</vt:lpstr>
      <vt:lpstr>Google Sans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Danda71</dc:creator>
  <cp:lastModifiedBy>Daniel Kunštát</cp:lastModifiedBy>
  <cp:revision>11</cp:revision>
  <dcterms:created xsi:type="dcterms:W3CDTF">2026-02-12T09:33:50Z</dcterms:created>
  <dcterms:modified xsi:type="dcterms:W3CDTF">2026-02-14T10:41:55Z</dcterms:modified>
</cp:coreProperties>
</file>