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53"/>
  </p:notesMasterIdLst>
  <p:handoutMasterIdLst>
    <p:handoutMasterId r:id="rId54"/>
  </p:handoutMasterIdLst>
  <p:sldIdLst>
    <p:sldId id="267" r:id="rId4"/>
    <p:sldId id="589" r:id="rId5"/>
    <p:sldId id="590" r:id="rId6"/>
    <p:sldId id="592" r:id="rId7"/>
    <p:sldId id="603" r:id="rId8"/>
    <p:sldId id="602" r:id="rId9"/>
    <p:sldId id="601" r:id="rId10"/>
    <p:sldId id="600" r:id="rId11"/>
    <p:sldId id="599" r:id="rId12"/>
    <p:sldId id="598" r:id="rId13"/>
    <p:sldId id="597" r:id="rId14"/>
    <p:sldId id="594" r:id="rId15"/>
    <p:sldId id="595" r:id="rId16"/>
    <p:sldId id="593" r:id="rId17"/>
    <p:sldId id="604" r:id="rId18"/>
    <p:sldId id="605" r:id="rId19"/>
    <p:sldId id="606" r:id="rId20"/>
    <p:sldId id="607" r:id="rId21"/>
    <p:sldId id="608" r:id="rId22"/>
    <p:sldId id="609" r:id="rId23"/>
    <p:sldId id="596" r:id="rId24"/>
    <p:sldId id="576" r:id="rId25"/>
    <p:sldId id="562" r:id="rId26"/>
    <p:sldId id="277" r:id="rId27"/>
    <p:sldId id="585" r:id="rId28"/>
    <p:sldId id="586" r:id="rId29"/>
    <p:sldId id="587" r:id="rId30"/>
    <p:sldId id="588" r:id="rId31"/>
    <p:sldId id="583" r:id="rId32"/>
    <p:sldId id="584" r:id="rId33"/>
    <p:sldId id="272" r:id="rId34"/>
    <p:sldId id="273" r:id="rId35"/>
    <p:sldId id="292" r:id="rId36"/>
    <p:sldId id="581" r:id="rId37"/>
    <p:sldId id="580" r:id="rId38"/>
    <p:sldId id="614" r:id="rId39"/>
    <p:sldId id="582" r:id="rId40"/>
    <p:sldId id="287" r:id="rId41"/>
    <p:sldId id="286" r:id="rId42"/>
    <p:sldId id="612" r:id="rId43"/>
    <p:sldId id="271" r:id="rId44"/>
    <p:sldId id="610" r:id="rId45"/>
    <p:sldId id="611" r:id="rId46"/>
    <p:sldId id="293" r:id="rId47"/>
    <p:sldId id="560" r:id="rId48"/>
    <p:sldId id="561" r:id="rId49"/>
    <p:sldId id="577" r:id="rId50"/>
    <p:sldId id="578" r:id="rId51"/>
    <p:sldId id="268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5928"/>
  </p:normalViewPr>
  <p:slideViewPr>
    <p:cSldViewPr snapToGrid="0">
      <p:cViewPr varScale="1">
        <p:scale>
          <a:sx n="112" d="100"/>
          <a:sy n="112" d="100"/>
        </p:scale>
        <p:origin x="-522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'[Graf v aplikaci Microsoft PowerPoint]List1'!$C$2</c:f>
              <c:strCache>
                <c:ptCount val="1"/>
                <c:pt idx="0">
                  <c:v>Austria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PowerPoint]List1'!$D$2:$AG$2</c:f>
              <c:numCache>
                <c:formatCode>General</c:formatCode>
                <c:ptCount val="30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  <c:pt idx="27">
                  <c:v>7.1</c:v>
                </c:pt>
                <c:pt idx="28">
                  <c:v>6.7</c:v>
                </c:pt>
                <c:pt idx="29">
                  <c:v>6.9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'[Graf v aplikaci Microsoft PowerPoint]List1'!$C$3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PowerPoint]List1'!$D$3:$AG$3</c:f>
              <c:numCache>
                <c:formatCode>General</c:formatCode>
                <c:ptCount val="30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  <c:pt idx="27">
                  <c:v>7.1</c:v>
                </c:pt>
                <c:pt idx="28">
                  <c:v>7.1</c:v>
                </c:pt>
                <c:pt idx="29">
                  <c:v>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'[Graf v aplikaci Microsoft PowerPoint]List1'!$C$4</c:f>
              <c:strCache>
                <c:ptCount val="1"/>
                <c:pt idx="0">
                  <c:v>Estonia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PowerPoint]List1'!$D$4:$AG$4</c:f>
              <c:numCache>
                <c:formatCode>General</c:formatCode>
                <c:ptCount val="30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  <c:pt idx="27">
                  <c:v>7.6</c:v>
                </c:pt>
                <c:pt idx="28">
                  <c:v>7.6</c:v>
                </c:pt>
                <c:pt idx="29">
                  <c:v>7.6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'[Graf v aplikaci Microsoft PowerPoint]List1'!$C$5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PowerPoint]List1'!$D$5:$AG$5</c:f>
              <c:numCache>
                <c:formatCode>General</c:formatCode>
                <c:ptCount val="30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  <c:pt idx="27">
                  <c:v>5.6</c:v>
                </c:pt>
                <c:pt idx="28">
                  <c:v>6</c:v>
                </c:pt>
                <c:pt idx="29">
                  <c:v>5.8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'[Graf v aplikaci Microsoft PowerPoint]List1'!$C$6</c:f>
              <c:strCache>
                <c:ptCount val="1"/>
                <c:pt idx="0">
                  <c:v>Poland</c:v>
                </c:pt>
              </c:strCache>
            </c:strRef>
          </c:tx>
          <c:spPr>
            <a:ln>
              <a:solidFill>
                <a:srgbClr val="10C22E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PowerPoint]List1'!$D$6:$AG$6</c:f>
              <c:numCache>
                <c:formatCode>General</c:formatCode>
                <c:ptCount val="30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  <c:pt idx="27">
                  <c:v>5.4</c:v>
                </c:pt>
                <c:pt idx="28">
                  <c:v>5.3</c:v>
                </c:pt>
                <c:pt idx="29">
                  <c:v>5.3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'[Graf v aplikaci Microsoft PowerPoint]List1'!$C$7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PowerPoint]List1'!$D$7:$AG$7</c:f>
              <c:numCache>
                <c:formatCode>General</c:formatCode>
                <c:ptCount val="30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  <c:pt idx="27">
                  <c:v>4.2</c:v>
                </c:pt>
                <c:pt idx="28">
                  <c:v>4.0999999999999996</c:v>
                </c:pt>
                <c:pt idx="29">
                  <c:v>4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'[Graf v aplikaci Microsoft PowerPoint]List1'!$C$8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PowerPoint]List1'!$D$8:$AG$8</c:f>
              <c:numCache>
                <c:formatCode>General</c:formatCode>
                <c:ptCount val="30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  <c:pt idx="27">
                  <c:v>5.7</c:v>
                </c:pt>
                <c:pt idx="28">
                  <c:v>5.6</c:v>
                </c:pt>
                <c:pt idx="29">
                  <c:v>5.9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'[Graf v aplikaci Microsoft PowerPoint]List1'!$C$9</c:f>
              <c:strCache>
                <c:ptCount val="1"/>
                <c:pt idx="0">
                  <c:v>Slovakia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PowerPoint]List1'!$D$9:$AG$9</c:f>
              <c:numCache>
                <c:formatCode>General</c:formatCode>
                <c:ptCount val="30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  <c:pt idx="27">
                  <c:v>5.4</c:v>
                </c:pt>
                <c:pt idx="28">
                  <c:v>4.9000000000000004</c:v>
                </c:pt>
                <c:pt idx="29">
                  <c:v>4.8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'[Graf v aplikaci Microsoft PowerPoint]List1'!$C$10</c:f>
              <c:strCache>
                <c:ptCount val="1"/>
                <c:pt idx="0">
                  <c:v>Italy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PowerPoint]List1'!$D$10:$AG$10</c:f>
              <c:numCache>
                <c:formatCode>General</c:formatCode>
                <c:ptCount val="30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  <c:pt idx="27">
                  <c:v>5.6</c:v>
                </c:pt>
                <c:pt idx="28">
                  <c:v>5.4</c:v>
                </c:pt>
                <c:pt idx="29">
                  <c:v>5.3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'[Graf v aplikaci Microsoft PowerPoint]List1'!$C$11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PowerPoint]List1'!$D$11:$AG$11</c:f>
              <c:numCache>
                <c:formatCode>General</c:formatCode>
                <c:ptCount val="30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  <c:pt idx="27">
                  <c:v>3.6</c:v>
                </c:pt>
                <c:pt idx="28">
                  <c:v>3.5</c:v>
                </c:pt>
                <c:pt idx="29">
                  <c:v>3.6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'[Graf v aplikaci Microsoft PowerPoint]List1'!$C$12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PowerPoint]List1'!$D$12:$AG$12</c:f>
              <c:numCache>
                <c:formatCode>General</c:formatCode>
                <c:ptCount val="30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  <c:pt idx="27">
                  <c:v>2.6</c:v>
                </c:pt>
                <c:pt idx="28">
                  <c:v>2.2000000000000002</c:v>
                </c:pt>
                <c:pt idx="29">
                  <c:v>2.2000000000000002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'[Graf v aplikaci Microsoft PowerPoint]List1'!$C$13</c:f>
              <c:strCache>
                <c:ptCount val="1"/>
                <c:pt idx="0">
                  <c:v>EU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PowerPoint]List1'!$D$13:$AG$13</c:f>
              <c:numCache>
                <c:formatCode>General</c:formatCode>
                <c:ptCount val="30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  <c:pt idx="27">
                  <c:v>6.4</c:v>
                </c:pt>
                <c:pt idx="28">
                  <c:v>6.2</c:v>
                </c:pt>
                <c:pt idx="29">
                  <c:v>6.2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551872"/>
        <c:axId val="159553408"/>
      </c:lineChart>
      <c:catAx>
        <c:axId val="15955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9553408"/>
        <c:crosses val="autoZero"/>
        <c:auto val="1"/>
        <c:lblAlgn val="ctr"/>
        <c:lblOffset val="100"/>
        <c:noMultiLvlLbl val="0"/>
      </c:catAx>
      <c:valAx>
        <c:axId val="159553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551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FA4FC2E5-2048-45BF-8D4A-396670D133A2}" type="presOf" srcId="{F82DD707-62B5-461A-AD2A-734833DB5CAF}" destId="{70277418-AA22-4B43-8311-6AA6ACFF4F35}" srcOrd="1" destOrd="0" presId="urn:microsoft.com/office/officeart/2005/8/layout/venn1"/>
    <dgm:cxn modelId="{3BA802F8-E380-4F18-A192-DADAF1DD1E17}" type="presOf" srcId="{6EA8DAA0-6FAE-4B16-84FA-5FD8A774DC05}" destId="{4666C468-3AE9-42B1-888F-068D0981B269}" srcOrd="1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0098CA4E-F7C6-4EFC-AB03-13D76D424226}" type="presOf" srcId="{51802530-7BB3-4EFA-B51C-D252D875C9AD}" destId="{AFE8AA75-9753-4702-AF5A-FAA88E977D4B}" srcOrd="1" destOrd="0" presId="urn:microsoft.com/office/officeart/2005/8/layout/venn1"/>
    <dgm:cxn modelId="{3D9A1F83-B86F-4C83-B192-611396B61A5A}" type="presOf" srcId="{5ECF6E09-560A-4D5E-BA7B-12B246262B1F}" destId="{CA8A9D64-6163-42CF-991B-73A67AE5306E}" srcOrd="0" destOrd="0" presId="urn:microsoft.com/office/officeart/2005/8/layout/venn1"/>
    <dgm:cxn modelId="{7FCDEA5A-18D8-4689-89FD-E894B808E74C}" type="presOf" srcId="{6EA8DAA0-6FAE-4B16-84FA-5FD8A774DC05}" destId="{6F5F9CA2-563E-4754-8177-4D40F928DAAD}" srcOrd="0" destOrd="0" presId="urn:microsoft.com/office/officeart/2005/8/layout/venn1"/>
    <dgm:cxn modelId="{0970AA4F-4DF7-462C-9B28-E67113493652}" type="presOf" srcId="{51802530-7BB3-4EFA-B51C-D252D875C9AD}" destId="{5DCB87E8-A19C-46D0-BD70-17CD2E1897E6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06BC1E52-DDD2-4CE2-84BA-6F08BFED01A9}" type="presOf" srcId="{46A4C596-ECD6-4E00-95F4-2A7139DC8A00}" destId="{CCAA8A54-0872-4A3F-9DBF-B493E42FF604}" srcOrd="0" destOrd="0" presId="urn:microsoft.com/office/officeart/2005/8/layout/venn1"/>
    <dgm:cxn modelId="{7F20F2A4-77EC-4908-A348-B64B112D655E}" type="presOf" srcId="{F82DD707-62B5-461A-AD2A-734833DB5CAF}" destId="{DBF2D7B5-013A-4723-B2B6-7D827FD7E4C0}" srcOrd="0" destOrd="0" presId="urn:microsoft.com/office/officeart/2005/8/layout/venn1"/>
    <dgm:cxn modelId="{26EC27D1-1301-4CE0-B588-6189D99450EF}" type="presOf" srcId="{46A4C596-ECD6-4E00-95F4-2A7139DC8A00}" destId="{AF6B197F-1034-427B-92C0-063C1050084B}" srcOrd="1" destOrd="0" presId="urn:microsoft.com/office/officeart/2005/8/layout/venn1"/>
    <dgm:cxn modelId="{95FFEF2E-47C5-4FCC-9ADA-D12935D3D258}" type="presParOf" srcId="{CA8A9D64-6163-42CF-991B-73A67AE5306E}" destId="{6F5F9CA2-563E-4754-8177-4D40F928DAAD}" srcOrd="0" destOrd="0" presId="urn:microsoft.com/office/officeart/2005/8/layout/venn1"/>
    <dgm:cxn modelId="{B2C5A4D4-B0F2-4AEC-A6AD-DF45956DAD7F}" type="presParOf" srcId="{CA8A9D64-6163-42CF-991B-73A67AE5306E}" destId="{4666C468-3AE9-42B1-888F-068D0981B269}" srcOrd="1" destOrd="0" presId="urn:microsoft.com/office/officeart/2005/8/layout/venn1"/>
    <dgm:cxn modelId="{8F9CFEDF-37DA-4456-B85A-359CBDD72B12}" type="presParOf" srcId="{CA8A9D64-6163-42CF-991B-73A67AE5306E}" destId="{CCAA8A54-0872-4A3F-9DBF-B493E42FF604}" srcOrd="2" destOrd="0" presId="urn:microsoft.com/office/officeart/2005/8/layout/venn1"/>
    <dgm:cxn modelId="{0FFB6492-38EB-4C4F-A8E7-1136A68E05A0}" type="presParOf" srcId="{CA8A9D64-6163-42CF-991B-73A67AE5306E}" destId="{AF6B197F-1034-427B-92C0-063C1050084B}" srcOrd="3" destOrd="0" presId="urn:microsoft.com/office/officeart/2005/8/layout/venn1"/>
    <dgm:cxn modelId="{C5BE131F-9F6A-48D1-B41B-8EA863821154}" type="presParOf" srcId="{CA8A9D64-6163-42CF-991B-73A67AE5306E}" destId="{5DCB87E8-A19C-46D0-BD70-17CD2E1897E6}" srcOrd="4" destOrd="0" presId="urn:microsoft.com/office/officeart/2005/8/layout/venn1"/>
    <dgm:cxn modelId="{74190948-12ED-4811-BB31-9FA029D01648}" type="presParOf" srcId="{CA8A9D64-6163-42CF-991B-73A67AE5306E}" destId="{AFE8AA75-9753-4702-AF5A-FAA88E977D4B}" srcOrd="5" destOrd="0" presId="urn:microsoft.com/office/officeart/2005/8/layout/venn1"/>
    <dgm:cxn modelId="{8D2D8FF4-62EA-483F-904D-0CBC97A4B38B}" type="presParOf" srcId="{CA8A9D64-6163-42CF-991B-73A67AE5306E}" destId="{DBF2D7B5-013A-4723-B2B6-7D827FD7E4C0}" srcOrd="6" destOrd="0" presId="urn:microsoft.com/office/officeart/2005/8/layout/venn1"/>
    <dgm:cxn modelId="{001738AC-3515-41E8-BBE9-5BA7338012FE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 custLinFactNeighborX="222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A731E70-F767-4390-8C1C-D1638B1E7C2C}" type="pres">
      <dgm:prSet presAssocID="{CA498CE0-53EC-455E-8A88-684CF9AFEB6F}" presName="rootConnector1" presStyleLbl="node1" presStyleIdx="0" presStyleCnt="0"/>
      <dgm:spPr/>
      <dgm:t>
        <a:bodyPr/>
        <a:lstStyle/>
        <a:p>
          <a:endParaRPr lang="cs-CZ"/>
        </a:p>
      </dgm:t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  <dgm:t>
        <a:bodyPr/>
        <a:lstStyle/>
        <a:p>
          <a:endParaRPr lang="cs-CZ"/>
        </a:p>
      </dgm:t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C040C1A-162D-4ECE-842B-7D5D09DCE1DF}" type="pres">
      <dgm:prSet presAssocID="{0FEA0A64-421E-4AA7-999F-998D8BEA7086}" presName="rootConnector" presStyleLbl="node2" presStyleIdx="0" presStyleCnt="3"/>
      <dgm:spPr/>
      <dgm:t>
        <a:bodyPr/>
        <a:lstStyle/>
        <a:p>
          <a:endParaRPr lang="cs-CZ"/>
        </a:p>
      </dgm:t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  <dgm:t>
        <a:bodyPr/>
        <a:lstStyle/>
        <a:p>
          <a:endParaRPr lang="cs-CZ"/>
        </a:p>
      </dgm:t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14E65B3-C330-4381-9091-77CC01C13177}" type="pres">
      <dgm:prSet presAssocID="{E194D6B5-EE3B-40FC-841F-8D0533940F2E}" presName="rootConnector" presStyleLbl="node2" presStyleIdx="1" presStyleCnt="3"/>
      <dgm:spPr/>
      <dgm:t>
        <a:bodyPr/>
        <a:lstStyle/>
        <a:p>
          <a:endParaRPr lang="cs-CZ"/>
        </a:p>
      </dgm:t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  <dgm:t>
        <a:bodyPr/>
        <a:lstStyle/>
        <a:p>
          <a:endParaRPr lang="cs-CZ"/>
        </a:p>
      </dgm:t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5C7DA61-B86B-45F2-8F71-CBAB8CBFB3C3}" type="pres">
      <dgm:prSet presAssocID="{896A6016-9D19-4858-96A6-FE613DB6F2BC}" presName="rootConnector" presStyleLbl="node2" presStyleIdx="2" presStyleCnt="3"/>
      <dgm:spPr/>
      <dgm:t>
        <a:bodyPr/>
        <a:lstStyle/>
        <a:p>
          <a:endParaRPr lang="cs-CZ"/>
        </a:p>
      </dgm:t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  <dgm:t>
        <a:bodyPr/>
        <a:lstStyle/>
        <a:p>
          <a:endParaRPr lang="cs-CZ"/>
        </a:p>
      </dgm:t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16D85AA-1232-4A24-BBC4-27198BE612E8}" type="pres">
      <dgm:prSet presAssocID="{9CD0C083-5530-4903-8025-4AE5D80731EC}" presName="rootConnector3" presStyleLbl="asst1" presStyleIdx="0" presStyleCnt="2"/>
      <dgm:spPr/>
      <dgm:t>
        <a:bodyPr/>
        <a:lstStyle/>
        <a:p>
          <a:endParaRPr lang="cs-CZ"/>
        </a:p>
      </dgm:t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  <dgm:t>
        <a:bodyPr/>
        <a:lstStyle/>
        <a:p>
          <a:endParaRPr lang="cs-CZ"/>
        </a:p>
      </dgm:t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5E3EC48-1E26-43B9-A8D1-A4C7BFBA26E8}" type="pres">
      <dgm:prSet presAssocID="{25C4CF07-2CD8-49A1-9690-4CBADD8AB23A}" presName="rootConnector3" presStyleLbl="asst1" presStyleIdx="1" presStyleCnt="2"/>
      <dgm:spPr/>
      <dgm:t>
        <a:bodyPr/>
        <a:lstStyle/>
        <a:p>
          <a:endParaRPr lang="cs-CZ"/>
        </a:p>
      </dgm:t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3BFDCFAB-FD59-4D37-8AED-E35D878C6CC3}" type="presOf" srcId="{CA498CE0-53EC-455E-8A88-684CF9AFEB6F}" destId="{0BC33BC4-14D7-4771-9B29-55AAF0983835}" srcOrd="0" destOrd="0" presId="urn:microsoft.com/office/officeart/2005/8/layout/orgChart1"/>
    <dgm:cxn modelId="{8C52C01F-5B73-4D09-8611-CBBB43781982}" type="presOf" srcId="{CA498CE0-53EC-455E-8A88-684CF9AFEB6F}" destId="{3A731E70-F767-4390-8C1C-D1638B1E7C2C}" srcOrd="1" destOrd="0" presId="urn:microsoft.com/office/officeart/2005/8/layout/orgChart1"/>
    <dgm:cxn modelId="{7EB985E9-6767-4E91-B91C-6C709CD56E19}" type="presOf" srcId="{C5E17741-3013-43AF-89BC-D3349E63D1F0}" destId="{54FAC420-65D2-4D24-8251-E163DBAE88C0}" srcOrd="0" destOrd="0" presId="urn:microsoft.com/office/officeart/2005/8/layout/orgChart1"/>
    <dgm:cxn modelId="{B0CD33E0-F9BE-45DD-8A1C-BA097DA446DA}" type="presOf" srcId="{0FEA0A64-421E-4AA7-999F-998D8BEA7086}" destId="{12D43910-F858-462D-8852-873D8561709E}" srcOrd="0" destOrd="0" presId="urn:microsoft.com/office/officeart/2005/8/layout/orgChart1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42D78ED9-8830-4FEF-8BC9-4052FD60BA82}" type="presOf" srcId="{514768E7-2DDA-4402-B9A1-1C5AF2023DA7}" destId="{BE644B2C-D8BA-49EB-ABCD-1C203F5EE3FD}" srcOrd="0" destOrd="0" presId="urn:microsoft.com/office/officeart/2005/8/layout/orgChart1"/>
    <dgm:cxn modelId="{DBFE24BF-E02A-49AC-9B13-D1E1F720C1F3}" type="presOf" srcId="{E194D6B5-EE3B-40FC-841F-8D0533940F2E}" destId="{214E65B3-C330-4381-9091-77CC01C13177}" srcOrd="1" destOrd="0" presId="urn:microsoft.com/office/officeart/2005/8/layout/orgChart1"/>
    <dgm:cxn modelId="{B271C77F-BD93-4ED8-8AEB-F9E21FEB1603}" type="presOf" srcId="{25C4CF07-2CD8-49A1-9690-4CBADD8AB23A}" destId="{75E3EC48-1E26-43B9-A8D1-A4C7BFBA26E8}" srcOrd="1" destOrd="0" presId="urn:microsoft.com/office/officeart/2005/8/layout/orgChart1"/>
    <dgm:cxn modelId="{773EE02E-66B5-4B81-A056-A6204B52419D}" type="presOf" srcId="{9CD0C083-5530-4903-8025-4AE5D80731EC}" destId="{EB7D2990-4BAA-4E9B-A643-A1E3481F094E}" srcOrd="0" destOrd="0" presId="urn:microsoft.com/office/officeart/2005/8/layout/orgChart1"/>
    <dgm:cxn modelId="{41F39EA9-98AC-4469-BD95-30A065188111}" type="presOf" srcId="{0FEA0A64-421E-4AA7-999F-998D8BEA7086}" destId="{5C040C1A-162D-4ECE-842B-7D5D09DCE1DF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2A1892EF-02F4-45FE-B578-5CC57DE4FC93}" type="presOf" srcId="{9150C4E1-0EFF-4F2A-88B9-8F18930C0544}" destId="{76A047FC-3E5D-433C-A384-1A7BE720F5E8}" srcOrd="0" destOrd="0" presId="urn:microsoft.com/office/officeart/2005/8/layout/orgChart1"/>
    <dgm:cxn modelId="{0DA25000-B452-4DBD-A851-395ADC33B9A3}" type="presOf" srcId="{9CD0C083-5530-4903-8025-4AE5D80731EC}" destId="{F16D85AA-1232-4A24-BBC4-27198BE612E8}" srcOrd="1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08709A8E-6476-4DDD-933C-C0C767D5E203}" type="presOf" srcId="{25C4CF07-2CD8-49A1-9690-4CBADD8AB23A}" destId="{1D85232C-B59D-47AE-BCFA-972A164A12DF}" srcOrd="0" destOrd="0" presId="urn:microsoft.com/office/officeart/2005/8/layout/orgChart1"/>
    <dgm:cxn modelId="{D0299754-96E2-457B-9227-10F07356A611}" type="presOf" srcId="{0FEE5D37-1AEC-4DCD-9D24-5C5D91171B92}" destId="{05D5D7BA-BFAC-4DC6-ACEE-3BCE53D0B19A}" srcOrd="0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687B4948-75E6-40B7-9323-23F3DA312BD0}" type="presOf" srcId="{896A6016-9D19-4858-96A6-FE613DB6F2BC}" destId="{55C7DA61-B86B-45F2-8F71-CBAB8CBFB3C3}" srcOrd="1" destOrd="0" presId="urn:microsoft.com/office/officeart/2005/8/layout/orgChart1"/>
    <dgm:cxn modelId="{82B14522-1B66-4B7C-A634-1233AE043CC0}" type="presOf" srcId="{896A6016-9D19-4858-96A6-FE613DB6F2BC}" destId="{B4C07C70-A24B-4FF3-995B-119EE2B8002E}" srcOrd="0" destOrd="0" presId="urn:microsoft.com/office/officeart/2005/8/layout/orgChart1"/>
    <dgm:cxn modelId="{703ADC23-5D4B-4ADC-A19E-F24C5C5D799B}" type="presOf" srcId="{5290FD02-B1B9-4CE4-AA76-D6EF8542225F}" destId="{A5D03E46-E08D-4EC2-B01A-C59E0865482A}" srcOrd="0" destOrd="0" presId="urn:microsoft.com/office/officeart/2005/8/layout/orgChart1"/>
    <dgm:cxn modelId="{02950E16-837E-4FEB-B6F2-E53DE699923F}" type="presOf" srcId="{DDFD8E76-0660-46FD-A72A-2905AF458D13}" destId="{D9D056FA-629F-44A5-9DAA-0D1FD7E46B64}" srcOrd="0" destOrd="0" presId="urn:microsoft.com/office/officeart/2005/8/layout/orgChart1"/>
    <dgm:cxn modelId="{1A12CAF1-0894-4495-8CAA-4E23E30752E2}" type="presOf" srcId="{E194D6B5-EE3B-40FC-841F-8D0533940F2E}" destId="{BD084463-C77A-4AA5-8C82-D8187FF969DF}" srcOrd="0" destOrd="0" presId="urn:microsoft.com/office/officeart/2005/8/layout/orgChart1"/>
    <dgm:cxn modelId="{E6F4BE5D-D371-4C90-ACE2-00934D557B07}" type="presParOf" srcId="{54FAC420-65D2-4D24-8251-E163DBAE88C0}" destId="{8D10F523-EC92-49D0-B803-2C6C0EAACCD0}" srcOrd="0" destOrd="0" presId="urn:microsoft.com/office/officeart/2005/8/layout/orgChart1"/>
    <dgm:cxn modelId="{BBD33143-25DF-43D2-8E7E-93FAFCC2DFDA}" type="presParOf" srcId="{8D10F523-EC92-49D0-B803-2C6C0EAACCD0}" destId="{2408C408-04C1-4F3B-BAB8-5521FE9C3286}" srcOrd="0" destOrd="0" presId="urn:microsoft.com/office/officeart/2005/8/layout/orgChart1"/>
    <dgm:cxn modelId="{7888DBE2-95E4-4182-99A5-E66121B453DA}" type="presParOf" srcId="{2408C408-04C1-4F3B-BAB8-5521FE9C3286}" destId="{0BC33BC4-14D7-4771-9B29-55AAF0983835}" srcOrd="0" destOrd="0" presId="urn:microsoft.com/office/officeart/2005/8/layout/orgChart1"/>
    <dgm:cxn modelId="{42439806-43A9-405F-80B3-8149C6A6713D}" type="presParOf" srcId="{2408C408-04C1-4F3B-BAB8-5521FE9C3286}" destId="{3A731E70-F767-4390-8C1C-D1638B1E7C2C}" srcOrd="1" destOrd="0" presId="urn:microsoft.com/office/officeart/2005/8/layout/orgChart1"/>
    <dgm:cxn modelId="{408152F2-4DB5-44A8-8149-30EC25A9CE2E}" type="presParOf" srcId="{8D10F523-EC92-49D0-B803-2C6C0EAACCD0}" destId="{B4A1D720-6CF3-4F6A-950C-06BA7180F9A5}" srcOrd="1" destOrd="0" presId="urn:microsoft.com/office/officeart/2005/8/layout/orgChart1"/>
    <dgm:cxn modelId="{76DE57FD-50A2-4CF4-8D71-87B7DEA6253E}" type="presParOf" srcId="{B4A1D720-6CF3-4F6A-950C-06BA7180F9A5}" destId="{BE644B2C-D8BA-49EB-ABCD-1C203F5EE3FD}" srcOrd="0" destOrd="0" presId="urn:microsoft.com/office/officeart/2005/8/layout/orgChart1"/>
    <dgm:cxn modelId="{868C6BE2-C21F-4033-8B33-03F145CDB808}" type="presParOf" srcId="{B4A1D720-6CF3-4F6A-950C-06BA7180F9A5}" destId="{845D7174-EC0D-4EE6-A7D6-09A874CAA7C3}" srcOrd="1" destOrd="0" presId="urn:microsoft.com/office/officeart/2005/8/layout/orgChart1"/>
    <dgm:cxn modelId="{C78DE2CD-5310-48CA-A4C9-A9596D9F2449}" type="presParOf" srcId="{845D7174-EC0D-4EE6-A7D6-09A874CAA7C3}" destId="{7E451ECB-A975-4D5F-85A6-CC02D13992C1}" srcOrd="0" destOrd="0" presId="urn:microsoft.com/office/officeart/2005/8/layout/orgChart1"/>
    <dgm:cxn modelId="{F6036E81-2AB8-4B66-9F4B-09CDEA72D7B2}" type="presParOf" srcId="{7E451ECB-A975-4D5F-85A6-CC02D13992C1}" destId="{12D43910-F858-462D-8852-873D8561709E}" srcOrd="0" destOrd="0" presId="urn:microsoft.com/office/officeart/2005/8/layout/orgChart1"/>
    <dgm:cxn modelId="{223A6D87-17C3-41A5-995D-388AD560B252}" type="presParOf" srcId="{7E451ECB-A975-4D5F-85A6-CC02D13992C1}" destId="{5C040C1A-162D-4ECE-842B-7D5D09DCE1DF}" srcOrd="1" destOrd="0" presId="urn:microsoft.com/office/officeart/2005/8/layout/orgChart1"/>
    <dgm:cxn modelId="{E648C063-6559-434B-A1CA-8A5F3934A505}" type="presParOf" srcId="{845D7174-EC0D-4EE6-A7D6-09A874CAA7C3}" destId="{81E4E97A-68AC-4C86-8479-72336B8F6BC2}" srcOrd="1" destOrd="0" presId="urn:microsoft.com/office/officeart/2005/8/layout/orgChart1"/>
    <dgm:cxn modelId="{3C6CC210-3408-49F3-8D2F-D3B7B235C884}" type="presParOf" srcId="{845D7174-EC0D-4EE6-A7D6-09A874CAA7C3}" destId="{29DB97F1-0A1B-4302-A88F-21439AFB17EC}" srcOrd="2" destOrd="0" presId="urn:microsoft.com/office/officeart/2005/8/layout/orgChart1"/>
    <dgm:cxn modelId="{31EAE9D5-B90E-476C-99AB-BF84D4A2317A}" type="presParOf" srcId="{B4A1D720-6CF3-4F6A-950C-06BA7180F9A5}" destId="{05D5D7BA-BFAC-4DC6-ACEE-3BCE53D0B19A}" srcOrd="2" destOrd="0" presId="urn:microsoft.com/office/officeart/2005/8/layout/orgChart1"/>
    <dgm:cxn modelId="{2B409369-3759-4DDB-A771-D5FA48DE7663}" type="presParOf" srcId="{B4A1D720-6CF3-4F6A-950C-06BA7180F9A5}" destId="{15E55C3B-791A-477F-BE2D-28DEBD75A674}" srcOrd="3" destOrd="0" presId="urn:microsoft.com/office/officeart/2005/8/layout/orgChart1"/>
    <dgm:cxn modelId="{44308CA4-EFFC-48EB-8765-7277F48D3A77}" type="presParOf" srcId="{15E55C3B-791A-477F-BE2D-28DEBD75A674}" destId="{C2E19572-32C5-44FF-B8C7-D98877AC49F3}" srcOrd="0" destOrd="0" presId="urn:microsoft.com/office/officeart/2005/8/layout/orgChart1"/>
    <dgm:cxn modelId="{FAEE2F9A-46D3-4A46-A1CF-D12C7E989B34}" type="presParOf" srcId="{C2E19572-32C5-44FF-B8C7-D98877AC49F3}" destId="{BD084463-C77A-4AA5-8C82-D8187FF969DF}" srcOrd="0" destOrd="0" presId="urn:microsoft.com/office/officeart/2005/8/layout/orgChart1"/>
    <dgm:cxn modelId="{A88A2520-A9AF-4C02-A8B0-5D476F3812C0}" type="presParOf" srcId="{C2E19572-32C5-44FF-B8C7-D98877AC49F3}" destId="{214E65B3-C330-4381-9091-77CC01C13177}" srcOrd="1" destOrd="0" presId="urn:microsoft.com/office/officeart/2005/8/layout/orgChart1"/>
    <dgm:cxn modelId="{4411B5B5-4C21-46F4-85C9-20105A96D244}" type="presParOf" srcId="{15E55C3B-791A-477F-BE2D-28DEBD75A674}" destId="{1A1297EB-5FA6-4824-9AF6-8E4BFEDBA0F4}" srcOrd="1" destOrd="0" presId="urn:microsoft.com/office/officeart/2005/8/layout/orgChart1"/>
    <dgm:cxn modelId="{FB2B8134-F73D-4451-8AE8-FB85DF630409}" type="presParOf" srcId="{15E55C3B-791A-477F-BE2D-28DEBD75A674}" destId="{2BB4593C-D0DF-4162-9BC3-4CA4E25CEB5C}" srcOrd="2" destOrd="0" presId="urn:microsoft.com/office/officeart/2005/8/layout/orgChart1"/>
    <dgm:cxn modelId="{D09417B5-F7DC-46BB-85AA-77297BBEDB17}" type="presParOf" srcId="{B4A1D720-6CF3-4F6A-950C-06BA7180F9A5}" destId="{D9D056FA-629F-44A5-9DAA-0D1FD7E46B64}" srcOrd="4" destOrd="0" presId="urn:microsoft.com/office/officeart/2005/8/layout/orgChart1"/>
    <dgm:cxn modelId="{E6346AA7-E9E3-44BA-B6EE-530CBD545A29}" type="presParOf" srcId="{B4A1D720-6CF3-4F6A-950C-06BA7180F9A5}" destId="{65D2BBC0-9F06-4F84-8B29-B3D81E1F62BC}" srcOrd="5" destOrd="0" presId="urn:microsoft.com/office/officeart/2005/8/layout/orgChart1"/>
    <dgm:cxn modelId="{50099D48-1D82-4AC2-8CB4-95B2F84FEFB9}" type="presParOf" srcId="{65D2BBC0-9F06-4F84-8B29-B3D81E1F62BC}" destId="{2912E60E-E548-4790-BF9E-2E0DF60D46AF}" srcOrd="0" destOrd="0" presId="urn:microsoft.com/office/officeart/2005/8/layout/orgChart1"/>
    <dgm:cxn modelId="{1310A48E-00AC-404C-8A47-EE5287291DCE}" type="presParOf" srcId="{2912E60E-E548-4790-BF9E-2E0DF60D46AF}" destId="{B4C07C70-A24B-4FF3-995B-119EE2B8002E}" srcOrd="0" destOrd="0" presId="urn:microsoft.com/office/officeart/2005/8/layout/orgChart1"/>
    <dgm:cxn modelId="{BD1C1C31-F086-4F4F-AD72-68246CAADFFF}" type="presParOf" srcId="{2912E60E-E548-4790-BF9E-2E0DF60D46AF}" destId="{55C7DA61-B86B-45F2-8F71-CBAB8CBFB3C3}" srcOrd="1" destOrd="0" presId="urn:microsoft.com/office/officeart/2005/8/layout/orgChart1"/>
    <dgm:cxn modelId="{55E88201-58AC-47FE-9611-A8BEFE674E28}" type="presParOf" srcId="{65D2BBC0-9F06-4F84-8B29-B3D81E1F62BC}" destId="{8DAB8186-599F-4557-830C-CE5040D7622A}" srcOrd="1" destOrd="0" presId="urn:microsoft.com/office/officeart/2005/8/layout/orgChart1"/>
    <dgm:cxn modelId="{DA77393D-F2BB-4A47-A553-1703C8368654}" type="presParOf" srcId="{65D2BBC0-9F06-4F84-8B29-B3D81E1F62BC}" destId="{B41B076D-C3EF-455E-993C-ADF0B117DC9F}" srcOrd="2" destOrd="0" presId="urn:microsoft.com/office/officeart/2005/8/layout/orgChart1"/>
    <dgm:cxn modelId="{0EE58D62-AFFE-4F52-B365-CABAF9C5EAA4}" type="presParOf" srcId="{8D10F523-EC92-49D0-B803-2C6C0EAACCD0}" destId="{BAC62A32-B7AD-470B-9CB3-6773E5629AD1}" srcOrd="2" destOrd="0" presId="urn:microsoft.com/office/officeart/2005/8/layout/orgChart1"/>
    <dgm:cxn modelId="{35C82C9E-0234-497A-A112-95827FCDB768}" type="presParOf" srcId="{BAC62A32-B7AD-470B-9CB3-6773E5629AD1}" destId="{A5D03E46-E08D-4EC2-B01A-C59E0865482A}" srcOrd="0" destOrd="0" presId="urn:microsoft.com/office/officeart/2005/8/layout/orgChart1"/>
    <dgm:cxn modelId="{A762B826-D35A-42CF-8DD1-2C10D6DE9630}" type="presParOf" srcId="{BAC62A32-B7AD-470B-9CB3-6773E5629AD1}" destId="{67B3249E-C0A7-4FE7-BC4A-0488665695EE}" srcOrd="1" destOrd="0" presId="urn:microsoft.com/office/officeart/2005/8/layout/orgChart1"/>
    <dgm:cxn modelId="{D802BC6D-A248-4AD3-AA34-9874A6E904D0}" type="presParOf" srcId="{67B3249E-C0A7-4FE7-BC4A-0488665695EE}" destId="{EE5FEBBE-D593-4461-914B-7D27A0409D8B}" srcOrd="0" destOrd="0" presId="urn:microsoft.com/office/officeart/2005/8/layout/orgChart1"/>
    <dgm:cxn modelId="{AFBB7E1F-D9EE-491D-AC2A-FBF7E7B0FE8A}" type="presParOf" srcId="{EE5FEBBE-D593-4461-914B-7D27A0409D8B}" destId="{EB7D2990-4BAA-4E9B-A643-A1E3481F094E}" srcOrd="0" destOrd="0" presId="urn:microsoft.com/office/officeart/2005/8/layout/orgChart1"/>
    <dgm:cxn modelId="{3B71A09D-702F-4E6A-9F39-4960010087D5}" type="presParOf" srcId="{EE5FEBBE-D593-4461-914B-7D27A0409D8B}" destId="{F16D85AA-1232-4A24-BBC4-27198BE612E8}" srcOrd="1" destOrd="0" presId="urn:microsoft.com/office/officeart/2005/8/layout/orgChart1"/>
    <dgm:cxn modelId="{4E1F6365-D4CE-45CB-B2E3-69E5EA0316C3}" type="presParOf" srcId="{67B3249E-C0A7-4FE7-BC4A-0488665695EE}" destId="{DB38A605-1087-4DBE-8E67-C45B8D346DA2}" srcOrd="1" destOrd="0" presId="urn:microsoft.com/office/officeart/2005/8/layout/orgChart1"/>
    <dgm:cxn modelId="{DA8AFD19-08DA-44E4-996E-FE92108726D5}" type="presParOf" srcId="{67B3249E-C0A7-4FE7-BC4A-0488665695EE}" destId="{4ABC29E3-B5E2-4E2B-AAF2-DE16246B1934}" srcOrd="2" destOrd="0" presId="urn:microsoft.com/office/officeart/2005/8/layout/orgChart1"/>
    <dgm:cxn modelId="{AD1DD4EB-C0A9-4C24-9C41-2D446EF9C121}" type="presParOf" srcId="{BAC62A32-B7AD-470B-9CB3-6773E5629AD1}" destId="{76A047FC-3E5D-433C-A384-1A7BE720F5E8}" srcOrd="2" destOrd="0" presId="urn:microsoft.com/office/officeart/2005/8/layout/orgChart1"/>
    <dgm:cxn modelId="{BDAA2966-1CD2-421D-BB22-30682FEEFA12}" type="presParOf" srcId="{BAC62A32-B7AD-470B-9CB3-6773E5629AD1}" destId="{84225757-3E08-4CD8-88F5-DACF68651BDE}" srcOrd="3" destOrd="0" presId="urn:microsoft.com/office/officeart/2005/8/layout/orgChart1"/>
    <dgm:cxn modelId="{8A4729C1-231F-4391-8209-9271F2F3951A}" type="presParOf" srcId="{84225757-3E08-4CD8-88F5-DACF68651BDE}" destId="{88ADF31F-5085-4D26-B22C-8298C58BF305}" srcOrd="0" destOrd="0" presId="urn:microsoft.com/office/officeart/2005/8/layout/orgChart1"/>
    <dgm:cxn modelId="{1468553A-8403-4312-AF62-AF66AE1E525E}" type="presParOf" srcId="{88ADF31F-5085-4D26-B22C-8298C58BF305}" destId="{1D85232C-B59D-47AE-BCFA-972A164A12DF}" srcOrd="0" destOrd="0" presId="urn:microsoft.com/office/officeart/2005/8/layout/orgChart1"/>
    <dgm:cxn modelId="{4C49DFF3-E4CF-48AF-A6C9-3B6C3704A034}" type="presParOf" srcId="{88ADF31F-5085-4D26-B22C-8298C58BF305}" destId="{75E3EC48-1E26-43B9-A8D1-A4C7BFBA26E8}" srcOrd="1" destOrd="0" presId="urn:microsoft.com/office/officeart/2005/8/layout/orgChart1"/>
    <dgm:cxn modelId="{E2689D54-3B11-4C9F-A121-FA695182DC5F}" type="presParOf" srcId="{84225757-3E08-4CD8-88F5-DACF68651BDE}" destId="{50CAAC55-0AD1-48F7-86E0-02B489414235}" srcOrd="1" destOrd="0" presId="urn:microsoft.com/office/officeart/2005/8/layout/orgChart1"/>
    <dgm:cxn modelId="{47AD0458-2367-4F02-8E9F-A1A05507CA98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1664089" y="1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919964" y="298522"/>
        <a:ext cx="1705833" cy="703656"/>
      </dsp:txXfrm>
    </dsp:sp>
    <dsp:sp modelId="{CCAA8A54-0872-4A3F-9DBF-B493E42FF604}">
      <dsp:nvSpPr>
        <dsp:cNvPr id="0" name=""/>
        <dsp:cNvSpPr/>
      </dsp:nvSpPr>
      <dsp:spPr>
        <a:xfrm>
          <a:off x="2527610" y="1023500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Trh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peníze</a:t>
          </a:r>
        </a:p>
      </dsp:txBody>
      <dsp:txXfrm>
        <a:off x="3721694" y="1279375"/>
        <a:ext cx="852916" cy="1705833"/>
      </dsp:txXfrm>
    </dsp:sp>
    <dsp:sp modelId="{5DCB87E8-A19C-46D0-BD70-17CD2E1897E6}">
      <dsp:nvSpPr>
        <dsp:cNvPr id="0" name=""/>
        <dsp:cNvSpPr/>
      </dsp:nvSpPr>
      <dsp:spPr>
        <a:xfrm>
          <a:off x="1682140" y="2004354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Rodina a intimita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láska</a:t>
          </a:r>
        </a:p>
      </dsp:txBody>
      <dsp:txXfrm>
        <a:off x="1938015" y="3219760"/>
        <a:ext cx="1705833" cy="703656"/>
      </dsp:txXfrm>
    </dsp:sp>
    <dsp:sp modelId="{DBF2D7B5-013A-4723-B2B6-7D827FD7E4C0}">
      <dsp:nvSpPr>
        <dsp:cNvPr id="0" name=""/>
        <dsp:cNvSpPr/>
      </dsp:nvSpPr>
      <dsp:spPr>
        <a:xfrm>
          <a:off x="728029" y="1014385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898613" y="1270260"/>
        <a:ext cx="852916" cy="1705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2634500" y="1284393"/>
          <a:ext cx="125802" cy="699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9492"/>
              </a:lnTo>
              <a:lnTo>
                <a:pt x="125802" y="699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2487667" y="1284393"/>
          <a:ext cx="146832" cy="619795"/>
        </a:xfrm>
        <a:custGeom>
          <a:avLst/>
          <a:gdLst/>
          <a:ahLst/>
          <a:cxnLst/>
          <a:rect l="0" t="0" r="0" b="0"/>
          <a:pathLst>
            <a:path>
              <a:moveTo>
                <a:pt x="146832" y="0"/>
              </a:moveTo>
              <a:lnTo>
                <a:pt x="146832" y="619795"/>
              </a:lnTo>
              <a:lnTo>
                <a:pt x="0" y="6197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2634500" y="1284393"/>
          <a:ext cx="1806104" cy="1398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9317"/>
              </a:lnTo>
              <a:lnTo>
                <a:pt x="1806104" y="1239317"/>
              </a:lnTo>
              <a:lnTo>
                <a:pt x="1806104" y="1398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2554916" y="1284393"/>
          <a:ext cx="91440" cy="1398984"/>
        </a:xfrm>
        <a:custGeom>
          <a:avLst/>
          <a:gdLst/>
          <a:ahLst/>
          <a:cxnLst/>
          <a:rect l="0" t="0" r="0" b="0"/>
          <a:pathLst>
            <a:path>
              <a:moveTo>
                <a:pt x="79584" y="0"/>
              </a:moveTo>
              <a:lnTo>
                <a:pt x="79584" y="1239317"/>
              </a:lnTo>
              <a:lnTo>
                <a:pt x="45720" y="1239317"/>
              </a:lnTo>
              <a:lnTo>
                <a:pt x="45720" y="1398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760666" y="1284393"/>
          <a:ext cx="1873833" cy="1398984"/>
        </a:xfrm>
        <a:custGeom>
          <a:avLst/>
          <a:gdLst/>
          <a:ahLst/>
          <a:cxnLst/>
          <a:rect l="0" t="0" r="0" b="0"/>
          <a:pathLst>
            <a:path>
              <a:moveTo>
                <a:pt x="1873833" y="0"/>
              </a:moveTo>
              <a:lnTo>
                <a:pt x="1873833" y="1239317"/>
              </a:lnTo>
              <a:lnTo>
                <a:pt x="0" y="1239317"/>
              </a:lnTo>
              <a:lnTo>
                <a:pt x="0" y="1398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874182" y="524075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Kníže/patron</a:t>
          </a:r>
        </a:p>
      </dsp:txBody>
      <dsp:txXfrm>
        <a:off x="1874182" y="524075"/>
        <a:ext cx="1520635" cy="760317"/>
      </dsp:txXfrm>
    </dsp:sp>
    <dsp:sp modelId="{12D43910-F858-462D-8852-873D8561709E}">
      <dsp:nvSpPr>
        <dsp:cNvPr id="0" name=""/>
        <dsp:cNvSpPr/>
      </dsp:nvSpPr>
      <dsp:spPr>
        <a:xfrm>
          <a:off x="349" y="2683377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Dar</a:t>
          </a:r>
        </a:p>
      </dsp:txBody>
      <dsp:txXfrm>
        <a:off x="349" y="2683377"/>
        <a:ext cx="1520635" cy="760317"/>
      </dsp:txXfrm>
    </dsp:sp>
    <dsp:sp modelId="{BD084463-C77A-4AA5-8C82-D8187FF969DF}">
      <dsp:nvSpPr>
        <dsp:cNvPr id="0" name=""/>
        <dsp:cNvSpPr/>
      </dsp:nvSpPr>
      <dsp:spPr>
        <a:xfrm>
          <a:off x="1840318" y="2683377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Závazek</a:t>
          </a:r>
        </a:p>
      </dsp:txBody>
      <dsp:txXfrm>
        <a:off x="1840318" y="2683377"/>
        <a:ext cx="1520635" cy="760317"/>
      </dsp:txXfrm>
    </dsp:sp>
    <dsp:sp modelId="{B4C07C70-A24B-4FF3-995B-119EE2B8002E}">
      <dsp:nvSpPr>
        <dsp:cNvPr id="0" name=""/>
        <dsp:cNvSpPr/>
      </dsp:nvSpPr>
      <dsp:spPr>
        <a:xfrm>
          <a:off x="3680287" y="2683377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Podřízení</a:t>
          </a:r>
        </a:p>
      </dsp:txBody>
      <dsp:txXfrm>
        <a:off x="3680287" y="2683377"/>
        <a:ext cx="1520635" cy="760317"/>
      </dsp:txXfrm>
    </dsp:sp>
    <dsp:sp modelId="{EB7D2990-4BAA-4E9B-A643-A1E3481F094E}">
      <dsp:nvSpPr>
        <dsp:cNvPr id="0" name=""/>
        <dsp:cNvSpPr/>
      </dsp:nvSpPr>
      <dsp:spPr>
        <a:xfrm>
          <a:off x="967032" y="1524030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Klient</a:t>
          </a:r>
        </a:p>
      </dsp:txBody>
      <dsp:txXfrm>
        <a:off x="967032" y="1524030"/>
        <a:ext cx="1520635" cy="760317"/>
      </dsp:txXfrm>
    </dsp:sp>
    <dsp:sp modelId="{1D85232C-B59D-47AE-BCFA-972A164A12DF}">
      <dsp:nvSpPr>
        <dsp:cNvPr id="0" name=""/>
        <dsp:cNvSpPr/>
      </dsp:nvSpPr>
      <dsp:spPr>
        <a:xfrm>
          <a:off x="2760302" y="1603726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Tradice</a:t>
          </a:r>
        </a:p>
      </dsp:txBody>
      <dsp:txXfrm>
        <a:off x="2760302" y="1603726"/>
        <a:ext cx="1520635" cy="760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27.02.2026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27.02.2026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xmlns="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27.02.2026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xmlns="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xmlns="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2C4174D-E7E7-45B3-A872-4B12C218382D}" type="datetimeFigureOut">
              <a:rPr lang="cs-CZ" smtClean="0"/>
              <a:pPr/>
              <a:t>27.02.2026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6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xmlns="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elmuller.eu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563" y="2221198"/>
            <a:ext cx="10199629" cy="435977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3600" b="1" dirty="0" smtClean="0"/>
              <a:t>MODERNí společnost</a:t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občanská společnost</a:t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Eroze demokracie</a:t>
            </a:r>
            <a:br>
              <a:rPr lang="pl-PL" sz="3600" b="1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200" dirty="0" smtClean="0"/>
              <a:t>28. </a:t>
            </a:r>
            <a:r>
              <a:rPr lang="cs-CZ" sz="2200" dirty="0" smtClean="0"/>
              <a:t>2. 2026</a:t>
            </a:r>
            <a:br>
              <a:rPr lang="cs-CZ" sz="2200" dirty="0" smtClean="0"/>
            </a:br>
            <a:r>
              <a:rPr lang="cs-CZ" sz="2200" i="1" dirty="0" smtClean="0"/>
              <a:t>Sociologie</a:t>
            </a:r>
            <a:br>
              <a:rPr lang="cs-CZ" sz="2200" i="1" dirty="0" smtClean="0"/>
            </a:br>
            <a:r>
              <a:rPr lang="cs-CZ" sz="2200" dirty="0" smtClean="0">
                <a:hlinkClick r:id="rId2"/>
              </a:rPr>
              <a:t>www.karelmuller.eu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dirty="0"/>
              <a:t/>
            </a:r>
            <a:br>
              <a:rPr lang="cs-CZ" dirty="0"/>
            </a:b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238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 descr="central europe map 2000-I.bmp">
            <a:extLst>
              <a:ext uri="{FF2B5EF4-FFF2-40B4-BE49-F238E27FC236}">
                <a16:creationId xmlns="" xmlns:a16="http://schemas.microsoft.com/office/drawing/2014/main" id="{3F0A86A7-09D0-4194-948A-4029721E4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9" y="117344"/>
            <a:ext cx="9297763" cy="674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F158D1F8-B2B0-45E6-9D16-18E1F4CD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6219" y="452233"/>
            <a:ext cx="9331314" cy="867861"/>
          </a:xfrm>
        </p:spPr>
        <p:txBody>
          <a:bodyPr>
            <a:normAutofit/>
          </a:bodyPr>
          <a:lstStyle/>
          <a:p>
            <a:r>
              <a:rPr lang="cs-CZ" b="1" dirty="0" smtClean="0"/>
              <a:t>Veřejná </a:t>
            </a:r>
            <a:r>
              <a:rPr lang="cs-CZ" b="1" dirty="0" smtClean="0"/>
              <a:t>Sféra/občanská veřejnost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i="1" dirty="0" err="1" smtClean="0"/>
              <a:t>Jürgen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Habermas</a:t>
            </a:r>
            <a:r>
              <a:rPr lang="cs-CZ" sz="2400" i="1" dirty="0" smtClean="0"/>
              <a:t>, Charles </a:t>
            </a:r>
            <a:r>
              <a:rPr lang="cs-CZ" sz="2400" i="1" dirty="0" err="1" smtClean="0"/>
              <a:t>Taylor</a:t>
            </a:r>
            <a:r>
              <a:rPr lang="cs-CZ" sz="2400" i="1" dirty="0" smtClean="0"/>
              <a:t> …</a:t>
            </a:r>
            <a:endParaRPr lang="cs-CZ" sz="24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3085" y="1557867"/>
            <a:ext cx="11000715" cy="50171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Mimo-politická (x politická sféra)</a:t>
            </a:r>
          </a:p>
          <a:p>
            <a:pPr marL="0" indent="0">
              <a:buNone/>
            </a:pPr>
            <a:r>
              <a:rPr lang="cs-CZ" dirty="0" smtClean="0"/>
              <a:t>Sekularizovaná		</a:t>
            </a:r>
            <a:r>
              <a:rPr lang="cs-CZ" dirty="0" smtClean="0"/>
              <a:t>             </a:t>
            </a:r>
            <a:r>
              <a:rPr lang="cs-CZ" sz="2400" dirty="0" smtClean="0"/>
              <a:t>1962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Kritická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Rovnostářská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Otevřená </a:t>
            </a:r>
          </a:p>
          <a:p>
            <a:pPr marL="0" indent="0">
              <a:buNone/>
            </a:pPr>
            <a:r>
              <a:rPr lang="cs-CZ" dirty="0"/>
              <a:t>	Transparentní</a:t>
            </a:r>
          </a:p>
          <a:p>
            <a:pPr marL="0" indent="0">
              <a:buNone/>
            </a:pPr>
            <a:r>
              <a:rPr lang="cs-CZ" dirty="0" smtClean="0"/>
              <a:t>	Racionální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Dialogická</a:t>
            </a:r>
          </a:p>
          <a:p>
            <a:pPr marL="0" indent="0">
              <a:buNone/>
            </a:pPr>
            <a:r>
              <a:rPr lang="cs-CZ" u="sng" dirty="0" smtClean="0"/>
              <a:t>Osvojování si veřejné kritiky! </a:t>
            </a:r>
          </a:p>
          <a:p>
            <a:pPr marL="0" indent="0">
              <a:buNone/>
            </a:pPr>
            <a:r>
              <a:rPr lang="cs-CZ" b="0" i="1" dirty="0" smtClean="0"/>
              <a:t>Karel Havlíček Borovský !!!</a:t>
            </a:r>
            <a:endParaRPr lang="cs-CZ" b="0" i="1" dirty="0" smtClean="0"/>
          </a:p>
          <a:p>
            <a:pPr marL="0" indent="0">
              <a:buNone/>
            </a:pPr>
            <a:r>
              <a:rPr lang="cs-CZ" dirty="0" smtClean="0"/>
              <a:t>Dvojí </a:t>
            </a:r>
            <a:r>
              <a:rPr lang="cs-CZ" dirty="0" smtClean="0"/>
              <a:t>pojetí veřejného mínění</a:t>
            </a:r>
          </a:p>
          <a:p>
            <a:pPr marL="0" indent="0">
              <a:buNone/>
            </a:pPr>
            <a:r>
              <a:rPr lang="cs-CZ" dirty="0" smtClean="0"/>
              <a:t>	Veřejné mínění (produkt reflexe, produkt diskuse, sdílený konsenzus)  </a:t>
            </a:r>
          </a:p>
          <a:p>
            <a:pPr marL="0" indent="0">
              <a:buNone/>
            </a:pPr>
            <a:r>
              <a:rPr lang="cs-CZ" dirty="0" smtClean="0"/>
              <a:t>	Veřejné mínění (agregát soukromých názorů)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dirty="0" err="1" smtClean="0"/>
              <a:t>Coffee</a:t>
            </a:r>
            <a:r>
              <a:rPr lang="cs-CZ" dirty="0" smtClean="0"/>
              <a:t> house, salóny, stolní společnosti, měšťanské besedy …</a:t>
            </a:r>
            <a:endParaRPr lang="en-GB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3074" name="Picture 2" descr="The Structural Transformation of the Public Sphere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54" y="1405468"/>
            <a:ext cx="5755380" cy="37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rukturwandel der Öffentlichkeit: Untersuchungen zu einer Kategorie der  bürgerlichen Gesellschaft (suhrkamp taschenbuch wissenschaft) - Habermas,  Jürgen - Amazon.de: Büch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5" r="17436"/>
          <a:stretch/>
        </p:blipFill>
        <p:spPr bwMode="auto">
          <a:xfrm>
            <a:off x="4421553" y="2296582"/>
            <a:ext cx="1879601" cy="289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997" y="186794"/>
            <a:ext cx="1820670" cy="217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5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Důležité pojmy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000" dirty="0" smtClean="0"/>
              <a:t>Moderní stát (monopol dozoru a násilí/donucení)</a:t>
            </a:r>
          </a:p>
          <a:p>
            <a:r>
              <a:rPr lang="cs-CZ" sz="3000" dirty="0" smtClean="0"/>
              <a:t>Národní stát (konstrukce národa)</a:t>
            </a:r>
          </a:p>
          <a:p>
            <a:r>
              <a:rPr lang="cs-CZ" sz="3000" dirty="0" err="1" smtClean="0"/>
              <a:t>Časo</a:t>
            </a:r>
            <a:r>
              <a:rPr lang="cs-CZ" sz="3000" dirty="0" smtClean="0"/>
              <a:t>-prostorové </a:t>
            </a:r>
            <a:r>
              <a:rPr lang="cs-CZ" sz="3000" dirty="0"/>
              <a:t>rozpojení</a:t>
            </a:r>
          </a:p>
          <a:p>
            <a:r>
              <a:rPr lang="cs-CZ" sz="3000" dirty="0"/>
              <a:t>Vyvazující mechanismy</a:t>
            </a:r>
          </a:p>
          <a:p>
            <a:pPr lvl="1"/>
            <a:r>
              <a:rPr lang="cs-CZ" sz="2850" dirty="0"/>
              <a:t>Expertní systémy (vlak, telegraf, telefon, </a:t>
            </a:r>
            <a:r>
              <a:rPr lang="cs-CZ" sz="2850" dirty="0" smtClean="0"/>
              <a:t>satelit…AI)</a:t>
            </a:r>
            <a:endParaRPr lang="cs-CZ" sz="2850" dirty="0"/>
          </a:p>
          <a:p>
            <a:pPr lvl="1"/>
            <a:r>
              <a:rPr lang="cs-CZ" sz="2850" dirty="0"/>
              <a:t>Symbolické znaky (peníze, jazyk</a:t>
            </a:r>
            <a:r>
              <a:rPr lang="cs-CZ" sz="2850" dirty="0" smtClean="0"/>
              <a:t>…)</a:t>
            </a:r>
            <a:endParaRPr lang="cs-CZ" sz="2850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6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540" y="136525"/>
            <a:ext cx="11162581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Univerzalizující</a:t>
            </a:r>
            <a:r>
              <a:rPr lang="cs-CZ" sz="3000" i="1" dirty="0"/>
              <a:t>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  <a:br>
              <a:rPr lang="cs-CZ" sz="1500" i="1" dirty="0"/>
            </a:br>
            <a:r>
              <a:rPr lang="cs-CZ" sz="3000" i="1" dirty="0" smtClean="0"/>
              <a:t>Klientelismus &amp; liberalismus</a:t>
            </a:r>
            <a:br>
              <a:rPr lang="cs-CZ" sz="3000" i="1" dirty="0" smtClean="0"/>
            </a:br>
            <a:r>
              <a:rPr lang="cs-CZ" sz="3000" i="1" dirty="0" err="1" smtClean="0"/>
              <a:t>Patronáž</a:t>
            </a:r>
            <a:r>
              <a:rPr lang="cs-CZ" sz="3000" i="1" dirty="0" smtClean="0"/>
              <a:t> </a:t>
            </a:r>
            <a:r>
              <a:rPr lang="cs-CZ" sz="3000" i="1" dirty="0"/>
              <a:t>&amp; instituce</a:t>
            </a:r>
            <a:r>
              <a:rPr lang="cs-CZ" sz="3000" i="1" dirty="0"/>
              <a:t/>
            </a:r>
            <a:br>
              <a:rPr lang="cs-CZ" sz="3000" i="1" dirty="0"/>
            </a:br>
            <a:endParaRPr lang="cs-CZ" sz="1500" i="1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3283666"/>
              </p:ext>
            </p:extLst>
          </p:nvPr>
        </p:nvGraphicFramePr>
        <p:xfrm>
          <a:off x="5526402" y="2439707"/>
          <a:ext cx="5581864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5932338"/>
              </p:ext>
            </p:extLst>
          </p:nvPr>
        </p:nvGraphicFramePr>
        <p:xfrm>
          <a:off x="314803" y="2371648"/>
          <a:ext cx="5201272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8" name="Přímá spojnice 7"/>
          <p:cNvCxnSpPr/>
          <p:nvPr/>
        </p:nvCxnSpPr>
        <p:spPr>
          <a:xfrm flipV="1">
            <a:off x="5765800" y="4563534"/>
            <a:ext cx="6028267" cy="1693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10201608" y="4659868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Soukromá sféra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0249990" y="4057134"/>
            <a:ext cx="154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Veřejná sféra</a:t>
            </a:r>
          </a:p>
        </p:txBody>
      </p:sp>
    </p:spTree>
    <p:extLst>
      <p:ext uri="{BB962C8B-B14F-4D97-AF65-F5344CB8AC3E}">
        <p14:creationId xmlns:p14="http://schemas.microsoft.com/office/powerpoint/2010/main" val="36608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/>
              <a:t>Francis </a:t>
            </a:r>
            <a:r>
              <a:rPr lang="cs-CZ" sz="3200" dirty="0" err="1"/>
              <a:t>Coppola</a:t>
            </a:r>
            <a:r>
              <a:rPr lang="cs-CZ" sz="3200" dirty="0"/>
              <a:t>, </a:t>
            </a:r>
            <a:r>
              <a:rPr lang="cs-CZ" sz="3200" dirty="0" err="1"/>
              <a:t>Godfather</a:t>
            </a:r>
            <a:r>
              <a:rPr lang="cs-CZ" sz="3200" dirty="0"/>
              <a:t> </a:t>
            </a:r>
            <a:br>
              <a:rPr lang="cs-CZ" sz="3200" dirty="0"/>
            </a:br>
            <a:r>
              <a:rPr lang="cs-CZ" sz="3200" dirty="0"/>
              <a:t>1972, 1974, 1990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30" y="2336942"/>
            <a:ext cx="5901439" cy="332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50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/>
              <a:t>Klientelismus x </a:t>
            </a:r>
            <a:r>
              <a:rPr lang="cs-CZ" sz="3200" dirty="0" smtClean="0"/>
              <a:t>liberalismus</a:t>
            </a:r>
            <a:br>
              <a:rPr lang="cs-CZ" sz="3200" dirty="0" smtClean="0"/>
            </a:br>
            <a:r>
              <a:rPr lang="cs-CZ" sz="3200" dirty="0" smtClean="0"/>
              <a:t>neformální x formální </a:t>
            </a:r>
            <a:r>
              <a:rPr lang="cs-CZ" sz="3200" dirty="0"/>
              <a:t>pravidla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16" y="1825625"/>
            <a:ext cx="846746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4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" y="0"/>
            <a:ext cx="9414934" cy="648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2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500" y="429683"/>
            <a:ext cx="10706099" cy="867861"/>
          </a:xfrm>
        </p:spPr>
        <p:txBody>
          <a:bodyPr/>
          <a:lstStyle/>
          <a:p>
            <a:r>
              <a:rPr lang="cs-CZ" dirty="0" smtClean="0"/>
              <a:t>Politická modernita, role a legitimita opozice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18</a:t>
            </a:fld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4" y="1347755"/>
            <a:ext cx="8729133" cy="540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3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699" y="395816"/>
            <a:ext cx="10706099" cy="867861"/>
          </a:xfrm>
        </p:spPr>
        <p:txBody>
          <a:bodyPr/>
          <a:lstStyle/>
          <a:p>
            <a:r>
              <a:rPr lang="cs-CZ" dirty="0" smtClean="0"/>
              <a:t>Ochrana Lidských práv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1424"/>
            <a:ext cx="9668301" cy="549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0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50" dirty="0"/>
              <a:t>Moderní versus tradiční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=""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3" y="1927114"/>
            <a:ext cx="4889364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=""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1960981"/>
            <a:ext cx="4441295" cy="3022154"/>
          </a:xfrm>
        </p:spPr>
      </p:pic>
    </p:spTree>
    <p:extLst>
      <p:ext uri="{BB962C8B-B14F-4D97-AF65-F5344CB8AC3E}">
        <p14:creationId xmlns:p14="http://schemas.microsoft.com/office/powerpoint/2010/main" val="23150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 menšin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" y="1520824"/>
            <a:ext cx="9718856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8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048801"/>
              </p:ext>
            </p:extLst>
          </p:nvPr>
        </p:nvGraphicFramePr>
        <p:xfrm>
          <a:off x="511277" y="393290"/>
          <a:ext cx="10867922" cy="6243484"/>
        </p:xfrm>
        <a:graphic>
          <a:graphicData uri="http://schemas.openxmlformats.org/drawingml/2006/table">
            <a:tbl>
              <a:tblPr/>
              <a:tblGrid>
                <a:gridCol w="54808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87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93825" algn="ctr"/>
                        </a:tabLst>
                        <a:defRPr/>
                      </a:pPr>
                      <a:r>
                        <a:rPr lang="cs-C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Klientelismus/tradiční společnost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3825" algn="ctr"/>
                        </a:tabLst>
                      </a:pPr>
                      <a:endParaRPr lang="cs-CZ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Liberalismus/moderní společnost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Sociální hierarchie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Právní rovnost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Přátelství a nerovnost/neformálnost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Občanství/formálnost/instituce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Panství: tradice, charisma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 legální: právo, spravedlnost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Patrimoniální správa, vrchnost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Byrokratická správa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Pozemková držba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Soukromé/veřejné právo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87650" algn="r"/>
                        </a:tabLst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Feudalismus, plebejství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87650" algn="r"/>
                        </a:tabLs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Trh, soutěž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Dar, samozásobitelství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Monetární směna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Patronáž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/podřízenost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Autonomie/partnerství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Strach/specifická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Důvěra/obecná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9175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Bonding</a:t>
                      </a:r>
                      <a:r>
                        <a:rPr lang="cs-CZ" sz="1400" b="1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social capital/</a:t>
                      </a:r>
                      <a:r>
                        <a:rPr lang="cs-CZ" sz="14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mechanická solidarita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Bridging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social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capital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organická solidarita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5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0DAC978-5E65-4DE6-B0D2-BA341553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i="1" dirty="0"/>
              <a:t>občanská </a:t>
            </a:r>
            <a:r>
              <a:rPr lang="cs-CZ" sz="4000" i="1" dirty="0" smtClean="0"/>
              <a:t>společnost a DOBRÉ </a:t>
            </a:r>
            <a:r>
              <a:rPr lang="cs-CZ" sz="4000" i="1" dirty="0"/>
              <a:t>VLÁDNUTÍ </a:t>
            </a:r>
            <a:r>
              <a:rPr lang="cs-CZ" sz="2800" i="1" dirty="0"/>
              <a:t/>
            </a:r>
            <a:br>
              <a:rPr lang="cs-CZ" sz="2800" i="1" dirty="0"/>
            </a:br>
            <a:endParaRPr lang="cs-CZ" sz="2800" b="1" u="sng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253AB1CD-24AD-4258-9769-2CADC5A9C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9A65CFD3-59A5-444A-B741-AFE2D6F45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Rizika (umenšovat)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6FD443CE-308A-4A43-A491-CDAB8D915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9" y="2502679"/>
            <a:ext cx="5389033" cy="3951288"/>
          </a:xfrm>
        </p:spPr>
        <p:txBody>
          <a:bodyPr/>
          <a:lstStyle/>
          <a:p>
            <a:r>
              <a:rPr lang="cs-CZ" dirty="0"/>
              <a:t>Zneužívání moci, ale i slabý stát  …</a:t>
            </a:r>
          </a:p>
          <a:p>
            <a:r>
              <a:rPr lang="cs-CZ" dirty="0"/>
              <a:t>Pasivita, apatie, ale i nadbytek participace</a:t>
            </a:r>
          </a:p>
          <a:p>
            <a:r>
              <a:rPr lang="cs-CZ" dirty="0"/>
              <a:t>Krize důvěry, ale i nekritická důvěra</a:t>
            </a:r>
          </a:p>
          <a:p>
            <a:r>
              <a:rPr lang="cs-CZ" dirty="0"/>
              <a:t>Atomizace, anomie, ale i nacionalismus</a:t>
            </a:r>
          </a:p>
        </p:txBody>
      </p:sp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95" y="1602463"/>
            <a:ext cx="5470872" cy="512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614" y="147181"/>
            <a:ext cx="10706099" cy="867861"/>
          </a:xfrm>
        </p:spPr>
        <p:txBody>
          <a:bodyPr/>
          <a:lstStyle/>
          <a:p>
            <a:r>
              <a:rPr lang="cs-CZ" dirty="0"/>
              <a:t>Index vnímání korupce (TI)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23</a:t>
            </a:fld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421299"/>
              </p:ext>
            </p:extLst>
          </p:nvPr>
        </p:nvGraphicFramePr>
        <p:xfrm>
          <a:off x="208230" y="887240"/>
          <a:ext cx="11815527" cy="541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7467" y="-1"/>
            <a:ext cx="2404533" cy="2252193"/>
          </a:xfrm>
          <a:prstGeom prst="rect">
            <a:avLst/>
          </a:prstGeom>
          <a:noFill/>
        </p:spPr>
      </p:pic>
      <p:sp>
        <p:nvSpPr>
          <p:cNvPr id="8" name="Ovál 7"/>
          <p:cNvSpPr/>
          <p:nvPr/>
        </p:nvSpPr>
        <p:spPr>
          <a:xfrm>
            <a:off x="10668000" y="0"/>
            <a:ext cx="621671" cy="362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9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3287607C-A134-4D86-BD3C-1C10C34D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F4193C43-7DD2-4641-B733-25959D44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24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3975555-167C-4E3B-BA1B-07452BC6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6143"/>
            <a:ext cx="8283921" cy="6924143"/>
          </a:xfrm>
          <a:prstGeom prst="rect">
            <a:avLst/>
          </a:prstGeom>
        </p:spPr>
      </p:pic>
      <p:pic>
        <p:nvPicPr>
          <p:cNvPr id="6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6467" y="144400"/>
            <a:ext cx="2697000" cy="2916126"/>
          </a:xfrm>
          <a:prstGeom prst="rect">
            <a:avLst/>
          </a:prstGeom>
          <a:noFill/>
        </p:spPr>
      </p:pic>
      <p:sp>
        <p:nvSpPr>
          <p:cNvPr id="4" name="Ovál 3"/>
          <p:cNvSpPr/>
          <p:nvPr/>
        </p:nvSpPr>
        <p:spPr>
          <a:xfrm>
            <a:off x="11343992" y="1394234"/>
            <a:ext cx="759475" cy="380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25</a:t>
            </a:fld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1" y="0"/>
            <a:ext cx="11915066" cy="560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61" y="3631141"/>
            <a:ext cx="2458239" cy="265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559" y="4765674"/>
            <a:ext cx="768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51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26</a:t>
            </a:fld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263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89" y="346073"/>
            <a:ext cx="2794743" cy="302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382" y="1726671"/>
            <a:ext cx="768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00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27</a:t>
            </a:fld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276" cy="538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560" y="1075797"/>
            <a:ext cx="2238716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ál 5"/>
          <p:cNvSpPr/>
          <p:nvPr/>
        </p:nvSpPr>
        <p:spPr>
          <a:xfrm>
            <a:off x="11457393" y="2096142"/>
            <a:ext cx="759475" cy="380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5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28</a:t>
            </a:fld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658" y="475192"/>
            <a:ext cx="1611876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ál 5"/>
          <p:cNvSpPr/>
          <p:nvPr/>
        </p:nvSpPr>
        <p:spPr>
          <a:xfrm>
            <a:off x="11015055" y="1204111"/>
            <a:ext cx="759475" cy="380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2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29</a:t>
            </a:fld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" y="0"/>
            <a:ext cx="12192000" cy="603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7550"/>
            <a:ext cx="106680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28" y="5401731"/>
            <a:ext cx="1346655" cy="145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84" y="5996288"/>
            <a:ext cx="657584" cy="3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4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2299" y="488950"/>
            <a:ext cx="10706099" cy="867861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Občanská společnost</a:t>
            </a:r>
            <a:br>
              <a:rPr lang="cs-CZ" sz="3200" dirty="0"/>
            </a:br>
            <a:r>
              <a:rPr lang="cs-CZ" sz="3200" dirty="0" smtClean="0"/>
              <a:t>Civil Society</a:t>
            </a:r>
            <a:br>
              <a:rPr lang="cs-CZ" sz="3200" dirty="0" smtClean="0"/>
            </a:br>
            <a:r>
              <a:rPr lang="cs-CZ" sz="3200" dirty="0" err="1" smtClean="0"/>
              <a:t>Bürgerliche</a:t>
            </a:r>
            <a:r>
              <a:rPr lang="cs-CZ" sz="3200" dirty="0" smtClean="0"/>
              <a:t> </a:t>
            </a:r>
            <a:r>
              <a:rPr lang="cs-CZ" sz="3200" dirty="0" err="1" smtClean="0"/>
              <a:t>Gesellschaft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6" name="Zástupný symbol pro obsah 3" descr="frankf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2266" y="2065867"/>
            <a:ext cx="7374017" cy="4150518"/>
          </a:xfrm>
        </p:spPr>
      </p:pic>
    </p:spTree>
    <p:extLst>
      <p:ext uri="{BB962C8B-B14F-4D97-AF65-F5344CB8AC3E}">
        <p14:creationId xmlns:p14="http://schemas.microsoft.com/office/powerpoint/2010/main" val="34826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30</a:t>
            </a:fld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1678970" cy="640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700338"/>
            <a:ext cx="13477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2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B724CC6B-46B8-4E0C-B2BB-8D7B3AD0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31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D0E9C27-66AB-42CF-BAEE-146E69E7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681037"/>
            <a:ext cx="6638925" cy="5495925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0" y="237067"/>
            <a:ext cx="1758387" cy="190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1601972" y="1002118"/>
            <a:ext cx="555856" cy="37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63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930E1EED-B78D-4428-8968-BC5A5A54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32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96C1F15-17C5-4136-AEA7-8B58BCAB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7" y="21031"/>
            <a:ext cx="6696075" cy="6400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677F4A9-F38B-4A40-BCA4-0D234F16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802" y="0"/>
            <a:ext cx="5560198" cy="2717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3FE0903-AABC-4525-A181-1EC2DA2A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116" y="3060565"/>
            <a:ext cx="5315204" cy="3141133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21" y="5400675"/>
            <a:ext cx="13477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ál 7"/>
          <p:cNvSpPr/>
          <p:nvPr/>
        </p:nvSpPr>
        <p:spPr>
          <a:xfrm>
            <a:off x="6136260" y="6016102"/>
            <a:ext cx="555856" cy="37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9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100" dirty="0"/>
              <a:t>Rozděleni svobodou, 2019</a:t>
            </a:r>
            <a:br>
              <a:rPr lang="cs-CZ" sz="1100" dirty="0"/>
            </a:br>
            <a:r>
              <a:rPr lang="cs-CZ" sz="1100" dirty="0"/>
              <a:t>český Rozhlas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3059690" y="211015"/>
            <a:ext cx="913231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437" y="4361548"/>
            <a:ext cx="2665314" cy="2496452"/>
          </a:xfrm>
          <a:prstGeom prst="rect">
            <a:avLst/>
          </a:prstGeom>
          <a:noFill/>
        </p:spPr>
      </p:pic>
      <p:sp>
        <p:nvSpPr>
          <p:cNvPr id="3" name="Ovál 2"/>
          <p:cNvSpPr/>
          <p:nvPr/>
        </p:nvSpPr>
        <p:spPr>
          <a:xfrm>
            <a:off x="340438" y="5477347"/>
            <a:ext cx="555856" cy="37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3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34</a:t>
            </a:fld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9" y="1258359"/>
            <a:ext cx="8593138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21" y="154517"/>
            <a:ext cx="26638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21" y="1233489"/>
            <a:ext cx="5667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9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35</a:t>
            </a:fld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" y="1085056"/>
            <a:ext cx="9202738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21" y="0"/>
            <a:ext cx="26638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8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2025 byla účast 68,95%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36</a:t>
            </a:fld>
            <a:endParaRPr lang="cs-CZ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4" y="1444625"/>
            <a:ext cx="7686846" cy="531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222250"/>
            <a:ext cx="2650596" cy="248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930" y="2354263"/>
            <a:ext cx="5667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119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37</a:t>
            </a:fld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208"/>
            <a:ext cx="11158012" cy="573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8523" y="0"/>
            <a:ext cx="2015903" cy="1888184"/>
          </a:xfrm>
          <a:prstGeom prst="rect">
            <a:avLst/>
          </a:prstGeom>
          <a:noFill/>
        </p:spPr>
      </p:pic>
      <p:sp>
        <p:nvSpPr>
          <p:cNvPr id="4" name="Ovál 3"/>
          <p:cNvSpPr/>
          <p:nvPr/>
        </p:nvSpPr>
        <p:spPr>
          <a:xfrm>
            <a:off x="10990907" y="1620570"/>
            <a:ext cx="552261" cy="4074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45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8408"/>
            <a:ext cx="10706099" cy="122213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27" y="790575"/>
            <a:ext cx="3605790" cy="551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8" y="790575"/>
            <a:ext cx="2932967" cy="29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9" y="3798276"/>
            <a:ext cx="2932967" cy="29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000" dirty="0"/>
              <a:t>Steven </a:t>
            </a:r>
            <a:r>
              <a:rPr lang="cs-CZ" sz="4000" dirty="0" err="1"/>
              <a:t>Levitsky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Daniel </a:t>
            </a:r>
            <a:r>
              <a:rPr lang="cs-CZ" sz="4000" dirty="0" err="1"/>
              <a:t>Ziblatt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2018</a:t>
            </a:r>
            <a:br>
              <a:rPr lang="cs-CZ" sz="4000" dirty="0"/>
            </a:br>
            <a:endParaRPr lang="cs-CZ" sz="4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03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645" y="717550"/>
            <a:ext cx="10706099" cy="867861"/>
          </a:xfrm>
        </p:spPr>
        <p:txBody>
          <a:bodyPr/>
          <a:lstStyle/>
          <a:p>
            <a:r>
              <a:rPr lang="cs-CZ" dirty="0"/>
              <a:t>Indikátory odklonu od demokracie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How can we recognize dangerous autocrats?</a:t>
            </a:r>
            <a:endParaRPr lang="cs-CZ" sz="2400" u="sng" dirty="0"/>
          </a:p>
          <a:p>
            <a:r>
              <a:rPr lang="en-US" sz="2400" dirty="0"/>
              <a:t>Rejecting or weak support for democratic rules </a:t>
            </a:r>
            <a:endParaRPr lang="cs-CZ" sz="2400" dirty="0"/>
          </a:p>
          <a:p>
            <a:r>
              <a:rPr lang="en-US" sz="2400" dirty="0"/>
              <a:t>Delegitimizing political opponents </a:t>
            </a:r>
            <a:endParaRPr lang="cs-CZ" sz="2400" dirty="0"/>
          </a:p>
          <a:p>
            <a:r>
              <a:rPr lang="en-US" sz="2400" dirty="0"/>
              <a:t>Tolerating or invoking violence </a:t>
            </a:r>
            <a:endParaRPr lang="cs-CZ" sz="2400" dirty="0"/>
          </a:p>
          <a:p>
            <a:r>
              <a:rPr lang="en-US" sz="2400" dirty="0"/>
              <a:t>Readiness to confine civic rights including </a:t>
            </a:r>
            <a:r>
              <a:rPr lang="en-US" sz="2400" dirty="0" smtClean="0"/>
              <a:t>media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Jak se bránit? </a:t>
            </a:r>
          </a:p>
          <a:p>
            <a:r>
              <a:rPr lang="cs-CZ" sz="2400" dirty="0" smtClean="0"/>
              <a:t>Spolupracovat anebo Firewall/</a:t>
            </a:r>
            <a:r>
              <a:rPr lang="cs-CZ" sz="2400" dirty="0" err="1" smtClean="0"/>
              <a:t>Cordon</a:t>
            </a:r>
            <a:r>
              <a:rPr lang="cs-CZ" sz="2400" dirty="0" smtClean="0"/>
              <a:t> </a:t>
            </a:r>
            <a:r>
              <a:rPr lang="cs-CZ" sz="2400" dirty="0" err="1" smtClean="0"/>
              <a:t>Sanitaire</a:t>
            </a:r>
            <a:r>
              <a:rPr lang="cs-CZ" sz="2400" dirty="0" smtClean="0"/>
              <a:t>?</a:t>
            </a:r>
          </a:p>
          <a:p>
            <a:r>
              <a:rPr lang="cs-CZ" sz="2400" dirty="0" smtClean="0"/>
              <a:t>Spolupráce se nemusí vyplatit… (?)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39</a:t>
            </a:fld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842230"/>
            <a:ext cx="370522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96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Procesy modernizace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7" y="1243787"/>
            <a:ext cx="9129766" cy="493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2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566" y="717550"/>
            <a:ext cx="10706099" cy="867861"/>
          </a:xfrm>
        </p:spPr>
        <p:txBody>
          <a:bodyPr/>
          <a:lstStyle/>
          <a:p>
            <a:r>
              <a:rPr lang="cs-CZ" dirty="0" smtClean="0"/>
              <a:t>Eroze demokracie/</a:t>
            </a:r>
            <a:r>
              <a:rPr lang="cs-CZ" dirty="0" err="1" smtClean="0"/>
              <a:t>Democratic</a:t>
            </a:r>
            <a:r>
              <a:rPr lang="cs-CZ" dirty="0" smtClean="0"/>
              <a:t> </a:t>
            </a:r>
            <a:r>
              <a:rPr lang="cs-CZ" dirty="0" err="1" smtClean="0"/>
              <a:t>backsliding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Osm nesamozřejmých samozřejmostí (HU, USA, SVK, RUS … nacismus, fašismus…)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Demokracie a liberalismus jsou dnes neoddělitelné</a:t>
            </a:r>
          </a:p>
          <a:p>
            <a:pPr lvl="1"/>
            <a:r>
              <a:rPr lang="cs-CZ" dirty="0" smtClean="0"/>
              <a:t>otevřenost </a:t>
            </a:r>
            <a:r>
              <a:rPr lang="cs-CZ" dirty="0"/>
              <a:t>ve tvorbě </a:t>
            </a:r>
            <a:r>
              <a:rPr lang="cs-CZ" dirty="0" smtClean="0"/>
              <a:t>většiny, legitimita versus efektivita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Eroze nebývá lineární, bývá skoková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Obranou není blokovat všechny změny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emokracii nelze jen bránit, třeba i rozvíjet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Autoritáři využívají komplexnosti a liberálnosti demokracie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Jsou chytří: metoda pokus – omyl jim stačí a funguje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Změny režimu začínají dávno předtím, než se začnou měnit zákony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Útoky na důvěru/instituce (nedůvěra je vstupenkou pro klientelismus i autoritářství)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Kulturní války jsou kouřová clona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40</a:t>
            </a:fld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670" y="2277533"/>
            <a:ext cx="1792219" cy="283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3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36608F-D333-4D38-86BD-0DBF7A99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Slabiny demokracie v česku</a:t>
            </a:r>
            <a:br>
              <a:rPr lang="cs-CZ" sz="4000" dirty="0"/>
            </a:br>
            <a:r>
              <a:rPr lang="cs-CZ" sz="2700" i="1" dirty="0"/>
              <a:t>Nízká institucionální tvořivost</a:t>
            </a:r>
            <a:br>
              <a:rPr lang="cs-CZ" sz="2700" i="1" dirty="0"/>
            </a:br>
            <a:r>
              <a:rPr lang="cs-CZ" sz="2700" i="1" dirty="0"/>
              <a:t/>
            </a:r>
            <a:br>
              <a:rPr lang="cs-CZ" sz="2700" i="1" dirty="0"/>
            </a:br>
            <a:endParaRPr lang="cs-CZ" sz="2700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3068B9F-9D21-40D8-835C-402C7C23B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10706100" cy="483764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Nezájem o politiku (de-politizace)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 (politici x tzv. obyčejní lidé) </a:t>
            </a:r>
          </a:p>
          <a:p>
            <a:pPr lvl="1"/>
            <a:r>
              <a:rPr lang="cs-CZ" dirty="0"/>
              <a:t>Česko je země s negativním vůdcovským klimatem </a:t>
            </a:r>
          </a:p>
          <a:p>
            <a:pPr lvl="1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Nízká důvěra v politické strany a parlament</a:t>
            </a:r>
          </a:p>
          <a:p>
            <a:pPr lvl="1"/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Dominance negativních zpětných vazeb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Obranný efekt uzavírání se, vyhoření, zcyničtění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legitimity/důvěry (př. pandemie, povodně)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3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201" y="717550"/>
            <a:ext cx="11650132" cy="867861"/>
          </a:xfrm>
        </p:spPr>
        <p:txBody>
          <a:bodyPr>
            <a:normAutofit/>
          </a:bodyPr>
          <a:lstStyle/>
          <a:p>
            <a:r>
              <a:rPr lang="en-US" sz="2000" dirty="0"/>
              <a:t>How important it is in your life: </a:t>
            </a:r>
            <a:r>
              <a:rPr lang="en-US" sz="2000" b="1" u="sng" dirty="0"/>
              <a:t>Politics</a:t>
            </a:r>
            <a:r>
              <a:rPr lang="en-US" sz="2000" dirty="0"/>
              <a:t>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en-US" sz="2000" dirty="0"/>
              <a:t>(</a:t>
            </a:r>
            <a:r>
              <a:rPr lang="en-US" sz="2000" dirty="0">
                <a:solidFill>
                  <a:srgbClr val="10C22E"/>
                </a:solidFill>
              </a:rPr>
              <a:t>very, </a:t>
            </a:r>
            <a:r>
              <a:rPr lang="cs-CZ" sz="2000" dirty="0" err="1">
                <a:solidFill>
                  <a:srgbClr val="10C22E"/>
                </a:solidFill>
              </a:rPr>
              <a:t>important</a:t>
            </a:r>
            <a:r>
              <a:rPr lang="cs-CZ" sz="2000" dirty="0">
                <a:solidFill>
                  <a:srgbClr val="10C22E"/>
                </a:solidFill>
              </a:rPr>
              <a:t>, </a:t>
            </a:r>
            <a:r>
              <a:rPr lang="en-US" sz="2000" dirty="0">
                <a:solidFill>
                  <a:srgbClr val="10C22E"/>
                </a:solidFill>
              </a:rPr>
              <a:t>rather important, </a:t>
            </a:r>
            <a:r>
              <a:rPr lang="en-US" sz="2000" dirty="0">
                <a:solidFill>
                  <a:srgbClr val="FF0000"/>
                </a:solidFill>
              </a:rPr>
              <a:t>not very important or not important at all) </a:t>
            </a:r>
            <a:r>
              <a:rPr lang="en-US" sz="2000" dirty="0"/>
              <a:t>WVS time-series (1981-2020). </a:t>
            </a: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42</a:t>
            </a:fld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7" y="1766357"/>
            <a:ext cx="8753116" cy="505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740400" y="2311399"/>
            <a:ext cx="296334" cy="12869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400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43</a:t>
            </a:fld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2" y="0"/>
            <a:ext cx="7128935" cy="680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571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977" y="373279"/>
            <a:ext cx="10972800" cy="1008112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Posilovat odolnost naší společnosti i jejích (LIBDEM) institucí!</a:t>
            </a:r>
            <a:br>
              <a:rPr lang="cs-CZ" sz="32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4248" y="1768294"/>
            <a:ext cx="10972800" cy="5017740"/>
          </a:xfrm>
        </p:spPr>
        <p:txBody>
          <a:bodyPr>
            <a:normAutofit/>
          </a:bodyPr>
          <a:lstStyle/>
          <a:p>
            <a:r>
              <a:rPr lang="cs-CZ" sz="2800" dirty="0"/>
              <a:t>Potřebujeme zástupce,</a:t>
            </a:r>
            <a:r>
              <a:rPr lang="cs-CZ" sz="2800" dirty="0">
                <a:solidFill>
                  <a:srgbClr val="00B050"/>
                </a:solidFill>
              </a:rPr>
              <a:t> </a:t>
            </a:r>
            <a:r>
              <a:rPr lang="cs-CZ" sz="2800" dirty="0">
                <a:solidFill>
                  <a:srgbClr val="FF0000"/>
                </a:solidFill>
              </a:rPr>
              <a:t>nikoli držitelé institucí</a:t>
            </a:r>
            <a:r>
              <a:rPr lang="cs-CZ" sz="2800" dirty="0"/>
              <a:t>!</a:t>
            </a:r>
          </a:p>
          <a:p>
            <a:r>
              <a:rPr lang="cs-CZ" sz="2800" dirty="0"/>
              <a:t>Investovat důvěru (x stereotypní a priori nedůvěra)</a:t>
            </a:r>
          </a:p>
          <a:p>
            <a:r>
              <a:rPr lang="cs-CZ" sz="2800" dirty="0"/>
              <a:t>De-stigmatizoval politickou činnost!</a:t>
            </a:r>
          </a:p>
          <a:p>
            <a:r>
              <a:rPr lang="cs-CZ" sz="2800" dirty="0"/>
              <a:t>De-stigmatizovat, chránit a inovovat politické </a:t>
            </a:r>
            <a:r>
              <a:rPr lang="cs-CZ" sz="2800" dirty="0" smtClean="0"/>
              <a:t>stranictví </a:t>
            </a:r>
            <a:endParaRPr lang="cs-CZ" sz="2800" dirty="0"/>
          </a:p>
          <a:p>
            <a:r>
              <a:rPr lang="cs-CZ" sz="2800" dirty="0"/>
              <a:t>Nepaušalizovat, rozlišovat, třídit!</a:t>
            </a:r>
          </a:p>
          <a:p>
            <a:r>
              <a:rPr lang="cs-CZ" sz="2800" dirty="0"/>
              <a:t>Posilovat smysl pro pluralitu zájmů a názorů, kritické myšlení a management konfliktu směrem k optimalizaci ideálů/principů!</a:t>
            </a:r>
          </a:p>
          <a:p>
            <a:r>
              <a:rPr lang="cs-CZ" sz="2800" dirty="0"/>
              <a:t>Zavést plošný systém politické vzdělávání ve prospěch liberálních a demokratických hodnot!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82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 noChangeArrowheads="1"/>
          </p:cNvSpPr>
          <p:nvPr>
            <p:ph type="title"/>
          </p:nvPr>
        </p:nvSpPr>
        <p:spPr>
          <a:xfrm>
            <a:off x="667445" y="566251"/>
            <a:ext cx="9556666" cy="390525"/>
          </a:xfrm>
        </p:spPr>
        <p:txBody>
          <a:bodyPr>
            <a:noAutofit/>
          </a:bodyPr>
          <a:lstStyle/>
          <a:p>
            <a:r>
              <a:rPr lang="cs-CZ" altLang="cs-CZ" sz="4000" dirty="0"/>
              <a:t>Jaký je vztah ideálů a reality?</a:t>
            </a:r>
            <a:br>
              <a:rPr lang="cs-CZ" altLang="cs-CZ" sz="4000" dirty="0"/>
            </a:br>
            <a:r>
              <a:rPr lang="cs-CZ" altLang="cs-CZ" sz="4000" dirty="0"/>
              <a:t>Utopický realismus!</a:t>
            </a:r>
          </a:p>
        </p:txBody>
      </p:sp>
      <p:sp>
        <p:nvSpPr>
          <p:cNvPr id="2355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78933" y="2027976"/>
            <a:ext cx="8447088" cy="474324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i="1" dirty="0"/>
              <a:t>„Kdokoliv chce realizovat utopické plány, musí nejdříve vyčistit plátno, na němž je namalován skutečný svět“</a:t>
            </a:r>
            <a:r>
              <a:rPr lang="cs-CZ" altLang="cs-CZ" dirty="0"/>
              <a:t> (</a:t>
            </a:r>
            <a:r>
              <a:rPr lang="cs-CZ" altLang="cs-CZ" dirty="0" err="1"/>
              <a:t>Dahrendorf</a:t>
            </a:r>
            <a:r>
              <a:rPr lang="cs-CZ" altLang="cs-CZ" dirty="0"/>
              <a:t>).</a:t>
            </a:r>
          </a:p>
          <a:p>
            <a:pPr eaLnBrk="1" hangingPunct="1"/>
            <a:r>
              <a:rPr lang="cs-CZ" altLang="cs-CZ" i="1" dirty="0"/>
              <a:t>„Nebylo by dosaženo možného, kdyby se stále neusilovalo o nemožné</a:t>
            </a:r>
            <a:r>
              <a:rPr lang="cs-CZ" altLang="cs-CZ" dirty="0"/>
              <a:t>“ (Weber)</a:t>
            </a:r>
          </a:p>
          <a:p>
            <a:pPr eaLnBrk="1" hangingPunct="1"/>
            <a:r>
              <a:rPr lang="cs-CZ" altLang="cs-CZ" dirty="0"/>
              <a:t>„</a:t>
            </a:r>
            <a:r>
              <a:rPr lang="cs-CZ" altLang="cs-CZ" i="1" dirty="0"/>
              <a:t>Nejen my můžeme zradit své ideály, ale i ideály mohou zradit nás“ (</a:t>
            </a:r>
            <a:r>
              <a:rPr lang="cs-CZ" altLang="cs-CZ" i="1" dirty="0" err="1"/>
              <a:t>Sartori</a:t>
            </a:r>
            <a:r>
              <a:rPr lang="cs-CZ" altLang="cs-CZ" i="1" dirty="0"/>
              <a:t>) </a:t>
            </a:r>
          </a:p>
          <a:p>
            <a:pPr eaLnBrk="1" hangingPunct="1"/>
            <a:r>
              <a:rPr lang="cs-CZ" altLang="cs-CZ" i="1" dirty="0"/>
              <a:t>„Je třeba nechat zemřít své ideály ještě dříve, než pro ně začnou umírat neviní lidé“ (</a:t>
            </a:r>
            <a:r>
              <a:rPr lang="cs-CZ" altLang="cs-CZ" i="1" dirty="0" err="1"/>
              <a:t>Popper</a:t>
            </a:r>
            <a:r>
              <a:rPr lang="cs-CZ" altLang="cs-CZ" i="1" dirty="0"/>
              <a:t>)</a:t>
            </a:r>
          </a:p>
          <a:p>
            <a:pPr eaLnBrk="1" hangingPunct="1"/>
            <a:r>
              <a:rPr lang="cs-CZ" altLang="cs-CZ" i="1" dirty="0"/>
              <a:t>Pravidlo zpětné vazby, zprostředkující </a:t>
            </a:r>
            <a:r>
              <a:rPr lang="cs-CZ" altLang="cs-CZ" i="1" dirty="0" smtClean="0"/>
              <a:t>struktury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869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Benjamin </a:t>
            </a:r>
            <a:r>
              <a:rPr lang="cs-CZ" dirty="0" err="1"/>
              <a:t>Constant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7699" y="1867363"/>
            <a:ext cx="4756638" cy="4525963"/>
          </a:xfrm>
        </p:spPr>
        <p:txBody>
          <a:bodyPr/>
          <a:lstStyle/>
          <a:p>
            <a:r>
              <a:rPr lang="cs-CZ" dirty="0"/>
              <a:t>*</a:t>
            </a:r>
            <a:r>
              <a:rPr lang="cs-CZ" sz="2800" dirty="0"/>
              <a:t>1767 – †1830</a:t>
            </a:r>
          </a:p>
          <a:p>
            <a:r>
              <a:rPr lang="cs-CZ" sz="2800" dirty="0"/>
              <a:t>Reakce na revoluční teror </a:t>
            </a:r>
          </a:p>
          <a:p>
            <a:r>
              <a:rPr lang="cs-CZ" sz="2800" dirty="0"/>
              <a:t>Ideální: maximalizace versus  optimalizace  </a:t>
            </a:r>
          </a:p>
          <a:p>
            <a:r>
              <a:rPr lang="cs-CZ" sz="2800" dirty="0"/>
              <a:t>Nezamýšlené důsledky </a:t>
            </a:r>
          </a:p>
          <a:p>
            <a:r>
              <a:rPr lang="cs-CZ" sz="2800" dirty="0"/>
              <a:t>Zprostředkující struktury</a:t>
            </a:r>
          </a:p>
          <a:p>
            <a:r>
              <a:rPr lang="cs-CZ" sz="2800" dirty="0"/>
              <a:t>Kultura zpětné vazby</a:t>
            </a:r>
          </a:p>
          <a:p>
            <a:endParaRPr lang="cs-CZ" dirty="0"/>
          </a:p>
        </p:txBody>
      </p:sp>
      <p:pic>
        <p:nvPicPr>
          <p:cNvPr id="4" name="Zástupný symbol pro obsah 6" descr="Const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5371" y="1484784"/>
            <a:ext cx="3672408" cy="51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1F93D27-AEB9-4C5A-8FB3-EE560A8B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Jak zajistit dobré vládnutí?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62C27CE-7883-4909-80CA-FC5E619DF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53" y="1600201"/>
            <a:ext cx="11260347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/>
              <a:t>Ochranná funkce</a:t>
            </a:r>
          </a:p>
          <a:p>
            <a:pPr marL="457103" lvl="1" indent="0">
              <a:buNone/>
            </a:pPr>
            <a:r>
              <a:rPr lang="cs-CZ" i="1" dirty="0"/>
              <a:t>Férová pravidla, soutěž, dělba a omezování moci</a:t>
            </a:r>
          </a:p>
          <a:p>
            <a:pPr marL="457103" lvl="1" indent="0">
              <a:buNone/>
            </a:pPr>
            <a:r>
              <a:rPr lang="cs-CZ" i="1" dirty="0"/>
              <a:t>Ochrana, podpora opozice, kontrolní výbory, svoboda slova</a:t>
            </a:r>
          </a:p>
          <a:p>
            <a:pPr marL="457103" lvl="1" indent="0">
              <a:buNone/>
            </a:pPr>
            <a:r>
              <a:rPr lang="cs-CZ" i="1" dirty="0" smtClean="0"/>
              <a:t>Média – pluralita zdrojů, nezávislá radniční periodika</a:t>
            </a:r>
          </a:p>
          <a:p>
            <a:pPr marL="457103" lvl="1" indent="0">
              <a:buNone/>
            </a:pPr>
            <a:r>
              <a:rPr lang="cs-CZ" i="1" dirty="0" smtClean="0"/>
              <a:t>Péče o hodnoty právního státu a lidská práva</a:t>
            </a:r>
          </a:p>
          <a:p>
            <a:pPr marL="0" lvl="1" indent="0">
              <a:buNone/>
            </a:pPr>
            <a:r>
              <a:rPr lang="cs-CZ" sz="2200" b="1" u="sng" dirty="0" smtClean="0"/>
              <a:t>Participační funkce</a:t>
            </a:r>
          </a:p>
          <a:p>
            <a:pPr marL="361950" lvl="1" indent="0">
              <a:buNone/>
            </a:pPr>
            <a:r>
              <a:rPr lang="cs-CZ" i="1" dirty="0" smtClean="0"/>
              <a:t>Volební</a:t>
            </a:r>
            <a:r>
              <a:rPr lang="cs-CZ" i="1" dirty="0"/>
              <a:t>, nevolební; věcná, střídmá, smysluplná kampaň </a:t>
            </a:r>
          </a:p>
          <a:p>
            <a:pPr marL="361950" lvl="1" indent="0">
              <a:buNone/>
            </a:pPr>
            <a:r>
              <a:rPr lang="cs-CZ" i="1" dirty="0"/>
              <a:t>Struktura otevřených příležitostí (hodiny, kanceláře, informovanost, komise, výbory, přístup do médií)</a:t>
            </a:r>
          </a:p>
          <a:p>
            <a:pPr marL="361950" lvl="1" indent="0">
              <a:buNone/>
            </a:pPr>
            <a:r>
              <a:rPr lang="cs-CZ" i="1" dirty="0"/>
              <a:t>Participační inovace (rozpočet, </a:t>
            </a:r>
            <a:r>
              <a:rPr lang="cs-CZ" i="1" dirty="0" err="1"/>
              <a:t>deliberativní</a:t>
            </a:r>
            <a:r>
              <a:rPr lang="cs-CZ" i="1" dirty="0"/>
              <a:t> fóra, referenda)</a:t>
            </a:r>
          </a:p>
          <a:p>
            <a:pPr marL="361950" lvl="1" indent="0">
              <a:buNone/>
            </a:pPr>
            <a:r>
              <a:rPr lang="cs-CZ" i="1" dirty="0"/>
              <a:t>Výchova k aktivnímu občanství, gramotnost, </a:t>
            </a:r>
            <a:r>
              <a:rPr lang="cs-CZ" i="1" dirty="0" err="1"/>
              <a:t>skills</a:t>
            </a:r>
            <a:r>
              <a:rPr lang="cs-CZ" i="1" dirty="0"/>
              <a:t>/kompetence</a:t>
            </a:r>
          </a:p>
          <a:p>
            <a:pPr marL="361950" lvl="1" indent="0">
              <a:buNone/>
            </a:pPr>
            <a:r>
              <a:rPr lang="cs-CZ" i="1" dirty="0"/>
              <a:t>Právo na občanskou neposlušnost</a:t>
            </a:r>
          </a:p>
        </p:txBody>
      </p:sp>
    </p:spTree>
    <p:extLst>
      <p:ext uri="{BB962C8B-B14F-4D97-AF65-F5344CB8AC3E}">
        <p14:creationId xmlns:p14="http://schemas.microsoft.com/office/powerpoint/2010/main" val="21177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7071EF1-59A1-42AE-ADC8-DECEBFA2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066" y="211666"/>
            <a:ext cx="10430933" cy="923926"/>
          </a:xfrm>
        </p:spPr>
        <p:txBody>
          <a:bodyPr>
            <a:normAutofit/>
          </a:bodyPr>
          <a:lstStyle/>
          <a:p>
            <a:r>
              <a:rPr lang="cs-CZ" sz="4000" dirty="0"/>
              <a:t>Jak zajistit dobré vládnutí?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45C0CB8-B899-49E5-B882-3998E093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12" y="1037820"/>
            <a:ext cx="10972800" cy="5723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Legitimizační funkce (krize důvěry)</a:t>
            </a:r>
          </a:p>
          <a:p>
            <a:pPr marL="0" indent="0">
              <a:buNone/>
            </a:pPr>
            <a:r>
              <a:rPr lang="cs-CZ" b="0" i="1" dirty="0"/>
              <a:t>Volby, dělba a omezení moci</a:t>
            </a:r>
          </a:p>
          <a:p>
            <a:pPr marL="0" indent="0">
              <a:buNone/>
            </a:pPr>
            <a:r>
              <a:rPr lang="cs-CZ" b="0" i="1" dirty="0"/>
              <a:t>Včasná informovanost, konzultace (i opakované)</a:t>
            </a:r>
          </a:p>
          <a:p>
            <a:pPr marL="0" indent="0">
              <a:buNone/>
            </a:pPr>
            <a:r>
              <a:rPr lang="cs-CZ" b="0" i="1" dirty="0"/>
              <a:t>Transparentnost (</a:t>
            </a:r>
            <a:r>
              <a:rPr lang="cs-CZ" b="0" i="1" dirty="0" err="1"/>
              <a:t>rozklikávací</a:t>
            </a:r>
            <a:r>
              <a:rPr lang="cs-CZ" b="0" i="1" dirty="0"/>
              <a:t> rozpočet)</a:t>
            </a:r>
          </a:p>
          <a:p>
            <a:pPr marL="0" indent="0">
              <a:buNone/>
            </a:pPr>
            <a:r>
              <a:rPr lang="cs-CZ" b="0" i="1" dirty="0"/>
              <a:t>Přístupové body, vstřícná komunikace</a:t>
            </a:r>
          </a:p>
          <a:p>
            <a:pPr marL="0" indent="0">
              <a:buNone/>
            </a:pPr>
            <a:r>
              <a:rPr lang="cs-CZ" b="0" i="1" dirty="0"/>
              <a:t>Vyvarovat se arogance, přehlíživosti, </a:t>
            </a:r>
            <a:r>
              <a:rPr lang="cs-CZ" b="0" i="1" dirty="0" smtClean="0"/>
              <a:t>vrchnostenství, </a:t>
            </a:r>
            <a:r>
              <a:rPr lang="cs-CZ" b="0" i="1" dirty="0" err="1" smtClean="0"/>
              <a:t>papalášství</a:t>
            </a:r>
            <a:endParaRPr lang="cs-CZ" b="0" i="1" dirty="0"/>
          </a:p>
          <a:p>
            <a:pPr marL="0" indent="0">
              <a:buNone/>
            </a:pPr>
            <a:r>
              <a:rPr lang="cs-CZ" u="sng" dirty="0"/>
              <a:t>Integrační funkce (atomizace, anomie)</a:t>
            </a:r>
          </a:p>
          <a:p>
            <a:pPr marL="0" indent="0">
              <a:buNone/>
            </a:pPr>
            <a:r>
              <a:rPr lang="cs-CZ" b="0" i="1" dirty="0"/>
              <a:t>Rodinná politika, ontologické bezpečí a péče o děti, potírání domácího násilí… </a:t>
            </a:r>
          </a:p>
          <a:p>
            <a:pPr marL="0" indent="0">
              <a:buNone/>
            </a:pPr>
            <a:r>
              <a:rPr lang="cs-CZ" b="0" i="1" dirty="0"/>
              <a:t>Podpora škol a školek (finanční, materiální, symbolická)</a:t>
            </a:r>
          </a:p>
          <a:p>
            <a:pPr marL="0" indent="0">
              <a:buNone/>
            </a:pPr>
            <a:r>
              <a:rPr lang="cs-CZ" b="0" i="1" dirty="0"/>
              <a:t>Podpora spolkového života: legislativa, granty …</a:t>
            </a:r>
          </a:p>
          <a:p>
            <a:pPr marL="0" indent="0">
              <a:buNone/>
            </a:pPr>
            <a:r>
              <a:rPr lang="cs-CZ" b="0" i="1" dirty="0"/>
              <a:t>Péče o bezpečí, veřejný prostor, hřiště, parky …</a:t>
            </a:r>
          </a:p>
          <a:p>
            <a:pPr marL="0" indent="0">
              <a:buNone/>
            </a:pPr>
            <a:r>
              <a:rPr lang="cs-CZ" b="0" i="1" dirty="0"/>
              <a:t>Zajištění bezbariérovosti, podpora sociálně slabých, ohrožených, vylučovaných…</a:t>
            </a:r>
          </a:p>
          <a:p>
            <a:pPr marL="0" indent="0">
              <a:buNone/>
            </a:pPr>
            <a:endParaRPr lang="cs-CZ" b="0" i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3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</a:t>
            </a:r>
            <a:br>
              <a:rPr lang="en-US" dirty="0"/>
            </a:br>
            <a:r>
              <a:rPr lang="en-US" dirty="0"/>
              <a:t>YOUR ATTENTION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5115C93C-1606-C8BC-24B2-4C9D54334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Jungmannova 17 | 110 00 Praha 1 | Česká republika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3358B16-C9D6-E5F3-7FC0-84FE26E43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49</a:t>
            </a:fld>
            <a:endParaRPr lang="cs-CZ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xmlns="" id="{E5515805-19B1-86D4-54C2-81A28FFB20B1}"/>
              </a:ext>
            </a:extLst>
          </p:cNvPr>
          <p:cNvSpPr txBox="1">
            <a:spLocks/>
          </p:cNvSpPr>
          <p:nvPr/>
        </p:nvSpPr>
        <p:spPr>
          <a:xfrm>
            <a:off x="650079" y="4211869"/>
            <a:ext cx="9422858" cy="515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dirty="0"/>
              <a:t>www.karelmuller.eu</a:t>
            </a:r>
          </a:p>
        </p:txBody>
      </p:sp>
    </p:spTree>
    <p:extLst>
      <p:ext uri="{BB962C8B-B14F-4D97-AF65-F5344CB8AC3E}">
        <p14:creationId xmlns:p14="http://schemas.microsoft.com/office/powerpoint/2010/main" val="274397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="" xmlns:a16="http://schemas.microsoft.com/office/drawing/2014/main" id="{FEDBBD57-8B74-428F-8414-93FCE9907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617220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8435" name="Podnadpis 2">
            <a:extLst>
              <a:ext uri="{FF2B5EF4-FFF2-40B4-BE49-F238E27FC236}">
                <a16:creationId xmlns="" xmlns:a16="http://schemas.microsoft.com/office/drawing/2014/main" id="{3F809008-78B9-4B9B-9351-17DB99D26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610100"/>
            <a:ext cx="617220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8436" name="Obrázek 3" descr="central europe map 1500.bmp">
            <a:extLst>
              <a:ext uri="{FF2B5EF4-FFF2-40B4-BE49-F238E27FC236}">
                <a16:creationId xmlns="" xmlns:a16="http://schemas.microsoft.com/office/drawing/2014/main" id="{2F77F4A8-F477-4321-886C-2B79708A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32" y="386447"/>
            <a:ext cx="9069713" cy="60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43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="" xmlns:a16="http://schemas.microsoft.com/office/drawing/2014/main" id="{47E8BAC0-72AB-4C0F-9E54-045090C1B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617220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7411" name="Podnadpis 2">
            <a:extLst>
              <a:ext uri="{FF2B5EF4-FFF2-40B4-BE49-F238E27FC236}">
                <a16:creationId xmlns="" xmlns:a16="http://schemas.microsoft.com/office/drawing/2014/main" id="{A18DBD0B-C900-4225-A728-DA03DBA3F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610100"/>
            <a:ext cx="617220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7412" name="Obrázek 3" descr="central europe map 1600.bmp">
            <a:extLst>
              <a:ext uri="{FF2B5EF4-FFF2-40B4-BE49-F238E27FC236}">
                <a16:creationId xmlns="" xmlns:a16="http://schemas.microsoft.com/office/drawing/2014/main" id="{60BF81B8-9930-456E-B296-FF821BE2E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414813"/>
            <a:ext cx="9049500" cy="629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5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="" xmlns:a16="http://schemas.microsoft.com/office/drawing/2014/main" id="{13B7CFD7-FD56-45E0-A814-F85E4A690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617220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6387" name="Podnadpis 2">
            <a:extLst>
              <a:ext uri="{FF2B5EF4-FFF2-40B4-BE49-F238E27FC236}">
                <a16:creationId xmlns="" xmlns:a16="http://schemas.microsoft.com/office/drawing/2014/main" id="{DBEBE603-B9A9-4419-A7FE-14DDA051D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610100"/>
            <a:ext cx="617220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6388" name="Obrázek 3" descr="central europe map 1700.bmp">
            <a:extLst>
              <a:ext uri="{FF2B5EF4-FFF2-40B4-BE49-F238E27FC236}">
                <a16:creationId xmlns="" xmlns:a16="http://schemas.microsoft.com/office/drawing/2014/main" id="{75763987-4255-46EB-9B7E-1D9B3AE2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33" y="247758"/>
            <a:ext cx="9406467" cy="648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="" xmlns:a16="http://schemas.microsoft.com/office/drawing/2014/main" id="{87CDEA01-7BF6-4BE8-BE0B-20D97312E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617220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5363" name="Podnadpis 2">
            <a:extLst>
              <a:ext uri="{FF2B5EF4-FFF2-40B4-BE49-F238E27FC236}">
                <a16:creationId xmlns="" xmlns:a16="http://schemas.microsoft.com/office/drawing/2014/main" id="{A33366D9-7542-4E89-9364-FABC8E8F4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610100"/>
            <a:ext cx="617220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5364" name="Obrázek 3" descr="central europe map 1800.bmp">
            <a:extLst>
              <a:ext uri="{FF2B5EF4-FFF2-40B4-BE49-F238E27FC236}">
                <a16:creationId xmlns="" xmlns:a16="http://schemas.microsoft.com/office/drawing/2014/main" id="{3AC86D58-A3CE-44F4-A361-E284FE8A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66" y="367508"/>
            <a:ext cx="8627534" cy="61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4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="" xmlns:a16="http://schemas.microsoft.com/office/drawing/2014/main" id="{5EB60358-53F3-4BFC-9BF6-613DAC65A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617220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4339" name="Podnadpis 2">
            <a:extLst>
              <a:ext uri="{FF2B5EF4-FFF2-40B4-BE49-F238E27FC236}">
                <a16:creationId xmlns="" xmlns:a16="http://schemas.microsoft.com/office/drawing/2014/main" id="{5F03969D-9E54-4C60-8CAA-AB553BD55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610100"/>
            <a:ext cx="617220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4340" name="Obrázek 3" descr="central europe map 1900.bmp">
            <a:extLst>
              <a:ext uri="{FF2B5EF4-FFF2-40B4-BE49-F238E27FC236}">
                <a16:creationId xmlns="" xmlns:a16="http://schemas.microsoft.com/office/drawing/2014/main" id="{0CAAA558-4F1C-4BB2-974D-01B4A8DCB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67" y="391178"/>
            <a:ext cx="9160933" cy="619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5635</TotalTime>
  <Words>1026</Words>
  <Application>Microsoft Office PowerPoint</Application>
  <PresentationFormat>Vlastní</PresentationFormat>
  <Paragraphs>205</Paragraphs>
  <Slides>49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Motiv Office</vt:lpstr>
      <vt:lpstr>MODERNí společnost  občanská společnost  Eroze demokracie    28. 2. 2026 Sociologie www.karelmuller.eu  </vt:lpstr>
      <vt:lpstr>Moderní versus tradiční</vt:lpstr>
      <vt:lpstr>Občanská společnost Civil Society Bürgerliche Gesellschaft</vt:lpstr>
      <vt:lpstr>Procesy modernizace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Veřejná Sféra/občanská veřejnost Jürgen Habermas, Charles Taylor …</vt:lpstr>
      <vt:lpstr>Důležité pojmy</vt:lpstr>
      <vt:lpstr>Perspektiva sociální diferenciace Univerzalizující média moci (Niklas Luhmann) Klientelismus &amp; liberalismus Patronáž &amp; instituce </vt:lpstr>
      <vt:lpstr>Francis Coppola, Godfather  1972, 1974, 1990  </vt:lpstr>
      <vt:lpstr>Klientelismus x liberalismus neformální x formální pravidla</vt:lpstr>
      <vt:lpstr>Prezentace aplikace PowerPoint</vt:lpstr>
      <vt:lpstr>Politická modernita, role a legitimita opozice</vt:lpstr>
      <vt:lpstr>Ochrana Lidských práv</vt:lpstr>
      <vt:lpstr>Ochrana menšin</vt:lpstr>
      <vt:lpstr>Prezentace aplikace PowerPoint</vt:lpstr>
      <vt:lpstr>občanská společnost a DOBRÉ VLÁDNUTÍ  </vt:lpstr>
      <vt:lpstr>Index vnímání korupce (TI)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Rozděleni svobodou, 2019 český Rozhlas</vt:lpstr>
      <vt:lpstr>Prezentace aplikace PowerPoint</vt:lpstr>
      <vt:lpstr>Prezentace aplikace PowerPoint</vt:lpstr>
      <vt:lpstr>2025 byla účast 68,95%</vt:lpstr>
      <vt:lpstr>Prezentace aplikace PowerPoint</vt:lpstr>
      <vt:lpstr>Prezentace aplikace PowerPoint</vt:lpstr>
      <vt:lpstr>Indikátory odklonu od demokracie</vt:lpstr>
      <vt:lpstr>Eroze demokracie/Democratic backsliding</vt:lpstr>
      <vt:lpstr>Slabiny demokracie v česku Nízká institucionální tvořivost  </vt:lpstr>
      <vt:lpstr>How important it is in your life: Politics  (very, important, rather important, not very important or not important at all) WVS time-series (1981-2020). </vt:lpstr>
      <vt:lpstr>Prezentace aplikace PowerPoint</vt:lpstr>
      <vt:lpstr>Posilovat odolnost naší společnosti i jejích (LIBDEM) institucí! </vt:lpstr>
      <vt:lpstr>Jaký je vztah ideálů a reality? Utopický realismus!</vt:lpstr>
      <vt:lpstr>Benjamin Constant </vt:lpstr>
      <vt:lpstr>Jak zajistit dobré vládnutí?</vt:lpstr>
      <vt:lpstr>Jak zajistit dobré vládnutí?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Karel Müller</cp:lastModifiedBy>
  <cp:revision>60</cp:revision>
  <dcterms:created xsi:type="dcterms:W3CDTF">2025-01-18T09:44:04Z</dcterms:created>
  <dcterms:modified xsi:type="dcterms:W3CDTF">2026-02-28T11:46:58Z</dcterms:modified>
</cp:coreProperties>
</file>