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4630400" cy="8229600"/>
  <p:notesSz cx="8229600" cy="14630400"/>
  <p:embeddedFontLst>
    <p:embeddedFont>
      <p:font typeface="Bricolage Grotesque Semi Bold" panose="020B0604020202020204" charset="0"/>
      <p:regular r:id="rId74"/>
    </p:embeddedFont>
    <p:embeddedFont>
      <p:font typeface="Inter" panose="020B0604020202020204" charset="0"/>
      <p:regular r:id="rId7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0" d="100"/>
          <a:sy n="90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5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8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png"/><Relationship Id="rId11" Type="http://schemas.openxmlformats.org/officeDocument/2006/relationships/image" Target="../media/image90.svg"/><Relationship Id="rId5" Type="http://schemas.openxmlformats.org/officeDocument/2006/relationships/image" Target="../media/image86.sv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2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openxmlformats.org/officeDocument/2006/relationships/image" Target="../media/image110.svg"/><Relationship Id="rId5" Type="http://schemas.openxmlformats.org/officeDocument/2006/relationships/image" Target="../media/image105.sv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Relationship Id="rId9" Type="http://schemas.openxmlformats.org/officeDocument/2006/relationships/image" Target="../media/image13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7.svg"/><Relationship Id="rId5" Type="http://schemas.openxmlformats.org/officeDocument/2006/relationships/image" Target="../media/image146.png"/><Relationship Id="rId10" Type="http://schemas.openxmlformats.org/officeDocument/2006/relationships/image" Target="../media/image151.sv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6.sv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sv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67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8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sv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86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76.png"/><Relationship Id="rId11" Type="http://schemas.openxmlformats.org/officeDocument/2006/relationships/image" Target="../media/image181.svg"/><Relationship Id="rId5" Type="http://schemas.openxmlformats.org/officeDocument/2006/relationships/image" Target="../media/image175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svg"/><Relationship Id="rId14" Type="http://schemas.openxmlformats.org/officeDocument/2006/relationships/image" Target="../media/image184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sv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0.png"/><Relationship Id="rId11" Type="http://schemas.openxmlformats.org/officeDocument/2006/relationships/image" Target="../media/image195.svg"/><Relationship Id="rId5" Type="http://schemas.openxmlformats.org/officeDocument/2006/relationships/image" Target="../media/image189.sv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svg"/><Relationship Id="rId3" Type="http://schemas.openxmlformats.org/officeDocument/2006/relationships/image" Target="../media/image193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99.png"/><Relationship Id="rId5" Type="http://schemas.openxmlformats.org/officeDocument/2006/relationships/image" Target="../media/image195.svg"/><Relationship Id="rId4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sv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9.svg"/><Relationship Id="rId5" Type="http://schemas.openxmlformats.org/officeDocument/2006/relationships/image" Target="../media/image208.png"/><Relationship Id="rId4" Type="http://schemas.openxmlformats.org/officeDocument/2006/relationships/image" Target="../media/image207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5.svg"/><Relationship Id="rId5" Type="http://schemas.openxmlformats.org/officeDocument/2006/relationships/image" Target="../media/image214.png"/><Relationship Id="rId4" Type="http://schemas.openxmlformats.org/officeDocument/2006/relationships/image" Target="../media/image213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sv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2.svg"/><Relationship Id="rId5" Type="http://schemas.openxmlformats.org/officeDocument/2006/relationships/image" Target="../media/image221.png"/><Relationship Id="rId10" Type="http://schemas.openxmlformats.org/officeDocument/2006/relationships/image" Target="../media/image226.svg"/><Relationship Id="rId4" Type="http://schemas.openxmlformats.org/officeDocument/2006/relationships/image" Target="../media/image220.svg"/><Relationship Id="rId9" Type="http://schemas.openxmlformats.org/officeDocument/2006/relationships/image" Target="../media/image2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svg"/><Relationship Id="rId13" Type="http://schemas.openxmlformats.org/officeDocument/2006/relationships/image" Target="../media/image238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17" Type="http://schemas.openxmlformats.org/officeDocument/2006/relationships/image" Target="../media/image242.sv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1.png"/><Relationship Id="rId11" Type="http://schemas.openxmlformats.org/officeDocument/2006/relationships/image" Target="../media/image236.svg"/><Relationship Id="rId5" Type="http://schemas.openxmlformats.org/officeDocument/2006/relationships/image" Target="../media/image230.sv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10001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Empirický výzkum v sociologii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4107180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Komplexní průvodce metodologií sociálních věd — od vztahu teorie a empirie přes měření a výběrové procedury až po analýzu a interpretaci výsledků.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5786676"/>
            <a:ext cx="1349812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Text 3"/>
          <p:cNvSpPr/>
          <p:nvPr/>
        </p:nvSpPr>
        <p:spPr>
          <a:xfrm>
            <a:off x="963811" y="5871686"/>
            <a:ext cx="10097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2285286" y="5786676"/>
            <a:ext cx="1242060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2455307" y="5871686"/>
            <a:ext cx="9020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DISMAN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3669030" y="5786676"/>
            <a:ext cx="1007626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7"/>
          <p:cNvSpPr/>
          <p:nvPr/>
        </p:nvSpPr>
        <p:spPr>
          <a:xfrm>
            <a:off x="3839051" y="5871686"/>
            <a:ext cx="66758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4818340" y="5786676"/>
            <a:ext cx="1310759" cy="532924"/>
          </a:xfrm>
          <a:prstGeom prst="roundRect">
            <a:avLst>
              <a:gd name="adj" fmla="val 17876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2" name="Text 9"/>
          <p:cNvSpPr/>
          <p:nvPr/>
        </p:nvSpPr>
        <p:spPr>
          <a:xfrm>
            <a:off x="4988362" y="5871686"/>
            <a:ext cx="9707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MERTON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8710"/>
            <a:ext cx="10207823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vs. kvalitativní přístup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793790" y="2271474"/>
            <a:ext cx="4211003" cy="4849416"/>
          </a:xfrm>
          <a:prstGeom prst="roundRect">
            <a:avLst>
              <a:gd name="adj" fmla="val 24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24270" y="2301954"/>
            <a:ext cx="4150043" cy="722948"/>
          </a:xfrm>
          <a:prstGeom prst="roundRect">
            <a:avLst>
              <a:gd name="adj" fmla="val 894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8554" y="2478762"/>
            <a:ext cx="361474" cy="36147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65252" y="3229689"/>
            <a:ext cx="3054548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výzkum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065252" y="3729038"/>
            <a:ext cx="3668078" cy="3120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Měření, statistika, zobecnění na populaci. Testuje předem formulované hypotézy na velkých souborech dat. Cílem je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přesné číselné vyjádření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sociálních jevů.</a:t>
            </a:r>
            <a:endParaRPr lang="en-US" sz="2350" dirty="0"/>
          </a:p>
        </p:txBody>
      </p:sp>
      <p:sp>
        <p:nvSpPr>
          <p:cNvPr id="8" name="Shape 5"/>
          <p:cNvSpPr/>
          <p:nvPr/>
        </p:nvSpPr>
        <p:spPr>
          <a:xfrm>
            <a:off x="5209580" y="2271474"/>
            <a:ext cx="4211122" cy="4849416"/>
          </a:xfrm>
          <a:prstGeom prst="roundRect">
            <a:avLst>
              <a:gd name="adj" fmla="val 24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5240060" y="2301954"/>
            <a:ext cx="4150162" cy="722948"/>
          </a:xfrm>
          <a:prstGeom prst="roundRect">
            <a:avLst>
              <a:gd name="adj" fmla="val 894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4344" y="2478762"/>
            <a:ext cx="361474" cy="36147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81042" y="322968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</a:t>
            </a:r>
            <a:endParaRPr lang="en-US" sz="2350" dirty="0"/>
          </a:p>
        </p:txBody>
      </p:sp>
      <p:sp>
        <p:nvSpPr>
          <p:cNvPr id="12" name="Text 8"/>
          <p:cNvSpPr/>
          <p:nvPr/>
        </p:nvSpPr>
        <p:spPr>
          <a:xfrm>
            <a:off x="5481042" y="3729038"/>
            <a:ext cx="3668197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Hloubkové porozumění, kontext, významy. Zkoumá, jak lidé sami interpretují svůj svět. Cílem je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porozumění perspektivám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aktérů.</a:t>
            </a:r>
            <a:endParaRPr lang="en-US" sz="2350" dirty="0"/>
          </a:p>
        </p:txBody>
      </p:sp>
      <p:sp>
        <p:nvSpPr>
          <p:cNvPr id="13" name="Shape 9"/>
          <p:cNvSpPr/>
          <p:nvPr/>
        </p:nvSpPr>
        <p:spPr>
          <a:xfrm>
            <a:off x="9625489" y="2271474"/>
            <a:ext cx="4211003" cy="4849416"/>
          </a:xfrm>
          <a:prstGeom prst="roundRect">
            <a:avLst>
              <a:gd name="adj" fmla="val 24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Shape 10"/>
          <p:cNvSpPr/>
          <p:nvPr/>
        </p:nvSpPr>
        <p:spPr>
          <a:xfrm>
            <a:off x="9655969" y="2301954"/>
            <a:ext cx="4150043" cy="722948"/>
          </a:xfrm>
          <a:prstGeom prst="roundRect">
            <a:avLst>
              <a:gd name="adj" fmla="val 8942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0253" y="2478762"/>
            <a:ext cx="361474" cy="361474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96951" y="322968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Smíšený design</a:t>
            </a:r>
            <a:endParaRPr lang="en-US" sz="2350" dirty="0"/>
          </a:p>
        </p:txBody>
      </p:sp>
      <p:sp>
        <p:nvSpPr>
          <p:cNvPr id="17" name="Text 12"/>
          <p:cNvSpPr/>
          <p:nvPr/>
        </p:nvSpPr>
        <p:spPr>
          <a:xfrm>
            <a:off x="9896951" y="3729038"/>
            <a:ext cx="3668078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Triangulace dat a komplexní pohled na problém. Kombinuje silné stránky obou strategií a kompenzuje jejich slabiny pro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ucelenější poznání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9419"/>
            <a:ext cx="122381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výzkum: klíčové charakteristiky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1101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Kvantitativní výzkum pracuje s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číselnými daty a statistickými metodami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Zaměřuje se na měření, kvantifikaci a statistické testování hypotéz. Jeho cílem je odhalit obecné zákonitosti a vzorce zobecnitelné na širší populaci.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569613"/>
            <a:ext cx="3124557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51084" y="3826907"/>
            <a:ext cx="26099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Standardizace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51084" y="4290060"/>
            <a:ext cx="2609969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Všichni respondenti dostávají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stejné otázky ve stejném pořadí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což umožňuje porovnání odpovědí napříč celým vzorkem a replikaci výzkumu.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099798" y="3569613"/>
            <a:ext cx="3124676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4357092" y="3826907"/>
            <a:ext cx="2610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Velké vzorky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4357092" y="4290060"/>
            <a:ext cx="2610088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Pracuje s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větším počtem respondentů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 dosažení statistické reprezentativnosti výsledků a jejich zobecnitelnosti na celou populaci.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405926" y="3569613"/>
            <a:ext cx="3124557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7663220" y="3826907"/>
            <a:ext cx="26099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Statistická analýza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63220" y="4290060"/>
            <a:ext cx="2609969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Využívá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matematické metody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od deskriptivní statistiky přes korelaci až po složitou regresní analýzu — pro odhalování vzorců v datech.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10711934" y="3569613"/>
            <a:ext cx="3124676" cy="3590449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 12"/>
          <p:cNvSpPr/>
          <p:nvPr/>
        </p:nvSpPr>
        <p:spPr>
          <a:xfrm>
            <a:off x="10969228" y="3826907"/>
            <a:ext cx="2610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Testování hypotéz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0969228" y="4290060"/>
            <a:ext cx="2610088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Ověřuje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předem stanovené předpoklady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 vztazích mezi proměnnými pomocí statistických testů a kritérií významnosti.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2124"/>
            <a:ext cx="88674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 metody: charakteristika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28217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05357"/>
            <a:ext cx="6451997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1630561"/>
            <a:ext cx="595313" cy="59531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00726" y="1809155"/>
            <a:ext cx="238125" cy="23812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15008" y="24243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Dotazníky</a:t>
            </a:r>
            <a:endParaRPr lang="en-US" sz="1950" dirty="0"/>
          </a:p>
        </p:txBody>
      </p:sp>
      <p:sp>
        <p:nvSpPr>
          <p:cNvPr id="8" name="Text 3"/>
          <p:cNvSpPr/>
          <p:nvPr/>
        </p:nvSpPr>
        <p:spPr>
          <a:xfrm>
            <a:off x="1015008" y="2817852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Standardizované otázky pro velké vzorky respondentů. Klíčová je jednoznačnost formulací a předvýzkum (pilotáž).</a:t>
            </a:r>
            <a:endParaRPr lang="en-US" sz="1550" dirty="0"/>
          </a:p>
        </p:txBody>
      </p:sp>
      <p:sp>
        <p:nvSpPr>
          <p:cNvPr id="9" name="Shape 4"/>
          <p:cNvSpPr/>
          <p:nvPr/>
        </p:nvSpPr>
        <p:spPr>
          <a:xfrm>
            <a:off x="7384613" y="1928217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1905357"/>
            <a:ext cx="6451997" cy="9144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1630561"/>
            <a:ext cx="595313" cy="595313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1549" y="1809155"/>
            <a:ext cx="238125" cy="23812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7605832" y="2424351"/>
            <a:ext cx="33062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Standardizované rozhovory</a:t>
            </a:r>
            <a:endParaRPr lang="en-US" sz="1950" dirty="0"/>
          </a:p>
        </p:txBody>
      </p:sp>
      <p:sp>
        <p:nvSpPr>
          <p:cNvPr id="14" name="Text 6"/>
          <p:cNvSpPr/>
          <p:nvPr/>
        </p:nvSpPr>
        <p:spPr>
          <a:xfrm>
            <a:off x="7605832" y="2817852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Pevná struktura zajišťující srovnatelnost odpovědí. Tazatel klade otázky v pevně daném pořadí a znění.</a:t>
            </a:r>
            <a:endParaRPr lang="en-US" sz="1550" dirty="0"/>
          </a:p>
        </p:txBody>
      </p:sp>
      <p:sp>
        <p:nvSpPr>
          <p:cNvPr id="15" name="Shape 7"/>
          <p:cNvSpPr/>
          <p:nvPr/>
        </p:nvSpPr>
        <p:spPr>
          <a:xfrm>
            <a:off x="793790" y="4015383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92523"/>
            <a:ext cx="6451997" cy="91440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3717727"/>
            <a:ext cx="595313" cy="595313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00726" y="3896320"/>
            <a:ext cx="238125" cy="238125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1015008" y="45115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Experimenty</a:t>
            </a:r>
            <a:endParaRPr lang="en-US" sz="1950" dirty="0"/>
          </a:p>
        </p:txBody>
      </p:sp>
      <p:sp>
        <p:nvSpPr>
          <p:cNvPr id="20" name="Text 9"/>
          <p:cNvSpPr/>
          <p:nvPr/>
        </p:nvSpPr>
        <p:spPr>
          <a:xfrm>
            <a:off x="1015008" y="4905018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Kontrolované podmínky pro ověření kauzálních vztahů mezi nezávislou a závislou proměnnou.</a:t>
            </a:r>
            <a:endParaRPr lang="en-US" sz="1550" dirty="0"/>
          </a:p>
        </p:txBody>
      </p:sp>
      <p:sp>
        <p:nvSpPr>
          <p:cNvPr id="21" name="Shape 10"/>
          <p:cNvSpPr/>
          <p:nvPr/>
        </p:nvSpPr>
        <p:spPr>
          <a:xfrm>
            <a:off x="7384613" y="4015383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3992523"/>
            <a:ext cx="6451997" cy="91440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3717727"/>
            <a:ext cx="595313" cy="595313"/>
          </a:xfrm>
          <a:prstGeom prst="rect">
            <a:avLst/>
          </a:prstGeom>
        </p:spPr>
      </p:pic>
      <p:pic>
        <p:nvPicPr>
          <p:cNvPr id="24" name="Image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1549" y="3896320"/>
            <a:ext cx="238125" cy="238125"/>
          </a:xfrm>
          <a:prstGeom prst="rect">
            <a:avLst/>
          </a:prstGeom>
        </p:spPr>
      </p:pic>
      <p:sp>
        <p:nvSpPr>
          <p:cNvPr id="25" name="Text 11"/>
          <p:cNvSpPr/>
          <p:nvPr/>
        </p:nvSpPr>
        <p:spPr>
          <a:xfrm>
            <a:off x="7605832" y="45115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Statistické analýzy</a:t>
            </a:r>
            <a:endParaRPr lang="en-US" sz="1950" dirty="0"/>
          </a:p>
        </p:txBody>
      </p:sp>
      <p:sp>
        <p:nvSpPr>
          <p:cNvPr id="26" name="Text 12"/>
          <p:cNvSpPr/>
          <p:nvPr/>
        </p:nvSpPr>
        <p:spPr>
          <a:xfrm>
            <a:off x="7605832" y="4905018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Deskriptivní i analytická statistika pro zpracování dat a testování hypotéz.</a:t>
            </a:r>
            <a:endParaRPr lang="en-US" sz="1550" dirty="0"/>
          </a:p>
        </p:txBody>
      </p:sp>
      <p:sp>
        <p:nvSpPr>
          <p:cNvPr id="27" name="Text 13"/>
          <p:cNvSpPr/>
          <p:nvPr/>
        </p:nvSpPr>
        <p:spPr>
          <a:xfrm>
            <a:off x="793790" y="59611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Výhody</a:t>
            </a:r>
            <a:endParaRPr lang="en-US" sz="2300" dirty="0"/>
          </a:p>
        </p:txBody>
      </p:sp>
      <p:sp>
        <p:nvSpPr>
          <p:cNvPr id="28" name="Text 14"/>
          <p:cNvSpPr/>
          <p:nvPr/>
        </p:nvSpPr>
        <p:spPr>
          <a:xfrm>
            <a:off x="793790" y="6471999"/>
            <a:ext cx="6279356" cy="906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Přesnost a měřitelnost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Možnost generalizace na populaci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Opakovatelnost výzkumu</a:t>
            </a:r>
            <a:endParaRPr lang="en-US" sz="1550" dirty="0"/>
          </a:p>
        </p:txBody>
      </p:sp>
      <p:sp>
        <p:nvSpPr>
          <p:cNvPr id="29" name="Text 15"/>
          <p:cNvSpPr/>
          <p:nvPr/>
        </p:nvSpPr>
        <p:spPr>
          <a:xfrm>
            <a:off x="7564874" y="59611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Limity</a:t>
            </a:r>
            <a:endParaRPr lang="en-US" sz="2300" dirty="0"/>
          </a:p>
        </p:txBody>
      </p:sp>
      <p:sp>
        <p:nvSpPr>
          <p:cNvPr id="30" name="Text 16"/>
          <p:cNvSpPr/>
          <p:nvPr/>
        </p:nvSpPr>
        <p:spPr>
          <a:xfrm>
            <a:off x="7564874" y="6471999"/>
            <a:ext cx="6279356" cy="906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Redukce sociální reality na čísla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Riziko povrchnosti</a:t>
            </a:r>
            <a:endParaRPr lang="en-US" sz="1550" dirty="0"/>
          </a:p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Nezachycení subjektivních významů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3637"/>
            <a:ext cx="849987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metody: charakteristika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71487"/>
            <a:ext cx="13042821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Kvalitativní výzkum se zaměřuje na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porozumění významům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které lidé přikládají svému jednání a sociálním situacím. Giddens zdůrazňuje, že sociální svět nelze plně pochopit bez pochopení perspektiv aktérů.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202543"/>
            <a:ext cx="396835" cy="3968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64218" y="3270766"/>
            <a:ext cx="25478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Hloubkové rozhovory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364218" y="3664268"/>
            <a:ext cx="5864185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Otevřené otázky umožňují respondentům vyjádřit své zkušenosti vlastními slovy. Zachycují nuance, osobní příběhy a subjektivní motivace.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1997" y="3202543"/>
            <a:ext cx="396835" cy="3968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72425" y="32707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Fokusní skupiny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972425" y="3664268"/>
            <a:ext cx="5864185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Skupinová diskuse odhaluje sdílené postoje, normy a napětí mezi různými perspektivami. Dynamika skupiny generuje nové poznatky.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751784"/>
            <a:ext cx="396835" cy="3968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64218" y="4820007"/>
            <a:ext cx="28363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Pozorování a etnografie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364218" y="5213509"/>
            <a:ext cx="586418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se ponoří do zkoumaného prostředí a zachycuje chování v přirozeném kontextu, včetně neverbálních projevů.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1997" y="4751784"/>
            <a:ext cx="396835" cy="39683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972425" y="48200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 dokumentů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972425" y="5213509"/>
            <a:ext cx="5864185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Rozbor textů, mediálních obsahů, deníků, dopisů. Umožňuje zkoumat sociální jevy bez přímého kontaktu s respondenty.</a:t>
            </a:r>
            <a:endParaRPr lang="en-US" sz="1550" dirty="0"/>
          </a:p>
        </p:txBody>
      </p:sp>
      <p:sp>
        <p:nvSpPr>
          <p:cNvPr id="16" name="Text 10"/>
          <p:cNvSpPr/>
          <p:nvPr/>
        </p:nvSpPr>
        <p:spPr>
          <a:xfrm>
            <a:off x="793790" y="5909548"/>
            <a:ext cx="13042821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Zachycení hlubokých významů, procesů a kontextu. Flexibilita a citlivost vůči zkoumanému jevu.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93790" y="6410801"/>
            <a:ext cx="13042821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Limity: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Menší možnost zobecnění. Větší závislost na interpretaci a subjektivitě výzkumníka.</a:t>
            </a:r>
            <a:endParaRPr lang="en-US" sz="1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6232"/>
            <a:ext cx="122129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Porovnání kvantitativního a kvalitativního výzkumu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184083"/>
            <a:ext cx="13042821" cy="3650694"/>
          </a:xfrm>
          <a:prstGeom prst="roundRect">
            <a:avLst>
              <a:gd name="adj" fmla="val 228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1410" y="2191703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00006" y="2282666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Aspekt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4260652" y="2282666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Kvantitativní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080778" y="2282666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Kvalitativní</a:t>
            </a:r>
            <a:endParaRPr lang="en-US" sz="1950" dirty="0"/>
          </a:p>
        </p:txBody>
      </p:sp>
      <p:sp>
        <p:nvSpPr>
          <p:cNvPr id="8" name="Shape 6"/>
          <p:cNvSpPr/>
          <p:nvPr/>
        </p:nvSpPr>
        <p:spPr>
          <a:xfrm>
            <a:off x="801410" y="2711053"/>
            <a:ext cx="13027581" cy="5193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1000006" y="2802017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 dat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4260652" y="2802017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Číselná, měřitelná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080778" y="2802017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Textová, obrazová</a:t>
            </a:r>
            <a:endParaRPr lang="en-US" sz="1950" dirty="0"/>
          </a:p>
        </p:txBody>
      </p:sp>
      <p:sp>
        <p:nvSpPr>
          <p:cNvPr id="12" name="Shape 10"/>
          <p:cNvSpPr/>
          <p:nvPr/>
        </p:nvSpPr>
        <p:spPr>
          <a:xfrm>
            <a:off x="801410" y="3230404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00006" y="3321368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Velikost vzorku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4260652" y="3321368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Stovky až tisíce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080778" y="3321368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Jednotky až desítky</a:t>
            </a:r>
            <a:endParaRPr lang="en-US" sz="1950" dirty="0"/>
          </a:p>
        </p:txBody>
      </p:sp>
      <p:sp>
        <p:nvSpPr>
          <p:cNvPr id="16" name="Shape 14"/>
          <p:cNvSpPr/>
          <p:nvPr/>
        </p:nvSpPr>
        <p:spPr>
          <a:xfrm>
            <a:off x="801410" y="3749754"/>
            <a:ext cx="13027581" cy="5193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1000006" y="3840718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4260652" y="3840718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Statistické metody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080778" y="3840718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Interpretativní postupy</a:t>
            </a:r>
            <a:endParaRPr lang="en-US" sz="1950" dirty="0"/>
          </a:p>
        </p:txBody>
      </p:sp>
      <p:sp>
        <p:nvSpPr>
          <p:cNvPr id="20" name="Shape 18"/>
          <p:cNvSpPr/>
          <p:nvPr/>
        </p:nvSpPr>
        <p:spPr>
          <a:xfrm>
            <a:off x="801410" y="4269105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Text 19"/>
          <p:cNvSpPr/>
          <p:nvPr/>
        </p:nvSpPr>
        <p:spPr>
          <a:xfrm>
            <a:off x="1000006" y="4360069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Cíl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4260652" y="4360069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Zobecnění, predikce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9080778" y="4360069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Porozumění, význam</a:t>
            </a:r>
            <a:endParaRPr lang="en-US" sz="1950" dirty="0"/>
          </a:p>
        </p:txBody>
      </p:sp>
      <p:sp>
        <p:nvSpPr>
          <p:cNvPr id="24" name="Shape 22"/>
          <p:cNvSpPr/>
          <p:nvPr/>
        </p:nvSpPr>
        <p:spPr>
          <a:xfrm>
            <a:off x="801410" y="4788456"/>
            <a:ext cx="13027581" cy="51935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5" name="Text 23"/>
          <p:cNvSpPr/>
          <p:nvPr/>
        </p:nvSpPr>
        <p:spPr>
          <a:xfrm>
            <a:off x="1000006" y="4879419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Přístup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4260652" y="4879419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Deduktivní (od teorie)</a:t>
            </a:r>
            <a:endParaRPr lang="en-US" sz="1950" dirty="0"/>
          </a:p>
        </p:txBody>
      </p:sp>
      <p:sp>
        <p:nvSpPr>
          <p:cNvPr id="27" name="Text 25"/>
          <p:cNvSpPr/>
          <p:nvPr/>
        </p:nvSpPr>
        <p:spPr>
          <a:xfrm>
            <a:off x="9080778" y="4879419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Induktivní (od dat)</a:t>
            </a:r>
            <a:endParaRPr lang="en-US" sz="1950" dirty="0"/>
          </a:p>
        </p:txBody>
      </p:sp>
      <p:sp>
        <p:nvSpPr>
          <p:cNvPr id="28" name="Shape 26"/>
          <p:cNvSpPr/>
          <p:nvPr/>
        </p:nvSpPr>
        <p:spPr>
          <a:xfrm>
            <a:off x="801410" y="5307806"/>
            <a:ext cx="13027581" cy="51935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9" name="Text 27"/>
          <p:cNvSpPr/>
          <p:nvPr/>
        </p:nvSpPr>
        <p:spPr>
          <a:xfrm>
            <a:off x="1000006" y="5398770"/>
            <a:ext cx="2856309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Flexibilita</a:t>
            </a:r>
            <a:endParaRPr lang="en-US" sz="1950" dirty="0"/>
          </a:p>
        </p:txBody>
      </p:sp>
      <p:sp>
        <p:nvSpPr>
          <p:cNvPr id="30" name="Text 28"/>
          <p:cNvSpPr/>
          <p:nvPr/>
        </p:nvSpPr>
        <p:spPr>
          <a:xfrm>
            <a:off x="4260652" y="5398770"/>
            <a:ext cx="4415790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Rigidní design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9080778" y="5398770"/>
            <a:ext cx="4549854" cy="337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Pružný design</a:t>
            </a:r>
            <a:endParaRPr lang="en-US" sz="1950" dirty="0"/>
          </a:p>
        </p:txBody>
      </p:sp>
      <p:sp>
        <p:nvSpPr>
          <p:cNvPr id="32" name="Shape 30"/>
          <p:cNvSpPr/>
          <p:nvPr/>
        </p:nvSpPr>
        <p:spPr>
          <a:xfrm>
            <a:off x="793790" y="5990987"/>
            <a:ext cx="13042821" cy="952381"/>
          </a:xfrm>
          <a:prstGeom prst="roundRect">
            <a:avLst>
              <a:gd name="adj" fmla="val 8753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271022"/>
            <a:ext cx="248007" cy="198358"/>
          </a:xfrm>
          <a:prstGeom prst="rect">
            <a:avLst/>
          </a:prstGeom>
        </p:spPr>
      </p:pic>
      <p:sp>
        <p:nvSpPr>
          <p:cNvPr id="34" name="Text 31"/>
          <p:cNvSpPr/>
          <p:nvPr/>
        </p:nvSpPr>
        <p:spPr>
          <a:xfrm>
            <a:off x="1438513" y="6179344"/>
            <a:ext cx="12199739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upozorňuje, že výběr metody by nikdy neměl být dogmatický. Nejsilnější výzkumné projekty využívají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triangulaci</a:t>
            </a: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kombinaci více metod a perspektiv.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3025"/>
            <a:ext cx="13042821" cy="1328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kvalitativních a kvantitativních výzkumů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990969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Pochopení rozdílů mezi kvantitativním a kvalitativním přístupem je nejlépe ilustrováno na praktických příkladech. Každý přístup využívá specifické metody a směřuje k odlišným typům poznání.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3914656"/>
            <a:ext cx="6441638" cy="2971919"/>
          </a:xfrm>
          <a:prstGeom prst="roundRect">
            <a:avLst>
              <a:gd name="adj" fmla="val 300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3"/>
          <p:cNvSpPr/>
          <p:nvPr/>
        </p:nvSpPr>
        <p:spPr>
          <a:xfrm>
            <a:off x="816650" y="3937516"/>
            <a:ext cx="6395918" cy="637937"/>
          </a:xfrm>
          <a:prstGeom prst="roundRect">
            <a:avLst>
              <a:gd name="adj" fmla="val 97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5125" y="4093131"/>
            <a:ext cx="318968" cy="3189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9295" y="4734878"/>
            <a:ext cx="5167551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Kvantitativní: Průzkum veřejného mínění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1029295" y="5162788"/>
            <a:ext cx="5970627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Sběr dat prostřednictvím standardizovaných dotazníků od velkého reprezentativního vzorku populace (např. 1000 lidí) k zjištění postojů k politickým kandidátům. Data se analyzují statisticky, aby se identifikovaly trendy a korelace, a výsledky jsou zobecněny na celou populaci.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394853" y="3914656"/>
            <a:ext cx="6441757" cy="2971919"/>
          </a:xfrm>
          <a:prstGeom prst="roundRect">
            <a:avLst>
              <a:gd name="adj" fmla="val 300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7"/>
          <p:cNvSpPr/>
          <p:nvPr/>
        </p:nvSpPr>
        <p:spPr>
          <a:xfrm>
            <a:off x="7417713" y="3937516"/>
            <a:ext cx="6396037" cy="637937"/>
          </a:xfrm>
          <a:prstGeom prst="roundRect">
            <a:avLst>
              <a:gd name="adj" fmla="val 97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6188" y="4093131"/>
            <a:ext cx="318968" cy="31896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30358" y="4734878"/>
            <a:ext cx="551747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Kvalitativní: Etnografická studie subkultury</a:t>
            </a:r>
            <a:endParaRPr lang="en-US" sz="2050" dirty="0"/>
          </a:p>
        </p:txBody>
      </p:sp>
      <p:sp>
        <p:nvSpPr>
          <p:cNvPr id="13" name="Text 9"/>
          <p:cNvSpPr/>
          <p:nvPr/>
        </p:nvSpPr>
        <p:spPr>
          <a:xfrm>
            <a:off x="7630358" y="5162788"/>
            <a:ext cx="5970746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Dlouhodobé hloubkové pozorování a rozhovory s několika členy specifické subkultury (např. pouliční umělci) s cílem porozumět jejich životnímu stylu, hodnotám a vzájemné interakci. Výsledkem je detailní popis a interpretace jejich světa.</a:t>
            </a:r>
            <a:endParaRPr lang="en-US" sz="16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3564"/>
            <a:ext cx="6025039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Triangulace metod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2056328"/>
            <a:ext cx="13042821" cy="133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Moderní sociologie často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kombinuje kvalitativní a kvantitativní přístupy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Tato kombinace — nazývaná triangulace — umožňuje komplexnější a ucelenější pohled na zkoumaný problém.</a:t>
            </a:r>
            <a:endParaRPr lang="en-US" sz="2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24024"/>
            <a:ext cx="4347567" cy="96393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34772" y="479274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Datová triangulace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1034772" y="5292090"/>
            <a:ext cx="3865602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Více zdrojů dat ke stejnému jevu — například data z rozhovorů doplněná statistikami nebo dokumenty.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624024"/>
            <a:ext cx="4347567" cy="9639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82339" y="4792742"/>
            <a:ext cx="3865602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Metodologická triangulace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5382339" y="5668566"/>
            <a:ext cx="3865602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Kombinace různých výzkumných metod, jejichž silné stránky se vzájemně doplňují a kompenzují slabiny.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624024"/>
            <a:ext cx="4347567" cy="96393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29907" y="4792742"/>
            <a:ext cx="3232785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Teoretická triangulace</a:t>
            </a:r>
            <a:endParaRPr lang="en-US" sz="2350" dirty="0"/>
          </a:p>
        </p:txBody>
      </p:sp>
      <p:sp>
        <p:nvSpPr>
          <p:cNvPr id="12" name="Text 7"/>
          <p:cNvSpPr/>
          <p:nvPr/>
        </p:nvSpPr>
        <p:spPr>
          <a:xfrm>
            <a:off x="9729907" y="5292090"/>
            <a:ext cx="3865602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Využití více teoretických rámců pro interpretaci stejného jevu, čímž se obohacuje hloubka analýzy.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855" y="758547"/>
            <a:ext cx="6408658" cy="540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Výzkumný proces: přehled fází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744855" y="1509713"/>
            <a:ext cx="13140690" cy="556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Miroslav Disman popisuje výzkumný proces jako </a:t>
            </a:r>
            <a:r>
              <a:rPr lang="en-US" sz="17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logicky provázaný sled kroků</a:t>
            </a: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kde každá fáze ovlivňuje kvalitu fází následujících. Přeskočení či podcenění některého kroku vede k zásadním chybám v celém výzkumu.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142" y="2185035"/>
            <a:ext cx="10074116" cy="4610576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9005" y="3336172"/>
            <a:ext cx="647717" cy="6477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91930" y="5700744"/>
            <a:ext cx="1891334" cy="36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</a:t>
            </a:r>
            <a:endParaRPr lang="en-US" sz="22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7754" y="3337387"/>
            <a:ext cx="647717" cy="64771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08331" y="5700744"/>
            <a:ext cx="1891334" cy="36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Vzorek</a:t>
            </a:r>
            <a:endParaRPr lang="en-US" sz="225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7109" y="3337387"/>
            <a:ext cx="647717" cy="64771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237687" y="5518574"/>
            <a:ext cx="1891333" cy="728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Operacionalizace</a:t>
            </a:r>
            <a:endParaRPr lang="en-US" sz="22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43510" y="3337387"/>
            <a:ext cx="647717" cy="647717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2815225" y="5700744"/>
            <a:ext cx="1891333" cy="364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744855" y="6914198"/>
            <a:ext cx="13140690" cy="556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Celý proces musí být </a:t>
            </a:r>
            <a:r>
              <a:rPr lang="en-US" sz="17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transparentní a zdokumentovaný</a:t>
            </a:r>
            <a:r>
              <a:rPr lang="en-US" sz="17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aby bylo možné výzkum kriticky posoudit a případně zopakovat. Dokumentace je podmínkou vědecké kontroly kvality.</a:t>
            </a:r>
            <a:endParaRPr lang="en-US" sz="17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3246"/>
            <a:ext cx="127421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 výzkumných otázek a hypotéz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459831"/>
            <a:ext cx="1304282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Kvalitní výzkum začíná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jasným vymezením problému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Disman upozorňuje, že špatně formulovaná otázka vede k nepoužitelným výsledkům, ať je metoda sebelepší.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793790" y="3687842"/>
            <a:ext cx="574119" cy="574119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889516" y="3735705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3000" dirty="0"/>
          </a:p>
        </p:txBody>
      </p:sp>
      <p:sp>
        <p:nvSpPr>
          <p:cNvPr id="6" name="Text 4"/>
          <p:cNvSpPr/>
          <p:nvPr/>
        </p:nvSpPr>
        <p:spPr>
          <a:xfrm>
            <a:off x="1597462" y="3775472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Vymezení problému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1597462" y="4311848"/>
            <a:ext cx="3352562" cy="2714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musí přesně definovat, co chce zkoumat a proč. Problém musí být zkoumatelný empirickými prostředky — nelze empiricky ověřovat čisté hodnotové soudy.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5237083" y="3687842"/>
            <a:ext cx="574119" cy="574119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5332809" y="3735705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3000" dirty="0"/>
          </a:p>
        </p:txBody>
      </p:sp>
      <p:sp>
        <p:nvSpPr>
          <p:cNvPr id="10" name="Text 8"/>
          <p:cNvSpPr/>
          <p:nvPr/>
        </p:nvSpPr>
        <p:spPr>
          <a:xfrm>
            <a:off x="6040755" y="3775472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 hypotéz</a:t>
            </a:r>
            <a:endParaRPr lang="en-US" sz="2500" dirty="0"/>
          </a:p>
        </p:txBody>
      </p:sp>
      <p:sp>
        <p:nvSpPr>
          <p:cNvPr id="11" name="Text 9"/>
          <p:cNvSpPr/>
          <p:nvPr/>
        </p:nvSpPr>
        <p:spPr>
          <a:xfrm>
            <a:off x="6040755" y="4311848"/>
            <a:ext cx="3352562" cy="2714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Hypotézy jsou testovatelné předpoklady o vztahu mezi proměnnými. Dobrá hypotéza musí být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falzifikovatelná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musí existovat možnost ji vyvrátit.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9680377" y="3687842"/>
            <a:ext cx="574119" cy="574119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9776103" y="3735705"/>
            <a:ext cx="382667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3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3000" dirty="0"/>
          </a:p>
        </p:txBody>
      </p:sp>
      <p:sp>
        <p:nvSpPr>
          <p:cNvPr id="14" name="Text 12"/>
          <p:cNvSpPr/>
          <p:nvPr/>
        </p:nvSpPr>
        <p:spPr>
          <a:xfrm>
            <a:off x="10484048" y="3775472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Operacionalizace</a:t>
            </a:r>
            <a:endParaRPr lang="en-US" sz="2500" dirty="0"/>
          </a:p>
        </p:txBody>
      </p:sp>
      <p:sp>
        <p:nvSpPr>
          <p:cNvPr id="15" name="Text 13"/>
          <p:cNvSpPr/>
          <p:nvPr/>
        </p:nvSpPr>
        <p:spPr>
          <a:xfrm>
            <a:off x="10484048" y="4311848"/>
            <a:ext cx="3352562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Převod teoretických pojmů na empiricky měřitelné indikátory. Pojmy, které nelze definovat operacionálně, nemají ve vědě místo (Bridgeman).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782122"/>
            <a:ext cx="10550485" cy="751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Od obecné hypotézy k operacionální</a:t>
            </a:r>
            <a:endParaRPr lang="en-US" sz="4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1" y="2663547"/>
            <a:ext cx="4212431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32867" y="3589258"/>
            <a:ext cx="3006923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Obecná hypotéza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1032867" y="4087535"/>
            <a:ext cx="3731419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Předpoklad o celku tématu. Př.: </a:t>
            </a: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Lidé z různých prostředí užívají drogy v různé míře.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865" y="2302669"/>
            <a:ext cx="4212550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49372" y="3228380"/>
            <a:ext cx="3006923" cy="375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hypotéza</a:t>
            </a:r>
            <a:endParaRPr lang="en-US" sz="2350" dirty="0"/>
          </a:p>
        </p:txBody>
      </p:sp>
      <p:sp>
        <p:nvSpPr>
          <p:cNvPr id="8" name="Text 4"/>
          <p:cNvSpPr/>
          <p:nvPr/>
        </p:nvSpPr>
        <p:spPr>
          <a:xfrm>
            <a:off x="5449372" y="3726656"/>
            <a:ext cx="3731538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Upřesňuje tématické okruhy. Př.: </a:t>
            </a: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 městech se drogy užívají více než na venkově.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489" y="1941909"/>
            <a:ext cx="4212431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65995" y="2867620"/>
            <a:ext cx="3731419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Pracovní (operacionální) hypotéza</a:t>
            </a:r>
            <a:endParaRPr lang="en-US" sz="2350" dirty="0"/>
          </a:p>
        </p:txBody>
      </p:sp>
      <p:sp>
        <p:nvSpPr>
          <p:cNvPr id="11" name="Text 6"/>
          <p:cNvSpPr/>
          <p:nvPr/>
        </p:nvSpPr>
        <p:spPr>
          <a:xfrm>
            <a:off x="9865995" y="3741777"/>
            <a:ext cx="3731419" cy="1778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Empiricky přímo ověřitelná, obsahuje operacionální pojmy. Př.: </a:t>
            </a: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Podíl uživatelů marihuany je vyšší v sídlech nad 20 000 obyvatel.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792361" y="5990034"/>
            <a:ext cx="13045678" cy="1457444"/>
          </a:xfrm>
          <a:prstGeom prst="roundRect">
            <a:avLst>
              <a:gd name="adj" fmla="val 6932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67" y="6318766"/>
            <a:ext cx="375761" cy="3006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49135" y="6254234"/>
            <a:ext cx="11948398" cy="889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Příklad z praxe: „Existuje souvislost mezi vzděláním rodičů a studijními výsledky dětí?" — taková otázka je jasná, měřitelná a vede k formulaci konkrétních hypotéz.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3588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PŘEHLED TÉMAT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793790" y="1574006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nás čeká?</a:t>
            </a:r>
            <a:endParaRPr lang="en-US" sz="5000" dirty="0"/>
          </a:p>
        </p:txBody>
      </p:sp>
      <p:sp>
        <p:nvSpPr>
          <p:cNvPr id="4" name="Text 2"/>
          <p:cNvSpPr/>
          <p:nvPr/>
        </p:nvSpPr>
        <p:spPr>
          <a:xfrm>
            <a:off x="793790" y="271581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18961"/>
            <a:ext cx="4194572" cy="304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307437"/>
            <a:ext cx="3651290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je empirický výzkum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793790" y="3843814"/>
            <a:ext cx="4194572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Definice, základní atributy a vztah teorie k empirii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5217914" y="271581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2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914" y="3118961"/>
            <a:ext cx="4194572" cy="304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217914" y="3307437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Výzkumný proces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5217914" y="3843814"/>
            <a:ext cx="4194572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Formulace otázek, hypotézy, výběr vzorku, sběr dat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9642038" y="271581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20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038" y="3118961"/>
            <a:ext cx="4194572" cy="3048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42038" y="3307437"/>
            <a:ext cx="4194572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strategie a metody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9642038" y="4242435"/>
            <a:ext cx="4194572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Kvantitativní, kvalitativní a smíšené přístupy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793790" y="543889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20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816560"/>
            <a:ext cx="6406634" cy="3048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93790" y="6030516"/>
            <a:ext cx="390108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Měření, validita, reliabilita</a:t>
            </a:r>
            <a:endParaRPr lang="en-US" sz="2500" dirty="0"/>
          </a:p>
        </p:txBody>
      </p:sp>
      <p:sp>
        <p:nvSpPr>
          <p:cNvPr id="19" name="Text 13"/>
          <p:cNvSpPr/>
          <p:nvPr/>
        </p:nvSpPr>
        <p:spPr>
          <a:xfrm>
            <a:off x="793790" y="6566892"/>
            <a:ext cx="640663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Kritéria kvality výzkumu a jejich vzájemný vztah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7429976" y="543889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05</a:t>
            </a:r>
            <a:endParaRPr lang="en-US" sz="200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976" y="5816560"/>
            <a:ext cx="6406634" cy="3048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429976" y="6030516"/>
            <a:ext cx="346531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 a interpretace</a:t>
            </a:r>
            <a:endParaRPr lang="en-US" sz="2500" dirty="0"/>
          </a:p>
        </p:txBody>
      </p:sp>
      <p:sp>
        <p:nvSpPr>
          <p:cNvPr id="23" name="Text 16"/>
          <p:cNvSpPr/>
          <p:nvPr/>
        </p:nvSpPr>
        <p:spPr>
          <a:xfrm>
            <a:off x="7429976" y="6566892"/>
            <a:ext cx="640663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Statistické zpracování, problémy interpretace, etika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9621"/>
            <a:ext cx="8408075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Složky výzkumného projektu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620316" y="1839873"/>
            <a:ext cx="6574393" cy="5612368"/>
          </a:xfrm>
          <a:prstGeom prst="roundRect">
            <a:avLst>
              <a:gd name="adj" fmla="val 3092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61298" y="2044660"/>
            <a:ext cx="3533894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Úvodní projekt výzkumu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861298" y="2625923"/>
            <a:ext cx="6092428" cy="249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předmět, výzkumné otázky, hypotézy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KDO?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objekt, cílová skupina, vzorek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PROČ?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účel, cíle (teorie/praxe)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metodika, výběr vzorku, sběr dat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KDY?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harmonogram, závazné termíny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 KOLIK?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rozpočet, finanční kalkulace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6785" y="2044660"/>
            <a:ext cx="3091577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Rozpracování tématu</a:t>
            </a:r>
            <a:endParaRPr lang="en-US" sz="2350" dirty="0"/>
          </a:p>
        </p:txBody>
      </p:sp>
      <p:sp>
        <p:nvSpPr>
          <p:cNvPr id="7" name="Text 5"/>
          <p:cNvSpPr/>
          <p:nvPr/>
        </p:nvSpPr>
        <p:spPr>
          <a:xfrm>
            <a:off x="7616785" y="2625923"/>
            <a:ext cx="6227445" cy="1783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Téma v sociálních vědách není informačně uzavřený systém — „vše souvisí se vším". Nelze zkoumat jev v celé komplexitě, je nutná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redukce sociální reality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350" dirty="0"/>
          </a:p>
        </p:txBody>
      </p:sp>
      <p:sp>
        <p:nvSpPr>
          <p:cNvPr id="8" name="Text 6"/>
          <p:cNvSpPr/>
          <p:nvPr/>
        </p:nvSpPr>
        <p:spPr>
          <a:xfrm>
            <a:off x="7616785" y="4593312"/>
            <a:ext cx="6227445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Výběrem jevu a úhlem pohledu zvýznamňujeme část reality, zatímco jiné části ztrácejí na důležitosti. Z tématu se vymezují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tématické okruhy → dílčí výzkumné otázky → upřesnění předmětu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pomocí hypotéz.</a:t>
            </a:r>
            <a:endParaRPr lang="en-US" sz="23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98414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 vzorku a reprezentativita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795593"/>
            <a:ext cx="7556421" cy="2835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Způsob, jakým vybereme respondenty,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zásadně ovlivňuje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platnost a zobecnitelnost výsledků celého výzkumu. Statistika vstupuje do výzkumu ve dvou klíčových momentech: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objektu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 dat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647706"/>
            <a:ext cx="6972895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Vyčerpávající vs. výběrové šetření</a:t>
            </a:r>
            <a:endParaRPr lang="en-US" sz="3300" dirty="0"/>
          </a:p>
        </p:txBody>
      </p:sp>
      <p:sp>
        <p:nvSpPr>
          <p:cNvPr id="5" name="Shape 2"/>
          <p:cNvSpPr/>
          <p:nvPr/>
        </p:nvSpPr>
        <p:spPr>
          <a:xfrm>
            <a:off x="793790" y="2604611"/>
            <a:ext cx="6379607" cy="3977283"/>
          </a:xfrm>
          <a:prstGeom prst="roundRect">
            <a:avLst>
              <a:gd name="adj" fmla="val 4598"/>
            </a:avLst>
          </a:prstGeom>
          <a:solidFill>
            <a:srgbClr val="FFFFFF">
              <a:alpha val="95000"/>
            </a:srgbClr>
          </a:solidFill>
          <a:ln w="3810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90" y="2604611"/>
            <a:ext cx="152400" cy="39772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50758" y="2926199"/>
            <a:ext cx="3579852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Vyčerpávající šetření</a:t>
            </a:r>
            <a:endParaRPr lang="en-US" sz="2750" dirty="0"/>
          </a:p>
        </p:txBody>
      </p:sp>
      <p:sp>
        <p:nvSpPr>
          <p:cNvPr id="8" name="Text 4"/>
          <p:cNvSpPr/>
          <p:nvPr/>
        </p:nvSpPr>
        <p:spPr>
          <a:xfrm>
            <a:off x="1229678" y="3539252"/>
            <a:ext cx="5622131" cy="2721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Předmětem pozorování jsou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všechny jednotky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nositele jevu. Výsledky jsou velmi cenné a slouží jako kritérium pro výběrové postupy. Typický případ: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census (SLBD)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Problém: ne vždy je celý soubor znám (otevřený soubor).</a:t>
            </a:r>
            <a:endParaRPr lang="en-US" sz="2200" dirty="0"/>
          </a:p>
        </p:txBody>
      </p:sp>
      <p:sp>
        <p:nvSpPr>
          <p:cNvPr id="9" name="Shape 5"/>
          <p:cNvSpPr/>
          <p:nvPr/>
        </p:nvSpPr>
        <p:spPr>
          <a:xfrm>
            <a:off x="7456884" y="2604611"/>
            <a:ext cx="6379726" cy="3977283"/>
          </a:xfrm>
          <a:prstGeom prst="roundRect">
            <a:avLst>
              <a:gd name="adj" fmla="val 4598"/>
            </a:avLst>
          </a:prstGeom>
          <a:solidFill>
            <a:srgbClr val="FFFFFF">
              <a:alpha val="95000"/>
            </a:srgbClr>
          </a:solidFill>
          <a:ln w="3810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84" y="2604611"/>
            <a:ext cx="152400" cy="397728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931831" y="2926199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Výběrové šetření</a:t>
            </a:r>
            <a:endParaRPr lang="en-US" sz="2750" dirty="0"/>
          </a:p>
        </p:txBody>
      </p:sp>
      <p:sp>
        <p:nvSpPr>
          <p:cNvPr id="12" name="Text 7"/>
          <p:cNvSpPr/>
          <p:nvPr/>
        </p:nvSpPr>
        <p:spPr>
          <a:xfrm>
            <a:off x="7892772" y="3539252"/>
            <a:ext cx="5622250" cy="2721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Předmětem je jen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zlomek jednotek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Principem je redukce základního souboru na výběrový soubor. Cílem je zobecnění informací o výběrovém souboru na základní soubor (odhad parametrů). Klíčová je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reprezentativita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8772" y="646867"/>
            <a:ext cx="9915525" cy="724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Od základního souboru k zobecnění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648772" y="1749504"/>
            <a:ext cx="13332857" cy="673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Cílem celého procesu je </a:t>
            </a:r>
            <a:r>
              <a:rPr lang="en-US" sz="18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zobecnění</a:t>
            </a:r>
            <a:r>
              <a:rPr lang="en-US" sz="1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(statistická indukce) — přenesení poznatků z výběrového souboru zpět na základní soubor. To je možné pouze při zajištění </a:t>
            </a:r>
            <a:r>
              <a:rPr lang="en-US" sz="18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reprezentativity.</a:t>
            </a:r>
            <a:endParaRPr lang="en-US" sz="1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840" y="2636163"/>
            <a:ext cx="11470600" cy="494645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351628" y="6644582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Zobecnění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2351628" y="5499558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Výběrový soubor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2351628" y="4366100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2351628" y="3221077"/>
            <a:ext cx="2602327" cy="3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soubor</a:t>
            </a:r>
            <a:endParaRPr 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2268"/>
            <a:ext cx="73690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výběrových procedur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73950"/>
            <a:ext cx="3124557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1051084" y="2331244"/>
            <a:ext cx="260996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148727"/>
            <a:ext cx="2609969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Každá jednotka ZS má stejnou šanci stát se členem VS. Losování nebo tabulka náhodných čísel. Umožňuje statistickou indukci a zobecňování.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099798" y="2073950"/>
            <a:ext cx="3124676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4357092" y="2331244"/>
            <a:ext cx="261008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Dvoustupňový náhodný výběr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357092" y="3148727"/>
            <a:ext cx="2610088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v etapách: nejprve skupiny (clustery), pak prvky uvnitř skupin. Praktické pro rozsáhlé populace s geografickým rozptylem.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05926" y="2073950"/>
            <a:ext cx="3124557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7663220" y="2331244"/>
            <a:ext cx="26099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Záměrný výběr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63220" y="2794397"/>
            <a:ext cx="2609969" cy="1959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Respondenti jsou vybíráni účelově podle kritérií výzkumníka. Typický pro kvalitativní výzkum, kde jde o hloubku, nikoli šíři.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0711934" y="2073950"/>
            <a:ext cx="3124676" cy="3618190"/>
          </a:xfrm>
          <a:prstGeom prst="roundRect">
            <a:avLst>
              <a:gd name="adj" fmla="val 3049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969228" y="2331244"/>
            <a:ext cx="26100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Kvótní výběr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969228" y="2794397"/>
            <a:ext cx="2610088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„Násilné" zajištění shody vlastností výběrového a základního souboru. Snazší, levnější a rychlejší — ale nelze snadno odhadnout výběrovou chybu.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896213"/>
            <a:ext cx="13042821" cy="1331000"/>
          </a:xfrm>
          <a:prstGeom prst="roundRect">
            <a:avLst>
              <a:gd name="adj" fmla="val 7158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191012"/>
            <a:ext cx="354330" cy="28348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601748" y="6134338"/>
            <a:ext cx="12008048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Pozor:</a:t>
            </a: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Nahodilý výběr (anketa) není vědeckým výzkumem — výsledky nelze zobecnit ani při vzorku 20 000 respondentů!</a:t>
            </a:r>
            <a:endParaRPr lang="en-US" sz="2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1170"/>
            <a:ext cx="110906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výběrových procedur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862852"/>
            <a:ext cx="13042821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Abychom lépe pochopili rozdíly mezi typy výběrů, podívejme se na praktické příklady z oblasti sociálního výzkumu.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883218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87579" y="2883218"/>
            <a:ext cx="30334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87579" y="3346371"/>
            <a:ext cx="5614154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výzkum studentských preferencí na univerzitě vybereme 100 studentů z kompletního seznamu všech zapsaných studentů pomocí generátoru náhodných čísel. Každý student má stejnou šanci být vybrán.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8548" y="2883218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22337" y="2883218"/>
            <a:ext cx="41139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Dvoustupňový náhodný výběr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222337" y="3346371"/>
            <a:ext cx="5614273" cy="1306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Při výzkumu životního stylu v České republice nejprve náhodně vybereme 50 obcí. Poté v každé z vybraných obcí náhodně vylosujeme 20 domácností k účasti v dotazníkovém šetření.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342215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87579" y="5342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Záměrný výběr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587579" y="5805368"/>
            <a:ext cx="5614154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Pokud chceme zkoumat zkušenosti s bezdomovectvím, můžeme záměrně vyhledat a oslovit osoby, které žijí na ulici nebo využívají služby azylových domů. Cílem je hloubka, nikoli statistická zobecnitelnost.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28548" y="5342215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222337" y="5342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Kvótní výběr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8222337" y="5805368"/>
            <a:ext cx="5614273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výzkum politických názorů zajistíme, aby náš vzorek odpovídal struktuře populace ČR podle pohlaví, věku (např. 18-30, 31-50, 51+) a vzdělání (ZŠ, SŠ, VŠ). Anketáři oslovují lidi tak, aby naplnili předem dané kvóty.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1536"/>
            <a:ext cx="9932789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Charakteristiky kvótního výběru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118122"/>
            <a:ext cx="1304282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Kvótní výběr je často využíván v praktickém výzkumu pro svou efektivitu, avšak je důležité znát jeho specifické vlastnosti a omezení.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793790" y="3346133"/>
            <a:ext cx="4194572" cy="4021931"/>
          </a:xfrm>
          <a:prstGeom prst="roundRect">
            <a:avLst>
              <a:gd name="adj" fmla="val 26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81" y="3616523"/>
            <a:ext cx="765453" cy="76545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4683" y="3826907"/>
            <a:ext cx="344448" cy="3444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64181" y="4611529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Cílené přiřazení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1064181" y="5147905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jednotek je řízen předem stanovenými kvótami (např. pohlaví, věk, vzdělání), aby vzorek odpovídal populaci.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5217914" y="3346133"/>
            <a:ext cx="4194572" cy="4021931"/>
          </a:xfrm>
          <a:prstGeom prst="roundRect">
            <a:avLst>
              <a:gd name="adj" fmla="val 26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305" y="3616523"/>
            <a:ext cx="765453" cy="76545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8807" y="3826907"/>
            <a:ext cx="344448" cy="34444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88305" y="4611529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Rychlost a náklady</a:t>
            </a:r>
            <a:endParaRPr lang="en-US" sz="2500" dirty="0"/>
          </a:p>
        </p:txBody>
      </p:sp>
      <p:sp>
        <p:nvSpPr>
          <p:cNvPr id="13" name="Text 7"/>
          <p:cNvSpPr/>
          <p:nvPr/>
        </p:nvSpPr>
        <p:spPr>
          <a:xfrm>
            <a:off x="5488305" y="5147905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 obvykle rychlejší a méně nákladný než pravděpodobnostní výběry, protože nevyžaduje kompletní seznam základního souboru.</a:t>
            </a:r>
            <a:endParaRPr lang="en-US" sz="2000" dirty="0"/>
          </a:p>
        </p:txBody>
      </p:sp>
      <p:sp>
        <p:nvSpPr>
          <p:cNvPr id="14" name="Shape 8"/>
          <p:cNvSpPr/>
          <p:nvPr/>
        </p:nvSpPr>
        <p:spPr>
          <a:xfrm>
            <a:off x="9642038" y="3346133"/>
            <a:ext cx="4194572" cy="4021931"/>
          </a:xfrm>
          <a:prstGeom prst="roundRect">
            <a:avLst>
              <a:gd name="adj" fmla="val 26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429" y="3616523"/>
            <a:ext cx="765453" cy="76545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22932" y="3826907"/>
            <a:ext cx="344448" cy="34444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912429" y="4611529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Omezená zobecnitelnost</a:t>
            </a:r>
            <a:endParaRPr lang="en-US" sz="2500" dirty="0"/>
          </a:p>
        </p:txBody>
      </p:sp>
      <p:sp>
        <p:nvSpPr>
          <p:cNvPr id="18" name="Text 10"/>
          <p:cNvSpPr/>
          <p:nvPr/>
        </p:nvSpPr>
        <p:spPr>
          <a:xfrm>
            <a:off x="9912429" y="5546527"/>
            <a:ext cx="3653790" cy="155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Nelze statisticky odhadnout výběrovou chybu, což ztěžuje spolehlivé zobecnění výsledků na celou populaci.</a:t>
            </a:r>
            <a:endParaRPr 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7637"/>
            <a:ext cx="68224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Rozsah výběrového souboru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95488"/>
            <a:ext cx="13042821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Neplatí, že čím větší základní soubor, tím musí být větší výběrový soubor. Velikost výběrového souboru závisí na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čtyřech klíčových faktorech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3124200"/>
            <a:ext cx="6451997" cy="1920597"/>
          </a:xfrm>
          <a:prstGeom prst="roundRect">
            <a:avLst>
              <a:gd name="adj" fmla="val 571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01340"/>
            <a:ext cx="6451997" cy="914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2826544"/>
            <a:ext cx="595313" cy="5953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00726" y="297537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015008" y="36203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Hloubka informací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015008" y="4013835"/>
            <a:ext cx="600956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 podskupin (muži/ženy, kraje) vyžaduje dostatečný počet jednotek v každém podsouboru pro statistickou spolehlivost.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384613" y="3124200"/>
            <a:ext cx="6451997" cy="1920597"/>
          </a:xfrm>
          <a:prstGeom prst="roundRect">
            <a:avLst>
              <a:gd name="adj" fmla="val 5713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3101340"/>
            <a:ext cx="6451997" cy="9144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2826544"/>
            <a:ext cx="595313" cy="5953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491549" y="297537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7605832" y="3620333"/>
            <a:ext cx="36236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Variabilita základního souboru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605832" y="4013835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Čím větší variabilita sledovaného znaku, tím větší vzorek je třeba pro dosažení požadované přesnosti odhadu.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793790" y="5481280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458420"/>
            <a:ext cx="6451997" cy="91440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132" y="5183624"/>
            <a:ext cx="595313" cy="59531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3900726" y="533245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1850" dirty="0"/>
          </a:p>
        </p:txBody>
      </p:sp>
      <p:sp>
        <p:nvSpPr>
          <p:cNvPr id="20" name="Text 12"/>
          <p:cNvSpPr/>
          <p:nvPr/>
        </p:nvSpPr>
        <p:spPr>
          <a:xfrm>
            <a:off x="1015008" y="5977414"/>
            <a:ext cx="25869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Požadovaná přesnost</a:t>
            </a:r>
            <a:endParaRPr lang="en-US" sz="1950" dirty="0"/>
          </a:p>
        </p:txBody>
      </p:sp>
      <p:sp>
        <p:nvSpPr>
          <p:cNvPr id="21" name="Text 13"/>
          <p:cNvSpPr/>
          <p:nvPr/>
        </p:nvSpPr>
        <p:spPr>
          <a:xfrm>
            <a:off x="1015008" y="6370915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Interval spolehlivosti — jak velkou chybu odhadu od parametru základního souboru jsme ochotni připustit.</a:t>
            </a:r>
            <a:endParaRPr lang="en-US" sz="1550" dirty="0"/>
          </a:p>
        </p:txBody>
      </p:sp>
      <p:sp>
        <p:nvSpPr>
          <p:cNvPr id="22" name="Shape 14"/>
          <p:cNvSpPr/>
          <p:nvPr/>
        </p:nvSpPr>
        <p:spPr>
          <a:xfrm>
            <a:off x="7384613" y="5481280"/>
            <a:ext cx="6451997" cy="1650683"/>
          </a:xfrm>
          <a:prstGeom prst="roundRect">
            <a:avLst>
              <a:gd name="adj" fmla="val 66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5458420"/>
            <a:ext cx="6451997" cy="91440"/>
          </a:xfrm>
          <a:prstGeom prst="rect">
            <a:avLst/>
          </a:prstGeom>
        </p:spPr>
      </p:pic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56" y="5183624"/>
            <a:ext cx="595313" cy="595313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10491549" y="533245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1850" dirty="0"/>
          </a:p>
        </p:txBody>
      </p:sp>
      <p:sp>
        <p:nvSpPr>
          <p:cNvPr id="26" name="Text 16"/>
          <p:cNvSpPr/>
          <p:nvPr/>
        </p:nvSpPr>
        <p:spPr>
          <a:xfrm>
            <a:off x="7605832" y="5977414"/>
            <a:ext cx="29679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Požadovaná spolehlivost</a:t>
            </a:r>
            <a:endParaRPr lang="en-US" sz="1950" dirty="0"/>
          </a:p>
        </p:txBody>
      </p:sp>
      <p:sp>
        <p:nvSpPr>
          <p:cNvPr id="27" name="Text 17"/>
          <p:cNvSpPr/>
          <p:nvPr/>
        </p:nvSpPr>
        <p:spPr>
          <a:xfrm>
            <a:off x="7605832" y="6370915"/>
            <a:ext cx="600956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Hladina významnosti α = 0,05 nebo 0,01 (95 % nebo 99 %). „S 95% pravděpodobností je výsledek mezi 44,7 % a 49,2 %."</a:t>
            </a:r>
            <a:endParaRPr lang="en-US" sz="15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7755"/>
            <a:ext cx="831234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cíle a jejich typy</a:t>
            </a:r>
            <a:endParaRPr lang="en-US" sz="5000" dirty="0"/>
          </a:p>
        </p:txBody>
      </p:sp>
      <p:sp>
        <p:nvSpPr>
          <p:cNvPr id="3" name="Shape 1"/>
          <p:cNvSpPr/>
          <p:nvPr/>
        </p:nvSpPr>
        <p:spPr>
          <a:xfrm>
            <a:off x="793790" y="2344341"/>
            <a:ext cx="4194572" cy="4797504"/>
          </a:xfrm>
          <a:prstGeom prst="roundRect">
            <a:avLst>
              <a:gd name="adj" fmla="val 255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81" y="2614732"/>
            <a:ext cx="765453" cy="76545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4683" y="2825115"/>
            <a:ext cx="344448" cy="3444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64181" y="3609737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Orientační / Explorační výzkum</a:t>
            </a:r>
            <a:endParaRPr lang="en-US" sz="2500" dirty="0"/>
          </a:p>
        </p:txBody>
      </p:sp>
      <p:sp>
        <p:nvSpPr>
          <p:cNvPr id="7" name="Text 3"/>
          <p:cNvSpPr/>
          <p:nvPr/>
        </p:nvSpPr>
        <p:spPr>
          <a:xfrm>
            <a:off x="1064181" y="4544735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Základní orientace v problému nebo objevení něčeho nového v určité skupině. Provedení: sonda, focus groups, zúčastněné pozorování, kvalitativní výzkum.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5217914" y="2344341"/>
            <a:ext cx="4194572" cy="4797504"/>
          </a:xfrm>
          <a:prstGeom prst="roundRect">
            <a:avLst>
              <a:gd name="adj" fmla="val 255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305" y="2614732"/>
            <a:ext cx="765453" cy="76545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8807" y="2825115"/>
            <a:ext cx="344448" cy="34444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88305" y="3609737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Deskriptivní výzkum</a:t>
            </a:r>
            <a:endParaRPr lang="en-US" sz="2500" dirty="0"/>
          </a:p>
        </p:txBody>
      </p:sp>
      <p:sp>
        <p:nvSpPr>
          <p:cNvPr id="12" name="Text 6"/>
          <p:cNvSpPr/>
          <p:nvPr/>
        </p:nvSpPr>
        <p:spPr>
          <a:xfrm>
            <a:off x="5488305" y="4146113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Popis co největšího množství jevů a vztahů bez snahy vysvětlit příčiny. Odpovídá na „co, kde, kdy a jak často". Provedení: průzkum, sekundární analýza.</a:t>
            </a:r>
            <a:endParaRPr lang="en-US" sz="2000" dirty="0"/>
          </a:p>
        </p:txBody>
      </p:sp>
      <p:sp>
        <p:nvSpPr>
          <p:cNvPr id="13" name="Shape 7"/>
          <p:cNvSpPr/>
          <p:nvPr/>
        </p:nvSpPr>
        <p:spPr>
          <a:xfrm>
            <a:off x="9642038" y="2344341"/>
            <a:ext cx="4194572" cy="4797504"/>
          </a:xfrm>
          <a:prstGeom prst="roundRect">
            <a:avLst>
              <a:gd name="adj" fmla="val 255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429" y="2614732"/>
            <a:ext cx="765453" cy="76545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22932" y="2825115"/>
            <a:ext cx="344448" cy="34444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12429" y="3609737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Explanační výzkum</a:t>
            </a:r>
            <a:endParaRPr lang="en-US" sz="2500" dirty="0"/>
          </a:p>
        </p:txBody>
      </p:sp>
      <p:sp>
        <p:nvSpPr>
          <p:cNvPr id="17" name="Text 9"/>
          <p:cNvSpPr/>
          <p:nvPr/>
        </p:nvSpPr>
        <p:spPr>
          <a:xfrm>
            <a:off x="9912429" y="4146113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hypotéz o kauzálních souvislostech. Odpovídá na „proč". Provedení: experiment, přirozený experiment, kvaziexperiment.</a:t>
            </a:r>
            <a:endParaRPr lang="en-US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7645"/>
            <a:ext cx="9097089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Praktické příklady výzkumných cílů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141101"/>
            <a:ext cx="13042821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Níže uvádíme konkrétní scénáře, které ilustrují použití různých výzkumných cílů v sociologické praxi.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2692598"/>
            <a:ext cx="4241244" cy="4379357"/>
          </a:xfrm>
          <a:prstGeom prst="roundRect">
            <a:avLst>
              <a:gd name="adj" fmla="val 210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55" y="2912864"/>
            <a:ext cx="637937" cy="63793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9434" y="3088243"/>
            <a:ext cx="287060" cy="287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4055" y="3710226"/>
            <a:ext cx="3800713" cy="664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Orientační / Explorační výzkum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014055" y="4470440"/>
            <a:ext cx="3800713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Zkoumání vlivu nového zákona o ochraně osobních údajů na chování malých a středních podniků v ČR. Cílem je identifikovat hlavní problémy a nejasnosti, se kterými se firmy potýkají, bez předem daných hypotéz. Metoda: série hloubkových rozhovorů s podnikateli.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5194459" y="2692598"/>
            <a:ext cx="4241363" cy="4379357"/>
          </a:xfrm>
          <a:prstGeom prst="roundRect">
            <a:avLst>
              <a:gd name="adj" fmla="val 210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724" y="2912864"/>
            <a:ext cx="637937" cy="63793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0103" y="3088243"/>
            <a:ext cx="287060" cy="2870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14724" y="371022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Deskriptivní výzkum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5414724" y="4138136"/>
            <a:ext cx="380083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Šetření rozšíření a frekvence používání online komunikačních nástrojů mezi studenty vysokých škol v Praze. Cílem je popsat, jaké platformy preferují, jak často je využívají a k jakým účelům. Metoda: kvantitativní dotazníkové šetření na reprezentativním vzorku.</a:t>
            </a:r>
            <a:endParaRPr lang="en-US" sz="1650" dirty="0"/>
          </a:p>
        </p:txBody>
      </p:sp>
      <p:sp>
        <p:nvSpPr>
          <p:cNvPr id="14" name="Shape 8"/>
          <p:cNvSpPr/>
          <p:nvPr/>
        </p:nvSpPr>
        <p:spPr>
          <a:xfrm>
            <a:off x="9595247" y="2692598"/>
            <a:ext cx="4241363" cy="4379357"/>
          </a:xfrm>
          <a:prstGeom prst="roundRect">
            <a:avLst>
              <a:gd name="adj" fmla="val 210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5513" y="2912864"/>
            <a:ext cx="637937" cy="637937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0892" y="3088243"/>
            <a:ext cx="287060" cy="28706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15513" y="371022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Explanační výzkum</a:t>
            </a:r>
            <a:endParaRPr lang="en-US" sz="2050" dirty="0"/>
          </a:p>
        </p:txBody>
      </p:sp>
      <p:sp>
        <p:nvSpPr>
          <p:cNvPr id="18" name="Text 10"/>
          <p:cNvSpPr/>
          <p:nvPr/>
        </p:nvSpPr>
        <p:spPr>
          <a:xfrm>
            <a:off x="9815513" y="4138136"/>
            <a:ext cx="380083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 zaměřený na zjištění, zda zvýšení míry digitální gramotnosti (nezávislá proměnná) vede ke snížení pocitu sociální izolace u seniorů (závislá proměnná). Cílem je testovat kauzální vztah. Metoda: kontrolovaný experiment se dvěma skupinami – intervenční a kontrolní.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7360"/>
            <a:ext cx="7132915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je empirický výzkum?</a:t>
            </a:r>
            <a:endParaRPr lang="en-US" sz="4700" dirty="0"/>
          </a:p>
        </p:txBody>
      </p:sp>
      <p:sp>
        <p:nvSpPr>
          <p:cNvPr id="4" name="Text 1"/>
          <p:cNvSpPr/>
          <p:nvPr/>
        </p:nvSpPr>
        <p:spPr>
          <a:xfrm>
            <a:off x="6280190" y="1847612"/>
            <a:ext cx="7556421" cy="2674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Empirický výzkum představuje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systematické zkoumání sociální reality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založené na přímém pozorování a sběru dat ze skutečného světa. Jde o proces, který umožňuje ověřovat teoretické předpoklady prostřednictvím konkrétních důkazů — nikoliv na základě pouhých spekulací nebo intuice.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6641663" y="4983004"/>
            <a:ext cx="7194947" cy="2228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Anthony Giddens zdůrazňuje, že sociologie se odlišuje od běžného „selského rozumu" právě tím, že své závěry opírá o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ověřitelné důkazy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Bez empirického ukotvení zůstává sociologická teorie pouhou spekulací.</a:t>
            </a:r>
            <a:endParaRPr lang="en-US" sz="2350" dirty="0"/>
          </a:p>
        </p:txBody>
      </p:sp>
      <p:sp>
        <p:nvSpPr>
          <p:cNvPr id="6" name="Shape 3"/>
          <p:cNvSpPr/>
          <p:nvPr/>
        </p:nvSpPr>
        <p:spPr>
          <a:xfrm>
            <a:off x="6280190" y="4752618"/>
            <a:ext cx="30480" cy="2689622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6673"/>
            <a:ext cx="6733937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Klasifikace výzkumu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360176"/>
            <a:ext cx="13042821" cy="2999423"/>
          </a:xfrm>
          <a:prstGeom prst="roundRect">
            <a:avLst>
              <a:gd name="adj" fmla="val 377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9030" y="2375416"/>
            <a:ext cx="13012341" cy="7422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78468" y="2536508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Dimenze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4985980" y="2536508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 A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9540240" y="2536508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 B</a:t>
            </a:r>
            <a:endParaRPr lang="en-US" sz="2100" dirty="0"/>
          </a:p>
        </p:txBody>
      </p:sp>
      <p:sp>
        <p:nvSpPr>
          <p:cNvPr id="8" name="Shape 6"/>
          <p:cNvSpPr/>
          <p:nvPr/>
        </p:nvSpPr>
        <p:spPr>
          <a:xfrm>
            <a:off x="809030" y="3117652"/>
            <a:ext cx="13012341" cy="7422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1078468" y="3278743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Účel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4985980" y="3278743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Základní (rozvoj teorie)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9540240" y="3278743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Aplikovaný (praxe)</a:t>
            </a:r>
            <a:endParaRPr lang="en-US" sz="2100" dirty="0"/>
          </a:p>
        </p:txBody>
      </p:sp>
      <p:sp>
        <p:nvSpPr>
          <p:cNvPr id="12" name="Shape 10"/>
          <p:cNvSpPr/>
          <p:nvPr/>
        </p:nvSpPr>
        <p:spPr>
          <a:xfrm>
            <a:off x="809030" y="3859887"/>
            <a:ext cx="13012341" cy="7422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78468" y="4020979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Záběr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4985980" y="4020979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Komplexní (celý fenomén)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9540240" y="4020979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Parciální (část fenoménu)</a:t>
            </a:r>
            <a:endParaRPr lang="en-US" sz="2100" dirty="0"/>
          </a:p>
        </p:txBody>
      </p:sp>
      <p:sp>
        <p:nvSpPr>
          <p:cNvPr id="16" name="Shape 14"/>
          <p:cNvSpPr/>
          <p:nvPr/>
        </p:nvSpPr>
        <p:spPr>
          <a:xfrm>
            <a:off x="809030" y="4602123"/>
            <a:ext cx="13012341" cy="7422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1078468" y="4763214"/>
            <a:ext cx="3361253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Rozsah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4985980" y="4763214"/>
            <a:ext cx="400800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Extenzivní (průzkum)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9540240" y="4763214"/>
            <a:ext cx="401181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Intenzivní (case study)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793790" y="5647373"/>
            <a:ext cx="13042821" cy="157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Toto dělení není absolutní — v praxi se různé typy prolínají. Výzkumný projekt může být zároveň aplikovaný i explorační, nebo základní a extenzivní. Klíčové je vědomé rozhodnutí o typu, které ovlivňuje celý design výzkumu.</a:t>
            </a:r>
            <a:endParaRPr lang="en-US" sz="26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0941"/>
            <a:ext cx="10076736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klasifikace výzkumu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1844397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Následující příklady ilustrují, jak se různé dimenze klasifikace výzkumu projevují v reálných sociologických a vědeckých projektech.</a:t>
            </a:r>
            <a:endParaRPr lang="en-US" sz="2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768084"/>
            <a:ext cx="531614" cy="5316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24714" y="276808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výzkum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524714" y="3195995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 neurobiologických mechanismů paměti u savců, jehož cílem je porozumět základním principům fungování mozku bez okamžitého praktického využití.</a:t>
            </a:r>
            <a:endParaRPr lang="en-US" sz="1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4855" y="2768084"/>
            <a:ext cx="531614" cy="5316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45780" y="276808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Aplikovaný výzkum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8145780" y="3195995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Vývoj nového softwaru pro optimalizaci logistiky ve velkém podniku, zaměřený na řešení konkrétního obchodního problému a zvýšení efektivity.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407932"/>
            <a:ext cx="531614" cy="53161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24714" y="440793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Komplexní výzkum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1524714" y="4835843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Dlouhodobá studie dopadu klimatické změny na ekosystémy ve Střední Evropě, zahrnující biodiverzitu, hydrologii a socioekonomické aspekty regionu.</a:t>
            </a:r>
            <a:endParaRPr lang="en-US" sz="16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4855" y="4407932"/>
            <a:ext cx="531614" cy="53161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45780" y="440793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Parciální výzkum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8145780" y="4835843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 vlivu sucha na úrodu kukuřice v konkrétním regionu v průběhu jednoho vegetačního období, soustředící se na omezenou sadu proměnných.</a:t>
            </a:r>
            <a:endParaRPr lang="en-US" sz="16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790" y="6047780"/>
            <a:ext cx="531614" cy="53161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524714" y="604778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Extenzivní výzkum</a:t>
            </a:r>
            <a:endParaRPr lang="en-US" sz="2050" dirty="0"/>
          </a:p>
        </p:txBody>
      </p:sp>
      <p:sp>
        <p:nvSpPr>
          <p:cNvPr id="18" name="Text 11"/>
          <p:cNvSpPr/>
          <p:nvPr/>
        </p:nvSpPr>
        <p:spPr>
          <a:xfrm>
            <a:off x="1524714" y="6475690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Celostátní průzkum postojů občanů k digitalizaci veřejné správy, prováděný prostřednictvím online dotazníku s velkým počtem respondentů.</a:t>
            </a:r>
            <a:endParaRPr lang="en-US" sz="165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4855" y="6047780"/>
            <a:ext cx="531614" cy="531614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8145780" y="6047780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Intenzivní výzkum</a:t>
            </a:r>
            <a:endParaRPr lang="en-US" sz="2050" dirty="0"/>
          </a:p>
        </p:txBody>
      </p:sp>
      <p:sp>
        <p:nvSpPr>
          <p:cNvPr id="21" name="Text 13"/>
          <p:cNvSpPr/>
          <p:nvPr/>
        </p:nvSpPr>
        <p:spPr>
          <a:xfrm>
            <a:off x="8145780" y="6475690"/>
            <a:ext cx="5690830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Hloubkové rozhovory s deseti seniory žijícími v domově důchodců o jejich zkušenostech s adaptací na nové technologie, s důrazem na detailní porozumění.</a:t>
            </a:r>
            <a:endParaRPr lang="en-US" sz="16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7126"/>
            <a:ext cx="7505819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Časové hledisko výzkumu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1979890"/>
            <a:ext cx="13042821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Výzkumy se liší nejen metodou a účelem, ale také svou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časovou strukturou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Způsob, jakým výzkum sleduje zkoumaný jev v čase, zásadně ovlivňuje, jaké otázky lze zodpovědět.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620316" y="3101816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861298" y="3306604"/>
            <a:ext cx="3031331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Jednorázový výzkum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861298" y="3887867"/>
            <a:ext cx="609242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„Snímek" stavu v určitém okamžiku. Průřezové studie nebo srovnávací výzkumy (Eurobarometer).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443311" y="3101816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7684294" y="3306604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Replikační výzkum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7684294" y="3887867"/>
            <a:ext cx="609242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Opakování výzkumu na jiné populaci, případně jinou technikou (pr.: kontinuální tracking — MEDIAPROJEKT).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20316" y="5372338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861298" y="5577126"/>
            <a:ext cx="3268028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Longitudinální výzkum</a:t>
            </a:r>
            <a:endParaRPr lang="en-US" sz="2350" dirty="0"/>
          </a:p>
        </p:txBody>
      </p:sp>
      <p:sp>
        <p:nvSpPr>
          <p:cNvPr id="12" name="Text 10"/>
          <p:cNvSpPr/>
          <p:nvPr/>
        </p:nvSpPr>
        <p:spPr>
          <a:xfrm>
            <a:off x="861298" y="6158389"/>
            <a:ext cx="609242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Stejný jev, stejná populace, stejná technika. Nejčistší typ opakovaného výzkumu. Vyžaduje dobrou organizaci a kontinuitu týmu.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7443311" y="5372338"/>
            <a:ext cx="6574393" cy="2040136"/>
          </a:xfrm>
          <a:prstGeom prst="roundRect">
            <a:avLst>
              <a:gd name="adj" fmla="val 8505"/>
            </a:avLst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4" name="Text 12"/>
          <p:cNvSpPr/>
          <p:nvPr/>
        </p:nvSpPr>
        <p:spPr>
          <a:xfrm>
            <a:off x="7684294" y="5577126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Panelový výzkum</a:t>
            </a:r>
            <a:endParaRPr lang="en-US" sz="2350" dirty="0"/>
          </a:p>
        </p:txBody>
      </p:sp>
      <p:sp>
        <p:nvSpPr>
          <p:cNvPr id="15" name="Text 13"/>
          <p:cNvSpPr/>
          <p:nvPr/>
        </p:nvSpPr>
        <p:spPr>
          <a:xfrm>
            <a:off x="7684294" y="6158389"/>
            <a:ext cx="609242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 stejném objektu se zkoumá pokaždé něco jiného. Výhoda: rychlé výsledky. Riziko: změna chování vlivem vědomí sledování.</a:t>
            </a:r>
            <a:endParaRPr lang="en-US" sz="18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079897"/>
            <a:ext cx="114016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Reálné příklady výzkumů dle časového hlediska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1908334"/>
            <a:ext cx="13042821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Sociologický výzkum využívá různé časové dimenze pro hlubší pochopení sociálních jevů. Podívejme se na konkrétní příklady: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793790" y="273939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0960" y="2888099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2148" y="3473529"/>
            <a:ext cx="24967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Jednorázový výzkum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92148" y="386703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 veřejného mínění v České republice před parlamentními volbami v roce 2021, zjišťující aktuální preference voličů a jejich postoje k hlavním politickým tématům.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7384613" y="273939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1784" y="2888099"/>
            <a:ext cx="297656" cy="29765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582972" y="34735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Replikační výzkum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7582972" y="386703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Opakovaný průzkum postojů k Evropské unii prováděný každých pět let na nově vybraném vzorku české populace, srovnávající vývoj názorů v čase.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793790" y="501396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70960" y="5162669"/>
            <a:ext cx="297656" cy="29765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92148" y="5748099"/>
            <a:ext cx="26916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Longitudinální výzkum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992148" y="614160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 životních drah absolventů sociologie, kde stejná skupina respondentů vyplňuje dotazníky každých pět let po dobu dvaceti let po promoci.</a:t>
            </a:r>
            <a:endParaRPr lang="en-US" sz="1550" dirty="0"/>
          </a:p>
        </p:txBody>
      </p:sp>
      <p:sp>
        <p:nvSpPr>
          <p:cNvPr id="18" name="Shape 12"/>
          <p:cNvSpPr/>
          <p:nvPr/>
        </p:nvSpPr>
        <p:spPr>
          <a:xfrm>
            <a:off x="7384613" y="5013960"/>
            <a:ext cx="6451997" cy="595313"/>
          </a:xfrm>
          <a:prstGeom prst="roundRect">
            <a:avLst>
              <a:gd name="adj" fmla="val 48008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1784" y="5162669"/>
            <a:ext cx="297656" cy="297656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582972" y="57480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Panelový výzkum</a:t>
            </a:r>
            <a:endParaRPr lang="en-US" sz="1950" dirty="0"/>
          </a:p>
        </p:txBody>
      </p:sp>
      <p:sp>
        <p:nvSpPr>
          <p:cNvPr id="21" name="Text 14"/>
          <p:cNvSpPr/>
          <p:nvPr/>
        </p:nvSpPr>
        <p:spPr>
          <a:xfrm>
            <a:off x="7582972" y="6141601"/>
            <a:ext cx="605528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Panel domácností, které pravidelně reportují své nákupní zvyklosti v různých kategoriích (potraviny, elektronika) pro analýzu tržních trendů a spotřebitelského chování.</a:t>
            </a:r>
            <a:endParaRPr lang="en-US" sz="15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779859"/>
            <a:ext cx="8633222" cy="750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Přehled výzkumných strategií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0932" y="1936790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2" y="2314337"/>
            <a:ext cx="4213979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0932" y="2495312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Průzkum (Survey)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790932" y="2992398"/>
            <a:ext cx="4213979" cy="1774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Dnes nejčastější strategie. Rozhovor (F2F, CATI), dotazník, sekundární analýza. Vhodný pro velké populace, dobrá standardizace, ale nízká validita a vysoká reliabilita.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208151" y="1936790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51" y="2314337"/>
            <a:ext cx="4213979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08151" y="2495312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</a:t>
            </a:r>
            <a:endParaRPr lang="en-US" sz="2350" dirty="0"/>
          </a:p>
        </p:txBody>
      </p:sp>
      <p:sp>
        <p:nvSpPr>
          <p:cNvPr id="10" name="Text 6"/>
          <p:cNvSpPr/>
          <p:nvPr/>
        </p:nvSpPr>
        <p:spPr>
          <a:xfrm>
            <a:off x="5208151" y="2992398"/>
            <a:ext cx="4213979" cy="1419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Záměrné změny podmínek, kontrola nezávislé proměnné. Silný při hledání kauzálního vztahu, ale problém externí validity — umělé podmínky.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9625370" y="1936790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70" y="2314337"/>
            <a:ext cx="4213979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25370" y="2495312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</a:t>
            </a:r>
            <a:endParaRPr lang="en-US" sz="2350" dirty="0"/>
          </a:p>
        </p:txBody>
      </p:sp>
      <p:sp>
        <p:nvSpPr>
          <p:cNvPr id="14" name="Text 9"/>
          <p:cNvSpPr/>
          <p:nvPr/>
        </p:nvSpPr>
        <p:spPr>
          <a:xfrm>
            <a:off x="9625370" y="2992398"/>
            <a:ext cx="4213979" cy="1774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Terénní výzkum, rozhovor, pozorování, dokumenty. Cílem je porozumění, nikoli pouhý popis. Zkoumá sociální realitu bez statistických procedur.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790932" y="5149691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18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32" y="5503188"/>
            <a:ext cx="6422588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90932" y="5708213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Nevtíravý výzkum</a:t>
            </a:r>
            <a:endParaRPr lang="en-US" sz="2350" dirty="0"/>
          </a:p>
        </p:txBody>
      </p:sp>
      <p:sp>
        <p:nvSpPr>
          <p:cNvPr id="18" name="Text 12"/>
          <p:cNvSpPr/>
          <p:nvPr/>
        </p:nvSpPr>
        <p:spPr>
          <a:xfrm>
            <a:off x="790932" y="6205299"/>
            <a:ext cx="6422588" cy="1064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Obsahová analýza, analýza statistik, historická a komparativní analýza. Bez přímého kontaktu s respondenty.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7416760" y="5149691"/>
            <a:ext cx="240030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05</a:t>
            </a:r>
            <a:endParaRPr lang="en-US" sz="185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760" y="5503188"/>
            <a:ext cx="6422588" cy="3048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416760" y="5708213"/>
            <a:ext cx="3001328" cy="375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Evaluační výzkum</a:t>
            </a:r>
            <a:endParaRPr lang="en-US" sz="2350" dirty="0"/>
          </a:p>
        </p:txBody>
      </p:sp>
      <p:sp>
        <p:nvSpPr>
          <p:cNvPr id="22" name="Text 15"/>
          <p:cNvSpPr/>
          <p:nvPr/>
        </p:nvSpPr>
        <p:spPr>
          <a:xfrm>
            <a:off x="7416760" y="6205299"/>
            <a:ext cx="6422588" cy="1064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Hodnocení působení sociálních intervencí. Operacionalizace úspěchu a neúspěchu je věcí dohody mezi zadavatelem a výzkumníkem.</a:t>
            </a:r>
            <a:endParaRPr lang="en-US" sz="18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8939"/>
            <a:ext cx="9019223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výzkumných strategií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93790" y="1854398"/>
            <a:ext cx="13042821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Každá výzkumná strategie má své specifické využití a přináší unikátní pohled na studovaný sociální jev.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93790" y="2293144"/>
            <a:ext cx="4267676" cy="2632115"/>
          </a:xfrm>
          <a:prstGeom prst="roundRect">
            <a:avLst>
              <a:gd name="adj" fmla="val 294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99" y="2484953"/>
            <a:ext cx="552807" cy="55280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642" y="2636877"/>
            <a:ext cx="248722" cy="2487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5599" y="315753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Průzkum (Survey)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985599" y="3517225"/>
            <a:ext cx="3884057" cy="1216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Celostátní průzkum postojů občanů k udržitelné dopravě, realizovaný online dotazníkem na reprezentativním vzorku populace k identifikaci preferencí a překážek.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5181243" y="2293144"/>
            <a:ext cx="4267795" cy="2632115"/>
          </a:xfrm>
          <a:prstGeom prst="roundRect">
            <a:avLst>
              <a:gd name="adj" fmla="val 294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053" y="2484953"/>
            <a:ext cx="552807" cy="55280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5095" y="2636877"/>
            <a:ext cx="248722" cy="24872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73053" y="315753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5373053" y="3517225"/>
            <a:ext cx="3884176" cy="97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Laboratorní experiment zkoumající vliv sociální normy na ochotu jednotlivců přispívat na charitu v simulovaném online prostředí.</a:t>
            </a:r>
            <a:endParaRPr lang="en-US" sz="1450" dirty="0"/>
          </a:p>
        </p:txBody>
      </p:sp>
      <p:sp>
        <p:nvSpPr>
          <p:cNvPr id="14" name="Shape 8"/>
          <p:cNvSpPr/>
          <p:nvPr/>
        </p:nvSpPr>
        <p:spPr>
          <a:xfrm>
            <a:off x="9568815" y="2293144"/>
            <a:ext cx="4267795" cy="2632115"/>
          </a:xfrm>
          <a:prstGeom prst="roundRect">
            <a:avLst>
              <a:gd name="adj" fmla="val 2941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0625" y="2484953"/>
            <a:ext cx="552807" cy="552807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12668" y="2636877"/>
            <a:ext cx="248722" cy="248722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760625" y="3157538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</a:t>
            </a:r>
            <a:endParaRPr lang="en-US" sz="1800" dirty="0"/>
          </a:p>
        </p:txBody>
      </p:sp>
      <p:sp>
        <p:nvSpPr>
          <p:cNvPr id="18" name="Text 10"/>
          <p:cNvSpPr/>
          <p:nvPr/>
        </p:nvSpPr>
        <p:spPr>
          <a:xfrm>
            <a:off x="9760625" y="3517225"/>
            <a:ext cx="3884176" cy="972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Hloubkové rozhovory s mladými aktivisty o jejich motivacích a zkušenostech s politickou angažovaností v lokálních komunitách.</a:t>
            </a:r>
            <a:endParaRPr lang="en-US" sz="1450" dirty="0"/>
          </a:p>
        </p:txBody>
      </p:sp>
      <p:sp>
        <p:nvSpPr>
          <p:cNvPr id="19" name="Shape 11"/>
          <p:cNvSpPr/>
          <p:nvPr/>
        </p:nvSpPr>
        <p:spPr>
          <a:xfrm>
            <a:off x="793790" y="5045035"/>
            <a:ext cx="6461522" cy="2145625"/>
          </a:xfrm>
          <a:prstGeom prst="roundRect">
            <a:avLst>
              <a:gd name="adj" fmla="val 360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99" y="5236845"/>
            <a:ext cx="552807" cy="552807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7642" y="5388769"/>
            <a:ext cx="248722" cy="248722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985599" y="5909429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Nevtíravý výzkum</a:t>
            </a:r>
            <a:endParaRPr lang="en-US" sz="1800" dirty="0"/>
          </a:p>
        </p:txBody>
      </p:sp>
      <p:sp>
        <p:nvSpPr>
          <p:cNvPr id="23" name="Text 13"/>
          <p:cNvSpPr/>
          <p:nvPr/>
        </p:nvSpPr>
        <p:spPr>
          <a:xfrm>
            <a:off x="985599" y="6269117"/>
            <a:ext cx="6077903" cy="729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Obsahová analýza novinových článků z období ekonomické krize s cílem zjistit, jakým způsobem média rámovala chudobu a sociální nerovnost.</a:t>
            </a:r>
            <a:endParaRPr lang="en-US" sz="1450" dirty="0"/>
          </a:p>
        </p:txBody>
      </p:sp>
      <p:sp>
        <p:nvSpPr>
          <p:cNvPr id="24" name="Shape 14"/>
          <p:cNvSpPr/>
          <p:nvPr/>
        </p:nvSpPr>
        <p:spPr>
          <a:xfrm>
            <a:off x="7375088" y="5045035"/>
            <a:ext cx="6461522" cy="2145625"/>
          </a:xfrm>
          <a:prstGeom prst="roundRect">
            <a:avLst>
              <a:gd name="adj" fmla="val 360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5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6898" y="5236845"/>
            <a:ext cx="552807" cy="552807"/>
          </a:xfrm>
          <a:prstGeom prst="rect">
            <a:avLst/>
          </a:prstGeom>
        </p:spPr>
      </p:pic>
      <p:pic>
        <p:nvPicPr>
          <p:cNvPr id="26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18941" y="5388769"/>
            <a:ext cx="248722" cy="248722"/>
          </a:xfrm>
          <a:prstGeom prst="rect">
            <a:avLst/>
          </a:prstGeom>
        </p:spPr>
      </p:pic>
      <p:sp>
        <p:nvSpPr>
          <p:cNvPr id="27" name="Text 15"/>
          <p:cNvSpPr/>
          <p:nvPr/>
        </p:nvSpPr>
        <p:spPr>
          <a:xfrm>
            <a:off x="7566898" y="5909429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Evaluační výzkum</a:t>
            </a:r>
            <a:endParaRPr lang="en-US" sz="1800" dirty="0"/>
          </a:p>
        </p:txBody>
      </p:sp>
      <p:sp>
        <p:nvSpPr>
          <p:cNvPr id="28" name="Text 16"/>
          <p:cNvSpPr/>
          <p:nvPr/>
        </p:nvSpPr>
        <p:spPr>
          <a:xfrm>
            <a:off x="7566898" y="6269117"/>
            <a:ext cx="6077903" cy="729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Hodnocení efektivity vládního programu zaměřeného na podporu zaměstnanosti matek s malými dětmi pomocí kombinace kvantitativních a kvalitativních dat.</a:t>
            </a:r>
            <a:endParaRPr lang="en-US" sz="14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14926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Průzkum (Survey Research)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512106"/>
            <a:ext cx="7556421" cy="3402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 je dnes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nejčastější výzkumnou strategií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sociálních vědách. Jednotlivé průzkumy se ovšem liší zásadně svou kvalitou — od novinových anket až po vědecky rigorózní výzkumy s reprezentativním vzorkem.</a:t>
            </a:r>
            <a:endParaRPr lang="en-US" sz="27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3797"/>
            <a:ext cx="10975181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průzkumu: nástroje a techniky</a:t>
            </a:r>
            <a:endParaRPr lang="en-US" sz="5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079903"/>
            <a:ext cx="60960" cy="4098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09901" y="2110383"/>
            <a:ext cx="3840123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Dotazník (self-administered)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1109901" y="3045381"/>
            <a:ext cx="3840123" cy="3102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Obsahuje: název, zadavatel, oslovení, úvod, ujištění o anonymitě, instrukce, poděkování. Distribuován poštou, osobně nebo online.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operativní, levný, anonymní.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povrchní, problém návratnosti.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03" y="2079903"/>
            <a:ext cx="60960" cy="4098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53194" y="2110383"/>
            <a:ext cx="3840123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Rozhovor tváří v tvář (F2F)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5553194" y="3045381"/>
            <a:ext cx="3840123" cy="2714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Vyšší návratnost než dotazník. Tazatelská síť: nábor, školení, kontrola. Využití notebooků/tabletů — data se rovnou nahrávají (CAPI). Principy: otázka → odpověď, neutralita tazatele.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897" y="2079903"/>
            <a:ext cx="60960" cy="40982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96488" y="2110383"/>
            <a:ext cx="3840123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Telefonický průzkum (CATI)</a:t>
            </a:r>
            <a:endParaRPr lang="en-US" sz="2500" dirty="0"/>
          </a:p>
        </p:txBody>
      </p:sp>
      <p:sp>
        <p:nvSpPr>
          <p:cNvPr id="11" name="Text 6"/>
          <p:cNvSpPr/>
          <p:nvPr/>
        </p:nvSpPr>
        <p:spPr>
          <a:xfrm>
            <a:off x="9996488" y="3045381"/>
            <a:ext cx="3840123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Levnější a rychlejší, lepší kontrola sběru dat, snazší odpovídání na citlivé otázky.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snáze se odmítá, omezeno na vlastníky telefonu.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793790" y="6406039"/>
            <a:ext cx="1304282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Průzkum: vhodný pro velké populace, umožňuje dobrou standardizaci, ale má nízkou validitu a vysokou reliabilitu. Během výzkumu nelze měnit podmínky.</a:t>
            </a:r>
            <a:endParaRPr lang="en-US" sz="25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87241" y="784027"/>
            <a:ext cx="10598468" cy="834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50"/>
              </a:lnSpc>
              <a:buNone/>
            </a:pPr>
            <a:r>
              <a:rPr lang="en-US" sz="52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Experiment v sociálním výzkumu</a:t>
            </a:r>
            <a:endParaRPr lang="en-US" sz="5250" dirty="0"/>
          </a:p>
        </p:txBody>
      </p:sp>
      <p:sp>
        <p:nvSpPr>
          <p:cNvPr id="5" name="Text 2"/>
          <p:cNvSpPr/>
          <p:nvPr/>
        </p:nvSpPr>
        <p:spPr>
          <a:xfrm>
            <a:off x="787241" y="1996202"/>
            <a:ext cx="13055918" cy="1556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 je studií, která pomocí </a:t>
            </a:r>
            <a:r>
              <a:rPr lang="en-US" sz="26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záměrných změn podmínek</a:t>
            </a:r>
            <a:r>
              <a:rPr lang="en-US" sz="26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(intervence) zkoumá, jaké změny nastaly v objektu pozorování. Jde o nejsilnější strategii pro hledání kauzálních vztahů.</a:t>
            </a:r>
            <a:endParaRPr lang="en-US" sz="2600" dirty="0"/>
          </a:p>
        </p:txBody>
      </p:sp>
      <p:sp>
        <p:nvSpPr>
          <p:cNvPr id="6" name="Shape 3"/>
          <p:cNvSpPr/>
          <p:nvPr/>
        </p:nvSpPr>
        <p:spPr>
          <a:xfrm>
            <a:off x="787241" y="3835956"/>
            <a:ext cx="4184213" cy="3609499"/>
          </a:xfrm>
          <a:prstGeom prst="roundRect">
            <a:avLst>
              <a:gd name="adj" fmla="val 310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Shape 4"/>
          <p:cNvSpPr/>
          <p:nvPr/>
        </p:nvSpPr>
        <p:spPr>
          <a:xfrm>
            <a:off x="817721" y="3866436"/>
            <a:ext cx="4123253" cy="801291"/>
          </a:xfrm>
          <a:prstGeom prst="roundRect">
            <a:avLst>
              <a:gd name="adj" fmla="val 94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2679025" y="4009073"/>
            <a:ext cx="400645" cy="500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3150" dirty="0"/>
          </a:p>
        </p:txBody>
      </p:sp>
      <p:sp>
        <p:nvSpPr>
          <p:cNvPr id="9" name="Text 6"/>
          <p:cNvSpPr/>
          <p:nvPr/>
        </p:nvSpPr>
        <p:spPr>
          <a:xfrm>
            <a:off x="1084778" y="4919305"/>
            <a:ext cx="3339108" cy="417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Nezávislá proměnná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1084778" y="5487710"/>
            <a:ext cx="3589139" cy="1660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Podmínky pod kontrolou výzkumníka — to, co manipulujeme a měníme v experimentální skupině.</a:t>
            </a:r>
            <a:endParaRPr lang="en-US" sz="2100" dirty="0"/>
          </a:p>
        </p:txBody>
      </p:sp>
      <p:sp>
        <p:nvSpPr>
          <p:cNvPr id="11" name="Shape 8"/>
          <p:cNvSpPr/>
          <p:nvPr/>
        </p:nvSpPr>
        <p:spPr>
          <a:xfrm>
            <a:off x="5223034" y="3835956"/>
            <a:ext cx="4184213" cy="3609499"/>
          </a:xfrm>
          <a:prstGeom prst="roundRect">
            <a:avLst>
              <a:gd name="adj" fmla="val 310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Shape 9"/>
          <p:cNvSpPr/>
          <p:nvPr/>
        </p:nvSpPr>
        <p:spPr>
          <a:xfrm>
            <a:off x="5253514" y="3866436"/>
            <a:ext cx="4123253" cy="801291"/>
          </a:xfrm>
          <a:prstGeom prst="roundRect">
            <a:avLst>
              <a:gd name="adj" fmla="val 94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0"/>
          <p:cNvSpPr/>
          <p:nvPr/>
        </p:nvSpPr>
        <p:spPr>
          <a:xfrm>
            <a:off x="7114818" y="4009073"/>
            <a:ext cx="400645" cy="500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3150" dirty="0"/>
          </a:p>
        </p:txBody>
      </p:sp>
      <p:sp>
        <p:nvSpPr>
          <p:cNvPr id="14" name="Text 11"/>
          <p:cNvSpPr/>
          <p:nvPr/>
        </p:nvSpPr>
        <p:spPr>
          <a:xfrm>
            <a:off x="5520571" y="4919305"/>
            <a:ext cx="3339108" cy="417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Závislá proměnná</a:t>
            </a:r>
            <a:endParaRPr lang="en-US" sz="2600" dirty="0"/>
          </a:p>
        </p:txBody>
      </p:sp>
      <p:sp>
        <p:nvSpPr>
          <p:cNvPr id="15" name="Text 12"/>
          <p:cNvSpPr/>
          <p:nvPr/>
        </p:nvSpPr>
        <p:spPr>
          <a:xfrm>
            <a:off x="5520571" y="5487710"/>
            <a:ext cx="3589139" cy="12451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Sledovaná cílová proměnná — to, co měříme a co se mění v reakci na intervenci.</a:t>
            </a:r>
            <a:endParaRPr lang="en-US" sz="2100" dirty="0"/>
          </a:p>
        </p:txBody>
      </p:sp>
      <p:sp>
        <p:nvSpPr>
          <p:cNvPr id="16" name="Shape 13"/>
          <p:cNvSpPr/>
          <p:nvPr/>
        </p:nvSpPr>
        <p:spPr>
          <a:xfrm>
            <a:off x="9658826" y="3835956"/>
            <a:ext cx="4184213" cy="3609499"/>
          </a:xfrm>
          <a:prstGeom prst="roundRect">
            <a:avLst>
              <a:gd name="adj" fmla="val 310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Shape 14"/>
          <p:cNvSpPr/>
          <p:nvPr/>
        </p:nvSpPr>
        <p:spPr>
          <a:xfrm>
            <a:off x="9689306" y="3866436"/>
            <a:ext cx="4123253" cy="801291"/>
          </a:xfrm>
          <a:prstGeom prst="roundRect">
            <a:avLst>
              <a:gd name="adj" fmla="val 943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8" name="Text 15"/>
          <p:cNvSpPr/>
          <p:nvPr/>
        </p:nvSpPr>
        <p:spPr>
          <a:xfrm>
            <a:off x="11550610" y="4009073"/>
            <a:ext cx="400645" cy="500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3150" dirty="0"/>
          </a:p>
        </p:txBody>
      </p:sp>
      <p:sp>
        <p:nvSpPr>
          <p:cNvPr id="19" name="Text 16"/>
          <p:cNvSpPr/>
          <p:nvPr/>
        </p:nvSpPr>
        <p:spPr>
          <a:xfrm>
            <a:off x="9956363" y="4919305"/>
            <a:ext cx="3339108" cy="417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proměnná</a:t>
            </a:r>
            <a:endParaRPr lang="en-US" sz="2600" dirty="0"/>
          </a:p>
        </p:txBody>
      </p:sp>
      <p:sp>
        <p:nvSpPr>
          <p:cNvPr id="20" name="Text 17"/>
          <p:cNvSpPr/>
          <p:nvPr/>
        </p:nvSpPr>
        <p:spPr>
          <a:xfrm>
            <a:off x="9956363" y="5487710"/>
            <a:ext cx="3589139" cy="1660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Zasahuje do experimentu nekontrolovaně a může zkreslit výsledky, pokud ji neidentifikujeme.</a:t>
            </a:r>
            <a:endParaRPr lang="en-US" sz="21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97357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nezávislé, závislé a skryté proměnné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663309"/>
            <a:ext cx="13042821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Abychom lépe porozuměli roli jednotlivých typů proměnných v experimentálním designu, podívejme se na praktické situace ze sociologického výzkumu: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793790" y="3683675"/>
            <a:ext cx="4226600" cy="3572351"/>
          </a:xfrm>
          <a:prstGeom prst="roundRect">
            <a:avLst>
              <a:gd name="adj" fmla="val 266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Shape 4"/>
          <p:cNvSpPr/>
          <p:nvPr/>
        </p:nvSpPr>
        <p:spPr>
          <a:xfrm>
            <a:off x="824270" y="3714155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7009" y="3880366"/>
            <a:ext cx="340162" cy="34016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4576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Nezávislá proměnná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051084" y="5039201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Účast studentů středních škol v pilotním programu mediální gramotnosti, který je má naučit kriticky hodnotit online zpravodajství.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5201841" y="3683675"/>
            <a:ext cx="4226600" cy="3572351"/>
          </a:xfrm>
          <a:prstGeom prst="roundRect">
            <a:avLst>
              <a:gd name="adj" fmla="val 266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Shape 8"/>
          <p:cNvSpPr/>
          <p:nvPr/>
        </p:nvSpPr>
        <p:spPr>
          <a:xfrm>
            <a:off x="5232321" y="3714155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5060" y="3880366"/>
            <a:ext cx="340162" cy="34016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59135" y="4576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Závislá proměnná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5459135" y="5039201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Změna v úrovni kritického myšlení studentů a jejich schopnosti rozpoznat dezinformace, měřená pomocí speciálního testu před a po programu.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9609892" y="3683675"/>
            <a:ext cx="4226719" cy="3572351"/>
          </a:xfrm>
          <a:prstGeom prst="roundRect">
            <a:avLst>
              <a:gd name="adj" fmla="val 2667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Shape 12"/>
          <p:cNvSpPr/>
          <p:nvPr/>
        </p:nvSpPr>
        <p:spPr>
          <a:xfrm>
            <a:off x="9640372" y="3714155"/>
            <a:ext cx="4165759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53111" y="3880366"/>
            <a:ext cx="340162" cy="34016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67186" y="4576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proměnná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9867186" y="5039201"/>
            <a:ext cx="3712131" cy="1959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Vliv rodinného prostředí na postoje k médiím, individuální rozdíly v kognitivních schopnostech studentů, nebo nedávné události v médiích, které mohly ovlivnit jejich vnímání.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3450"/>
            <a:ext cx="9948267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Empirie a teorie: nutná spolupráce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793790" y="2096214"/>
            <a:ext cx="13042821" cy="3686532"/>
          </a:xfrm>
          <a:prstGeom prst="roundRect">
            <a:avLst>
              <a:gd name="adj" fmla="val 2746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1410" y="2103834"/>
            <a:ext cx="6513790" cy="3671292"/>
          </a:xfrm>
          <a:prstGeom prst="roundRect">
            <a:avLst>
              <a:gd name="adj" fmla="val 2757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06197" y="230862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Empirie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1006197" y="2807970"/>
            <a:ext cx="5796915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Základ poznání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přímé pozorování a zkušenost se soci ální realitou. Dodává důkazy, potvrzuje či vyvrací teoretické předpoklady a odhaluje nové vzorce.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1006197" y="4357211"/>
            <a:ext cx="5796915" cy="1213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Sběr a analýza dat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Ověřitelné důkazy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hypotéz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315200" y="2103834"/>
            <a:ext cx="6513790" cy="3671292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Shape 7"/>
          <p:cNvSpPr/>
          <p:nvPr/>
        </p:nvSpPr>
        <p:spPr>
          <a:xfrm>
            <a:off x="7315200" y="2103834"/>
            <a:ext cx="30480" cy="3671292"/>
          </a:xfrm>
          <a:prstGeom prst="roundRect">
            <a:avLst>
              <a:gd name="adj" fmla="val 332094"/>
            </a:avLst>
          </a:prstGeom>
          <a:solidFill>
            <a:srgbClr val="F8ECD3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7827288" y="230862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Teorie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7827288" y="2807970"/>
            <a:ext cx="5796915" cy="1426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Abstraktní rámec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vysvětluje a propojuje empirická zjištění do celků. Řídí empirické poznání, ukazuje, co je relevantní ke zkoumání, a formuluje otázky pro výzkum.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827288" y="4357211"/>
            <a:ext cx="5796915" cy="12131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Pojmový rámec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Formulace hypotéz</a:t>
            </a:r>
            <a:endParaRPr lang="en-US" sz="185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Interpretační rámec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7013972" y="3638193"/>
            <a:ext cx="602456" cy="602456"/>
          </a:xfrm>
          <a:prstGeom prst="roundRect">
            <a:avLst>
              <a:gd name="adj" fmla="val 1680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4586" y="3788807"/>
            <a:ext cx="301228" cy="30122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793790" y="6013133"/>
            <a:ext cx="13042821" cy="1283018"/>
          </a:xfrm>
          <a:prstGeom prst="roundRect">
            <a:avLst>
              <a:gd name="adj" fmla="val 7889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72" y="6362581"/>
            <a:ext cx="301228" cy="240983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576983" y="6278166"/>
            <a:ext cx="12018645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Klíčový princip:</a:t>
            </a:r>
            <a:r>
              <a:rPr lang="en-US" sz="1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Giddens i Disman se shodují — teorie bez dat je spekulace, data bez teorie jsou pouhý popis. Nejlepší sociologická práce vzniká tam, kde se teorie a empirická data vzájemně obohacují.</a:t>
            </a:r>
            <a:endParaRPr lang="en-US" sz="18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2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experimentů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07920"/>
            <a:ext cx="4226600" cy="3245763"/>
          </a:xfrm>
          <a:prstGeom prst="roundRect">
            <a:avLst>
              <a:gd name="adj" fmla="val 293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24270" y="2438400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7009" y="2604611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1084" y="3300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Klasický experiment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51084" y="3763447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Pretesting → podnět → posttesting. Salomonův experiment se 4 skupinami umožňuje kontrolovat vliv samotného testování.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01841" y="2407920"/>
            <a:ext cx="4226600" cy="3245763"/>
          </a:xfrm>
          <a:prstGeom prst="roundRect">
            <a:avLst>
              <a:gd name="adj" fmla="val 293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5232321" y="2438400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5060" y="2604611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9135" y="3300293"/>
            <a:ext cx="3470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Komparativní experiment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9135" y="3763447"/>
            <a:ext cx="3712012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Experimentální skupina (vystavena intervenci) + kontrolní skupina (bez intervence). Nutné zachování stejných podmínek pro obě skupiny.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09892" y="2407920"/>
            <a:ext cx="4226719" cy="3245763"/>
          </a:xfrm>
          <a:prstGeom prst="roundRect">
            <a:avLst>
              <a:gd name="adj" fmla="val 293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Shape 10"/>
          <p:cNvSpPr/>
          <p:nvPr/>
        </p:nvSpPr>
        <p:spPr>
          <a:xfrm>
            <a:off x="9640372" y="2438400"/>
            <a:ext cx="4165759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3111" y="2604611"/>
            <a:ext cx="340162" cy="340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7186" y="3300293"/>
            <a:ext cx="29467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Přirozený experiment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7186" y="3763447"/>
            <a:ext cx="3712131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Stimulus je vnesen do normálního světa (např. přírodní katastrofa, legislativní změna). Nepravé experimenty: bez pretestu nebo bez randomizace skupin.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5857756"/>
            <a:ext cx="13042821" cy="415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Silný při hledání kauzálního vztahu, dobrá kontrola podmínek, poměrně levný.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793790" y="6477595"/>
            <a:ext cx="13042821" cy="415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Problém externí validity — umělé podmínky neodpovídají reálnému světu.</a:t>
            </a:r>
            <a:endParaRPr lang="en-US" sz="2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4424"/>
            <a:ext cx="10811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Konkrétní příklady tří typů experimentů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16267"/>
            <a:ext cx="4226600" cy="4608790"/>
          </a:xfrm>
          <a:prstGeom prst="roundRect">
            <a:avLst>
              <a:gd name="adj" fmla="val 346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85787"/>
            <a:ext cx="4226600" cy="12192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809" y="2176105"/>
            <a:ext cx="680442" cy="68044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0882" y="2380178"/>
            <a:ext cx="272177" cy="27217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51084" y="3083243"/>
            <a:ext cx="3712012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Klasický experiment: Vliv nového výukového programu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51084" y="4255056"/>
            <a:ext cx="3712012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Skupině studentů (experimentální) je zaveden nový program pro rozvoj kritického myšlení. Jiné skupině (kontrolní) zůstává standardní výuka. Měří se pre- a post-testy, aby se zjistil dopad nového programu.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5201841" y="2516267"/>
            <a:ext cx="4226600" cy="4608790"/>
          </a:xfrm>
          <a:prstGeom prst="roundRect">
            <a:avLst>
              <a:gd name="adj" fmla="val 346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841" y="2485787"/>
            <a:ext cx="4226600" cy="12192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860" y="2176105"/>
            <a:ext cx="680442" cy="680442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33" y="2380178"/>
            <a:ext cx="272177" cy="272177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5459135" y="3083243"/>
            <a:ext cx="3712012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Komparativní experiment: Efektivita mediální kampaně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5459135" y="4255056"/>
            <a:ext cx="3712012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Jedno město je vystaveno nové osvětové kampani o recyklaci (experimentální skupina), zatímco sousední město s podobnou demografií není (kontrolní skupina). Sleduje se míra recyklace v obou městech po kampani.</a:t>
            </a:r>
            <a:endParaRPr lang="en-US" sz="1750" dirty="0"/>
          </a:p>
        </p:txBody>
      </p:sp>
      <p:sp>
        <p:nvSpPr>
          <p:cNvPr id="15" name="Shape 7"/>
          <p:cNvSpPr/>
          <p:nvPr/>
        </p:nvSpPr>
        <p:spPr>
          <a:xfrm>
            <a:off x="9609892" y="2516267"/>
            <a:ext cx="4226719" cy="4608790"/>
          </a:xfrm>
          <a:prstGeom prst="roundRect">
            <a:avLst>
              <a:gd name="adj" fmla="val 346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892" y="2485787"/>
            <a:ext cx="4226719" cy="121920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3030" y="2176105"/>
            <a:ext cx="680442" cy="680442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87103" y="2380178"/>
            <a:ext cx="272177" cy="272177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867186" y="3083243"/>
            <a:ext cx="371213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Přirozený experiment: Dopad změny zákona na chování</a:t>
            </a:r>
            <a:endParaRPr lang="en-US" sz="2200" dirty="0"/>
          </a:p>
        </p:txBody>
      </p:sp>
      <p:sp>
        <p:nvSpPr>
          <p:cNvPr id="20" name="Text 9"/>
          <p:cNvSpPr/>
          <p:nvPr/>
        </p:nvSpPr>
        <p:spPr>
          <a:xfrm>
            <a:off x="9867186" y="4255056"/>
            <a:ext cx="3712131" cy="2612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Vláda zavede nový zákon o minimální mzdě. Výzkumníci studují dopady na zaměstnanost a životní úroveň v regionech, kde zákon platí (experimentální podmínka), ve srovnání s regiony, kde platí starý zákon (kontrolní podmínka).</a:t>
            </a:r>
            <a:endParaRPr lang="en-US" sz="17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8807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experimentu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300168"/>
            <a:ext cx="3827621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Interní validita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793790" y="3008114"/>
            <a:ext cx="6210181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Zda výsledky ukazují skutečně to, o co v experimentu šlo. Hlavní hrozby: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793790" y="4184452"/>
            <a:ext cx="6210181" cy="3035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— vliv samotného testování na subjekty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Regrese k průměru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Experimentální úmrtnost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Kontaminace mezi skupinami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Kompenzace nebo demoralizace kontrolní skupiny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634049" y="2300168"/>
            <a:ext cx="3827621" cy="47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DFAB58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Externí validita</a:t>
            </a:r>
            <a:endParaRPr lang="en-US" sz="3000" dirty="0"/>
          </a:p>
        </p:txBody>
      </p:sp>
      <p:sp>
        <p:nvSpPr>
          <p:cNvPr id="7" name="Text 5"/>
          <p:cNvSpPr/>
          <p:nvPr/>
        </p:nvSpPr>
        <p:spPr>
          <a:xfrm>
            <a:off x="7634049" y="3008114"/>
            <a:ext cx="6210181" cy="145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 probíhá většinou v umělých podmínkách — otázkou je, zda výsledky platí za jiných okolností:</a:t>
            </a:r>
            <a:endParaRPr lang="en-US" sz="2500" dirty="0"/>
          </a:p>
        </p:txBody>
      </p:sp>
      <p:sp>
        <p:nvSpPr>
          <p:cNvPr id="8" name="Text 6"/>
          <p:cNvSpPr/>
          <p:nvPr/>
        </p:nvSpPr>
        <p:spPr>
          <a:xfrm>
            <a:off x="7634049" y="4669274"/>
            <a:ext cx="6210181" cy="1631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Populační validita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platí výsledky pro všechny populace?</a:t>
            </a:r>
            <a:endParaRPr lang="en-US" sz="2000" dirty="0"/>
          </a:p>
          <a:p>
            <a:pPr marL="342900" indent="-342900" algn="l">
              <a:lnSpc>
                <a:spcPts val="3050"/>
              </a:lnSpc>
              <a:buSzPct val="100000"/>
              <a:buChar char="•"/>
            </a:pP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Ekologická validita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byly by výsledky stejné v jiných prostředích?</a:t>
            </a:r>
            <a:endParaRPr lang="en-US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34271"/>
            <a:ext cx="7556421" cy="1594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Kvalitativní výzkum: přístup a logika</a:t>
            </a:r>
            <a:endParaRPr lang="en-US" sz="5000" dirty="0"/>
          </a:p>
        </p:txBody>
      </p:sp>
      <p:sp>
        <p:nvSpPr>
          <p:cNvPr id="4" name="Text 1"/>
          <p:cNvSpPr/>
          <p:nvPr/>
        </p:nvSpPr>
        <p:spPr>
          <a:xfrm>
            <a:off x="793790" y="2773442"/>
            <a:ext cx="7556421" cy="2424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Kvalitativní výzkum představuje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zcela jiný přístup k sociální realitě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oproti kvantitativnímu — cílem je porozumění, nikoli pouhý popis. Zkoumá sociální realitu bez matematických a statistických procedur.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793790" y="5455920"/>
            <a:ext cx="7556421" cy="1939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zdůrazňuje, že lidé nejsou pouhé objekty — jsou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aktivní interpreti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vlastního života. Kvalitativní metody umožňují pochopit, jak lidé sami rozumějí svému jednání.</a:t>
            </a:r>
            <a:endParaRPr lang="en-US" sz="25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9503" y="782717"/>
            <a:ext cx="6753225" cy="396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Schéma kvalitativního výzkumného procesu</a:t>
            </a:r>
            <a:endParaRPr lang="en-US" sz="2450" dirty="0"/>
          </a:p>
        </p:txBody>
      </p:sp>
      <p:sp>
        <p:nvSpPr>
          <p:cNvPr id="3" name="Shape 1"/>
          <p:cNvSpPr/>
          <p:nvPr/>
        </p:nvSpPr>
        <p:spPr>
          <a:xfrm>
            <a:off x="789503" y="1811774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03" y="1788914"/>
            <a:ext cx="6446877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494592"/>
            <a:ext cx="634365" cy="63436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5962" y="1684853"/>
            <a:ext cx="253722" cy="25372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3818" y="2340412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Volba tématu</a:t>
            </a:r>
            <a:endParaRPr lang="en-US" sz="2050" dirty="0"/>
          </a:p>
        </p:txBody>
      </p:sp>
      <p:sp>
        <p:nvSpPr>
          <p:cNvPr id="8" name="Shape 3"/>
          <p:cNvSpPr/>
          <p:nvPr/>
        </p:nvSpPr>
        <p:spPr>
          <a:xfrm>
            <a:off x="7394019" y="1811774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019" y="1788914"/>
            <a:ext cx="6446877" cy="9144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216" y="1494592"/>
            <a:ext cx="634365" cy="634365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90478" y="1684853"/>
            <a:ext cx="253722" cy="253722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7628334" y="2340412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Sběr dat</a:t>
            </a:r>
            <a:endParaRPr lang="en-US" sz="2050" dirty="0"/>
          </a:p>
        </p:txBody>
      </p:sp>
      <p:sp>
        <p:nvSpPr>
          <p:cNvPr id="13" name="Shape 5"/>
          <p:cNvSpPr/>
          <p:nvPr/>
        </p:nvSpPr>
        <p:spPr>
          <a:xfrm>
            <a:off x="789503" y="3379946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03" y="3357086"/>
            <a:ext cx="6446877" cy="91440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3062764"/>
            <a:ext cx="634365" cy="634365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5962" y="3253026"/>
            <a:ext cx="253722" cy="253722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1023818" y="3908584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Transkripce</a:t>
            </a:r>
            <a:endParaRPr lang="en-US" sz="2050" dirty="0"/>
          </a:p>
        </p:txBody>
      </p:sp>
      <p:sp>
        <p:nvSpPr>
          <p:cNvPr id="18" name="Shape 7"/>
          <p:cNvSpPr/>
          <p:nvPr/>
        </p:nvSpPr>
        <p:spPr>
          <a:xfrm>
            <a:off x="7394019" y="3379946"/>
            <a:ext cx="6446877" cy="1093351"/>
          </a:xfrm>
          <a:prstGeom prst="roundRect">
            <a:avLst>
              <a:gd name="adj" fmla="val 10036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9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019" y="3357086"/>
            <a:ext cx="6446877" cy="91440"/>
          </a:xfrm>
          <a:prstGeom prst="rect">
            <a:avLst/>
          </a:prstGeom>
        </p:spPr>
      </p:pic>
      <p:pic>
        <p:nvPicPr>
          <p:cNvPr id="20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216" y="3062764"/>
            <a:ext cx="634365" cy="634365"/>
          </a:xfrm>
          <a:prstGeom prst="rect">
            <a:avLst/>
          </a:prstGeom>
        </p:spPr>
      </p:pic>
      <p:pic>
        <p:nvPicPr>
          <p:cNvPr id="21" name="Image 1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90478" y="3253026"/>
            <a:ext cx="253722" cy="253722"/>
          </a:xfrm>
          <a:prstGeom prst="rect">
            <a:avLst/>
          </a:prstGeom>
        </p:spPr>
      </p:pic>
      <p:sp>
        <p:nvSpPr>
          <p:cNvPr id="22" name="Text 8"/>
          <p:cNvSpPr/>
          <p:nvPr/>
        </p:nvSpPr>
        <p:spPr>
          <a:xfrm>
            <a:off x="7628334" y="3908584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Analýza &amp; závěry</a:t>
            </a:r>
            <a:endParaRPr lang="en-US" sz="2050" dirty="0"/>
          </a:p>
        </p:txBody>
      </p:sp>
      <p:sp>
        <p:nvSpPr>
          <p:cNvPr id="23" name="Text 9"/>
          <p:cNvSpPr/>
          <p:nvPr/>
        </p:nvSpPr>
        <p:spPr>
          <a:xfrm>
            <a:off x="789503" y="4808339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postupy</a:t>
            </a:r>
            <a:endParaRPr lang="en-US" sz="2050" dirty="0"/>
          </a:p>
        </p:txBody>
      </p:sp>
      <p:sp>
        <p:nvSpPr>
          <p:cNvPr id="24" name="Text 10"/>
          <p:cNvSpPr/>
          <p:nvPr/>
        </p:nvSpPr>
        <p:spPr>
          <a:xfrm>
            <a:off x="789503" y="5296376"/>
            <a:ext cx="6267807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Nestandardizovaný rozhovor, zúčastněné pozorování, studium osobních dokumentů. Obvykle kombinace více postupů.</a:t>
            </a:r>
            <a:endParaRPr lang="en-US" sz="1650" dirty="0"/>
          </a:p>
        </p:txBody>
      </p:sp>
      <p:sp>
        <p:nvSpPr>
          <p:cNvPr id="25" name="Shape 11"/>
          <p:cNvSpPr/>
          <p:nvPr/>
        </p:nvSpPr>
        <p:spPr>
          <a:xfrm>
            <a:off x="7428548" y="4650700"/>
            <a:ext cx="6572131" cy="1673423"/>
          </a:xfrm>
          <a:prstGeom prst="roundRect">
            <a:avLst>
              <a:gd name="adj" fmla="val 9099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6" name="Text 12"/>
          <p:cNvSpPr/>
          <p:nvPr/>
        </p:nvSpPr>
        <p:spPr>
          <a:xfrm>
            <a:off x="7640003" y="4808339"/>
            <a:ext cx="264342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Způsob analýzy</a:t>
            </a:r>
            <a:endParaRPr lang="en-US" sz="2050" dirty="0"/>
          </a:p>
        </p:txBody>
      </p:sp>
      <p:sp>
        <p:nvSpPr>
          <p:cNvPr id="27" name="Text 13"/>
          <p:cNvSpPr/>
          <p:nvPr/>
        </p:nvSpPr>
        <p:spPr>
          <a:xfrm>
            <a:off x="7640003" y="5296376"/>
            <a:ext cx="6149221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Údaje z více zdrojů → terénní poznámky → analytické a interpretační postupy → tvorba závěrů, teorií, konceptů → výzkumná zpráva.</a:t>
            </a:r>
            <a:endParaRPr lang="en-US" sz="1650" dirty="0"/>
          </a:p>
        </p:txBody>
      </p:sp>
      <p:sp>
        <p:nvSpPr>
          <p:cNvPr id="28" name="Text 14"/>
          <p:cNvSpPr/>
          <p:nvPr/>
        </p:nvSpPr>
        <p:spPr>
          <a:xfrm>
            <a:off x="1106686" y="6678930"/>
            <a:ext cx="12734211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Klíčové kompetence výzkumníka: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teoretická a sociální vnímavost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schopnost zachování odstupu, kritické posouzení situace a schopnost rozeznat a vyhnout se zkreslení vlastní perspektivou.</a:t>
            </a:r>
            <a:endParaRPr lang="en-US" sz="1650" dirty="0"/>
          </a:p>
        </p:txBody>
      </p:sp>
      <p:sp>
        <p:nvSpPr>
          <p:cNvPr id="29" name="Shape 15"/>
          <p:cNvSpPr/>
          <p:nvPr/>
        </p:nvSpPr>
        <p:spPr>
          <a:xfrm>
            <a:off x="789503" y="6501527"/>
            <a:ext cx="22860" cy="945356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823793"/>
            <a:ext cx="108604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Sekundární analýza a evaluační výzkum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1804749"/>
            <a:ext cx="6430685" cy="680442"/>
          </a:xfrm>
          <a:prstGeom prst="roundRect">
            <a:avLst>
              <a:gd name="adj" fmla="val 48002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 3"/>
          <p:cNvSpPr/>
          <p:nvPr/>
        </p:nvSpPr>
        <p:spPr>
          <a:xfrm>
            <a:off x="3839051" y="193226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020604" y="26666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Sekundární analýza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3129796"/>
            <a:ext cx="5977057" cy="9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Využití datových souborů vytvořených někým jiným — nové pohledy, porovnávání souborů, testování nových hypotéz.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0604" y="4218384"/>
            <a:ext cx="5977057" cy="660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Výhody: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levná a rychlá. </a:t>
            </a: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Nevýhody: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problém validity — data nebyla sbírána za aktuálním účelem.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405926" y="1804749"/>
            <a:ext cx="6430685" cy="680442"/>
          </a:xfrm>
          <a:prstGeom prst="roundRect">
            <a:avLst>
              <a:gd name="adj" fmla="val 48002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10451187" y="193226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7632740" y="26666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Evaluační výzkum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632740" y="3129796"/>
            <a:ext cx="5977057" cy="979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Hodnocení působení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sociálních intervencí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Klíčová složka: operacionalizace úspěchu a neúspěchu — co je dobrý výsledek, je věcí dohody.</a:t>
            </a:r>
            <a:endParaRPr lang="en-US" sz="1750" dirty="0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0" y="5279588"/>
            <a:ext cx="60960" cy="215669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081564" y="53100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Datové archivy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81564" y="5773222"/>
            <a:ext cx="6120170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CVVM, STEM, ISSP, EVS, ESS,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SDA — Sociologický datový archiv AV ČR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NESSTAR.</a:t>
            </a:r>
            <a:endParaRPr lang="en-US" sz="220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067" y="5279588"/>
            <a:ext cx="60960" cy="2156698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716322" y="5310068"/>
            <a:ext cx="4021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 sociálních indikátorů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7716322" y="5773222"/>
            <a:ext cx="6120289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Sociální indikátor = agregovaná statistika reflektující sociální podmínky (obdoba HDP). Problém: výběr vhodných proměnných a spolehlivost dat.</a:t>
            </a:r>
            <a:endParaRPr lang="en-US" sz="2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2347"/>
            <a:ext cx="74002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Měření v sociálních vědách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613303"/>
            <a:ext cx="7556421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Empirická věda je závislá na datech získaných měřením. Ve většině věd jde o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nepřímé měření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jev není sledován přímo, ale je reprezentován indikátorem. Nalezení správného indikátoru je kritickým momentem.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4449961"/>
            <a:ext cx="7556421" cy="2147292"/>
          </a:xfrm>
          <a:prstGeom prst="roundRect">
            <a:avLst>
              <a:gd name="adj" fmla="val 4437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4744760"/>
            <a:ext cx="354330" cy="2834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01748" y="4688086"/>
            <a:ext cx="6521648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Princip GIGO</a:t>
            </a:r>
            <a:r>
              <a:rPr lang="en-US" sz="22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(Garbage In, Garbage Out): pokud jsou vstupní data nekvalitní nebo nevhodně změřená, budou nekvalitní i výstupy analýzy — bez ohledu na sofistikovanost použitých metod.</a:t>
            </a:r>
            <a:endParaRPr lang="en-US" sz="2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2159"/>
            <a:ext cx="12335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Model měření: skutečná a naměřená hodnota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2063115"/>
            <a:ext cx="5891570" cy="3655814"/>
          </a:xfrm>
          <a:prstGeom prst="roundRect">
            <a:avLst>
              <a:gd name="adj" fmla="val 4467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57250" y="22445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Rovnice měření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2780347"/>
            <a:ext cx="5437942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Naměřená hodnota = Pravá hodnota + Systematická chyba + Náhodná chyba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57250" y="3759875"/>
            <a:ext cx="5437942" cy="408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X = T + Es + En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857250" y="4331256"/>
            <a:ext cx="5437942" cy="653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Chyba měření = odchylka výsledku průzkumu od skutečné hodnoty v populaci.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6919674" y="2244566"/>
            <a:ext cx="31299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to znamená v praxi?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6919674" y="2780347"/>
            <a:ext cx="6924437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 (pravá hodnota)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základ měření, to co skutečně existuje a chceme změřit.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6919674" y="3759875"/>
            <a:ext cx="6924437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 (systematická chyba)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konzistentní zkreslení, které ohrožuje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validitu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měření.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6919674" y="4739402"/>
            <a:ext cx="6924437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 (náhodná chyba)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nekonsistentní fluktuace, která ohrožuje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reliabilitu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měření.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5923002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Problematizace: teorie měření předpokládá reálnou existenci jevu. To platí pro faktografické otázky, ale nikoli plně pro otázky postojové — postoje neexistují nezávisle na způsobu jejich měření.</a:t>
            </a:r>
            <a:endParaRPr lang="en-US" sz="2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5836"/>
            <a:ext cx="12292012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Praktický příklad skutečné a naměřené hodnoty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1959293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Představme si, že měříme spokojenost studentů s online kurzem. Cílem je zjistit, jak jsou skutečně spokojeni, ale náš výsledek bude ovlivněn různými faktory.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2882979"/>
            <a:ext cx="4241244" cy="637937"/>
          </a:xfrm>
          <a:prstGeom prst="roundRect">
            <a:avLst>
              <a:gd name="adj" fmla="val 48001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2754868" y="30026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1006435" y="368034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Pravá hodnota (T)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1006435" y="4108252"/>
            <a:ext cx="3815953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Skutečná, vnitřní spokojenost studenta s kurzem. Je to ideální stav, který se snažíme zachytit, ale nikdy jej nemůžeme změřit absolutně přesně.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5194459" y="2882979"/>
            <a:ext cx="4241363" cy="637937"/>
          </a:xfrm>
          <a:prstGeom prst="roundRect">
            <a:avLst>
              <a:gd name="adj" fmla="val 48001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7155656" y="30026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407104" y="3680341"/>
            <a:ext cx="3139916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Systematická chyba (Es)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5407104" y="4108252"/>
            <a:ext cx="381607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Pokud je dotazník spokojenosti podepisován jménem, studenti mohou úmyslně nadhodnotit svou spokojenost, aby se vyhnuli negativním následkům nebo aby se jevili "pozitivněji". Tento vliv je konzistentní a zkresluje výsledky systematicky jedním směrem.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9595247" y="2882979"/>
            <a:ext cx="4241363" cy="637937"/>
          </a:xfrm>
          <a:prstGeom prst="roundRect">
            <a:avLst>
              <a:gd name="adj" fmla="val 480013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1556444" y="30026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2"/>
          <p:cNvSpPr/>
          <p:nvPr/>
        </p:nvSpPr>
        <p:spPr>
          <a:xfrm>
            <a:off x="9807893" y="368034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Náhodná chyba (En)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9807893" y="4108252"/>
            <a:ext cx="3816072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 může být při vyplňování dotazníku rozrušený, unavený, nebo se mu zrovna stalo něco nepříjemného, což ovlivní jeho odpovědi na několik otázek. Tyto chyby jsou nepředvídatelné a u velkého vzorku se obvykle navzájem vyruší.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793790" y="6881455"/>
            <a:ext cx="13042821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Naše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naměřená hodnota (X)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spokojenosti bude tedy součtem těchto tří složek.</a:t>
            </a:r>
            <a:endParaRPr lang="en-US" sz="20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3915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a reliabilita</a:t>
            </a:r>
            <a:endParaRPr lang="en-US" sz="5000" dirty="0"/>
          </a:p>
        </p:txBody>
      </p:sp>
      <p:sp>
        <p:nvSpPr>
          <p:cNvPr id="3" name="Shape 1"/>
          <p:cNvSpPr/>
          <p:nvPr/>
        </p:nvSpPr>
        <p:spPr>
          <a:xfrm>
            <a:off x="793790" y="2244090"/>
            <a:ext cx="6210181" cy="3138368"/>
          </a:xfrm>
          <a:prstGeom prst="roundRect">
            <a:avLst>
              <a:gd name="adj" fmla="val 466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244090"/>
            <a:ext cx="121920" cy="31383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70861" y="2529721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(platnost)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170861" y="3157895"/>
            <a:ext cx="5547479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Schopnost měřit koncept, který skutečně zamýšlíme měřit. Zabývá se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systematickou chybou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Nevalidní měření — výsledky nepostihují jev, který jsme chtěli postihnout. Ohrožena zkreslením konceptu.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7634049" y="2244090"/>
            <a:ext cx="6210181" cy="3138368"/>
          </a:xfrm>
          <a:prstGeom prst="roundRect">
            <a:avLst>
              <a:gd name="adj" fmla="val 466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569" y="2244090"/>
            <a:ext cx="121920" cy="313836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011120" y="2529721"/>
            <a:ext cx="3648075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Reliabilita (spolehlivost)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8011120" y="3157895"/>
            <a:ext cx="5547479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Přesnost a konzistentnost měření. Zabývá se </a:t>
            </a:r>
            <a:r>
              <a:rPr lang="en-US" sz="20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nesystematickou chybou</a:t>
            </a: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Reliabilní měření dosahuje stejného výsledku, pokud se stav objektu nezměnil. Ohrožena zkreslením nástroje.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1176457" y="6157555"/>
            <a:ext cx="12660154" cy="969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Klíčový vztah: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Reliabilita je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nutnou, ale ne postačující podmínkou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validity. Můžeme mít reliabilní měření, které není validní — ale validní měření musí být také reliabilní.</a:t>
            </a:r>
            <a:endParaRPr lang="en-US" sz="2500" dirty="0"/>
          </a:p>
        </p:txBody>
      </p:sp>
      <p:sp>
        <p:nvSpPr>
          <p:cNvPr id="12" name="Shape 8"/>
          <p:cNvSpPr/>
          <p:nvPr/>
        </p:nvSpPr>
        <p:spPr>
          <a:xfrm>
            <a:off x="793790" y="5899190"/>
            <a:ext cx="30480" cy="1486376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2734"/>
            <a:ext cx="11109722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Merton, Mills a vztah teorie s empirií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179320"/>
            <a:ext cx="13042821" cy="1454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Robert Merton varoval před dvěma extrémy, které ohrožují sociologické poznání. C. Wright Mills v </a:t>
            </a:r>
            <a:r>
              <a:rPr lang="en-US" sz="250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Sociologické imaginaci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popsal, jak se věda může ztrácet v prázdných formalismech.</a:t>
            </a:r>
            <a:endParaRPr lang="en-US" sz="2500" dirty="0"/>
          </a:p>
        </p:txBody>
      </p:sp>
      <p:sp>
        <p:nvSpPr>
          <p:cNvPr id="4" name="Shape 2"/>
          <p:cNvSpPr/>
          <p:nvPr/>
        </p:nvSpPr>
        <p:spPr>
          <a:xfrm>
            <a:off x="793790" y="3892153"/>
            <a:ext cx="4194572" cy="3414713"/>
          </a:xfrm>
          <a:prstGeom prst="roundRect">
            <a:avLst>
              <a:gd name="adj" fmla="val 3139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64181" y="4162544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Abstraktní empiricismus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1064181" y="5097542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Lazarsfeld — čistý empirický popis reality bez teoretického ukotvení. Data jsou sbírána, ale chybí interpretační rámec, který by jim dával smysl.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5217914" y="3892153"/>
            <a:ext cx="4194572" cy="3414713"/>
          </a:xfrm>
          <a:prstGeom prst="roundRect">
            <a:avLst>
              <a:gd name="adj" fmla="val 3139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5488305" y="4162544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Velké teorie</a:t>
            </a:r>
            <a:endParaRPr lang="en-US" sz="2500" dirty="0"/>
          </a:p>
        </p:txBody>
      </p:sp>
      <p:sp>
        <p:nvSpPr>
          <p:cNvPr id="9" name="Text 7"/>
          <p:cNvSpPr/>
          <p:nvPr/>
        </p:nvSpPr>
        <p:spPr>
          <a:xfrm>
            <a:off x="5488305" y="4698921"/>
            <a:ext cx="3653790" cy="2326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Parsons — teoretické vysvětlení reality bez empirického ověření. Abstraktní systémy pojmů, které nelze propojit s konkrétními jevy.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9642038" y="3892153"/>
            <a:ext cx="4194572" cy="3414713"/>
          </a:xfrm>
          <a:prstGeom prst="roundRect">
            <a:avLst>
              <a:gd name="adj" fmla="val 3139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9912429" y="4162544"/>
            <a:ext cx="3653790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Teorie středního dosahu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9912429" y="5097542"/>
            <a:ext cx="3653790" cy="1938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0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Merton — zlatá střední cesta. Teorie dostatečně konkrétní na empirické ověření: byrokracie, anomie, deviace, referenční skupiny.</a:t>
            </a:r>
            <a:endParaRPr lang="en-US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8817"/>
            <a:ext cx="12191524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Praktické příklady validity a reliability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522101"/>
            <a:ext cx="6192798" cy="4410789"/>
          </a:xfrm>
          <a:prstGeom prst="roundRect">
            <a:avLst>
              <a:gd name="adj" fmla="val 256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349" y="2806660"/>
            <a:ext cx="807958" cy="80795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520" y="3028712"/>
            <a:ext cx="363617" cy="3636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78349" y="3870484"/>
            <a:ext cx="5623679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 validity: Nevhodný test inteligence</a:t>
            </a:r>
            <a:endParaRPr lang="en-US" sz="2650" dirty="0"/>
          </a:p>
        </p:txBody>
      </p:sp>
      <p:sp>
        <p:nvSpPr>
          <p:cNvPr id="7" name="Text 3"/>
          <p:cNvSpPr/>
          <p:nvPr/>
        </p:nvSpPr>
        <p:spPr>
          <a:xfrm>
            <a:off x="1078349" y="4968121"/>
            <a:ext cx="5623679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 inteligence obsahující pouze matematické úlohy — reliabilní (konzistentní výsledky), ale nevalidní. Měří jen matematiku, nikoli celou šíři inteligence.</a:t>
            </a:r>
            <a:endParaRPr lang="en-US" sz="2100" dirty="0"/>
          </a:p>
        </p:txBody>
      </p:sp>
      <p:sp>
        <p:nvSpPr>
          <p:cNvPr id="8" name="Shape 4"/>
          <p:cNvSpPr/>
          <p:nvPr/>
        </p:nvSpPr>
        <p:spPr>
          <a:xfrm>
            <a:off x="7651433" y="2522101"/>
            <a:ext cx="6192798" cy="3989903"/>
          </a:xfrm>
          <a:prstGeom prst="roundRect">
            <a:avLst>
              <a:gd name="adj" fmla="val 2835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992" y="2806660"/>
            <a:ext cx="807958" cy="80795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8163" y="3028712"/>
            <a:ext cx="363617" cy="3636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5992" y="3870484"/>
            <a:ext cx="4978837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 reliability: Rozbitá váha</a:t>
            </a:r>
            <a:endParaRPr lang="en-US" sz="2650" dirty="0"/>
          </a:p>
        </p:txBody>
      </p:sp>
      <p:sp>
        <p:nvSpPr>
          <p:cNvPr id="12" name="Text 6"/>
          <p:cNvSpPr/>
          <p:nvPr/>
        </p:nvSpPr>
        <p:spPr>
          <a:xfrm>
            <a:off x="7935992" y="4547235"/>
            <a:ext cx="5623679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Kuchyňská váha ukazuje pokaždé jinou hmotnost (100 g, 120 g, 95 g). Nereliabilní — nekonzistentní výsledky způsobené náhodnou chybou.</a:t>
            </a:r>
            <a:endParaRPr lang="en-US" sz="21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8929"/>
            <a:ext cx="6733937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validity</a:t>
            </a:r>
            <a:endParaRPr lang="en-US" sz="5300" dirty="0"/>
          </a:p>
        </p:txBody>
      </p:sp>
      <p:sp>
        <p:nvSpPr>
          <p:cNvPr id="3" name="Text 1"/>
          <p:cNvSpPr/>
          <p:nvPr/>
        </p:nvSpPr>
        <p:spPr>
          <a:xfrm>
            <a:off x="793790" y="2440305"/>
            <a:ext cx="4040267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Empirická validita</a:t>
            </a:r>
            <a:endParaRPr lang="en-US" sz="3150" dirty="0"/>
          </a:p>
        </p:txBody>
      </p:sp>
      <p:sp>
        <p:nvSpPr>
          <p:cNvPr id="4" name="Text 2"/>
          <p:cNvSpPr/>
          <p:nvPr/>
        </p:nvSpPr>
        <p:spPr>
          <a:xfrm>
            <a:off x="793790" y="3201114"/>
            <a:ext cx="6192798" cy="1050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Vztahuje se ke kritériu — zda výsledky odpovídají realitě jevu.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793790" y="4481751"/>
            <a:ext cx="6192798" cy="2699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Prediktivní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porovnání s budoucí situací (volební prognóza vs. výsledky)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Postdiktivní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porovnání se situací v minulosti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Slabinou je absence spolehlivě validizovaných kritérií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651433" y="2440305"/>
            <a:ext cx="4040267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DFAB58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Teoretická validita</a:t>
            </a:r>
            <a:endParaRPr lang="en-US" sz="3150" dirty="0"/>
          </a:p>
        </p:txBody>
      </p:sp>
      <p:sp>
        <p:nvSpPr>
          <p:cNvPr id="7" name="Text 5"/>
          <p:cNvSpPr/>
          <p:nvPr/>
        </p:nvSpPr>
        <p:spPr>
          <a:xfrm>
            <a:off x="7651433" y="3201114"/>
            <a:ext cx="6192798" cy="3967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Konstruktová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datech je zjištěn vztah mezi indikátorem a dalšími proměnnými, jaký bychom očekávali na základě teorie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Konvergentní validita: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jeden indikátor konceptu je asociován s dalšími indikátory téhož konceptu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Příklad: sympatie ke straně </a:t>
            </a:r>
            <a:r>
              <a:rPr lang="en-US" sz="2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↔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levo-pravé zařazení</a:t>
            </a:r>
            <a:endParaRPr lang="en-US" sz="21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0973"/>
            <a:ext cx="12124730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250"/>
              </a:lnSpc>
              <a:buNone/>
            </a:pPr>
            <a:r>
              <a:rPr lang="en-US" sz="50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Reliabilita, standardizace a kvantifikace</a:t>
            </a:r>
            <a:endParaRPr lang="en-US" sz="5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377559"/>
            <a:ext cx="4217194" cy="609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693670"/>
            <a:ext cx="3423880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měření reliability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793790" y="3230047"/>
            <a:ext cx="4156234" cy="387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Opakování v čase (test–retest):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stejná otázka týmž osobám v časovém odstupu.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Paralelní měření: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stejný koncept jinými, ale obsahově shodnými otázkami. Výsledky by měly být srovnatelné.</a:t>
            </a:r>
            <a:endParaRPr lang="en-US" sz="2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603" y="2377559"/>
            <a:ext cx="4217194" cy="609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7083" y="2693670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Standardizace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5237083" y="3230047"/>
            <a:ext cx="4156234" cy="387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Všechna měření probíhají stejně — standardizované prostředí i nástroj. Kontroluje rušivé vlivy, zajišťuje vysokou reliabilitu, ale může narušovat validitu tím, že omezuje přirozenost situace.</a:t>
            </a:r>
            <a:endParaRPr lang="en-US" sz="2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897" y="2377559"/>
            <a:ext cx="4217194" cy="609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0377" y="2693670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Kvantifikace</a:t>
            </a:r>
            <a:endParaRPr lang="en-US" sz="2500" dirty="0"/>
          </a:p>
        </p:txBody>
      </p:sp>
      <p:sp>
        <p:nvSpPr>
          <p:cNvPr id="11" name="Text 6"/>
          <p:cNvSpPr/>
          <p:nvPr/>
        </p:nvSpPr>
        <p:spPr>
          <a:xfrm>
            <a:off x="9680377" y="3230047"/>
            <a:ext cx="4156234" cy="387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Převedení kvality na kvantitu. Cílem je zpřesnění, koncentrace informací a snadná manipulace v analýze. </a:t>
            </a:r>
            <a:r>
              <a:rPr lang="en-US" sz="25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Riziko:</a:t>
            </a:r>
            <a:r>
              <a:rPr lang="en-US" sz="25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zjednodušení jevu, ztráta informací, formalismus.</a:t>
            </a:r>
            <a:endParaRPr lang="en-US" sz="25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31319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Filozofie vědy a metodologie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3228499"/>
            <a:ext cx="7556421" cy="3969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Filozofie vědy se opírá o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metateorie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pohled na vědu zvnějšku. Objektem poznání je věda sama: proces vědeckého bádání, pojmová a metodologická výbava, jak se věda dělá. Metodologie pak určuje základní logiku vědeckého bádání a zprostředkovává kontakt mezi teorií a empirií.</a:t>
            </a:r>
            <a:endParaRPr lang="en-US" sz="27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856059"/>
            <a:ext cx="7323892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Logika vědeckého bádání</a:t>
            </a:r>
            <a:endParaRPr lang="en-US" sz="4700" dirty="0"/>
          </a:p>
        </p:txBody>
      </p:sp>
      <p:sp>
        <p:nvSpPr>
          <p:cNvPr id="5" name="Shape 2"/>
          <p:cNvSpPr/>
          <p:nvPr/>
        </p:nvSpPr>
        <p:spPr>
          <a:xfrm>
            <a:off x="793790" y="2277785"/>
            <a:ext cx="4211003" cy="2443043"/>
          </a:xfrm>
          <a:prstGeom prst="roundRect">
            <a:avLst>
              <a:gd name="adj" fmla="val 5989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47305"/>
            <a:ext cx="4211003" cy="12192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817" y="1916311"/>
            <a:ext cx="722948" cy="722948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4630" y="2133124"/>
            <a:ext cx="289203" cy="289203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65252" y="288024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Uchopení tématu</a:t>
            </a:r>
            <a:endParaRPr lang="en-US" sz="2350" dirty="0"/>
          </a:p>
        </p:txBody>
      </p:sp>
      <p:sp>
        <p:nvSpPr>
          <p:cNvPr id="10" name="Text 4"/>
          <p:cNvSpPr/>
          <p:nvPr/>
        </p:nvSpPr>
        <p:spPr>
          <a:xfrm>
            <a:off x="1065252" y="3379589"/>
            <a:ext cx="3668078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Dedukce z teorie — formulace výzkumných otázek a hypotéz.</a:t>
            </a:r>
            <a:endParaRPr lang="en-US" sz="1850" dirty="0"/>
          </a:p>
        </p:txBody>
      </p:sp>
      <p:sp>
        <p:nvSpPr>
          <p:cNvPr id="11" name="Shape 5"/>
          <p:cNvSpPr/>
          <p:nvPr/>
        </p:nvSpPr>
        <p:spPr>
          <a:xfrm>
            <a:off x="5209580" y="2277785"/>
            <a:ext cx="4211122" cy="2443043"/>
          </a:xfrm>
          <a:prstGeom prst="roundRect">
            <a:avLst>
              <a:gd name="adj" fmla="val 5989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580" y="2247305"/>
            <a:ext cx="4211122" cy="121920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607" y="1916311"/>
            <a:ext cx="722948" cy="72294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70420" y="2133124"/>
            <a:ext cx="289203" cy="289203"/>
          </a:xfrm>
          <a:prstGeom prst="rect">
            <a:avLst/>
          </a:prstGeom>
        </p:spPr>
      </p:pic>
      <p:sp>
        <p:nvSpPr>
          <p:cNvPr id="15" name="Text 6"/>
          <p:cNvSpPr/>
          <p:nvPr/>
        </p:nvSpPr>
        <p:spPr>
          <a:xfrm>
            <a:off x="5481042" y="288024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Operacionalizace</a:t>
            </a:r>
            <a:endParaRPr lang="en-US" sz="2350" dirty="0"/>
          </a:p>
        </p:txBody>
      </p:sp>
      <p:sp>
        <p:nvSpPr>
          <p:cNvPr id="16" name="Text 7"/>
          <p:cNvSpPr/>
          <p:nvPr/>
        </p:nvSpPr>
        <p:spPr>
          <a:xfrm>
            <a:off x="5481042" y="3379589"/>
            <a:ext cx="3668197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Převod teoretických pojmů na empiricky měřitelné indikátory.</a:t>
            </a:r>
            <a:endParaRPr lang="en-US" sz="1850" dirty="0"/>
          </a:p>
        </p:txBody>
      </p:sp>
      <p:sp>
        <p:nvSpPr>
          <p:cNvPr id="17" name="Shape 8"/>
          <p:cNvSpPr/>
          <p:nvPr/>
        </p:nvSpPr>
        <p:spPr>
          <a:xfrm>
            <a:off x="9625489" y="2277785"/>
            <a:ext cx="4211003" cy="2443043"/>
          </a:xfrm>
          <a:prstGeom prst="roundRect">
            <a:avLst>
              <a:gd name="adj" fmla="val 5989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489" y="2247305"/>
            <a:ext cx="4211003" cy="121920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9516" y="1916311"/>
            <a:ext cx="722948" cy="722948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86329" y="2133124"/>
            <a:ext cx="289203" cy="289203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9896951" y="2880241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Pozorování a měření</a:t>
            </a:r>
            <a:endParaRPr lang="en-US" sz="2350" dirty="0"/>
          </a:p>
        </p:txBody>
      </p:sp>
      <p:sp>
        <p:nvSpPr>
          <p:cNvPr id="22" name="Text 10"/>
          <p:cNvSpPr/>
          <p:nvPr/>
        </p:nvSpPr>
        <p:spPr>
          <a:xfrm>
            <a:off x="9896951" y="3379589"/>
            <a:ext cx="3668078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Sběr dat pomocí výzkumných technik: pozorování, dotazník, rozhovor.</a:t>
            </a:r>
            <a:endParaRPr lang="en-US" sz="1850" dirty="0"/>
          </a:p>
        </p:txBody>
      </p:sp>
      <p:sp>
        <p:nvSpPr>
          <p:cNvPr id="23" name="Shape 11"/>
          <p:cNvSpPr/>
          <p:nvPr/>
        </p:nvSpPr>
        <p:spPr>
          <a:xfrm>
            <a:off x="793790" y="5287089"/>
            <a:ext cx="6418898" cy="2086451"/>
          </a:xfrm>
          <a:prstGeom prst="roundRect">
            <a:avLst>
              <a:gd name="adj" fmla="val 701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90" y="5256609"/>
            <a:ext cx="6418898" cy="121920"/>
          </a:xfrm>
          <a:prstGeom prst="rect">
            <a:avLst/>
          </a:prstGeom>
        </p:spPr>
      </p:pic>
      <p:pic>
        <p:nvPicPr>
          <p:cNvPr id="25" name="Image 1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765" y="4925616"/>
            <a:ext cx="722948" cy="722948"/>
          </a:xfrm>
          <a:prstGeom prst="rect">
            <a:avLst/>
          </a:prstGeom>
        </p:spPr>
      </p:pic>
      <p:pic>
        <p:nvPicPr>
          <p:cNvPr id="26" name="Image 12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58578" y="5142428"/>
            <a:ext cx="289203" cy="289203"/>
          </a:xfrm>
          <a:prstGeom prst="rect">
            <a:avLst/>
          </a:prstGeom>
        </p:spPr>
      </p:pic>
      <p:sp>
        <p:nvSpPr>
          <p:cNvPr id="27" name="Text 12"/>
          <p:cNvSpPr/>
          <p:nvPr/>
        </p:nvSpPr>
        <p:spPr>
          <a:xfrm>
            <a:off x="1065252" y="5889546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Statistická indukce</a:t>
            </a:r>
            <a:endParaRPr lang="en-US" sz="2350" dirty="0"/>
          </a:p>
        </p:txBody>
      </p:sp>
      <p:sp>
        <p:nvSpPr>
          <p:cNvPr id="28" name="Text 13"/>
          <p:cNvSpPr/>
          <p:nvPr/>
        </p:nvSpPr>
        <p:spPr>
          <a:xfrm>
            <a:off x="1065252" y="6388894"/>
            <a:ext cx="5875973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Analýza dat a zobecnění výsledků na základní soubor.</a:t>
            </a:r>
            <a:endParaRPr lang="en-US" sz="1850" dirty="0"/>
          </a:p>
        </p:txBody>
      </p:sp>
      <p:sp>
        <p:nvSpPr>
          <p:cNvPr id="29" name="Shape 14"/>
          <p:cNvSpPr/>
          <p:nvPr/>
        </p:nvSpPr>
        <p:spPr>
          <a:xfrm>
            <a:off x="7417475" y="5287089"/>
            <a:ext cx="6419017" cy="2086451"/>
          </a:xfrm>
          <a:prstGeom prst="roundRect">
            <a:avLst>
              <a:gd name="adj" fmla="val 7012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7475" y="5256609"/>
            <a:ext cx="6419017" cy="121920"/>
          </a:xfrm>
          <a:prstGeom prst="rect">
            <a:avLst/>
          </a:prstGeom>
        </p:spPr>
      </p:pic>
      <p:pic>
        <p:nvPicPr>
          <p:cNvPr id="31" name="Image 1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5450" y="4925616"/>
            <a:ext cx="722948" cy="722948"/>
          </a:xfrm>
          <a:prstGeom prst="rect">
            <a:avLst/>
          </a:prstGeom>
        </p:spPr>
      </p:pic>
      <p:pic>
        <p:nvPicPr>
          <p:cNvPr id="32" name="Image 15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82263" y="5142428"/>
            <a:ext cx="289203" cy="289203"/>
          </a:xfrm>
          <a:prstGeom prst="rect">
            <a:avLst/>
          </a:prstGeom>
        </p:spPr>
      </p:pic>
      <p:sp>
        <p:nvSpPr>
          <p:cNvPr id="33" name="Text 15"/>
          <p:cNvSpPr/>
          <p:nvPr/>
        </p:nvSpPr>
        <p:spPr>
          <a:xfrm>
            <a:off x="7688937" y="5889546"/>
            <a:ext cx="354472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Ověření hypotéz a teorie</a:t>
            </a:r>
            <a:endParaRPr lang="en-US" sz="2350" dirty="0"/>
          </a:p>
        </p:txBody>
      </p:sp>
      <p:sp>
        <p:nvSpPr>
          <p:cNvPr id="34" name="Text 16"/>
          <p:cNvSpPr/>
          <p:nvPr/>
        </p:nvSpPr>
        <p:spPr>
          <a:xfrm>
            <a:off x="7688937" y="6388894"/>
            <a:ext cx="5876092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Výsledky potvrzují, zpřesňují nebo vyvracejí výchozí teorii.</a:t>
            </a:r>
            <a:endParaRPr lang="en-US" sz="18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6652"/>
            <a:ext cx="11692652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Zpracování výsledků: statistické metody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1999417"/>
            <a:ext cx="13042821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 sběru dat následuje fáze jejich zpracování. V kvantitativním výzkumu využíváme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statistické metody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které pomáhají odhalit vzorce, vztahy a zákonitosti v datech.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793790" y="3121343"/>
            <a:ext cx="3107055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65252" y="3392805"/>
            <a:ext cx="256413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Popis souboru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1065252" y="3892153"/>
            <a:ext cx="2564130" cy="2852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Informace o výběrovém souboru — o jednotkách, které byly podrobeny zkoumání. Jednorozměrná a dvourozměrná analýza.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4105632" y="3121343"/>
            <a:ext cx="3107174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4377095" y="3392805"/>
            <a:ext cx="2564249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Zobecnění na populaci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4377095" y="4268629"/>
            <a:ext cx="2564249" cy="2852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Informace o základním souboru — všechny vypočtené hodnoty jsou </a:t>
            </a:r>
            <a:r>
              <a:rPr lang="en-US" sz="18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odhady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(bodový nebo intervalový) s příslušnou mírou nejistoty.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7417594" y="3121343"/>
            <a:ext cx="3107055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9"/>
          <p:cNvSpPr/>
          <p:nvPr/>
        </p:nvSpPr>
        <p:spPr>
          <a:xfrm>
            <a:off x="7689056" y="3392805"/>
            <a:ext cx="256413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Popis populace</a:t>
            </a:r>
            <a:endParaRPr lang="en-US" sz="2350" dirty="0"/>
          </a:p>
        </p:txBody>
      </p:sp>
      <p:sp>
        <p:nvSpPr>
          <p:cNvPr id="12" name="Text 10"/>
          <p:cNvSpPr/>
          <p:nvPr/>
        </p:nvSpPr>
        <p:spPr>
          <a:xfrm>
            <a:off x="7689056" y="3892153"/>
            <a:ext cx="2564130" cy="2139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Míra nezaměstnanosti, stranické preference → statistiky pro státní správu a průzkum veřejného mínění.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10729436" y="3121343"/>
            <a:ext cx="3107174" cy="4271486"/>
          </a:xfrm>
          <a:prstGeom prst="roundRect">
            <a:avLst>
              <a:gd name="adj" fmla="val 325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 12"/>
          <p:cNvSpPr/>
          <p:nvPr/>
        </p:nvSpPr>
        <p:spPr>
          <a:xfrm>
            <a:off x="11000899" y="3392805"/>
            <a:ext cx="2564249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Modelování vztahů</a:t>
            </a:r>
            <a:endParaRPr lang="en-US" sz="2350" dirty="0"/>
          </a:p>
        </p:txBody>
      </p:sp>
      <p:sp>
        <p:nvSpPr>
          <p:cNvPr id="15" name="Text 13"/>
          <p:cNvSpPr/>
          <p:nvPr/>
        </p:nvSpPr>
        <p:spPr>
          <a:xfrm>
            <a:off x="11000899" y="4268629"/>
            <a:ext cx="2564249" cy="249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teorií o komplexních jevech a vztazích → akademický sociální výzkum. Vícerozměrné statistické metody.</a:t>
            </a:r>
            <a:endParaRPr lang="en-US" sz="18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2283"/>
            <a:ext cx="628233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statistické míry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93790" y="2105739"/>
            <a:ext cx="4241244" cy="3154085"/>
          </a:xfrm>
          <a:prstGeom prst="roundRect">
            <a:avLst>
              <a:gd name="adj" fmla="val 283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55" y="2326005"/>
            <a:ext cx="637937" cy="637937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9434" y="2501384"/>
            <a:ext cx="287060" cy="2870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14055" y="3123367"/>
            <a:ext cx="3058835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centrální tendence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1014055" y="3551277"/>
            <a:ext cx="3800713" cy="1488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Průměr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(aritmetický průměr hodnot),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medián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(střední hodnota rozdělující soubor na dvě stejné části) a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modus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(nejčastěji se vyskytující hodnota). Každá míra je vhodná pro jiný typ dat.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5194459" y="2105739"/>
            <a:ext cx="4241363" cy="3154085"/>
          </a:xfrm>
          <a:prstGeom prst="roundRect">
            <a:avLst>
              <a:gd name="adj" fmla="val 283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724" y="2326005"/>
            <a:ext cx="637937" cy="637937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0103" y="2501384"/>
            <a:ext cx="287060" cy="2870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14724" y="312336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variability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5414724" y="3551277"/>
            <a:ext cx="38008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Rozptyl, směrodatná odchylka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(ve stejných jednotkách jako data) a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rozpětí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Ukazují, jak moc jsou data rozptýlena od středu.</a:t>
            </a:r>
            <a:endParaRPr lang="en-US" sz="1650" dirty="0"/>
          </a:p>
        </p:txBody>
      </p:sp>
      <p:sp>
        <p:nvSpPr>
          <p:cNvPr id="13" name="Shape 7"/>
          <p:cNvSpPr/>
          <p:nvPr/>
        </p:nvSpPr>
        <p:spPr>
          <a:xfrm>
            <a:off x="9595247" y="2105739"/>
            <a:ext cx="4241363" cy="3154085"/>
          </a:xfrm>
          <a:prstGeom prst="roundRect">
            <a:avLst>
              <a:gd name="adj" fmla="val 283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5513" y="2326005"/>
            <a:ext cx="637937" cy="637937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0892" y="2501384"/>
            <a:ext cx="287060" cy="28706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15513" y="312336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asociace</a:t>
            </a:r>
            <a:endParaRPr lang="en-US" sz="2050" dirty="0"/>
          </a:p>
        </p:txBody>
      </p:sp>
      <p:sp>
        <p:nvSpPr>
          <p:cNvPr id="17" name="Text 9"/>
          <p:cNvSpPr/>
          <p:nvPr/>
        </p:nvSpPr>
        <p:spPr>
          <a:xfrm>
            <a:off x="9815513" y="3551277"/>
            <a:ext cx="3800832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Korelační koeficient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(síla a směr vztahu mezi proměnnými) a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chi-kvadrát test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(statistická nezávislost kategorií).</a:t>
            </a:r>
            <a:endParaRPr lang="en-US" sz="1650" dirty="0"/>
          </a:p>
        </p:txBody>
      </p:sp>
      <p:sp>
        <p:nvSpPr>
          <p:cNvPr id="18" name="Text 10"/>
          <p:cNvSpPr/>
          <p:nvPr/>
        </p:nvSpPr>
        <p:spPr>
          <a:xfrm>
            <a:off x="793790" y="5439132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připomíná, že statistika je pouze nástroj — klíčová je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sociologická interpretace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čísel v kontextu teorie a výzkumné otázky.</a:t>
            </a:r>
            <a:endParaRPr lang="en-US" sz="2050" dirty="0"/>
          </a:p>
        </p:txBody>
      </p:sp>
      <p:sp>
        <p:nvSpPr>
          <p:cNvPr id="19" name="Text 11"/>
          <p:cNvSpPr/>
          <p:nvPr/>
        </p:nvSpPr>
        <p:spPr>
          <a:xfrm>
            <a:off x="793790" y="6362819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statistických metod závisí na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typu proměnných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(nominální, ordinální, intervalové) a charakteru výzkumné otázky.</a:t>
            </a:r>
            <a:endParaRPr lang="en-US" sz="20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5536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747" y="3065740"/>
            <a:ext cx="4704159" cy="465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Příklady statistických měr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641747" y="3648670"/>
            <a:ext cx="13346906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lepší pochopení, jak se základní statistické míry aplikují v sociologickém výzkumu, si projděme konkrétní příklady: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41747" y="3963829"/>
            <a:ext cx="4396740" cy="2747010"/>
          </a:xfrm>
          <a:prstGeom prst="roundRect">
            <a:avLst>
              <a:gd name="adj" fmla="val 266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7" y="3963829"/>
            <a:ext cx="60960" cy="27470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51654" y="4128016"/>
            <a:ext cx="2570917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E7BF6A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centrální tendence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851654" y="4454247"/>
            <a:ext cx="4022646" cy="54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Průměr: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průzkumu veřejného mínění může být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průměrný věk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voličů strany "A" 48 let. To nám dává rychlý pohled na demografii voličské základny.</a:t>
            </a:r>
            <a:endParaRPr lang="en-US" sz="1150" dirty="0"/>
          </a:p>
        </p:txBody>
      </p:sp>
      <p:sp>
        <p:nvSpPr>
          <p:cNvPr id="9" name="Text 5"/>
          <p:cNvSpPr/>
          <p:nvPr/>
        </p:nvSpPr>
        <p:spPr>
          <a:xfrm>
            <a:off x="851654" y="5046226"/>
            <a:ext cx="4022646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Medián: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Medián měsíčního příjmu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 daném regionu je 35 000 Kč. To znamená, že polovina obyvatel vydělává méně a polovina více než tuto částku, což je méně citlivé na extrémní hodnoty než průměr.</a:t>
            </a:r>
            <a:endParaRPr lang="en-US" sz="1150" dirty="0"/>
          </a:p>
        </p:txBody>
      </p:sp>
      <p:sp>
        <p:nvSpPr>
          <p:cNvPr id="10" name="Text 6"/>
          <p:cNvSpPr/>
          <p:nvPr/>
        </p:nvSpPr>
        <p:spPr>
          <a:xfrm>
            <a:off x="851654" y="5819894"/>
            <a:ext cx="4022646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Modus: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Nejčastěji se vyskytující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úroveň vzdělání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(modus) mezi účastníky protestu je vysokoškolské. Tato hodnota nám říká, která kategorie je v souboru nejdominantnější.</a:t>
            </a:r>
            <a:endParaRPr lang="en-US" sz="1150" dirty="0"/>
          </a:p>
        </p:txBody>
      </p:sp>
      <p:sp>
        <p:nvSpPr>
          <p:cNvPr id="11" name="Shape 7"/>
          <p:cNvSpPr/>
          <p:nvPr/>
        </p:nvSpPr>
        <p:spPr>
          <a:xfrm>
            <a:off x="5116711" y="3963829"/>
            <a:ext cx="4396859" cy="2747010"/>
          </a:xfrm>
          <a:prstGeom prst="roundRect">
            <a:avLst>
              <a:gd name="adj" fmla="val 266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471" y="3963829"/>
            <a:ext cx="60960" cy="274701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326618" y="4128016"/>
            <a:ext cx="2234684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DFAB58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variability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5326618" y="4454247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Směrodatná odchylka: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Hodnocení spokojenosti studentů s online výukou je v průměru 3,8 (na škále 1-5) se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směrodatnou odchylkou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0,7. Nízká odchylka značí, že názory studentů jsou si poměrně podobné.</a:t>
            </a:r>
            <a:endParaRPr lang="en-US" sz="1150" dirty="0"/>
          </a:p>
        </p:txBody>
      </p:sp>
      <p:sp>
        <p:nvSpPr>
          <p:cNvPr id="15" name="Text 10"/>
          <p:cNvSpPr/>
          <p:nvPr/>
        </p:nvSpPr>
        <p:spPr>
          <a:xfrm>
            <a:off x="5326618" y="5227915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Rozptyl: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Měříme-li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čas strávený na sociálních sítích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denně, vysoký rozptyl by naznačoval velkou diverzitu mezi uživateli (někteří tráví hodně času, jiní málo), zatímco nízký rozptyl by ukazoval na podobné návyky.</a:t>
            </a:r>
            <a:endParaRPr lang="en-US" sz="1150" dirty="0"/>
          </a:p>
        </p:txBody>
      </p:sp>
      <p:sp>
        <p:nvSpPr>
          <p:cNvPr id="16" name="Shape 11"/>
          <p:cNvSpPr/>
          <p:nvPr/>
        </p:nvSpPr>
        <p:spPr>
          <a:xfrm>
            <a:off x="9591794" y="3963829"/>
            <a:ext cx="4396859" cy="2747010"/>
          </a:xfrm>
          <a:prstGeom prst="roundRect">
            <a:avLst>
              <a:gd name="adj" fmla="val 2663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554" y="3963829"/>
            <a:ext cx="60960" cy="274701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01701" y="4128016"/>
            <a:ext cx="2234684" cy="279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007B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Míry asociace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9801701" y="4454247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Korelační koeficient: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Pozitivní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korelace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(např. 0,6) mezi počtem přečtených knih a úrovní slovní zásoby naznačuje, že s rostoucím počtem knih roste i slovní zásoba, ale neznamená to příčinnou souvislost.</a:t>
            </a:r>
            <a:endParaRPr lang="en-US" sz="1150" dirty="0"/>
          </a:p>
        </p:txBody>
      </p:sp>
      <p:sp>
        <p:nvSpPr>
          <p:cNvPr id="20" name="Text 14"/>
          <p:cNvSpPr/>
          <p:nvPr/>
        </p:nvSpPr>
        <p:spPr>
          <a:xfrm>
            <a:off x="9801701" y="5227915"/>
            <a:ext cx="4022765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Chi-kvadrát test: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Použijeme jej, abychom zjistili, zda existuje </a:t>
            </a:r>
            <a:r>
              <a:rPr lang="en-US" sz="11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statisticky významný vztah</a:t>
            </a:r>
            <a:r>
              <a:rPr lang="en-US" sz="11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mezi pohlavím respondentů a jejich názorem na genderové role ve společnosti.</a:t>
            </a:r>
            <a:endParaRPr lang="en-US" sz="1150" dirty="0"/>
          </a:p>
        </p:txBody>
      </p:sp>
      <p:sp>
        <p:nvSpPr>
          <p:cNvPr id="21" name="Text 15"/>
          <p:cNvSpPr/>
          <p:nvPr/>
        </p:nvSpPr>
        <p:spPr>
          <a:xfrm>
            <a:off x="641747" y="6798826"/>
            <a:ext cx="13346906" cy="227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Tyto příklady ukazují, jak různé statistické míry slouží k popisu dat a odhalování vztahů, což je základ pro hlubší sociologickou analýzu.</a:t>
            </a:r>
            <a:endParaRPr lang="en-US" sz="14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3471"/>
            <a:ext cx="822543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Problémy interpretace výsledků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086928"/>
            <a:ext cx="13042821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sociálních vědách nejsou kauzální závislosti — jen </a:t>
            </a:r>
            <a:r>
              <a:rPr lang="en-US" sz="20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pravděpodobnostní</a:t>
            </a: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Za korelacemi je třeba hledat latentní proměnné (Lazarsfeld). Postup: nejprve hledat skrytou proměnnou → model rozpracování → zkoumat latentní struktury.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3382804"/>
            <a:ext cx="6441638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3382804"/>
            <a:ext cx="91440" cy="1791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97875" y="361830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Nepravá závislost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97875" y="4046220"/>
            <a:ext cx="59020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Dvě proměnné se jeví jako závislé, ale obě jsou ovlivňovány jedním třetím faktorem. Klasický příklad: počet čápů a porodnost korelují, obojí závisí na urbanizaci.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394853" y="3382804"/>
            <a:ext cx="6441757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993" y="3382804"/>
            <a:ext cx="91440" cy="1791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98938" y="3618309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závislost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7698938" y="4046220"/>
            <a:ext cx="590216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Skutečně existující závislost není vidět — například není lineární, nebo je potlačena působením jiné proměnné.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793790" y="5334119"/>
            <a:ext cx="6441638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5334119"/>
            <a:ext cx="91440" cy="17918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97875" y="5569625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Řetězení vazeb</a:t>
            </a:r>
            <a:endParaRPr lang="en-US" sz="2050" dirty="0"/>
          </a:p>
        </p:txBody>
      </p:sp>
      <p:sp>
        <p:nvSpPr>
          <p:cNvPr id="15" name="Text 10"/>
          <p:cNvSpPr/>
          <p:nvPr/>
        </p:nvSpPr>
        <p:spPr>
          <a:xfrm>
            <a:off x="1097875" y="5997535"/>
            <a:ext cx="59020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 → X → Y → Z — paralelní působení řady příčin na jednu závislou proměnnou. Jednoduché dvouproměnné analýzy zkreslují obraz.</a:t>
            </a:r>
            <a:endParaRPr lang="en-US" sz="1650" dirty="0"/>
          </a:p>
        </p:txBody>
      </p:sp>
      <p:sp>
        <p:nvSpPr>
          <p:cNvPr id="16" name="Shape 11"/>
          <p:cNvSpPr/>
          <p:nvPr/>
        </p:nvSpPr>
        <p:spPr>
          <a:xfrm>
            <a:off x="7394853" y="5334119"/>
            <a:ext cx="6441757" cy="1791891"/>
          </a:xfrm>
          <a:prstGeom prst="roundRect">
            <a:avLst>
              <a:gd name="adj" fmla="val 612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993" y="5334119"/>
            <a:ext cx="91440" cy="17918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98938" y="5569625"/>
            <a:ext cx="3330893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Efekty kontextu sběru dat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7698938" y="5997535"/>
            <a:ext cx="59021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Povaha a znění otázek, metodologie sběru dat — vše ovlivňuje výsledky a možnosti zobecnění. Výsledky průzkumů závisí na způsobu měření.</a:t>
            </a:r>
            <a:endParaRPr lang="en-US" sz="16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4627"/>
            <a:ext cx="9049345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Příklady nepravé a skryté závislosti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1808083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Pochopení rozdílu mezi nepravou a skrytou závislostí je klíčové pro správnou interpretaci dat a vyvarování se chybným závěrům v sociologickém výzkumu.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793790" y="2731770"/>
            <a:ext cx="6441638" cy="3749397"/>
          </a:xfrm>
          <a:prstGeom prst="roundRect">
            <a:avLst>
              <a:gd name="adj" fmla="val 238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55" y="2952036"/>
            <a:ext cx="637937" cy="63793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9434" y="3127415"/>
            <a:ext cx="287060" cy="287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4055" y="374939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Nepravá závislost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014055" y="4177308"/>
            <a:ext cx="6001107" cy="1785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Korelace mezi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prodejem zmrzliny a počtem utonutí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Obě proměnné se zvyšují v létě, ale nejsou si přímo příčinou. Společným faktorem je </a:t>
            </a:r>
            <a:r>
              <a:rPr lang="en-US" sz="1650" dirty="0">
                <a:solidFill>
                  <a:srgbClr val="DFAB5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teplé počasí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které ovlivňuje jak chuť na zmrzlinu, tak i koupání a související rizika. Bez zohlednění teploty by se vztah jevil jako přímý, ale byl by klamný.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7394853" y="2731770"/>
            <a:ext cx="6441757" cy="3749397"/>
          </a:xfrm>
          <a:prstGeom prst="roundRect">
            <a:avLst>
              <a:gd name="adj" fmla="val 2382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118" y="2952036"/>
            <a:ext cx="637937" cy="63793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0498" y="3127415"/>
            <a:ext cx="287060" cy="28706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15118" y="3749397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Skrytá závislost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7615118" y="4177308"/>
            <a:ext cx="6001226" cy="2083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Vztah mezi </a:t>
            </a:r>
            <a:r>
              <a:rPr lang="en-US" sz="1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časem stráveným studiem a akademickým úspěchem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Na první pohled se zdá, že více studia vede k lepším známkám. Avšak skutečný, silnější vztah může být ovlivněn </a:t>
            </a:r>
            <a:r>
              <a:rPr lang="en-US" sz="1650" dirty="0">
                <a:solidFill>
                  <a:srgbClr val="007B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motivací studenta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nebo </a:t>
            </a:r>
            <a:r>
              <a:rPr lang="en-US" sz="1650" dirty="0">
                <a:solidFill>
                  <a:srgbClr val="007B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kvalitou výuky</a:t>
            </a:r>
            <a:r>
              <a:rPr lang="en-US" sz="1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Vysoká motivace může vést k delšímu studiu I k lepším výsledkům, čímž se zdá, že čas je jediný faktor, a skryje se skutečný vliv motivace.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793790" y="6660475"/>
            <a:ext cx="13042821" cy="744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Tyto příklady ukazují, jak je důležité jít za pouhou korelaci a hledat hlubší, často skryté faktory ovlivňující pozorované jevy.</a:t>
            </a:r>
            <a:endParaRPr lang="en-US" sz="2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82021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Základní atributy empirického výzkumu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4079200"/>
            <a:ext cx="7556421" cy="2268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Miroslav Disman ve své knize </a:t>
            </a:r>
            <a:r>
              <a:rPr lang="en-US" sz="27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vyrábí sociologická znalost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klade důraz na to, že bez těchto vlastností nelze výzkum považovat za vědecky relevantní.</a:t>
            </a:r>
            <a:endParaRPr lang="en-US" sz="27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83933"/>
            <a:ext cx="70699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Interpretace výzkumných dat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81783"/>
            <a:ext cx="13042821" cy="1012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Interpretace představuje proces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překladu analyzovaných dat do smysluplných závěrů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sociologických poznatků. Nejde pouze o popis čísel, ale o pochopení jejich významu v kontextu výzkumné otázky a širší teorie.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502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64587"/>
            <a:ext cx="4255056" cy="22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509486"/>
            <a:ext cx="38421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Vztažení k výzkumným otázkám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3902988"/>
            <a:ext cx="425505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Odpovídají výsledky na původně položené otázky a hypotézy?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5187672" y="30502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672" y="3364587"/>
            <a:ext cx="4255056" cy="22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187672" y="35094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Porovnání s teorií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187672" y="3902988"/>
            <a:ext cx="425505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výsledky zapadají do existující literatury a teoretického rámce?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9581555" y="30502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55" y="3364587"/>
            <a:ext cx="4255056" cy="228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581555" y="3509486"/>
            <a:ext cx="40289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Vysvětlení neočekávaných nálezů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581555" y="3902988"/>
            <a:ext cx="425505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 stojí za překvapivými nebo protichůdnými zjištěními?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793790" y="473047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025033"/>
            <a:ext cx="6451997" cy="228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93790" y="51896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Zvážení alternativ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93790" y="5583198"/>
            <a:ext cx="645199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Jaká alternativní vysvětlení a možná zkreslení přicházejí v úvahu?</a:t>
            </a:r>
            <a:endParaRPr lang="en-US" sz="1550" dirty="0"/>
          </a:p>
        </p:txBody>
      </p:sp>
      <p:sp>
        <p:nvSpPr>
          <p:cNvPr id="20" name="Text 14"/>
          <p:cNvSpPr/>
          <p:nvPr/>
        </p:nvSpPr>
        <p:spPr>
          <a:xfrm>
            <a:off x="7384613" y="473047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Bricolage Grotesque Light" pitchFamily="34" charset="0"/>
                <a:ea typeface="Bricolage Grotesque Light" pitchFamily="34" charset="-122"/>
                <a:cs typeface="Bricolage Grotesque Light" pitchFamily="34" charset="-120"/>
              </a:rPr>
              <a:t>05</a:t>
            </a:r>
            <a:endParaRPr lang="en-US" sz="15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613" y="5025033"/>
            <a:ext cx="6451997" cy="2286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384613" y="5189696"/>
            <a:ext cx="34026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Formulace závěrů a omezení</a:t>
            </a:r>
            <a:endParaRPr lang="en-US" sz="1950" dirty="0"/>
          </a:p>
        </p:txBody>
      </p:sp>
      <p:sp>
        <p:nvSpPr>
          <p:cNvPr id="23" name="Text 16"/>
          <p:cNvSpPr/>
          <p:nvPr/>
        </p:nvSpPr>
        <p:spPr>
          <a:xfrm>
            <a:off x="7384613" y="5583198"/>
            <a:ext cx="645199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 výsledky skutečně znamenají a kde jsou hranice zobecnění?</a:t>
            </a:r>
            <a:endParaRPr lang="en-US" sz="1550" dirty="0"/>
          </a:p>
        </p:txBody>
      </p:sp>
      <p:sp>
        <p:nvSpPr>
          <p:cNvPr id="24" name="Shape 17"/>
          <p:cNvSpPr/>
          <p:nvPr/>
        </p:nvSpPr>
        <p:spPr>
          <a:xfrm>
            <a:off x="793790" y="6118503"/>
            <a:ext cx="13042821" cy="1087398"/>
          </a:xfrm>
          <a:prstGeom prst="roundRect">
            <a:avLst>
              <a:gd name="adj" fmla="val 7666"/>
            </a:avLst>
          </a:prstGeom>
          <a:solidFill>
            <a:srgbClr val="F4E3BD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48" y="6348889"/>
            <a:ext cx="310039" cy="248007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1500545" y="6346508"/>
            <a:ext cx="12137708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Dismanovo upozornění:</a:t>
            </a:r>
            <a:r>
              <a:rPr lang="en-US" sz="19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Interpretace nesmí překračovat rámec dat. Rozlišujte, co data skutečně ukazují, od toho, co byste si přáli, aby ukazovala.</a:t>
            </a:r>
            <a:endParaRPr lang="en-US" sz="195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5598"/>
            <a:ext cx="7921466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Tři pilíře výzkumné etiky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329101"/>
            <a:ext cx="4176951" cy="4924782"/>
          </a:xfrm>
          <a:prstGeom prst="roundRect">
            <a:avLst>
              <a:gd name="adj" fmla="val 15477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1078349" y="2613660"/>
            <a:ext cx="3426857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Informovaný souhlas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078349" y="3188018"/>
            <a:ext cx="3607832" cy="3360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Respondenti musí být předem seznámeni s cílem výzkumu, způsobem použití dat a svým právem kdykoli účast odmítnout. Souhlas musí být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svobodný a dobrovolný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bez nátlaku či klamání.</a:t>
            </a:r>
            <a:endParaRPr lang="en-US" sz="2100" dirty="0"/>
          </a:p>
        </p:txBody>
      </p:sp>
      <p:sp>
        <p:nvSpPr>
          <p:cNvPr id="6" name="Shape 4"/>
          <p:cNvSpPr/>
          <p:nvPr/>
        </p:nvSpPr>
        <p:spPr>
          <a:xfrm>
            <a:off x="5226606" y="2329101"/>
            <a:ext cx="4177070" cy="4924782"/>
          </a:xfrm>
          <a:prstGeom prst="roundRect">
            <a:avLst>
              <a:gd name="adj" fmla="val 15476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5511165" y="2613660"/>
            <a:ext cx="3607951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Důvěrnost a anonymizace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5511165" y="3608903"/>
            <a:ext cx="3607951" cy="2940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Osobní údaje a odpovědi respondentů musí být chráněny. Data se anonymizují tak, aby nebylo možné identifikovat konkrétní osoby. Zvláštní opatrnost u citlivých témat.</a:t>
            </a:r>
            <a:endParaRPr lang="en-US" sz="2100" dirty="0"/>
          </a:p>
        </p:txBody>
      </p:sp>
      <p:sp>
        <p:nvSpPr>
          <p:cNvPr id="9" name="Shape 7"/>
          <p:cNvSpPr/>
          <p:nvPr/>
        </p:nvSpPr>
        <p:spPr>
          <a:xfrm>
            <a:off x="9659541" y="2329101"/>
            <a:ext cx="4177070" cy="4924782"/>
          </a:xfrm>
          <a:prstGeom prst="roundRect">
            <a:avLst>
              <a:gd name="adj" fmla="val 15476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9944100" y="2613660"/>
            <a:ext cx="3607951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Etická dilemata v praxi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9944100" y="3608903"/>
            <a:ext cx="3607951" cy="3360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 praxi vznikají složité situace — například při skrytém pozorování nebo výzkumu citlivých témat (kriminalita, sexualita, marginalizované skupiny). Výzkumník musí vždy zvážit potenciální újmu a přínos.</a:t>
            </a:r>
            <a:endParaRPr lang="en-US" sz="21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1179"/>
            <a:ext cx="57875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Etika jako základ důvěry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56686"/>
            <a:ext cx="6451997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79082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Důvěra respondentů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184327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Respondenti důvěřují výzkumníkovi, že jejich data budou chráněna a použita v souladu se slibem.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1759029"/>
            <a:ext cx="6451997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82972" y="24931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 dat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582972" y="2886670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Důvěra vede k otevřenějším a upřímnějším odpovědím — etika přímo zvyšuje validitu dat.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358997"/>
            <a:ext cx="6451997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92148" y="509313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Validní výsledky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92148" y="5486638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Spolehlivá data umožňují formulovat platné závěry, které mohou být použity pro společenské intervence a politiku.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13" y="4061341"/>
            <a:ext cx="6451997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82972" y="479548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Vědecká reputace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582972" y="5188982"/>
            <a:ext cx="6055281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Kvalitní etický výzkum posiluje prestiž sociologie jako vědy v očích odborné i laické veřejnosti.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1091446" y="6537246"/>
            <a:ext cx="12745164" cy="674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Etické jednání není překážkou výzkumu — je jeho </a:t>
            </a:r>
            <a:r>
              <a:rPr lang="en-US" sz="19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předpokladem</a:t>
            </a:r>
            <a:r>
              <a:rPr lang="en-US" sz="19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Výzkum, který poškozuje respondenty, nemůže být považován za vědecky hodnotný.</a:t>
            </a:r>
            <a:endParaRPr lang="en-US" sz="1950" dirty="0"/>
          </a:p>
        </p:txBody>
      </p:sp>
      <p:sp>
        <p:nvSpPr>
          <p:cNvPr id="16" name="Shape 10"/>
          <p:cNvSpPr/>
          <p:nvPr/>
        </p:nvSpPr>
        <p:spPr>
          <a:xfrm>
            <a:off x="793790" y="6381036"/>
            <a:ext cx="22860" cy="987266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430"/>
            <a:ext cx="9213413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výzkum dokáže — a co ne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599837" y="2191941"/>
            <a:ext cx="6580703" cy="5071229"/>
          </a:xfrm>
          <a:prstGeom prst="roundRect">
            <a:avLst>
              <a:gd name="adj" fmla="val 3824"/>
            </a:avLst>
          </a:prstGeom>
          <a:solidFill>
            <a:srgbClr val="E7BF6A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69156" y="2447806"/>
            <a:ext cx="579143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Silné stránky empirického výzkumu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869156" y="3124557"/>
            <a:ext cx="6042065" cy="362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Odhalování sociálních vzorců a nerovností, které nejsou na první pohled viditelné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a zpřesňování teorií prostřednictvím konkrétních dat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Poskytování systematicky podloženého porozumění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Podpora informovaného rozhodování ve veřejné politice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7651433" y="2447806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Omezení a výzvy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7651433" y="3124557"/>
            <a:ext cx="6192798" cy="4049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sama o sobě nemluví — vyžadují interpretaci zatíženou perspektivou výzkumníka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je součástí zkoumaného světa (reflexivita dle Giddense)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Sociologický výzkum nikdy nedospěje k „absolutní pravdě"</a:t>
            </a:r>
            <a:endParaRPr lang="en-US" sz="2100" dirty="0"/>
          </a:p>
          <a:p>
            <a:pPr marL="342900" indent="-342900" algn="l">
              <a:lnSpc>
                <a:spcPts val="3300"/>
              </a:lnSpc>
              <a:buSzPct val="100000"/>
              <a:buChar char="•"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Výsledky jsou vždy otevřeny revizi novými daty</a:t>
            </a:r>
            <a:endParaRPr lang="en-US" sz="21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5233"/>
            <a:ext cx="63099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Reflexivita výzkumníka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86915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zdůrazňuje, že výzkumník je součástí zkoumaného světa. Musí kriticky promýšlet vlastní pozici, předsudky a vliv na výsledky. Sociologická znalost zpětně ovlivňuje společnost, kterou popisuje.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415427"/>
            <a:ext cx="4226600" cy="3898940"/>
          </a:xfrm>
          <a:prstGeom prst="roundRect">
            <a:avLst>
              <a:gd name="adj" fmla="val 244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3"/>
          <p:cNvSpPr/>
          <p:nvPr/>
        </p:nvSpPr>
        <p:spPr>
          <a:xfrm>
            <a:off x="824270" y="3445907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7009" y="3612118"/>
            <a:ext cx="340162" cy="34016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4307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 je reflexivita?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51084" y="4770953"/>
            <a:ext cx="3712012" cy="2286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Schopnost výzkumníka kriticky zkoumat vlastní předpoklady, hodnoty a způsob, jakým tyto faktory ovlivňují výzkumný proces a jeho výsledky. Nejde o eliminaci subjektivity, ale o její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vědomé zpracování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01841" y="3415427"/>
            <a:ext cx="4226600" cy="3898940"/>
          </a:xfrm>
          <a:prstGeom prst="roundRect">
            <a:avLst>
              <a:gd name="adj" fmla="val 244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Shape 7"/>
          <p:cNvSpPr/>
          <p:nvPr/>
        </p:nvSpPr>
        <p:spPr>
          <a:xfrm>
            <a:off x="5232321" y="3445907"/>
            <a:ext cx="4165640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5060" y="3612118"/>
            <a:ext cx="340162" cy="34016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59135" y="4307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Proč na ní záleží?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59135" y="4770953"/>
            <a:ext cx="3712012" cy="1959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Výzkumník, který si není vědom vlastních předsudků, je jimi řízen nevědomě. Reflexivita zvyšuje transparentnost a důvěryhodnost výzkumu, i když negarantuje absolutní objektivitu.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09892" y="3415427"/>
            <a:ext cx="4226719" cy="3898940"/>
          </a:xfrm>
          <a:prstGeom prst="roundRect">
            <a:avLst>
              <a:gd name="adj" fmla="val 244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5" name="Shape 11"/>
          <p:cNvSpPr/>
          <p:nvPr/>
        </p:nvSpPr>
        <p:spPr>
          <a:xfrm>
            <a:off x="9640372" y="3445907"/>
            <a:ext cx="4165759" cy="680442"/>
          </a:xfrm>
          <a:prstGeom prst="roundRect">
            <a:avLst>
              <a:gd name="adj" fmla="val 862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3111" y="3612118"/>
            <a:ext cx="340162" cy="34016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7186" y="43078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 praxi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67186" y="4770953"/>
            <a:ext cx="3712131" cy="1632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Vedení výzkumného deníku, explicitní diskuze pozice výzkumníka ve zprávě, konzultace s kolegy a kritické přezkoumání interpretací.</a:t>
            </a:r>
            <a:endParaRPr lang="en-US" sz="175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9195"/>
            <a:ext cx="9045416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Aplikace empirického výzkumu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2341959"/>
            <a:ext cx="13042821" cy="1337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Empirický sociologický výzkum má </a:t>
            </a:r>
            <a:r>
              <a:rPr lang="en-US" sz="23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přímý dopad</a:t>
            </a:r>
            <a:r>
              <a:rPr lang="en-US" sz="23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na rozhodování v mnoha oblastech společenského života. Sociologie není uzavřená akademická disciplína, ale nástroj společenského poznání a změny.</a:t>
            </a:r>
            <a:endParaRPr lang="en-US" sz="23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909655"/>
            <a:ext cx="602456" cy="6024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768096"/>
            <a:ext cx="3553182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Veřejné mínění a politika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793790" y="5267444"/>
            <a:ext cx="4176951" cy="1782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Výzkumy volebních preferencí, průzkumy spokojenosti občanů a analýzy politických postojů přímo ovlivňují politickou agendu a veřejnou debatu.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6725" y="3909655"/>
            <a:ext cx="602456" cy="6024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6725" y="4768096"/>
            <a:ext cx="414909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Vzdělávání a sociální politika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5226725" y="5267444"/>
            <a:ext cx="4176951" cy="1782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 vzdělávacích nerovností, analýzy trhu práce a výzkumy pracovních podmínek pomáhají formulovat vzdělávací a sociální politiky.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59660" y="3909655"/>
            <a:ext cx="602456" cy="6024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9660" y="4768096"/>
            <a:ext cx="3115985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Marketing a spotřeba</a:t>
            </a:r>
            <a:endParaRPr lang="en-US" sz="2350" dirty="0"/>
          </a:p>
        </p:txBody>
      </p:sp>
      <p:sp>
        <p:nvSpPr>
          <p:cNvPr id="12" name="Text 7"/>
          <p:cNvSpPr/>
          <p:nvPr/>
        </p:nvSpPr>
        <p:spPr>
          <a:xfrm>
            <a:off x="9659660" y="5267444"/>
            <a:ext cx="4176951" cy="1782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Sociologie spotřebitele využívá empirické metody k pochopení nákupního chování, kulturních trendů a vlivu reklamy na společnost.</a:t>
            </a:r>
            <a:endParaRPr lang="en-US" sz="185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232178"/>
            <a:ext cx="7635954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Sociologická imaginace</a:t>
            </a:r>
            <a:endParaRPr lang="en-US" sz="5300" dirty="0"/>
          </a:p>
        </p:txBody>
      </p:sp>
      <p:sp>
        <p:nvSpPr>
          <p:cNvPr id="5" name="Text 2"/>
          <p:cNvSpPr/>
          <p:nvPr/>
        </p:nvSpPr>
        <p:spPr>
          <a:xfrm>
            <a:off x="1197769" y="2745462"/>
            <a:ext cx="12638842" cy="157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„Sociologická imaginace umožňuje svému majiteli pochopit větší historické scéno z hlediska jejího smyslu pro vnitřní život a pro vnější kariéru rozmanitých jedinců." — C. Wright Mills</a:t>
            </a:r>
            <a:endParaRPr lang="en-US" sz="2650" dirty="0"/>
          </a:p>
        </p:txBody>
      </p:sp>
      <p:sp>
        <p:nvSpPr>
          <p:cNvPr id="6" name="Shape 3"/>
          <p:cNvSpPr/>
          <p:nvPr/>
        </p:nvSpPr>
        <p:spPr>
          <a:xfrm>
            <a:off x="793790" y="2457688"/>
            <a:ext cx="30480" cy="2151102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7" name="Text 4"/>
          <p:cNvSpPr/>
          <p:nvPr/>
        </p:nvSpPr>
        <p:spPr>
          <a:xfrm>
            <a:off x="793790" y="4896564"/>
            <a:ext cx="13042821" cy="2100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Mills definuje sociologickou imaginaci jako schopnost </a:t>
            </a:r>
            <a:r>
              <a:rPr lang="en-US" sz="26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propojit osobní zkušenost se společenskými strukturami</a:t>
            </a:r>
            <a:r>
              <a:rPr lang="en-US" sz="26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Individuální problémy nejsou pouze osobní záležitostí — jsou formovány historickými a strukturálními podmínkami. Tato imaginace je základem každého dobrého sociologického výzkumu.</a:t>
            </a:r>
            <a:endParaRPr lang="en-US" sz="265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0349"/>
            <a:ext cx="99005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metody: přehled nástrojů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62031"/>
            <a:ext cx="13042821" cy="5377101"/>
          </a:xfrm>
          <a:prstGeom prst="roundRect">
            <a:avLst>
              <a:gd name="adj" fmla="val 177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01410" y="1969651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1028462" y="2086094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Metoda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3898225" y="2086094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Charakteristika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499997" y="2086094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Vhodné pro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2529126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1028462" y="2645569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Dotazník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3898225" y="2645569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Standardizované otázky, velký vzorek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499997" y="2645569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Průzkumy, monitorování trendů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3088600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28462" y="3205043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F2F rozhovor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3898225" y="3205043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Osobní kontakt, vysoká návratnost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499997" y="3205043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Komplexní témata, citlivé otázky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3648075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7" name="Text 15"/>
          <p:cNvSpPr/>
          <p:nvPr/>
        </p:nvSpPr>
        <p:spPr>
          <a:xfrm>
            <a:off x="1028462" y="3764518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CATI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3898225" y="3764518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Telefonické, levnější a rychlejší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499997" y="3764518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Rychlé průzkumy, tracking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801410" y="4207550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Text 19"/>
          <p:cNvSpPr/>
          <p:nvPr/>
        </p:nvSpPr>
        <p:spPr>
          <a:xfrm>
            <a:off x="1028462" y="4323993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Hloubkový rozhovor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3898225" y="4323993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Otevřené otázky, malý vzorek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499997" y="4323993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Motivace, zkušenosti, příběhy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801410" y="4767024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5" name="Text 23"/>
          <p:cNvSpPr/>
          <p:nvPr/>
        </p:nvSpPr>
        <p:spPr>
          <a:xfrm>
            <a:off x="1028462" y="4883468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Fokusní skupina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3898225" y="4883468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Skupinová dynamika, interakce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9499997" y="4883468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Sdílené normy, skupinové postoje</a:t>
            </a:r>
            <a:endParaRPr lang="en-US" sz="1750" dirty="0"/>
          </a:p>
        </p:txBody>
      </p:sp>
      <p:sp>
        <p:nvSpPr>
          <p:cNvPr id="28" name="Shape 26"/>
          <p:cNvSpPr/>
          <p:nvPr/>
        </p:nvSpPr>
        <p:spPr>
          <a:xfrm>
            <a:off x="801410" y="5326499"/>
            <a:ext cx="13027581" cy="8860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9" name="Text 27"/>
          <p:cNvSpPr/>
          <p:nvPr/>
        </p:nvSpPr>
        <p:spPr>
          <a:xfrm>
            <a:off x="1028462" y="5442942"/>
            <a:ext cx="2408515" cy="653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Zúčastněné pozorování</a:t>
            </a:r>
            <a:endParaRPr lang="en-US" sz="1750" dirty="0"/>
          </a:p>
        </p:txBody>
      </p:sp>
      <p:sp>
        <p:nvSpPr>
          <p:cNvPr id="30" name="Text 28"/>
          <p:cNvSpPr/>
          <p:nvPr/>
        </p:nvSpPr>
        <p:spPr>
          <a:xfrm>
            <a:off x="3898225" y="5442942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Terénní přítomnost výzkumníka</a:t>
            </a:r>
            <a:endParaRPr lang="en-US" sz="1750" dirty="0"/>
          </a:p>
        </p:txBody>
      </p:sp>
      <p:sp>
        <p:nvSpPr>
          <p:cNvPr id="31" name="Text 29"/>
          <p:cNvSpPr/>
          <p:nvPr/>
        </p:nvSpPr>
        <p:spPr>
          <a:xfrm>
            <a:off x="9499997" y="5442942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Kultura, každodenní praxe</a:t>
            </a:r>
            <a:endParaRPr lang="en-US" sz="1750" dirty="0"/>
          </a:p>
        </p:txBody>
      </p:sp>
      <p:sp>
        <p:nvSpPr>
          <p:cNvPr id="32" name="Shape 30"/>
          <p:cNvSpPr/>
          <p:nvPr/>
        </p:nvSpPr>
        <p:spPr>
          <a:xfrm>
            <a:off x="801410" y="6212562"/>
            <a:ext cx="13027581" cy="55947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3" name="Text 31"/>
          <p:cNvSpPr/>
          <p:nvPr/>
        </p:nvSpPr>
        <p:spPr>
          <a:xfrm>
            <a:off x="1028462" y="6329005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Experiment</a:t>
            </a:r>
            <a:endParaRPr lang="en-US" sz="1750" dirty="0"/>
          </a:p>
        </p:txBody>
      </p:sp>
      <p:sp>
        <p:nvSpPr>
          <p:cNvPr id="34" name="Text 32"/>
          <p:cNvSpPr/>
          <p:nvPr/>
        </p:nvSpPr>
        <p:spPr>
          <a:xfrm>
            <a:off x="3898225" y="6329005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Kontrolované podmínky, kauzalita</a:t>
            </a:r>
            <a:endParaRPr lang="en-US" sz="1750" dirty="0"/>
          </a:p>
        </p:txBody>
      </p:sp>
      <p:sp>
        <p:nvSpPr>
          <p:cNvPr id="35" name="Text 33"/>
          <p:cNvSpPr/>
          <p:nvPr/>
        </p:nvSpPr>
        <p:spPr>
          <a:xfrm>
            <a:off x="9499997" y="6329005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Testování příčinných vztahů</a:t>
            </a:r>
            <a:endParaRPr lang="en-US" sz="1750" dirty="0"/>
          </a:p>
        </p:txBody>
      </p:sp>
      <p:sp>
        <p:nvSpPr>
          <p:cNvPr id="36" name="Shape 34"/>
          <p:cNvSpPr/>
          <p:nvPr/>
        </p:nvSpPr>
        <p:spPr>
          <a:xfrm>
            <a:off x="801410" y="6772037"/>
            <a:ext cx="13027581" cy="55947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37" name="Text 35"/>
          <p:cNvSpPr/>
          <p:nvPr/>
        </p:nvSpPr>
        <p:spPr>
          <a:xfrm>
            <a:off x="1028462" y="6888480"/>
            <a:ext cx="2408515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Sekundární analýza</a:t>
            </a:r>
            <a:endParaRPr lang="en-US" sz="1750" dirty="0"/>
          </a:p>
        </p:txBody>
      </p:sp>
      <p:sp>
        <p:nvSpPr>
          <p:cNvPr id="38" name="Text 36"/>
          <p:cNvSpPr/>
          <p:nvPr/>
        </p:nvSpPr>
        <p:spPr>
          <a:xfrm>
            <a:off x="3898225" y="6888480"/>
            <a:ext cx="514052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Existující data, levná a rychlá</a:t>
            </a:r>
            <a:endParaRPr lang="en-US" sz="1750" dirty="0"/>
          </a:p>
        </p:txBody>
      </p:sp>
      <p:sp>
        <p:nvSpPr>
          <p:cNvPr id="39" name="Text 37"/>
          <p:cNvSpPr/>
          <p:nvPr/>
        </p:nvSpPr>
        <p:spPr>
          <a:xfrm>
            <a:off x="9499997" y="6888480"/>
            <a:ext cx="41021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Longitudinální a komparativní studie</a:t>
            </a:r>
            <a:endParaRPr lang="en-US" sz="175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5104"/>
            <a:ext cx="11417856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3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Typy pravděpodobnostního výběru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18860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894814" y="223914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3150" dirty="0"/>
          </a:p>
        </p:txBody>
      </p:sp>
      <p:sp>
        <p:nvSpPr>
          <p:cNvPr id="5" name="Text 3"/>
          <p:cNvSpPr/>
          <p:nvPr/>
        </p:nvSpPr>
        <p:spPr>
          <a:xfrm>
            <a:off x="1655683" y="2281118"/>
            <a:ext cx="360318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655683" y="285547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Každá jednotka má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stejnou pravděpodobnost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být vybrána. Lze využít tabulky náhodných čísel nebo generátor. Ideální pro homogenní populace.</a:t>
            </a:r>
            <a:endParaRPr lang="en-US" sz="2100" dirty="0"/>
          </a:p>
        </p:txBody>
      </p:sp>
      <p:sp>
        <p:nvSpPr>
          <p:cNvPr id="7" name="Shape 5"/>
          <p:cNvSpPr/>
          <p:nvPr/>
        </p:nvSpPr>
        <p:spPr>
          <a:xfrm>
            <a:off x="7475101" y="218860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6"/>
          <p:cNvSpPr/>
          <p:nvPr/>
        </p:nvSpPr>
        <p:spPr>
          <a:xfrm>
            <a:off x="7576125" y="223914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3150" dirty="0"/>
          </a:p>
        </p:txBody>
      </p:sp>
      <p:sp>
        <p:nvSpPr>
          <p:cNvPr id="9" name="Text 7"/>
          <p:cNvSpPr/>
          <p:nvPr/>
        </p:nvSpPr>
        <p:spPr>
          <a:xfrm>
            <a:off x="8336994" y="2281118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Systematický výběr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8336994" y="285547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uspořádaného seznamu vybíráme každou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k-tou jednotku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Jednodušší než prostý náhodný výběr, ale vyžaduje pozornost na možné cykly v datech.</a:t>
            </a:r>
            <a:endParaRPr lang="en-US" sz="2100" dirty="0"/>
          </a:p>
        </p:txBody>
      </p:sp>
      <p:sp>
        <p:nvSpPr>
          <p:cNvPr id="11" name="Shape 9"/>
          <p:cNvSpPr/>
          <p:nvPr/>
        </p:nvSpPr>
        <p:spPr>
          <a:xfrm>
            <a:off x="793790" y="504741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10"/>
          <p:cNvSpPr/>
          <p:nvPr/>
        </p:nvSpPr>
        <p:spPr>
          <a:xfrm>
            <a:off x="894814" y="509795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3150" dirty="0"/>
          </a:p>
        </p:txBody>
      </p:sp>
      <p:sp>
        <p:nvSpPr>
          <p:cNvPr id="13" name="Text 11"/>
          <p:cNvSpPr/>
          <p:nvPr/>
        </p:nvSpPr>
        <p:spPr>
          <a:xfrm>
            <a:off x="1655683" y="5139928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Stratifikovaný výběr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1655683" y="571428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Populaci rozdělíme do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homogenních vrstev (strat)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z každé vybíráme náhodně. Zvyšuje přesnost odhadů a zajišťuje zastoupení menšin.</a:t>
            </a:r>
            <a:endParaRPr lang="en-US" sz="2100" dirty="0"/>
          </a:p>
        </p:txBody>
      </p:sp>
      <p:sp>
        <p:nvSpPr>
          <p:cNvPr id="15" name="Shape 13"/>
          <p:cNvSpPr/>
          <p:nvPr/>
        </p:nvSpPr>
        <p:spPr>
          <a:xfrm>
            <a:off x="7475101" y="5047417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FFFFF"/>
          </a:solidFill>
          <a:ln w="1524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Text 14"/>
          <p:cNvSpPr/>
          <p:nvPr/>
        </p:nvSpPr>
        <p:spPr>
          <a:xfrm>
            <a:off x="7576125" y="5097959"/>
            <a:ext cx="403979" cy="50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3150" dirty="0"/>
          </a:p>
        </p:txBody>
      </p:sp>
      <p:sp>
        <p:nvSpPr>
          <p:cNvPr id="17" name="Text 15"/>
          <p:cNvSpPr/>
          <p:nvPr/>
        </p:nvSpPr>
        <p:spPr>
          <a:xfrm>
            <a:off x="8336994" y="5139928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Vícestupňový výběr</a:t>
            </a:r>
            <a:endParaRPr lang="en-US" sz="2650" dirty="0"/>
          </a:p>
        </p:txBody>
      </p:sp>
      <p:sp>
        <p:nvSpPr>
          <p:cNvPr id="18" name="Text 16"/>
          <p:cNvSpPr/>
          <p:nvPr/>
        </p:nvSpPr>
        <p:spPr>
          <a:xfrm>
            <a:off x="8336994" y="5714286"/>
            <a:ext cx="5499616" cy="168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Výběr probíhá v </a:t>
            </a:r>
            <a:r>
              <a:rPr lang="en-US" sz="21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několika krocích</a:t>
            </a:r>
            <a:r>
              <a:rPr lang="en-US" sz="21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(regiony → města → domácnosti). Praktické pro rozsáhlé populace s geografickým rozptylem.</a:t>
            </a:r>
            <a:endParaRPr lang="en-US" sz="21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5024"/>
            <a:ext cx="91890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Příklady pravděpodobnostních výběrů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042874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816650" y="2065734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0960" y="2210633"/>
            <a:ext cx="297656" cy="2976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5008" y="2799874"/>
            <a:ext cx="265497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Prostý náhodný výběr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3193375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databáze 5000 studentů univerzity vybereme 200 náhodně pomocí generátoru čísel. Každý student má přesně stejnou šanci být zařazen do výzkumu, což zajišťuje objektivitu a potenciální zobecnitelnost.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384613" y="2042874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7407473" y="2065734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1784" y="2210633"/>
            <a:ext cx="297656" cy="2976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05832" y="27998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Systematický výběr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05832" y="3193375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Z uspořádaného seznamu 10 000 zákazníků online obchodu vybereme každého 50. zákazníka, počínaje náhodně zvoleným startovacím bodem mezi 1 a 50 (např. 27.). Tímto způsobem získáme rovnoměrně rozložený vzorek.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633079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Shape 10"/>
          <p:cNvSpPr/>
          <p:nvPr/>
        </p:nvSpPr>
        <p:spPr>
          <a:xfrm>
            <a:off x="816650" y="4655939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0960" y="4800838"/>
            <a:ext cx="297656" cy="2976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15008" y="53900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Stratifikovaný výběr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1015008" y="5783580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 výzkum volebních preferencí rozdělíme populaci podle věkových skupin (18-29, 30-49, 50+). Z každé skupiny pak vybereme náhodný podíl respondentů tak, aby vzorek odrážel skutečné zastoupení těchto skupin v populaci.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384613" y="4633079"/>
            <a:ext cx="6451997" cy="2451378"/>
          </a:xfrm>
          <a:prstGeom prst="roundRect">
            <a:avLst>
              <a:gd name="adj" fmla="val 340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9" name="Shape 14"/>
          <p:cNvSpPr/>
          <p:nvPr/>
        </p:nvSpPr>
        <p:spPr>
          <a:xfrm>
            <a:off x="7407473" y="4655939"/>
            <a:ext cx="6406277" cy="595313"/>
          </a:xfrm>
          <a:prstGeom prst="roundRect">
            <a:avLst>
              <a:gd name="adj" fmla="val 939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61784" y="4800838"/>
            <a:ext cx="297656" cy="29765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05832" y="53900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Vícestupňový výběr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05832" y="5783580"/>
            <a:ext cx="6009561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5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Při celorepublikovém průzkumu životní úrovně nejprve náhodně vybereme několik krajů, poté v těchto krajích náhodně vybereme města a obce, a nakonec v nich náhodně vybereme konkrétní domácnosti pro šetření.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2733"/>
            <a:ext cx="8053268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Čtyři pilíře vědeckého výzkumu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93790" y="2215158"/>
            <a:ext cx="6441638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2298"/>
            <a:ext cx="6441638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581" y="1896189"/>
            <a:ext cx="637937" cy="63793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86914" y="205561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029295" y="2746772"/>
            <a:ext cx="3665458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Objektivita a systematičnost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1029295" y="3174682"/>
            <a:ext cx="5970627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Výzkumník minimalizuje subjektivní zkreslení. Postup je předem plánovaný a strukturovaný, nikoliv nahodilý.</a:t>
            </a:r>
            <a:endParaRPr lang="en-US" sz="2050" dirty="0"/>
          </a:p>
        </p:txBody>
      </p:sp>
      <p:sp>
        <p:nvSpPr>
          <p:cNvPr id="9" name="Shape 5"/>
          <p:cNvSpPr/>
          <p:nvPr/>
        </p:nvSpPr>
        <p:spPr>
          <a:xfrm>
            <a:off x="7394853" y="2215158"/>
            <a:ext cx="6441757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53" y="2192298"/>
            <a:ext cx="6441757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63" y="1896189"/>
            <a:ext cx="637937" cy="63793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488097" y="205561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7630358" y="2746772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Validita a reliabilita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7630358" y="3174682"/>
            <a:ext cx="5970746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Validita zajišťuje, že měříme to, co chceme měřit. Reliabilita garantuje stabilitu výsledků při opakování výzkumu.</a:t>
            </a:r>
            <a:endParaRPr lang="en-US" sz="2050" dirty="0"/>
          </a:p>
        </p:txBody>
      </p:sp>
      <p:sp>
        <p:nvSpPr>
          <p:cNvPr id="15" name="Shape 9"/>
          <p:cNvSpPr/>
          <p:nvPr/>
        </p:nvSpPr>
        <p:spPr>
          <a:xfrm>
            <a:off x="793790" y="5005149"/>
            <a:ext cx="6441638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982289"/>
            <a:ext cx="6441638" cy="91440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581" y="4686181"/>
            <a:ext cx="637937" cy="637937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3886914" y="484560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3</a:t>
            </a:r>
            <a:endParaRPr lang="en-US" sz="2000" dirty="0"/>
          </a:p>
        </p:txBody>
      </p:sp>
      <p:sp>
        <p:nvSpPr>
          <p:cNvPr id="19" name="Text 11"/>
          <p:cNvSpPr/>
          <p:nvPr/>
        </p:nvSpPr>
        <p:spPr>
          <a:xfrm>
            <a:off x="1029295" y="5536763"/>
            <a:ext cx="3032284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Transparentnost metod</a:t>
            </a:r>
            <a:endParaRPr lang="en-US" sz="2050" dirty="0"/>
          </a:p>
        </p:txBody>
      </p:sp>
      <p:sp>
        <p:nvSpPr>
          <p:cNvPr id="20" name="Text 12"/>
          <p:cNvSpPr/>
          <p:nvPr/>
        </p:nvSpPr>
        <p:spPr>
          <a:xfrm>
            <a:off x="1029295" y="5964674"/>
            <a:ext cx="5970627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Metody musí být jasně popsány, aby bylo možné výzkum replikovat a kriticky zhodnotit jeho kvalitu.</a:t>
            </a:r>
            <a:endParaRPr lang="en-US" sz="2050" dirty="0"/>
          </a:p>
        </p:txBody>
      </p:sp>
      <p:sp>
        <p:nvSpPr>
          <p:cNvPr id="21" name="Shape 13"/>
          <p:cNvSpPr/>
          <p:nvPr/>
        </p:nvSpPr>
        <p:spPr>
          <a:xfrm>
            <a:off x="7394853" y="5005149"/>
            <a:ext cx="6441757" cy="2311598"/>
          </a:xfrm>
          <a:prstGeom prst="roundRect">
            <a:avLst>
              <a:gd name="adj" fmla="val 4747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853" y="4982289"/>
            <a:ext cx="6441757" cy="91440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63" y="4686181"/>
            <a:ext cx="637937" cy="637937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10488097" y="484560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</a:t>
            </a:r>
            <a:endParaRPr lang="en-US" sz="2000" dirty="0"/>
          </a:p>
        </p:txBody>
      </p:sp>
      <p:sp>
        <p:nvSpPr>
          <p:cNvPr id="25" name="Text 15"/>
          <p:cNvSpPr/>
          <p:nvPr/>
        </p:nvSpPr>
        <p:spPr>
          <a:xfrm>
            <a:off x="7630358" y="553676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Etika výzkumu</a:t>
            </a:r>
            <a:endParaRPr lang="en-US" sz="2050" dirty="0"/>
          </a:p>
        </p:txBody>
      </p:sp>
      <p:sp>
        <p:nvSpPr>
          <p:cNvPr id="26" name="Text 16"/>
          <p:cNvSpPr/>
          <p:nvPr/>
        </p:nvSpPr>
        <p:spPr>
          <a:xfrm>
            <a:off x="7630358" y="5964674"/>
            <a:ext cx="5970746" cy="111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Respektování práv respondentů, informovaný souhlas a důvěrnost získaných dat jsou nepřekročitelné hranice.</a:t>
            </a:r>
            <a:endParaRPr lang="en-US" sz="205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4" name="Text 1"/>
          <p:cNvSpPr/>
          <p:nvPr/>
        </p:nvSpPr>
        <p:spPr>
          <a:xfrm>
            <a:off x="793790" y="1481733"/>
            <a:ext cx="6396276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Doporučená literatura</a:t>
            </a:r>
            <a:endParaRPr lang="en-US" sz="4700" dirty="0"/>
          </a:p>
        </p:txBody>
      </p:sp>
      <p:sp>
        <p:nvSpPr>
          <p:cNvPr id="5" name="Shape 2"/>
          <p:cNvSpPr/>
          <p:nvPr/>
        </p:nvSpPr>
        <p:spPr>
          <a:xfrm>
            <a:off x="793790" y="2541984"/>
            <a:ext cx="3107055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 3"/>
          <p:cNvSpPr/>
          <p:nvPr/>
        </p:nvSpPr>
        <p:spPr>
          <a:xfrm>
            <a:off x="1042392" y="2790587"/>
            <a:ext cx="260985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Miroslav Disman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042392" y="3289935"/>
            <a:ext cx="2609850" cy="3209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vyrábí sociologická znalost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Základní česká metodologická příručka. Systematický průvodce celým výzkumným procesem od formulace otázek po analýzu dat.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105632" y="2541984"/>
            <a:ext cx="3107174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6"/>
          <p:cNvSpPr/>
          <p:nvPr/>
        </p:nvSpPr>
        <p:spPr>
          <a:xfrm>
            <a:off x="4354235" y="2790587"/>
            <a:ext cx="260996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Anthony Giddens</a:t>
            </a:r>
            <a:endParaRPr lang="en-US" sz="2350" dirty="0"/>
          </a:p>
        </p:txBody>
      </p:sp>
      <p:sp>
        <p:nvSpPr>
          <p:cNvPr id="10" name="Text 7"/>
          <p:cNvSpPr/>
          <p:nvPr/>
        </p:nvSpPr>
        <p:spPr>
          <a:xfrm>
            <a:off x="4354235" y="3289935"/>
            <a:ext cx="2609969" cy="249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Sociologie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Komplexní úvod do sociologie propojující teorii s empirickými příklady. Zdůrazňuje reflexivitu a vztah aktéra a struktury.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7417594" y="2541984"/>
            <a:ext cx="3107055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9"/>
          <p:cNvSpPr/>
          <p:nvPr/>
        </p:nvSpPr>
        <p:spPr>
          <a:xfrm>
            <a:off x="7666196" y="2790587"/>
            <a:ext cx="2609850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C. Wright Mills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7666196" y="3289935"/>
            <a:ext cx="2609850" cy="3209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Sociologická imaginace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Klasické dílo zdůrazňující propojení osobní biografie s historickými strukturami jako základ sociologického myšlení.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10729436" y="2541984"/>
            <a:ext cx="3107174" cy="4205883"/>
          </a:xfrm>
          <a:prstGeom prst="roundRect">
            <a:avLst>
              <a:gd name="adj" fmla="val 3258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5" name="Text 12"/>
          <p:cNvSpPr/>
          <p:nvPr/>
        </p:nvSpPr>
        <p:spPr>
          <a:xfrm>
            <a:off x="10978039" y="2790587"/>
            <a:ext cx="260996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Robert K. Merton</a:t>
            </a:r>
            <a:endParaRPr lang="en-US" sz="2350" dirty="0"/>
          </a:p>
        </p:txBody>
      </p:sp>
      <p:sp>
        <p:nvSpPr>
          <p:cNvPr id="16" name="Text 13"/>
          <p:cNvSpPr/>
          <p:nvPr/>
        </p:nvSpPr>
        <p:spPr>
          <a:xfrm>
            <a:off x="10978039" y="3289935"/>
            <a:ext cx="2609969" cy="2496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850" i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 ze sociologické teorie a struktury</a:t>
            </a:r>
            <a:r>
              <a:rPr lang="en-US" sz="18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Zakladatel teorie středního dosahu. Klíčový pro pochopení vztahu teorie a empirického výzkumu.</a:t>
            </a:r>
            <a:endParaRPr lang="en-US" sz="185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4384" y="782122"/>
            <a:ext cx="4552593" cy="569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Klíčové závěry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84384" y="1585079"/>
            <a:ext cx="4275892" cy="2638068"/>
          </a:xfrm>
          <a:prstGeom prst="roundRect">
            <a:avLst>
              <a:gd name="adj" fmla="val 289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50" y="1774746"/>
            <a:ext cx="546259" cy="54625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4307" y="1924883"/>
            <a:ext cx="245745" cy="24574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74050" y="2437924"/>
            <a:ext cx="3896558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Teorie a empirie se musejí doplňovat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74050" y="3077170"/>
            <a:ext cx="3896558" cy="95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Bez jejich spolupráce hrozí abstraktní empiricismus nebo prázdné velké teorie. Teorie středního dosahu (Merton) je zlatou střední cestou.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5177195" y="1585079"/>
            <a:ext cx="4275892" cy="2638068"/>
          </a:xfrm>
          <a:prstGeom prst="roundRect">
            <a:avLst>
              <a:gd name="adj" fmla="val 289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861" y="1774746"/>
            <a:ext cx="546259" cy="54625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7118" y="1924883"/>
            <a:ext cx="245745" cy="2457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366861" y="2437924"/>
            <a:ext cx="3896558" cy="569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Kvalita měření závisí na validitě a reliabilitě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5366861" y="3077170"/>
            <a:ext cx="3896558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Systematická chyba ohrožuje validitu, nesystematická reliabilitu. Standardizace zvyšuje reliabilitu, ale může snižovat validitu.</a:t>
            </a:r>
            <a:endParaRPr lang="en-US" sz="1400" dirty="0"/>
          </a:p>
        </p:txBody>
      </p:sp>
      <p:sp>
        <p:nvSpPr>
          <p:cNvPr id="13" name="Shape 7"/>
          <p:cNvSpPr/>
          <p:nvPr/>
        </p:nvSpPr>
        <p:spPr>
          <a:xfrm>
            <a:off x="9570006" y="1585079"/>
            <a:ext cx="4275892" cy="2638068"/>
          </a:xfrm>
          <a:prstGeom prst="roundRect">
            <a:avLst>
              <a:gd name="adj" fmla="val 289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9672" y="1774746"/>
            <a:ext cx="546259" cy="546259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9929" y="1924883"/>
            <a:ext cx="245745" cy="24574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759672" y="2437924"/>
            <a:ext cx="3756303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Výběr strategie a vzorku je klíčový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9759672" y="2792611"/>
            <a:ext cx="3896558" cy="956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Pouze náhodný výběr umožňuje statistickou indukci. Anketa není vědecký výzkum — výsledky nelze zobecnit bez ohledu na velikost vzorku.</a:t>
            </a:r>
            <a:endParaRPr lang="en-US" sz="1400" dirty="0"/>
          </a:p>
        </p:txBody>
      </p:sp>
      <p:sp>
        <p:nvSpPr>
          <p:cNvPr id="18" name="Shape 10"/>
          <p:cNvSpPr/>
          <p:nvPr/>
        </p:nvSpPr>
        <p:spPr>
          <a:xfrm>
            <a:off x="784384" y="4340066"/>
            <a:ext cx="6472238" cy="2114431"/>
          </a:xfrm>
          <a:prstGeom prst="roundRect">
            <a:avLst>
              <a:gd name="adj" fmla="val 3617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050" y="4529733"/>
            <a:ext cx="546259" cy="546259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4307" y="4679871"/>
            <a:ext cx="245745" cy="245745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974050" y="5192911"/>
            <a:ext cx="420159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Interpretace vyžaduje kritické myšlení</a:t>
            </a:r>
            <a:endParaRPr lang="en-US" sz="1750" dirty="0"/>
          </a:p>
        </p:txBody>
      </p:sp>
      <p:sp>
        <p:nvSpPr>
          <p:cNvPr id="22" name="Text 12"/>
          <p:cNvSpPr/>
          <p:nvPr/>
        </p:nvSpPr>
        <p:spPr>
          <a:xfrm>
            <a:off x="974050" y="5547598"/>
            <a:ext cx="6092904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Korelace není kauzalita. Za výsledky je třeba hledat latentní proměnné a efekty kontextu sběru dat. Reflexivita je podmínkou kvalitního výzkumu.</a:t>
            </a:r>
            <a:endParaRPr lang="en-US" sz="1400" dirty="0"/>
          </a:p>
        </p:txBody>
      </p:sp>
      <p:sp>
        <p:nvSpPr>
          <p:cNvPr id="23" name="Shape 13"/>
          <p:cNvSpPr/>
          <p:nvPr/>
        </p:nvSpPr>
        <p:spPr>
          <a:xfrm>
            <a:off x="7373541" y="4340066"/>
            <a:ext cx="6472357" cy="2114431"/>
          </a:xfrm>
          <a:prstGeom prst="roundRect">
            <a:avLst>
              <a:gd name="adj" fmla="val 3617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3207" y="4529733"/>
            <a:ext cx="546259" cy="546259"/>
          </a:xfrm>
          <a:prstGeom prst="rect">
            <a:avLst/>
          </a:prstGeom>
        </p:spPr>
      </p:pic>
      <p:pic>
        <p:nvPicPr>
          <p:cNvPr id="25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713464" y="4679871"/>
            <a:ext cx="245745" cy="245745"/>
          </a:xfrm>
          <a:prstGeom prst="rect">
            <a:avLst/>
          </a:prstGeom>
        </p:spPr>
      </p:pic>
      <p:sp>
        <p:nvSpPr>
          <p:cNvPr id="26" name="Text 14"/>
          <p:cNvSpPr/>
          <p:nvPr/>
        </p:nvSpPr>
        <p:spPr>
          <a:xfrm>
            <a:off x="7563207" y="5192911"/>
            <a:ext cx="4028480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Etika je předpokladem, ne překážkou</a:t>
            </a:r>
            <a:endParaRPr lang="en-US" sz="1750" dirty="0"/>
          </a:p>
        </p:txBody>
      </p:sp>
      <p:sp>
        <p:nvSpPr>
          <p:cNvPr id="27" name="Text 15"/>
          <p:cNvSpPr/>
          <p:nvPr/>
        </p:nvSpPr>
        <p:spPr>
          <a:xfrm>
            <a:off x="7563207" y="5547598"/>
            <a:ext cx="6093023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Bez informovaného souhlasu, anonymizace a respektu k respondentům nemůže výzkum získat důvěru ani produkovat validní data.</a:t>
            </a:r>
            <a:endParaRPr lang="en-US" sz="1400" dirty="0"/>
          </a:p>
        </p:txBody>
      </p:sp>
      <p:sp>
        <p:nvSpPr>
          <p:cNvPr id="28" name="Text 16"/>
          <p:cNvSpPr/>
          <p:nvPr/>
        </p:nvSpPr>
        <p:spPr>
          <a:xfrm>
            <a:off x="1057513" y="6717625"/>
            <a:ext cx="12788503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i Disman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se shodují: dobrý sociologický výzkum vyžaduje nejen technickou zručnost, ale i </a:t>
            </a:r>
            <a:r>
              <a:rPr lang="en-US" sz="1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teoretickou imaginaci</a:t>
            </a: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etickou odpovědnost.</a:t>
            </a:r>
            <a:endParaRPr lang="en-US" sz="1750" dirty="0"/>
          </a:p>
        </p:txBody>
      </p:sp>
      <p:sp>
        <p:nvSpPr>
          <p:cNvPr id="29" name="Shape 17"/>
          <p:cNvSpPr/>
          <p:nvPr/>
        </p:nvSpPr>
        <p:spPr>
          <a:xfrm>
            <a:off x="784384" y="6586061"/>
            <a:ext cx="22860" cy="861298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1053"/>
            <a:ext cx="108365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Giddensovy typy sociologických otázek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076807"/>
            <a:ext cx="12702659" cy="408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„Sociologické otázky jsou faktické, srovnávací, vývojové a teoretické." — Anthony Giddens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1872734"/>
            <a:ext cx="30480" cy="816293"/>
          </a:xfrm>
          <a:prstGeom prst="rect">
            <a:avLst/>
          </a:prstGeom>
          <a:solidFill>
            <a:srgbClr val="E7BF6A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Text 3"/>
          <p:cNvSpPr/>
          <p:nvPr/>
        </p:nvSpPr>
        <p:spPr>
          <a:xfrm>
            <a:off x="793790" y="2893100"/>
            <a:ext cx="13042821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Giddens definuje sociologii jako vědu o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studiu sociální reality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vztahů, institucí, struktur a procesů, které utvářejí lidské společnosti. Výzkum není nahodilým sbíráním informací, ale </a:t>
            </a:r>
            <a:r>
              <a:rPr lang="en-US" sz="220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systematickým zkoumáním faktů</a:t>
            </a:r>
            <a:r>
              <a:rPr lang="en-US" sz="220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dle jasných pravidel. Každý ze čtyř typů otázek vyžaduje specifický empirický přístup.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729758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5"/>
          <p:cNvSpPr/>
          <p:nvPr/>
        </p:nvSpPr>
        <p:spPr>
          <a:xfrm>
            <a:off x="1028224" y="4964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Faktické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28224" y="5427345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 se děje ve společnosti?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05926" y="4729758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8"/>
          <p:cNvSpPr/>
          <p:nvPr/>
        </p:nvSpPr>
        <p:spPr>
          <a:xfrm>
            <a:off x="7640360" y="4964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Srovnávací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40360" y="5427345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liší různé společnosti?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6169819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1"/>
          <p:cNvSpPr/>
          <p:nvPr/>
        </p:nvSpPr>
        <p:spPr>
          <a:xfrm>
            <a:off x="1028224" y="6404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Vývojové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8224" y="6867406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Jak se společnost mění v čase?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05926" y="6169819"/>
            <a:ext cx="6430685" cy="1258610"/>
          </a:xfrm>
          <a:prstGeom prst="roundRect">
            <a:avLst>
              <a:gd name="adj" fmla="val 7569"/>
            </a:avLst>
          </a:prstGeom>
          <a:solidFill>
            <a:srgbClr val="FFFFFF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Text 14"/>
          <p:cNvSpPr/>
          <p:nvPr/>
        </p:nvSpPr>
        <p:spPr>
          <a:xfrm>
            <a:off x="7640360" y="6404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Teoretické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40360" y="6867406"/>
            <a:ext cx="596181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Proč se jevy dějí tak, jak se dějí?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1319"/>
            <a:ext cx="7556421" cy="1771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5550" dirty="0">
                <a:solidFill>
                  <a:srgbClr val="2C2926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Výzkumné strategie v sociologii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3228499"/>
            <a:ext cx="7556421" cy="3969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Sociologický výzkum se tradičně opírá o dvě základní strategie, které se liší svou logikou, cíli i nástroji. Disman zdůrazňuje, že volba strategie závisí na </a:t>
            </a:r>
            <a:r>
              <a:rPr lang="en-US" sz="2750" b="1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povaze výzkumné otázky</a:t>
            </a:r>
            <a:r>
              <a:rPr lang="en-US" sz="2750" dirty="0">
                <a:solidFill>
                  <a:srgbClr val="2C29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není správná nebo špatná metoda, je jen metoda vhodná nebo nevhodná pro daný záměr.</a:t>
            </a:r>
            <a:endParaRPr lang="en-US" sz="2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7343</Words>
  <Application>Microsoft Office PowerPoint</Application>
  <PresentationFormat>Vlastní</PresentationFormat>
  <Paragraphs>744</Paragraphs>
  <Slides>71</Slides>
  <Notes>71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6" baseType="lpstr">
      <vt:lpstr>Inter</vt:lpstr>
      <vt:lpstr>Bricolage Grotesque Semi Bold</vt:lpstr>
      <vt:lpstr>Bricolage Grotesque Light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Daniel Kunštát</cp:lastModifiedBy>
  <cp:revision>1</cp:revision>
  <dcterms:created xsi:type="dcterms:W3CDTF">2026-02-25T19:09:37Z</dcterms:created>
  <dcterms:modified xsi:type="dcterms:W3CDTF">2026-02-26T11:57:15Z</dcterms:modified>
</cp:coreProperties>
</file>