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35"/>
  </p:notesMasterIdLst>
  <p:handoutMasterIdLst>
    <p:handoutMasterId r:id="rId36"/>
  </p:handoutMasterIdLst>
  <p:sldIdLst>
    <p:sldId id="264" r:id="rId4"/>
    <p:sldId id="270" r:id="rId5"/>
    <p:sldId id="330" r:id="rId6"/>
    <p:sldId id="406" r:id="rId7"/>
    <p:sldId id="337" r:id="rId8"/>
    <p:sldId id="289" r:id="rId9"/>
    <p:sldId id="407" r:id="rId10"/>
    <p:sldId id="410" r:id="rId11"/>
    <p:sldId id="408" r:id="rId12"/>
    <p:sldId id="411" r:id="rId13"/>
    <p:sldId id="409" r:id="rId14"/>
    <p:sldId id="412" r:id="rId15"/>
    <p:sldId id="413" r:id="rId16"/>
    <p:sldId id="414" r:id="rId17"/>
    <p:sldId id="335" r:id="rId18"/>
    <p:sldId id="415" r:id="rId19"/>
    <p:sldId id="420" r:id="rId20"/>
    <p:sldId id="418" r:id="rId21"/>
    <p:sldId id="417" r:id="rId22"/>
    <p:sldId id="424" r:id="rId23"/>
    <p:sldId id="426" r:id="rId24"/>
    <p:sldId id="425" r:id="rId25"/>
    <p:sldId id="427" r:id="rId26"/>
    <p:sldId id="428" r:id="rId27"/>
    <p:sldId id="429" r:id="rId28"/>
    <p:sldId id="431" r:id="rId29"/>
    <p:sldId id="430" r:id="rId30"/>
    <p:sldId id="432" r:id="rId31"/>
    <p:sldId id="434" r:id="rId32"/>
    <p:sldId id="433" r:id="rId33"/>
    <p:sldId id="268" r:id="rId3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25471-62B9-4677-AF27-96ED51A3C2FE}" v="35" dt="2026-02-17T15:10:12.10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95928"/>
  </p:normalViewPr>
  <p:slideViewPr>
    <p:cSldViewPr snapToGrid="0">
      <p:cViewPr varScale="1">
        <p:scale>
          <a:sx n="74" d="100"/>
          <a:sy n="74" d="100"/>
        </p:scale>
        <p:origin x="440" y="56"/>
      </p:cViewPr>
      <p:guideLst/>
    </p:cSldViewPr>
  </p:slideViewPr>
  <p:outlineViewPr>
    <p:cViewPr>
      <p:scale>
        <a:sx n="33" d="100"/>
        <a:sy n="33" d="100"/>
      </p:scale>
      <p:origin x="0" y="-7768"/>
    </p:cViewPr>
  </p:outlineViewPr>
  <p:notesTextViewPr>
    <p:cViewPr>
      <p:scale>
        <a:sx n="1" d="1"/>
        <a:sy n="1" d="1"/>
      </p:scale>
      <p:origin x="0" y="0"/>
    </p:cViewPr>
  </p:notesTextViewPr>
  <p:notesViewPr>
    <p:cSldViewPr snapToGrid="0">
      <p:cViewPr varScale="1">
        <p:scale>
          <a:sx n="87" d="100"/>
          <a:sy n="87" d="100"/>
        </p:scale>
        <p:origin x="269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opecký" userId="9286bb40e6f258d3" providerId="LiveId" clId="{E05CAF44-8749-4CE1-A508-FD8D1D03B3B3}"/>
    <pc:docChg chg="undo custSel addSld delSld modSld sldOrd delMainMaster">
      <pc:chgData name="Martin Kopecký" userId="9286bb40e6f258d3" providerId="LiveId" clId="{E05CAF44-8749-4CE1-A508-FD8D1D03B3B3}" dt="2026-02-20T08:43:48.185" v="2228" actId="6549"/>
      <pc:docMkLst>
        <pc:docMk/>
      </pc:docMkLst>
      <pc:sldChg chg="modSp mod">
        <pc:chgData name="Martin Kopecký" userId="9286bb40e6f258d3" providerId="LiveId" clId="{E05CAF44-8749-4CE1-A508-FD8D1D03B3B3}" dt="2026-02-17T13:40:58.825" v="1253" actId="20577"/>
        <pc:sldMkLst>
          <pc:docMk/>
          <pc:sldMk cId="2478625944" sldId="264"/>
        </pc:sldMkLst>
        <pc:spChg chg="mod">
          <ac:chgData name="Martin Kopecký" userId="9286bb40e6f258d3" providerId="LiveId" clId="{E05CAF44-8749-4CE1-A508-FD8D1D03B3B3}" dt="2026-02-17T13:40:58.825" v="1253" actId="20577"/>
          <ac:spMkLst>
            <pc:docMk/>
            <pc:sldMk cId="2478625944" sldId="264"/>
            <ac:spMk id="2" creationId="{38A5984E-E41E-58BC-4CEB-5BDB04E6BD89}"/>
          </ac:spMkLst>
        </pc:spChg>
      </pc:sldChg>
      <pc:sldChg chg="modSp mod">
        <pc:chgData name="Martin Kopecký" userId="9286bb40e6f258d3" providerId="LiveId" clId="{E05CAF44-8749-4CE1-A508-FD8D1D03B3B3}" dt="2026-02-16T19:25:26.390" v="163"/>
        <pc:sldMkLst>
          <pc:docMk/>
          <pc:sldMk cId="1869160061" sldId="270"/>
        </pc:sldMkLst>
        <pc:spChg chg="mod">
          <ac:chgData name="Martin Kopecký" userId="9286bb40e6f258d3" providerId="LiveId" clId="{E05CAF44-8749-4CE1-A508-FD8D1D03B3B3}" dt="2026-02-16T19:25:26.390" v="163"/>
          <ac:spMkLst>
            <pc:docMk/>
            <pc:sldMk cId="1869160061" sldId="270"/>
            <ac:spMk id="2" creationId="{AB673D5B-FFCF-A3B9-E131-952F42396988}"/>
          </ac:spMkLst>
        </pc:spChg>
      </pc:sldChg>
      <pc:sldChg chg="modSp add mod">
        <pc:chgData name="Martin Kopecký" userId="9286bb40e6f258d3" providerId="LiveId" clId="{E05CAF44-8749-4CE1-A508-FD8D1D03B3B3}" dt="2026-02-17T12:40:12.350" v="605" actId="6549"/>
        <pc:sldMkLst>
          <pc:docMk/>
          <pc:sldMk cId="861154044" sldId="289"/>
        </pc:sldMkLst>
        <pc:spChg chg="mod">
          <ac:chgData name="Martin Kopecký" userId="9286bb40e6f258d3" providerId="LiveId" clId="{E05CAF44-8749-4CE1-A508-FD8D1D03B3B3}" dt="2026-02-17T12:40:12.350" v="605" actId="6549"/>
          <ac:spMkLst>
            <pc:docMk/>
            <pc:sldMk cId="861154044" sldId="289"/>
            <ac:spMk id="3" creationId="{151DFF08-C16C-47E5-99F7-2CB65308D9CB}"/>
          </ac:spMkLst>
        </pc:spChg>
      </pc:sldChg>
      <pc:sldChg chg="modSp mod">
        <pc:chgData name="Martin Kopecký" userId="9286bb40e6f258d3" providerId="LiveId" clId="{E05CAF44-8749-4CE1-A508-FD8D1D03B3B3}" dt="2026-02-17T15:16:10.529" v="2206" actId="6549"/>
        <pc:sldMkLst>
          <pc:docMk/>
          <pc:sldMk cId="3137006637" sldId="330"/>
        </pc:sldMkLst>
        <pc:spChg chg="mod">
          <ac:chgData name="Martin Kopecký" userId="9286bb40e6f258d3" providerId="LiveId" clId="{E05CAF44-8749-4CE1-A508-FD8D1D03B3B3}" dt="2026-02-16T19:26:06.985" v="207" actId="20577"/>
          <ac:spMkLst>
            <pc:docMk/>
            <pc:sldMk cId="3137006637" sldId="330"/>
            <ac:spMk id="2" creationId="{1106CCC0-155C-49F6-8892-A396EC1697DE}"/>
          </ac:spMkLst>
        </pc:spChg>
        <pc:spChg chg="mod">
          <ac:chgData name="Martin Kopecký" userId="9286bb40e6f258d3" providerId="LiveId" clId="{E05CAF44-8749-4CE1-A508-FD8D1D03B3B3}" dt="2026-02-17T15:16:10.529" v="2206" actId="6549"/>
          <ac:spMkLst>
            <pc:docMk/>
            <pc:sldMk cId="3137006637" sldId="330"/>
            <ac:spMk id="3" creationId="{AB8A8462-2EBC-4BB3-8EDB-A74C3E5C0B07}"/>
          </ac:spMkLst>
        </pc:spChg>
      </pc:sldChg>
      <pc:sldChg chg="modSp mod">
        <pc:chgData name="Martin Kopecký" userId="9286bb40e6f258d3" providerId="LiveId" clId="{E05CAF44-8749-4CE1-A508-FD8D1D03B3B3}" dt="2026-02-17T13:14:47.449" v="1085" actId="20577"/>
        <pc:sldMkLst>
          <pc:docMk/>
          <pc:sldMk cId="3805236638" sldId="335"/>
        </pc:sldMkLst>
        <pc:spChg chg="mod">
          <ac:chgData name="Martin Kopecký" userId="9286bb40e6f258d3" providerId="LiveId" clId="{E05CAF44-8749-4CE1-A508-FD8D1D03B3B3}" dt="2026-02-17T13:14:47.449" v="1085" actId="20577"/>
          <ac:spMkLst>
            <pc:docMk/>
            <pc:sldMk cId="3805236638" sldId="335"/>
            <ac:spMk id="2" creationId="{2A200D15-3C5F-E395-551F-72F56F3B0776}"/>
          </ac:spMkLst>
        </pc:spChg>
      </pc:sldChg>
      <pc:sldChg chg="modSp mod">
        <pc:chgData name="Martin Kopecký" userId="9286bb40e6f258d3" providerId="LiveId" clId="{E05CAF44-8749-4CE1-A508-FD8D1D03B3B3}" dt="2026-02-17T12:39:10.958" v="550" actId="20577"/>
        <pc:sldMkLst>
          <pc:docMk/>
          <pc:sldMk cId="2048343002" sldId="337"/>
        </pc:sldMkLst>
        <pc:spChg chg="mod">
          <ac:chgData name="Martin Kopecký" userId="9286bb40e6f258d3" providerId="LiveId" clId="{E05CAF44-8749-4CE1-A508-FD8D1D03B3B3}" dt="2026-02-17T12:39:10.958" v="550" actId="20577"/>
          <ac:spMkLst>
            <pc:docMk/>
            <pc:sldMk cId="2048343002" sldId="337"/>
            <ac:spMk id="2" creationId="{E24B85E1-CEAF-F2D7-C9CD-AB9E2BA05234}"/>
          </ac:spMkLst>
        </pc:spChg>
      </pc:sldChg>
      <pc:sldChg chg="modSp new mod">
        <pc:chgData name="Martin Kopecký" userId="9286bb40e6f258d3" providerId="LiveId" clId="{E05CAF44-8749-4CE1-A508-FD8D1D03B3B3}" dt="2026-02-17T15:16:58.532" v="2211" actId="113"/>
        <pc:sldMkLst>
          <pc:docMk/>
          <pc:sldMk cId="3716030709" sldId="406"/>
        </pc:sldMkLst>
        <pc:spChg chg="mod">
          <ac:chgData name="Martin Kopecký" userId="9286bb40e6f258d3" providerId="LiveId" clId="{E05CAF44-8749-4CE1-A508-FD8D1D03B3B3}" dt="2026-02-16T19:36:22.811" v="454" actId="6549"/>
          <ac:spMkLst>
            <pc:docMk/>
            <pc:sldMk cId="3716030709" sldId="406"/>
            <ac:spMk id="2" creationId="{AE652C73-A4C1-1517-9953-DF4AD1B7527B}"/>
          </ac:spMkLst>
        </pc:spChg>
        <pc:spChg chg="mod">
          <ac:chgData name="Martin Kopecký" userId="9286bb40e6f258d3" providerId="LiveId" clId="{E05CAF44-8749-4CE1-A508-FD8D1D03B3B3}" dt="2026-02-17T15:16:58.532" v="2211" actId="113"/>
          <ac:spMkLst>
            <pc:docMk/>
            <pc:sldMk cId="3716030709" sldId="406"/>
            <ac:spMk id="3" creationId="{80D4845C-45EE-56FA-EAB8-7D25DB0675FB}"/>
          </ac:spMkLst>
        </pc:spChg>
      </pc:sldChg>
      <pc:sldChg chg="modSp add mod">
        <pc:chgData name="Martin Kopecký" userId="9286bb40e6f258d3" providerId="LiveId" clId="{E05CAF44-8749-4CE1-A508-FD8D1D03B3B3}" dt="2026-02-17T12:41:53.841" v="627" actId="5793"/>
        <pc:sldMkLst>
          <pc:docMk/>
          <pc:sldMk cId="2603182342" sldId="407"/>
        </pc:sldMkLst>
        <pc:spChg chg="mod">
          <ac:chgData name="Martin Kopecký" userId="9286bb40e6f258d3" providerId="LiveId" clId="{E05CAF44-8749-4CE1-A508-FD8D1D03B3B3}" dt="2026-02-17T12:41:53.841" v="627" actId="5793"/>
          <ac:spMkLst>
            <pc:docMk/>
            <pc:sldMk cId="2603182342" sldId="407"/>
            <ac:spMk id="3" creationId="{11C38DC2-D404-45AE-9A5A-5DF42DDB217A}"/>
          </ac:spMkLst>
        </pc:spChg>
      </pc:sldChg>
      <pc:sldChg chg="modSp add mod">
        <pc:chgData name="Martin Kopecký" userId="9286bb40e6f258d3" providerId="LiveId" clId="{E05CAF44-8749-4CE1-A508-FD8D1D03B3B3}" dt="2026-02-20T08:40:13.558" v="2213" actId="6549"/>
        <pc:sldMkLst>
          <pc:docMk/>
          <pc:sldMk cId="1308712901" sldId="408"/>
        </pc:sldMkLst>
        <pc:spChg chg="mod">
          <ac:chgData name="Martin Kopecký" userId="9286bb40e6f258d3" providerId="LiveId" clId="{E05CAF44-8749-4CE1-A508-FD8D1D03B3B3}" dt="2026-02-20T08:40:13.558" v="2213" actId="6549"/>
          <ac:spMkLst>
            <pc:docMk/>
            <pc:sldMk cId="1308712901" sldId="408"/>
            <ac:spMk id="3" creationId="{E8F92258-5ABF-4395-AA66-53A1882F8EFB}"/>
          </ac:spMkLst>
        </pc:spChg>
      </pc:sldChg>
      <pc:sldChg chg="modSp add mod">
        <pc:chgData name="Martin Kopecký" userId="9286bb40e6f258d3" providerId="LiveId" clId="{E05CAF44-8749-4CE1-A508-FD8D1D03B3B3}" dt="2026-02-17T13:00:39.504" v="792" actId="20577"/>
        <pc:sldMkLst>
          <pc:docMk/>
          <pc:sldMk cId="2480960243" sldId="409"/>
        </pc:sldMkLst>
        <pc:spChg chg="mod">
          <ac:chgData name="Martin Kopecký" userId="9286bb40e6f258d3" providerId="LiveId" clId="{E05CAF44-8749-4CE1-A508-FD8D1D03B3B3}" dt="2026-02-17T13:00:39.504" v="792" actId="20577"/>
          <ac:spMkLst>
            <pc:docMk/>
            <pc:sldMk cId="2480960243" sldId="409"/>
            <ac:spMk id="3" creationId="{A7BB273B-9542-4EBB-941C-03535C2CDDD0}"/>
          </ac:spMkLst>
        </pc:spChg>
      </pc:sldChg>
      <pc:sldChg chg="modSp new mod">
        <pc:chgData name="Martin Kopecký" userId="9286bb40e6f258d3" providerId="LiveId" clId="{E05CAF44-8749-4CE1-A508-FD8D1D03B3B3}" dt="2026-02-17T12:51:07.990" v="673" actId="20577"/>
        <pc:sldMkLst>
          <pc:docMk/>
          <pc:sldMk cId="1597972297" sldId="410"/>
        </pc:sldMkLst>
        <pc:spChg chg="mod">
          <ac:chgData name="Martin Kopecký" userId="9286bb40e6f258d3" providerId="LiveId" clId="{E05CAF44-8749-4CE1-A508-FD8D1D03B3B3}" dt="2026-02-17T12:41:27.366" v="614" actId="20577"/>
          <ac:spMkLst>
            <pc:docMk/>
            <pc:sldMk cId="1597972297" sldId="410"/>
            <ac:spMk id="2" creationId="{EEC8319F-EAAF-A130-6346-2F68EF9B5176}"/>
          </ac:spMkLst>
        </pc:spChg>
        <pc:spChg chg="mod">
          <ac:chgData name="Martin Kopecký" userId="9286bb40e6f258d3" providerId="LiveId" clId="{E05CAF44-8749-4CE1-A508-FD8D1D03B3B3}" dt="2026-02-17T12:51:07.990" v="673" actId="20577"/>
          <ac:spMkLst>
            <pc:docMk/>
            <pc:sldMk cId="1597972297" sldId="410"/>
            <ac:spMk id="3" creationId="{951A697B-2137-FA9A-8673-349AEA4B0460}"/>
          </ac:spMkLst>
        </pc:spChg>
      </pc:sldChg>
      <pc:sldChg chg="modSp new mod">
        <pc:chgData name="Martin Kopecký" userId="9286bb40e6f258d3" providerId="LiveId" clId="{E05CAF44-8749-4CE1-A508-FD8D1D03B3B3}" dt="2026-02-17T12:59:48.428" v="767" actId="20577"/>
        <pc:sldMkLst>
          <pc:docMk/>
          <pc:sldMk cId="2448260371" sldId="411"/>
        </pc:sldMkLst>
        <pc:spChg chg="mod">
          <ac:chgData name="Martin Kopecký" userId="9286bb40e6f258d3" providerId="LiveId" clId="{E05CAF44-8749-4CE1-A508-FD8D1D03B3B3}" dt="2026-02-17T12:58:42.612" v="744" actId="20577"/>
          <ac:spMkLst>
            <pc:docMk/>
            <pc:sldMk cId="2448260371" sldId="411"/>
            <ac:spMk id="2" creationId="{1A5D09BF-442B-018A-5A2A-D297A941E648}"/>
          </ac:spMkLst>
        </pc:spChg>
        <pc:spChg chg="mod">
          <ac:chgData name="Martin Kopecký" userId="9286bb40e6f258d3" providerId="LiveId" clId="{E05CAF44-8749-4CE1-A508-FD8D1D03B3B3}" dt="2026-02-17T12:59:48.428" v="767" actId="20577"/>
          <ac:spMkLst>
            <pc:docMk/>
            <pc:sldMk cId="2448260371" sldId="411"/>
            <ac:spMk id="3" creationId="{5BE7E908-7F02-D007-4A08-F892ECB07A64}"/>
          </ac:spMkLst>
        </pc:spChg>
      </pc:sldChg>
      <pc:sldChg chg="modSp new mod">
        <pc:chgData name="Martin Kopecký" userId="9286bb40e6f258d3" providerId="LiveId" clId="{E05CAF44-8749-4CE1-A508-FD8D1D03B3B3}" dt="2026-02-17T13:07:48.234" v="971" actId="15"/>
        <pc:sldMkLst>
          <pc:docMk/>
          <pc:sldMk cId="1997512882" sldId="412"/>
        </pc:sldMkLst>
        <pc:spChg chg="mod">
          <ac:chgData name="Martin Kopecký" userId="9286bb40e6f258d3" providerId="LiveId" clId="{E05CAF44-8749-4CE1-A508-FD8D1D03B3B3}" dt="2026-02-17T13:02:04.459" v="856" actId="20577"/>
          <ac:spMkLst>
            <pc:docMk/>
            <pc:sldMk cId="1997512882" sldId="412"/>
            <ac:spMk id="2" creationId="{F2BC620F-46FF-FF46-544E-8B5BE9407246}"/>
          </ac:spMkLst>
        </pc:spChg>
        <pc:spChg chg="mod">
          <ac:chgData name="Martin Kopecký" userId="9286bb40e6f258d3" providerId="LiveId" clId="{E05CAF44-8749-4CE1-A508-FD8D1D03B3B3}" dt="2026-02-17T13:07:48.234" v="971" actId="15"/>
          <ac:spMkLst>
            <pc:docMk/>
            <pc:sldMk cId="1997512882" sldId="412"/>
            <ac:spMk id="3" creationId="{174A39A4-75AC-E46D-0068-081085A00433}"/>
          </ac:spMkLst>
        </pc:spChg>
      </pc:sldChg>
      <pc:sldChg chg="modSp new mod">
        <pc:chgData name="Martin Kopecký" userId="9286bb40e6f258d3" providerId="LiveId" clId="{E05CAF44-8749-4CE1-A508-FD8D1D03B3B3}" dt="2026-02-17T13:10:45.059" v="1015" actId="20577"/>
        <pc:sldMkLst>
          <pc:docMk/>
          <pc:sldMk cId="3731888056" sldId="413"/>
        </pc:sldMkLst>
        <pc:spChg chg="mod">
          <ac:chgData name="Martin Kopecký" userId="9286bb40e6f258d3" providerId="LiveId" clId="{E05CAF44-8749-4CE1-A508-FD8D1D03B3B3}" dt="2026-02-17T13:08:50.662" v="992" actId="20577"/>
          <ac:spMkLst>
            <pc:docMk/>
            <pc:sldMk cId="3731888056" sldId="413"/>
            <ac:spMk id="2" creationId="{9EED4160-4649-D55A-C29B-59E8C15CCE6E}"/>
          </ac:spMkLst>
        </pc:spChg>
        <pc:spChg chg="mod">
          <ac:chgData name="Martin Kopecký" userId="9286bb40e6f258d3" providerId="LiveId" clId="{E05CAF44-8749-4CE1-A508-FD8D1D03B3B3}" dt="2026-02-17T13:10:45.059" v="1015" actId="20577"/>
          <ac:spMkLst>
            <pc:docMk/>
            <pc:sldMk cId="3731888056" sldId="413"/>
            <ac:spMk id="3" creationId="{CCB9E718-92E9-FFDB-940C-5BB324806E59}"/>
          </ac:spMkLst>
        </pc:spChg>
      </pc:sldChg>
      <pc:sldChg chg="modSp new mod">
        <pc:chgData name="Martin Kopecký" userId="9286bb40e6f258d3" providerId="LiveId" clId="{E05CAF44-8749-4CE1-A508-FD8D1D03B3B3}" dt="2026-02-17T13:12:15.287" v="1068" actId="27636"/>
        <pc:sldMkLst>
          <pc:docMk/>
          <pc:sldMk cId="2076050376" sldId="414"/>
        </pc:sldMkLst>
        <pc:spChg chg="mod">
          <ac:chgData name="Martin Kopecký" userId="9286bb40e6f258d3" providerId="LiveId" clId="{E05CAF44-8749-4CE1-A508-FD8D1D03B3B3}" dt="2026-02-17T13:11:16.711" v="1063" actId="20577"/>
          <ac:spMkLst>
            <pc:docMk/>
            <pc:sldMk cId="2076050376" sldId="414"/>
            <ac:spMk id="2" creationId="{12E6A505-7B7D-078E-B9B6-7B3EC29DC9C8}"/>
          </ac:spMkLst>
        </pc:spChg>
        <pc:spChg chg="mod">
          <ac:chgData name="Martin Kopecký" userId="9286bb40e6f258d3" providerId="LiveId" clId="{E05CAF44-8749-4CE1-A508-FD8D1D03B3B3}" dt="2026-02-17T13:12:15.287" v="1068" actId="27636"/>
          <ac:spMkLst>
            <pc:docMk/>
            <pc:sldMk cId="2076050376" sldId="414"/>
            <ac:spMk id="3" creationId="{A08F804A-AE07-FC3A-E393-8274C5591CBB}"/>
          </ac:spMkLst>
        </pc:spChg>
      </pc:sldChg>
      <pc:sldChg chg="modSp new mod ord">
        <pc:chgData name="Martin Kopecký" userId="9286bb40e6f258d3" providerId="LiveId" clId="{E05CAF44-8749-4CE1-A508-FD8D1D03B3B3}" dt="2026-02-17T13:19:26.645" v="1172" actId="6549"/>
        <pc:sldMkLst>
          <pc:docMk/>
          <pc:sldMk cId="1234968048" sldId="415"/>
        </pc:sldMkLst>
        <pc:spChg chg="mod">
          <ac:chgData name="Martin Kopecký" userId="9286bb40e6f258d3" providerId="LiveId" clId="{E05CAF44-8749-4CE1-A508-FD8D1D03B3B3}" dt="2026-02-17T13:17:13.436" v="1104" actId="20577"/>
          <ac:spMkLst>
            <pc:docMk/>
            <pc:sldMk cId="1234968048" sldId="415"/>
            <ac:spMk id="2" creationId="{EC344625-B698-18D4-3F43-53D86A360EE2}"/>
          </ac:spMkLst>
        </pc:spChg>
        <pc:spChg chg="mod">
          <ac:chgData name="Martin Kopecký" userId="9286bb40e6f258d3" providerId="LiveId" clId="{E05CAF44-8749-4CE1-A508-FD8D1D03B3B3}" dt="2026-02-17T13:19:26.645" v="1172" actId="6549"/>
          <ac:spMkLst>
            <pc:docMk/>
            <pc:sldMk cId="1234968048" sldId="415"/>
            <ac:spMk id="3" creationId="{4DD09042-DD68-5825-0793-4EAB5F3CB393}"/>
          </ac:spMkLst>
        </pc:spChg>
      </pc:sldChg>
      <pc:sldChg chg="modSp add mod ord">
        <pc:chgData name="Martin Kopecký" userId="9286bb40e6f258d3" providerId="LiveId" clId="{E05CAF44-8749-4CE1-A508-FD8D1D03B3B3}" dt="2026-02-17T13:51:17.943" v="1577"/>
        <pc:sldMkLst>
          <pc:docMk/>
          <pc:sldMk cId="2182929558" sldId="417"/>
        </pc:sldMkLst>
        <pc:spChg chg="mod">
          <ac:chgData name="Martin Kopecký" userId="9286bb40e6f258d3" providerId="LiveId" clId="{E05CAF44-8749-4CE1-A508-FD8D1D03B3B3}" dt="2026-02-17T13:42:56.244" v="1297" actId="6549"/>
          <ac:spMkLst>
            <pc:docMk/>
            <pc:sldMk cId="2182929558" sldId="417"/>
            <ac:spMk id="2" creationId="{8DEC645E-3276-C87D-A18A-E5F0BCD36FB8}"/>
          </ac:spMkLst>
        </pc:spChg>
      </pc:sldChg>
      <pc:sldChg chg="modSp new mod">
        <pc:chgData name="Martin Kopecký" userId="9286bb40e6f258d3" providerId="LiveId" clId="{E05CAF44-8749-4CE1-A508-FD8D1D03B3B3}" dt="2026-02-17T13:40:28.173" v="1246" actId="20577"/>
        <pc:sldMkLst>
          <pc:docMk/>
          <pc:sldMk cId="3925207799" sldId="418"/>
        </pc:sldMkLst>
        <pc:spChg chg="mod">
          <ac:chgData name="Martin Kopecký" userId="9286bb40e6f258d3" providerId="LiveId" clId="{E05CAF44-8749-4CE1-A508-FD8D1D03B3B3}" dt="2026-02-17T13:39:31.598" v="1235" actId="20577"/>
          <ac:spMkLst>
            <pc:docMk/>
            <pc:sldMk cId="3925207799" sldId="418"/>
            <ac:spMk id="2" creationId="{0FB8652A-0C4C-6E42-953F-C026FC38851A}"/>
          </ac:spMkLst>
        </pc:spChg>
        <pc:spChg chg="mod">
          <ac:chgData name="Martin Kopecký" userId="9286bb40e6f258d3" providerId="LiveId" clId="{E05CAF44-8749-4CE1-A508-FD8D1D03B3B3}" dt="2026-02-17T13:40:28.173" v="1246" actId="20577"/>
          <ac:spMkLst>
            <pc:docMk/>
            <pc:sldMk cId="3925207799" sldId="418"/>
            <ac:spMk id="3" creationId="{D94D6255-ECA1-EF49-66F3-ECF46578EEDD}"/>
          </ac:spMkLst>
        </pc:spChg>
      </pc:sldChg>
      <pc:sldChg chg="modSp add mod ord">
        <pc:chgData name="Martin Kopecký" userId="9286bb40e6f258d3" providerId="LiveId" clId="{E05CAF44-8749-4CE1-A508-FD8D1D03B3B3}" dt="2026-02-17T13:51:49.419" v="1589" actId="6549"/>
        <pc:sldMkLst>
          <pc:docMk/>
          <pc:sldMk cId="2450571804" sldId="420"/>
        </pc:sldMkLst>
        <pc:spChg chg="mod">
          <ac:chgData name="Martin Kopecký" userId="9286bb40e6f258d3" providerId="LiveId" clId="{E05CAF44-8749-4CE1-A508-FD8D1D03B3B3}" dt="2026-02-17T13:51:49.419" v="1589" actId="6549"/>
          <ac:spMkLst>
            <pc:docMk/>
            <pc:sldMk cId="2450571804" sldId="420"/>
            <ac:spMk id="2" creationId="{3D8371B3-4AD1-9664-5624-42A75EE0BEFF}"/>
          </ac:spMkLst>
        </pc:spChg>
      </pc:sldChg>
      <pc:sldChg chg="addSp delSp modSp new mod ord">
        <pc:chgData name="Martin Kopecký" userId="9286bb40e6f258d3" providerId="LiveId" clId="{E05CAF44-8749-4CE1-A508-FD8D1D03B3B3}" dt="2026-02-17T13:52:38.122" v="1631" actId="20577"/>
        <pc:sldMkLst>
          <pc:docMk/>
          <pc:sldMk cId="2465211440" sldId="424"/>
        </pc:sldMkLst>
        <pc:spChg chg="mod">
          <ac:chgData name="Martin Kopecký" userId="9286bb40e6f258d3" providerId="LiveId" clId="{E05CAF44-8749-4CE1-A508-FD8D1D03B3B3}" dt="2026-02-17T13:52:38.122" v="1631" actId="20577"/>
          <ac:spMkLst>
            <pc:docMk/>
            <pc:sldMk cId="2465211440" sldId="424"/>
            <ac:spMk id="2" creationId="{5C8256DB-9FD5-A91E-C9E7-1CCB095064A8}"/>
          </ac:spMkLst>
        </pc:spChg>
        <pc:spChg chg="mod">
          <ac:chgData name="Martin Kopecký" userId="9286bb40e6f258d3" providerId="LiveId" clId="{E05CAF44-8749-4CE1-A508-FD8D1D03B3B3}" dt="2026-02-17T13:50:35.374" v="1573" actId="20577"/>
          <ac:spMkLst>
            <pc:docMk/>
            <pc:sldMk cId="2465211440" sldId="424"/>
            <ac:spMk id="3" creationId="{857FE5EB-8D09-7B6B-D85D-CAD029132850}"/>
          </ac:spMkLst>
        </pc:spChg>
      </pc:sldChg>
      <pc:sldChg chg="modSp new mod">
        <pc:chgData name="Martin Kopecký" userId="9286bb40e6f258d3" providerId="LiveId" clId="{E05CAF44-8749-4CE1-A508-FD8D1D03B3B3}" dt="2026-02-17T14:52:04.271" v="1739" actId="27636"/>
        <pc:sldMkLst>
          <pc:docMk/>
          <pc:sldMk cId="3073550566" sldId="425"/>
        </pc:sldMkLst>
        <pc:spChg chg="mod">
          <ac:chgData name="Martin Kopecký" userId="9286bb40e6f258d3" providerId="LiveId" clId="{E05CAF44-8749-4CE1-A508-FD8D1D03B3B3}" dt="2026-02-17T13:55:36.475" v="1679" actId="20577"/>
          <ac:spMkLst>
            <pc:docMk/>
            <pc:sldMk cId="3073550566" sldId="425"/>
            <ac:spMk id="2" creationId="{4CCAD94A-6E43-D170-5FE8-DF3455410F55}"/>
          </ac:spMkLst>
        </pc:spChg>
        <pc:spChg chg="mod">
          <ac:chgData name="Martin Kopecký" userId="9286bb40e6f258d3" providerId="LiveId" clId="{E05CAF44-8749-4CE1-A508-FD8D1D03B3B3}" dt="2026-02-17T14:52:04.271" v="1739" actId="27636"/>
          <ac:spMkLst>
            <pc:docMk/>
            <pc:sldMk cId="3073550566" sldId="425"/>
            <ac:spMk id="3" creationId="{864BBD3C-1829-4B85-1B4F-23A17F8FE556}"/>
          </ac:spMkLst>
        </pc:spChg>
      </pc:sldChg>
      <pc:sldChg chg="modSp add mod ord">
        <pc:chgData name="Martin Kopecký" userId="9286bb40e6f258d3" providerId="LiveId" clId="{E05CAF44-8749-4CE1-A508-FD8D1D03B3B3}" dt="2026-02-17T13:54:11.667" v="1673" actId="6549"/>
        <pc:sldMkLst>
          <pc:docMk/>
          <pc:sldMk cId="1174204083" sldId="426"/>
        </pc:sldMkLst>
        <pc:spChg chg="mod">
          <ac:chgData name="Martin Kopecký" userId="9286bb40e6f258d3" providerId="LiveId" clId="{E05CAF44-8749-4CE1-A508-FD8D1D03B3B3}" dt="2026-02-17T13:54:11.667" v="1673" actId="6549"/>
          <ac:spMkLst>
            <pc:docMk/>
            <pc:sldMk cId="1174204083" sldId="426"/>
            <ac:spMk id="2" creationId="{728B7FA6-1B4D-9B8E-1E0A-599326BED3A5}"/>
          </ac:spMkLst>
        </pc:spChg>
      </pc:sldChg>
      <pc:sldChg chg="modSp new mod">
        <pc:chgData name="Martin Kopecký" userId="9286bb40e6f258d3" providerId="LiveId" clId="{E05CAF44-8749-4CE1-A508-FD8D1D03B3B3}" dt="2026-02-20T08:43:27.712" v="2227" actId="948"/>
        <pc:sldMkLst>
          <pc:docMk/>
          <pc:sldMk cId="3527252577" sldId="427"/>
        </pc:sldMkLst>
        <pc:spChg chg="mod">
          <ac:chgData name="Martin Kopecký" userId="9286bb40e6f258d3" providerId="LiveId" clId="{E05CAF44-8749-4CE1-A508-FD8D1D03B3B3}" dt="2026-02-17T14:53:40.760" v="1789" actId="20577"/>
          <ac:spMkLst>
            <pc:docMk/>
            <pc:sldMk cId="3527252577" sldId="427"/>
            <ac:spMk id="2" creationId="{76192D7C-3E5D-5F2E-1FBB-83560206910D}"/>
          </ac:spMkLst>
        </pc:spChg>
        <pc:spChg chg="mod">
          <ac:chgData name="Martin Kopecký" userId="9286bb40e6f258d3" providerId="LiveId" clId="{E05CAF44-8749-4CE1-A508-FD8D1D03B3B3}" dt="2026-02-20T08:43:27.712" v="2227" actId="948"/>
          <ac:spMkLst>
            <pc:docMk/>
            <pc:sldMk cId="3527252577" sldId="427"/>
            <ac:spMk id="3" creationId="{4F53B32C-4F77-3936-DA5E-1AC3DB51295C}"/>
          </ac:spMkLst>
        </pc:spChg>
      </pc:sldChg>
      <pc:sldChg chg="modSp new mod">
        <pc:chgData name="Martin Kopecký" userId="9286bb40e6f258d3" providerId="LiveId" clId="{E05CAF44-8749-4CE1-A508-FD8D1D03B3B3}" dt="2026-02-20T08:40:55.980" v="2215" actId="27636"/>
        <pc:sldMkLst>
          <pc:docMk/>
          <pc:sldMk cId="3635012462" sldId="428"/>
        </pc:sldMkLst>
        <pc:spChg chg="mod">
          <ac:chgData name="Martin Kopecký" userId="9286bb40e6f258d3" providerId="LiveId" clId="{E05CAF44-8749-4CE1-A508-FD8D1D03B3B3}" dt="2026-02-17T14:56:29.314" v="1872" actId="20577"/>
          <ac:spMkLst>
            <pc:docMk/>
            <pc:sldMk cId="3635012462" sldId="428"/>
            <ac:spMk id="2" creationId="{650456F8-7FAD-D6BD-F10E-08B2B4367934}"/>
          </ac:spMkLst>
        </pc:spChg>
        <pc:spChg chg="mod">
          <ac:chgData name="Martin Kopecký" userId="9286bb40e6f258d3" providerId="LiveId" clId="{E05CAF44-8749-4CE1-A508-FD8D1D03B3B3}" dt="2026-02-20T08:40:55.980" v="2215" actId="27636"/>
          <ac:spMkLst>
            <pc:docMk/>
            <pc:sldMk cId="3635012462" sldId="428"/>
            <ac:spMk id="3" creationId="{365778D7-C2FD-9803-DFD9-ABC4C19B36F0}"/>
          </ac:spMkLst>
        </pc:spChg>
      </pc:sldChg>
      <pc:sldChg chg="modSp new mod">
        <pc:chgData name="Martin Kopecký" userId="9286bb40e6f258d3" providerId="LiveId" clId="{E05CAF44-8749-4CE1-A508-FD8D1D03B3B3}" dt="2026-02-17T14:59:28.016" v="2001" actId="207"/>
        <pc:sldMkLst>
          <pc:docMk/>
          <pc:sldMk cId="2071193795" sldId="429"/>
        </pc:sldMkLst>
        <pc:spChg chg="mod">
          <ac:chgData name="Martin Kopecký" userId="9286bb40e6f258d3" providerId="LiveId" clId="{E05CAF44-8749-4CE1-A508-FD8D1D03B3B3}" dt="2026-02-17T14:58:54.521" v="1948" actId="313"/>
          <ac:spMkLst>
            <pc:docMk/>
            <pc:sldMk cId="2071193795" sldId="429"/>
            <ac:spMk id="2" creationId="{EAB760E7-A56F-6720-84F7-3A6D3E293785}"/>
          </ac:spMkLst>
        </pc:spChg>
        <pc:spChg chg="mod">
          <ac:chgData name="Martin Kopecký" userId="9286bb40e6f258d3" providerId="LiveId" clId="{E05CAF44-8749-4CE1-A508-FD8D1D03B3B3}" dt="2026-02-17T14:59:28.016" v="2001" actId="207"/>
          <ac:spMkLst>
            <pc:docMk/>
            <pc:sldMk cId="2071193795" sldId="429"/>
            <ac:spMk id="3" creationId="{8654F755-6B26-BEC3-9C80-BA9ACF22FB5C}"/>
          </ac:spMkLst>
        </pc:spChg>
      </pc:sldChg>
      <pc:sldChg chg="modSp new mod">
        <pc:chgData name="Martin Kopecký" userId="9286bb40e6f258d3" providerId="LiveId" clId="{E05CAF44-8749-4CE1-A508-FD8D1D03B3B3}" dt="2026-02-17T15:03:12.240" v="2047" actId="6549"/>
        <pc:sldMkLst>
          <pc:docMk/>
          <pc:sldMk cId="7867387" sldId="430"/>
        </pc:sldMkLst>
        <pc:spChg chg="mod">
          <ac:chgData name="Martin Kopecký" userId="9286bb40e6f258d3" providerId="LiveId" clId="{E05CAF44-8749-4CE1-A508-FD8D1D03B3B3}" dt="2026-02-17T15:03:00.296" v="2044" actId="20577"/>
          <ac:spMkLst>
            <pc:docMk/>
            <pc:sldMk cId="7867387" sldId="430"/>
            <ac:spMk id="2" creationId="{772BA50D-B8BE-8642-0131-D503B5E3D388}"/>
          </ac:spMkLst>
        </pc:spChg>
        <pc:spChg chg="mod">
          <ac:chgData name="Martin Kopecký" userId="9286bb40e6f258d3" providerId="LiveId" clId="{E05CAF44-8749-4CE1-A508-FD8D1D03B3B3}" dt="2026-02-17T15:03:12.240" v="2047" actId="6549"/>
          <ac:spMkLst>
            <pc:docMk/>
            <pc:sldMk cId="7867387" sldId="430"/>
            <ac:spMk id="3" creationId="{F9E56FAB-B2EB-74A3-D0EC-65AE90C8FBBF}"/>
          </ac:spMkLst>
        </pc:spChg>
      </pc:sldChg>
      <pc:sldChg chg="modSp add mod ord">
        <pc:chgData name="Martin Kopecký" userId="9286bb40e6f258d3" providerId="LiveId" clId="{E05CAF44-8749-4CE1-A508-FD8D1D03B3B3}" dt="2026-02-17T15:02:31.820" v="2028" actId="20577"/>
        <pc:sldMkLst>
          <pc:docMk/>
          <pc:sldMk cId="809118775" sldId="431"/>
        </pc:sldMkLst>
        <pc:spChg chg="mod">
          <ac:chgData name="Martin Kopecký" userId="9286bb40e6f258d3" providerId="LiveId" clId="{E05CAF44-8749-4CE1-A508-FD8D1D03B3B3}" dt="2026-02-17T15:02:31.820" v="2028" actId="20577"/>
          <ac:spMkLst>
            <pc:docMk/>
            <pc:sldMk cId="809118775" sldId="431"/>
            <ac:spMk id="2" creationId="{07E2CB79-BB5F-2088-7169-1A6DFD3CBD23}"/>
          </ac:spMkLst>
        </pc:spChg>
      </pc:sldChg>
      <pc:sldChg chg="modSp new mod">
        <pc:chgData name="Martin Kopecký" userId="9286bb40e6f258d3" providerId="LiveId" clId="{E05CAF44-8749-4CE1-A508-FD8D1D03B3B3}" dt="2026-02-17T15:07:39.737" v="2133" actId="20577"/>
        <pc:sldMkLst>
          <pc:docMk/>
          <pc:sldMk cId="963411429" sldId="432"/>
        </pc:sldMkLst>
        <pc:spChg chg="mod">
          <ac:chgData name="Martin Kopecký" userId="9286bb40e6f258d3" providerId="LiveId" clId="{E05CAF44-8749-4CE1-A508-FD8D1D03B3B3}" dt="2026-02-17T15:05:16.153" v="2117" actId="20577"/>
          <ac:spMkLst>
            <pc:docMk/>
            <pc:sldMk cId="963411429" sldId="432"/>
            <ac:spMk id="2" creationId="{9A5246BF-B213-7DE4-0F41-3B89EEF44C3A}"/>
          </ac:spMkLst>
        </pc:spChg>
        <pc:spChg chg="mod">
          <ac:chgData name="Martin Kopecký" userId="9286bb40e6f258d3" providerId="LiveId" clId="{E05CAF44-8749-4CE1-A508-FD8D1D03B3B3}" dt="2026-02-17T15:07:39.737" v="2133" actId="20577"/>
          <ac:spMkLst>
            <pc:docMk/>
            <pc:sldMk cId="963411429" sldId="432"/>
            <ac:spMk id="3" creationId="{61CB49F1-46DF-4D17-6716-559109DED0B5}"/>
          </ac:spMkLst>
        </pc:spChg>
      </pc:sldChg>
      <pc:sldChg chg="modSp new mod">
        <pc:chgData name="Martin Kopecký" userId="9286bb40e6f258d3" providerId="LiveId" clId="{E05CAF44-8749-4CE1-A508-FD8D1D03B3B3}" dt="2026-02-20T08:43:48.185" v="2228" actId="6549"/>
        <pc:sldMkLst>
          <pc:docMk/>
          <pc:sldMk cId="1383459868" sldId="433"/>
        </pc:sldMkLst>
        <pc:spChg chg="mod">
          <ac:chgData name="Martin Kopecký" userId="9286bb40e6f258d3" providerId="LiveId" clId="{E05CAF44-8749-4CE1-A508-FD8D1D03B3B3}" dt="2026-02-17T15:10:08.584" v="2174" actId="20577"/>
          <ac:spMkLst>
            <pc:docMk/>
            <pc:sldMk cId="1383459868" sldId="433"/>
            <ac:spMk id="2" creationId="{9CC244EF-9891-4422-6807-6C3EA6196FC2}"/>
          </ac:spMkLst>
        </pc:spChg>
        <pc:spChg chg="mod">
          <ac:chgData name="Martin Kopecký" userId="9286bb40e6f258d3" providerId="LiveId" clId="{E05CAF44-8749-4CE1-A508-FD8D1D03B3B3}" dt="2026-02-20T08:43:48.185" v="2228" actId="6549"/>
          <ac:spMkLst>
            <pc:docMk/>
            <pc:sldMk cId="1383459868" sldId="433"/>
            <ac:spMk id="3" creationId="{66301063-9D6E-D877-877B-4C20512ADCD4}"/>
          </ac:spMkLst>
        </pc:spChg>
      </pc:sldChg>
      <pc:sldChg chg="modSp add mod ord">
        <pc:chgData name="Martin Kopecký" userId="9286bb40e6f258d3" providerId="LiveId" clId="{E05CAF44-8749-4CE1-A508-FD8D1D03B3B3}" dt="2026-02-17T15:10:00.409" v="2156"/>
        <pc:sldMkLst>
          <pc:docMk/>
          <pc:sldMk cId="2248719524" sldId="434"/>
        </pc:sldMkLst>
        <pc:spChg chg="mod">
          <ac:chgData name="Martin Kopecký" userId="9286bb40e6f258d3" providerId="LiveId" clId="{E05CAF44-8749-4CE1-A508-FD8D1D03B3B3}" dt="2026-02-17T15:09:28.268" v="2154" actId="20577"/>
          <ac:spMkLst>
            <pc:docMk/>
            <pc:sldMk cId="2248719524" sldId="434"/>
            <ac:spMk id="2" creationId="{5AC74A56-5386-9C6A-DAC2-D974F873B83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9481172-56BA-6C88-168E-D96C21B47D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0C878F87-09B6-0DE1-6A0A-D3E83B35E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439F6-3E71-9744-A5FD-F8360DC2B55B}" type="datetimeFigureOut">
              <a:rPr lang="cs-CZ" smtClean="0"/>
              <a:t>20.02.2026</a:t>
            </a:fld>
            <a:endParaRPr lang="cs-CZ"/>
          </a:p>
        </p:txBody>
      </p:sp>
      <p:sp>
        <p:nvSpPr>
          <p:cNvPr id="4" name="Zástupný symbol pro zápatí 3">
            <a:extLst>
              <a:ext uri="{FF2B5EF4-FFF2-40B4-BE49-F238E27FC236}">
                <a16:creationId xmlns:a16="http://schemas.microsoft.com/office/drawing/2014/main" id="{7E02C864-4460-15D6-DE8C-0E643C3EE1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625D8B96-87C9-2E0D-8058-68FEE7E1CC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FE44AF-43CC-394B-BC78-30B75A456210}" type="slidenum">
              <a:rPr lang="cs-CZ" smtClean="0"/>
              <a:t>‹#›</a:t>
            </a:fld>
            <a:endParaRPr lang="cs-CZ"/>
          </a:p>
        </p:txBody>
      </p:sp>
    </p:spTree>
    <p:extLst>
      <p:ext uri="{BB962C8B-B14F-4D97-AF65-F5344CB8AC3E}">
        <p14:creationId xmlns:p14="http://schemas.microsoft.com/office/powerpoint/2010/main" val="1540279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23E5-E723-4485-9A71-51DD2E0513A0}" type="datetimeFigureOut">
              <a:rPr lang="cs-CZ" smtClean="0"/>
              <a:t>20.02.2026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EC3DE-2A43-4B52-8ED0-7B171497C052}" type="slidenum">
              <a:rPr lang="cs-CZ" smtClean="0"/>
              <a:t>‹#›</a:t>
            </a:fld>
            <a:endParaRPr lang="cs-CZ"/>
          </a:p>
        </p:txBody>
      </p:sp>
    </p:spTree>
    <p:extLst>
      <p:ext uri="{BB962C8B-B14F-4D97-AF65-F5344CB8AC3E}">
        <p14:creationId xmlns:p14="http://schemas.microsoft.com/office/powerpoint/2010/main" val="161344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1540E11-6C50-40B5-ED84-651C0E2EB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96" y="0"/>
            <a:ext cx="12272394" cy="6858000"/>
          </a:xfrm>
          <a:prstGeom prst="rect">
            <a:avLst/>
          </a:prstGeom>
        </p:spPr>
      </p:pic>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2048376"/>
            <a:ext cx="9144000" cy="2387600"/>
          </a:xfrm>
        </p:spPr>
        <p:txBody>
          <a:bodyPr anchor="b">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4712599"/>
            <a:ext cx="9144000" cy="11294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10" name="Obrázek 9" descr="Obsah obrázku Písmo, Grafika, text, grafický design&#10;&#10;Popis byl vytvořen automaticky">
            <a:extLst>
              <a:ext uri="{FF2B5EF4-FFF2-40B4-BE49-F238E27FC236}">
                <a16:creationId xmlns:a16="http://schemas.microsoft.com/office/drawing/2014/main" id="{4917296F-2561-2C95-0483-5A5B579659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0079" y="678863"/>
            <a:ext cx="3430380" cy="707025"/>
          </a:xfrm>
          <a:prstGeom prst="rect">
            <a:avLst/>
          </a:prstGeom>
        </p:spPr>
      </p:pic>
    </p:spTree>
    <p:extLst>
      <p:ext uri="{BB962C8B-B14F-4D97-AF65-F5344CB8AC3E}">
        <p14:creationId xmlns:p14="http://schemas.microsoft.com/office/powerpoint/2010/main" val="6729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át">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2847975" y="1485900"/>
            <a:ext cx="6477000" cy="4643438"/>
          </a:xfrm>
        </p:spPr>
        <p:txBody>
          <a:bodyPr/>
          <a:lstStyle>
            <a:lvl1pPr marL="0" indent="0">
              <a:lnSpc>
                <a:spcPct val="108000"/>
              </a:lnSpc>
              <a:buNone/>
              <a:defRPr/>
            </a:lvl1pPr>
            <a:lvl2pPr marL="0" indent="0">
              <a:buNone/>
              <a:defRPr sz="1700">
                <a:solidFill>
                  <a:schemeClr val="accent1"/>
                </a:solidFill>
              </a:defRPr>
            </a:lvl2pPr>
            <a:lvl3pPr marL="0" indent="0">
              <a:buNone/>
              <a:defRPr sz="1700"/>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p:txBody>
      </p:sp>
      <p:pic>
        <p:nvPicPr>
          <p:cNvPr id="5" name="Obrázek 4">
            <a:extLst>
              <a:ext uri="{FF2B5EF4-FFF2-40B4-BE49-F238E27FC236}">
                <a16:creationId xmlns:a16="http://schemas.microsoft.com/office/drawing/2014/main" id="{E6896127-A932-05AF-19AA-A3EF7B493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9" name="Zástupný symbol pro zápatí 4">
            <a:extLst>
              <a:ext uri="{FF2B5EF4-FFF2-40B4-BE49-F238E27FC236}">
                <a16:creationId xmlns:a16="http://schemas.microsoft.com/office/drawing/2014/main" id="{3090B9CC-DBE2-DF80-DD04-267F4BDD318B}"/>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201E28EC-073B-84AF-FF8E-979B5D3D62F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495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ABA3B-E3F6-9A92-9135-4EE08586C3C6}"/>
              </a:ext>
            </a:extLst>
          </p:cNvPr>
          <p:cNvSpPr>
            <a:spLocks noGrp="1"/>
          </p:cNvSpPr>
          <p:nvPr>
            <p:ph type="title"/>
          </p:nvPr>
        </p:nvSpPr>
        <p:spPr/>
        <p:txBody>
          <a:bodyPr/>
          <a:lstStyle/>
          <a:p>
            <a:r>
              <a:rPr lang="cs-CZ"/>
              <a:t>Kliknutím lze upravit styl.</a:t>
            </a:r>
          </a:p>
        </p:txBody>
      </p:sp>
      <p:pic>
        <p:nvPicPr>
          <p:cNvPr id="7" name="Obrázek 6">
            <a:extLst>
              <a:ext uri="{FF2B5EF4-FFF2-40B4-BE49-F238E27FC236}">
                <a16:creationId xmlns:a16="http://schemas.microsoft.com/office/drawing/2014/main" id="{A812DFB0-A8C7-0073-6389-FF363AEF1D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8" name="Zástupný symbol pro zápatí 4">
            <a:extLst>
              <a:ext uri="{FF2B5EF4-FFF2-40B4-BE49-F238E27FC236}">
                <a16:creationId xmlns:a16="http://schemas.microsoft.com/office/drawing/2014/main" id="{011D1AA5-5182-C810-225E-97E45E4FDB17}"/>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BFC91CA1-2364-05B0-0F04-690A1C5B007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2244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438A86-4A25-73CF-7171-B61A241DD7A7}"/>
              </a:ext>
            </a:extLst>
          </p:cNvPr>
          <p:cNvSpPr>
            <a:spLocks noGrp="1"/>
          </p:cNvSpPr>
          <p:nvPr>
            <p:ph type="dt" sz="half" idx="10"/>
          </p:nvPr>
        </p:nvSpPr>
        <p:spPr>
          <a:xfrm>
            <a:off x="838200" y="5925276"/>
            <a:ext cx="2743200" cy="365125"/>
          </a:xfrm>
          <a:prstGeom prst="rect">
            <a:avLst/>
          </a:prstGeom>
        </p:spPr>
        <p:txBody>
          <a:bodyPr/>
          <a:lstStyle/>
          <a:p>
            <a:fld id="{1A945517-90B0-4E61-B5DD-AC2B75BAD2CB}" type="datetime1">
              <a:rPr lang="cs-CZ" smtClean="0"/>
              <a:t>20.02.2026</a:t>
            </a:fld>
            <a:endParaRPr lang="cs-CZ"/>
          </a:p>
        </p:txBody>
      </p:sp>
      <p:pic>
        <p:nvPicPr>
          <p:cNvPr id="5" name="Obrázek 4">
            <a:extLst>
              <a:ext uri="{FF2B5EF4-FFF2-40B4-BE49-F238E27FC236}">
                <a16:creationId xmlns:a16="http://schemas.microsoft.com/office/drawing/2014/main" id="{501D3696-2239-C380-C5DC-7A40F1D888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6" name="Zástupný symbol pro zápatí 4">
            <a:extLst>
              <a:ext uri="{FF2B5EF4-FFF2-40B4-BE49-F238E27FC236}">
                <a16:creationId xmlns:a16="http://schemas.microsoft.com/office/drawing/2014/main" id="{CA22F0A3-7A6F-26D0-F7E4-38F90D636C4D}"/>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7" name="Zástupný symbol pro číslo snímku 5">
            <a:extLst>
              <a:ext uri="{FF2B5EF4-FFF2-40B4-BE49-F238E27FC236}">
                <a16:creationId xmlns:a16="http://schemas.microsoft.com/office/drawing/2014/main" id="{70A463D7-59BA-DD1A-EE96-881BA846FA04}"/>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74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ředěl 1">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4" name="Obrázek 3">
            <a:extLst>
              <a:ext uri="{FF2B5EF4-FFF2-40B4-BE49-F238E27FC236}">
                <a16:creationId xmlns:a16="http://schemas.microsoft.com/office/drawing/2014/main" id="{D3CF39BF-5858-1FA2-AE20-3D3663541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0802" y="6275382"/>
            <a:ext cx="1370861" cy="282953"/>
          </a:xfrm>
          <a:prstGeom prst="rect">
            <a:avLst/>
          </a:prstGeom>
        </p:spPr>
      </p:pic>
    </p:spTree>
    <p:extLst>
      <p:ext uri="{BB962C8B-B14F-4D97-AF65-F5344CB8AC3E}">
        <p14:creationId xmlns:p14="http://schemas.microsoft.com/office/powerpoint/2010/main" val="165502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ředěl 2">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3" name="Obrázek 2">
            <a:extLst>
              <a:ext uri="{FF2B5EF4-FFF2-40B4-BE49-F238E27FC236}">
                <a16:creationId xmlns:a16="http://schemas.microsoft.com/office/drawing/2014/main" id="{5ACBBC27-DDEA-6C5A-8ACF-67EDD56D84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325161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Závěr">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692776"/>
            <a:ext cx="9144000" cy="1304424"/>
          </a:xfrm>
        </p:spPr>
        <p:txBody>
          <a:bodyPr anchor="t">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3848999"/>
            <a:ext cx="9144000" cy="8246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5" name="Obrázek 4">
            <a:extLst>
              <a:ext uri="{FF2B5EF4-FFF2-40B4-BE49-F238E27FC236}">
                <a16:creationId xmlns:a16="http://schemas.microsoft.com/office/drawing/2014/main" id="{EB2BB669-96AF-C460-0644-D9B33EBD9D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11342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5B1D0EC9-522E-7760-9533-ED823A8D61A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5A7BEC56-EE77-297B-48FC-43CFAD8E116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pic>
        <p:nvPicPr>
          <p:cNvPr id="13" name="Obrázek 12">
            <a:extLst>
              <a:ext uri="{FF2B5EF4-FFF2-40B4-BE49-F238E27FC236}">
                <a16:creationId xmlns:a16="http://schemas.microsoft.com/office/drawing/2014/main" id="{78885C40-6A50-FFD6-B978-4E000D35B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Tree>
    <p:extLst>
      <p:ext uri="{BB962C8B-B14F-4D97-AF65-F5344CB8AC3E}">
        <p14:creationId xmlns:p14="http://schemas.microsoft.com/office/powerpoint/2010/main" val="174242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Nadpis a obsah 2">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lvl1pPr marL="0" indent="0">
              <a:lnSpc>
                <a:spcPct val="100000"/>
              </a:lnSpc>
              <a:buFontTx/>
              <a:buNone/>
              <a:defRPr/>
            </a:lvl1pPr>
            <a:lvl2pPr marL="0" indent="0">
              <a:lnSpc>
                <a:spcPct val="100000"/>
              </a:lnSpc>
              <a:spcBef>
                <a:spcPts val="800"/>
              </a:spcBef>
              <a:buNone/>
              <a:defRPr/>
            </a:lvl2pPr>
            <a:lvl3pPr marL="177800" indent="-177800">
              <a:lnSpc>
                <a:spcPct val="100000"/>
              </a:lnSpc>
              <a:defRPr/>
            </a:lvl3pPr>
            <a:lvl4pPr marL="355600" indent="-177800">
              <a:lnSpc>
                <a:spcPct val="100000"/>
              </a:lnSpc>
              <a:defRPr/>
            </a:lvl4pPr>
            <a:lvl5pPr marL="533400" indent="-177800">
              <a:lnSpc>
                <a:spcPct val="100000"/>
              </a:lnSpc>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7" name="Obrázek 6">
            <a:extLst>
              <a:ext uri="{FF2B5EF4-FFF2-40B4-BE49-F238E27FC236}">
                <a16:creationId xmlns:a16="http://schemas.microsoft.com/office/drawing/2014/main" id="{43564D70-284F-88A1-FC08-29E63F831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8" name="Zástupný symbol pro zápatí 4">
            <a:extLst>
              <a:ext uri="{FF2B5EF4-FFF2-40B4-BE49-F238E27FC236}">
                <a16:creationId xmlns:a16="http://schemas.microsoft.com/office/drawing/2014/main" id="{B1E62B60-5FB1-9381-00CF-C665EB008B39}"/>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D7E0B353-40A5-48F9-C049-D884C812055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240907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9BF45EE8-2365-24C4-6E7D-F72C293DBA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77ECF020-D996-697F-4779-13801850A6B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D1159978-FAB9-CBE7-228C-DA9796E0DA3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156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8CCBA954-9BEE-4D3C-C0ED-19047D66F1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406CC1D3-5C60-B944-EDE9-263819023011}"/>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0D240CD1-21EB-CFB6-BC30-937FEEEB1F3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2690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brázek a popis">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8" y="647700"/>
            <a:ext cx="8331201" cy="5529263"/>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9271000" y="1825625"/>
            <a:ext cx="2374900" cy="4351338"/>
          </a:xfrm>
        </p:spPr>
        <p:txBody>
          <a:bodyPr anchor="b">
            <a:normAutofit/>
          </a:bodyPr>
          <a:lstStyle>
            <a:lvl1pPr marL="0" indent="0">
              <a:buNone/>
              <a:defRPr sz="1500" b="0"/>
            </a:lvl1pPr>
            <a:lvl2pPr marL="0" indent="0">
              <a:buNone/>
              <a:defRPr sz="1500"/>
            </a:lvl2pPr>
            <a:lvl3pPr marL="176400" indent="-176400">
              <a:defRPr sz="1500"/>
            </a:lvl3pPr>
            <a:lvl4pPr marL="356400" indent="-176400">
              <a:defRPr sz="1500"/>
            </a:lvl4pPr>
            <a:lvl5pPr marL="532800" indent="-176400">
              <a:defRPr sz="1500"/>
            </a:lvl5pPr>
          </a:lstStyle>
          <a:p>
            <a:pPr lvl="0"/>
            <a:r>
              <a:rPr lang="cs-CZ"/>
              <a:t>Po kliknutí můžete upravovat styly textu v předloze.</a:t>
            </a:r>
          </a:p>
        </p:txBody>
      </p:sp>
      <p:pic>
        <p:nvPicPr>
          <p:cNvPr id="5" name="Obrázek 4">
            <a:extLst>
              <a:ext uri="{FF2B5EF4-FFF2-40B4-BE49-F238E27FC236}">
                <a16:creationId xmlns:a16="http://schemas.microsoft.com/office/drawing/2014/main" id="{18ECC450-B476-55C6-13E7-241DFDEEE9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78818" y="6456560"/>
            <a:ext cx="1370861" cy="286357"/>
          </a:xfrm>
          <a:prstGeom prst="rect">
            <a:avLst/>
          </a:prstGeom>
        </p:spPr>
      </p:pic>
      <p:sp>
        <p:nvSpPr>
          <p:cNvPr id="8" name="Zástupný symbol pro zápatí 4">
            <a:extLst>
              <a:ext uri="{FF2B5EF4-FFF2-40B4-BE49-F238E27FC236}">
                <a16:creationId xmlns:a16="http://schemas.microsoft.com/office/drawing/2014/main" id="{F0E1EB24-A4FD-400D-F98D-FB4FA830495F}"/>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5C645297-7913-9A99-1FD0-28864B28167D}"/>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546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1818620-6694-CE30-09D5-0385EC1EA19F}"/>
              </a:ext>
            </a:extLst>
          </p:cNvPr>
          <p:cNvSpPr>
            <a:spLocks noGrp="1"/>
          </p:cNvSpPr>
          <p:nvPr>
            <p:ph type="title"/>
          </p:nvPr>
        </p:nvSpPr>
        <p:spPr>
          <a:xfrm>
            <a:off x="647699" y="717550"/>
            <a:ext cx="10706099" cy="867861"/>
          </a:xfrm>
          <a:prstGeom prst="rect">
            <a:avLst/>
          </a:prstGeom>
        </p:spPr>
        <p:txBody>
          <a:bodyPr vert="horz" lIns="0" tIns="0" rIns="0" bIns="0" rtlCol="0" anchor="t">
            <a:normAutofit/>
          </a:bodyPr>
          <a:lstStyle/>
          <a:p>
            <a:r>
              <a:rPr lang="cs-CZ" dirty="0"/>
              <a:t>Kliknutím lze upravit styl.</a:t>
            </a:r>
          </a:p>
        </p:txBody>
      </p:sp>
      <p:sp>
        <p:nvSpPr>
          <p:cNvPr id="3" name="Zástupný text 2">
            <a:extLst>
              <a:ext uri="{FF2B5EF4-FFF2-40B4-BE49-F238E27FC236}">
                <a16:creationId xmlns:a16="http://schemas.microsoft.com/office/drawing/2014/main" id="{4A359F36-CC92-C5E0-1D93-EB04F26AAC30}"/>
              </a:ext>
            </a:extLst>
          </p:cNvPr>
          <p:cNvSpPr>
            <a:spLocks noGrp="1"/>
          </p:cNvSpPr>
          <p:nvPr>
            <p:ph type="body" idx="1"/>
          </p:nvPr>
        </p:nvSpPr>
        <p:spPr>
          <a:xfrm>
            <a:off x="647700" y="1825625"/>
            <a:ext cx="10706100" cy="4351338"/>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DD416615-ACE9-1166-FF1A-B39597AF460A}"/>
              </a:ext>
            </a:extLst>
          </p:cNvPr>
          <p:cNvSpPr>
            <a:spLocks noGrp="1"/>
          </p:cNvSpPr>
          <p:nvPr>
            <p:ph type="ftr" sz="quarter" idx="3"/>
          </p:nvPr>
        </p:nvSpPr>
        <p:spPr>
          <a:xfrm>
            <a:off x="411162" y="6417177"/>
            <a:ext cx="10942637" cy="365125"/>
          </a:xfrm>
          <a:prstGeom prst="rect">
            <a:avLst/>
          </a:prstGeom>
        </p:spPr>
        <p:txBody>
          <a:bodyPr vert="horz" lIns="0" tIns="0" rIns="0" bIns="0" rtlCol="0" anchor="ctr"/>
          <a:lstStyle>
            <a:lvl1pPr algn="l">
              <a:defRPr sz="1100">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762E3233-1704-433C-8B0E-4C03A48D495B}"/>
              </a:ext>
            </a:extLst>
          </p:cNvPr>
          <p:cNvSpPr>
            <a:spLocks noGrp="1"/>
          </p:cNvSpPr>
          <p:nvPr>
            <p:ph type="sldNum" sz="quarter" idx="4"/>
          </p:nvPr>
        </p:nvSpPr>
        <p:spPr>
          <a:xfrm>
            <a:off x="101600" y="6420491"/>
            <a:ext cx="272435" cy="365125"/>
          </a:xfrm>
          <a:prstGeom prst="rect">
            <a:avLst/>
          </a:prstGeom>
        </p:spPr>
        <p:txBody>
          <a:bodyPr vert="horz" lIns="0" tIns="0" rIns="0" bIns="0" rtlCol="0" anchor="ctr"/>
          <a:lstStyle>
            <a:lvl1pPr algn="r">
              <a:defRPr sz="1100" b="1">
                <a:solidFill>
                  <a:schemeClr val="accent3"/>
                </a:solidFill>
              </a:defRPr>
            </a:lvl1pPr>
          </a:lstStyle>
          <a:p>
            <a:fld id="{5E608FB1-680A-4E9D-A95E-8C4CFA1B47E3}" type="slidenum">
              <a:rPr lang="cs-CZ" smtClean="0"/>
              <a:pPr/>
              <a:t>‹#›</a:t>
            </a:fld>
            <a:endParaRPr lang="cs-CZ" dirty="0"/>
          </a:p>
        </p:txBody>
      </p:sp>
      <p:sp>
        <p:nvSpPr>
          <p:cNvPr id="33" name="TextovéPole 32">
            <a:extLst>
              <a:ext uri="{FF2B5EF4-FFF2-40B4-BE49-F238E27FC236}">
                <a16:creationId xmlns:a16="http://schemas.microsoft.com/office/drawing/2014/main" id="{B52155B1-7D35-8CBF-21B4-8799EABA85C0}"/>
              </a:ext>
            </a:extLst>
          </p:cNvPr>
          <p:cNvSpPr txBox="1"/>
          <p:nvPr userDrawn="1"/>
        </p:nvSpPr>
        <p:spPr>
          <a:xfrm>
            <a:off x="337165" y="6498434"/>
            <a:ext cx="36870" cy="169277"/>
          </a:xfrm>
          <a:prstGeom prst="rect">
            <a:avLst/>
          </a:prstGeom>
          <a:noFill/>
        </p:spPr>
        <p:txBody>
          <a:bodyPr wrap="none" lIns="0" tIns="0" rIns="0" bIns="0" rtlCol="0">
            <a:spAutoFit/>
          </a:bodyPr>
          <a:lstStyle/>
          <a:p>
            <a:r>
              <a:rPr lang="cs-CZ" sz="1100" dirty="0">
                <a:solidFill>
                  <a:schemeClr val="tx2"/>
                </a:solidFill>
              </a:rPr>
              <a:t>|</a:t>
            </a:r>
          </a:p>
        </p:txBody>
      </p:sp>
    </p:spTree>
    <p:extLst>
      <p:ext uri="{BB962C8B-B14F-4D97-AF65-F5344CB8AC3E}">
        <p14:creationId xmlns:p14="http://schemas.microsoft.com/office/powerpoint/2010/main" val="103397760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0" r:id="rId5"/>
    <p:sldLayoutId id="2147483660" r:id="rId6"/>
    <p:sldLayoutId id="2147483652" r:id="rId7"/>
    <p:sldLayoutId id="2147483661" r:id="rId8"/>
    <p:sldLayoutId id="2147483662" r:id="rId9"/>
    <p:sldLayoutId id="2147483663" r:id="rId10"/>
    <p:sldLayoutId id="2147483654" r:id="rId11"/>
    <p:sldLayoutId id="2147483655" r:id="rId12"/>
  </p:sldLayoutIdLst>
  <p:hf hdr="0" dt="0"/>
  <p:txStyles>
    <p:titleStyle>
      <a:lvl1pPr algn="l" defTabSz="914400" rtl="0" eaLnBrk="1" latinLnBrk="0" hangingPunct="1">
        <a:lnSpc>
          <a:spcPct val="90000"/>
        </a:lnSpc>
        <a:spcBef>
          <a:spcPct val="0"/>
        </a:spcBef>
        <a:buNone/>
        <a:defRPr sz="3100" kern="1200" cap="all" baseline="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1000"/>
        </a:spcBef>
        <a:buFont typeface="Arial" panose="020B0604020202020204" pitchFamily="34" charset="0"/>
        <a:buChar char="•"/>
        <a:defRPr sz="2200" b="1" kern="1200">
          <a:solidFill>
            <a:schemeClr val="accent2"/>
          </a:solidFill>
          <a:latin typeface="+mn-lt"/>
          <a:ea typeface="+mn-ea"/>
          <a:cs typeface="+mn-cs"/>
        </a:defRPr>
      </a:lvl1pPr>
      <a:lvl2pPr marL="542925" indent="-276225"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buFont typeface="Arial" panose="020B0604020202020204" pitchFamily="34" charset="0"/>
        <a:buChar char="•"/>
        <a:defRPr sz="1700" kern="1200">
          <a:solidFill>
            <a:schemeClr val="tx2"/>
          </a:solidFill>
          <a:latin typeface="+mn-lt"/>
          <a:ea typeface="+mn-ea"/>
          <a:cs typeface="+mn-cs"/>
        </a:defRPr>
      </a:lvl3pPr>
      <a:lvl4pPr marL="1076325" indent="-266700" algn="l" defTabSz="914400" rtl="0" eaLnBrk="1" latinLnBrk="0" hangingPunct="1">
        <a:lnSpc>
          <a:spcPct val="100000"/>
        </a:lnSpc>
        <a:spcBef>
          <a:spcPts val="1000"/>
        </a:spcBef>
        <a:buFont typeface="Arial" panose="020B0604020202020204" pitchFamily="34" charset="0"/>
        <a:buChar char="•"/>
        <a:defRPr sz="15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5984E-E41E-58BC-4CEB-5BDB04E6BD89}"/>
              </a:ext>
            </a:extLst>
          </p:cNvPr>
          <p:cNvSpPr>
            <a:spLocks noGrp="1"/>
          </p:cNvSpPr>
          <p:nvPr>
            <p:ph type="ctrTitle"/>
          </p:nvPr>
        </p:nvSpPr>
        <p:spPr>
          <a:xfrm>
            <a:off x="736342" y="1872724"/>
            <a:ext cx="9330683" cy="4139887"/>
          </a:xfrm>
        </p:spPr>
        <p:txBody>
          <a:bodyPr>
            <a:normAutofit fontScale="90000"/>
          </a:bodyPr>
          <a:lstStyle/>
          <a:p>
            <a:br>
              <a:rPr lang="cs-CZ" dirty="0"/>
            </a:br>
            <a:br>
              <a:rPr lang="cs-CZ" dirty="0"/>
            </a:br>
            <a:br>
              <a:rPr lang="cs-CZ" dirty="0"/>
            </a:br>
            <a:r>
              <a:rPr lang="cs-CZ" sz="3100" dirty="0"/>
              <a:t>kontrola veřejné správy a správní dozor</a:t>
            </a:r>
            <a:br>
              <a:rPr lang="cs-CZ" sz="2200" dirty="0"/>
            </a:br>
            <a:br>
              <a:rPr lang="cs-CZ" sz="2200" dirty="0"/>
            </a:br>
            <a:br>
              <a:rPr lang="cs-CZ" sz="2200" dirty="0"/>
            </a:br>
            <a:r>
              <a:rPr lang="cs-CZ" sz="2200" dirty="0"/>
              <a:t>dozorčí a kontrolní činnosti veřejné správy</a:t>
            </a:r>
            <a:br>
              <a:rPr lang="cs-CZ" sz="2200" dirty="0"/>
            </a:br>
            <a:r>
              <a:rPr lang="cs-CZ" sz="2000" dirty="0">
                <a:latin typeface="+mn-lt"/>
              </a:rPr>
              <a:t>správní dozor</a:t>
            </a:r>
            <a:br>
              <a:rPr lang="cs-CZ" sz="2000" dirty="0">
                <a:latin typeface="+mn-lt"/>
              </a:rPr>
            </a:br>
            <a:r>
              <a:rPr lang="cs-CZ" sz="2000" dirty="0">
                <a:latin typeface="+mn-lt"/>
              </a:rPr>
              <a:t>finanční kontrola</a:t>
            </a:r>
            <a:br>
              <a:rPr lang="cs-CZ" sz="2000" dirty="0">
                <a:latin typeface="+mn-lt"/>
              </a:rPr>
            </a:br>
            <a:r>
              <a:rPr lang="cs-CZ" sz="2000" dirty="0">
                <a:latin typeface="+mn-lt"/>
              </a:rPr>
              <a:t>Instanční dozor</a:t>
            </a:r>
            <a:br>
              <a:rPr lang="cs-CZ" sz="2000" dirty="0">
                <a:latin typeface="+mn-lt"/>
              </a:rPr>
            </a:br>
            <a:r>
              <a:rPr lang="cs-CZ" sz="2000" dirty="0">
                <a:latin typeface="+mn-lt"/>
              </a:rPr>
              <a:t>Služební dozor</a:t>
            </a:r>
            <a:br>
              <a:rPr lang="cs-CZ" sz="2000" dirty="0">
                <a:latin typeface="+mn-lt"/>
              </a:rPr>
            </a:br>
            <a:r>
              <a:rPr lang="cs-CZ" sz="2000" dirty="0" err="1">
                <a:latin typeface="+mn-lt"/>
              </a:rPr>
              <a:t>dozor</a:t>
            </a:r>
            <a:r>
              <a:rPr lang="cs-CZ" sz="2000" dirty="0">
                <a:latin typeface="+mn-lt"/>
              </a:rPr>
              <a:t> nad veřejnoprávními korporacemi</a:t>
            </a:r>
            <a:br>
              <a:rPr lang="cs-CZ" sz="2000" dirty="0">
                <a:latin typeface="+mn-lt"/>
              </a:rPr>
            </a:br>
            <a:r>
              <a:rPr lang="cs-CZ" sz="2000" dirty="0">
                <a:latin typeface="+mn-lt"/>
              </a:rPr>
              <a:t>Finanční kontrola</a:t>
            </a:r>
            <a:br>
              <a:rPr lang="cs-CZ" sz="2000" dirty="0">
                <a:latin typeface="+mn-lt"/>
              </a:rPr>
            </a:br>
            <a:r>
              <a:rPr lang="cs-CZ" sz="2000" dirty="0">
                <a:latin typeface="+mn-lt"/>
              </a:rPr>
              <a:t>Přezkoumávání hospodaření územních samosprávných celků</a:t>
            </a:r>
            <a:br>
              <a:rPr lang="cs-CZ" sz="2200" dirty="0"/>
            </a:br>
            <a:br>
              <a:rPr lang="cs-CZ" sz="2200" dirty="0"/>
            </a:br>
            <a:br>
              <a:rPr lang="cs-CZ" sz="2200" dirty="0"/>
            </a:br>
            <a:br>
              <a:rPr lang="cs-CZ" sz="2200" b="0" i="0" dirty="0">
                <a:solidFill>
                  <a:schemeClr val="bg2"/>
                </a:solidFill>
                <a:effectLst/>
                <a:latin typeface="Aptos" panose="020B0004020202020204" pitchFamily="34" charset="0"/>
              </a:rPr>
            </a:br>
            <a:br>
              <a:rPr lang="cs-CZ" sz="2200" b="0" i="0" dirty="0">
                <a:solidFill>
                  <a:schemeClr val="bg2"/>
                </a:solidFill>
                <a:effectLst/>
                <a:latin typeface="Aptos" panose="020B0004020202020204" pitchFamily="34" charset="0"/>
              </a:rPr>
            </a:br>
            <a:endParaRPr lang="cs-CZ" sz="2200" b="1" dirty="0">
              <a:solidFill>
                <a:schemeClr val="bg2"/>
              </a:solidFill>
            </a:endParaRPr>
          </a:p>
        </p:txBody>
      </p:sp>
      <p:sp>
        <p:nvSpPr>
          <p:cNvPr id="9" name="Podnadpis 8">
            <a:extLst>
              <a:ext uri="{FF2B5EF4-FFF2-40B4-BE49-F238E27FC236}">
                <a16:creationId xmlns:a16="http://schemas.microsoft.com/office/drawing/2014/main" id="{F730C0B0-4C35-7DDE-5DBA-E74C469D9BDC}"/>
              </a:ext>
            </a:extLst>
          </p:cNvPr>
          <p:cNvSpPr>
            <a:spLocks noGrp="1"/>
          </p:cNvSpPr>
          <p:nvPr>
            <p:ph type="subTitle" idx="1"/>
          </p:nvPr>
        </p:nvSpPr>
        <p:spPr/>
        <p:txBody>
          <a:bodyPr/>
          <a:lstStyle/>
          <a:p>
            <a:r>
              <a:rPr lang="cs-CZ" dirty="0"/>
              <a:t>Prof. JUDr. Martin Kopecký, CSc. </a:t>
            </a:r>
          </a:p>
          <a:p>
            <a:r>
              <a:rPr lang="cs-CZ" sz="1200" dirty="0"/>
              <a:t>Katedra veřejného práva a veřejné správy</a:t>
            </a:r>
          </a:p>
        </p:txBody>
      </p:sp>
    </p:spTree>
    <p:extLst>
      <p:ext uri="{BB962C8B-B14F-4D97-AF65-F5344CB8AC3E}">
        <p14:creationId xmlns:p14="http://schemas.microsoft.com/office/powerpoint/2010/main" val="247862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5D09BF-442B-018A-5A2A-D297A941E648}"/>
              </a:ext>
            </a:extLst>
          </p:cNvPr>
          <p:cNvSpPr>
            <a:spLocks noGrp="1"/>
          </p:cNvSpPr>
          <p:nvPr>
            <p:ph type="title"/>
          </p:nvPr>
        </p:nvSpPr>
        <p:spPr/>
        <p:txBody>
          <a:bodyPr/>
          <a:lstStyle/>
          <a:p>
            <a:r>
              <a:rPr lang="cs-CZ" dirty="0"/>
              <a:t>Pořádkový dozor</a:t>
            </a:r>
          </a:p>
        </p:txBody>
      </p:sp>
      <p:sp>
        <p:nvSpPr>
          <p:cNvPr id="3" name="Zástupný obsah 2">
            <a:extLst>
              <a:ext uri="{FF2B5EF4-FFF2-40B4-BE49-F238E27FC236}">
                <a16:creationId xmlns:a16="http://schemas.microsoft.com/office/drawing/2014/main" id="{5BE7E908-7F02-D007-4A08-F892ECB07A64}"/>
              </a:ext>
            </a:extLst>
          </p:cNvPr>
          <p:cNvSpPr>
            <a:spLocks noGrp="1"/>
          </p:cNvSpPr>
          <p:nvPr>
            <p:ph idx="1"/>
          </p:nvPr>
        </p:nvSpPr>
        <p:spPr/>
        <p:txBody>
          <a:bodyPr/>
          <a:lstStyle/>
          <a:p>
            <a:r>
              <a:rPr lang="cs-CZ" dirty="0"/>
              <a:t>dozorčí činnosti vykonávané příslušníky veřejných sborů na veřejně přístupných místech zaměřené na ochranu veřejného pořádku a ochranu dalších statků. Dozor není zaměřen prioritně na činnost individualizovaných osob, v případě, že nebude zjištěno porušení nebo ohrožení chráněného zájmu, nevstupují dozorčí orgány ani do vztahu k takovým osobám.</a:t>
            </a:r>
          </a:p>
          <a:p>
            <a:endParaRPr lang="cs-CZ" dirty="0"/>
          </a:p>
          <a:p>
            <a:r>
              <a:rPr lang="cs-CZ" dirty="0"/>
              <a:t>Příklad: dohled policistů na bezpečnost a plynulost provozu na pozemních komunikacích tím, že kontrolu dodržování povinností účastníků a pravidel provozu </a:t>
            </a:r>
          </a:p>
          <a:p>
            <a:endParaRPr lang="cs-CZ" dirty="0"/>
          </a:p>
        </p:txBody>
      </p:sp>
      <p:sp>
        <p:nvSpPr>
          <p:cNvPr id="4" name="Zástupný symbol pro zápatí 3">
            <a:extLst>
              <a:ext uri="{FF2B5EF4-FFF2-40B4-BE49-F238E27FC236}">
                <a16:creationId xmlns:a16="http://schemas.microsoft.com/office/drawing/2014/main" id="{E6FAE81E-1B19-D13F-4704-61B9B91189A4}"/>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81DAFD27-60AB-7438-F2A4-84013F41CB93}"/>
              </a:ext>
            </a:extLst>
          </p:cNvPr>
          <p:cNvSpPr>
            <a:spLocks noGrp="1"/>
          </p:cNvSpPr>
          <p:nvPr>
            <p:ph type="sldNum" sz="quarter" idx="12"/>
          </p:nvPr>
        </p:nvSpPr>
        <p:spPr/>
        <p:txBody>
          <a:bodyPr/>
          <a:lstStyle/>
          <a:p>
            <a:fld id="{5E608FB1-680A-4E9D-A95E-8C4CFA1B47E3}" type="slidenum">
              <a:rPr lang="cs-CZ" smtClean="0"/>
              <a:pPr/>
              <a:t>10</a:t>
            </a:fld>
            <a:endParaRPr lang="cs-CZ" dirty="0"/>
          </a:p>
        </p:txBody>
      </p:sp>
    </p:spTree>
    <p:extLst>
      <p:ext uri="{BB962C8B-B14F-4D97-AF65-F5344CB8AC3E}">
        <p14:creationId xmlns:p14="http://schemas.microsoft.com/office/powerpoint/2010/main" val="244826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3D1021-FADE-4440-811B-1FB1C1EAA560}"/>
              </a:ext>
            </a:extLst>
          </p:cNvPr>
          <p:cNvSpPr>
            <a:spLocks noGrp="1"/>
          </p:cNvSpPr>
          <p:nvPr>
            <p:ph type="title"/>
          </p:nvPr>
        </p:nvSpPr>
        <p:spPr/>
        <p:txBody>
          <a:bodyPr/>
          <a:lstStyle/>
          <a:p>
            <a:r>
              <a:rPr lang="cs-CZ" dirty="0"/>
              <a:t>Fáze správního dozoru</a:t>
            </a:r>
          </a:p>
        </p:txBody>
      </p:sp>
      <p:sp>
        <p:nvSpPr>
          <p:cNvPr id="3" name="Zástupný obsah 2">
            <a:extLst>
              <a:ext uri="{FF2B5EF4-FFF2-40B4-BE49-F238E27FC236}">
                <a16:creationId xmlns:a16="http://schemas.microsoft.com/office/drawing/2014/main" id="{A7BB273B-9542-4EBB-941C-03535C2CDDD0}"/>
              </a:ext>
            </a:extLst>
          </p:cNvPr>
          <p:cNvSpPr>
            <a:spLocks noGrp="1"/>
          </p:cNvSpPr>
          <p:nvPr>
            <p:ph idx="1"/>
          </p:nvPr>
        </p:nvSpPr>
        <p:spPr/>
        <p:txBody>
          <a:bodyPr>
            <a:normAutofit/>
          </a:bodyPr>
          <a:lstStyle/>
          <a:p>
            <a:r>
              <a:rPr lang="cs-CZ" dirty="0"/>
              <a:t>Fáze zjišťovací a hodnotící</a:t>
            </a:r>
          </a:p>
          <a:p>
            <a:pPr lvl="1"/>
            <a:r>
              <a:rPr lang="cs-CZ" dirty="0"/>
              <a:t>Právní úprava kontrolní řád (zákon č. 255/2012 Sb.) + zvláštní zákony</a:t>
            </a:r>
          </a:p>
          <a:p>
            <a:pPr lvl="1"/>
            <a:r>
              <a:rPr lang="cs-CZ" dirty="0"/>
              <a:t>Oprávnění kontrolujícího</a:t>
            </a:r>
          </a:p>
          <a:p>
            <a:pPr lvl="1"/>
            <a:r>
              <a:rPr lang="cs-CZ" dirty="0"/>
              <a:t>Povinnosti a práva kontrolované osoby</a:t>
            </a:r>
          </a:p>
          <a:p>
            <a:pPr lvl="1"/>
            <a:r>
              <a:rPr lang="cs-CZ" dirty="0"/>
              <a:t>Protokol o kontrole, námitky</a:t>
            </a:r>
          </a:p>
          <a:p>
            <a:r>
              <a:rPr lang="cs-CZ" dirty="0"/>
              <a:t>Fáze nápravná</a:t>
            </a:r>
          </a:p>
          <a:p>
            <a:pPr lvl="1"/>
            <a:r>
              <a:rPr lang="cs-CZ" dirty="0"/>
              <a:t>Obecné nápravné prostředky </a:t>
            </a:r>
          </a:p>
          <a:p>
            <a:pPr lvl="2"/>
            <a:r>
              <a:rPr lang="cs-CZ" dirty="0"/>
              <a:t>požadovat odstranění zjištěných nedostatků</a:t>
            </a:r>
          </a:p>
          <a:p>
            <a:pPr lvl="2"/>
            <a:r>
              <a:rPr lang="cs-CZ" dirty="0"/>
              <a:t>ukládat kontrolní závazné pokyny</a:t>
            </a:r>
          </a:p>
          <a:p>
            <a:pPr lvl="2"/>
            <a:r>
              <a:rPr lang="cs-CZ" dirty="0"/>
              <a:t>požadovat podání zprávy o provedení nápravy</a:t>
            </a:r>
          </a:p>
          <a:p>
            <a:pPr lvl="1"/>
            <a:r>
              <a:rPr lang="cs-CZ" dirty="0"/>
              <a:t>Specifické nápravné prostředky</a:t>
            </a:r>
          </a:p>
          <a:p>
            <a:pPr lvl="1"/>
            <a:endParaRPr lang="cs-CZ" dirty="0"/>
          </a:p>
          <a:p>
            <a:pPr lvl="1"/>
            <a:endParaRPr lang="cs-CZ" dirty="0"/>
          </a:p>
        </p:txBody>
      </p:sp>
    </p:spTree>
    <p:extLst>
      <p:ext uri="{BB962C8B-B14F-4D97-AF65-F5344CB8AC3E}">
        <p14:creationId xmlns:p14="http://schemas.microsoft.com/office/powerpoint/2010/main" val="248096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BC620F-46FF-FF46-544E-8B5BE9407246}"/>
              </a:ext>
            </a:extLst>
          </p:cNvPr>
          <p:cNvSpPr>
            <a:spLocks noGrp="1"/>
          </p:cNvSpPr>
          <p:nvPr>
            <p:ph type="title"/>
          </p:nvPr>
        </p:nvSpPr>
        <p:spPr/>
        <p:txBody>
          <a:bodyPr/>
          <a:lstStyle/>
          <a:p>
            <a:r>
              <a:rPr lang="cs-CZ" dirty="0"/>
              <a:t>Fáze zjišťovací a hodnotící </a:t>
            </a:r>
            <a:br>
              <a:rPr lang="cs-CZ" dirty="0"/>
            </a:br>
            <a:r>
              <a:rPr lang="cs-CZ" dirty="0"/>
              <a:t>(„1. fáze správního dozoru“)</a:t>
            </a:r>
          </a:p>
        </p:txBody>
      </p:sp>
      <p:sp>
        <p:nvSpPr>
          <p:cNvPr id="3" name="Zástupný obsah 2">
            <a:extLst>
              <a:ext uri="{FF2B5EF4-FFF2-40B4-BE49-F238E27FC236}">
                <a16:creationId xmlns:a16="http://schemas.microsoft.com/office/drawing/2014/main" id="{174A39A4-75AC-E46D-0068-081085A00433}"/>
              </a:ext>
            </a:extLst>
          </p:cNvPr>
          <p:cNvSpPr>
            <a:spLocks noGrp="1"/>
          </p:cNvSpPr>
          <p:nvPr>
            <p:ph idx="1"/>
          </p:nvPr>
        </p:nvSpPr>
        <p:spPr/>
        <p:txBody>
          <a:bodyPr>
            <a:normAutofit fontScale="70000" lnSpcReduction="20000"/>
          </a:bodyPr>
          <a:lstStyle/>
          <a:p>
            <a:r>
              <a:rPr lang="cs-CZ" dirty="0"/>
              <a:t>Kontrolu vykonává fyzická osoba - !</a:t>
            </a:r>
            <a:r>
              <a:rPr lang="cs-CZ" i="1" dirty="0"/>
              <a:t>kontrolující“</a:t>
            </a:r>
            <a:r>
              <a:rPr lang="cs-CZ" dirty="0"/>
              <a:t>, kterou kontrolní orgán k tomu pověřil. Pověření ke kontrole může mít formu písemného pověření k jednotlivé kontrole nebo průkazu (např. služební průkaz inspektora České obchodní inspekce – § 4 ČOIZ). Kontrola se provádí </a:t>
            </a:r>
            <a:r>
              <a:rPr lang="cs-CZ" i="1" dirty="0"/>
              <a:t>z moci úřední</a:t>
            </a:r>
            <a:r>
              <a:rPr lang="cs-CZ" dirty="0"/>
              <a:t>.</a:t>
            </a:r>
          </a:p>
          <a:p>
            <a:r>
              <a:rPr lang="cs-CZ" i="1" dirty="0"/>
              <a:t>Kontrolující</a:t>
            </a:r>
            <a:r>
              <a:rPr lang="cs-CZ" dirty="0"/>
              <a:t> má při výkonu kontroly např. tato </a:t>
            </a:r>
            <a:r>
              <a:rPr lang="cs-CZ" i="1" dirty="0"/>
              <a:t>oprávnění</a:t>
            </a:r>
            <a:r>
              <a:rPr lang="cs-CZ" dirty="0"/>
              <a:t>:</a:t>
            </a:r>
          </a:p>
          <a:p>
            <a:pPr lvl="1"/>
            <a:r>
              <a:rPr lang="cs-CZ" dirty="0"/>
              <a:t>právo vstupovat do staveb, dopravních prostředků, na pozemky a do dalších prostor s výjimkou obydlí, jež vlastní nebo užívá kontrolovaná osoba, anebo jinak přímo souvisejí s výkonem a předmětem kontroly, je-li to nezbytné k výkonu kontroly. Do obydlí je kontrolující oprávněn vstoupit jen tehdy, je-li obydlí užívané k podnikání nebo provozování jiné hospodářské činnosti, nebo v případě, kdy se mají prostřednictvím kontroly odstranit pochybnosti o tom, zda je obydlí užívané k těmto účelům a nelze-li dosáhnout splnění účelu kontroly jinak.</a:t>
            </a:r>
          </a:p>
          <a:p>
            <a:pPr lvl="1"/>
            <a:r>
              <a:rPr lang="cs-CZ" dirty="0"/>
              <a:t>Možnost vstupu do obydlí je limitována Listinou základních práv a </a:t>
            </a:r>
            <a:r>
              <a:rPr lang="cs-CZ" dirty="0" err="1"/>
              <a:t>svobor</a:t>
            </a:r>
            <a:r>
              <a:rPr lang="cs-CZ" dirty="0"/>
              <a:t> (čl. 12), která zakotvuje nedotknutelnost obydlí..</a:t>
            </a:r>
          </a:p>
          <a:p>
            <a:pPr lvl="1"/>
            <a:r>
              <a:rPr lang="cs-CZ" dirty="0"/>
              <a:t>požadovat prokázání totožnosti fyzické osoby;</a:t>
            </a:r>
          </a:p>
          <a:p>
            <a:pPr lvl="1"/>
            <a:r>
              <a:rPr lang="cs-CZ" dirty="0"/>
              <a:t>provádět kontrolní nákupy, odebírat vzorky, provádět potřebná měření, sledování, prohlídky a zkoušky;</a:t>
            </a:r>
          </a:p>
          <a:p>
            <a:pPr lvl="1"/>
            <a:r>
              <a:rPr lang="cs-CZ" dirty="0"/>
              <a:t>požadovat poskytnutí údajů, dokumentů a věcí vztahujících se k předmětu kontroly nebo k činnosti kontrolované osoby;</a:t>
            </a:r>
          </a:p>
          <a:p>
            <a:pPr lvl="1"/>
            <a:r>
              <a:rPr lang="cs-CZ" dirty="0"/>
              <a:t>vyžadovat od kontrolované osoby součinnost potřebnou k výkonu kontroly.</a:t>
            </a:r>
          </a:p>
          <a:p>
            <a:r>
              <a:rPr lang="cs-CZ" dirty="0"/>
              <a:t>Kontrolní řád stanoví tomu odpovídající </a:t>
            </a:r>
            <a:r>
              <a:rPr lang="cs-CZ" i="1" dirty="0"/>
              <a:t>povinnosti a práva kontrolované osoby</a:t>
            </a:r>
            <a:r>
              <a:rPr lang="cs-CZ" dirty="0"/>
              <a:t>. Kontrolující je oprávněn požadovat součinnost i po tzv. </a:t>
            </a:r>
            <a:r>
              <a:rPr lang="cs-CZ" i="1" dirty="0"/>
              <a:t>povinné osobě</a:t>
            </a:r>
            <a:r>
              <a:rPr lang="cs-CZ" dirty="0"/>
              <a:t> („jiné osobě, která kontrolované osobě dodává nebo dodala zboží nebo ho od ní odebrala či odebírá, koná nebo konala pro ni práce, anebo jí poskytuje nebo poskytovala služby nebo její služby využívala či využívá, případně se na této činnosti podílí nebo podílela“).</a:t>
            </a:r>
          </a:p>
        </p:txBody>
      </p:sp>
      <p:sp>
        <p:nvSpPr>
          <p:cNvPr id="4" name="Zástupný symbol pro zápatí 3">
            <a:extLst>
              <a:ext uri="{FF2B5EF4-FFF2-40B4-BE49-F238E27FC236}">
                <a16:creationId xmlns:a16="http://schemas.microsoft.com/office/drawing/2014/main" id="{D99835B0-BAD2-A0E6-001F-49E492D65275}"/>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B0030613-C53B-BF62-A2C6-831B2630449C}"/>
              </a:ext>
            </a:extLst>
          </p:cNvPr>
          <p:cNvSpPr>
            <a:spLocks noGrp="1"/>
          </p:cNvSpPr>
          <p:nvPr>
            <p:ph type="sldNum" sz="quarter" idx="12"/>
          </p:nvPr>
        </p:nvSpPr>
        <p:spPr/>
        <p:txBody>
          <a:bodyPr/>
          <a:lstStyle/>
          <a:p>
            <a:fld id="{5E608FB1-680A-4E9D-A95E-8C4CFA1B47E3}" type="slidenum">
              <a:rPr lang="cs-CZ" smtClean="0"/>
              <a:pPr/>
              <a:t>12</a:t>
            </a:fld>
            <a:endParaRPr lang="cs-CZ" dirty="0"/>
          </a:p>
        </p:txBody>
      </p:sp>
    </p:spTree>
    <p:extLst>
      <p:ext uri="{BB962C8B-B14F-4D97-AF65-F5344CB8AC3E}">
        <p14:creationId xmlns:p14="http://schemas.microsoft.com/office/powerpoint/2010/main" val="199751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ED4160-4649-D55A-C29B-59E8C15CCE6E}"/>
              </a:ext>
            </a:extLst>
          </p:cNvPr>
          <p:cNvSpPr>
            <a:spLocks noGrp="1"/>
          </p:cNvSpPr>
          <p:nvPr>
            <p:ph type="title"/>
          </p:nvPr>
        </p:nvSpPr>
        <p:spPr/>
        <p:txBody>
          <a:bodyPr/>
          <a:lstStyle/>
          <a:p>
            <a:r>
              <a:rPr lang="cs-CZ" dirty="0"/>
              <a:t>Protokol o kontrole</a:t>
            </a:r>
          </a:p>
        </p:txBody>
      </p:sp>
      <p:sp>
        <p:nvSpPr>
          <p:cNvPr id="3" name="Zástupný obsah 2">
            <a:extLst>
              <a:ext uri="{FF2B5EF4-FFF2-40B4-BE49-F238E27FC236}">
                <a16:creationId xmlns:a16="http://schemas.microsoft.com/office/drawing/2014/main" id="{CCB9E718-92E9-FFDB-940C-5BB324806E59}"/>
              </a:ext>
            </a:extLst>
          </p:cNvPr>
          <p:cNvSpPr>
            <a:spLocks noGrp="1"/>
          </p:cNvSpPr>
          <p:nvPr>
            <p:ph idx="1"/>
          </p:nvPr>
        </p:nvSpPr>
        <p:spPr/>
        <p:txBody>
          <a:bodyPr>
            <a:normAutofit fontScale="77500" lnSpcReduction="20000"/>
          </a:bodyPr>
          <a:lstStyle/>
          <a:p>
            <a:r>
              <a:rPr lang="cs-CZ" dirty="0"/>
              <a:t>Kontrolující sepisuje o průběhu kontroly </a:t>
            </a:r>
            <a:r>
              <a:rPr lang="cs-CZ" i="1" dirty="0"/>
              <a:t>protokol o kontrole - </a:t>
            </a:r>
            <a:r>
              <a:rPr lang="cs-CZ" dirty="0"/>
              <a:t>obsahuje skutečnosti vztahující se k vykonané kontrole, mj. údaje identifikující kontrolu a její průběh, kontrolní zjištění, obsahující zjištěný stav věci s uvedením nedostatků a označení právních předpisů, které byly porušeny, včetně uvedení podkladů, ze kterých tato kontrolní zjištění vycházejí</a:t>
            </a:r>
          </a:p>
          <a:p>
            <a:r>
              <a:rPr lang="cs-CZ" dirty="0"/>
              <a:t>Kontrolovaná osoba může podat proti kontrolnímu zjištění uvedenému v protokolu o kontrole kontrolnímu orgánu </a:t>
            </a:r>
            <a:r>
              <a:rPr lang="cs-CZ" i="1" dirty="0"/>
              <a:t>námitky</a:t>
            </a:r>
            <a:r>
              <a:rPr lang="cs-CZ" dirty="0"/>
              <a:t>, a to ve lhůtě 15 dnů ode dne doručení protokolu o kontrole, není-li stanovena v protokolu o kontrole lhůta delší </a:t>
            </a:r>
          </a:p>
          <a:p>
            <a:r>
              <a:rPr lang="cs-CZ" dirty="0"/>
              <a:t>Námitky vyřizuje kontrolní skupina nebo kontrolující, nevyhoví-li jim, vyřizuje je nadřízená osoba kontrolujícího</a:t>
            </a:r>
          </a:p>
          <a:p>
            <a:r>
              <a:rPr lang="cs-CZ" dirty="0"/>
              <a:t>Jestliže je do vyřízení námitek zahájeno s kontrolovanou osobou správní řízení o uložení sankce nebo opatření k nápravě (a jsou-li splněny i další zákonné podmínky), lze námitky proti kontrolnímu zjištění vyřídit v rámci tohoto správního řízení (v odůvodnění rozhodnutí vydaného v rámci tohoto správního řízení)</a:t>
            </a:r>
          </a:p>
          <a:p>
            <a:r>
              <a:rPr lang="cs-CZ" dirty="0"/>
              <a:t>V řízení navazujícím na výkon kontroly, ve kterém je účastníkem řízení kontrolovaná osoba, není třeba provádět protokolem o kontrole, který je podkladem rozhodnutí o přestupku, dokazování </a:t>
            </a:r>
          </a:p>
          <a:p>
            <a:endParaRPr lang="cs-CZ" dirty="0"/>
          </a:p>
        </p:txBody>
      </p:sp>
      <p:sp>
        <p:nvSpPr>
          <p:cNvPr id="4" name="Zástupný symbol pro zápatí 3">
            <a:extLst>
              <a:ext uri="{FF2B5EF4-FFF2-40B4-BE49-F238E27FC236}">
                <a16:creationId xmlns:a16="http://schemas.microsoft.com/office/drawing/2014/main" id="{0FEC250D-5779-400F-7DB5-F2925B33ED2D}"/>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E6928DB2-D36E-A44C-9F09-9708E33C256A}"/>
              </a:ext>
            </a:extLst>
          </p:cNvPr>
          <p:cNvSpPr>
            <a:spLocks noGrp="1"/>
          </p:cNvSpPr>
          <p:nvPr>
            <p:ph type="sldNum" sz="quarter" idx="12"/>
          </p:nvPr>
        </p:nvSpPr>
        <p:spPr/>
        <p:txBody>
          <a:bodyPr/>
          <a:lstStyle/>
          <a:p>
            <a:fld id="{5E608FB1-680A-4E9D-A95E-8C4CFA1B47E3}" type="slidenum">
              <a:rPr lang="cs-CZ" smtClean="0"/>
              <a:pPr/>
              <a:t>13</a:t>
            </a:fld>
            <a:endParaRPr lang="cs-CZ" dirty="0"/>
          </a:p>
        </p:txBody>
      </p:sp>
    </p:spTree>
    <p:extLst>
      <p:ext uri="{BB962C8B-B14F-4D97-AF65-F5344CB8AC3E}">
        <p14:creationId xmlns:p14="http://schemas.microsoft.com/office/powerpoint/2010/main" val="3731888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E6A505-7B7D-078E-B9B6-7B3EC29DC9C8}"/>
              </a:ext>
            </a:extLst>
          </p:cNvPr>
          <p:cNvSpPr>
            <a:spLocks noGrp="1"/>
          </p:cNvSpPr>
          <p:nvPr>
            <p:ph type="title"/>
          </p:nvPr>
        </p:nvSpPr>
        <p:spPr/>
        <p:txBody>
          <a:bodyPr/>
          <a:lstStyle/>
          <a:p>
            <a:r>
              <a:rPr lang="cs-CZ" dirty="0"/>
              <a:t>Fáze nápravná („2. fáze správního dozoru“)</a:t>
            </a:r>
          </a:p>
        </p:txBody>
      </p:sp>
      <p:sp>
        <p:nvSpPr>
          <p:cNvPr id="3" name="Zástupný obsah 2">
            <a:extLst>
              <a:ext uri="{FF2B5EF4-FFF2-40B4-BE49-F238E27FC236}">
                <a16:creationId xmlns:a16="http://schemas.microsoft.com/office/drawing/2014/main" id="{A08F804A-AE07-FC3A-E393-8274C5591CBB}"/>
              </a:ext>
            </a:extLst>
          </p:cNvPr>
          <p:cNvSpPr>
            <a:spLocks noGrp="1"/>
          </p:cNvSpPr>
          <p:nvPr>
            <p:ph idx="1"/>
          </p:nvPr>
        </p:nvSpPr>
        <p:spPr/>
        <p:txBody>
          <a:bodyPr>
            <a:normAutofit lnSpcReduction="10000"/>
          </a:bodyPr>
          <a:lstStyle/>
          <a:p>
            <a:r>
              <a:rPr lang="cs-CZ" dirty="0"/>
              <a:t>V případě, že při provedení správního dozoru </a:t>
            </a:r>
            <a:r>
              <a:rPr lang="cs-CZ" i="1" dirty="0"/>
              <a:t>byly zjištěny nedostatky</a:t>
            </a:r>
            <a:r>
              <a:rPr lang="cs-CZ" dirty="0"/>
              <a:t>, činí vykonavatelé veřejné správy v rámci své působnosti </a:t>
            </a:r>
            <a:r>
              <a:rPr lang="cs-CZ" i="1" dirty="0"/>
              <a:t>úkony směřující k jejich nápravě</a:t>
            </a:r>
            <a:r>
              <a:rPr lang="cs-CZ" dirty="0"/>
              <a:t>. Za tím účelem disponují právními prostředky, označovanými jako </a:t>
            </a:r>
            <a:r>
              <a:rPr lang="cs-CZ" i="1" dirty="0"/>
              <a:t>nápravné prostředky</a:t>
            </a:r>
            <a:r>
              <a:rPr lang="cs-CZ" dirty="0"/>
              <a:t>.</a:t>
            </a:r>
          </a:p>
          <a:p>
            <a:r>
              <a:rPr lang="cs-CZ" i="1" dirty="0"/>
              <a:t>Obecnými nápravnými prostředky</a:t>
            </a:r>
            <a:r>
              <a:rPr lang="cs-CZ" dirty="0"/>
              <a:t>, které náleží v zásadě všem dozorčím orgánům, jsou oprávnění </a:t>
            </a:r>
            <a:r>
              <a:rPr lang="cs-CZ" i="1" dirty="0"/>
              <a:t>požadovat odstranění zjištěných nedostatků</a:t>
            </a:r>
            <a:r>
              <a:rPr lang="cs-CZ" dirty="0"/>
              <a:t> </a:t>
            </a:r>
            <a:r>
              <a:rPr lang="cs-CZ" i="1" dirty="0"/>
              <a:t>ve stanovené lhůtě</a:t>
            </a:r>
            <a:r>
              <a:rPr lang="cs-CZ" dirty="0"/>
              <a:t>, </a:t>
            </a:r>
            <a:r>
              <a:rPr lang="cs-CZ" i="1" dirty="0"/>
              <a:t>ukládat konkrétní závazné pokyny</a:t>
            </a:r>
            <a:r>
              <a:rPr lang="cs-CZ" dirty="0"/>
              <a:t> k odstranění zjištěných nedostatků a </a:t>
            </a:r>
            <a:r>
              <a:rPr lang="cs-CZ" i="1" dirty="0"/>
              <a:t>požadovat podání zprávy</a:t>
            </a:r>
            <a:r>
              <a:rPr lang="cs-CZ" dirty="0"/>
              <a:t> o provedení nápravy.</a:t>
            </a:r>
          </a:p>
          <a:p>
            <a:r>
              <a:rPr lang="cs-CZ" dirty="0"/>
              <a:t>Zákony stanoví rovněž </a:t>
            </a:r>
            <a:r>
              <a:rPr lang="cs-CZ" i="1" dirty="0"/>
              <a:t>specifické nápravné prostředky</a:t>
            </a:r>
            <a:r>
              <a:rPr lang="cs-CZ" dirty="0"/>
              <a:t>, které jsou svěřeny pouze některým orgánům vykonávajícím správní dozor. Jedná se např. o oprávnění uzavřít provozovnu, odejmout oprávnění k výkonu činnosti, zavést nucenou správu, zakázat určité jednání nebo přímo provést určité činnosti vedoucí k nápravě.</a:t>
            </a:r>
          </a:p>
          <a:p>
            <a:endParaRPr lang="cs-CZ" dirty="0"/>
          </a:p>
          <a:p>
            <a:endParaRPr lang="cs-CZ" dirty="0"/>
          </a:p>
        </p:txBody>
      </p:sp>
      <p:sp>
        <p:nvSpPr>
          <p:cNvPr id="4" name="Zástupný symbol pro zápatí 3">
            <a:extLst>
              <a:ext uri="{FF2B5EF4-FFF2-40B4-BE49-F238E27FC236}">
                <a16:creationId xmlns:a16="http://schemas.microsoft.com/office/drawing/2014/main" id="{118A371F-85EA-55DF-F5BC-104A07D0AFAD}"/>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7622CD84-C7BF-B088-DFFA-E8258F2C0154}"/>
              </a:ext>
            </a:extLst>
          </p:cNvPr>
          <p:cNvSpPr>
            <a:spLocks noGrp="1"/>
          </p:cNvSpPr>
          <p:nvPr>
            <p:ph type="sldNum" sz="quarter" idx="12"/>
          </p:nvPr>
        </p:nvSpPr>
        <p:spPr/>
        <p:txBody>
          <a:bodyPr/>
          <a:lstStyle/>
          <a:p>
            <a:fld id="{5E608FB1-680A-4E9D-A95E-8C4CFA1B47E3}" type="slidenum">
              <a:rPr lang="cs-CZ" smtClean="0"/>
              <a:pPr/>
              <a:t>14</a:t>
            </a:fld>
            <a:endParaRPr lang="cs-CZ" dirty="0"/>
          </a:p>
        </p:txBody>
      </p:sp>
    </p:spTree>
    <p:extLst>
      <p:ext uri="{BB962C8B-B14F-4D97-AF65-F5344CB8AC3E}">
        <p14:creationId xmlns:p14="http://schemas.microsoft.com/office/powerpoint/2010/main" val="207605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997CC-8F2B-D514-581F-2C5C3EA0EE3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A200D15-3C5F-E395-551F-72F56F3B0776}"/>
              </a:ext>
            </a:extLst>
          </p:cNvPr>
          <p:cNvSpPr>
            <a:spLocks noGrp="1"/>
          </p:cNvSpPr>
          <p:nvPr>
            <p:ph type="ctrTitle"/>
          </p:nvPr>
        </p:nvSpPr>
        <p:spPr/>
        <p:txBody>
          <a:bodyPr/>
          <a:lstStyle/>
          <a:p>
            <a:r>
              <a:rPr lang="cs-CZ" dirty="0"/>
              <a:t>III. Instanční dozor</a:t>
            </a:r>
          </a:p>
        </p:txBody>
      </p:sp>
    </p:spTree>
    <p:extLst>
      <p:ext uri="{BB962C8B-B14F-4D97-AF65-F5344CB8AC3E}">
        <p14:creationId xmlns:p14="http://schemas.microsoft.com/office/powerpoint/2010/main" val="3805236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344625-B698-18D4-3F43-53D86A360EE2}"/>
              </a:ext>
            </a:extLst>
          </p:cNvPr>
          <p:cNvSpPr>
            <a:spLocks noGrp="1"/>
          </p:cNvSpPr>
          <p:nvPr>
            <p:ph type="title"/>
          </p:nvPr>
        </p:nvSpPr>
        <p:spPr/>
        <p:txBody>
          <a:bodyPr/>
          <a:lstStyle/>
          <a:p>
            <a:r>
              <a:rPr lang="cs-CZ" dirty="0"/>
              <a:t>Instanční dozor</a:t>
            </a:r>
          </a:p>
        </p:txBody>
      </p:sp>
      <p:sp>
        <p:nvSpPr>
          <p:cNvPr id="3" name="Zástupný obsah 2">
            <a:extLst>
              <a:ext uri="{FF2B5EF4-FFF2-40B4-BE49-F238E27FC236}">
                <a16:creationId xmlns:a16="http://schemas.microsoft.com/office/drawing/2014/main" id="{4DD09042-DD68-5825-0793-4EAB5F3CB393}"/>
              </a:ext>
            </a:extLst>
          </p:cNvPr>
          <p:cNvSpPr>
            <a:spLocks noGrp="1"/>
          </p:cNvSpPr>
          <p:nvPr>
            <p:ph idx="1"/>
          </p:nvPr>
        </p:nvSpPr>
        <p:spPr/>
        <p:txBody>
          <a:bodyPr>
            <a:normAutofit fontScale="70000" lnSpcReduction="20000"/>
          </a:bodyPr>
          <a:lstStyle/>
          <a:p>
            <a:r>
              <a:rPr lang="cs-CZ" i="1" dirty="0"/>
              <a:t>institut procesního práva, který vykonávají instančně vyšší správní orgány vůči správním orgánům instančně nižším</a:t>
            </a:r>
            <a:r>
              <a:rPr lang="cs-CZ" dirty="0"/>
              <a:t>. </a:t>
            </a:r>
          </a:p>
          <a:p>
            <a:r>
              <a:rPr lang="cs-CZ" dirty="0"/>
              <a:t>Jedná se o přezkoumávání správních aktů (rozhodnutí) postupy podle správního řádu, případně zvláštních zákonů upravujících správní řízení</a:t>
            </a:r>
          </a:p>
          <a:p>
            <a:r>
              <a:rPr lang="cs-CZ" dirty="0"/>
              <a:t>Instanční dozor může být vykonáván </a:t>
            </a:r>
            <a:r>
              <a:rPr lang="cs-CZ" i="1" dirty="0"/>
              <a:t>na základě podání učiněného oprávněnou osobou</a:t>
            </a:r>
            <a:r>
              <a:rPr lang="cs-CZ" dirty="0"/>
              <a:t>, tedy na základě opravného prostředku podaného účastníkem řízení, nebo </a:t>
            </a:r>
            <a:r>
              <a:rPr lang="cs-CZ" i="1" dirty="0"/>
              <a:t>z moci úřední správním orgánem</a:t>
            </a:r>
            <a:r>
              <a:rPr lang="cs-CZ" dirty="0"/>
              <a:t>, který instanční dozor vykonává. Instanční dozor je </a:t>
            </a:r>
            <a:r>
              <a:rPr lang="cs-CZ" i="1" dirty="0"/>
              <a:t>dozorem následným</a:t>
            </a:r>
            <a:r>
              <a:rPr lang="cs-CZ" dirty="0"/>
              <a:t>, neboť předpokládá vydání správního aktu, který má být předmětem instančního dozoru. V závislosti na tom, zda je přezkoumáván nepravomocný nebo pravomocný správní akt, a dále v závislosti na tom, zda je výkon správního dozoru vyvolán opravným prostředkem účastníka nebo úkonem správního orgánu jednajícího z moci úřední, se </a:t>
            </a:r>
            <a:r>
              <a:rPr lang="cs-CZ" i="1" dirty="0"/>
              <a:t>přezkoumává soulad správního aktu s právními předpisy nebo i jeho správnost</a:t>
            </a:r>
            <a:r>
              <a:rPr lang="cs-CZ" dirty="0"/>
              <a:t>.</a:t>
            </a:r>
          </a:p>
          <a:p>
            <a:r>
              <a:rPr lang="cs-CZ" dirty="0"/>
              <a:t>Nápravnými prostředky při instančním dozoru může být </a:t>
            </a:r>
            <a:r>
              <a:rPr lang="cs-CZ" i="1" dirty="0"/>
              <a:t>změna nebo zrušení správního aktu</a:t>
            </a:r>
            <a:r>
              <a:rPr lang="cs-CZ" dirty="0"/>
              <a:t> nebo </a:t>
            </a:r>
            <a:r>
              <a:rPr lang="cs-CZ" i="1" dirty="0"/>
              <a:t>zrušení správního aktu a jeho nahrazení správním aktem novým</a:t>
            </a:r>
            <a:endParaRPr lang="cs-CZ" dirty="0"/>
          </a:p>
          <a:p>
            <a:r>
              <a:rPr lang="cs-CZ" dirty="0"/>
              <a:t>Instanční dozor může být vykonáván i </a:t>
            </a:r>
            <a:r>
              <a:rPr lang="cs-CZ" i="1" dirty="0"/>
              <a:t>ve vztahu k jiným činnostem veřejné správy</a:t>
            </a:r>
            <a:r>
              <a:rPr lang="cs-CZ" dirty="0"/>
              <a:t>, a to vůči opatřením obecné povahy (posouzení jejich souladu s právními předpisy v přezkumném řízení), veřejnoprávním smlouvám (rozhodování o jejich zrušení na návrh smluvní strany, přezkoumání jejich souladu s právními předpisy v přezkumném řízení), vyjádřením, osvědčením nebo sdělením (zrušení pro rozpor s právními předpisy)</a:t>
            </a:r>
          </a:p>
          <a:p>
            <a:endParaRPr lang="cs-CZ" dirty="0"/>
          </a:p>
        </p:txBody>
      </p:sp>
      <p:sp>
        <p:nvSpPr>
          <p:cNvPr id="4" name="Zástupný symbol pro zápatí 3">
            <a:extLst>
              <a:ext uri="{FF2B5EF4-FFF2-40B4-BE49-F238E27FC236}">
                <a16:creationId xmlns:a16="http://schemas.microsoft.com/office/drawing/2014/main" id="{B664D4F8-805F-7F3C-914E-8913958AF1F8}"/>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84CDE232-C6DC-F77E-32BD-239C76A27B29}"/>
              </a:ext>
            </a:extLst>
          </p:cNvPr>
          <p:cNvSpPr>
            <a:spLocks noGrp="1"/>
          </p:cNvSpPr>
          <p:nvPr>
            <p:ph type="sldNum" sz="quarter" idx="12"/>
          </p:nvPr>
        </p:nvSpPr>
        <p:spPr/>
        <p:txBody>
          <a:bodyPr/>
          <a:lstStyle/>
          <a:p>
            <a:fld id="{5E608FB1-680A-4E9D-A95E-8C4CFA1B47E3}" type="slidenum">
              <a:rPr lang="cs-CZ" smtClean="0"/>
              <a:pPr/>
              <a:t>16</a:t>
            </a:fld>
            <a:endParaRPr lang="cs-CZ" dirty="0"/>
          </a:p>
        </p:txBody>
      </p:sp>
    </p:spTree>
    <p:extLst>
      <p:ext uri="{BB962C8B-B14F-4D97-AF65-F5344CB8AC3E}">
        <p14:creationId xmlns:p14="http://schemas.microsoft.com/office/powerpoint/2010/main" val="123496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4C8A6-A103-FAA4-8568-695ED27A792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D8371B3-4AD1-9664-5624-42A75EE0BEFF}"/>
              </a:ext>
            </a:extLst>
          </p:cNvPr>
          <p:cNvSpPr>
            <a:spLocks noGrp="1"/>
          </p:cNvSpPr>
          <p:nvPr>
            <p:ph type="ctrTitle"/>
          </p:nvPr>
        </p:nvSpPr>
        <p:spPr/>
        <p:txBody>
          <a:bodyPr/>
          <a:lstStyle/>
          <a:p>
            <a:r>
              <a:rPr lang="cs-CZ" dirty="0"/>
              <a:t>IV. Služební dozor</a:t>
            </a:r>
          </a:p>
        </p:txBody>
      </p:sp>
    </p:spTree>
    <p:extLst>
      <p:ext uri="{BB962C8B-B14F-4D97-AF65-F5344CB8AC3E}">
        <p14:creationId xmlns:p14="http://schemas.microsoft.com/office/powerpoint/2010/main" val="2450571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8652A-0C4C-6E42-953F-C026FC38851A}"/>
              </a:ext>
            </a:extLst>
          </p:cNvPr>
          <p:cNvSpPr>
            <a:spLocks noGrp="1"/>
          </p:cNvSpPr>
          <p:nvPr>
            <p:ph type="title"/>
          </p:nvPr>
        </p:nvSpPr>
        <p:spPr/>
        <p:txBody>
          <a:bodyPr/>
          <a:lstStyle/>
          <a:p>
            <a:r>
              <a:rPr lang="cs-CZ" dirty="0"/>
              <a:t>Služební dozor (dohled)</a:t>
            </a:r>
          </a:p>
        </p:txBody>
      </p:sp>
      <p:sp>
        <p:nvSpPr>
          <p:cNvPr id="3" name="Zástupný obsah 2">
            <a:extLst>
              <a:ext uri="{FF2B5EF4-FFF2-40B4-BE49-F238E27FC236}">
                <a16:creationId xmlns:a16="http://schemas.microsoft.com/office/drawing/2014/main" id="{D94D6255-ECA1-EF49-66F3-ECF46578EEDD}"/>
              </a:ext>
            </a:extLst>
          </p:cNvPr>
          <p:cNvSpPr>
            <a:spLocks noGrp="1"/>
          </p:cNvSpPr>
          <p:nvPr>
            <p:ph idx="1"/>
          </p:nvPr>
        </p:nvSpPr>
        <p:spPr/>
        <p:txBody>
          <a:bodyPr>
            <a:normAutofit fontScale="92500"/>
          </a:bodyPr>
          <a:lstStyle/>
          <a:p>
            <a:r>
              <a:rPr lang="cs-CZ" i="1" dirty="0"/>
              <a:t>kontrole služebně podřízených osob ve veřejné, resp. státní službě podléhajících disciplinární pravomoci jejich nadřízenými</a:t>
            </a:r>
            <a:endParaRPr lang="cs-CZ" dirty="0"/>
          </a:p>
          <a:p>
            <a:r>
              <a:rPr lang="cs-CZ" dirty="0"/>
              <a:t>je vykonáván </a:t>
            </a:r>
            <a:r>
              <a:rPr lang="cs-CZ" i="1" dirty="0"/>
              <a:t>v rámci vztahů organizační nadřízenosti a podřízenosti</a:t>
            </a:r>
            <a:r>
              <a:rPr lang="cs-CZ" dirty="0"/>
              <a:t>, ale protože při něm může docházet k rozhodování o právech a povinnostech dotčených osob, vznikají při něm </a:t>
            </a:r>
            <a:r>
              <a:rPr lang="cs-CZ" i="1" dirty="0"/>
              <a:t>vztahy právní</a:t>
            </a:r>
            <a:r>
              <a:rPr lang="cs-CZ" dirty="0"/>
              <a:t>, které vyžadují právní úpravu. Služebně nadřízení dohlížejí na dodržování právních předpisů podřízenými zaměstnanci ve státní službě, ale i na dodržování dalších pravidel, založených vnitřními (služebními) předpisy či interními příkazy. Činnost osob podléhajících služebnímu dozoru je </a:t>
            </a:r>
            <a:r>
              <a:rPr lang="cs-CZ" i="1" dirty="0"/>
              <a:t>pravidelně hodnocena</a:t>
            </a:r>
            <a:r>
              <a:rPr lang="cs-CZ" dirty="0"/>
              <a:t>, výsledek hodnocení ovlivňuje výši jejich platového ohodnocení, v případě negativního hodnocení může vést až k ukončení jejich služebního poměru. </a:t>
            </a:r>
          </a:p>
          <a:p>
            <a:r>
              <a:rPr lang="cs-CZ" dirty="0"/>
              <a:t>Skutečnosti zjištěné při výkonu služ</a:t>
            </a:r>
            <a:r>
              <a:rPr lang="cs-CZ" i="1" dirty="0"/>
              <a:t>ebního dozoru  mohou být důvodem pro zahájení disciplinárního (kárného, kázeňského) řízení nebo pro jiné postupy směřující až ke skončení služebního poměru</a:t>
            </a:r>
            <a:r>
              <a:rPr lang="cs-CZ" dirty="0"/>
              <a:t> </a:t>
            </a:r>
          </a:p>
          <a:p>
            <a:endParaRPr lang="cs-CZ" dirty="0"/>
          </a:p>
        </p:txBody>
      </p:sp>
      <p:sp>
        <p:nvSpPr>
          <p:cNvPr id="4" name="Zástupný symbol pro zápatí 3">
            <a:extLst>
              <a:ext uri="{FF2B5EF4-FFF2-40B4-BE49-F238E27FC236}">
                <a16:creationId xmlns:a16="http://schemas.microsoft.com/office/drawing/2014/main" id="{AB41056D-0FC3-BF38-CBD1-C9EA5CABE9BD}"/>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6A5EF2E4-0261-8096-71F5-F50DD1E04B2D}"/>
              </a:ext>
            </a:extLst>
          </p:cNvPr>
          <p:cNvSpPr>
            <a:spLocks noGrp="1"/>
          </p:cNvSpPr>
          <p:nvPr>
            <p:ph type="sldNum" sz="quarter" idx="12"/>
          </p:nvPr>
        </p:nvSpPr>
        <p:spPr/>
        <p:txBody>
          <a:bodyPr/>
          <a:lstStyle/>
          <a:p>
            <a:fld id="{5E608FB1-680A-4E9D-A95E-8C4CFA1B47E3}" type="slidenum">
              <a:rPr lang="cs-CZ" smtClean="0"/>
              <a:pPr/>
              <a:t>18</a:t>
            </a:fld>
            <a:endParaRPr lang="cs-CZ" dirty="0"/>
          </a:p>
        </p:txBody>
      </p:sp>
    </p:spTree>
    <p:extLst>
      <p:ext uri="{BB962C8B-B14F-4D97-AF65-F5344CB8AC3E}">
        <p14:creationId xmlns:p14="http://schemas.microsoft.com/office/powerpoint/2010/main" val="392520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9BFF-B900-0E18-731C-4865461EDD0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DEC645E-3276-C87D-A18A-E5F0BCD36FB8}"/>
              </a:ext>
            </a:extLst>
          </p:cNvPr>
          <p:cNvSpPr>
            <a:spLocks noGrp="1"/>
          </p:cNvSpPr>
          <p:nvPr>
            <p:ph type="ctrTitle"/>
          </p:nvPr>
        </p:nvSpPr>
        <p:spPr/>
        <p:txBody>
          <a:bodyPr/>
          <a:lstStyle/>
          <a:p>
            <a:r>
              <a:rPr lang="cs-CZ" dirty="0"/>
              <a:t>v. Dozor nad veřejnoprávními korporacemi</a:t>
            </a:r>
          </a:p>
        </p:txBody>
      </p:sp>
    </p:spTree>
    <p:extLst>
      <p:ext uri="{BB962C8B-B14F-4D97-AF65-F5344CB8AC3E}">
        <p14:creationId xmlns:p14="http://schemas.microsoft.com/office/powerpoint/2010/main" val="218292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673D5B-FFCF-A3B9-E131-952F42396988}"/>
              </a:ext>
            </a:extLst>
          </p:cNvPr>
          <p:cNvSpPr>
            <a:spLocks noGrp="1"/>
          </p:cNvSpPr>
          <p:nvPr>
            <p:ph type="ctrTitle"/>
          </p:nvPr>
        </p:nvSpPr>
        <p:spPr/>
        <p:txBody>
          <a:bodyPr/>
          <a:lstStyle/>
          <a:p>
            <a:r>
              <a:rPr lang="cs-CZ" dirty="0"/>
              <a:t>I. </a:t>
            </a:r>
            <a:r>
              <a:rPr lang="cs-CZ" sz="3600" dirty="0"/>
              <a:t>dozorčí a kontrolní činnosti veřejné správy</a:t>
            </a:r>
            <a:endParaRPr lang="cs-CZ" dirty="0"/>
          </a:p>
        </p:txBody>
      </p:sp>
    </p:spTree>
    <p:extLst>
      <p:ext uri="{BB962C8B-B14F-4D97-AF65-F5344CB8AC3E}">
        <p14:creationId xmlns:p14="http://schemas.microsoft.com/office/powerpoint/2010/main" val="1869160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8256DB-9FD5-A91E-C9E7-1CCB095064A8}"/>
              </a:ext>
            </a:extLst>
          </p:cNvPr>
          <p:cNvSpPr>
            <a:spLocks noGrp="1"/>
          </p:cNvSpPr>
          <p:nvPr>
            <p:ph type="title"/>
          </p:nvPr>
        </p:nvSpPr>
        <p:spPr/>
        <p:txBody>
          <a:bodyPr/>
          <a:lstStyle/>
          <a:p>
            <a:r>
              <a:rPr lang="cs-CZ" dirty="0"/>
              <a:t>Dozor nad veřejnoprávními korporacemi</a:t>
            </a:r>
          </a:p>
        </p:txBody>
      </p:sp>
      <p:sp>
        <p:nvSpPr>
          <p:cNvPr id="3" name="Zástupný obsah 2">
            <a:extLst>
              <a:ext uri="{FF2B5EF4-FFF2-40B4-BE49-F238E27FC236}">
                <a16:creationId xmlns:a16="http://schemas.microsoft.com/office/drawing/2014/main" id="{857FE5EB-8D09-7B6B-D85D-CAD029132850}"/>
              </a:ext>
            </a:extLst>
          </p:cNvPr>
          <p:cNvSpPr>
            <a:spLocks noGrp="1"/>
          </p:cNvSpPr>
          <p:nvPr>
            <p:ph idx="1"/>
          </p:nvPr>
        </p:nvSpPr>
        <p:spPr/>
        <p:txBody>
          <a:bodyPr>
            <a:normAutofit fontScale="70000" lnSpcReduction="20000"/>
          </a:bodyPr>
          <a:lstStyle/>
          <a:p>
            <a:r>
              <a:rPr lang="cs-CZ" dirty="0"/>
              <a:t>Zákonem určeným správním úřadům náleží oprávnění </a:t>
            </a:r>
            <a:r>
              <a:rPr lang="cs-CZ" i="1" dirty="0"/>
              <a:t>dohlížet na některé činnosti vykonávané v rámci působnosti veřejnoprávních korporací</a:t>
            </a:r>
            <a:r>
              <a:rPr lang="cs-CZ" dirty="0"/>
              <a:t>. Jde-li o dozor nad výkonem působnosti v rámci samosprávy uskutečňované veřejnoprávními korporacemi, jde o činnost připomínající správní dozor. Je-li dozorován výkon státní správy svěřený orgánům veřejnoprávních korporací, jedná se o vnitřní kontrolu mezi jejími vyššími a nižšími vykonavateli, připomínající služební dozor. </a:t>
            </a:r>
          </a:p>
          <a:p>
            <a:r>
              <a:rPr lang="cs-CZ" dirty="0"/>
              <a:t>Dozor státu nad výkonem samosprávy je ryze dozorem právním, sledujícím zákonnost (soulad činnosti se zákony a případně i dalšími právními předpisy), při dozoru nad zajišťováním výkonu státní správy orgány veřejnoprávních korporací se sleduje i dodržování některých vnitřních předpisů a příkazů.</a:t>
            </a:r>
          </a:p>
          <a:p>
            <a:r>
              <a:rPr lang="cs-CZ" i="1" dirty="0"/>
              <a:t>Do této skupiny řadíme především:</a:t>
            </a:r>
          </a:p>
          <a:p>
            <a:pPr lvl="1"/>
            <a:r>
              <a:rPr lang="cs-CZ" i="1" dirty="0"/>
              <a:t>kontrolu a dozor na činností územních samosprávných korporací</a:t>
            </a:r>
          </a:p>
          <a:p>
            <a:pPr lvl="1"/>
            <a:r>
              <a:rPr lang="cs-CZ" i="1" dirty="0"/>
              <a:t>dozor nad profesní samosprávou</a:t>
            </a:r>
          </a:p>
          <a:p>
            <a:pPr lvl="1"/>
            <a:r>
              <a:rPr lang="cs-CZ" i="1" dirty="0"/>
              <a:t>dozor vůči veřejným vysokým školám - </a:t>
            </a:r>
            <a:r>
              <a:rPr lang="cs-CZ" dirty="0"/>
              <a:t>Dozorčí oprávnění náleží </a:t>
            </a:r>
            <a:r>
              <a:rPr lang="cs-CZ" i="1" dirty="0"/>
              <a:t>MŠMV</a:t>
            </a:r>
            <a:r>
              <a:rPr lang="cs-CZ" dirty="0"/>
              <a:t> a </a:t>
            </a:r>
            <a:r>
              <a:rPr lang="cs-CZ" i="1" dirty="0"/>
              <a:t>Národnímu akreditačnímu úřadu pro terciární vzdělávání</a:t>
            </a:r>
            <a:r>
              <a:rPr lang="cs-CZ" dirty="0"/>
              <a:t>. Vnitřní předpisy veřejné vysoké školy podléhají registraci ministerstvem, registrace je podmínkou jejich platnosti. Je-li některé opatření veřejné vysoké školy nebo její součásti v rozporu se zákonem nebo jiným právním předpisem a nestanoví-li zákon jiný způsob jeho přezkoumání, vyzve ministerstvo vysokou školu, aby v přiměřené lhůtě zjednala nápravu. V některých případech, např. jestliže veřejná vysoká škola nebo její součást neustavila některý ze svých samosprávných orgánů, nepřijala vnitřní předpisy nebo závažným způsobem porušuje povinnosti stanovené zákonem, může ministerstvo omezit výkon působnosti orgánů veřejné vysoké školy nebo její součásti, popřípadě může veřejné vysoké škole nebo její součásti výkon této působnosti odejmout. NAÚTV provádí vnější hodnocení vysokých škol. Zjistí-li úřad nedostatky při uskutečňování akreditovaných činností, uloží vysoké škole, aby v přiměřené lhůtě zjednala nápravu, může rozhodnout o omezení nebo odnětí akreditace studijního programu nebo o jiných nápravných opatřeních. </a:t>
            </a:r>
          </a:p>
          <a:p>
            <a:endParaRPr lang="cs-CZ" dirty="0"/>
          </a:p>
        </p:txBody>
      </p:sp>
      <p:sp>
        <p:nvSpPr>
          <p:cNvPr id="4" name="Zástupný symbol pro zápatí 3">
            <a:extLst>
              <a:ext uri="{FF2B5EF4-FFF2-40B4-BE49-F238E27FC236}">
                <a16:creationId xmlns:a16="http://schemas.microsoft.com/office/drawing/2014/main" id="{E7F1DF2E-73E2-A246-2CD3-F969672EC5A8}"/>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66F84892-2185-4403-3DF6-AA30F613D5D9}"/>
              </a:ext>
            </a:extLst>
          </p:cNvPr>
          <p:cNvSpPr>
            <a:spLocks noGrp="1"/>
          </p:cNvSpPr>
          <p:nvPr>
            <p:ph type="sldNum" sz="quarter" idx="12"/>
          </p:nvPr>
        </p:nvSpPr>
        <p:spPr/>
        <p:txBody>
          <a:bodyPr/>
          <a:lstStyle/>
          <a:p>
            <a:fld id="{5E608FB1-680A-4E9D-A95E-8C4CFA1B47E3}" type="slidenum">
              <a:rPr lang="cs-CZ" smtClean="0"/>
              <a:pPr/>
              <a:t>20</a:t>
            </a:fld>
            <a:endParaRPr lang="cs-CZ" dirty="0"/>
          </a:p>
        </p:txBody>
      </p:sp>
    </p:spTree>
    <p:extLst>
      <p:ext uri="{BB962C8B-B14F-4D97-AF65-F5344CB8AC3E}">
        <p14:creationId xmlns:p14="http://schemas.microsoft.com/office/powerpoint/2010/main" val="246521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2432A-0501-66F6-7FDA-F86947461FA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28B7FA6-1B4D-9B8E-1E0A-599326BED3A5}"/>
              </a:ext>
            </a:extLst>
          </p:cNvPr>
          <p:cNvSpPr>
            <a:spLocks noGrp="1"/>
          </p:cNvSpPr>
          <p:nvPr>
            <p:ph type="ctrTitle"/>
          </p:nvPr>
        </p:nvSpPr>
        <p:spPr/>
        <p:txBody>
          <a:bodyPr/>
          <a:lstStyle/>
          <a:p>
            <a:r>
              <a:rPr lang="cs-CZ" dirty="0" err="1"/>
              <a:t>vI</a:t>
            </a:r>
            <a:r>
              <a:rPr lang="cs-CZ" dirty="0"/>
              <a:t>. Kontrola a dozor nad činností ÚSC</a:t>
            </a:r>
          </a:p>
        </p:txBody>
      </p:sp>
    </p:spTree>
    <p:extLst>
      <p:ext uri="{BB962C8B-B14F-4D97-AF65-F5344CB8AC3E}">
        <p14:creationId xmlns:p14="http://schemas.microsoft.com/office/powerpoint/2010/main" val="1174204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CAD94A-6E43-D170-5FE8-DF3455410F55}"/>
              </a:ext>
            </a:extLst>
          </p:cNvPr>
          <p:cNvSpPr>
            <a:spLocks noGrp="1"/>
          </p:cNvSpPr>
          <p:nvPr>
            <p:ph type="title"/>
          </p:nvPr>
        </p:nvSpPr>
        <p:spPr/>
        <p:txBody>
          <a:bodyPr/>
          <a:lstStyle/>
          <a:p>
            <a:r>
              <a:rPr lang="cs-CZ" dirty="0"/>
              <a:t>obecně</a:t>
            </a:r>
          </a:p>
        </p:txBody>
      </p:sp>
      <p:sp>
        <p:nvSpPr>
          <p:cNvPr id="3" name="Zástupný obsah 2">
            <a:extLst>
              <a:ext uri="{FF2B5EF4-FFF2-40B4-BE49-F238E27FC236}">
                <a16:creationId xmlns:a16="http://schemas.microsoft.com/office/drawing/2014/main" id="{864BBD3C-1829-4B85-1B4F-23A17F8FE556}"/>
              </a:ext>
            </a:extLst>
          </p:cNvPr>
          <p:cNvSpPr>
            <a:spLocks noGrp="1"/>
          </p:cNvSpPr>
          <p:nvPr>
            <p:ph idx="1"/>
          </p:nvPr>
        </p:nvSpPr>
        <p:spPr/>
        <p:txBody>
          <a:bodyPr>
            <a:normAutofit fontScale="55000" lnSpcReduction="20000"/>
          </a:bodyPr>
          <a:lstStyle/>
          <a:p>
            <a:r>
              <a:rPr lang="cs-CZ" dirty="0"/>
              <a:t>Zákony o ÚSC upravují pravidla kontroly a dozoru nad činností územních samosprávných celků.</a:t>
            </a:r>
          </a:p>
          <a:p>
            <a:r>
              <a:rPr lang="cs-CZ" dirty="0"/>
              <a:t>Účelem</a:t>
            </a:r>
            <a:r>
              <a:rPr lang="cs-CZ" i="1" dirty="0"/>
              <a:t> kontroly</a:t>
            </a:r>
            <a:r>
              <a:rPr lang="cs-CZ" dirty="0"/>
              <a:t> je zjistit, zda orgány ÚSC dodržují při výkonu samostatné působnosti zákony a jiné právní předpisy, při výkonu přenesené působnosti zákony, jiné právní předpisy a v jejich mezích též usnesení vlády, směrnice ústředních správních úřadů, jakož i opatření příslušných orgánů veřejné správy přijatá při kontrole výkonu přenesené působnosti. Základ právní úpravy postupů při kontrole výkonu samostatné a přenesené působnosti je obsažen v kontrolním řádu, zákony o ÚSC upravují jen některé dílčí otázky týkající se kontroly činnosti orgánů územních samosprávných celků, když postupy při kontrole jsou upraveny právě v KŘ. O průběhu kontroly se vyhotovuje protokol o kontrole, který má obsahovat mj. kontrolní zjištění, popisující zjištěný stav věci s uvedením nedostatků a označení právních předpisů, které byly porušeny, včetně uvedení podkladů, ze kterých tato kontrolní zjištění vycházejí. Proti kontrolním zjištěním může ten, kdo za kontrolovaný územní celek v dané věci jedná, podat námitky, o kterých rozhoduje kontrolující (vedoucí kontrolní skupiny), nevyhoví-li tento námitkám, vyřídí námitky vedoucí kontrolního orgánu nebo jím pověřená osoba. </a:t>
            </a:r>
          </a:p>
          <a:p>
            <a:r>
              <a:rPr lang="cs-CZ" dirty="0"/>
              <a:t>Starosta (primátor, hejtman) nebo jím pověřený zástupce je povinen seznámit na nejbližším zasedání zastupitelstvo s protokolem o kontrole samostatné působnosti. V případě, že byl kontrolou shledán nezákonný postup ÚSC, je ÚSC povinen přijmout opatření k nápravě zjištěných nedostatků a opatření k zamezení opakování zjištěných nedostatků, vyvěsit na úřední desce informaci o přijatých nápravných opatřeních a rovněž o tom informovat kontrolní orgán. </a:t>
            </a:r>
          </a:p>
          <a:p>
            <a:r>
              <a:rPr lang="cs-CZ" dirty="0"/>
              <a:t>V případě kontrolou zjištěných nedostatků při výkonu přenesené působnosti je povinen ten, kdo za orgány ÚSC v dané věci jedná, zajistit nápravu nedostatků a splnění uložených opatření.</a:t>
            </a:r>
          </a:p>
          <a:p>
            <a:r>
              <a:rPr lang="cs-CZ" i="1" dirty="0"/>
              <a:t>Dozor</a:t>
            </a:r>
            <a:r>
              <a:rPr lang="cs-CZ" dirty="0"/>
              <a:t> upravený je zaměřen na nápravu vad vzniklých při vydávání a v obsahu právních předpisů obcí a krajů, jakož i usnesení, rozhodnutí a jiných opatření vydaných jejich orgány. Ustanovení o dozoru se nevztahují na rozhodnutí a jiné úkony orgánů obcí a krajů vydané podle správního řádu nebo podle daňového řádu, které se přezkoumávají podle těchto zákonů (tyto zákony upravují vlastní dozorčí oprávnění). Dozor podle zákonů o ÚSC je dozorem již vydaných aktů, tedy dozorem následným. Správním orgánům vykonávajícím dozor nenáleží pravomoc nezákonné akty vydané orgány ÚSC v samostatné působnosti rušit (stejně tak v případě nařízení vydaných orgány obcí a krajů), jsou však oprávněny vyzývat obce a kraje ke zjednání nápravy; za podmínek stanovených zákonem jsou oprávněny pozastavit účinnost vadných aktů a iniciovat řízení u ÚS (v případě právních předpisů obcí a krajů) nebo ve správním soudnictví (v případě jiných aktů vydaných v samostatné působnosti) o jejich zrušení. V případě dozoru nad jinými opatřeními orgánů obcí a krajů v přenesené působnosti náleží orgánům dozoru pravomoc i rušit nesprávná opatření.</a:t>
            </a:r>
          </a:p>
        </p:txBody>
      </p:sp>
      <p:sp>
        <p:nvSpPr>
          <p:cNvPr id="4" name="Zástupný symbol pro zápatí 3">
            <a:extLst>
              <a:ext uri="{FF2B5EF4-FFF2-40B4-BE49-F238E27FC236}">
                <a16:creationId xmlns:a16="http://schemas.microsoft.com/office/drawing/2014/main" id="{997ACEFE-2705-9B06-D239-1D61C0008469}"/>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4C0030F3-2A58-1C0E-8DB8-D46C1B39467E}"/>
              </a:ext>
            </a:extLst>
          </p:cNvPr>
          <p:cNvSpPr>
            <a:spLocks noGrp="1"/>
          </p:cNvSpPr>
          <p:nvPr>
            <p:ph type="sldNum" sz="quarter" idx="12"/>
          </p:nvPr>
        </p:nvSpPr>
        <p:spPr/>
        <p:txBody>
          <a:bodyPr/>
          <a:lstStyle/>
          <a:p>
            <a:fld id="{5E608FB1-680A-4E9D-A95E-8C4CFA1B47E3}" type="slidenum">
              <a:rPr lang="cs-CZ" smtClean="0"/>
              <a:pPr/>
              <a:t>22</a:t>
            </a:fld>
            <a:endParaRPr lang="cs-CZ" dirty="0"/>
          </a:p>
        </p:txBody>
      </p:sp>
    </p:spTree>
    <p:extLst>
      <p:ext uri="{BB962C8B-B14F-4D97-AF65-F5344CB8AC3E}">
        <p14:creationId xmlns:p14="http://schemas.microsoft.com/office/powerpoint/2010/main" val="3073550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192D7C-3E5D-5F2E-1FBB-83560206910D}"/>
              </a:ext>
            </a:extLst>
          </p:cNvPr>
          <p:cNvSpPr>
            <a:spLocks noGrp="1"/>
          </p:cNvSpPr>
          <p:nvPr>
            <p:ph type="title"/>
          </p:nvPr>
        </p:nvSpPr>
        <p:spPr/>
        <p:txBody>
          <a:bodyPr/>
          <a:lstStyle/>
          <a:p>
            <a:r>
              <a:rPr lang="cs-CZ" dirty="0"/>
              <a:t>Dozor nad výkonem samostatné působnosti obce</a:t>
            </a:r>
          </a:p>
        </p:txBody>
      </p:sp>
      <p:sp>
        <p:nvSpPr>
          <p:cNvPr id="3" name="Zástupný obsah 2">
            <a:extLst>
              <a:ext uri="{FF2B5EF4-FFF2-40B4-BE49-F238E27FC236}">
                <a16:creationId xmlns:a16="http://schemas.microsoft.com/office/drawing/2014/main" id="{4F53B32C-4F77-3936-DA5E-1AC3DB51295C}"/>
              </a:ext>
            </a:extLst>
          </p:cNvPr>
          <p:cNvSpPr>
            <a:spLocks noGrp="1"/>
          </p:cNvSpPr>
          <p:nvPr>
            <p:ph idx="1"/>
          </p:nvPr>
        </p:nvSpPr>
        <p:spPr/>
        <p:txBody>
          <a:bodyPr>
            <a:noAutofit/>
          </a:bodyPr>
          <a:lstStyle/>
          <a:p>
            <a:pPr>
              <a:spcBef>
                <a:spcPts val="400"/>
              </a:spcBef>
            </a:pPr>
            <a:r>
              <a:rPr lang="cs-CZ" sz="1300" dirty="0"/>
              <a:t>Dozor nad výkonem samostatné působnosti obce vykonává Ministerstvo vnitra.</a:t>
            </a:r>
          </a:p>
          <a:p>
            <a:pPr>
              <a:spcBef>
                <a:spcPts val="400"/>
              </a:spcBef>
            </a:pPr>
            <a:r>
              <a:rPr lang="cs-CZ" sz="1300" dirty="0"/>
              <a:t>Odporuje-li obecně závazná vyhláška obce podle MV zákonu, vyzve MV obec ke zjednání nápravy, a nezjedná-li obec nápravu do 60 dnů od doručení výzvy nebo Ministerstvu vnitra sdělí, že nápravu nezjedná, rozhodne o pozastavení účinnosti této obecně závazné vyhlášky a stanoví obci přiměřenou lhůtu ke zjednání nápravy. V případě zřejmého rozporu obecně závazné vyhlášky obce s lidskými právy a základními svobodami může MV pozastavit její účinnost bez předchozí výzvy ke zjednání nápravy. Nedojde-li ke zjednání nápravy, podá MV do 30 dnů od právní moci rozhodnutí o pozastavení účinnosti obecně závazné vyhlášky obce Ústavnímu soudu návrh na její zrušení.</a:t>
            </a:r>
          </a:p>
          <a:p>
            <a:pPr>
              <a:spcBef>
                <a:spcPts val="400"/>
              </a:spcBef>
            </a:pPr>
            <a:r>
              <a:rPr lang="cs-CZ" sz="1300" dirty="0"/>
              <a:t>Odporuje-li usnesení, rozhodnutí nebo jiné opatření orgánu obce v samostatné působnosti (nejde-li o obecně závaznou vyhlášku obce) zákonu nebo jinému právnímu předpisu, MV vyzve obec ke zjednání nápravy, a nezjedná-li příslušný orgán obce nápravu do 60 dnů nebo Ministerstvu vnitra sdělí, že nápravu nezjedná, rozhodne o pozastavení výkonu takového usnesení, rozhodnutí nebo jiného opatření. V případě zřejmého a závažného rozporu s lidskými právy a základními svobodami může MV pozastavit účinnost takového opatření bez předchozí výzvy ke zjednání nápravy. Nedojde-li ke zjednání nápravy, podá MV do 30 dnů od právní moci rozhodnutí o pozastavení účinnosti krajskému soudu rozhodujícímu ve věcech správního soudnictví návrh na zrušení předmětného usnesení, rozhodnutí nebo jiného opatření orgánu obce.</a:t>
            </a:r>
            <a:r>
              <a:rPr lang="cs-CZ" sz="1300" baseline="30000" dirty="0"/>
              <a:t>, </a:t>
            </a:r>
            <a:endParaRPr lang="cs-CZ" sz="1300" dirty="0"/>
          </a:p>
          <a:p>
            <a:pPr>
              <a:spcBef>
                <a:spcPts val="400"/>
              </a:spcBef>
            </a:pPr>
            <a:r>
              <a:rPr lang="cs-CZ" sz="1300" dirty="0"/>
              <a:t>Proti rozhodnutí Ministerstva vnitra o pozastavení účinnosti obecně závazné vyhlášky může obec podat rozklad.</a:t>
            </a:r>
          </a:p>
          <a:p>
            <a:pPr>
              <a:spcBef>
                <a:spcPts val="400"/>
              </a:spcBef>
            </a:pPr>
            <a:r>
              <a:rPr lang="cs-CZ" sz="1300" dirty="0"/>
              <a:t>Ustanovení o dozoru se nepoužije na případy porušení právních předpisů občanského, obchodního nebo pracovního práva a v případech, kdy jsou dozor nebo kontrola výkonu působnosti obcí a krajů upraveny zvláštními právními předpisy, např. zákonem o přezkoumávání hospodaření územních samosprávných celků a dobrovolných svazků obcí nebo zákonem o finanční kontrole. </a:t>
            </a:r>
          </a:p>
          <a:p>
            <a:pPr>
              <a:spcBef>
                <a:spcPts val="400"/>
              </a:spcBef>
            </a:pPr>
            <a:r>
              <a:rPr lang="cs-CZ" sz="1300" dirty="0"/>
              <a:t>Možnost použití dozorčích prostředků není naproti tomu vyloučena např. v případě usnesení rozhodujících o majetkoprávních jednáních obce, došlo-li k porušení nikoli soukromoprávních předpisů, ale veřejnoprávních pravidel zákona o obcích o nakládání s majetkem obce.</a:t>
            </a:r>
          </a:p>
        </p:txBody>
      </p:sp>
      <p:sp>
        <p:nvSpPr>
          <p:cNvPr id="4" name="Zástupný symbol pro zápatí 3">
            <a:extLst>
              <a:ext uri="{FF2B5EF4-FFF2-40B4-BE49-F238E27FC236}">
                <a16:creationId xmlns:a16="http://schemas.microsoft.com/office/drawing/2014/main" id="{7DAF8E7C-0CA5-E6B3-ECB3-70D7D9DBB157}"/>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7B4C2CCC-0C1A-2000-1C08-9450BB5B1A70}"/>
              </a:ext>
            </a:extLst>
          </p:cNvPr>
          <p:cNvSpPr>
            <a:spLocks noGrp="1"/>
          </p:cNvSpPr>
          <p:nvPr>
            <p:ph type="sldNum" sz="quarter" idx="12"/>
          </p:nvPr>
        </p:nvSpPr>
        <p:spPr/>
        <p:txBody>
          <a:bodyPr/>
          <a:lstStyle/>
          <a:p>
            <a:fld id="{5E608FB1-680A-4E9D-A95E-8C4CFA1B47E3}" type="slidenum">
              <a:rPr lang="cs-CZ" smtClean="0"/>
              <a:pPr/>
              <a:t>23</a:t>
            </a:fld>
            <a:endParaRPr lang="cs-CZ" dirty="0"/>
          </a:p>
        </p:txBody>
      </p:sp>
    </p:spTree>
    <p:extLst>
      <p:ext uri="{BB962C8B-B14F-4D97-AF65-F5344CB8AC3E}">
        <p14:creationId xmlns:p14="http://schemas.microsoft.com/office/powerpoint/2010/main" val="3527252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0456F8-7FAD-D6BD-F10E-08B2B4367934}"/>
              </a:ext>
            </a:extLst>
          </p:cNvPr>
          <p:cNvSpPr>
            <a:spLocks noGrp="1"/>
          </p:cNvSpPr>
          <p:nvPr>
            <p:ph type="title"/>
          </p:nvPr>
        </p:nvSpPr>
        <p:spPr/>
        <p:txBody>
          <a:bodyPr/>
          <a:lstStyle/>
          <a:p>
            <a:r>
              <a:rPr lang="cs-CZ" dirty="0"/>
              <a:t>Dozor nad výkonem přenesené působnosti obce</a:t>
            </a:r>
          </a:p>
        </p:txBody>
      </p:sp>
      <p:sp>
        <p:nvSpPr>
          <p:cNvPr id="3" name="Zástupný obsah 2">
            <a:extLst>
              <a:ext uri="{FF2B5EF4-FFF2-40B4-BE49-F238E27FC236}">
                <a16:creationId xmlns:a16="http://schemas.microsoft.com/office/drawing/2014/main" id="{365778D7-C2FD-9803-DFD9-ABC4C19B36F0}"/>
              </a:ext>
            </a:extLst>
          </p:cNvPr>
          <p:cNvSpPr>
            <a:spLocks noGrp="1"/>
          </p:cNvSpPr>
          <p:nvPr>
            <p:ph idx="1"/>
          </p:nvPr>
        </p:nvSpPr>
        <p:spPr/>
        <p:txBody>
          <a:bodyPr>
            <a:normAutofit fontScale="85000" lnSpcReduction="20000"/>
          </a:bodyPr>
          <a:lstStyle/>
          <a:p>
            <a:r>
              <a:rPr lang="cs-CZ" sz="2100" dirty="0"/>
              <a:t>Dozor nad vydáváním a obsahem nařízení obcí a usnesení, rozhodnutí a jiných opatření orgánů obce v přenesené působnosti je svěřen krajskému úřadu. </a:t>
            </a:r>
          </a:p>
          <a:p>
            <a:r>
              <a:rPr lang="cs-CZ" sz="2100" dirty="0"/>
              <a:t>Odporuje-li nařízení obce podle krajského úřadu zákonu nebo jinému právnímu předpisu, vyzve krajský úřad obec ke zjednání nápravy, a nezjedná-li obec v zákonem stanovené lhůtě nápravu, rozhodne o pozastavení účinnosti tohoto nařízení a stanoví obci přiměřenou lhůtu ke zjednání nápravy. V případě zřejmého rozporu nařízení obce s lidskými právy a základními svobodami může krajský úřad pozastavit jeho účinnost bez předchozí výzvy ke zjednání nápravy. Nedojde-li ke zjednání nápravy, podá ředitel krajského úřadu do 30 dnů ode dne uplynutí lhůty pro nápravu Ústavnímu soudu návrh na jeho zrušení.</a:t>
            </a:r>
          </a:p>
          <a:p>
            <a:r>
              <a:rPr lang="cs-CZ" sz="2100" dirty="0"/>
              <a:t>Odporuje-li usnesení, rozhodnutí nebo jiné opatření orgánu obce v přenesené působnosti (nejde-li o nařízení obce) zákonu, jinému právnímu předpisu a v jejich mezích též usnesení vlády, směrnici ústředního správního úřadu nebo opatření krajského úřadu přijatému při kontrole výkonu přenesené působnosti, vyzve krajský úřad obec ke zjednání nápravy, a nezjedná-li obec v zákonem stanovené lhůtě nápravu, krajský úřad takové usnesení, rozhodnutí nebo jiné opatření orgánu obce zruší. V případě zřejmého a závažného rozporu se zákonem může krajský úřad zrušit takové opatření bez předchozí výzvy ke zjednání nápravy.</a:t>
            </a:r>
          </a:p>
          <a:p>
            <a:r>
              <a:rPr lang="cs-CZ" sz="2100" dirty="0"/>
              <a:t>Rozhodnutí krajského úřadu vydaná v rámci dozoru nad výkonem přenesené působnosti orgány obcí nejsou proto rozhodnutími ve správním řízení. </a:t>
            </a:r>
          </a:p>
          <a:p>
            <a:endParaRPr lang="cs-CZ" dirty="0"/>
          </a:p>
        </p:txBody>
      </p:sp>
      <p:sp>
        <p:nvSpPr>
          <p:cNvPr id="4" name="Zástupný symbol pro zápatí 3">
            <a:extLst>
              <a:ext uri="{FF2B5EF4-FFF2-40B4-BE49-F238E27FC236}">
                <a16:creationId xmlns:a16="http://schemas.microsoft.com/office/drawing/2014/main" id="{F112EC6A-3449-910C-BAFE-50472F5E61EC}"/>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D12BFD13-F495-048D-B532-6CC12CD5547F}"/>
              </a:ext>
            </a:extLst>
          </p:cNvPr>
          <p:cNvSpPr>
            <a:spLocks noGrp="1"/>
          </p:cNvSpPr>
          <p:nvPr>
            <p:ph type="sldNum" sz="quarter" idx="12"/>
          </p:nvPr>
        </p:nvSpPr>
        <p:spPr/>
        <p:txBody>
          <a:bodyPr/>
          <a:lstStyle/>
          <a:p>
            <a:fld id="{5E608FB1-680A-4E9D-A95E-8C4CFA1B47E3}" type="slidenum">
              <a:rPr lang="cs-CZ" smtClean="0"/>
              <a:pPr/>
              <a:t>24</a:t>
            </a:fld>
            <a:endParaRPr lang="cs-CZ" dirty="0"/>
          </a:p>
        </p:txBody>
      </p:sp>
    </p:spTree>
    <p:extLst>
      <p:ext uri="{BB962C8B-B14F-4D97-AF65-F5344CB8AC3E}">
        <p14:creationId xmlns:p14="http://schemas.microsoft.com/office/powerpoint/2010/main" val="3635012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B760E7-A56F-6720-84F7-3A6D3E293785}"/>
              </a:ext>
            </a:extLst>
          </p:cNvPr>
          <p:cNvSpPr>
            <a:spLocks noGrp="1"/>
          </p:cNvSpPr>
          <p:nvPr>
            <p:ph type="title"/>
          </p:nvPr>
        </p:nvSpPr>
        <p:spPr/>
        <p:txBody>
          <a:bodyPr/>
          <a:lstStyle/>
          <a:p>
            <a:r>
              <a:rPr lang="cs-CZ" dirty="0"/>
              <a:t>Dozor nad výkonem samostatné a přenesené působnosti kraje</a:t>
            </a:r>
          </a:p>
        </p:txBody>
      </p:sp>
      <p:sp>
        <p:nvSpPr>
          <p:cNvPr id="3" name="Zástupný obsah 2">
            <a:extLst>
              <a:ext uri="{FF2B5EF4-FFF2-40B4-BE49-F238E27FC236}">
                <a16:creationId xmlns:a16="http://schemas.microsoft.com/office/drawing/2014/main" id="{8654F755-6B26-BEC3-9C80-BA9ACF22FB5C}"/>
              </a:ext>
            </a:extLst>
          </p:cNvPr>
          <p:cNvSpPr>
            <a:spLocks noGrp="1"/>
          </p:cNvSpPr>
          <p:nvPr>
            <p:ph idx="1"/>
          </p:nvPr>
        </p:nvSpPr>
        <p:spPr/>
        <p:txBody>
          <a:bodyPr/>
          <a:lstStyle/>
          <a:p>
            <a:r>
              <a:rPr lang="cs-CZ" dirty="0">
                <a:solidFill>
                  <a:srgbClr val="FF0000"/>
                </a:solidFill>
              </a:rPr>
              <a:t>Kdo vykonává?</a:t>
            </a:r>
          </a:p>
          <a:p>
            <a:r>
              <a:rPr lang="cs-CZ" dirty="0">
                <a:solidFill>
                  <a:srgbClr val="FF0000"/>
                </a:solidFill>
              </a:rPr>
              <a:t>Vyhledejte si v právních předpisech.</a:t>
            </a:r>
          </a:p>
        </p:txBody>
      </p:sp>
      <p:sp>
        <p:nvSpPr>
          <p:cNvPr id="4" name="Zástupný symbol pro zápatí 3">
            <a:extLst>
              <a:ext uri="{FF2B5EF4-FFF2-40B4-BE49-F238E27FC236}">
                <a16:creationId xmlns:a16="http://schemas.microsoft.com/office/drawing/2014/main" id="{8D3EAD94-CCF8-5E00-F691-1F472A5D3F82}"/>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5964150E-328E-B91C-BCFD-801318F32427}"/>
              </a:ext>
            </a:extLst>
          </p:cNvPr>
          <p:cNvSpPr>
            <a:spLocks noGrp="1"/>
          </p:cNvSpPr>
          <p:nvPr>
            <p:ph type="sldNum" sz="quarter" idx="12"/>
          </p:nvPr>
        </p:nvSpPr>
        <p:spPr/>
        <p:txBody>
          <a:bodyPr/>
          <a:lstStyle/>
          <a:p>
            <a:fld id="{5E608FB1-680A-4E9D-A95E-8C4CFA1B47E3}" type="slidenum">
              <a:rPr lang="cs-CZ" smtClean="0"/>
              <a:pPr/>
              <a:t>25</a:t>
            </a:fld>
            <a:endParaRPr lang="cs-CZ" dirty="0"/>
          </a:p>
        </p:txBody>
      </p:sp>
    </p:spTree>
    <p:extLst>
      <p:ext uri="{BB962C8B-B14F-4D97-AF65-F5344CB8AC3E}">
        <p14:creationId xmlns:p14="http://schemas.microsoft.com/office/powerpoint/2010/main" val="2071193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C8BBF-09AF-227A-7D33-C2AA3334E69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7E2CB79-BB5F-2088-7169-1A6DFD3CBD23}"/>
              </a:ext>
            </a:extLst>
          </p:cNvPr>
          <p:cNvSpPr>
            <a:spLocks noGrp="1"/>
          </p:cNvSpPr>
          <p:nvPr>
            <p:ph type="ctrTitle"/>
          </p:nvPr>
        </p:nvSpPr>
        <p:spPr/>
        <p:txBody>
          <a:bodyPr/>
          <a:lstStyle/>
          <a:p>
            <a:r>
              <a:rPr lang="cs-CZ" dirty="0" err="1"/>
              <a:t>vII</a:t>
            </a:r>
            <a:r>
              <a:rPr lang="cs-CZ" dirty="0"/>
              <a:t>. dozor nad profesními komorami</a:t>
            </a:r>
          </a:p>
        </p:txBody>
      </p:sp>
    </p:spTree>
    <p:extLst>
      <p:ext uri="{BB962C8B-B14F-4D97-AF65-F5344CB8AC3E}">
        <p14:creationId xmlns:p14="http://schemas.microsoft.com/office/powerpoint/2010/main" val="809118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2BA50D-B8BE-8642-0131-D503B5E3D388}"/>
              </a:ext>
            </a:extLst>
          </p:cNvPr>
          <p:cNvSpPr>
            <a:spLocks noGrp="1"/>
          </p:cNvSpPr>
          <p:nvPr>
            <p:ph type="title"/>
          </p:nvPr>
        </p:nvSpPr>
        <p:spPr/>
        <p:txBody>
          <a:bodyPr/>
          <a:lstStyle/>
          <a:p>
            <a:r>
              <a:rPr lang="cs-CZ" dirty="0"/>
              <a:t>Profesní komory</a:t>
            </a:r>
          </a:p>
        </p:txBody>
      </p:sp>
      <p:sp>
        <p:nvSpPr>
          <p:cNvPr id="3" name="Zástupný obsah 2">
            <a:extLst>
              <a:ext uri="{FF2B5EF4-FFF2-40B4-BE49-F238E27FC236}">
                <a16:creationId xmlns:a16="http://schemas.microsoft.com/office/drawing/2014/main" id="{F9E56FAB-B2EB-74A3-D0EC-65AE90C8FBBF}"/>
              </a:ext>
            </a:extLst>
          </p:cNvPr>
          <p:cNvSpPr>
            <a:spLocks noGrp="1"/>
          </p:cNvSpPr>
          <p:nvPr>
            <p:ph idx="1"/>
          </p:nvPr>
        </p:nvSpPr>
        <p:spPr/>
        <p:txBody>
          <a:bodyPr>
            <a:normAutofit fontScale="70000" lnSpcReduction="20000"/>
          </a:bodyPr>
          <a:lstStyle/>
          <a:p>
            <a:r>
              <a:rPr lang="cs-CZ" dirty="0"/>
              <a:t>Česká advokátní komora (zřízená zákonem č. 85/1996 Sb., o advokacii)</a:t>
            </a:r>
          </a:p>
          <a:p>
            <a:r>
              <a:rPr lang="cs-CZ" dirty="0"/>
              <a:t>Česká lékařská komora, Česká stomatologická komora a Česká lékárnická komora (zřízené zákonem č. 220/1991 Sb., o České lékařské komoře, České stomatologické komoře a České lékárnické komoře)</a:t>
            </a:r>
          </a:p>
          <a:p>
            <a:r>
              <a:rPr lang="cs-CZ" dirty="0"/>
              <a:t>Komora veterinárních lékařů České republiky (zřízená zákonem č. 381/1991 Sb., o Komoře veterinárních lékařů České republiky)</a:t>
            </a:r>
          </a:p>
          <a:p>
            <a:r>
              <a:rPr lang="cs-CZ" dirty="0"/>
              <a:t>Česká komora architektů a Česká komora autorizovaných inženýrů a techniků činných ve výstavbě (zřízené zákonem č. 360/1992 Sb., o výkonu povolání autorizovaných architektů a o výkonu povolání autorizovaných inženýrů a techniků ve výstavbě)</a:t>
            </a:r>
          </a:p>
          <a:p>
            <a:r>
              <a:rPr lang="cs-CZ" dirty="0"/>
              <a:t>Komora daňových poradců České republiky (zřízená zákonem č. 523/1992 Sb., o daňovém poradenství a Komoře daňových poradců České republiky)</a:t>
            </a:r>
          </a:p>
          <a:p>
            <a:r>
              <a:rPr lang="cs-CZ" dirty="0"/>
              <a:t>Komora patentových zástupců České republiky (zřízená zákonem č. 417/2004 Sb., o patentových zástupcích a o změně zákona o opatřeních na ochranu průmyslového vlastnictví)</a:t>
            </a:r>
          </a:p>
          <a:p>
            <a:r>
              <a:rPr lang="cs-CZ" dirty="0"/>
              <a:t>Notářská komora České republiky [zřízená zákonem č. 358/1992 Sb., o notářích a jejich činnosti (notářský řád)]</a:t>
            </a:r>
          </a:p>
          <a:p>
            <a:r>
              <a:rPr lang="cs-CZ" dirty="0"/>
              <a:t>Exekutorská komora České republiky [zřízená zákonem č. 120/2001 Sb., o soudních exekutorech a exekuční činnosti (exekuční řád) a o změně dalších zákonů]</a:t>
            </a:r>
          </a:p>
          <a:p>
            <a:r>
              <a:rPr lang="cs-CZ" dirty="0"/>
              <a:t>Komora auditorů České republiky (zřízená zákonem č. 93/2009 Sb., o auditorech)</a:t>
            </a:r>
          </a:p>
          <a:p>
            <a:endParaRPr lang="cs-CZ" dirty="0"/>
          </a:p>
        </p:txBody>
      </p:sp>
      <p:sp>
        <p:nvSpPr>
          <p:cNvPr id="4" name="Zástupný symbol pro zápatí 3">
            <a:extLst>
              <a:ext uri="{FF2B5EF4-FFF2-40B4-BE49-F238E27FC236}">
                <a16:creationId xmlns:a16="http://schemas.microsoft.com/office/drawing/2014/main" id="{5A6DBAA1-9C43-31AF-19DE-E728272611FE}"/>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85B7FCEB-A8C1-76AA-0303-570B0F0A17E2}"/>
              </a:ext>
            </a:extLst>
          </p:cNvPr>
          <p:cNvSpPr>
            <a:spLocks noGrp="1"/>
          </p:cNvSpPr>
          <p:nvPr>
            <p:ph type="sldNum" sz="quarter" idx="12"/>
          </p:nvPr>
        </p:nvSpPr>
        <p:spPr/>
        <p:txBody>
          <a:bodyPr/>
          <a:lstStyle/>
          <a:p>
            <a:fld id="{5E608FB1-680A-4E9D-A95E-8C4CFA1B47E3}" type="slidenum">
              <a:rPr lang="cs-CZ" smtClean="0"/>
              <a:pPr/>
              <a:t>27</a:t>
            </a:fld>
            <a:endParaRPr lang="cs-CZ" dirty="0"/>
          </a:p>
        </p:txBody>
      </p:sp>
    </p:spTree>
    <p:extLst>
      <p:ext uri="{BB962C8B-B14F-4D97-AF65-F5344CB8AC3E}">
        <p14:creationId xmlns:p14="http://schemas.microsoft.com/office/powerpoint/2010/main" val="7867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5246BF-B213-7DE4-0F41-3B89EEF44C3A}"/>
              </a:ext>
            </a:extLst>
          </p:cNvPr>
          <p:cNvSpPr>
            <a:spLocks noGrp="1"/>
          </p:cNvSpPr>
          <p:nvPr>
            <p:ph type="title"/>
          </p:nvPr>
        </p:nvSpPr>
        <p:spPr/>
        <p:txBody>
          <a:bodyPr/>
          <a:lstStyle/>
          <a:p>
            <a:r>
              <a:rPr lang="cs-CZ" dirty="0"/>
              <a:t>Dozor státu nad stavovskými předpisy</a:t>
            </a:r>
          </a:p>
        </p:txBody>
      </p:sp>
      <p:sp>
        <p:nvSpPr>
          <p:cNvPr id="3" name="Zástupný obsah 2">
            <a:extLst>
              <a:ext uri="{FF2B5EF4-FFF2-40B4-BE49-F238E27FC236}">
                <a16:creationId xmlns:a16="http://schemas.microsoft.com/office/drawing/2014/main" id="{61CB49F1-46DF-4D17-6716-559109DED0B5}"/>
              </a:ext>
            </a:extLst>
          </p:cNvPr>
          <p:cNvSpPr>
            <a:spLocks noGrp="1"/>
          </p:cNvSpPr>
          <p:nvPr>
            <p:ph idx="1"/>
          </p:nvPr>
        </p:nvSpPr>
        <p:spPr/>
        <p:txBody>
          <a:bodyPr>
            <a:normAutofit fontScale="77500" lnSpcReduction="20000"/>
          </a:bodyPr>
          <a:lstStyle/>
          <a:p>
            <a:r>
              <a:rPr lang="cs-CZ" dirty="0"/>
              <a:t>Vydávání statutárních předpisů profesních komor podléhá </a:t>
            </a:r>
            <a:r>
              <a:rPr lang="cs-CZ" i="1" dirty="0"/>
              <a:t>dozoru orgánů státu</a:t>
            </a:r>
            <a:r>
              <a:rPr lang="cs-CZ" dirty="0"/>
              <a:t>, právní úprava však není jednotná.</a:t>
            </a:r>
          </a:p>
          <a:p>
            <a:r>
              <a:rPr lang="cs-CZ" dirty="0"/>
              <a:t>V některých případech není vznik statutárního předpisu podmíněn úkonem žádného správního úřadu. Tak je tomu např. při vydávání vnitřních předpisů České lékařské komory, České stomatologické komory a České lékárnické komory. </a:t>
            </a:r>
          </a:p>
          <a:p>
            <a:r>
              <a:rPr lang="cs-CZ" dirty="0"/>
              <a:t>Některé komory (Česká advokátní komora a Komora veterinárních lékařů) jsou povinny předložit orgánu vykonávajícímu nad nimi dozor (Česká advokátní komora Ministerstvu spravedlnosti, Komora veterinárních lékařů Ministerstvu zemědělství) veškeré stavovské předpisy přijaté jejich orgány. Přijetí ani platnost vnitřních předpisů Komory auditorů taktéž nejsou podmíněny souhlasem jiného orgánu, avšak tato komora je povinna předložit Radě pro veřejný dohled nad auditem (právnické osobě zřízené zákonem o auditorech) vnitřní předpisy komory, etický kodex a auditorské standardy do 30 dnů ode dne jejich schválení sněmem.</a:t>
            </a:r>
          </a:p>
          <a:p>
            <a:r>
              <a:rPr lang="cs-CZ" dirty="0"/>
              <a:t>Někdy je k platnosti statutárního předpisu potřeba souhlasu příslušného správního úřadu. Např. k platnosti kancelářského řádu, kárného řádu a zkušebního řádu, které přijímá Notářská komora ČR, je třeba souhlasu Ministerstva spravedlnosti, obdobně v případě vnitřních předpisů Exekutorské komory ČR. Zákony o profesních komorách stanoví v některých případech právo příslušných správních úřadů podat </a:t>
            </a:r>
            <a:r>
              <a:rPr lang="cs-CZ" i="1" dirty="0"/>
              <a:t>návrh na přezkoumání statutárního předpisu soudem</a:t>
            </a:r>
            <a:r>
              <a:rPr lang="cs-CZ" dirty="0"/>
              <a:t>.</a:t>
            </a:r>
          </a:p>
        </p:txBody>
      </p:sp>
      <p:sp>
        <p:nvSpPr>
          <p:cNvPr id="4" name="Zástupný symbol pro zápatí 3">
            <a:extLst>
              <a:ext uri="{FF2B5EF4-FFF2-40B4-BE49-F238E27FC236}">
                <a16:creationId xmlns:a16="http://schemas.microsoft.com/office/drawing/2014/main" id="{D910021C-8ADA-0851-A312-5647F45DD5A5}"/>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B086D456-8903-4987-6AC4-F2F22607C0E6}"/>
              </a:ext>
            </a:extLst>
          </p:cNvPr>
          <p:cNvSpPr>
            <a:spLocks noGrp="1"/>
          </p:cNvSpPr>
          <p:nvPr>
            <p:ph type="sldNum" sz="quarter" idx="12"/>
          </p:nvPr>
        </p:nvSpPr>
        <p:spPr/>
        <p:txBody>
          <a:bodyPr/>
          <a:lstStyle/>
          <a:p>
            <a:fld id="{5E608FB1-680A-4E9D-A95E-8C4CFA1B47E3}" type="slidenum">
              <a:rPr lang="cs-CZ" smtClean="0"/>
              <a:pPr/>
              <a:t>28</a:t>
            </a:fld>
            <a:endParaRPr lang="cs-CZ" dirty="0"/>
          </a:p>
        </p:txBody>
      </p:sp>
    </p:spTree>
    <p:extLst>
      <p:ext uri="{BB962C8B-B14F-4D97-AF65-F5344CB8AC3E}">
        <p14:creationId xmlns:p14="http://schemas.microsoft.com/office/powerpoint/2010/main" val="963411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4500F-AC58-C194-BDA1-D655C5D84F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AC74A56-5386-9C6A-DAC2-D974F873B83A}"/>
              </a:ext>
            </a:extLst>
          </p:cNvPr>
          <p:cNvSpPr>
            <a:spLocks noGrp="1"/>
          </p:cNvSpPr>
          <p:nvPr>
            <p:ph type="ctrTitle"/>
          </p:nvPr>
        </p:nvSpPr>
        <p:spPr/>
        <p:txBody>
          <a:bodyPr/>
          <a:lstStyle/>
          <a:p>
            <a:r>
              <a:rPr lang="cs-CZ" dirty="0" err="1"/>
              <a:t>vIII</a:t>
            </a:r>
            <a:r>
              <a:rPr lang="cs-CZ" dirty="0"/>
              <a:t>. Finanční kontrola</a:t>
            </a:r>
          </a:p>
        </p:txBody>
      </p:sp>
    </p:spTree>
    <p:extLst>
      <p:ext uri="{BB962C8B-B14F-4D97-AF65-F5344CB8AC3E}">
        <p14:creationId xmlns:p14="http://schemas.microsoft.com/office/powerpoint/2010/main" val="224871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06CCC0-155C-49F6-8892-A396EC1697DE}"/>
              </a:ext>
            </a:extLst>
          </p:cNvPr>
          <p:cNvSpPr>
            <a:spLocks noGrp="1"/>
          </p:cNvSpPr>
          <p:nvPr>
            <p:ph type="title"/>
          </p:nvPr>
        </p:nvSpPr>
        <p:spPr>
          <a:xfrm>
            <a:off x="643467" y="321734"/>
            <a:ext cx="10905066" cy="1135737"/>
          </a:xfrm>
        </p:spPr>
        <p:txBody>
          <a:bodyPr>
            <a:normAutofit/>
          </a:bodyPr>
          <a:lstStyle/>
          <a:p>
            <a:r>
              <a:rPr lang="cs-CZ" sz="3600" dirty="0"/>
              <a:t>Dozorčí a kontrolní činnosti veřejné správy</a:t>
            </a:r>
          </a:p>
        </p:txBody>
      </p:sp>
      <p:sp>
        <p:nvSpPr>
          <p:cNvPr id="3" name="Zástupný obsah 2">
            <a:extLst>
              <a:ext uri="{FF2B5EF4-FFF2-40B4-BE49-F238E27FC236}">
                <a16:creationId xmlns:a16="http://schemas.microsoft.com/office/drawing/2014/main" id="{AB8A8462-2EBC-4BB3-8EDB-A74C3E5C0B07}"/>
              </a:ext>
            </a:extLst>
          </p:cNvPr>
          <p:cNvSpPr>
            <a:spLocks noGrp="1"/>
          </p:cNvSpPr>
          <p:nvPr>
            <p:ph idx="1"/>
          </p:nvPr>
        </p:nvSpPr>
        <p:spPr>
          <a:xfrm>
            <a:off x="643467" y="1782981"/>
            <a:ext cx="10905066" cy="4393982"/>
          </a:xfrm>
        </p:spPr>
        <p:txBody>
          <a:bodyPr>
            <a:normAutofit fontScale="92500" lnSpcReduction="20000"/>
          </a:bodyPr>
          <a:lstStyle/>
          <a:p>
            <a:r>
              <a:rPr lang="cs-CZ" dirty="0"/>
              <a:t>veřejná správa svou funkci prosazovat veřejný zájem a chránit veřejnost před jeho porušováním naplňuje mj. zjišťováním, zda ti, kterým jsou uloženy povinnosti stanovené normami veřejného práva, je dodržují, a v případě, že tomu tak není, činí veřejná správa kroky k nápravě zjištěných nedostatků </a:t>
            </a:r>
          </a:p>
          <a:p>
            <a:r>
              <a:rPr lang="cs-CZ" i="1" dirty="0"/>
              <a:t>aktivní role veřejné správy: </a:t>
            </a:r>
            <a:r>
              <a:rPr lang="cs-CZ" dirty="0"/>
              <a:t>má vystupovat iniciativně z úřední moci, přitom plnit roli dobré správy i tím, že reaguje na podněty, které k výkonu své činnosti dostává od veřejnosti.</a:t>
            </a:r>
          </a:p>
          <a:p>
            <a:r>
              <a:rPr lang="cs-CZ" dirty="0"/>
              <a:t>v legislativě různé označování těchto činností: </a:t>
            </a:r>
            <a:r>
              <a:rPr lang="cs-CZ" i="1" dirty="0"/>
              <a:t>kontrola, dozor, inspekce, dohled</a:t>
            </a:r>
            <a:r>
              <a:rPr lang="cs-CZ" dirty="0"/>
              <a:t> atd. </a:t>
            </a:r>
          </a:p>
          <a:p>
            <a:r>
              <a:rPr lang="cs-CZ" dirty="0"/>
              <a:t>s výrazem kontroly je spojováno </a:t>
            </a:r>
            <a:r>
              <a:rPr lang="cs-CZ" i="1" dirty="0"/>
              <a:t>pozorování, zjišťování a hodnocení skutečného stavu a jeho porovnávání se stavem žádoucím podle určených hodnotových kritérií</a:t>
            </a:r>
            <a:r>
              <a:rPr lang="cs-CZ" dirty="0"/>
              <a:t> </a:t>
            </a:r>
          </a:p>
          <a:p>
            <a:r>
              <a:rPr lang="cs-CZ" dirty="0"/>
              <a:t>s činností </a:t>
            </a:r>
            <a:r>
              <a:rPr lang="cs-CZ" i="1" dirty="0"/>
              <a:t>dozoru</a:t>
            </a:r>
            <a:r>
              <a:rPr lang="cs-CZ" dirty="0"/>
              <a:t> pak bývají navíc spojeny i </a:t>
            </a:r>
            <a:r>
              <a:rPr lang="cs-CZ" i="1" dirty="0"/>
              <a:t>postupy směřující k nápravě zjištěných nedostatků</a:t>
            </a:r>
          </a:p>
          <a:p>
            <a:r>
              <a:rPr lang="cs-CZ" dirty="0"/>
              <a:t>součást působnosti k tomu určených vykonavatelů veřejné správy, jde o jednu ze záruk, kterou působí veřejná správa na dodržování zákonnosti jejími adresáty i v rámci veřejné správy.</a:t>
            </a:r>
          </a:p>
        </p:txBody>
      </p:sp>
    </p:spTree>
    <p:extLst>
      <p:ext uri="{BB962C8B-B14F-4D97-AF65-F5344CB8AC3E}">
        <p14:creationId xmlns:p14="http://schemas.microsoft.com/office/powerpoint/2010/main" val="3137006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C244EF-9891-4422-6807-6C3EA6196FC2}"/>
              </a:ext>
            </a:extLst>
          </p:cNvPr>
          <p:cNvSpPr>
            <a:spLocks noGrp="1"/>
          </p:cNvSpPr>
          <p:nvPr>
            <p:ph type="title"/>
          </p:nvPr>
        </p:nvSpPr>
        <p:spPr/>
        <p:txBody>
          <a:bodyPr/>
          <a:lstStyle/>
          <a:p>
            <a:r>
              <a:rPr lang="cs-CZ" dirty="0"/>
              <a:t>Finanční kontrola</a:t>
            </a:r>
          </a:p>
        </p:txBody>
      </p:sp>
      <p:sp>
        <p:nvSpPr>
          <p:cNvPr id="3" name="Zástupný obsah 2">
            <a:extLst>
              <a:ext uri="{FF2B5EF4-FFF2-40B4-BE49-F238E27FC236}">
                <a16:creationId xmlns:a16="http://schemas.microsoft.com/office/drawing/2014/main" id="{66301063-9D6E-D877-877B-4C20512ADCD4}"/>
              </a:ext>
            </a:extLst>
          </p:cNvPr>
          <p:cNvSpPr>
            <a:spLocks noGrp="1"/>
          </p:cNvSpPr>
          <p:nvPr>
            <p:ph idx="1"/>
          </p:nvPr>
        </p:nvSpPr>
        <p:spPr/>
        <p:txBody>
          <a:bodyPr>
            <a:normAutofit fontScale="77500" lnSpcReduction="20000"/>
          </a:bodyPr>
          <a:lstStyle/>
          <a:p>
            <a:r>
              <a:rPr lang="cs-CZ" dirty="0"/>
              <a:t>Finanční kontrola je dozorčí činností ve veřejné správě vykonávanou mezi orgány veřejné správy, mezi orgány veřejné správy a žadateli nebo příjemci veřejné finanční podpory a uvnitř orgánů veřejné správy. </a:t>
            </a:r>
          </a:p>
          <a:p>
            <a:r>
              <a:rPr lang="cs-CZ" i="1" dirty="0"/>
              <a:t>zákon č. 320/2001 Sb., o finanční kontrole ve veřejné správě a o změně některých zákonů (zákon o finanční kontrole)</a:t>
            </a:r>
            <a:r>
              <a:rPr lang="cs-CZ" dirty="0"/>
              <a:t>. Tento zákon se vztahuje i na kontrolu státního podniku vykonávanou příslušným ministerstvem, které plní jménem státu funkci jeho zakladatele.</a:t>
            </a:r>
          </a:p>
          <a:p>
            <a:r>
              <a:rPr lang="cs-CZ" dirty="0"/>
              <a:t>Cílem finanční kontroly není pouze prověřovat dodržování právních předpisů a opatření přijatých orgány veřejné správy v mezích těchto předpisů při hospodaření s veřejnými prostředky, ale sledovat i další kritéria, jako např. hospodárný, efektivní a účelný výkon veřejné správy. </a:t>
            </a:r>
          </a:p>
          <a:p>
            <a:r>
              <a:rPr lang="cs-CZ" dirty="0"/>
              <a:t>Finanční kontrola je součástí systému finančního řízení zabezpečujícího hospodaření s veřejnými prostředky. Finanční kontrolu tvoří:</a:t>
            </a:r>
          </a:p>
          <a:p>
            <a:pPr marL="266700" lvl="1" indent="0">
              <a:buNone/>
            </a:pPr>
            <a:r>
              <a:rPr lang="cs-CZ" dirty="0"/>
              <a:t>a)	systém </a:t>
            </a:r>
            <a:r>
              <a:rPr lang="cs-CZ" i="1" dirty="0"/>
              <a:t>veřejnosprávní finanční kontroly</a:t>
            </a:r>
            <a:r>
              <a:rPr lang="cs-CZ" dirty="0"/>
              <a:t> vykonávané kontrolními orgány (Ministerstvem financí, finančními úřady, správci kapitol státního rozpočtu, řídícím orgánem, platební agenturou a územními samosprávnými celky);</a:t>
            </a:r>
          </a:p>
          <a:p>
            <a:pPr marL="266700" lvl="1" indent="0">
              <a:buNone/>
            </a:pPr>
            <a:r>
              <a:rPr lang="cs-CZ" dirty="0"/>
              <a:t>b)	systém finanční kontroly vykonávané podle mezinárodních smluv zahrnuje </a:t>
            </a:r>
            <a:r>
              <a:rPr lang="cs-CZ" i="1" dirty="0"/>
              <a:t>finanční kontrolu zahraničních prostředků</a:t>
            </a:r>
            <a:r>
              <a:rPr lang="cs-CZ" dirty="0"/>
              <a:t> vykonávanou mezinárodními organizacemi podle vyhlášených mezinárodních smluv, kterými je ČR vázána;</a:t>
            </a:r>
          </a:p>
          <a:p>
            <a:pPr marL="266700" lvl="1" indent="0">
              <a:buNone/>
            </a:pPr>
            <a:r>
              <a:rPr lang="cs-CZ" i="1" dirty="0"/>
              <a:t>c)	vnitřní kontrolní systém</a:t>
            </a:r>
            <a:r>
              <a:rPr lang="cs-CZ" dirty="0"/>
              <a:t> v orgánech veřejné správy zahrnující </a:t>
            </a:r>
            <a:r>
              <a:rPr lang="cs-CZ" i="1" dirty="0"/>
              <a:t>řídící kontrolu</a:t>
            </a:r>
            <a:r>
              <a:rPr lang="cs-CZ" dirty="0"/>
              <a:t> a </a:t>
            </a:r>
            <a:r>
              <a:rPr lang="cs-CZ" i="1" dirty="0"/>
              <a:t>interní audit</a:t>
            </a:r>
            <a:endParaRPr lang="cs-CZ" dirty="0"/>
          </a:p>
          <a:p>
            <a:endParaRPr lang="cs-CZ" dirty="0"/>
          </a:p>
        </p:txBody>
      </p:sp>
      <p:sp>
        <p:nvSpPr>
          <p:cNvPr id="4" name="Zástupný symbol pro zápatí 3">
            <a:extLst>
              <a:ext uri="{FF2B5EF4-FFF2-40B4-BE49-F238E27FC236}">
                <a16:creationId xmlns:a16="http://schemas.microsoft.com/office/drawing/2014/main" id="{DD1B3C33-4158-45A6-F9F5-B1CB71D1C62F}"/>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3AAB635D-9EA8-1DCE-730F-957D6C51E2C6}"/>
              </a:ext>
            </a:extLst>
          </p:cNvPr>
          <p:cNvSpPr>
            <a:spLocks noGrp="1"/>
          </p:cNvSpPr>
          <p:nvPr>
            <p:ph type="sldNum" sz="quarter" idx="12"/>
          </p:nvPr>
        </p:nvSpPr>
        <p:spPr/>
        <p:txBody>
          <a:bodyPr/>
          <a:lstStyle/>
          <a:p>
            <a:fld id="{5E608FB1-680A-4E9D-A95E-8C4CFA1B47E3}" type="slidenum">
              <a:rPr lang="cs-CZ" smtClean="0"/>
              <a:pPr/>
              <a:t>30</a:t>
            </a:fld>
            <a:endParaRPr lang="cs-CZ" dirty="0"/>
          </a:p>
        </p:txBody>
      </p:sp>
    </p:spTree>
    <p:extLst>
      <p:ext uri="{BB962C8B-B14F-4D97-AF65-F5344CB8AC3E}">
        <p14:creationId xmlns:p14="http://schemas.microsoft.com/office/powerpoint/2010/main" val="1383459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CEAFB1-E2B8-BA84-0ACB-68B3C350A40A}"/>
              </a:ext>
            </a:extLst>
          </p:cNvPr>
          <p:cNvSpPr>
            <a:spLocks noGrp="1"/>
          </p:cNvSpPr>
          <p:nvPr>
            <p:ph type="ctrTitle"/>
          </p:nvPr>
        </p:nvSpPr>
        <p:spPr/>
        <p:txBody>
          <a:bodyPr/>
          <a:lstStyle/>
          <a:p>
            <a:r>
              <a:rPr lang="cs-CZ" dirty="0"/>
              <a:t>Děkuji za pozornost</a:t>
            </a:r>
          </a:p>
        </p:txBody>
      </p:sp>
      <p:sp>
        <p:nvSpPr>
          <p:cNvPr id="3" name="Podnadpis 2">
            <a:extLst>
              <a:ext uri="{FF2B5EF4-FFF2-40B4-BE49-F238E27FC236}">
                <a16:creationId xmlns:a16="http://schemas.microsoft.com/office/drawing/2014/main" id="{5115C93C-1606-C8BC-24B2-4C9D54334ADA}"/>
              </a:ext>
            </a:extLst>
          </p:cNvPr>
          <p:cNvSpPr>
            <a:spLocks noGrp="1"/>
          </p:cNvSpPr>
          <p:nvPr>
            <p:ph type="subTitle" idx="1"/>
          </p:nvPr>
        </p:nvSpPr>
        <p:spPr/>
        <p:txBody>
          <a:bodyPr/>
          <a:lstStyle/>
          <a:p>
            <a:r>
              <a:rPr lang="cs-CZ" dirty="0"/>
              <a:t>Jungmannova 17 | 110 00 Praha 1 | Česká republika</a:t>
            </a:r>
          </a:p>
        </p:txBody>
      </p:sp>
      <p:sp>
        <p:nvSpPr>
          <p:cNvPr id="5" name="Zástupný symbol pro číslo snímku 4">
            <a:extLst>
              <a:ext uri="{FF2B5EF4-FFF2-40B4-BE49-F238E27FC236}">
                <a16:creationId xmlns:a16="http://schemas.microsoft.com/office/drawing/2014/main" id="{53358B16-C9D6-E5F3-7FC0-84FE26E43BE5}"/>
              </a:ext>
            </a:extLst>
          </p:cNvPr>
          <p:cNvSpPr>
            <a:spLocks noGrp="1"/>
          </p:cNvSpPr>
          <p:nvPr>
            <p:ph type="sldNum" sz="quarter" idx="4294967295"/>
          </p:nvPr>
        </p:nvSpPr>
        <p:spPr>
          <a:xfrm>
            <a:off x="0" y="6416675"/>
            <a:ext cx="273050" cy="365125"/>
          </a:xfrm>
          <a:prstGeom prst="rect">
            <a:avLst/>
          </a:prstGeom>
        </p:spPr>
        <p:txBody>
          <a:bodyPr/>
          <a:lstStyle/>
          <a:p>
            <a:fld id="{5E608FB1-680A-4E9D-A95E-8C4CFA1B47E3}" type="slidenum">
              <a:rPr lang="cs-CZ" smtClean="0"/>
              <a:t>31</a:t>
            </a:fld>
            <a:endParaRPr lang="cs-CZ"/>
          </a:p>
        </p:txBody>
      </p:sp>
      <p:sp>
        <p:nvSpPr>
          <p:cNvPr id="6" name="Podnadpis 2">
            <a:extLst>
              <a:ext uri="{FF2B5EF4-FFF2-40B4-BE49-F238E27FC236}">
                <a16:creationId xmlns:a16="http://schemas.microsoft.com/office/drawing/2014/main" id="{E5515805-19B1-86D4-54C2-81A28FFB20B1}"/>
              </a:ext>
            </a:extLst>
          </p:cNvPr>
          <p:cNvSpPr txBox="1">
            <a:spLocks/>
          </p:cNvSpPr>
          <p:nvPr/>
        </p:nvSpPr>
        <p:spPr>
          <a:xfrm>
            <a:off x="650079" y="4211869"/>
            <a:ext cx="9422858" cy="51547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10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cs-CZ" dirty="0" err="1"/>
              <a:t>cevro.cz</a:t>
            </a:r>
            <a:endParaRPr lang="cs-CZ" dirty="0"/>
          </a:p>
        </p:txBody>
      </p:sp>
    </p:spTree>
    <p:extLst>
      <p:ext uri="{BB962C8B-B14F-4D97-AF65-F5344CB8AC3E}">
        <p14:creationId xmlns:p14="http://schemas.microsoft.com/office/powerpoint/2010/main" val="274397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652C73-A4C1-1517-9953-DF4AD1B7527B}"/>
              </a:ext>
            </a:extLst>
          </p:cNvPr>
          <p:cNvSpPr>
            <a:spLocks noGrp="1"/>
          </p:cNvSpPr>
          <p:nvPr>
            <p:ph type="title"/>
          </p:nvPr>
        </p:nvSpPr>
        <p:spPr/>
        <p:txBody>
          <a:bodyPr/>
          <a:lstStyle/>
          <a:p>
            <a:r>
              <a:rPr lang="cs-CZ" dirty="0"/>
              <a:t>Druhy kontrolních a dozorčích činností</a:t>
            </a:r>
          </a:p>
        </p:txBody>
      </p:sp>
      <p:sp>
        <p:nvSpPr>
          <p:cNvPr id="3" name="Zástupný obsah 2">
            <a:extLst>
              <a:ext uri="{FF2B5EF4-FFF2-40B4-BE49-F238E27FC236}">
                <a16:creationId xmlns:a16="http://schemas.microsoft.com/office/drawing/2014/main" id="{80D4845C-45EE-56FA-EAB8-7D25DB0675FB}"/>
              </a:ext>
            </a:extLst>
          </p:cNvPr>
          <p:cNvSpPr>
            <a:spLocks noGrp="1"/>
          </p:cNvSpPr>
          <p:nvPr>
            <p:ph idx="1"/>
          </p:nvPr>
        </p:nvSpPr>
        <p:spPr/>
        <p:txBody>
          <a:bodyPr>
            <a:normAutofit fontScale="77500" lnSpcReduction="20000"/>
          </a:bodyPr>
          <a:lstStyle/>
          <a:p>
            <a:r>
              <a:rPr lang="cs-CZ" dirty="0"/>
              <a:t>Kontrolní a dozorčí činnosti veřejné správy se rozlišují na ty, které jsou vykonávány</a:t>
            </a:r>
          </a:p>
          <a:p>
            <a:pPr lvl="1"/>
            <a:r>
              <a:rPr lang="cs-CZ" dirty="0"/>
              <a:t>vůči nepodřízeným osobám</a:t>
            </a:r>
          </a:p>
          <a:p>
            <a:pPr lvl="1"/>
            <a:r>
              <a:rPr lang="cs-CZ" dirty="0"/>
              <a:t>uvnitř veřejné správy vůči podřízeným orgánům a osobám. </a:t>
            </a:r>
          </a:p>
          <a:p>
            <a:r>
              <a:rPr lang="cs-CZ" dirty="0">
                <a:highlight>
                  <a:srgbClr val="00FFFF"/>
                </a:highlight>
              </a:rPr>
              <a:t>DRUHY:</a:t>
            </a:r>
          </a:p>
          <a:p>
            <a:r>
              <a:rPr lang="cs-CZ" i="1" dirty="0"/>
              <a:t>správní dozor:</a:t>
            </a:r>
            <a:r>
              <a:rPr lang="cs-CZ" dirty="0"/>
              <a:t> </a:t>
            </a:r>
            <a:r>
              <a:rPr lang="cs-CZ" b="0" dirty="0"/>
              <a:t>vykonávaný dozorčími orgány (vykonavateli veřejné správy se zákonem stanovenou působností vykonávat správní dozor) vůči nepodřízeným osobám (adresátům veřejné správy)</a:t>
            </a:r>
          </a:p>
          <a:p>
            <a:r>
              <a:rPr lang="cs-CZ" i="1" dirty="0"/>
              <a:t>instanční dozor:</a:t>
            </a:r>
            <a:r>
              <a:rPr lang="cs-CZ" dirty="0"/>
              <a:t> </a:t>
            </a:r>
            <a:r>
              <a:rPr lang="cs-CZ" b="0" dirty="0"/>
              <a:t>uplatňování procesních prostředků instančně (procesně) nadřízených správních orgánů vůči rozhodnutím a procesním postupům nižších orgánů</a:t>
            </a:r>
          </a:p>
          <a:p>
            <a:r>
              <a:rPr lang="cs-CZ" i="1" dirty="0"/>
              <a:t>služební dozor</a:t>
            </a:r>
            <a:r>
              <a:rPr lang="cs-CZ" dirty="0"/>
              <a:t>: </a:t>
            </a:r>
            <a:r>
              <a:rPr lang="cs-CZ" b="0" dirty="0"/>
              <a:t>kontrola služebně podřízených osob ve veřejné službě jejich nadřízenými</a:t>
            </a:r>
          </a:p>
          <a:p>
            <a:r>
              <a:rPr lang="cs-CZ" i="1" dirty="0"/>
              <a:t>dozor nad veřejnoprávními korporacemi: </a:t>
            </a:r>
            <a:r>
              <a:rPr lang="cs-CZ" b="0" dirty="0"/>
              <a:t>vykonavatelé státní správy dohlížejí na veřejnoprávní korporace, a to územní veřejnoprávní korporace, profesní komory a další veřejnoprávní korporace, a to na výkon jejich samostatné působnosti (při výkonu samosprávy) i na výkon jim svěřených záležitostí státní správy</a:t>
            </a:r>
          </a:p>
          <a:p>
            <a:r>
              <a:rPr lang="cs-CZ" i="1" dirty="0"/>
              <a:t>finanční kontrola:</a:t>
            </a:r>
            <a:r>
              <a:rPr lang="cs-CZ" dirty="0"/>
              <a:t> </a:t>
            </a:r>
            <a:r>
              <a:rPr lang="cs-CZ" b="0" dirty="0"/>
              <a:t>kontrola hospodaření s veřejnými finančními prostředky</a:t>
            </a:r>
          </a:p>
          <a:p>
            <a:r>
              <a:rPr lang="cs-CZ" i="1" dirty="0"/>
              <a:t>přezkoumávání hospodaření územních samosprávných celků a dobrovolných svazků obcí</a:t>
            </a:r>
            <a:endParaRPr lang="cs-CZ" dirty="0"/>
          </a:p>
          <a:p>
            <a:endParaRPr lang="cs-CZ" dirty="0"/>
          </a:p>
        </p:txBody>
      </p:sp>
      <p:sp>
        <p:nvSpPr>
          <p:cNvPr id="4" name="Zástupný symbol pro zápatí 3">
            <a:extLst>
              <a:ext uri="{FF2B5EF4-FFF2-40B4-BE49-F238E27FC236}">
                <a16:creationId xmlns:a16="http://schemas.microsoft.com/office/drawing/2014/main" id="{17C6C79C-C9C6-C414-98E0-9F65E1552D5C}"/>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E56BA87D-D52B-6CAD-316A-D4DEA3218DA5}"/>
              </a:ext>
            </a:extLst>
          </p:cNvPr>
          <p:cNvSpPr>
            <a:spLocks noGrp="1"/>
          </p:cNvSpPr>
          <p:nvPr>
            <p:ph type="sldNum" sz="quarter" idx="12"/>
          </p:nvPr>
        </p:nvSpPr>
        <p:spPr/>
        <p:txBody>
          <a:bodyPr/>
          <a:lstStyle/>
          <a:p>
            <a:fld id="{5E608FB1-680A-4E9D-A95E-8C4CFA1B47E3}" type="slidenum">
              <a:rPr lang="cs-CZ" smtClean="0"/>
              <a:pPr/>
              <a:t>4</a:t>
            </a:fld>
            <a:endParaRPr lang="cs-CZ" dirty="0"/>
          </a:p>
        </p:txBody>
      </p:sp>
    </p:spTree>
    <p:extLst>
      <p:ext uri="{BB962C8B-B14F-4D97-AF65-F5344CB8AC3E}">
        <p14:creationId xmlns:p14="http://schemas.microsoft.com/office/powerpoint/2010/main" val="371603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57752-9147-05B8-43C9-F9C4F75A5B6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24B85E1-CEAF-F2D7-C9CD-AB9E2BA05234}"/>
              </a:ext>
            </a:extLst>
          </p:cNvPr>
          <p:cNvSpPr>
            <a:spLocks noGrp="1"/>
          </p:cNvSpPr>
          <p:nvPr>
            <p:ph type="ctrTitle"/>
          </p:nvPr>
        </p:nvSpPr>
        <p:spPr/>
        <p:txBody>
          <a:bodyPr/>
          <a:lstStyle/>
          <a:p>
            <a:r>
              <a:rPr lang="cs-CZ" dirty="0"/>
              <a:t>II. Správní dozor</a:t>
            </a:r>
          </a:p>
        </p:txBody>
      </p:sp>
    </p:spTree>
    <p:extLst>
      <p:ext uri="{BB962C8B-B14F-4D97-AF65-F5344CB8AC3E}">
        <p14:creationId xmlns:p14="http://schemas.microsoft.com/office/powerpoint/2010/main" val="2048343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BCA8BC-88A0-47BC-8B49-5A168A9ED8D0}"/>
              </a:ext>
            </a:extLst>
          </p:cNvPr>
          <p:cNvSpPr>
            <a:spLocks noGrp="1"/>
          </p:cNvSpPr>
          <p:nvPr>
            <p:ph type="title"/>
          </p:nvPr>
        </p:nvSpPr>
        <p:spPr/>
        <p:txBody>
          <a:bodyPr/>
          <a:lstStyle/>
          <a:p>
            <a:r>
              <a:rPr lang="cs-CZ" dirty="0"/>
              <a:t>Správní dozor</a:t>
            </a:r>
          </a:p>
        </p:txBody>
      </p:sp>
      <p:sp>
        <p:nvSpPr>
          <p:cNvPr id="3" name="Zástupný obsah 2">
            <a:extLst>
              <a:ext uri="{FF2B5EF4-FFF2-40B4-BE49-F238E27FC236}">
                <a16:creationId xmlns:a16="http://schemas.microsoft.com/office/drawing/2014/main" id="{151DFF08-C16C-47E5-99F7-2CB65308D9CB}"/>
              </a:ext>
            </a:extLst>
          </p:cNvPr>
          <p:cNvSpPr>
            <a:spLocks noGrp="1"/>
          </p:cNvSpPr>
          <p:nvPr>
            <p:ph idx="1"/>
          </p:nvPr>
        </p:nvSpPr>
        <p:spPr/>
        <p:txBody>
          <a:bodyPr>
            <a:normAutofit lnSpcReduction="10000"/>
          </a:bodyPr>
          <a:lstStyle/>
          <a:p>
            <a:r>
              <a:rPr lang="cs-CZ" dirty="0"/>
              <a:t>Činnost vykonavatelů veřejné správy při výkonu jejich působnosti vůči nepodřízeným osobám, spočívající v pozorování určité činnosti nebo stavu, jeho hodnocení a porovnávání se stavem žádoucím a v případě potřeby použití opatření směřujících k nápravě zjištěného vadného stavu</a:t>
            </a:r>
          </a:p>
          <a:p>
            <a:r>
              <a:rPr lang="cs-CZ" dirty="0"/>
              <a:t>Je sledován soulad dozorované činnosti nebo stavu s právem (ne s jinými kritérii …)</a:t>
            </a:r>
          </a:p>
          <a:p>
            <a:r>
              <a:rPr lang="cs-CZ" dirty="0"/>
              <a:t>Z čeho mohou vyplývat právní povinnosti, jejichž dodržování se sleduje</a:t>
            </a:r>
          </a:p>
          <a:p>
            <a:pPr lvl="1"/>
            <a:r>
              <a:rPr lang="cs-CZ" dirty="0"/>
              <a:t>ze zákona nebo podzákonného právního předpisu</a:t>
            </a:r>
          </a:p>
          <a:p>
            <a:pPr lvl="1"/>
            <a:r>
              <a:rPr lang="cs-CZ" dirty="0"/>
              <a:t>z jiného pramene práva (např. z předpisů EU)</a:t>
            </a:r>
          </a:p>
          <a:p>
            <a:pPr lvl="1"/>
            <a:r>
              <a:rPr lang="cs-CZ" dirty="0"/>
              <a:t>z opatření obecné povahy</a:t>
            </a:r>
          </a:p>
          <a:p>
            <a:pPr lvl="1"/>
            <a:r>
              <a:rPr lang="cs-CZ" dirty="0"/>
              <a:t>ze správního aktu</a:t>
            </a:r>
          </a:p>
          <a:p>
            <a:pPr lvl="1"/>
            <a:r>
              <a:rPr lang="cs-CZ" dirty="0"/>
              <a:t>z veřejnoprávní smlouvy</a:t>
            </a:r>
          </a:p>
        </p:txBody>
      </p:sp>
    </p:spTree>
    <p:extLst>
      <p:ext uri="{BB962C8B-B14F-4D97-AF65-F5344CB8AC3E}">
        <p14:creationId xmlns:p14="http://schemas.microsoft.com/office/powerpoint/2010/main" val="86115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303F86-FC1F-48FF-B993-3C3EA65C02B0}"/>
              </a:ext>
            </a:extLst>
          </p:cNvPr>
          <p:cNvSpPr>
            <a:spLocks noGrp="1"/>
          </p:cNvSpPr>
          <p:nvPr>
            <p:ph type="title"/>
          </p:nvPr>
        </p:nvSpPr>
        <p:spPr/>
        <p:txBody>
          <a:bodyPr/>
          <a:lstStyle/>
          <a:p>
            <a:r>
              <a:rPr lang="cs-CZ" dirty="0"/>
              <a:t>Působnost k výkonu správního dozoru</a:t>
            </a:r>
          </a:p>
        </p:txBody>
      </p:sp>
      <p:sp>
        <p:nvSpPr>
          <p:cNvPr id="3" name="Zástupný obsah 2">
            <a:extLst>
              <a:ext uri="{FF2B5EF4-FFF2-40B4-BE49-F238E27FC236}">
                <a16:creationId xmlns:a16="http://schemas.microsoft.com/office/drawing/2014/main" id="{11C38DC2-D404-45AE-9A5A-5DF42DDB217A}"/>
              </a:ext>
            </a:extLst>
          </p:cNvPr>
          <p:cNvSpPr>
            <a:spLocks noGrp="1"/>
          </p:cNvSpPr>
          <p:nvPr>
            <p:ph idx="1"/>
          </p:nvPr>
        </p:nvSpPr>
        <p:spPr/>
        <p:txBody>
          <a:bodyPr/>
          <a:lstStyle/>
          <a:p>
            <a:r>
              <a:rPr lang="cs-CZ" dirty="0"/>
              <a:t>Jedna z více činností vykonavatele veřejné správy (stavební úřady, ČNB)</a:t>
            </a:r>
          </a:p>
          <a:p>
            <a:r>
              <a:rPr lang="cs-CZ" dirty="0"/>
              <a:t>Převažující nebo výlučná činnost vykonavatele</a:t>
            </a:r>
          </a:p>
          <a:p>
            <a:pPr marL="0" indent="0">
              <a:buNone/>
            </a:pPr>
            <a:endParaRPr lang="cs-CZ" dirty="0"/>
          </a:p>
        </p:txBody>
      </p:sp>
    </p:spTree>
    <p:extLst>
      <p:ext uri="{BB962C8B-B14F-4D97-AF65-F5344CB8AC3E}">
        <p14:creationId xmlns:p14="http://schemas.microsoft.com/office/powerpoint/2010/main" val="260318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C8319F-EAAF-A130-6346-2F68EF9B5176}"/>
              </a:ext>
            </a:extLst>
          </p:cNvPr>
          <p:cNvSpPr>
            <a:spLocks noGrp="1"/>
          </p:cNvSpPr>
          <p:nvPr>
            <p:ph type="title"/>
          </p:nvPr>
        </p:nvSpPr>
        <p:spPr/>
        <p:txBody>
          <a:bodyPr/>
          <a:lstStyle/>
          <a:p>
            <a:r>
              <a:rPr lang="cs-CZ" dirty="0"/>
              <a:t>Inspekce</a:t>
            </a:r>
          </a:p>
        </p:txBody>
      </p:sp>
      <p:sp>
        <p:nvSpPr>
          <p:cNvPr id="3" name="Zástupný obsah 2">
            <a:extLst>
              <a:ext uri="{FF2B5EF4-FFF2-40B4-BE49-F238E27FC236}">
                <a16:creationId xmlns:a16="http://schemas.microsoft.com/office/drawing/2014/main" id="{951A697B-2137-FA9A-8673-349AEA4B0460}"/>
              </a:ext>
            </a:extLst>
          </p:cNvPr>
          <p:cNvSpPr>
            <a:spLocks noGrp="1"/>
          </p:cNvSpPr>
          <p:nvPr>
            <p:ph idx="1"/>
          </p:nvPr>
        </p:nvSpPr>
        <p:spPr/>
        <p:txBody>
          <a:bodyPr>
            <a:normAutofit fontScale="92500" lnSpcReduction="10000"/>
          </a:bodyPr>
          <a:lstStyle/>
          <a:p>
            <a:r>
              <a:rPr lang="cs-CZ" dirty="0"/>
              <a:t>specializované dozorčí orgány, zřizované zákonem jako správní úřady s celostátní působností, podřízené věcně příslušnému ministerstvu, některé organizačně členěny na ústřední a regionální inspektoráty</a:t>
            </a:r>
          </a:p>
          <a:p>
            <a:r>
              <a:rPr lang="cs-CZ" dirty="0"/>
              <a:t>např. Česká obchodní inspekce, Státní zemědělská a potravinářská inspekce, Česká školní inspekci, Česká inspekce životního prostředí – tyto inspekce jsou monokratickými správními úřady, v jejichž čele stojí jmenovaný ústřední ředitel. Organizačně jsou členěny zpravidla na ústřední inspektorát a územní inspektoráty, které jsou vnitřním útvarem tohoto správního úřadu. </a:t>
            </a:r>
          </a:p>
          <a:p>
            <a:r>
              <a:rPr lang="cs-CZ" dirty="0"/>
              <a:t>V oboru inspekce práce jsou správním úřadem jak Státní úřad inspekce práce, tak i jemu podřízené oblastní inspektoráty práce.</a:t>
            </a:r>
          </a:p>
          <a:p>
            <a:r>
              <a:rPr lang="cs-CZ" dirty="0"/>
              <a:t>od těchto správních úřadů s názvem inspekce je třeba odlišit ty organizační útvary, které mají v názvu inspekce, ale nejsou samostatným správním úřadem, nýbrž součástí správního úřadu jiného (např. památková inspekce, která je kontrolním orgánem Ministerstva kultury)</a:t>
            </a:r>
          </a:p>
          <a:p>
            <a:endParaRPr lang="cs-CZ" dirty="0"/>
          </a:p>
        </p:txBody>
      </p:sp>
      <p:sp>
        <p:nvSpPr>
          <p:cNvPr id="4" name="Zástupný symbol pro zápatí 3">
            <a:extLst>
              <a:ext uri="{FF2B5EF4-FFF2-40B4-BE49-F238E27FC236}">
                <a16:creationId xmlns:a16="http://schemas.microsoft.com/office/drawing/2014/main" id="{F40A8D84-13E6-799B-2346-C428716281C0}"/>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3665B11B-FE4C-DC10-3CFF-550C0D449DE3}"/>
              </a:ext>
            </a:extLst>
          </p:cNvPr>
          <p:cNvSpPr>
            <a:spLocks noGrp="1"/>
          </p:cNvSpPr>
          <p:nvPr>
            <p:ph type="sldNum" sz="quarter" idx="12"/>
          </p:nvPr>
        </p:nvSpPr>
        <p:spPr/>
        <p:txBody>
          <a:bodyPr/>
          <a:lstStyle/>
          <a:p>
            <a:fld id="{5E608FB1-680A-4E9D-A95E-8C4CFA1B47E3}" type="slidenum">
              <a:rPr lang="cs-CZ" smtClean="0"/>
              <a:pPr/>
              <a:t>8</a:t>
            </a:fld>
            <a:endParaRPr lang="cs-CZ" dirty="0"/>
          </a:p>
        </p:txBody>
      </p:sp>
    </p:spTree>
    <p:extLst>
      <p:ext uri="{BB962C8B-B14F-4D97-AF65-F5344CB8AC3E}">
        <p14:creationId xmlns:p14="http://schemas.microsoft.com/office/powerpoint/2010/main" val="159797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20B9FE-7E20-4F2C-AC20-623BF5E63F77}"/>
              </a:ext>
            </a:extLst>
          </p:cNvPr>
          <p:cNvSpPr>
            <a:spLocks noGrp="1"/>
          </p:cNvSpPr>
          <p:nvPr>
            <p:ph type="title"/>
          </p:nvPr>
        </p:nvSpPr>
        <p:spPr/>
        <p:txBody>
          <a:bodyPr/>
          <a:lstStyle/>
          <a:p>
            <a:r>
              <a:rPr lang="cs-CZ" dirty="0"/>
              <a:t>Členění správního dozoru</a:t>
            </a:r>
          </a:p>
        </p:txBody>
      </p:sp>
      <p:sp>
        <p:nvSpPr>
          <p:cNvPr id="3" name="Zástupný obsah 2">
            <a:extLst>
              <a:ext uri="{FF2B5EF4-FFF2-40B4-BE49-F238E27FC236}">
                <a16:creationId xmlns:a16="http://schemas.microsoft.com/office/drawing/2014/main" id="{E8F92258-5ABF-4395-AA66-53A1882F8EFB}"/>
              </a:ext>
            </a:extLst>
          </p:cNvPr>
          <p:cNvSpPr>
            <a:spLocks noGrp="1"/>
          </p:cNvSpPr>
          <p:nvPr>
            <p:ph idx="1"/>
          </p:nvPr>
        </p:nvSpPr>
        <p:spPr/>
        <p:txBody>
          <a:bodyPr>
            <a:normAutofit fontScale="92500" lnSpcReduction="20000"/>
          </a:bodyPr>
          <a:lstStyle/>
          <a:p>
            <a:r>
              <a:rPr lang="cs-CZ" dirty="0"/>
              <a:t>V závislosti na čase preventivní, průběžný, následný</a:t>
            </a:r>
          </a:p>
          <a:p>
            <a:pPr lvl="1"/>
            <a:r>
              <a:rPr lang="cs-CZ" sz="2100" dirty="0"/>
              <a:t>preventivní dozor: vydání souhlasu Ministerstva spravedlnosti ke zkušebnímu, kárnému a kancelářskému řádu, přijatému Komorou exekutorů ČR</a:t>
            </a:r>
          </a:p>
          <a:p>
            <a:pPr lvl="1"/>
            <a:r>
              <a:rPr lang="cs-CZ" sz="2100" dirty="0"/>
              <a:t>průběžný dozor: kontrola orgánu ochrany veřejného zdraví (krajské hygienické stanice), zda je dodržován zákaz kouření a používání elektronických cigaret ve vybraných prostorách</a:t>
            </a:r>
          </a:p>
          <a:p>
            <a:pPr lvl="1"/>
            <a:r>
              <a:rPr lang="cs-CZ" sz="2100" dirty="0"/>
              <a:t>následný dozor: územní správy sociálního zabezpečení kontrolují plnění povinností občanů a zaměstnavatelů v sociálním zabezpečení, plnění povinností plátců pojistného na sociální zabezpečení a příspěvku na státní politiku zaměstnanosti …</a:t>
            </a:r>
          </a:p>
          <a:p>
            <a:r>
              <a:rPr lang="cs-CZ" dirty="0"/>
              <a:t>Z hlediska frekvence soustavný, jednorázový</a:t>
            </a:r>
          </a:p>
          <a:p>
            <a:pPr lvl="1"/>
            <a:r>
              <a:rPr lang="cs-CZ" dirty="0"/>
              <a:t>soustavný dozor: činnost krajské veterinární správy, která zjistila podezření z výskytu nebezpečné nákazy – po vyšetření podezřelých zvířat provede další úkony za účelem potvrzení nebo vyloučení přítomnosti nákazy v hospodářství a sleduje nadále toto hospodářství</a:t>
            </a:r>
          </a:p>
          <a:p>
            <a:pPr lvl="1"/>
            <a:r>
              <a:rPr lang="cs-CZ" dirty="0"/>
              <a:t>jednorázový dozor: kontrolní nákup provedený inspektorem České obchodní inspekce u kontrolované osoby</a:t>
            </a:r>
          </a:p>
        </p:txBody>
      </p:sp>
    </p:spTree>
    <p:extLst>
      <p:ext uri="{BB962C8B-B14F-4D97-AF65-F5344CB8AC3E}">
        <p14:creationId xmlns:p14="http://schemas.microsoft.com/office/powerpoint/2010/main" val="1308712901"/>
      </p:ext>
    </p:extLst>
  </p:cSld>
  <p:clrMapOvr>
    <a:masterClrMapping/>
  </p:clrMapOvr>
</p:sld>
</file>

<file path=ppt/theme/theme1.xml><?xml version="1.0" encoding="utf-8"?>
<a:theme xmlns:a="http://schemas.openxmlformats.org/drawingml/2006/main" name="Motiv Office">
  <a:themeElements>
    <a:clrScheme name="CEVRO">
      <a:dk1>
        <a:srgbClr val="000000"/>
      </a:dk1>
      <a:lt1>
        <a:srgbClr val="FFFFFF"/>
      </a:lt1>
      <a:dk2>
        <a:srgbClr val="575756"/>
      </a:dk2>
      <a:lt2>
        <a:srgbClr val="E7E6E6"/>
      </a:lt2>
      <a:accent1>
        <a:srgbClr val="50386F"/>
      </a:accent1>
      <a:accent2>
        <a:srgbClr val="50386F"/>
      </a:accent2>
      <a:accent3>
        <a:srgbClr val="EA8B2D"/>
      </a:accent3>
      <a:accent4>
        <a:srgbClr val="EA8B2D"/>
      </a:accent4>
      <a:accent5>
        <a:srgbClr val="E9E9E9"/>
      </a:accent5>
      <a:accent6>
        <a:srgbClr val="D2D2D2"/>
      </a:accent6>
      <a:hlink>
        <a:srgbClr val="0563C1"/>
      </a:hlink>
      <a:folHlink>
        <a:srgbClr val="954F72"/>
      </a:folHlink>
    </a:clrScheme>
    <a:fontScheme name="Cev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VRO_prezentace" id="{485F1B51-4886-4BEE-9303-EA422C81D8B6}" vid="{D8B64059-E0AD-44A6-B997-6DC8C4E55893}"/>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AB6EA75DC9234BB8F7FC7985B6540D" ma:contentTypeVersion="17" ma:contentTypeDescription="Vytvoří nový dokument" ma:contentTypeScope="" ma:versionID="802e1200a6f1edf4a5c0acec655da554">
  <xsd:schema xmlns:xsd="http://www.w3.org/2001/XMLSchema" xmlns:xs="http://www.w3.org/2001/XMLSchema" xmlns:p="http://schemas.microsoft.com/office/2006/metadata/properties" xmlns:ns2="08506671-b2d8-4009-9f63-6b725a8908a0" xmlns:ns3="c96b063f-72a7-4d2b-b06d-4ecda669bddf" targetNamespace="http://schemas.microsoft.com/office/2006/metadata/properties" ma:root="true" ma:fieldsID="643927d2b1d20851b2bc9ade87ce8cba" ns2:_="" ns3:_="">
    <xsd:import namespace="08506671-b2d8-4009-9f63-6b725a8908a0"/>
    <xsd:import namespace="c96b063f-72a7-4d2b-b06d-4ecda669bd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06671-b2d8-4009-9f63-6b725a890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f0447c-396c-41cb-bb8f-c4232058b8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b063f-72a7-4d2b-b06d-4ecda669bdd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a366da5d-a729-4ea0-a3c6-0f5c6526b4ca}" ma:internalName="TaxCatchAll" ma:showField="CatchAllData" ma:web="c96b063f-72a7-4d2b-b06d-4ecda669bd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F6AD68-1977-4ED0-9D33-7965F88689BF}">
  <ds:schemaRefs>
    <ds:schemaRef ds:uri="http://schemas.microsoft.com/sharepoint/v3/contenttype/forms"/>
  </ds:schemaRefs>
</ds:datastoreItem>
</file>

<file path=customXml/itemProps2.xml><?xml version="1.0" encoding="utf-8"?>
<ds:datastoreItem xmlns:ds="http://schemas.openxmlformats.org/officeDocument/2006/customXml" ds:itemID="{992CE057-8B81-4FF9-B431-B5860F046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06671-b2d8-4009-9f63-6b725a8908a0"/>
    <ds:schemaRef ds:uri="c96b063f-72a7-4d2b-b06d-4ecda669b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799</TotalTime>
  <Words>4267</Words>
  <Application>Microsoft Office PowerPoint</Application>
  <PresentationFormat>Širokoúhlá obrazovka</PresentationFormat>
  <Paragraphs>187</Paragraphs>
  <Slides>31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Aptos</vt:lpstr>
      <vt:lpstr>Arial</vt:lpstr>
      <vt:lpstr>Calibri</vt:lpstr>
      <vt:lpstr>Motiv Office</vt:lpstr>
      <vt:lpstr>   kontrola veřejné správy a správní dozor   dozorčí a kontrolní činnosti veřejné správy správní dozor finanční kontrola Instanční dozor Služební dozor dozor nad veřejnoprávními korporacemi Finanční kontrola Přezkoumávání hospodaření územních samosprávných celků     </vt:lpstr>
      <vt:lpstr>I. dozorčí a kontrolní činnosti veřejné správy</vt:lpstr>
      <vt:lpstr>Dozorčí a kontrolní činnosti veřejné správy</vt:lpstr>
      <vt:lpstr>Druhy kontrolních a dozorčích činností</vt:lpstr>
      <vt:lpstr>II. Správní dozor</vt:lpstr>
      <vt:lpstr>Správní dozor</vt:lpstr>
      <vt:lpstr>Působnost k výkonu správního dozoru</vt:lpstr>
      <vt:lpstr>Inspekce</vt:lpstr>
      <vt:lpstr>Členění správního dozoru</vt:lpstr>
      <vt:lpstr>Pořádkový dozor</vt:lpstr>
      <vt:lpstr>Fáze správního dozoru</vt:lpstr>
      <vt:lpstr>Fáze zjišťovací a hodnotící  („1. fáze správního dozoru“)</vt:lpstr>
      <vt:lpstr>Protokol o kontrole</vt:lpstr>
      <vt:lpstr>Fáze nápravná („2. fáze správního dozoru“)</vt:lpstr>
      <vt:lpstr>III. Instanční dozor</vt:lpstr>
      <vt:lpstr>Instanční dozor</vt:lpstr>
      <vt:lpstr>IV. Služební dozor</vt:lpstr>
      <vt:lpstr>Služební dozor (dohled)</vt:lpstr>
      <vt:lpstr>v. Dozor nad veřejnoprávními korporacemi</vt:lpstr>
      <vt:lpstr>Dozor nad veřejnoprávními korporacemi</vt:lpstr>
      <vt:lpstr>vI. Kontrola a dozor nad činností ÚSC</vt:lpstr>
      <vt:lpstr>obecně</vt:lpstr>
      <vt:lpstr>Dozor nad výkonem samostatné působnosti obce</vt:lpstr>
      <vt:lpstr>Dozor nad výkonem přenesené působnosti obce</vt:lpstr>
      <vt:lpstr>Dozor nad výkonem samostatné a přenesené působnosti kraje</vt:lpstr>
      <vt:lpstr>vII. dozor nad profesními komorami</vt:lpstr>
      <vt:lpstr>Profesní komory</vt:lpstr>
      <vt:lpstr>Dozor státu nad stavovskými předpisy</vt:lpstr>
      <vt:lpstr>vIII. Finanční kontrola</vt:lpstr>
      <vt:lpstr>Finanční kontrola</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TITLE,  MAXIMUM FIVE LINES,   LIGNED BOTTOM LEFT,  NO HYPHENATION</dc:title>
  <dc:creator>OBROVÁ Michaela</dc:creator>
  <cp:lastModifiedBy>Martin Kopecký</cp:lastModifiedBy>
  <cp:revision>16</cp:revision>
  <dcterms:created xsi:type="dcterms:W3CDTF">2025-01-18T09:44:04Z</dcterms:created>
  <dcterms:modified xsi:type="dcterms:W3CDTF">2026-02-20T08:43:57Z</dcterms:modified>
</cp:coreProperties>
</file>