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  <p:sldMasterId id="2147483667" r:id="rId4"/>
  </p:sldMasterIdLst>
  <p:notesMasterIdLst>
    <p:notesMasterId r:id="rId36"/>
  </p:notesMasterIdLst>
  <p:handoutMasterIdLst>
    <p:handoutMasterId r:id="rId37"/>
  </p:handoutMasterIdLst>
  <p:sldIdLst>
    <p:sldId id="264" r:id="rId5"/>
    <p:sldId id="270" r:id="rId6"/>
    <p:sldId id="330" r:id="rId7"/>
    <p:sldId id="331" r:id="rId8"/>
    <p:sldId id="332" r:id="rId9"/>
    <p:sldId id="333" r:id="rId10"/>
    <p:sldId id="337" r:id="rId11"/>
    <p:sldId id="334" r:id="rId12"/>
    <p:sldId id="274" r:id="rId13"/>
    <p:sldId id="335" r:id="rId14"/>
    <p:sldId id="257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275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1" r:id="rId32"/>
    <p:sldId id="404" r:id="rId33"/>
    <p:sldId id="405" r:id="rId34"/>
    <p:sldId id="268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5928"/>
  </p:normalViewPr>
  <p:slideViewPr>
    <p:cSldViewPr snapToGrid="0">
      <p:cViewPr varScale="1">
        <p:scale>
          <a:sx n="63" d="100"/>
          <a:sy n="63" d="100"/>
        </p:scale>
        <p:origin x="864" y="56"/>
      </p:cViewPr>
      <p:guideLst/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opecký" userId="9286bb40e6f258d3" providerId="LiveId" clId="{E05CAF44-8749-4CE1-A508-FD8D1D03B3B3}"/>
    <pc:docChg chg="delSld modSld">
      <pc:chgData name="Martin Kopecký" userId="9286bb40e6f258d3" providerId="LiveId" clId="{E05CAF44-8749-4CE1-A508-FD8D1D03B3B3}" dt="2026-04-08T11:44:34.721" v="4" actId="20577"/>
      <pc:docMkLst>
        <pc:docMk/>
      </pc:docMkLst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1461092615" sldId="258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1536188970" sldId="259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3286001477" sldId="260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3305336653" sldId="261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1797254228" sldId="262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3407371332" sldId="263"/>
        </pc:sldMkLst>
      </pc:sldChg>
      <pc:sldChg chg="modSp mod">
        <pc:chgData name="Martin Kopecký" userId="9286bb40e6f258d3" providerId="LiveId" clId="{E05CAF44-8749-4CE1-A508-FD8D1D03B3B3}" dt="2026-04-08T11:44:21.919" v="3" actId="6549"/>
        <pc:sldMkLst>
          <pc:docMk/>
          <pc:sldMk cId="2478625944" sldId="264"/>
        </pc:sldMkLst>
        <pc:spChg chg="mod">
          <ac:chgData name="Martin Kopecký" userId="9286bb40e6f258d3" providerId="LiveId" clId="{E05CAF44-8749-4CE1-A508-FD8D1D03B3B3}" dt="2026-04-08T11:44:21.919" v="3" actId="6549"/>
          <ac:spMkLst>
            <pc:docMk/>
            <pc:sldMk cId="2478625944" sldId="264"/>
            <ac:spMk id="2" creationId="{38A5984E-E41E-58BC-4CEB-5BDB04E6BD89}"/>
          </ac:spMkLst>
        </pc:spChg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428025905" sldId="266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3120039834" sldId="269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1264172589" sldId="271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3774947517" sldId="272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2233462270" sldId="273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3399469044" sldId="276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2918277075" sldId="277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2437177054" sldId="279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1927456078" sldId="280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543905360" sldId="281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3970867719" sldId="284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1770150227" sldId="285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637215831" sldId="286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4291656927" sldId="287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3890957996" sldId="290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3832861396" sldId="291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761216640" sldId="292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2124422583" sldId="293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874521543" sldId="294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3557080845" sldId="295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3479770848" sldId="296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3884341110" sldId="297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923033298" sldId="303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534640483" sldId="304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1703802031" sldId="305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3270310415" sldId="306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3812862762" sldId="307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89746415" sldId="308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4018001949" sldId="309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4252885919" sldId="310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3954124237" sldId="313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780356276" sldId="314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2942335794" sldId="315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2004373533" sldId="317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3671967432" sldId="318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736525665" sldId="319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669456211" sldId="320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1064623647" sldId="322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1640557491" sldId="323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2895585999" sldId="324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340286330" sldId="325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1014665884" sldId="326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1440011071" sldId="327"/>
        </pc:sldMkLst>
      </pc:sldChg>
      <pc:sldChg chg="del">
        <pc:chgData name="Martin Kopecký" userId="9286bb40e6f258d3" providerId="LiveId" clId="{E05CAF44-8749-4CE1-A508-FD8D1D03B3B3}" dt="2026-04-08T11:44:00.560" v="1" actId="47"/>
        <pc:sldMkLst>
          <pc:docMk/>
          <pc:sldMk cId="1089329480" sldId="328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1079686914" sldId="380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2754296364" sldId="381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3302460475" sldId="382"/>
        </pc:sldMkLst>
      </pc:sldChg>
      <pc:sldChg chg="del">
        <pc:chgData name="Martin Kopecký" userId="9286bb40e6f258d3" providerId="LiveId" clId="{E05CAF44-8749-4CE1-A508-FD8D1D03B3B3}" dt="2026-04-08T11:43:51.269" v="0" actId="47"/>
        <pc:sldMkLst>
          <pc:docMk/>
          <pc:sldMk cId="705786123" sldId="383"/>
        </pc:sldMkLst>
      </pc:sldChg>
      <pc:sldChg chg="modSp mod">
        <pc:chgData name="Martin Kopecký" userId="9286bb40e6f258d3" providerId="LiveId" clId="{E05CAF44-8749-4CE1-A508-FD8D1D03B3B3}" dt="2026-04-08T11:44:34.721" v="4" actId="20577"/>
        <pc:sldMkLst>
          <pc:docMk/>
          <pc:sldMk cId="2665004387" sldId="404"/>
        </pc:sldMkLst>
        <pc:spChg chg="mod">
          <ac:chgData name="Martin Kopecký" userId="9286bb40e6f258d3" providerId="LiveId" clId="{E05CAF44-8749-4CE1-A508-FD8D1D03B3B3}" dt="2026-04-08T11:44:34.721" v="4" actId="20577"/>
          <ac:spMkLst>
            <pc:docMk/>
            <pc:sldMk cId="2665004387" sldId="404"/>
            <ac:spMk id="2" creationId="{DBB70896-14CD-1846-C1A5-7EC06AC6503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6BA3E-84A9-489A-A396-D5B46819DD6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88177C1-64C8-40FF-A7F1-425945E762EC}">
      <dgm:prSet/>
      <dgm:spPr/>
      <dgm:t>
        <a:bodyPr/>
        <a:lstStyle/>
        <a:p>
          <a:r>
            <a:rPr lang="cs-CZ"/>
            <a:t>Anglie 17. století: Královská tajná rada – oprávnění posuzovat souladu zákonů zámořských území se zákony britského parlamentu</a:t>
          </a:r>
          <a:endParaRPr lang="en-US"/>
        </a:p>
      </dgm:t>
    </dgm:pt>
    <dgm:pt modelId="{DE728141-71C1-45A7-A47B-8931B383FD18}" type="parTrans" cxnId="{39933A74-BB63-465F-ADDC-525014DEE6D9}">
      <dgm:prSet/>
      <dgm:spPr/>
      <dgm:t>
        <a:bodyPr/>
        <a:lstStyle/>
        <a:p>
          <a:endParaRPr lang="en-US"/>
        </a:p>
      </dgm:t>
    </dgm:pt>
    <dgm:pt modelId="{921FF21E-4EE5-4F99-8218-592BD2F580D8}" type="sibTrans" cxnId="{39933A74-BB63-465F-ADDC-525014DEE6D9}">
      <dgm:prSet/>
      <dgm:spPr/>
      <dgm:t>
        <a:bodyPr/>
        <a:lstStyle/>
        <a:p>
          <a:endParaRPr lang="en-US"/>
        </a:p>
      </dgm:t>
    </dgm:pt>
    <dgm:pt modelId="{A6070722-7181-4646-B890-40E153E13A9A}">
      <dgm:prSet/>
      <dgm:spPr/>
      <dgm:t>
        <a:bodyPr/>
        <a:lstStyle/>
        <a:p>
          <a:r>
            <a:rPr lang="cs-CZ"/>
            <a:t>USA (koncepce Alexandra Hamiltona, zákon o soudnictví 1789) – zákon, který odporuje Ústavě, je protiústavní a proto neplatný, oprávnění soudu v jednotlivých případech posuzovat ústavnost zákonů (systém Judicial Review)</a:t>
          </a:r>
          <a:endParaRPr lang="en-US"/>
        </a:p>
      </dgm:t>
    </dgm:pt>
    <dgm:pt modelId="{42ABA6DB-F267-4E3C-9A47-AF99A5AA8427}" type="parTrans" cxnId="{E7E7E869-EB49-48E9-8106-EAD5D2C00CF0}">
      <dgm:prSet/>
      <dgm:spPr/>
      <dgm:t>
        <a:bodyPr/>
        <a:lstStyle/>
        <a:p>
          <a:endParaRPr lang="en-US"/>
        </a:p>
      </dgm:t>
    </dgm:pt>
    <dgm:pt modelId="{99306788-4D58-4978-81DD-EFB1662449CE}" type="sibTrans" cxnId="{E7E7E869-EB49-48E9-8106-EAD5D2C00CF0}">
      <dgm:prSet/>
      <dgm:spPr/>
      <dgm:t>
        <a:bodyPr/>
        <a:lstStyle/>
        <a:p>
          <a:endParaRPr lang="en-US"/>
        </a:p>
      </dgm:t>
    </dgm:pt>
    <dgm:pt modelId="{8DCCFE03-56E3-4869-B996-E0AA680F7A9D}">
      <dgm:prSet/>
      <dgm:spPr/>
      <dgm:t>
        <a:bodyPr/>
        <a:lstStyle/>
        <a:p>
          <a:r>
            <a:rPr lang="cs-CZ"/>
            <a:t>Rakousko (koncepce Hanse Kelsena, meziválečné období 20. století) – ústavní soud jako negativní zákonodárce</a:t>
          </a:r>
          <a:endParaRPr lang="en-US"/>
        </a:p>
      </dgm:t>
    </dgm:pt>
    <dgm:pt modelId="{97443961-AF8D-43AC-A648-2299D18DF777}" type="parTrans" cxnId="{C494A6D3-1765-4B14-819E-F67B78CA7190}">
      <dgm:prSet/>
      <dgm:spPr/>
      <dgm:t>
        <a:bodyPr/>
        <a:lstStyle/>
        <a:p>
          <a:endParaRPr lang="en-US"/>
        </a:p>
      </dgm:t>
    </dgm:pt>
    <dgm:pt modelId="{D1FC5D68-5FE8-4B2E-ABDE-78997982651F}" type="sibTrans" cxnId="{C494A6D3-1765-4B14-819E-F67B78CA7190}">
      <dgm:prSet/>
      <dgm:spPr/>
      <dgm:t>
        <a:bodyPr/>
        <a:lstStyle/>
        <a:p>
          <a:endParaRPr lang="en-US"/>
        </a:p>
      </dgm:t>
    </dgm:pt>
    <dgm:pt modelId="{A123A15C-24AB-446A-BA96-F0D51A0B196D}" type="pres">
      <dgm:prSet presAssocID="{4286BA3E-84A9-489A-A396-D5B46819DD68}" presName="linear" presStyleCnt="0">
        <dgm:presLayoutVars>
          <dgm:animLvl val="lvl"/>
          <dgm:resizeHandles val="exact"/>
        </dgm:presLayoutVars>
      </dgm:prSet>
      <dgm:spPr/>
    </dgm:pt>
    <dgm:pt modelId="{455FB29A-159E-49B3-A4F3-DAA9AA7B5455}" type="pres">
      <dgm:prSet presAssocID="{588177C1-64C8-40FF-A7F1-425945E762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0948880-8389-4740-8493-8CBDF47E6A3C}" type="pres">
      <dgm:prSet presAssocID="{921FF21E-4EE5-4F99-8218-592BD2F580D8}" presName="spacer" presStyleCnt="0"/>
      <dgm:spPr/>
    </dgm:pt>
    <dgm:pt modelId="{714E25E9-226B-464C-92EC-31DF0057D13D}" type="pres">
      <dgm:prSet presAssocID="{A6070722-7181-4646-B890-40E153E13A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3D5C14-A763-4B7D-B6ED-66D9BAE6A160}" type="pres">
      <dgm:prSet presAssocID="{99306788-4D58-4978-81DD-EFB1662449CE}" presName="spacer" presStyleCnt="0"/>
      <dgm:spPr/>
    </dgm:pt>
    <dgm:pt modelId="{CA992D9B-78FA-4B89-8317-2CA85EBEA22F}" type="pres">
      <dgm:prSet presAssocID="{8DCCFE03-56E3-4869-B996-E0AA680F7A9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7E7E869-EB49-48E9-8106-EAD5D2C00CF0}" srcId="{4286BA3E-84A9-489A-A396-D5B46819DD68}" destId="{A6070722-7181-4646-B890-40E153E13A9A}" srcOrd="1" destOrd="0" parTransId="{42ABA6DB-F267-4E3C-9A47-AF99A5AA8427}" sibTransId="{99306788-4D58-4978-81DD-EFB1662449CE}"/>
    <dgm:cxn modelId="{6E97374A-8209-4F7B-98BD-A6DFEFEC491E}" type="presOf" srcId="{8DCCFE03-56E3-4869-B996-E0AA680F7A9D}" destId="{CA992D9B-78FA-4B89-8317-2CA85EBEA22F}" srcOrd="0" destOrd="0" presId="urn:microsoft.com/office/officeart/2005/8/layout/vList2"/>
    <dgm:cxn modelId="{9497FE71-CBDB-46FD-9AFB-F2EE64DD67C2}" type="presOf" srcId="{A6070722-7181-4646-B890-40E153E13A9A}" destId="{714E25E9-226B-464C-92EC-31DF0057D13D}" srcOrd="0" destOrd="0" presId="urn:microsoft.com/office/officeart/2005/8/layout/vList2"/>
    <dgm:cxn modelId="{39933A74-BB63-465F-ADDC-525014DEE6D9}" srcId="{4286BA3E-84A9-489A-A396-D5B46819DD68}" destId="{588177C1-64C8-40FF-A7F1-425945E762EC}" srcOrd="0" destOrd="0" parTransId="{DE728141-71C1-45A7-A47B-8931B383FD18}" sibTransId="{921FF21E-4EE5-4F99-8218-592BD2F580D8}"/>
    <dgm:cxn modelId="{8925457C-5B3D-45AA-9373-F72B147FF559}" type="presOf" srcId="{588177C1-64C8-40FF-A7F1-425945E762EC}" destId="{455FB29A-159E-49B3-A4F3-DAA9AA7B5455}" srcOrd="0" destOrd="0" presId="urn:microsoft.com/office/officeart/2005/8/layout/vList2"/>
    <dgm:cxn modelId="{C494A6D3-1765-4B14-819E-F67B78CA7190}" srcId="{4286BA3E-84A9-489A-A396-D5B46819DD68}" destId="{8DCCFE03-56E3-4869-B996-E0AA680F7A9D}" srcOrd="2" destOrd="0" parTransId="{97443961-AF8D-43AC-A648-2299D18DF777}" sibTransId="{D1FC5D68-5FE8-4B2E-ABDE-78997982651F}"/>
    <dgm:cxn modelId="{B97DC6D4-E5CC-44D9-8714-C8B793B1489B}" type="presOf" srcId="{4286BA3E-84A9-489A-A396-D5B46819DD68}" destId="{A123A15C-24AB-446A-BA96-F0D51A0B196D}" srcOrd="0" destOrd="0" presId="urn:microsoft.com/office/officeart/2005/8/layout/vList2"/>
    <dgm:cxn modelId="{6804D3F3-ABB8-4566-8166-DF15289554BB}" type="presParOf" srcId="{A123A15C-24AB-446A-BA96-F0D51A0B196D}" destId="{455FB29A-159E-49B3-A4F3-DAA9AA7B5455}" srcOrd="0" destOrd="0" presId="urn:microsoft.com/office/officeart/2005/8/layout/vList2"/>
    <dgm:cxn modelId="{DCA9EB0F-99AD-4C1D-A4B6-79699331DF4A}" type="presParOf" srcId="{A123A15C-24AB-446A-BA96-F0D51A0B196D}" destId="{20948880-8389-4740-8493-8CBDF47E6A3C}" srcOrd="1" destOrd="0" presId="urn:microsoft.com/office/officeart/2005/8/layout/vList2"/>
    <dgm:cxn modelId="{D0B20753-2B39-4052-84F7-CBB6233769DD}" type="presParOf" srcId="{A123A15C-24AB-446A-BA96-F0D51A0B196D}" destId="{714E25E9-226B-464C-92EC-31DF0057D13D}" srcOrd="2" destOrd="0" presId="urn:microsoft.com/office/officeart/2005/8/layout/vList2"/>
    <dgm:cxn modelId="{19E567AF-E36F-4882-8A6A-5852D561C68B}" type="presParOf" srcId="{A123A15C-24AB-446A-BA96-F0D51A0B196D}" destId="{F83D5C14-A763-4B7D-B6ED-66D9BAE6A160}" srcOrd="3" destOrd="0" presId="urn:microsoft.com/office/officeart/2005/8/layout/vList2"/>
    <dgm:cxn modelId="{0BA8CE9A-D9EC-4954-9C72-D0C4C6FF872F}" type="presParOf" srcId="{A123A15C-24AB-446A-BA96-F0D51A0B196D}" destId="{CA992D9B-78FA-4B89-8317-2CA85EBEA2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6F27F4-9690-46AD-9261-2F7DF2B1E99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A8AB34B-C890-4CA0-A8B2-EC9C2D80EFE8}">
      <dgm:prSet/>
      <dgm:spPr/>
      <dgm:t>
        <a:bodyPr/>
        <a:lstStyle/>
        <a:p>
          <a:r>
            <a:rPr lang="cs-CZ"/>
            <a:t>rakouský Říšský soud (1867) – oprávněn rozhodovat o stížnostech občanů na porušení politických práv zaručených ústavou, po vyřízení věci v předchozím řízení</a:t>
          </a:r>
          <a:endParaRPr lang="en-US"/>
        </a:p>
      </dgm:t>
    </dgm:pt>
    <dgm:pt modelId="{DCFA2410-D0E4-4B7E-9964-A91032ACE302}" type="parTrans" cxnId="{C42AE893-DB55-4F50-81F6-DB2D6AC3FDB4}">
      <dgm:prSet/>
      <dgm:spPr/>
      <dgm:t>
        <a:bodyPr/>
        <a:lstStyle/>
        <a:p>
          <a:endParaRPr lang="en-US"/>
        </a:p>
      </dgm:t>
    </dgm:pt>
    <dgm:pt modelId="{4D632740-CA96-4415-9914-C5C47D57455D}" type="sibTrans" cxnId="{C42AE893-DB55-4F50-81F6-DB2D6AC3FDB4}">
      <dgm:prSet/>
      <dgm:spPr/>
      <dgm:t>
        <a:bodyPr/>
        <a:lstStyle/>
        <a:p>
          <a:endParaRPr lang="en-US"/>
        </a:p>
      </dgm:t>
    </dgm:pt>
    <dgm:pt modelId="{C1E4ED3B-39A2-4F09-88EC-681EABC88E05}">
      <dgm:prSet/>
      <dgm:spPr/>
      <dgm:t>
        <a:bodyPr/>
        <a:lstStyle/>
        <a:p>
          <a:r>
            <a:rPr lang="cs-CZ"/>
            <a:t>Československá republika (meziválečná) – kompetence Ústavního soudu a Nejvyššího správního soudu</a:t>
          </a:r>
          <a:endParaRPr lang="en-US"/>
        </a:p>
      </dgm:t>
    </dgm:pt>
    <dgm:pt modelId="{18D49738-DD95-44E6-9571-41D91B9F6793}" type="parTrans" cxnId="{B77D0303-C280-4F0C-A859-1735D41963E7}">
      <dgm:prSet/>
      <dgm:spPr/>
      <dgm:t>
        <a:bodyPr/>
        <a:lstStyle/>
        <a:p>
          <a:endParaRPr lang="en-US"/>
        </a:p>
      </dgm:t>
    </dgm:pt>
    <dgm:pt modelId="{7C0C85C2-6179-4439-881B-DC8646CCC7F9}" type="sibTrans" cxnId="{B77D0303-C280-4F0C-A859-1735D41963E7}">
      <dgm:prSet/>
      <dgm:spPr/>
      <dgm:t>
        <a:bodyPr/>
        <a:lstStyle/>
        <a:p>
          <a:endParaRPr lang="en-US"/>
        </a:p>
      </dgm:t>
    </dgm:pt>
    <dgm:pt modelId="{E2892A9A-8285-4A42-B579-71819F673DF7}">
      <dgm:prSet/>
      <dgm:spPr/>
      <dgm:t>
        <a:bodyPr/>
        <a:lstStyle/>
        <a:p>
          <a:r>
            <a:rPr lang="cs-CZ"/>
            <a:t>ústavní zákon č. 143/1968 Sb., o československé federaci, počítal s Ústavním soudem ČSSR – nevznikl !!!</a:t>
          </a:r>
          <a:endParaRPr lang="en-US"/>
        </a:p>
      </dgm:t>
    </dgm:pt>
    <dgm:pt modelId="{6DF12EE8-2B3F-460F-8866-36286DAFFF21}" type="parTrans" cxnId="{0F75BD4E-8408-4D18-8BD1-B48936976E6C}">
      <dgm:prSet/>
      <dgm:spPr/>
      <dgm:t>
        <a:bodyPr/>
        <a:lstStyle/>
        <a:p>
          <a:endParaRPr lang="en-US"/>
        </a:p>
      </dgm:t>
    </dgm:pt>
    <dgm:pt modelId="{836DD98B-8FA1-4480-97E6-4CE807E72B85}" type="sibTrans" cxnId="{0F75BD4E-8408-4D18-8BD1-B48936976E6C}">
      <dgm:prSet/>
      <dgm:spPr/>
      <dgm:t>
        <a:bodyPr/>
        <a:lstStyle/>
        <a:p>
          <a:endParaRPr lang="en-US"/>
        </a:p>
      </dgm:t>
    </dgm:pt>
    <dgm:pt modelId="{6CAD3F87-E2C5-442D-94B4-96809774A3B8}">
      <dgm:prSet/>
      <dgm:spPr/>
      <dgm:t>
        <a:bodyPr/>
        <a:lstStyle/>
        <a:p>
          <a:r>
            <a:rPr lang="cs-CZ"/>
            <a:t>Ústavní zákon č. 91/1991 Sb., o Ústavním soudu ČSFR</a:t>
          </a:r>
          <a:endParaRPr lang="en-US"/>
        </a:p>
      </dgm:t>
    </dgm:pt>
    <dgm:pt modelId="{257D7A78-FDD7-47FD-B4F8-C65C7C7FC30D}" type="parTrans" cxnId="{C3C7A4D3-F59B-4D33-800B-FABB236250DA}">
      <dgm:prSet/>
      <dgm:spPr/>
      <dgm:t>
        <a:bodyPr/>
        <a:lstStyle/>
        <a:p>
          <a:endParaRPr lang="en-US"/>
        </a:p>
      </dgm:t>
    </dgm:pt>
    <dgm:pt modelId="{42BB6C94-121F-4353-8298-4DF081857CDB}" type="sibTrans" cxnId="{C3C7A4D3-F59B-4D33-800B-FABB236250DA}">
      <dgm:prSet/>
      <dgm:spPr/>
      <dgm:t>
        <a:bodyPr/>
        <a:lstStyle/>
        <a:p>
          <a:endParaRPr lang="en-US"/>
        </a:p>
      </dgm:t>
    </dgm:pt>
    <dgm:pt modelId="{DB06FFE9-B3FC-419C-9601-54AB77BD54A4}" type="pres">
      <dgm:prSet presAssocID="{266F27F4-9690-46AD-9261-2F7DF2B1E99F}" presName="linear" presStyleCnt="0">
        <dgm:presLayoutVars>
          <dgm:animLvl val="lvl"/>
          <dgm:resizeHandles val="exact"/>
        </dgm:presLayoutVars>
      </dgm:prSet>
      <dgm:spPr/>
    </dgm:pt>
    <dgm:pt modelId="{F980018C-7BFD-4989-90CD-2D7015AC7C8F}" type="pres">
      <dgm:prSet presAssocID="{4A8AB34B-C890-4CA0-A8B2-EC9C2D80EFE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0337FD5-8243-44AA-B5EE-8243A1FA705E}" type="pres">
      <dgm:prSet presAssocID="{4D632740-CA96-4415-9914-C5C47D57455D}" presName="spacer" presStyleCnt="0"/>
      <dgm:spPr/>
    </dgm:pt>
    <dgm:pt modelId="{73036309-8B0A-47AF-A7EE-7BD53AB17D9F}" type="pres">
      <dgm:prSet presAssocID="{C1E4ED3B-39A2-4F09-88EC-681EABC88E0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60CBA9-60E7-4DD1-A999-1B0677A9CF5C}" type="pres">
      <dgm:prSet presAssocID="{7C0C85C2-6179-4439-881B-DC8646CCC7F9}" presName="spacer" presStyleCnt="0"/>
      <dgm:spPr/>
    </dgm:pt>
    <dgm:pt modelId="{98E71B69-BF2F-4D9E-98E4-9B9D14411EA4}" type="pres">
      <dgm:prSet presAssocID="{E2892A9A-8285-4A42-B579-71819F673D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E042635-8837-4162-9A2D-C966CD0083C1}" type="pres">
      <dgm:prSet presAssocID="{836DD98B-8FA1-4480-97E6-4CE807E72B85}" presName="spacer" presStyleCnt="0"/>
      <dgm:spPr/>
    </dgm:pt>
    <dgm:pt modelId="{D9D0818A-7D98-4742-8470-A668E4722C18}" type="pres">
      <dgm:prSet presAssocID="{6CAD3F87-E2C5-442D-94B4-96809774A3B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77D0303-C280-4F0C-A859-1735D41963E7}" srcId="{266F27F4-9690-46AD-9261-2F7DF2B1E99F}" destId="{C1E4ED3B-39A2-4F09-88EC-681EABC88E05}" srcOrd="1" destOrd="0" parTransId="{18D49738-DD95-44E6-9571-41D91B9F6793}" sibTransId="{7C0C85C2-6179-4439-881B-DC8646CCC7F9}"/>
    <dgm:cxn modelId="{CE419904-29F9-4086-A5A8-2356515AE34A}" type="presOf" srcId="{E2892A9A-8285-4A42-B579-71819F673DF7}" destId="{98E71B69-BF2F-4D9E-98E4-9B9D14411EA4}" srcOrd="0" destOrd="0" presId="urn:microsoft.com/office/officeart/2005/8/layout/vList2"/>
    <dgm:cxn modelId="{71032F44-8234-4C82-9B79-FE31AE2E16A5}" type="presOf" srcId="{266F27F4-9690-46AD-9261-2F7DF2B1E99F}" destId="{DB06FFE9-B3FC-419C-9601-54AB77BD54A4}" srcOrd="0" destOrd="0" presId="urn:microsoft.com/office/officeart/2005/8/layout/vList2"/>
    <dgm:cxn modelId="{0F75BD4E-8408-4D18-8BD1-B48936976E6C}" srcId="{266F27F4-9690-46AD-9261-2F7DF2B1E99F}" destId="{E2892A9A-8285-4A42-B579-71819F673DF7}" srcOrd="2" destOrd="0" parTransId="{6DF12EE8-2B3F-460F-8866-36286DAFFF21}" sibTransId="{836DD98B-8FA1-4480-97E6-4CE807E72B85}"/>
    <dgm:cxn modelId="{A7759958-F7D1-45F1-BBC6-209ABD86D531}" type="presOf" srcId="{4A8AB34B-C890-4CA0-A8B2-EC9C2D80EFE8}" destId="{F980018C-7BFD-4989-90CD-2D7015AC7C8F}" srcOrd="0" destOrd="0" presId="urn:microsoft.com/office/officeart/2005/8/layout/vList2"/>
    <dgm:cxn modelId="{C42AE893-DB55-4F50-81F6-DB2D6AC3FDB4}" srcId="{266F27F4-9690-46AD-9261-2F7DF2B1E99F}" destId="{4A8AB34B-C890-4CA0-A8B2-EC9C2D80EFE8}" srcOrd="0" destOrd="0" parTransId="{DCFA2410-D0E4-4B7E-9964-A91032ACE302}" sibTransId="{4D632740-CA96-4415-9914-C5C47D57455D}"/>
    <dgm:cxn modelId="{762407A7-5E8A-4E43-947E-E81E23D68783}" type="presOf" srcId="{C1E4ED3B-39A2-4F09-88EC-681EABC88E05}" destId="{73036309-8B0A-47AF-A7EE-7BD53AB17D9F}" srcOrd="0" destOrd="0" presId="urn:microsoft.com/office/officeart/2005/8/layout/vList2"/>
    <dgm:cxn modelId="{691EA0CE-99D8-46B2-8837-152866969CFF}" type="presOf" srcId="{6CAD3F87-E2C5-442D-94B4-96809774A3B8}" destId="{D9D0818A-7D98-4742-8470-A668E4722C18}" srcOrd="0" destOrd="0" presId="urn:microsoft.com/office/officeart/2005/8/layout/vList2"/>
    <dgm:cxn modelId="{C3C7A4D3-F59B-4D33-800B-FABB236250DA}" srcId="{266F27F4-9690-46AD-9261-2F7DF2B1E99F}" destId="{6CAD3F87-E2C5-442D-94B4-96809774A3B8}" srcOrd="3" destOrd="0" parTransId="{257D7A78-FDD7-47FD-B4F8-C65C7C7FC30D}" sibTransId="{42BB6C94-121F-4353-8298-4DF081857CDB}"/>
    <dgm:cxn modelId="{390860D7-003F-430A-932F-0FE0FB2B6332}" type="presParOf" srcId="{DB06FFE9-B3FC-419C-9601-54AB77BD54A4}" destId="{F980018C-7BFD-4989-90CD-2D7015AC7C8F}" srcOrd="0" destOrd="0" presId="urn:microsoft.com/office/officeart/2005/8/layout/vList2"/>
    <dgm:cxn modelId="{192EB8F7-2AF2-4D5A-8EF6-89B8B73844C7}" type="presParOf" srcId="{DB06FFE9-B3FC-419C-9601-54AB77BD54A4}" destId="{20337FD5-8243-44AA-B5EE-8243A1FA705E}" srcOrd="1" destOrd="0" presId="urn:microsoft.com/office/officeart/2005/8/layout/vList2"/>
    <dgm:cxn modelId="{26E3263A-36EC-4C79-8E84-254F7A8BA8F0}" type="presParOf" srcId="{DB06FFE9-B3FC-419C-9601-54AB77BD54A4}" destId="{73036309-8B0A-47AF-A7EE-7BD53AB17D9F}" srcOrd="2" destOrd="0" presId="urn:microsoft.com/office/officeart/2005/8/layout/vList2"/>
    <dgm:cxn modelId="{BD976C6D-626B-4F4B-82F4-60D0FF86F15E}" type="presParOf" srcId="{DB06FFE9-B3FC-419C-9601-54AB77BD54A4}" destId="{CB60CBA9-60E7-4DD1-A999-1B0677A9CF5C}" srcOrd="3" destOrd="0" presId="urn:microsoft.com/office/officeart/2005/8/layout/vList2"/>
    <dgm:cxn modelId="{E7B12777-E94C-494C-B1C9-5CB9EED4F70D}" type="presParOf" srcId="{DB06FFE9-B3FC-419C-9601-54AB77BD54A4}" destId="{98E71B69-BF2F-4D9E-98E4-9B9D14411EA4}" srcOrd="4" destOrd="0" presId="urn:microsoft.com/office/officeart/2005/8/layout/vList2"/>
    <dgm:cxn modelId="{3F405B67-F0B2-4A8F-A80A-437E52E529D8}" type="presParOf" srcId="{DB06FFE9-B3FC-419C-9601-54AB77BD54A4}" destId="{8E042635-8837-4162-9A2D-C966CD0083C1}" srcOrd="5" destOrd="0" presId="urn:microsoft.com/office/officeart/2005/8/layout/vList2"/>
    <dgm:cxn modelId="{692B57CA-0DD7-4425-A8AB-F389F24BA61A}" type="presParOf" srcId="{DB06FFE9-B3FC-419C-9601-54AB77BD54A4}" destId="{D9D0818A-7D98-4742-8470-A668E4722C1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BBC6F2-B638-4E03-A116-5A01F36DF303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09F5E3-9B4B-405F-BCC5-7927454AC12F}">
      <dgm:prSet/>
      <dgm:spPr/>
      <dgm:t>
        <a:bodyPr/>
        <a:lstStyle/>
        <a:p>
          <a:r>
            <a:rPr lang="cs-CZ"/>
            <a:t>důvodem zrušení: rozpor s ústavním pořádkem</a:t>
          </a:r>
          <a:endParaRPr lang="en-US"/>
        </a:p>
      </dgm:t>
    </dgm:pt>
    <dgm:pt modelId="{B97252D4-51F1-4928-8648-6D926DD84374}" type="parTrans" cxnId="{A3EFD288-94C8-4308-9A11-C40480EF1031}">
      <dgm:prSet/>
      <dgm:spPr/>
      <dgm:t>
        <a:bodyPr/>
        <a:lstStyle/>
        <a:p>
          <a:endParaRPr lang="en-US"/>
        </a:p>
      </dgm:t>
    </dgm:pt>
    <dgm:pt modelId="{F75456C3-F6BC-47D4-A85D-1ACC05B2B2FF}" type="sibTrans" cxnId="{A3EFD288-94C8-4308-9A11-C40480EF1031}">
      <dgm:prSet/>
      <dgm:spPr/>
      <dgm:t>
        <a:bodyPr/>
        <a:lstStyle/>
        <a:p>
          <a:endParaRPr lang="en-US"/>
        </a:p>
      </dgm:t>
    </dgm:pt>
    <dgm:pt modelId="{39AE0EFA-0696-4EB0-A15E-A7271D81D4A8}">
      <dgm:prSet/>
      <dgm:spPr/>
      <dgm:t>
        <a:bodyPr/>
        <a:lstStyle/>
        <a:p>
          <a:r>
            <a:rPr lang="cs-CZ"/>
            <a:t>navrhovatelé</a:t>
          </a:r>
          <a:endParaRPr lang="en-US"/>
        </a:p>
      </dgm:t>
    </dgm:pt>
    <dgm:pt modelId="{DDE1A429-1747-4CFE-8E40-823174CDE9FA}" type="parTrans" cxnId="{9C90989C-9EB8-4D08-835F-353D756BA847}">
      <dgm:prSet/>
      <dgm:spPr/>
      <dgm:t>
        <a:bodyPr/>
        <a:lstStyle/>
        <a:p>
          <a:endParaRPr lang="en-US"/>
        </a:p>
      </dgm:t>
    </dgm:pt>
    <dgm:pt modelId="{E9EA4675-B426-4E58-B202-4170973091D5}" type="sibTrans" cxnId="{9C90989C-9EB8-4D08-835F-353D756BA847}">
      <dgm:prSet/>
      <dgm:spPr/>
      <dgm:t>
        <a:bodyPr/>
        <a:lstStyle/>
        <a:p>
          <a:endParaRPr lang="en-US"/>
        </a:p>
      </dgm:t>
    </dgm:pt>
    <dgm:pt modelId="{6B4BD195-286C-44A6-ACDB-C01023BAD9FB}">
      <dgm:prSet/>
      <dgm:spPr/>
      <dgm:t>
        <a:bodyPr/>
        <a:lstStyle/>
        <a:p>
          <a:r>
            <a:rPr lang="cs-CZ"/>
            <a:t>prezident republiky</a:t>
          </a:r>
          <a:endParaRPr lang="en-US"/>
        </a:p>
      </dgm:t>
    </dgm:pt>
    <dgm:pt modelId="{0FE03C81-9F00-43FE-A276-9468AC5E6EDC}" type="parTrans" cxnId="{F19FD53F-D622-4E50-8B88-1A8ED2A0745A}">
      <dgm:prSet/>
      <dgm:spPr/>
      <dgm:t>
        <a:bodyPr/>
        <a:lstStyle/>
        <a:p>
          <a:endParaRPr lang="en-US"/>
        </a:p>
      </dgm:t>
    </dgm:pt>
    <dgm:pt modelId="{24C40B7D-50BF-4EDC-84D5-000B23E48FFE}" type="sibTrans" cxnId="{F19FD53F-D622-4E50-8B88-1A8ED2A0745A}">
      <dgm:prSet/>
      <dgm:spPr/>
      <dgm:t>
        <a:bodyPr/>
        <a:lstStyle/>
        <a:p>
          <a:endParaRPr lang="en-US"/>
        </a:p>
      </dgm:t>
    </dgm:pt>
    <dgm:pt modelId="{4E079681-50E6-4C6A-85F0-93E29BAE82BC}">
      <dgm:prSet/>
      <dgm:spPr/>
      <dgm:t>
        <a:bodyPr/>
        <a:lstStyle/>
        <a:p>
          <a:r>
            <a:rPr lang="cs-CZ"/>
            <a:t>skupina nejméně 41 poslanců nebo nejméně 17 senátorů</a:t>
          </a:r>
          <a:endParaRPr lang="en-US"/>
        </a:p>
      </dgm:t>
    </dgm:pt>
    <dgm:pt modelId="{68BFC377-2CAE-4AC7-8C9A-7DC91C7BD6D2}" type="parTrans" cxnId="{0A7B54FF-C0C2-406C-A39D-DE98F620D99D}">
      <dgm:prSet/>
      <dgm:spPr/>
      <dgm:t>
        <a:bodyPr/>
        <a:lstStyle/>
        <a:p>
          <a:endParaRPr lang="en-US"/>
        </a:p>
      </dgm:t>
    </dgm:pt>
    <dgm:pt modelId="{000191D1-2E07-45AD-9ADB-4A5A19D6C88C}" type="sibTrans" cxnId="{0A7B54FF-C0C2-406C-A39D-DE98F620D99D}">
      <dgm:prSet/>
      <dgm:spPr/>
      <dgm:t>
        <a:bodyPr/>
        <a:lstStyle/>
        <a:p>
          <a:endParaRPr lang="en-US"/>
        </a:p>
      </dgm:t>
    </dgm:pt>
    <dgm:pt modelId="{7C8FDB0A-D462-4904-A19C-3C1C7710875C}">
      <dgm:prSet/>
      <dgm:spPr/>
      <dgm:t>
        <a:bodyPr/>
        <a:lstStyle/>
        <a:p>
          <a:r>
            <a:rPr lang="cs-CZ"/>
            <a:t>senát ÚS v souvislosti s rozhodováním o ústavní stížnosti</a:t>
          </a:r>
          <a:endParaRPr lang="en-US"/>
        </a:p>
      </dgm:t>
    </dgm:pt>
    <dgm:pt modelId="{52C24DE8-8BCD-4192-9002-9B07393C6ABD}" type="parTrans" cxnId="{BF7A2970-DCA4-40AC-BDC1-21321F0AB4BE}">
      <dgm:prSet/>
      <dgm:spPr/>
      <dgm:t>
        <a:bodyPr/>
        <a:lstStyle/>
        <a:p>
          <a:endParaRPr lang="en-US"/>
        </a:p>
      </dgm:t>
    </dgm:pt>
    <dgm:pt modelId="{92E5866D-9ED3-499E-A2F0-BEAE74B810AA}" type="sibTrans" cxnId="{BF7A2970-DCA4-40AC-BDC1-21321F0AB4BE}">
      <dgm:prSet/>
      <dgm:spPr/>
      <dgm:t>
        <a:bodyPr/>
        <a:lstStyle/>
        <a:p>
          <a:endParaRPr lang="en-US"/>
        </a:p>
      </dgm:t>
    </dgm:pt>
    <dgm:pt modelId="{89119F50-EA31-4FEB-9FBA-395752FD38B2}">
      <dgm:prSet/>
      <dgm:spPr/>
      <dgm:t>
        <a:bodyPr/>
        <a:lstStyle/>
        <a:p>
          <a:r>
            <a:rPr lang="cs-CZ"/>
            <a:t>vláda (opatření nezbytné k provedení rozhodnutí mezinárodního soudu)</a:t>
          </a:r>
          <a:endParaRPr lang="en-US"/>
        </a:p>
      </dgm:t>
    </dgm:pt>
    <dgm:pt modelId="{D11C9B96-6E85-4ACE-934D-D6C9A7F8B646}" type="parTrans" cxnId="{6A42A9CB-70E8-47F4-87C6-155F91DEF472}">
      <dgm:prSet/>
      <dgm:spPr/>
      <dgm:t>
        <a:bodyPr/>
        <a:lstStyle/>
        <a:p>
          <a:endParaRPr lang="en-US"/>
        </a:p>
      </dgm:t>
    </dgm:pt>
    <dgm:pt modelId="{1AC72B5E-0F1C-40BA-8E92-0EA255CCB551}" type="sibTrans" cxnId="{6A42A9CB-70E8-47F4-87C6-155F91DEF472}">
      <dgm:prSet/>
      <dgm:spPr/>
      <dgm:t>
        <a:bodyPr/>
        <a:lstStyle/>
        <a:p>
          <a:endParaRPr lang="en-US"/>
        </a:p>
      </dgm:t>
    </dgm:pt>
    <dgm:pt modelId="{4348385D-850D-4C98-A1F3-F126C52C19C6}">
      <dgm:prSet/>
      <dgm:spPr/>
      <dgm:t>
        <a:bodyPr/>
        <a:lstStyle/>
        <a:p>
          <a:r>
            <a:rPr lang="cs-CZ"/>
            <a:t>ten, kdo podal ústavní stížnost (jestliže uplatněním zákona/jeho jednotlivého ustanovení, nastala skutečnost, která je předmětem ústavní stížnosti …)</a:t>
          </a:r>
          <a:endParaRPr lang="en-US"/>
        </a:p>
      </dgm:t>
    </dgm:pt>
    <dgm:pt modelId="{E7558EFC-755C-4020-832F-052654BDDFEB}" type="parTrans" cxnId="{03CC9E6F-68F7-492E-B74C-508D93D3E9CC}">
      <dgm:prSet/>
      <dgm:spPr/>
      <dgm:t>
        <a:bodyPr/>
        <a:lstStyle/>
        <a:p>
          <a:endParaRPr lang="en-US"/>
        </a:p>
      </dgm:t>
    </dgm:pt>
    <dgm:pt modelId="{DB64C360-7CFC-4C9B-BF66-596D8C321025}" type="sibTrans" cxnId="{03CC9E6F-68F7-492E-B74C-508D93D3E9CC}">
      <dgm:prSet/>
      <dgm:spPr/>
      <dgm:t>
        <a:bodyPr/>
        <a:lstStyle/>
        <a:p>
          <a:endParaRPr lang="en-US"/>
        </a:p>
      </dgm:t>
    </dgm:pt>
    <dgm:pt modelId="{6644359D-E691-4C0D-A0BC-97FC06AC554E}">
      <dgm:prSet/>
      <dgm:spPr/>
      <dgm:t>
        <a:bodyPr/>
        <a:lstStyle/>
        <a:p>
          <a:r>
            <a:rPr lang="cs-CZ"/>
            <a:t>soud (v souvislosti se svou rozhodovací činností – čl. 95 odst. 2 Úst)</a:t>
          </a:r>
          <a:endParaRPr lang="en-US"/>
        </a:p>
      </dgm:t>
    </dgm:pt>
    <dgm:pt modelId="{4A91FE27-EE5D-4084-A420-816CF1C1D1B2}" type="parTrans" cxnId="{B4192233-DD20-4C58-BF44-0B67671A38ED}">
      <dgm:prSet/>
      <dgm:spPr/>
      <dgm:t>
        <a:bodyPr/>
        <a:lstStyle/>
        <a:p>
          <a:endParaRPr lang="en-US"/>
        </a:p>
      </dgm:t>
    </dgm:pt>
    <dgm:pt modelId="{585BD57E-A4B9-4880-9615-436B9E486A65}" type="sibTrans" cxnId="{B4192233-DD20-4C58-BF44-0B67671A38ED}">
      <dgm:prSet/>
      <dgm:spPr/>
      <dgm:t>
        <a:bodyPr/>
        <a:lstStyle/>
        <a:p>
          <a:endParaRPr lang="en-US"/>
        </a:p>
      </dgm:t>
    </dgm:pt>
    <dgm:pt modelId="{433A2971-D364-4CF8-BCBF-1FBDF0C50235}" type="pres">
      <dgm:prSet presAssocID="{57BBC6F2-B638-4E03-A116-5A01F36DF303}" presName="linear" presStyleCnt="0">
        <dgm:presLayoutVars>
          <dgm:dir/>
          <dgm:animLvl val="lvl"/>
          <dgm:resizeHandles val="exact"/>
        </dgm:presLayoutVars>
      </dgm:prSet>
      <dgm:spPr/>
    </dgm:pt>
    <dgm:pt modelId="{CA4E8517-2E3E-4D4D-A813-8C14F598C4C7}" type="pres">
      <dgm:prSet presAssocID="{1109F5E3-9B4B-405F-BCC5-7927454AC12F}" presName="parentLin" presStyleCnt="0"/>
      <dgm:spPr/>
    </dgm:pt>
    <dgm:pt modelId="{FDF1D686-DF3E-4FA0-9DF5-C669E736E2D3}" type="pres">
      <dgm:prSet presAssocID="{1109F5E3-9B4B-405F-BCC5-7927454AC12F}" presName="parentLeftMargin" presStyleLbl="node1" presStyleIdx="0" presStyleCnt="2"/>
      <dgm:spPr/>
    </dgm:pt>
    <dgm:pt modelId="{F0237F96-62D7-4E6A-BC95-D2BC4B9FFBFB}" type="pres">
      <dgm:prSet presAssocID="{1109F5E3-9B4B-405F-BCC5-7927454AC12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A6B6EAA-B257-4899-B9A2-6B93D55E92CA}" type="pres">
      <dgm:prSet presAssocID="{1109F5E3-9B4B-405F-BCC5-7927454AC12F}" presName="negativeSpace" presStyleCnt="0"/>
      <dgm:spPr/>
    </dgm:pt>
    <dgm:pt modelId="{3DF39490-A6D8-4A13-9FAE-038F4CAD40B9}" type="pres">
      <dgm:prSet presAssocID="{1109F5E3-9B4B-405F-BCC5-7927454AC12F}" presName="childText" presStyleLbl="conFgAcc1" presStyleIdx="0" presStyleCnt="2">
        <dgm:presLayoutVars>
          <dgm:bulletEnabled val="1"/>
        </dgm:presLayoutVars>
      </dgm:prSet>
      <dgm:spPr/>
    </dgm:pt>
    <dgm:pt modelId="{E558DA36-4627-4031-9DAE-4DC7CA959589}" type="pres">
      <dgm:prSet presAssocID="{F75456C3-F6BC-47D4-A85D-1ACC05B2B2FF}" presName="spaceBetweenRectangles" presStyleCnt="0"/>
      <dgm:spPr/>
    </dgm:pt>
    <dgm:pt modelId="{520C5ACB-590D-470A-8B4F-D47D7982DD14}" type="pres">
      <dgm:prSet presAssocID="{39AE0EFA-0696-4EB0-A15E-A7271D81D4A8}" presName="parentLin" presStyleCnt="0"/>
      <dgm:spPr/>
    </dgm:pt>
    <dgm:pt modelId="{90CD0AB9-F38E-4183-99F6-FABDD9637813}" type="pres">
      <dgm:prSet presAssocID="{39AE0EFA-0696-4EB0-A15E-A7271D81D4A8}" presName="parentLeftMargin" presStyleLbl="node1" presStyleIdx="0" presStyleCnt="2"/>
      <dgm:spPr/>
    </dgm:pt>
    <dgm:pt modelId="{DF6F7E1B-DA14-4FCC-865A-7705C23C4E2A}" type="pres">
      <dgm:prSet presAssocID="{39AE0EFA-0696-4EB0-A15E-A7271D81D4A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6A3008D-50EB-4624-BC6A-9E97A5E1BC0F}" type="pres">
      <dgm:prSet presAssocID="{39AE0EFA-0696-4EB0-A15E-A7271D81D4A8}" presName="negativeSpace" presStyleCnt="0"/>
      <dgm:spPr/>
    </dgm:pt>
    <dgm:pt modelId="{C5A88881-0497-414B-88A2-695617C0D2B4}" type="pres">
      <dgm:prSet presAssocID="{39AE0EFA-0696-4EB0-A15E-A7271D81D4A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5CCCF0C-E5E6-423C-80D5-3A7FE2B3C6F3}" type="presOf" srcId="{6644359D-E691-4C0D-A0BC-97FC06AC554E}" destId="{C5A88881-0497-414B-88A2-695617C0D2B4}" srcOrd="0" destOrd="5" presId="urn:microsoft.com/office/officeart/2005/8/layout/list1"/>
    <dgm:cxn modelId="{75C11E2A-E3D7-4158-AD7E-7D1B0BF2D3D7}" type="presOf" srcId="{57BBC6F2-B638-4E03-A116-5A01F36DF303}" destId="{433A2971-D364-4CF8-BCBF-1FBDF0C50235}" srcOrd="0" destOrd="0" presId="urn:microsoft.com/office/officeart/2005/8/layout/list1"/>
    <dgm:cxn modelId="{B4192233-DD20-4C58-BF44-0B67671A38ED}" srcId="{39AE0EFA-0696-4EB0-A15E-A7271D81D4A8}" destId="{6644359D-E691-4C0D-A0BC-97FC06AC554E}" srcOrd="5" destOrd="0" parTransId="{4A91FE27-EE5D-4084-A420-816CF1C1D1B2}" sibTransId="{585BD57E-A4B9-4880-9615-436B9E486A65}"/>
    <dgm:cxn modelId="{E261BA3C-BEE6-4DD7-89DE-B46CED942C4D}" type="presOf" srcId="{4348385D-850D-4C98-A1F3-F126C52C19C6}" destId="{C5A88881-0497-414B-88A2-695617C0D2B4}" srcOrd="0" destOrd="4" presId="urn:microsoft.com/office/officeart/2005/8/layout/list1"/>
    <dgm:cxn modelId="{F19FD53F-D622-4E50-8B88-1A8ED2A0745A}" srcId="{39AE0EFA-0696-4EB0-A15E-A7271D81D4A8}" destId="{6B4BD195-286C-44A6-ACDB-C01023BAD9FB}" srcOrd="0" destOrd="0" parTransId="{0FE03C81-9F00-43FE-A276-9468AC5E6EDC}" sibTransId="{24C40B7D-50BF-4EDC-84D5-000B23E48FFE}"/>
    <dgm:cxn modelId="{1DD9E33F-5CA9-41B3-A912-EBDBEDFE6C0D}" type="presOf" srcId="{89119F50-EA31-4FEB-9FBA-395752FD38B2}" destId="{C5A88881-0497-414B-88A2-695617C0D2B4}" srcOrd="0" destOrd="3" presId="urn:microsoft.com/office/officeart/2005/8/layout/list1"/>
    <dgm:cxn modelId="{79F21266-07A2-4972-90D8-819C071155EF}" type="presOf" srcId="{1109F5E3-9B4B-405F-BCC5-7927454AC12F}" destId="{FDF1D686-DF3E-4FA0-9DF5-C669E736E2D3}" srcOrd="0" destOrd="0" presId="urn:microsoft.com/office/officeart/2005/8/layout/list1"/>
    <dgm:cxn modelId="{03CC9E6F-68F7-492E-B74C-508D93D3E9CC}" srcId="{39AE0EFA-0696-4EB0-A15E-A7271D81D4A8}" destId="{4348385D-850D-4C98-A1F3-F126C52C19C6}" srcOrd="4" destOrd="0" parTransId="{E7558EFC-755C-4020-832F-052654BDDFEB}" sibTransId="{DB64C360-7CFC-4C9B-BF66-596D8C321025}"/>
    <dgm:cxn modelId="{BF7A2970-DCA4-40AC-BDC1-21321F0AB4BE}" srcId="{39AE0EFA-0696-4EB0-A15E-A7271D81D4A8}" destId="{7C8FDB0A-D462-4904-A19C-3C1C7710875C}" srcOrd="2" destOrd="0" parTransId="{52C24DE8-8BCD-4192-9002-9B07393C6ABD}" sibTransId="{92E5866D-9ED3-499E-A2F0-BEAE74B810AA}"/>
    <dgm:cxn modelId="{A3EFD288-94C8-4308-9A11-C40480EF1031}" srcId="{57BBC6F2-B638-4E03-A116-5A01F36DF303}" destId="{1109F5E3-9B4B-405F-BCC5-7927454AC12F}" srcOrd="0" destOrd="0" parTransId="{B97252D4-51F1-4928-8648-6D926DD84374}" sibTransId="{F75456C3-F6BC-47D4-A85D-1ACC05B2B2FF}"/>
    <dgm:cxn modelId="{99A9498A-A3B4-47A3-B44B-BFDFC152490B}" type="presOf" srcId="{7C8FDB0A-D462-4904-A19C-3C1C7710875C}" destId="{C5A88881-0497-414B-88A2-695617C0D2B4}" srcOrd="0" destOrd="2" presId="urn:microsoft.com/office/officeart/2005/8/layout/list1"/>
    <dgm:cxn modelId="{B95A049C-A5CB-47FB-90EC-569EDF888392}" type="presOf" srcId="{4E079681-50E6-4C6A-85F0-93E29BAE82BC}" destId="{C5A88881-0497-414B-88A2-695617C0D2B4}" srcOrd="0" destOrd="1" presId="urn:microsoft.com/office/officeart/2005/8/layout/list1"/>
    <dgm:cxn modelId="{9C90989C-9EB8-4D08-835F-353D756BA847}" srcId="{57BBC6F2-B638-4E03-A116-5A01F36DF303}" destId="{39AE0EFA-0696-4EB0-A15E-A7271D81D4A8}" srcOrd="1" destOrd="0" parTransId="{DDE1A429-1747-4CFE-8E40-823174CDE9FA}" sibTransId="{E9EA4675-B426-4E58-B202-4170973091D5}"/>
    <dgm:cxn modelId="{59FD0DAA-5E8B-4B56-BAED-492972169DEE}" type="presOf" srcId="{6B4BD195-286C-44A6-ACDB-C01023BAD9FB}" destId="{C5A88881-0497-414B-88A2-695617C0D2B4}" srcOrd="0" destOrd="0" presId="urn:microsoft.com/office/officeart/2005/8/layout/list1"/>
    <dgm:cxn modelId="{4DA8CEAD-4924-42B1-9353-D7D07F874742}" type="presOf" srcId="{39AE0EFA-0696-4EB0-A15E-A7271D81D4A8}" destId="{DF6F7E1B-DA14-4FCC-865A-7705C23C4E2A}" srcOrd="1" destOrd="0" presId="urn:microsoft.com/office/officeart/2005/8/layout/list1"/>
    <dgm:cxn modelId="{17D55EB0-746C-481B-8FA2-8FD7F39B291D}" type="presOf" srcId="{1109F5E3-9B4B-405F-BCC5-7927454AC12F}" destId="{F0237F96-62D7-4E6A-BC95-D2BC4B9FFBFB}" srcOrd="1" destOrd="0" presId="urn:microsoft.com/office/officeart/2005/8/layout/list1"/>
    <dgm:cxn modelId="{6A42A9CB-70E8-47F4-87C6-155F91DEF472}" srcId="{39AE0EFA-0696-4EB0-A15E-A7271D81D4A8}" destId="{89119F50-EA31-4FEB-9FBA-395752FD38B2}" srcOrd="3" destOrd="0" parTransId="{D11C9B96-6E85-4ACE-934D-D6C9A7F8B646}" sibTransId="{1AC72B5E-0F1C-40BA-8E92-0EA255CCB551}"/>
    <dgm:cxn modelId="{B08610E1-AC39-44FF-BE1C-A6FAB0FC6E80}" type="presOf" srcId="{39AE0EFA-0696-4EB0-A15E-A7271D81D4A8}" destId="{90CD0AB9-F38E-4183-99F6-FABDD9637813}" srcOrd="0" destOrd="0" presId="urn:microsoft.com/office/officeart/2005/8/layout/list1"/>
    <dgm:cxn modelId="{0A7B54FF-C0C2-406C-A39D-DE98F620D99D}" srcId="{39AE0EFA-0696-4EB0-A15E-A7271D81D4A8}" destId="{4E079681-50E6-4C6A-85F0-93E29BAE82BC}" srcOrd="1" destOrd="0" parTransId="{68BFC377-2CAE-4AC7-8C9A-7DC91C7BD6D2}" sibTransId="{000191D1-2E07-45AD-9ADB-4A5A19D6C88C}"/>
    <dgm:cxn modelId="{65B8AACF-73D3-419C-BAD0-41D22FC6F5B2}" type="presParOf" srcId="{433A2971-D364-4CF8-BCBF-1FBDF0C50235}" destId="{CA4E8517-2E3E-4D4D-A813-8C14F598C4C7}" srcOrd="0" destOrd="0" presId="urn:microsoft.com/office/officeart/2005/8/layout/list1"/>
    <dgm:cxn modelId="{102FEBF4-0DCF-4DF1-8D96-C75734F55196}" type="presParOf" srcId="{CA4E8517-2E3E-4D4D-A813-8C14F598C4C7}" destId="{FDF1D686-DF3E-4FA0-9DF5-C669E736E2D3}" srcOrd="0" destOrd="0" presId="urn:microsoft.com/office/officeart/2005/8/layout/list1"/>
    <dgm:cxn modelId="{4A1847E5-C9D7-4228-A81D-96CB0E81F4DC}" type="presParOf" srcId="{CA4E8517-2E3E-4D4D-A813-8C14F598C4C7}" destId="{F0237F96-62D7-4E6A-BC95-D2BC4B9FFBFB}" srcOrd="1" destOrd="0" presId="urn:microsoft.com/office/officeart/2005/8/layout/list1"/>
    <dgm:cxn modelId="{A7B146EC-4DB3-4721-A53E-C244A95D0B3D}" type="presParOf" srcId="{433A2971-D364-4CF8-BCBF-1FBDF0C50235}" destId="{EA6B6EAA-B257-4899-B9A2-6B93D55E92CA}" srcOrd="1" destOrd="0" presId="urn:microsoft.com/office/officeart/2005/8/layout/list1"/>
    <dgm:cxn modelId="{C760A377-88E4-4C40-B601-B860D3329E90}" type="presParOf" srcId="{433A2971-D364-4CF8-BCBF-1FBDF0C50235}" destId="{3DF39490-A6D8-4A13-9FAE-038F4CAD40B9}" srcOrd="2" destOrd="0" presId="urn:microsoft.com/office/officeart/2005/8/layout/list1"/>
    <dgm:cxn modelId="{986D100C-184E-488D-9E4D-1491D1F00E00}" type="presParOf" srcId="{433A2971-D364-4CF8-BCBF-1FBDF0C50235}" destId="{E558DA36-4627-4031-9DAE-4DC7CA959589}" srcOrd="3" destOrd="0" presId="urn:microsoft.com/office/officeart/2005/8/layout/list1"/>
    <dgm:cxn modelId="{0230DE75-D866-4C34-95DE-CA7CCFEF6347}" type="presParOf" srcId="{433A2971-D364-4CF8-BCBF-1FBDF0C50235}" destId="{520C5ACB-590D-470A-8B4F-D47D7982DD14}" srcOrd="4" destOrd="0" presId="urn:microsoft.com/office/officeart/2005/8/layout/list1"/>
    <dgm:cxn modelId="{BDB114F4-AADB-4BC4-A477-1921CC21EF31}" type="presParOf" srcId="{520C5ACB-590D-470A-8B4F-D47D7982DD14}" destId="{90CD0AB9-F38E-4183-99F6-FABDD9637813}" srcOrd="0" destOrd="0" presId="urn:microsoft.com/office/officeart/2005/8/layout/list1"/>
    <dgm:cxn modelId="{570AA4D5-560B-48CE-BC86-44C5ED8CFA4C}" type="presParOf" srcId="{520C5ACB-590D-470A-8B4F-D47D7982DD14}" destId="{DF6F7E1B-DA14-4FCC-865A-7705C23C4E2A}" srcOrd="1" destOrd="0" presId="urn:microsoft.com/office/officeart/2005/8/layout/list1"/>
    <dgm:cxn modelId="{AB9AD0B1-2C35-4354-9C4A-D202B22EAB56}" type="presParOf" srcId="{433A2971-D364-4CF8-BCBF-1FBDF0C50235}" destId="{56A3008D-50EB-4624-BC6A-9E97A5E1BC0F}" srcOrd="5" destOrd="0" presId="urn:microsoft.com/office/officeart/2005/8/layout/list1"/>
    <dgm:cxn modelId="{08C8CEE5-DBE6-43BE-A86B-78C865917D65}" type="presParOf" srcId="{433A2971-D364-4CF8-BCBF-1FBDF0C50235}" destId="{C5A88881-0497-414B-88A2-695617C0D2B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1644C0-6725-45C6-AE22-5D28D6825E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1BA652C-5E50-4461-B196-3293035D3F20}">
      <dgm:prSet/>
      <dgm:spPr/>
      <dgm:t>
        <a:bodyPr/>
        <a:lstStyle/>
        <a:p>
          <a:r>
            <a:rPr lang="cs-CZ"/>
            <a:t>důvodem zrušení: rozpor s ústavním pořádkem nebo se zákonem</a:t>
          </a:r>
          <a:endParaRPr lang="en-US"/>
        </a:p>
      </dgm:t>
    </dgm:pt>
    <dgm:pt modelId="{017B8683-8BF9-4419-8B60-125353D47540}" type="parTrans" cxnId="{D498E3BA-4A0A-4436-93BE-FDB7C308B10F}">
      <dgm:prSet/>
      <dgm:spPr/>
      <dgm:t>
        <a:bodyPr/>
        <a:lstStyle/>
        <a:p>
          <a:endParaRPr lang="en-US"/>
        </a:p>
      </dgm:t>
    </dgm:pt>
    <dgm:pt modelId="{029489F0-E378-46C9-8D65-40316AA43A4B}" type="sibTrans" cxnId="{D498E3BA-4A0A-4436-93BE-FDB7C308B10F}">
      <dgm:prSet/>
      <dgm:spPr/>
      <dgm:t>
        <a:bodyPr/>
        <a:lstStyle/>
        <a:p>
          <a:endParaRPr lang="en-US"/>
        </a:p>
      </dgm:t>
    </dgm:pt>
    <dgm:pt modelId="{9BFD95DD-E430-4DEE-A5E2-412B6D018ED9}">
      <dgm:prSet/>
      <dgm:spPr/>
      <dgm:t>
        <a:bodyPr/>
        <a:lstStyle/>
        <a:p>
          <a:r>
            <a:rPr lang="cs-CZ"/>
            <a:t>navrhovatelé</a:t>
          </a:r>
          <a:endParaRPr lang="en-US"/>
        </a:p>
      </dgm:t>
    </dgm:pt>
    <dgm:pt modelId="{DC0CF545-6AC9-4F98-89A2-A247CB7F5507}" type="parTrans" cxnId="{5E68B2A8-021D-4221-821C-875973355F13}">
      <dgm:prSet/>
      <dgm:spPr/>
      <dgm:t>
        <a:bodyPr/>
        <a:lstStyle/>
        <a:p>
          <a:endParaRPr lang="en-US"/>
        </a:p>
      </dgm:t>
    </dgm:pt>
    <dgm:pt modelId="{0A88A254-0991-4109-89F9-1FF194022D09}" type="sibTrans" cxnId="{5E68B2A8-021D-4221-821C-875973355F13}">
      <dgm:prSet/>
      <dgm:spPr/>
      <dgm:t>
        <a:bodyPr/>
        <a:lstStyle/>
        <a:p>
          <a:endParaRPr lang="en-US"/>
        </a:p>
      </dgm:t>
    </dgm:pt>
    <dgm:pt modelId="{1BBC337F-F00E-43D5-9D86-D6C76133C288}">
      <dgm:prSet/>
      <dgm:spPr/>
      <dgm:t>
        <a:bodyPr/>
        <a:lstStyle/>
        <a:p>
          <a:r>
            <a:rPr lang="cs-CZ"/>
            <a:t>vláda</a:t>
          </a:r>
          <a:endParaRPr lang="en-US"/>
        </a:p>
      </dgm:t>
    </dgm:pt>
    <dgm:pt modelId="{AB1A8AD1-7EC8-4BE7-8C8C-C8C7648C1F55}" type="parTrans" cxnId="{2AAE2A2B-350C-429F-9546-3EC6592FBCDE}">
      <dgm:prSet/>
      <dgm:spPr/>
      <dgm:t>
        <a:bodyPr/>
        <a:lstStyle/>
        <a:p>
          <a:endParaRPr lang="en-US"/>
        </a:p>
      </dgm:t>
    </dgm:pt>
    <dgm:pt modelId="{A156F0A0-642D-4D83-8C19-CB866AF28B2E}" type="sibTrans" cxnId="{2AAE2A2B-350C-429F-9546-3EC6592FBCDE}">
      <dgm:prSet/>
      <dgm:spPr/>
      <dgm:t>
        <a:bodyPr/>
        <a:lstStyle/>
        <a:p>
          <a:endParaRPr lang="en-US"/>
        </a:p>
      </dgm:t>
    </dgm:pt>
    <dgm:pt modelId="{DC47686E-41E3-40B7-9BF2-25FF2930CFCF}">
      <dgm:prSet/>
      <dgm:spPr/>
      <dgm:t>
        <a:bodyPr/>
        <a:lstStyle/>
        <a:p>
          <a:r>
            <a:rPr lang="cs-CZ"/>
            <a:t>skupina nejméně 25 poslanců nebo nejméně 10 senátorů</a:t>
          </a:r>
          <a:endParaRPr lang="en-US"/>
        </a:p>
      </dgm:t>
    </dgm:pt>
    <dgm:pt modelId="{D5636161-04C0-42D4-929F-18D6F5CDC932}" type="parTrans" cxnId="{2EC12B21-11D4-4642-B656-F65521688547}">
      <dgm:prSet/>
      <dgm:spPr/>
      <dgm:t>
        <a:bodyPr/>
        <a:lstStyle/>
        <a:p>
          <a:endParaRPr lang="en-US"/>
        </a:p>
      </dgm:t>
    </dgm:pt>
    <dgm:pt modelId="{611EA458-66C6-48D3-8ED7-0248E57C15E6}" type="sibTrans" cxnId="{2EC12B21-11D4-4642-B656-F65521688547}">
      <dgm:prSet/>
      <dgm:spPr/>
      <dgm:t>
        <a:bodyPr/>
        <a:lstStyle/>
        <a:p>
          <a:endParaRPr lang="en-US"/>
        </a:p>
      </dgm:t>
    </dgm:pt>
    <dgm:pt modelId="{5E94685F-0C1B-4BEA-98C0-DF7240FD1BDD}">
      <dgm:prSet/>
      <dgm:spPr/>
      <dgm:t>
        <a:bodyPr/>
        <a:lstStyle/>
        <a:p>
          <a:r>
            <a:rPr lang="cs-CZ"/>
            <a:t>senát ÚS v souvislosti s rozhodováním o ústavní stížnosti</a:t>
          </a:r>
          <a:endParaRPr lang="en-US"/>
        </a:p>
      </dgm:t>
    </dgm:pt>
    <dgm:pt modelId="{BCE8D5A8-7A68-4A40-96F7-BABB2526D295}" type="parTrans" cxnId="{65C017CB-CDD2-4123-9A5F-891375855574}">
      <dgm:prSet/>
      <dgm:spPr/>
      <dgm:t>
        <a:bodyPr/>
        <a:lstStyle/>
        <a:p>
          <a:endParaRPr lang="en-US"/>
        </a:p>
      </dgm:t>
    </dgm:pt>
    <dgm:pt modelId="{1A36AFCE-4632-4100-A9B4-9A795BF7B248}" type="sibTrans" cxnId="{65C017CB-CDD2-4123-9A5F-891375855574}">
      <dgm:prSet/>
      <dgm:spPr/>
      <dgm:t>
        <a:bodyPr/>
        <a:lstStyle/>
        <a:p>
          <a:endParaRPr lang="en-US"/>
        </a:p>
      </dgm:t>
    </dgm:pt>
    <dgm:pt modelId="{33A83FAC-E388-4D4C-B437-F49426D42981}">
      <dgm:prSet/>
      <dgm:spPr/>
      <dgm:t>
        <a:bodyPr/>
        <a:lstStyle/>
        <a:p>
          <a:r>
            <a:rPr lang="cs-CZ"/>
            <a:t>ten, kdo podal ústavní stížnost (jestliže uplatněním zákona/jeho jednotlivého ustanovení, nastala skutečnost, která je předmětem ústavní stížnosti …)</a:t>
          </a:r>
          <a:endParaRPr lang="en-US"/>
        </a:p>
      </dgm:t>
    </dgm:pt>
    <dgm:pt modelId="{85C0BA73-C8CA-4C61-A05F-A0488B688381}" type="parTrans" cxnId="{000E7E70-B522-4B33-A54C-CF9C38C77CD2}">
      <dgm:prSet/>
      <dgm:spPr/>
      <dgm:t>
        <a:bodyPr/>
        <a:lstStyle/>
        <a:p>
          <a:endParaRPr lang="en-US"/>
        </a:p>
      </dgm:t>
    </dgm:pt>
    <dgm:pt modelId="{457852B5-6937-4E35-81B5-17D24018BB44}" type="sibTrans" cxnId="{000E7E70-B522-4B33-A54C-CF9C38C77CD2}">
      <dgm:prSet/>
      <dgm:spPr/>
      <dgm:t>
        <a:bodyPr/>
        <a:lstStyle/>
        <a:p>
          <a:endParaRPr lang="en-US"/>
        </a:p>
      </dgm:t>
    </dgm:pt>
    <dgm:pt modelId="{01F053D4-D632-4E2F-B16B-DE79ACC7A56A}">
      <dgm:prSet/>
      <dgm:spPr/>
      <dgm:t>
        <a:bodyPr/>
        <a:lstStyle/>
        <a:p>
          <a:r>
            <a:rPr lang="cs-CZ"/>
            <a:t>zastupitelstvo kraje</a:t>
          </a:r>
          <a:endParaRPr lang="en-US"/>
        </a:p>
      </dgm:t>
    </dgm:pt>
    <dgm:pt modelId="{03C3C9DE-3826-4A24-9E6A-A3ED0B1C8ACB}" type="parTrans" cxnId="{43096317-D158-4DD0-A59D-90CB6291BC96}">
      <dgm:prSet/>
      <dgm:spPr/>
      <dgm:t>
        <a:bodyPr/>
        <a:lstStyle/>
        <a:p>
          <a:endParaRPr lang="en-US"/>
        </a:p>
      </dgm:t>
    </dgm:pt>
    <dgm:pt modelId="{883CC089-FB89-4472-B9ED-D86118AB1B60}" type="sibTrans" cxnId="{43096317-D158-4DD0-A59D-90CB6291BC96}">
      <dgm:prSet/>
      <dgm:spPr/>
      <dgm:t>
        <a:bodyPr/>
        <a:lstStyle/>
        <a:p>
          <a:endParaRPr lang="en-US"/>
        </a:p>
      </dgm:t>
    </dgm:pt>
    <dgm:pt modelId="{C645BC5D-8312-4370-BAC7-0917E4C49E71}">
      <dgm:prSet/>
      <dgm:spPr/>
      <dgm:t>
        <a:bodyPr/>
        <a:lstStyle/>
        <a:p>
          <a:r>
            <a:rPr lang="cs-CZ"/>
            <a:t>Veřejný ochránce práv</a:t>
          </a:r>
          <a:endParaRPr lang="en-US"/>
        </a:p>
      </dgm:t>
    </dgm:pt>
    <dgm:pt modelId="{621076DA-16D3-4F3C-8523-AF98EFFF3C9E}" type="parTrans" cxnId="{15F6CED4-9454-4B37-94B9-060316BAA81A}">
      <dgm:prSet/>
      <dgm:spPr/>
      <dgm:t>
        <a:bodyPr/>
        <a:lstStyle/>
        <a:p>
          <a:endParaRPr lang="en-US"/>
        </a:p>
      </dgm:t>
    </dgm:pt>
    <dgm:pt modelId="{23467A22-DF5E-4047-9003-CFD7B1BD17C1}" type="sibTrans" cxnId="{15F6CED4-9454-4B37-94B9-060316BAA81A}">
      <dgm:prSet/>
      <dgm:spPr/>
      <dgm:t>
        <a:bodyPr/>
        <a:lstStyle/>
        <a:p>
          <a:endParaRPr lang="en-US"/>
        </a:p>
      </dgm:t>
    </dgm:pt>
    <dgm:pt modelId="{F4EF4A0E-D067-4751-BAA9-332E6656CB38}">
      <dgm:prSet/>
      <dgm:spPr/>
      <dgm:t>
        <a:bodyPr/>
        <a:lstStyle/>
        <a:p>
          <a:r>
            <a:rPr lang="cs-CZ"/>
            <a:t>Ministerstvo vnitra (návrh na zrušení OZV – podle Ozř, KZř, ZHMP)</a:t>
          </a:r>
          <a:endParaRPr lang="en-US"/>
        </a:p>
      </dgm:t>
    </dgm:pt>
    <dgm:pt modelId="{B7EB1F00-8769-4B42-A797-8CFC5B0C6BF3}" type="parTrans" cxnId="{996A0ED3-E764-45AA-9D9B-D6C005494FE7}">
      <dgm:prSet/>
      <dgm:spPr/>
      <dgm:t>
        <a:bodyPr/>
        <a:lstStyle/>
        <a:p>
          <a:endParaRPr lang="en-US"/>
        </a:p>
      </dgm:t>
    </dgm:pt>
    <dgm:pt modelId="{805B3443-BA95-4DFD-809F-21A9656F08E5}" type="sibTrans" cxnId="{996A0ED3-E764-45AA-9D9B-D6C005494FE7}">
      <dgm:prSet/>
      <dgm:spPr/>
      <dgm:t>
        <a:bodyPr/>
        <a:lstStyle/>
        <a:p>
          <a:endParaRPr lang="en-US"/>
        </a:p>
      </dgm:t>
    </dgm:pt>
    <dgm:pt modelId="{30E169F8-201D-412A-BCBC-645174AC0CE2}">
      <dgm:prSet/>
      <dgm:spPr/>
      <dgm:t>
        <a:bodyPr/>
        <a:lstStyle/>
        <a:p>
          <a:r>
            <a:rPr lang="cs-CZ"/>
            <a:t>věcně příslušné ministerstvo nebo jiný ústřední správní úřad (návrh na zrušení nařízení kraje nebo HMP – podle KZř, ZHMP)</a:t>
          </a:r>
          <a:endParaRPr lang="en-US"/>
        </a:p>
      </dgm:t>
    </dgm:pt>
    <dgm:pt modelId="{96AB2CCE-FF9E-4809-B7B6-592A5B0BEBE5}" type="parTrans" cxnId="{224E0512-5E37-4929-AB33-F43C4F21B27D}">
      <dgm:prSet/>
      <dgm:spPr/>
      <dgm:t>
        <a:bodyPr/>
        <a:lstStyle/>
        <a:p>
          <a:endParaRPr lang="en-US"/>
        </a:p>
      </dgm:t>
    </dgm:pt>
    <dgm:pt modelId="{0E556F70-D557-491B-AFFC-B4568E0BCEF5}" type="sibTrans" cxnId="{224E0512-5E37-4929-AB33-F43C4F21B27D}">
      <dgm:prSet/>
      <dgm:spPr/>
      <dgm:t>
        <a:bodyPr/>
        <a:lstStyle/>
        <a:p>
          <a:endParaRPr lang="en-US"/>
        </a:p>
      </dgm:t>
    </dgm:pt>
    <dgm:pt modelId="{DA7ABE1A-0ADA-400A-8066-57EF1BB971A5}">
      <dgm:prSet/>
      <dgm:spPr/>
      <dgm:t>
        <a:bodyPr/>
        <a:lstStyle/>
        <a:p>
          <a:r>
            <a:rPr lang="cs-CZ"/>
            <a:t>ředitel krajského úřadu (návrh na zrušení nařízení obce – podle Ozř)</a:t>
          </a:r>
          <a:endParaRPr lang="en-US"/>
        </a:p>
      </dgm:t>
    </dgm:pt>
    <dgm:pt modelId="{18E24235-5016-4A8D-BB84-ABF721D24113}" type="parTrans" cxnId="{F65DDDB2-EA52-40BE-9AA1-08FF43B8A7E1}">
      <dgm:prSet/>
      <dgm:spPr/>
      <dgm:t>
        <a:bodyPr/>
        <a:lstStyle/>
        <a:p>
          <a:endParaRPr lang="en-US"/>
        </a:p>
      </dgm:t>
    </dgm:pt>
    <dgm:pt modelId="{B5AEE1A5-8943-4F90-89B0-22E3B7E3822D}" type="sibTrans" cxnId="{F65DDDB2-EA52-40BE-9AA1-08FF43B8A7E1}">
      <dgm:prSet/>
      <dgm:spPr/>
      <dgm:t>
        <a:bodyPr/>
        <a:lstStyle/>
        <a:p>
          <a:endParaRPr lang="en-US"/>
        </a:p>
      </dgm:t>
    </dgm:pt>
    <dgm:pt modelId="{91A97E6F-CCD8-494D-9295-17FA245599ED}">
      <dgm:prSet/>
      <dgm:spPr/>
      <dgm:t>
        <a:bodyPr/>
        <a:lstStyle/>
        <a:p>
          <a:r>
            <a:rPr lang="cs-CZ"/>
            <a:t>zastupitelstvo obce (návrh na zrušení OZV kraje) </a:t>
          </a:r>
          <a:endParaRPr lang="en-US"/>
        </a:p>
      </dgm:t>
    </dgm:pt>
    <dgm:pt modelId="{089DFDBC-A6F5-4F54-8C6A-68873680D4DD}" type="parTrans" cxnId="{5DC4B6C0-8F49-4C96-AB0A-B3AE6BA55DF4}">
      <dgm:prSet/>
      <dgm:spPr/>
      <dgm:t>
        <a:bodyPr/>
        <a:lstStyle/>
        <a:p>
          <a:endParaRPr lang="en-US"/>
        </a:p>
      </dgm:t>
    </dgm:pt>
    <dgm:pt modelId="{F45FE2AB-3601-4FBB-AFC7-4327BB08031F}" type="sibTrans" cxnId="{5DC4B6C0-8F49-4C96-AB0A-B3AE6BA55DF4}">
      <dgm:prSet/>
      <dgm:spPr/>
      <dgm:t>
        <a:bodyPr/>
        <a:lstStyle/>
        <a:p>
          <a:endParaRPr lang="en-US"/>
        </a:p>
      </dgm:t>
    </dgm:pt>
    <dgm:pt modelId="{F5986B54-A0D2-4BCF-B212-131489D41176}" type="pres">
      <dgm:prSet presAssocID="{EB1644C0-6725-45C6-AE22-5D28D6825E09}" presName="linear" presStyleCnt="0">
        <dgm:presLayoutVars>
          <dgm:animLvl val="lvl"/>
          <dgm:resizeHandles val="exact"/>
        </dgm:presLayoutVars>
      </dgm:prSet>
      <dgm:spPr/>
    </dgm:pt>
    <dgm:pt modelId="{B166C491-6BB3-49D6-A99A-D3FC14C91439}" type="pres">
      <dgm:prSet presAssocID="{F1BA652C-5E50-4461-B196-3293035D3F2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BA7371D-9C57-40AD-9D1D-B3B73ABF452B}" type="pres">
      <dgm:prSet presAssocID="{029489F0-E378-46C9-8D65-40316AA43A4B}" presName="spacer" presStyleCnt="0"/>
      <dgm:spPr/>
    </dgm:pt>
    <dgm:pt modelId="{EBDF94F4-183F-4F36-90E0-4B43A6FFC7D2}" type="pres">
      <dgm:prSet presAssocID="{9BFD95DD-E430-4DEE-A5E2-412B6D018ED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F416341-87CC-42D7-AFE8-A906A24C8CDE}" type="pres">
      <dgm:prSet presAssocID="{9BFD95DD-E430-4DEE-A5E2-412B6D018ED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686F008-1430-46FE-AFF4-A23BB6B07B05}" type="presOf" srcId="{30E169F8-201D-412A-BCBC-645174AC0CE2}" destId="{9F416341-87CC-42D7-AFE8-A906A24C8CDE}" srcOrd="0" destOrd="7" presId="urn:microsoft.com/office/officeart/2005/8/layout/vList2"/>
    <dgm:cxn modelId="{224E0512-5E37-4929-AB33-F43C4F21B27D}" srcId="{9BFD95DD-E430-4DEE-A5E2-412B6D018ED9}" destId="{30E169F8-201D-412A-BCBC-645174AC0CE2}" srcOrd="7" destOrd="0" parTransId="{96AB2CCE-FF9E-4809-B7B6-592A5B0BEBE5}" sibTransId="{0E556F70-D557-491B-AFFC-B4568E0BCEF5}"/>
    <dgm:cxn modelId="{57CBD915-D6AF-4347-8A60-85F827495560}" type="presOf" srcId="{5E94685F-0C1B-4BEA-98C0-DF7240FD1BDD}" destId="{9F416341-87CC-42D7-AFE8-A906A24C8CDE}" srcOrd="0" destOrd="2" presId="urn:microsoft.com/office/officeart/2005/8/layout/vList2"/>
    <dgm:cxn modelId="{43096317-D158-4DD0-A59D-90CB6291BC96}" srcId="{9BFD95DD-E430-4DEE-A5E2-412B6D018ED9}" destId="{01F053D4-D632-4E2F-B16B-DE79ACC7A56A}" srcOrd="4" destOrd="0" parTransId="{03C3C9DE-3826-4A24-9E6A-A3ED0B1C8ACB}" sibTransId="{883CC089-FB89-4472-B9ED-D86118AB1B60}"/>
    <dgm:cxn modelId="{B642F419-4566-4161-BFDB-59CCDFD20E89}" type="presOf" srcId="{33A83FAC-E388-4D4C-B437-F49426D42981}" destId="{9F416341-87CC-42D7-AFE8-A906A24C8CDE}" srcOrd="0" destOrd="3" presId="urn:microsoft.com/office/officeart/2005/8/layout/vList2"/>
    <dgm:cxn modelId="{FAE62C1D-BD28-40BC-9622-C9DA0787EB8F}" type="presOf" srcId="{F4EF4A0E-D067-4751-BAA9-332E6656CB38}" destId="{9F416341-87CC-42D7-AFE8-A906A24C8CDE}" srcOrd="0" destOrd="6" presId="urn:microsoft.com/office/officeart/2005/8/layout/vList2"/>
    <dgm:cxn modelId="{2EC12B21-11D4-4642-B656-F65521688547}" srcId="{9BFD95DD-E430-4DEE-A5E2-412B6D018ED9}" destId="{DC47686E-41E3-40B7-9BF2-25FF2930CFCF}" srcOrd="1" destOrd="0" parTransId="{D5636161-04C0-42D4-929F-18D6F5CDC932}" sibTransId="{611EA458-66C6-48D3-8ED7-0248E57C15E6}"/>
    <dgm:cxn modelId="{2AAE2A2B-350C-429F-9546-3EC6592FBCDE}" srcId="{9BFD95DD-E430-4DEE-A5E2-412B6D018ED9}" destId="{1BBC337F-F00E-43D5-9D86-D6C76133C288}" srcOrd="0" destOrd="0" parTransId="{AB1A8AD1-7EC8-4BE7-8C8C-C8C7648C1F55}" sibTransId="{A156F0A0-642D-4D83-8C19-CB866AF28B2E}"/>
    <dgm:cxn modelId="{DA53022E-B189-4554-A0E9-D6DD51BE2317}" type="presOf" srcId="{1BBC337F-F00E-43D5-9D86-D6C76133C288}" destId="{9F416341-87CC-42D7-AFE8-A906A24C8CDE}" srcOrd="0" destOrd="0" presId="urn:microsoft.com/office/officeart/2005/8/layout/vList2"/>
    <dgm:cxn modelId="{77FF5566-FC74-4EAE-8A57-E0A435098D36}" type="presOf" srcId="{F1BA652C-5E50-4461-B196-3293035D3F20}" destId="{B166C491-6BB3-49D6-A99A-D3FC14C91439}" srcOrd="0" destOrd="0" presId="urn:microsoft.com/office/officeart/2005/8/layout/vList2"/>
    <dgm:cxn modelId="{E8C23F4E-B5C7-484A-8561-032646A1DFF1}" type="presOf" srcId="{C645BC5D-8312-4370-BAC7-0917E4C49E71}" destId="{9F416341-87CC-42D7-AFE8-A906A24C8CDE}" srcOrd="0" destOrd="5" presId="urn:microsoft.com/office/officeart/2005/8/layout/vList2"/>
    <dgm:cxn modelId="{98D4ED6E-A18A-459F-8C20-B9F40DA78717}" type="presOf" srcId="{EB1644C0-6725-45C6-AE22-5D28D6825E09}" destId="{F5986B54-A0D2-4BCF-B212-131489D41176}" srcOrd="0" destOrd="0" presId="urn:microsoft.com/office/officeart/2005/8/layout/vList2"/>
    <dgm:cxn modelId="{000E7E70-B522-4B33-A54C-CF9C38C77CD2}" srcId="{9BFD95DD-E430-4DEE-A5E2-412B6D018ED9}" destId="{33A83FAC-E388-4D4C-B437-F49426D42981}" srcOrd="3" destOrd="0" parTransId="{85C0BA73-C8CA-4C61-A05F-A0488B688381}" sibTransId="{457852B5-6937-4E35-81B5-17D24018BB44}"/>
    <dgm:cxn modelId="{7DC6E486-7311-4969-8694-5DE6BA479DDA}" type="presOf" srcId="{DA7ABE1A-0ADA-400A-8066-57EF1BB971A5}" destId="{9F416341-87CC-42D7-AFE8-A906A24C8CDE}" srcOrd="0" destOrd="8" presId="urn:microsoft.com/office/officeart/2005/8/layout/vList2"/>
    <dgm:cxn modelId="{DFD4EAA1-9DB1-4A66-A682-45E4127F04DF}" type="presOf" srcId="{91A97E6F-CCD8-494D-9295-17FA245599ED}" destId="{9F416341-87CC-42D7-AFE8-A906A24C8CDE}" srcOrd="0" destOrd="9" presId="urn:microsoft.com/office/officeart/2005/8/layout/vList2"/>
    <dgm:cxn modelId="{5E68B2A8-021D-4221-821C-875973355F13}" srcId="{EB1644C0-6725-45C6-AE22-5D28D6825E09}" destId="{9BFD95DD-E430-4DEE-A5E2-412B6D018ED9}" srcOrd="1" destOrd="0" parTransId="{DC0CF545-6AC9-4F98-89A2-A247CB7F5507}" sibTransId="{0A88A254-0991-4109-89F9-1FF194022D09}"/>
    <dgm:cxn modelId="{FF1E54A9-D4BC-481B-8DA5-EEACB82DF12D}" type="presOf" srcId="{DC47686E-41E3-40B7-9BF2-25FF2930CFCF}" destId="{9F416341-87CC-42D7-AFE8-A906A24C8CDE}" srcOrd="0" destOrd="1" presId="urn:microsoft.com/office/officeart/2005/8/layout/vList2"/>
    <dgm:cxn modelId="{91CBC8AF-A8BA-4841-8BF3-E587DED2A203}" type="presOf" srcId="{9BFD95DD-E430-4DEE-A5E2-412B6D018ED9}" destId="{EBDF94F4-183F-4F36-90E0-4B43A6FFC7D2}" srcOrd="0" destOrd="0" presId="urn:microsoft.com/office/officeart/2005/8/layout/vList2"/>
    <dgm:cxn modelId="{F65DDDB2-EA52-40BE-9AA1-08FF43B8A7E1}" srcId="{9BFD95DD-E430-4DEE-A5E2-412B6D018ED9}" destId="{DA7ABE1A-0ADA-400A-8066-57EF1BB971A5}" srcOrd="8" destOrd="0" parTransId="{18E24235-5016-4A8D-BB84-ABF721D24113}" sibTransId="{B5AEE1A5-8943-4F90-89B0-22E3B7E3822D}"/>
    <dgm:cxn modelId="{D498E3BA-4A0A-4436-93BE-FDB7C308B10F}" srcId="{EB1644C0-6725-45C6-AE22-5D28D6825E09}" destId="{F1BA652C-5E50-4461-B196-3293035D3F20}" srcOrd="0" destOrd="0" parTransId="{017B8683-8BF9-4419-8B60-125353D47540}" sibTransId="{029489F0-E378-46C9-8D65-40316AA43A4B}"/>
    <dgm:cxn modelId="{5DC4B6C0-8F49-4C96-AB0A-B3AE6BA55DF4}" srcId="{9BFD95DD-E430-4DEE-A5E2-412B6D018ED9}" destId="{91A97E6F-CCD8-494D-9295-17FA245599ED}" srcOrd="9" destOrd="0" parTransId="{089DFDBC-A6F5-4F54-8C6A-68873680D4DD}" sibTransId="{F45FE2AB-3601-4FBB-AFC7-4327BB08031F}"/>
    <dgm:cxn modelId="{65C017CB-CDD2-4123-9A5F-891375855574}" srcId="{9BFD95DD-E430-4DEE-A5E2-412B6D018ED9}" destId="{5E94685F-0C1B-4BEA-98C0-DF7240FD1BDD}" srcOrd="2" destOrd="0" parTransId="{BCE8D5A8-7A68-4A40-96F7-BABB2526D295}" sibTransId="{1A36AFCE-4632-4100-A9B4-9A795BF7B248}"/>
    <dgm:cxn modelId="{996A0ED3-E764-45AA-9D9B-D6C005494FE7}" srcId="{9BFD95DD-E430-4DEE-A5E2-412B6D018ED9}" destId="{F4EF4A0E-D067-4751-BAA9-332E6656CB38}" srcOrd="6" destOrd="0" parTransId="{B7EB1F00-8769-4B42-A797-8CFC5B0C6BF3}" sibTransId="{805B3443-BA95-4DFD-809F-21A9656F08E5}"/>
    <dgm:cxn modelId="{15F6CED4-9454-4B37-94B9-060316BAA81A}" srcId="{9BFD95DD-E430-4DEE-A5E2-412B6D018ED9}" destId="{C645BC5D-8312-4370-BAC7-0917E4C49E71}" srcOrd="5" destOrd="0" parTransId="{621076DA-16D3-4F3C-8523-AF98EFFF3C9E}" sibTransId="{23467A22-DF5E-4047-9003-CFD7B1BD17C1}"/>
    <dgm:cxn modelId="{27C976E6-13C0-4369-9E5C-C164FC02376B}" type="presOf" srcId="{01F053D4-D632-4E2F-B16B-DE79ACC7A56A}" destId="{9F416341-87CC-42D7-AFE8-A906A24C8CDE}" srcOrd="0" destOrd="4" presId="urn:microsoft.com/office/officeart/2005/8/layout/vList2"/>
    <dgm:cxn modelId="{A4A53EFC-A01A-4F2B-8548-48CC0CF1D514}" type="presParOf" srcId="{F5986B54-A0D2-4BCF-B212-131489D41176}" destId="{B166C491-6BB3-49D6-A99A-D3FC14C91439}" srcOrd="0" destOrd="0" presId="urn:microsoft.com/office/officeart/2005/8/layout/vList2"/>
    <dgm:cxn modelId="{C2013B09-270B-4F1D-9A39-EBEA1709160F}" type="presParOf" srcId="{F5986B54-A0D2-4BCF-B212-131489D41176}" destId="{1BA7371D-9C57-40AD-9D1D-B3B73ABF452B}" srcOrd="1" destOrd="0" presId="urn:microsoft.com/office/officeart/2005/8/layout/vList2"/>
    <dgm:cxn modelId="{B4887212-3F19-4A4E-BDAD-6861ACAA2FBF}" type="presParOf" srcId="{F5986B54-A0D2-4BCF-B212-131489D41176}" destId="{EBDF94F4-183F-4F36-90E0-4B43A6FFC7D2}" srcOrd="2" destOrd="0" presId="urn:microsoft.com/office/officeart/2005/8/layout/vList2"/>
    <dgm:cxn modelId="{B0F4D440-B88F-438E-9961-2F627CB4A5ED}" type="presParOf" srcId="{F5986B54-A0D2-4BCF-B212-131489D41176}" destId="{9F416341-87CC-42D7-AFE8-A906A24C8CD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FB29A-159E-49B3-A4F3-DAA9AA7B5455}">
      <dsp:nvSpPr>
        <dsp:cNvPr id="0" name=""/>
        <dsp:cNvSpPr/>
      </dsp:nvSpPr>
      <dsp:spPr>
        <a:xfrm>
          <a:off x="0" y="581065"/>
          <a:ext cx="6263640" cy="14091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Anglie 17. století: Královská tajná rada – oprávnění posuzovat souladu zákonů zámořských území se zákony britského parlamentu</a:t>
          </a:r>
          <a:endParaRPr lang="en-US" sz="2000" kern="1200"/>
        </a:p>
      </dsp:txBody>
      <dsp:txXfrm>
        <a:off x="68787" y="649852"/>
        <a:ext cx="6126066" cy="1271544"/>
      </dsp:txXfrm>
    </dsp:sp>
    <dsp:sp modelId="{714E25E9-226B-464C-92EC-31DF0057D13D}">
      <dsp:nvSpPr>
        <dsp:cNvPr id="0" name=""/>
        <dsp:cNvSpPr/>
      </dsp:nvSpPr>
      <dsp:spPr>
        <a:xfrm>
          <a:off x="0" y="2047784"/>
          <a:ext cx="6263640" cy="14091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USA (koncepce Alexandra Hamiltona, zákon o soudnictví 1789) – zákon, který odporuje Ústavě, je protiústavní a proto neplatný, oprávnění soudu v jednotlivých případech posuzovat ústavnost zákonů (systém Judicial Review)</a:t>
          </a:r>
          <a:endParaRPr lang="en-US" sz="2000" kern="1200"/>
        </a:p>
      </dsp:txBody>
      <dsp:txXfrm>
        <a:off x="68787" y="2116571"/>
        <a:ext cx="6126066" cy="1271544"/>
      </dsp:txXfrm>
    </dsp:sp>
    <dsp:sp modelId="{CA992D9B-78FA-4B89-8317-2CA85EBEA22F}">
      <dsp:nvSpPr>
        <dsp:cNvPr id="0" name=""/>
        <dsp:cNvSpPr/>
      </dsp:nvSpPr>
      <dsp:spPr>
        <a:xfrm>
          <a:off x="0" y="3514503"/>
          <a:ext cx="6263640" cy="14091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Rakousko (koncepce Hanse Kelsena, meziválečné období 20. století) – ústavní soud jako negativní zákonodárce</a:t>
          </a:r>
          <a:endParaRPr lang="en-US" sz="2000" kern="1200"/>
        </a:p>
      </dsp:txBody>
      <dsp:txXfrm>
        <a:off x="68787" y="3583290"/>
        <a:ext cx="6126066" cy="1271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0018C-7BFD-4989-90CD-2D7015AC7C8F}">
      <dsp:nvSpPr>
        <dsp:cNvPr id="0" name=""/>
        <dsp:cNvSpPr/>
      </dsp:nvSpPr>
      <dsp:spPr>
        <a:xfrm>
          <a:off x="0" y="466343"/>
          <a:ext cx="6263640" cy="1099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rakouský Říšský soud (1867) – oprávněn rozhodovat o stížnostech občanů na porušení politických práv zaručených ústavou, po vyřízení věci v předchozím řízení</a:t>
          </a:r>
          <a:endParaRPr lang="en-US" sz="2000" kern="1200"/>
        </a:p>
      </dsp:txBody>
      <dsp:txXfrm>
        <a:off x="53688" y="520031"/>
        <a:ext cx="6156264" cy="992424"/>
      </dsp:txXfrm>
    </dsp:sp>
    <dsp:sp modelId="{73036309-8B0A-47AF-A7EE-7BD53AB17D9F}">
      <dsp:nvSpPr>
        <dsp:cNvPr id="0" name=""/>
        <dsp:cNvSpPr/>
      </dsp:nvSpPr>
      <dsp:spPr>
        <a:xfrm>
          <a:off x="0" y="1623743"/>
          <a:ext cx="6263640" cy="10998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Československá republika (meziválečná) – kompetence Ústavního soudu a Nejvyššího správního soudu</a:t>
          </a:r>
          <a:endParaRPr lang="en-US" sz="2000" kern="1200"/>
        </a:p>
      </dsp:txBody>
      <dsp:txXfrm>
        <a:off x="53688" y="1677431"/>
        <a:ext cx="6156264" cy="992424"/>
      </dsp:txXfrm>
    </dsp:sp>
    <dsp:sp modelId="{98E71B69-BF2F-4D9E-98E4-9B9D14411EA4}">
      <dsp:nvSpPr>
        <dsp:cNvPr id="0" name=""/>
        <dsp:cNvSpPr/>
      </dsp:nvSpPr>
      <dsp:spPr>
        <a:xfrm>
          <a:off x="0" y="2781143"/>
          <a:ext cx="6263640" cy="10998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ústavní zákon č. 143/1968 Sb., o československé federaci, počítal s Ústavním soudem ČSSR – nevznikl !!!</a:t>
          </a:r>
          <a:endParaRPr lang="en-US" sz="2000" kern="1200"/>
        </a:p>
      </dsp:txBody>
      <dsp:txXfrm>
        <a:off x="53688" y="2834831"/>
        <a:ext cx="6156264" cy="992424"/>
      </dsp:txXfrm>
    </dsp:sp>
    <dsp:sp modelId="{D9D0818A-7D98-4742-8470-A668E4722C18}">
      <dsp:nvSpPr>
        <dsp:cNvPr id="0" name=""/>
        <dsp:cNvSpPr/>
      </dsp:nvSpPr>
      <dsp:spPr>
        <a:xfrm>
          <a:off x="0" y="3938544"/>
          <a:ext cx="6263640" cy="10998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Ústavní zákon č. 91/1991 Sb., o Ústavním soudu ČSFR</a:t>
          </a:r>
          <a:endParaRPr lang="en-US" sz="2000" kern="1200"/>
        </a:p>
      </dsp:txBody>
      <dsp:txXfrm>
        <a:off x="53688" y="3992232"/>
        <a:ext cx="6156264" cy="992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39490-A6D8-4A13-9FAE-038F4CAD40B9}">
      <dsp:nvSpPr>
        <dsp:cNvPr id="0" name=""/>
        <dsp:cNvSpPr/>
      </dsp:nvSpPr>
      <dsp:spPr>
        <a:xfrm>
          <a:off x="0" y="399069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37F96-62D7-4E6A-BC95-D2BC4B9FFBFB}">
      <dsp:nvSpPr>
        <dsp:cNvPr id="0" name=""/>
        <dsp:cNvSpPr/>
      </dsp:nvSpPr>
      <dsp:spPr>
        <a:xfrm>
          <a:off x="525780" y="89109"/>
          <a:ext cx="7360920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důvodem zrušení: rozpor s ústavním pořádkem</a:t>
          </a:r>
          <a:endParaRPr lang="en-US" sz="2100" kern="1200"/>
        </a:p>
      </dsp:txBody>
      <dsp:txXfrm>
        <a:off x="556042" y="119371"/>
        <a:ext cx="7300396" cy="559396"/>
      </dsp:txXfrm>
    </dsp:sp>
    <dsp:sp modelId="{C5A88881-0497-414B-88A2-695617C0D2B4}">
      <dsp:nvSpPr>
        <dsp:cNvPr id="0" name=""/>
        <dsp:cNvSpPr/>
      </dsp:nvSpPr>
      <dsp:spPr>
        <a:xfrm>
          <a:off x="0" y="1351629"/>
          <a:ext cx="10515600" cy="2910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prezident republiky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skupina nejméně 41 poslanců nebo nejméně 17 senátorů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senát ÚS v souvislosti s rozhodováním o ústavní stížnosti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vláda (opatření nezbytné k provedení rozhodnutí mezinárodního soudu)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ten, kdo podal ústavní stížnost (jestliže uplatněním zákona/jeho jednotlivého ustanovení, nastala skutečnost, která je předmětem ústavní stížnosti …)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soud (v souvislosti se svou rozhodovací činností – čl. 95 odst. 2 Úst)</a:t>
          </a:r>
          <a:endParaRPr lang="en-US" sz="2100" kern="1200"/>
        </a:p>
      </dsp:txBody>
      <dsp:txXfrm>
        <a:off x="0" y="1351629"/>
        <a:ext cx="10515600" cy="2910599"/>
      </dsp:txXfrm>
    </dsp:sp>
    <dsp:sp modelId="{DF6F7E1B-DA14-4FCC-865A-7705C23C4E2A}">
      <dsp:nvSpPr>
        <dsp:cNvPr id="0" name=""/>
        <dsp:cNvSpPr/>
      </dsp:nvSpPr>
      <dsp:spPr>
        <a:xfrm>
          <a:off x="525780" y="1041669"/>
          <a:ext cx="7360920" cy="61992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navrhovatelé</a:t>
          </a:r>
          <a:endParaRPr lang="en-US" sz="2100" kern="1200"/>
        </a:p>
      </dsp:txBody>
      <dsp:txXfrm>
        <a:off x="556042" y="1071931"/>
        <a:ext cx="7300396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6C491-6BB3-49D6-A99A-D3FC14C91439}">
      <dsp:nvSpPr>
        <dsp:cNvPr id="0" name=""/>
        <dsp:cNvSpPr/>
      </dsp:nvSpPr>
      <dsp:spPr>
        <a:xfrm>
          <a:off x="0" y="33354"/>
          <a:ext cx="10515600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důvodem zrušení: rozpor s ústavním pořádkem nebo se zákonem</a:t>
          </a:r>
          <a:endParaRPr lang="en-US" sz="2100" kern="1200"/>
        </a:p>
      </dsp:txBody>
      <dsp:txXfrm>
        <a:off x="24588" y="57942"/>
        <a:ext cx="10466424" cy="454509"/>
      </dsp:txXfrm>
    </dsp:sp>
    <dsp:sp modelId="{EBDF94F4-183F-4F36-90E0-4B43A6FFC7D2}">
      <dsp:nvSpPr>
        <dsp:cNvPr id="0" name=""/>
        <dsp:cNvSpPr/>
      </dsp:nvSpPr>
      <dsp:spPr>
        <a:xfrm>
          <a:off x="0" y="597519"/>
          <a:ext cx="10515600" cy="50368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navrhovatelé</a:t>
          </a:r>
          <a:endParaRPr lang="en-US" sz="2100" kern="1200"/>
        </a:p>
      </dsp:txBody>
      <dsp:txXfrm>
        <a:off x="24588" y="622107"/>
        <a:ext cx="10466424" cy="454509"/>
      </dsp:txXfrm>
    </dsp:sp>
    <dsp:sp modelId="{9F416341-87CC-42D7-AFE8-A906A24C8CDE}">
      <dsp:nvSpPr>
        <dsp:cNvPr id="0" name=""/>
        <dsp:cNvSpPr/>
      </dsp:nvSpPr>
      <dsp:spPr>
        <a:xfrm>
          <a:off x="0" y="1101204"/>
          <a:ext cx="10515600" cy="3216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vláda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skupina nejméně 25 poslanců nebo nejméně 10 senátorů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senát ÚS v souvislosti s rozhodováním o ústavní stížnosti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ten, kdo podal ústavní stížnost (jestliže uplatněním zákona/jeho jednotlivého ustanovení, nastala skutečnost, která je předmětem ústavní stížnosti …)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zastupitelstvo kraje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Veřejný ochránce práv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Ministerstvo vnitra (návrh na zrušení OZV – podle Ozř, KZř, ZHMP)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věcně příslušné ministerstvo nebo jiný ústřední správní úřad (návrh na zrušení nařízení kraje nebo HMP – podle KZř, ZHMP)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ředitel krajského úřadu (návrh na zrušení nařízení obce – podle Ozř)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zastupitelstvo obce (návrh na zrušení OZV kraje) </a:t>
          </a:r>
          <a:endParaRPr lang="en-US" sz="1600" kern="1200"/>
        </a:p>
      </dsp:txBody>
      <dsp:txXfrm>
        <a:off x="0" y="1101204"/>
        <a:ext cx="10515600" cy="3216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08.04.2026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08.04.2026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08.04.2026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F59FB-3826-8186-4611-73E7197A6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D311C0-E369-7E58-9049-A3F984670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F44C30-B6B3-3B37-DD83-9E5B243E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D799-BFEC-4A24-86DB-DD6A7D27F430}" type="datetimeFigureOut">
              <a:rPr lang="cs-CZ" smtClean="0"/>
              <a:t>08.04.2026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49006A-CED1-810C-62CB-99C42FBD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0865E-48E9-71F8-0F28-8A0F26FF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CF5-EEC0-4A85-AB07-2FB2EF5E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534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A4BA7-625A-2815-2830-A487E880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B05965-5CC9-7683-DE81-7C216E892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B5A54F-3C54-545C-F627-FD6A79E9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D799-BFEC-4A24-86DB-DD6A7D27F430}" type="datetimeFigureOut">
              <a:rPr lang="cs-CZ" smtClean="0"/>
              <a:t>08.04.2026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F58EB5-73D1-8F43-DAF7-45418C44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A481B3-EF88-CE2B-ECAD-2A637084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CF5-EEC0-4A85-AB07-2FB2EF5E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73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05CAEC-6CA9-1C4A-2F82-86270B24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9F12B3-ED5B-1AD8-7A79-CB8F93089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A5C7EC-80CF-52CC-E778-69D9BB76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D799-BFEC-4A24-86DB-DD6A7D27F430}" type="datetimeFigureOut">
              <a:rPr lang="cs-CZ" smtClean="0"/>
              <a:t>08.04.2026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D1CD4D-66E0-CCC6-A405-C79CC795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44BCEA-5740-02D7-567D-4BC2CC58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CF5-EEC0-4A85-AB07-2FB2EF5E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895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FD0EC-4BA3-7031-3C16-28EA8E7E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224588-67BB-417D-950C-D38B9A038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6F3336-E9BC-8E4F-09F8-8D1DDF651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39FCD9-0015-8D75-270F-047B839F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D799-BFEC-4A24-86DB-DD6A7D27F430}" type="datetimeFigureOut">
              <a:rPr lang="cs-CZ" smtClean="0"/>
              <a:t>08.04.2026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238240-F15A-3588-CDBA-062B8554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37C6CC-600C-5FE8-6B8B-DA730061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CF5-EEC0-4A85-AB07-2FB2EF5E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178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7D476E-FF1D-4EDC-F083-C4EBEF75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059A62-6E1B-4512-D62F-270CDF4C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8AA1B7-6998-16EE-EFC6-EF1096CBF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E51A4E-FE2B-7B20-8DA1-32B3D71D1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B4637EB-E8A1-CA82-BDE7-70B3D57CC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44DAA3A-7F31-0625-A257-0C0A6791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D799-BFEC-4A24-86DB-DD6A7D27F430}" type="datetimeFigureOut">
              <a:rPr lang="cs-CZ" smtClean="0"/>
              <a:t>08.04.2026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954961A-95BB-2AEB-4771-87CB1F21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7FEB67-5A1B-A7D4-3B89-D42C4078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CF5-EEC0-4A85-AB07-2FB2EF5E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40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1E8AC-C85D-F717-85D7-CAD65C64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18FAA73-18D8-45F5-F376-87224B62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D799-BFEC-4A24-86DB-DD6A7D27F430}" type="datetimeFigureOut">
              <a:rPr lang="cs-CZ" smtClean="0"/>
              <a:t>08.04.2026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E0742D-DBF8-029A-BB82-12373039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B1B4B1-B135-BACB-596E-85B349A1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CF5-EEC0-4A85-AB07-2FB2EF5E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858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C680378-45C5-06E4-698F-F58370C3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D799-BFEC-4A24-86DB-DD6A7D27F430}" type="datetimeFigureOut">
              <a:rPr lang="cs-CZ" smtClean="0"/>
              <a:t>08.04.2026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B4802E-56E1-90AB-2AFC-9A459DE5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02BD1E-FCFE-C674-9B85-C50C04E5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CF5-EEC0-4A85-AB07-2FB2EF5E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57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D27EE-08F8-6D72-C9E2-3A24577D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154ECA-333A-B787-05FD-A76319A28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25EBF7-770F-B7E2-192E-B61CCF305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A3265C-94C0-EA7C-A3D8-3CBA93E3A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D799-BFEC-4A24-86DB-DD6A7D27F430}" type="datetimeFigureOut">
              <a:rPr lang="cs-CZ" smtClean="0"/>
              <a:t>08.04.2026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7AD145-28D3-5586-7F9B-BCCA1172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20CC96-8B4C-D11D-5CE5-65B6641B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CF5-EEC0-4A85-AB07-2FB2EF5E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162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64DF7-CFC3-A022-AD08-9BE78FCE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0D75BDA-90C0-8F36-673A-55871BD5B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472D5F-1DE9-79E9-E1CB-217348B8E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A186CC-DB84-23D8-625F-F87F054A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D799-BFEC-4A24-86DB-DD6A7D27F430}" type="datetimeFigureOut">
              <a:rPr lang="cs-CZ" smtClean="0"/>
              <a:t>08.04.2026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C63BF0-DDB9-C741-A7E9-D66E6F09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467BD3-2899-C4B1-2EAB-AFE802E1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CF5-EEC0-4A85-AB07-2FB2EF5E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019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5B1CA-F4D3-F80D-6BA3-74A4EA22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723858-0EEC-D0EF-FDC2-ADF6EA93C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6DC4B3-B4CD-6E54-993A-CFFE4C1C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D799-BFEC-4A24-86DB-DD6A7D27F430}" type="datetimeFigureOut">
              <a:rPr lang="cs-CZ" smtClean="0"/>
              <a:t>08.04.2026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8BE4F8-64E7-7B75-CD8A-9FDBA0E9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91D3DE-83D3-9145-0896-195A190D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CF5-EEC0-4A85-AB07-2FB2EF5E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513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9CE21A-BC12-8188-558F-7038DCCB8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60A058-63CA-DC64-C6A5-BF7C7441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1A1C62-6E86-800F-358A-DD95DA07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D799-BFEC-4A24-86DB-DD6A7D27F430}" type="datetimeFigureOut">
              <a:rPr lang="cs-CZ" smtClean="0"/>
              <a:t>08.04.2026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A15EA9-193F-2BDA-7EEE-BD6B74F5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699477-B57A-042D-DE8D-EC4E7BC5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CF5-EEC0-4A85-AB07-2FB2EF5E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4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EA3C6B-E7A8-BEBF-B266-C01D3C38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9835AF-C3CC-AF39-B0DE-0FE12C74D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BA9C04-F0E9-80E0-E0A0-1EDAEECFB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FD799-BFEC-4A24-86DB-DD6A7D27F430}" type="datetimeFigureOut">
              <a:rPr lang="cs-CZ" smtClean="0"/>
              <a:t>08.04.2026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77F077-0029-B7ED-7B8B-166DC8E73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6042F5-B3E6-025B-F03F-699BAAD8E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3CF5-EEC0-4A85-AB07-2FB2EF5E4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06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5984E-E41E-58BC-4CEB-5BDB04E6B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881352"/>
            <a:ext cx="9144000" cy="2416328"/>
          </a:xfrm>
        </p:spPr>
        <p:txBody>
          <a:bodyPr>
            <a:normAutofit fontScale="90000"/>
          </a:bodyPr>
          <a:lstStyle/>
          <a:p>
            <a:pPr algn="l" rtl="0">
              <a:spcAft>
                <a:spcPts val="800"/>
              </a:spcAft>
              <a:buNone/>
            </a:pPr>
            <a:br>
              <a:rPr lang="cs-CZ" dirty="0"/>
            </a:br>
            <a:r>
              <a:rPr lang="cs-CZ" sz="3100" dirty="0"/>
              <a:t>kontrola veřejné správy a správní dozor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přednáška k tématům:</a:t>
            </a:r>
            <a:br>
              <a:rPr lang="cs-CZ" sz="2200" dirty="0"/>
            </a:br>
            <a:r>
              <a:rPr lang="cs-CZ" sz="2200" b="0" i="0" dirty="0">
                <a:solidFill>
                  <a:schemeClr val="bg2"/>
                </a:solidFill>
                <a:effectLst/>
                <a:latin typeface="Aptos" panose="020B0004020202020204" pitchFamily="34" charset="0"/>
              </a:rPr>
              <a:t>Nejvyšší kontrolní úřad</a:t>
            </a:r>
            <a:br>
              <a:rPr lang="cs-CZ" sz="2200" b="0" i="0" dirty="0">
                <a:solidFill>
                  <a:schemeClr val="bg2"/>
                </a:solidFill>
                <a:effectLst/>
                <a:latin typeface="Aptos" panose="020B0004020202020204" pitchFamily="34" charset="0"/>
              </a:rPr>
            </a:br>
            <a:r>
              <a:rPr lang="cs-CZ" sz="2200" b="0" i="0" dirty="0">
                <a:solidFill>
                  <a:schemeClr val="bg2"/>
                </a:solidFill>
                <a:effectLst/>
                <a:latin typeface="Aptos" panose="020B0004020202020204" pitchFamily="34" charset="0"/>
              </a:rPr>
              <a:t>Veřejný ochránce práv</a:t>
            </a:r>
            <a:br>
              <a:rPr lang="cs-CZ" sz="2200" b="0" i="0" dirty="0">
                <a:solidFill>
                  <a:schemeClr val="bg2"/>
                </a:solidFill>
                <a:effectLst/>
                <a:latin typeface="Aptos" panose="020B0004020202020204" pitchFamily="34" charset="0"/>
              </a:rPr>
            </a:br>
            <a:r>
              <a:rPr lang="cs-CZ" sz="2200" b="0" i="0" dirty="0">
                <a:solidFill>
                  <a:schemeClr val="bg2"/>
                </a:solidFill>
                <a:effectLst/>
                <a:latin typeface="Aptos" panose="020B0004020202020204" pitchFamily="34" charset="0"/>
              </a:rPr>
              <a:t>Ústavní soudnictví a kontrola Veřejn</a:t>
            </a:r>
            <a:r>
              <a:rPr lang="cs-CZ" sz="2200" dirty="0">
                <a:solidFill>
                  <a:schemeClr val="bg2"/>
                </a:solidFill>
                <a:latin typeface="Aptos" panose="020B0004020202020204" pitchFamily="34" charset="0"/>
              </a:rPr>
              <a:t>é správy</a:t>
            </a:r>
            <a:br>
              <a:rPr lang="cs-CZ" sz="2200" b="0" i="0" dirty="0">
                <a:solidFill>
                  <a:schemeClr val="bg2"/>
                </a:solidFill>
                <a:effectLst/>
                <a:latin typeface="Aptos" panose="020B0004020202020204" pitchFamily="34" charset="0"/>
              </a:rPr>
            </a:br>
            <a:r>
              <a:rPr lang="cs-CZ" sz="2200" b="0" i="0" dirty="0">
                <a:solidFill>
                  <a:schemeClr val="bg2"/>
                </a:solidFill>
                <a:effectLst/>
                <a:latin typeface="Aptos" panose="020B0004020202020204" pitchFamily="34" charset="0"/>
              </a:rPr>
              <a:t>Petice, stížnosti a podněty ve vztahu k činnosti veřejné správy</a:t>
            </a:r>
            <a:br>
              <a:rPr lang="cs-CZ" sz="2200" b="0" i="0" dirty="0">
                <a:solidFill>
                  <a:schemeClr val="bg2"/>
                </a:solidFill>
                <a:effectLst/>
                <a:latin typeface="Aptos" panose="020B0004020202020204" pitchFamily="34" charset="0"/>
              </a:rPr>
            </a:br>
            <a:endParaRPr lang="cs-CZ" sz="2200" b="1" dirty="0">
              <a:solidFill>
                <a:schemeClr val="bg2"/>
              </a:solidFill>
            </a:endParaRP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F730C0B0-4C35-7DDE-5DBA-E74C469D9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Prof. JUDr. Martin Kopecký, CSc. </a:t>
            </a:r>
          </a:p>
          <a:p>
            <a:r>
              <a:rPr lang="cs-CZ" sz="1200" dirty="0"/>
              <a:t>Katedra veřejného práva a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247862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997CC-8F2B-D514-581F-2C5C3EA0E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00D15-3C5F-E395-551F-72F56F3B07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III. Ústavní soudnictví a kontrola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380523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CF485-4342-15F5-D42B-EEDB58E4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5400" dirty="0"/>
              <a:t>Základní charakteristika </a:t>
            </a:r>
            <a:br>
              <a:rPr lang="cs-CZ" sz="5400" dirty="0"/>
            </a:br>
            <a:r>
              <a:rPr lang="cs-CZ" sz="5400" dirty="0"/>
              <a:t>ústavního soudnictví</a:t>
            </a:r>
          </a:p>
        </p:txBody>
      </p:sp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31B5F3A5-88C8-3669-6B0B-51EF11F0A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cs-CZ" sz="2000"/>
              <a:t>Činnost směřující k ochraně ústavy a kontrole jejího dodržování, prováděná k tomu vytvořeným orgánem soudního typu zpravidla na základě kvalifikovaného podnětu</a:t>
            </a:r>
          </a:p>
          <a:p>
            <a:r>
              <a:rPr lang="cs-CZ" sz="2000"/>
              <a:t>Základní formy realizace působnosti ústavních soudů</a:t>
            </a:r>
          </a:p>
          <a:p>
            <a:pPr lvl="1"/>
            <a:r>
              <a:rPr lang="cs-CZ" sz="2000"/>
              <a:t>přezkoumávání ústavnosti, event. zákonnosti právních předpisů (abstraktní kontrola norem)</a:t>
            </a:r>
          </a:p>
          <a:p>
            <a:pPr lvl="1"/>
            <a:r>
              <a:rPr lang="cs-CZ" sz="2000"/>
              <a:t>rozhodování o individuálních stížnostech na porušení ústavně zaručených práv, často ze strany jiných orgánů veřejné moci</a:t>
            </a:r>
          </a:p>
          <a:p>
            <a:r>
              <a:rPr lang="cs-CZ" sz="2000"/>
              <a:t>všeobecné (decentralizované) / koncentrované a specializované ústavní soudnictví</a:t>
            </a:r>
          </a:p>
          <a:p>
            <a:pPr lvl="1"/>
            <a:r>
              <a:rPr lang="cs-CZ" sz="2000"/>
              <a:t>všeobecné: ke zrušení protiústavního předpisu zpravidla nedochází, ale precedens je závazný pro nižší soudy („americký model“)</a:t>
            </a:r>
          </a:p>
          <a:p>
            <a:pPr lvl="1"/>
            <a:r>
              <a:rPr lang="cs-CZ" sz="2000"/>
              <a:t>specializované: jediný, od soustavy obecných soudů oddělený ústavní tribunál, zpravidla možnost rušit nebo pozastavit účinnost právního předpisu (historicky např. v Rakousku)</a:t>
            </a:r>
          </a:p>
        </p:txBody>
      </p:sp>
    </p:spTree>
    <p:extLst>
      <p:ext uri="{BB962C8B-B14F-4D97-AF65-F5344CB8AC3E}">
        <p14:creationId xmlns:p14="http://schemas.microsoft.com/office/powerpoint/2010/main" val="426136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DCF485-4342-15F5-D42B-EEDB58E4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5400" dirty="0"/>
              <a:t>Základní charakteristika </a:t>
            </a:r>
            <a:br>
              <a:rPr lang="cs-CZ" sz="5400" dirty="0"/>
            </a:br>
            <a:r>
              <a:rPr lang="cs-CZ" sz="5400" dirty="0"/>
              <a:t>ústavního soudnictví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31B5F3A5-88C8-3669-6B0B-51EF11F0A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000"/>
              <a:t>Činnost směřující k ochraně ústavy a kontrole jejího dodržování, prováděná k tomu vytvořeným orgánem soudního typu zpravidla na základě kvalifikovaného podnětu</a:t>
            </a:r>
          </a:p>
          <a:p>
            <a:r>
              <a:rPr lang="cs-CZ" sz="2000"/>
              <a:t>Základní formy realizace působnosti ústavních soudů</a:t>
            </a:r>
          </a:p>
          <a:p>
            <a:pPr lvl="1"/>
            <a:r>
              <a:rPr lang="cs-CZ" sz="2000"/>
              <a:t>přezkoumávání ústavnosti, event. zákonnosti právních předpisů (abstraktní kontrola norem)</a:t>
            </a:r>
          </a:p>
          <a:p>
            <a:pPr lvl="1"/>
            <a:r>
              <a:rPr lang="cs-CZ" sz="2000"/>
              <a:t>rozhodování o individuálních stížnostech na porušení ústavně zaručených práv, často ze strany jiných orgánů veřejné moci</a:t>
            </a:r>
          </a:p>
          <a:p>
            <a:r>
              <a:rPr lang="cs-CZ" sz="2000"/>
              <a:t>všeobecné (decentralizované) / koncentrované a specializované ústavní soudnictví</a:t>
            </a:r>
          </a:p>
          <a:p>
            <a:pPr lvl="1"/>
            <a:r>
              <a:rPr lang="cs-CZ" sz="2000"/>
              <a:t>všeobecné: ke zrušení protiústavního předpisu zpravidla nedochází, ale precedens je závazný pro nižší soudy („americký model“)</a:t>
            </a:r>
          </a:p>
          <a:p>
            <a:pPr lvl="1"/>
            <a:r>
              <a:rPr lang="cs-CZ" sz="2000"/>
              <a:t>specializované: jediný, od soustavy obecných soudů oddělený ústavní tribunál, zpravidla možnost rušit nebo pozastavit účinnost právního předpisu (historicky např. v Rakousku)</a:t>
            </a:r>
          </a:p>
        </p:txBody>
      </p:sp>
    </p:spTree>
    <p:extLst>
      <p:ext uri="{BB962C8B-B14F-4D97-AF65-F5344CB8AC3E}">
        <p14:creationId xmlns:p14="http://schemas.microsoft.com/office/powerpoint/2010/main" val="10424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5DE8FE-9939-28F7-CB4B-E4CED608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Abstraktní a konkrétní (incidentní) kontrola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49303F-7FD3-7A5C-2947-1513F2A72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b="1" dirty="0"/>
              <a:t>Abstraktní kontrola norem</a:t>
            </a:r>
            <a:r>
              <a:rPr lang="cs-CZ" dirty="0"/>
              <a:t> – přezkum ústavnosti zákonů, ev. nižších právních předpisů, návrh může podat jen omezený okruh subjektů (kvalifikovaní navrhovatelé), nemusí být propojena s konkrétním, soudem projednávaným případem</a:t>
            </a:r>
          </a:p>
          <a:p>
            <a:r>
              <a:rPr lang="cs-CZ" b="1" dirty="0"/>
              <a:t>Konkrétní (incidentní) kontrola</a:t>
            </a:r>
            <a:r>
              <a:rPr lang="cs-CZ" dirty="0"/>
              <a:t> – zpravidla na základě iniciativy osoby postižené rozhodnutím nebo jiným zásahem veřejné moci, týká se konkrétního případu</a:t>
            </a:r>
          </a:p>
        </p:txBody>
      </p:sp>
    </p:spTree>
    <p:extLst>
      <p:ext uri="{BB962C8B-B14F-4D97-AF65-F5344CB8AC3E}">
        <p14:creationId xmlns:p14="http://schemas.microsoft.com/office/powerpoint/2010/main" val="102133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F5C3B2-6BB6-B218-AF94-7E77A7FD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Předběžná / následná kontrola ústavnosti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C452E-2486-D4C5-31EB-4A97E9155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Předběžná (preventivní) kontrola – přezkoumává se právní předpis dříve, než se stane součástí právního řádu (před vyhlášením)</a:t>
            </a:r>
          </a:p>
          <a:p>
            <a:r>
              <a:rPr lang="cs-CZ" dirty="0"/>
              <a:t>Následná – přezkoumává se právní předpis, který se již stal platným</a:t>
            </a:r>
          </a:p>
        </p:txBody>
      </p:sp>
    </p:spTree>
    <p:extLst>
      <p:ext uri="{BB962C8B-B14F-4D97-AF65-F5344CB8AC3E}">
        <p14:creationId xmlns:p14="http://schemas.microsoft.com/office/powerpoint/2010/main" val="89620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3F193B-CDA8-88AE-6B6E-E3741FD6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Typické vymezení rozhodovací pravomoci koncentrovaného ústavního soudu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B2D7CB-51D4-B6BD-2941-39B32F0E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600"/>
              <a:t>Abstraktní kontrola norem</a:t>
            </a:r>
          </a:p>
          <a:p>
            <a:r>
              <a:rPr lang="cs-CZ" sz="2600"/>
              <a:t>Konkrétní kontrola ústavnosti rozhodnutí a jiných zásahů veřejné moci</a:t>
            </a:r>
          </a:p>
          <a:p>
            <a:pPr marL="0" indent="0">
              <a:buNone/>
            </a:pPr>
            <a:r>
              <a:rPr lang="cs-CZ" sz="2600"/>
              <a:t>dále zpravidla</a:t>
            </a:r>
          </a:p>
          <a:p>
            <a:r>
              <a:rPr lang="cs-CZ" sz="2600"/>
              <a:t>některé volební věci</a:t>
            </a:r>
          </a:p>
          <a:p>
            <a:r>
              <a:rPr lang="cs-CZ" sz="2600"/>
              <a:t>některé věci referenda</a:t>
            </a:r>
          </a:p>
          <a:p>
            <a:r>
              <a:rPr lang="cs-CZ" sz="2600"/>
              <a:t>řešení konfliktů mezi vrcholnými orgány moci výkonné</a:t>
            </a:r>
          </a:p>
          <a:p>
            <a:r>
              <a:rPr lang="cs-CZ" sz="2600"/>
              <a:t>impeachment – o zániku funkce hlavy státu</a:t>
            </a:r>
          </a:p>
          <a:p>
            <a:r>
              <a:rPr lang="cs-CZ" sz="2600"/>
              <a:t>o ústavnosti rozpuštění politických stran</a:t>
            </a:r>
          </a:p>
          <a:p>
            <a:r>
              <a:rPr lang="cs-CZ" sz="2600"/>
              <a:t>o závazném výkladu Ústavy (v samostatném řízení)  </a:t>
            </a:r>
          </a:p>
        </p:txBody>
      </p:sp>
    </p:spTree>
    <p:extLst>
      <p:ext uri="{BB962C8B-B14F-4D97-AF65-F5344CB8AC3E}">
        <p14:creationId xmlns:p14="http://schemas.microsoft.com/office/powerpoint/2010/main" val="188784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3F0DD-7B41-B284-A081-A620A664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chemeClr val="accent5"/>
                </a:solidFill>
              </a:rPr>
              <a:t>Některé historické mezníky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3EC1657-6407-4751-EF3D-D011F4A15E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DE9D1B6-3597-E573-B27D-A239D6DF7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53998"/>
            <a:ext cx="5849678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Tak co teď? můžeme to z nich ještě nějak dostat?</a:t>
            </a:r>
            <a:endParaRPr kumimoji="0" lang="cs-CZ" alt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</a:br>
            <a:endParaRPr kumimoji="0" lang="cs-CZ" alt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                                                                  </a:t>
            </a:r>
            <a:b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</a:b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B040C68-9EA2-5A96-EE97-80CFD8D4DC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50" y="-182563"/>
            <a:ext cx="55054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57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BC421-EAE4-6C35-0637-D37F316A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4200">
                <a:solidFill>
                  <a:schemeClr val="accent5"/>
                </a:solidFill>
              </a:rPr>
              <a:t>Ústavní soudnictví na území Československa a České republiky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C7ED254-995F-702F-FC22-B4BF47050A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406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6163DA-2A95-9036-E27A-A973CABB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Ústavní soud České republiky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4F579-8E77-ADE5-ABF6-935447FFE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Čl. 83 – 89 Ústavy</a:t>
            </a:r>
          </a:p>
          <a:p>
            <a:r>
              <a:rPr lang="cs-CZ" dirty="0"/>
              <a:t>Složení: 15 soudců, jmenováni na 10 let prezidentem republiky se souhlasem Senátu</a:t>
            </a:r>
          </a:p>
          <a:p>
            <a:r>
              <a:rPr lang="cs-CZ" dirty="0"/>
              <a:t>charakteristika: soudní orgán ochrany ústavnosti </a:t>
            </a:r>
          </a:p>
          <a:p>
            <a:r>
              <a:rPr lang="cs-CZ" dirty="0"/>
              <a:t>soudci ÚS jsou při svém rozhodování vázáni pouze ústavním pořádkem a zákonem o ÚS</a:t>
            </a:r>
          </a:p>
          <a:p>
            <a:r>
              <a:rPr lang="cs-CZ" dirty="0"/>
              <a:t>vykonatelná rozhodnutí ÚS jsou závazná pro všechny orgány i osoby</a:t>
            </a:r>
          </a:p>
        </p:txBody>
      </p:sp>
    </p:spTree>
    <p:extLst>
      <p:ext uri="{BB962C8B-B14F-4D97-AF65-F5344CB8AC3E}">
        <p14:creationId xmlns:p14="http://schemas.microsoft.com/office/powerpoint/2010/main" val="417668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234CE3-50CE-7C76-D5BD-76841BF3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Pravomoc Ústavního soudu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8952B8-265F-A61C-6237-7D5BBBEC7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dirty="0"/>
              <a:t>rozhoduje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dirty="0"/>
              <a:t>o zrušení zákonů nebo jejich jednotlivých ustanovení, jsou-li v rozporu s ústavním pořádkem,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/>
              <a:t>o zrušení jiných právních předpisů nebo jejich jednotlivých ustanovení, jsou-li v rozporu s ústavním pořádkem nebo zákonem,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dirty="0"/>
              <a:t>o ústavní stížnosti orgánů územní samosprávy proti nezákonnému zásahu státu,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dirty="0"/>
              <a:t>o ústavní stížnosti proti pravomocnému rozhodnutí a jinému zásahu orgánů veřejné moci do ústavně zaručených základních práv a svobod,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dirty="0"/>
              <a:t>o opravném prostředku proti rozhodnutí ve věci ověření volby poslance nebo senátora,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dirty="0"/>
              <a:t>v pochybnostech o ztrátě volitelnosti a o neslučitelnosti výkonu funkcí poslance nebo senátora podle čl. 25,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dirty="0"/>
              <a:t>o ústavní žalobě Senátu proti prezidentu republiky podle čl. 65 odst. 2,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dirty="0"/>
              <a:t>o návrhu prezidenta republiky na zrušení usnesení Poslanecké sněmovny a Senátu podle čl. 66,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dirty="0"/>
              <a:t>o opatřeních nezbytných k provedení rozhodnutí mezinárodního soudu, které je pro Českou republiku závazné, pokud je nelze provést jinak,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dirty="0"/>
              <a:t>o tom, zda rozhodnutí o rozpuštění politické strany nebo jiné rozhodnutí týkající se činnosti politické strany je ve shodě s ústavními nebo jinými zákony,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dirty="0"/>
              <a:t>spory o rozsah kompetencí státních orgánů a orgánů územní samosprávy, nepřísluší-li podle zákona jinému orgánu,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dirty="0"/>
              <a:t>o souladu mezinárodní smlouvy podle čl. 10a a čl. 49 s ústavním pořádkem, a to před její ratifikací. Do rozhodnutí Ústavního soudu nemůže 	být smlouva ratifikována.</a:t>
            </a:r>
          </a:p>
        </p:txBody>
      </p:sp>
    </p:spTree>
    <p:extLst>
      <p:ext uri="{BB962C8B-B14F-4D97-AF65-F5344CB8AC3E}">
        <p14:creationId xmlns:p14="http://schemas.microsoft.com/office/powerpoint/2010/main" val="250990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73D5B-FFCF-A3B9-E131-952F42396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I. Nejvyšší kontrolní úřad</a:t>
            </a:r>
          </a:p>
        </p:txBody>
      </p:sp>
    </p:spTree>
    <p:extLst>
      <p:ext uri="{BB962C8B-B14F-4D97-AF65-F5344CB8AC3E}">
        <p14:creationId xmlns:p14="http://schemas.microsoft.com/office/powerpoint/2010/main" val="1869160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EEFB1-A072-E24B-86A4-32A10754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Ústavního soudu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FC001F-0549-BF6D-3CE3-06022C3D9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Plénum / senáty</a:t>
            </a:r>
          </a:p>
          <a:p>
            <a:r>
              <a:rPr lang="cs-CZ" dirty="0"/>
              <a:t>Plénum může jednat a usnášet se, je-li přítomno alespoň 10 soudců</a:t>
            </a:r>
          </a:p>
          <a:p>
            <a:r>
              <a:rPr lang="cs-CZ" dirty="0"/>
              <a:t>Každý soudce je oprávněn podat při poradě před zahájením hlasování návrh na rozhodnutí, povinnost hlasovat pro některý z návrhu</a:t>
            </a:r>
          </a:p>
          <a:p>
            <a:r>
              <a:rPr lang="cs-CZ" dirty="0"/>
              <a:t>Rozhodnutí pléna je přijato, jestliže se pro ně vyslovila většina přítomných soudců, v některých případech podmínka souhlasu alespoň 9 soudců</a:t>
            </a:r>
          </a:p>
          <a:p>
            <a:endParaRPr lang="cs-CZ" dirty="0"/>
          </a:p>
          <a:p>
            <a:r>
              <a:rPr lang="cs-CZ" dirty="0"/>
              <a:t>4 tříčlenné senáty</a:t>
            </a:r>
          </a:p>
        </p:txBody>
      </p:sp>
    </p:spTree>
    <p:extLst>
      <p:ext uri="{BB962C8B-B14F-4D97-AF65-F5344CB8AC3E}">
        <p14:creationId xmlns:p14="http://schemas.microsoft.com/office/powerpoint/2010/main" val="3533453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15F2D-0DCE-4785-DFE4-5631D3ED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zpravodaj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DA2066-C684-CBA9-6A99-F437903BB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 podle rozvrhu práce</a:t>
            </a:r>
          </a:p>
          <a:p>
            <a:r>
              <a:rPr lang="cs-CZ" dirty="0"/>
              <a:t>Oprávnění odmítnout návrh mimo ústní jednání (např. návrh podaný po lhůtě)</a:t>
            </a:r>
          </a:p>
          <a:p>
            <a:r>
              <a:rPr lang="cs-CZ" dirty="0"/>
              <a:t>Vypracuje návrh nálezu / usnesení, byl-li však přijat návrh, který se podstatně liší od návrhu soudce zpravodaje, vypracuje jej soudce, kterého </a:t>
            </a:r>
            <a:r>
              <a:rPr lang="cs-CZ"/>
              <a:t>určí předsedající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232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AB9C2D-B5AB-AF5D-128C-0DB6CF18D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859" b="118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977C8C-13A7-5C0F-0B95-BBCA5189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Řízení o zrušení zákonů nebo jejich jednotlivých ustanovení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7145DEF-E211-9897-D486-1BD7AB2E09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8008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A377A4-D80A-1E33-2D63-BDB897DFA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5A90E8-0E63-BACD-D73B-C10F4064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Řízení o zrušení jiného právního předpisu nebo jeho jednotlivého ustanovení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EC2BCD5-1793-F578-EA8D-BCEE5FF622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7030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478667-4629-B5B9-8631-F56DB663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rgbClr val="FFFFFF"/>
                </a:solidFill>
              </a:rPr>
              <a:t>Nepřípustnost návrhu a účastníci řízení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3C6B3-DB7B-BD9E-94C6-3ADB8DFB5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600"/>
              <a:t>Nepřípustnost návrhu</a:t>
            </a:r>
          </a:p>
          <a:p>
            <a:r>
              <a:rPr lang="cs-CZ" sz="2600"/>
              <a:t>jestliže zákon / jiný právní předpis dosud nebyl vyhlášen nebo pozbyl platnosti</a:t>
            </a:r>
          </a:p>
          <a:p>
            <a:endParaRPr lang="cs-CZ" sz="2600"/>
          </a:p>
          <a:p>
            <a:r>
              <a:rPr lang="cs-CZ" sz="2600"/>
              <a:t>Účastníci řízení</a:t>
            </a:r>
          </a:p>
          <a:p>
            <a:r>
              <a:rPr lang="cs-CZ" sz="2600"/>
              <a:t>Navrhovatel</a:t>
            </a:r>
          </a:p>
          <a:p>
            <a:r>
              <a:rPr lang="cs-CZ" sz="2600"/>
              <a:t>Ten, kdo zákon (obě komory Parlamentu) / jiný právní předpis vydal</a:t>
            </a:r>
          </a:p>
          <a:p>
            <a:endParaRPr lang="cs-CZ" sz="2600"/>
          </a:p>
          <a:p>
            <a:r>
              <a:rPr lang="cs-CZ" sz="2600"/>
              <a:t>Možnost vstupu vlády do řízení o návrhu na zrušení zákona / VOP do řízení o návrhu na zrušení jiného právního předpisu</a:t>
            </a:r>
          </a:p>
        </p:txBody>
      </p:sp>
    </p:spTree>
    <p:extLst>
      <p:ext uri="{BB962C8B-B14F-4D97-AF65-F5344CB8AC3E}">
        <p14:creationId xmlns:p14="http://schemas.microsoft.com/office/powerpoint/2010/main" val="3777215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C5F8BC-FEB7-CA6C-F369-545EA50C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Následky zrušení zákona / jiného právního předpisu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917DE1-7CD4-8095-3AC3-645F0B9F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600"/>
              <a:t>Rušení ex </a:t>
            </a:r>
            <a:r>
              <a:rPr lang="cs-CZ" sz="2600" err="1"/>
              <a:t>nunc</a:t>
            </a:r>
            <a:r>
              <a:rPr lang="cs-CZ" sz="2600"/>
              <a:t> (od stanoveného data, nejdříve od vyhlášení nálezu)</a:t>
            </a:r>
          </a:p>
          <a:p>
            <a:r>
              <a:rPr lang="cs-CZ" sz="2600"/>
              <a:t>Jestliže k rušenému zákonu nebo k jeho ustanovením byly vydány prováděcí předpisy, ÚS vysloví, které prováděcí předpisy (jejich jednotlivá ustanovení) pozbývají platnosti</a:t>
            </a:r>
          </a:p>
          <a:p>
            <a:r>
              <a:rPr lang="cs-CZ" sz="2600"/>
              <a:t>Byl-li na základě zrušeného právního předpisu vydán soudem v trestním řízení rozsudek, který nabyl právní moci, ale nebyl dosud vykonán, je zrušení předpisu důvodem obnovy řízení</a:t>
            </a:r>
          </a:p>
          <a:p>
            <a:r>
              <a:rPr lang="cs-CZ" sz="2600"/>
              <a:t>Ostatní pravomocná rozhodnutí vydaná na základě zrušeného právního předpisu zůstávají nedotčena, práva a povinnosti podle nich ale nelze vykonávat </a:t>
            </a:r>
          </a:p>
        </p:txBody>
      </p:sp>
    </p:spTree>
    <p:extLst>
      <p:ext uri="{BB962C8B-B14F-4D97-AF65-F5344CB8AC3E}">
        <p14:creationId xmlns:p14="http://schemas.microsoft.com/office/powerpoint/2010/main" val="3469251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42DB5-A4D3-A986-E19E-481B9766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cs-CZ" dirty="0"/>
              <a:t>Test čtyř kroků (přezkum OZV)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D512E9-68E9-D6F8-1571-67CA8E3BF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cs-CZ" sz="2400" dirty="0"/>
              <a:t>1. zda zastupitelstvo obce mělo pravomoc vydat OZV</a:t>
            </a:r>
          </a:p>
          <a:p>
            <a:r>
              <a:rPr lang="cs-CZ" sz="2400" dirty="0"/>
              <a:t>2. zda se při vydávání napadených ustanovení obec nepohybovala mimo zákonem vymezenou věcnou působnost (zda nejednala ultra </a:t>
            </a:r>
            <a:r>
              <a:rPr lang="cs-CZ" sz="2400" dirty="0" err="1"/>
              <a:t>vires</a:t>
            </a:r>
            <a:r>
              <a:rPr lang="cs-CZ" sz="2400" dirty="0"/>
              <a:t>)</a:t>
            </a:r>
          </a:p>
          <a:p>
            <a:r>
              <a:rPr lang="cs-CZ" sz="2400" dirty="0"/>
              <a:t>3. zda při jejich vydání nezneužila zákonem svěřenou pravomoc a působnost</a:t>
            </a:r>
          </a:p>
          <a:p>
            <a:r>
              <a:rPr lang="cs-CZ" sz="2400" dirty="0"/>
              <a:t>4. zda přijetím napadených ustanovení nejednala zjevně nerozumně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Otisk prstu">
            <a:extLst>
              <a:ext uri="{FF2B5EF4-FFF2-40B4-BE49-F238E27FC236}">
                <a16:creationId xmlns:a16="http://schemas.microsoft.com/office/drawing/2014/main" id="{0595CE1B-04E0-DA8D-0458-1CC9B92260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99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8CC73-9D56-92AE-3C01-F59CE35F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Řízení o opravném prostředku proti rozhodnutí ve věci ověřené volby poslance nebo senátora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954FD0-0574-9FB5-C793-534AF4372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Návrh</a:t>
            </a:r>
          </a:p>
          <a:p>
            <a:pPr lvl="1"/>
            <a:r>
              <a:rPr lang="cs-CZ" dirty="0"/>
              <a:t>1. proti rozhodnutí, kterým </a:t>
            </a:r>
            <a:r>
              <a:rPr lang="cs-CZ" u="sng" dirty="0"/>
              <a:t>nebyla</a:t>
            </a:r>
            <a:r>
              <a:rPr lang="cs-CZ" dirty="0"/>
              <a:t> platnost volby ověřena</a:t>
            </a:r>
          </a:p>
          <a:p>
            <a:pPr lvl="2"/>
            <a:r>
              <a:rPr lang="cs-CZ" dirty="0"/>
              <a:t>Oprávněn podat poslanec / senátor, volební strana, za níž kandidoval</a:t>
            </a:r>
          </a:p>
          <a:p>
            <a:pPr lvl="1"/>
            <a:r>
              <a:rPr lang="cs-CZ" dirty="0"/>
              <a:t>2. proti rozhodnutím kterým byla platnost volby ověřena</a:t>
            </a:r>
          </a:p>
          <a:p>
            <a:pPr lvl="2"/>
            <a:r>
              <a:rPr lang="cs-CZ" dirty="0"/>
              <a:t>Oprávněn podat ten, jehož volební stížnosti podle volebního zákona bylo vyhověno</a:t>
            </a:r>
          </a:p>
          <a:p>
            <a:r>
              <a:rPr lang="cs-CZ" dirty="0"/>
              <a:t>Lhůta: do 10 dnů ode dne, kdy bylo osobě oprávněné podat návrh oznámeno rozhodnutí</a:t>
            </a:r>
          </a:p>
          <a:p>
            <a:r>
              <a:rPr lang="cs-CZ" dirty="0"/>
              <a:t>Je-li návrhu vyhověno, ÚS vysloví, že</a:t>
            </a:r>
          </a:p>
          <a:p>
            <a:pPr lvl="1"/>
            <a:r>
              <a:rPr lang="cs-CZ" dirty="0"/>
              <a:t>(1) poslanec / senátor byl platně zvolen</a:t>
            </a:r>
          </a:p>
          <a:p>
            <a:pPr lvl="1"/>
            <a:r>
              <a:rPr lang="cs-CZ" dirty="0"/>
              <a:t>(2) … nebyl platně zvolen </a:t>
            </a:r>
          </a:p>
        </p:txBody>
      </p:sp>
    </p:spTree>
    <p:extLst>
      <p:ext uri="{BB962C8B-B14F-4D97-AF65-F5344CB8AC3E}">
        <p14:creationId xmlns:p14="http://schemas.microsoft.com/office/powerpoint/2010/main" val="518563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1B39D1-0337-CC8D-757B-D9909E11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Řízení o ústavní žalobě proti prezidentu republiky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15F7D3-729D-EF4B-D742-01DFBB255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Na základě ústavní žaloby Senátu, zda se prezident dopustil velezrady nebo hrubého porušení Ústavy nebo jiné součásti ústavního pořádku</a:t>
            </a:r>
          </a:p>
          <a:p>
            <a:r>
              <a:rPr lang="cs-CZ" dirty="0"/>
              <a:t>K přijetí návrhu ústavní žaloby je třeba souhlasu třípětinové většiny přítomných senátorů a třípětinové většiny všech poslanců (nevysloví-li PS souhlas do 3 měsíců ode dne, kdy o něj Senát požádal, platí, že souhlas nebyl dán)</a:t>
            </a:r>
          </a:p>
          <a:p>
            <a:r>
              <a:rPr lang="cs-CZ" dirty="0"/>
              <a:t>ÚS může rozhodnout, že prezident republiky ztrácí prezidentský úřad a způsobilosti jej znovu nabýt</a:t>
            </a:r>
          </a:p>
        </p:txBody>
      </p:sp>
    </p:spTree>
    <p:extLst>
      <p:ext uri="{BB962C8B-B14F-4D97-AF65-F5344CB8AC3E}">
        <p14:creationId xmlns:p14="http://schemas.microsoft.com/office/powerpoint/2010/main" val="327603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3D18F-2DCE-4C03-D13B-CCF2EE416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70896-14CD-1846-C1A5-7EC06AC650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IV. petice, stížnosti a podněty ve vztahu k činnosti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266500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6CCC0-155C-49F6-8892-A396EC169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/>
              <a:t>Nejvyšší kontrolní úřad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8A8462-2EBC-4BB3-8EDB-A74C3E5C0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Nezávislý orgán, který vykovává kontrolu hospodaření se státním majetkem a plnění státního rozpočtu</a:t>
            </a:r>
          </a:p>
          <a:p>
            <a:r>
              <a:rPr lang="cs-CZ" sz="2000" dirty="0"/>
              <a:t>Stojí mimo základní dělbu státní moci</a:t>
            </a:r>
          </a:p>
          <a:p>
            <a:r>
              <a:rPr lang="cs-CZ" sz="2000" dirty="0"/>
              <a:t>Vykonává kontrolu</a:t>
            </a:r>
          </a:p>
          <a:p>
            <a:pPr lvl="1"/>
            <a:r>
              <a:rPr lang="cs-CZ" sz="2000" dirty="0"/>
              <a:t>Hospodaření se státními majetkem a </a:t>
            </a:r>
            <a:r>
              <a:rPr lang="cs-CZ" sz="2000" dirty="0" err="1"/>
              <a:t>fin</a:t>
            </a:r>
            <a:r>
              <a:rPr lang="cs-CZ" sz="2000" dirty="0"/>
              <a:t>. prostředky vybíranými na základě zákona ve prospěch právnických osob s výjimkou prostředků vybíraných v samostatné působnosti ÚSC</a:t>
            </a:r>
          </a:p>
          <a:p>
            <a:pPr lvl="1"/>
            <a:r>
              <a:rPr lang="cs-CZ" sz="2000" dirty="0"/>
              <a:t>Státního závěrečného účtu</a:t>
            </a:r>
          </a:p>
          <a:p>
            <a:pPr lvl="1"/>
            <a:r>
              <a:rPr lang="cs-CZ" sz="2000" dirty="0"/>
              <a:t>Plnění státního rozpočtu</a:t>
            </a:r>
          </a:p>
          <a:p>
            <a:pPr lvl="1"/>
            <a:r>
              <a:rPr lang="cs-CZ" sz="2000" dirty="0"/>
              <a:t>Hospodaření s prostředky poskytnutými České republice ze zahraničí</a:t>
            </a:r>
          </a:p>
          <a:p>
            <a:pPr lvl="1"/>
            <a:r>
              <a:rPr lang="cs-CZ" sz="2000" dirty="0"/>
              <a:t>Vydávání a umořování státních cenných papírů</a:t>
            </a:r>
          </a:p>
          <a:p>
            <a:pPr lvl="1"/>
            <a:r>
              <a:rPr lang="cs-CZ" sz="2000" dirty="0"/>
              <a:t>Zadávání veřejných zakázek</a:t>
            </a:r>
          </a:p>
          <a:p>
            <a:r>
              <a:rPr lang="cs-CZ" sz="2000" dirty="0"/>
              <a:t>Kritéria kontroly: soulad s právními předpisy, věcná a formální správnost, účelnost, hospodárnost a efektivnost</a:t>
            </a:r>
          </a:p>
        </p:txBody>
      </p:sp>
    </p:spTree>
    <p:extLst>
      <p:ext uri="{BB962C8B-B14F-4D97-AF65-F5344CB8AC3E}">
        <p14:creationId xmlns:p14="http://schemas.microsoft.com/office/powerpoint/2010/main" val="3137006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4BC247-53B1-47DB-B7F1-73A76501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/>
              <a:t>Petice, stížnosti, jiná mimoprocesní podání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DAF3F0-BD7B-4A96-AB11-CD38ECE6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cs-CZ" sz="2000"/>
              <a:t>Petice – ve věcech veřejného nebo jiného společného zájmu </a:t>
            </a:r>
          </a:p>
          <a:p>
            <a:r>
              <a:rPr lang="cs-CZ" sz="2000"/>
              <a:t>Petice jako hmotněprávní podmínka realizace práva (např. pro navržení kandidáta na prezidenta, podpora obecního nebo krajského referenda)</a:t>
            </a:r>
          </a:p>
          <a:p>
            <a:r>
              <a:rPr lang="cs-CZ" sz="2000"/>
              <a:t>Stížnosti podle správního řádu </a:t>
            </a:r>
          </a:p>
          <a:p>
            <a:r>
              <a:rPr lang="cs-CZ" sz="2000"/>
              <a:t>Žádost o uplatnění opatření proti nečinnosti</a:t>
            </a:r>
          </a:p>
          <a:p>
            <a:r>
              <a:rPr lang="cs-CZ" sz="2000"/>
              <a:t>Podnět k zahájení řízení z moci úřední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742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EAFB1-E2B8-BA84-0ACB-68B3C350A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15C93C-1606-C8BC-24B2-4C9D54334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Jungmannova 17 | 110 00 Praha 1 | Česká republika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358B16-C9D6-E5F3-7FC0-84FE26E43B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31</a:t>
            </a:fld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E5515805-19B1-86D4-54C2-81A28FFB20B1}"/>
              </a:ext>
            </a:extLst>
          </p:cNvPr>
          <p:cNvSpPr txBox="1">
            <a:spLocks/>
          </p:cNvSpPr>
          <p:nvPr/>
        </p:nvSpPr>
        <p:spPr>
          <a:xfrm>
            <a:off x="650079" y="4211869"/>
            <a:ext cx="9422858" cy="5154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r>
              <a:rPr lang="cs-CZ" dirty="0" err="1"/>
              <a:t>cevro.cz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97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D3893-24A2-3022-A6B1-28EF84B5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59C778-E665-81E0-5065-608A7C812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Čl. 97 Ústavy</a:t>
            </a:r>
          </a:p>
          <a:p>
            <a:r>
              <a:rPr lang="cs-CZ" dirty="0"/>
              <a:t>Zákon č. 166/1993 Sb., o Nejvyšším kontrolním úřadu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91DCDC-5203-FECE-E4B5-7B1EA6A7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674B3A-6980-C630-2064-45E3C218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406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13CD4-148C-3AB8-1164-EB9C088FE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</a:t>
            </a:r>
            <a:r>
              <a:rPr lang="cs-CZ" dirty="0" err="1"/>
              <a:t>nkú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B231F-238E-0B37-4812-B9543956E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prezident NKÚ</a:t>
            </a:r>
          </a:p>
          <a:p>
            <a:r>
              <a:rPr lang="cs-CZ" dirty="0"/>
              <a:t>viceprezident NKÚ</a:t>
            </a:r>
          </a:p>
          <a:p>
            <a:r>
              <a:rPr lang="cs-CZ" dirty="0"/>
              <a:t>Kolegium NKÚ (prezident + viceprezident NKÚ + 15 členů NKÚ</a:t>
            </a:r>
          </a:p>
          <a:p>
            <a:r>
              <a:rPr lang="cs-CZ" dirty="0"/>
              <a:t>senáty NKÚ</a:t>
            </a:r>
          </a:p>
          <a:p>
            <a:r>
              <a:rPr lang="cs-CZ" dirty="0"/>
              <a:t>Kárná komora NKÚ</a:t>
            </a:r>
          </a:p>
          <a:p>
            <a:endParaRPr lang="cs-CZ" dirty="0"/>
          </a:p>
          <a:p>
            <a:r>
              <a:rPr lang="cs-CZ" dirty="0"/>
              <a:t>vedle členů NKÚ provádějí kontrolní činnost kontroloři NKÚ (zaměstnanci)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FEF800-4129-EA71-361C-72F31E17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1C16E2-E8AF-6A99-03C3-B5A28318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8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6820B-F755-E6F1-35D1-BB58AF2C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Oprávnění při kontrolní 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55A623-B456-817E-499D-C499D20A5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kontrolního řádu obsaženého v zákoně o NKÚ</a:t>
            </a:r>
          </a:p>
          <a:p>
            <a:r>
              <a:rPr lang="cs-CZ" dirty="0"/>
              <a:t>Nedisponuje výkonnými ani soudními pravomocemi vůči kontrolovaným osobám (jen oprávnění ukládat „pokutu“ do 50.000 Kč – pořádkový charakter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303782-F103-D97D-FDDC-3211DA6A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8514C7-640B-0188-5378-1F51C443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71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57752-9147-05B8-43C9-F9C4F75A5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B85E1-CEAF-F2D7-C9CD-AB9E2BA05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II. Veřejný ochránce práv</a:t>
            </a:r>
          </a:p>
        </p:txBody>
      </p:sp>
    </p:spTree>
    <p:extLst>
      <p:ext uri="{BB962C8B-B14F-4D97-AF65-F5344CB8AC3E}">
        <p14:creationId xmlns:p14="http://schemas.microsoft.com/office/powerpoint/2010/main" val="204834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3BD1D-AF45-5AE6-2C77-FA722BC9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1879F-FEB3-ED7F-9010-8255969C0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Zákon č. 349/1999 Sb., o veřejném ochránci práv a o ochránci práv dětí</a:t>
            </a:r>
          </a:p>
          <a:p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Veřejný ochránce práv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a) plní úkoly v oblasti ochrany a prosazování základních práv a svobod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b) působí k ochraně před jednáním orgánů veřejné moci uvedených v tomto zákoně, pokud je v rozporu s právem, neodpovídá principům demokratického právního státu a dobré správy, jakož i před jejich nečinností,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c) působí k ochraně osob omezených na svobodě orgánem veřejné moci nebo v důsledku závislosti na poskytované péči před mučením, krutým, nelidským nebo ponižujícím zacházením nebo trestáním a jiným špatným zacházením,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d) sleduje zajištění cizinců a výkon správního vyhoštění 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e) vykonává působnost ve věcech práva na rovné zacházení a ochranu před diskriminací,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f) vykonává působnost ve věcech práva na volný pohyb občanů Evropské unie a občanů států, které jsou smluvní stranou dohody o Evropském hospodářském prostoru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g) plní úkoly v oblasti ochrany práv osob se zdravotním postižením vyplývajících z Úmluvy o právech osob se zdravotním postižením… 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Ochránce práv dětí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a) plní úkoly v oblasti ochrany práv dítěte vyplývajících z Úmluvy o právech dítěte a dalších mezinárodních smluv 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b) působí k ochraně před jednáním orgánů veřejné moci, pokud je v rozporu s právem, neodpovídá principům demokratického právního státu a dobré správy, jakož i před jejich nečinností v případech, kdy může být na svých právech dotčeno dítě.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481C8F-229B-4CAF-AFED-A565C147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8C13F0-AD41-2DE8-012F-073435C2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65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6D1BC-875A-492B-B0ED-6187040E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dirty="0"/>
              <a:t>postavení a činnost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407F69-17B9-42B5-B7C7-057CC44D1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Nezávislá a nestranná osoba volená Poslaneckou sněmovnou jako specifický monokratický státní orgán </a:t>
            </a:r>
          </a:p>
          <a:p>
            <a:r>
              <a:rPr lang="cs-CZ" sz="2000" dirty="0"/>
              <a:t>volí se i zástupce VOP a ochránce práv dětí</a:t>
            </a:r>
          </a:p>
          <a:p>
            <a:r>
              <a:rPr lang="cs-CZ" sz="2000" dirty="0"/>
              <a:t>Působnost se vztahuje na instituce – „úřady“, zejm. správní úřady, orgány ÚSC při výkonu přenesené působnosti, Policie ČR atd., nevztahuje se na Parlament, prezidenta a vládu, na NKÚ, státní zastupitelství a soudy (s </a:t>
            </a:r>
            <a:r>
              <a:rPr lang="cs-CZ" sz="2000" dirty="0" err="1"/>
              <a:t>výj</a:t>
            </a:r>
            <a:r>
              <a:rPr lang="cs-CZ" sz="2000" dirty="0"/>
              <a:t>. např. státní správy státního zastupitelství a soudů)</a:t>
            </a:r>
          </a:p>
          <a:p>
            <a:r>
              <a:rPr lang="cs-CZ" sz="2000" dirty="0"/>
              <a:t>Jedná na základě podnětu </a:t>
            </a:r>
            <a:r>
              <a:rPr lang="cs-CZ" sz="2000" dirty="0" err="1"/>
              <a:t>fyz</a:t>
            </a:r>
            <a:r>
              <a:rPr lang="cs-CZ" sz="2000" dirty="0"/>
              <a:t>. nebo práv. osoby nebo z vlastní iniciativy</a:t>
            </a:r>
          </a:p>
          <a:p>
            <a:r>
              <a:rPr lang="cs-CZ" sz="2000" dirty="0"/>
              <a:t>Odložení věci </a:t>
            </a:r>
          </a:p>
          <a:p>
            <a:r>
              <a:rPr lang="cs-CZ" sz="2000" dirty="0"/>
              <a:t>Zahájí šetření </a:t>
            </a:r>
          </a:p>
          <a:p>
            <a:r>
              <a:rPr lang="cs-CZ" sz="2000" dirty="0"/>
              <a:t>Oprávnění vstupu do všech prostor úřadů, s vědomím vedoucích úřadů, nahlížet do spisů</a:t>
            </a:r>
          </a:p>
          <a:p>
            <a:r>
              <a:rPr lang="cs-CZ" sz="2000" dirty="0"/>
              <a:t>Zjistí-li pochybení, vyzve úřad, aby se vyjádřil, může navrhnout i opatření k nápravě; … vyrozumí nadřízený úřad (vládu), může informovat veřejnost</a:t>
            </a:r>
          </a:p>
          <a:p>
            <a:r>
              <a:rPr lang="cs-CZ" sz="2000" dirty="0"/>
              <a:t>Zvláštní oprávnění (zejména novelami zákona o VOP)</a:t>
            </a:r>
          </a:p>
        </p:txBody>
      </p:sp>
    </p:spTree>
    <p:extLst>
      <p:ext uri="{BB962C8B-B14F-4D97-AF65-F5344CB8AC3E}">
        <p14:creationId xmlns:p14="http://schemas.microsoft.com/office/powerpoint/2010/main" val="34412153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2343</Words>
  <Application>Microsoft Office PowerPoint</Application>
  <PresentationFormat>Širokoúhlá obrazovka</PresentationFormat>
  <Paragraphs>205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Lucida Grande</vt:lpstr>
      <vt:lpstr>Motiv Office</vt:lpstr>
      <vt:lpstr>1_Motiv Office</vt:lpstr>
      <vt:lpstr> kontrola veřejné správy a správní dozor  přednáška k tématům: Nejvyšší kontrolní úřad Veřejný ochránce práv Ústavní soudnictví a kontrola Veřejné správy Petice, stížnosti a podněty ve vztahu k činnosti veřejné správy </vt:lpstr>
      <vt:lpstr>I. Nejvyšší kontrolní úřad</vt:lpstr>
      <vt:lpstr>Nejvyšší kontrolní úřad</vt:lpstr>
      <vt:lpstr>Právní úprava</vt:lpstr>
      <vt:lpstr>Orgány nkú</vt:lpstr>
      <vt:lpstr>Oprávnění při kontrolní činnosti</vt:lpstr>
      <vt:lpstr>II. Veřejný ochránce práv</vt:lpstr>
      <vt:lpstr>Právní úprava</vt:lpstr>
      <vt:lpstr>postavení a činnost</vt:lpstr>
      <vt:lpstr>III. Ústavní soudnictví a kontrola veřejné správy</vt:lpstr>
      <vt:lpstr>Základní charakteristika  ústavního soudnictví</vt:lpstr>
      <vt:lpstr>Základní charakteristika  ústavního soudnictví</vt:lpstr>
      <vt:lpstr>Abstraktní a konkrétní (incidentní) kontrola</vt:lpstr>
      <vt:lpstr>Předběžná / následná kontrola ústavnosti</vt:lpstr>
      <vt:lpstr>Typické vymezení rozhodovací pravomoci koncentrovaného ústavního soudu</vt:lpstr>
      <vt:lpstr>Některé historické mezníky</vt:lpstr>
      <vt:lpstr>Ústavní soudnictví na území Československa a České republiky</vt:lpstr>
      <vt:lpstr>Ústavní soud České republiky</vt:lpstr>
      <vt:lpstr>Pravomoc Ústavního soudu</vt:lpstr>
      <vt:lpstr>Rozhodování Ústavního soudu</vt:lpstr>
      <vt:lpstr>Soudce zpravodaj</vt:lpstr>
      <vt:lpstr>Řízení o zrušení zákonů nebo jejich jednotlivých ustanovení</vt:lpstr>
      <vt:lpstr>Řízení o zrušení jiného právního předpisu nebo jeho jednotlivého ustanovení</vt:lpstr>
      <vt:lpstr>Nepřípustnost návrhu a účastníci řízení</vt:lpstr>
      <vt:lpstr>Následky zrušení zákona / jiného právního předpisu</vt:lpstr>
      <vt:lpstr>Test čtyř kroků (přezkum OZV)</vt:lpstr>
      <vt:lpstr>Řízení o opravném prostředku proti rozhodnutí ve věci ověřené volby poslance nebo senátora</vt:lpstr>
      <vt:lpstr>Řízení o ústavní žalobě proti prezidentu republiky</vt:lpstr>
      <vt:lpstr>IV. petice, stížnosti a podněty ve vztahu k činnosti veřejné správy</vt:lpstr>
      <vt:lpstr>Petice, stížnosti, jiná mimoprocesní podání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Martin Kopecký</cp:lastModifiedBy>
  <cp:revision>16</cp:revision>
  <dcterms:created xsi:type="dcterms:W3CDTF">2025-01-18T09:44:04Z</dcterms:created>
  <dcterms:modified xsi:type="dcterms:W3CDTF">2026-04-08T11:44:40Z</dcterms:modified>
</cp:coreProperties>
</file>