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44"/>
  </p:notesMasterIdLst>
  <p:handoutMasterIdLst>
    <p:handoutMasterId r:id="rId45"/>
  </p:handoutMasterIdLst>
  <p:sldIdLst>
    <p:sldId id="267" r:id="rId4"/>
    <p:sldId id="295" r:id="rId5"/>
    <p:sldId id="576" r:id="rId6"/>
    <p:sldId id="287" r:id="rId7"/>
    <p:sldId id="286" r:id="rId8"/>
    <p:sldId id="293" r:id="rId9"/>
    <p:sldId id="560" r:id="rId10"/>
    <p:sldId id="561" r:id="rId11"/>
    <p:sldId id="271" r:id="rId12"/>
    <p:sldId id="562" r:id="rId13"/>
    <p:sldId id="277" r:id="rId14"/>
    <p:sldId id="585" r:id="rId15"/>
    <p:sldId id="586" r:id="rId16"/>
    <p:sldId id="587" r:id="rId17"/>
    <p:sldId id="588" r:id="rId18"/>
    <p:sldId id="583" r:id="rId19"/>
    <p:sldId id="584" r:id="rId20"/>
    <p:sldId id="272" r:id="rId21"/>
    <p:sldId id="273" r:id="rId22"/>
    <p:sldId id="292" r:id="rId23"/>
    <p:sldId id="581" r:id="rId24"/>
    <p:sldId id="580" r:id="rId25"/>
    <p:sldId id="582" r:id="rId26"/>
    <p:sldId id="579" r:id="rId27"/>
    <p:sldId id="563" r:id="rId28"/>
    <p:sldId id="564" r:id="rId29"/>
    <p:sldId id="566" r:id="rId30"/>
    <p:sldId id="567" r:id="rId31"/>
    <p:sldId id="565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7" r:id="rId41"/>
    <p:sldId id="578" r:id="rId42"/>
    <p:sldId id="268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85" d="100"/>
          <a:sy n="85" d="100"/>
        </p:scale>
        <p:origin x="66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 v aplikaci Microsoft PowerPoint]List1'!$C$2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PowerPoint]List1'!$D$2:$AG$2</c:f>
              <c:numCache>
                <c:formatCode>General</c:formatCode>
                <c:ptCount val="30"/>
                <c:pt idx="0">
                  <c:v>7.59</c:v>
                </c:pt>
                <c:pt idx="1">
                  <c:v>7.61</c:v>
                </c:pt>
                <c:pt idx="2">
                  <c:v>7.5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7.8</c:v>
                </c:pt>
                <c:pt idx="7">
                  <c:v>8</c:v>
                </c:pt>
                <c:pt idx="8">
                  <c:v>8.4</c:v>
                </c:pt>
                <c:pt idx="9">
                  <c:v>8.6999999999999993</c:v>
                </c:pt>
                <c:pt idx="10">
                  <c:v>8.6</c:v>
                </c:pt>
                <c:pt idx="11">
                  <c:v>8.1</c:v>
                </c:pt>
                <c:pt idx="12">
                  <c:v>8.1</c:v>
                </c:pt>
                <c:pt idx="13">
                  <c:v>7.9</c:v>
                </c:pt>
                <c:pt idx="14">
                  <c:v>7.9</c:v>
                </c:pt>
                <c:pt idx="15">
                  <c:v>7.8</c:v>
                </c:pt>
                <c:pt idx="16">
                  <c:v>6.9</c:v>
                </c:pt>
                <c:pt idx="17">
                  <c:v>6.9</c:v>
                </c:pt>
                <c:pt idx="18">
                  <c:v>7.2</c:v>
                </c:pt>
                <c:pt idx="19">
                  <c:v>7.6</c:v>
                </c:pt>
                <c:pt idx="20">
                  <c:v>7.5</c:v>
                </c:pt>
                <c:pt idx="21">
                  <c:v>7.5</c:v>
                </c:pt>
                <c:pt idx="22">
                  <c:v>7.6</c:v>
                </c:pt>
                <c:pt idx="23">
                  <c:v>7.7</c:v>
                </c:pt>
                <c:pt idx="24">
                  <c:v>7.6</c:v>
                </c:pt>
                <c:pt idx="25">
                  <c:v>7.4</c:v>
                </c:pt>
                <c:pt idx="26">
                  <c:v>7.1</c:v>
                </c:pt>
                <c:pt idx="27">
                  <c:v>7.1</c:v>
                </c:pt>
                <c:pt idx="28">
                  <c:v>6.7</c:v>
                </c:pt>
                <c:pt idx="29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32-45E5-A77E-F4052728EBC3}"/>
            </c:ext>
          </c:extLst>
        </c:ser>
        <c:ser>
          <c:idx val="1"/>
          <c:order val="1"/>
          <c:tx>
            <c:strRef>
              <c:f>'[Graf v aplikaci Microsoft PowerPoint]List1'!$C$3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PowerPoint]List1'!$D$3:$AG$3</c:f>
              <c:numCache>
                <c:formatCode>General</c:formatCode>
                <c:ptCount val="30"/>
                <c:pt idx="0">
                  <c:v>8.44</c:v>
                </c:pt>
                <c:pt idx="1">
                  <c:v>8.2200000000000006</c:v>
                </c:pt>
                <c:pt idx="2">
                  <c:v>8.6999999999999993</c:v>
                </c:pt>
                <c:pt idx="3">
                  <c:v>8.6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8.6999999999999993</c:v>
                </c:pt>
                <c:pt idx="7">
                  <c:v>8.6999999999999993</c:v>
                </c:pt>
                <c:pt idx="8">
                  <c:v>8.6</c:v>
                </c:pt>
                <c:pt idx="9">
                  <c:v>8.6</c:v>
                </c:pt>
                <c:pt idx="10">
                  <c:v>8.6</c:v>
                </c:pt>
                <c:pt idx="11">
                  <c:v>8.4</c:v>
                </c:pt>
                <c:pt idx="12">
                  <c:v>7.7</c:v>
                </c:pt>
                <c:pt idx="13">
                  <c:v>7.7</c:v>
                </c:pt>
                <c:pt idx="14">
                  <c:v>7.6</c:v>
                </c:pt>
                <c:pt idx="15">
                  <c:v>7.8</c:v>
                </c:pt>
                <c:pt idx="16">
                  <c:v>7.4</c:v>
                </c:pt>
                <c:pt idx="17">
                  <c:v>7.6</c:v>
                </c:pt>
                <c:pt idx="18">
                  <c:v>7.8</c:v>
                </c:pt>
                <c:pt idx="19">
                  <c:v>8.1</c:v>
                </c:pt>
                <c:pt idx="20">
                  <c:v>8.1</c:v>
                </c:pt>
                <c:pt idx="21">
                  <c:v>8.1999999999999993</c:v>
                </c:pt>
                <c:pt idx="22">
                  <c:v>8</c:v>
                </c:pt>
                <c:pt idx="23">
                  <c:v>7.7</c:v>
                </c:pt>
                <c:pt idx="24">
                  <c:v>7.7</c:v>
                </c:pt>
                <c:pt idx="25">
                  <c:v>7.8</c:v>
                </c:pt>
                <c:pt idx="26">
                  <c:v>7.3</c:v>
                </c:pt>
                <c:pt idx="27">
                  <c:v>7.1</c:v>
                </c:pt>
                <c:pt idx="28">
                  <c:v>7.1</c:v>
                </c:pt>
                <c:pt idx="2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32-45E5-A77E-F4052728EBC3}"/>
            </c:ext>
          </c:extLst>
        </c:ser>
        <c:ser>
          <c:idx val="2"/>
          <c:order val="2"/>
          <c:tx>
            <c:strRef>
              <c:f>'[Graf v aplikaci Microsoft PowerPoint]List1'!$C$4</c:f>
              <c:strCache>
                <c:ptCount val="1"/>
                <c:pt idx="0">
                  <c:v>Estonia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PowerPoint]List1'!$D$4:$AG$4</c:f>
              <c:numCache>
                <c:formatCode>General</c:formatCode>
                <c:ptCount val="30"/>
                <c:pt idx="2">
                  <c:v>5.7</c:v>
                </c:pt>
                <c:pt idx="3">
                  <c:v>5.7</c:v>
                </c:pt>
                <c:pt idx="4">
                  <c:v>5.7</c:v>
                </c:pt>
                <c:pt idx="5">
                  <c:v>5.6</c:v>
                </c:pt>
                <c:pt idx="6">
                  <c:v>5.6</c:v>
                </c:pt>
                <c:pt idx="7">
                  <c:v>5.5</c:v>
                </c:pt>
                <c:pt idx="8">
                  <c:v>6</c:v>
                </c:pt>
                <c:pt idx="9">
                  <c:v>6.1</c:v>
                </c:pt>
                <c:pt idx="10">
                  <c:v>6.7</c:v>
                </c:pt>
                <c:pt idx="11">
                  <c:v>6.5</c:v>
                </c:pt>
                <c:pt idx="12">
                  <c:v>6.6</c:v>
                </c:pt>
                <c:pt idx="13">
                  <c:v>6.6</c:v>
                </c:pt>
                <c:pt idx="14">
                  <c:v>6.5</c:v>
                </c:pt>
                <c:pt idx="15">
                  <c:v>6.4</c:v>
                </c:pt>
                <c:pt idx="16">
                  <c:v>6.4</c:v>
                </c:pt>
                <c:pt idx="17">
                  <c:v>6.8</c:v>
                </c:pt>
                <c:pt idx="18">
                  <c:v>6.9</c:v>
                </c:pt>
                <c:pt idx="19">
                  <c:v>7</c:v>
                </c:pt>
                <c:pt idx="20">
                  <c:v>7</c:v>
                </c:pt>
                <c:pt idx="21">
                  <c:v>7.1</c:v>
                </c:pt>
                <c:pt idx="22">
                  <c:v>7.3</c:v>
                </c:pt>
                <c:pt idx="23">
                  <c:v>7.4</c:v>
                </c:pt>
                <c:pt idx="24">
                  <c:v>7.5</c:v>
                </c:pt>
                <c:pt idx="25">
                  <c:v>7.4</c:v>
                </c:pt>
                <c:pt idx="26">
                  <c:v>7.4</c:v>
                </c:pt>
                <c:pt idx="27">
                  <c:v>7.6</c:v>
                </c:pt>
                <c:pt idx="28">
                  <c:v>7.6</c:v>
                </c:pt>
                <c:pt idx="29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32-45E5-A77E-F4052728EBC3}"/>
            </c:ext>
          </c:extLst>
        </c:ser>
        <c:ser>
          <c:idx val="3"/>
          <c:order val="3"/>
          <c:tx>
            <c:strRef>
              <c:f>'[Graf v aplikaci Microsoft PowerPoint]List1'!$C$5</c:f>
              <c:strCache>
                <c:ptCount val="1"/>
                <c:pt idx="0">
                  <c:v>Slovenia</c:v>
                </c:pt>
              </c:strCache>
            </c:strRef>
          </c:tx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PowerPoint]List1'!$D$5:$AG$5</c:f>
              <c:numCache>
                <c:formatCode>General</c:formatCode>
                <c:ptCount val="30"/>
                <c:pt idx="2">
                  <c:v>3</c:v>
                </c:pt>
                <c:pt idx="3">
                  <c:v>6</c:v>
                </c:pt>
                <c:pt idx="4">
                  <c:v>5.5</c:v>
                </c:pt>
                <c:pt idx="5">
                  <c:v>5.2</c:v>
                </c:pt>
                <c:pt idx="6">
                  <c:v>6</c:v>
                </c:pt>
                <c:pt idx="7">
                  <c:v>5.9</c:v>
                </c:pt>
                <c:pt idx="8">
                  <c:v>6</c:v>
                </c:pt>
                <c:pt idx="9">
                  <c:v>6.1</c:v>
                </c:pt>
                <c:pt idx="10">
                  <c:v>6.4</c:v>
                </c:pt>
                <c:pt idx="11">
                  <c:v>6.6</c:v>
                </c:pt>
                <c:pt idx="12">
                  <c:v>6.7</c:v>
                </c:pt>
                <c:pt idx="13">
                  <c:v>6.6</c:v>
                </c:pt>
                <c:pt idx="14">
                  <c:v>6.4</c:v>
                </c:pt>
                <c:pt idx="15">
                  <c:v>5.9</c:v>
                </c:pt>
                <c:pt idx="16">
                  <c:v>6.1</c:v>
                </c:pt>
                <c:pt idx="17">
                  <c:v>5.7</c:v>
                </c:pt>
                <c:pt idx="18">
                  <c:v>5.8</c:v>
                </c:pt>
                <c:pt idx="19">
                  <c:v>6</c:v>
                </c:pt>
                <c:pt idx="20">
                  <c:v>6.1</c:v>
                </c:pt>
                <c:pt idx="21">
                  <c:v>6.1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5.7</c:v>
                </c:pt>
                <c:pt idx="26">
                  <c:v>5.6</c:v>
                </c:pt>
                <c:pt idx="27">
                  <c:v>5.6</c:v>
                </c:pt>
                <c:pt idx="28">
                  <c:v>6</c:v>
                </c:pt>
                <c:pt idx="29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32-45E5-A77E-F4052728EBC3}"/>
            </c:ext>
          </c:extLst>
        </c:ser>
        <c:ser>
          <c:idx val="4"/>
          <c:order val="4"/>
          <c:tx>
            <c:strRef>
              <c:f>'[Graf v aplikaci Microsoft PowerPoint]List1'!$C$6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rgbClr val="10C22E"/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PowerPoint]List1'!$D$6:$AG$6</c:f>
              <c:numCache>
                <c:formatCode>General</c:formatCode>
                <c:ptCount val="30"/>
                <c:pt idx="0">
                  <c:v>5.57</c:v>
                </c:pt>
                <c:pt idx="1">
                  <c:v>5.08</c:v>
                </c:pt>
                <c:pt idx="2">
                  <c:v>4.5999999999999996</c:v>
                </c:pt>
                <c:pt idx="3">
                  <c:v>4.2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</c:v>
                </c:pt>
                <c:pt idx="7">
                  <c:v>3.6</c:v>
                </c:pt>
                <c:pt idx="8">
                  <c:v>3.5</c:v>
                </c:pt>
                <c:pt idx="9">
                  <c:v>3.4</c:v>
                </c:pt>
                <c:pt idx="10">
                  <c:v>3.7</c:v>
                </c:pt>
                <c:pt idx="11">
                  <c:v>4.2</c:v>
                </c:pt>
                <c:pt idx="12">
                  <c:v>4.5999999999999996</c:v>
                </c:pt>
                <c:pt idx="13">
                  <c:v>5</c:v>
                </c:pt>
                <c:pt idx="14">
                  <c:v>5.3</c:v>
                </c:pt>
                <c:pt idx="15">
                  <c:v>5.5</c:v>
                </c:pt>
                <c:pt idx="16">
                  <c:v>5.8</c:v>
                </c:pt>
                <c:pt idx="17">
                  <c:v>6</c:v>
                </c:pt>
                <c:pt idx="18">
                  <c:v>6.1</c:v>
                </c:pt>
                <c:pt idx="19">
                  <c:v>6.3</c:v>
                </c:pt>
                <c:pt idx="20">
                  <c:v>6.2</c:v>
                </c:pt>
                <c:pt idx="21">
                  <c:v>6</c:v>
                </c:pt>
                <c:pt idx="22">
                  <c:v>6</c:v>
                </c:pt>
                <c:pt idx="23">
                  <c:v>5.8</c:v>
                </c:pt>
                <c:pt idx="24">
                  <c:v>5.6</c:v>
                </c:pt>
                <c:pt idx="25">
                  <c:v>5.6</c:v>
                </c:pt>
                <c:pt idx="26">
                  <c:v>5.5</c:v>
                </c:pt>
                <c:pt idx="27">
                  <c:v>5.4</c:v>
                </c:pt>
                <c:pt idx="28">
                  <c:v>5.3</c:v>
                </c:pt>
                <c:pt idx="29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32-45E5-A77E-F4052728EBC3}"/>
            </c:ext>
          </c:extLst>
        </c:ser>
        <c:ser>
          <c:idx val="5"/>
          <c:order val="5"/>
          <c:tx>
            <c:strRef>
              <c:f>'[Graf v aplikaci Microsoft PowerPoint]List1'!$C$7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PowerPoint]List1'!$D$7:$AG$7</c:f>
              <c:numCache>
                <c:formatCode>General</c:formatCode>
                <c:ptCount val="30"/>
                <c:pt idx="0">
                  <c:v>4.8600000000000003</c:v>
                </c:pt>
                <c:pt idx="1">
                  <c:v>5.18</c:v>
                </c:pt>
                <c:pt idx="2">
                  <c:v>5</c:v>
                </c:pt>
                <c:pt idx="3">
                  <c:v>5.2</c:v>
                </c:pt>
                <c:pt idx="4">
                  <c:v>5.2</c:v>
                </c:pt>
                <c:pt idx="5">
                  <c:v>5.3</c:v>
                </c:pt>
                <c:pt idx="6">
                  <c:v>4.9000000000000004</c:v>
                </c:pt>
                <c:pt idx="7">
                  <c:v>4.8</c:v>
                </c:pt>
                <c:pt idx="8">
                  <c:v>4.8</c:v>
                </c:pt>
                <c:pt idx="9">
                  <c:v>5</c:v>
                </c:pt>
                <c:pt idx="10">
                  <c:v>5.2</c:v>
                </c:pt>
                <c:pt idx="11">
                  <c:v>5.3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4.7</c:v>
                </c:pt>
                <c:pt idx="15">
                  <c:v>4.5999999999999996</c:v>
                </c:pt>
                <c:pt idx="16">
                  <c:v>5.5</c:v>
                </c:pt>
                <c:pt idx="17">
                  <c:v>5.4</c:v>
                </c:pt>
                <c:pt idx="18">
                  <c:v>5.4</c:v>
                </c:pt>
                <c:pt idx="19">
                  <c:v>5.0999999999999996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4.5999999999999996</c:v>
                </c:pt>
                <c:pt idx="23">
                  <c:v>4.4000000000000004</c:v>
                </c:pt>
                <c:pt idx="24">
                  <c:v>4.4000000000000004</c:v>
                </c:pt>
                <c:pt idx="25">
                  <c:v>4.3</c:v>
                </c:pt>
                <c:pt idx="26">
                  <c:v>4.2</c:v>
                </c:pt>
                <c:pt idx="27">
                  <c:v>4.2</c:v>
                </c:pt>
                <c:pt idx="28">
                  <c:v>4.0999999999999996</c:v>
                </c:pt>
                <c:pt idx="2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32-45E5-A77E-F4052728EBC3}"/>
            </c:ext>
          </c:extLst>
        </c:ser>
        <c:ser>
          <c:idx val="6"/>
          <c:order val="6"/>
          <c:tx>
            <c:strRef>
              <c:f>'[Graf v aplikaci Microsoft PowerPoint]List1'!$C$8</c:f>
              <c:strCache>
                <c:ptCount val="1"/>
                <c:pt idx="0">
                  <c:v>CZR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PowerPoint]List1'!$D$8:$AG$8</c:f>
              <c:numCache>
                <c:formatCode>General</c:formatCode>
                <c:ptCount val="30"/>
                <c:pt idx="0">
                  <c:v>5.37</c:v>
                </c:pt>
                <c:pt idx="1">
                  <c:v>5.2</c:v>
                </c:pt>
                <c:pt idx="2">
                  <c:v>4.8</c:v>
                </c:pt>
                <c:pt idx="3">
                  <c:v>4.5999999999999996</c:v>
                </c:pt>
                <c:pt idx="4">
                  <c:v>4.3</c:v>
                </c:pt>
                <c:pt idx="5">
                  <c:v>3.9</c:v>
                </c:pt>
                <c:pt idx="6">
                  <c:v>3.7</c:v>
                </c:pt>
                <c:pt idx="7">
                  <c:v>3.9</c:v>
                </c:pt>
                <c:pt idx="8">
                  <c:v>4.2</c:v>
                </c:pt>
                <c:pt idx="9">
                  <c:v>4.3</c:v>
                </c:pt>
                <c:pt idx="10">
                  <c:v>4.8</c:v>
                </c:pt>
                <c:pt idx="11">
                  <c:v>5.2</c:v>
                </c:pt>
                <c:pt idx="12">
                  <c:v>5.2</c:v>
                </c:pt>
                <c:pt idx="13">
                  <c:v>4.9000000000000004</c:v>
                </c:pt>
                <c:pt idx="14">
                  <c:v>4.5999999999999996</c:v>
                </c:pt>
                <c:pt idx="15">
                  <c:v>4.4000000000000004</c:v>
                </c:pt>
                <c:pt idx="16">
                  <c:v>4.9000000000000004</c:v>
                </c:pt>
                <c:pt idx="17">
                  <c:v>4.8</c:v>
                </c:pt>
                <c:pt idx="18">
                  <c:v>5.0999999999999996</c:v>
                </c:pt>
                <c:pt idx="19">
                  <c:v>5.6</c:v>
                </c:pt>
                <c:pt idx="20">
                  <c:v>5.5</c:v>
                </c:pt>
                <c:pt idx="21">
                  <c:v>5.7</c:v>
                </c:pt>
                <c:pt idx="22">
                  <c:v>5.9</c:v>
                </c:pt>
                <c:pt idx="23">
                  <c:v>5.6</c:v>
                </c:pt>
                <c:pt idx="24">
                  <c:v>5.4</c:v>
                </c:pt>
                <c:pt idx="25">
                  <c:v>5.4</c:v>
                </c:pt>
                <c:pt idx="26">
                  <c:v>5.6</c:v>
                </c:pt>
                <c:pt idx="27">
                  <c:v>5.7</c:v>
                </c:pt>
                <c:pt idx="28">
                  <c:v>5.6</c:v>
                </c:pt>
                <c:pt idx="29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32-45E5-A77E-F4052728EBC3}"/>
            </c:ext>
          </c:extLst>
        </c:ser>
        <c:ser>
          <c:idx val="7"/>
          <c:order val="7"/>
          <c:tx>
            <c:strRef>
              <c:f>'[Graf v aplikaci Microsoft PowerPoint]List1'!$C$9</c:f>
              <c:strCache>
                <c:ptCount val="1"/>
                <c:pt idx="0">
                  <c:v>Slovakia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PowerPoint]List1'!$D$9:$AG$9</c:f>
              <c:numCache>
                <c:formatCode>General</c:formatCode>
                <c:ptCount val="30"/>
                <c:pt idx="2">
                  <c:v>3.9</c:v>
                </c:pt>
                <c:pt idx="3">
                  <c:v>3.7</c:v>
                </c:pt>
                <c:pt idx="4">
                  <c:v>3.5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4</c:v>
                </c:pt>
                <c:pt idx="9">
                  <c:v>4.3</c:v>
                </c:pt>
                <c:pt idx="10">
                  <c:v>4.7</c:v>
                </c:pt>
                <c:pt idx="11">
                  <c:v>4.9000000000000004</c:v>
                </c:pt>
                <c:pt idx="12">
                  <c:v>5</c:v>
                </c:pt>
                <c:pt idx="13">
                  <c:v>4.5</c:v>
                </c:pt>
                <c:pt idx="14">
                  <c:v>4.3</c:v>
                </c:pt>
                <c:pt idx="15">
                  <c:v>4</c:v>
                </c:pt>
                <c:pt idx="16">
                  <c:v>4.5999999999999996</c:v>
                </c:pt>
                <c:pt idx="17">
                  <c:v>4.7</c:v>
                </c:pt>
                <c:pt idx="18">
                  <c:v>5</c:v>
                </c:pt>
                <c:pt idx="19">
                  <c:v>5.0999999999999996</c:v>
                </c:pt>
                <c:pt idx="20">
                  <c:v>5.0999999999999996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4.9000000000000004</c:v>
                </c:pt>
                <c:pt idx="25">
                  <c:v>5.2</c:v>
                </c:pt>
                <c:pt idx="26">
                  <c:v>5.3</c:v>
                </c:pt>
                <c:pt idx="27">
                  <c:v>5.4</c:v>
                </c:pt>
                <c:pt idx="28">
                  <c:v>4.9000000000000004</c:v>
                </c:pt>
                <c:pt idx="29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632-45E5-A77E-F4052728EBC3}"/>
            </c:ext>
          </c:extLst>
        </c:ser>
        <c:ser>
          <c:idx val="8"/>
          <c:order val="8"/>
          <c:tx>
            <c:strRef>
              <c:f>'[Graf v aplikaci Microsoft PowerPoint]List1'!$C$10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PowerPoint]List1'!$D$10:$AG$10</c:f>
              <c:numCache>
                <c:formatCode>General</c:formatCode>
                <c:ptCount val="30"/>
                <c:pt idx="0">
                  <c:v>3.42</c:v>
                </c:pt>
                <c:pt idx="1">
                  <c:v>5.03</c:v>
                </c:pt>
                <c:pt idx="2">
                  <c:v>4.5999999999999996</c:v>
                </c:pt>
                <c:pt idx="3">
                  <c:v>4.7</c:v>
                </c:pt>
                <c:pt idx="4">
                  <c:v>4.5999999999999996</c:v>
                </c:pt>
                <c:pt idx="5">
                  <c:v>5.5</c:v>
                </c:pt>
                <c:pt idx="6">
                  <c:v>5.2</c:v>
                </c:pt>
                <c:pt idx="7">
                  <c:v>5.3</c:v>
                </c:pt>
                <c:pt idx="8">
                  <c:v>4.8</c:v>
                </c:pt>
                <c:pt idx="9">
                  <c:v>5</c:v>
                </c:pt>
                <c:pt idx="10">
                  <c:v>4.9000000000000004</c:v>
                </c:pt>
                <c:pt idx="11">
                  <c:v>5.2</c:v>
                </c:pt>
                <c:pt idx="12">
                  <c:v>4.8</c:v>
                </c:pt>
                <c:pt idx="13">
                  <c:v>4.3</c:v>
                </c:pt>
                <c:pt idx="14">
                  <c:v>3.9</c:v>
                </c:pt>
                <c:pt idx="15">
                  <c:v>3.9</c:v>
                </c:pt>
                <c:pt idx="16">
                  <c:v>4.2</c:v>
                </c:pt>
                <c:pt idx="17">
                  <c:v>4.3</c:v>
                </c:pt>
                <c:pt idx="18">
                  <c:v>4.3</c:v>
                </c:pt>
                <c:pt idx="19">
                  <c:v>4.4000000000000004</c:v>
                </c:pt>
                <c:pt idx="20">
                  <c:v>4.7</c:v>
                </c:pt>
                <c:pt idx="21">
                  <c:v>5</c:v>
                </c:pt>
                <c:pt idx="22">
                  <c:v>5.2</c:v>
                </c:pt>
                <c:pt idx="23">
                  <c:v>5.3</c:v>
                </c:pt>
                <c:pt idx="24">
                  <c:v>5.3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5.4</c:v>
                </c:pt>
                <c:pt idx="29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632-45E5-A77E-F4052728EBC3}"/>
            </c:ext>
          </c:extLst>
        </c:ser>
        <c:ser>
          <c:idx val="9"/>
          <c:order val="9"/>
          <c:tx>
            <c:strRef>
              <c:f>'[Graf v aplikaci Microsoft PowerPoint]List1'!$C$11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PowerPoint]List1'!$D$11:$AG$11</c:f>
              <c:numCache>
                <c:formatCode>General</c:formatCode>
                <c:ptCount val="30"/>
                <c:pt idx="4">
                  <c:v>1.5</c:v>
                </c:pt>
                <c:pt idx="5">
                  <c:v>2.1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2.6</c:v>
                </c:pt>
                <c:pt idx="10">
                  <c:v>2.8</c:v>
                </c:pt>
                <c:pt idx="11">
                  <c:v>2.7</c:v>
                </c:pt>
                <c:pt idx="12">
                  <c:v>2.5</c:v>
                </c:pt>
                <c:pt idx="13">
                  <c:v>2.2000000000000002</c:v>
                </c:pt>
                <c:pt idx="14">
                  <c:v>2.4</c:v>
                </c:pt>
                <c:pt idx="15">
                  <c:v>2.2999999999999998</c:v>
                </c:pt>
                <c:pt idx="16">
                  <c:v>2.6</c:v>
                </c:pt>
                <c:pt idx="17">
                  <c:v>2.5</c:v>
                </c:pt>
                <c:pt idx="18">
                  <c:v>2.6</c:v>
                </c:pt>
                <c:pt idx="19">
                  <c:v>2.7</c:v>
                </c:pt>
                <c:pt idx="20">
                  <c:v>2.9</c:v>
                </c:pt>
                <c:pt idx="21">
                  <c:v>3</c:v>
                </c:pt>
                <c:pt idx="22">
                  <c:v>3.2</c:v>
                </c:pt>
                <c:pt idx="23">
                  <c:v>3</c:v>
                </c:pt>
                <c:pt idx="24">
                  <c:v>3.3</c:v>
                </c:pt>
                <c:pt idx="25">
                  <c:v>3.2</c:v>
                </c:pt>
                <c:pt idx="26">
                  <c:v>3.3</c:v>
                </c:pt>
                <c:pt idx="27">
                  <c:v>3.6</c:v>
                </c:pt>
                <c:pt idx="28">
                  <c:v>3.5</c:v>
                </c:pt>
                <c:pt idx="29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632-45E5-A77E-F4052728EBC3}"/>
            </c:ext>
          </c:extLst>
        </c:ser>
        <c:ser>
          <c:idx val="10"/>
          <c:order val="10"/>
          <c:tx>
            <c:strRef>
              <c:f>'[Graf v aplikaci Microsoft PowerPoint]List1'!$C$12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PowerPoint]List1'!$D$12:$AG$12</c:f>
              <c:numCache>
                <c:formatCode>General</c:formatCode>
                <c:ptCount val="30"/>
                <c:pt idx="0">
                  <c:v>2.58</c:v>
                </c:pt>
                <c:pt idx="1">
                  <c:v>2.27</c:v>
                </c:pt>
                <c:pt idx="2">
                  <c:v>2.4</c:v>
                </c:pt>
                <c:pt idx="3">
                  <c:v>2.4</c:v>
                </c:pt>
                <c:pt idx="4">
                  <c:v>2.1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2.4</c:v>
                </c:pt>
                <c:pt idx="10">
                  <c:v>2.5</c:v>
                </c:pt>
                <c:pt idx="11">
                  <c:v>2.2999999999999998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2.1</c:v>
                </c:pt>
                <c:pt idx="15">
                  <c:v>2.4</c:v>
                </c:pt>
                <c:pt idx="16">
                  <c:v>2.8</c:v>
                </c:pt>
                <c:pt idx="17">
                  <c:v>2.8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2.9</c:v>
                </c:pt>
                <c:pt idx="22">
                  <c:v>2.8</c:v>
                </c:pt>
                <c:pt idx="23">
                  <c:v>2.8</c:v>
                </c:pt>
                <c:pt idx="24">
                  <c:v>3</c:v>
                </c:pt>
                <c:pt idx="25">
                  <c:v>2.9</c:v>
                </c:pt>
                <c:pt idx="26">
                  <c:v>2.8</c:v>
                </c:pt>
                <c:pt idx="27">
                  <c:v>2.6</c:v>
                </c:pt>
                <c:pt idx="28">
                  <c:v>2.2000000000000002</c:v>
                </c:pt>
                <c:pt idx="29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632-45E5-A77E-F4052728EBC3}"/>
            </c:ext>
          </c:extLst>
        </c:ser>
        <c:ser>
          <c:idx val="11"/>
          <c:order val="11"/>
          <c:tx>
            <c:strRef>
              <c:f>'[Graf v aplikaci Microsoft PowerPoint]List1'!$C$13</c:f>
              <c:strCache>
                <c:ptCount val="1"/>
                <c:pt idx="0">
                  <c:v>EU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'[Graf v aplikaci Microsoft PowerPoint]List1'!$D$1:$AG$1</c:f>
              <c:numCache>
                <c:formatCode>General</c:formatCod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numCache>
            </c:numRef>
          </c:cat>
          <c:val>
            <c:numRef>
              <c:f>'[Graf v aplikaci Microsoft PowerPoint]List1'!$D$13:$AG$13</c:f>
              <c:numCache>
                <c:formatCode>General</c:formatCode>
                <c:ptCount val="30"/>
                <c:pt idx="23">
                  <c:v>6.4</c:v>
                </c:pt>
                <c:pt idx="24">
                  <c:v>6.4</c:v>
                </c:pt>
                <c:pt idx="25">
                  <c:v>6.4</c:v>
                </c:pt>
                <c:pt idx="26">
                  <c:v>6.4</c:v>
                </c:pt>
                <c:pt idx="27">
                  <c:v>6.4</c:v>
                </c:pt>
                <c:pt idx="28">
                  <c:v>6.2</c:v>
                </c:pt>
                <c:pt idx="29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632-45E5-A77E-F4052728E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52544"/>
        <c:axId val="232254080"/>
      </c:lineChart>
      <c:catAx>
        <c:axId val="2322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54080"/>
        <c:crosses val="autoZero"/>
        <c:auto val="1"/>
        <c:lblAlgn val="ctr"/>
        <c:lblOffset val="100"/>
        <c:noMultiLvlLbl val="0"/>
      </c:catAx>
      <c:valAx>
        <c:axId val="23225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252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21.02.2026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21.02.2026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21.02.2026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10000"/>
            <a:ext cx="69312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32800" y="1710000"/>
            <a:ext cx="384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609600" y="4021200"/>
            <a:ext cx="10972800" cy="210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DE9F-B165-481E-A2EE-1DF40B85A17E}" type="datetime1">
              <a:rPr lang="cs-CZ" smtClean="0"/>
              <a:t>21.02.2026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7511-08D2-432D-A332-61AC772928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8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2C4174D-E7E7-45B3-A872-4B12C218382D}" type="datetimeFigureOut">
              <a:rPr lang="cs-CZ" smtClean="0"/>
              <a:pPr/>
              <a:t>21.02.2026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6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  <p:sldLayoutId id="2147483667" r:id="rId13"/>
    <p:sldLayoutId id="214748366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ainvalmistelu.finlex.fi/en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363" y="1476131"/>
            <a:ext cx="10199629" cy="4359776"/>
          </a:xfrm>
        </p:spPr>
        <p:txBody>
          <a:bodyPr/>
          <a:lstStyle/>
          <a:p>
            <a:r>
              <a:rPr lang="pl-PL" sz="3600" b="1" dirty="0"/>
              <a:t>Dobré vládnutí </a:t>
            </a:r>
            <a:br>
              <a:rPr lang="pl-PL" sz="3600" b="1" dirty="0"/>
            </a:br>
            <a:r>
              <a:rPr lang="pl-PL" sz="3600" b="1" dirty="0"/>
              <a:t>v teorii a praxi</a:t>
            </a:r>
            <a:br>
              <a:rPr lang="pl-PL" sz="1600" b="1" i="1" dirty="0">
                <a:solidFill>
                  <a:srgbClr val="CA8A64"/>
                </a:solidFill>
              </a:rPr>
            </a:br>
            <a:br>
              <a:rPr lang="cs-CZ" dirty="0"/>
            </a:br>
            <a:r>
              <a:rPr lang="cs-CZ" dirty="0">
                <a:hlinkClick r:id="rId2"/>
              </a:rPr>
              <a:t>www.karelmuller.eu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21. 2. 2026</a:t>
            </a:r>
            <a:br>
              <a:rPr lang="cs-CZ" dirty="0"/>
            </a:br>
            <a:r>
              <a:rPr lang="cs-CZ" dirty="0"/>
              <a:t>1. setkání</a:t>
            </a: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614" y="147181"/>
            <a:ext cx="10706099" cy="867861"/>
          </a:xfrm>
        </p:spPr>
        <p:txBody>
          <a:bodyPr/>
          <a:lstStyle/>
          <a:p>
            <a:r>
              <a:rPr lang="cs-CZ" dirty="0"/>
              <a:t>Index vnímání korupce (TI)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10</a:t>
            </a:fld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21299"/>
              </p:ext>
            </p:extLst>
          </p:nvPr>
        </p:nvGraphicFramePr>
        <p:xfrm>
          <a:off x="208230" y="887240"/>
          <a:ext cx="11815527" cy="541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5847" y="0"/>
            <a:ext cx="2136153" cy="2000816"/>
          </a:xfrm>
          <a:prstGeom prst="rect">
            <a:avLst/>
          </a:prstGeom>
          <a:noFill/>
        </p:spPr>
      </p:pic>
      <p:sp>
        <p:nvSpPr>
          <p:cNvPr id="8" name="Ovál 7"/>
          <p:cNvSpPr/>
          <p:nvPr/>
        </p:nvSpPr>
        <p:spPr>
          <a:xfrm>
            <a:off x="10936586" y="0"/>
            <a:ext cx="353085" cy="362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0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87607C-A134-4D86-BD3C-1C10C34D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193C43-7DD2-4641-B733-25959D44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975555-167C-4E3B-BA1B-07452BC6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6143"/>
            <a:ext cx="8283921" cy="6924143"/>
          </a:xfrm>
          <a:prstGeom prst="rect">
            <a:avLst/>
          </a:prstGeom>
        </p:spPr>
      </p:pic>
      <p:pic>
        <p:nvPicPr>
          <p:cNvPr id="6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091" y="144400"/>
            <a:ext cx="3113376" cy="2916126"/>
          </a:xfrm>
          <a:prstGeom prst="rect">
            <a:avLst/>
          </a:prstGeom>
          <a:noFill/>
        </p:spPr>
      </p:pic>
      <p:sp>
        <p:nvSpPr>
          <p:cNvPr id="4" name="Ovál 3"/>
          <p:cNvSpPr/>
          <p:nvPr/>
        </p:nvSpPr>
        <p:spPr>
          <a:xfrm>
            <a:off x="11343992" y="1394234"/>
            <a:ext cx="759475" cy="380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8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" y="0"/>
            <a:ext cx="11915066" cy="56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263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00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276" cy="53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5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2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1066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3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678970" cy="640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4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24CC6B-46B8-4E0C-B2BB-8D7B3AD0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0E9C27-66AB-42CF-BAEE-146E69E7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681037"/>
            <a:ext cx="6638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0E1EED-B78D-4428-8968-BC5A5A54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6C1F15-17C5-4136-AEA7-8B58BCAB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7" y="21031"/>
            <a:ext cx="6696075" cy="6400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77F4A9-F38B-4A40-BCA4-0D234F16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02" y="0"/>
            <a:ext cx="5560198" cy="2717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3FE0903-AABC-4525-A181-1EC2DA2A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16" y="3060565"/>
            <a:ext cx="5315204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560C8-FD7F-40D2-97D4-9789367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Atestace &amp; Zdroje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3FF0877-2FDE-41C7-BAA5-1F74746D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14" y="0"/>
            <a:ext cx="3092938" cy="421891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27C5E02-BCA0-4E88-96F4-0DBB6818AEA2}"/>
              </a:ext>
            </a:extLst>
          </p:cNvPr>
          <p:cNvSpPr/>
          <p:nvPr/>
        </p:nvSpPr>
        <p:spPr>
          <a:xfrm>
            <a:off x="153519" y="1408011"/>
            <a:ext cx="66546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Aktivní účast na přednáškách 20%</a:t>
            </a:r>
          </a:p>
          <a:p>
            <a:endParaRPr lang="cs-CZ" sz="2800" dirty="0"/>
          </a:p>
          <a:p>
            <a:r>
              <a:rPr lang="cs-CZ" sz="2800" dirty="0"/>
              <a:t>Závěrečná prezentace (5min) + esej 80%</a:t>
            </a:r>
          </a:p>
          <a:p>
            <a:r>
              <a:rPr lang="cs-CZ" sz="2800" i="1" dirty="0"/>
              <a:t>(vybraného aspektu dobrého/špatného vládnutí a jak udržet/vylepšit, termín: 11.4.)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22" y="2550409"/>
            <a:ext cx="2661218" cy="430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/>
              <a:t>Rozděleni svobodou, 2019</a:t>
            </a:r>
            <a:br>
              <a:rPr lang="cs-CZ" sz="1100" dirty="0"/>
            </a:br>
            <a:r>
              <a:rPr lang="cs-CZ" sz="1100" dirty="0"/>
              <a:t>český Rozhlas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" t="24800" r="73625" b="31491"/>
          <a:stretch>
            <a:fillRect/>
          </a:stretch>
        </p:blipFill>
        <p:spPr bwMode="auto">
          <a:xfrm>
            <a:off x="3059690" y="211015"/>
            <a:ext cx="913231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37" y="4361548"/>
            <a:ext cx="2665314" cy="2496452"/>
          </a:xfrm>
          <a:prstGeom prst="rect">
            <a:avLst/>
          </a:prstGeom>
          <a:noFill/>
        </p:spPr>
      </p:pic>
      <p:sp>
        <p:nvSpPr>
          <p:cNvPr id="3" name="Ovál 2"/>
          <p:cNvSpPr/>
          <p:nvPr/>
        </p:nvSpPr>
        <p:spPr>
          <a:xfrm>
            <a:off x="340438" y="5477347"/>
            <a:ext cx="555856" cy="371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2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758825"/>
            <a:ext cx="8593138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8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25513"/>
            <a:ext cx="9202738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6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208"/>
            <a:ext cx="11158012" cy="573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523" y="0"/>
            <a:ext cx="2015903" cy="1888184"/>
          </a:xfrm>
          <a:prstGeom prst="rect">
            <a:avLst/>
          </a:prstGeom>
          <a:noFill/>
        </p:spPr>
      </p:pic>
      <p:sp>
        <p:nvSpPr>
          <p:cNvPr id="4" name="Ovál 3"/>
          <p:cNvSpPr/>
          <p:nvPr/>
        </p:nvSpPr>
        <p:spPr>
          <a:xfrm>
            <a:off x="10990907" y="1620570"/>
            <a:ext cx="552261" cy="407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45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Tři principy „DOBRA“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578" y="1445380"/>
            <a:ext cx="10706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Ctnost (Aristoteles)</a:t>
            </a:r>
          </a:p>
          <a:p>
            <a:pPr marL="0" indent="0">
              <a:buNone/>
            </a:pPr>
            <a:r>
              <a:rPr lang="cs-CZ" sz="3600" dirty="0"/>
              <a:t>Mravní povinnost (I. Kant)</a:t>
            </a:r>
          </a:p>
          <a:p>
            <a:pPr marL="0" indent="0">
              <a:buNone/>
            </a:pPr>
            <a:r>
              <a:rPr lang="cs-CZ" sz="3600" dirty="0"/>
              <a:t>Užitek (J. </a:t>
            </a:r>
            <a:r>
              <a:rPr lang="cs-CZ" sz="3600" dirty="0" err="1"/>
              <a:t>Bentham</a:t>
            </a:r>
            <a:r>
              <a:rPr lang="cs-CZ" sz="3600" dirty="0"/>
              <a:t>, J. S. </a:t>
            </a:r>
            <a:r>
              <a:rPr lang="cs-CZ" sz="3600" dirty="0" err="1"/>
              <a:t>Mill</a:t>
            </a:r>
            <a:r>
              <a:rPr lang="cs-CZ" sz="3600" dirty="0"/>
              <a:t>)</a:t>
            </a:r>
          </a:p>
        </p:txBody>
      </p:sp>
      <p:pic>
        <p:nvPicPr>
          <p:cNvPr id="4" name="Zástupný symbol pro obsah 7" descr="Aristot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080483"/>
            <a:ext cx="2851841" cy="27794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17" y="4080482"/>
            <a:ext cx="2972020" cy="27775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15" y="4080483"/>
            <a:ext cx="2729953" cy="27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24" y="290985"/>
            <a:ext cx="5718048" cy="1143000"/>
          </a:xfrm>
        </p:spPr>
        <p:txBody>
          <a:bodyPr>
            <a:normAutofit fontScale="90000"/>
          </a:bodyPr>
          <a:lstStyle/>
          <a:p>
            <a:pPr marL="357188" lvl="2" indent="-342900">
              <a:tabLst>
                <a:tab pos="358775" algn="l"/>
              </a:tabLst>
            </a:pPr>
            <a:r>
              <a:rPr lang="cs-CZ" sz="3100" dirty="0"/>
              <a:t>Praktická makro/rovina:</a:t>
            </a:r>
            <a:br>
              <a:rPr lang="cs-CZ" sz="3100" dirty="0"/>
            </a:br>
            <a:r>
              <a:rPr lang="cs-CZ" sz="3200" dirty="0"/>
              <a:t>Jak usilovat o dobré vládnutí?</a:t>
            </a:r>
            <a:br>
              <a:rPr lang="cs-CZ" sz="3200" dirty="0"/>
            </a:br>
            <a:r>
              <a:rPr lang="cs-CZ" sz="3200" dirty="0"/>
              <a:t>Jak můžeme ovlivňovat morálku?</a:t>
            </a:r>
            <a:br>
              <a:rPr lang="cs-CZ" sz="3200" dirty="0"/>
            </a:br>
            <a:r>
              <a:rPr lang="cs-CZ" sz="3200" dirty="0"/>
              <a:t>Jak posilovat důvěru (v instituce)?</a:t>
            </a:r>
          </a:p>
        </p:txBody>
      </p:sp>
      <p:pic>
        <p:nvPicPr>
          <p:cNvPr id="6" name="Zástupný symbol pro obsah 5" descr="large-multi-gen-travel-1280x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86409"/>
            <a:ext cx="6774399" cy="3571592"/>
          </a:xfrm>
        </p:spPr>
      </p:pic>
      <p:pic>
        <p:nvPicPr>
          <p:cNvPr id="8" name="Zástupný symbol pro obsah 7" descr="FA19D4-FMP-dear-de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55945" y="0"/>
            <a:ext cx="5936055" cy="3570907"/>
          </a:xfrm>
        </p:spPr>
      </p:pic>
      <p:pic>
        <p:nvPicPr>
          <p:cNvPr id="7" name="Zástupný symbol pro obsah 6" descr="best-mobile-phone-family-plans-uk.jpg"/>
          <p:cNvPicPr>
            <a:picLocks noGrp="1" noChangeAspect="1"/>
          </p:cNvPicPr>
          <p:nvPr>
            <p:ph sz="half" idx="13"/>
          </p:nvPr>
        </p:nvPicPr>
        <p:blipFill>
          <a:blip r:embed="rId4" cstate="print"/>
          <a:stretch>
            <a:fillRect/>
          </a:stretch>
        </p:blipFill>
        <p:spPr>
          <a:xfrm>
            <a:off x="6264999" y="3284078"/>
            <a:ext cx="5927002" cy="3573922"/>
          </a:xfrm>
        </p:spPr>
      </p:pic>
    </p:spTree>
    <p:extLst>
      <p:ext uri="{BB962C8B-B14F-4D97-AF65-F5344CB8AC3E}">
        <p14:creationId xmlns:p14="http://schemas.microsoft.com/office/powerpoint/2010/main" val="3900491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Kodifikace/Kodexy</a:t>
            </a:r>
          </a:p>
        </p:txBody>
      </p:sp>
      <p:pic>
        <p:nvPicPr>
          <p:cNvPr id="6" name="Picture 7" descr="Výsledek obrázku pro zák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349" y="1772816"/>
            <a:ext cx="5384800" cy="4320480"/>
          </a:xfrm>
          <a:noFill/>
        </p:spPr>
      </p:pic>
      <p:pic>
        <p:nvPicPr>
          <p:cNvPr id="7" name="Zástupný symbol pro obsah 6" descr="ETICKY KODEX Florba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07968" y="1844824"/>
            <a:ext cx="6384032" cy="4104456"/>
          </a:xfrm>
        </p:spPr>
      </p:pic>
    </p:spTree>
    <p:extLst>
      <p:ext uri="{BB962C8B-B14F-4D97-AF65-F5344CB8AC3E}">
        <p14:creationId xmlns:p14="http://schemas.microsoft.com/office/powerpoint/2010/main" val="27967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400" dirty="0">
                <a:solidFill>
                  <a:srgbClr val="FF0000"/>
                </a:solidFill>
              </a:rPr>
              <a:t>PRANÝŘ/TREST )-:</a:t>
            </a:r>
          </a:p>
        </p:txBody>
      </p:sp>
      <p:pic>
        <p:nvPicPr>
          <p:cNvPr id="12291" name="Zástupný symbol pro obsah 3" descr="shutterstock_828247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8017" y="1700214"/>
            <a:ext cx="2438400" cy="1030287"/>
          </a:xfrm>
        </p:spPr>
      </p:pic>
      <p:pic>
        <p:nvPicPr>
          <p:cNvPr id="12292" name="Picture 2" descr="Výsledek obrázku pro praný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156" y="1498600"/>
            <a:ext cx="6000749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Výsledek obrázku pro praný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784" y="3068638"/>
            <a:ext cx="3073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9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0"/>
            <a:ext cx="9956800" cy="1143000"/>
          </a:xfrm>
        </p:spPr>
        <p:txBody>
          <a:bodyPr/>
          <a:lstStyle/>
          <a:p>
            <a:pPr algn="ctr">
              <a:defRPr/>
            </a:pPr>
            <a:r>
              <a:rPr lang="cs-CZ" sz="5400" dirty="0">
                <a:solidFill>
                  <a:srgbClr val="00B0F0"/>
                </a:solidFill>
              </a:rPr>
              <a:t>VZORY (-:</a:t>
            </a:r>
          </a:p>
        </p:txBody>
      </p:sp>
      <p:pic>
        <p:nvPicPr>
          <p:cNvPr id="13315" name="Picture 4" descr="Image result for role mod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1" y="476672"/>
            <a:ext cx="4463819" cy="46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Image result for role mod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3" y="4769348"/>
            <a:ext cx="5693667" cy="208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mage result for role mod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4049" y="3733776"/>
            <a:ext cx="635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Image result for role mode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856" y="1196752"/>
            <a:ext cx="5993793" cy="253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9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592" y="328251"/>
            <a:ext cx="10706099" cy="867861"/>
          </a:xfrm>
        </p:spPr>
        <p:txBody>
          <a:bodyPr>
            <a:normAutofit fontScale="90000"/>
          </a:bodyPr>
          <a:lstStyle/>
          <a:p>
            <a:r>
              <a:rPr lang="cs-CZ" dirty="0"/>
              <a:t>Typy autority/poznání </a:t>
            </a:r>
            <a:br>
              <a:rPr lang="cs-CZ" dirty="0"/>
            </a:br>
            <a:r>
              <a:rPr lang="cs-CZ" sz="3600" dirty="0"/>
              <a:t>(</a:t>
            </a:r>
            <a:r>
              <a:rPr lang="cs-CZ" sz="3600" dirty="0" err="1"/>
              <a:t>Herrschaft</a:t>
            </a:r>
            <a:r>
              <a:rPr lang="cs-CZ" sz="3600" dirty="0"/>
              <a:t>, Weber/</a:t>
            </a:r>
            <a:r>
              <a:rPr lang="cs-CZ" sz="3600" dirty="0" err="1"/>
              <a:t>Habermas</a:t>
            </a:r>
            <a:r>
              <a:rPr lang="cs-CZ" sz="3600" dirty="0"/>
              <a:t>)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98600"/>
            <a:ext cx="10972800" cy="4998556"/>
          </a:xfrm>
        </p:spPr>
        <p:txBody>
          <a:bodyPr>
            <a:normAutofit fontScale="77500" lnSpcReduction="20000"/>
          </a:bodyPr>
          <a:lstStyle/>
          <a:p>
            <a:r>
              <a:rPr lang="cs-CZ" sz="2600" dirty="0"/>
              <a:t>Panství/vládnutí – legitimní legalita/morální právo </a:t>
            </a:r>
          </a:p>
          <a:p>
            <a:r>
              <a:rPr lang="cs-CZ" sz="2600" dirty="0"/>
              <a:t>Prav/právo/pravidla/spravedlnost/pravda/spravit/právník/pravítko/napravo/nalevo … </a:t>
            </a:r>
          </a:p>
          <a:p>
            <a:r>
              <a:rPr lang="cs-CZ" sz="2600" dirty="0"/>
              <a:t>PRAVDA/LEŽ, DOBRO/ZLO </a:t>
            </a:r>
          </a:p>
          <a:p>
            <a:pPr marL="0" indent="0">
              <a:buNone/>
            </a:pPr>
            <a:r>
              <a:rPr lang="cs-CZ" sz="2600" dirty="0"/>
              <a:t>Legální autorita/</a:t>
            </a:r>
            <a:r>
              <a:rPr lang="cs-CZ" sz="2600" dirty="0" err="1"/>
              <a:t>adekvační</a:t>
            </a:r>
            <a:r>
              <a:rPr lang="cs-CZ" sz="2600" dirty="0"/>
              <a:t> režim pravdy</a:t>
            </a:r>
          </a:p>
          <a:p>
            <a:pPr lvl="1"/>
            <a:r>
              <a:rPr lang="cs-CZ" sz="2600" dirty="0"/>
              <a:t>Vláda práva, racionální, neosobní, formální</a:t>
            </a:r>
          </a:p>
          <a:p>
            <a:pPr lvl="1"/>
            <a:r>
              <a:rPr lang="cs-CZ" sz="2600" dirty="0"/>
              <a:t>Kodifikace, byrokratizace, past pravidel (?)</a:t>
            </a:r>
          </a:p>
          <a:p>
            <a:pPr lvl="1"/>
            <a:r>
              <a:rPr lang="cs-CZ" sz="2600" dirty="0"/>
              <a:t>Efektivita, široký záběr, stabilita, přenositelnost</a:t>
            </a:r>
          </a:p>
          <a:p>
            <a:pPr lvl="1"/>
            <a:r>
              <a:rPr lang="cs-CZ" sz="2600" dirty="0"/>
              <a:t>Otevřená společnost (</a:t>
            </a:r>
            <a:r>
              <a:rPr lang="cs-CZ" sz="2600" dirty="0" err="1"/>
              <a:t>Popper</a:t>
            </a:r>
            <a:r>
              <a:rPr lang="cs-CZ" sz="2600" dirty="0"/>
              <a:t>) a reflexivita </a:t>
            </a:r>
          </a:p>
          <a:p>
            <a:pPr marL="0" indent="0">
              <a:buNone/>
            </a:pPr>
            <a:r>
              <a:rPr lang="cs-CZ" sz="2600" dirty="0"/>
              <a:t>Tradiční autorita/intersubjektivní režim pravdy</a:t>
            </a:r>
          </a:p>
          <a:p>
            <a:pPr lvl="1"/>
            <a:r>
              <a:rPr lang="cs-CZ" sz="2600" dirty="0"/>
              <a:t>Závaznost tradice, sociálního řádu</a:t>
            </a:r>
          </a:p>
          <a:p>
            <a:pPr marL="0" indent="0">
              <a:buNone/>
            </a:pPr>
            <a:r>
              <a:rPr lang="cs-CZ" sz="2600" dirty="0"/>
              <a:t>Charismatická autorita/kongruentní režim pravdy</a:t>
            </a:r>
          </a:p>
          <a:p>
            <a:pPr lvl="1"/>
            <a:r>
              <a:rPr lang="cs-CZ" sz="2600" dirty="0"/>
              <a:t>Víra v mimořádné vlastnosti vůdce</a:t>
            </a:r>
          </a:p>
          <a:p>
            <a:pPr lvl="1"/>
            <a:r>
              <a:rPr lang="cs-CZ" sz="2600" dirty="0"/>
              <a:t>Neformální, nestabilní</a:t>
            </a:r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3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AC978-5E65-4DE6-B0D2-BA34155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i="1" dirty="0"/>
              <a:t>DOBRÉ VLÁDNUTÍ a občanská společnost</a:t>
            </a:r>
            <a:br>
              <a:rPr lang="cs-CZ" sz="2800" i="1" dirty="0"/>
            </a:br>
            <a:endParaRPr lang="cs-CZ" sz="2800" b="1" u="sng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3AB1CD-24AD-4258-9769-2CADC5A9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65CFD3-59A5-444A-B741-AFE2D6F4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Rizika (umenšovat)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FD443CE-308A-4A43-A491-CDAB8D915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502679"/>
            <a:ext cx="5389033" cy="3951288"/>
          </a:xfrm>
        </p:spPr>
        <p:txBody>
          <a:bodyPr/>
          <a:lstStyle/>
          <a:p>
            <a:r>
              <a:rPr lang="cs-CZ" dirty="0"/>
              <a:t>Zneužívání moci, ale i slabý stát  …</a:t>
            </a:r>
          </a:p>
          <a:p>
            <a:r>
              <a:rPr lang="cs-CZ" dirty="0"/>
              <a:t>Pasivita, apatie, ale i nadbytek participace</a:t>
            </a:r>
          </a:p>
          <a:p>
            <a:r>
              <a:rPr lang="cs-CZ" dirty="0"/>
              <a:t>Krize důvěry, ale i nekritická důvěra</a:t>
            </a:r>
          </a:p>
          <a:p>
            <a:r>
              <a:rPr lang="cs-CZ" dirty="0"/>
              <a:t>Atomizace, anomie, ale i nacionalismus</a:t>
            </a:r>
          </a:p>
        </p:txBody>
      </p:sp>
      <p:pic>
        <p:nvPicPr>
          <p:cNvPr id="7" name="Picture 2" descr="C:\Karel\schemata\Scheme 1 final.jpg">
            <a:extLst>
              <a:ext uri="{FF2B5EF4-FFF2-40B4-BE49-F238E27FC236}">
                <a16:creationId xmlns:a16="http://schemas.microsoft.com/office/drawing/2014/main" id="{47DACDBF-8BD7-4ED3-9782-EB05B3745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95" y="1602463"/>
            <a:ext cx="5470872" cy="5124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35E14-1317-49E3-8489-9A7FCCEA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Image result for UN logo">
            <a:extLst>
              <a:ext uri="{FF2B5EF4-FFF2-40B4-BE49-F238E27FC236}">
                <a16:creationId xmlns:a16="http://schemas.microsoft.com/office/drawing/2014/main" id="{C277B5DE-5663-4D72-AD65-F71DEBC87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68"/>
            <a:ext cx="5739639" cy="33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F logo">
            <a:extLst>
              <a:ext uri="{FF2B5EF4-FFF2-40B4-BE49-F238E27FC236}">
                <a16:creationId xmlns:a16="http://schemas.microsoft.com/office/drawing/2014/main" id="{E65F3ECE-1C65-4141-942F-890C4E9A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1" y="3182112"/>
            <a:ext cx="4725544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rld bank logo">
            <a:extLst>
              <a:ext uri="{FF2B5EF4-FFF2-40B4-BE49-F238E27FC236}">
                <a16:creationId xmlns:a16="http://schemas.microsoft.com/office/drawing/2014/main" id="{7FF8C0A5-6BFF-4C80-A222-57CAB1D0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9" y="3429000"/>
            <a:ext cx="623352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ecd logo">
            <a:extLst>
              <a:ext uri="{FF2B5EF4-FFF2-40B4-BE49-F238E27FC236}">
                <a16:creationId xmlns:a16="http://schemas.microsoft.com/office/drawing/2014/main" id="{F55C6A1F-7EA4-43C3-888E-797CCA2B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39" y="0"/>
            <a:ext cx="368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1" y="6911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Cíle udržitelného rozvoje </a:t>
            </a:r>
            <a:br>
              <a:rPr lang="cs-CZ" sz="4000" b="1" dirty="0"/>
            </a:br>
            <a:r>
              <a:rPr lang="cs-CZ" sz="4000" b="1" dirty="0"/>
              <a:t>Agendy 2030, OSN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7666" r="5423" b="13373"/>
          <a:stretch/>
        </p:blipFill>
        <p:spPr bwMode="auto">
          <a:xfrm>
            <a:off x="1127829" y="1748808"/>
            <a:ext cx="10237013" cy="441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9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32722-77D1-459E-B83D-53A67643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944"/>
          </a:xfrm>
        </p:spPr>
        <p:txBody>
          <a:bodyPr>
            <a:normAutofit/>
          </a:bodyPr>
          <a:lstStyle/>
          <a:p>
            <a:r>
              <a:rPr lang="cs-CZ" dirty="0"/>
              <a:t>Dobré vládnutí/UN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46837F-8AF1-4263-990F-E5394110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93352"/>
            <a:ext cx="10972800" cy="757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u="sng" dirty="0"/>
              <a:t>Politika: </a:t>
            </a:r>
            <a:r>
              <a:rPr lang="cs-CZ" sz="2400" b="1" u="sng" dirty="0" err="1"/>
              <a:t>Politics</a:t>
            </a:r>
            <a:r>
              <a:rPr lang="cs-CZ" sz="2400" b="1" u="sng" dirty="0"/>
              <a:t>/</a:t>
            </a:r>
            <a:r>
              <a:rPr lang="cs-CZ" sz="2400" b="1" u="sng" dirty="0" err="1"/>
              <a:t>Policy</a:t>
            </a:r>
            <a:r>
              <a:rPr lang="cs-CZ" sz="2400" b="1" u="sng" dirty="0"/>
              <a:t>/Polity (Polis)</a:t>
            </a:r>
          </a:p>
          <a:p>
            <a:pPr marL="0" indent="0">
              <a:buNone/>
            </a:pPr>
            <a:r>
              <a:rPr lang="cs-CZ" sz="2400" b="1" u="sng" dirty="0"/>
              <a:t>Lib dem: Institucionalizovaná pochybnost (</a:t>
            </a:r>
            <a:r>
              <a:rPr lang="cs-CZ" sz="2400" b="1" u="sng" dirty="0" err="1"/>
              <a:t>Popper</a:t>
            </a:r>
            <a:r>
              <a:rPr lang="cs-CZ" sz="2400" b="1" u="sng" dirty="0"/>
              <a:t>)</a:t>
            </a:r>
          </a:p>
          <a:p>
            <a:r>
              <a:rPr lang="en-US" sz="2400" b="1" u="sng" dirty="0"/>
              <a:t>Participation</a:t>
            </a:r>
            <a:r>
              <a:rPr lang="cs-CZ" sz="2400" b="1" u="sng" dirty="0"/>
              <a:t> (UN)</a:t>
            </a:r>
            <a:r>
              <a:rPr lang="en-US" sz="2400" u="sng" dirty="0"/>
              <a:t> </a:t>
            </a:r>
            <a:endParaRPr lang="cs-CZ" sz="2400" u="sng" dirty="0"/>
          </a:p>
          <a:p>
            <a:pPr marL="0" indent="0">
              <a:buNone/>
            </a:pPr>
            <a:r>
              <a:rPr lang="en-US" sz="800" dirty="0"/>
              <a:t>People should be able to voice their own opinions through legitimate immediate organizations or representatives.</a:t>
            </a:r>
          </a:p>
          <a:p>
            <a:r>
              <a:rPr lang="en-US" sz="2400" b="1" u="sng" dirty="0"/>
              <a:t>Rule of Law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Legal framework should be enforced impartially, especially on human right laws</a:t>
            </a:r>
          </a:p>
          <a:p>
            <a:r>
              <a:rPr lang="en-US" sz="2400" b="1" u="sng" dirty="0"/>
              <a:t>Transparency</a:t>
            </a:r>
            <a:r>
              <a:rPr lang="cs-CZ" sz="2400" b="1" u="sng" dirty="0"/>
              <a:t> (UN)</a:t>
            </a:r>
          </a:p>
          <a:p>
            <a:pPr marL="0" indent="0">
              <a:buNone/>
            </a:pPr>
            <a:r>
              <a:rPr lang="en-US" sz="800" dirty="0"/>
              <a:t>Information should be accessible to the public and should be understandable and monitored.</a:t>
            </a:r>
          </a:p>
          <a:p>
            <a:r>
              <a:rPr lang="en-US" sz="2400" b="1" u="sng" dirty="0"/>
              <a:t>Consensus Oriented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Mediates differing interests to meet the broad consensus on the best interests of a community.</a:t>
            </a:r>
          </a:p>
          <a:p>
            <a:r>
              <a:rPr lang="en-US" sz="2400" b="1" u="sng" dirty="0"/>
              <a:t>Equity and Inclusiveness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People should have opportunities to improve or maintain their well-being.</a:t>
            </a:r>
          </a:p>
          <a:p>
            <a:r>
              <a:rPr lang="en-US" sz="2400" b="1" u="sng" dirty="0"/>
              <a:t>Effectiveness and Efficiency </a:t>
            </a:r>
            <a:r>
              <a:rPr lang="cs-CZ" sz="2400" b="1" u="sng" dirty="0"/>
              <a:t>(UN)</a:t>
            </a:r>
          </a:p>
          <a:p>
            <a:pPr marL="0" indent="0" algn="just">
              <a:buNone/>
            </a:pPr>
            <a:r>
              <a:rPr lang="en-US" sz="800" dirty="0"/>
              <a:t>Processes and institutions should be able to produce results that meet the needs of their community while making the best of their resources.</a:t>
            </a:r>
            <a:endParaRPr lang="cs-CZ" sz="800" dirty="0"/>
          </a:p>
          <a:p>
            <a:pPr marL="0" indent="0">
              <a:buNone/>
            </a:pPr>
            <a:r>
              <a:rPr lang="en-US" sz="800" i="1" dirty="0"/>
              <a:t>Being effective is about doing the right things, while being efficient is about doing things right.</a:t>
            </a:r>
          </a:p>
          <a:p>
            <a:r>
              <a:rPr lang="en-US" sz="2400" b="1" u="sng" dirty="0"/>
              <a:t>Accountability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Governmental institutions, private sectors, and civil society organizations should be held accountable to the public and institutional stakeholders.</a:t>
            </a:r>
          </a:p>
          <a:p>
            <a:r>
              <a:rPr lang="en-US" sz="2400" b="1" u="sng" dirty="0"/>
              <a:t>Responsiveness </a:t>
            </a:r>
            <a:r>
              <a:rPr lang="cs-CZ" sz="2400" b="1" u="sng" dirty="0"/>
              <a:t>(UN)</a:t>
            </a:r>
          </a:p>
          <a:p>
            <a:pPr marL="0" indent="0">
              <a:buNone/>
            </a:pPr>
            <a:r>
              <a:rPr lang="en-US" sz="800" dirty="0"/>
              <a:t>Institutions and processes should serve all stakeholders.</a:t>
            </a:r>
            <a:endParaRPr lang="cs-CZ" sz="800" dirty="0"/>
          </a:p>
          <a:p>
            <a:endParaRPr lang="cs-CZ" dirty="0"/>
          </a:p>
        </p:txBody>
      </p:sp>
      <p:pic>
        <p:nvPicPr>
          <p:cNvPr id="5" name="Picture 2" descr="Image result for UN logo">
            <a:extLst>
              <a:ext uri="{FF2B5EF4-FFF2-40B4-BE49-F238E27FC236}">
                <a16:creationId xmlns:a16="http://schemas.microsoft.com/office/drawing/2014/main" id="{B914B9CA-F260-40A5-8361-C18BCF3A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32" y="828159"/>
            <a:ext cx="2165937" cy="12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F3D52-D5A5-4052-8A8D-DC10D999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926"/>
          </a:xfrm>
        </p:spPr>
        <p:txBody>
          <a:bodyPr>
            <a:normAutofit/>
          </a:bodyPr>
          <a:lstStyle/>
          <a:p>
            <a:r>
              <a:rPr lang="cs-CZ" dirty="0"/>
              <a:t>Dobré vládnutí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A90BEA-526C-462E-8EBA-086A6FE1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6424"/>
            <a:ext cx="10972800" cy="5468112"/>
          </a:xfrm>
        </p:spPr>
        <p:txBody>
          <a:bodyPr>
            <a:normAutofit/>
          </a:bodyPr>
          <a:lstStyle/>
          <a:p>
            <a:r>
              <a:rPr lang="en-US" sz="5500" b="1" u="sng" dirty="0"/>
              <a:t>Environment of Trust (OECD</a:t>
            </a:r>
            <a:r>
              <a:rPr lang="cs-CZ" sz="5500" b="1" u="sng" dirty="0"/>
              <a:t>)</a:t>
            </a:r>
          </a:p>
          <a:p>
            <a:r>
              <a:rPr lang="cs-CZ" sz="5500" b="1" u="sng" dirty="0"/>
              <a:t>Stability and </a:t>
            </a:r>
            <a:r>
              <a:rPr lang="en-US" sz="5500" b="1" u="sng" dirty="0"/>
              <a:t>Absence of Violence </a:t>
            </a:r>
            <a:r>
              <a:rPr lang="cs-CZ" sz="5500" b="1" u="sng" dirty="0"/>
              <a:t>(WB)</a:t>
            </a:r>
          </a:p>
          <a:p>
            <a:endParaRPr lang="cs-CZ" sz="5100" b="1" u="sng" dirty="0"/>
          </a:p>
          <a:p>
            <a:endParaRPr lang="cs-CZ" dirty="0"/>
          </a:p>
        </p:txBody>
      </p:sp>
      <p:pic>
        <p:nvPicPr>
          <p:cNvPr id="4" name="Picture 8" descr="Image result for oecd logo">
            <a:extLst>
              <a:ext uri="{FF2B5EF4-FFF2-40B4-BE49-F238E27FC236}">
                <a16:creationId xmlns:a16="http://schemas.microsoft.com/office/drawing/2014/main" id="{0E8D8999-5FA0-4831-91E7-942671CB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06" y="1297197"/>
            <a:ext cx="1726175" cy="13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world bank logo">
            <a:extLst>
              <a:ext uri="{FF2B5EF4-FFF2-40B4-BE49-F238E27FC236}">
                <a16:creationId xmlns:a16="http://schemas.microsoft.com/office/drawing/2014/main" id="{3E512C06-BAC3-4F9F-B2F0-9E543487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07" y="3943093"/>
            <a:ext cx="2063493" cy="8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769D6-609D-4DBA-9B66-930F2868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139" y="74482"/>
            <a:ext cx="12192000" cy="592269"/>
          </a:xfrm>
        </p:spPr>
        <p:txBody>
          <a:bodyPr>
            <a:noAutofit/>
          </a:bodyPr>
          <a:lstStyle/>
          <a:p>
            <a:r>
              <a:rPr lang="cs-CZ" sz="2800" b="1" dirty="0" err="1"/>
              <a:t>European</a:t>
            </a:r>
            <a:r>
              <a:rPr lang="cs-CZ" sz="2800" b="1" dirty="0"/>
              <a:t> </a:t>
            </a:r>
            <a:r>
              <a:rPr lang="cs-CZ" sz="2800" b="1" dirty="0" err="1"/>
              <a:t>Governance</a:t>
            </a:r>
            <a:r>
              <a:rPr lang="cs-CZ" sz="2800" b="1" dirty="0"/>
              <a:t>, </a:t>
            </a:r>
            <a:r>
              <a:rPr lang="cs-CZ" sz="2800" b="1" dirty="0" err="1"/>
              <a:t>White</a:t>
            </a:r>
            <a:r>
              <a:rPr lang="cs-CZ" sz="2800" b="1" dirty="0"/>
              <a:t> </a:t>
            </a:r>
            <a:r>
              <a:rPr lang="cs-CZ" sz="2800" b="1" dirty="0" err="1"/>
              <a:t>Paper</a:t>
            </a:r>
            <a:r>
              <a:rPr lang="cs-CZ" sz="2800" b="1" dirty="0"/>
              <a:t>, EC 2001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5DE1D1-486D-4220-9F5E-922674C8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4" y="906593"/>
            <a:ext cx="10972800" cy="5876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Openness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cs-CZ" sz="2000" b="1" i="0" u="none" strike="noStrike" baseline="0" dirty="0">
                <a:latin typeface="EUAlbertina-Bold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The institutions should work in a </a:t>
            </a:r>
            <a:r>
              <a:rPr lang="en-US" sz="2000" b="0" i="0" u="sng" strike="noStrike" baseline="0" dirty="0">
                <a:latin typeface="EUAlbertina-Regu"/>
              </a:rPr>
              <a:t>more open manner</a:t>
            </a:r>
            <a:r>
              <a:rPr lang="en-US" sz="2000" b="0" i="0" u="none" strike="noStrike" baseline="0" dirty="0">
                <a:latin typeface="EUAlbertina-Regu"/>
              </a:rPr>
              <a:t>. Together with the Member States,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they should actively communicate what the EU does and the decisions it takes. They should use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language that is </a:t>
            </a:r>
            <a:r>
              <a:rPr lang="en-US" sz="2000" b="0" i="0" u="sng" strike="noStrike" baseline="0" dirty="0">
                <a:latin typeface="EUAlbertina-Regu"/>
              </a:rPr>
              <a:t>accessible and understandable </a:t>
            </a:r>
            <a:r>
              <a:rPr lang="en-US" sz="2000" b="0" i="0" u="none" strike="noStrike" baseline="0" dirty="0">
                <a:latin typeface="EUAlbertina-Regu"/>
              </a:rPr>
              <a:t>for the general public. This is of particular importance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in order to </a:t>
            </a:r>
            <a:r>
              <a:rPr lang="en-US" sz="2000" b="0" i="0" u="sng" strike="noStrike" baseline="0" dirty="0">
                <a:latin typeface="EUAlbertina-Regu"/>
              </a:rPr>
              <a:t>improve the confidence</a:t>
            </a:r>
            <a:r>
              <a:rPr lang="en-US" sz="2000" b="0" i="0" u="none" strike="noStrike" baseline="0" dirty="0">
                <a:latin typeface="EUAlbertina-Regu"/>
              </a:rPr>
              <a:t> in complex </a:t>
            </a:r>
            <a:r>
              <a:rPr lang="en-US" sz="2000" b="0" i="0" u="sng" strike="noStrike" baseline="0" dirty="0">
                <a:latin typeface="EUAlbertina-Regu"/>
              </a:rPr>
              <a:t>institutions</a:t>
            </a:r>
            <a:r>
              <a:rPr lang="en-US" sz="2000" b="0" i="0" u="none" strike="noStrike" baseline="0" dirty="0">
                <a:latin typeface="EUAlbertina-Regu"/>
              </a:rPr>
              <a:t>.</a:t>
            </a:r>
            <a:endParaRPr lang="cs-CZ" sz="2000" b="0" i="0" u="none" strike="noStrike" baseline="0" dirty="0">
              <a:latin typeface="EUAlbertina-Regu"/>
            </a:endParaRPr>
          </a:p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Participation</a:t>
            </a:r>
            <a:r>
              <a:rPr lang="cs-CZ" sz="2400" b="1" i="0" u="none" strike="noStrike" baseline="0" dirty="0">
                <a:latin typeface="EUAlbertina-Bold"/>
              </a:rPr>
              <a:t>: </a:t>
            </a:r>
            <a:r>
              <a:rPr lang="en-US" sz="2000" b="0" i="0" u="none" strike="noStrike" baseline="0" dirty="0">
                <a:latin typeface="EUAlbertina-Regu"/>
              </a:rPr>
              <a:t>The quality, relevance and effectiveness of EU policies depend on ensuring </a:t>
            </a:r>
            <a:r>
              <a:rPr lang="en-US" sz="2000" b="0" i="0" u="sng" strike="noStrike" baseline="0" dirty="0">
                <a:latin typeface="EUAlbertina-Regu"/>
              </a:rPr>
              <a:t>wide</a:t>
            </a:r>
            <a:r>
              <a:rPr lang="cs-CZ" sz="2000" b="0" i="0" u="sng" strike="noStrike" baseline="0" dirty="0">
                <a:latin typeface="EUAlbertina-Regu"/>
              </a:rPr>
              <a:t> </a:t>
            </a:r>
            <a:r>
              <a:rPr lang="en-US" sz="2000" b="0" i="0" u="sng" strike="noStrike" baseline="0" dirty="0">
                <a:latin typeface="EUAlbertina-Regu"/>
              </a:rPr>
              <a:t>participation throughout the policy chain </a:t>
            </a:r>
            <a:r>
              <a:rPr lang="en-US" sz="2000" b="0" i="0" u="none" strike="noStrike" baseline="0" dirty="0">
                <a:latin typeface="EUAlbertina-Regu"/>
              </a:rPr>
              <a:t>— from conception to implementation. Improved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participation is likely to create more </a:t>
            </a:r>
            <a:r>
              <a:rPr lang="en-US" sz="2000" b="0" i="0" u="sng" strike="noStrike" baseline="0" dirty="0">
                <a:latin typeface="EUAlbertina-Regu"/>
              </a:rPr>
              <a:t>confidence in the end result and in the institutions</a:t>
            </a:r>
            <a:r>
              <a:rPr lang="en-US" sz="2000" b="0" i="0" u="none" strike="noStrike" baseline="0" dirty="0">
                <a:latin typeface="EUAlbertina-Regu"/>
              </a:rPr>
              <a:t> which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deliver policies. Participation crucially depends on central governments following an inclusive</a:t>
            </a:r>
            <a:r>
              <a:rPr lang="cs-CZ" sz="2000" b="0" i="0" u="none" strike="noStrike" baseline="0" dirty="0">
                <a:latin typeface="EUAlbertina-Regu"/>
              </a:rPr>
              <a:t> </a:t>
            </a:r>
            <a:r>
              <a:rPr lang="en-US" sz="2000" b="0" i="0" u="none" strike="noStrike" baseline="0" dirty="0">
                <a:latin typeface="EUAlbertina-Regu"/>
              </a:rPr>
              <a:t>approach when developing and implementing EU policies.</a:t>
            </a:r>
            <a:r>
              <a:rPr lang="en-US" sz="2000" b="1" dirty="0">
                <a:latin typeface="EUAlbertina-Bold"/>
              </a:rPr>
              <a:t> </a:t>
            </a:r>
            <a:endParaRPr lang="cs-CZ" sz="2000" b="1" dirty="0">
              <a:latin typeface="EUAlbertina-Bold"/>
            </a:endParaRPr>
          </a:p>
          <a:p>
            <a:pPr marL="0" indent="0" algn="just">
              <a:buNone/>
            </a:pPr>
            <a:r>
              <a:rPr lang="en-US" sz="2400" b="1" dirty="0">
                <a:latin typeface="EUAlbertina-Bold"/>
              </a:rPr>
              <a:t>Accountability</a:t>
            </a:r>
            <a:r>
              <a:rPr lang="cs-CZ" sz="2400" b="1" dirty="0">
                <a:latin typeface="EUAlbertina-Bold"/>
              </a:rPr>
              <a:t>:</a:t>
            </a:r>
            <a:r>
              <a:rPr lang="en-US" sz="2000" dirty="0">
                <a:latin typeface="EUAlbertina-Regu"/>
              </a:rPr>
              <a:t> </a:t>
            </a:r>
            <a:r>
              <a:rPr lang="en-US" sz="2000" u="sng" dirty="0">
                <a:latin typeface="EUAlbertina-Regu"/>
              </a:rPr>
              <a:t>Roles in the legislative and executive processes </a:t>
            </a:r>
            <a:r>
              <a:rPr lang="en-US" sz="2000" dirty="0">
                <a:latin typeface="EUAlbertina-Regu"/>
              </a:rPr>
              <a:t>need to be </a:t>
            </a:r>
            <a:r>
              <a:rPr lang="en-US" sz="2000" u="sng" dirty="0">
                <a:latin typeface="EUAlbertina-Regu"/>
              </a:rPr>
              <a:t>clearer</a:t>
            </a:r>
            <a:r>
              <a:rPr lang="en-US" sz="2000" dirty="0">
                <a:latin typeface="EUAlbertina-Regu"/>
              </a:rPr>
              <a:t>. Each of the EU</a:t>
            </a:r>
            <a:r>
              <a:rPr lang="cs-CZ" sz="2000" dirty="0">
                <a:latin typeface="EUAlbertina-Regu"/>
              </a:rPr>
              <a:t> </a:t>
            </a:r>
            <a:r>
              <a:rPr lang="en-US" sz="2000" dirty="0">
                <a:latin typeface="EUAlbertina-Regu"/>
              </a:rPr>
              <a:t>institutions must explain and take responsibility for what it does in Europe. But there is also a need</a:t>
            </a:r>
            <a:r>
              <a:rPr lang="cs-CZ" sz="2000" dirty="0">
                <a:latin typeface="EUAlbertina-Regu"/>
              </a:rPr>
              <a:t> </a:t>
            </a:r>
            <a:r>
              <a:rPr lang="en-US" sz="2000" dirty="0">
                <a:latin typeface="EUAlbertina-Regu"/>
              </a:rPr>
              <a:t>for </a:t>
            </a:r>
            <a:r>
              <a:rPr lang="en-US" sz="2000" u="sng" dirty="0">
                <a:latin typeface="EUAlbertina-Regu"/>
              </a:rPr>
              <a:t>greater clarity and responsibility </a:t>
            </a:r>
            <a:r>
              <a:rPr lang="en-US" sz="2000" dirty="0">
                <a:latin typeface="EUAlbertina-Regu"/>
              </a:rPr>
              <a:t>from Member States and all those involved in developing and</a:t>
            </a:r>
            <a:r>
              <a:rPr lang="cs-CZ" sz="2000" dirty="0">
                <a:latin typeface="EUAlbertina-Regu"/>
              </a:rPr>
              <a:t> i</a:t>
            </a:r>
            <a:r>
              <a:rPr lang="en-US" sz="2000" dirty="0" err="1">
                <a:latin typeface="EUAlbertina-Regu"/>
              </a:rPr>
              <a:t>mplementing</a:t>
            </a:r>
            <a:r>
              <a:rPr lang="en-US" sz="2000" dirty="0">
                <a:latin typeface="EUAlbertina-Regu"/>
              </a:rPr>
              <a:t> EU policy at whatever level.</a:t>
            </a:r>
            <a:endParaRPr lang="cs-CZ" sz="2000" dirty="0">
              <a:latin typeface="EUAlbertina-Regu"/>
            </a:endParaRPr>
          </a:p>
          <a:p>
            <a:pPr marL="0" indent="0" algn="just">
              <a:buNone/>
            </a:pPr>
            <a:endParaRPr lang="en-US" sz="1800" b="0" i="0" u="none" strike="noStrike" baseline="0" dirty="0">
              <a:latin typeface="EUAlbertina-Regu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493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573D4-2221-41BB-A5D7-A895B742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EG in EC WP 2001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4D328-1DC1-418D-BE4C-DA93FBD7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63" y="1552576"/>
            <a:ext cx="11632733" cy="5305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Effectiveness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en-US" sz="24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Policies must be </a:t>
            </a:r>
            <a:r>
              <a:rPr lang="en-US" sz="2200" b="0" i="0" u="sng" strike="noStrike" baseline="0" dirty="0">
                <a:latin typeface="EUAlbertina-Regu"/>
              </a:rPr>
              <a:t>effective</a:t>
            </a:r>
            <a:r>
              <a:rPr lang="en-US" sz="2200" b="0" i="0" u="none" strike="noStrike" baseline="0" dirty="0">
                <a:latin typeface="EUAlbertina-Regu"/>
              </a:rPr>
              <a:t> and </a:t>
            </a:r>
            <a:r>
              <a:rPr lang="en-US" sz="2200" b="0" i="0" u="sng" strike="noStrike" baseline="0" dirty="0">
                <a:latin typeface="EUAlbertina-Regu"/>
              </a:rPr>
              <a:t>timely</a:t>
            </a:r>
            <a:r>
              <a:rPr lang="en-US" sz="2200" b="0" i="0" u="none" strike="noStrike" baseline="0" dirty="0">
                <a:latin typeface="EUAlbertina-Regu"/>
              </a:rPr>
              <a:t>, delivering what is needed on the basis of </a:t>
            </a:r>
            <a:r>
              <a:rPr lang="en-US" sz="2200" b="0" i="0" u="sng" strike="noStrike" baseline="0" dirty="0">
                <a:latin typeface="EUAlbertina-Regu"/>
              </a:rPr>
              <a:t>clear</a:t>
            </a:r>
            <a:r>
              <a:rPr lang="cs-CZ" sz="2200" b="0" i="0" u="sng" strike="noStrike" baseline="0" dirty="0">
                <a:latin typeface="EUAlbertina-Regu"/>
              </a:rPr>
              <a:t> </a:t>
            </a:r>
            <a:r>
              <a:rPr lang="en-US" sz="2200" b="0" i="0" u="sng" strike="noStrike" baseline="0" dirty="0">
                <a:latin typeface="EUAlbertina-Regu"/>
              </a:rPr>
              <a:t>objectives</a:t>
            </a:r>
            <a:r>
              <a:rPr lang="en-US" sz="2200" b="0" i="0" u="none" strike="noStrike" baseline="0" dirty="0">
                <a:latin typeface="EUAlbertina-Regu"/>
              </a:rPr>
              <a:t>, an </a:t>
            </a:r>
            <a:r>
              <a:rPr lang="en-US" sz="2200" b="0" i="0" u="sng" strike="noStrike" baseline="0" dirty="0">
                <a:latin typeface="EUAlbertina-Regu"/>
              </a:rPr>
              <a:t>evaluation of future impact and, where available, of past experience</a:t>
            </a:r>
            <a:r>
              <a:rPr lang="en-US" sz="2200" b="0" i="0" u="none" strike="noStrike" baseline="0" dirty="0">
                <a:latin typeface="EUAlbertina-Regu"/>
              </a:rPr>
              <a:t>. Effectiveness also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depends on implementing EU policies </a:t>
            </a:r>
            <a:r>
              <a:rPr lang="en-US" sz="2200" b="0" i="0" u="sng" strike="noStrike" baseline="0" dirty="0">
                <a:latin typeface="EUAlbertina-Regu"/>
              </a:rPr>
              <a:t>in a proportionate manner </a:t>
            </a:r>
            <a:r>
              <a:rPr lang="en-US" sz="2200" b="0" i="0" u="none" strike="noStrike" baseline="0" dirty="0">
                <a:latin typeface="EUAlbertina-Regu"/>
              </a:rPr>
              <a:t>and on </a:t>
            </a:r>
            <a:r>
              <a:rPr lang="en-US" sz="2200" b="0" i="0" u="sng" strike="noStrike" baseline="0" dirty="0">
                <a:latin typeface="EUAlbertina-Regu"/>
              </a:rPr>
              <a:t>taking decisions at the</a:t>
            </a:r>
            <a:r>
              <a:rPr lang="cs-CZ" sz="2200" b="0" i="0" u="sng" strike="noStrike" baseline="0" dirty="0">
                <a:latin typeface="EUAlbertina-Regu"/>
              </a:rPr>
              <a:t> most </a:t>
            </a:r>
            <a:r>
              <a:rPr lang="cs-CZ" sz="2200" b="0" i="0" u="sng" strike="noStrike" baseline="0" dirty="0" err="1">
                <a:latin typeface="EUAlbertina-Regu"/>
              </a:rPr>
              <a:t>appropriate</a:t>
            </a:r>
            <a:r>
              <a:rPr lang="cs-CZ" sz="2200" b="0" i="0" u="sng" strike="noStrike" baseline="0" dirty="0">
                <a:latin typeface="EUAlbertina-Regu"/>
              </a:rPr>
              <a:t> level</a:t>
            </a:r>
            <a:r>
              <a:rPr lang="cs-CZ" sz="2200" b="0" i="0" u="none" strike="noStrike" baseline="0" dirty="0">
                <a:latin typeface="EUAlbertina-Regu"/>
              </a:rPr>
              <a:t>.</a:t>
            </a:r>
            <a:r>
              <a:rPr lang="en-US" sz="2200" b="1" i="0" u="none" strike="noStrike" baseline="0" dirty="0">
                <a:latin typeface="EUAlbertina-Bold"/>
              </a:rPr>
              <a:t> </a:t>
            </a:r>
            <a:endParaRPr lang="cs-CZ" sz="2200" b="1" i="0" u="none" strike="noStrike" baseline="0" dirty="0">
              <a:latin typeface="EUAlbertina-Bold"/>
            </a:endParaRPr>
          </a:p>
          <a:p>
            <a:pPr marL="0" indent="0" algn="just">
              <a:buNone/>
            </a:pPr>
            <a:r>
              <a:rPr lang="en-US" sz="2400" b="1" i="0" u="none" strike="noStrike" baseline="0" dirty="0">
                <a:latin typeface="EUAlbertina-Bold"/>
              </a:rPr>
              <a:t>Coherence</a:t>
            </a:r>
            <a:r>
              <a:rPr lang="cs-CZ" sz="2400" b="1" i="0" u="none" strike="noStrike" baseline="0" dirty="0">
                <a:latin typeface="EUAlbertina-Bold"/>
              </a:rPr>
              <a:t>:</a:t>
            </a:r>
            <a:r>
              <a:rPr lang="en-US" sz="2200" b="0" i="0" u="none" strike="noStrike" baseline="0" dirty="0">
                <a:latin typeface="EUAlbertina-Regu"/>
              </a:rPr>
              <a:t> Policies and action must be </a:t>
            </a:r>
            <a:r>
              <a:rPr lang="en-US" sz="2200" b="0" i="0" u="sng" strike="noStrike" baseline="0" dirty="0">
                <a:latin typeface="EUAlbertina-Regu"/>
              </a:rPr>
              <a:t>coherent and easily understood</a:t>
            </a:r>
            <a:r>
              <a:rPr lang="en-US" sz="2200" b="0" i="0" u="none" strike="noStrike" baseline="0" dirty="0">
                <a:latin typeface="EUAlbertina-Regu"/>
              </a:rPr>
              <a:t>. The need for coherence in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the Union is increasing: the range of tasks has grown; </a:t>
            </a:r>
            <a:r>
              <a:rPr lang="cs-CZ" sz="2200" b="0" i="0" u="none" strike="noStrike" baseline="0" dirty="0">
                <a:latin typeface="EUAlbertina-Regu"/>
              </a:rPr>
              <a:t> e</a:t>
            </a:r>
            <a:r>
              <a:rPr lang="en-US" sz="2200" b="0" i="0" u="none" strike="noStrike" baseline="0" dirty="0" err="1">
                <a:latin typeface="EUAlbertina-Regu"/>
              </a:rPr>
              <a:t>nlargement</a:t>
            </a:r>
            <a:r>
              <a:rPr lang="en-US" sz="2200" b="0" i="0" u="none" strike="noStrike" baseline="0" dirty="0">
                <a:latin typeface="EUAlbertina-Regu"/>
              </a:rPr>
              <a:t> will increase diversity; challenges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such as climate and demographic change cross the boundaries of the sectoral policies on which the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Union has been built; </a:t>
            </a:r>
            <a:r>
              <a:rPr lang="en-US" sz="2200" b="0" i="0" u="sng" strike="noStrike" baseline="0" dirty="0">
                <a:latin typeface="EUAlbertina-Regu"/>
              </a:rPr>
              <a:t>regional and local authorities are increasingly involved </a:t>
            </a:r>
            <a:r>
              <a:rPr lang="en-US" sz="2200" b="0" i="0" u="none" strike="noStrike" baseline="0" dirty="0">
                <a:latin typeface="EUAlbertina-Regu"/>
              </a:rPr>
              <a:t>in EU policies.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Coherence requires </a:t>
            </a:r>
            <a:r>
              <a:rPr lang="en-US" sz="2200" b="0" i="0" u="sng" strike="noStrike" baseline="0" dirty="0">
                <a:latin typeface="EUAlbertina-Regu"/>
              </a:rPr>
              <a:t>political leadership and a strong responsibility </a:t>
            </a:r>
            <a:r>
              <a:rPr lang="en-US" sz="2200" b="0" i="0" u="none" strike="noStrike" baseline="0" dirty="0">
                <a:latin typeface="EUAlbertina-Regu"/>
              </a:rPr>
              <a:t>on the part of the institutions to</a:t>
            </a:r>
            <a:r>
              <a:rPr lang="cs-CZ" sz="2200" b="0" i="0" u="none" strike="noStrike" baseline="0" dirty="0">
                <a:latin typeface="EUAlbertina-Regu"/>
              </a:rPr>
              <a:t> </a:t>
            </a:r>
            <a:r>
              <a:rPr lang="en-US" sz="2200" b="0" i="0" u="none" strike="noStrike" baseline="0" dirty="0">
                <a:latin typeface="EUAlbertina-Regu"/>
              </a:rPr>
              <a:t>ensure a </a:t>
            </a:r>
            <a:r>
              <a:rPr lang="en-US" sz="2200" b="0" i="0" u="sng" strike="noStrike" baseline="0" dirty="0">
                <a:latin typeface="EUAlbertina-Regu"/>
              </a:rPr>
              <a:t>consistent</a:t>
            </a:r>
            <a:r>
              <a:rPr lang="en-US" sz="2200" b="0" i="0" u="none" strike="noStrike" baseline="0" dirty="0">
                <a:latin typeface="EUAlbertina-Regu"/>
              </a:rPr>
              <a:t> approach within a complex system.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954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Lindblom</a:t>
            </a:r>
            <a:r>
              <a:rPr lang="cs-CZ" dirty="0"/>
              <a:t>, 1968</a:t>
            </a:r>
          </a:p>
          <a:p>
            <a:r>
              <a:rPr lang="cs-CZ" dirty="0"/>
              <a:t>Blanka </a:t>
            </a:r>
            <a:r>
              <a:rPr lang="cs-CZ" dirty="0" err="1"/>
              <a:t>Říchová</a:t>
            </a:r>
            <a:r>
              <a:rPr lang="cs-CZ" dirty="0"/>
              <a:t>, Arnošt Veselý</a:t>
            </a:r>
          </a:p>
          <a:p>
            <a:r>
              <a:rPr lang="cs-CZ" b="1" dirty="0"/>
              <a:t>Artikulace</a:t>
            </a:r>
            <a:r>
              <a:rPr lang="cs-CZ" dirty="0"/>
              <a:t> (iniciace), agenda </a:t>
            </a:r>
            <a:r>
              <a:rPr lang="cs-CZ" dirty="0" err="1"/>
              <a:t>setting</a:t>
            </a:r>
            <a:endParaRPr lang="cs-CZ" dirty="0"/>
          </a:p>
          <a:p>
            <a:r>
              <a:rPr lang="cs-CZ" b="1" dirty="0" err="1"/>
              <a:t>Estimace</a:t>
            </a:r>
            <a:r>
              <a:rPr lang="cs-CZ" b="1" dirty="0"/>
              <a:t>, selekce </a:t>
            </a:r>
            <a:r>
              <a:rPr lang="cs-CZ" dirty="0"/>
              <a:t>(formulace problému, postup řešení), RIA a priori</a:t>
            </a:r>
          </a:p>
          <a:p>
            <a:r>
              <a:rPr lang="cs-CZ" b="1" dirty="0"/>
              <a:t>Legitimizace</a:t>
            </a:r>
            <a:r>
              <a:rPr lang="cs-CZ" dirty="0"/>
              <a:t> (politicky a právně)</a:t>
            </a:r>
          </a:p>
          <a:p>
            <a:r>
              <a:rPr lang="cs-CZ" b="1" dirty="0"/>
              <a:t>Implementace</a:t>
            </a:r>
          </a:p>
          <a:p>
            <a:r>
              <a:rPr lang="cs-CZ" b="1" dirty="0"/>
              <a:t>Monitoring a</a:t>
            </a:r>
            <a:r>
              <a:rPr lang="cs-CZ" dirty="0"/>
              <a:t> </a:t>
            </a:r>
            <a:r>
              <a:rPr lang="cs-CZ" b="1" dirty="0"/>
              <a:t>re-evaluace</a:t>
            </a:r>
            <a:r>
              <a:rPr lang="cs-CZ" dirty="0"/>
              <a:t>, RIA a posteriori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9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1552" y="692698"/>
            <a:ext cx="11088885" cy="840053"/>
          </a:xfrm>
        </p:spPr>
        <p:txBody>
          <a:bodyPr/>
          <a:lstStyle/>
          <a:p>
            <a:r>
              <a:rPr lang="fi-FI" dirty="0" err="1"/>
              <a:t>Legislative</a:t>
            </a:r>
            <a:r>
              <a:rPr lang="fi-FI" dirty="0"/>
              <a:t> </a:t>
            </a:r>
            <a:r>
              <a:rPr lang="fi-FI" dirty="0" err="1"/>
              <a:t>Drafting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59" y="1611784"/>
            <a:ext cx="11441271" cy="4752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9075" y="6165303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http://lainvalmistelu.finlex.fi/en/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93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D27-AEB9-4C5A-8FB3-EE560A8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C27CE-7883-4909-80CA-FC5E619D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53" y="1600201"/>
            <a:ext cx="1126034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Ochranná funkce</a:t>
            </a:r>
          </a:p>
          <a:p>
            <a:pPr marL="457103" lvl="1" indent="0">
              <a:buNone/>
            </a:pPr>
            <a:r>
              <a:rPr lang="cs-CZ" i="1" dirty="0"/>
              <a:t>Férová pravidla, soutěž, dělba a omezování moci</a:t>
            </a:r>
          </a:p>
          <a:p>
            <a:pPr marL="457103" lvl="1" indent="0">
              <a:buNone/>
            </a:pPr>
            <a:r>
              <a:rPr lang="cs-CZ" i="1" dirty="0"/>
              <a:t>Ochrana, podpora opozice, kontrolní výbory, svoboda slova</a:t>
            </a:r>
          </a:p>
          <a:p>
            <a:pPr marL="457103" lvl="1" indent="0">
              <a:buNone/>
            </a:pPr>
            <a:r>
              <a:rPr lang="cs-CZ" i="1" dirty="0"/>
              <a:t>Média – pluralita zdrojů, nezávislá radniční periodika</a:t>
            </a:r>
          </a:p>
          <a:p>
            <a:pPr marL="457103" lvl="1" indent="0">
              <a:buNone/>
            </a:pPr>
            <a:r>
              <a:rPr lang="cs-CZ" i="1" dirty="0"/>
              <a:t>Péče o hodnoty právního státu a lidská práva</a:t>
            </a:r>
          </a:p>
          <a:p>
            <a:pPr marL="0" lvl="1" indent="0">
              <a:buNone/>
            </a:pPr>
            <a:r>
              <a:rPr lang="cs-CZ" sz="3200" u="sng" dirty="0"/>
              <a:t>Participační funkce</a:t>
            </a:r>
          </a:p>
          <a:p>
            <a:pPr marL="361950" lvl="1" indent="0">
              <a:buNone/>
            </a:pPr>
            <a:r>
              <a:rPr lang="cs-CZ" i="1" dirty="0"/>
              <a:t>Volební, nevolební; věcná, střídmá, smysluplná kampaň </a:t>
            </a:r>
          </a:p>
          <a:p>
            <a:pPr marL="361950" lvl="1" indent="0">
              <a:buNone/>
            </a:pPr>
            <a:r>
              <a:rPr lang="cs-CZ" i="1" dirty="0"/>
              <a:t>Struktura otevřených příležitostí (hodiny, kanceláře, informovanost, komise, výbory, přístup do médií)</a:t>
            </a:r>
          </a:p>
          <a:p>
            <a:pPr marL="361950" lvl="1" indent="0">
              <a:buNone/>
            </a:pPr>
            <a:r>
              <a:rPr lang="cs-CZ" i="1" dirty="0"/>
              <a:t>Participační inovace (rozpočet, </a:t>
            </a:r>
            <a:r>
              <a:rPr lang="cs-CZ" i="1" dirty="0" err="1"/>
              <a:t>deliberativní</a:t>
            </a:r>
            <a:r>
              <a:rPr lang="cs-CZ" i="1" dirty="0"/>
              <a:t> fóra, referenda)</a:t>
            </a:r>
          </a:p>
          <a:p>
            <a:pPr marL="361950" lvl="1" indent="0">
              <a:buNone/>
            </a:pPr>
            <a:r>
              <a:rPr lang="cs-CZ" i="1" dirty="0"/>
              <a:t>Výchova k aktivnímu občanství, gramotnost, </a:t>
            </a:r>
            <a:r>
              <a:rPr lang="cs-CZ" i="1" dirty="0" err="1"/>
              <a:t>skills</a:t>
            </a:r>
            <a:r>
              <a:rPr lang="cs-CZ" i="1" dirty="0"/>
              <a:t>/kompetence</a:t>
            </a:r>
          </a:p>
          <a:p>
            <a:pPr marL="361950" lvl="1" indent="0">
              <a:buNone/>
            </a:pPr>
            <a:r>
              <a:rPr lang="cs-CZ" i="1" dirty="0"/>
              <a:t>Právo na občanskou neposlušnost</a:t>
            </a:r>
          </a:p>
        </p:txBody>
      </p:sp>
    </p:spTree>
    <p:extLst>
      <p:ext uri="{BB962C8B-B14F-4D97-AF65-F5344CB8AC3E}">
        <p14:creationId xmlns:p14="http://schemas.microsoft.com/office/powerpoint/2010/main" val="21177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1EF1-59A1-42AE-ADC8-DECEBFA2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926"/>
          </a:xfrm>
        </p:spPr>
        <p:txBody>
          <a:bodyPr>
            <a:normAutofit/>
          </a:bodyPr>
          <a:lstStyle/>
          <a:p>
            <a:r>
              <a:rPr lang="cs-CZ" sz="5400" dirty="0"/>
              <a:t>Jak zajistit dobré vládnutí?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C0CB8-B899-49E5-B882-3998E093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12" y="1037820"/>
            <a:ext cx="10972800" cy="572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Legitimizační funkce (krize důvěry)</a:t>
            </a:r>
          </a:p>
          <a:p>
            <a:pPr marL="0" indent="0">
              <a:buNone/>
            </a:pPr>
            <a:r>
              <a:rPr lang="cs-CZ" dirty="0"/>
              <a:t>Volby, dělba a omezení moci</a:t>
            </a:r>
          </a:p>
          <a:p>
            <a:pPr marL="0" indent="0">
              <a:buNone/>
            </a:pPr>
            <a:r>
              <a:rPr lang="cs-CZ" i="1" dirty="0"/>
              <a:t>Včasná informovanost, konzultace (i opakované)</a:t>
            </a:r>
          </a:p>
          <a:p>
            <a:pPr marL="0" indent="0">
              <a:buNone/>
            </a:pPr>
            <a:r>
              <a:rPr lang="cs-CZ" i="1" dirty="0"/>
              <a:t>Transparentnost (</a:t>
            </a:r>
            <a:r>
              <a:rPr lang="cs-CZ" i="1" dirty="0" err="1"/>
              <a:t>rozklikávací</a:t>
            </a:r>
            <a:r>
              <a:rPr lang="cs-CZ" i="1" dirty="0"/>
              <a:t> rozpočet)</a:t>
            </a:r>
          </a:p>
          <a:p>
            <a:pPr marL="0" indent="0">
              <a:buNone/>
            </a:pPr>
            <a:r>
              <a:rPr lang="cs-CZ" i="1" dirty="0"/>
              <a:t>Přístupové body, vstřícná komunikace</a:t>
            </a:r>
          </a:p>
          <a:p>
            <a:pPr marL="0" indent="0">
              <a:buNone/>
            </a:pPr>
            <a:r>
              <a:rPr lang="cs-CZ" i="1" dirty="0"/>
              <a:t>Vyvarovat se arogance, přehlíživosti, vrchnostenství</a:t>
            </a:r>
          </a:p>
          <a:p>
            <a:pPr marL="0" indent="0">
              <a:buNone/>
            </a:pPr>
            <a:r>
              <a:rPr lang="cs-CZ" u="sng" dirty="0"/>
              <a:t>Integrační funkce (atomizace, anomie)</a:t>
            </a:r>
          </a:p>
          <a:p>
            <a:pPr marL="0" indent="0">
              <a:buNone/>
            </a:pPr>
            <a:r>
              <a:rPr lang="cs-CZ" i="1" dirty="0"/>
              <a:t>Rodinná politika, ontologické bezpečí a péče o děti, potírání domácího násilí… </a:t>
            </a:r>
          </a:p>
          <a:p>
            <a:pPr marL="0" indent="0">
              <a:buNone/>
            </a:pPr>
            <a:r>
              <a:rPr lang="cs-CZ" i="1" dirty="0"/>
              <a:t>Podpora škol a školek (finanční, materiální, symbolická)</a:t>
            </a:r>
          </a:p>
          <a:p>
            <a:pPr marL="0" indent="0">
              <a:buNone/>
            </a:pPr>
            <a:r>
              <a:rPr lang="cs-CZ" i="1" dirty="0"/>
              <a:t>Podpora spolkového života: legislativa, granty …</a:t>
            </a:r>
          </a:p>
          <a:p>
            <a:pPr marL="0" indent="0">
              <a:buNone/>
            </a:pPr>
            <a:r>
              <a:rPr lang="cs-CZ" i="1" dirty="0"/>
              <a:t>Péče o bezpečí, veřejný prostor, hřiště, parky …</a:t>
            </a:r>
          </a:p>
          <a:p>
            <a:pPr marL="0" indent="0">
              <a:buNone/>
            </a:pPr>
            <a:r>
              <a:rPr lang="cs-CZ" i="1" dirty="0"/>
              <a:t>Zajištění bezbariérovosti, podpora sociálně slabých, ohrožených, vylučovaných…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3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8408"/>
            <a:ext cx="10706099" cy="122213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27" y="790575"/>
            <a:ext cx="3605790" cy="55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8" y="790575"/>
            <a:ext cx="2932967" cy="2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9" y="3798276"/>
            <a:ext cx="2932967" cy="2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Steven </a:t>
            </a:r>
            <a:r>
              <a:rPr lang="cs-CZ" sz="4000" dirty="0" err="1"/>
              <a:t>Levitsky</a:t>
            </a:r>
            <a:br>
              <a:rPr lang="cs-CZ" sz="4000" dirty="0"/>
            </a:br>
            <a:r>
              <a:rPr lang="cs-CZ" sz="4000" dirty="0"/>
              <a:t>Daniel </a:t>
            </a:r>
            <a:r>
              <a:rPr lang="cs-CZ" sz="4000" dirty="0" err="1"/>
              <a:t>Ziblatt</a:t>
            </a:r>
            <a:br>
              <a:rPr lang="cs-CZ" sz="4000" dirty="0"/>
            </a:br>
            <a:r>
              <a:rPr lang="cs-CZ" sz="4000" dirty="0"/>
              <a:t>2018</a:t>
            </a:r>
            <a:br>
              <a:rPr lang="cs-CZ" sz="4000" dirty="0"/>
            </a:b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32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40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/>
              <a:t>www.karelmuller.eu</a:t>
            </a:r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645" y="717550"/>
            <a:ext cx="10706099" cy="867861"/>
          </a:xfrm>
        </p:spPr>
        <p:txBody>
          <a:bodyPr/>
          <a:lstStyle/>
          <a:p>
            <a:r>
              <a:rPr lang="cs-CZ" dirty="0"/>
              <a:t>Indikátory odklonu od demokracie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How can we recognize dangerous autocrats?</a:t>
            </a:r>
            <a:endParaRPr lang="cs-CZ" sz="2400" u="sng" dirty="0"/>
          </a:p>
          <a:p>
            <a:r>
              <a:rPr lang="en-US" sz="2400" dirty="0"/>
              <a:t>Rejecting or weak support for democratic rules </a:t>
            </a:r>
            <a:endParaRPr lang="cs-CZ" sz="2400" dirty="0"/>
          </a:p>
          <a:p>
            <a:r>
              <a:rPr lang="en-US" sz="2400" dirty="0"/>
              <a:t>Delegitimizing political opponents </a:t>
            </a:r>
            <a:endParaRPr lang="cs-CZ" sz="2400" dirty="0"/>
          </a:p>
          <a:p>
            <a:r>
              <a:rPr lang="en-US" sz="2400" dirty="0"/>
              <a:t>Tolerating or invoking violence </a:t>
            </a:r>
            <a:endParaRPr lang="cs-CZ" sz="2400" dirty="0"/>
          </a:p>
          <a:p>
            <a:r>
              <a:rPr lang="en-US" sz="2400" dirty="0"/>
              <a:t>Readiness to confine civic rights including media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842230"/>
            <a:ext cx="37052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6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977" y="373279"/>
            <a:ext cx="10972800" cy="1008112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Posilovat odolnost naší společnosti i jejích (LIBDEM) institucí!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248" y="1768294"/>
            <a:ext cx="10972800" cy="5017740"/>
          </a:xfrm>
        </p:spPr>
        <p:txBody>
          <a:bodyPr>
            <a:normAutofit/>
          </a:bodyPr>
          <a:lstStyle/>
          <a:p>
            <a:r>
              <a:rPr lang="cs-CZ" sz="2800" dirty="0"/>
              <a:t>Potřebujeme zástupce,</a:t>
            </a:r>
            <a:r>
              <a:rPr lang="cs-CZ" sz="2800" dirty="0">
                <a:solidFill>
                  <a:srgbClr val="00B05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nikoli držitelé institucí</a:t>
            </a:r>
            <a:r>
              <a:rPr lang="cs-CZ" sz="2800" dirty="0"/>
              <a:t>!</a:t>
            </a:r>
          </a:p>
          <a:p>
            <a:r>
              <a:rPr lang="cs-CZ" sz="2800" dirty="0"/>
              <a:t>Investovat důvěru (x stereotypní a priori nedůvěra)</a:t>
            </a:r>
          </a:p>
          <a:p>
            <a:r>
              <a:rPr lang="cs-CZ" sz="2800" dirty="0"/>
              <a:t>De-stigmatizoval politickou činnost!</a:t>
            </a:r>
          </a:p>
          <a:p>
            <a:r>
              <a:rPr lang="cs-CZ" sz="2800" dirty="0"/>
              <a:t>De-stigmatizovat, chránit a inovovat politické stranictví </a:t>
            </a:r>
          </a:p>
          <a:p>
            <a:r>
              <a:rPr lang="cs-CZ" sz="2800" dirty="0"/>
              <a:t>Nepaušalizovat, rozlišovat, třídit!</a:t>
            </a:r>
          </a:p>
          <a:p>
            <a:r>
              <a:rPr lang="cs-CZ" sz="2800" dirty="0"/>
              <a:t>Posilovat smysl pro pluralitu zájmů a názorů, kritické myšlení a management konfliktu směrem k optimalizaci ideálů/principů!</a:t>
            </a:r>
          </a:p>
          <a:p>
            <a:r>
              <a:rPr lang="cs-CZ" sz="2800" dirty="0"/>
              <a:t>Zavést plošný systém politické vzdělávání ve prospěch liberálních a demokratických hodnot!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2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 noChangeArrowheads="1"/>
          </p:cNvSpPr>
          <p:nvPr>
            <p:ph type="title"/>
          </p:nvPr>
        </p:nvSpPr>
        <p:spPr>
          <a:xfrm>
            <a:off x="667445" y="566251"/>
            <a:ext cx="9556666" cy="390525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Jaký je vztah ideálů a reality?</a:t>
            </a:r>
            <a:br>
              <a:rPr lang="cs-CZ" altLang="cs-CZ" sz="4000" dirty="0"/>
            </a:br>
            <a:r>
              <a:rPr lang="cs-CZ" altLang="cs-CZ" sz="4000" dirty="0"/>
              <a:t>Utopický realismus!</a:t>
            </a:r>
          </a:p>
        </p:txBody>
      </p:sp>
      <p:sp>
        <p:nvSpPr>
          <p:cNvPr id="2355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78933" y="2027976"/>
            <a:ext cx="8447088" cy="474324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i="1" dirty="0"/>
              <a:t>„Kdokoliv chce realizovat utopické plány, musí nejdříve vyčistit plátno, na němž je namalován skutečný svět“</a:t>
            </a:r>
            <a:r>
              <a:rPr lang="cs-CZ" altLang="cs-CZ" dirty="0"/>
              <a:t> (</a:t>
            </a:r>
            <a:r>
              <a:rPr lang="cs-CZ" altLang="cs-CZ" dirty="0" err="1"/>
              <a:t>Dahrendorf</a:t>
            </a:r>
            <a:r>
              <a:rPr lang="cs-CZ" altLang="cs-CZ" dirty="0"/>
              <a:t>).</a:t>
            </a:r>
          </a:p>
          <a:p>
            <a:pPr eaLnBrk="1" hangingPunct="1"/>
            <a:r>
              <a:rPr lang="cs-CZ" altLang="cs-CZ" i="1" dirty="0"/>
              <a:t>„Nebylo by dosaženo možného, kdyby se stále neusilovalo o nemožné</a:t>
            </a:r>
            <a:r>
              <a:rPr lang="cs-CZ" altLang="cs-CZ" dirty="0"/>
              <a:t>“ (Weber)</a:t>
            </a:r>
          </a:p>
          <a:p>
            <a:pPr eaLnBrk="1" hangingPunct="1"/>
            <a:r>
              <a:rPr lang="cs-CZ" altLang="cs-CZ" dirty="0"/>
              <a:t>„</a:t>
            </a:r>
            <a:r>
              <a:rPr lang="cs-CZ" altLang="cs-CZ" i="1" dirty="0"/>
              <a:t>Nejen my můžeme zradit své ideály, ale i ideály mohou zradit nás“ (</a:t>
            </a:r>
            <a:r>
              <a:rPr lang="cs-CZ" altLang="cs-CZ" i="1" dirty="0" err="1"/>
              <a:t>Sartori</a:t>
            </a:r>
            <a:r>
              <a:rPr lang="cs-CZ" altLang="cs-CZ" i="1" dirty="0"/>
              <a:t>) </a:t>
            </a:r>
          </a:p>
          <a:p>
            <a:pPr eaLnBrk="1" hangingPunct="1"/>
            <a:r>
              <a:rPr lang="cs-CZ" altLang="cs-CZ" i="1" dirty="0"/>
              <a:t>„Je třeba nechat zemřít své ideály ještě dříve, než pro ně začnou umírat neviní lidé“ (</a:t>
            </a:r>
            <a:r>
              <a:rPr lang="cs-CZ" altLang="cs-CZ" i="1" dirty="0" err="1"/>
              <a:t>Popper</a:t>
            </a:r>
            <a:r>
              <a:rPr lang="cs-CZ" altLang="cs-CZ" i="1" dirty="0"/>
              <a:t>)</a:t>
            </a:r>
          </a:p>
          <a:p>
            <a:pPr eaLnBrk="1" hangingPunct="1"/>
            <a:r>
              <a:rPr lang="cs-CZ" altLang="cs-CZ" i="1" dirty="0"/>
              <a:t>Pravidlo zpětné vazby, zprostředkující struktury</a:t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69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Benjamin </a:t>
            </a:r>
            <a:r>
              <a:rPr lang="cs-CZ" dirty="0" err="1"/>
              <a:t>Constant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699" y="1867363"/>
            <a:ext cx="4756638" cy="4525963"/>
          </a:xfrm>
        </p:spPr>
        <p:txBody>
          <a:bodyPr/>
          <a:lstStyle/>
          <a:p>
            <a:r>
              <a:rPr lang="cs-CZ" dirty="0"/>
              <a:t>*</a:t>
            </a:r>
            <a:r>
              <a:rPr lang="cs-CZ" sz="2800" dirty="0"/>
              <a:t>1767 – †1830</a:t>
            </a:r>
          </a:p>
          <a:p>
            <a:r>
              <a:rPr lang="cs-CZ" sz="2800" dirty="0"/>
              <a:t>Reakce na revoluční teror </a:t>
            </a:r>
          </a:p>
          <a:p>
            <a:r>
              <a:rPr lang="cs-CZ" sz="2800" dirty="0"/>
              <a:t>Ideální: maximalizace versus  optimalizace  </a:t>
            </a:r>
          </a:p>
          <a:p>
            <a:r>
              <a:rPr lang="cs-CZ" sz="2800" dirty="0"/>
              <a:t>Nezamýšlené důsledky </a:t>
            </a:r>
          </a:p>
          <a:p>
            <a:r>
              <a:rPr lang="cs-CZ" sz="2800" dirty="0"/>
              <a:t>Zprostředkující struktury</a:t>
            </a:r>
          </a:p>
          <a:p>
            <a:r>
              <a:rPr lang="cs-CZ" sz="2800" dirty="0"/>
              <a:t>Kultura zpětné vazby</a:t>
            </a:r>
          </a:p>
          <a:p>
            <a:endParaRPr lang="cs-CZ" dirty="0"/>
          </a:p>
        </p:txBody>
      </p:sp>
      <p:pic>
        <p:nvPicPr>
          <p:cNvPr id="4" name="Zástupný symbol pro obsah 6" descr="Cons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5371" y="1484784"/>
            <a:ext cx="3672408" cy="51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6608F-D333-4D38-86BD-0DBF7A99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Slabiny demokracie v česku</a:t>
            </a:r>
            <a:br>
              <a:rPr lang="cs-CZ" sz="4000" dirty="0"/>
            </a:br>
            <a:r>
              <a:rPr lang="cs-CZ" sz="2700" i="1" dirty="0"/>
              <a:t>Nízká institucionální tvořivost</a:t>
            </a:r>
            <a:br>
              <a:rPr lang="cs-CZ" sz="2700" i="1" dirty="0"/>
            </a:br>
            <a:br>
              <a:rPr lang="cs-CZ" sz="2700" i="1" dirty="0"/>
            </a:br>
            <a:endParaRPr lang="cs-CZ" sz="27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68B9F-9D21-40D8-835C-402C7C23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706100" cy="483764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Nezájem o politiku (de-politizace)</a:t>
            </a:r>
          </a:p>
          <a:p>
            <a:pPr lvl="1"/>
            <a:r>
              <a:rPr lang="cs-CZ" sz="2100" dirty="0"/>
              <a:t>Omezený </a:t>
            </a:r>
            <a:r>
              <a:rPr lang="cs-CZ" sz="2100" dirty="0" err="1"/>
              <a:t>rekrutační</a:t>
            </a:r>
            <a:r>
              <a:rPr lang="cs-CZ" sz="2100" dirty="0"/>
              <a:t> rezervoár politických elit</a:t>
            </a:r>
          </a:p>
          <a:p>
            <a:pPr lvl="1"/>
            <a:r>
              <a:rPr lang="cs-CZ" sz="2100" dirty="0"/>
              <a:t>Slabá veřejná kontrola politických institucí</a:t>
            </a:r>
          </a:p>
          <a:p>
            <a:pPr lvl="1"/>
            <a:r>
              <a:rPr lang="cs-CZ" sz="2100" dirty="0"/>
              <a:t>Nedostatek (absence) zpětných vazeb</a:t>
            </a:r>
          </a:p>
          <a:p>
            <a:r>
              <a:rPr lang="cs-CZ" b="1" dirty="0"/>
              <a:t>Stigmatizace politiky (politici x tzv. obyčejní lidé) </a:t>
            </a:r>
          </a:p>
          <a:p>
            <a:pPr lvl="1"/>
            <a:r>
              <a:rPr lang="cs-CZ" dirty="0"/>
              <a:t>Česko je země s negativním vůdcovským klimatem 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Nízká důvěra v politické strany a parlament</a:t>
            </a:r>
          </a:p>
          <a:p>
            <a:pPr lvl="1"/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Dominance negativních zpětných vazeb</a:t>
            </a:r>
          </a:p>
          <a:p>
            <a:pPr lvl="2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Obranný efekt uzavírání se, vyhoření, zcyničtění</a:t>
            </a:r>
          </a:p>
          <a:p>
            <a:pPr lvl="2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Začarovaný kruh stigmatizace, negativní selekce</a:t>
            </a:r>
          </a:p>
          <a:p>
            <a:r>
              <a:rPr lang="cs-CZ" b="1" dirty="0"/>
              <a:t>Despekt k diskusi a nerealistická očekávání</a:t>
            </a:r>
          </a:p>
          <a:p>
            <a:pPr lvl="1"/>
            <a:r>
              <a:rPr lang="cs-CZ" sz="2100" dirty="0"/>
              <a:t>Frustrace, deziluze na straně veřejnosti</a:t>
            </a:r>
          </a:p>
          <a:p>
            <a:pPr lvl="1"/>
            <a:r>
              <a:rPr lang="cs-CZ" sz="2100" dirty="0"/>
              <a:t>Omezená reflexivita, efektivita institucí</a:t>
            </a:r>
          </a:p>
          <a:p>
            <a:pPr lvl="1"/>
            <a:r>
              <a:rPr lang="cs-CZ" sz="2100" dirty="0"/>
              <a:t>Manipulativní, demonstrativní publicita, krize legitimity/důvěry (př. pandemie, povodně)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3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4157</TotalTime>
  <Words>1606</Words>
  <Application>Microsoft Office PowerPoint</Application>
  <PresentationFormat>Širokoúhlá obrazovka</PresentationFormat>
  <Paragraphs>173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Aptos</vt:lpstr>
      <vt:lpstr>Arial</vt:lpstr>
      <vt:lpstr>Calibri</vt:lpstr>
      <vt:lpstr>EUAlbertina-Bold</vt:lpstr>
      <vt:lpstr>EUAlbertina-Regu</vt:lpstr>
      <vt:lpstr>Motiv Office</vt:lpstr>
      <vt:lpstr>Dobré vládnutí  v teorii a praxi  www.karelmuller.eu  21. 2. 2026 1. setkání</vt:lpstr>
      <vt:lpstr>Atestace &amp; Zdroje</vt:lpstr>
      <vt:lpstr>DOBRÉ VLÁDNUTÍ a občanská společnost </vt:lpstr>
      <vt:lpstr>Prezentace aplikace PowerPoint</vt:lpstr>
      <vt:lpstr>Indikátory odklonu od demokracie</vt:lpstr>
      <vt:lpstr>Posilovat odolnost naší společnosti i jejích (LIBDEM) institucí! </vt:lpstr>
      <vt:lpstr>Jaký je vztah ideálů a reality? Utopický realismus!</vt:lpstr>
      <vt:lpstr>Benjamin Constant </vt:lpstr>
      <vt:lpstr>Slabiny demokracie v česku Nízká institucionální tvořivost  </vt:lpstr>
      <vt:lpstr>Index vnímání korupce (TI)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Rozděleni svobodou, 2019 český Rozhlas</vt:lpstr>
      <vt:lpstr>Prezentace aplikace PowerPoint</vt:lpstr>
      <vt:lpstr>Prezentace aplikace PowerPoint</vt:lpstr>
      <vt:lpstr>Prezentace aplikace PowerPoint</vt:lpstr>
      <vt:lpstr>Tři principy „DOBRA“</vt:lpstr>
      <vt:lpstr>Praktická makro/rovina: Jak usilovat o dobré vládnutí? Jak můžeme ovlivňovat morálku? Jak posilovat důvěru (v instituce)?</vt:lpstr>
      <vt:lpstr>Kodifikace/Kodexy</vt:lpstr>
      <vt:lpstr>PRANÝŘ/TREST )-:</vt:lpstr>
      <vt:lpstr>VZORY (-:</vt:lpstr>
      <vt:lpstr>Typy autority/poznání  (Herrschaft, Weber/Habermas) </vt:lpstr>
      <vt:lpstr>Prezentace aplikace PowerPoint</vt:lpstr>
      <vt:lpstr>Cíle udržitelného rozvoje  Agendy 2030, OSN </vt:lpstr>
      <vt:lpstr>Dobré vládnutí/UN</vt:lpstr>
      <vt:lpstr>Dobré vládnutí</vt:lpstr>
      <vt:lpstr>European Governance, White Paper, EC 2001</vt:lpstr>
      <vt:lpstr>EG in EC WP 2001</vt:lpstr>
      <vt:lpstr>Policy making process</vt:lpstr>
      <vt:lpstr>Legislative Drafting Process </vt:lpstr>
      <vt:lpstr>Jak zajistit dobré vládnutí?</vt:lpstr>
      <vt:lpstr>Jak zajistit dobré vládnutí?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46</cp:revision>
  <dcterms:created xsi:type="dcterms:W3CDTF">2025-01-18T09:44:04Z</dcterms:created>
  <dcterms:modified xsi:type="dcterms:W3CDTF">2026-02-21T08:15:30Z</dcterms:modified>
</cp:coreProperties>
</file>