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364" r:id="rId6"/>
    <p:sldId id="365" r:id="rId7"/>
    <p:sldId id="267" r:id="rId8"/>
    <p:sldId id="270" r:id="rId9"/>
    <p:sldId id="271" r:id="rId10"/>
    <p:sldId id="277" r:id="rId11"/>
    <p:sldId id="285" r:id="rId12"/>
    <p:sldId id="373" r:id="rId13"/>
    <p:sldId id="374" r:id="rId14"/>
    <p:sldId id="375" r:id="rId15"/>
    <p:sldId id="286" r:id="rId16"/>
    <p:sldId id="287" r:id="rId17"/>
    <p:sldId id="288" r:id="rId18"/>
    <p:sldId id="312" r:id="rId19"/>
    <p:sldId id="274" r:id="rId20"/>
    <p:sldId id="367" r:id="rId21"/>
    <p:sldId id="258" r:id="rId22"/>
    <p:sldId id="260" r:id="rId23"/>
    <p:sldId id="261" r:id="rId24"/>
    <p:sldId id="293" r:id="rId25"/>
    <p:sldId id="371" r:id="rId26"/>
    <p:sldId id="370" r:id="rId27"/>
    <p:sldId id="368" r:id="rId28"/>
    <p:sldId id="296" r:id="rId29"/>
    <p:sldId id="298" r:id="rId30"/>
    <p:sldId id="331" r:id="rId31"/>
    <p:sldId id="309" r:id="rId32"/>
    <p:sldId id="313" r:id="rId33"/>
    <p:sldId id="377" r:id="rId34"/>
    <p:sldId id="376" r:id="rId35"/>
    <p:sldId id="379" r:id="rId36"/>
    <p:sldId id="315" r:id="rId37"/>
    <p:sldId id="318" r:id="rId38"/>
    <p:sldId id="378" r:id="rId39"/>
    <p:sldId id="322" r:id="rId40"/>
    <p:sldId id="323" r:id="rId41"/>
    <p:sldId id="325" r:id="rId42"/>
    <p:sldId id="326" r:id="rId43"/>
    <p:sldId id="380" r:id="rId44"/>
    <p:sldId id="329" r:id="rId45"/>
    <p:sldId id="336" r:id="rId46"/>
    <p:sldId id="333" r:id="rId47"/>
    <p:sldId id="334" r:id="rId48"/>
    <p:sldId id="335" r:id="rId49"/>
    <p:sldId id="338" r:id="rId50"/>
    <p:sldId id="339" r:id="rId51"/>
    <p:sldId id="343" r:id="rId52"/>
    <p:sldId id="340" r:id="rId53"/>
    <p:sldId id="358" r:id="rId54"/>
    <p:sldId id="345" r:id="rId55"/>
    <p:sldId id="344" r:id="rId56"/>
    <p:sldId id="346" r:id="rId57"/>
    <p:sldId id="347" r:id="rId58"/>
    <p:sldId id="348" r:id="rId59"/>
    <p:sldId id="349" r:id="rId60"/>
    <p:sldId id="381" r:id="rId61"/>
    <p:sldId id="351" r:id="rId62"/>
    <p:sldId id="352" r:id="rId63"/>
    <p:sldId id="357" r:id="rId64"/>
    <p:sldId id="356" r:id="rId65"/>
    <p:sldId id="350" r:id="rId66"/>
    <p:sldId id="353" r:id="rId67"/>
    <p:sldId id="359" r:id="rId68"/>
    <p:sldId id="360" r:id="rId69"/>
    <p:sldId id="361" r:id="rId70"/>
    <p:sldId id="337" r:id="rId71"/>
    <p:sldId id="342" r:id="rId72"/>
    <p:sldId id="362" r:id="rId7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tableStyles" Target="tableStyle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theme" Target="theme/theme1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1295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57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0035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03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6446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2081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9193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5044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81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75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20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DBBEE-F5FD-44EB-A771-7521FEB836B7}" type="datetimeFigureOut">
              <a:rPr lang="cs-CZ" smtClean="0"/>
              <a:t>17.12.2025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4685-CF62-44CE-9507-F1A3331E8A0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149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vcr.cz/clanek/spisova-sluzba-metodiky.aspx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acr.cz/verejnost/2-predarchivni-pece/verejnopravni-puvodci/nastroje-narodniho-digitalniho-archivu" TargetMode="External"/><Relationship Id="rId2" Type="http://schemas.openxmlformats.org/officeDocument/2006/relationships/hyperlink" Target="https://www.nacr.cz/verejnost/2-predarchivni-pece/verejnopravni-puvodci/faq" TargetMode="Externa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z.cz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C00000"/>
                </a:solidFill>
              </a:rPr>
              <a:t/>
            </a:r>
            <a:br>
              <a:rPr lang="cs-CZ" b="1" i="1" dirty="0" smtClean="0">
                <a:solidFill>
                  <a:srgbClr val="C00000"/>
                </a:solidFill>
              </a:rPr>
            </a:br>
            <a:r>
              <a:rPr lang="cs-CZ" sz="4900" b="1" i="1" dirty="0" smtClean="0">
                <a:solidFill>
                  <a:srgbClr val="C00000"/>
                </a:solidFill>
              </a:rPr>
              <a:t>Jak správně napsat spisový řád ?</a:t>
            </a:r>
            <a:br>
              <a:rPr lang="cs-CZ" sz="4900" b="1" i="1" dirty="0" smtClean="0">
                <a:solidFill>
                  <a:srgbClr val="C0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cs-CZ" sz="4400" b="1" i="1" dirty="0" smtClean="0">
                <a:solidFill>
                  <a:srgbClr val="002060"/>
                </a:solidFill>
              </a:rPr>
              <a:t>Školení spisové služby </a:t>
            </a:r>
          </a:p>
          <a:p>
            <a:pPr marL="0" indent="0" algn="ctr">
              <a:buNone/>
            </a:pPr>
            <a:endParaRPr lang="cs-CZ" sz="32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32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32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3200" dirty="0" smtClean="0">
                <a:solidFill>
                  <a:srgbClr val="002060"/>
                </a:solidFill>
              </a:rPr>
              <a:t>PhDr. Daniela Brádlerová, Ph.D.</a:t>
            </a:r>
            <a:endParaRPr 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15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Legislativní </a:t>
            </a:r>
            <a:r>
              <a:rPr lang="cs-CZ" b="1" i="1" dirty="0">
                <a:solidFill>
                  <a:srgbClr val="FF0000"/>
                </a:solidFill>
              </a:rPr>
              <a:t>rámec </a:t>
            </a:r>
            <a:r>
              <a:rPr lang="cs-CZ" b="1" i="1" dirty="0" smtClean="0">
                <a:solidFill>
                  <a:srgbClr val="FF0000"/>
                </a:solidFill>
              </a:rPr>
              <a:t>III.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Nařízení Evropské unie 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/>
              <a:t>Nařízení Evropského parlamentu a Rady </a:t>
            </a:r>
            <a:r>
              <a:rPr lang="cs-CZ" dirty="0" smtClean="0"/>
              <a:t>č</a:t>
            </a:r>
            <a:r>
              <a:rPr lang="cs-CZ" dirty="0"/>
              <a:t>. 910/2014 o elektronické identifikaci a službách vytvářejících důvěru pro elektronické transakce na vnitřním trhu a o zrušení směrnice 1999/93/ES </a:t>
            </a:r>
            <a:r>
              <a:rPr lang="cs-CZ" dirty="0" smtClean="0"/>
              <a:t>(„</a:t>
            </a:r>
            <a:r>
              <a:rPr lang="cs-CZ" dirty="0" err="1"/>
              <a:t>eIDAS</a:t>
            </a:r>
            <a:r>
              <a:rPr lang="cs-CZ" dirty="0"/>
              <a:t>“); </a:t>
            </a:r>
            <a:endParaRPr lang="cs-CZ" dirty="0" smtClean="0"/>
          </a:p>
          <a:p>
            <a:pPr algn="just"/>
            <a:r>
              <a:rPr lang="cs-CZ" dirty="0"/>
              <a:t>Nařízení EU č. 1183/2024, kterým se mění nařízení EU č. 910/2014, pokud jde o zřízení evropského rámce pro digitální identitu. </a:t>
            </a:r>
          </a:p>
          <a:p>
            <a:pPr algn="just"/>
            <a:r>
              <a:rPr lang="cs-CZ" dirty="0" smtClean="0"/>
              <a:t>Prováděcí </a:t>
            </a:r>
            <a:r>
              <a:rPr lang="cs-CZ" dirty="0"/>
              <a:t>nařízení Komise  č. 1501/2015 o rámci interoperability podle čl. 12 odst. 8 nařízení </a:t>
            </a:r>
            <a:r>
              <a:rPr lang="cs-CZ" dirty="0" err="1" smtClean="0"/>
              <a:t>eIDAS</a:t>
            </a:r>
            <a:r>
              <a:rPr lang="cs-CZ" dirty="0" smtClean="0"/>
              <a:t>;</a:t>
            </a:r>
            <a:endParaRPr lang="cs-CZ" dirty="0"/>
          </a:p>
          <a:p>
            <a:pPr algn="just"/>
            <a:r>
              <a:rPr lang="cs-CZ" dirty="0" smtClean="0"/>
              <a:t>Nařízení </a:t>
            </a:r>
            <a:r>
              <a:rPr lang="cs-CZ" dirty="0"/>
              <a:t>Evropského parlamentu a Rady </a:t>
            </a:r>
            <a:r>
              <a:rPr lang="cs-CZ" dirty="0" smtClean="0"/>
              <a:t>č</a:t>
            </a:r>
            <a:r>
              <a:rPr lang="cs-CZ" dirty="0"/>
              <a:t>. 679/2016 o ochraně fyzických osob v souvislosti se zpracováním osobních údajů a o volném pohybu těchto údajů a o zrušení směrnice 95/46/ES </a:t>
            </a:r>
            <a:r>
              <a:rPr lang="cs-CZ" dirty="0" smtClean="0"/>
              <a:t>(„</a:t>
            </a:r>
            <a:r>
              <a:rPr lang="cs-CZ" dirty="0"/>
              <a:t>GDPR“); </a:t>
            </a:r>
          </a:p>
          <a:p>
            <a:pPr algn="just"/>
            <a:r>
              <a:rPr lang="cs-CZ" dirty="0" smtClean="0"/>
              <a:t>Směrnice </a:t>
            </a:r>
            <a:r>
              <a:rPr lang="cs-CZ" dirty="0"/>
              <a:t>Evropského parlamentu a Rady č. </a:t>
            </a:r>
            <a:r>
              <a:rPr lang="cs-CZ" dirty="0" smtClean="0"/>
              <a:t>55/2014 </a:t>
            </a:r>
            <a:r>
              <a:rPr lang="cs-CZ" dirty="0"/>
              <a:t>o elektronické fakturaci při zadávání veřejných </a:t>
            </a:r>
            <a:r>
              <a:rPr lang="cs-CZ" dirty="0" smtClean="0"/>
              <a:t>zakázek;</a:t>
            </a:r>
            <a:endParaRPr lang="cs-CZ" dirty="0"/>
          </a:p>
          <a:p>
            <a:pPr algn="just"/>
            <a:r>
              <a:rPr lang="cs-CZ" dirty="0" smtClean="0"/>
              <a:t>Směrnice </a:t>
            </a:r>
            <a:r>
              <a:rPr lang="cs-CZ" dirty="0"/>
              <a:t>Evropského parlamentu a Rady </a:t>
            </a:r>
            <a:r>
              <a:rPr lang="cs-CZ" dirty="0" smtClean="0"/>
              <a:t>č</a:t>
            </a:r>
            <a:r>
              <a:rPr lang="cs-CZ" dirty="0"/>
              <a:t>. 2555/2022 o opatřeních k zajištění vysoké společné úrovně kybernetické bezpečnosti v Unii </a:t>
            </a:r>
            <a:r>
              <a:rPr lang="cs-CZ" dirty="0" smtClean="0"/>
              <a:t>(„</a:t>
            </a:r>
            <a:r>
              <a:rPr lang="cs-CZ" dirty="0"/>
              <a:t>NIS 2 </a:t>
            </a:r>
            <a:r>
              <a:rPr lang="cs-CZ" dirty="0" smtClean="0"/>
              <a:t>“).</a:t>
            </a:r>
            <a:endParaRPr lang="cs-CZ" dirty="0"/>
          </a:p>
          <a:p>
            <a:pPr algn="just"/>
            <a:endParaRPr lang="cs-CZ" alt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993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Legislativní </a:t>
            </a:r>
            <a:r>
              <a:rPr lang="cs-CZ" sz="4900" b="1" i="1" dirty="0">
                <a:solidFill>
                  <a:srgbClr val="FF0000"/>
                </a:solidFill>
              </a:rPr>
              <a:t>rámec </a:t>
            </a:r>
            <a:r>
              <a:rPr lang="cs-CZ" sz="4900" b="1" i="1" dirty="0" smtClean="0">
                <a:solidFill>
                  <a:srgbClr val="FF0000"/>
                </a:solidFill>
              </a:rPr>
              <a:t>IV.</a:t>
            </a:r>
            <a:br>
              <a:rPr lang="cs-CZ" sz="4900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Zákony a prováděcí vyhlášky ČR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defRPr/>
            </a:pPr>
            <a:r>
              <a:rPr lang="cs-CZ" sz="3200" dirty="0">
                <a:solidFill>
                  <a:srgbClr val="002060"/>
                </a:solidFill>
              </a:rPr>
              <a:t>Zákon č. 499/2004 Sb., o archivnictví a spisové službě ve znění pozdějších předpisů.</a:t>
            </a:r>
          </a:p>
          <a:p>
            <a:pPr algn="just">
              <a:defRPr/>
            </a:pPr>
            <a:r>
              <a:rPr lang="cs-CZ" sz="3200" dirty="0">
                <a:solidFill>
                  <a:srgbClr val="002060"/>
                </a:solidFill>
              </a:rPr>
              <a:t>Vyhláška č. 259/2012 Sb. o podrobnostech výkonu spisové služby ve znění posledních předpisů.</a:t>
            </a:r>
          </a:p>
          <a:p>
            <a:pPr algn="just">
              <a:defRPr/>
            </a:pPr>
            <a:r>
              <a:rPr lang="cs-CZ" sz="3200" dirty="0">
                <a:solidFill>
                  <a:srgbClr val="002060"/>
                </a:solidFill>
              </a:rPr>
              <a:t>Vyhláška č. 213/2012 Sb., kterou se provádějí některá ustanovení zákona o archivnictví a spisové službě a o změně některých zákonů.</a:t>
            </a:r>
          </a:p>
          <a:p>
            <a:pPr algn="just"/>
            <a:r>
              <a:rPr lang="cs-CZ" altLang="cs-CZ" sz="3200" dirty="0">
                <a:solidFill>
                  <a:srgbClr val="002060"/>
                </a:solidFill>
              </a:rPr>
              <a:t>Zákon č. 300/2008 Sb., o elektronických úkonech a autorizované konverzi dokumentů, ve znění pozdějších předpisů.</a:t>
            </a:r>
          </a:p>
          <a:p>
            <a:pPr algn="just"/>
            <a:r>
              <a:rPr lang="cs-CZ" altLang="cs-CZ" sz="3200" dirty="0">
                <a:solidFill>
                  <a:srgbClr val="002060"/>
                </a:solidFill>
              </a:rPr>
              <a:t>Vyhláška č. 193/2009 Sb., o stanovení podrobností provádění autorizované konverze dokumentů.</a:t>
            </a:r>
          </a:p>
          <a:p>
            <a:pPr algn="just"/>
            <a:r>
              <a:rPr lang="cs-CZ" altLang="cs-CZ" sz="3200" dirty="0" smtClean="0">
                <a:solidFill>
                  <a:srgbClr val="002060"/>
                </a:solidFill>
              </a:rPr>
              <a:t>Vyhláška </a:t>
            </a:r>
            <a:r>
              <a:rPr lang="cs-CZ" altLang="cs-CZ" sz="3200" dirty="0">
                <a:solidFill>
                  <a:srgbClr val="002060"/>
                </a:solidFill>
              </a:rPr>
              <a:t>č. 194/2009 Sb., o stanovení podrobností užívání a provozování informačního systému datových schránek.</a:t>
            </a:r>
          </a:p>
          <a:p>
            <a:pPr algn="just"/>
            <a:endParaRPr lang="cs-CZ" alt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9710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Legislativní </a:t>
            </a:r>
            <a:r>
              <a:rPr lang="cs-CZ" sz="4900" b="1" i="1" dirty="0">
                <a:solidFill>
                  <a:srgbClr val="FF0000"/>
                </a:solidFill>
              </a:rPr>
              <a:t>rámec </a:t>
            </a:r>
            <a:r>
              <a:rPr lang="cs-CZ" sz="4900" b="1" i="1" dirty="0" smtClean="0">
                <a:solidFill>
                  <a:srgbClr val="FF0000"/>
                </a:solidFill>
              </a:rPr>
              <a:t>V.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dirty="0">
                <a:solidFill>
                  <a:srgbClr val="002060"/>
                </a:solidFill>
              </a:rPr>
              <a:t>Zákon č. 297/2016 Sb., o službách vytvářejících důvěru pro elektronické transakce.</a:t>
            </a:r>
          </a:p>
          <a:p>
            <a:pPr algn="just"/>
            <a:r>
              <a:rPr lang="cs-CZ" altLang="cs-CZ" dirty="0">
                <a:solidFill>
                  <a:srgbClr val="002060"/>
                </a:solidFill>
              </a:rPr>
              <a:t>Zákon č. 298/2016 Sb., kterým se mění některé zákony v souvislosti s přijetím zákona o službách vytvářejících důvěru pro elektronické transakce</a:t>
            </a:r>
            <a:r>
              <a:rPr lang="cs-CZ" altLang="cs-CZ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Zákon č. </a:t>
            </a:r>
            <a:r>
              <a:rPr lang="cs-CZ" dirty="0" smtClean="0">
                <a:solidFill>
                  <a:srgbClr val="002060"/>
                </a:solidFill>
              </a:rPr>
              <a:t> 264/2025 o </a:t>
            </a:r>
            <a:r>
              <a:rPr lang="cs-CZ" dirty="0">
                <a:solidFill>
                  <a:srgbClr val="002060"/>
                </a:solidFill>
              </a:rPr>
              <a:t>kybernetické bezpečnosti a o změně souvisejících zákonů, ve znění pozdějších </a:t>
            </a:r>
            <a:r>
              <a:rPr lang="cs-CZ" dirty="0" smtClean="0">
                <a:solidFill>
                  <a:srgbClr val="002060"/>
                </a:solidFill>
              </a:rPr>
              <a:t>předpisů; 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Vyhláška č. 410/2025 </a:t>
            </a:r>
            <a:r>
              <a:rPr lang="cs-CZ" dirty="0" smtClean="0">
                <a:solidFill>
                  <a:srgbClr val="002060"/>
                </a:solidFill>
              </a:rPr>
              <a:t>Sb.</a:t>
            </a:r>
            <a:r>
              <a:rPr lang="cs-CZ" i="1" dirty="0" smtClean="0">
                <a:solidFill>
                  <a:srgbClr val="002060"/>
                </a:solidFill>
              </a:rPr>
              <a:t> </a:t>
            </a:r>
            <a:r>
              <a:rPr lang="cs-CZ" i="1" dirty="0">
                <a:solidFill>
                  <a:srgbClr val="002060"/>
                </a:solidFill>
              </a:rPr>
              <a:t>o bezpečnostních opatřeních poskytovatele regulované služby v režimu nižších povinností</a:t>
            </a:r>
            <a:endParaRPr lang="cs-CZ" dirty="0">
              <a:solidFill>
                <a:srgbClr val="002060"/>
              </a:solidFill>
            </a:endParaRPr>
          </a:p>
          <a:p>
            <a:endParaRPr lang="cs-CZ" altLang="cs-CZ" sz="3200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40845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/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Legislativní </a:t>
            </a:r>
            <a:r>
              <a:rPr lang="cs-CZ" sz="4900" b="1" i="1" dirty="0">
                <a:solidFill>
                  <a:srgbClr val="FF0000"/>
                </a:solidFill>
              </a:rPr>
              <a:t>rámec </a:t>
            </a:r>
            <a:r>
              <a:rPr lang="cs-CZ" sz="4900" b="1" i="1" dirty="0" smtClean="0">
                <a:solidFill>
                  <a:srgbClr val="FF0000"/>
                </a:solidFill>
              </a:rPr>
              <a:t>IV.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Zákon č. 110/2019 o zpracování osobních </a:t>
            </a:r>
            <a:r>
              <a:rPr lang="cs-CZ" dirty="0" smtClean="0"/>
              <a:t>údajů; </a:t>
            </a:r>
            <a:endParaRPr lang="cs-CZ" dirty="0"/>
          </a:p>
          <a:p>
            <a:r>
              <a:rPr lang="cs-CZ" dirty="0" smtClean="0"/>
              <a:t>Zákon </a:t>
            </a:r>
            <a:r>
              <a:rPr lang="cs-CZ" dirty="0"/>
              <a:t>č. 111/2019, kterým se mění některé zákony v souvislosti s přijetím zákona o zpracování osobních </a:t>
            </a:r>
            <a:r>
              <a:rPr lang="cs-CZ" dirty="0" smtClean="0"/>
              <a:t>údajů; </a:t>
            </a:r>
            <a:endParaRPr lang="cs-CZ" dirty="0"/>
          </a:p>
          <a:p>
            <a:r>
              <a:rPr lang="cs-CZ" dirty="0"/>
              <a:t>Zákon č. 261/2021 Sb., kterým se mění některé zákony v souvislosti s další elektronizaci postupů orgánů veřejné </a:t>
            </a:r>
            <a:r>
              <a:rPr lang="cs-CZ" dirty="0" smtClean="0"/>
              <a:t>moci; </a:t>
            </a:r>
            <a:endParaRPr lang="cs-CZ" dirty="0"/>
          </a:p>
          <a:p>
            <a:r>
              <a:rPr lang="cs-CZ" dirty="0" smtClean="0"/>
              <a:t>Zákon </a:t>
            </a:r>
            <a:r>
              <a:rPr lang="cs-CZ" dirty="0"/>
              <a:t>č. 365/2000 Sb. o informačních systémech veřejné správy a o změně některých dalších </a:t>
            </a:r>
            <a:r>
              <a:rPr lang="cs-CZ" dirty="0" smtClean="0"/>
              <a:t>zákonů; </a:t>
            </a:r>
          </a:p>
          <a:p>
            <a:r>
              <a:rPr lang="cs-CZ" dirty="0"/>
              <a:t>Zákon č. 111/2009 Sb. o základních registrech; </a:t>
            </a:r>
          </a:p>
          <a:p>
            <a:r>
              <a:rPr lang="cs-CZ" dirty="0" smtClean="0"/>
              <a:t>Zákon </a:t>
            </a:r>
            <a:r>
              <a:rPr lang="cs-CZ" dirty="0"/>
              <a:t>č. 500/2004 Sb., správní řád; </a:t>
            </a:r>
          </a:p>
          <a:p>
            <a:endParaRPr lang="cs-CZ" dirty="0"/>
          </a:p>
          <a:p>
            <a:pPr algn="just"/>
            <a:endParaRPr lang="cs-CZ" alt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82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Legislativní </a:t>
            </a:r>
            <a:r>
              <a:rPr lang="cs-CZ" sz="4900" b="1" i="1" dirty="0">
                <a:solidFill>
                  <a:srgbClr val="FF0000"/>
                </a:solidFill>
              </a:rPr>
              <a:t>rámec V</a:t>
            </a:r>
            <a:r>
              <a:rPr lang="cs-CZ" sz="4900" b="1" i="1" dirty="0" smtClean="0">
                <a:solidFill>
                  <a:srgbClr val="FF0000"/>
                </a:solidFill>
              </a:rPr>
              <a:t>.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Zákon </a:t>
            </a:r>
            <a:r>
              <a:rPr lang="cs-CZ" dirty="0"/>
              <a:t>č. 340/2015 Sb. o zvláštních podmínkách účinnosti některých smluv, uveřejňování těchto </a:t>
            </a:r>
            <a:r>
              <a:rPr lang="cs-CZ" dirty="0" smtClean="0"/>
              <a:t>smluv;</a:t>
            </a:r>
            <a:endParaRPr lang="cs-CZ" dirty="0"/>
          </a:p>
          <a:p>
            <a:r>
              <a:rPr lang="cs-CZ" dirty="0" smtClean="0"/>
              <a:t>Vyhláška </a:t>
            </a:r>
            <a:r>
              <a:rPr lang="cs-CZ" dirty="0"/>
              <a:t>č. 317/2014 Sb. o významných informačních </a:t>
            </a:r>
            <a:r>
              <a:rPr lang="cs-CZ" dirty="0" smtClean="0"/>
              <a:t>systémech; </a:t>
            </a:r>
          </a:p>
          <a:p>
            <a:r>
              <a:rPr lang="cs-CZ" dirty="0" smtClean="0"/>
              <a:t>Zákon </a:t>
            </a:r>
            <a:r>
              <a:rPr lang="cs-CZ" dirty="0"/>
              <a:t>č. 250/2017 Sb. o elektronické </a:t>
            </a:r>
            <a:r>
              <a:rPr lang="cs-CZ" dirty="0" smtClean="0"/>
              <a:t>identifikaci; </a:t>
            </a:r>
            <a:endParaRPr lang="cs-CZ" dirty="0"/>
          </a:p>
          <a:p>
            <a:r>
              <a:rPr lang="cs-CZ" dirty="0" smtClean="0"/>
              <a:t>Zákon </a:t>
            </a:r>
            <a:r>
              <a:rPr lang="cs-CZ" dirty="0"/>
              <a:t>č. 127/2005 Sb. o elektronických </a:t>
            </a:r>
            <a:r>
              <a:rPr lang="cs-CZ" dirty="0" smtClean="0"/>
              <a:t>komunikacích;  </a:t>
            </a:r>
            <a:endParaRPr lang="cs-CZ" dirty="0"/>
          </a:p>
          <a:p>
            <a:r>
              <a:rPr lang="cs-CZ" dirty="0" smtClean="0"/>
              <a:t>Zákon </a:t>
            </a:r>
            <a:r>
              <a:rPr lang="cs-CZ" dirty="0"/>
              <a:t>č. 12/2020 Sb., o právu na digitální služby a o změně některých </a:t>
            </a:r>
            <a:r>
              <a:rPr lang="cs-CZ" dirty="0" smtClean="0"/>
              <a:t>zákonů; </a:t>
            </a:r>
            <a:endParaRPr lang="cs-CZ" dirty="0"/>
          </a:p>
          <a:p>
            <a:r>
              <a:rPr lang="cs-CZ" dirty="0" smtClean="0"/>
              <a:t>Zákon </a:t>
            </a:r>
            <a:r>
              <a:rPr lang="cs-CZ" dirty="0"/>
              <a:t>č. 171/2023 Sb. o ochraně </a:t>
            </a:r>
            <a:r>
              <a:rPr lang="cs-CZ" dirty="0" smtClean="0"/>
              <a:t>oznamovatelů.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algn="just"/>
            <a:endParaRPr lang="cs-CZ" altLang="cs-CZ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3767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/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Legislativní </a:t>
            </a:r>
            <a:r>
              <a:rPr lang="cs-CZ" sz="4900" b="1" i="1" dirty="0">
                <a:solidFill>
                  <a:srgbClr val="FF0000"/>
                </a:solidFill>
              </a:rPr>
              <a:t>rámec </a:t>
            </a:r>
            <a:r>
              <a:rPr lang="cs-CZ" sz="4900" b="1" i="1" dirty="0" smtClean="0">
                <a:solidFill>
                  <a:srgbClr val="FF0000"/>
                </a:solidFill>
              </a:rPr>
              <a:t>VI.</a:t>
            </a:r>
            <a:r>
              <a:rPr lang="cs-CZ" sz="4900" b="1" i="1" dirty="0">
                <a:solidFill>
                  <a:srgbClr val="FF0000"/>
                </a:solidFill>
              </a:rPr>
              <a:t/>
            </a:r>
            <a:br>
              <a:rPr lang="cs-CZ" sz="4900" b="1" i="1" dirty="0">
                <a:solidFill>
                  <a:srgbClr val="FF0000"/>
                </a:solidFill>
              </a:rPr>
            </a:br>
            <a:endParaRPr lang="cs-CZ" altLang="cs-CZ" sz="4900" i="1" dirty="0">
              <a:solidFill>
                <a:srgbClr val="C00000"/>
              </a:solidFill>
            </a:endParaRPr>
          </a:p>
        </p:txBody>
      </p:sp>
      <p:sp>
        <p:nvSpPr>
          <p:cNvPr id="21507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Národní </a:t>
            </a:r>
            <a:r>
              <a:rPr lang="cs-CZ" altLang="cs-CZ" b="1" i="1" dirty="0">
                <a:solidFill>
                  <a:srgbClr val="002060"/>
                </a:solidFill>
              </a:rPr>
              <a:t>standard pro elektronické systémy spisové </a:t>
            </a:r>
            <a:r>
              <a:rPr lang="cs-CZ" altLang="cs-CZ" b="1" i="1" dirty="0" smtClean="0">
                <a:solidFill>
                  <a:srgbClr val="002060"/>
                </a:solidFill>
              </a:rPr>
              <a:t>služby</a:t>
            </a:r>
            <a:endParaRPr lang="cs-CZ" dirty="0"/>
          </a:p>
          <a:p>
            <a:pPr algn="just"/>
            <a:r>
              <a:rPr lang="cs-CZ" altLang="cs-CZ" sz="2400" dirty="0" smtClean="0">
                <a:solidFill>
                  <a:srgbClr val="002060"/>
                </a:solidFill>
              </a:rPr>
              <a:t>Stanovuje </a:t>
            </a:r>
            <a:r>
              <a:rPr lang="cs-CZ" altLang="cs-CZ" sz="2400" dirty="0">
                <a:solidFill>
                  <a:srgbClr val="002060"/>
                </a:solidFill>
              </a:rPr>
              <a:t>povinné funkcionality ESSL a ISSD a vytváří sjednocující parametry pro výkon spisové služby vztahující se k </a:t>
            </a:r>
            <a:r>
              <a:rPr lang="cs-CZ" altLang="cs-CZ" sz="2400" dirty="0" smtClean="0">
                <a:solidFill>
                  <a:srgbClr val="002060"/>
                </a:solidFill>
              </a:rPr>
              <a:t>elektronickým dokumentům.</a:t>
            </a:r>
          </a:p>
          <a:p>
            <a:pPr algn="just"/>
            <a:r>
              <a:rPr lang="cs-CZ" altLang="cs-CZ" dirty="0" smtClean="0">
                <a:solidFill>
                  <a:srgbClr val="002060"/>
                </a:solidFill>
              </a:rPr>
              <a:t> </a:t>
            </a:r>
            <a:r>
              <a:rPr lang="cs-CZ" altLang="cs-CZ" sz="2400" dirty="0" smtClean="0">
                <a:solidFill>
                  <a:srgbClr val="002060"/>
                </a:solidFill>
              </a:rPr>
              <a:t>Viz</a:t>
            </a:r>
            <a:r>
              <a:rPr lang="cs-CZ" altLang="cs-CZ" sz="2400" dirty="0">
                <a:solidFill>
                  <a:srgbClr val="002060"/>
                </a:solidFill>
              </a:rPr>
              <a:t>: </a:t>
            </a:r>
            <a:r>
              <a:rPr lang="cs-CZ" altLang="cs-CZ" sz="2400" i="1" dirty="0">
                <a:solidFill>
                  <a:srgbClr val="002060"/>
                </a:solidFill>
              </a:rPr>
              <a:t>Zákon č. 499/2004 Sb. a Zákon č. 261/2021 Sb</a:t>
            </a:r>
            <a:r>
              <a:rPr lang="cs-CZ" altLang="cs-CZ" sz="2400" dirty="0">
                <a:solidFill>
                  <a:srgbClr val="002060"/>
                </a:solidFill>
              </a:rPr>
              <a:t>. </a:t>
            </a:r>
            <a:endParaRPr lang="cs-CZ" altLang="cs-CZ" sz="2400" dirty="0" smtClean="0">
              <a:solidFill>
                <a:srgbClr val="002060"/>
              </a:solidFill>
            </a:endParaRPr>
          </a:p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Různé „resortní předpisy“ příslušných orgánů EU a ČR</a:t>
            </a:r>
            <a:r>
              <a:rPr lang="cs-CZ" altLang="cs-CZ" b="1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Zadávací </a:t>
            </a:r>
            <a:r>
              <a:rPr lang="cs-CZ" altLang="cs-CZ" b="1" i="1" dirty="0">
                <a:solidFill>
                  <a:srgbClr val="002060"/>
                </a:solidFill>
              </a:rPr>
              <a:t>dokumentace různých </a:t>
            </a:r>
            <a:r>
              <a:rPr lang="cs-CZ" altLang="cs-CZ" b="1" i="1" dirty="0" smtClean="0">
                <a:solidFill>
                  <a:srgbClr val="002060"/>
                </a:solidFill>
              </a:rPr>
              <a:t>projektů EU/ČR/jiné</a:t>
            </a:r>
            <a:r>
              <a:rPr lang="cs-CZ" altLang="cs-CZ" b="1" dirty="0" smtClean="0">
                <a:solidFill>
                  <a:srgbClr val="002060"/>
                </a:solidFill>
              </a:rPr>
              <a:t>;</a:t>
            </a:r>
            <a:endParaRPr lang="cs-CZ" altLang="cs-CZ" dirty="0">
              <a:solidFill>
                <a:srgbClr val="002060"/>
              </a:solidFill>
            </a:endParaRPr>
          </a:p>
          <a:p>
            <a:pPr algn="just"/>
            <a:r>
              <a:rPr lang="cs-CZ" altLang="cs-CZ" b="1" i="1" dirty="0" smtClean="0"/>
              <a:t>Metodické pokyny Digitální agentury/Odboru archivní správy a spisové služby/Národního archivu ČR/příslušných archivů, apod.</a:t>
            </a:r>
            <a:endParaRPr lang="cs-CZ" altLang="cs-CZ" b="1" i="1" dirty="0"/>
          </a:p>
        </p:txBody>
      </p:sp>
    </p:spTree>
    <p:extLst>
      <p:ext uri="{BB962C8B-B14F-4D97-AF65-F5344CB8AC3E}">
        <p14:creationId xmlns:p14="http://schemas.microsoft.com/office/powerpoint/2010/main" val="1063954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Pojetí spisového řádu? I.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dirty="0" smtClean="0">
                <a:solidFill>
                  <a:srgbClr val="C00000"/>
                </a:solidFill>
              </a:rPr>
              <a:t>Primárně je nutné vyřešit </a:t>
            </a:r>
            <a:r>
              <a:rPr lang="cs-CZ" sz="3200" b="1" dirty="0">
                <a:solidFill>
                  <a:srgbClr val="C00000"/>
                </a:solidFill>
              </a:rPr>
              <a:t>rozpor mezi </a:t>
            </a:r>
            <a:r>
              <a:rPr lang="cs-CZ" sz="3200" b="1" dirty="0" smtClean="0">
                <a:solidFill>
                  <a:srgbClr val="C00000"/>
                </a:solidFill>
              </a:rPr>
              <a:t>pojetím </a:t>
            </a:r>
            <a:r>
              <a:rPr lang="cs-CZ" sz="3200" b="1" dirty="0">
                <a:solidFill>
                  <a:srgbClr val="C00000"/>
                </a:solidFill>
              </a:rPr>
              <a:t>spisového řádu, že je</a:t>
            </a:r>
            <a:r>
              <a:rPr lang="cs-CZ" sz="3200" dirty="0" smtClean="0">
                <a:solidFill>
                  <a:srgbClr val="C00000"/>
                </a:solidFill>
              </a:rPr>
              <a:t>:</a:t>
            </a:r>
          </a:p>
          <a:p>
            <a:pPr algn="just"/>
            <a:r>
              <a:rPr lang="cs-CZ" b="1" dirty="0" smtClean="0">
                <a:solidFill>
                  <a:srgbClr val="002060"/>
                </a:solidFill>
              </a:rPr>
              <a:t> </a:t>
            </a:r>
            <a:r>
              <a:rPr lang="cs-CZ" sz="3200" b="1" i="1" dirty="0" smtClean="0">
                <a:solidFill>
                  <a:srgbClr val="002060"/>
                </a:solidFill>
              </a:rPr>
              <a:t>a) </a:t>
            </a:r>
            <a:r>
              <a:rPr lang="cs-CZ" sz="3200" b="1" i="1" dirty="0">
                <a:solidFill>
                  <a:srgbClr val="002060"/>
                </a:solidFill>
              </a:rPr>
              <a:t>směrnice deklarující splnění povinností vyplývajících z legislativních norem v oblasti spisové služby (správy dokumentů) především vůči kontrolním orgánům ČR a </a:t>
            </a:r>
            <a:r>
              <a:rPr lang="cs-CZ" sz="3200" b="1" i="1" dirty="0" smtClean="0">
                <a:solidFill>
                  <a:srgbClr val="002060"/>
                </a:solidFill>
              </a:rPr>
              <a:t>EU?</a:t>
            </a:r>
          </a:p>
          <a:p>
            <a:pPr algn="just"/>
            <a:endParaRPr lang="cs-CZ" sz="3200" b="1" i="1" dirty="0">
              <a:solidFill>
                <a:srgbClr val="002060"/>
              </a:solidFill>
            </a:endParaRPr>
          </a:p>
          <a:p>
            <a:pPr algn="just"/>
            <a:r>
              <a:rPr lang="cs-CZ" sz="3200" b="1" i="1" dirty="0">
                <a:solidFill>
                  <a:srgbClr val="002060"/>
                </a:solidFill>
              </a:rPr>
              <a:t>b</a:t>
            </a:r>
            <a:r>
              <a:rPr lang="cs-CZ" sz="3200" b="1" i="1" dirty="0" smtClean="0">
                <a:solidFill>
                  <a:srgbClr val="002060"/>
                </a:solidFill>
              </a:rPr>
              <a:t>) </a:t>
            </a:r>
            <a:r>
              <a:rPr lang="cs-CZ" sz="3200" b="1" i="1" dirty="0">
                <a:solidFill>
                  <a:srgbClr val="002060"/>
                </a:solidFill>
              </a:rPr>
              <a:t>„kuchařka pro referenty</a:t>
            </a:r>
            <a:r>
              <a:rPr lang="cs-CZ" sz="3200" b="1" i="1" dirty="0" smtClean="0">
                <a:solidFill>
                  <a:srgbClr val="002060"/>
                </a:solidFill>
              </a:rPr>
              <a:t>“? </a:t>
            </a:r>
          </a:p>
          <a:p>
            <a:pPr marL="0" indent="0" algn="just">
              <a:buNone/>
            </a:pPr>
            <a:endParaRPr lang="cs-CZ" i="1" dirty="0">
              <a:solidFill>
                <a:srgbClr val="0070C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121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Pojetí</a:t>
            </a:r>
            <a:r>
              <a:rPr lang="cs-CZ" sz="4000" b="1" i="1" dirty="0" smtClean="0">
                <a:solidFill>
                  <a:srgbClr val="FF0000"/>
                </a:solidFill>
              </a:rPr>
              <a:t> </a:t>
            </a:r>
            <a:r>
              <a:rPr lang="cs-CZ" b="1" i="1" dirty="0">
                <a:solidFill>
                  <a:srgbClr val="FF0000"/>
                </a:solidFill>
              </a:rPr>
              <a:t>spisového řádu</a:t>
            </a:r>
            <a:r>
              <a:rPr lang="cs-CZ" b="1" i="1" dirty="0" smtClean="0">
                <a:solidFill>
                  <a:srgbClr val="FF0000"/>
                </a:solidFill>
              </a:rPr>
              <a:t>? II.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3200" b="1" i="1" dirty="0" smtClean="0">
                <a:solidFill>
                  <a:srgbClr val="002060"/>
                </a:solidFill>
              </a:rPr>
              <a:t>Řešení</a:t>
            </a:r>
            <a:r>
              <a:rPr lang="cs-CZ" sz="3600" b="1" i="1" dirty="0" smtClean="0">
                <a:solidFill>
                  <a:srgbClr val="002060"/>
                </a:solidFill>
              </a:rPr>
              <a:t>: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</a:p>
          <a:p>
            <a:pPr algn="just"/>
            <a:r>
              <a:rPr lang="cs-CZ" sz="3200" b="1" i="1" dirty="0" smtClean="0">
                <a:solidFill>
                  <a:srgbClr val="C00000"/>
                </a:solidFill>
              </a:rPr>
              <a:t>Ideálně </a:t>
            </a:r>
            <a:r>
              <a:rPr lang="cs-CZ" sz="3200" b="1" i="1" dirty="0">
                <a:solidFill>
                  <a:srgbClr val="C00000"/>
                </a:solidFill>
              </a:rPr>
              <a:t>vytvořit „hybrid“ mezi oběma extrémy</a:t>
            </a:r>
            <a:r>
              <a:rPr lang="cs-CZ" sz="3200" dirty="0">
                <a:solidFill>
                  <a:srgbClr val="C00000"/>
                </a:solidFill>
              </a:rPr>
              <a:t>.</a:t>
            </a:r>
          </a:p>
          <a:p>
            <a:pPr algn="just"/>
            <a:r>
              <a:rPr lang="cs-CZ" sz="3200" b="1" i="1" dirty="0">
                <a:solidFill>
                  <a:srgbClr val="C00000"/>
                </a:solidFill>
              </a:rPr>
              <a:t>Pokud to není možné</a:t>
            </a:r>
            <a:r>
              <a:rPr lang="cs-CZ" sz="3200" dirty="0">
                <a:solidFill>
                  <a:srgbClr val="C00000"/>
                </a:solidFill>
              </a:rPr>
              <a:t>, </a:t>
            </a:r>
            <a:r>
              <a:rPr lang="cs-CZ" sz="3200" b="1" i="1" dirty="0" smtClean="0">
                <a:solidFill>
                  <a:srgbClr val="C00000"/>
                </a:solidFill>
              </a:rPr>
              <a:t>vždy upřednostnit první variantu.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Pokud je třeba nějaký </a:t>
            </a:r>
            <a:r>
              <a:rPr lang="cs-CZ" dirty="0">
                <a:solidFill>
                  <a:srgbClr val="002060"/>
                </a:solidFill>
              </a:rPr>
              <a:t>proces nebo </a:t>
            </a:r>
            <a:r>
              <a:rPr lang="cs-CZ" dirty="0" smtClean="0">
                <a:solidFill>
                  <a:srgbClr val="002060"/>
                </a:solidFill>
              </a:rPr>
              <a:t>agendu podrobněji rozepsat je vhodné dát jej do samostatné přílohy. 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Pozor:</a:t>
            </a:r>
            <a:r>
              <a:rPr lang="cs-CZ" i="1" dirty="0">
                <a:solidFill>
                  <a:srgbClr val="002060"/>
                </a:solidFill>
              </a:rPr>
              <a:t> Většina institucí mylně volí variantu B) – je srozumitelnější, jednodušší pro uživatele, ale ve většině případů nepokrývá spisovou službu komplexně, ale pouze dílčím způsobem!</a:t>
            </a: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94280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Úvodní ustanovení I. </a:t>
            </a:r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Účel spisového řádu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Spisový řád by měl vždy obsahovat nějaké „úvodní“ nebo „základní“ ustanovení, obsahující informaci o tom, co je jeho účelem a obsahem.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Např.: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A)</a:t>
            </a:r>
            <a:r>
              <a:rPr lang="cs-CZ" i="1" dirty="0" smtClean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„Tato </a:t>
            </a:r>
            <a:r>
              <a:rPr lang="cs-CZ" dirty="0">
                <a:solidFill>
                  <a:srgbClr val="002060"/>
                </a:solidFill>
              </a:rPr>
              <a:t>směrnice je vydávána za účelem </a:t>
            </a:r>
            <a:r>
              <a:rPr lang="cs-CZ" dirty="0" smtClean="0">
                <a:solidFill>
                  <a:srgbClr val="002060"/>
                </a:solidFill>
              </a:rPr>
              <a:t>zajistit v (</a:t>
            </a:r>
            <a:r>
              <a:rPr lang="cs-CZ" i="1" dirty="0" smtClean="0">
                <a:solidFill>
                  <a:srgbClr val="002060"/>
                </a:solidFill>
              </a:rPr>
              <a:t>NÁZEV INSTITUCE</a:t>
            </a:r>
            <a:r>
              <a:rPr lang="cs-CZ" dirty="0" smtClean="0">
                <a:solidFill>
                  <a:srgbClr val="002060"/>
                </a:solidFill>
              </a:rPr>
              <a:t>) správnou </a:t>
            </a:r>
            <a:r>
              <a:rPr lang="cs-CZ" dirty="0">
                <a:solidFill>
                  <a:srgbClr val="002060"/>
                </a:solidFill>
              </a:rPr>
              <a:t>manipulaci s dokumenty a racionální vykonávání spisové služby a skartačního řízení</a:t>
            </a:r>
            <a:r>
              <a:rPr lang="cs-CZ" dirty="0" smtClean="0">
                <a:solidFill>
                  <a:srgbClr val="002060"/>
                </a:solidFill>
              </a:rPr>
              <a:t>.“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„</a:t>
            </a:r>
            <a:r>
              <a:rPr lang="cs-CZ" i="1" dirty="0" smtClean="0">
                <a:solidFill>
                  <a:srgbClr val="002060"/>
                </a:solidFill>
              </a:rPr>
              <a:t>Instituce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vydává tento Spisový </a:t>
            </a:r>
            <a:r>
              <a:rPr lang="cs-CZ" dirty="0" smtClean="0">
                <a:solidFill>
                  <a:srgbClr val="002060"/>
                </a:solidFill>
              </a:rPr>
              <a:t>řád a spisový plán a skartační rejstřík,  </a:t>
            </a:r>
            <a:r>
              <a:rPr lang="cs-CZ" dirty="0">
                <a:solidFill>
                  <a:srgbClr val="002060"/>
                </a:solidFill>
              </a:rPr>
              <a:t>který stanoví základní pravidla pro manipulaci s dokumenty od jejich přijetí nebo vzniku až po vyřazení ve skartačním řízení</a:t>
            </a:r>
            <a:r>
              <a:rPr lang="cs-CZ" dirty="0" smtClean="0">
                <a:solidFill>
                  <a:srgbClr val="002060"/>
                </a:solidFill>
              </a:rPr>
              <a:t>.“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C</a:t>
            </a:r>
            <a:r>
              <a:rPr lang="cs-CZ" dirty="0">
                <a:solidFill>
                  <a:srgbClr val="002060"/>
                </a:solidFill>
              </a:rPr>
              <a:t>) </a:t>
            </a:r>
            <a:r>
              <a:rPr lang="cs-CZ" dirty="0" smtClean="0">
                <a:solidFill>
                  <a:srgbClr val="002060"/>
                </a:solidFill>
              </a:rPr>
              <a:t>„Spisový </a:t>
            </a:r>
            <a:r>
              <a:rPr lang="cs-CZ" dirty="0">
                <a:solidFill>
                  <a:srgbClr val="002060"/>
                </a:solidFill>
              </a:rPr>
              <a:t>a skartační řád je interní předpis </a:t>
            </a:r>
            <a:r>
              <a:rPr lang="cs-CZ" i="1" dirty="0">
                <a:solidFill>
                  <a:srgbClr val="002060"/>
                </a:solidFill>
              </a:rPr>
              <a:t>instituce</a:t>
            </a:r>
            <a:r>
              <a:rPr lang="cs-CZ" dirty="0">
                <a:solidFill>
                  <a:srgbClr val="002060"/>
                </a:solidFill>
              </a:rPr>
              <a:t>, který stanoví základní pravidla pro manipulaci s dokumenty od jejich přijetí nebo vzniku až po vyřazení ve skartačním řízení</a:t>
            </a:r>
            <a:r>
              <a:rPr lang="cs-CZ" dirty="0" smtClean="0">
                <a:solidFill>
                  <a:srgbClr val="002060"/>
                </a:solidFill>
              </a:rPr>
              <a:t>.“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335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>
                <a:solidFill>
                  <a:srgbClr val="FF0000"/>
                </a:solidFill>
              </a:rPr>
              <a:t>Úvodní ustanovení </a:t>
            </a:r>
            <a:r>
              <a:rPr lang="cs-CZ" sz="4000" b="1" i="1" dirty="0" smtClean="0">
                <a:solidFill>
                  <a:srgbClr val="FF0000"/>
                </a:solidFill>
              </a:rPr>
              <a:t>II.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Komu je spisový řád určen?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Uvést, komu je určen a kdo je povinen se jím řídit, např.: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A) „Řád je závazný pro všechny zaměstnance pověřené vytvářením a vyřizováním dokumentů.“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„Všichni </a:t>
            </a:r>
            <a:r>
              <a:rPr lang="cs-CZ" dirty="0">
                <a:solidFill>
                  <a:srgbClr val="002060"/>
                </a:solidFill>
              </a:rPr>
              <a:t>zaměstnanci </a:t>
            </a:r>
            <a:r>
              <a:rPr lang="cs-CZ" i="1" dirty="0" smtClean="0">
                <a:solidFill>
                  <a:srgbClr val="002060"/>
                </a:solidFill>
              </a:rPr>
              <a:t>instituce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pověření vyřizováním dokumentů jsou povinni řídit se pokyny v něm uvedenými a zodpovídají za manipulaci s dokumenty, které vytvořili nebo převzali</a:t>
            </a:r>
            <a:r>
              <a:rPr lang="cs-CZ" dirty="0" smtClean="0">
                <a:solidFill>
                  <a:srgbClr val="002060"/>
                </a:solidFill>
              </a:rPr>
              <a:t>.“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Zaměstnanci se míní též vedoucí pracovníci, včetně statutárů, což je možné explicitně uvést.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Uvést konkrétní </a:t>
            </a:r>
            <a:r>
              <a:rPr lang="cs-CZ" b="1" i="1" dirty="0" smtClean="0">
                <a:solidFill>
                  <a:srgbClr val="002060"/>
                </a:solidFill>
              </a:rPr>
              <a:t>„příslušný archiv“, </a:t>
            </a:r>
            <a:r>
              <a:rPr lang="cs-CZ" dirty="0" smtClean="0">
                <a:solidFill>
                  <a:srgbClr val="002060"/>
                </a:solidFill>
              </a:rPr>
              <a:t>který vykonává dohled v oblasti spisové služby nad příslušným původcem.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Tato informace může být uvedena případně v jiné části Řádu (např. v závěrečném ustanovení).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721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Co je spisový řád a proč je důležitý? I.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cs-CZ" b="1" i="1" dirty="0" smtClean="0">
                <a:solidFill>
                  <a:srgbClr val="002060"/>
                </a:solidFill>
              </a:rPr>
              <a:t>a) Spisový </a:t>
            </a:r>
            <a:r>
              <a:rPr lang="cs-CZ" b="1" i="1" dirty="0">
                <a:solidFill>
                  <a:srgbClr val="002060"/>
                </a:solidFill>
              </a:rPr>
              <a:t>řád je základní a </a:t>
            </a:r>
            <a:r>
              <a:rPr lang="cs-CZ" b="1" i="1" dirty="0" smtClean="0">
                <a:solidFill>
                  <a:srgbClr val="002060"/>
                </a:solidFill>
              </a:rPr>
              <a:t>nezastupitelná interní směrnice </a:t>
            </a:r>
            <a:r>
              <a:rPr lang="cs-CZ" b="1" i="1" dirty="0">
                <a:solidFill>
                  <a:srgbClr val="002060"/>
                </a:solidFill>
              </a:rPr>
              <a:t>upravující </a:t>
            </a:r>
            <a:r>
              <a:rPr lang="cs-CZ" b="1" i="1" dirty="0" smtClean="0">
                <a:solidFill>
                  <a:srgbClr val="002060"/>
                </a:solidFill>
              </a:rPr>
              <a:t>komplexní správu dokumentů instituce;</a:t>
            </a:r>
          </a:p>
          <a:p>
            <a:pPr marL="0" indent="0" algn="just">
              <a:buNone/>
            </a:pPr>
            <a:r>
              <a:rPr lang="cs-CZ" b="1" i="1" dirty="0" smtClean="0">
                <a:solidFill>
                  <a:srgbClr val="002060"/>
                </a:solidFill>
              </a:rPr>
              <a:t>b) Spisový řád je kodifikován § 66 a § 74 zákona č. 499/2004 </a:t>
            </a:r>
            <a:r>
              <a:rPr lang="cs-CZ" b="1" i="1" dirty="0">
                <a:solidFill>
                  <a:srgbClr val="002060"/>
                </a:solidFill>
              </a:rPr>
              <a:t>Sb. o archivnictví  a spisové službě, ve znění pozdějších </a:t>
            </a:r>
            <a:r>
              <a:rPr lang="cs-CZ" b="1" i="1" dirty="0" smtClean="0">
                <a:solidFill>
                  <a:srgbClr val="002060"/>
                </a:solidFill>
              </a:rPr>
              <a:t>předpisů;</a:t>
            </a:r>
          </a:p>
          <a:p>
            <a:pPr marL="0" indent="0" algn="just">
              <a:buNone/>
            </a:pPr>
            <a:r>
              <a:rPr lang="cs-CZ" b="1" i="1" dirty="0" smtClean="0">
                <a:solidFill>
                  <a:srgbClr val="002060"/>
                </a:solidFill>
              </a:rPr>
              <a:t>c) Pokud </a:t>
            </a:r>
            <a:r>
              <a:rPr lang="cs-CZ" b="1" i="1" dirty="0">
                <a:solidFill>
                  <a:srgbClr val="002060"/>
                </a:solidFill>
              </a:rPr>
              <a:t>instituce nemá žádný spisový řád, </a:t>
            </a:r>
            <a:r>
              <a:rPr lang="cs-CZ" b="1" i="1" dirty="0" smtClean="0">
                <a:solidFill>
                  <a:srgbClr val="002060"/>
                </a:solidFill>
              </a:rPr>
              <a:t>tak se dopouští správního deliktu (§ 74, odst. 9 zákona č. 499/2004 Sb.):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„</a:t>
            </a:r>
            <a:r>
              <a:rPr lang="cs-CZ" i="1" dirty="0">
                <a:solidFill>
                  <a:srgbClr val="002060"/>
                </a:solidFill>
              </a:rPr>
              <a:t>Určený původce nebo původce uvedený v § 63 odst. 2 se dopustí přestupku tím, že v rozporu s § 66, odst. 1 Zákona nevydá spisový řád nebo spisový a skartační plán, anebo v rozporu s § 66 odst. 2 neoznačuje dokumenty podle skartačního řádu a spisového a skartačního plánu spisovými znaky, skartačními znaky a skartačními lhůtami“.</a:t>
            </a:r>
            <a:endParaRPr lang="cs-CZ" dirty="0"/>
          </a:p>
          <a:p>
            <a:pPr marL="0" indent="0" algn="just">
              <a:buNone/>
            </a:pPr>
            <a:endParaRPr lang="cs-CZ" b="1" i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b="1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6258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Úvodní ustanovení III.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Definice spisové služby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V úvodním ustanovení je vhodné uvést celou definici spisové služby, aby bylo zřejmé, že se netýká pouze dílčích částí, ale že zahrnuje celý životní cyklus dokumentů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cs-CZ" i="1" dirty="0" smtClean="0">
                <a:solidFill>
                  <a:srgbClr val="C00000"/>
                </a:solidFill>
              </a:rPr>
              <a:t>Je vhodné použít definici uvedenou </a:t>
            </a:r>
            <a:r>
              <a:rPr lang="cs-CZ" i="1" dirty="0">
                <a:solidFill>
                  <a:srgbClr val="C00000"/>
                </a:solidFill>
              </a:rPr>
              <a:t>v § 2, písm. l) zákona č. 499/2004 </a:t>
            </a:r>
            <a:r>
              <a:rPr lang="cs-CZ" i="1" dirty="0" smtClean="0">
                <a:solidFill>
                  <a:srgbClr val="C00000"/>
                </a:solidFill>
              </a:rPr>
              <a:t>Sb.: 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„Výkonem </a:t>
            </a:r>
            <a:r>
              <a:rPr lang="cs-CZ" dirty="0">
                <a:solidFill>
                  <a:srgbClr val="002060"/>
                </a:solidFill>
              </a:rPr>
              <a:t>spisové služby se rozumí zajištění odborné správy dokumentů vzniklých z činnosti </a:t>
            </a:r>
            <a:r>
              <a:rPr lang="cs-CZ" i="1" dirty="0" smtClean="0">
                <a:solidFill>
                  <a:srgbClr val="002060"/>
                </a:solidFill>
              </a:rPr>
              <a:t>instituce</a:t>
            </a:r>
            <a:r>
              <a:rPr lang="cs-CZ" dirty="0" smtClean="0">
                <a:solidFill>
                  <a:srgbClr val="002060"/>
                </a:solidFill>
              </a:rPr>
              <a:t>, </a:t>
            </a:r>
            <a:r>
              <a:rPr lang="cs-CZ" dirty="0">
                <a:solidFill>
                  <a:srgbClr val="002060"/>
                </a:solidFill>
              </a:rPr>
              <a:t>popřípadě z činnosti jeho právních předchůdců, zahrnující jejich řádný příjem, označování, evidenci, rozdělování, oběh, vyřizování, vyhotovování, podepisování, opatřování razítkem nebo technologickým prostředkem obdobného určení, odesílání, ukládání, zapůjčování a vyřazování ve skartačním řízení, včetně kontroly těchto činností</a:t>
            </a:r>
            <a:r>
              <a:rPr lang="cs-CZ" dirty="0" smtClean="0">
                <a:solidFill>
                  <a:srgbClr val="002060"/>
                </a:solidFill>
              </a:rPr>
              <a:t>.“ </a:t>
            </a: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521835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Úvodní ustanovení IV.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Forma vedení spisové služby</a:t>
            </a:r>
            <a:br>
              <a:rPr lang="cs-CZ" sz="4900" b="1" i="1" dirty="0" smtClean="0">
                <a:solidFill>
                  <a:srgbClr val="FF0000"/>
                </a:solidFill>
              </a:rPr>
            </a:br>
            <a:endParaRPr lang="cs-CZ" sz="49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cs-CZ" b="1" i="1" dirty="0" smtClean="0">
                <a:solidFill>
                  <a:srgbClr val="002060"/>
                </a:solidFill>
              </a:rPr>
              <a:t>Uvést v jaké podobě vede instituce spisovou službu, viz § 3 a § 63 zákona č. 499/2004 Sb.: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v listinné podobě.	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v</a:t>
            </a:r>
            <a:r>
              <a:rPr lang="cs-CZ" dirty="0">
                <a:solidFill>
                  <a:srgbClr val="002060"/>
                </a:solidFill>
              </a:rPr>
              <a:t> elektronické podobě v elektronickém systému spisové služby </a:t>
            </a:r>
            <a:r>
              <a:rPr lang="cs-CZ" dirty="0" smtClean="0">
                <a:solidFill>
                  <a:srgbClr val="002060"/>
                </a:solidFill>
              </a:rPr>
              <a:t>(ESSL).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Např.:</a:t>
            </a:r>
            <a:r>
              <a:rPr lang="cs-CZ" i="1" dirty="0" smtClean="0">
                <a:solidFill>
                  <a:srgbClr val="002060"/>
                </a:solidFill>
              </a:rPr>
              <a:t> „Instituce </a:t>
            </a:r>
            <a:r>
              <a:rPr lang="cs-CZ" i="1" dirty="0">
                <a:solidFill>
                  <a:srgbClr val="002060"/>
                </a:solidFill>
              </a:rPr>
              <a:t>vede spisovou službu v elektronické podobě v elektronickém systému spisové služby (název systému a název poskytovatele), umožňujícím elektronickou správu dokumentů v digitální i analogové </a:t>
            </a:r>
            <a:r>
              <a:rPr lang="cs-CZ" i="1" dirty="0" smtClean="0">
                <a:solidFill>
                  <a:srgbClr val="002060"/>
                </a:solidFill>
              </a:rPr>
              <a:t>podobě“. </a:t>
            </a:r>
            <a:endParaRPr lang="cs-CZ" i="1" dirty="0">
              <a:solidFill>
                <a:srgbClr val="002060"/>
              </a:solidFill>
            </a:endParaRPr>
          </a:p>
          <a:p>
            <a:endParaRPr lang="cs-CZ" dirty="0"/>
          </a:p>
          <a:p>
            <a:pPr lvl="0"/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686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Úvodní ustanovení V. </a:t>
            </a:r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ESSL a ostatní informační systémy 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852" y="172684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V úvodním ustanovení </a:t>
            </a:r>
            <a:r>
              <a:rPr lang="cs-CZ" b="1" i="1" u="sng" dirty="0" smtClean="0">
                <a:solidFill>
                  <a:srgbClr val="002060"/>
                </a:solidFill>
              </a:rPr>
              <a:t>uvést </a:t>
            </a:r>
            <a:r>
              <a:rPr lang="cs-CZ" i="1" dirty="0">
                <a:solidFill>
                  <a:srgbClr val="002060"/>
                </a:solidFill>
              </a:rPr>
              <a:t>(a odkázat na příslušnou přílohu)</a:t>
            </a:r>
            <a:r>
              <a:rPr lang="cs-CZ" b="1" i="1" dirty="0">
                <a:solidFill>
                  <a:srgbClr val="002060"/>
                </a:solidFill>
              </a:rPr>
              <a:t>: </a:t>
            </a:r>
            <a:endParaRPr lang="cs-CZ" b="1" i="1" dirty="0" smtClean="0">
              <a:solidFill>
                <a:srgbClr val="002060"/>
              </a:solidFill>
            </a:endParaRPr>
          </a:p>
          <a:p>
            <a:pPr algn="just"/>
            <a:r>
              <a:rPr lang="cs-CZ" b="1" i="1" u="sng" dirty="0" smtClean="0">
                <a:solidFill>
                  <a:srgbClr val="002060"/>
                </a:solidFill>
              </a:rPr>
              <a:t>a) Propojení </a:t>
            </a:r>
            <a:r>
              <a:rPr lang="cs-CZ" b="1" i="1" dirty="0" smtClean="0">
                <a:solidFill>
                  <a:srgbClr val="002060"/>
                </a:solidFill>
              </a:rPr>
              <a:t>ESSL k ostatním informačním systémům instituce (ISSD nebo IS);</a:t>
            </a:r>
          </a:p>
          <a:p>
            <a:pPr algn="just"/>
            <a:r>
              <a:rPr lang="cs-CZ" sz="2400" b="1" i="1" dirty="0" err="1" smtClean="0">
                <a:solidFill>
                  <a:srgbClr val="002060"/>
                </a:solidFill>
              </a:rPr>
              <a:t>Např</a:t>
            </a:r>
            <a:r>
              <a:rPr lang="cs-CZ" sz="2400" b="1" i="1" dirty="0" smtClean="0">
                <a:solidFill>
                  <a:srgbClr val="002060"/>
                </a:solidFill>
              </a:rPr>
              <a:t>: </a:t>
            </a:r>
            <a:r>
              <a:rPr lang="cs-CZ" sz="2400" dirty="0" smtClean="0">
                <a:solidFill>
                  <a:srgbClr val="002060"/>
                </a:solidFill>
              </a:rPr>
              <a:t>„ESSL </a:t>
            </a:r>
            <a:r>
              <a:rPr lang="cs-CZ" sz="2400" dirty="0">
                <a:solidFill>
                  <a:srgbClr val="002060"/>
                </a:solidFill>
              </a:rPr>
              <a:t>je </a:t>
            </a:r>
            <a:r>
              <a:rPr lang="cs-CZ" sz="2400" u="sng" dirty="0" smtClean="0">
                <a:solidFill>
                  <a:srgbClr val="002060"/>
                </a:solidFill>
              </a:rPr>
              <a:t>propojen</a:t>
            </a:r>
            <a:r>
              <a:rPr lang="cs-CZ" sz="2400" dirty="0" smtClean="0">
                <a:solidFill>
                  <a:srgbClr val="002060"/>
                </a:solidFill>
              </a:rPr>
              <a:t> </a:t>
            </a:r>
            <a:r>
              <a:rPr lang="cs-CZ" sz="2400" dirty="0">
                <a:solidFill>
                  <a:srgbClr val="002060"/>
                </a:solidFill>
              </a:rPr>
              <a:t>s informačními systémy spravujícími dokumenty </a:t>
            </a:r>
            <a:r>
              <a:rPr lang="cs-CZ" sz="2400" dirty="0" smtClean="0">
                <a:solidFill>
                  <a:srgbClr val="002060"/>
                </a:solidFill>
              </a:rPr>
              <a:t>(ISSD</a:t>
            </a:r>
            <a:r>
              <a:rPr lang="cs-CZ" sz="2400" dirty="0">
                <a:solidFill>
                  <a:srgbClr val="002060"/>
                </a:solidFill>
              </a:rPr>
              <a:t>), případně dalšími informačními systémy </a:t>
            </a:r>
            <a:r>
              <a:rPr lang="cs-CZ" sz="2400" dirty="0" smtClean="0">
                <a:solidFill>
                  <a:srgbClr val="002060"/>
                </a:solidFill>
              </a:rPr>
              <a:t>(IS</a:t>
            </a:r>
            <a:r>
              <a:rPr lang="cs-CZ" sz="2400" dirty="0">
                <a:solidFill>
                  <a:srgbClr val="002060"/>
                </a:solidFill>
              </a:rPr>
              <a:t>) </a:t>
            </a:r>
            <a:r>
              <a:rPr lang="cs-CZ" sz="2400" i="1" dirty="0" smtClean="0">
                <a:solidFill>
                  <a:srgbClr val="002060"/>
                </a:solidFill>
              </a:rPr>
              <a:t>instituce </a:t>
            </a:r>
            <a:r>
              <a:rPr lang="cs-CZ" sz="2400" dirty="0" smtClean="0">
                <a:solidFill>
                  <a:srgbClr val="002060"/>
                </a:solidFill>
              </a:rPr>
              <a:t>(</a:t>
            </a:r>
            <a:r>
              <a:rPr lang="cs-CZ" sz="2400" dirty="0">
                <a:solidFill>
                  <a:srgbClr val="002060"/>
                </a:solidFill>
              </a:rPr>
              <a:t>interními nebo externími) prostřednictvím rozhraní dle kapitoly 8 Národního standardu pro elektronické systémy spisových služeb </a:t>
            </a:r>
            <a:r>
              <a:rPr lang="cs-CZ" sz="2400" dirty="0" smtClean="0">
                <a:solidFill>
                  <a:srgbClr val="002060"/>
                </a:solidFill>
              </a:rPr>
              <a:t>(NSESSS)/jiným rozhraním.  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b</a:t>
            </a:r>
            <a:r>
              <a:rPr lang="cs-CZ" b="1" i="1" dirty="0" smtClean="0">
                <a:solidFill>
                  <a:srgbClr val="002060"/>
                </a:solidFill>
              </a:rPr>
              <a:t>) S jakými ISSD/IS </a:t>
            </a:r>
            <a:r>
              <a:rPr lang="cs-CZ" b="1" i="1" u="sng" dirty="0" smtClean="0">
                <a:solidFill>
                  <a:srgbClr val="002060"/>
                </a:solidFill>
              </a:rPr>
              <a:t>není</a:t>
            </a:r>
            <a:r>
              <a:rPr lang="cs-CZ" b="1" i="1" dirty="0" smtClean="0">
                <a:solidFill>
                  <a:srgbClr val="002060"/>
                </a:solidFill>
              </a:rPr>
              <a:t> ESSL </a:t>
            </a:r>
            <a:r>
              <a:rPr lang="cs-CZ" b="1" i="1" u="sng" dirty="0" smtClean="0">
                <a:solidFill>
                  <a:srgbClr val="002060"/>
                </a:solidFill>
              </a:rPr>
              <a:t>propojen</a:t>
            </a:r>
            <a:r>
              <a:rPr lang="cs-CZ" b="1" i="1" dirty="0" smtClean="0">
                <a:solidFill>
                  <a:srgbClr val="002060"/>
                </a:solidFill>
              </a:rPr>
              <a:t>?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c</a:t>
            </a:r>
            <a:r>
              <a:rPr lang="cs-CZ" b="1" i="1" dirty="0" smtClean="0">
                <a:solidFill>
                  <a:srgbClr val="002060"/>
                </a:solidFill>
              </a:rPr>
              <a:t>) Zmínit agendy evidované v ostatních „samostatných evidencích“ – analogových/elektronických typu </a:t>
            </a:r>
            <a:r>
              <a:rPr lang="cs-CZ" b="1" i="1" dirty="0" err="1" smtClean="0">
                <a:solidFill>
                  <a:srgbClr val="002060"/>
                </a:solidFill>
              </a:rPr>
              <a:t>excel</a:t>
            </a:r>
            <a:r>
              <a:rPr lang="cs-CZ" b="1" i="1" dirty="0" smtClean="0">
                <a:solidFill>
                  <a:srgbClr val="002060"/>
                </a:solidFill>
              </a:rPr>
              <a:t>, </a:t>
            </a:r>
            <a:r>
              <a:rPr lang="cs-CZ" b="1" i="1" dirty="0" err="1" smtClean="0">
                <a:solidFill>
                  <a:srgbClr val="002060"/>
                </a:solidFill>
              </a:rPr>
              <a:t>acces</a:t>
            </a:r>
            <a:r>
              <a:rPr lang="cs-CZ" b="1" i="1" dirty="0" smtClean="0">
                <a:solidFill>
                  <a:srgbClr val="002060"/>
                </a:solidFill>
              </a:rPr>
              <a:t>, apod.</a:t>
            </a:r>
          </a:p>
          <a:p>
            <a:pPr marL="0" indent="0" algn="just">
              <a:buNone/>
            </a:pPr>
            <a:endParaRPr lang="cs-CZ" i="1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6424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>
                <a:solidFill>
                  <a:srgbClr val="FF0000"/>
                </a:solidFill>
              </a:rPr>
              <a:t>Úvodní ustanovení </a:t>
            </a:r>
            <a:r>
              <a:rPr lang="cs-CZ" sz="3600" b="1" i="1" dirty="0" smtClean="0">
                <a:solidFill>
                  <a:srgbClr val="FF0000"/>
                </a:solidFill>
              </a:rPr>
              <a:t>VI.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>
                <a:solidFill>
                  <a:srgbClr val="FF0000"/>
                </a:solidFill>
              </a:rPr>
              <a:t>ESSL a ostatní informační systémy </a:t>
            </a:r>
            <a:r>
              <a:rPr lang="cs-CZ" b="1" i="1" dirty="0" smtClean="0">
                <a:solidFill>
                  <a:srgbClr val="FF0000"/>
                </a:solidFill>
              </a:rPr>
              <a:t>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852" y="1726842"/>
            <a:ext cx="10515600" cy="4351338"/>
          </a:xfrm>
        </p:spPr>
        <p:txBody>
          <a:bodyPr>
            <a:normAutofit/>
          </a:bodyPr>
          <a:lstStyle/>
          <a:p>
            <a:pPr lvl="0" algn="just"/>
            <a:r>
              <a:rPr lang="cs-CZ" b="1" i="1" dirty="0">
                <a:solidFill>
                  <a:srgbClr val="002060"/>
                </a:solidFill>
              </a:rPr>
              <a:t>V</a:t>
            </a:r>
            <a:r>
              <a:rPr lang="cs-CZ" b="1" i="1" dirty="0" smtClean="0">
                <a:solidFill>
                  <a:srgbClr val="002060"/>
                </a:solidFill>
              </a:rPr>
              <a:t> úvodním ustanovení uvést </a:t>
            </a:r>
            <a:r>
              <a:rPr lang="cs-CZ" i="1" dirty="0" smtClean="0">
                <a:solidFill>
                  <a:srgbClr val="002060"/>
                </a:solidFill>
              </a:rPr>
              <a:t>(a odkázat na příslušnou přílohu)</a:t>
            </a:r>
            <a:r>
              <a:rPr lang="cs-CZ" b="1" i="1" dirty="0" smtClean="0">
                <a:solidFill>
                  <a:srgbClr val="002060"/>
                </a:solidFill>
              </a:rPr>
              <a:t>: </a:t>
            </a:r>
          </a:p>
          <a:p>
            <a:pPr lvl="0" algn="just"/>
            <a:r>
              <a:rPr lang="cs-CZ" b="1" i="1" dirty="0" smtClean="0">
                <a:solidFill>
                  <a:srgbClr val="002060"/>
                </a:solidFill>
              </a:rPr>
              <a:t>Poskytovatele ESSL/ISSD/IS: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Např</a:t>
            </a:r>
            <a:r>
              <a:rPr lang="cs-CZ" i="1" dirty="0">
                <a:solidFill>
                  <a:srgbClr val="002060"/>
                </a:solidFill>
              </a:rPr>
              <a:t>. „Podrobnosti o poskytovatelích a specifikacích ESSL, ISSD, popř. IS jsou uvedeny v příloze č. X – Dokumentace k ESSL, ISSD, IS</a:t>
            </a:r>
            <a:r>
              <a:rPr lang="cs-CZ" i="1" dirty="0" smtClean="0">
                <a:solidFill>
                  <a:srgbClr val="002060"/>
                </a:solidFill>
              </a:rPr>
              <a:t>“;</a:t>
            </a:r>
            <a:endParaRPr lang="cs-CZ" i="1" dirty="0">
              <a:solidFill>
                <a:srgbClr val="002060"/>
              </a:solidFill>
            </a:endParaRP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Seznam všech používaných samostatných evidencí</a:t>
            </a:r>
            <a:r>
              <a:rPr lang="cs-CZ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elektronických (ISSD/IS/jiných)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analogových; 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Agendy</a:t>
            </a:r>
            <a:r>
              <a:rPr lang="cs-CZ" dirty="0" smtClean="0">
                <a:solidFill>
                  <a:srgbClr val="002060"/>
                </a:solidFill>
              </a:rPr>
              <a:t>, které jsou v těchto evidencích evidovány nebo spravovány;</a:t>
            </a:r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pPr lvl="0" algn="just"/>
            <a:endParaRPr lang="cs-CZ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8062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>
                <a:solidFill>
                  <a:srgbClr val="FF0000"/>
                </a:solidFill>
              </a:rPr>
              <a:t>Úvodní ustanovení </a:t>
            </a:r>
            <a:r>
              <a:rPr lang="cs-CZ" sz="3600" b="1" i="1" dirty="0" smtClean="0">
                <a:solidFill>
                  <a:srgbClr val="FF0000"/>
                </a:solidFill>
              </a:rPr>
              <a:t>VII.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>
                <a:solidFill>
                  <a:srgbClr val="FF0000"/>
                </a:solidFill>
              </a:rPr>
              <a:t>ESSL a ostatní informační systémy </a:t>
            </a:r>
            <a:r>
              <a:rPr lang="cs-CZ" b="1" i="1" dirty="0" smtClean="0">
                <a:solidFill>
                  <a:srgbClr val="FF0000"/>
                </a:solidFill>
              </a:rPr>
              <a:t>III.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75852" y="1726842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b="1" i="1" dirty="0">
                <a:solidFill>
                  <a:srgbClr val="002060"/>
                </a:solidFill>
              </a:rPr>
              <a:t>V</a:t>
            </a:r>
            <a:r>
              <a:rPr lang="cs-CZ" b="1" i="1" dirty="0" smtClean="0">
                <a:solidFill>
                  <a:srgbClr val="002060"/>
                </a:solidFill>
              </a:rPr>
              <a:t> </a:t>
            </a:r>
            <a:r>
              <a:rPr lang="cs-CZ" b="1" i="1" dirty="0">
                <a:solidFill>
                  <a:srgbClr val="002060"/>
                </a:solidFill>
              </a:rPr>
              <a:t>úvodním ustanovení </a:t>
            </a:r>
            <a:r>
              <a:rPr lang="cs-CZ" b="1" i="1" dirty="0" smtClean="0">
                <a:solidFill>
                  <a:srgbClr val="002060"/>
                </a:solidFill>
              </a:rPr>
              <a:t>uvést </a:t>
            </a:r>
            <a:r>
              <a:rPr lang="cs-CZ" i="1" dirty="0">
                <a:solidFill>
                  <a:srgbClr val="002060"/>
                </a:solidFill>
              </a:rPr>
              <a:t>(a odkázat na příslušnou přílohu</a:t>
            </a:r>
            <a:r>
              <a:rPr lang="cs-CZ" i="1" dirty="0" smtClean="0">
                <a:solidFill>
                  <a:srgbClr val="002060"/>
                </a:solidFill>
              </a:rPr>
              <a:t>)</a:t>
            </a:r>
            <a:r>
              <a:rPr lang="cs-CZ" b="1" i="1" dirty="0" smtClean="0">
                <a:solidFill>
                  <a:srgbClr val="002060"/>
                </a:solidFill>
              </a:rPr>
              <a:t>: </a:t>
            </a:r>
            <a:endParaRPr lang="cs-CZ" b="1" i="1" dirty="0">
              <a:solidFill>
                <a:srgbClr val="002060"/>
              </a:solidFill>
            </a:endParaRPr>
          </a:p>
          <a:p>
            <a:pPr lvl="0" algn="just"/>
            <a:r>
              <a:rPr lang="cs-CZ" b="1" i="1" dirty="0" smtClean="0">
                <a:solidFill>
                  <a:srgbClr val="002060"/>
                </a:solidFill>
              </a:rPr>
              <a:t>Formu </a:t>
            </a:r>
            <a:r>
              <a:rPr lang="cs-CZ" b="1" i="1" dirty="0">
                <a:solidFill>
                  <a:srgbClr val="002060"/>
                </a:solidFill>
              </a:rPr>
              <a:t>poskytování </a:t>
            </a:r>
            <a:r>
              <a:rPr lang="cs-CZ" b="1" i="1" dirty="0" smtClean="0">
                <a:solidFill>
                  <a:srgbClr val="002060"/>
                </a:solidFill>
              </a:rPr>
              <a:t>ESSL/ISSD/IS: 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Vlastní </a:t>
            </a:r>
            <a:r>
              <a:rPr lang="cs-CZ" dirty="0">
                <a:solidFill>
                  <a:srgbClr val="002060"/>
                </a:solidFill>
              </a:rPr>
              <a:t>IT </a:t>
            </a:r>
            <a:r>
              <a:rPr lang="cs-CZ" dirty="0" smtClean="0">
                <a:solidFill>
                  <a:srgbClr val="002060"/>
                </a:solidFill>
              </a:rPr>
              <a:t>infrastruktura (hardware)?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IT infrastruktura</a:t>
            </a:r>
            <a:r>
              <a:rPr lang="cs-CZ" dirty="0">
                <a:solidFill>
                  <a:srgbClr val="002060"/>
                </a:solidFill>
              </a:rPr>
              <a:t> (hardware)</a:t>
            </a:r>
            <a:r>
              <a:rPr lang="cs-CZ" dirty="0" smtClean="0">
                <a:solidFill>
                  <a:srgbClr val="002060"/>
                </a:solidFill>
              </a:rPr>
              <a:t> poskytovatele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(</a:t>
            </a:r>
            <a:r>
              <a:rPr lang="cs-CZ" dirty="0" err="1">
                <a:solidFill>
                  <a:srgbClr val="002060"/>
                </a:solidFill>
              </a:rPr>
              <a:t>h</a:t>
            </a:r>
            <a:r>
              <a:rPr lang="cs-CZ" dirty="0" err="1" smtClean="0">
                <a:solidFill>
                  <a:srgbClr val="002060"/>
                </a:solidFill>
              </a:rPr>
              <a:t>osting</a:t>
            </a:r>
            <a:r>
              <a:rPr lang="cs-CZ" dirty="0" smtClean="0">
                <a:solidFill>
                  <a:srgbClr val="002060"/>
                </a:solidFill>
              </a:rPr>
              <a:t>)?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</a:t>
            </a:r>
            <a:r>
              <a:rPr lang="cs-CZ" dirty="0" err="1" smtClean="0">
                <a:solidFill>
                  <a:srgbClr val="002060"/>
                </a:solidFill>
              </a:rPr>
              <a:t>Cloudu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dle zákona č. 365/2000 Sb. nebo jiný typ </a:t>
            </a:r>
            <a:r>
              <a:rPr lang="cs-CZ" dirty="0" err="1" smtClean="0">
                <a:solidFill>
                  <a:srgbClr val="002060"/>
                </a:solidFill>
              </a:rPr>
              <a:t>cloudu</a:t>
            </a:r>
            <a:r>
              <a:rPr lang="cs-CZ" dirty="0" smtClean="0">
                <a:solidFill>
                  <a:srgbClr val="002060"/>
                </a:solidFill>
              </a:rPr>
              <a:t>? 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Open </a:t>
            </a:r>
            <a:r>
              <a:rPr lang="cs-CZ" dirty="0" err="1" smtClean="0">
                <a:solidFill>
                  <a:srgbClr val="002060"/>
                </a:solidFill>
              </a:rPr>
              <a:t>sourcové</a:t>
            </a:r>
            <a:r>
              <a:rPr lang="cs-CZ" dirty="0" smtClean="0">
                <a:solidFill>
                  <a:srgbClr val="002060"/>
                </a:solidFill>
              </a:rPr>
              <a:t> řešení – jaká forma? </a:t>
            </a:r>
          </a:p>
          <a:p>
            <a:pPr lvl="0" algn="just"/>
            <a:r>
              <a:rPr lang="cs-CZ" dirty="0">
                <a:solidFill>
                  <a:srgbClr val="002060"/>
                </a:solidFill>
              </a:rPr>
              <a:t>e</a:t>
            </a:r>
            <a:r>
              <a:rPr lang="cs-CZ" dirty="0" smtClean="0">
                <a:solidFill>
                  <a:srgbClr val="002060"/>
                </a:solidFill>
              </a:rPr>
              <a:t>) jiné důležité skutečnost týkající se provozu.</a:t>
            </a:r>
          </a:p>
          <a:p>
            <a:pPr lvl="0" algn="just"/>
            <a:endParaRPr lang="cs-CZ" dirty="0" smtClean="0">
              <a:solidFill>
                <a:srgbClr val="002060"/>
              </a:solidFill>
            </a:endParaRPr>
          </a:p>
          <a:p>
            <a:pPr marL="0" lvl="0" indent="0" algn="just">
              <a:buNone/>
            </a:pP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8252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>
                <a:solidFill>
                  <a:srgbClr val="FF0000"/>
                </a:solidFill>
              </a:rPr>
              <a:t>Úvodní ustanovení </a:t>
            </a:r>
            <a:r>
              <a:rPr lang="cs-CZ" sz="4000" b="1" i="1" dirty="0" smtClean="0">
                <a:solidFill>
                  <a:srgbClr val="FF0000"/>
                </a:solidFill>
              </a:rPr>
              <a:t>VIII.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Odpovědnosti I.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V úvodním ustanovení uvést </a:t>
            </a:r>
            <a:r>
              <a:rPr lang="cs-CZ" i="1" dirty="0">
                <a:solidFill>
                  <a:srgbClr val="002060"/>
                </a:solidFill>
              </a:rPr>
              <a:t>(a odkázat na příslušnou přílohu</a:t>
            </a:r>
            <a:r>
              <a:rPr lang="cs-CZ" i="1" dirty="0" smtClean="0">
                <a:solidFill>
                  <a:srgbClr val="002060"/>
                </a:solidFill>
              </a:rPr>
              <a:t>)</a:t>
            </a:r>
            <a:r>
              <a:rPr lang="cs-CZ" b="1" i="1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a) </a:t>
            </a:r>
            <a:r>
              <a:rPr lang="cs-CZ" b="1" i="1" dirty="0">
                <a:solidFill>
                  <a:srgbClr val="002060"/>
                </a:solidFill>
              </a:rPr>
              <a:t>Ú</a:t>
            </a:r>
            <a:r>
              <a:rPr lang="cs-CZ" b="1" i="1" dirty="0" smtClean="0">
                <a:solidFill>
                  <a:srgbClr val="002060"/>
                </a:solidFill>
              </a:rPr>
              <a:t>tvar, který zodpovídá za vedení spisové služby v instituci</a:t>
            </a:r>
            <a:r>
              <a:rPr lang="cs-CZ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b</a:t>
            </a:r>
            <a:r>
              <a:rPr lang="cs-CZ" b="1" i="1" dirty="0" smtClean="0">
                <a:solidFill>
                  <a:srgbClr val="002060"/>
                </a:solidFill>
              </a:rPr>
              <a:t>) Útvar, který plní funkci podatelny/analogové spisovny/apod.;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c</a:t>
            </a:r>
            <a:r>
              <a:rPr lang="cs-CZ" b="1" i="1" dirty="0" smtClean="0">
                <a:solidFill>
                  <a:srgbClr val="002060"/>
                </a:solidFill>
              </a:rPr>
              <a:t>)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b="1" i="1" dirty="0" smtClean="0">
                <a:solidFill>
                  <a:srgbClr val="002060"/>
                </a:solidFill>
              </a:rPr>
              <a:t>Útvar IT/externí IT firmu, které spravují nebo kooperují na správě IS v instituci. 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d</a:t>
            </a:r>
            <a:r>
              <a:rPr lang="cs-CZ" b="1" i="1" dirty="0" smtClean="0">
                <a:solidFill>
                  <a:srgbClr val="002060"/>
                </a:solidFill>
              </a:rPr>
              <a:t>) další odpovědnosti, dle potřeb instituce.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 Konkrétní jméno/jména </a:t>
            </a:r>
            <a:r>
              <a:rPr lang="cs-CZ" dirty="0" smtClean="0">
                <a:solidFill>
                  <a:srgbClr val="002060"/>
                </a:solidFill>
              </a:rPr>
              <a:t>zodpovědných pracovníků uvést </a:t>
            </a:r>
            <a:r>
              <a:rPr lang="cs-CZ" dirty="0">
                <a:solidFill>
                  <a:srgbClr val="002060"/>
                </a:solidFill>
              </a:rPr>
              <a:t>v příloze. Při jakékoliv změně není nutné aktualizovat celý spisový řád, ale jen příloh</a:t>
            </a:r>
            <a:endParaRPr lang="cs-CZ" b="1" i="1" dirty="0" smtClean="0">
              <a:solidFill>
                <a:srgbClr val="002060"/>
              </a:solidFill>
            </a:endParaRPr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28670012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Odpovědnosti II.</a:t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b="1" i="1" dirty="0">
                <a:solidFill>
                  <a:srgbClr val="FF0000"/>
                </a:solidFill>
              </a:rPr>
              <a:t>Příklady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„Instituce používá následující </a:t>
            </a:r>
            <a:r>
              <a:rPr lang="cs-CZ" i="1" dirty="0">
                <a:solidFill>
                  <a:srgbClr val="002060"/>
                </a:solidFill>
              </a:rPr>
              <a:t>informační systémy spravující dokumenty: </a:t>
            </a:r>
          </a:p>
          <a:p>
            <a:pPr lvl="0" algn="just"/>
            <a:r>
              <a:rPr lang="cs-CZ" i="1" dirty="0">
                <a:solidFill>
                  <a:srgbClr val="002060"/>
                </a:solidFill>
              </a:rPr>
              <a:t>Ekonomický </a:t>
            </a:r>
            <a:r>
              <a:rPr lang="cs-CZ" i="1" dirty="0" err="1">
                <a:solidFill>
                  <a:srgbClr val="002060"/>
                </a:solidFill>
              </a:rPr>
              <a:t>agendový</a:t>
            </a:r>
            <a:r>
              <a:rPr lang="cs-CZ" i="1" dirty="0">
                <a:solidFill>
                  <a:srgbClr val="002060"/>
                </a:solidFill>
              </a:rPr>
              <a:t> systém (název systému a název poskytovatele, propojení s ESSL: ano/ne);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Správu systému zabezpečuje útvar ……..</a:t>
            </a:r>
          </a:p>
          <a:p>
            <a:pPr lvl="0" algn="just"/>
            <a:r>
              <a:rPr lang="cs-CZ" i="1" dirty="0">
                <a:solidFill>
                  <a:srgbClr val="002060"/>
                </a:solidFill>
              </a:rPr>
              <a:t>Jiné </a:t>
            </a:r>
            <a:r>
              <a:rPr lang="cs-CZ" i="1" dirty="0" err="1" smtClean="0">
                <a:solidFill>
                  <a:srgbClr val="002060"/>
                </a:solidFill>
              </a:rPr>
              <a:t>agendové</a:t>
            </a:r>
            <a:r>
              <a:rPr lang="cs-CZ" i="1" dirty="0" smtClean="0">
                <a:solidFill>
                  <a:srgbClr val="002060"/>
                </a:solidFill>
              </a:rPr>
              <a:t> informační systémy</a:t>
            </a:r>
            <a:r>
              <a:rPr lang="cs-CZ" i="1" dirty="0">
                <a:solidFill>
                  <a:srgbClr val="002060"/>
                </a:solidFill>
              </a:rPr>
              <a:t>: (název systému a název poskytovatele, propojení s ESSL: ano/ne);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Správu systému zabezpečuje útvar ……..</a:t>
            </a:r>
          </a:p>
          <a:p>
            <a:pPr lvl="0" algn="just"/>
            <a:r>
              <a:rPr lang="cs-CZ" i="1" dirty="0">
                <a:solidFill>
                  <a:srgbClr val="002060"/>
                </a:solidFill>
              </a:rPr>
              <a:t>Jiné evidence.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a) analogové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b) </a:t>
            </a:r>
            <a:r>
              <a:rPr lang="cs-CZ" i="1" dirty="0" smtClean="0">
                <a:solidFill>
                  <a:srgbClr val="002060"/>
                </a:solidFill>
              </a:rPr>
              <a:t>elektronické“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Např. „Za vedení spisové služby instituce zodpovídá útvar ….. </a:t>
            </a:r>
            <a:r>
              <a:rPr lang="cs-CZ" i="1" dirty="0"/>
              <a:t>Konkrétní údaje o osobách odpovědných za jednotlivé aspekty spisové služby jsou   uvedeny v příloze č. X – Odpovědnosti</a:t>
            </a:r>
            <a:r>
              <a:rPr lang="cs-CZ" dirty="0"/>
              <a:t>“.</a:t>
            </a:r>
            <a:endParaRPr lang="cs-CZ" i="1" dirty="0">
              <a:solidFill>
                <a:srgbClr val="002060"/>
              </a:solidFill>
            </a:endParaRPr>
          </a:p>
          <a:p>
            <a:pPr algn="just"/>
            <a:endParaRPr lang="cs-CZ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99717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>
                <a:solidFill>
                  <a:srgbClr val="C00000"/>
                </a:solidFill>
              </a:rPr>
              <a:t>Příjem dokumentů a jejich </a:t>
            </a:r>
            <a:r>
              <a:rPr lang="cs-CZ" altLang="cs-CZ" b="1" i="1" dirty="0" smtClean="0">
                <a:solidFill>
                  <a:srgbClr val="C00000"/>
                </a:solidFill>
              </a:rPr>
              <a:t>třídění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Zvážit, zda příjem a evidenci dokumentů ve spisovém řádu nerozdělit na pododdíly věnované: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příjmu a evidenci elektronických dokumentů.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příjmu a evidenci analogových dokumentů.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Tato verze je ideální v případě, že instituce přechází buď z listinné podoby vedení spisové služby nebo na vyšší stupeň správy dokumentů v rámci vedení spisové služby v elektronické podobě.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Určitým úskalím výše uvedeného je dublování informací ve spisovém řádu. 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81007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Příjem dokumentů a jejich třídění II.</a:t>
            </a:r>
            <a:endParaRPr lang="cs-CZ" altLang="cs-CZ" i="1" dirty="0">
              <a:solidFill>
                <a:srgbClr val="C00000"/>
              </a:solidFill>
            </a:endParaRPr>
          </a:p>
        </p:txBody>
      </p:sp>
      <p:sp>
        <p:nvSpPr>
          <p:cNvPr id="21507" name="Zástupný symbol pro obsah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Spisový řád musí vždy obsahovat</a:t>
            </a:r>
            <a:r>
              <a:rPr lang="cs-CZ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Popis rozsahu práv a povinností podatelny/podatelen;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Informaci o tom, jaký útvar plní funkci podatelny a její umístění;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Podatelny detašovaných pracovišť/pro vybrané agendy, apod.;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Popis příjmu dokumentů „mimo podatelnu“.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Pokud instituce umožní příjem dokumentů „mimo podatelnu“, např. na spisové uzly, je třeba je zavázat povinností provést všechny úkony spojené s příjmem dokumentů a kontrolou na škodlivý kód, vstupní datový formát a úplnost dokumentu.</a:t>
            </a:r>
          </a:p>
        </p:txBody>
      </p:sp>
    </p:spTree>
    <p:extLst>
      <p:ext uri="{BB962C8B-B14F-4D97-AF65-F5344CB8AC3E}">
        <p14:creationId xmlns:p14="http://schemas.microsoft.com/office/powerpoint/2010/main" val="36666103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Zveřejnění podmínek příjmu dokumentů 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76463"/>
            <a:ext cx="10515600" cy="4351338"/>
          </a:xfrm>
        </p:spPr>
        <p:txBody>
          <a:bodyPr>
            <a:normAutofit/>
          </a:bodyPr>
          <a:lstStyle/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Ve spisovém řádu by měly být „na pevno“ uvedeny podmínky </a:t>
            </a:r>
            <a:r>
              <a:rPr lang="cs-CZ" altLang="cs-CZ" b="1" i="1" dirty="0">
                <a:solidFill>
                  <a:srgbClr val="002060"/>
                </a:solidFill>
              </a:rPr>
              <a:t>příjmu </a:t>
            </a:r>
            <a:r>
              <a:rPr lang="cs-CZ" altLang="cs-CZ" b="1" i="1" dirty="0" smtClean="0">
                <a:solidFill>
                  <a:srgbClr val="002060"/>
                </a:solidFill>
              </a:rPr>
              <a:t>dokumentů</a:t>
            </a:r>
            <a:r>
              <a:rPr lang="cs-CZ" altLang="cs-CZ" b="1" i="1" dirty="0">
                <a:solidFill>
                  <a:srgbClr val="002060"/>
                </a:solidFill>
              </a:rPr>
              <a:t> </a:t>
            </a:r>
            <a:r>
              <a:rPr lang="cs-CZ" altLang="cs-CZ" b="1" i="1" dirty="0" smtClean="0">
                <a:solidFill>
                  <a:srgbClr val="002060"/>
                </a:solidFill>
              </a:rPr>
              <a:t>dle § 2, odst. 3 vyhlášky č. 259/2012 Sb.</a:t>
            </a:r>
          </a:p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Pouhý odkaz na webové stránky není dostačující! </a:t>
            </a:r>
          </a:p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Důvod</a:t>
            </a:r>
            <a:r>
              <a:rPr lang="cs-CZ" altLang="cs-CZ" b="1" dirty="0">
                <a:solidFill>
                  <a:srgbClr val="002060"/>
                </a:solidFill>
              </a:rPr>
              <a:t>: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smtClean="0">
                <a:solidFill>
                  <a:srgbClr val="002060"/>
                </a:solidFill>
              </a:rPr>
              <a:t>Pro </a:t>
            </a:r>
            <a:r>
              <a:rPr lang="cs-CZ" altLang="cs-CZ" dirty="0">
                <a:solidFill>
                  <a:srgbClr val="002060"/>
                </a:solidFill>
              </a:rPr>
              <a:t>možnost potřeby zpětně doložit reálné podmínky příjmu dokumentu v daném čase – stížnost, kontrola nadřízených orgánů, apod. </a:t>
            </a:r>
            <a:endParaRPr lang="cs-CZ" altLang="cs-CZ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altLang="cs-CZ" dirty="0">
              <a:solidFill>
                <a:srgbClr val="C00000"/>
              </a:solidFill>
            </a:endParaRPr>
          </a:p>
          <a:p>
            <a:pPr algn="just"/>
            <a:endParaRPr lang="cs-CZ" altLang="cs-CZ" b="1" dirty="0" smtClean="0">
              <a:solidFill>
                <a:srgbClr val="002060"/>
              </a:solidFill>
            </a:endParaRPr>
          </a:p>
          <a:p>
            <a:pPr algn="just"/>
            <a:endParaRPr lang="cs-CZ" altLang="cs-CZ" dirty="0">
              <a:solidFill>
                <a:srgbClr val="002060"/>
              </a:solidFill>
            </a:endParaRPr>
          </a:p>
          <a:p>
            <a:pPr algn="just"/>
            <a:endParaRPr lang="cs-CZ" altLang="cs-CZ" dirty="0">
              <a:solidFill>
                <a:srgbClr val="002060"/>
              </a:solidFill>
            </a:endParaRPr>
          </a:p>
          <a:p>
            <a:pPr algn="just"/>
            <a:endParaRPr lang="cs-CZ" alt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068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Co je spisový řád a proč je důležitý? II. 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i="1" dirty="0" smtClean="0">
                <a:solidFill>
                  <a:srgbClr val="002060"/>
                </a:solidFill>
              </a:rPr>
              <a:t>Pokud instituce nemá žádný spisový řád nebo nemá kvalitní spisový řád, tak v důsledku toho: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nedodržuje princip důvěryhodného a transparentního úřadování;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p</a:t>
            </a:r>
            <a:r>
              <a:rPr lang="cs-CZ" b="1" i="1" dirty="0" smtClean="0">
                <a:solidFill>
                  <a:srgbClr val="002060"/>
                </a:solidFill>
              </a:rPr>
              <a:t>orušuje princip „dobrého hospodáře“;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m</a:t>
            </a:r>
            <a:r>
              <a:rPr lang="cs-CZ" b="1" i="1" dirty="0" smtClean="0">
                <a:solidFill>
                  <a:srgbClr val="002060"/>
                </a:solidFill>
              </a:rPr>
              <a:t>ůže být zeslabena efektivita její činnosti;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m</a:t>
            </a:r>
            <a:r>
              <a:rPr lang="cs-CZ" b="1" i="1" dirty="0" smtClean="0">
                <a:solidFill>
                  <a:srgbClr val="002060"/>
                </a:solidFill>
              </a:rPr>
              <a:t>ůže být ohrožena </a:t>
            </a:r>
            <a:r>
              <a:rPr lang="cs-CZ" b="1" i="1" dirty="0">
                <a:solidFill>
                  <a:srgbClr val="002060"/>
                </a:solidFill>
              </a:rPr>
              <a:t>její </a:t>
            </a:r>
            <a:r>
              <a:rPr lang="cs-CZ" b="1" i="1" dirty="0" smtClean="0">
                <a:solidFill>
                  <a:srgbClr val="002060"/>
                </a:solidFill>
              </a:rPr>
              <a:t>celková důvěryhodnost</a:t>
            </a:r>
            <a:r>
              <a:rPr lang="cs-CZ" dirty="0" smtClean="0">
                <a:solidFill>
                  <a:srgbClr val="002060"/>
                </a:solidFill>
              </a:rPr>
              <a:t>; 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hrozí zvýšené riziko přestupků a následných pokut </a:t>
            </a:r>
            <a:r>
              <a:rPr lang="cs-CZ" b="1" i="1" dirty="0">
                <a:solidFill>
                  <a:srgbClr val="002060"/>
                </a:solidFill>
              </a:rPr>
              <a:t>vyplývajících </a:t>
            </a:r>
            <a:r>
              <a:rPr lang="cs-CZ" b="1" i="1" dirty="0" smtClean="0">
                <a:solidFill>
                  <a:srgbClr val="002060"/>
                </a:solidFill>
              </a:rPr>
              <a:t>z dalších právních předpisů;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hrozí poškození „dobrého jména instituce“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b="1" i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b="1" i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endParaRPr lang="cs-CZ" b="1" i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77858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>
                <a:solidFill>
                  <a:srgbClr val="C00000"/>
                </a:solidFill>
              </a:rPr>
              <a:t>Zveřejnění podmínek příjmu dokumentů </a:t>
            </a:r>
            <a:r>
              <a:rPr lang="cs-CZ" altLang="cs-CZ" b="1" i="1" dirty="0" smtClean="0">
                <a:solidFill>
                  <a:srgbClr val="C00000"/>
                </a:solidFill>
              </a:rPr>
              <a:t>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 algn="just">
              <a:buAutoNum type="alphaLcParenR"/>
            </a:pPr>
            <a:r>
              <a:rPr lang="cs-CZ" dirty="0" smtClean="0">
                <a:solidFill>
                  <a:srgbClr val="002060"/>
                </a:solidFill>
              </a:rPr>
              <a:t>adresa </a:t>
            </a:r>
            <a:r>
              <a:rPr lang="cs-CZ" dirty="0">
                <a:solidFill>
                  <a:srgbClr val="002060"/>
                </a:solidFill>
              </a:rPr>
              <a:t>pro doručování analogových dokumentů a elektronických dokumentů na přenosných technických nosičích dat</a:t>
            </a:r>
            <a:r>
              <a:rPr lang="cs-CZ" dirty="0" smtClean="0">
                <a:solidFill>
                  <a:srgbClr val="002060"/>
                </a:solidFill>
              </a:rPr>
              <a:t>; </a:t>
            </a:r>
          </a:p>
          <a:p>
            <a:pPr marL="514350" indent="-514350" algn="just">
              <a:buAutoNum type="alphaLcParenR"/>
            </a:pPr>
            <a:r>
              <a:rPr lang="cs-CZ" dirty="0" smtClean="0">
                <a:solidFill>
                  <a:srgbClr val="002060"/>
                </a:solidFill>
              </a:rPr>
              <a:t>úřední </a:t>
            </a:r>
            <a:r>
              <a:rPr lang="cs-CZ" dirty="0">
                <a:solidFill>
                  <a:srgbClr val="002060"/>
                </a:solidFill>
              </a:rPr>
              <a:t>hodiny </a:t>
            </a:r>
            <a:r>
              <a:rPr lang="cs-CZ" dirty="0" smtClean="0">
                <a:solidFill>
                  <a:srgbClr val="002060"/>
                </a:solidFill>
              </a:rPr>
              <a:t>podatelny;</a:t>
            </a:r>
          </a:p>
          <a:p>
            <a:pPr marL="514350" indent="-514350" algn="just">
              <a:buAutoNum type="alphaLcParenR" startAt="2"/>
            </a:pPr>
            <a:r>
              <a:rPr lang="cs-CZ" dirty="0" smtClean="0">
                <a:solidFill>
                  <a:srgbClr val="002060"/>
                </a:solidFill>
              </a:rPr>
              <a:t>elektronickou </a:t>
            </a:r>
            <a:r>
              <a:rPr lang="cs-CZ" dirty="0">
                <a:solidFill>
                  <a:srgbClr val="002060"/>
                </a:solidFill>
              </a:rPr>
              <a:t>adresu </a:t>
            </a:r>
            <a:r>
              <a:rPr lang="cs-CZ" dirty="0" smtClean="0">
                <a:solidFill>
                  <a:srgbClr val="002060"/>
                </a:solidFill>
              </a:rPr>
              <a:t>podatelny;</a:t>
            </a:r>
          </a:p>
          <a:p>
            <a:pPr marL="514350" indent="-514350" algn="just">
              <a:buAutoNum type="alphaLcParenR" startAt="2"/>
            </a:pPr>
            <a:r>
              <a:rPr lang="cs-CZ" dirty="0" smtClean="0">
                <a:solidFill>
                  <a:srgbClr val="002060"/>
                </a:solidFill>
              </a:rPr>
              <a:t>identifikátor </a:t>
            </a:r>
            <a:r>
              <a:rPr lang="cs-CZ" dirty="0">
                <a:solidFill>
                  <a:srgbClr val="002060"/>
                </a:solidFill>
              </a:rPr>
              <a:t>datové </a:t>
            </a:r>
            <a:r>
              <a:rPr lang="cs-CZ" dirty="0" smtClean="0">
                <a:solidFill>
                  <a:srgbClr val="002060"/>
                </a:solidFill>
              </a:rPr>
              <a:t>schránky/datových </a:t>
            </a:r>
            <a:r>
              <a:rPr lang="cs-CZ" dirty="0">
                <a:solidFill>
                  <a:srgbClr val="002060"/>
                </a:solidFill>
              </a:rPr>
              <a:t>schránek, včetně informace o útvaru, agendě nebo činnosti, pro kterou jsou další datové schránky určeny</a:t>
            </a:r>
            <a:r>
              <a:rPr lang="cs-CZ" dirty="0" smtClean="0">
                <a:solidFill>
                  <a:srgbClr val="002060"/>
                </a:solidFill>
              </a:rPr>
              <a:t>; </a:t>
            </a:r>
          </a:p>
          <a:p>
            <a:pPr marL="514350" indent="-514350" algn="just">
              <a:buAutoNum type="alphaLcParenR" startAt="2"/>
            </a:pPr>
            <a:r>
              <a:rPr lang="cs-CZ" dirty="0" smtClean="0">
                <a:solidFill>
                  <a:srgbClr val="002060"/>
                </a:solidFill>
              </a:rPr>
              <a:t>další </a:t>
            </a:r>
            <a:r>
              <a:rPr lang="cs-CZ" dirty="0">
                <a:solidFill>
                  <a:srgbClr val="002060"/>
                </a:solidFill>
              </a:rPr>
              <a:t>možnosti elektronické komunikace, pokud je </a:t>
            </a:r>
            <a:r>
              <a:rPr lang="cs-CZ" dirty="0" smtClean="0">
                <a:solidFill>
                  <a:srgbClr val="002060"/>
                </a:solidFill>
              </a:rPr>
              <a:t>instituce </a:t>
            </a:r>
            <a:r>
              <a:rPr lang="cs-CZ" dirty="0">
                <a:solidFill>
                  <a:srgbClr val="002060"/>
                </a:solidFill>
              </a:rPr>
              <a:t>připouští (např. elektronické formuláře</a:t>
            </a:r>
            <a:r>
              <a:rPr lang="cs-CZ" dirty="0" smtClean="0">
                <a:solidFill>
                  <a:srgbClr val="002060"/>
                </a:solidFill>
              </a:rPr>
              <a:t>); </a:t>
            </a:r>
          </a:p>
          <a:p>
            <a:pPr marL="514350" indent="-514350" algn="just">
              <a:buAutoNum type="alphaLcParenR" startAt="2"/>
            </a:pPr>
            <a:r>
              <a:rPr lang="cs-CZ" dirty="0" smtClean="0">
                <a:solidFill>
                  <a:srgbClr val="002060"/>
                </a:solidFill>
              </a:rPr>
              <a:t>přehled </a:t>
            </a:r>
            <a:r>
              <a:rPr lang="cs-CZ" dirty="0">
                <a:solidFill>
                  <a:srgbClr val="002060"/>
                </a:solidFill>
              </a:rPr>
              <a:t>datových formátů, ve kterých </a:t>
            </a:r>
            <a:r>
              <a:rPr lang="cs-CZ" dirty="0" smtClean="0">
                <a:solidFill>
                  <a:srgbClr val="002060"/>
                </a:solidFill>
              </a:rPr>
              <a:t>instituce </a:t>
            </a:r>
            <a:r>
              <a:rPr lang="cs-CZ" dirty="0">
                <a:solidFill>
                  <a:srgbClr val="002060"/>
                </a:solidFill>
              </a:rPr>
              <a:t>přijímá elektronické dokumenty, včetně jejich technických, popř. jiných </a:t>
            </a:r>
            <a:r>
              <a:rPr lang="cs-CZ" dirty="0" smtClean="0">
                <a:solidFill>
                  <a:srgbClr val="002060"/>
                </a:solidFill>
              </a:rPr>
              <a:t>parametrů; </a:t>
            </a:r>
          </a:p>
          <a:p>
            <a:pPr marL="514350" indent="-514350" algn="just">
              <a:buAutoNum type="alphaLcParenR" startAt="2"/>
            </a:pPr>
            <a:r>
              <a:rPr lang="cs-CZ" dirty="0" smtClean="0">
                <a:solidFill>
                  <a:srgbClr val="002060"/>
                </a:solidFill>
              </a:rPr>
              <a:t>přehled </a:t>
            </a:r>
            <a:r>
              <a:rPr lang="cs-CZ" dirty="0">
                <a:solidFill>
                  <a:srgbClr val="002060"/>
                </a:solidFill>
              </a:rPr>
              <a:t>přenosných technických nosičů dat, </a:t>
            </a:r>
            <a:r>
              <a:rPr lang="cs-CZ" dirty="0" smtClean="0">
                <a:solidFill>
                  <a:srgbClr val="002060"/>
                </a:solidFill>
              </a:rPr>
              <a:t>včetně </a:t>
            </a:r>
            <a:r>
              <a:rPr lang="cs-CZ" dirty="0">
                <a:solidFill>
                  <a:srgbClr val="002060"/>
                </a:solidFill>
              </a:rPr>
              <a:t>jejich technických parametrů;</a:t>
            </a:r>
          </a:p>
          <a:p>
            <a:pPr marL="514350" indent="-514350" algn="just">
              <a:buAutoNum type="alphaLcParenR" startAt="8"/>
            </a:pPr>
            <a:r>
              <a:rPr lang="cs-CZ" dirty="0" smtClean="0">
                <a:solidFill>
                  <a:srgbClr val="002060"/>
                </a:solidFill>
              </a:rPr>
              <a:t>způsob </a:t>
            </a:r>
            <a:r>
              <a:rPr lang="cs-CZ" dirty="0">
                <a:solidFill>
                  <a:srgbClr val="002060"/>
                </a:solidFill>
              </a:rPr>
              <a:t>nakládání s datovými zprávami, u kterých byl zjištěn výskyt tzv. škodlivého </a:t>
            </a:r>
            <a:r>
              <a:rPr lang="cs-CZ" dirty="0" smtClean="0">
                <a:solidFill>
                  <a:srgbClr val="002060"/>
                </a:solidFill>
              </a:rPr>
              <a:t>kódu;</a:t>
            </a:r>
          </a:p>
          <a:p>
            <a:pPr marL="514350" indent="-514350" algn="just">
              <a:buAutoNum type="alphaLcParenR" startAt="8"/>
            </a:pPr>
            <a:r>
              <a:rPr lang="cs-CZ" dirty="0" smtClean="0">
                <a:solidFill>
                  <a:srgbClr val="002060"/>
                </a:solidFill>
              </a:rPr>
              <a:t>důsledky </a:t>
            </a:r>
            <a:r>
              <a:rPr lang="cs-CZ" dirty="0">
                <a:solidFill>
                  <a:srgbClr val="002060"/>
                </a:solidFill>
              </a:rPr>
              <a:t>vad dokumentů podle § 4 odst. 2 a 3 vyhlášky č. 259/2012 Sb. (neúplný, nečitelný, zavirovaný dokument nebo dokument v nepovoleném vstupním datovém formátu).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4586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>
                <a:solidFill>
                  <a:srgbClr val="C00000"/>
                </a:solidFill>
              </a:rPr>
              <a:t>Příjem dokumentů a </a:t>
            </a:r>
            <a:r>
              <a:rPr lang="cs-CZ" altLang="cs-CZ" b="1" i="1" dirty="0" smtClean="0">
                <a:solidFill>
                  <a:srgbClr val="C00000"/>
                </a:solidFill>
              </a:rPr>
              <a:t>vstupní datové formáty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76463"/>
            <a:ext cx="10515600" cy="4351338"/>
          </a:xfrm>
        </p:spPr>
        <p:txBody>
          <a:bodyPr>
            <a:normAutofit lnSpcReduction="1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Popsat </a:t>
            </a:r>
            <a:r>
              <a:rPr lang="cs-CZ" b="1" i="1" dirty="0">
                <a:solidFill>
                  <a:srgbClr val="002060"/>
                </a:solidFill>
              </a:rPr>
              <a:t>všechny možnosti příjmu dokumentů (elektronických/analogových</a:t>
            </a:r>
            <a:r>
              <a:rPr lang="cs-CZ" dirty="0">
                <a:solidFill>
                  <a:srgbClr val="002060"/>
                </a:solidFill>
              </a:rPr>
              <a:t>): 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Analogových</a:t>
            </a:r>
            <a:r>
              <a:rPr lang="cs-CZ" dirty="0">
                <a:solidFill>
                  <a:srgbClr val="002060"/>
                </a:solidFill>
              </a:rPr>
              <a:t>: provozovatelem poštovních služeb/kurýrem/osobně/.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Elektronických</a:t>
            </a:r>
            <a:r>
              <a:rPr lang="cs-CZ" dirty="0">
                <a:solidFill>
                  <a:srgbClr val="002060"/>
                </a:solidFill>
              </a:rPr>
              <a:t>: datovou schránkou/schránkami, centrální emailovou adresou, jinými emailovými adresami, e-formuláři, přenosnými nosiči dat.</a:t>
            </a:r>
          </a:p>
          <a:p>
            <a:pPr algn="just"/>
            <a:r>
              <a:rPr lang="cs-CZ" altLang="cs-CZ" b="1" i="1" dirty="0">
                <a:solidFill>
                  <a:srgbClr val="002060"/>
                </a:solidFill>
              </a:rPr>
              <a:t>Za vstupní datové formáty </a:t>
            </a:r>
            <a:r>
              <a:rPr lang="cs-CZ" altLang="cs-CZ" dirty="0">
                <a:solidFill>
                  <a:srgbClr val="002060"/>
                </a:solidFill>
              </a:rPr>
              <a:t>zvolit jen ty, které jsou snadno převoditelné </a:t>
            </a:r>
            <a:r>
              <a:rPr lang="cs-CZ" altLang="cs-CZ" b="1" i="1" dirty="0">
                <a:solidFill>
                  <a:srgbClr val="002060"/>
                </a:solidFill>
              </a:rPr>
              <a:t>do výstupních datových formátů </a:t>
            </a:r>
            <a:r>
              <a:rPr lang="cs-CZ" altLang="cs-CZ" dirty="0">
                <a:solidFill>
                  <a:srgbClr val="002060"/>
                </a:solidFill>
              </a:rPr>
              <a:t>(§ 23 vyhlášky č. 259/2012 Sb.). </a:t>
            </a:r>
          </a:p>
          <a:p>
            <a:pPr algn="just"/>
            <a:r>
              <a:rPr lang="cs-CZ" altLang="cs-CZ" b="1" i="1" dirty="0">
                <a:solidFill>
                  <a:srgbClr val="002060"/>
                </a:solidFill>
              </a:rPr>
              <a:t>Mezi vstupní datové formáty zařadit také výstupní datové formáty</a:t>
            </a:r>
            <a:r>
              <a:rPr lang="cs-CZ" altLang="cs-CZ" dirty="0">
                <a:solidFill>
                  <a:srgbClr val="002060"/>
                </a:solidFill>
              </a:rPr>
              <a:t>. </a:t>
            </a:r>
          </a:p>
          <a:p>
            <a:pPr algn="just"/>
            <a:endParaRPr lang="cs-CZ" altLang="cs-CZ" dirty="0">
              <a:solidFill>
                <a:srgbClr val="002060"/>
              </a:solidFill>
            </a:endParaRPr>
          </a:p>
          <a:p>
            <a:pPr algn="just"/>
            <a:endParaRPr lang="cs-CZ" alt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7468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Elektronický oběh / hybridní oběh dokumentů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altLang="cs-CZ" b="1" i="1" dirty="0">
                <a:solidFill>
                  <a:srgbClr val="002060"/>
                </a:solidFill>
              </a:rPr>
              <a:t>Určit, zda bude instituce </a:t>
            </a:r>
            <a:r>
              <a:rPr lang="cs-CZ" altLang="cs-CZ" b="1" i="1" dirty="0" smtClean="0">
                <a:solidFill>
                  <a:srgbClr val="002060"/>
                </a:solidFill>
              </a:rPr>
              <a:t>provádět </a:t>
            </a:r>
            <a:r>
              <a:rPr lang="cs-CZ" altLang="cs-CZ" b="1" i="1" dirty="0">
                <a:solidFill>
                  <a:srgbClr val="002060"/>
                </a:solidFill>
              </a:rPr>
              <a:t>plný elektronický </a:t>
            </a:r>
            <a:r>
              <a:rPr lang="cs-CZ" altLang="cs-CZ" b="1" i="1" dirty="0" smtClean="0">
                <a:solidFill>
                  <a:srgbClr val="002060"/>
                </a:solidFill>
              </a:rPr>
              <a:t>oběh dokumentů nebo  hybridní</a:t>
            </a:r>
            <a:r>
              <a:rPr lang="cs-CZ" altLang="cs-CZ" dirty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cs-CZ" altLang="cs-CZ" b="1" i="1" dirty="0" smtClean="0">
                <a:solidFill>
                  <a:srgbClr val="002060"/>
                </a:solidFill>
              </a:rPr>
              <a:t>Popsat všechny formy konverze dokumentů a určit, jaké útvary a kdy je budou provádět: </a:t>
            </a:r>
          </a:p>
          <a:p>
            <a:pPr algn="just"/>
            <a:r>
              <a:rPr lang="cs-CZ" altLang="cs-CZ" i="1" dirty="0">
                <a:solidFill>
                  <a:srgbClr val="002060"/>
                </a:solidFill>
              </a:rPr>
              <a:t>a</a:t>
            </a:r>
            <a:r>
              <a:rPr lang="cs-CZ" altLang="cs-CZ" i="1" dirty="0" smtClean="0">
                <a:solidFill>
                  <a:srgbClr val="002060"/>
                </a:solidFill>
              </a:rPr>
              <a:t>) Autorizovaná konverze dle zákona č. 300/2008 Sb.</a:t>
            </a:r>
          </a:p>
          <a:p>
            <a:pPr algn="just"/>
            <a:r>
              <a:rPr lang="cs-CZ" altLang="cs-CZ" i="1" dirty="0">
                <a:solidFill>
                  <a:srgbClr val="002060"/>
                </a:solidFill>
              </a:rPr>
              <a:t>b</a:t>
            </a:r>
            <a:r>
              <a:rPr lang="cs-CZ" altLang="cs-CZ" i="1" dirty="0" smtClean="0">
                <a:solidFill>
                  <a:srgbClr val="002060"/>
                </a:solidFill>
              </a:rPr>
              <a:t>) Konverze (převedení) dle </a:t>
            </a:r>
            <a:r>
              <a:rPr lang="cs-CZ" altLang="cs-CZ" i="1" dirty="0">
                <a:solidFill>
                  <a:srgbClr val="002060"/>
                </a:solidFill>
              </a:rPr>
              <a:t>§ 69a zákona č. 499/2004 Sb</a:t>
            </a:r>
            <a:r>
              <a:rPr lang="cs-CZ" altLang="cs-CZ" i="1" dirty="0" smtClean="0">
                <a:solidFill>
                  <a:srgbClr val="002060"/>
                </a:solidFill>
              </a:rPr>
              <a:t>.</a:t>
            </a:r>
            <a:endParaRPr lang="cs-CZ" altLang="cs-CZ" i="1" dirty="0">
              <a:solidFill>
                <a:srgbClr val="002060"/>
              </a:solidFill>
            </a:endParaRPr>
          </a:p>
          <a:p>
            <a:pPr algn="just"/>
            <a:r>
              <a:rPr lang="cs-CZ" altLang="cs-CZ" i="1" dirty="0">
                <a:solidFill>
                  <a:srgbClr val="002060"/>
                </a:solidFill>
              </a:rPr>
              <a:t>c</a:t>
            </a:r>
            <a:r>
              <a:rPr lang="cs-CZ" altLang="cs-CZ" i="1" dirty="0" smtClean="0">
                <a:solidFill>
                  <a:srgbClr val="002060"/>
                </a:solidFill>
              </a:rPr>
              <a:t>) Prostá </a:t>
            </a:r>
            <a:r>
              <a:rPr lang="cs-CZ" altLang="cs-CZ" i="1" dirty="0">
                <a:solidFill>
                  <a:srgbClr val="002060"/>
                </a:solidFill>
              </a:rPr>
              <a:t>konverze – pouze pro provozní účely</a:t>
            </a:r>
            <a:r>
              <a:rPr lang="cs-CZ" altLang="cs-CZ" i="1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cs-CZ" altLang="cs-CZ" i="1" dirty="0">
                <a:solidFill>
                  <a:srgbClr val="002060"/>
                </a:solidFill>
              </a:rPr>
              <a:t>d</a:t>
            </a:r>
            <a:r>
              <a:rPr lang="cs-CZ" altLang="cs-CZ" i="1" dirty="0" smtClean="0">
                <a:solidFill>
                  <a:srgbClr val="002060"/>
                </a:solidFill>
              </a:rPr>
              <a:t>) Změna datového formátu. </a:t>
            </a:r>
          </a:p>
          <a:p>
            <a:pPr algn="just"/>
            <a:r>
              <a:rPr lang="cs-CZ" altLang="cs-CZ" dirty="0" smtClean="0">
                <a:solidFill>
                  <a:srgbClr val="002060"/>
                </a:solidFill>
              </a:rPr>
              <a:t>Určit, jakým způsobem bude instituce zpracovávat dokumenty, u nichž konverzi neumožňuje jejich povaha nebo jiné předpisy.</a:t>
            </a:r>
          </a:p>
          <a:p>
            <a:pPr algn="just"/>
            <a:r>
              <a:rPr lang="cs-CZ" altLang="cs-CZ" dirty="0" smtClean="0">
                <a:solidFill>
                  <a:srgbClr val="002060"/>
                </a:solidFill>
              </a:rPr>
              <a:t>Určit, jak bude nakládat s původními dokumenty v případě, že byly  konvertovány dle zákona č. 300/2008 Sb. nebo převedeny dle § 69a) zákona č. 499/2004 Sb. </a:t>
            </a:r>
            <a:endParaRPr lang="cs-CZ" alt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96082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Co může podatelna otevřít?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Určit jaké zásilky může podatelna otvírat a jakým způsobem bude předávat neotevřené zásilky adresátovi a jak bude zajištěna jejich evidence a zpracování v případě, že jde o úřední dokument.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Určit jakým způsobem se budou zpracovávat dokumenty, na které se  </a:t>
            </a:r>
            <a:r>
              <a:rPr lang="cs-CZ" dirty="0">
                <a:solidFill>
                  <a:srgbClr val="002060"/>
                </a:solidFill>
              </a:rPr>
              <a:t>vztahují zvláštní právní </a:t>
            </a:r>
            <a:r>
              <a:rPr lang="cs-CZ" dirty="0" smtClean="0">
                <a:solidFill>
                  <a:srgbClr val="002060"/>
                </a:solidFill>
              </a:rPr>
              <a:t>předpisy (např. ekonomické, utajované, apod.) 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Vyjádřit se k poště „na jméno“ a e-mailové korespondenci na emailové schránky pracovníků: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Příklad: „Zjistí-li </a:t>
            </a:r>
            <a:r>
              <a:rPr lang="cs-CZ" i="1" dirty="0">
                <a:solidFill>
                  <a:srgbClr val="002060"/>
                </a:solidFill>
              </a:rPr>
              <a:t>pracovník, že zásilka předaná mu jako soukromý dopis, je úřední povahy, je povinen odevzdat ji bezodkladně k zaevidování. </a:t>
            </a:r>
            <a:r>
              <a:rPr lang="cs-CZ" i="1" dirty="0" smtClean="0">
                <a:solidFill>
                  <a:srgbClr val="002060"/>
                </a:solidFill>
              </a:rPr>
              <a:t>Pracovník je povinen </a:t>
            </a:r>
            <a:r>
              <a:rPr lang="cs-CZ" i="1" dirty="0">
                <a:solidFill>
                  <a:srgbClr val="002060"/>
                </a:solidFill>
              </a:rPr>
              <a:t>zajistit, aby bylo s dokumentem zacházeno dle vyhlášky č. 259/2012 ve znění pozdějších předpisů.  </a:t>
            </a:r>
            <a:endParaRPr lang="cs-CZ" i="1" dirty="0" smtClean="0">
              <a:solidFill>
                <a:srgbClr val="002060"/>
              </a:solidFill>
            </a:endParaRP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„Toto </a:t>
            </a:r>
            <a:r>
              <a:rPr lang="cs-CZ" i="1" dirty="0">
                <a:solidFill>
                  <a:srgbClr val="002060"/>
                </a:solidFill>
              </a:rPr>
              <a:t>ustanovení se týká rovněž e-mailové korespondence doručené do e-mailové schránky pracovníků</a:t>
            </a:r>
            <a:r>
              <a:rPr lang="cs-CZ" i="1" dirty="0" smtClean="0">
                <a:solidFill>
                  <a:srgbClr val="002060"/>
                </a:solidFill>
              </a:rPr>
              <a:t>.“</a:t>
            </a:r>
            <a:endParaRPr lang="cs-CZ" i="1" dirty="0">
              <a:solidFill>
                <a:srgbClr val="00206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1152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Datová schránka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638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cs-CZ" sz="9600" b="1" i="1" dirty="0" smtClean="0">
                <a:solidFill>
                  <a:srgbClr val="002060"/>
                </a:solidFill>
              </a:rPr>
              <a:t>Ve spisovém řádu uvést: </a:t>
            </a:r>
          </a:p>
          <a:p>
            <a:pPr marL="0" indent="0" algn="just">
              <a:buNone/>
            </a:pPr>
            <a:r>
              <a:rPr lang="cs-CZ" sz="9600" dirty="0" smtClean="0">
                <a:solidFill>
                  <a:srgbClr val="002060"/>
                </a:solidFill>
              </a:rPr>
              <a:t>a) Základní pravidla pro správu datové schránky; </a:t>
            </a:r>
          </a:p>
          <a:p>
            <a:pPr marL="0" indent="0" algn="just">
              <a:buNone/>
            </a:pPr>
            <a:r>
              <a:rPr lang="cs-CZ" sz="9600" dirty="0" smtClean="0">
                <a:solidFill>
                  <a:srgbClr val="002060"/>
                </a:solidFill>
              </a:rPr>
              <a:t>b) agendy, pro které jsou zřízeny další datové schránky. </a:t>
            </a:r>
          </a:p>
          <a:p>
            <a:pPr algn="just"/>
            <a:r>
              <a:rPr lang="cs-CZ" sz="9600" b="1" i="1" dirty="0" smtClean="0">
                <a:solidFill>
                  <a:srgbClr val="002060"/>
                </a:solidFill>
              </a:rPr>
              <a:t>Do přílohy: </a:t>
            </a:r>
            <a:r>
              <a:rPr lang="cs-CZ" sz="9600" dirty="0">
                <a:solidFill>
                  <a:srgbClr val="002060"/>
                </a:solidFill>
              </a:rPr>
              <a:t>K</a:t>
            </a:r>
            <a:r>
              <a:rPr lang="cs-CZ" sz="9600" dirty="0" smtClean="0">
                <a:solidFill>
                  <a:srgbClr val="002060"/>
                </a:solidFill>
              </a:rPr>
              <a:t>onkrétní pracovníky </a:t>
            </a:r>
            <a:r>
              <a:rPr lang="cs-CZ" sz="9600" dirty="0">
                <a:solidFill>
                  <a:srgbClr val="002060"/>
                </a:solidFill>
              </a:rPr>
              <a:t>pověřené správou datové schránky </a:t>
            </a:r>
            <a:r>
              <a:rPr lang="cs-CZ" sz="9600" dirty="0" smtClean="0">
                <a:solidFill>
                  <a:srgbClr val="002060"/>
                </a:solidFill>
              </a:rPr>
              <a:t>instituce, popř. jiné skutečnosti důležité pro instituci.</a:t>
            </a:r>
          </a:p>
          <a:p>
            <a:pPr algn="just"/>
            <a:r>
              <a:rPr lang="cs-CZ" sz="9600" b="1" i="1" dirty="0" smtClean="0">
                <a:solidFill>
                  <a:srgbClr val="002060"/>
                </a:solidFill>
              </a:rPr>
              <a:t>Ujasnit si, kolik lidí/útvarů bude mít přístup do datové schránky:</a:t>
            </a:r>
          </a:p>
          <a:p>
            <a:pPr algn="just"/>
            <a:r>
              <a:rPr lang="cs-CZ" sz="9600" dirty="0" smtClean="0">
                <a:solidFill>
                  <a:srgbClr val="002060"/>
                </a:solidFill>
              </a:rPr>
              <a:t>A) statutár;</a:t>
            </a:r>
          </a:p>
          <a:p>
            <a:pPr algn="just"/>
            <a:r>
              <a:rPr lang="cs-CZ" sz="9600" dirty="0" smtClean="0">
                <a:solidFill>
                  <a:srgbClr val="002060"/>
                </a:solidFill>
              </a:rPr>
              <a:t>B) administrativní pracovníci;</a:t>
            </a:r>
          </a:p>
          <a:p>
            <a:pPr algn="just"/>
            <a:r>
              <a:rPr lang="cs-CZ" sz="9600" dirty="0">
                <a:solidFill>
                  <a:srgbClr val="002060"/>
                </a:solidFill>
              </a:rPr>
              <a:t>c</a:t>
            </a:r>
            <a:r>
              <a:rPr lang="cs-CZ" sz="9600" dirty="0" smtClean="0">
                <a:solidFill>
                  <a:srgbClr val="002060"/>
                </a:solidFill>
              </a:rPr>
              <a:t>) výpravna;</a:t>
            </a:r>
          </a:p>
          <a:p>
            <a:pPr algn="just"/>
            <a:r>
              <a:rPr lang="cs-CZ" sz="9600" dirty="0" smtClean="0">
                <a:solidFill>
                  <a:srgbClr val="002060"/>
                </a:solidFill>
              </a:rPr>
              <a:t>C) vedoucí pracovníci/referenti – nutné posoudit dle potřeb instituce.</a:t>
            </a:r>
          </a:p>
          <a:p>
            <a:pPr algn="just"/>
            <a:r>
              <a:rPr lang="cs-CZ" sz="9600" b="1" i="1" dirty="0">
                <a:solidFill>
                  <a:srgbClr val="002060"/>
                </a:solidFill>
              </a:rPr>
              <a:t>U</a:t>
            </a:r>
            <a:r>
              <a:rPr lang="cs-CZ" sz="9600" b="1" i="1" dirty="0" smtClean="0">
                <a:solidFill>
                  <a:srgbClr val="002060"/>
                </a:solidFill>
              </a:rPr>
              <a:t>rčit jaké typy dokumentů odesílaných datovou schránkou se opatřují e-podpisem, e-pečetí a kvalifikovaným časovým razítkem (ve </a:t>
            </a:r>
            <a:r>
              <a:rPr lang="cs-CZ" sz="9600" b="1" i="1" dirty="0">
                <a:solidFill>
                  <a:srgbClr val="002060"/>
                </a:solidFill>
              </a:rPr>
              <a:t>spolupráci s </a:t>
            </a:r>
            <a:r>
              <a:rPr lang="cs-CZ" sz="9600" b="1" i="1" dirty="0" smtClean="0">
                <a:solidFill>
                  <a:srgbClr val="002060"/>
                </a:solidFill>
              </a:rPr>
              <a:t>právníky) – viz PODPISOVÝ ŘÁD. </a:t>
            </a:r>
            <a:endParaRPr lang="cs-CZ" sz="9600" b="1" i="1" dirty="0">
              <a:solidFill>
                <a:srgbClr val="002060"/>
              </a:solidFill>
            </a:endParaRPr>
          </a:p>
          <a:p>
            <a:pPr algn="just"/>
            <a:endParaRPr lang="cs-CZ" sz="7400" dirty="0" smtClean="0">
              <a:solidFill>
                <a:srgbClr val="002060"/>
              </a:solidFill>
            </a:endParaRPr>
          </a:p>
          <a:p>
            <a:pPr algn="just"/>
            <a:endParaRPr lang="cs-CZ" sz="3200" dirty="0">
              <a:solidFill>
                <a:srgbClr val="002060"/>
              </a:solidFill>
            </a:endParaRPr>
          </a:p>
          <a:p>
            <a:pPr algn="just"/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06507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b="1" i="1" dirty="0" smtClean="0">
                <a:solidFill>
                  <a:srgbClr val="C00000"/>
                </a:solidFill>
              </a:rPr>
              <a:t>e-podpis/e-pečeť/e-časové razítko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6383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cs-CZ" sz="4400" dirty="0" smtClean="0">
                <a:solidFill>
                  <a:srgbClr val="002060"/>
                </a:solidFill>
              </a:rPr>
              <a:t>Určit, kdo všechno bude disponovat e-podpisem, e-časovým razítkem, e-pečetí - pokud ji instituce musí používat dle zákona č. 297/2016 Sb. – viz PODPISOVÝ ŘÁD.</a:t>
            </a:r>
          </a:p>
          <a:p>
            <a:pPr algn="just"/>
            <a:r>
              <a:rPr lang="cs-CZ" sz="4400" i="1" dirty="0" smtClean="0">
                <a:solidFill>
                  <a:srgbClr val="002060"/>
                </a:solidFill>
              </a:rPr>
              <a:t>Vždy popsat jakým způsobem jsou ověřovány certifikáty e-podpisu, e-časového razítka, e-pečeti: </a:t>
            </a:r>
          </a:p>
          <a:p>
            <a:pPr algn="just"/>
            <a:r>
              <a:rPr lang="cs-CZ" sz="4400" dirty="0" smtClean="0">
                <a:solidFill>
                  <a:srgbClr val="002060"/>
                </a:solidFill>
              </a:rPr>
              <a:t> a) Zda ověřuje ESSL automaticky a připojuje doložku o výsledku ověření? (§ 4, odst. 5-7, vyhlášky č. 259/2012 Sb.)</a:t>
            </a:r>
          </a:p>
          <a:p>
            <a:pPr algn="just"/>
            <a:r>
              <a:rPr lang="cs-CZ" sz="4400" dirty="0" smtClean="0">
                <a:solidFill>
                  <a:srgbClr val="002060"/>
                </a:solidFill>
              </a:rPr>
              <a:t>b) Pokud výše uvedené úkony ESSL neumožňuje, je nutné ve spisovém řádu uvést všechny povinné údaje  uvedené v § 4, odst. 7</a:t>
            </a:r>
            <a:r>
              <a:rPr lang="cs-CZ" sz="4400" dirty="0">
                <a:solidFill>
                  <a:srgbClr val="002060"/>
                </a:solidFill>
              </a:rPr>
              <a:t>, vyhlášky č. 259/2012 Sb</a:t>
            </a:r>
            <a:r>
              <a:rPr lang="cs-CZ" sz="4400" dirty="0" smtClean="0">
                <a:solidFill>
                  <a:srgbClr val="002060"/>
                </a:solidFill>
              </a:rPr>
              <a:t>. a tuto povinnost uložit podatelně nebo spisovému uzlu/pracovníkovi v případě, že je dokument přijat „mimo podatelnu“.</a:t>
            </a:r>
          </a:p>
          <a:p>
            <a:pPr algn="just"/>
            <a:r>
              <a:rPr lang="cs-CZ" sz="4400" dirty="0">
                <a:solidFill>
                  <a:srgbClr val="002060"/>
                </a:solidFill>
              </a:rPr>
              <a:t>Uvést, zda ESSL </a:t>
            </a:r>
            <a:r>
              <a:rPr lang="cs-CZ" sz="4400" dirty="0" smtClean="0">
                <a:solidFill>
                  <a:srgbClr val="002060"/>
                </a:solidFill>
              </a:rPr>
              <a:t>umožňuje odeslat </a:t>
            </a:r>
            <a:r>
              <a:rPr lang="cs-CZ" sz="4400" dirty="0">
                <a:solidFill>
                  <a:srgbClr val="002060"/>
                </a:solidFill>
              </a:rPr>
              <a:t>odesílateli dokumentu zprávu o tom, že jím odeslaný dokument je doručen a splňuje podmínky stanovené § 8, vyhlášky č. 259/2012 Sb., nebo spisovým řádem </a:t>
            </a:r>
            <a:r>
              <a:rPr lang="cs-CZ" sz="4400" dirty="0" smtClean="0">
                <a:solidFill>
                  <a:srgbClr val="002060"/>
                </a:solidFill>
              </a:rPr>
              <a:t>instituce</a:t>
            </a:r>
            <a:r>
              <a:rPr lang="cs-CZ" sz="4400" dirty="0">
                <a:solidFill>
                  <a:srgbClr val="002060"/>
                </a:solidFill>
              </a:rPr>
              <a:t>.</a:t>
            </a:r>
          </a:p>
          <a:p>
            <a:pPr algn="just"/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03790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94968"/>
            <a:ext cx="10515600" cy="1268362"/>
          </a:xfrm>
        </p:spPr>
        <p:txBody>
          <a:bodyPr>
            <a:noAutofit/>
          </a:bodyPr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/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r>
              <a:rPr lang="cs-CZ" sz="3600" b="1" i="1" dirty="0" smtClean="0">
                <a:solidFill>
                  <a:srgbClr val="FF0000"/>
                </a:solidFill>
              </a:rPr>
              <a:t>Škodlivý kód elektronického dokumentu </a:t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r>
              <a:rPr lang="cs-CZ" sz="3600" b="1" i="1" dirty="0" smtClean="0">
                <a:solidFill>
                  <a:srgbClr val="FF0000"/>
                </a:solidFill>
              </a:rPr>
              <a:t>Neúplný/nečitelný analogový </a:t>
            </a:r>
            <a:r>
              <a:rPr lang="cs-CZ" altLang="cs-CZ" sz="3600" b="1" i="1" dirty="0" smtClean="0">
                <a:solidFill>
                  <a:srgbClr val="FF0000"/>
                </a:solidFill>
              </a:rPr>
              <a:t>dokument</a:t>
            </a:r>
            <a:r>
              <a:rPr lang="cs-CZ" sz="3600" b="1" i="1" dirty="0" smtClean="0">
                <a:solidFill>
                  <a:srgbClr val="FF0000"/>
                </a:solidFill>
              </a:rPr>
              <a:t/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cs-CZ" sz="3400" b="1" i="1" dirty="0" smtClean="0">
                <a:solidFill>
                  <a:srgbClr val="002060"/>
                </a:solidFill>
              </a:rPr>
              <a:t>Popsat proces, když je doručen elektronický dokument obsahující škodlivý kód </a:t>
            </a:r>
            <a:r>
              <a:rPr lang="cs-CZ" sz="3400" i="1" dirty="0" smtClean="0">
                <a:solidFill>
                  <a:srgbClr val="002060"/>
                </a:solidFill>
              </a:rPr>
              <a:t>(§ 2 a § 4 vyhlášky č. 259/2012 Sb.): </a:t>
            </a:r>
          </a:p>
          <a:p>
            <a:pPr lvl="0" algn="just"/>
            <a:r>
              <a:rPr lang="cs-CZ" sz="3400" b="1" i="1" dirty="0" smtClean="0">
                <a:solidFill>
                  <a:srgbClr val="002060"/>
                </a:solidFill>
              </a:rPr>
              <a:t>Popsat </a:t>
            </a:r>
            <a:r>
              <a:rPr lang="cs-CZ" sz="3400" b="1" i="1" dirty="0">
                <a:solidFill>
                  <a:srgbClr val="002060"/>
                </a:solidFill>
              </a:rPr>
              <a:t>proces, když je doručen analogový dokument, který není</a:t>
            </a:r>
            <a:r>
              <a:rPr lang="cs-CZ" sz="3400" dirty="0">
                <a:solidFill>
                  <a:srgbClr val="002060"/>
                </a:solidFill>
              </a:rPr>
              <a:t>:</a:t>
            </a:r>
          </a:p>
          <a:p>
            <a:pPr lvl="0" algn="just"/>
            <a:r>
              <a:rPr lang="cs-CZ" sz="3400" dirty="0" smtClean="0">
                <a:solidFill>
                  <a:srgbClr val="002060"/>
                </a:solidFill>
              </a:rPr>
              <a:t>Úplný/čitelný/poškozeny/byl </a:t>
            </a:r>
            <a:r>
              <a:rPr lang="cs-CZ" sz="3400" dirty="0">
                <a:solidFill>
                  <a:srgbClr val="002060"/>
                </a:solidFill>
              </a:rPr>
              <a:t>doručen omylem – patří jiné instituci.</a:t>
            </a:r>
          </a:p>
          <a:p>
            <a:pPr algn="just"/>
            <a:r>
              <a:rPr lang="cs-CZ" sz="3400" i="1" dirty="0" smtClean="0">
                <a:solidFill>
                  <a:srgbClr val="002060"/>
                </a:solidFill>
              </a:rPr>
              <a:t>Příklad</a:t>
            </a:r>
            <a:r>
              <a:rPr lang="cs-CZ" sz="3400" i="1" dirty="0">
                <a:solidFill>
                  <a:srgbClr val="002060"/>
                </a:solidFill>
              </a:rPr>
              <a:t>: </a:t>
            </a:r>
            <a:endParaRPr lang="cs-CZ" sz="3400" i="1" dirty="0" smtClean="0">
              <a:solidFill>
                <a:srgbClr val="002060"/>
              </a:solidFill>
            </a:endParaRPr>
          </a:p>
          <a:p>
            <a:pPr algn="just"/>
            <a:r>
              <a:rPr lang="cs-CZ" sz="3100" i="1" dirty="0" smtClean="0">
                <a:solidFill>
                  <a:srgbClr val="002060"/>
                </a:solidFill>
              </a:rPr>
              <a:t>„</a:t>
            </a:r>
            <a:r>
              <a:rPr lang="cs-CZ" sz="3100" i="1" dirty="0">
                <a:solidFill>
                  <a:srgbClr val="002060"/>
                </a:solidFill>
              </a:rPr>
              <a:t>Pokud je </a:t>
            </a:r>
            <a:r>
              <a:rPr lang="cs-CZ" sz="3100" i="1" dirty="0" smtClean="0">
                <a:solidFill>
                  <a:srgbClr val="002060"/>
                </a:solidFill>
              </a:rPr>
              <a:t>instituci </a:t>
            </a:r>
            <a:r>
              <a:rPr lang="cs-CZ" sz="3100" i="1" dirty="0">
                <a:solidFill>
                  <a:srgbClr val="002060"/>
                </a:solidFill>
              </a:rPr>
              <a:t>doručen analogový dokument, který je neúplný, nečitelný nebo jinak poškozený a lze určit kontaktní údaje odesílatele, </a:t>
            </a:r>
            <a:r>
              <a:rPr lang="cs-CZ" sz="3100" i="1" dirty="0" smtClean="0">
                <a:solidFill>
                  <a:srgbClr val="002060"/>
                </a:solidFill>
              </a:rPr>
              <a:t>instituce </a:t>
            </a:r>
            <a:r>
              <a:rPr lang="cs-CZ" sz="3100" i="1" dirty="0">
                <a:solidFill>
                  <a:srgbClr val="002060"/>
                </a:solidFill>
              </a:rPr>
              <a:t>jej vyrozumí  o zjištěné vadě a stanoví další postup pro její odstranění. Nepodaří-li se </a:t>
            </a:r>
            <a:r>
              <a:rPr lang="cs-CZ" sz="3100" i="1" dirty="0" smtClean="0">
                <a:solidFill>
                  <a:srgbClr val="002060"/>
                </a:solidFill>
              </a:rPr>
              <a:t>instituci </a:t>
            </a:r>
            <a:r>
              <a:rPr lang="cs-CZ" sz="3100" i="1" dirty="0">
                <a:solidFill>
                  <a:srgbClr val="002060"/>
                </a:solidFill>
              </a:rPr>
              <a:t>ve spolupráci s odesílatelem vadu dokumentu odstranit nebo nelze odesílatele určit, </a:t>
            </a:r>
            <a:r>
              <a:rPr lang="cs-CZ" sz="3100" i="1" dirty="0" smtClean="0">
                <a:solidFill>
                  <a:srgbClr val="002060"/>
                </a:solidFill>
              </a:rPr>
              <a:t>instituce </a:t>
            </a:r>
            <a:r>
              <a:rPr lang="cs-CZ" sz="3100" i="1" dirty="0">
                <a:solidFill>
                  <a:srgbClr val="002060"/>
                </a:solidFill>
              </a:rPr>
              <a:t>dokument nezpracovává</a:t>
            </a:r>
            <a:r>
              <a:rPr lang="cs-CZ" sz="3100" i="1" dirty="0" smtClean="0">
                <a:solidFill>
                  <a:srgbClr val="002060"/>
                </a:solidFill>
              </a:rPr>
              <a:t>.“</a:t>
            </a:r>
            <a:endParaRPr lang="cs-CZ" sz="3100" i="1" dirty="0">
              <a:solidFill>
                <a:srgbClr val="002060"/>
              </a:solidFill>
            </a:endParaRP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396036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4000" i="1" dirty="0" smtClean="0">
                <a:solidFill>
                  <a:srgbClr val="FF0000"/>
                </a:solidFill>
              </a:rPr>
              <a:t/>
            </a:r>
            <a:br>
              <a:rPr lang="cs-CZ" sz="4000" i="1" dirty="0" smtClean="0">
                <a:solidFill>
                  <a:srgbClr val="FF0000"/>
                </a:solidFill>
              </a:rPr>
            </a:br>
            <a:r>
              <a:rPr lang="cs-CZ" sz="4000" b="1" i="1" dirty="0" smtClean="0">
                <a:solidFill>
                  <a:srgbClr val="FF0000"/>
                </a:solidFill>
              </a:rPr>
              <a:t>Elektronické </a:t>
            </a:r>
            <a:r>
              <a:rPr lang="cs-CZ" sz="4000" b="1" i="1" dirty="0">
                <a:solidFill>
                  <a:srgbClr val="FF0000"/>
                </a:solidFill>
              </a:rPr>
              <a:t>formuláře, přístupnost internetových stránek a mobilních aplikací</a:t>
            </a:r>
            <a:r>
              <a:rPr lang="cs-CZ" sz="4000" i="1" dirty="0">
                <a:solidFill>
                  <a:srgbClr val="FF0000"/>
                </a:solidFill>
              </a:rPr>
              <a:t/>
            </a:r>
            <a:br>
              <a:rPr lang="cs-CZ" sz="4000" i="1" dirty="0">
                <a:solidFill>
                  <a:srgbClr val="FF0000"/>
                </a:solidFill>
              </a:rPr>
            </a:br>
            <a:endParaRPr lang="cs-CZ" sz="4000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Popsat zajištění dat vkládaných do externích elektronických aplikací/formulářů.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Má instituce věrohodnou kopii vložených dat, evidovanou a uloženou v příslušném IS instituce? 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Zjistit, zda instituce </a:t>
            </a:r>
            <a:r>
              <a:rPr lang="cs-CZ" u="sng" dirty="0" smtClean="0">
                <a:solidFill>
                  <a:srgbClr val="002060"/>
                </a:solidFill>
              </a:rPr>
              <a:t>je/není tzv</a:t>
            </a:r>
            <a:r>
              <a:rPr lang="cs-CZ" u="sng" dirty="0">
                <a:solidFill>
                  <a:srgbClr val="002060"/>
                </a:solidFill>
              </a:rPr>
              <a:t>. povinný subjekt </a:t>
            </a:r>
            <a:r>
              <a:rPr lang="cs-CZ" dirty="0">
                <a:solidFill>
                  <a:srgbClr val="002060"/>
                </a:solidFill>
              </a:rPr>
              <a:t>dle § 3, zákona č. 99/2019 </a:t>
            </a:r>
            <a:r>
              <a:rPr lang="cs-CZ" dirty="0" smtClean="0">
                <a:solidFill>
                  <a:srgbClr val="002060"/>
                </a:solidFill>
              </a:rPr>
              <a:t>Sb</a:t>
            </a:r>
            <a:r>
              <a:rPr lang="cs-CZ" dirty="0">
                <a:solidFill>
                  <a:srgbClr val="002060"/>
                </a:solidFill>
              </a:rPr>
              <a:t>. o přístupnosti internetových stránek a mobilních </a:t>
            </a:r>
            <a:r>
              <a:rPr lang="cs-CZ" dirty="0" smtClean="0">
                <a:solidFill>
                  <a:srgbClr val="002060"/>
                </a:solidFill>
              </a:rPr>
              <a:t>aplikací, kdy je povinna uvést </a:t>
            </a:r>
            <a:r>
              <a:rPr lang="cs-CZ" dirty="0">
                <a:solidFill>
                  <a:srgbClr val="002060"/>
                </a:solidFill>
              </a:rPr>
              <a:t>své internetové </a:t>
            </a:r>
            <a:r>
              <a:rPr lang="cs-CZ" dirty="0" smtClean="0">
                <a:solidFill>
                  <a:srgbClr val="002060"/>
                </a:solidFill>
              </a:rPr>
              <a:t>stránky/úřední desku/ popř. webové </a:t>
            </a:r>
            <a:r>
              <a:rPr lang="cs-CZ" dirty="0">
                <a:solidFill>
                  <a:srgbClr val="002060"/>
                </a:solidFill>
              </a:rPr>
              <a:t>aplikace v soulad </a:t>
            </a:r>
            <a:r>
              <a:rPr lang="cs-CZ" dirty="0" smtClean="0">
                <a:solidFill>
                  <a:srgbClr val="002060"/>
                </a:solidFill>
              </a:rPr>
              <a:t>s výše uvedeným zákonem.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Zde minimálně uvést v soulad se zákonem </a:t>
            </a:r>
            <a:r>
              <a:rPr lang="cs-CZ" i="1" dirty="0">
                <a:solidFill>
                  <a:srgbClr val="002060"/>
                </a:solidFill>
              </a:rPr>
              <a:t>č. 99/2019 Sb. </a:t>
            </a:r>
            <a:r>
              <a:rPr lang="cs-CZ" i="1" dirty="0" smtClean="0">
                <a:solidFill>
                  <a:srgbClr val="002060"/>
                </a:solidFill>
              </a:rPr>
              <a:t>podmínky příjmu dokumentů dle </a:t>
            </a:r>
            <a:r>
              <a:rPr lang="cs-CZ" altLang="cs-CZ" i="1" dirty="0">
                <a:solidFill>
                  <a:srgbClr val="002060"/>
                </a:solidFill>
              </a:rPr>
              <a:t>§ 2, odst. 3 vyhlášky č. 259/2012 </a:t>
            </a:r>
            <a:r>
              <a:rPr lang="cs-CZ" altLang="cs-CZ" i="1" dirty="0" smtClean="0">
                <a:solidFill>
                  <a:srgbClr val="002060"/>
                </a:solidFill>
              </a:rPr>
              <a:t>Sb.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Internetové </a:t>
            </a:r>
            <a:r>
              <a:rPr lang="cs-CZ" dirty="0">
                <a:solidFill>
                  <a:srgbClr val="002060"/>
                </a:solidFill>
              </a:rPr>
              <a:t>stránky mají být vnímatelné, ovladatelné, srozumitelné a stabilní (viz. §§ 4-6, zákona č. 99/2019). 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Tento </a:t>
            </a:r>
            <a:r>
              <a:rPr lang="cs-CZ" dirty="0">
                <a:solidFill>
                  <a:srgbClr val="002060"/>
                </a:solidFill>
              </a:rPr>
              <a:t>požadavek splní tím, že stránky nebo aplikace budou v souladu s evropskou normou EN 301 549 V1.1.2 (2015-04). Nebo aplikováním postupu podle čl. 6, odst. 4 směrnice EU 2016/2102.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88295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altLang="cs-CZ" sz="4000" b="1" i="1" dirty="0" smtClean="0">
                <a:solidFill>
                  <a:srgbClr val="C00000"/>
                </a:solidFill>
              </a:rPr>
              <a:t>Obálka/podací razítko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Popsat kdy se ponechává obálka jako součást evidovaného dokumentu: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A) Uvést celé znění § 5, </a:t>
            </a:r>
            <a:r>
              <a:rPr lang="cs-CZ" i="1" dirty="0">
                <a:solidFill>
                  <a:srgbClr val="002060"/>
                </a:solidFill>
              </a:rPr>
              <a:t>vyhlášky č. 259/2012 </a:t>
            </a:r>
            <a:r>
              <a:rPr lang="cs-CZ" i="1" dirty="0" smtClean="0">
                <a:solidFill>
                  <a:srgbClr val="002060"/>
                </a:solidFill>
              </a:rPr>
              <a:t>Sb.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B) Uvést ustanovení jiných resortních předpisů</a:t>
            </a:r>
            <a:r>
              <a:rPr lang="cs-CZ" i="1" dirty="0">
                <a:solidFill>
                  <a:srgbClr val="002060"/>
                </a:solidFill>
              </a:rPr>
              <a:t> </a:t>
            </a:r>
            <a:r>
              <a:rPr lang="cs-CZ" i="1" dirty="0" smtClean="0">
                <a:solidFill>
                  <a:srgbClr val="002060"/>
                </a:solidFill>
              </a:rPr>
              <a:t>(včetně odkazu na ně) nařizujících obálku ponechat.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C) Uvést případné interní </a:t>
            </a:r>
            <a:r>
              <a:rPr lang="cs-CZ" i="1" dirty="0">
                <a:solidFill>
                  <a:srgbClr val="002060"/>
                </a:solidFill>
              </a:rPr>
              <a:t>nařízení (včetně odkazu na ně), </a:t>
            </a:r>
            <a:r>
              <a:rPr lang="cs-CZ" i="1" dirty="0" smtClean="0">
                <a:solidFill>
                  <a:srgbClr val="002060"/>
                </a:solidFill>
              </a:rPr>
              <a:t>nařizující obálku ponechat.</a:t>
            </a:r>
            <a:endParaRPr lang="cs-CZ" i="1" dirty="0">
              <a:solidFill>
                <a:srgbClr val="002060"/>
              </a:solidFill>
            </a:endParaRP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Uvést, zda instituce používá podací razítko, nebo jiný technologický prostředek a jaký? </a:t>
            </a:r>
            <a:endParaRPr lang="cs-CZ" i="1" dirty="0">
              <a:solidFill>
                <a:srgbClr val="002060"/>
              </a:solidFill>
            </a:endParaRP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Zkontrolovat, zda podací razítko odpovídá vyhlášce </a:t>
            </a:r>
            <a:r>
              <a:rPr lang="cs-CZ" i="1" dirty="0">
                <a:solidFill>
                  <a:srgbClr val="002060"/>
                </a:solidFill>
              </a:rPr>
              <a:t>§ 3, vyhlášky č. 259/2012 </a:t>
            </a:r>
            <a:r>
              <a:rPr lang="cs-CZ" i="1" dirty="0" smtClean="0">
                <a:solidFill>
                  <a:srgbClr val="002060"/>
                </a:solidFill>
              </a:rPr>
              <a:t>Sb.</a:t>
            </a:r>
            <a:endParaRPr lang="cs-CZ" i="1" dirty="0"/>
          </a:p>
          <a:p>
            <a:pPr algn="just"/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32241764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Evidence a označování dokumentů I.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699855"/>
          </a:xfrm>
        </p:spPr>
        <p:txBody>
          <a:bodyPr>
            <a:noAutofit/>
          </a:bodyPr>
          <a:lstStyle/>
          <a:p>
            <a:pPr algn="just"/>
            <a:endParaRPr lang="cs-CZ" sz="2400" b="1" i="1" dirty="0" smtClean="0">
              <a:solidFill>
                <a:srgbClr val="002060"/>
              </a:solidFill>
            </a:endParaRPr>
          </a:p>
          <a:p>
            <a:pPr algn="just"/>
            <a:r>
              <a:rPr lang="cs-CZ" sz="2400" b="1" i="1" dirty="0" smtClean="0">
                <a:solidFill>
                  <a:srgbClr val="002060"/>
                </a:solidFill>
              </a:rPr>
              <a:t>Ve spisovém řádu je nutné explicitně uvést, které agendy se primárně evidují:</a:t>
            </a:r>
          </a:p>
          <a:p>
            <a:pPr algn="just"/>
            <a:r>
              <a:rPr lang="cs-CZ" sz="2400" dirty="0">
                <a:solidFill>
                  <a:srgbClr val="002060"/>
                </a:solidFill>
              </a:rPr>
              <a:t>a</a:t>
            </a:r>
            <a:r>
              <a:rPr lang="cs-CZ" sz="2400" i="1" dirty="0" smtClean="0">
                <a:solidFill>
                  <a:srgbClr val="002060"/>
                </a:solidFill>
              </a:rPr>
              <a:t>) v ESSL, která je vždy páteřním informačním systémem každé organizace</a:t>
            </a:r>
            <a:r>
              <a:rPr lang="cs-CZ" sz="2400" i="1" dirty="0">
                <a:solidFill>
                  <a:srgbClr val="002060"/>
                </a:solidFill>
              </a:rPr>
              <a:t>;</a:t>
            </a:r>
            <a:endParaRPr lang="cs-CZ" sz="2400" i="1" dirty="0" smtClean="0">
              <a:solidFill>
                <a:srgbClr val="002060"/>
              </a:solidFill>
            </a:endParaRPr>
          </a:p>
          <a:p>
            <a:pPr algn="just"/>
            <a:r>
              <a:rPr lang="cs-CZ" sz="2400" i="1" dirty="0">
                <a:solidFill>
                  <a:srgbClr val="002060"/>
                </a:solidFill>
              </a:rPr>
              <a:t>b</a:t>
            </a:r>
            <a:r>
              <a:rPr lang="cs-CZ" sz="2400" i="1" dirty="0" smtClean="0">
                <a:solidFill>
                  <a:srgbClr val="002060"/>
                </a:solidFill>
              </a:rPr>
              <a:t>) mimo ESSL – v samostatných evidencích (elektronických či analogových).</a:t>
            </a:r>
          </a:p>
          <a:p>
            <a:pPr algn="just"/>
            <a:r>
              <a:rPr lang="cs-CZ" sz="2400" b="1" i="1" dirty="0" smtClean="0">
                <a:solidFill>
                  <a:srgbClr val="002060"/>
                </a:solidFill>
              </a:rPr>
              <a:t>Deklarovat propojení nebo nepropojení </a:t>
            </a:r>
            <a:r>
              <a:rPr lang="cs-CZ" sz="2400" b="1" i="1" dirty="0" err="1" smtClean="0">
                <a:solidFill>
                  <a:srgbClr val="002060"/>
                </a:solidFill>
              </a:rPr>
              <a:t>agendových</a:t>
            </a:r>
            <a:r>
              <a:rPr lang="cs-CZ" sz="2400" b="1" i="1" dirty="0" smtClean="0">
                <a:solidFill>
                  <a:srgbClr val="002060"/>
                </a:solidFill>
              </a:rPr>
              <a:t> informačních systémů s ESSL</a:t>
            </a:r>
            <a:r>
              <a:rPr lang="cs-CZ" sz="2400" dirty="0">
                <a:solidFill>
                  <a:srgbClr val="002060"/>
                </a:solidFill>
              </a:rPr>
              <a:t>!</a:t>
            </a:r>
            <a:endParaRPr lang="cs-CZ" sz="2400" dirty="0" smtClean="0">
              <a:solidFill>
                <a:srgbClr val="002060"/>
              </a:solidFill>
            </a:endParaRPr>
          </a:p>
          <a:p>
            <a:pPr algn="just"/>
            <a:r>
              <a:rPr lang="cs-CZ" sz="2400" b="1" i="1" dirty="0" smtClean="0">
                <a:solidFill>
                  <a:srgbClr val="002060"/>
                </a:solidFill>
              </a:rPr>
              <a:t>V případě, že je/není ESSL propojen s ISSD</a:t>
            </a:r>
            <a:r>
              <a:rPr lang="cs-CZ" sz="2400" dirty="0" smtClean="0">
                <a:solidFill>
                  <a:srgbClr val="002060"/>
                </a:solidFill>
              </a:rPr>
              <a:t>, je nutné přesně popsat jakým způsobem je dokument zpracovávaný ISSD evidován, spravován a odesílán.</a:t>
            </a:r>
          </a:p>
          <a:p>
            <a:pPr algn="just"/>
            <a:r>
              <a:rPr lang="cs-CZ" sz="2400" dirty="0" smtClean="0">
                <a:solidFill>
                  <a:srgbClr val="002060"/>
                </a:solidFill>
              </a:rPr>
              <a:t>V případě propojení  - Jaký typ a rozsah webových služeb mezi oběma informačními systémy probíhá? </a:t>
            </a:r>
          </a:p>
          <a:p>
            <a:pPr algn="just"/>
            <a:endParaRPr lang="cs-CZ" sz="2400" dirty="0">
              <a:solidFill>
                <a:srgbClr val="002060"/>
              </a:solidFill>
            </a:endParaRPr>
          </a:p>
          <a:p>
            <a:pPr algn="just"/>
            <a:endParaRPr lang="cs-CZ" sz="2400" dirty="0" smtClean="0">
              <a:solidFill>
                <a:srgbClr val="002060"/>
              </a:solidFill>
            </a:endParaRPr>
          </a:p>
          <a:p>
            <a:pPr algn="just"/>
            <a:endParaRPr lang="cs-CZ" sz="2000" dirty="0">
              <a:solidFill>
                <a:srgbClr val="002060"/>
              </a:solidFill>
            </a:endParaRPr>
          </a:p>
          <a:p>
            <a:pPr algn="just"/>
            <a:endParaRPr lang="cs-CZ" sz="2000" dirty="0">
              <a:solidFill>
                <a:srgbClr val="002060"/>
              </a:solidFill>
            </a:endParaRPr>
          </a:p>
          <a:p>
            <a:pPr algn="just"/>
            <a:endParaRPr lang="cs-CZ" sz="2000" dirty="0" smtClean="0">
              <a:solidFill>
                <a:srgbClr val="002060"/>
              </a:solidFill>
            </a:endParaRPr>
          </a:p>
          <a:p>
            <a:pPr algn="just"/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664228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Jaké jsou hlavní problémy týkající se spisového řádu?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a) Instituce nemá žádný spisový řád;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b) Instituce </a:t>
            </a:r>
            <a:r>
              <a:rPr lang="cs-CZ" b="1" i="1" dirty="0" smtClean="0">
                <a:solidFill>
                  <a:srgbClr val="002060"/>
                </a:solidFill>
              </a:rPr>
              <a:t>nemá aktuální spisový řád;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c) Spisový řád nereflektuje reálnou správu dokumentů;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d) Spisový řád reflektuje pouze dílčí části správy dokumentů (činnost podatelny, činnost spisovny, apod.);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e) Spisový řád nezohledňuje všechny potřebné předpisy (zákony, vyhlášky, odborné  normy, metodické pokyny, směrnice, apod.);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f</a:t>
            </a:r>
            <a:r>
              <a:rPr lang="cs-CZ" b="1" i="1" dirty="0" smtClean="0">
                <a:solidFill>
                  <a:srgbClr val="002060"/>
                </a:solidFill>
              </a:rPr>
              <a:t>) Spisový řád nemá všechny přílohy (povinné nebo funkční).</a:t>
            </a:r>
          </a:p>
          <a:p>
            <a:pPr marL="0" indent="0" algn="just">
              <a:buNone/>
            </a:pPr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2946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Evidence a označování dokumentů II.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477108"/>
            <a:ext cx="10515600" cy="4699855"/>
          </a:xfrm>
        </p:spPr>
        <p:txBody>
          <a:bodyPr>
            <a:noAutofit/>
          </a:bodyPr>
          <a:lstStyle/>
          <a:p>
            <a:pPr algn="just"/>
            <a:r>
              <a:rPr lang="cs-CZ" sz="2400" b="1" i="1" dirty="0" smtClean="0">
                <a:solidFill>
                  <a:srgbClr val="002060"/>
                </a:solidFill>
              </a:rPr>
              <a:t>Je dokument zpracovávaný v ESSL označen</a:t>
            </a:r>
            <a:r>
              <a:rPr lang="cs-CZ" sz="2400" b="1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sz="2400" dirty="0">
                <a:solidFill>
                  <a:srgbClr val="002060"/>
                </a:solidFill>
              </a:rPr>
              <a:t>a</a:t>
            </a:r>
            <a:r>
              <a:rPr lang="cs-CZ" sz="2400" dirty="0" smtClean="0">
                <a:solidFill>
                  <a:srgbClr val="002060"/>
                </a:solidFill>
              </a:rPr>
              <a:t>) číslem jednacím a </a:t>
            </a:r>
            <a:r>
              <a:rPr lang="cs-CZ" sz="2400" dirty="0" err="1" smtClean="0">
                <a:solidFill>
                  <a:srgbClr val="002060"/>
                </a:solidFill>
              </a:rPr>
              <a:t>JIDem</a:t>
            </a:r>
            <a:r>
              <a:rPr lang="cs-CZ" sz="2400" dirty="0" smtClean="0">
                <a:solidFill>
                  <a:srgbClr val="002060"/>
                </a:solidFill>
              </a:rPr>
              <a:t> z ESSL?</a:t>
            </a:r>
          </a:p>
          <a:p>
            <a:pPr algn="just"/>
            <a:r>
              <a:rPr lang="cs-CZ" sz="2400" dirty="0">
                <a:solidFill>
                  <a:srgbClr val="002060"/>
                </a:solidFill>
              </a:rPr>
              <a:t>b</a:t>
            </a:r>
            <a:r>
              <a:rPr lang="cs-CZ" sz="2400" dirty="0" smtClean="0">
                <a:solidFill>
                  <a:srgbClr val="002060"/>
                </a:solidFill>
              </a:rPr>
              <a:t>) </a:t>
            </a:r>
            <a:r>
              <a:rPr lang="cs-CZ" sz="2400" dirty="0" err="1" smtClean="0">
                <a:solidFill>
                  <a:srgbClr val="002060"/>
                </a:solidFill>
              </a:rPr>
              <a:t>JIDem</a:t>
            </a:r>
            <a:r>
              <a:rPr lang="cs-CZ" sz="2400" dirty="0" smtClean="0">
                <a:solidFill>
                  <a:srgbClr val="002060"/>
                </a:solidFill>
              </a:rPr>
              <a:t>, bez čísla jednacího?</a:t>
            </a:r>
          </a:p>
          <a:p>
            <a:pPr algn="just"/>
            <a:endParaRPr lang="cs-CZ" sz="2400" dirty="0" smtClean="0">
              <a:solidFill>
                <a:srgbClr val="002060"/>
              </a:solidFill>
            </a:endParaRPr>
          </a:p>
          <a:p>
            <a:pPr algn="just"/>
            <a:r>
              <a:rPr lang="cs-CZ" sz="2400" b="1" i="1" dirty="0">
                <a:solidFill>
                  <a:srgbClr val="002060"/>
                </a:solidFill>
              </a:rPr>
              <a:t>Je dokument zpracovávaný v ISSD označen</a:t>
            </a:r>
            <a:r>
              <a:rPr lang="cs-CZ" sz="2400" b="1" dirty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sz="2400" dirty="0" smtClean="0">
                <a:solidFill>
                  <a:srgbClr val="002060"/>
                </a:solidFill>
              </a:rPr>
              <a:t>a) evidenčním číslem a identifikátorem z ISSD?</a:t>
            </a:r>
          </a:p>
          <a:p>
            <a:pPr algn="just"/>
            <a:r>
              <a:rPr lang="cs-CZ" sz="2400" dirty="0" smtClean="0">
                <a:solidFill>
                  <a:srgbClr val="002060"/>
                </a:solidFill>
              </a:rPr>
              <a:t>B) identifikátorem, bez evidenčního čísla? </a:t>
            </a:r>
          </a:p>
          <a:p>
            <a:pPr algn="just"/>
            <a:endParaRPr lang="cs-CZ" sz="2400" dirty="0" smtClean="0">
              <a:solidFill>
                <a:srgbClr val="002060"/>
              </a:solidFill>
            </a:endParaRPr>
          </a:p>
          <a:p>
            <a:pPr algn="just"/>
            <a:r>
              <a:rPr lang="cs-CZ" sz="2400" b="1" i="1" dirty="0" smtClean="0">
                <a:solidFill>
                  <a:srgbClr val="002060"/>
                </a:solidFill>
              </a:rPr>
              <a:t>Zdůraznit</a:t>
            </a:r>
            <a:r>
              <a:rPr lang="cs-CZ" sz="2400" b="1" i="1" dirty="0">
                <a:solidFill>
                  <a:srgbClr val="002060"/>
                </a:solidFill>
              </a:rPr>
              <a:t>, že se evidence dokumentů nemá dublovat nebo multiplikovat</a:t>
            </a:r>
            <a:r>
              <a:rPr lang="cs-CZ" sz="2400" dirty="0">
                <a:solidFill>
                  <a:srgbClr val="002060"/>
                </a:solidFill>
              </a:rPr>
              <a:t>. </a:t>
            </a:r>
          </a:p>
          <a:p>
            <a:pPr algn="just"/>
            <a:endParaRPr lang="cs-CZ" sz="2400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cs-CZ" sz="2000" dirty="0" smtClean="0">
                <a:solidFill>
                  <a:srgbClr val="002060"/>
                </a:solidFill>
              </a:rPr>
              <a:t> </a:t>
            </a:r>
            <a:endParaRPr lang="cs-CZ" sz="2000" dirty="0">
              <a:solidFill>
                <a:srgbClr val="002060"/>
              </a:solidFill>
            </a:endParaRPr>
          </a:p>
          <a:p>
            <a:pPr algn="just"/>
            <a:endParaRPr lang="cs-CZ" sz="2000" dirty="0">
              <a:solidFill>
                <a:srgbClr val="002060"/>
              </a:solidFill>
            </a:endParaRPr>
          </a:p>
          <a:p>
            <a:pPr algn="just"/>
            <a:endParaRPr lang="cs-CZ" sz="2000" dirty="0" smtClean="0">
              <a:solidFill>
                <a:srgbClr val="002060"/>
              </a:solidFill>
            </a:endParaRPr>
          </a:p>
          <a:p>
            <a:pPr algn="just"/>
            <a:endParaRPr lang="cs-CZ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 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568774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Evidence a označování dokumentů </a:t>
            </a:r>
            <a:r>
              <a:rPr lang="cs-CZ" b="1" i="1" dirty="0" smtClean="0">
                <a:solidFill>
                  <a:srgbClr val="FF0000"/>
                </a:solidFill>
              </a:rPr>
              <a:t>III.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b="1" dirty="0" smtClean="0">
                <a:solidFill>
                  <a:srgbClr val="002060"/>
                </a:solidFill>
              </a:rPr>
              <a:t>Spisový řád musí obsahovat: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</a:t>
            </a:r>
            <a:r>
              <a:rPr lang="cs-CZ" dirty="0">
                <a:solidFill>
                  <a:srgbClr val="002060"/>
                </a:solidFill>
              </a:rPr>
              <a:t>P</a:t>
            </a:r>
            <a:r>
              <a:rPr lang="cs-CZ" dirty="0" smtClean="0">
                <a:solidFill>
                  <a:srgbClr val="002060"/>
                </a:solidFill>
              </a:rPr>
              <a:t>ovinné evidenční údaje pro ESSL a ostatní samostatné evidence (elektronické/ analogové) - </a:t>
            </a:r>
            <a:r>
              <a:rPr lang="cs-CZ" dirty="0" smtClean="0">
                <a:solidFill>
                  <a:srgbClr val="FF0000"/>
                </a:solidFill>
              </a:rPr>
              <a:t>§ 10, odst. 1-3 vyhlášky č. 259/2012 Sb.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Ustanovení, že: </a:t>
            </a:r>
            <a:r>
              <a:rPr lang="cs-CZ" i="1" dirty="0" smtClean="0">
                <a:solidFill>
                  <a:srgbClr val="002060"/>
                </a:solidFill>
              </a:rPr>
              <a:t>„Dokumenty se evidují </a:t>
            </a:r>
            <a:r>
              <a:rPr lang="cs-CZ" i="1" dirty="0">
                <a:solidFill>
                  <a:srgbClr val="002060"/>
                </a:solidFill>
              </a:rPr>
              <a:t>v číselném a časovém pořadí, v němž byly </a:t>
            </a:r>
            <a:r>
              <a:rPr lang="cs-CZ" i="1" dirty="0" smtClean="0">
                <a:solidFill>
                  <a:srgbClr val="002060"/>
                </a:solidFill>
              </a:rPr>
              <a:t>do instituce </a:t>
            </a:r>
            <a:r>
              <a:rPr lang="cs-CZ" i="1" dirty="0">
                <a:solidFill>
                  <a:srgbClr val="002060"/>
                </a:solidFill>
              </a:rPr>
              <a:t>doručeny nebo vznikly z jeho činnosti</a:t>
            </a:r>
            <a:r>
              <a:rPr lang="cs-CZ" i="1" dirty="0" smtClean="0">
                <a:solidFill>
                  <a:srgbClr val="002060"/>
                </a:solidFill>
              </a:rPr>
              <a:t>.“  - </a:t>
            </a:r>
            <a:r>
              <a:rPr lang="cs-CZ" dirty="0" smtClean="0">
                <a:solidFill>
                  <a:srgbClr val="002060"/>
                </a:solidFill>
              </a:rPr>
              <a:t>souvisí s procesem vyřízení.</a:t>
            </a:r>
            <a:r>
              <a:rPr lang="cs-CZ" dirty="0">
                <a:solidFill>
                  <a:srgbClr val="002060"/>
                </a:solidFill>
              </a:rPr>
              <a:t> 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Ustanovení o evidenci a správě dokumentů vzešlých z interní komunikace.</a:t>
            </a:r>
          </a:p>
          <a:p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Problematiku přeevidování dokumentů. </a:t>
            </a:r>
          </a:p>
          <a:p>
            <a:r>
              <a:rPr lang="cs-CZ" dirty="0">
                <a:solidFill>
                  <a:srgbClr val="002060"/>
                </a:solidFill>
              </a:rPr>
              <a:t>e</a:t>
            </a:r>
            <a:r>
              <a:rPr lang="cs-CZ" dirty="0" smtClean="0">
                <a:solidFill>
                  <a:srgbClr val="002060"/>
                </a:solidFill>
              </a:rPr>
              <a:t>) Problematiku ztráty/zničení/poškození/nečitelnosti dokumentu (analogového i elektronického).</a:t>
            </a:r>
          </a:p>
          <a:p>
            <a:r>
              <a:rPr lang="cs-CZ" b="1" dirty="0">
                <a:solidFill>
                  <a:srgbClr val="002060"/>
                </a:solidFill>
              </a:rPr>
              <a:t>Spisový řád </a:t>
            </a:r>
            <a:r>
              <a:rPr lang="cs-CZ" b="1" dirty="0" smtClean="0">
                <a:solidFill>
                  <a:srgbClr val="002060"/>
                </a:solidFill>
              </a:rPr>
              <a:t>může </a:t>
            </a:r>
            <a:r>
              <a:rPr lang="cs-CZ" b="1" dirty="0">
                <a:solidFill>
                  <a:srgbClr val="002060"/>
                </a:solidFill>
              </a:rPr>
              <a:t>obsahovat: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Seznam </a:t>
            </a:r>
            <a:r>
              <a:rPr lang="cs-CZ" dirty="0">
                <a:solidFill>
                  <a:srgbClr val="002060"/>
                </a:solidFill>
              </a:rPr>
              <a:t>zkratek, pokud je instituce </a:t>
            </a:r>
            <a:r>
              <a:rPr lang="cs-CZ" dirty="0" smtClean="0">
                <a:solidFill>
                  <a:srgbClr val="002060"/>
                </a:solidFill>
              </a:rPr>
              <a:t>používá (musí </a:t>
            </a:r>
            <a:r>
              <a:rPr lang="cs-CZ" dirty="0">
                <a:solidFill>
                  <a:srgbClr val="002060"/>
                </a:solidFill>
              </a:rPr>
              <a:t>být průběžně </a:t>
            </a:r>
            <a:r>
              <a:rPr lang="cs-CZ" dirty="0" smtClean="0">
                <a:solidFill>
                  <a:srgbClr val="002060"/>
                </a:solidFill>
              </a:rPr>
              <a:t>aktualizován).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pPr algn="just"/>
            <a:endParaRPr lang="cs-CZ" dirty="0"/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75424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>
                <a:solidFill>
                  <a:srgbClr val="FF0000"/>
                </a:solidFill>
              </a:rPr>
              <a:t>Evidence </a:t>
            </a:r>
            <a:r>
              <a:rPr lang="cs-CZ" sz="4000" b="1" i="1" dirty="0" smtClean="0">
                <a:solidFill>
                  <a:srgbClr val="FF0000"/>
                </a:solidFill>
              </a:rPr>
              <a:t>v analogových evidencích/chybný zápis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dirty="0">
                <a:solidFill>
                  <a:srgbClr val="002060"/>
                </a:solidFill>
              </a:rPr>
              <a:t>Spisový řád musí obsahovat popis procesu evidence a zápisu v </a:t>
            </a:r>
            <a:r>
              <a:rPr lang="cs-CZ" b="1" i="1" dirty="0">
                <a:solidFill>
                  <a:srgbClr val="002060"/>
                </a:solidFill>
              </a:rPr>
              <a:t>analogových evidenčních pomůckách</a:t>
            </a:r>
            <a:r>
              <a:rPr lang="cs-CZ" dirty="0">
                <a:solidFill>
                  <a:srgbClr val="002060"/>
                </a:solidFill>
              </a:rPr>
              <a:t>, který se má provést: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„srozumitelně</a:t>
            </a:r>
            <a:r>
              <a:rPr lang="cs-CZ" dirty="0">
                <a:solidFill>
                  <a:srgbClr val="002060"/>
                </a:solidFill>
              </a:rPr>
              <a:t>, přehledně, čitelně a způsobem zaručujícím trvanlivost zápisu.“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„musí zachytit celý průběh vyřizování dokumentu včetně všech následných změn</a:t>
            </a:r>
            <a:r>
              <a:rPr lang="cs-CZ" dirty="0" smtClean="0">
                <a:solidFill>
                  <a:srgbClr val="002060"/>
                </a:solidFill>
              </a:rPr>
              <a:t>.“</a:t>
            </a:r>
          </a:p>
          <a:p>
            <a:pPr algn="just"/>
            <a:r>
              <a:rPr lang="cs-CZ" b="1" i="1" dirty="0">
                <a:solidFill>
                  <a:srgbClr val="002060"/>
                </a:solidFill>
              </a:rPr>
              <a:t>Spisový řád by měl obsahovat problematiku „chybného záznamu</a:t>
            </a:r>
            <a:r>
              <a:rPr lang="cs-CZ" b="1" i="1" dirty="0" smtClean="0">
                <a:solidFill>
                  <a:srgbClr val="002060"/>
                </a:solidFill>
              </a:rPr>
              <a:t>“ v analogových evidencích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„Chybný </a:t>
            </a:r>
            <a:r>
              <a:rPr lang="cs-CZ" dirty="0">
                <a:solidFill>
                  <a:srgbClr val="002060"/>
                </a:solidFill>
              </a:rPr>
              <a:t>zápis v  analogové samostatné evidenci se škrtne tak, aby zůstal čitelný. V případě potřeby se zápis nahradí správným zápisem. Oprava se opatří datem, jménem, popřípadě jmény, příjmením a podpisem toho, kdo ji provedl.“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3604035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>
                <a:solidFill>
                  <a:srgbClr val="FF0000"/>
                </a:solidFill>
              </a:rPr>
              <a:t>Evidence </a:t>
            </a:r>
            <a:r>
              <a:rPr lang="cs-CZ" sz="4000" b="1" i="1" dirty="0" smtClean="0">
                <a:solidFill>
                  <a:srgbClr val="FF0000"/>
                </a:solidFill>
              </a:rPr>
              <a:t>v elektronických evidencích/chybný </a:t>
            </a:r>
            <a:r>
              <a:rPr lang="cs-CZ" sz="4000" b="1" i="1" dirty="0">
                <a:solidFill>
                  <a:srgbClr val="FF0000"/>
                </a:solidFill>
              </a:rPr>
              <a:t>zápis. 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řád by měl obsahovat popis procesu </a:t>
            </a:r>
            <a:r>
              <a:rPr lang="cs-CZ" dirty="0">
                <a:solidFill>
                  <a:srgbClr val="002060"/>
                </a:solidFill>
              </a:rPr>
              <a:t>evidence a zápisu </a:t>
            </a:r>
            <a:r>
              <a:rPr lang="cs-CZ" dirty="0" smtClean="0">
                <a:solidFill>
                  <a:srgbClr val="002060"/>
                </a:solidFill>
              </a:rPr>
              <a:t>v </a:t>
            </a:r>
            <a:r>
              <a:rPr lang="cs-CZ" b="1" i="1" dirty="0" smtClean="0">
                <a:solidFill>
                  <a:srgbClr val="002060"/>
                </a:solidFill>
              </a:rPr>
              <a:t>elektronických evidenčních </a:t>
            </a:r>
            <a:r>
              <a:rPr lang="cs-CZ" b="1" i="1" dirty="0">
                <a:solidFill>
                  <a:srgbClr val="002060"/>
                </a:solidFill>
              </a:rPr>
              <a:t>pomůckách</a:t>
            </a:r>
            <a:r>
              <a:rPr lang="cs-CZ" dirty="0">
                <a:solidFill>
                  <a:srgbClr val="002060"/>
                </a:solidFill>
              </a:rPr>
              <a:t>, který se má provést: 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 „srozumitelně, </a:t>
            </a:r>
            <a:r>
              <a:rPr lang="cs-CZ" i="1" dirty="0" smtClean="0">
                <a:solidFill>
                  <a:srgbClr val="002060"/>
                </a:solidFill>
              </a:rPr>
              <a:t>přehledně a </a:t>
            </a:r>
            <a:r>
              <a:rPr lang="cs-CZ" i="1" dirty="0">
                <a:solidFill>
                  <a:srgbClr val="002060"/>
                </a:solidFill>
              </a:rPr>
              <a:t>způsobem zaručujícím trvanlivost zápisu.“ 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„Evidenční pomůcky musí zachytit celý průběh vyřizování dokumentu včetně všech následných změn.“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</a:t>
            </a:r>
            <a:r>
              <a:rPr lang="cs-CZ" dirty="0">
                <a:solidFill>
                  <a:srgbClr val="002060"/>
                </a:solidFill>
              </a:rPr>
              <a:t>řád by měl obsahovat </a:t>
            </a:r>
            <a:r>
              <a:rPr lang="cs-CZ" dirty="0" smtClean="0">
                <a:solidFill>
                  <a:srgbClr val="002060"/>
                </a:solidFill>
              </a:rPr>
              <a:t>problematiku „chybného záznamu“.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Je třeba si uvědomit, že z hlediska důvěryhodného úřadování je ideálním řešením v případě chybného záznamu  „STORNO“. 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Přestože řada IS včetně ESSL umožňuje smazat chybný záznam, časté mazání evidenčních záznamů </a:t>
            </a:r>
            <a:r>
              <a:rPr lang="cs-CZ" b="1" i="1" dirty="0" err="1" smtClean="0">
                <a:solidFill>
                  <a:srgbClr val="002060"/>
                </a:solidFill>
              </a:rPr>
              <a:t>znedůvěryhodňuje</a:t>
            </a:r>
            <a:r>
              <a:rPr lang="cs-CZ" b="1" i="1" dirty="0" smtClean="0">
                <a:solidFill>
                  <a:srgbClr val="002060"/>
                </a:solidFill>
              </a:rPr>
              <a:t> úřadování a správu dokumentů!!</a:t>
            </a: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550094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Číslo jednací/evidenční číslo</a:t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000" b="1" i="1" dirty="0" smtClean="0">
                <a:solidFill>
                  <a:srgbClr val="FF0000"/>
                </a:solidFill>
              </a:rPr>
              <a:t>JID/identifikátor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>
                <a:solidFill>
                  <a:srgbClr val="002060"/>
                </a:solidFill>
              </a:rPr>
              <a:t>Spisový řád by měl obsahovat </a:t>
            </a:r>
            <a:r>
              <a:rPr lang="cs-CZ" dirty="0" smtClean="0">
                <a:solidFill>
                  <a:srgbClr val="002060"/>
                </a:solidFill>
              </a:rPr>
              <a:t>masku čísla jednacího a masky </a:t>
            </a:r>
            <a:r>
              <a:rPr lang="cs-CZ" dirty="0">
                <a:solidFill>
                  <a:srgbClr val="002060"/>
                </a:solidFill>
              </a:rPr>
              <a:t>všech používaných evidenčních čísel</a:t>
            </a:r>
            <a:r>
              <a:rPr lang="cs-CZ" dirty="0" smtClean="0">
                <a:solidFill>
                  <a:srgbClr val="002060"/>
                </a:solidFill>
              </a:rPr>
              <a:t>, které musí minimálně splňovat podmínky stanovené § 11, vyhlášky č. 259/2012 Sb.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Je třeba explicitně uvést, že: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A) Číslo jednací se vždy a výhradně používá v ESSL.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Evidenční číslo se vždy a výhradně používá v samostatných evidencích.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Je třeba uvést, že masky musí být jedinečné pro každou evidenční pomůcku!!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Pokud instituce při tvorbě masek používá specifické zkratky (např. oddělení, agendy, pracovníci, apod.), </a:t>
            </a:r>
            <a:r>
              <a:rPr lang="cs-CZ" dirty="0">
                <a:solidFill>
                  <a:srgbClr val="002060"/>
                </a:solidFill>
              </a:rPr>
              <a:t>uvede jejich seznam jako přílohu spisového řádu.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4746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Rozdělování dokumentů </a:t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000" b="1" i="1" dirty="0" smtClean="0">
                <a:solidFill>
                  <a:srgbClr val="FF0000"/>
                </a:solidFill>
              </a:rPr>
              <a:t>(§ 13, vyhlášky č. 259/2012 Sb.)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b="1" i="1" dirty="0">
                <a:solidFill>
                  <a:srgbClr val="002060"/>
                </a:solidFill>
              </a:rPr>
              <a:t>Spisový řád by měl </a:t>
            </a:r>
            <a:r>
              <a:rPr lang="cs-CZ" b="1" i="1" dirty="0" smtClean="0">
                <a:solidFill>
                  <a:srgbClr val="002060"/>
                </a:solidFill>
              </a:rPr>
              <a:t>obsahovat kvalitně a realitě odpovídající proces rozdělování dokumentů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Je třeba si uvědomit, že primárně by se měly dokumenty předávat k vyřízení prostřednictvím ESSL nebo ISSD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Pokud nelze předat dokument prostřednictvím </a:t>
            </a:r>
            <a:r>
              <a:rPr lang="cs-CZ" dirty="0">
                <a:solidFill>
                  <a:srgbClr val="002060"/>
                </a:solidFill>
              </a:rPr>
              <a:t>ESSL nebo </a:t>
            </a:r>
            <a:r>
              <a:rPr lang="cs-CZ" dirty="0" smtClean="0">
                <a:solidFill>
                  <a:srgbClr val="002060"/>
                </a:solidFill>
              </a:rPr>
              <a:t>ISSD, je třeba uvést: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 Jakým způsobem budou dokumenty předávány</a:t>
            </a:r>
            <a:r>
              <a:rPr lang="cs-CZ" dirty="0">
                <a:solidFill>
                  <a:srgbClr val="002060"/>
                </a:solidFill>
              </a:rPr>
              <a:t>.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Jaký typ dokumentů bude předáván (typ konverze).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C) Jakým způsobem se bude potvrzovat předávání dokumentů</a:t>
            </a:r>
            <a:r>
              <a:rPr lang="cs-CZ" dirty="0">
                <a:solidFill>
                  <a:srgbClr val="002060"/>
                </a:solidFill>
              </a:rPr>
              <a:t> </a:t>
            </a:r>
            <a:r>
              <a:rPr lang="cs-CZ" dirty="0" smtClean="0">
                <a:solidFill>
                  <a:srgbClr val="002060"/>
                </a:solidFill>
              </a:rPr>
              <a:t>referentům.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02781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Vyřizování </a:t>
            </a:r>
            <a:r>
              <a:rPr lang="cs-CZ" b="1" i="1" dirty="0">
                <a:solidFill>
                  <a:srgbClr val="FF0000"/>
                </a:solidFill>
              </a:rPr>
              <a:t>dokumentů </a:t>
            </a:r>
            <a:br>
              <a:rPr lang="cs-CZ" b="1" i="1" dirty="0">
                <a:solidFill>
                  <a:srgbClr val="FF0000"/>
                </a:solidFill>
              </a:rPr>
            </a:br>
            <a:r>
              <a:rPr lang="cs-CZ" b="1" i="1" dirty="0">
                <a:solidFill>
                  <a:srgbClr val="FF0000"/>
                </a:solidFill>
              </a:rPr>
              <a:t>(§ </a:t>
            </a:r>
            <a:r>
              <a:rPr lang="cs-CZ" b="1" i="1" dirty="0" smtClean="0">
                <a:solidFill>
                  <a:srgbClr val="FF0000"/>
                </a:solidFill>
              </a:rPr>
              <a:t>14, </a:t>
            </a:r>
            <a:r>
              <a:rPr lang="cs-CZ" b="1" i="1" dirty="0">
                <a:solidFill>
                  <a:srgbClr val="FF0000"/>
                </a:solidFill>
              </a:rPr>
              <a:t>vyhlášky č. 259/2012 Sb.)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i="1" dirty="0" smtClean="0">
                <a:solidFill>
                  <a:srgbClr val="002060"/>
                </a:solidFill>
              </a:rPr>
              <a:t>Spisový řád by měl obsahovat</a:t>
            </a:r>
            <a:r>
              <a:rPr lang="cs-CZ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Obecnou informaci, že </a:t>
            </a:r>
            <a:r>
              <a:rPr lang="cs-CZ" i="1" dirty="0" smtClean="0">
                <a:solidFill>
                  <a:srgbClr val="002060"/>
                </a:solidFill>
              </a:rPr>
              <a:t>„dokumenty </a:t>
            </a:r>
            <a:r>
              <a:rPr lang="cs-CZ" i="1" dirty="0">
                <a:solidFill>
                  <a:srgbClr val="002060"/>
                </a:solidFill>
              </a:rPr>
              <a:t>musí být vyřizovány včas, účelně a </a:t>
            </a:r>
            <a:r>
              <a:rPr lang="cs-CZ" i="1" dirty="0" smtClean="0">
                <a:solidFill>
                  <a:srgbClr val="002060"/>
                </a:solidFill>
              </a:rPr>
              <a:t>hospodárně“</a:t>
            </a:r>
            <a:r>
              <a:rPr lang="cs-CZ" dirty="0" smtClean="0">
                <a:solidFill>
                  <a:srgbClr val="002060"/>
                </a:solidFill>
              </a:rPr>
              <a:t>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Konkrétní vyřizující lhůty vyplývající z právních a jiných předpisů, jimiž se konkrétní organizace řídí.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Popis procesu, když není možné dokument z objektivních </a:t>
            </a:r>
            <a:r>
              <a:rPr lang="cs-CZ" dirty="0">
                <a:solidFill>
                  <a:srgbClr val="002060"/>
                </a:solidFill>
              </a:rPr>
              <a:t>důvodů </a:t>
            </a:r>
            <a:r>
              <a:rPr lang="cs-CZ" dirty="0" smtClean="0">
                <a:solidFill>
                  <a:srgbClr val="002060"/>
                </a:solidFill>
              </a:rPr>
              <a:t>v dané lhůtě vyřídit.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Stanovení odpovědnosti za včasné </a:t>
            </a:r>
            <a:r>
              <a:rPr lang="cs-CZ" dirty="0">
                <a:solidFill>
                  <a:srgbClr val="002060"/>
                </a:solidFill>
              </a:rPr>
              <a:t>a správné </a:t>
            </a:r>
            <a:r>
              <a:rPr lang="cs-CZ" dirty="0" smtClean="0">
                <a:solidFill>
                  <a:srgbClr val="002060"/>
                </a:solidFill>
              </a:rPr>
              <a:t>vyřízení, zejména v případech, kdy je nutná spolupráce vícero oddělení/pracovníků.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Např. </a:t>
            </a:r>
            <a:r>
              <a:rPr lang="cs-CZ" i="1" dirty="0" smtClean="0">
                <a:solidFill>
                  <a:srgbClr val="002060"/>
                </a:solidFill>
              </a:rPr>
              <a:t>„Za </a:t>
            </a:r>
            <a:r>
              <a:rPr lang="cs-CZ" i="1" dirty="0">
                <a:solidFill>
                  <a:srgbClr val="002060"/>
                </a:solidFill>
              </a:rPr>
              <a:t>včasné a správné vyřízení </a:t>
            </a:r>
            <a:r>
              <a:rPr lang="cs-CZ" i="1" dirty="0" smtClean="0">
                <a:solidFill>
                  <a:srgbClr val="002060"/>
                </a:solidFill>
              </a:rPr>
              <a:t>odpovídá </a:t>
            </a:r>
            <a:r>
              <a:rPr lang="cs-CZ" i="1" dirty="0">
                <a:solidFill>
                  <a:srgbClr val="002060"/>
                </a:solidFill>
              </a:rPr>
              <a:t>pracovník, jemuž byla záležitost přidělena ke zpracování</a:t>
            </a:r>
            <a:r>
              <a:rPr lang="cs-CZ" i="1" dirty="0" smtClean="0">
                <a:solidFill>
                  <a:srgbClr val="002060"/>
                </a:solidFill>
              </a:rPr>
              <a:t>.“</a:t>
            </a:r>
            <a:endParaRPr lang="cs-CZ" i="1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065414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>
                <a:solidFill>
                  <a:srgbClr val="FF0000"/>
                </a:solidFill>
              </a:rPr>
              <a:t>V</a:t>
            </a:r>
            <a:r>
              <a:rPr lang="cs-CZ" sz="4000" b="1" i="1" dirty="0" smtClean="0">
                <a:solidFill>
                  <a:srgbClr val="FF0000"/>
                </a:solidFill>
              </a:rPr>
              <a:t>ytváření/vyřizování dokumentů v ESSL 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b="1" i="1" dirty="0">
                <a:solidFill>
                  <a:srgbClr val="002060"/>
                </a:solidFill>
              </a:rPr>
              <a:t>Spisový řád by měl </a:t>
            </a:r>
            <a:r>
              <a:rPr lang="cs-CZ" b="1" i="1" dirty="0" smtClean="0">
                <a:solidFill>
                  <a:srgbClr val="002060"/>
                </a:solidFill>
              </a:rPr>
              <a:t>obsahovat popis procesu, kdy pracovník</a:t>
            </a:r>
            <a:r>
              <a:rPr lang="cs-CZ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Vyřizuje odpověď na doručený dokument.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Vytváří nový dokument </a:t>
            </a:r>
            <a:r>
              <a:rPr lang="cs-CZ" dirty="0">
                <a:solidFill>
                  <a:srgbClr val="002060"/>
                </a:solidFill>
              </a:rPr>
              <a:t>(tzv. vlastní dokument</a:t>
            </a:r>
            <a:r>
              <a:rPr lang="cs-CZ" dirty="0" smtClean="0">
                <a:solidFill>
                  <a:srgbClr val="002060"/>
                </a:solidFill>
              </a:rPr>
              <a:t>).</a:t>
            </a:r>
          </a:p>
          <a:p>
            <a:r>
              <a:rPr lang="cs-CZ" b="1" i="1" dirty="0" smtClean="0">
                <a:solidFill>
                  <a:srgbClr val="002060"/>
                </a:solidFill>
              </a:rPr>
              <a:t>Spisový řád by měl obsahovat</a:t>
            </a:r>
            <a:r>
              <a:rPr lang="cs-CZ" i="1" dirty="0" smtClean="0">
                <a:solidFill>
                  <a:srgbClr val="002060"/>
                </a:solidFill>
              </a:rPr>
              <a:t>:  </a:t>
            </a:r>
          </a:p>
          <a:p>
            <a:r>
              <a:rPr lang="cs-CZ" b="1" dirty="0">
                <a:solidFill>
                  <a:srgbClr val="002060"/>
                </a:solidFill>
              </a:rPr>
              <a:t>a</a:t>
            </a:r>
            <a:r>
              <a:rPr lang="cs-CZ" b="1" dirty="0" smtClean="0">
                <a:solidFill>
                  <a:srgbClr val="002060"/>
                </a:solidFill>
              </a:rPr>
              <a:t>) </a:t>
            </a:r>
            <a:r>
              <a:rPr lang="cs-CZ" b="1" i="1" dirty="0" smtClean="0">
                <a:solidFill>
                  <a:srgbClr val="002060"/>
                </a:solidFill>
              </a:rPr>
              <a:t>variantu, </a:t>
            </a:r>
            <a:r>
              <a:rPr lang="cs-CZ" b="1" i="1" dirty="0">
                <a:solidFill>
                  <a:srgbClr val="002060"/>
                </a:solidFill>
              </a:rPr>
              <a:t>kdy je </a:t>
            </a:r>
            <a:r>
              <a:rPr lang="cs-CZ" b="1" i="1" dirty="0" smtClean="0">
                <a:solidFill>
                  <a:srgbClr val="002060"/>
                </a:solidFill>
              </a:rPr>
              <a:t>dokument vytvářen/vyřizován </a:t>
            </a:r>
            <a:r>
              <a:rPr lang="cs-CZ" b="1" i="1" dirty="0">
                <a:solidFill>
                  <a:srgbClr val="002060"/>
                </a:solidFill>
              </a:rPr>
              <a:t>v </a:t>
            </a:r>
            <a:r>
              <a:rPr lang="cs-CZ" b="1" i="1" dirty="0" smtClean="0">
                <a:solidFill>
                  <a:srgbClr val="002060"/>
                </a:solidFill>
              </a:rPr>
              <a:t>ESSL</a:t>
            </a:r>
            <a:r>
              <a:rPr lang="cs-CZ" b="1" dirty="0" smtClean="0">
                <a:solidFill>
                  <a:srgbClr val="002060"/>
                </a:solidFill>
              </a:rPr>
              <a:t>: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je vytvářen/vyřizován přímo v ESSL?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je </a:t>
            </a:r>
            <a:r>
              <a:rPr lang="cs-CZ" dirty="0">
                <a:solidFill>
                  <a:srgbClr val="002060"/>
                </a:solidFill>
              </a:rPr>
              <a:t>vytvářen/vyřizován </a:t>
            </a:r>
            <a:r>
              <a:rPr lang="cs-CZ" dirty="0" smtClean="0">
                <a:solidFill>
                  <a:srgbClr val="002060"/>
                </a:solidFill>
              </a:rPr>
              <a:t>ve „vyřizujícím“ modulu propojeném s ESSL?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je </a:t>
            </a:r>
            <a:r>
              <a:rPr lang="cs-CZ" dirty="0">
                <a:solidFill>
                  <a:srgbClr val="002060"/>
                </a:solidFill>
              </a:rPr>
              <a:t>vytvářen/vyřizován </a:t>
            </a:r>
            <a:r>
              <a:rPr lang="cs-CZ" dirty="0" smtClean="0">
                <a:solidFill>
                  <a:srgbClr val="002060"/>
                </a:solidFill>
              </a:rPr>
              <a:t>v ISSD propojeném s ESSL?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785703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i="1" dirty="0">
                <a:solidFill>
                  <a:srgbClr val="FF0000"/>
                </a:solidFill>
              </a:rPr>
              <a:t>Vytváření/vyřizování dokumentů </a:t>
            </a:r>
            <a:r>
              <a:rPr lang="cs-CZ" i="1" dirty="0" smtClean="0">
                <a:solidFill>
                  <a:srgbClr val="FF0000"/>
                </a:solidFill>
              </a:rPr>
              <a:t>mimo ESSL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i="1" dirty="0">
                <a:solidFill>
                  <a:srgbClr val="002060"/>
                </a:solidFill>
              </a:rPr>
              <a:t>b</a:t>
            </a:r>
            <a:r>
              <a:rPr lang="cs-CZ" b="1" i="1" dirty="0" smtClean="0">
                <a:solidFill>
                  <a:srgbClr val="002060"/>
                </a:solidFill>
              </a:rPr>
              <a:t>) </a:t>
            </a:r>
            <a:r>
              <a:rPr lang="cs-CZ" b="1" i="1" dirty="0">
                <a:solidFill>
                  <a:srgbClr val="002060"/>
                </a:solidFill>
              </a:rPr>
              <a:t>variantu, kdy </a:t>
            </a:r>
            <a:r>
              <a:rPr lang="cs-CZ" b="1" i="1" dirty="0" smtClean="0">
                <a:solidFill>
                  <a:srgbClr val="002060"/>
                </a:solidFill>
              </a:rPr>
              <a:t> </a:t>
            </a:r>
            <a:r>
              <a:rPr lang="cs-CZ" b="1" i="1" dirty="0">
                <a:solidFill>
                  <a:srgbClr val="002060"/>
                </a:solidFill>
              </a:rPr>
              <a:t>dokument </a:t>
            </a:r>
            <a:r>
              <a:rPr lang="cs-CZ" b="1" i="1" dirty="0" smtClean="0">
                <a:solidFill>
                  <a:srgbClr val="002060"/>
                </a:solidFill>
              </a:rPr>
              <a:t>není vytvářen/vyřizován </a:t>
            </a:r>
            <a:r>
              <a:rPr lang="cs-CZ" b="1" i="1" dirty="0">
                <a:solidFill>
                  <a:srgbClr val="002060"/>
                </a:solidFill>
              </a:rPr>
              <a:t>v ESSL: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</a:t>
            </a:r>
            <a:r>
              <a:rPr lang="cs-CZ" dirty="0">
                <a:solidFill>
                  <a:srgbClr val="002060"/>
                </a:solidFill>
              </a:rPr>
              <a:t> je vytvářen/vyřizován </a:t>
            </a:r>
            <a:r>
              <a:rPr lang="cs-CZ" dirty="0" smtClean="0">
                <a:solidFill>
                  <a:srgbClr val="002060"/>
                </a:solidFill>
              </a:rPr>
              <a:t>v ISSD nepropojeném s ESSL?	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</a:t>
            </a:r>
            <a:r>
              <a:rPr lang="cs-CZ" dirty="0">
                <a:solidFill>
                  <a:srgbClr val="002060"/>
                </a:solidFill>
              </a:rPr>
              <a:t>je vytvářen/vyřizován </a:t>
            </a:r>
            <a:r>
              <a:rPr lang="cs-CZ" dirty="0" smtClean="0">
                <a:solidFill>
                  <a:srgbClr val="002060"/>
                </a:solidFill>
              </a:rPr>
              <a:t>ve speciálním </a:t>
            </a:r>
            <a:r>
              <a:rPr lang="cs-CZ" dirty="0">
                <a:solidFill>
                  <a:srgbClr val="002060"/>
                </a:solidFill>
              </a:rPr>
              <a:t>modulu určeném k vyřizování, popř. schvalování </a:t>
            </a:r>
            <a:r>
              <a:rPr lang="cs-CZ" dirty="0" smtClean="0">
                <a:solidFill>
                  <a:srgbClr val="002060"/>
                </a:solidFill>
              </a:rPr>
              <a:t>dokumentů, který není propojen s ESSL?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je vytvářen/vyřizován mimo </a:t>
            </a:r>
            <a:r>
              <a:rPr lang="cs-CZ" dirty="0">
                <a:solidFill>
                  <a:srgbClr val="002060"/>
                </a:solidFill>
              </a:rPr>
              <a:t>jakýkoliv IS instituce</a:t>
            </a:r>
            <a:r>
              <a:rPr lang="cs-CZ" dirty="0" smtClean="0">
                <a:solidFill>
                  <a:srgbClr val="002060"/>
                </a:solidFill>
              </a:rPr>
              <a:t>?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Jakým </a:t>
            </a:r>
            <a:r>
              <a:rPr lang="cs-CZ" dirty="0">
                <a:solidFill>
                  <a:srgbClr val="002060"/>
                </a:solidFill>
              </a:rPr>
              <a:t>způsobem se </a:t>
            </a:r>
            <a:r>
              <a:rPr lang="cs-CZ" dirty="0" smtClean="0">
                <a:solidFill>
                  <a:srgbClr val="002060"/>
                </a:solidFill>
              </a:rPr>
              <a:t>v těchto případech předá </a:t>
            </a:r>
            <a:r>
              <a:rPr lang="cs-CZ" dirty="0">
                <a:solidFill>
                  <a:srgbClr val="002060"/>
                </a:solidFill>
              </a:rPr>
              <a:t>do ESSL finální dokument, popř. podklady, pokud „vyřizující“ modul není propojen s ESSL?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001864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/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000" b="1" i="1" dirty="0" smtClean="0">
                <a:solidFill>
                  <a:srgbClr val="FF0000"/>
                </a:solidFill>
              </a:rPr>
              <a:t>Vytváření/vyřizování dokumentů</a:t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000" dirty="0" smtClean="0">
                <a:solidFill>
                  <a:srgbClr val="FF0000"/>
                </a:solidFill>
              </a:rPr>
              <a:t>§ </a:t>
            </a:r>
            <a:r>
              <a:rPr lang="cs-CZ" sz="4000" dirty="0">
                <a:solidFill>
                  <a:srgbClr val="FF0000"/>
                </a:solidFill>
              </a:rPr>
              <a:t>16, vyhlášky č. 259/2012 Sb</a:t>
            </a:r>
            <a:r>
              <a:rPr lang="cs-CZ" sz="4000" dirty="0" smtClean="0">
                <a:solidFill>
                  <a:srgbClr val="FF0000"/>
                </a:solidFill>
              </a:rPr>
              <a:t>. </a:t>
            </a:r>
            <a:r>
              <a:rPr lang="cs-CZ" dirty="0">
                <a:solidFill>
                  <a:srgbClr val="002060"/>
                </a:solidFill>
              </a:rPr>
              <a:t/>
            </a:r>
            <a:br>
              <a:rPr lang="cs-CZ" dirty="0">
                <a:solidFill>
                  <a:srgbClr val="00206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b="1" i="1" dirty="0">
                <a:solidFill>
                  <a:srgbClr val="002060"/>
                </a:solidFill>
              </a:rPr>
              <a:t>Spisový řád </a:t>
            </a:r>
            <a:r>
              <a:rPr lang="cs-CZ" b="1" i="1" dirty="0" smtClean="0">
                <a:solidFill>
                  <a:srgbClr val="002060"/>
                </a:solidFill>
              </a:rPr>
              <a:t>musí obsahovat: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Povinnost </a:t>
            </a:r>
            <a:r>
              <a:rPr lang="cs-CZ" dirty="0">
                <a:solidFill>
                  <a:srgbClr val="002060"/>
                </a:solidFill>
              </a:rPr>
              <a:t>vyřízený dokument zaevidovat/předat k </a:t>
            </a:r>
            <a:r>
              <a:rPr lang="cs-CZ" dirty="0" smtClean="0">
                <a:solidFill>
                  <a:srgbClr val="002060"/>
                </a:solidFill>
              </a:rPr>
              <a:t>evidenci.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Formální náležitosti vytvářeného/vyřizujícího dokumentu/spisu.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Určení jakou formu dokumentu si instituce ponechá pro výkon své spisové služby (</a:t>
            </a:r>
            <a:r>
              <a:rPr lang="cs-CZ" dirty="0">
                <a:solidFill>
                  <a:srgbClr val="002060"/>
                </a:solidFill>
              </a:rPr>
              <a:t>schválený koncept nebo stejnopis </a:t>
            </a:r>
            <a:r>
              <a:rPr lang="cs-CZ">
                <a:solidFill>
                  <a:srgbClr val="002060"/>
                </a:solidFill>
              </a:rPr>
              <a:t>odeslaného </a:t>
            </a:r>
            <a:r>
              <a:rPr lang="cs-CZ" smtClean="0">
                <a:solidFill>
                  <a:srgbClr val="002060"/>
                </a:solidFill>
              </a:rPr>
              <a:t>dokumentu-originál).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Určení jakou formu dokumentu bude instituce zpravidla odesílat.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e</a:t>
            </a:r>
            <a:r>
              <a:rPr lang="cs-CZ" dirty="0" smtClean="0">
                <a:solidFill>
                  <a:srgbClr val="002060"/>
                </a:solidFill>
              </a:rPr>
              <a:t>) Určení výjimek z pravidla odesílání dokumentů. </a:t>
            </a: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pPr algn="just"/>
            <a:endParaRPr lang="cs-CZ" dirty="0"/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598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C00000"/>
                </a:solidFill>
              </a:rPr>
              <a:t>Kdy se instituce rozhodne vytvořit kvalitní spisový řád? </a:t>
            </a:r>
            <a:endParaRPr lang="cs-CZ" b="1" i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i="1" dirty="0" smtClean="0">
                <a:solidFill>
                  <a:srgbClr val="002060"/>
                </a:solidFill>
              </a:rPr>
              <a:t>Instituce často přistoupí k vytvoření nebo revizi spisového řádu po:</a:t>
            </a:r>
          </a:p>
          <a:p>
            <a:endParaRPr lang="cs-CZ" b="1" i="1" dirty="0" smtClean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Výtce/pokutě ze strany kontrolních nebo nadřízených orgánů;</a:t>
            </a:r>
          </a:p>
          <a:p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Problému vzniklého </a:t>
            </a:r>
            <a:r>
              <a:rPr lang="cs-CZ" dirty="0">
                <a:solidFill>
                  <a:srgbClr val="002060"/>
                </a:solidFill>
              </a:rPr>
              <a:t>z</a:t>
            </a:r>
            <a:r>
              <a:rPr lang="cs-CZ" dirty="0" smtClean="0">
                <a:solidFill>
                  <a:srgbClr val="002060"/>
                </a:solidFill>
              </a:rPr>
              <a:t> nesprávného úřadování;</a:t>
            </a:r>
          </a:p>
          <a:p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Přijetí metodika spisové služby;</a:t>
            </a:r>
          </a:p>
          <a:p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Přijetí vedoucího obeznámeného se spisovou službou;</a:t>
            </a:r>
          </a:p>
          <a:p>
            <a:r>
              <a:rPr lang="cs-CZ" dirty="0">
                <a:solidFill>
                  <a:srgbClr val="002060"/>
                </a:solidFill>
              </a:rPr>
              <a:t>e</a:t>
            </a:r>
            <a:r>
              <a:rPr lang="cs-CZ" dirty="0" smtClean="0">
                <a:solidFill>
                  <a:srgbClr val="002060"/>
                </a:solidFill>
              </a:rPr>
              <a:t>) Absolvování školení spisové služby (zaměstnancem/vedoucím);</a:t>
            </a:r>
          </a:p>
          <a:p>
            <a:r>
              <a:rPr lang="cs-CZ" dirty="0">
                <a:solidFill>
                  <a:srgbClr val="002060"/>
                </a:solidFill>
              </a:rPr>
              <a:t>f</a:t>
            </a:r>
            <a:r>
              <a:rPr lang="cs-CZ" dirty="0" smtClean="0">
                <a:solidFill>
                  <a:srgbClr val="002060"/>
                </a:solidFill>
              </a:rPr>
              <a:t>) Implementaci ESSL, ISSD nebo jiného IS instituce.</a:t>
            </a:r>
            <a:endParaRPr lang="cs-CZ" dirty="0">
              <a:solidFill>
                <a:srgbClr val="00206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71900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Tvorba spisu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solidFill>
                  <a:srgbClr val="002060"/>
                </a:solidFill>
              </a:rPr>
              <a:t>Spisový řád musí obsahovat všechny povinnosti stanovené pro tvorbu spisu dle § 12 vyhlášky č. 259/2012 Sb. a případně jiných právních předpisů upravujících tvorbu spisu: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Např.: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§ </a:t>
            </a:r>
            <a:r>
              <a:rPr lang="cs-CZ" dirty="0">
                <a:solidFill>
                  <a:srgbClr val="002060"/>
                </a:solidFill>
              </a:rPr>
              <a:t>17 zákona č. 500/2004 Sb., ve znění zákona č. 413/2005 Sb.,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§ </a:t>
            </a:r>
            <a:r>
              <a:rPr lang="cs-CZ" dirty="0">
                <a:solidFill>
                  <a:srgbClr val="002060"/>
                </a:solidFill>
              </a:rPr>
              <a:t>64 zákona č. 280/2009 Sb., </a:t>
            </a:r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§ </a:t>
            </a:r>
            <a:r>
              <a:rPr lang="cs-CZ" dirty="0">
                <a:solidFill>
                  <a:srgbClr val="002060"/>
                </a:solidFill>
              </a:rPr>
              <a:t>23 zákona č. 328/1999 Sb., o občanských průkazech, ve znění zákona č. 559/2004 Sb. a zákona č. 136/2006 Sb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Spisový řád musí obsahovat: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A) Deklaraci, jakou formou spisu instituce primárně vytváří spis – </a:t>
            </a:r>
            <a:r>
              <a:rPr lang="cs-CZ" dirty="0" err="1" smtClean="0">
                <a:solidFill>
                  <a:srgbClr val="002060"/>
                </a:solidFill>
              </a:rPr>
              <a:t>priorací</a:t>
            </a:r>
            <a:r>
              <a:rPr lang="cs-CZ" dirty="0" smtClean="0">
                <a:solidFill>
                  <a:srgbClr val="002060"/>
                </a:solidFill>
              </a:rPr>
              <a:t> nebo sběrným archem.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B) Popis tvorby a správy spisů: analogových/elektronických/hybridních a typových.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50272428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/>
            </a:r>
            <a:br>
              <a:rPr lang="cs-CZ" sz="4000" b="1" i="1" dirty="0" smtClean="0">
                <a:solidFill>
                  <a:srgbClr val="FF0000"/>
                </a:solidFill>
              </a:rPr>
            </a:br>
            <a:r>
              <a:rPr lang="cs-CZ" sz="4000" b="1" i="1" dirty="0" smtClean="0">
                <a:solidFill>
                  <a:srgbClr val="FF0000"/>
                </a:solidFill>
              </a:rPr>
              <a:t>Podpisový řád </a:t>
            </a:r>
            <a:r>
              <a:rPr lang="cs-CZ" sz="3600" b="1" i="1" dirty="0" smtClean="0">
                <a:solidFill>
                  <a:srgbClr val="FF0000"/>
                </a:solidFill>
              </a:rPr>
              <a:t/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Podmínky schvalování dokumentů a </a:t>
            </a:r>
            <a:r>
              <a:rPr lang="cs-CZ" dirty="0" smtClean="0"/>
              <a:t>osoby </a:t>
            </a:r>
            <a:r>
              <a:rPr lang="cs-CZ" dirty="0"/>
              <a:t>oprávněné k </a:t>
            </a:r>
            <a:r>
              <a:rPr lang="cs-CZ" dirty="0" smtClean="0">
                <a:solidFill>
                  <a:srgbClr val="002060"/>
                </a:solidFill>
              </a:rPr>
              <a:t>podepisování, pečetění, používání elektronického časového razítka a analogových razítek jsou zpravidla uvedeny v </a:t>
            </a:r>
            <a:r>
              <a:rPr lang="cs-CZ" b="1" i="1" dirty="0" smtClean="0">
                <a:solidFill>
                  <a:srgbClr val="002060"/>
                </a:solidFill>
              </a:rPr>
              <a:t>Podpisovém řádu</a:t>
            </a:r>
            <a:r>
              <a:rPr lang="cs-CZ" dirty="0" smtClean="0">
                <a:solidFill>
                  <a:srgbClr val="002060"/>
                </a:solidFill>
              </a:rPr>
              <a:t>, který tvoří přílohu spisového řádu. 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Podpisový řád nemusí tvořit „nedílnou“ přílohu spisového řádu, ale ve spisovém řádu musí být deklarována jeho existence.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Podpisový řád musí být průběžně aktualizován.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Instituce musí ve spisovém řádu nebo podpisovém řádu deklarovat jakou formu e-podpisu, e-pečeti je povinna dle zákona č. 297/2016 Sb. používat. 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563573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Podpisový </a:t>
            </a:r>
            <a:r>
              <a:rPr lang="cs-CZ" b="1" i="1" dirty="0">
                <a:solidFill>
                  <a:srgbClr val="FF0000"/>
                </a:solidFill>
              </a:rPr>
              <a:t>řád – používání e-podpisu, e-pečetě, e-časového razítka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Požadavky na používání kvalifikovaného elektronického podpisu stanovují § </a:t>
            </a:r>
            <a:r>
              <a:rPr lang="cs-CZ" dirty="0">
                <a:solidFill>
                  <a:srgbClr val="002060"/>
                </a:solidFill>
              </a:rPr>
              <a:t>5 až 7 zákona č. 297/2016 Sb.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Požadavky </a:t>
            </a:r>
            <a:r>
              <a:rPr lang="cs-CZ" dirty="0" smtClean="0">
                <a:solidFill>
                  <a:srgbClr val="002060"/>
                </a:solidFill>
              </a:rPr>
              <a:t>na používání kvalifikovaného </a:t>
            </a:r>
            <a:r>
              <a:rPr lang="cs-CZ" dirty="0">
                <a:solidFill>
                  <a:srgbClr val="002060"/>
                </a:solidFill>
              </a:rPr>
              <a:t>elektronického razítka </a:t>
            </a:r>
            <a:r>
              <a:rPr lang="cs-CZ" dirty="0" smtClean="0">
                <a:solidFill>
                  <a:srgbClr val="002060"/>
                </a:solidFill>
              </a:rPr>
              <a:t>stanovuje § </a:t>
            </a:r>
            <a:r>
              <a:rPr lang="cs-CZ" dirty="0">
                <a:solidFill>
                  <a:srgbClr val="002060"/>
                </a:solidFill>
              </a:rPr>
              <a:t>11 zákona č. 297/2016 Sb.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Požadavky na ověřování </a:t>
            </a:r>
            <a:r>
              <a:rPr lang="cs-CZ" dirty="0">
                <a:solidFill>
                  <a:srgbClr val="002060"/>
                </a:solidFill>
              </a:rPr>
              <a:t>platnosti zaručeného elektronického podpisu a zaručené elektronické pečetě </a:t>
            </a:r>
            <a:r>
              <a:rPr lang="cs-CZ" dirty="0" smtClean="0">
                <a:solidFill>
                  <a:srgbClr val="002060"/>
                </a:solidFill>
              </a:rPr>
              <a:t>jsou stanoveny v §</a:t>
            </a:r>
            <a:r>
              <a:rPr lang="cs-CZ" dirty="0">
                <a:solidFill>
                  <a:srgbClr val="002060"/>
                </a:solidFill>
              </a:rPr>
              <a:t> 12 zákona č. 297/2016 Sb. a </a:t>
            </a:r>
            <a:r>
              <a:rPr lang="cs-CZ" dirty="0" smtClean="0">
                <a:solidFill>
                  <a:srgbClr val="002060"/>
                </a:solidFill>
              </a:rPr>
              <a:t> v nařízení </a:t>
            </a:r>
            <a:r>
              <a:rPr lang="cs-CZ" dirty="0" err="1" smtClean="0">
                <a:solidFill>
                  <a:srgbClr val="002060"/>
                </a:solidFill>
              </a:rPr>
              <a:t>eIDAS</a:t>
            </a:r>
            <a:r>
              <a:rPr lang="cs-CZ" dirty="0" smtClean="0">
                <a:solidFill>
                  <a:srgbClr val="002060"/>
                </a:solidFill>
              </a:rPr>
              <a:t>. 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241357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Používání úředních razítek</a:t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Evidence certifikátů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řád musí deklarovat existenci </a:t>
            </a:r>
            <a:r>
              <a:rPr lang="cs-CZ" b="1" i="1" dirty="0" smtClean="0">
                <a:solidFill>
                  <a:srgbClr val="002060"/>
                </a:solidFill>
              </a:rPr>
              <a:t>„Evidence </a:t>
            </a:r>
            <a:r>
              <a:rPr lang="cs-CZ" b="1" i="1" dirty="0">
                <a:solidFill>
                  <a:srgbClr val="002060"/>
                </a:solidFill>
              </a:rPr>
              <a:t>úředních </a:t>
            </a:r>
            <a:r>
              <a:rPr lang="cs-CZ" b="1" i="1" dirty="0" smtClean="0">
                <a:solidFill>
                  <a:srgbClr val="002060"/>
                </a:solidFill>
              </a:rPr>
              <a:t>analogových razítek“, </a:t>
            </a:r>
            <a:r>
              <a:rPr lang="cs-CZ" dirty="0" smtClean="0">
                <a:solidFill>
                  <a:srgbClr val="002060"/>
                </a:solidFill>
              </a:rPr>
              <a:t>která tvoří zpravidla „nedílnou“ </a:t>
            </a:r>
            <a:r>
              <a:rPr lang="cs-CZ" dirty="0">
                <a:solidFill>
                  <a:srgbClr val="002060"/>
                </a:solidFill>
              </a:rPr>
              <a:t>přílohu spisového řádu </a:t>
            </a:r>
            <a:r>
              <a:rPr lang="cs-CZ" dirty="0" smtClean="0">
                <a:solidFill>
                  <a:srgbClr val="002060"/>
                </a:solidFill>
              </a:rPr>
              <a:t>a musí být průběžně aktualizována. </a:t>
            </a:r>
          </a:p>
          <a:p>
            <a:pPr algn="just"/>
            <a:r>
              <a:rPr lang="cs-CZ" i="1" dirty="0">
                <a:solidFill>
                  <a:srgbClr val="002060"/>
                </a:solidFill>
              </a:rPr>
              <a:t>„Evidence úředních analogových razítek</a:t>
            </a:r>
            <a:r>
              <a:rPr lang="cs-CZ" i="1" dirty="0" smtClean="0">
                <a:solidFill>
                  <a:srgbClr val="002060"/>
                </a:solidFill>
              </a:rPr>
              <a:t>“ </a:t>
            </a:r>
            <a:r>
              <a:rPr lang="cs-CZ" dirty="0" smtClean="0">
                <a:solidFill>
                  <a:srgbClr val="002060"/>
                </a:solidFill>
              </a:rPr>
              <a:t>musí splňovat podmínky v § </a:t>
            </a:r>
            <a:r>
              <a:rPr lang="cs-CZ" dirty="0">
                <a:solidFill>
                  <a:srgbClr val="002060"/>
                </a:solidFill>
              </a:rPr>
              <a:t>17, odst. 1-3, vyhlášky č. 259/2012 Sb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29438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Odesílání dokumentů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§ 18 vyhlášky č. 259/2012 Sb.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Spisový řád musí deklarovat</a:t>
            </a:r>
            <a:r>
              <a:rPr lang="cs-CZ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Formální náležitosti odesílaného dokumentu/elektronického formuláře.</a:t>
            </a:r>
          </a:p>
          <a:p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Formu odesílaného dokumentu (stejnopis </a:t>
            </a:r>
            <a:r>
              <a:rPr lang="cs-CZ" dirty="0">
                <a:solidFill>
                  <a:srgbClr val="002060"/>
                </a:solidFill>
              </a:rPr>
              <a:t>prvopisu nebo druhopis, popř. stejnopis </a:t>
            </a:r>
            <a:r>
              <a:rPr lang="cs-CZ" dirty="0" smtClean="0">
                <a:solidFill>
                  <a:srgbClr val="002060"/>
                </a:solidFill>
              </a:rPr>
              <a:t>druhopisu).</a:t>
            </a:r>
          </a:p>
          <a:p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Formu odesílaných dat do externích aplikací (e-formulářů).</a:t>
            </a:r>
          </a:p>
          <a:p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Jaký útvar plní roli výpravny - čím je vybavena - rozsah práv.</a:t>
            </a:r>
          </a:p>
          <a:p>
            <a:r>
              <a:rPr lang="cs-CZ" dirty="0">
                <a:solidFill>
                  <a:srgbClr val="002060"/>
                </a:solidFill>
              </a:rPr>
              <a:t>e</a:t>
            </a:r>
            <a:r>
              <a:rPr lang="cs-CZ" dirty="0" smtClean="0">
                <a:solidFill>
                  <a:srgbClr val="002060"/>
                </a:solidFill>
              </a:rPr>
              <a:t>) Všechny možnosti odesílání dokumentů/dat, které určují resortní předpisy.</a:t>
            </a:r>
          </a:p>
          <a:p>
            <a:r>
              <a:rPr lang="cs-CZ" dirty="0">
                <a:solidFill>
                  <a:srgbClr val="002060"/>
                </a:solidFill>
              </a:rPr>
              <a:t>f</a:t>
            </a:r>
            <a:r>
              <a:rPr lang="cs-CZ" dirty="0" smtClean="0">
                <a:solidFill>
                  <a:srgbClr val="002060"/>
                </a:solidFill>
              </a:rPr>
              <a:t>) Preferovanou formu odesílání dokumentů/dat. </a:t>
            </a:r>
            <a:endParaRPr lang="cs-CZ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cs-CZ" dirty="0"/>
          </a:p>
          <a:p>
            <a:pPr algn="just"/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4775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Odesílání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Jako preferovanou formu uvést odesílání prostřednictvím datové schránky (viz. zákon č. 300/2008 Sb.).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Zohlednit problematiku odesílání prostřednictvím interaktivních elektronických formulářů.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Ustanovení o kontrole na případný škodlivý kód (fakultativní).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Ustanovení o náhradním způsobu doručování (bez právních účinků), pro případy, kdy by hrozilo z prodlení, apod.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Ustanovení o doručování do vlastních rukou.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Ustanovení o potvrzení o odeslání/doručení. 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Zohlednit Správní řád a jiné resortní předpisy či interní směrnice upravující odesílání dokumentů!!</a:t>
            </a:r>
            <a:endParaRPr lang="cs-CZ" b="1" i="1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30596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>
                <a:solidFill>
                  <a:srgbClr val="FF0000"/>
                </a:solidFill>
              </a:rPr>
              <a:t>Výstupní datové formáty </a:t>
            </a:r>
            <a:r>
              <a:rPr lang="cs-CZ" sz="3600" b="1" i="1" dirty="0" smtClean="0">
                <a:solidFill>
                  <a:srgbClr val="FF0000"/>
                </a:solidFill>
              </a:rPr>
              <a:t>e-dokumentů/Změna datového formátu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Spisový řád se musí vyjádřit k problematice převádění elektronických dokumentů do výstupních datových formátů </a:t>
            </a:r>
            <a:r>
              <a:rPr lang="cs-CZ" i="1" dirty="0">
                <a:solidFill>
                  <a:srgbClr val="002060"/>
                </a:solidFill>
              </a:rPr>
              <a:t>dle § 23, vyhlášky č. 259/2012 </a:t>
            </a:r>
            <a:r>
              <a:rPr lang="cs-CZ" i="1" dirty="0" smtClean="0">
                <a:solidFill>
                  <a:srgbClr val="002060"/>
                </a:solidFill>
              </a:rPr>
              <a:t>Sb.: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</a:t>
            </a:r>
            <a:r>
              <a:rPr lang="cs-CZ" b="1" i="1" dirty="0" smtClean="0">
                <a:solidFill>
                  <a:srgbClr val="002060"/>
                </a:solidFill>
              </a:rPr>
              <a:t>Jaké dokumenty bude převádět?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- </a:t>
            </a:r>
            <a:r>
              <a:rPr lang="cs-CZ" b="1" i="1" dirty="0" smtClean="0">
                <a:solidFill>
                  <a:srgbClr val="002060"/>
                </a:solidFill>
              </a:rPr>
              <a:t>Kdy je bude převádět? </a:t>
            </a:r>
          </a:p>
          <a:p>
            <a:pPr lvl="2"/>
            <a:r>
              <a:rPr lang="cs-CZ" sz="2400" b="1" dirty="0" smtClean="0">
                <a:solidFill>
                  <a:srgbClr val="002060"/>
                </a:solidFill>
              </a:rPr>
              <a:t>bezprostředně po vytvoření? </a:t>
            </a:r>
            <a:endParaRPr lang="cs-CZ" sz="2400" dirty="0" smtClean="0">
              <a:solidFill>
                <a:srgbClr val="002060"/>
              </a:solidFill>
            </a:endParaRPr>
          </a:p>
          <a:p>
            <a:pPr lvl="2"/>
            <a:r>
              <a:rPr lang="cs-CZ" sz="2400" b="1" dirty="0" smtClean="0">
                <a:solidFill>
                  <a:srgbClr val="002060"/>
                </a:solidFill>
              </a:rPr>
              <a:t>před </a:t>
            </a:r>
            <a:r>
              <a:rPr lang="cs-CZ" sz="2400" b="1" dirty="0">
                <a:solidFill>
                  <a:srgbClr val="002060"/>
                </a:solidFill>
              </a:rPr>
              <a:t>jejich uložením do </a:t>
            </a:r>
            <a:r>
              <a:rPr lang="cs-CZ" sz="2400" b="1" dirty="0" smtClean="0">
                <a:solidFill>
                  <a:srgbClr val="002060"/>
                </a:solidFill>
              </a:rPr>
              <a:t>e-spisovny?</a:t>
            </a:r>
            <a:endParaRPr lang="cs-CZ" sz="2400" dirty="0" smtClean="0">
              <a:solidFill>
                <a:srgbClr val="002060"/>
              </a:solidFill>
            </a:endParaRPr>
          </a:p>
          <a:p>
            <a:pPr lvl="2"/>
            <a:r>
              <a:rPr lang="cs-CZ" sz="2400" b="1" dirty="0" smtClean="0">
                <a:solidFill>
                  <a:srgbClr val="002060"/>
                </a:solidFill>
              </a:rPr>
              <a:t>před </a:t>
            </a:r>
            <a:r>
              <a:rPr lang="cs-CZ" sz="2400" b="1" dirty="0">
                <a:solidFill>
                  <a:srgbClr val="002060"/>
                </a:solidFill>
              </a:rPr>
              <a:t>jejich předložením do výběru za archiválie (skartační řízení</a:t>
            </a:r>
            <a:r>
              <a:rPr lang="cs-CZ" sz="2400" b="1" dirty="0" smtClean="0">
                <a:solidFill>
                  <a:srgbClr val="002060"/>
                </a:solidFill>
              </a:rPr>
              <a:t>)? </a:t>
            </a:r>
          </a:p>
          <a:p>
            <a:pPr algn="just"/>
            <a:r>
              <a:rPr lang="cs-CZ" dirty="0" smtClean="0">
                <a:solidFill>
                  <a:srgbClr val="FF0000"/>
                </a:solidFill>
              </a:rPr>
              <a:t>Přestože aktuální legislativa umožňuje pouze první variantu, je nutné ve spisovém řádu zohlednit i poslední dvě varianty pro dokumenty spravované dle předcházejících legislativy.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8973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>Změna datového formátu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i="1" dirty="0" smtClean="0">
                <a:solidFill>
                  <a:srgbClr val="002060"/>
                </a:solidFill>
              </a:rPr>
              <a:t>Spisový řád musí obsahovat ustanovení § 24 vyhlášky č. 259/2012 Sb., týkající se</a:t>
            </a:r>
            <a:r>
              <a:rPr lang="cs-CZ" dirty="0" smtClean="0">
                <a:solidFill>
                  <a:srgbClr val="002060"/>
                </a:solidFill>
              </a:rPr>
              <a:t>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A) Konverze dokumentu do elektronického dokumentu.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B) </a:t>
            </a:r>
            <a:r>
              <a:rPr lang="cs-CZ" dirty="0">
                <a:solidFill>
                  <a:srgbClr val="002060"/>
                </a:solidFill>
              </a:rPr>
              <a:t>K</a:t>
            </a:r>
            <a:r>
              <a:rPr lang="cs-CZ" dirty="0" smtClean="0">
                <a:solidFill>
                  <a:srgbClr val="002060"/>
                </a:solidFill>
              </a:rPr>
              <a:t>onverze </a:t>
            </a:r>
            <a:r>
              <a:rPr lang="cs-CZ" dirty="0">
                <a:solidFill>
                  <a:srgbClr val="002060"/>
                </a:solidFill>
              </a:rPr>
              <a:t>elektronického</a:t>
            </a:r>
            <a:r>
              <a:rPr lang="cs-CZ" dirty="0" smtClean="0">
                <a:solidFill>
                  <a:srgbClr val="002060"/>
                </a:solidFill>
              </a:rPr>
              <a:t> </a:t>
            </a:r>
            <a:r>
              <a:rPr lang="cs-CZ" dirty="0">
                <a:solidFill>
                  <a:srgbClr val="002060"/>
                </a:solidFill>
              </a:rPr>
              <a:t>dokumentu do analogového </a:t>
            </a:r>
            <a:r>
              <a:rPr lang="cs-CZ" dirty="0" smtClean="0">
                <a:solidFill>
                  <a:srgbClr val="002060"/>
                </a:solidFill>
              </a:rPr>
              <a:t>dokumentu.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C) Změny datového formátu elektronického dokumentu. </a:t>
            </a:r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43822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>Jmenný rejstřík</a:t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389185"/>
            <a:ext cx="10515600" cy="4787778"/>
          </a:xfrm>
        </p:spPr>
        <p:txBody>
          <a:bodyPr>
            <a:normAutofit fontScale="925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řád musí obsahovat problematiku jmenného rejstříku dle § 25 vyhlášky č. 259/2012 Sb. </a:t>
            </a: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Při popisu je třeba zohlednit</a:t>
            </a:r>
            <a:r>
              <a:rPr lang="cs-CZ" dirty="0" smtClean="0">
                <a:solidFill>
                  <a:srgbClr val="002060"/>
                </a:solidFill>
              </a:rPr>
              <a:t>: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- Nařízení GDPR.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- Metodický návod Odboru archivní správy a spisové služby MV ČR „Metodický návod k tvorbě jmenných rejstříků“ viz </a:t>
            </a:r>
            <a:r>
              <a:rPr lang="cs-CZ" dirty="0" smtClean="0">
                <a:solidFill>
                  <a:srgbClr val="002060"/>
                </a:solidFill>
                <a:hlinkClick r:id="rId2"/>
              </a:rPr>
              <a:t>Metodiky </a:t>
            </a:r>
            <a:r>
              <a:rPr lang="cs-CZ" dirty="0">
                <a:solidFill>
                  <a:srgbClr val="002060"/>
                </a:solidFill>
                <a:hlinkClick r:id="rId2"/>
              </a:rPr>
              <a:t>- Ministerstvo vnitra České republiky (mvcr.cz</a:t>
            </a:r>
            <a:r>
              <a:rPr lang="cs-CZ" dirty="0" smtClean="0">
                <a:solidFill>
                  <a:srgbClr val="002060"/>
                </a:solidFill>
                <a:hlinkClick r:id="rId2"/>
              </a:rPr>
              <a:t>)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i="1" dirty="0" smtClean="0">
                <a:solidFill>
                  <a:srgbClr val="002060"/>
                </a:solidFill>
              </a:rPr>
              <a:t>Spisový řád musí zohlednit též správu adresářů vedených v ISSD a ostatních samostatných evidencích!!</a:t>
            </a:r>
            <a:endParaRPr lang="cs-CZ" dirty="0" smtClean="0">
              <a:solidFill>
                <a:srgbClr val="00206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Pokud se instituce rozhodne popsat správu jmenného rejstříku a ostatních adresářů v příloze, musí její existenci deklarovat ve spisovém řádu. 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3896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3600" b="1" i="1" dirty="0" smtClean="0">
                <a:solidFill>
                  <a:srgbClr val="FF0000"/>
                </a:solidFill>
              </a:rPr>
              <a:t>Ukládání dokumentů </a:t>
            </a:r>
            <a:br>
              <a:rPr lang="cs-CZ" sz="3600" b="1" i="1" dirty="0" smtClean="0">
                <a:solidFill>
                  <a:srgbClr val="FF0000"/>
                </a:solidFill>
              </a:rPr>
            </a:br>
            <a:r>
              <a:rPr lang="cs-CZ" sz="3600" b="1" i="1" dirty="0" smtClean="0">
                <a:solidFill>
                  <a:srgbClr val="FF0000"/>
                </a:solidFill>
              </a:rPr>
              <a:t>§ 19, vyhlášky č. 259/2012 Sb. </a:t>
            </a:r>
            <a:endParaRPr lang="cs-CZ" sz="36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Spisový řád musí obsahovat pravidla pro správu dokumentů v: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A) Příručních registraturách.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Spisovně/elektronické spisovně.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C) Správním archivu (pokud jej instituce má).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D) Jiných elektronických úložištích (interních/externích).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Vždy uvést, kde je konkrétně umístěna spisovna/správní archiv – může být v příloze.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Ve všech případech musí být zajištěno, aby k dokumentům/datům měli přístup pouze oprávněné osoby.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Jmenovací dekrety pověřených pracovníků mohou být přílohou spisového řádu. 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866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Ideová východiska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b="1" i="1" dirty="0" smtClean="0">
                <a:solidFill>
                  <a:srgbClr val="002060"/>
                </a:solidFill>
              </a:rPr>
              <a:t>Na počátku je třeba si uvědomit, že:</a:t>
            </a:r>
          </a:p>
          <a:p>
            <a:pPr algn="just"/>
            <a:r>
              <a:rPr lang="cs-CZ" b="1" i="1" dirty="0" smtClean="0">
                <a:solidFill>
                  <a:srgbClr val="FF0000"/>
                </a:solidFill>
              </a:rPr>
              <a:t>Spisový řád je základní a nezastupitelnou interní směrnicí upravující komplexní správu dokumentů instituce!</a:t>
            </a:r>
          </a:p>
          <a:p>
            <a:pPr algn="just"/>
            <a:r>
              <a:rPr lang="cs-CZ" b="1" i="1" dirty="0" smtClean="0">
                <a:solidFill>
                  <a:srgbClr val="FF0000"/>
                </a:solidFill>
              </a:rPr>
              <a:t>Spisový řád upravuje i agendy spravované v samostatných evidencích (ISSD, IS).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J</a:t>
            </a:r>
            <a:r>
              <a:rPr lang="cs-CZ" dirty="0" smtClean="0">
                <a:solidFill>
                  <a:srgbClr val="002060"/>
                </a:solidFill>
              </a:rPr>
              <a:t>e nutná vůle a ochota vedení instituce dát spisovou službu (správu dokumentů) do souladu s aktuální legislativou (v extenzivním pojetí) a implementovat ustanovení spisového řádu do praxe.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Je vhodná existence metodika spisové služby nebo pracovního týmu zabývajícího se spisovou službou.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Po vytvoření spisového řádu je nutné sledovat a pružně implementovat legislativní, odborné a organizační změny.</a:t>
            </a:r>
          </a:p>
          <a:p>
            <a:pPr marL="0" indent="0" algn="just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65017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Ukládání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solidFill>
                  <a:srgbClr val="002060"/>
                </a:solidFill>
              </a:rPr>
              <a:t>Při nastavení </a:t>
            </a:r>
            <a:r>
              <a:rPr lang="cs-CZ" dirty="0" smtClean="0">
                <a:solidFill>
                  <a:srgbClr val="002060"/>
                </a:solidFill>
              </a:rPr>
              <a:t>výše uvedených pravidel se zohledňuje </a:t>
            </a:r>
            <a:r>
              <a:rPr lang="cs-CZ" dirty="0">
                <a:solidFill>
                  <a:srgbClr val="002060"/>
                </a:solidFill>
              </a:rPr>
              <a:t>též „Nařízení GDPR“ a jiné resortní předpisy upravující ukládání dokumentů. </a:t>
            </a:r>
          </a:p>
          <a:p>
            <a:r>
              <a:rPr lang="cs-CZ" b="1" i="1" dirty="0">
                <a:solidFill>
                  <a:srgbClr val="002060"/>
                </a:solidFill>
              </a:rPr>
              <a:t>Vždy je třeba určit</a:t>
            </a:r>
            <a:r>
              <a:rPr lang="cs-CZ" i="1" dirty="0">
                <a:solidFill>
                  <a:srgbClr val="002060"/>
                </a:solidFill>
              </a:rPr>
              <a:t>: </a:t>
            </a:r>
          </a:p>
          <a:p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Interval </a:t>
            </a:r>
            <a:r>
              <a:rPr lang="cs-CZ" dirty="0">
                <a:solidFill>
                  <a:srgbClr val="002060"/>
                </a:solidFill>
              </a:rPr>
              <a:t>předávání dokumentů do spisovny/e-spisovny/jiných </a:t>
            </a:r>
            <a:r>
              <a:rPr lang="cs-CZ" dirty="0" smtClean="0">
                <a:solidFill>
                  <a:srgbClr val="002060"/>
                </a:solidFill>
              </a:rPr>
              <a:t>e-úložišť.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Předávání </a:t>
            </a:r>
            <a:r>
              <a:rPr lang="cs-CZ" dirty="0">
                <a:solidFill>
                  <a:srgbClr val="002060"/>
                </a:solidFill>
              </a:rPr>
              <a:t>analogových dokumentů a spisů na základě předávacího </a:t>
            </a:r>
            <a:r>
              <a:rPr lang="cs-CZ" dirty="0" smtClean="0">
                <a:solidFill>
                  <a:srgbClr val="002060"/>
                </a:solidFill>
              </a:rPr>
              <a:t>protokolu.</a:t>
            </a:r>
          </a:p>
          <a:p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Proces </a:t>
            </a:r>
            <a:r>
              <a:rPr lang="cs-CZ" dirty="0">
                <a:solidFill>
                  <a:srgbClr val="002060"/>
                </a:solidFill>
              </a:rPr>
              <a:t>zapůjčování pro potřebu </a:t>
            </a:r>
            <a:r>
              <a:rPr lang="cs-CZ" dirty="0" smtClean="0">
                <a:solidFill>
                  <a:srgbClr val="002060"/>
                </a:solidFill>
              </a:rPr>
              <a:t>zaměstnanců.</a:t>
            </a:r>
          </a:p>
          <a:p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Proces, když dojde ke ztrátě, poškození, zničení dokumentů/dat. 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298890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Ukládání dokumentů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Ve spisovém řádu musí </a:t>
            </a:r>
            <a:r>
              <a:rPr lang="cs-CZ" b="1" i="1" dirty="0">
                <a:solidFill>
                  <a:srgbClr val="002060"/>
                </a:solidFill>
              </a:rPr>
              <a:t>být kvalitně </a:t>
            </a:r>
            <a:r>
              <a:rPr lang="cs-CZ" b="1" i="1" dirty="0" smtClean="0">
                <a:solidFill>
                  <a:srgbClr val="002060"/>
                </a:solidFill>
              </a:rPr>
              <a:t>popsán </a:t>
            </a:r>
            <a:r>
              <a:rPr lang="cs-CZ" b="1" i="1" dirty="0">
                <a:solidFill>
                  <a:srgbClr val="002060"/>
                </a:solidFill>
              </a:rPr>
              <a:t>proces kontroly dokumentů na úplnost, </a:t>
            </a:r>
            <a:r>
              <a:rPr lang="cs-CZ" b="1" i="1" dirty="0" err="1">
                <a:solidFill>
                  <a:srgbClr val="002060"/>
                </a:solidFill>
              </a:rPr>
              <a:t>metadata</a:t>
            </a:r>
            <a:r>
              <a:rPr lang="cs-CZ" b="1" i="1" dirty="0">
                <a:solidFill>
                  <a:srgbClr val="002060"/>
                </a:solidFill>
              </a:rPr>
              <a:t>, formální náležitosti dokumentu/spisu před jejich uložením, dle § 19, vyhlášky č. 259/2012 Sb.!!</a:t>
            </a:r>
          </a:p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Je nutné popsat případy: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Kdy není elektronický </a:t>
            </a:r>
            <a:r>
              <a:rPr lang="cs-CZ" dirty="0">
                <a:solidFill>
                  <a:srgbClr val="002060"/>
                </a:solidFill>
              </a:rPr>
              <a:t>dokument </a:t>
            </a:r>
            <a:r>
              <a:rPr lang="cs-CZ" dirty="0" smtClean="0">
                <a:solidFill>
                  <a:srgbClr val="002060"/>
                </a:solidFill>
              </a:rPr>
              <a:t>úplný (komponenty/</a:t>
            </a:r>
            <a:r>
              <a:rPr lang="cs-CZ" dirty="0" err="1" smtClean="0">
                <a:solidFill>
                  <a:srgbClr val="002060"/>
                </a:solidFill>
              </a:rPr>
              <a:t>metadata</a:t>
            </a:r>
            <a:r>
              <a:rPr lang="cs-CZ" dirty="0" smtClean="0">
                <a:solidFill>
                  <a:srgbClr val="002060"/>
                </a:solidFill>
              </a:rPr>
              <a:t>).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Když je nutné dokument konvertovat //dle zákona č. 300/2008 Sb./§ 69a) zákona č. 499/2004 Sb.//.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Když je nutné změnit datový formát.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Což znamená konkrétní určení, kdo výše uvedené úkony provede, zaeviduje, zkontroluje?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Nastavit proces předávání do spisovny hybridních spisů či  typových spisů, pokud je instituce vede.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8777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4000" b="1" i="1" dirty="0" smtClean="0">
                <a:solidFill>
                  <a:srgbClr val="FF0000"/>
                </a:solidFill>
              </a:rPr>
              <a:t>Postup </a:t>
            </a:r>
            <a:r>
              <a:rPr lang="cs-CZ" sz="4000" b="1" i="1" dirty="0">
                <a:solidFill>
                  <a:srgbClr val="FF0000"/>
                </a:solidFill>
              </a:rPr>
              <a:t>při vyřazování dokumentů a podrobnosti skartačního </a:t>
            </a:r>
            <a:r>
              <a:rPr lang="cs-CZ" sz="4000" b="1" i="1" dirty="0" smtClean="0">
                <a:solidFill>
                  <a:srgbClr val="FF0000"/>
                </a:solidFill>
              </a:rPr>
              <a:t>řízení </a:t>
            </a:r>
            <a:r>
              <a:rPr lang="cs-CZ" sz="4000" b="1" i="1" dirty="0">
                <a:solidFill>
                  <a:srgbClr val="FF0000"/>
                </a:solidFill>
              </a:rPr>
              <a:t/>
            </a:r>
            <a:br>
              <a:rPr lang="cs-CZ" sz="4000" b="1" i="1" dirty="0">
                <a:solidFill>
                  <a:srgbClr val="FF0000"/>
                </a:solidFill>
              </a:rPr>
            </a:br>
            <a:r>
              <a:rPr lang="cs-CZ" b="1" i="1" dirty="0">
                <a:solidFill>
                  <a:srgbClr val="FF0000"/>
                </a:solidFill>
              </a:rPr>
              <a:t/>
            </a:r>
            <a:br>
              <a:rPr lang="cs-CZ" b="1" i="1" dirty="0">
                <a:solidFill>
                  <a:srgbClr val="FF0000"/>
                </a:solidFill>
              </a:rPr>
            </a:b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řád musí respektovat a obsahovat kompletní podmínky stanovené § 20-21, </a:t>
            </a:r>
            <a:r>
              <a:rPr lang="cs-CZ" dirty="0">
                <a:solidFill>
                  <a:srgbClr val="002060"/>
                </a:solidFill>
              </a:rPr>
              <a:t>vyhlášky č. 259/2012 Sb</a:t>
            </a:r>
            <a:r>
              <a:rPr lang="cs-CZ" dirty="0" smtClean="0">
                <a:solidFill>
                  <a:srgbClr val="002060"/>
                </a:solidFill>
              </a:rPr>
              <a:t>. včetně podmínek stanovených jinými právními předpisy na předkládání dokumentů k výběru za archiválie).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Spisový řád musí obsahovat proces předkládání k výběru za archiválie (skartační řízení):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</a:t>
            </a:r>
            <a:r>
              <a:rPr lang="cs-CZ" dirty="0" smtClean="0">
                <a:solidFill>
                  <a:srgbClr val="002060"/>
                </a:solidFill>
              </a:rPr>
              <a:t>) analogových dokumentů;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elektronických dokumentů;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úředních razítek;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d</a:t>
            </a:r>
            <a:r>
              <a:rPr lang="cs-CZ" dirty="0" smtClean="0">
                <a:solidFill>
                  <a:srgbClr val="002060"/>
                </a:solidFill>
              </a:rPr>
              <a:t>) dokumentů obsahujících utajované informace (</a:t>
            </a:r>
            <a:r>
              <a:rPr lang="cs-CZ" dirty="0">
                <a:solidFill>
                  <a:srgbClr val="002060"/>
                </a:solidFill>
              </a:rPr>
              <a:t>§ 2 písm. a) zákona č. 412/2005 Sb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endParaRPr lang="cs-CZ" dirty="0"/>
          </a:p>
          <a:p>
            <a:endParaRPr lang="cs-CZ" dirty="0"/>
          </a:p>
          <a:p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77522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Postup při vyřazování dokumentů a podrobnosti skartačního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i="1" dirty="0">
                <a:solidFill>
                  <a:srgbClr val="002060"/>
                </a:solidFill>
              </a:rPr>
              <a:t>Spisový řád musí respektovat a </a:t>
            </a:r>
            <a:r>
              <a:rPr lang="cs-CZ" i="1" dirty="0" smtClean="0">
                <a:solidFill>
                  <a:srgbClr val="002060"/>
                </a:solidFill>
              </a:rPr>
              <a:t>obsahovat popis situací, kdy předkládá do skartačního řízení </a:t>
            </a:r>
            <a:r>
              <a:rPr lang="cs-CZ" b="1" i="1" dirty="0" smtClean="0">
                <a:solidFill>
                  <a:srgbClr val="002060"/>
                </a:solidFill>
              </a:rPr>
              <a:t>analogové dokumenty </a:t>
            </a:r>
            <a:r>
              <a:rPr lang="cs-CZ" i="1" dirty="0" smtClean="0">
                <a:solidFill>
                  <a:srgbClr val="002060"/>
                </a:solidFill>
              </a:rPr>
              <a:t>evidované v ESSL nebo ISSD, které: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A) jsou konvertovány dle zákona č. 300/2008 Sb. a připojeny k evidenčnímu záznamu;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B) jsou </a:t>
            </a:r>
            <a:r>
              <a:rPr lang="cs-CZ" dirty="0">
                <a:solidFill>
                  <a:srgbClr val="002060"/>
                </a:solidFill>
              </a:rPr>
              <a:t>konvertovány dle </a:t>
            </a:r>
            <a:r>
              <a:rPr lang="cs-CZ" dirty="0" smtClean="0">
                <a:solidFill>
                  <a:srgbClr val="002060"/>
                </a:solidFill>
              </a:rPr>
              <a:t>§ 69 a) zákona </a:t>
            </a:r>
            <a:r>
              <a:rPr lang="cs-CZ" dirty="0">
                <a:solidFill>
                  <a:srgbClr val="002060"/>
                </a:solidFill>
              </a:rPr>
              <a:t>č. </a:t>
            </a:r>
            <a:r>
              <a:rPr lang="cs-CZ" dirty="0" smtClean="0">
                <a:solidFill>
                  <a:srgbClr val="002060"/>
                </a:solidFill>
              </a:rPr>
              <a:t>499/2004 Sb.</a:t>
            </a:r>
            <a:r>
              <a:rPr lang="cs-CZ" dirty="0">
                <a:solidFill>
                  <a:srgbClr val="002060"/>
                </a:solidFill>
              </a:rPr>
              <a:t> a připojeny k evidenčnímu </a:t>
            </a:r>
            <a:r>
              <a:rPr lang="cs-CZ" dirty="0" smtClean="0">
                <a:solidFill>
                  <a:srgbClr val="002060"/>
                </a:solidFill>
              </a:rPr>
              <a:t>záznamu;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C) jsou pouze naskenovány </a:t>
            </a:r>
            <a:r>
              <a:rPr lang="cs-CZ" dirty="0">
                <a:solidFill>
                  <a:srgbClr val="002060"/>
                </a:solidFill>
              </a:rPr>
              <a:t>a připojeny k evidenčnímu </a:t>
            </a:r>
            <a:r>
              <a:rPr lang="cs-CZ" dirty="0" smtClean="0">
                <a:solidFill>
                  <a:srgbClr val="002060"/>
                </a:solidFill>
              </a:rPr>
              <a:t>záznamu;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D) ESSL obsahuje pouze evidenční záznam o analogovém dokumentu.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002060"/>
                </a:solidFill>
              </a:rPr>
              <a:t>Popsat situaci, jak bude probíhat elektronické skartační řízení v případě, že ISSD není napojen na ESSL? 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>
              <a:solidFill>
                <a:srgbClr val="002060"/>
              </a:solidFill>
            </a:endParaRPr>
          </a:p>
          <a:p>
            <a:endParaRPr lang="cs-CZ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80415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Postup při vyřazování dokumentů a podrobnosti skartačního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i="1" dirty="0">
                <a:solidFill>
                  <a:srgbClr val="002060"/>
                </a:solidFill>
              </a:rPr>
              <a:t>Spisový řád musí respektovat a obsahovat popis situací, kdy předkládá do skartačního řízení </a:t>
            </a:r>
            <a:r>
              <a:rPr lang="cs-CZ" b="1" i="1" dirty="0" smtClean="0">
                <a:solidFill>
                  <a:srgbClr val="002060"/>
                </a:solidFill>
              </a:rPr>
              <a:t>elektronické</a:t>
            </a:r>
            <a:r>
              <a:rPr lang="cs-CZ" i="1" dirty="0" smtClean="0">
                <a:solidFill>
                  <a:srgbClr val="002060"/>
                </a:solidFill>
              </a:rPr>
              <a:t> </a:t>
            </a:r>
            <a:r>
              <a:rPr lang="cs-CZ" b="1" i="1" dirty="0" smtClean="0">
                <a:solidFill>
                  <a:srgbClr val="002060"/>
                </a:solidFill>
              </a:rPr>
              <a:t>dokumenty </a:t>
            </a:r>
            <a:r>
              <a:rPr lang="cs-CZ" i="1" dirty="0">
                <a:solidFill>
                  <a:srgbClr val="002060"/>
                </a:solidFill>
              </a:rPr>
              <a:t>evidované v </a:t>
            </a:r>
            <a:r>
              <a:rPr lang="cs-CZ" i="1" dirty="0" smtClean="0">
                <a:solidFill>
                  <a:srgbClr val="002060"/>
                </a:solidFill>
              </a:rPr>
              <a:t>ESSL případně v ISSD, </a:t>
            </a:r>
            <a:r>
              <a:rPr lang="cs-CZ" i="1" dirty="0">
                <a:solidFill>
                  <a:srgbClr val="002060"/>
                </a:solidFill>
              </a:rPr>
              <a:t>které: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A) </a:t>
            </a:r>
            <a:r>
              <a:rPr lang="cs-CZ" dirty="0" smtClean="0">
                <a:solidFill>
                  <a:srgbClr val="002060"/>
                </a:solidFill>
              </a:rPr>
              <a:t>jsou „původní“ originální  e-dokumenty;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jsou </a:t>
            </a:r>
            <a:r>
              <a:rPr lang="cs-CZ" dirty="0" err="1" smtClean="0">
                <a:solidFill>
                  <a:srgbClr val="002060"/>
                </a:solidFill>
              </a:rPr>
              <a:t>autorizovaně</a:t>
            </a:r>
            <a:r>
              <a:rPr lang="cs-CZ" dirty="0" smtClean="0">
                <a:solidFill>
                  <a:srgbClr val="002060"/>
                </a:solidFill>
              </a:rPr>
              <a:t> konvertovány a </a:t>
            </a:r>
            <a:r>
              <a:rPr lang="cs-CZ" dirty="0">
                <a:solidFill>
                  <a:srgbClr val="002060"/>
                </a:solidFill>
              </a:rPr>
              <a:t>připojeny k evidenčnímu záznamu v ESSL;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B) jsou konvertovány dle § 69 a) zákona č. 499/2004 Sb. a připojeny k evidenčnímu </a:t>
            </a:r>
            <a:r>
              <a:rPr lang="cs-CZ" dirty="0" smtClean="0">
                <a:solidFill>
                  <a:srgbClr val="002060"/>
                </a:solidFill>
              </a:rPr>
              <a:t>záznamu;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C) jsou </a:t>
            </a:r>
            <a:r>
              <a:rPr lang="cs-CZ" dirty="0" smtClean="0">
                <a:solidFill>
                  <a:srgbClr val="002060"/>
                </a:solidFill>
              </a:rPr>
              <a:t>to pouhé </a:t>
            </a:r>
            <a:r>
              <a:rPr lang="cs-CZ" dirty="0" err="1" smtClean="0">
                <a:solidFill>
                  <a:srgbClr val="002060"/>
                </a:solidFill>
              </a:rPr>
              <a:t>skeny</a:t>
            </a:r>
            <a:r>
              <a:rPr lang="cs-CZ" dirty="0" smtClean="0">
                <a:solidFill>
                  <a:srgbClr val="002060"/>
                </a:solidFill>
              </a:rPr>
              <a:t> připojené </a:t>
            </a:r>
            <a:r>
              <a:rPr lang="cs-CZ" dirty="0">
                <a:solidFill>
                  <a:srgbClr val="002060"/>
                </a:solidFill>
              </a:rPr>
              <a:t>k evidenčnímu </a:t>
            </a:r>
            <a:r>
              <a:rPr lang="cs-CZ" dirty="0" smtClean="0">
                <a:solidFill>
                  <a:srgbClr val="002060"/>
                </a:solidFill>
              </a:rPr>
              <a:t>záznamu;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D) </a:t>
            </a:r>
            <a:r>
              <a:rPr lang="cs-CZ" dirty="0" smtClean="0">
                <a:solidFill>
                  <a:srgbClr val="002060"/>
                </a:solidFill>
              </a:rPr>
              <a:t>jsou uloženy mimo ESSL nebo ISSD. </a:t>
            </a:r>
          </a:p>
          <a:p>
            <a:pPr algn="just"/>
            <a:r>
              <a:rPr lang="cs-CZ" dirty="0">
                <a:solidFill>
                  <a:srgbClr val="002060"/>
                </a:solidFill>
              </a:rPr>
              <a:t>Popsat situaci, jak bude probíhat elektronické skartační řízení v případě, že ISSD není napojen na ESSL? </a:t>
            </a:r>
          </a:p>
          <a:p>
            <a:pPr algn="just"/>
            <a:endParaRPr lang="cs-CZ" dirty="0">
              <a:solidFill>
                <a:srgbClr val="002060"/>
              </a:solidFill>
            </a:endParaRP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648567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>
                <a:solidFill>
                  <a:srgbClr val="FF0000"/>
                </a:solidFill>
              </a:rPr>
              <a:t>Postup při vyřazování dokumentů a podrobnosti skartačního řízení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i="1" dirty="0" smtClean="0">
                <a:solidFill>
                  <a:srgbClr val="002060"/>
                </a:solidFill>
              </a:rPr>
              <a:t>Ve spisovém řádu je třeba uvést proces obou typů skartačního řízení: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Prostřednictvím ESSL.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Mimo ESSL (skartační řízení z tzv. volných souborů).</a:t>
            </a:r>
          </a:p>
          <a:p>
            <a:r>
              <a:rPr lang="cs-CZ" i="1" dirty="0" smtClean="0">
                <a:solidFill>
                  <a:srgbClr val="002060"/>
                </a:solidFill>
              </a:rPr>
              <a:t>Při popisu lze vycházet z: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A) ustanovení vyhlášky č. 259/2012 Sb.;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B) metodických pokynů Národního archivu (viz </a:t>
            </a:r>
            <a:r>
              <a:rPr lang="cs-CZ" dirty="0" smtClean="0">
                <a:solidFill>
                  <a:srgbClr val="002060"/>
                </a:solidFill>
                <a:hlinkClick r:id="rId2"/>
              </a:rPr>
              <a:t>Výběr </a:t>
            </a:r>
            <a:r>
              <a:rPr lang="cs-CZ" dirty="0">
                <a:solidFill>
                  <a:srgbClr val="002060"/>
                </a:solidFill>
                <a:hlinkClick r:id="rId2"/>
              </a:rPr>
              <a:t>a ukládání digitálních archiválií - Národní archiv (nacr.cz</a:t>
            </a:r>
            <a:r>
              <a:rPr lang="cs-CZ" dirty="0" smtClean="0">
                <a:solidFill>
                  <a:srgbClr val="002060"/>
                </a:solidFill>
                <a:hlinkClick r:id="rId2"/>
              </a:rPr>
              <a:t>)</a:t>
            </a:r>
            <a:r>
              <a:rPr lang="cs-CZ" dirty="0" smtClean="0">
                <a:solidFill>
                  <a:srgbClr val="002060"/>
                </a:solidFill>
              </a:rPr>
              <a:t> a </a:t>
            </a:r>
            <a:r>
              <a:rPr lang="cs-CZ" dirty="0" smtClean="0">
                <a:solidFill>
                  <a:srgbClr val="002060"/>
                </a:solidFill>
                <a:hlinkClick r:id="rId3"/>
              </a:rPr>
              <a:t>Nástroje </a:t>
            </a:r>
            <a:r>
              <a:rPr lang="cs-CZ" dirty="0">
                <a:solidFill>
                  <a:srgbClr val="002060"/>
                </a:solidFill>
                <a:hlinkClick r:id="rId3"/>
              </a:rPr>
              <a:t>národního digitálního archivu - Národní archiv (nacr.cz</a:t>
            </a:r>
            <a:r>
              <a:rPr lang="cs-CZ" dirty="0" smtClean="0">
                <a:solidFill>
                  <a:srgbClr val="002060"/>
                </a:solidFill>
                <a:hlinkClick r:id="rId3"/>
              </a:rPr>
              <a:t>)</a:t>
            </a:r>
            <a:r>
              <a:rPr lang="cs-CZ" dirty="0" smtClean="0">
                <a:solidFill>
                  <a:srgbClr val="002060"/>
                </a:solidFill>
              </a:rPr>
              <a:t>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C) metodik poskytovatele ESSL/ISSD;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D) pomoci pracovníků „příslušného archivu“;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E) pomoci odborníků komerčních subjektů, zabývajících se problematikou spisové služby.  </a:t>
            </a:r>
            <a:endParaRPr lang="cs-CZ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62003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sz="3600" b="1" i="1" dirty="0">
                <a:solidFill>
                  <a:srgbClr val="FF0000"/>
                </a:solidFill>
              </a:rPr>
              <a:t>Spisová </a:t>
            </a:r>
            <a:r>
              <a:rPr lang="cs-CZ" sz="3600" b="1" i="1" dirty="0" smtClean="0">
                <a:solidFill>
                  <a:srgbClr val="FF0000"/>
                </a:solidFill>
              </a:rPr>
              <a:t>rozluka/ vedení spisové služby v mimořádných situacích </a:t>
            </a:r>
            <a:r>
              <a:rPr lang="cs-CZ" sz="3600" b="1" i="1" dirty="0">
                <a:solidFill>
                  <a:srgbClr val="FF0000"/>
                </a:solidFill>
              </a:rPr>
              <a:t/>
            </a:r>
            <a:br>
              <a:rPr lang="cs-CZ" sz="3600" b="1" i="1" dirty="0">
                <a:solidFill>
                  <a:srgbClr val="FF0000"/>
                </a:solidFill>
              </a:rPr>
            </a:br>
            <a:endParaRPr lang="cs-CZ" sz="3600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>
                <a:solidFill>
                  <a:srgbClr val="002060"/>
                </a:solidFill>
              </a:rPr>
              <a:t>Spisový řád musí vždy obsahovat</a:t>
            </a:r>
            <a:r>
              <a:rPr lang="cs-CZ" smtClean="0">
                <a:solidFill>
                  <a:srgbClr val="002060"/>
                </a:solidFill>
              </a:rPr>
              <a:t>: </a:t>
            </a:r>
          </a:p>
          <a:p>
            <a:endParaRPr lang="cs-CZ" dirty="0" smtClean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A) proces spisové rozluky dle § 22, vyhlášky č. 259/2012 Sb.;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B) proces vedení spisové služby v mimořádných situacích dle § 26, vyhlášky č. </a:t>
            </a:r>
            <a:r>
              <a:rPr lang="cs-CZ" dirty="0">
                <a:solidFill>
                  <a:srgbClr val="002060"/>
                </a:solidFill>
              </a:rPr>
              <a:t>259/2012 Sb</a:t>
            </a:r>
            <a:r>
              <a:rPr lang="cs-CZ" dirty="0" smtClean="0">
                <a:solidFill>
                  <a:srgbClr val="002060"/>
                </a:solidFill>
              </a:rPr>
              <a:t>.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67414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Povinné přílohy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3800" b="1" i="1" dirty="0" smtClean="0">
                <a:solidFill>
                  <a:srgbClr val="002060"/>
                </a:solidFill>
              </a:rPr>
              <a:t>Povinné přílohy: 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A) Spisový plán a skartační rejstřík.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B) Podpisový řád. 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C) Seznam </a:t>
            </a:r>
            <a:r>
              <a:rPr lang="cs-CZ" sz="3800" dirty="0">
                <a:solidFill>
                  <a:srgbClr val="002060"/>
                </a:solidFill>
              </a:rPr>
              <a:t>všech užívaných samostatných evidencí dokumentů, a to v členění podle jejich formy </a:t>
            </a:r>
            <a:r>
              <a:rPr lang="cs-CZ" sz="3800" dirty="0" smtClean="0">
                <a:solidFill>
                  <a:srgbClr val="002060"/>
                </a:solidFill>
              </a:rPr>
              <a:t>(v</a:t>
            </a:r>
            <a:r>
              <a:rPr lang="cs-CZ" sz="3800" dirty="0">
                <a:solidFill>
                  <a:srgbClr val="002060"/>
                </a:solidFill>
              </a:rPr>
              <a:t> listinné podobě a </a:t>
            </a:r>
            <a:r>
              <a:rPr lang="cs-CZ" sz="3800" dirty="0" smtClean="0">
                <a:solidFill>
                  <a:srgbClr val="002060"/>
                </a:solidFill>
              </a:rPr>
              <a:t>v</a:t>
            </a:r>
            <a:r>
              <a:rPr lang="cs-CZ" sz="3800" dirty="0">
                <a:solidFill>
                  <a:srgbClr val="002060"/>
                </a:solidFill>
              </a:rPr>
              <a:t> elektronické </a:t>
            </a:r>
            <a:r>
              <a:rPr lang="cs-CZ" sz="3800" dirty="0" smtClean="0">
                <a:solidFill>
                  <a:srgbClr val="002060"/>
                </a:solidFill>
              </a:rPr>
              <a:t>podobě).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D) Maska </a:t>
            </a:r>
            <a:r>
              <a:rPr lang="cs-CZ" sz="3800" dirty="0">
                <a:solidFill>
                  <a:srgbClr val="002060"/>
                </a:solidFill>
              </a:rPr>
              <a:t>čísla jednacího a masky evidenčních čísel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E) Evidence </a:t>
            </a:r>
            <a:r>
              <a:rPr lang="cs-CZ" sz="3800" dirty="0">
                <a:solidFill>
                  <a:srgbClr val="002060"/>
                </a:solidFill>
              </a:rPr>
              <a:t>certifikátů e-podpisů/e-pečetí/e-časových razítek. 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F) Evidence </a:t>
            </a:r>
            <a:r>
              <a:rPr lang="cs-CZ" sz="3800" dirty="0">
                <a:solidFill>
                  <a:srgbClr val="002060"/>
                </a:solidFill>
              </a:rPr>
              <a:t>analogových úředních razítek </a:t>
            </a:r>
          </a:p>
          <a:p>
            <a:r>
              <a:rPr lang="cs-CZ" sz="3800" dirty="0" smtClean="0">
                <a:solidFill>
                  <a:srgbClr val="002060"/>
                </a:solidFill>
              </a:rPr>
              <a:t>G) Pokud </a:t>
            </a:r>
            <a:r>
              <a:rPr lang="cs-CZ" sz="3800" dirty="0">
                <a:solidFill>
                  <a:srgbClr val="002060"/>
                </a:solidFill>
              </a:rPr>
              <a:t>instituce při tvorbě masek používá specifické zkratky (např. oddělení, agendy, pracovníci, apod.), uvede jejich seznam jako přílohu spisového řádu</a:t>
            </a:r>
            <a:r>
              <a:rPr lang="cs-CZ" sz="38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cs-CZ" sz="4000" dirty="0" smtClean="0">
                <a:solidFill>
                  <a:srgbClr val="002060"/>
                </a:solidFill>
              </a:rPr>
              <a:t>H) Umístění </a:t>
            </a:r>
            <a:r>
              <a:rPr lang="cs-CZ" sz="4000" dirty="0">
                <a:solidFill>
                  <a:srgbClr val="002060"/>
                </a:solidFill>
              </a:rPr>
              <a:t>spisovny, útvarových </a:t>
            </a:r>
            <a:r>
              <a:rPr lang="cs-CZ" sz="4000" dirty="0" smtClean="0">
                <a:solidFill>
                  <a:srgbClr val="002060"/>
                </a:solidFill>
              </a:rPr>
              <a:t>spisoven/správního archivu/podatelen.</a:t>
            </a:r>
            <a:endParaRPr lang="cs-CZ" sz="4000" dirty="0">
              <a:solidFill>
                <a:srgbClr val="002060"/>
              </a:solidFill>
            </a:endParaRPr>
          </a:p>
          <a:p>
            <a:endParaRPr lang="cs-CZ" sz="3800" dirty="0">
              <a:solidFill>
                <a:srgbClr val="002060"/>
              </a:solidFill>
            </a:endParaRP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7862029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Doporučené </a:t>
            </a:r>
            <a:r>
              <a:rPr lang="cs-CZ" b="1" i="1" dirty="0">
                <a:solidFill>
                  <a:srgbClr val="FF0000"/>
                </a:solidFill>
              </a:rPr>
              <a:t>přílohy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i="1" dirty="0" smtClean="0">
                <a:solidFill>
                  <a:srgbClr val="002060"/>
                </a:solidFill>
              </a:rPr>
              <a:t>Doporučené přílohy</a:t>
            </a:r>
            <a:r>
              <a:rPr lang="cs-CZ" b="1" i="1" dirty="0">
                <a:solidFill>
                  <a:srgbClr val="002060"/>
                </a:solidFill>
              </a:rPr>
              <a:t>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A) Základní pojmy v oblasti spisové služby a archivnictví.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B) Metodické pokyny.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C) Seznam </a:t>
            </a:r>
            <a:r>
              <a:rPr lang="cs-CZ" dirty="0">
                <a:solidFill>
                  <a:srgbClr val="002060"/>
                </a:solidFill>
              </a:rPr>
              <a:t>poskytovatelů </a:t>
            </a:r>
            <a:r>
              <a:rPr lang="cs-CZ" dirty="0" smtClean="0">
                <a:solidFill>
                  <a:srgbClr val="002060"/>
                </a:solidFill>
              </a:rPr>
              <a:t>informačních systémů instituce.</a:t>
            </a:r>
            <a:endParaRPr lang="cs-CZ" dirty="0">
              <a:solidFill>
                <a:srgbClr val="002060"/>
              </a:solidFill>
            </a:endParaRPr>
          </a:p>
          <a:p>
            <a:r>
              <a:rPr lang="cs-CZ" dirty="0" smtClean="0">
                <a:solidFill>
                  <a:srgbClr val="002060"/>
                </a:solidFill>
              </a:rPr>
              <a:t>D) Různé jmenovací protokoly pracovníků pověřených: 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Vedením spisové služby v instituci;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Správou spisových uzlů/spisovny/správního archivu;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Správou IT infrastruktury;</a:t>
            </a:r>
          </a:p>
          <a:p>
            <a:r>
              <a:rPr lang="cs-CZ" dirty="0" smtClean="0">
                <a:solidFill>
                  <a:srgbClr val="002060"/>
                </a:solidFill>
              </a:rPr>
              <a:t>E) Jiné, které instituce shledává důležité či zpřesňující pro efektivní a řádnou správu dokumentů. </a:t>
            </a:r>
            <a:endParaRPr lang="cs-CZ" dirty="0">
              <a:solidFill>
                <a:srgbClr val="002060"/>
              </a:solidFill>
            </a:endParaRP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86627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Závěr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cs-CZ" dirty="0" smtClean="0"/>
          </a:p>
          <a:p>
            <a:pPr algn="ctr"/>
            <a:endParaRPr lang="cs-CZ" dirty="0"/>
          </a:p>
          <a:p>
            <a:pPr algn="ctr"/>
            <a:r>
              <a:rPr lang="cs-CZ" sz="4000" b="1" i="1" dirty="0" smtClean="0">
                <a:solidFill>
                  <a:srgbClr val="FF0000"/>
                </a:solidFill>
              </a:rPr>
              <a:t>Děkuji za pozornost </a:t>
            </a:r>
          </a:p>
          <a:p>
            <a:pPr algn="ctr"/>
            <a:endParaRPr lang="cs-CZ" dirty="0">
              <a:solidFill>
                <a:srgbClr val="FF0000"/>
              </a:solidFill>
            </a:endParaRPr>
          </a:p>
          <a:p>
            <a:pPr algn="ctr"/>
            <a:endParaRPr lang="cs-CZ" dirty="0" smtClean="0">
              <a:solidFill>
                <a:srgbClr val="FF0000"/>
              </a:solidFill>
            </a:endParaRPr>
          </a:p>
          <a:p>
            <a:pPr algn="ctr"/>
            <a:r>
              <a:rPr lang="cs-CZ" dirty="0" smtClean="0">
                <a:solidFill>
                  <a:srgbClr val="FF0000"/>
                </a:solidFill>
              </a:rPr>
              <a:t>Daniela Brádlerová 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597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>Kdo může instituci pomoci? </a:t>
            </a:r>
            <a:endParaRPr lang="cs-CZ" b="1" i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b="1" dirty="0">
                <a:solidFill>
                  <a:srgbClr val="002060"/>
                </a:solidFill>
              </a:rPr>
              <a:t>Ministerstvo vnitra </a:t>
            </a:r>
            <a:r>
              <a:rPr lang="cs-CZ" altLang="cs-CZ" b="1" dirty="0" smtClean="0">
                <a:solidFill>
                  <a:srgbClr val="002060"/>
                </a:solidFill>
              </a:rPr>
              <a:t>ČR</a:t>
            </a:r>
            <a:r>
              <a:rPr lang="cs-CZ" altLang="cs-CZ" dirty="0">
                <a:solidFill>
                  <a:srgbClr val="002060"/>
                </a:solidFill>
              </a:rPr>
              <a:t> </a:t>
            </a:r>
            <a:r>
              <a:rPr lang="cs-CZ" altLang="cs-CZ" dirty="0" smtClean="0">
                <a:solidFill>
                  <a:srgbClr val="002060"/>
                </a:solidFill>
              </a:rPr>
              <a:t>- </a:t>
            </a:r>
            <a:r>
              <a:rPr lang="cs-CZ" altLang="cs-CZ" i="1" dirty="0" smtClean="0">
                <a:solidFill>
                  <a:srgbClr val="002060"/>
                </a:solidFill>
              </a:rPr>
              <a:t>Odbor </a:t>
            </a:r>
            <a:r>
              <a:rPr lang="cs-CZ" altLang="cs-CZ" i="1" dirty="0">
                <a:solidFill>
                  <a:srgbClr val="002060"/>
                </a:solidFill>
              </a:rPr>
              <a:t>archivní správy a spisové </a:t>
            </a:r>
            <a:r>
              <a:rPr lang="cs-CZ" altLang="cs-CZ" i="1" dirty="0" smtClean="0">
                <a:solidFill>
                  <a:srgbClr val="002060"/>
                </a:solidFill>
              </a:rPr>
              <a:t>služby (odkaz na § </a:t>
            </a:r>
            <a:r>
              <a:rPr lang="cs-CZ" altLang="cs-CZ" i="1" dirty="0" smtClean="0">
                <a:solidFill>
                  <a:srgbClr val="002060"/>
                </a:solidFill>
              </a:rPr>
              <a:t>44, zákona 499/2004 Sb.)</a:t>
            </a:r>
            <a:endParaRPr lang="cs-CZ" altLang="cs-CZ" i="1" dirty="0">
              <a:solidFill>
                <a:srgbClr val="002060"/>
              </a:solidFill>
            </a:endParaRPr>
          </a:p>
          <a:p>
            <a:pPr algn="just"/>
            <a:r>
              <a:rPr lang="cs-CZ" altLang="cs-CZ" b="1" dirty="0" smtClean="0">
                <a:solidFill>
                  <a:srgbClr val="002060"/>
                </a:solidFill>
              </a:rPr>
              <a:t>Digitální </a:t>
            </a:r>
            <a:r>
              <a:rPr lang="cs-CZ" altLang="cs-CZ" b="1" dirty="0">
                <a:solidFill>
                  <a:srgbClr val="002060"/>
                </a:solidFill>
              </a:rPr>
              <a:t>a informační agentura - DIA </a:t>
            </a:r>
            <a:r>
              <a:rPr lang="cs-CZ" altLang="cs-CZ" dirty="0">
                <a:solidFill>
                  <a:srgbClr val="002060"/>
                </a:solidFill>
              </a:rPr>
              <a:t>(uvedená v § 2a zákona č. 12/2020 Sb.).</a:t>
            </a:r>
          </a:p>
          <a:p>
            <a:pPr algn="just"/>
            <a:r>
              <a:rPr lang="cs-CZ" altLang="cs-CZ" b="1" dirty="0" smtClean="0">
                <a:solidFill>
                  <a:srgbClr val="002060"/>
                </a:solidFill>
              </a:rPr>
              <a:t>Národní </a:t>
            </a:r>
            <a:r>
              <a:rPr lang="cs-CZ" altLang="cs-CZ" b="1" dirty="0">
                <a:solidFill>
                  <a:srgbClr val="002060"/>
                </a:solidFill>
              </a:rPr>
              <a:t>archiv ČR </a:t>
            </a:r>
            <a:r>
              <a:rPr lang="cs-CZ" altLang="cs-CZ" dirty="0" smtClean="0">
                <a:solidFill>
                  <a:srgbClr val="002060"/>
                </a:solidFill>
              </a:rPr>
              <a:t>(uvedený v § </a:t>
            </a:r>
            <a:r>
              <a:rPr lang="cs-CZ" altLang="cs-CZ" dirty="0">
                <a:solidFill>
                  <a:srgbClr val="002060"/>
                </a:solidFill>
              </a:rPr>
              <a:t>45, zákona č. 499/2004 Sb</a:t>
            </a:r>
            <a:r>
              <a:rPr lang="cs-CZ" altLang="cs-CZ" dirty="0" smtClean="0">
                <a:solidFill>
                  <a:srgbClr val="002060"/>
                </a:solidFill>
              </a:rPr>
              <a:t>.).</a:t>
            </a:r>
            <a:endParaRPr lang="cs-CZ" altLang="cs-CZ" dirty="0">
              <a:solidFill>
                <a:srgbClr val="002060"/>
              </a:solidFill>
            </a:endParaRPr>
          </a:p>
          <a:p>
            <a:pPr algn="just"/>
            <a:r>
              <a:rPr lang="cs-CZ" altLang="cs-CZ" b="1" dirty="0">
                <a:solidFill>
                  <a:srgbClr val="002060"/>
                </a:solidFill>
              </a:rPr>
              <a:t>„Příslušné archivy</a:t>
            </a:r>
            <a:r>
              <a:rPr lang="cs-CZ" altLang="cs-CZ" b="1" dirty="0" smtClean="0">
                <a:solidFill>
                  <a:srgbClr val="002060"/>
                </a:solidFill>
              </a:rPr>
              <a:t>“ </a:t>
            </a:r>
            <a:r>
              <a:rPr lang="cs-CZ" altLang="cs-CZ" dirty="0" smtClean="0">
                <a:solidFill>
                  <a:srgbClr val="002060"/>
                </a:solidFill>
              </a:rPr>
              <a:t>(uvedené v § </a:t>
            </a:r>
            <a:r>
              <a:rPr lang="cs-CZ" altLang="cs-CZ" dirty="0">
                <a:solidFill>
                  <a:srgbClr val="002060"/>
                </a:solidFill>
              </a:rPr>
              <a:t>47-§ </a:t>
            </a:r>
            <a:r>
              <a:rPr lang="cs-CZ" altLang="cs-CZ" dirty="0" smtClean="0">
                <a:solidFill>
                  <a:srgbClr val="002060"/>
                </a:solidFill>
              </a:rPr>
              <a:t>57, zákona </a:t>
            </a:r>
            <a:r>
              <a:rPr lang="cs-CZ" altLang="cs-CZ" dirty="0">
                <a:solidFill>
                  <a:srgbClr val="002060"/>
                </a:solidFill>
              </a:rPr>
              <a:t>č. 499/2004 Sb</a:t>
            </a:r>
            <a:r>
              <a:rPr lang="cs-CZ" altLang="cs-CZ" dirty="0" smtClean="0">
                <a:solidFill>
                  <a:srgbClr val="002060"/>
                </a:solidFill>
              </a:rPr>
              <a:t>.).</a:t>
            </a:r>
            <a:endParaRPr lang="cs-CZ" altLang="cs-CZ" dirty="0">
              <a:solidFill>
                <a:srgbClr val="002060"/>
              </a:solidFill>
            </a:endParaRPr>
          </a:p>
          <a:p>
            <a:pPr algn="just"/>
            <a:r>
              <a:rPr lang="cs-CZ" altLang="cs-CZ" b="1" dirty="0" smtClean="0">
                <a:solidFill>
                  <a:srgbClr val="002060"/>
                </a:solidFill>
              </a:rPr>
              <a:t>Občanské </a:t>
            </a:r>
            <a:r>
              <a:rPr lang="cs-CZ" altLang="cs-CZ" b="1" dirty="0">
                <a:solidFill>
                  <a:srgbClr val="002060"/>
                </a:solidFill>
              </a:rPr>
              <a:t>sdružení „Co po nás </a:t>
            </a:r>
            <a:r>
              <a:rPr lang="cs-CZ" altLang="cs-CZ" b="1" dirty="0" smtClean="0">
                <a:solidFill>
                  <a:srgbClr val="002060"/>
                </a:solidFill>
              </a:rPr>
              <a:t>zbude</a:t>
            </a:r>
            <a:r>
              <a:rPr lang="cs-CZ" altLang="cs-CZ" dirty="0" smtClean="0">
                <a:solidFill>
                  <a:srgbClr val="002060"/>
                </a:solidFill>
              </a:rPr>
              <a:t>“ (</a:t>
            </a:r>
            <a:r>
              <a:rPr lang="cs-CZ" dirty="0" smtClean="0">
                <a:hlinkClick r:id="rId2"/>
              </a:rPr>
              <a:t>www.cnz.cz</a:t>
            </a:r>
            <a:r>
              <a:rPr lang="cs-CZ" dirty="0" smtClean="0"/>
              <a:t>).</a:t>
            </a:r>
            <a:endParaRPr lang="cs-CZ" altLang="cs-CZ" dirty="0">
              <a:solidFill>
                <a:srgbClr val="002060"/>
              </a:solidFill>
            </a:endParaRPr>
          </a:p>
          <a:p>
            <a:pPr algn="just"/>
            <a:r>
              <a:rPr lang="cs-CZ" altLang="cs-CZ" b="1" dirty="0" smtClean="0">
                <a:solidFill>
                  <a:srgbClr val="002060"/>
                </a:solidFill>
              </a:rPr>
              <a:t>Komerční </a:t>
            </a:r>
            <a:r>
              <a:rPr lang="cs-CZ" altLang="cs-CZ" b="1" dirty="0">
                <a:solidFill>
                  <a:srgbClr val="002060"/>
                </a:solidFill>
              </a:rPr>
              <a:t>subjekty zabývající se spisovou službou </a:t>
            </a:r>
            <a:r>
              <a:rPr lang="cs-CZ" altLang="cs-CZ" dirty="0">
                <a:solidFill>
                  <a:srgbClr val="002060"/>
                </a:solidFill>
              </a:rPr>
              <a:t>(audity, školení, apod.).</a:t>
            </a:r>
          </a:p>
          <a:p>
            <a:pPr marL="0" indent="0" algn="just">
              <a:buNone/>
            </a:pPr>
            <a:endParaRPr lang="cs-CZ" dirty="0" smtClean="0">
              <a:solidFill>
                <a:srgbClr val="002060"/>
              </a:solidFill>
            </a:endParaRPr>
          </a:p>
          <a:p>
            <a:endParaRPr lang="cs-CZ" b="1" i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087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Legislativní rámec I. 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Obecné záležitosti I.</a:t>
            </a:r>
            <a:br>
              <a:rPr lang="cs-CZ" sz="4900" b="1" i="1" dirty="0" smtClean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63329"/>
            <a:ext cx="10515600" cy="4798142"/>
          </a:xfrm>
        </p:spPr>
        <p:txBody>
          <a:bodyPr>
            <a:normAutofit/>
          </a:bodyPr>
          <a:lstStyle/>
          <a:p>
            <a:pPr algn="ctr"/>
            <a:endParaRPr lang="cs-CZ" sz="3200" b="1" i="1" dirty="0" smtClean="0">
              <a:solidFill>
                <a:srgbClr val="002060"/>
              </a:solidFill>
            </a:endParaRPr>
          </a:p>
          <a:p>
            <a:pPr algn="just"/>
            <a:r>
              <a:rPr lang="cs-CZ" sz="3200" b="1" i="1" dirty="0" smtClean="0">
                <a:solidFill>
                  <a:srgbClr val="C00000"/>
                </a:solidFill>
              </a:rPr>
              <a:t>Základními předpisy pro napsání spisového řádu jsou: </a:t>
            </a:r>
            <a:r>
              <a:rPr lang="cs-CZ" sz="3200" dirty="0" smtClean="0">
                <a:solidFill>
                  <a:srgbClr val="C00000"/>
                </a:solidFill>
              </a:rPr>
              <a:t> </a:t>
            </a:r>
            <a:endParaRPr lang="cs-CZ" sz="3200" dirty="0">
              <a:solidFill>
                <a:srgbClr val="C00000"/>
              </a:solidFill>
            </a:endParaRPr>
          </a:p>
          <a:p>
            <a:pPr algn="just"/>
            <a:r>
              <a:rPr lang="cs-CZ" sz="3200" dirty="0">
                <a:solidFill>
                  <a:srgbClr val="002060"/>
                </a:solidFill>
              </a:rPr>
              <a:t>a</a:t>
            </a:r>
            <a:r>
              <a:rPr lang="cs-CZ" sz="3200" i="1" dirty="0" smtClean="0">
                <a:solidFill>
                  <a:srgbClr val="002060"/>
                </a:solidFill>
              </a:rPr>
              <a:t>) Zákon </a:t>
            </a:r>
            <a:r>
              <a:rPr lang="cs-CZ" sz="3200" i="1" dirty="0">
                <a:solidFill>
                  <a:srgbClr val="002060"/>
                </a:solidFill>
              </a:rPr>
              <a:t>č. 499/2004 Sb. o archivnictví  a spisové </a:t>
            </a:r>
            <a:r>
              <a:rPr lang="cs-CZ" sz="3200" i="1" dirty="0" smtClean="0">
                <a:solidFill>
                  <a:srgbClr val="002060"/>
                </a:solidFill>
              </a:rPr>
              <a:t>službě.</a:t>
            </a:r>
            <a:endParaRPr lang="cs-CZ" sz="3200" i="1" dirty="0">
              <a:solidFill>
                <a:srgbClr val="002060"/>
              </a:solidFill>
            </a:endParaRPr>
          </a:p>
          <a:p>
            <a:pPr algn="just"/>
            <a:r>
              <a:rPr lang="cs-CZ" sz="3200" i="1" dirty="0">
                <a:solidFill>
                  <a:srgbClr val="002060"/>
                </a:solidFill>
              </a:rPr>
              <a:t>b</a:t>
            </a:r>
            <a:r>
              <a:rPr lang="cs-CZ" sz="3200" i="1" dirty="0" smtClean="0">
                <a:solidFill>
                  <a:srgbClr val="002060"/>
                </a:solidFill>
              </a:rPr>
              <a:t>) Vyhláška </a:t>
            </a:r>
            <a:r>
              <a:rPr lang="cs-CZ" sz="3200" i="1" dirty="0">
                <a:solidFill>
                  <a:srgbClr val="002060"/>
                </a:solidFill>
              </a:rPr>
              <a:t>č. 259/2012 Sb. o podrobnostech výkonu spisové </a:t>
            </a:r>
            <a:r>
              <a:rPr lang="cs-CZ" sz="3200" i="1" dirty="0" smtClean="0">
                <a:solidFill>
                  <a:srgbClr val="002060"/>
                </a:solidFill>
              </a:rPr>
              <a:t>služby.</a:t>
            </a:r>
          </a:p>
          <a:p>
            <a:pPr algn="just"/>
            <a:endParaRPr lang="cs-CZ" sz="3200" i="1" dirty="0" smtClean="0">
              <a:solidFill>
                <a:srgbClr val="002060"/>
              </a:solidFill>
            </a:endParaRPr>
          </a:p>
          <a:p>
            <a:pPr algn="just"/>
            <a:r>
              <a:rPr lang="cs-CZ" sz="3200" b="1" i="1" dirty="0" smtClean="0">
                <a:solidFill>
                  <a:srgbClr val="C00000"/>
                </a:solidFill>
              </a:rPr>
              <a:t>Spisový řád ale není možné napsat </a:t>
            </a:r>
            <a:r>
              <a:rPr lang="cs-CZ" sz="3200" b="1" i="1" dirty="0">
                <a:solidFill>
                  <a:srgbClr val="C00000"/>
                </a:solidFill>
              </a:rPr>
              <a:t>pouze na </a:t>
            </a:r>
            <a:r>
              <a:rPr lang="cs-CZ" sz="3200" b="1" i="1" dirty="0" smtClean="0">
                <a:solidFill>
                  <a:srgbClr val="C00000"/>
                </a:solidFill>
              </a:rPr>
              <a:t>jejich základě!</a:t>
            </a:r>
          </a:p>
          <a:p>
            <a:pPr algn="just"/>
            <a:endParaRPr lang="cs-CZ" sz="32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3200" b="1" i="1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685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b="1" i="1" dirty="0" smtClean="0">
                <a:solidFill>
                  <a:srgbClr val="FF0000"/>
                </a:solidFill>
              </a:rPr>
              <a:t/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b="1" i="1" dirty="0" smtClean="0">
                <a:solidFill>
                  <a:srgbClr val="FF0000"/>
                </a:solidFill>
              </a:rPr>
              <a:t>Legislativní rámec II.</a:t>
            </a:r>
            <a:br>
              <a:rPr lang="cs-CZ" b="1" i="1" dirty="0" smtClean="0">
                <a:solidFill>
                  <a:srgbClr val="FF0000"/>
                </a:solidFill>
              </a:rPr>
            </a:br>
            <a:r>
              <a:rPr lang="cs-CZ" sz="4900" b="1" i="1" dirty="0" smtClean="0">
                <a:solidFill>
                  <a:srgbClr val="FF0000"/>
                </a:solidFill>
              </a:rPr>
              <a:t>Obecné záležitosti II. </a:t>
            </a:r>
            <a:br>
              <a:rPr lang="cs-CZ" sz="4900" b="1" i="1" dirty="0" smtClean="0">
                <a:solidFill>
                  <a:srgbClr val="FF0000"/>
                </a:solidFill>
              </a:rPr>
            </a:br>
            <a:endParaRPr lang="cs-CZ" sz="49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63329"/>
            <a:ext cx="10515600" cy="4798142"/>
          </a:xfrm>
        </p:spPr>
        <p:txBody>
          <a:bodyPr>
            <a:normAutofit/>
          </a:bodyPr>
          <a:lstStyle/>
          <a:p>
            <a:pPr algn="just"/>
            <a:r>
              <a:rPr lang="cs-CZ" b="1" i="1" dirty="0" smtClean="0">
                <a:solidFill>
                  <a:srgbClr val="002060"/>
                </a:solidFill>
              </a:rPr>
              <a:t>V Řádu je nutné zohlednit veškeré předpisy vztahující se ke správě dokumentů dané instituce, tedy</a:t>
            </a:r>
            <a:r>
              <a:rPr lang="cs-CZ" i="1" dirty="0" smtClean="0">
                <a:solidFill>
                  <a:srgbClr val="002060"/>
                </a:solidFill>
              </a:rPr>
              <a:t>: </a:t>
            </a: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a) Nařízení, směrnice EU; 	</a:t>
            </a:r>
            <a:endParaRPr lang="cs-CZ" dirty="0">
              <a:solidFill>
                <a:srgbClr val="FF0000"/>
              </a:solidFill>
            </a:endParaRPr>
          </a:p>
          <a:p>
            <a:pPr algn="just"/>
            <a:r>
              <a:rPr lang="cs-CZ" dirty="0" smtClean="0">
                <a:solidFill>
                  <a:srgbClr val="002060"/>
                </a:solidFill>
              </a:rPr>
              <a:t>b) Legislativní normy </a:t>
            </a:r>
            <a:r>
              <a:rPr lang="cs-CZ" altLang="cs-CZ" dirty="0" smtClean="0">
                <a:solidFill>
                  <a:srgbClr val="002060"/>
                </a:solidFill>
              </a:rPr>
              <a:t>ČR; </a:t>
            </a:r>
            <a:r>
              <a:rPr lang="cs-CZ" dirty="0" smtClean="0">
                <a:solidFill>
                  <a:srgbClr val="002060"/>
                </a:solidFill>
              </a:rPr>
              <a:t> 	</a:t>
            </a:r>
            <a:endParaRPr lang="cs-CZ" dirty="0">
              <a:solidFill>
                <a:srgbClr val="FF000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b</a:t>
            </a:r>
            <a:r>
              <a:rPr lang="cs-CZ" dirty="0" smtClean="0">
                <a:solidFill>
                  <a:srgbClr val="002060"/>
                </a:solidFill>
              </a:rPr>
              <a:t>) Resortní legislativní normy a předpisy;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dirty="0">
                <a:solidFill>
                  <a:srgbClr val="002060"/>
                </a:solidFill>
              </a:rPr>
              <a:t>c</a:t>
            </a:r>
            <a:r>
              <a:rPr lang="cs-CZ" dirty="0" smtClean="0">
                <a:solidFill>
                  <a:srgbClr val="002060"/>
                </a:solidFill>
              </a:rPr>
              <a:t>) Zadávací </a:t>
            </a:r>
            <a:r>
              <a:rPr lang="cs-CZ" dirty="0">
                <a:solidFill>
                  <a:srgbClr val="002060"/>
                </a:solidFill>
              </a:rPr>
              <a:t>dokumentace různých projektů </a:t>
            </a:r>
            <a:r>
              <a:rPr lang="cs-CZ" dirty="0" smtClean="0">
                <a:solidFill>
                  <a:srgbClr val="002060"/>
                </a:solidFill>
              </a:rPr>
              <a:t>ČR/EU/popř. mimo EU;</a:t>
            </a:r>
            <a:endParaRPr lang="cs-CZ" dirty="0">
              <a:solidFill>
                <a:srgbClr val="002060"/>
              </a:solidFill>
            </a:endParaRPr>
          </a:p>
          <a:p>
            <a:pPr algn="just"/>
            <a:r>
              <a:rPr lang="cs-CZ" altLang="cs-CZ" dirty="0">
                <a:solidFill>
                  <a:srgbClr val="002060"/>
                </a:solidFill>
              </a:rPr>
              <a:t>d</a:t>
            </a:r>
            <a:r>
              <a:rPr lang="cs-CZ" altLang="cs-CZ" dirty="0" smtClean="0">
                <a:solidFill>
                  <a:srgbClr val="002060"/>
                </a:solidFill>
              </a:rPr>
              <a:t>) </a:t>
            </a:r>
            <a:r>
              <a:rPr lang="cs-CZ" altLang="cs-CZ" dirty="0">
                <a:solidFill>
                  <a:srgbClr val="002060"/>
                </a:solidFill>
              </a:rPr>
              <a:t>Metodické pokyny a technické prováděcí normy příslušných odpovědných institucí </a:t>
            </a:r>
            <a:r>
              <a:rPr lang="cs-CZ" altLang="cs-CZ" dirty="0" smtClean="0">
                <a:solidFill>
                  <a:srgbClr val="002060"/>
                </a:solidFill>
              </a:rPr>
              <a:t>ČR/EU/popř. mimo EU.</a:t>
            </a:r>
          </a:p>
          <a:p>
            <a:pPr algn="just"/>
            <a:endParaRPr lang="cs-CZ" altLang="cs-CZ" i="1" dirty="0">
              <a:solidFill>
                <a:srgbClr val="002060"/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043421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469917E7886A948AE8C38ACF65B3E2E" ma:contentTypeVersion="13" ma:contentTypeDescription="Vytvoří nový dokument" ma:contentTypeScope="" ma:versionID="539dd236d57c4bc260b88fda4734a2b7">
  <xsd:schema xmlns:xsd="http://www.w3.org/2001/XMLSchema" xmlns:xs="http://www.w3.org/2001/XMLSchema" xmlns:p="http://schemas.microsoft.com/office/2006/metadata/properties" xmlns:ns3="e17d1c98-58bc-414a-80de-c9222d39bbc5" xmlns:ns4="9839f904-0af6-4923-a17e-4c3f041ad6b3" targetNamespace="http://schemas.microsoft.com/office/2006/metadata/properties" ma:root="true" ma:fieldsID="c53dd2077cf6070a2e32167888129779" ns3:_="" ns4:_="">
    <xsd:import namespace="e17d1c98-58bc-414a-80de-c9222d39bbc5"/>
    <xsd:import namespace="9839f904-0af6-4923-a17e-4c3f041ad6b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1c98-58bc-414a-80de-c9222d39bb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39f904-0af6-4923-a17e-4c3f041ad6b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8801C02-9C46-4246-A785-428F0CBD98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17d1c98-58bc-414a-80de-c9222d39bbc5"/>
    <ds:schemaRef ds:uri="9839f904-0af6-4923-a17e-4c3f041ad6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495753-29EF-48EB-A9EC-6B3FE3E44C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25211A-972C-4A75-8495-24AA8A470721}">
  <ds:schemaRefs>
    <ds:schemaRef ds:uri="9839f904-0af6-4923-a17e-4c3f041ad6b3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e17d1c98-58bc-414a-80de-c9222d39bbc5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8853</TotalTime>
  <Words>6514</Words>
  <Application>Microsoft Office PowerPoint</Application>
  <PresentationFormat>Širokoúhlá obrazovka</PresentationFormat>
  <Paragraphs>538</Paragraphs>
  <Slides>69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69</vt:i4>
      </vt:variant>
    </vt:vector>
  </HeadingPairs>
  <TitlesOfParts>
    <vt:vector size="73" baseType="lpstr">
      <vt:lpstr>Arial</vt:lpstr>
      <vt:lpstr>Calibri</vt:lpstr>
      <vt:lpstr>Calibri Light</vt:lpstr>
      <vt:lpstr>Motiv Office</vt:lpstr>
      <vt:lpstr> Jak správně napsat spisový řád ?  </vt:lpstr>
      <vt:lpstr>Co je spisový řád a proč je důležitý? I. </vt:lpstr>
      <vt:lpstr>Co je spisový řád a proč je důležitý? II.   </vt:lpstr>
      <vt:lpstr>Jaké jsou hlavní problémy týkající se spisového řádu? </vt:lpstr>
      <vt:lpstr>Kdy se instituce rozhodne vytvořit kvalitní spisový řád? </vt:lpstr>
      <vt:lpstr>Ideová východiska</vt:lpstr>
      <vt:lpstr>Kdo může instituci pomoci? </vt:lpstr>
      <vt:lpstr> Legislativní rámec I.  Obecné záležitosti I. </vt:lpstr>
      <vt:lpstr> Legislativní rámec II. Obecné záležitosti II.  </vt:lpstr>
      <vt:lpstr> Legislativní rámec III. Nařízení Evropské unie  </vt:lpstr>
      <vt:lpstr> Legislativní rámec IV. Zákony a prováděcí vyhlášky ČR </vt:lpstr>
      <vt:lpstr> Legislativní rámec V. </vt:lpstr>
      <vt:lpstr> Legislativní rámec IV. </vt:lpstr>
      <vt:lpstr> Legislativní rámec V. </vt:lpstr>
      <vt:lpstr> Legislativní rámec VI. </vt:lpstr>
      <vt:lpstr>Pojetí spisového řádu? I. </vt:lpstr>
      <vt:lpstr>Pojetí spisového řádu? II.</vt:lpstr>
      <vt:lpstr>Úvodní ustanovení I.  Účel spisového řádu</vt:lpstr>
      <vt:lpstr>Úvodní ustanovení II. Komu je spisový řád určen?</vt:lpstr>
      <vt:lpstr>Úvodní ustanovení III. Definice spisové služby</vt:lpstr>
      <vt:lpstr> Úvodní ustanovení IV. Forma vedení spisové služby </vt:lpstr>
      <vt:lpstr>Úvodní ustanovení V.  ESSL a ostatní informační systémy I. </vt:lpstr>
      <vt:lpstr>Úvodní ustanovení VI. ESSL a ostatní informační systémy II. </vt:lpstr>
      <vt:lpstr>Úvodní ustanovení VII. ESSL a ostatní informační systémy III. </vt:lpstr>
      <vt:lpstr>Úvodní ustanovení VIII. Odpovědnosti I.</vt:lpstr>
      <vt:lpstr>Odpovědnosti II. Příklady</vt:lpstr>
      <vt:lpstr>Příjem dokumentů a jejich třídění I.</vt:lpstr>
      <vt:lpstr>Příjem dokumentů a jejich třídění II.</vt:lpstr>
      <vt:lpstr>Zveřejnění podmínek příjmu dokumentů I. </vt:lpstr>
      <vt:lpstr>Zveřejnění podmínek příjmu dokumentů II.</vt:lpstr>
      <vt:lpstr>Příjem dokumentů a vstupní datové formáty </vt:lpstr>
      <vt:lpstr>Elektronický oběh / hybridní oběh dokumentů </vt:lpstr>
      <vt:lpstr>Co může podatelna otevřít? </vt:lpstr>
      <vt:lpstr>Datová schránka</vt:lpstr>
      <vt:lpstr>e-podpis/e-pečeť/e-časové razítko</vt:lpstr>
      <vt:lpstr> Škodlivý kód elektronického dokumentu  Neúplný/nečitelný analogový dokument </vt:lpstr>
      <vt:lpstr> Elektronické formuláře, přístupnost internetových stránek a mobilních aplikací </vt:lpstr>
      <vt:lpstr>Obálka/podací razítko </vt:lpstr>
      <vt:lpstr>Evidence a označování dokumentů I.</vt:lpstr>
      <vt:lpstr>Evidence a označování dokumentů II.</vt:lpstr>
      <vt:lpstr>Evidence a označování dokumentů III. </vt:lpstr>
      <vt:lpstr>Evidence v analogových evidencích/chybný zápis </vt:lpstr>
      <vt:lpstr>Evidence v elektronických evidencích/chybný zápis. </vt:lpstr>
      <vt:lpstr>Číslo jednací/evidenční číslo JID/identifikátor</vt:lpstr>
      <vt:lpstr>Rozdělování dokumentů  (§ 13, vyhlášky č. 259/2012 Sb.)</vt:lpstr>
      <vt:lpstr>Vyřizování dokumentů  (§ 14, vyhlášky č. 259/2012 Sb.)</vt:lpstr>
      <vt:lpstr>Vytváření/vyřizování dokumentů v ESSL </vt:lpstr>
      <vt:lpstr>Vytváření/vyřizování dokumentů mimo ESSL </vt:lpstr>
      <vt:lpstr> Vytváření/vyřizování dokumentů § 16, vyhlášky č. 259/2012 Sb.   </vt:lpstr>
      <vt:lpstr>Tvorba spisu</vt:lpstr>
      <vt:lpstr> Podpisový řád  </vt:lpstr>
      <vt:lpstr> Podpisový řád – používání e-podpisu, e-pečetě, e-časového razítka </vt:lpstr>
      <vt:lpstr> Používání úředních razítek Evidence certifikátů </vt:lpstr>
      <vt:lpstr>Odesílání dokumentů § 18 vyhlášky č. 259/2012 Sb. </vt:lpstr>
      <vt:lpstr>Odesílání dokumentů</vt:lpstr>
      <vt:lpstr>Výstupní datové formáty e-dokumentů/Změna datového formátu</vt:lpstr>
      <vt:lpstr>Změna datového formátu</vt:lpstr>
      <vt:lpstr>Jmenný rejstřík </vt:lpstr>
      <vt:lpstr>Ukládání dokumentů  § 19, vyhlášky č. 259/2012 Sb. </vt:lpstr>
      <vt:lpstr>Ukládání dokumentů</vt:lpstr>
      <vt:lpstr>Ukládání dokumentů</vt:lpstr>
      <vt:lpstr>  Postup při vyřazování dokumentů a podrobnosti skartačního řízení   </vt:lpstr>
      <vt:lpstr>Postup při vyřazování dokumentů a podrobnosti skartačního řízení</vt:lpstr>
      <vt:lpstr>Postup při vyřazování dokumentů a podrobnosti skartačního řízení</vt:lpstr>
      <vt:lpstr>Postup při vyřazování dokumentů a podrobnosti skartačního řízení</vt:lpstr>
      <vt:lpstr>Spisová rozluka/ vedení spisové služby v mimořádných situacích  </vt:lpstr>
      <vt:lpstr>Povinné přílohy</vt:lpstr>
      <vt:lpstr>Doporučené přílohy</vt:lpstr>
      <vt:lpstr>Závěr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PhDr. Daniela Brádlerová, Ph.D.</dc:creator>
  <cp:lastModifiedBy>PhDr. Daniela Brádlerová, Ph.D.</cp:lastModifiedBy>
  <cp:revision>250</cp:revision>
  <dcterms:created xsi:type="dcterms:W3CDTF">2023-03-04T16:17:30Z</dcterms:created>
  <dcterms:modified xsi:type="dcterms:W3CDTF">2025-12-17T09:10:24Z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0x0101008469917E7886A948AE8C38ACF65B3E2E</vt:lpwstr>
  </property>
</Properties>
</file>