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67" r:id="rId4"/>
    <p:sldId id="311" r:id="rId5"/>
    <p:sldId id="312" r:id="rId6"/>
    <p:sldId id="313" r:id="rId7"/>
    <p:sldId id="314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18.02.2026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18.02.2026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97" y="223229"/>
            <a:ext cx="11538729" cy="3891571"/>
          </a:xfrm>
        </p:spPr>
        <p:txBody>
          <a:bodyPr>
            <a:normAutofit/>
          </a:bodyPr>
          <a:lstStyle/>
          <a:p>
            <a:r>
              <a:rPr lang="pl-PL" sz="3600" dirty="0"/>
              <a:t>Poznámky k FilosofiI sociálních věd </a:t>
            </a:r>
            <a:br>
              <a:rPr lang="pl-PL" sz="3600" dirty="0"/>
            </a:br>
            <a:br>
              <a:rPr lang="pl-PL" sz="3600" dirty="0"/>
            </a:br>
            <a:r>
              <a:rPr lang="pl-PL" sz="2800" i="1" dirty="0"/>
              <a:t>Metody a techniky výzkumu v politologii</a:t>
            </a:r>
            <a:br>
              <a:rPr lang="pl-PL" sz="2800" i="1" dirty="0"/>
            </a:br>
            <a:endParaRPr lang="pl-PL" sz="2800" b="1" i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C20DCC-54CD-8594-2FF9-B2C3080A1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1094263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28696" y="4950212"/>
            <a:ext cx="7641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2. týden</a:t>
            </a:r>
          </a:p>
          <a:p>
            <a:r>
              <a:rPr lang="cs-CZ" b="1" dirty="0">
                <a:solidFill>
                  <a:schemeClr val="bg1"/>
                </a:solidFill>
              </a:rPr>
              <a:t>Karel B. Müller </a:t>
            </a:r>
          </a:p>
          <a:p>
            <a:r>
              <a:rPr lang="cs-CZ" b="1" dirty="0">
                <a:solidFill>
                  <a:schemeClr val="bg1"/>
                </a:solidFill>
                <a:hlinkClick r:id="rId2"/>
              </a:rPr>
              <a:t>www.karelmuller.eu</a:t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396" y="343780"/>
            <a:ext cx="10706099" cy="867861"/>
          </a:xfrm>
        </p:spPr>
        <p:txBody>
          <a:bodyPr/>
          <a:lstStyle/>
          <a:p>
            <a:r>
              <a:rPr lang="cs-CZ" dirty="0"/>
              <a:t>K čemu je politologie </a:t>
            </a:r>
            <a:br>
              <a:rPr lang="cs-CZ" dirty="0"/>
            </a:br>
            <a:r>
              <a:rPr lang="cs-CZ" dirty="0"/>
              <a:t>(sociální vědy)?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258" y="1818949"/>
            <a:ext cx="10706100" cy="463524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Nomotetické a idiografické vědy</a:t>
            </a:r>
          </a:p>
          <a:p>
            <a:r>
              <a:rPr lang="cs-CZ" altLang="cs-CZ" dirty="0"/>
              <a:t>Starost/péče o hodnoty liberální demokracie (politologie)</a:t>
            </a:r>
          </a:p>
          <a:p>
            <a:pPr lvl="1"/>
            <a:r>
              <a:rPr lang="cs-CZ" altLang="cs-CZ" dirty="0"/>
              <a:t>o tržní hospodářství (ekonomie), o občanskou společnost (sociologie)</a:t>
            </a:r>
          </a:p>
          <a:p>
            <a:r>
              <a:rPr lang="cs-CZ" altLang="cs-CZ" dirty="0" err="1"/>
              <a:t>Interdiciplinarita</a:t>
            </a:r>
            <a:r>
              <a:rPr lang="cs-CZ" altLang="cs-CZ" dirty="0"/>
              <a:t> x specializace vědy</a:t>
            </a:r>
          </a:p>
          <a:p>
            <a:r>
              <a:rPr lang="cs-CZ" altLang="cs-CZ" dirty="0"/>
              <a:t>Jak zajistit, aby se lidé dobrovolně řídili zákony (Joseph von </a:t>
            </a:r>
            <a:r>
              <a:rPr lang="cs-CZ" altLang="cs-CZ" dirty="0" err="1"/>
              <a:t>Sonnenfels</a:t>
            </a:r>
            <a:r>
              <a:rPr lang="cs-CZ" altLang="cs-CZ" dirty="0"/>
              <a:t>, 1732 až 1817, policejní věda) </a:t>
            </a:r>
          </a:p>
          <a:p>
            <a:r>
              <a:rPr lang="cs-CZ" altLang="cs-CZ" dirty="0"/>
              <a:t>Zdroje: náboženské války, renesance/osvícenství, VFR, průmyslová revoluce, liberalizace, demokratizace</a:t>
            </a:r>
          </a:p>
          <a:p>
            <a:r>
              <a:rPr lang="cs-CZ" altLang="cs-CZ" dirty="0"/>
              <a:t>Motivace: Smířit pokrok a řád, sociální změnu a kontinuitu </a:t>
            </a:r>
          </a:p>
          <a:p>
            <a:r>
              <a:rPr lang="cs-CZ" altLang="cs-CZ" dirty="0"/>
              <a:t>Sociální vědy jako „sociální fyzika“ (motivace Newton/science)</a:t>
            </a:r>
          </a:p>
          <a:p>
            <a:r>
              <a:rPr lang="cs-CZ" altLang="cs-CZ" dirty="0"/>
              <a:t>Očekávání: předpovídat a řídit sociální změny, vytvořit systém univerzálního vědění/pozitivního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45" y="1"/>
            <a:ext cx="2160355" cy="32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130" y="1"/>
            <a:ext cx="1625515" cy="26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Predikce a řiditelnost sociálních změn (?)</a:t>
            </a:r>
            <a:br>
              <a:rPr lang="cs-CZ" alt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800" dirty="0"/>
              <a:t>Společnost není příroda, lidé nejsou předměty</a:t>
            </a:r>
          </a:p>
          <a:p>
            <a:pPr lvl="1"/>
            <a:r>
              <a:rPr lang="cs-CZ" altLang="cs-CZ" sz="2800" dirty="0"/>
              <a:t>A/symetrie mezi minulostí a budoucností</a:t>
            </a:r>
          </a:p>
          <a:p>
            <a:pPr lvl="1"/>
            <a:r>
              <a:rPr lang="cs-CZ" altLang="cs-CZ" sz="2800" dirty="0" err="1"/>
              <a:t>Multikauzalita</a:t>
            </a:r>
            <a:endParaRPr lang="cs-CZ" altLang="cs-CZ" sz="2800" dirty="0"/>
          </a:p>
          <a:p>
            <a:pPr lvl="1"/>
            <a:r>
              <a:rPr lang="cs-CZ" altLang="cs-CZ" sz="2800" dirty="0"/>
              <a:t>Nezamýšlené důsledky jednání (pozitivní, negativní)	</a:t>
            </a:r>
          </a:p>
          <a:p>
            <a:pPr lvl="1"/>
            <a:r>
              <a:rPr lang="cs-CZ" altLang="cs-CZ" sz="2800" dirty="0"/>
              <a:t>Sociální reflexivita, reflexivita/</a:t>
            </a:r>
            <a:r>
              <a:rPr lang="cs-CZ" altLang="cs-CZ" sz="2800" dirty="0" err="1"/>
              <a:t>cirkularita</a:t>
            </a:r>
            <a:r>
              <a:rPr lang="cs-CZ" altLang="cs-CZ" sz="2800" dirty="0"/>
              <a:t> vědění (</a:t>
            </a:r>
            <a:r>
              <a:rPr lang="cs-CZ" altLang="cs-CZ" sz="2800" dirty="0" err="1"/>
              <a:t>Giddens</a:t>
            </a:r>
            <a:r>
              <a:rPr lang="cs-CZ" altLang="cs-CZ" sz="2800" dirty="0"/>
              <a:t>)</a:t>
            </a:r>
          </a:p>
          <a:p>
            <a:pPr lvl="1"/>
            <a:r>
              <a:rPr lang="cs-CZ" altLang="cs-CZ" sz="2800" dirty="0"/>
              <a:t>Sebenaplňující se &amp; sebedestruktivní proroctví (</a:t>
            </a:r>
            <a:r>
              <a:rPr lang="cs-CZ" altLang="cs-CZ" sz="2800" dirty="0" err="1"/>
              <a:t>Merton</a:t>
            </a:r>
            <a:r>
              <a:rPr lang="cs-CZ" altLang="cs-CZ" sz="2800" dirty="0"/>
              <a:t>)</a:t>
            </a:r>
          </a:p>
          <a:p>
            <a:pPr lvl="1"/>
            <a:r>
              <a:rPr lang="cs-CZ" altLang="cs-CZ" sz="2800" dirty="0"/>
              <a:t>Thomasův teorém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2484437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Universalita vědění (?)</a:t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Objektivní x perspektivní, relativní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Kulturní/jazyková podmíněnost vědění/poznání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Teorie středního dosahu (R. </a:t>
            </a:r>
            <a:r>
              <a:rPr lang="cs-CZ" altLang="cs-CZ" sz="2400" b="0" dirty="0" err="1"/>
              <a:t>Merton</a:t>
            </a:r>
            <a:r>
              <a:rPr lang="cs-CZ" altLang="cs-CZ" sz="2400" b="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Paradigmatická povaha vědy aneb </a:t>
            </a:r>
            <a:r>
              <a:rPr lang="cs-CZ" altLang="cs-CZ" sz="2400" b="0" i="1" dirty="0" err="1"/>
              <a:t>value</a:t>
            </a:r>
            <a:r>
              <a:rPr lang="cs-CZ" altLang="cs-CZ" sz="2400" b="0" i="1" dirty="0"/>
              <a:t> free science</a:t>
            </a:r>
            <a:r>
              <a:rPr lang="cs-CZ" altLang="cs-CZ" sz="2400" b="0" dirty="0"/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 err="1"/>
              <a:t>Kontrafaktualita</a:t>
            </a:r>
            <a:r>
              <a:rPr lang="cs-CZ" altLang="cs-CZ" sz="2400" b="0" dirty="0"/>
              <a:t> (</a:t>
            </a:r>
            <a:r>
              <a:rPr lang="cs-CZ" altLang="cs-CZ" sz="2400" b="0" dirty="0" err="1"/>
              <a:t>normativita</a:t>
            </a:r>
            <a:r>
              <a:rPr lang="cs-CZ" altLang="cs-CZ" sz="2400" b="0" dirty="0"/>
              <a:t> x empirie) aneb utopický realismus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Vysvětlení X porozumění (smrt pozitivismu)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226931"/>
            <a:ext cx="33845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Falsifikační pojetí vědy (</a:t>
            </a:r>
            <a:r>
              <a:rPr lang="cs-CZ" altLang="cs-CZ" sz="2800" dirty="0" err="1"/>
              <a:t>Popper</a:t>
            </a:r>
            <a:r>
              <a:rPr lang="cs-CZ" altLang="cs-CZ" sz="2800" dirty="0"/>
              <a:t>/Hayek)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723" y="1601869"/>
            <a:ext cx="10706100" cy="4815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800" dirty="0"/>
              <a:t>Nedokonalost (lidské epistemologie)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	</a:t>
            </a:r>
            <a:r>
              <a:rPr lang="cs-CZ" altLang="cs-CZ" sz="2400" b="0" i="1" dirty="0"/>
              <a:t>nezamýšlené důsledky, reflexivita, komplexita, omylnost, </a:t>
            </a:r>
            <a:r>
              <a:rPr lang="cs-CZ" altLang="cs-CZ" sz="2400" b="0" i="1" dirty="0" err="1"/>
              <a:t>paradigmatičnost</a:t>
            </a:r>
            <a:r>
              <a:rPr lang="cs-CZ" altLang="cs-CZ" sz="2400" b="0" i="1" dirty="0"/>
              <a:t> …</a:t>
            </a:r>
          </a:p>
          <a:p>
            <a:pPr>
              <a:lnSpc>
                <a:spcPct val="110000"/>
              </a:lnSpc>
            </a:pPr>
            <a:r>
              <a:rPr lang="cs-CZ" altLang="cs-CZ" sz="2800" dirty="0"/>
              <a:t>Vyvratitelnost (</a:t>
            </a:r>
            <a:r>
              <a:rPr lang="cs-CZ" altLang="cs-CZ" sz="2800" dirty="0" err="1"/>
              <a:t>falibilismus</a:t>
            </a:r>
            <a:r>
              <a:rPr lang="cs-CZ" altLang="cs-CZ" sz="2800" dirty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	</a:t>
            </a:r>
            <a:r>
              <a:rPr lang="cs-CZ" altLang="cs-CZ" sz="2400" b="0" i="1" dirty="0"/>
              <a:t>teorie lze vyvrátit, nikoliv potvrdit, učíme se ze svých chyb, svoboda má přednost před pravdou</a:t>
            </a:r>
          </a:p>
          <a:p>
            <a:pPr>
              <a:lnSpc>
                <a:spcPct val="110000"/>
              </a:lnSpc>
            </a:pPr>
            <a:r>
              <a:rPr lang="cs-CZ" altLang="cs-CZ" sz="2800" dirty="0"/>
              <a:t>Vyvrácení indukce x dedukce, hypotéza 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 	</a:t>
            </a:r>
            <a:r>
              <a:rPr lang="cs-CZ" altLang="cs-CZ" sz="2400" b="0" i="1" dirty="0"/>
              <a:t>informační přetížení x problémová zaměřenost vědění</a:t>
            </a:r>
          </a:p>
          <a:p>
            <a:pPr indent="0">
              <a:lnSpc>
                <a:spcPct val="110000"/>
              </a:lnSpc>
              <a:buNone/>
            </a:pPr>
            <a:r>
              <a:rPr lang="cs-CZ" altLang="cs-CZ" sz="2400" b="0" i="1" dirty="0"/>
              <a:t>encyklopedičnost x selektivnost, inovativnost, kreativita (x </a:t>
            </a:r>
            <a:r>
              <a:rPr lang="cs-CZ" altLang="cs-CZ" sz="2400" b="0" i="1" dirty="0" err="1"/>
              <a:t>gazing</a:t>
            </a:r>
            <a:r>
              <a:rPr lang="cs-CZ" altLang="cs-CZ" sz="2400" b="0" i="1" dirty="0"/>
              <a:t>) </a:t>
            </a:r>
          </a:p>
          <a:p>
            <a:pPr>
              <a:lnSpc>
                <a:spcPct val="110000"/>
              </a:lnSpc>
            </a:pPr>
            <a:r>
              <a:rPr lang="cs-CZ" altLang="cs-CZ" sz="2800" dirty="0"/>
              <a:t>Teorie otevřené společnosti/procedurální demokracie</a:t>
            </a:r>
          </a:p>
          <a:p>
            <a:pPr indent="0">
              <a:lnSpc>
                <a:spcPct val="110000"/>
              </a:lnSpc>
              <a:buNone/>
            </a:pPr>
            <a:r>
              <a:rPr lang="cs-CZ" altLang="cs-CZ" sz="2400" b="0" i="1" dirty="0"/>
              <a:t>Systém zaměřený proti diktatuře, institucionalizovaná pochybnost, nenásilná výměna vlády</a:t>
            </a:r>
          </a:p>
          <a:p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22" y="0"/>
            <a:ext cx="3622484" cy="18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8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1230259"/>
          </a:xfrm>
        </p:spPr>
        <p:txBody>
          <a:bodyPr/>
          <a:lstStyle/>
          <a:p>
            <a:r>
              <a:rPr lang="cs-CZ" dirty="0"/>
              <a:t>www.karelmuller.eu</a:t>
            </a:r>
          </a:p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6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372</Words>
  <Application>Microsoft Office PowerPoint</Application>
  <PresentationFormat>Širokoúhlá obrazovka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Wingdings</vt:lpstr>
      <vt:lpstr>Motiv Office</vt:lpstr>
      <vt:lpstr>Poznámky k FilosofiI sociálních věd   Metody a techniky výzkumu v politologii </vt:lpstr>
      <vt:lpstr>K čemu je politologie  (sociální vědy)?</vt:lpstr>
      <vt:lpstr>Predikce a řiditelnost sociálních změn (?) </vt:lpstr>
      <vt:lpstr>Universalita vědění (?) </vt:lpstr>
      <vt:lpstr>Falsifikační pojetí vědy (Popper/Hayek)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41</cp:revision>
  <dcterms:created xsi:type="dcterms:W3CDTF">2025-01-18T09:44:04Z</dcterms:created>
  <dcterms:modified xsi:type="dcterms:W3CDTF">2026-02-18T12:48:09Z</dcterms:modified>
</cp:coreProperties>
</file>