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3"/>
  </p:notesMasterIdLst>
  <p:sldIdLst>
    <p:sldId id="752" r:id="rId2"/>
    <p:sldId id="751" r:id="rId3"/>
    <p:sldId id="740" r:id="rId4"/>
    <p:sldId id="748" r:id="rId5"/>
    <p:sldId id="749" r:id="rId6"/>
    <p:sldId id="753" r:id="rId7"/>
    <p:sldId id="741" r:id="rId8"/>
    <p:sldId id="759" r:id="rId9"/>
    <p:sldId id="760" r:id="rId10"/>
    <p:sldId id="742" r:id="rId11"/>
    <p:sldId id="743" r:id="rId12"/>
    <p:sldId id="761" r:id="rId13"/>
    <p:sldId id="257" r:id="rId14"/>
    <p:sldId id="258" r:id="rId15"/>
    <p:sldId id="746" r:id="rId16"/>
    <p:sldId id="259" r:id="rId17"/>
    <p:sldId id="747" r:id="rId18"/>
    <p:sldId id="260" r:id="rId19"/>
    <p:sldId id="754" r:id="rId20"/>
    <p:sldId id="261" r:id="rId21"/>
    <p:sldId id="652" r:id="rId22"/>
    <p:sldId id="653" r:id="rId23"/>
    <p:sldId id="654" r:id="rId24"/>
    <p:sldId id="655" r:id="rId25"/>
    <p:sldId id="262" r:id="rId26"/>
    <p:sldId id="559" r:id="rId27"/>
    <p:sldId id="560" r:id="rId28"/>
    <p:sldId id="263" r:id="rId29"/>
    <p:sldId id="561" r:id="rId30"/>
    <p:sldId id="562" r:id="rId31"/>
    <p:sldId id="564" r:id="rId32"/>
    <p:sldId id="563" r:id="rId33"/>
    <p:sldId id="264" r:id="rId34"/>
    <p:sldId id="265" r:id="rId35"/>
    <p:sldId id="762" r:id="rId36"/>
    <p:sldId id="744" r:id="rId37"/>
    <p:sldId id="750" r:id="rId38"/>
    <p:sldId id="745" r:id="rId39"/>
    <p:sldId id="266" r:id="rId40"/>
    <p:sldId id="267" r:id="rId41"/>
    <p:sldId id="268" r:id="rId42"/>
    <p:sldId id="269" r:id="rId43"/>
    <p:sldId id="270" r:id="rId44"/>
    <p:sldId id="271" r:id="rId45"/>
    <p:sldId id="755" r:id="rId46"/>
    <p:sldId id="763" r:id="rId47"/>
    <p:sldId id="272" r:id="rId48"/>
    <p:sldId id="693" r:id="rId49"/>
    <p:sldId id="694" r:id="rId50"/>
    <p:sldId id="695" r:id="rId51"/>
    <p:sldId id="696" r:id="rId52"/>
    <p:sldId id="697" r:id="rId53"/>
    <p:sldId id="698" r:id="rId54"/>
    <p:sldId id="699" r:id="rId55"/>
    <p:sldId id="756" r:id="rId56"/>
    <p:sldId id="757" r:id="rId57"/>
    <p:sldId id="758" r:id="rId58"/>
    <p:sldId id="273" r:id="rId59"/>
    <p:sldId id="274" r:id="rId60"/>
    <p:sldId id="275" r:id="rId61"/>
    <p:sldId id="276" r:id="rId62"/>
    <p:sldId id="277" r:id="rId63"/>
    <p:sldId id="278" r:id="rId64"/>
    <p:sldId id="279" r:id="rId65"/>
    <p:sldId id="280" r:id="rId66"/>
    <p:sldId id="281" r:id="rId67"/>
    <p:sldId id="282" r:id="rId68"/>
    <p:sldId id="283" r:id="rId69"/>
    <p:sldId id="284" r:id="rId70"/>
    <p:sldId id="285" r:id="rId71"/>
    <p:sldId id="286" r:id="rId72"/>
    <p:sldId id="287" r:id="rId73"/>
    <p:sldId id="288" r:id="rId74"/>
    <p:sldId id="289" r:id="rId75"/>
    <p:sldId id="290" r:id="rId76"/>
    <p:sldId id="778" r:id="rId77"/>
    <p:sldId id="291" r:id="rId78"/>
    <p:sldId id="779" r:id="rId79"/>
    <p:sldId id="780" r:id="rId80"/>
    <p:sldId id="781" r:id="rId81"/>
    <p:sldId id="782" r:id="rId82"/>
    <p:sldId id="783" r:id="rId83"/>
    <p:sldId id="784" r:id="rId84"/>
    <p:sldId id="785" r:id="rId85"/>
    <p:sldId id="788" r:id="rId86"/>
    <p:sldId id="789" r:id="rId87"/>
    <p:sldId id="786" r:id="rId88"/>
    <p:sldId id="787" r:id="rId89"/>
    <p:sldId id="292" r:id="rId90"/>
    <p:sldId id="597" r:id="rId91"/>
    <p:sldId id="298" r:id="rId92"/>
    <p:sldId id="671" r:id="rId93"/>
    <p:sldId id="672" r:id="rId94"/>
    <p:sldId id="673" r:id="rId95"/>
    <p:sldId id="674" r:id="rId96"/>
    <p:sldId id="675" r:id="rId97"/>
    <p:sldId id="676" r:id="rId98"/>
    <p:sldId id="677" r:id="rId99"/>
    <p:sldId id="678" r:id="rId100"/>
    <p:sldId id="679" r:id="rId101"/>
    <p:sldId id="680" r:id="rId102"/>
    <p:sldId id="681" r:id="rId103"/>
    <p:sldId id="682" r:id="rId104"/>
    <p:sldId id="683" r:id="rId105"/>
    <p:sldId id="684" r:id="rId106"/>
    <p:sldId id="685" r:id="rId107"/>
    <p:sldId id="686" r:id="rId108"/>
    <p:sldId id="687" r:id="rId109"/>
    <p:sldId id="688" r:id="rId110"/>
    <p:sldId id="689" r:id="rId111"/>
    <p:sldId id="690" r:id="rId112"/>
    <p:sldId id="630" r:id="rId113"/>
    <p:sldId id="623" r:id="rId114"/>
    <p:sldId id="312" r:id="rId115"/>
    <p:sldId id="308" r:id="rId116"/>
    <p:sldId id="622" r:id="rId117"/>
    <p:sldId id="631" r:id="rId118"/>
    <p:sldId id="691" r:id="rId119"/>
    <p:sldId id="692" r:id="rId120"/>
    <p:sldId id="600" r:id="rId121"/>
    <p:sldId id="791" r:id="rId122"/>
    <p:sldId id="790" r:id="rId123"/>
    <p:sldId id="601" r:id="rId124"/>
    <p:sldId id="602" r:id="rId125"/>
    <p:sldId id="633" r:id="rId126"/>
    <p:sldId id="314" r:id="rId127"/>
    <p:sldId id="792" r:id="rId128"/>
    <p:sldId id="315" r:id="rId129"/>
    <p:sldId id="316" r:id="rId130"/>
    <p:sldId id="317" r:id="rId131"/>
    <p:sldId id="318" r:id="rId132"/>
    <p:sldId id="319" r:id="rId133"/>
    <p:sldId id="320" r:id="rId134"/>
    <p:sldId id="321" r:id="rId135"/>
    <p:sldId id="322" r:id="rId136"/>
    <p:sldId id="323" r:id="rId137"/>
    <p:sldId id="324" r:id="rId138"/>
    <p:sldId id="325" r:id="rId139"/>
    <p:sldId id="326" r:id="rId140"/>
    <p:sldId id="593" r:id="rId141"/>
    <p:sldId id="327" r:id="rId142"/>
    <p:sldId id="328" r:id="rId143"/>
    <p:sldId id="519" r:id="rId144"/>
    <p:sldId id="518" r:id="rId145"/>
    <p:sldId id="515" r:id="rId146"/>
    <p:sldId id="517" r:id="rId147"/>
    <p:sldId id="594" r:id="rId148"/>
    <p:sldId id="592" r:id="rId149"/>
    <p:sldId id="516" r:id="rId150"/>
    <p:sldId id="578" r:id="rId151"/>
    <p:sldId id="579" r:id="rId152"/>
    <p:sldId id="580" r:id="rId153"/>
    <p:sldId id="581" r:id="rId154"/>
    <p:sldId id="582" r:id="rId155"/>
    <p:sldId id="583" r:id="rId156"/>
    <p:sldId id="584" r:id="rId157"/>
    <p:sldId id="585" r:id="rId158"/>
    <p:sldId id="586" r:id="rId159"/>
    <p:sldId id="587" r:id="rId160"/>
    <p:sldId id="588" r:id="rId161"/>
    <p:sldId id="589" r:id="rId162"/>
    <p:sldId id="590" r:id="rId163"/>
    <p:sldId id="591" r:id="rId164"/>
    <p:sldId id="595" r:id="rId165"/>
    <p:sldId id="333" r:id="rId166"/>
    <p:sldId id="334" r:id="rId167"/>
    <p:sldId id="335" r:id="rId168"/>
    <p:sldId id="336" r:id="rId169"/>
    <p:sldId id="337" r:id="rId170"/>
    <p:sldId id="522" r:id="rId171"/>
    <p:sldId id="338" r:id="rId172"/>
    <p:sldId id="339" r:id="rId173"/>
    <p:sldId id="340" r:id="rId174"/>
    <p:sldId id="524" r:id="rId175"/>
    <p:sldId id="596" r:id="rId176"/>
    <p:sldId id="635" r:id="rId177"/>
    <p:sldId id="341" r:id="rId178"/>
    <p:sldId id="342" r:id="rId179"/>
    <p:sldId id="649" r:id="rId180"/>
    <p:sldId id="523" r:id="rId181"/>
    <p:sldId id="343" r:id="rId182"/>
    <p:sldId id="344" r:id="rId183"/>
    <p:sldId id="701" r:id="rId184"/>
    <p:sldId id="704" r:id="rId185"/>
    <p:sldId id="702" r:id="rId186"/>
    <p:sldId id="703" r:id="rId187"/>
    <p:sldId id="739" r:id="rId188"/>
    <p:sldId id="641" r:id="rId189"/>
    <p:sldId id="646" r:id="rId190"/>
    <p:sldId id="718" r:id="rId191"/>
    <p:sldId id="636" r:id="rId192"/>
    <p:sldId id="719" r:id="rId193"/>
    <p:sldId id="705" r:id="rId194"/>
    <p:sldId id="566" r:id="rId195"/>
    <p:sldId id="706" r:id="rId196"/>
    <p:sldId id="707" r:id="rId197"/>
    <p:sldId id="708" r:id="rId198"/>
    <p:sldId id="710" r:id="rId199"/>
    <p:sldId id="711" r:id="rId200"/>
    <p:sldId id="712" r:id="rId201"/>
    <p:sldId id="713" r:id="rId202"/>
    <p:sldId id="714" r:id="rId203"/>
    <p:sldId id="715" r:id="rId204"/>
    <p:sldId id="576" r:id="rId205"/>
    <p:sldId id="716" r:id="rId206"/>
    <p:sldId id="717" r:id="rId207"/>
    <p:sldId id="648" r:id="rId208"/>
    <p:sldId id="647" r:id="rId209"/>
    <p:sldId id="721" r:id="rId210"/>
    <p:sldId id="345" r:id="rId211"/>
    <p:sldId id="346" r:id="rId212"/>
    <p:sldId id="347" r:id="rId213"/>
    <p:sldId id="348" r:id="rId214"/>
    <p:sldId id="349" r:id="rId215"/>
    <p:sldId id="350" r:id="rId216"/>
    <p:sldId id="351" r:id="rId217"/>
    <p:sldId id="352" r:id="rId218"/>
    <p:sldId id="353" r:id="rId219"/>
    <p:sldId id="354" r:id="rId220"/>
    <p:sldId id="355" r:id="rId221"/>
    <p:sldId id="356" r:id="rId222"/>
    <p:sldId id="357" r:id="rId223"/>
    <p:sldId id="358" r:id="rId224"/>
    <p:sldId id="359" r:id="rId225"/>
    <p:sldId id="360" r:id="rId226"/>
    <p:sldId id="361" r:id="rId227"/>
    <p:sldId id="362" r:id="rId228"/>
    <p:sldId id="363" r:id="rId229"/>
    <p:sldId id="364" r:id="rId230"/>
    <p:sldId id="365" r:id="rId231"/>
    <p:sldId id="366" r:id="rId232"/>
    <p:sldId id="367" r:id="rId233"/>
    <p:sldId id="368" r:id="rId234"/>
    <p:sldId id="369" r:id="rId235"/>
    <p:sldId id="722" r:id="rId236"/>
    <p:sldId id="723" r:id="rId237"/>
    <p:sldId id="724" r:id="rId238"/>
    <p:sldId id="725" r:id="rId239"/>
    <p:sldId id="726" r:id="rId240"/>
    <p:sldId id="727" r:id="rId241"/>
    <p:sldId id="728" r:id="rId242"/>
    <p:sldId id="729" r:id="rId243"/>
    <p:sldId id="730" r:id="rId244"/>
    <p:sldId id="731" r:id="rId245"/>
    <p:sldId id="732" r:id="rId246"/>
    <p:sldId id="733" r:id="rId247"/>
    <p:sldId id="734" r:id="rId248"/>
    <p:sldId id="735" r:id="rId249"/>
    <p:sldId id="736" r:id="rId250"/>
    <p:sldId id="737" r:id="rId251"/>
    <p:sldId id="738" r:id="rId252"/>
    <p:sldId id="796" r:id="rId253"/>
    <p:sldId id="797" r:id="rId254"/>
    <p:sldId id="798" r:id="rId255"/>
    <p:sldId id="799" r:id="rId256"/>
    <p:sldId id="370" r:id="rId257"/>
    <p:sldId id="371" r:id="rId258"/>
    <p:sldId id="372" r:id="rId259"/>
    <p:sldId id="373" r:id="rId260"/>
    <p:sldId id="374" r:id="rId261"/>
    <p:sldId id="375" r:id="rId262"/>
    <p:sldId id="376" r:id="rId263"/>
    <p:sldId id="377" r:id="rId264"/>
    <p:sldId id="378" r:id="rId265"/>
    <p:sldId id="379" r:id="rId266"/>
    <p:sldId id="380" r:id="rId267"/>
    <p:sldId id="381" r:id="rId268"/>
    <p:sldId id="382" r:id="rId269"/>
    <p:sldId id="383" r:id="rId270"/>
    <p:sldId id="384" r:id="rId271"/>
    <p:sldId id="385" r:id="rId272"/>
    <p:sldId id="387" r:id="rId273"/>
    <p:sldId id="388" r:id="rId274"/>
    <p:sldId id="413" r:id="rId275"/>
    <p:sldId id="414" r:id="rId276"/>
    <p:sldId id="410" r:id="rId277"/>
    <p:sldId id="411" r:id="rId278"/>
    <p:sldId id="412" r:id="rId279"/>
    <p:sldId id="416" r:id="rId280"/>
    <p:sldId id="417" r:id="rId281"/>
    <p:sldId id="418" r:id="rId282"/>
    <p:sldId id="419" r:id="rId283"/>
    <p:sldId id="420" r:id="rId284"/>
    <p:sldId id="421" r:id="rId285"/>
    <p:sldId id="431" r:id="rId286"/>
    <p:sldId id="432" r:id="rId287"/>
    <p:sldId id="433" r:id="rId288"/>
    <p:sldId id="434" r:id="rId289"/>
    <p:sldId id="435" r:id="rId290"/>
    <p:sldId id="436" r:id="rId291"/>
    <p:sldId id="437" r:id="rId292"/>
    <p:sldId id="438" r:id="rId293"/>
    <p:sldId id="443" r:id="rId294"/>
    <p:sldId id="442" r:id="rId295"/>
    <p:sldId id="439" r:id="rId296"/>
    <p:sldId id="500" r:id="rId297"/>
    <p:sldId id="483" r:id="rId298"/>
    <p:sldId id="440" r:id="rId299"/>
    <p:sldId id="441" r:id="rId300"/>
    <p:sldId id="444" r:id="rId301"/>
    <p:sldId id="446" r:id="rId302"/>
    <p:sldId id="447" r:id="rId303"/>
    <p:sldId id="445" r:id="rId304"/>
    <p:sldId id="448" r:id="rId305"/>
    <p:sldId id="462" r:id="rId306"/>
    <p:sldId id="463" r:id="rId307"/>
    <p:sldId id="449" r:id="rId308"/>
    <p:sldId id="450" r:id="rId309"/>
    <p:sldId id="454" r:id="rId310"/>
    <p:sldId id="451" r:id="rId311"/>
    <p:sldId id="455" r:id="rId312"/>
    <p:sldId id="456" r:id="rId313"/>
    <p:sldId id="457" r:id="rId314"/>
    <p:sldId id="452" r:id="rId315"/>
    <p:sldId id="458" r:id="rId316"/>
    <p:sldId id="459" r:id="rId317"/>
    <p:sldId id="478" r:id="rId318"/>
    <p:sldId id="479" r:id="rId319"/>
    <p:sldId id="480" r:id="rId320"/>
    <p:sldId id="482" r:id="rId321"/>
    <p:sldId id="484" r:id="rId322"/>
    <p:sldId id="485" r:id="rId323"/>
    <p:sldId id="486" r:id="rId324"/>
    <p:sldId id="487" r:id="rId325"/>
    <p:sldId id="488" r:id="rId326"/>
    <p:sldId id="489" r:id="rId327"/>
    <p:sldId id="389" r:id="rId328"/>
    <p:sldId id="401" r:id="rId329"/>
    <p:sldId id="405" r:id="rId330"/>
    <p:sldId id="402" r:id="rId331"/>
    <p:sldId id="528" r:id="rId332"/>
    <p:sldId id="525" r:id="rId333"/>
    <p:sldId id="793" r:id="rId334"/>
    <p:sldId id="404" r:id="rId335"/>
    <p:sldId id="567" r:id="rId336"/>
    <p:sldId id="568" r:id="rId337"/>
    <p:sldId id="406" r:id="rId338"/>
    <p:sldId id="407" r:id="rId339"/>
    <p:sldId id="527" r:id="rId340"/>
    <p:sldId id="794" r:id="rId341"/>
    <p:sldId id="795" r:id="rId342"/>
    <p:sldId id="390" r:id="rId343"/>
    <p:sldId id="391" r:id="rId344"/>
    <p:sldId id="392" r:id="rId345"/>
    <p:sldId id="393" r:id="rId346"/>
    <p:sldId id="394" r:id="rId347"/>
    <p:sldId id="395" r:id="rId348"/>
    <p:sldId id="396" r:id="rId349"/>
    <p:sldId id="397" r:id="rId350"/>
    <p:sldId id="398" r:id="rId351"/>
    <p:sldId id="399" r:id="rId352"/>
    <p:sldId id="526" r:id="rId353"/>
    <p:sldId id="409" r:id="rId354"/>
    <p:sldId id="529" r:id="rId355"/>
    <p:sldId id="530" r:id="rId356"/>
    <p:sldId id="531" r:id="rId357"/>
    <p:sldId id="532" r:id="rId358"/>
    <p:sldId id="533" r:id="rId359"/>
    <p:sldId id="534" r:id="rId360"/>
    <p:sldId id="535" r:id="rId361"/>
    <p:sldId id="536" r:id="rId362"/>
    <p:sldId id="537" r:id="rId363"/>
    <p:sldId id="538" r:id="rId364"/>
    <p:sldId id="539" r:id="rId365"/>
    <p:sldId id="540" r:id="rId366"/>
    <p:sldId id="541" r:id="rId367"/>
    <p:sldId id="542" r:id="rId368"/>
    <p:sldId id="543" r:id="rId369"/>
    <p:sldId id="544" r:id="rId370"/>
    <p:sldId id="545" r:id="rId371"/>
    <p:sldId id="546" r:id="rId372"/>
    <p:sldId id="547" r:id="rId373"/>
    <p:sldId id="548" r:id="rId374"/>
    <p:sldId id="549" r:id="rId375"/>
    <p:sldId id="550" r:id="rId376"/>
    <p:sldId id="551" r:id="rId377"/>
    <p:sldId id="569" r:id="rId378"/>
    <p:sldId id="570" r:id="rId379"/>
    <p:sldId id="571" r:id="rId380"/>
    <p:sldId id="572" r:id="rId381"/>
    <p:sldId id="573" r:id="rId382"/>
    <p:sldId id="574" r:id="rId383"/>
    <p:sldId id="575" r:id="rId384"/>
    <p:sldId id="577" r:id="rId385"/>
    <p:sldId id="552" r:id="rId386"/>
    <p:sldId id="558" r:id="rId387"/>
    <p:sldId id="553" r:id="rId388"/>
    <p:sldId id="554" r:id="rId389"/>
    <p:sldId id="555" r:id="rId390"/>
    <p:sldId id="556" r:id="rId391"/>
    <p:sldId id="557" r:id="rId39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81"/>
  </p:normalViewPr>
  <p:slideViewPr>
    <p:cSldViewPr snapToGrid="0">
      <p:cViewPr varScale="1">
        <p:scale>
          <a:sx n="116" d="100"/>
          <a:sy n="116" d="100"/>
        </p:scale>
        <p:origin x="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notesMaster" Target="notesMasters/notes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2BDDA-EF0E-4D4C-B8C9-0FF5ECBF8B9F}" type="datetimeFigureOut">
              <a:rPr lang="cs-CZ" smtClean="0"/>
              <a:t>10.02.2026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416C6-5CAC-4B4A-B95A-2A12C48445EF}" type="slidenum">
              <a:rPr lang="cs-CZ" smtClean="0"/>
              <a:t>‹#›</a:t>
            </a:fld>
            <a:endParaRPr lang="cs-CZ"/>
          </a:p>
        </p:txBody>
      </p:sp>
    </p:spTree>
    <p:extLst>
      <p:ext uri="{BB962C8B-B14F-4D97-AF65-F5344CB8AC3E}">
        <p14:creationId xmlns:p14="http://schemas.microsoft.com/office/powerpoint/2010/main" val="180786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p:nvPr>
        </p:nvSpPr>
        <p:spPr/>
        <p:txBody>
          <a:bodyPr/>
          <a:lstStyle/>
          <a:p>
            <a:fld id="{D05B4AD5-F349-A042-9210-92EDE8B59941}" type="slidenum">
              <a:rPr lang="cs-CZ" smtClean="0"/>
              <a:pPr/>
              <a:t>3</a:t>
            </a:fld>
            <a:endParaRPr lang="cs-CZ"/>
          </a:p>
        </p:txBody>
      </p:sp>
    </p:spTree>
    <p:extLst>
      <p:ext uri="{BB962C8B-B14F-4D97-AF65-F5344CB8AC3E}">
        <p14:creationId xmlns:p14="http://schemas.microsoft.com/office/powerpoint/2010/main" val="3345233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483EE5C-D206-BB4B-906A-B963EFF2BEF1}" type="slidenum">
              <a:rPr lang="cs-CZ"/>
              <a:pPr/>
              <a:t>33</a:t>
            </a:fld>
            <a:endParaRPr lang="cs-CZ"/>
          </a:p>
        </p:txBody>
      </p:sp>
      <p:sp>
        <p:nvSpPr>
          <p:cNvPr id="1689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89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353FB6-84C4-9444-8596-444CEEFE3C52}" type="slidenum">
              <a:rPr lang="cs-CZ"/>
              <a:pPr/>
              <a:t>261</a:t>
            </a:fld>
            <a:endParaRPr lang="cs-CZ"/>
          </a:p>
        </p:txBody>
      </p:sp>
      <p:sp>
        <p:nvSpPr>
          <p:cNvPr id="28262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262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9F60334-7298-6843-9197-BD9971292F96}" type="slidenum">
              <a:rPr lang="cs-CZ"/>
              <a:pPr/>
              <a:t>262</a:t>
            </a:fld>
            <a:endParaRPr lang="cs-CZ"/>
          </a:p>
        </p:txBody>
      </p:sp>
      <p:sp>
        <p:nvSpPr>
          <p:cNvPr id="28364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365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07B9B6-E40F-534D-842E-253841CC18A8}" type="slidenum">
              <a:rPr lang="cs-CZ"/>
              <a:pPr/>
              <a:t>263</a:t>
            </a:fld>
            <a:endParaRPr lang="cs-CZ"/>
          </a:p>
        </p:txBody>
      </p:sp>
      <p:sp>
        <p:nvSpPr>
          <p:cNvPr id="28467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467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5A0F83-3760-9A44-9964-D8B723A717D6}" type="slidenum">
              <a:rPr lang="cs-CZ"/>
              <a:pPr/>
              <a:t>264</a:t>
            </a:fld>
            <a:endParaRPr lang="cs-CZ"/>
          </a:p>
        </p:txBody>
      </p:sp>
      <p:sp>
        <p:nvSpPr>
          <p:cNvPr id="28569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569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B5FE9B-E4DC-C647-9581-70B0C06A7960}" type="slidenum">
              <a:rPr lang="cs-CZ"/>
              <a:pPr/>
              <a:t>265</a:t>
            </a:fld>
            <a:endParaRPr lang="cs-CZ"/>
          </a:p>
        </p:txBody>
      </p:sp>
      <p:sp>
        <p:nvSpPr>
          <p:cNvPr id="28672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672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074DD6C-6AE9-F547-A779-6C8592D6CD05}" type="slidenum">
              <a:rPr lang="cs-CZ"/>
              <a:pPr/>
              <a:t>266</a:t>
            </a:fld>
            <a:endParaRPr lang="cs-CZ"/>
          </a:p>
        </p:txBody>
      </p:sp>
      <p:sp>
        <p:nvSpPr>
          <p:cNvPr id="28774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774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7EB784C-6483-9A40-843B-4D40F752A62E}" type="slidenum">
              <a:rPr lang="cs-CZ"/>
              <a:pPr/>
              <a:t>267</a:t>
            </a:fld>
            <a:endParaRPr lang="cs-CZ"/>
          </a:p>
        </p:txBody>
      </p:sp>
      <p:sp>
        <p:nvSpPr>
          <p:cNvPr id="28876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877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400607-361A-9D42-80E9-6000305F0F7A}" type="slidenum">
              <a:rPr lang="cs-CZ"/>
              <a:pPr/>
              <a:t>268</a:t>
            </a:fld>
            <a:endParaRPr lang="cs-CZ"/>
          </a:p>
        </p:txBody>
      </p:sp>
      <p:sp>
        <p:nvSpPr>
          <p:cNvPr id="28979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979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B0D57F-E7F5-BE44-8220-26DEA40639A0}" type="slidenum">
              <a:rPr lang="cs-CZ"/>
              <a:pPr/>
              <a:t>269</a:t>
            </a:fld>
            <a:endParaRPr lang="cs-CZ"/>
          </a:p>
        </p:txBody>
      </p:sp>
      <p:sp>
        <p:nvSpPr>
          <p:cNvPr id="2908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08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C6BD40-F358-AE4E-AC0A-81CB04C18C6B}" type="slidenum">
              <a:rPr lang="cs-CZ"/>
              <a:pPr/>
              <a:t>270</a:t>
            </a:fld>
            <a:endParaRPr lang="cs-CZ"/>
          </a:p>
        </p:txBody>
      </p:sp>
      <p:sp>
        <p:nvSpPr>
          <p:cNvPr id="29184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184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1E3571D-AB95-5B49-8730-EF2987208E96}" type="slidenum">
              <a:rPr lang="cs-CZ"/>
              <a:pPr/>
              <a:t>34</a:t>
            </a:fld>
            <a:endParaRPr lang="cs-CZ"/>
          </a:p>
        </p:txBody>
      </p:sp>
      <p:sp>
        <p:nvSpPr>
          <p:cNvPr id="1699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99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310272-AB61-4B47-9AA0-05A049C15A06}" type="slidenum">
              <a:rPr lang="cs-CZ"/>
              <a:pPr/>
              <a:t>271</a:t>
            </a:fld>
            <a:endParaRPr lang="cs-CZ"/>
          </a:p>
        </p:txBody>
      </p:sp>
      <p:sp>
        <p:nvSpPr>
          <p:cNvPr id="29286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286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06200A-A563-1D45-A92A-860CFC0FEC91}" type="slidenum">
              <a:rPr lang="cs-CZ"/>
              <a:pPr/>
              <a:t>272</a:t>
            </a:fld>
            <a:endParaRPr lang="cs-CZ"/>
          </a:p>
        </p:txBody>
      </p:sp>
      <p:sp>
        <p:nvSpPr>
          <p:cNvPr id="2949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49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E3D394-8A83-7341-B9E7-12BC30E94A1C}" type="slidenum">
              <a:rPr lang="cs-CZ"/>
              <a:pPr/>
              <a:t>273</a:t>
            </a:fld>
            <a:endParaRPr lang="cs-CZ"/>
          </a:p>
        </p:txBody>
      </p:sp>
      <p:sp>
        <p:nvSpPr>
          <p:cNvPr id="29593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593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590A8E-D9C6-5E47-9FA4-BB137EB2C107}" type="slidenum">
              <a:rPr lang="cs-CZ"/>
              <a:pPr/>
              <a:t>327</a:t>
            </a:fld>
            <a:endParaRPr lang="cs-CZ"/>
          </a:p>
        </p:txBody>
      </p:sp>
      <p:sp>
        <p:nvSpPr>
          <p:cNvPr id="2969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63E8BF-93D6-A245-AA10-4779D51DD7AB}" type="slidenum">
              <a:rPr lang="cs-CZ"/>
              <a:pPr/>
              <a:t>328</a:t>
            </a:fld>
            <a:endParaRPr lang="cs-CZ"/>
          </a:p>
        </p:txBody>
      </p:sp>
      <p:sp>
        <p:nvSpPr>
          <p:cNvPr id="30924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0925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06E2C44-7B92-4542-984D-10B79884B21E}" type="slidenum">
              <a:rPr lang="cs-CZ"/>
              <a:pPr/>
              <a:t>329</a:t>
            </a:fld>
            <a:endParaRPr lang="cs-CZ"/>
          </a:p>
        </p:txBody>
      </p:sp>
      <p:sp>
        <p:nvSpPr>
          <p:cNvPr id="31334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1334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FD7C090-1917-DA41-9289-FBCF20AD0F16}" type="slidenum">
              <a:rPr lang="cs-CZ"/>
              <a:pPr/>
              <a:t>330</a:t>
            </a:fld>
            <a:endParaRPr lang="cs-CZ"/>
          </a:p>
        </p:txBody>
      </p:sp>
      <p:sp>
        <p:nvSpPr>
          <p:cNvPr id="31027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1027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8B76D3-F9D8-0448-8406-3233D3AC9DAE}" type="slidenum">
              <a:rPr lang="cs-CZ"/>
              <a:pPr/>
              <a:t>334</a:t>
            </a:fld>
            <a:endParaRPr lang="cs-CZ"/>
          </a:p>
        </p:txBody>
      </p:sp>
      <p:sp>
        <p:nvSpPr>
          <p:cNvPr id="31232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1232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98A82C-66F0-8243-A7CA-188D5EC95B75}" type="slidenum">
              <a:rPr lang="cs-CZ"/>
              <a:pPr/>
              <a:t>337</a:t>
            </a:fld>
            <a:endParaRPr lang="cs-CZ"/>
          </a:p>
        </p:txBody>
      </p:sp>
      <p:sp>
        <p:nvSpPr>
          <p:cNvPr id="31436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1437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081EFF-692C-A145-9246-62F782AB06C4}" type="slidenum">
              <a:rPr lang="cs-CZ"/>
              <a:pPr/>
              <a:t>338</a:t>
            </a:fld>
            <a:endParaRPr lang="cs-CZ"/>
          </a:p>
        </p:txBody>
      </p:sp>
      <p:sp>
        <p:nvSpPr>
          <p:cNvPr id="31539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1539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21F3F93-FEAA-3C4C-BDF0-50DBB16D0AD0}" type="slidenum">
              <a:rPr lang="cs-CZ"/>
              <a:pPr/>
              <a:t>39</a:t>
            </a:fld>
            <a:endParaRPr lang="cs-CZ"/>
          </a:p>
        </p:txBody>
      </p:sp>
      <p:sp>
        <p:nvSpPr>
          <p:cNvPr id="1710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10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p:nvPr>
        </p:nvSpPr>
        <p:spPr/>
        <p:txBody>
          <a:bodyPr/>
          <a:lstStyle/>
          <a:p>
            <a:fld id="{D05B4AD5-F349-A042-9210-92EDE8B59941}" type="slidenum">
              <a:rPr lang="cs-CZ" smtClean="0"/>
              <a:pPr/>
              <a:t>340</a:t>
            </a:fld>
            <a:endParaRPr lang="cs-CZ"/>
          </a:p>
        </p:txBody>
      </p:sp>
    </p:spTree>
    <p:extLst>
      <p:ext uri="{BB962C8B-B14F-4D97-AF65-F5344CB8AC3E}">
        <p14:creationId xmlns:p14="http://schemas.microsoft.com/office/powerpoint/2010/main" val="20375840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5B07B7-691D-204D-A527-6C28058B7510}" type="slidenum">
              <a:rPr lang="cs-CZ"/>
              <a:pPr/>
              <a:t>342</a:t>
            </a:fld>
            <a:endParaRPr lang="cs-CZ"/>
          </a:p>
        </p:txBody>
      </p:sp>
      <p:sp>
        <p:nvSpPr>
          <p:cNvPr id="2979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79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ECF2AC-113B-324E-9790-2A7E1F308AC0}" type="slidenum">
              <a:rPr lang="cs-CZ"/>
              <a:pPr/>
              <a:t>343</a:t>
            </a:fld>
            <a:endParaRPr lang="cs-CZ"/>
          </a:p>
        </p:txBody>
      </p:sp>
      <p:sp>
        <p:nvSpPr>
          <p:cNvPr id="2990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90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7A8EB68-80D8-184A-87C6-5FD62C99ECDA}" type="slidenum">
              <a:rPr lang="cs-CZ"/>
              <a:pPr/>
              <a:t>344</a:t>
            </a:fld>
            <a:endParaRPr lang="cs-CZ"/>
          </a:p>
        </p:txBody>
      </p:sp>
      <p:sp>
        <p:nvSpPr>
          <p:cNvPr id="3000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000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2D1072D-0860-EF40-961E-933E1A4D99F6}" type="slidenum">
              <a:rPr lang="cs-CZ"/>
              <a:pPr/>
              <a:t>345</a:t>
            </a:fld>
            <a:endParaRPr lang="cs-CZ"/>
          </a:p>
        </p:txBody>
      </p:sp>
      <p:sp>
        <p:nvSpPr>
          <p:cNvPr id="30105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0105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FB6007-FA21-C04F-8707-852FD1920AF2}" type="slidenum">
              <a:rPr lang="cs-CZ"/>
              <a:pPr/>
              <a:t>346</a:t>
            </a:fld>
            <a:endParaRPr lang="cs-CZ"/>
          </a:p>
        </p:txBody>
      </p:sp>
      <p:sp>
        <p:nvSpPr>
          <p:cNvPr id="30208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0208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4F55F2-E443-F94E-A120-CF3A0DA35593}" type="slidenum">
              <a:rPr lang="cs-CZ"/>
              <a:pPr/>
              <a:t>347</a:t>
            </a:fld>
            <a:endParaRPr lang="cs-CZ"/>
          </a:p>
        </p:txBody>
      </p:sp>
      <p:sp>
        <p:nvSpPr>
          <p:cNvPr id="30310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0310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6AD4A7-9158-694F-B1ED-8E25042AA187}" type="slidenum">
              <a:rPr lang="cs-CZ"/>
              <a:pPr/>
              <a:t>348</a:t>
            </a:fld>
            <a:endParaRPr lang="cs-CZ"/>
          </a:p>
        </p:txBody>
      </p:sp>
      <p:sp>
        <p:nvSpPr>
          <p:cNvPr id="30412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0413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E9652F2-AFE6-9E4D-BE6D-B521B1CB0B76}" type="slidenum">
              <a:rPr lang="cs-CZ"/>
              <a:pPr/>
              <a:t>349</a:t>
            </a:fld>
            <a:endParaRPr lang="cs-CZ"/>
          </a:p>
        </p:txBody>
      </p:sp>
      <p:sp>
        <p:nvSpPr>
          <p:cNvPr id="30515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0515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F84A70-A775-4D49-AFB8-2793C9A47C5D}" type="slidenum">
              <a:rPr lang="cs-CZ"/>
              <a:pPr/>
              <a:t>350</a:t>
            </a:fld>
            <a:endParaRPr lang="cs-CZ"/>
          </a:p>
        </p:txBody>
      </p:sp>
      <p:sp>
        <p:nvSpPr>
          <p:cNvPr id="3061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061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5FBCBDC-0509-D14A-B049-AD0B6F1FB224}" type="slidenum">
              <a:rPr lang="cs-CZ"/>
              <a:pPr/>
              <a:t>40</a:t>
            </a:fld>
            <a:endParaRPr lang="cs-CZ"/>
          </a:p>
        </p:txBody>
      </p:sp>
      <p:sp>
        <p:nvSpPr>
          <p:cNvPr id="1720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20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B1E529-AC51-E44D-A09C-8BBA8FC76528}" type="slidenum">
              <a:rPr lang="cs-CZ"/>
              <a:pPr/>
              <a:t>351</a:t>
            </a:fld>
            <a:endParaRPr lang="cs-CZ"/>
          </a:p>
        </p:txBody>
      </p:sp>
      <p:sp>
        <p:nvSpPr>
          <p:cNvPr id="30720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0720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C41B94-F3DB-8D40-A575-FDC18AD6EA39}" type="slidenum">
              <a:rPr lang="cs-CZ"/>
              <a:pPr/>
              <a:t>41</a:t>
            </a:fld>
            <a:endParaRPr lang="cs-CZ"/>
          </a:p>
        </p:txBody>
      </p:sp>
      <p:sp>
        <p:nvSpPr>
          <p:cNvPr id="17305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305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0428FAA-6517-0849-BE0C-671E59306B01}" type="slidenum">
              <a:rPr lang="cs-CZ"/>
              <a:pPr/>
              <a:t>42</a:t>
            </a:fld>
            <a:endParaRPr lang="cs-CZ"/>
          </a:p>
        </p:txBody>
      </p:sp>
      <p:sp>
        <p:nvSpPr>
          <p:cNvPr id="17408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408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FD2D2C5-95B7-9046-B4DB-18D15878A236}" type="slidenum">
              <a:rPr lang="cs-CZ"/>
              <a:pPr/>
              <a:t>43</a:t>
            </a:fld>
            <a:endParaRPr lang="cs-CZ"/>
          </a:p>
        </p:txBody>
      </p:sp>
      <p:sp>
        <p:nvSpPr>
          <p:cNvPr id="17510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510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0DD545-D248-614A-89F9-9BE608464AA1}" type="slidenum">
              <a:rPr lang="cs-CZ"/>
              <a:pPr/>
              <a:t>44</a:t>
            </a:fld>
            <a:endParaRPr lang="cs-CZ"/>
          </a:p>
        </p:txBody>
      </p:sp>
      <p:sp>
        <p:nvSpPr>
          <p:cNvPr id="17612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613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EAB44B-331B-3F4F-94C3-A3AD3A543C06}" type="slidenum">
              <a:rPr lang="cs-CZ"/>
              <a:pPr/>
              <a:t>47</a:t>
            </a:fld>
            <a:endParaRPr lang="cs-CZ"/>
          </a:p>
        </p:txBody>
      </p:sp>
      <p:sp>
        <p:nvSpPr>
          <p:cNvPr id="17715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715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9E730E3-1D06-304E-B58A-B5CC78848AE9}" type="slidenum">
              <a:rPr lang="cs-CZ"/>
              <a:pPr/>
              <a:t>58</a:t>
            </a:fld>
            <a:endParaRPr lang="cs-CZ"/>
          </a:p>
        </p:txBody>
      </p:sp>
      <p:sp>
        <p:nvSpPr>
          <p:cNvPr id="1781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81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1DB8DB1-2CFC-0248-B0C7-26B70514BD87}" type="slidenum">
              <a:rPr lang="cs-CZ"/>
              <a:pPr/>
              <a:t>9</a:t>
            </a:fld>
            <a:endParaRPr lang="cs-CZ"/>
          </a:p>
        </p:txBody>
      </p:sp>
      <p:sp>
        <p:nvSpPr>
          <p:cNvPr id="16076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0770"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636D6A-31E0-6A49-8F62-4C500F9EF348}" type="slidenum">
              <a:rPr lang="cs-CZ"/>
              <a:pPr/>
              <a:t>59</a:t>
            </a:fld>
            <a:endParaRPr lang="cs-CZ"/>
          </a:p>
        </p:txBody>
      </p:sp>
      <p:sp>
        <p:nvSpPr>
          <p:cNvPr id="17920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920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E3CADDF-B6CC-C245-92FD-F78806A5AE9C}" type="slidenum">
              <a:rPr lang="cs-CZ"/>
              <a:pPr/>
              <a:t>60</a:t>
            </a:fld>
            <a:endParaRPr lang="cs-CZ"/>
          </a:p>
        </p:txBody>
      </p:sp>
      <p:sp>
        <p:nvSpPr>
          <p:cNvPr id="18022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022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A439510-8D2A-6C45-B128-1AE0E6FF6DE9}" type="slidenum">
              <a:rPr lang="cs-CZ"/>
              <a:pPr/>
              <a:t>61</a:t>
            </a:fld>
            <a:endParaRPr lang="cs-CZ"/>
          </a:p>
        </p:txBody>
      </p:sp>
      <p:sp>
        <p:nvSpPr>
          <p:cNvPr id="18124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125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74A3B6-AECE-0A42-989C-C06D4620B822}" type="slidenum">
              <a:rPr lang="cs-CZ"/>
              <a:pPr/>
              <a:t>62</a:t>
            </a:fld>
            <a:endParaRPr lang="cs-CZ"/>
          </a:p>
        </p:txBody>
      </p:sp>
      <p:sp>
        <p:nvSpPr>
          <p:cNvPr id="18227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227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2055DA8-A343-4344-84FB-C6C488B8F59A}" type="slidenum">
              <a:rPr lang="cs-CZ"/>
              <a:pPr/>
              <a:t>63</a:t>
            </a:fld>
            <a:endParaRPr lang="cs-CZ"/>
          </a:p>
        </p:txBody>
      </p:sp>
      <p:sp>
        <p:nvSpPr>
          <p:cNvPr id="18329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329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BED6285-0B22-7F44-8156-4D20224BDD1D}" type="slidenum">
              <a:rPr lang="cs-CZ"/>
              <a:pPr/>
              <a:t>64</a:t>
            </a:fld>
            <a:endParaRPr lang="cs-CZ"/>
          </a:p>
        </p:txBody>
      </p:sp>
      <p:sp>
        <p:nvSpPr>
          <p:cNvPr id="18432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432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9CFAB7-D28F-4449-B961-3F0B43BCF72E}" type="slidenum">
              <a:rPr lang="cs-CZ"/>
              <a:pPr/>
              <a:t>65</a:t>
            </a:fld>
            <a:endParaRPr lang="cs-CZ"/>
          </a:p>
        </p:txBody>
      </p:sp>
      <p:sp>
        <p:nvSpPr>
          <p:cNvPr id="18534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534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3057D5-1192-EE42-BF08-F52E4EC35845}" type="slidenum">
              <a:rPr lang="cs-CZ"/>
              <a:pPr/>
              <a:t>66</a:t>
            </a:fld>
            <a:endParaRPr lang="cs-CZ"/>
          </a:p>
        </p:txBody>
      </p:sp>
      <p:sp>
        <p:nvSpPr>
          <p:cNvPr id="18636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637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99C140-A711-864E-9C7D-51484CB31C7E}" type="slidenum">
              <a:rPr lang="cs-CZ"/>
              <a:pPr/>
              <a:t>67</a:t>
            </a:fld>
            <a:endParaRPr lang="cs-CZ"/>
          </a:p>
        </p:txBody>
      </p:sp>
      <p:sp>
        <p:nvSpPr>
          <p:cNvPr id="18739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739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B5CC533-D928-0548-9262-4C68B8B209B4}" type="slidenum">
              <a:rPr lang="cs-CZ"/>
              <a:pPr/>
              <a:t>68</a:t>
            </a:fld>
            <a:endParaRPr lang="cs-CZ"/>
          </a:p>
        </p:txBody>
      </p:sp>
      <p:sp>
        <p:nvSpPr>
          <p:cNvPr id="1884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84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2D97A43-7D95-B04C-82C6-42A7DEE5BD86}" type="slidenum">
              <a:rPr lang="cs-CZ"/>
              <a:pPr/>
              <a:t>13</a:t>
            </a:fld>
            <a:endParaRPr lang="cs-CZ"/>
          </a:p>
        </p:txBody>
      </p:sp>
      <p:sp>
        <p:nvSpPr>
          <p:cNvPr id="16179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179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CD5531-CF96-EE43-A73E-1A03843F09C2}" type="slidenum">
              <a:rPr lang="cs-CZ"/>
              <a:pPr/>
              <a:t>69</a:t>
            </a:fld>
            <a:endParaRPr lang="cs-CZ"/>
          </a:p>
        </p:txBody>
      </p:sp>
      <p:sp>
        <p:nvSpPr>
          <p:cNvPr id="18944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944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2AEF1D-5FF5-2F44-B5C6-9772AF33465F}" type="slidenum">
              <a:rPr lang="cs-CZ"/>
              <a:pPr/>
              <a:t>70</a:t>
            </a:fld>
            <a:endParaRPr lang="cs-CZ"/>
          </a:p>
        </p:txBody>
      </p:sp>
      <p:sp>
        <p:nvSpPr>
          <p:cNvPr id="19046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046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21357F-2A80-4143-8CF5-A8CB740FDBD2}" type="slidenum">
              <a:rPr lang="cs-CZ"/>
              <a:pPr/>
              <a:t>71</a:t>
            </a:fld>
            <a:endParaRPr lang="cs-CZ"/>
          </a:p>
        </p:txBody>
      </p:sp>
      <p:sp>
        <p:nvSpPr>
          <p:cNvPr id="19148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149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DF4D3F-BCE0-C445-82EF-2D0650577E37}" type="slidenum">
              <a:rPr lang="cs-CZ"/>
              <a:pPr/>
              <a:t>72</a:t>
            </a:fld>
            <a:endParaRPr lang="cs-CZ"/>
          </a:p>
        </p:txBody>
      </p:sp>
      <p:sp>
        <p:nvSpPr>
          <p:cNvPr id="1925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25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05C2F8-7EB9-BF46-9F0C-70ECF64A2262}" type="slidenum">
              <a:rPr lang="cs-CZ"/>
              <a:pPr/>
              <a:t>73</a:t>
            </a:fld>
            <a:endParaRPr lang="cs-CZ"/>
          </a:p>
        </p:txBody>
      </p:sp>
      <p:sp>
        <p:nvSpPr>
          <p:cNvPr id="19353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353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718502F-C57E-1C48-B7F7-6D753A45CF00}" type="slidenum">
              <a:rPr lang="cs-CZ"/>
              <a:pPr/>
              <a:t>74</a:t>
            </a:fld>
            <a:endParaRPr lang="cs-CZ"/>
          </a:p>
        </p:txBody>
      </p:sp>
      <p:sp>
        <p:nvSpPr>
          <p:cNvPr id="1945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45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4969AA6-F501-7B4E-A02E-76C43A8B7C4A}" type="slidenum">
              <a:rPr lang="cs-CZ"/>
              <a:pPr/>
              <a:t>75</a:t>
            </a:fld>
            <a:endParaRPr lang="cs-CZ"/>
          </a:p>
        </p:txBody>
      </p:sp>
      <p:sp>
        <p:nvSpPr>
          <p:cNvPr id="1955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55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67475-A4DA-5345-870D-7D8A74E47273}" type="slidenum">
              <a:rPr lang="cs-CZ"/>
              <a:pPr/>
              <a:t>77</a:t>
            </a:fld>
            <a:endParaRPr lang="cs-CZ"/>
          </a:p>
        </p:txBody>
      </p:sp>
      <p:sp>
        <p:nvSpPr>
          <p:cNvPr id="1966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66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2C8BE2-0D75-954D-8043-F1E8A4C5F1B0}" type="slidenum">
              <a:rPr lang="cs-CZ"/>
              <a:pPr/>
              <a:t>89</a:t>
            </a:fld>
            <a:endParaRPr lang="cs-CZ"/>
          </a:p>
        </p:txBody>
      </p:sp>
      <p:sp>
        <p:nvSpPr>
          <p:cNvPr id="1976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76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F6C0A1-2E30-D846-9462-C2FF3D84225E}" type="slidenum">
              <a:rPr lang="cs-CZ"/>
              <a:pPr/>
              <a:t>91</a:t>
            </a:fld>
            <a:endParaRPr lang="cs-CZ"/>
          </a:p>
        </p:txBody>
      </p:sp>
      <p:sp>
        <p:nvSpPr>
          <p:cNvPr id="2037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037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1B4CCF-3BE0-404E-A996-5082BD3884B0}" type="slidenum">
              <a:rPr lang="cs-CZ"/>
              <a:pPr/>
              <a:t>14</a:t>
            </a:fld>
            <a:endParaRPr lang="cs-CZ"/>
          </a:p>
        </p:txBody>
      </p:sp>
      <p:sp>
        <p:nvSpPr>
          <p:cNvPr id="1628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28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4C23332-EBCE-5D4D-B29C-193DD38E2DE0}" type="slidenum">
              <a:rPr lang="cs-CZ"/>
              <a:pPr/>
              <a:t>114</a:t>
            </a:fld>
            <a:endParaRPr lang="cs-CZ"/>
          </a:p>
        </p:txBody>
      </p:sp>
      <p:sp>
        <p:nvSpPr>
          <p:cNvPr id="2181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181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9C58F4-157C-3147-AD56-3A5015FD5208}" type="slidenum">
              <a:rPr lang="cs-CZ"/>
              <a:pPr/>
              <a:t>115</a:t>
            </a:fld>
            <a:endParaRPr lang="cs-CZ"/>
          </a:p>
        </p:txBody>
      </p:sp>
      <p:sp>
        <p:nvSpPr>
          <p:cNvPr id="2140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140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3603373-4E18-F84D-A3E6-AE6562207F40}" type="slidenum">
              <a:rPr lang="cs-CZ"/>
              <a:pPr/>
              <a:t>126</a:t>
            </a:fld>
            <a:endParaRPr lang="cs-CZ"/>
          </a:p>
        </p:txBody>
      </p:sp>
      <p:sp>
        <p:nvSpPr>
          <p:cNvPr id="2201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01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77B9EA-BDD2-8342-8AB9-4ABBD64AFADF}" type="slidenum">
              <a:rPr lang="cs-CZ"/>
              <a:pPr/>
              <a:t>128</a:t>
            </a:fld>
            <a:endParaRPr lang="cs-CZ"/>
          </a:p>
        </p:txBody>
      </p:sp>
      <p:sp>
        <p:nvSpPr>
          <p:cNvPr id="2211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11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2869452-9119-5343-9116-A35D039CDEC6}" type="slidenum">
              <a:rPr lang="cs-CZ"/>
              <a:pPr/>
              <a:t>129</a:t>
            </a:fld>
            <a:endParaRPr lang="cs-CZ"/>
          </a:p>
        </p:txBody>
      </p:sp>
      <p:sp>
        <p:nvSpPr>
          <p:cNvPr id="2222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22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B0BA39-B23D-EF4B-9F05-ECE737A8E5BF}" type="slidenum">
              <a:rPr lang="cs-CZ"/>
              <a:pPr/>
              <a:t>130</a:t>
            </a:fld>
            <a:endParaRPr lang="cs-CZ"/>
          </a:p>
        </p:txBody>
      </p:sp>
      <p:sp>
        <p:nvSpPr>
          <p:cNvPr id="2232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32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F5675E-7C41-C94F-BDD8-B1C0A11ECA0E}" type="slidenum">
              <a:rPr lang="cs-CZ"/>
              <a:pPr/>
              <a:t>131</a:t>
            </a:fld>
            <a:endParaRPr lang="cs-CZ"/>
          </a:p>
        </p:txBody>
      </p:sp>
      <p:sp>
        <p:nvSpPr>
          <p:cNvPr id="22425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425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9024D3-F970-B542-B19D-CCBB38E52863}" type="slidenum">
              <a:rPr lang="cs-CZ"/>
              <a:pPr/>
              <a:t>132</a:t>
            </a:fld>
            <a:endParaRPr lang="cs-CZ"/>
          </a:p>
        </p:txBody>
      </p:sp>
      <p:sp>
        <p:nvSpPr>
          <p:cNvPr id="22528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528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8A9E752-1305-3749-820F-6D0232D4B95A}" type="slidenum">
              <a:rPr lang="cs-CZ"/>
              <a:pPr/>
              <a:t>133</a:t>
            </a:fld>
            <a:endParaRPr lang="cs-CZ"/>
          </a:p>
        </p:txBody>
      </p:sp>
      <p:sp>
        <p:nvSpPr>
          <p:cNvPr id="22630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630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D4D1041-CB1E-F64E-83A5-0A25AFEBDD9A}" type="slidenum">
              <a:rPr lang="cs-CZ"/>
              <a:pPr/>
              <a:t>134</a:t>
            </a:fld>
            <a:endParaRPr lang="cs-CZ"/>
          </a:p>
        </p:txBody>
      </p:sp>
      <p:sp>
        <p:nvSpPr>
          <p:cNvPr id="22732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733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A2C21AD-C311-B243-B5A2-BE006A24C78F}" type="slidenum">
              <a:rPr lang="cs-CZ"/>
              <a:pPr/>
              <a:t>16</a:t>
            </a:fld>
            <a:endParaRPr lang="cs-CZ"/>
          </a:p>
        </p:txBody>
      </p:sp>
      <p:sp>
        <p:nvSpPr>
          <p:cNvPr id="16384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384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554B8AA-58D0-A643-A33C-ACC51A1B318E}" type="slidenum">
              <a:rPr lang="cs-CZ"/>
              <a:pPr/>
              <a:t>135</a:t>
            </a:fld>
            <a:endParaRPr lang="cs-CZ"/>
          </a:p>
        </p:txBody>
      </p:sp>
      <p:sp>
        <p:nvSpPr>
          <p:cNvPr id="22835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835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4FF8A0-AB61-D341-9206-025FEAD3816F}" type="slidenum">
              <a:rPr lang="cs-CZ"/>
              <a:pPr/>
              <a:t>136</a:t>
            </a:fld>
            <a:endParaRPr lang="cs-CZ"/>
          </a:p>
        </p:txBody>
      </p:sp>
      <p:sp>
        <p:nvSpPr>
          <p:cNvPr id="2293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93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16A4542-24B7-794E-8A2D-30CC97219009}" type="slidenum">
              <a:rPr lang="cs-CZ"/>
              <a:pPr/>
              <a:t>137</a:t>
            </a:fld>
            <a:endParaRPr lang="cs-CZ"/>
          </a:p>
        </p:txBody>
      </p:sp>
      <p:sp>
        <p:nvSpPr>
          <p:cNvPr id="23040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040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109B5D-5334-834D-9C2A-2BA972FD4362}" type="slidenum">
              <a:rPr lang="cs-CZ"/>
              <a:pPr/>
              <a:t>138</a:t>
            </a:fld>
            <a:endParaRPr lang="cs-CZ"/>
          </a:p>
        </p:txBody>
      </p:sp>
      <p:sp>
        <p:nvSpPr>
          <p:cNvPr id="23142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142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53FCC-69DF-2547-B3CC-06FDF338F8E3}" type="slidenum">
              <a:rPr lang="cs-CZ"/>
              <a:pPr/>
              <a:t>139</a:t>
            </a:fld>
            <a:endParaRPr lang="cs-CZ"/>
          </a:p>
        </p:txBody>
      </p:sp>
      <p:sp>
        <p:nvSpPr>
          <p:cNvPr id="23244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245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902C3C-FCB0-6A48-8D56-21890283B0FA}" type="slidenum">
              <a:rPr lang="cs-CZ"/>
              <a:pPr/>
              <a:t>141</a:t>
            </a:fld>
            <a:endParaRPr lang="cs-CZ"/>
          </a:p>
        </p:txBody>
      </p:sp>
      <p:sp>
        <p:nvSpPr>
          <p:cNvPr id="23347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347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138E59-49D2-5446-9B36-5D5722027ED9}" type="slidenum">
              <a:rPr lang="cs-CZ"/>
              <a:pPr/>
              <a:t>142</a:t>
            </a:fld>
            <a:endParaRPr lang="cs-CZ"/>
          </a:p>
        </p:txBody>
      </p:sp>
      <p:sp>
        <p:nvSpPr>
          <p:cNvPr id="23449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449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00607FA-2307-114D-9916-91389FC51EF9}" type="slidenum">
              <a:rPr lang="cs-CZ"/>
              <a:pPr/>
              <a:t>165</a:t>
            </a:fld>
            <a:endParaRPr lang="cs-CZ"/>
          </a:p>
        </p:txBody>
      </p:sp>
      <p:sp>
        <p:nvSpPr>
          <p:cNvPr id="2396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96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12E160-22B0-0942-8DE5-923E2026CD8B}" type="slidenum">
              <a:rPr lang="cs-CZ"/>
              <a:pPr/>
              <a:t>166</a:t>
            </a:fld>
            <a:endParaRPr lang="cs-CZ"/>
          </a:p>
        </p:txBody>
      </p:sp>
      <p:sp>
        <p:nvSpPr>
          <p:cNvPr id="24064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064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51FADB-0890-DB4A-926E-20D4F39FDDE7}" type="slidenum">
              <a:rPr lang="cs-CZ"/>
              <a:pPr/>
              <a:t>167</a:t>
            </a:fld>
            <a:endParaRPr lang="cs-CZ"/>
          </a:p>
        </p:txBody>
      </p:sp>
      <p:sp>
        <p:nvSpPr>
          <p:cNvPr id="24166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166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ABE0902-864F-FD4F-B5D4-8B28164AC6A6}" type="slidenum">
              <a:rPr lang="cs-CZ"/>
              <a:pPr/>
              <a:t>18</a:t>
            </a:fld>
            <a:endParaRPr lang="cs-CZ"/>
          </a:p>
        </p:txBody>
      </p:sp>
      <p:sp>
        <p:nvSpPr>
          <p:cNvPr id="16486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486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B7354D1-FA6C-6841-A581-AA1711A510C1}" type="slidenum">
              <a:rPr lang="cs-CZ"/>
              <a:pPr/>
              <a:t>168</a:t>
            </a:fld>
            <a:endParaRPr lang="cs-CZ"/>
          </a:p>
        </p:txBody>
      </p:sp>
      <p:sp>
        <p:nvSpPr>
          <p:cNvPr id="24268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269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FD671AF-1540-4F4F-AFCE-770064210EF3}" type="slidenum">
              <a:rPr lang="cs-CZ"/>
              <a:pPr/>
              <a:t>169</a:t>
            </a:fld>
            <a:endParaRPr lang="cs-CZ"/>
          </a:p>
        </p:txBody>
      </p:sp>
      <p:sp>
        <p:nvSpPr>
          <p:cNvPr id="2437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37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88298CD-7395-5941-BBC4-E1C93F6C47FE}" type="slidenum">
              <a:rPr lang="cs-CZ"/>
              <a:pPr/>
              <a:t>171</a:t>
            </a:fld>
            <a:endParaRPr lang="cs-CZ"/>
          </a:p>
        </p:txBody>
      </p:sp>
      <p:sp>
        <p:nvSpPr>
          <p:cNvPr id="24473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473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EEAA2C-9FE2-1645-9BBA-C16E1E229EC8}" type="slidenum">
              <a:rPr lang="cs-CZ"/>
              <a:pPr/>
              <a:t>172</a:t>
            </a:fld>
            <a:endParaRPr lang="cs-CZ"/>
          </a:p>
        </p:txBody>
      </p:sp>
      <p:sp>
        <p:nvSpPr>
          <p:cNvPr id="2457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712E68-BD4F-6242-9AE0-213894D2576F}" type="slidenum">
              <a:rPr lang="cs-CZ"/>
              <a:pPr/>
              <a:t>173</a:t>
            </a:fld>
            <a:endParaRPr lang="cs-CZ"/>
          </a:p>
        </p:txBody>
      </p:sp>
      <p:sp>
        <p:nvSpPr>
          <p:cNvPr id="2467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67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C46720F-4D69-444B-8A15-24378FDF30F2}" type="slidenum">
              <a:rPr lang="cs-CZ"/>
              <a:pPr/>
              <a:t>177</a:t>
            </a:fld>
            <a:endParaRPr lang="cs-CZ"/>
          </a:p>
        </p:txBody>
      </p:sp>
      <p:sp>
        <p:nvSpPr>
          <p:cNvPr id="2478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78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6B2142-1A5F-C949-A611-6AF7058A3ADA}" type="slidenum">
              <a:rPr lang="cs-CZ"/>
              <a:pPr/>
              <a:t>178</a:t>
            </a:fld>
            <a:endParaRPr lang="cs-CZ"/>
          </a:p>
        </p:txBody>
      </p:sp>
      <p:sp>
        <p:nvSpPr>
          <p:cNvPr id="2488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88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6D4EB6-AE31-7249-A839-999C1A1E647C}" type="slidenum">
              <a:rPr lang="cs-CZ"/>
              <a:pPr/>
              <a:t>181</a:t>
            </a:fld>
            <a:endParaRPr lang="cs-CZ"/>
          </a:p>
        </p:txBody>
      </p:sp>
      <p:sp>
        <p:nvSpPr>
          <p:cNvPr id="24985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985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7D3CD4-E782-F442-82F3-544E5F9F23ED}" type="slidenum">
              <a:rPr lang="cs-CZ"/>
              <a:pPr/>
              <a:t>182</a:t>
            </a:fld>
            <a:endParaRPr lang="cs-CZ"/>
          </a:p>
        </p:txBody>
      </p:sp>
      <p:sp>
        <p:nvSpPr>
          <p:cNvPr id="25088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088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p:nvPr>
        </p:nvSpPr>
        <p:spPr/>
        <p:txBody>
          <a:bodyPr/>
          <a:lstStyle/>
          <a:p>
            <a:fld id="{D05B4AD5-F349-A042-9210-92EDE8B59941}" type="slidenum">
              <a:rPr lang="cs-CZ" smtClean="0"/>
              <a:pPr/>
              <a:t>198</a:t>
            </a:fld>
            <a:endParaRPr lang="cs-CZ"/>
          </a:p>
        </p:txBody>
      </p:sp>
    </p:spTree>
    <p:extLst>
      <p:ext uri="{BB962C8B-B14F-4D97-AF65-F5344CB8AC3E}">
        <p14:creationId xmlns:p14="http://schemas.microsoft.com/office/powerpoint/2010/main" val="298407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3C834B7-2669-CE49-B76E-4987F1FE36AC}" type="slidenum">
              <a:rPr lang="cs-CZ"/>
              <a:pPr/>
              <a:t>20</a:t>
            </a:fld>
            <a:endParaRPr lang="cs-CZ"/>
          </a:p>
        </p:txBody>
      </p:sp>
      <p:sp>
        <p:nvSpPr>
          <p:cNvPr id="16588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589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47CB41F-DCE4-F24F-8271-A89185B49C87}" type="slidenum">
              <a:rPr lang="cs-CZ"/>
              <a:pPr/>
              <a:t>210</a:t>
            </a:fld>
            <a:endParaRPr lang="cs-CZ"/>
          </a:p>
        </p:txBody>
      </p:sp>
      <p:sp>
        <p:nvSpPr>
          <p:cNvPr id="25190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190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A340D7-6B6C-C045-962A-DCDA7CE55F2B}" type="slidenum">
              <a:rPr lang="cs-CZ"/>
              <a:pPr/>
              <a:t>211</a:t>
            </a:fld>
            <a:endParaRPr lang="cs-CZ"/>
          </a:p>
        </p:txBody>
      </p:sp>
      <p:sp>
        <p:nvSpPr>
          <p:cNvPr id="25292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293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99BE6AA-78F4-5541-B936-05B95BC65AE9}" type="slidenum">
              <a:rPr lang="cs-CZ"/>
              <a:pPr/>
              <a:t>212</a:t>
            </a:fld>
            <a:endParaRPr lang="cs-CZ"/>
          </a:p>
        </p:txBody>
      </p:sp>
      <p:sp>
        <p:nvSpPr>
          <p:cNvPr id="25395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395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DBAD53C-7119-5C47-9926-5F86BAAF96F5}" type="slidenum">
              <a:rPr lang="cs-CZ"/>
              <a:pPr/>
              <a:t>213</a:t>
            </a:fld>
            <a:endParaRPr lang="cs-CZ"/>
          </a:p>
        </p:txBody>
      </p:sp>
      <p:sp>
        <p:nvSpPr>
          <p:cNvPr id="2549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49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B3A17E-DCB2-0F46-A57E-04053C1C8AF8}" type="slidenum">
              <a:rPr lang="cs-CZ"/>
              <a:pPr/>
              <a:t>214</a:t>
            </a:fld>
            <a:endParaRPr lang="cs-CZ"/>
          </a:p>
        </p:txBody>
      </p:sp>
      <p:sp>
        <p:nvSpPr>
          <p:cNvPr id="25600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600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D7BDBD-A920-A049-93DF-17D8FF02E066}" type="slidenum">
              <a:rPr lang="cs-CZ"/>
              <a:pPr/>
              <a:t>215</a:t>
            </a:fld>
            <a:endParaRPr lang="cs-CZ"/>
          </a:p>
        </p:txBody>
      </p:sp>
      <p:sp>
        <p:nvSpPr>
          <p:cNvPr id="25702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702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535817-D32D-324C-876C-BFCE58E402B6}" type="slidenum">
              <a:rPr lang="cs-CZ"/>
              <a:pPr/>
              <a:t>216</a:t>
            </a:fld>
            <a:endParaRPr lang="cs-CZ"/>
          </a:p>
        </p:txBody>
      </p:sp>
      <p:sp>
        <p:nvSpPr>
          <p:cNvPr id="25804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805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A89BC74-A259-754D-B6B1-4968AAD3BB18}" type="slidenum">
              <a:rPr lang="cs-CZ"/>
              <a:pPr/>
              <a:t>217</a:t>
            </a:fld>
            <a:endParaRPr lang="cs-CZ"/>
          </a:p>
        </p:txBody>
      </p:sp>
      <p:sp>
        <p:nvSpPr>
          <p:cNvPr id="25907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907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9D5790-AB33-034A-8D66-5325E79C0239}" type="slidenum">
              <a:rPr lang="cs-CZ"/>
              <a:pPr/>
              <a:t>218</a:t>
            </a:fld>
            <a:endParaRPr lang="cs-CZ"/>
          </a:p>
        </p:txBody>
      </p:sp>
      <p:sp>
        <p:nvSpPr>
          <p:cNvPr id="26009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009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B08CF8-3E65-334F-AC78-D5AB01BF4591}" type="slidenum">
              <a:rPr lang="cs-CZ"/>
              <a:pPr/>
              <a:t>219</a:t>
            </a:fld>
            <a:endParaRPr lang="cs-CZ"/>
          </a:p>
        </p:txBody>
      </p:sp>
      <p:sp>
        <p:nvSpPr>
          <p:cNvPr id="26112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112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02AC3EE-99EF-B641-BE8C-B9F46BFE5FB2}" type="slidenum">
              <a:rPr lang="cs-CZ"/>
              <a:pPr/>
              <a:t>25</a:t>
            </a:fld>
            <a:endParaRPr lang="cs-CZ"/>
          </a:p>
        </p:txBody>
      </p:sp>
      <p:sp>
        <p:nvSpPr>
          <p:cNvPr id="1669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69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B68E41-2D05-4D48-ABEB-42D4414A5BBC}" type="slidenum">
              <a:rPr lang="cs-CZ"/>
              <a:pPr/>
              <a:t>220</a:t>
            </a:fld>
            <a:endParaRPr lang="cs-CZ"/>
          </a:p>
        </p:txBody>
      </p:sp>
      <p:sp>
        <p:nvSpPr>
          <p:cNvPr id="26214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214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FA0169E-6B1E-D948-871D-6639BC5B72D2}" type="slidenum">
              <a:rPr lang="cs-CZ"/>
              <a:pPr/>
              <a:t>221</a:t>
            </a:fld>
            <a:endParaRPr lang="cs-CZ"/>
          </a:p>
        </p:txBody>
      </p:sp>
      <p:sp>
        <p:nvSpPr>
          <p:cNvPr id="26316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317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A63D8BB-E4FF-C949-A0EA-1DB01E55EC51}" type="slidenum">
              <a:rPr lang="cs-CZ"/>
              <a:pPr/>
              <a:t>222</a:t>
            </a:fld>
            <a:endParaRPr lang="cs-CZ"/>
          </a:p>
        </p:txBody>
      </p:sp>
      <p:sp>
        <p:nvSpPr>
          <p:cNvPr id="26419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419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4C93AEC-6919-BB46-BAC3-A2768494B35C}" type="slidenum">
              <a:rPr lang="cs-CZ"/>
              <a:pPr/>
              <a:t>223</a:t>
            </a:fld>
            <a:endParaRPr lang="cs-CZ"/>
          </a:p>
        </p:txBody>
      </p:sp>
      <p:sp>
        <p:nvSpPr>
          <p:cNvPr id="26521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521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EB32224-0CFD-4E45-ADA0-E9B94CB67101}" type="slidenum">
              <a:rPr lang="cs-CZ"/>
              <a:pPr/>
              <a:t>224</a:t>
            </a:fld>
            <a:endParaRPr lang="cs-CZ"/>
          </a:p>
        </p:txBody>
      </p:sp>
      <p:sp>
        <p:nvSpPr>
          <p:cNvPr id="26624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624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CFFD198-64D4-0143-8A39-2643915C53E3}" type="slidenum">
              <a:rPr lang="cs-CZ"/>
              <a:pPr/>
              <a:t>225</a:t>
            </a:fld>
            <a:endParaRPr lang="cs-CZ"/>
          </a:p>
        </p:txBody>
      </p:sp>
      <p:sp>
        <p:nvSpPr>
          <p:cNvPr id="26726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726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8D302B-F09A-9B45-96C7-9BC3AC19D4C6}" type="slidenum">
              <a:rPr lang="cs-CZ"/>
              <a:pPr/>
              <a:t>226</a:t>
            </a:fld>
            <a:endParaRPr lang="cs-CZ"/>
          </a:p>
        </p:txBody>
      </p:sp>
      <p:sp>
        <p:nvSpPr>
          <p:cNvPr id="26828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829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1ED619F-27F5-2649-BE67-04E97CCF76B4}" type="slidenum">
              <a:rPr lang="cs-CZ"/>
              <a:pPr/>
              <a:t>227</a:t>
            </a:fld>
            <a:endParaRPr lang="cs-CZ"/>
          </a:p>
        </p:txBody>
      </p:sp>
      <p:sp>
        <p:nvSpPr>
          <p:cNvPr id="26931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931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D8F9AD-D73C-C04C-9A8E-47897280DB36}" type="slidenum">
              <a:rPr lang="cs-CZ"/>
              <a:pPr/>
              <a:t>228</a:t>
            </a:fld>
            <a:endParaRPr lang="cs-CZ"/>
          </a:p>
        </p:txBody>
      </p:sp>
      <p:sp>
        <p:nvSpPr>
          <p:cNvPr id="27033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033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5D0E28-47FF-6446-8845-AC789F79DDE2}" type="slidenum">
              <a:rPr lang="cs-CZ"/>
              <a:pPr/>
              <a:t>229</a:t>
            </a:fld>
            <a:endParaRPr lang="cs-CZ"/>
          </a:p>
        </p:txBody>
      </p:sp>
      <p:sp>
        <p:nvSpPr>
          <p:cNvPr id="27136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136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AC6C7F-BA43-EB4B-80F4-351511F5BE2B}" type="slidenum">
              <a:rPr lang="cs-CZ"/>
              <a:pPr/>
              <a:t>28</a:t>
            </a:fld>
            <a:endParaRPr lang="cs-CZ"/>
          </a:p>
        </p:txBody>
      </p:sp>
      <p:sp>
        <p:nvSpPr>
          <p:cNvPr id="16793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793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6489E6-EEB3-014E-9BBB-8A4ABBA55058}" type="slidenum">
              <a:rPr lang="cs-CZ"/>
              <a:pPr/>
              <a:t>230</a:t>
            </a:fld>
            <a:endParaRPr lang="cs-CZ"/>
          </a:p>
        </p:txBody>
      </p:sp>
      <p:sp>
        <p:nvSpPr>
          <p:cNvPr id="27238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238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DC8EFF-10E5-7947-9801-C6EE89658AC0}" type="slidenum">
              <a:rPr lang="cs-CZ"/>
              <a:pPr/>
              <a:t>231</a:t>
            </a:fld>
            <a:endParaRPr lang="cs-CZ"/>
          </a:p>
        </p:txBody>
      </p:sp>
      <p:sp>
        <p:nvSpPr>
          <p:cNvPr id="27340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341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C5804C7-BA9A-404C-9B2D-CF69B1FC0407}" type="slidenum">
              <a:rPr lang="cs-CZ"/>
              <a:pPr/>
              <a:t>232</a:t>
            </a:fld>
            <a:endParaRPr lang="cs-CZ"/>
          </a:p>
        </p:txBody>
      </p:sp>
      <p:sp>
        <p:nvSpPr>
          <p:cNvPr id="27443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443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F0BEFD-3736-6849-AFA9-9B3D85184A9E}" type="slidenum">
              <a:rPr lang="cs-CZ"/>
              <a:pPr/>
              <a:t>233</a:t>
            </a:fld>
            <a:endParaRPr lang="cs-CZ"/>
          </a:p>
        </p:txBody>
      </p:sp>
      <p:sp>
        <p:nvSpPr>
          <p:cNvPr id="27545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545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983CEE0-C6CB-BB41-B07E-13ACA35ECC57}" type="slidenum">
              <a:rPr lang="cs-CZ"/>
              <a:pPr/>
              <a:t>234</a:t>
            </a:fld>
            <a:endParaRPr lang="cs-CZ"/>
          </a:p>
        </p:txBody>
      </p:sp>
      <p:sp>
        <p:nvSpPr>
          <p:cNvPr id="27648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648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ED12F3-3CD9-B043-A154-2FEAFEAA396E}" type="slidenum">
              <a:rPr lang="cs-CZ"/>
              <a:pPr/>
              <a:t>256</a:t>
            </a:fld>
            <a:endParaRPr lang="cs-CZ"/>
          </a:p>
        </p:txBody>
      </p:sp>
      <p:sp>
        <p:nvSpPr>
          <p:cNvPr id="277505"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7506"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D2D9357-D87A-8044-BED5-BFCAF47352F9}" type="slidenum">
              <a:rPr lang="cs-CZ"/>
              <a:pPr/>
              <a:t>257</a:t>
            </a:fld>
            <a:endParaRPr lang="cs-CZ"/>
          </a:p>
        </p:txBody>
      </p:sp>
      <p:sp>
        <p:nvSpPr>
          <p:cNvPr id="278529"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8530"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62117D6-94B3-AA4B-A1E2-CA0450050441}" type="slidenum">
              <a:rPr lang="cs-CZ"/>
              <a:pPr/>
              <a:t>258</a:t>
            </a:fld>
            <a:endParaRPr lang="cs-CZ"/>
          </a:p>
        </p:txBody>
      </p:sp>
      <p:sp>
        <p:nvSpPr>
          <p:cNvPr id="279553"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9554"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6268E4-A3C5-264A-8112-BEC4FF84E186}" type="slidenum">
              <a:rPr lang="cs-CZ"/>
              <a:pPr/>
              <a:t>259</a:t>
            </a:fld>
            <a:endParaRPr lang="cs-CZ"/>
          </a:p>
        </p:txBody>
      </p:sp>
      <p:sp>
        <p:nvSpPr>
          <p:cNvPr id="280577"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0578"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A0FD24-291D-984B-8A78-D16CA5439B44}" type="slidenum">
              <a:rPr lang="cs-CZ"/>
              <a:pPr/>
              <a:t>260</a:t>
            </a:fld>
            <a:endParaRPr lang="cs-CZ"/>
          </a:p>
        </p:txBody>
      </p:sp>
      <p:sp>
        <p:nvSpPr>
          <p:cNvPr id="281601" name="Text Box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1602" name="Text Box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3A4B85-86B3-A77C-885A-7310A906652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1B4C529-28A7-BD71-BA5F-D5F09E0C1B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ECADD3B-9069-8F04-63E4-C51E46E507C3}"/>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5" name="Zástupný symbol pro zápatí 4">
            <a:extLst>
              <a:ext uri="{FF2B5EF4-FFF2-40B4-BE49-F238E27FC236}">
                <a16:creationId xmlns:a16="http://schemas.microsoft.com/office/drawing/2014/main" id="{CD3BE767-2F04-5273-C7EE-62EF36E3DB7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52F3F8-D128-445E-3AF0-C3867321C43F}"/>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75648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CD692C-3DAF-8BBE-87D8-CC6EAA9BB26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EF164E7-0C10-C957-2A2F-D7DA4390F34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9CD1465-71A5-66AE-36A3-9C70B56BF4C9}"/>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5" name="Zástupný symbol pro zápatí 4">
            <a:extLst>
              <a:ext uri="{FF2B5EF4-FFF2-40B4-BE49-F238E27FC236}">
                <a16:creationId xmlns:a16="http://schemas.microsoft.com/office/drawing/2014/main" id="{F0C51CCC-9526-3CD9-2378-DE53AD45A33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13BE327-4FEA-242A-CF7C-6653301978CF}"/>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373414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B878A60-7EBF-A575-CC58-C656A5180D0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8D20F6B-F9AF-E773-C9F8-075381629E3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6F4916-2D6B-5437-4428-D22631AAD0C8}"/>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5" name="Zástupný symbol pro zápatí 4">
            <a:extLst>
              <a:ext uri="{FF2B5EF4-FFF2-40B4-BE49-F238E27FC236}">
                <a16:creationId xmlns:a16="http://schemas.microsoft.com/office/drawing/2014/main" id="{634EC936-A2C3-08D6-6319-533BF0F4278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AD7E8B7-A63A-DA16-F2C5-2498291E5E0C}"/>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114648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cs-CZ"/>
              <a:t>Click to edit Master title style</a:t>
            </a:r>
            <a:endParaRPr lang="en-US"/>
          </a:p>
        </p:txBody>
      </p:sp>
      <p:sp>
        <p:nvSpPr>
          <p:cNvPr id="3" name="Date Placeholder 2"/>
          <p:cNvSpPr>
            <a:spLocks noGrp="1"/>
          </p:cNvSpPr>
          <p:nvPr>
            <p:ph type="dt" idx="10"/>
          </p:nvPr>
        </p:nvSpPr>
        <p:spPr>
          <a:xfrm>
            <a:off x="608641" y="6247376"/>
            <a:ext cx="2837760" cy="470930"/>
          </a:xfrm>
        </p:spPr>
        <p:txBody>
          <a:bodyPr/>
          <a:lstStyle>
            <a:lvl1pPr>
              <a:defRPr/>
            </a:lvl1pPr>
          </a:lstStyle>
          <a:p>
            <a:endParaRPr lang="cs-CZ"/>
          </a:p>
        </p:txBody>
      </p:sp>
      <p:sp>
        <p:nvSpPr>
          <p:cNvPr id="4" name="Footer Placeholder 3"/>
          <p:cNvSpPr>
            <a:spLocks noGrp="1"/>
          </p:cNvSpPr>
          <p:nvPr>
            <p:ph type="ftr" idx="11"/>
          </p:nvPr>
        </p:nvSpPr>
        <p:spPr>
          <a:xfrm>
            <a:off x="4170240" y="6247376"/>
            <a:ext cx="3863040" cy="470930"/>
          </a:xfrm>
        </p:spPr>
        <p:txBody>
          <a:bodyPr/>
          <a:lstStyle>
            <a:lvl1pPr>
              <a:defRPr/>
            </a:lvl1pPr>
          </a:lstStyle>
          <a:p>
            <a:endParaRPr lang="cs-CZ"/>
          </a:p>
        </p:txBody>
      </p:sp>
      <p:sp>
        <p:nvSpPr>
          <p:cNvPr id="5" name="Slide Number Placeholder 4"/>
          <p:cNvSpPr>
            <a:spLocks noGrp="1"/>
          </p:cNvSpPr>
          <p:nvPr>
            <p:ph type="sldNum" idx="12"/>
          </p:nvPr>
        </p:nvSpPr>
        <p:spPr>
          <a:xfrm>
            <a:off x="8741761" y="6247376"/>
            <a:ext cx="2837760" cy="470930"/>
          </a:xfrm>
        </p:spPr>
        <p:txBody>
          <a:bodyPr/>
          <a:lstStyle>
            <a:lvl1pPr>
              <a:defRPr/>
            </a:lvl1pPr>
          </a:lstStyle>
          <a:p>
            <a:fld id="{9E4869DD-1BA4-5B41-B60D-EFBD1B056DED}" type="slidenum">
              <a:rPr lang="cs-CZ"/>
              <a:pPr/>
              <a:t>‹#›</a:t>
            </a:fld>
            <a:endParaRPr lang="cs-CZ"/>
          </a:p>
        </p:txBody>
      </p:sp>
    </p:spTree>
    <p:extLst>
      <p:ext uri="{BB962C8B-B14F-4D97-AF65-F5344CB8AC3E}">
        <p14:creationId xmlns:p14="http://schemas.microsoft.com/office/powerpoint/2010/main" val="322244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9FAC14-2BA0-9141-4AE0-1A92B788E44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70AD674-2F18-6131-4998-C8D4B6271AF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86B1A2D-C07A-3B29-7621-A520487373CB}"/>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5" name="Zástupný symbol pro zápatí 4">
            <a:extLst>
              <a:ext uri="{FF2B5EF4-FFF2-40B4-BE49-F238E27FC236}">
                <a16:creationId xmlns:a16="http://schemas.microsoft.com/office/drawing/2014/main" id="{5E071B9A-0F2C-D682-F173-D45538264D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C9EA5D8-3358-4D7D-4696-14D3ACB4A09E}"/>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337700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F12AFB-79E6-DFBA-A42A-499DB8B6E72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778301C-1247-ECD9-F51E-577D1A560F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AEC4B2A-9E04-908F-3C66-583BCF7F91A1}"/>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5" name="Zástupný symbol pro zápatí 4">
            <a:extLst>
              <a:ext uri="{FF2B5EF4-FFF2-40B4-BE49-F238E27FC236}">
                <a16:creationId xmlns:a16="http://schemas.microsoft.com/office/drawing/2014/main" id="{12685AA9-2664-5DB9-F2F9-5F090A6BBA1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EB047F3-5808-D7AF-5AB7-EE9C04438381}"/>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154033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6F7FB-A417-2F9F-794E-A097A653938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A125F31-DC19-3973-A0AA-B60801811B4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9AA8163-F089-5E83-702C-07F821C6855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8DB5631-F30F-2233-F110-34EB072B79F5}"/>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6" name="Zástupný symbol pro zápatí 5">
            <a:extLst>
              <a:ext uri="{FF2B5EF4-FFF2-40B4-BE49-F238E27FC236}">
                <a16:creationId xmlns:a16="http://schemas.microsoft.com/office/drawing/2014/main" id="{0ABE8B4B-6A69-D685-7AE3-2E543D38305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3942999-5F1D-BE14-8DB7-F719302EBDD5}"/>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215146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8AC958-943D-7B52-44DF-EE24C46860E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A9D1A4F-8F55-36D0-9074-28ED72A558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4738C36-38DA-ECE9-0069-DEC1A56DD5B6}"/>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C9DC5D3-F28D-FA76-C3A3-0719F2C6F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77A8EDA-71BC-FB83-1B51-31A85C7728A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1F436F6-1418-C29A-9AA9-D02FAE27D7F0}"/>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8" name="Zástupný symbol pro zápatí 7">
            <a:extLst>
              <a:ext uri="{FF2B5EF4-FFF2-40B4-BE49-F238E27FC236}">
                <a16:creationId xmlns:a16="http://schemas.microsoft.com/office/drawing/2014/main" id="{854703F1-B376-FC08-DD2F-4B3ED2BC93D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3ED19D4-FD3A-C348-44D6-33C37DCEDC03}"/>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69041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C1AA6-C16F-FBC2-1B96-C1AA925C0CE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E90880E-EAB0-C884-1CBE-BA3C0C26C653}"/>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4" name="Zástupný symbol pro zápatí 3">
            <a:extLst>
              <a:ext uri="{FF2B5EF4-FFF2-40B4-BE49-F238E27FC236}">
                <a16:creationId xmlns:a16="http://schemas.microsoft.com/office/drawing/2014/main" id="{BF172CAC-86EB-A1D6-6F26-5CCC78840B0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F4CB778-413C-BC2B-6A2A-006152A0D2B5}"/>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168548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F3C0741-DE2A-50C0-352D-C0425719DB95}"/>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3" name="Zástupný symbol pro zápatí 2">
            <a:extLst>
              <a:ext uri="{FF2B5EF4-FFF2-40B4-BE49-F238E27FC236}">
                <a16:creationId xmlns:a16="http://schemas.microsoft.com/office/drawing/2014/main" id="{5CB43C8E-69EA-EAE9-ACF1-C72891316BC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A6E926A-6F2A-C130-709B-AEC22693EFF0}"/>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142643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742113-56B6-5BF3-D705-6C6CBDA3D31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CB8BD1E-889D-159D-F284-7221A1612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7A57CC6-D81E-D989-C63F-C2A3CC08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4FEDD6E-E76C-FCFA-8BB5-5564CCF0909C}"/>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6" name="Zástupný symbol pro zápatí 5">
            <a:extLst>
              <a:ext uri="{FF2B5EF4-FFF2-40B4-BE49-F238E27FC236}">
                <a16:creationId xmlns:a16="http://schemas.microsoft.com/office/drawing/2014/main" id="{C542C3A1-4621-45B6-1C3A-A07FFA21C3A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340841F-0F6F-5ED3-9FAD-E425F6F88E40}"/>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83064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8F717A-B28E-03C3-4373-29A8B319500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869981E-9B97-F9C0-C914-489A31B043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86071B5-0611-138B-7B57-2184ACE47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F566E13-C26C-EE3D-6127-2D4A52EEA79A}"/>
              </a:ext>
            </a:extLst>
          </p:cNvPr>
          <p:cNvSpPr>
            <a:spLocks noGrp="1"/>
          </p:cNvSpPr>
          <p:nvPr>
            <p:ph type="dt" sz="half" idx="10"/>
          </p:nvPr>
        </p:nvSpPr>
        <p:spPr/>
        <p:txBody>
          <a:bodyPr/>
          <a:lstStyle/>
          <a:p>
            <a:fld id="{320C7572-0527-5545-9D2E-8304A0B88F0F}" type="datetimeFigureOut">
              <a:rPr lang="cs-CZ" smtClean="0"/>
              <a:t>10.02.2026</a:t>
            </a:fld>
            <a:endParaRPr lang="cs-CZ"/>
          </a:p>
        </p:txBody>
      </p:sp>
      <p:sp>
        <p:nvSpPr>
          <p:cNvPr id="6" name="Zástupný symbol pro zápatí 5">
            <a:extLst>
              <a:ext uri="{FF2B5EF4-FFF2-40B4-BE49-F238E27FC236}">
                <a16:creationId xmlns:a16="http://schemas.microsoft.com/office/drawing/2014/main" id="{CA59B737-E3E6-BD5F-AAA3-3EE29E7BEBC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8071184-F35A-95EA-896B-50502E89D769}"/>
              </a:ext>
            </a:extLst>
          </p:cNvPr>
          <p:cNvSpPr>
            <a:spLocks noGrp="1"/>
          </p:cNvSpPr>
          <p:nvPr>
            <p:ph type="sldNum" sz="quarter" idx="12"/>
          </p:nvPr>
        </p:nvSpPr>
        <p:spPr/>
        <p:txBody>
          <a:bodyPr/>
          <a:lstStyle/>
          <a:p>
            <a:fld id="{E191C77E-E9C8-DC48-A041-600764C88E88}" type="slidenum">
              <a:rPr lang="cs-CZ" smtClean="0"/>
              <a:t>‹#›</a:t>
            </a:fld>
            <a:endParaRPr lang="cs-CZ"/>
          </a:p>
        </p:txBody>
      </p:sp>
    </p:spTree>
    <p:extLst>
      <p:ext uri="{BB962C8B-B14F-4D97-AF65-F5344CB8AC3E}">
        <p14:creationId xmlns:p14="http://schemas.microsoft.com/office/powerpoint/2010/main" val="164958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A9BE4A0-5CB9-8B34-E5C8-F782B7576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636EEAF-B763-FE4F-27BF-468E2FD51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4BEA842-69A7-E9EC-4E7F-6AA583C8A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0C7572-0527-5545-9D2E-8304A0B88F0F}" type="datetimeFigureOut">
              <a:rPr lang="cs-CZ" smtClean="0"/>
              <a:t>10.02.2026</a:t>
            </a:fld>
            <a:endParaRPr lang="cs-CZ"/>
          </a:p>
        </p:txBody>
      </p:sp>
      <p:sp>
        <p:nvSpPr>
          <p:cNvPr id="5" name="Zástupný symbol pro zápatí 4">
            <a:extLst>
              <a:ext uri="{FF2B5EF4-FFF2-40B4-BE49-F238E27FC236}">
                <a16:creationId xmlns:a16="http://schemas.microsoft.com/office/drawing/2014/main" id="{1691CE8F-127B-8ED6-45D6-C5D003828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5B7AD3EE-8AF2-2B44-B1B8-9B50300BD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91C77E-E9C8-DC48-A041-600764C88E88}" type="slidenum">
              <a:rPr lang="cs-CZ" smtClean="0"/>
              <a:t>‹#›</a:t>
            </a:fld>
            <a:endParaRPr lang="cs-CZ"/>
          </a:p>
        </p:txBody>
      </p:sp>
    </p:spTree>
    <p:extLst>
      <p:ext uri="{BB962C8B-B14F-4D97-AF65-F5344CB8AC3E}">
        <p14:creationId xmlns:p14="http://schemas.microsoft.com/office/powerpoint/2010/main" val="222687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AE394F-AFF1-4485-AF1F-7387A2F04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Video 14" descr="Klobouky aktivačních dílků">
            <a:extLst>
              <a:ext uri="{FF2B5EF4-FFF2-40B4-BE49-F238E27FC236}">
                <a16:creationId xmlns:a16="http://schemas.microsoft.com/office/drawing/2014/main" id="{CED81FFD-E684-87F8-7A1F-4F7EBD8BF239}"/>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1" b="285"/>
          <a:stretch>
            <a:fillRect/>
          </a:stretch>
        </p:blipFill>
        <p:spPr>
          <a:xfrm>
            <a:off x="-3047" y="10"/>
            <a:ext cx="12191999" cy="6857990"/>
          </a:xfrm>
          <a:prstGeom prst="rect">
            <a:avLst/>
          </a:prstGeom>
        </p:spPr>
      </p:pic>
      <p:sp>
        <p:nvSpPr>
          <p:cNvPr id="21" name="Rectangle 20">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5A183A4-184A-8E4E-92EE-F704A905930F}"/>
              </a:ext>
            </a:extLst>
          </p:cNvPr>
          <p:cNvSpPr>
            <a:spLocks noGrp="1"/>
          </p:cNvSpPr>
          <p:nvPr>
            <p:ph type="title"/>
          </p:nvPr>
        </p:nvSpPr>
        <p:spPr>
          <a:xfrm>
            <a:off x="321733" y="554845"/>
            <a:ext cx="10656891" cy="3902673"/>
          </a:xfrm>
        </p:spPr>
        <p:txBody>
          <a:bodyPr vert="horz" lIns="91440" tIns="45720" rIns="91440" bIns="45720" rtlCol="0" anchor="t">
            <a:normAutofit/>
          </a:bodyPr>
          <a:lstStyle/>
          <a:p>
            <a:r>
              <a:rPr lang="en-US" sz="5200">
                <a:solidFill>
                  <a:srgbClr val="FFFFFF"/>
                </a:solidFill>
              </a:rPr>
              <a:t>Ústavní právo </a:t>
            </a:r>
            <a:br>
              <a:rPr lang="en-US" sz="5200">
                <a:solidFill>
                  <a:srgbClr val="FFFFFF"/>
                </a:solidFill>
              </a:rPr>
            </a:br>
            <a:r>
              <a:rPr lang="en-US" sz="5200">
                <a:solidFill>
                  <a:srgbClr val="FFFFFF"/>
                </a:solidFill>
              </a:rPr>
              <a:t>CEVRO univerzita 2026</a:t>
            </a:r>
          </a:p>
        </p:txBody>
      </p:sp>
      <p:sp>
        <p:nvSpPr>
          <p:cNvPr id="23" name="Rectangle 22">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2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72" fill="hold"/>
                                        <p:tgtEl>
                                          <p:spTgt spid="15"/>
                                        </p:tgtEl>
                                      </p:cBhvr>
                                    </p:cmd>
                                  </p:childTnLst>
                                </p:cTn>
                              </p:par>
                              <p:par>
                                <p:cTn id="7" presetID="10" presetClass="entr" presetSubtype="0" fill="hold" grpId="0" nodeType="withEffect">
                                  <p:stCondLst>
                                    <p:cond delay="500"/>
                                  </p:stCondLst>
                                  <p:iterate type="wd">
                                    <p:tmPct val="15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5"/>
                                        </p:tgtEl>
                                      </p:cBhvr>
                                    </p:cmd>
                                  </p:childTnLst>
                                </p:cTn>
                              </p:par>
                            </p:childTnLst>
                          </p:cTn>
                        </p:par>
                      </p:childTnLst>
                    </p:cTn>
                  </p:par>
                </p:childTnLst>
              </p:cTn>
              <p:nextCondLst>
                <p:cond evt="onClick" delay="0">
                  <p:tgtEl>
                    <p:spTgt spid="15"/>
                  </p:tgtEl>
                </p:cond>
              </p:nextCondLst>
            </p:seq>
            <p:video>
              <p:cMediaNode mute="1">
                <p:cTn id="15" repeatCount="indefinite" fill="hold" display="0">
                  <p:stCondLst>
                    <p:cond delay="indefinite"/>
                  </p:stCondLst>
                </p:cTn>
                <p:tgtEl>
                  <p:spTgt spid="15"/>
                </p:tgtEl>
              </p:cMediaNode>
            </p:vide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0C81E67-89D9-F64D-8112-89D22E4ECAF6}"/>
              </a:ext>
            </a:extLst>
          </p:cNvPr>
          <p:cNvSpPr>
            <a:spLocks noGrp="1"/>
          </p:cNvSpPr>
          <p:nvPr>
            <p:ph type="title"/>
          </p:nvPr>
        </p:nvSpPr>
        <p:spPr>
          <a:xfrm>
            <a:off x="808638" y="386930"/>
            <a:ext cx="9236700" cy="1188950"/>
          </a:xfrm>
        </p:spPr>
        <p:txBody>
          <a:bodyPr anchor="b">
            <a:normAutofit/>
          </a:bodyPr>
          <a:lstStyle/>
          <a:p>
            <a:r>
              <a:rPr lang="cs-CZ" sz="4200"/>
              <a:t>Provolání  Národního výboru 28. 10. 1918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6DFC154-3622-8D48-9662-91AB9C7E37D9}"/>
              </a:ext>
            </a:extLst>
          </p:cNvPr>
          <p:cNvSpPr>
            <a:spLocks noGrp="1"/>
          </p:cNvSpPr>
          <p:nvPr>
            <p:ph idx="1"/>
          </p:nvPr>
        </p:nvSpPr>
        <p:spPr>
          <a:xfrm>
            <a:off x="793660" y="2599509"/>
            <a:ext cx="10143668" cy="3435531"/>
          </a:xfrm>
        </p:spPr>
        <p:txBody>
          <a:bodyPr anchor="ctr">
            <a:normAutofit/>
          </a:bodyPr>
          <a:lstStyle/>
          <a:p>
            <a:pPr marL="0" indent="0">
              <a:buNone/>
            </a:pPr>
            <a:r>
              <a:rPr lang="cs-CZ" sz="1500" dirty="0"/>
              <a:t>Lide československý!</a:t>
            </a:r>
          </a:p>
          <a:p>
            <a:pPr marL="0" indent="0">
              <a:buNone/>
            </a:pPr>
            <a:r>
              <a:rPr lang="cs-CZ" sz="1500" dirty="0"/>
              <a:t>Tvůj odvěký sen stal se skutkem. Stát československý vstoupil dnešního dne v řadu samostatných, svobodných, kulturních států světa. Národní výbor, nadaný důvěrou veškerého lidu československého, přejal jako jediný a oprávněný a odpovědný činitel do svých rukou správu svého státu.</a:t>
            </a:r>
            <a:br>
              <a:rPr lang="cs-CZ" sz="1500" dirty="0"/>
            </a:br>
            <a:br>
              <a:rPr lang="cs-CZ" sz="1500" dirty="0"/>
            </a:br>
            <a:r>
              <a:rPr lang="cs-CZ" sz="1500" dirty="0"/>
              <a:t>Lide československý! Vše, co podnikáš, podnikáš od tohoto okamžiku jako nový svobodný člen velké rodiny samostatných svobodných národů.</a:t>
            </a:r>
            <a:br>
              <a:rPr lang="cs-CZ" sz="1500" dirty="0"/>
            </a:br>
            <a:br>
              <a:rPr lang="cs-CZ" sz="1500" dirty="0"/>
            </a:br>
            <a:r>
              <a:rPr lang="cs-CZ" sz="1500" dirty="0"/>
              <a:t>Novými činy v těchto chvílích zahajují se nové, bohdá slavné dějiny Tvoje. Nezklameš očekávání celého kulturního světa, který se žehnáním na rtech vzpomíná Tvých slavných dějin, jež vyvrcholily v nesmrtelné výkony československých legií na západním bojišti a na Sibiři. Celý svět sleduje Tvoje kroky do nového života, Tvůj vstup do země zaslíbené. Zachovej štít čistý jako jej zachovalo Tvé národní vojsko: Československá legie. Bud' si stále vědom, že jsi občanem československého státu nejen se všemi právy, nýbrž i povinnostmi.</a:t>
            </a:r>
            <a:br>
              <a:rPr lang="cs-CZ" sz="1500" dirty="0"/>
            </a:br>
            <a:br>
              <a:rPr lang="cs-CZ" sz="1500" dirty="0"/>
            </a:br>
            <a:endParaRPr lang="cs-CZ" sz="1500" dirty="0"/>
          </a:p>
        </p:txBody>
      </p:sp>
    </p:spTree>
    <p:extLst>
      <p:ext uri="{BB962C8B-B14F-4D97-AF65-F5344CB8AC3E}">
        <p14:creationId xmlns:p14="http://schemas.microsoft.com/office/powerpoint/2010/main" val="24830005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Třetí čtení návrhu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1700"/>
              <a:t>Třetí čtení návrhu zákona lze zahájit nejdříve za 14 dnů od doručení souhrnu podaných pozměňovacích, popřípadě jiných návrhů poslancům.</a:t>
            </a:r>
          </a:p>
          <a:p>
            <a:pPr marL="0" indent="0"/>
            <a:r>
              <a:rPr lang="cs-CZ" sz="1700"/>
              <a:t>Ve třetím čtení se koná rozprava, ve které lze: </a:t>
            </a:r>
          </a:p>
          <a:p>
            <a:pPr marL="385800" indent="-385800">
              <a:buFont typeface="+mj-lt"/>
              <a:buAutoNum type="arabicPeriod"/>
            </a:pPr>
            <a:r>
              <a:rPr lang="cs-CZ" sz="1700"/>
              <a:t>navrhnout pouze opravu legislativně technických chyb, gramatických chyb, chyb písemných nebo tiskových, úpravy, které logicky vyplývají z přednesených pozměňovacích návrhů, popřípadě </a:t>
            </a:r>
          </a:p>
          <a:p>
            <a:pPr marL="385800" indent="-385800">
              <a:buFont typeface="+mj-lt"/>
              <a:buAutoNum type="arabicPeriod"/>
            </a:pPr>
            <a:r>
              <a:rPr lang="cs-CZ" sz="1700"/>
              <a:t>podat návrh na opakování druhého čtení.</a:t>
            </a:r>
          </a:p>
          <a:p>
            <a:pPr marL="0" indent="0"/>
            <a:r>
              <a:rPr lang="cs-CZ" sz="1700"/>
              <a:t>Na závěr třetího čtení Sněmovna nejdříve hlasuje:</a:t>
            </a:r>
          </a:p>
          <a:p>
            <a:pPr marL="385800" indent="-385800">
              <a:buFont typeface="+mj-lt"/>
              <a:buAutoNum type="arabicPeriod"/>
            </a:pPr>
            <a:r>
              <a:rPr lang="cs-CZ" sz="1700"/>
              <a:t>o návrzích na zamítnutí návrhu zákona vznesených ve druhém čtení, poté </a:t>
            </a:r>
          </a:p>
          <a:p>
            <a:pPr marL="385800" indent="-385800">
              <a:buFont typeface="+mj-lt"/>
              <a:buAutoNum type="arabicPeriod"/>
            </a:pPr>
            <a:r>
              <a:rPr lang="cs-CZ" sz="1700"/>
              <a:t>o pozměňovacích, popřípadě jiných návrzích k návrhu zákona </a:t>
            </a:r>
          </a:p>
          <a:p>
            <a:pPr marL="385800" indent="-385800">
              <a:buFont typeface="+mj-lt"/>
              <a:buAutoNum type="arabicPeriod"/>
            </a:pPr>
            <a:r>
              <a:rPr lang="cs-CZ" sz="1700"/>
              <a:t>poté se sněmovna usnese, zda s návrhem zákona vyslovuje souhlas.</a:t>
            </a:r>
          </a:p>
        </p:txBody>
      </p:sp>
    </p:spTree>
    <p:extLst>
      <p:ext uri="{BB962C8B-B14F-4D97-AF65-F5344CB8AC3E}">
        <p14:creationId xmlns:p14="http://schemas.microsoft.com/office/powerpoint/2010/main" val="13722591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800" b="1"/>
              <a:t>Účast Senátu v zákonodárném procesu</a:t>
            </a:r>
            <a:br>
              <a:rPr lang="cs-CZ" sz="3800" b="1"/>
            </a:br>
            <a:endParaRPr lang="cs-CZ" sz="3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1700"/>
              <a:t>Návrh zákona, s nímž Sněmovna vyslovila souhlas, zašle její předseda bez zbytečného odkladu Senátu.</a:t>
            </a:r>
          </a:p>
          <a:p>
            <a:pPr marL="385800" indent="-385800">
              <a:buFont typeface="+mj-lt"/>
              <a:buAutoNum type="arabicPeriod"/>
            </a:pPr>
            <a:r>
              <a:rPr lang="cs-CZ" sz="1700"/>
              <a:t>Schválí-li Senát návrh zákona, s nímž vyslovila Sněmovna souhlas,  </a:t>
            </a:r>
          </a:p>
          <a:p>
            <a:pPr marL="385800" indent="-385800">
              <a:buFont typeface="+mj-lt"/>
              <a:buAutoNum type="arabicPeriod"/>
            </a:pPr>
            <a:r>
              <a:rPr lang="cs-CZ" sz="1700"/>
              <a:t>Neusnese  se k němu do 30 dnů od jeho postoupení  </a:t>
            </a:r>
          </a:p>
          <a:p>
            <a:pPr marL="385800" indent="-385800">
              <a:buFont typeface="+mj-lt"/>
              <a:buAutoNum type="arabicPeriod"/>
            </a:pPr>
            <a:r>
              <a:rPr lang="cs-CZ" sz="1700"/>
              <a:t>Vyjádří usnesením vůli nezabývat se takovým návrhem, </a:t>
            </a:r>
          </a:p>
          <a:p>
            <a:pPr marL="0" indent="0"/>
            <a:r>
              <a:rPr lang="cs-CZ" sz="1700"/>
              <a:t>je návrh zákona přijat.</a:t>
            </a:r>
          </a:p>
          <a:p>
            <a:pPr marL="0" indent="0"/>
            <a:r>
              <a:rPr lang="cs-CZ" sz="1700"/>
              <a:t>Jestliže Senát návrh zákona usnesením zamítne, předseda jej na nejbližší schůzi předloží Sněmovně, aby o něm hlasovala znovu. Návrh zákona je přijat, schválí-li jej Sněmovna nadpoloviční většinou všech poslanců.</a:t>
            </a:r>
          </a:p>
          <a:p>
            <a:pPr marL="0" indent="0"/>
            <a:r>
              <a:rPr lang="cs-CZ" sz="1700"/>
              <a:t>Jestliže Senát vrátí Sněmovně návrh zákona s pozměňovacími návrhy, předseda jej na nejbližší schůzi předloží Sněmovně znovu, aby o něm hlasovala ve znění schváleném Senátem; přijme-li Sněmovna usnesení, jímž vysloví souhlas s návrhem Senátu, je návrh zákona přijat</a:t>
            </a:r>
          </a:p>
        </p:txBody>
      </p:sp>
    </p:spTree>
    <p:extLst>
      <p:ext uri="{BB962C8B-B14F-4D97-AF65-F5344CB8AC3E}">
        <p14:creationId xmlns:p14="http://schemas.microsoft.com/office/powerpoint/2010/main" val="638428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Veto Poslanecké sněmovny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Neschválí-li Sněmovna návrh zákona ve znění</a:t>
            </a:r>
          </a:p>
          <a:p>
            <a:r>
              <a:rPr lang="cs-CZ" sz="2400"/>
              <a:t>schváleném Senátem, hlasuje znovu o návrhu</a:t>
            </a:r>
          </a:p>
          <a:p>
            <a:r>
              <a:rPr lang="cs-CZ" sz="2400"/>
              <a:t>zákona ve znění, ve kterém byl postoupen</a:t>
            </a:r>
          </a:p>
          <a:p>
            <a:r>
              <a:rPr lang="cs-CZ" sz="2400"/>
              <a:t>Senátu. </a:t>
            </a:r>
          </a:p>
          <a:p>
            <a:r>
              <a:rPr lang="cs-CZ" sz="2400"/>
              <a:t>Návrh zákona je přijat, schválí-li jej Sněmovna</a:t>
            </a:r>
          </a:p>
          <a:p>
            <a:r>
              <a:rPr lang="cs-CZ" sz="2400"/>
              <a:t>nadpoloviční většinou všech poslanců (101)</a:t>
            </a:r>
          </a:p>
        </p:txBody>
      </p:sp>
    </p:spTree>
    <p:extLst>
      <p:ext uri="{BB962C8B-B14F-4D97-AF65-F5344CB8AC3E}">
        <p14:creationId xmlns:p14="http://schemas.microsoft.com/office/powerpoint/2010/main" val="1148094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Účast prezidenta republiky v zákonodárném procesu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1700"/>
              <a:t>Předseda Sněmovny postoupí přijatý zákon prezidentu republiky </a:t>
            </a:r>
          </a:p>
          <a:p>
            <a:r>
              <a:rPr lang="cs-CZ" sz="1700"/>
              <a:t>Vrátí-li prezident republiky přijatý zákon Sněmovně do 15 dnů ode</a:t>
            </a:r>
          </a:p>
          <a:p>
            <a:r>
              <a:rPr lang="cs-CZ" sz="1700"/>
              <a:t>dne, kdy mu byl postoupen, doručí se vrácený zákon a stanovisko</a:t>
            </a:r>
          </a:p>
          <a:p>
            <a:r>
              <a:rPr lang="cs-CZ" sz="1700"/>
              <a:t>prezidenta poslancům. </a:t>
            </a:r>
          </a:p>
          <a:p>
            <a:r>
              <a:rPr lang="cs-CZ" sz="1700"/>
              <a:t>Předseda předloží vrácený zákon Sněmovně na nejbližší schůzi. </a:t>
            </a:r>
          </a:p>
          <a:p>
            <a:r>
              <a:rPr lang="cs-CZ" sz="1700"/>
              <a:t>Pozměňovací návrhy nejsou přípustné. </a:t>
            </a:r>
          </a:p>
          <a:p>
            <a:r>
              <a:rPr lang="cs-CZ" sz="1700"/>
              <a:t>Setrvá-li Sněmovna na vráceném zákonu nadpoloviční většinou</a:t>
            </a:r>
          </a:p>
          <a:p>
            <a:r>
              <a:rPr lang="cs-CZ" sz="1700"/>
              <a:t>všech poslanců, zákon se vyhlásí. </a:t>
            </a:r>
          </a:p>
          <a:p>
            <a:r>
              <a:rPr lang="cs-CZ" sz="1700"/>
              <a:t>Jinak platí, že zákon nebyl přijat</a:t>
            </a:r>
          </a:p>
        </p:txBody>
      </p:sp>
    </p:spTree>
    <p:extLst>
      <p:ext uri="{BB962C8B-B14F-4D97-AF65-F5344CB8AC3E}">
        <p14:creationId xmlns:p14="http://schemas.microsoft.com/office/powerpoint/2010/main" val="16057046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Legislativní proces ve stavu legislativní nouze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1500"/>
              <a:t>Za mimořádných okolností, kdy jsou zásadním způsobem</a:t>
            </a:r>
          </a:p>
          <a:p>
            <a:r>
              <a:rPr lang="cs-CZ" sz="1500"/>
              <a:t>ohrožena základní práva a svobody občanů nebo</a:t>
            </a:r>
          </a:p>
          <a:p>
            <a:r>
              <a:rPr lang="cs-CZ" sz="1500"/>
              <a:t>bezpečnost státu nebo kdy státu hrozí značné¨</a:t>
            </a:r>
          </a:p>
          <a:p>
            <a:r>
              <a:rPr lang="cs-CZ" sz="1500"/>
              <a:t>hospodářské škody, vyhlásí předseda Sněmovny na</a:t>
            </a:r>
          </a:p>
          <a:p>
            <a:r>
              <a:rPr lang="cs-CZ" sz="1500"/>
              <a:t>návrh vlády stav legislativní nouze na určitou dobu. </a:t>
            </a:r>
          </a:p>
          <a:p>
            <a:r>
              <a:rPr lang="cs-CZ" sz="1500"/>
              <a:t>Sněmovna může stav legislativní nouze zrušit nebo</a:t>
            </a:r>
          </a:p>
          <a:p>
            <a:r>
              <a:rPr lang="cs-CZ" sz="1500"/>
              <a:t>omezit dobu, na niž byl vyhlášen.</a:t>
            </a:r>
          </a:p>
          <a:p>
            <a:r>
              <a:rPr lang="cs-CZ" sz="1500"/>
              <a:t>Ve stavu legislativní nouze může předseda Sněmovny na</a:t>
            </a:r>
          </a:p>
          <a:p>
            <a:r>
              <a:rPr lang="cs-CZ" sz="1500"/>
              <a:t>žádost vlády rozhodnout, že předložený vládní návrh</a:t>
            </a:r>
          </a:p>
          <a:p>
            <a:r>
              <a:rPr lang="cs-CZ" sz="1500"/>
              <a:t>zákona bude projednán ve zkráceném jednání.</a:t>
            </a:r>
          </a:p>
        </p:txBody>
      </p:sp>
    </p:spTree>
    <p:extLst>
      <p:ext uri="{BB962C8B-B14F-4D97-AF65-F5344CB8AC3E}">
        <p14:creationId xmlns:p14="http://schemas.microsoft.com/office/powerpoint/2010/main" val="9406452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Projednání státního rozpočtu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Návrh zákona o státním rozpočtu a návrh státního závěrečného účtu podává vláda.</a:t>
            </a:r>
          </a:p>
          <a:p>
            <a:r>
              <a:rPr lang="cs-CZ" sz="2400"/>
              <a:t>Tyto návrhy projednává na veřejné schůzi a usnáší se o nich jen Poslanecká sněmovna.</a:t>
            </a:r>
          </a:p>
        </p:txBody>
      </p:sp>
    </p:spTree>
    <p:extLst>
      <p:ext uri="{BB962C8B-B14F-4D97-AF65-F5344CB8AC3E}">
        <p14:creationId xmlns:p14="http://schemas.microsoft.com/office/powerpoint/2010/main" val="10026249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400" b="1"/>
              <a:t>Projednávání návrhu zákona o státním rozpočtu </a:t>
            </a:r>
            <a:br>
              <a:rPr lang="cs-CZ" sz="3400" b="1"/>
            </a:br>
            <a:endParaRPr lang="cs-CZ" sz="3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Vláda předloží návrh zákona o státním rozpočtu předsedovi Sněmovny nejpozději tři měsíce před začátkem rozpočtového roku. </a:t>
            </a:r>
          </a:p>
          <a:p>
            <a:r>
              <a:rPr lang="cs-CZ" sz="2400"/>
              <a:t>Předseda přikáže návrh zákona o státním rozpočtu k projednání rozpočtovému výboru.</a:t>
            </a:r>
          </a:p>
          <a:p>
            <a:r>
              <a:rPr lang="cs-CZ" sz="2400"/>
              <a:t>Součástí zákona o státním rozpočtu nemohou být změny, doplnění nebo zrušení jiných zákonů.</a:t>
            </a:r>
          </a:p>
        </p:txBody>
      </p:sp>
    </p:spTree>
    <p:extLst>
      <p:ext uri="{BB962C8B-B14F-4D97-AF65-F5344CB8AC3E}">
        <p14:creationId xmlns:p14="http://schemas.microsoft.com/office/powerpoint/2010/main" val="24810027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800" b="1"/>
              <a:t>Prvé čtení návrhu zákona o státním rozpočtu</a:t>
            </a:r>
            <a:br>
              <a:rPr lang="cs-CZ" sz="3800" b="1"/>
            </a:br>
            <a:endParaRPr lang="cs-CZ" sz="3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1900"/>
              <a:t>Návrh zákona o státním rozpočtu uvede navrhovatel; po něm vystoupí zpravodaj rozpočtového výboru.</a:t>
            </a:r>
          </a:p>
          <a:p>
            <a:r>
              <a:rPr lang="cs-CZ" sz="1900"/>
              <a:t>Sněmovna v obecné rozpravě projedná v prvém čtení základní údaje návrhu zákona o státním rozpočtu, kterými jsou výše příjmů a výdajů, saldo, způsob vypořádání salda, celkový vztah k rozpočtům vyšších územních samosprávných celků a obcí a rozsah zmocnění výkonných orgánů.</a:t>
            </a:r>
          </a:p>
          <a:p>
            <a:r>
              <a:rPr lang="cs-CZ" sz="1900"/>
              <a:t>Sněmovna základní údaje návrhu zákona o státním rozpočtu schválí nebo doporučí vládě jejich změny a stanoví termín pro předložení nového návrhu. </a:t>
            </a:r>
          </a:p>
          <a:p>
            <a:r>
              <a:rPr lang="cs-CZ" sz="1900"/>
              <a:t>Schválí-li Sněmovna základní údaje návrhu zákona o státním rozpočtu, nelze je během jeho dalšího projednávání měnit. Sněmovna se současně usnese na přikázání jednotlivých kapitol návrhu zákona o státním rozpočtu výborům</a:t>
            </a:r>
          </a:p>
        </p:txBody>
      </p:sp>
    </p:spTree>
    <p:extLst>
      <p:ext uri="{BB962C8B-B14F-4D97-AF65-F5344CB8AC3E}">
        <p14:creationId xmlns:p14="http://schemas.microsoft.com/office/powerpoint/2010/main" val="16103401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400" b="1"/>
              <a:t>Druhé čtení návrhu zákona o státním rozpočtu</a:t>
            </a:r>
            <a:br>
              <a:rPr lang="cs-CZ" sz="3400" b="1"/>
            </a:br>
            <a:endParaRPr lang="cs-CZ" sz="3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V druhém čtení uvede návrh zákona o státním rozpočtu navrhovatel. Po navrhovateli vystoupí zpravodaj</a:t>
            </a:r>
          </a:p>
          <a:p>
            <a:r>
              <a:rPr lang="cs-CZ" sz="2400"/>
              <a:t>O návrhu zákona o státním rozpočtu a usnesení rozpočtového výboru k němu se koná podrobná rozprava, v níž se předkládají pozměňovací, popřípadě jiné návrhy rozpočtového výboru</a:t>
            </a:r>
          </a:p>
        </p:txBody>
      </p:sp>
    </p:spTree>
    <p:extLst>
      <p:ext uri="{BB962C8B-B14F-4D97-AF65-F5344CB8AC3E}">
        <p14:creationId xmlns:p14="http://schemas.microsoft.com/office/powerpoint/2010/main" val="321419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400" b="1"/>
              <a:t> Třetí čtení návrhu zákona o státním rozpočtu</a:t>
            </a:r>
            <a:br>
              <a:rPr lang="cs-CZ" sz="3400" b="1"/>
            </a:br>
            <a:endParaRPr lang="cs-CZ" sz="3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200"/>
              <a:t>Ve třetím čtení se koná rozprava, ve které lze: </a:t>
            </a:r>
          </a:p>
          <a:p>
            <a:pPr marL="385800" indent="-385800">
              <a:buFont typeface="+mj-lt"/>
              <a:buAutoNum type="arabicPeriod"/>
            </a:pPr>
            <a:r>
              <a:rPr lang="cs-CZ" sz="2200"/>
              <a:t>navrhnout pouze opravu legislativně technických chyb, gramatických chyb, chyb písemných nebo tiskových, úpravy, které logicky vyplývají z přednesených pozměňovacích návrhů, popřípadě </a:t>
            </a:r>
          </a:p>
          <a:p>
            <a:pPr marL="385800" indent="-385800">
              <a:buFont typeface="+mj-lt"/>
              <a:buAutoNum type="arabicPeriod"/>
            </a:pPr>
            <a:r>
              <a:rPr lang="cs-CZ" sz="2200"/>
              <a:t>podat návrh na opakování druhého čtení.</a:t>
            </a:r>
          </a:p>
          <a:p>
            <a:pPr marL="0" indent="0"/>
            <a:r>
              <a:rPr lang="cs-CZ" sz="2200"/>
              <a:t>Na závěr třetího čtení Sněmovna hlasuje o pozměňovacích, popřípadě jiných návrzích. </a:t>
            </a:r>
          </a:p>
          <a:p>
            <a:pPr marL="0" indent="0"/>
            <a:r>
              <a:rPr lang="cs-CZ" sz="2200"/>
              <a:t>Poté se Sněmovna usnese, zda s návrhem zákona o státním rozpočtu vyslovuje souhlas.</a:t>
            </a:r>
          </a:p>
        </p:txBody>
      </p:sp>
    </p:spTree>
    <p:extLst>
      <p:ext uri="{BB962C8B-B14F-4D97-AF65-F5344CB8AC3E}">
        <p14:creationId xmlns:p14="http://schemas.microsoft.com/office/powerpoint/2010/main" val="122186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107E3E1-AD0E-AA4C-9DEB-527864E8C2A1}"/>
              </a:ext>
            </a:extLst>
          </p:cNvPr>
          <p:cNvSpPr>
            <a:spLocks noGrp="1"/>
          </p:cNvSpPr>
          <p:nvPr>
            <p:ph type="title"/>
          </p:nvPr>
        </p:nvSpPr>
        <p:spPr>
          <a:xfrm>
            <a:off x="808638" y="386930"/>
            <a:ext cx="9236700" cy="1188950"/>
          </a:xfrm>
        </p:spPr>
        <p:txBody>
          <a:bodyPr anchor="b">
            <a:normAutofit/>
          </a:bodyPr>
          <a:lstStyle/>
          <a:p>
            <a:r>
              <a:rPr lang="cs-CZ" sz="4200"/>
              <a:t>Provolání  Národního výboru 28. 10. 1918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5A23ADC-8BEA-294B-82A9-A4EB3A729CD9}"/>
              </a:ext>
            </a:extLst>
          </p:cNvPr>
          <p:cNvSpPr>
            <a:spLocks noGrp="1"/>
          </p:cNvSpPr>
          <p:nvPr>
            <p:ph idx="1"/>
          </p:nvPr>
        </p:nvSpPr>
        <p:spPr>
          <a:xfrm>
            <a:off x="793660" y="2599509"/>
            <a:ext cx="10143668" cy="3435531"/>
          </a:xfrm>
        </p:spPr>
        <p:txBody>
          <a:bodyPr anchor="ctr">
            <a:normAutofit/>
          </a:bodyPr>
          <a:lstStyle/>
          <a:p>
            <a:pPr marL="0" indent="0">
              <a:buNone/>
            </a:pPr>
            <a:r>
              <a:rPr lang="cs-CZ" sz="2000" dirty="0"/>
              <a:t>Na počátku velikého díla ukládá Ti Národní výbor, ode dneška Tvá vláda, aby Tvé chování a Tvá radost byly důstojný velké chvíle nynější. Naši osvoboditelé Masaryk a Wilson nesmí býti zklamáni ve svém přesvědčení, že dobyli svobody lidu, který dovede sám sobě vládnouti, ni jediným rušivým činem nesmí býti zkaleny nynější veliké okamžiky, ni jediný z Vás nesmí se dopustiti ničeho, co by mohlo vrhnouti stín na čisté jméno národa.</a:t>
            </a:r>
            <a:br>
              <a:rPr lang="cs-CZ" sz="2000" dirty="0"/>
            </a:br>
            <a:br>
              <a:rPr lang="cs-CZ" sz="2000" dirty="0"/>
            </a:br>
            <a:r>
              <a:rPr lang="cs-CZ" sz="2000" dirty="0"/>
              <a:t>Každý z Vás musí bezvýhradně šetřiti všeho, co jinému jest svaté.</a:t>
            </a:r>
            <a:br>
              <a:rPr lang="cs-CZ" sz="2000" dirty="0"/>
            </a:br>
            <a:br>
              <a:rPr lang="cs-CZ" sz="2000" dirty="0"/>
            </a:br>
            <a:r>
              <a:rPr lang="cs-CZ" sz="2000" dirty="0"/>
              <a:t>Svobody osobní, majetku soukromého nesmí býti dotčeno. Podrobte se bezvýhradně rozkazu Národního výboru.</a:t>
            </a:r>
            <a:br>
              <a:rPr lang="cs-CZ" sz="2000" dirty="0"/>
            </a:br>
            <a:br>
              <a:rPr lang="cs-CZ" sz="2000" dirty="0"/>
            </a:br>
            <a:r>
              <a:rPr lang="cs-CZ" sz="2000" dirty="0"/>
              <a:t>V Praze, dne 28. října 1918.</a:t>
            </a:r>
          </a:p>
        </p:txBody>
      </p:sp>
    </p:spTree>
    <p:extLst>
      <p:ext uri="{BB962C8B-B14F-4D97-AF65-F5344CB8AC3E}">
        <p14:creationId xmlns:p14="http://schemas.microsoft.com/office/powerpoint/2010/main" val="17652088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r>
              <a:rPr lang="cs-CZ" sz="3800" b="1"/>
              <a:t>Jednání o mezinárodních smlouvách</a:t>
            </a:r>
            <a:br>
              <a:rPr lang="cs-CZ" sz="3800" b="1"/>
            </a:br>
            <a:endParaRPr lang="cs-CZ" sz="3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Sněmovna  jedná o mezinárodních smlouvách, pokud je třeba jejího souhlasu k ratifikaci</a:t>
            </a:r>
          </a:p>
          <a:p>
            <a:r>
              <a:rPr lang="cs-CZ" sz="2400"/>
              <a:t>O mezinárodní smlouvě a návrhu výboru se koná rozprava. Po jejím skončení Sněmovna rozhodne, zda vyslovuje s ratifikací souhlas.</a:t>
            </a:r>
          </a:p>
          <a:p>
            <a:r>
              <a:rPr lang="cs-CZ" sz="2400"/>
              <a:t>Se smlouvou musí vyslovit souhlas i Senát  </a:t>
            </a:r>
          </a:p>
        </p:txBody>
      </p:sp>
    </p:spTree>
    <p:extLst>
      <p:ext uri="{BB962C8B-B14F-4D97-AF65-F5344CB8AC3E}">
        <p14:creationId xmlns:p14="http://schemas.microsoft.com/office/powerpoint/2010/main" val="8934974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000"/>
              <a:t>Zkrácené jednání o návrzích zákonů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200"/>
              <a:t>Po dobu stavu ohrožení státu nebo válečného stavu může vláda požadovat, aby Parlament projednal vládní návrh zákona ve zkráceném jednání.</a:t>
            </a:r>
          </a:p>
          <a:p>
            <a:r>
              <a:rPr lang="cs-CZ" sz="2200"/>
              <a:t>O takovém návrhu se Poslanecká sněmovna usnese do 72 hodin od jeho podání a Senát do 24 hodin od jeho postoupení Poslaneckou sněmovnou. Jestliže se Senát v této lhůtě nevyjádří, platí, že je návrh zákona přijat.</a:t>
            </a:r>
          </a:p>
          <a:p>
            <a:r>
              <a:rPr lang="cs-CZ" sz="2200"/>
              <a:t>Po dobu stavu ohrožení státu nebo válečného stavu prezident republiky nemá právo vracet zákon přijatý ve zkráceném jednání</a:t>
            </a:r>
          </a:p>
          <a:p>
            <a:r>
              <a:rPr lang="cs-CZ" sz="2200"/>
              <a:t>Ve zkráceném jednání nemůže vláda předložit návrh ústavního zákona</a:t>
            </a:r>
          </a:p>
        </p:txBody>
      </p:sp>
    </p:spTree>
    <p:extLst>
      <p:ext uri="{BB962C8B-B14F-4D97-AF65-F5344CB8AC3E}">
        <p14:creationId xmlns:p14="http://schemas.microsoft.com/office/powerpoint/2010/main" val="9758630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000"/>
              <a:t>Zkrácené jednání o návrzích zákonů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a:buFont typeface="Arial" charset="0"/>
              <a:buChar char="•"/>
            </a:pPr>
            <a:r>
              <a:rPr lang="cs-CZ" sz="2200"/>
              <a:t>Po dobu stavu ohrožení státu nebo válečného stavu může vláda požadovat, aby Parlament projednal vládní návrh zákona ve zkráceném jednání.</a:t>
            </a:r>
          </a:p>
          <a:p>
            <a:pPr>
              <a:buFont typeface="Arial" charset="0"/>
              <a:buChar char="•"/>
            </a:pPr>
            <a:r>
              <a:rPr lang="cs-CZ" sz="2200"/>
              <a:t>O takovém návrhu se Poslanecká sněmovna usnese do 72 hodin od jeho podání a Senát do 24 hodin od jeho postoupení Poslaneckou sněmovnou. Jestliže se Senát v této lhůtě nevyjádří, platí, že je návrh zákona přijat.</a:t>
            </a:r>
          </a:p>
          <a:p>
            <a:pPr>
              <a:buFont typeface="Arial" charset="0"/>
              <a:buChar char="•"/>
            </a:pPr>
            <a:r>
              <a:rPr lang="cs-CZ" sz="2200"/>
              <a:t>Po dobu stavu ohrožení státu nebo válečného stavu prezident republiky nemá právo vracet zákon přijatý ve zkráceném jednání</a:t>
            </a:r>
          </a:p>
          <a:p>
            <a:pPr>
              <a:buFont typeface="Arial" charset="0"/>
              <a:buChar char="•"/>
            </a:pPr>
            <a:r>
              <a:rPr lang="cs-CZ" sz="2200"/>
              <a:t>Ve zkráceném jednání nemůže vláda předložit návrh ústavního zákona</a:t>
            </a:r>
          </a:p>
        </p:txBody>
      </p:sp>
    </p:spTree>
    <p:extLst>
      <p:ext uri="{BB962C8B-B14F-4D97-AF65-F5344CB8AC3E}">
        <p14:creationId xmlns:p14="http://schemas.microsoft.com/office/powerpoint/2010/main" val="1820686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Legislativní proces ve stavu legislativní nouze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14772" indent="-414772">
              <a:buFont typeface="Arial" charset="0"/>
              <a:buChar char="•"/>
            </a:pPr>
            <a:r>
              <a:rPr lang="cs-CZ" sz="2400"/>
              <a:t>Za mimořádných okolností, kdy jsou zásadním způsobem ohrožena základní práva a svobody občanů nebo bezpečnost státu nebo kdy státu hrozí značné hospodářské škody, vyhlásí předseda Sněmovny na návrh vlády stav legislativní nouze na určitou dobu. </a:t>
            </a:r>
          </a:p>
          <a:p>
            <a:pPr marL="414772" indent="-414772">
              <a:buFont typeface="Arial" charset="0"/>
              <a:buChar char="•"/>
            </a:pPr>
            <a:r>
              <a:rPr lang="cs-CZ" sz="2400"/>
              <a:t>Sněmovna může stav legislativní nouze zrušit nebo omezit dobu, na niž byl vyhlášen.</a:t>
            </a:r>
          </a:p>
          <a:p>
            <a:pPr marL="414772" indent="-414772">
              <a:buFont typeface="Arial" charset="0"/>
              <a:buChar char="•"/>
            </a:pPr>
            <a:r>
              <a:rPr lang="cs-CZ" sz="2400"/>
              <a:t>Ve stavu legislativní nouze může předseda Sněmovny na žádost vlády rozhodnout, že předložený vládní návrh zákona bude projednán ve zkráceném jednání.</a:t>
            </a:r>
          </a:p>
        </p:txBody>
      </p:sp>
    </p:spTree>
    <p:extLst>
      <p:ext uri="{BB962C8B-B14F-4D97-AF65-F5344CB8AC3E}">
        <p14:creationId xmlns:p14="http://schemas.microsoft.com/office/powerpoint/2010/main" val="12002953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23" name="Rectangle 604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Zákonné opatření Senátu</a:t>
            </a:r>
          </a:p>
        </p:txBody>
      </p:sp>
      <p:grpSp>
        <p:nvGrpSpPr>
          <p:cNvPr id="60425" name="Group 604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0426" name="Rectangle 604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7" name="Rectangle 604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429" name="Rectangle 604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Dojde-li k rozpuštění Poslanecké sněmovny, přísluší Senátu  přijímat zákonná opatření ve věcech, které nesnesou odkladu a vyžadovaly by jinak přijetí zákona.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Kromě Ústavy, státního rozpočtu, státního závěrečného účtu, volebního zákona a mezinárodních smluv.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Zákonné opatření může Senátu  navrhnout jen vláda.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Zákonné opatření Senátu  musí být schváleno Poslaneckou sněmovnou na její první schůzi. Neschválí-li je Poslanecká sněmovna, pozbývá další platnost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27" name="Rectangle 563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800" kern="1200">
                <a:solidFill>
                  <a:schemeClr val="tx1"/>
                </a:solidFill>
                <a:latin typeface="+mj-lt"/>
                <a:ea typeface="+mj-ea"/>
                <a:cs typeface="+mj-cs"/>
              </a:rPr>
              <a:t>Návrhy zákonů, které musejí být přijaty v obou komorách Parlamentu</a:t>
            </a:r>
          </a:p>
        </p:txBody>
      </p:sp>
      <p:grpSp>
        <p:nvGrpSpPr>
          <p:cNvPr id="56329" name="Group 563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6330" name="Rectangle 563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1" name="Rectangle 563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33" name="Rectangle 563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K přijetí</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1.ústavního zákona 3/5 většina všech poslanců a 3/5 všech senátorů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2. volebního zákona a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3. zákona o zásadách jednání a styku obou komor mezi sebou, jakož i navenek a</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4.  zákona o jednacím řádu Senátu  je třeba, aby byl schválen Poslaneckou sněmovnou a Senátem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Účast prezidenta republiky v zákonodárném procesu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a:buFont typeface="Arial" charset="0"/>
              <a:buChar char="•"/>
            </a:pPr>
            <a:r>
              <a:rPr lang="cs-CZ" sz="2200"/>
              <a:t>Předseda Sněmovny postoupí přijatý zákon prezidentu republiky </a:t>
            </a:r>
          </a:p>
          <a:p>
            <a:pPr>
              <a:buFont typeface="Arial" charset="0"/>
              <a:buChar char="•"/>
            </a:pPr>
            <a:r>
              <a:rPr lang="cs-CZ" sz="2200"/>
              <a:t>Vrátí-li prezident republiky přijatý zákon Sněmovně do 15 dnů ode dne, kdy mu byl postoupen, doručí se vrácený zákon a stanovisko prezidenta poslancům. </a:t>
            </a:r>
          </a:p>
          <a:p>
            <a:pPr>
              <a:buFont typeface="Arial" charset="0"/>
              <a:buChar char="•"/>
            </a:pPr>
            <a:r>
              <a:rPr lang="cs-CZ" sz="2200"/>
              <a:t>Předseda předloží vrácený zákon Sněmovně na nejbližší schůzi. </a:t>
            </a:r>
          </a:p>
          <a:p>
            <a:pPr>
              <a:buFont typeface="Arial" charset="0"/>
              <a:buChar char="•"/>
            </a:pPr>
            <a:r>
              <a:rPr lang="cs-CZ" sz="2200"/>
              <a:t>Pozměňovací návrhy nejsou přípustné. </a:t>
            </a:r>
          </a:p>
          <a:p>
            <a:pPr>
              <a:buFont typeface="Arial" charset="0"/>
              <a:buChar char="•"/>
            </a:pPr>
            <a:r>
              <a:rPr lang="cs-CZ" sz="2200"/>
              <a:t>Setrvá-li Sněmovna na vráceném zákonu nadpoloviční většinou všech poslanců, zákon se vyhlásí. </a:t>
            </a:r>
          </a:p>
          <a:p>
            <a:pPr>
              <a:buFont typeface="Arial" charset="0"/>
              <a:buChar char="•"/>
            </a:pPr>
            <a:r>
              <a:rPr lang="cs-CZ" sz="2200"/>
              <a:t>Jinak platí, že zákon nebyl přijat</a:t>
            </a:r>
          </a:p>
        </p:txBody>
      </p:sp>
    </p:spTree>
    <p:extLst>
      <p:ext uri="{BB962C8B-B14F-4D97-AF65-F5344CB8AC3E}">
        <p14:creationId xmlns:p14="http://schemas.microsoft.com/office/powerpoint/2010/main" val="4586493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Podpis a vyhlášení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14772" indent="-414772" fontAlgn="ctr">
              <a:buFont typeface="Arial" charset="0"/>
              <a:buChar char="•"/>
            </a:pPr>
            <a:r>
              <a:rPr lang="cs-CZ" sz="2400"/>
              <a:t>Přijaté zákony podepisuje předseda Poslanecké sněmovny, prezident republiky a předseda vlády.</a:t>
            </a:r>
          </a:p>
          <a:p>
            <a:pPr marL="414772" indent="-414772" fontAlgn="ctr">
              <a:buFont typeface="Arial" charset="0"/>
              <a:buChar char="•"/>
            </a:pPr>
            <a:r>
              <a:rPr lang="cs-CZ" sz="2400"/>
              <a:t>K platnosti zákona je třeba, aby byl vyhlášen.</a:t>
            </a:r>
          </a:p>
        </p:txBody>
      </p:sp>
    </p:spTree>
    <p:extLst>
      <p:ext uri="{BB962C8B-B14F-4D97-AF65-F5344CB8AC3E}">
        <p14:creationId xmlns:p14="http://schemas.microsoft.com/office/powerpoint/2010/main" val="20102804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Podpis a vyhlášení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fontAlgn="ctr"/>
            <a:r>
              <a:rPr lang="cs-CZ" sz="2400"/>
              <a:t>Přijaté zákony podepisuje předseda Poslanecké sněmovny, prezident republiky a předseda vlády.</a:t>
            </a:r>
          </a:p>
          <a:p>
            <a:pPr fontAlgn="ctr"/>
            <a:r>
              <a:rPr lang="cs-CZ" sz="2400"/>
              <a:t>K platnosti zákona je třeba, aby byl vyhlášen.</a:t>
            </a:r>
          </a:p>
        </p:txBody>
      </p:sp>
    </p:spTree>
    <p:extLst>
      <p:ext uri="{BB962C8B-B14F-4D97-AF65-F5344CB8AC3E}">
        <p14:creationId xmlns:p14="http://schemas.microsoft.com/office/powerpoint/2010/main" val="799296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Podzákonné normy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K provedení zákona a v jeho mezích je vláda oprávněna vydávat nařízení. Nařízení podepisuje předseda vlády a příslušný člen vlády.</a:t>
            </a:r>
          </a:p>
          <a:p>
            <a:r>
              <a:rPr lang="cs-CZ" sz="2400"/>
              <a:t>Ministerstva, jiné správní úřady a orgány územní samosprávy mohou na základě a v mezích zákona vydávat právní předpisy, jsou-li k tomu zákonem zmocněny.</a:t>
            </a:r>
          </a:p>
        </p:txBody>
      </p:sp>
    </p:spTree>
    <p:extLst>
      <p:ext uri="{BB962C8B-B14F-4D97-AF65-F5344CB8AC3E}">
        <p14:creationId xmlns:p14="http://schemas.microsoft.com/office/powerpoint/2010/main" val="375508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024EE5B-6481-954D-AA02-A4A60D394771}"/>
              </a:ext>
            </a:extLst>
          </p:cNvPr>
          <p:cNvSpPr>
            <a:spLocks noGrp="1"/>
          </p:cNvSpPr>
          <p:nvPr>
            <p:ph type="title"/>
          </p:nvPr>
        </p:nvSpPr>
        <p:spPr>
          <a:xfrm>
            <a:off x="808638" y="386930"/>
            <a:ext cx="9236700" cy="1188950"/>
          </a:xfrm>
        </p:spPr>
        <p:txBody>
          <a:bodyPr anchor="b">
            <a:normAutofit/>
          </a:bodyPr>
          <a:lstStyle/>
          <a:p>
            <a:r>
              <a:rPr lang="cs-CZ" sz="4600"/>
              <a:t>Abdikace císaře Karla I (11.11.1918)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3364587A-6F27-D44E-BACE-2528C223965E}"/>
              </a:ext>
            </a:extLst>
          </p:cNvPr>
          <p:cNvSpPr>
            <a:spLocks noGrp="1"/>
          </p:cNvSpPr>
          <p:nvPr>
            <p:ph idx="1"/>
          </p:nvPr>
        </p:nvSpPr>
        <p:spPr>
          <a:xfrm>
            <a:off x="793660" y="2599509"/>
            <a:ext cx="10143668" cy="3435531"/>
          </a:xfrm>
        </p:spPr>
        <p:txBody>
          <a:bodyPr anchor="ctr">
            <a:normAutofit/>
          </a:bodyPr>
          <a:lstStyle/>
          <a:p>
            <a:pPr marL="457200" indent="-457200">
              <a:buFont typeface="+mj-lt"/>
              <a:buAutoNum type="arabicPeriod"/>
            </a:pPr>
            <a:r>
              <a:rPr lang="cs-CZ" sz="2200" dirty="0"/>
              <a:t>Od svého nastoupení na trůn jsem ustavičně usiloval o to, abych vyvedl své národy z hrůz války, na jejímž vypuknutí nenesu žádnou vinu. </a:t>
            </a:r>
          </a:p>
          <a:p>
            <a:pPr marL="457200" indent="-457200">
              <a:buFont typeface="+mj-lt"/>
              <a:buAutoNum type="arabicPeriod"/>
            </a:pPr>
            <a:r>
              <a:rPr lang="cs-CZ" sz="2200" dirty="0"/>
              <a:t>Neváhal jsem znovu zavést ústavní život a otevřel jsem národům cestu k jejich samostatnému státnímu vývoji. Předtím i potom naplněn neměnnou láskou ke všem svým národům, nechci, aby moje osoba byla překážkou jejich rozvoje. </a:t>
            </a:r>
          </a:p>
          <a:p>
            <a:pPr marL="457200" indent="-457200">
              <a:buFont typeface="+mj-lt"/>
              <a:buAutoNum type="arabicPeriod"/>
            </a:pPr>
            <a:r>
              <a:rPr lang="cs-CZ" sz="2200" dirty="0"/>
              <a:t>Předem uznávám rozhodnutí, které učiní Německé Rakousko o své budoucí státní formě. </a:t>
            </a:r>
          </a:p>
          <a:p>
            <a:pPr marL="457200" indent="-457200">
              <a:buFont typeface="+mj-lt"/>
              <a:buAutoNum type="arabicPeriod"/>
            </a:pPr>
            <a:r>
              <a:rPr lang="cs-CZ" sz="2200" dirty="0"/>
              <a:t>Lid převzal svými zástupci vládu. Vzdávám se jakékoli účasti na státních záležitostech. Současně zprošťuji rakouskou vládu jejího úřadu. </a:t>
            </a:r>
          </a:p>
        </p:txBody>
      </p:sp>
    </p:spTree>
    <p:extLst>
      <p:ext uri="{BB962C8B-B14F-4D97-AF65-F5344CB8AC3E}">
        <p14:creationId xmlns:p14="http://schemas.microsoft.com/office/powerpoint/2010/main" val="4850898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4600"/>
              <a:t>Sbírka  zákonů a mezinárodních smluv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000"/>
              <a:t>Ve Sbírce zákonů a mezinárodních smluv se vyhlašují:</a:t>
            </a:r>
          </a:p>
          <a:p>
            <a:pPr marL="385800" indent="-385800">
              <a:buFont typeface="+mj-lt"/>
              <a:buAutoNum type="arabicParenR"/>
            </a:pPr>
            <a:r>
              <a:rPr lang="cs-CZ" sz="2000"/>
              <a:t>ústavní zákon,</a:t>
            </a:r>
          </a:p>
          <a:p>
            <a:pPr marL="385800" indent="-385800">
              <a:buFont typeface="+mj-lt"/>
              <a:buAutoNum type="arabicParenR"/>
            </a:pPr>
            <a:r>
              <a:rPr lang="cs-CZ" sz="2000"/>
              <a:t>Zákon</a:t>
            </a:r>
          </a:p>
          <a:p>
            <a:pPr marL="385800" indent="-385800">
              <a:buFont typeface="+mj-lt"/>
              <a:buAutoNum type="arabicParenR"/>
            </a:pPr>
            <a:r>
              <a:rPr lang="cs-CZ" sz="2000"/>
              <a:t>zákonné opatření Senátu</a:t>
            </a:r>
          </a:p>
          <a:p>
            <a:pPr marL="385800" indent="-385800">
              <a:buFont typeface="+mj-lt"/>
              <a:buAutoNum type="arabicParenR"/>
            </a:pPr>
            <a:r>
              <a:rPr lang="cs-CZ" sz="2000"/>
              <a:t>nařízení vlády</a:t>
            </a:r>
          </a:p>
          <a:p>
            <a:pPr marL="385800" indent="-385800">
              <a:buFont typeface="+mj-lt"/>
              <a:buAutoNum type="arabicParenR"/>
            </a:pPr>
            <a:r>
              <a:rPr lang="cs-CZ" sz="2000"/>
              <a:t>prováděcí právní předpis vydaný ministerstvem, jiným ústředním správním úřadem nebo Českou národní bankou, pokud jiný právní předpis nestanoví jiný postup jeho vyhlášení.</a:t>
            </a:r>
            <a:br>
              <a:rPr lang="cs-CZ" sz="2000"/>
            </a:br>
            <a:endParaRPr lang="cs-CZ" sz="2000"/>
          </a:p>
        </p:txBody>
      </p:sp>
    </p:spTree>
    <p:extLst>
      <p:ext uri="{BB962C8B-B14F-4D97-AF65-F5344CB8AC3E}">
        <p14:creationId xmlns:p14="http://schemas.microsoft.com/office/powerpoint/2010/main" val="12359602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0C02B6E-408C-D0BA-9042-66DC10662A22}"/>
              </a:ext>
            </a:extLst>
          </p:cNvPr>
          <p:cNvSpPr>
            <a:spLocks noGrp="1"/>
          </p:cNvSpPr>
          <p:nvPr>
            <p:ph type="title"/>
          </p:nvPr>
        </p:nvSpPr>
        <p:spPr>
          <a:xfrm>
            <a:off x="808638" y="386930"/>
            <a:ext cx="9236700" cy="1188950"/>
          </a:xfrm>
        </p:spPr>
        <p:txBody>
          <a:bodyPr anchor="b">
            <a:normAutofit/>
          </a:bodyPr>
          <a:lstStyle/>
          <a:p>
            <a:r>
              <a:rPr lang="cs-CZ" sz="5400"/>
              <a:t>Válečný stav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CC351F1E-F82F-4117-9009-A9F2C5921418}"/>
              </a:ext>
            </a:extLst>
          </p:cNvPr>
          <p:cNvSpPr>
            <a:spLocks noGrp="1"/>
          </p:cNvSpPr>
          <p:nvPr>
            <p:ph idx="1"/>
          </p:nvPr>
        </p:nvSpPr>
        <p:spPr>
          <a:xfrm>
            <a:off x="793660" y="2599509"/>
            <a:ext cx="10143668" cy="3435531"/>
          </a:xfrm>
        </p:spPr>
        <p:txBody>
          <a:bodyPr anchor="ctr">
            <a:normAutofit/>
          </a:bodyPr>
          <a:lstStyle/>
          <a:p>
            <a:r>
              <a:rPr lang="cs-CZ" sz="2200"/>
              <a:t>Parlament rozhoduje o vyhlášení válečného stavu, je-li Česká republika napadena, nebo je-li třeba plnit mezinárodní smluvní závazky o společné obraně proti napadení.</a:t>
            </a:r>
          </a:p>
          <a:p>
            <a:r>
              <a:rPr lang="cs-CZ" sz="2200"/>
              <a:t>Parlament rozhoduje o účasti České republiky v obranných systémech mezinárodní organizace, jíž je Česká republika členem.</a:t>
            </a:r>
          </a:p>
          <a:p>
            <a:r>
              <a:rPr lang="cs-CZ" sz="2200"/>
              <a:t>Parlament vyslovuje souhlas</a:t>
            </a:r>
            <a:br>
              <a:rPr lang="cs-CZ" sz="2200"/>
            </a:br>
            <a:r>
              <a:rPr lang="cs-CZ" sz="2200"/>
              <a:t>a) s vysláním ozbrojených sil České republiky mimo území České republiky,</a:t>
            </a:r>
            <a:br>
              <a:rPr lang="cs-CZ" sz="2200"/>
            </a:br>
            <a:r>
              <a:rPr lang="cs-CZ" sz="2200"/>
              <a:t>b) s pobytem ozbrojených sil jiných států na území České republiky,</a:t>
            </a:r>
            <a:br>
              <a:rPr lang="cs-CZ" sz="2200"/>
            </a:br>
            <a:r>
              <a:rPr lang="cs-CZ" sz="2200"/>
              <a:t>nejsou-li taková rozhodnutí vyhrazena vládě.</a:t>
            </a:r>
          </a:p>
        </p:txBody>
      </p:sp>
    </p:spTree>
    <p:extLst>
      <p:ext uri="{BB962C8B-B14F-4D97-AF65-F5344CB8AC3E}">
        <p14:creationId xmlns:p14="http://schemas.microsoft.com/office/powerpoint/2010/main" val="15961076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56BA6C2-5B98-1EB2-CC08-D610E7A425B4}"/>
              </a:ext>
            </a:extLst>
          </p:cNvPr>
          <p:cNvSpPr>
            <a:spLocks noGrp="1"/>
          </p:cNvSpPr>
          <p:nvPr>
            <p:ph type="title"/>
          </p:nvPr>
        </p:nvSpPr>
        <p:spPr>
          <a:xfrm>
            <a:off x="808638" y="386930"/>
            <a:ext cx="9236700" cy="1188950"/>
          </a:xfrm>
        </p:spPr>
        <p:txBody>
          <a:bodyPr anchor="b">
            <a:normAutofit/>
          </a:bodyPr>
          <a:lstStyle/>
          <a:p>
            <a:r>
              <a:rPr lang="cs-CZ" sz="5000"/>
              <a:t>Vyslání ozbrojených sil do zahraničí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47FBA13-88EB-B645-DE53-2FABEC6BF0A5}"/>
              </a:ext>
            </a:extLst>
          </p:cNvPr>
          <p:cNvSpPr>
            <a:spLocks noGrp="1"/>
          </p:cNvSpPr>
          <p:nvPr>
            <p:ph idx="1"/>
          </p:nvPr>
        </p:nvSpPr>
        <p:spPr>
          <a:xfrm>
            <a:off x="793660" y="2599509"/>
            <a:ext cx="10143668" cy="3435531"/>
          </a:xfrm>
        </p:spPr>
        <p:txBody>
          <a:bodyPr anchor="ctr">
            <a:normAutofit/>
          </a:bodyPr>
          <a:lstStyle/>
          <a:p>
            <a:r>
              <a:rPr lang="cs-CZ" sz="2200"/>
              <a:t>Vláda rozhoduje o vyslání ozbrojených sil České</a:t>
            </a:r>
          </a:p>
          <a:p>
            <a:r>
              <a:rPr lang="cs-CZ" sz="2200"/>
              <a:t>republiky mimo území České republiky a o pobytu</a:t>
            </a:r>
          </a:p>
          <a:p>
            <a:r>
              <a:rPr lang="cs-CZ" sz="2200"/>
              <a:t>ozbrojených sil jiných států na území České</a:t>
            </a:r>
          </a:p>
          <a:p>
            <a:r>
              <a:rPr lang="cs-CZ" sz="2200"/>
              <a:t>republiky, a to nejdéle na dobu 60 dnů, jde-li o</a:t>
            </a:r>
            <a:br>
              <a:rPr lang="cs-CZ" sz="2200"/>
            </a:br>
            <a:r>
              <a:rPr lang="cs-CZ" sz="2200"/>
              <a:t>a) plnění závazků z mezinárodních smluv o společné obraně proti napadení,</a:t>
            </a:r>
            <a:br>
              <a:rPr lang="cs-CZ" sz="2200"/>
            </a:br>
            <a:r>
              <a:rPr lang="cs-CZ" sz="2200"/>
              <a:t>b) účast na mírových operacích podle rozhodnutí mezinárodní organizace, jíž je Česká republika členem, a to se souhlasem přijímajícího státu,</a:t>
            </a:r>
            <a:br>
              <a:rPr lang="cs-CZ" sz="2200"/>
            </a:br>
            <a:r>
              <a:rPr lang="cs-CZ" sz="2200"/>
              <a:t>c) účast na záchranných pracích při živelních pohromách, průmyslových nebo ekologických haváriích.</a:t>
            </a:r>
          </a:p>
        </p:txBody>
      </p:sp>
    </p:spTree>
    <p:extLst>
      <p:ext uri="{BB962C8B-B14F-4D97-AF65-F5344CB8AC3E}">
        <p14:creationId xmlns:p14="http://schemas.microsoft.com/office/powerpoint/2010/main" val="21533932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000"/>
              <a:t>Mezinárodně právní  prameny práva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385800" indent="-385800">
              <a:buFont typeface="+mj-lt"/>
              <a:buAutoNum type="arabicPeriod"/>
            </a:pPr>
            <a:r>
              <a:rPr lang="cs-CZ" sz="2400"/>
              <a:t>platná mezinárodní smlouva, jíž je Česká republika vázána, nebo mezinárodní smlouva, jíž je Česká republika vázána a</a:t>
            </a:r>
          </a:p>
          <a:p>
            <a:pPr marL="385800" indent="-385800">
              <a:buFont typeface="+mj-lt"/>
              <a:buAutoNum type="arabicPeriod"/>
            </a:pPr>
            <a:r>
              <a:rPr lang="cs-CZ" sz="2400"/>
              <a:t>mezinárodní smlouva, která je současně sjednána Evropskou unií a Českou republikou se vyhlašuje odkazem na částku Úředního věstníku Evropské unie, ve které byla vyhlášena</a:t>
            </a:r>
          </a:p>
        </p:txBody>
      </p:sp>
    </p:spTree>
    <p:extLst>
      <p:ext uri="{BB962C8B-B14F-4D97-AF65-F5344CB8AC3E}">
        <p14:creationId xmlns:p14="http://schemas.microsoft.com/office/powerpoint/2010/main" val="1742849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Mezinárodní smlouvy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Vyhlášené mezinárodní smlouvy, k jejichž ratifikaci dal Parlament souhlas a jimiž je Česká republika vázána, jsou součástí právního řádu; stanoví-li mezinárodní smlouva něco jiného než zákon, použije se mezinárodní smlouva</a:t>
            </a:r>
          </a:p>
        </p:txBody>
      </p:sp>
    </p:spTree>
    <p:extLst>
      <p:ext uri="{BB962C8B-B14F-4D97-AF65-F5344CB8AC3E}">
        <p14:creationId xmlns:p14="http://schemas.microsoft.com/office/powerpoint/2010/main" val="400651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Mandát poslance</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37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471" name="Rectangle 624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Ochrana výkonu mandátu</a:t>
            </a:r>
          </a:p>
        </p:txBody>
      </p:sp>
      <p:grpSp>
        <p:nvGrpSpPr>
          <p:cNvPr id="62473" name="Group 624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2474" name="Rectangle 624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75" name="Rectangle 624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477" name="Rectangle 624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Mandát poslance a senátora  je volný, nepatří žádné politické straně nebo hnutí</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Poslanci a senátoři vykonávají svůj mandát osobně v souladu se svým slibem a nejsou přitom vázáni žádnými příkazy</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88DB9FE2-9189-9098-DC8D-F9DF95E1E484}"/>
              </a:ext>
            </a:extLst>
          </p:cNvPr>
          <p:cNvSpPr>
            <a:spLocks noGrp="1"/>
          </p:cNvSpPr>
          <p:nvPr>
            <p:ph type="title"/>
          </p:nvPr>
        </p:nvSpPr>
        <p:spPr>
          <a:xfrm>
            <a:off x="808638" y="386930"/>
            <a:ext cx="9236700" cy="1188950"/>
          </a:xfrm>
        </p:spPr>
        <p:txBody>
          <a:bodyPr anchor="b">
            <a:normAutofit/>
          </a:bodyPr>
          <a:lstStyle/>
          <a:p>
            <a:r>
              <a:rPr lang="cs-CZ" sz="5400"/>
              <a:t>Zánik mandátu </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9BC6DE5B-9CCB-3B1F-A8B8-BCD15C848F08}"/>
              </a:ext>
            </a:extLst>
          </p:cNvPr>
          <p:cNvSpPr>
            <a:spLocks noGrp="1"/>
          </p:cNvSpPr>
          <p:nvPr>
            <p:ph idx="1"/>
          </p:nvPr>
        </p:nvSpPr>
        <p:spPr>
          <a:xfrm>
            <a:off x="793660" y="2599509"/>
            <a:ext cx="10143668" cy="3435531"/>
          </a:xfrm>
        </p:spPr>
        <p:txBody>
          <a:bodyPr anchor="ctr">
            <a:normAutofit/>
          </a:bodyPr>
          <a:lstStyle/>
          <a:p>
            <a:r>
              <a:rPr lang="cs-CZ" sz="2400"/>
              <a:t>Mandát poslance nebo senátora zaniká</a:t>
            </a:r>
            <a:br>
              <a:rPr lang="cs-CZ" sz="2400"/>
            </a:br>
            <a:r>
              <a:rPr lang="cs-CZ" sz="2400"/>
              <a:t>a) odepřením slibu nebo složením slibu s výhradou,</a:t>
            </a:r>
            <a:br>
              <a:rPr lang="cs-CZ" sz="2400"/>
            </a:br>
            <a:r>
              <a:rPr lang="cs-CZ" sz="2400"/>
              <a:t>b) uplynutím volebního období,</a:t>
            </a:r>
            <a:br>
              <a:rPr lang="cs-CZ" sz="2400"/>
            </a:br>
            <a:r>
              <a:rPr lang="cs-CZ" sz="2400"/>
              <a:t>c) vzdáním se mandátu,</a:t>
            </a:r>
            <a:br>
              <a:rPr lang="cs-CZ" sz="2400"/>
            </a:br>
            <a:r>
              <a:rPr lang="cs-CZ" sz="2400"/>
              <a:t>d) ztrátou volitelnosti,</a:t>
            </a:r>
            <a:br>
              <a:rPr lang="cs-CZ" sz="2400"/>
            </a:br>
            <a:r>
              <a:rPr lang="cs-CZ" sz="2400"/>
              <a:t>e) u poslanců rozpuštěním Poslanecké sněmovny,</a:t>
            </a:r>
            <a:br>
              <a:rPr lang="cs-CZ" sz="2400"/>
            </a:br>
            <a:r>
              <a:rPr lang="cs-CZ" sz="2400"/>
              <a:t>f) vznikem neslučitelnosti funkce prezidenta republiky, soudce a dalších zákonem určených funkcí</a:t>
            </a:r>
          </a:p>
        </p:txBody>
      </p:sp>
    </p:spTree>
    <p:extLst>
      <p:ext uri="{BB962C8B-B14F-4D97-AF65-F5344CB8AC3E}">
        <p14:creationId xmlns:p14="http://schemas.microsoft.com/office/powerpoint/2010/main" val="34205204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495" name="Rectangle 6349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8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600" kern="1200">
                <a:solidFill>
                  <a:schemeClr val="tx1"/>
                </a:solidFill>
                <a:latin typeface="+mj-lt"/>
                <a:ea typeface="+mj-ea"/>
                <a:cs typeface="+mj-cs"/>
              </a:rPr>
              <a:t>Práva a povinnosti člena Parlamentu</a:t>
            </a:r>
          </a:p>
        </p:txBody>
      </p:sp>
      <p:grpSp>
        <p:nvGrpSpPr>
          <p:cNvPr id="63497" name="Group 6349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3498" name="Rectangle 6349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9" name="Rectangle 6349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501" name="Rectangle 6350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Poslanec a senátor  mají právo a povinnost účastnit se jednání a rozhodování komory a orgánů komory, do kterých byli zvoleni.</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Poslanec  má právo interpelovat vládu nebo její členy ve věcech jejich působnosti.</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Interpelace se podávají ústně nebo písmně. Na obojí lze odpovědět  na schůzi sněmovny, jinak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interpelovaní členové vlády  na  písemnou interpelaci odpovědí písemně   do třiceti dnů ode dne jejího podání.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519" name="Rectangle 6451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21" name="Rectangle 6452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23" name="Rectangle 6452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3"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Další práva poslance</a:t>
            </a:r>
          </a:p>
        </p:txBody>
      </p:sp>
      <p:sp>
        <p:nvSpPr>
          <p:cNvPr id="64514"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Poslanec je oprávněn požadovat od členů vlády a vedoucích správních úřadů informace a vysvětlení potřebná pro výkon jeho funkce.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6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Informace a vysvětlení jsou členové vlády a vedoucí správních úřadů povinni poskytnout poslanci do 30 dnů, pokud jejich poskytnutí nebrání zákony upravující mlčenlivost anebo zákaz jejich zveřejnění</a:t>
            </a:r>
          </a:p>
        </p:txBody>
      </p:sp>
      <p:cxnSp>
        <p:nvCxnSpPr>
          <p:cNvPr id="64525" name="Straight Connector 6452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4513"/>
                                        </p:tgtEl>
                                        <p:attrNameLst>
                                          <p:attrName>style.visibility</p:attrName>
                                        </p:attrNameLst>
                                      </p:cBhvr>
                                      <p:to>
                                        <p:strVal val="visible"/>
                                      </p:to>
                                    </p:set>
                                    <p:animEffect transition="in" filter="fade">
                                      <p:cBhvr>
                                        <p:cTn id="7" dur="400"/>
                                        <p:tgtEl>
                                          <p:spTgt spid="64513"/>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64514">
                                            <p:txEl>
                                              <p:pRg st="0" end="0"/>
                                            </p:txEl>
                                          </p:spTgt>
                                        </p:tgtEl>
                                        <p:attrNameLst>
                                          <p:attrName>style.visibility</p:attrName>
                                        </p:attrNameLst>
                                      </p:cBhvr>
                                      <p:to>
                                        <p:strVal val="visible"/>
                                      </p:to>
                                    </p:set>
                                    <p:animEffect transition="in" filter="fade">
                                      <p:cBhvr>
                                        <p:cTn id="10" dur="400"/>
                                        <p:tgtEl>
                                          <p:spTgt spid="645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64514">
                                            <p:txEl>
                                              <p:pRg st="2" end="2"/>
                                            </p:txEl>
                                          </p:spTgt>
                                        </p:tgtEl>
                                        <p:attrNameLst>
                                          <p:attrName>style.visibility</p:attrName>
                                        </p:attrNameLst>
                                      </p:cBhvr>
                                      <p:to>
                                        <p:strVal val="visible"/>
                                      </p:to>
                                    </p:set>
                                    <p:animEffect transition="in" filter="fade">
                                      <p:cBhvr>
                                        <p:cTn id="15" dur="400"/>
                                        <p:tgtEl>
                                          <p:spTgt spid="64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 grpId="0"/>
      <p:bldP spid="645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Prozatimní ústava </a:t>
            </a:r>
          </a:p>
        </p:txBody>
      </p:sp>
      <p:grpSp>
        <p:nvGrpSpPr>
          <p:cNvPr id="4105" name="Group 410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106" name="Rectangle 410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body" idx="1"/>
          </p:nvPr>
        </p:nvSpPr>
        <p:spPr>
          <a:xfrm>
            <a:off x="793660" y="2599509"/>
            <a:ext cx="10143668" cy="3435531"/>
          </a:xfrm>
        </p:spPr>
        <p:txBody>
          <a:bodyPr anchor="ctr">
            <a:normAutofit/>
          </a:bodyPr>
          <a:lstStyle/>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Zákon č. 37/1918 </a:t>
            </a:r>
            <a:r>
              <a:rPr lang="cs-CZ" sz="2400" dirty="0" err="1"/>
              <a:t>prozatimní</a:t>
            </a:r>
            <a:r>
              <a:rPr lang="cs-CZ" sz="2400" dirty="0"/>
              <a:t> ústava:</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Československo je svobodnou Československou republikou</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Masaryk se stává (aklamací)  prezidentem republiky</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 transformace Národního výboru na  </a:t>
            </a:r>
            <a:r>
              <a:rPr lang="cs-CZ" sz="2400" dirty="0" err="1"/>
              <a:t>Narodní</a:t>
            </a:r>
            <a:r>
              <a:rPr lang="cs-CZ" sz="2400" dirty="0"/>
              <a:t> shromáždění – vláda parlamentu – delegace poslanců politickými stranami podle klíče</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Výkonná moc  v rukou 17členné vládě</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Volební povinnost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551" name="Rectangle 6554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52" name="Rectangle 6554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53" name="Rectangle 6554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7"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Další práva senátora</a:t>
            </a:r>
          </a:p>
        </p:txBody>
      </p:sp>
      <p:sp>
        <p:nvSpPr>
          <p:cNvPr id="65538"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Senátor je oprávněn požadovat od členů vlády, vedoucích správních úřadů a orgánů územní samosprávy informace a vysvětlení potřebná pro výkon své funkce.</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6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Informace a vysvětlení jsou členové vlády, vedoucí správních úřadů a orgánů územní samosprávy povinni poskytnout senátorovi nejpozději do 30 dnů, pokud jejich poskytnutí nebrání zákony upravující mlčenlivost anebo zákaz jejich zveřejnění.</a:t>
            </a:r>
          </a:p>
        </p:txBody>
      </p:sp>
      <p:cxnSp>
        <p:nvCxnSpPr>
          <p:cNvPr id="65554" name="Straight Connector 6554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65537"/>
                                        </p:tgtEl>
                                        <p:attrNameLst>
                                          <p:attrName>style.visibility</p:attrName>
                                        </p:attrNameLst>
                                      </p:cBhvr>
                                      <p:to>
                                        <p:strVal val="visible"/>
                                      </p:to>
                                    </p:set>
                                    <p:animEffect transition="in" filter="fade">
                                      <p:cBhvr>
                                        <p:cTn id="7" dur="700"/>
                                        <p:tgtEl>
                                          <p:spTgt spid="6553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5538">
                                            <p:txEl>
                                              <p:pRg st="0" end="0"/>
                                            </p:txEl>
                                          </p:spTgt>
                                        </p:tgtEl>
                                        <p:attrNameLst>
                                          <p:attrName>style.visibility</p:attrName>
                                        </p:attrNameLst>
                                      </p:cBhvr>
                                      <p:to>
                                        <p:strVal val="visible"/>
                                      </p:to>
                                    </p:set>
                                    <p:animEffect transition="in" filter="fade">
                                      <p:cBhvr>
                                        <p:cTn id="10" dur="700"/>
                                        <p:tgtEl>
                                          <p:spTgt spid="655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65538">
                                            <p:txEl>
                                              <p:pRg st="2" end="2"/>
                                            </p:txEl>
                                          </p:spTgt>
                                        </p:tgtEl>
                                        <p:attrNameLst>
                                          <p:attrName>style.visibility</p:attrName>
                                        </p:attrNameLst>
                                      </p:cBhvr>
                                      <p:to>
                                        <p:strVal val="visible"/>
                                      </p:to>
                                    </p:set>
                                    <p:animEffect transition="in" filter="fade">
                                      <p:cBhvr>
                                        <p:cTn id="15" dur="700"/>
                                        <p:tgtEl>
                                          <p:spTgt spid="655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p:bldP spid="65538"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633" name="Rectangle 6663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Imunita - indemnita</a:t>
            </a:r>
          </a:p>
        </p:txBody>
      </p:sp>
      <p:grpSp>
        <p:nvGrpSpPr>
          <p:cNvPr id="66635" name="Group 6663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6636" name="Rectangle 6663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37" name="Rectangle 6663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639" name="Rectangle 666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Člen parlamentu požívá během výkonu své funkce imunitu (překážku v přestupkovém či trestním postihu).</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a)  absolutní (idemnita), kdy poslance nelze (nikdy a nijak) postihnout pro hlasování v Poslanecké sněmovně nebo senátora v Senátu nebo jejich o rgánech,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b)  vlastní imunita.</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591" name="Rectangle 6759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93" name="Rectangle 6759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95" name="Rectangle 6759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5"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Imunita (projevy)</a:t>
            </a:r>
          </a:p>
        </p:txBody>
      </p:sp>
      <p:sp>
        <p:nvSpPr>
          <p:cNvPr id="67586"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Za projevy učiněné v Poslanecké sněmovně nebo Senátu  nebo v jejich orgánech nelze poslance  nebo senátora  trestně stíhat. Poslanec  nebo senátor  podléhá jen disciplinární pravomoci  komory, jejímž je členem</a:t>
            </a:r>
          </a:p>
        </p:txBody>
      </p:sp>
      <p:cxnSp>
        <p:nvCxnSpPr>
          <p:cNvPr id="67597" name="Straight Connector 6759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67585"/>
                                        </p:tgtEl>
                                        <p:attrNameLst>
                                          <p:attrName>style.visibility</p:attrName>
                                        </p:attrNameLst>
                                      </p:cBhvr>
                                      <p:to>
                                        <p:strVal val="visible"/>
                                      </p:to>
                                    </p:set>
                                    <p:animEffect transition="in" filter="fade">
                                      <p:cBhvr>
                                        <p:cTn id="7" dur="1000"/>
                                        <p:tgtEl>
                                          <p:spTgt spid="67585"/>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67586">
                                            <p:txEl>
                                              <p:pRg st="0" end="0"/>
                                            </p:txEl>
                                          </p:spTgt>
                                        </p:tgtEl>
                                        <p:attrNameLst>
                                          <p:attrName>style.visibility</p:attrName>
                                        </p:attrNameLst>
                                      </p:cBhvr>
                                      <p:to>
                                        <p:strVal val="visible"/>
                                      </p:to>
                                    </p:set>
                                    <p:animEffect transition="in" filter="fade">
                                      <p:cBhvr>
                                        <p:cTn id="10" dur="1000"/>
                                        <p:tgtEl>
                                          <p:spTgt spid="675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p:bldP spid="67586"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5" name="Rectangle 6861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7" name="Rectangle 6861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19" name="Rectangle 6861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09"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Imunita (přestupky)</a:t>
            </a:r>
          </a:p>
        </p:txBody>
      </p:sp>
      <p:sp>
        <p:nvSpPr>
          <p:cNvPr id="68610"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000" kern="1200">
                <a:solidFill>
                  <a:schemeClr val="tx1"/>
                </a:solidFill>
                <a:latin typeface="+mn-lt"/>
                <a:ea typeface="+mn-ea"/>
                <a:cs typeface="+mn-cs"/>
              </a:rPr>
              <a:t>Za přestupky  poslanec  nebo senátor  podléhá jen disciplinární pravomoci  komory, jejímž je členem, pokud zákon nestanoví jinak.</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000" kern="1200">
                <a:solidFill>
                  <a:schemeClr val="tx1"/>
                </a:solidFill>
                <a:latin typeface="+mn-lt"/>
                <a:ea typeface="+mn-ea"/>
                <a:cs typeface="+mn-cs"/>
              </a:rPr>
              <a:t>Disciplinární řízení se zavede proti poslanci nebo senátorovi, který se dopustí přestupku  a požádá orgán příslušný k projednání přestupku  o projednání přestupku  v disciplinárním řízení.</a:t>
            </a:r>
          </a:p>
        </p:txBody>
      </p:sp>
      <p:cxnSp>
        <p:nvCxnSpPr>
          <p:cNvPr id="68621" name="Straight Connector 6862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68609"/>
                                        </p:tgtEl>
                                        <p:attrNameLst>
                                          <p:attrName>style.visibility</p:attrName>
                                        </p:attrNameLst>
                                      </p:cBhvr>
                                      <p:to>
                                        <p:strVal val="visible"/>
                                      </p:to>
                                    </p:set>
                                    <p:animEffect transition="in" filter="fade">
                                      <p:cBhvr>
                                        <p:cTn id="7" dur="1000"/>
                                        <p:tgtEl>
                                          <p:spTgt spid="68609"/>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68610">
                                            <p:txEl>
                                              <p:pRg st="0" end="0"/>
                                            </p:txEl>
                                          </p:spTgt>
                                        </p:tgtEl>
                                        <p:attrNameLst>
                                          <p:attrName>style.visibility</p:attrName>
                                        </p:attrNameLst>
                                      </p:cBhvr>
                                      <p:to>
                                        <p:strVal val="visible"/>
                                      </p:to>
                                    </p:set>
                                    <p:animEffect transition="in" filter="fade">
                                      <p:cBhvr>
                                        <p:cTn id="10" dur="1000"/>
                                        <p:tgtEl>
                                          <p:spTgt spid="686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68610">
                                            <p:txEl>
                                              <p:pRg st="1" end="1"/>
                                            </p:txEl>
                                          </p:spTgt>
                                        </p:tgtEl>
                                        <p:attrNameLst>
                                          <p:attrName>style.visibility</p:attrName>
                                        </p:attrNameLst>
                                      </p:cBhvr>
                                      <p:to>
                                        <p:strVal val="visible"/>
                                      </p:to>
                                    </p:set>
                                    <p:animEffect transition="in" filter="fade">
                                      <p:cBhvr>
                                        <p:cTn id="15" dur="1000"/>
                                        <p:tgtEl>
                                          <p:spTgt spid="686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9" grpId="0"/>
      <p:bldP spid="68610"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39" name="Rectangle 6963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3"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Imunita (trestní)</a:t>
            </a:r>
          </a:p>
        </p:txBody>
      </p:sp>
      <p:grpSp>
        <p:nvGrpSpPr>
          <p:cNvPr id="69641" name="Group 6964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69642" name="Rectangle 6964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3" name="Rectangle 6964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4" name="Rectangle 6964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646" name="Rectangle 6964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8" name="Rectangle 6964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Poslance ani senátora nelze trestně stíhat bez souhlasu komory, jejímž je členem. Odepře-li komora souhlas, je trestní stíhán vyloučeno po dobu trvání mandátu.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300" kern="1200">
              <a:solidFill>
                <a:schemeClr val="tx1"/>
              </a:solidFill>
              <a:latin typeface="+mn-lt"/>
              <a:ea typeface="+mn-ea"/>
              <a:cs typeface="+mn-cs"/>
            </a:endParaRP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Poslance nebo senátora lze zadržet, jen byl-li dopaden při spáchání trestného činu nebo bezprostředně poté. Příslušný orgán je povinen zadržení ihned oznámit předsedovi komory, jejímž je zadržený členem; nedá-li předseda komory do 24 hodin od zadržení souhlas k odevzdání zadrženého soudu, je příslušný orgán povinen ho propustit. Na své první následující schůzi komora rozhodne o přípustnosti stíhání s konečnou platností.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676" name="Rectangle 70662">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77" name="Rectangle 7066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78" name="Rectangle 7066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7"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Právo odepřít svědectví</a:t>
            </a:r>
          </a:p>
        </p:txBody>
      </p:sp>
      <p:sp>
        <p:nvSpPr>
          <p:cNvPr id="70658"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Poslanec i senátor má právo odepřít svědectví o skutečnostech, které se dozvěděl v souvislosti s výkonem svého mandátu, a to i poté, kdy přestal být poslancem  nebo senátorem.</a:t>
            </a:r>
          </a:p>
        </p:txBody>
      </p:sp>
      <p:cxnSp>
        <p:nvCxnSpPr>
          <p:cNvPr id="70679" name="Straight Connector 7066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687" name="Rectangle 71686">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1"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Inkompabilita</a:t>
            </a:r>
            <a:br>
              <a:rPr lang="en-US" sz="6000" kern="1200">
                <a:solidFill>
                  <a:schemeClr val="tx1"/>
                </a:solidFill>
                <a:latin typeface="+mj-lt"/>
                <a:ea typeface="+mj-ea"/>
                <a:cs typeface="+mj-cs"/>
              </a:rPr>
            </a:br>
            <a:endParaRPr lang="en-US" sz="6000" kern="1200">
              <a:solidFill>
                <a:schemeClr val="tx1"/>
              </a:solidFill>
              <a:latin typeface="+mj-lt"/>
              <a:ea typeface="+mj-ea"/>
              <a:cs typeface="+mj-cs"/>
            </a:endParaRPr>
          </a:p>
        </p:txBody>
      </p:sp>
      <p:grpSp>
        <p:nvGrpSpPr>
          <p:cNvPr id="71689" name="Group 71688">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1690" name="Rectangle 71689">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1" name="Rectangle 71690">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2" name="Rectangle 71691">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694" name="Rectangle 71693">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6" name="Rectangle 71695">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Poslanec nebo senátor, který je členem vlády, nemůže být předsedou či místopředsedou Poslanecké sněmovny nebo Senátu  ani členem parlamentních výborů, vyšetřovací komise nebo komisí.</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1681"/>
                                        </p:tgtEl>
                                        <p:attrNameLst>
                                          <p:attrName>style.visibility</p:attrName>
                                        </p:attrNameLst>
                                      </p:cBhvr>
                                      <p:to>
                                        <p:strVal val="visible"/>
                                      </p:to>
                                    </p:set>
                                    <p:animEffect transition="in" filter="fade">
                                      <p:cBhvr>
                                        <p:cTn id="7" dur="700"/>
                                        <p:tgtEl>
                                          <p:spTgt spid="71681"/>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71682">
                                            <p:txEl>
                                              <p:pRg st="0" end="0"/>
                                            </p:txEl>
                                          </p:spTgt>
                                        </p:tgtEl>
                                        <p:attrNameLst>
                                          <p:attrName>style.visibility</p:attrName>
                                        </p:attrNameLst>
                                      </p:cBhvr>
                                      <p:to>
                                        <p:strVal val="visible"/>
                                      </p:to>
                                    </p:set>
                                    <p:animEffect transition="in" filter="fade">
                                      <p:cBhvr>
                                        <p:cTn id="10" dur="700"/>
                                        <p:tgtEl>
                                          <p:spTgt spid="71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p:bldP spid="71682"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11" name="Rectangle 72710">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5"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Veřejný funkcinář – střet zájmů </a:t>
            </a:r>
          </a:p>
        </p:txBody>
      </p:sp>
      <p:grpSp>
        <p:nvGrpSpPr>
          <p:cNvPr id="72713" name="Group 72712">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2714" name="Rectangle 72713">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15" name="Rectangle 72714">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16" name="Rectangle 72715">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718" name="Rectangle 72717">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20" name="Rectangle 72719">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Pro účely tohoto zákona o střetu zájmů se veřejným funkcionářem rozumí	též poslanec a senátor</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Dojde-li ke střetu veřejného zájmu  se zájmem osobním, nesmí veřejný funkcionář upřednostňovat svůj osobní zájem před zájmy, které je jako veřejný funkcionář povinen prosazovat a hájit.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Osobním zájmem se pro účely tohoto zákona rozumí takový zájem, který přináší veřejnému funkcionáři osobní výhodu nebo zamezuje vzniku případného snížení majetkového nebo jiného prospěchu.</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2705"/>
                                        </p:tgtEl>
                                        <p:attrNameLst>
                                          <p:attrName>style.visibility</p:attrName>
                                        </p:attrNameLst>
                                      </p:cBhvr>
                                      <p:to>
                                        <p:strVal val="visible"/>
                                      </p:to>
                                    </p:set>
                                    <p:animEffect transition="in" filter="fade">
                                      <p:cBhvr>
                                        <p:cTn id="7" dur="700"/>
                                        <p:tgtEl>
                                          <p:spTgt spid="7270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72706">
                                            <p:txEl>
                                              <p:pRg st="0" end="0"/>
                                            </p:txEl>
                                          </p:spTgt>
                                        </p:tgtEl>
                                        <p:attrNameLst>
                                          <p:attrName>style.visibility</p:attrName>
                                        </p:attrNameLst>
                                      </p:cBhvr>
                                      <p:to>
                                        <p:strVal val="visible"/>
                                      </p:to>
                                    </p:set>
                                    <p:animEffect transition="in" filter="fade">
                                      <p:cBhvr>
                                        <p:cTn id="10" dur="700"/>
                                        <p:tgtEl>
                                          <p:spTgt spid="727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72706">
                                            <p:txEl>
                                              <p:pRg st="1" end="1"/>
                                            </p:txEl>
                                          </p:spTgt>
                                        </p:tgtEl>
                                        <p:attrNameLst>
                                          <p:attrName>style.visibility</p:attrName>
                                        </p:attrNameLst>
                                      </p:cBhvr>
                                      <p:to>
                                        <p:strVal val="visible"/>
                                      </p:to>
                                    </p:set>
                                    <p:animEffect transition="in" filter="fade">
                                      <p:cBhvr>
                                        <p:cTn id="15" dur="700"/>
                                        <p:tgtEl>
                                          <p:spTgt spid="7270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72706">
                                            <p:txEl>
                                              <p:pRg st="2" end="2"/>
                                            </p:txEl>
                                          </p:spTgt>
                                        </p:tgtEl>
                                        <p:attrNameLst>
                                          <p:attrName>style.visibility</p:attrName>
                                        </p:attrNameLst>
                                      </p:cBhvr>
                                      <p:to>
                                        <p:strVal val="visible"/>
                                      </p:to>
                                    </p:set>
                                    <p:animEffect transition="in" filter="fade">
                                      <p:cBhvr>
                                        <p:cTn id="20" dur="700"/>
                                        <p:tgtEl>
                                          <p:spTgt spid="727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7270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5" name="Rectangle 7373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2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Povinnosti veřejného funkcionáře</a:t>
            </a:r>
          </a:p>
        </p:txBody>
      </p:sp>
      <p:grpSp>
        <p:nvGrpSpPr>
          <p:cNvPr id="73737" name="Group 7373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3738" name="Rectangle 7373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9" name="Rectangle 7373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741" name="Rectangle 7374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Veřejný funkcionář nesmí ohrozit veřejný zájem  tím, že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a)	využije svého postavení, pravomoci  nebo informací  získaných při výkonu své funkce k získání majetkového nebo jiného prospěchu nebo výhody pro sebe nebo jinou osobu,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b)	se bude odvolávat na svou funkci v záležitostech, které souvisejí s jeho osobními zájmy, zejména s jeho povoláním, zaměstnáním nebo podnikáním, nebo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c)	dá za úplatu nebo jinou výhodu ke komerčním reklamním účelům svolení k uvedení svého jména, popřípadě jmen a příjmení nebo svolení ke svému vyobrazení ve spojení s vykonávanou funkcí.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759" name="Rectangle 7475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3"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Omezení práv poslance a senátora</a:t>
            </a:r>
          </a:p>
        </p:txBody>
      </p:sp>
      <p:grpSp>
        <p:nvGrpSpPr>
          <p:cNvPr id="74761" name="Group 7476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4762" name="Rectangle 7476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3" name="Rectangle 7476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4" name="Rectangle 7476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766" name="Rectangle 7476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68" name="Rectangle 7476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kern="1200">
                <a:solidFill>
                  <a:schemeClr val="tx1"/>
                </a:solidFill>
                <a:latin typeface="+mn-lt"/>
                <a:ea typeface="+mn-ea"/>
                <a:cs typeface="+mn-cs"/>
              </a:rPr>
              <a:t>Poslanci nebo senátorovi, který zastupuje stát v řídících, dozorčích nebo kontrolních orgánech podnikající právnické osoby, pokud v ní má stát, jím ovládané právnické osoby, Česká národní banka, nebo všechny tyto osoby společně, podíl nebo hlasovací práva, nenáleží za tuto činnost odměna.</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74753"/>
                                        </p:tgtEl>
                                        <p:attrNameLst>
                                          <p:attrName>style.visibility</p:attrName>
                                        </p:attrNameLst>
                                      </p:cBhvr>
                                      <p:to>
                                        <p:strVal val="visible"/>
                                      </p:to>
                                    </p:set>
                                    <p:animEffect transition="in" filter="fade">
                                      <p:cBhvr>
                                        <p:cTn id="7" dur="1000"/>
                                        <p:tgtEl>
                                          <p:spTgt spid="74753"/>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74754">
                                            <p:txEl>
                                              <p:pRg st="0" end="0"/>
                                            </p:txEl>
                                          </p:spTgt>
                                        </p:tgtEl>
                                        <p:attrNameLst>
                                          <p:attrName>style.visibility</p:attrName>
                                        </p:attrNameLst>
                                      </p:cBhvr>
                                      <p:to>
                                        <p:strVal val="visible"/>
                                      </p:to>
                                    </p:set>
                                    <p:animEffect transition="in" filter="fade">
                                      <p:cBhvr>
                                        <p:cTn id="10" dur="1000"/>
                                        <p:tgtEl>
                                          <p:spTgt spid="747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p:bldP spid="7475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Účast jiných národů a národností</a:t>
            </a:r>
          </a:p>
        </p:txBody>
      </p:sp>
      <p:grpSp>
        <p:nvGrpSpPr>
          <p:cNvPr id="5129" name="Group 51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130" name="Rectangle 51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51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body" idx="1"/>
          </p:nvPr>
        </p:nvSpPr>
        <p:spPr>
          <a:xfrm>
            <a:off x="793660" y="2599509"/>
            <a:ext cx="10143668" cy="3435531"/>
          </a:xfrm>
        </p:spPr>
        <p:txBody>
          <a:bodyPr anchor="ctr">
            <a:normAutofit/>
          </a:bodyPr>
          <a:lstStyle/>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err="1"/>
              <a:t>Pittsburghská</a:t>
            </a:r>
            <a:r>
              <a:rPr lang="cs-CZ" sz="2400" dirty="0"/>
              <a:t> dohoda mezi Čechy a Slováky 30. 5. 1918</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Zvláštní ministerstvo pro Slovensko (Dr. </a:t>
            </a:r>
            <a:r>
              <a:rPr lang="cs-CZ" sz="2400" dirty="0" err="1"/>
              <a:t>Vavro</a:t>
            </a:r>
            <a:r>
              <a:rPr lang="cs-CZ" sz="2400" dirty="0"/>
              <a:t> Šrobár)</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Slovenské republika rad vyhlášená 16. 6. 1919</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err="1"/>
              <a:t>Odmínutí</a:t>
            </a:r>
            <a:r>
              <a:rPr lang="cs-CZ" sz="2400" dirty="0"/>
              <a:t> Němců podílet se na trobě nového státu – samosprávné kraje : Liberec, Opava – vlastní ozbrojené sbory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Volba prezidenta republiky</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0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783" name="Rectangle 7578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Prezident republiky</a:t>
            </a:r>
          </a:p>
        </p:txBody>
      </p:sp>
      <p:grpSp>
        <p:nvGrpSpPr>
          <p:cNvPr id="75785" name="Group 7578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5786" name="Rectangle 7578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87" name="Rectangle 7578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789" name="Rectangle 757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Je zařazen jako součást moci výkonné, jeho  pravomoci přesahují výkonnou moc:</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Prezident republiky je hlavou státu.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Prezident republiky je volen v přímých volbách.</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Prezident republiky není z výkonu své funkce odpovědný. (odpovědnost nese vláda jako celek)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807" name="Rectangle 7680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600" kern="1200">
                <a:solidFill>
                  <a:schemeClr val="tx1"/>
                </a:solidFill>
                <a:latin typeface="+mj-lt"/>
                <a:ea typeface="+mj-ea"/>
                <a:cs typeface="+mj-cs"/>
              </a:rPr>
              <a:t>Volební období prezidenta republiky</a:t>
            </a:r>
          </a:p>
        </p:txBody>
      </p:sp>
      <p:grpSp>
        <p:nvGrpSpPr>
          <p:cNvPr id="76809" name="Group 7680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6810" name="Rectangle 7680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11" name="Rectangle 7681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813" name="Rectangle 768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Prezident republiky se ujímá úřadu složením slibu. Volební období prezidenta republiky  trvá pět let a začíná dnem složení slibu.</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Slib do rukou předsedy Senátu na společné schůzi obou komor.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Slib zní: „Slibuji věrnost České republice. Slibuji, že budu zachovávat její Ústavu a zákony. Slibuji na svou čest, že svůj úřad budu zastávat v zájmu všeho lidu a podle svého nejlepšího vědomí a svědomí</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a:t>Odmítne-li prezident republiky  složit slib nebo složí-li slib s výhradou, hledí se na něho, jako by nebyl zvolen.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Vyhlašování volby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r>
              <a:rPr lang="en-US" sz="2400"/>
              <a:t>Volbu prezidenta republiky vyhlašuje předseda Senátu nejpozději devadesát dnů před jejím konáním. </a:t>
            </a:r>
          </a:p>
          <a:p>
            <a:pPr marL="0" indent="0"/>
            <a:r>
              <a:rPr lang="en-US" sz="2400"/>
              <a:t>Uvolní-li se úřad prezidenta republiky, vyhlásí předseda Senátu volbu prezidenta republiky nejpozději do deseti dnů poté a zároveň nejpozději osmdesát dnů před jejím konáním.</a:t>
            </a:r>
          </a:p>
          <a:p>
            <a:pPr marL="0" indent="0"/>
            <a:r>
              <a:rPr lang="en-US" sz="2400"/>
              <a:t>Není-li funkce předsedy Senátu obsazena, vyhlašuje volbu prezidenta republiky předseda Poslanecké sněmovny</a:t>
            </a:r>
          </a:p>
        </p:txBody>
      </p:sp>
    </p:spTree>
    <p:extLst>
      <p:ext uri="{BB962C8B-B14F-4D97-AF65-F5344CB8AC3E}">
        <p14:creationId xmlns:p14="http://schemas.microsoft.com/office/powerpoint/2010/main" val="27828668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Konání voleb</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r>
              <a:rPr lang="en-US" sz="2400"/>
              <a:t>Volba prezidenta republiky se koná v posledních šedesáti dnech volebního období úřadujícího prezidenta republiky, nejpozději však třicet dnů před uplynutím volebního období úřadujícího prezidenta republiky. </a:t>
            </a:r>
          </a:p>
          <a:p>
            <a:pPr marL="414772" indent="-414772">
              <a:buFont typeface="Arial" charset="0"/>
              <a:buChar char="•"/>
            </a:pPr>
            <a:endParaRPr lang="en-US" sz="2400"/>
          </a:p>
          <a:p>
            <a:pPr marL="0" indent="0"/>
            <a:r>
              <a:rPr lang="en-US" sz="2400"/>
              <a:t>Uvolní-li se úřad prezidenta republiky, koná se volba prezidenta republiky do devadesáti dnů</a:t>
            </a:r>
          </a:p>
        </p:txBody>
      </p:sp>
    </p:spTree>
    <p:extLst>
      <p:ext uri="{BB962C8B-B14F-4D97-AF65-F5344CB8AC3E}">
        <p14:creationId xmlns:p14="http://schemas.microsoft.com/office/powerpoint/2010/main" val="204946330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8638" y="386930"/>
            <a:ext cx="9236700" cy="1188950"/>
          </a:xfrm>
        </p:spPr>
        <p:txBody>
          <a:bodyPr anchor="b">
            <a:normAutofit/>
          </a:bodyPr>
          <a:lstStyle/>
          <a:p>
            <a:r>
              <a:rPr lang="en-US" sz="5400"/>
              <a:t>Volba prezidenta republiky</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93660" y="2599509"/>
            <a:ext cx="10143668" cy="3435531"/>
          </a:xfrm>
        </p:spPr>
        <p:txBody>
          <a:bodyPr anchor="ctr">
            <a:normAutofit/>
          </a:bodyPr>
          <a:lstStyle/>
          <a:p>
            <a:r>
              <a:rPr lang="en-US" sz="2200"/>
              <a:t> </a:t>
            </a:r>
          </a:p>
          <a:p>
            <a:r>
              <a:rPr lang="en-US" sz="2200"/>
              <a:t>Volba prezidenta republiky se koná tajným</a:t>
            </a:r>
          </a:p>
          <a:p>
            <a:r>
              <a:rPr lang="en-US" sz="2200"/>
              <a:t>hlasováním na základě</a:t>
            </a:r>
          </a:p>
          <a:p>
            <a:pPr marL="466618" indent="-466618">
              <a:buFont typeface="+mj-lt"/>
              <a:buAutoNum type="arabicPeriod"/>
            </a:pPr>
            <a:r>
              <a:rPr lang="en-US" sz="2200"/>
              <a:t>všeobecného, </a:t>
            </a:r>
          </a:p>
          <a:p>
            <a:pPr marL="466618" indent="-466618">
              <a:buFont typeface="+mj-lt"/>
              <a:buAutoNum type="arabicPeriod"/>
            </a:pPr>
            <a:r>
              <a:rPr lang="en-US" sz="2200"/>
              <a:t>rovného a </a:t>
            </a:r>
          </a:p>
          <a:p>
            <a:pPr marL="466618" indent="-466618">
              <a:buFont typeface="+mj-lt"/>
              <a:buAutoNum type="arabicPeriod"/>
            </a:pPr>
            <a:r>
              <a:rPr lang="en-US" sz="2200"/>
              <a:t>přímého volebního práva</a:t>
            </a:r>
          </a:p>
          <a:p>
            <a:pPr marL="0" indent="0"/>
            <a:r>
              <a:rPr lang="en-US" sz="2200"/>
              <a:t>Prezidentem republiky může být zvolen každý </a:t>
            </a:r>
            <a:r>
              <a:rPr lang="en-US" sz="2200" b="1"/>
              <a:t>občan</a:t>
            </a:r>
            <a:r>
              <a:rPr lang="en-US" sz="2200"/>
              <a:t> České republiky, který </a:t>
            </a:r>
            <a:r>
              <a:rPr lang="en-US" sz="2200" b="1"/>
              <a:t>má právo volit </a:t>
            </a:r>
            <a:r>
              <a:rPr lang="en-US" sz="2200"/>
              <a:t>a dosáhl věku </a:t>
            </a:r>
            <a:r>
              <a:rPr lang="en-US" sz="2200" b="1"/>
              <a:t>40 let  </a:t>
            </a:r>
            <a:r>
              <a:rPr lang="en-US" sz="2200"/>
              <a:t>(v druhý den prvního kola voleb)</a:t>
            </a:r>
          </a:p>
        </p:txBody>
      </p:sp>
    </p:spTree>
    <p:extLst>
      <p:ext uri="{BB962C8B-B14F-4D97-AF65-F5344CB8AC3E}">
        <p14:creationId xmlns:p14="http://schemas.microsoft.com/office/powerpoint/2010/main" val="13327401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8638" y="386930"/>
            <a:ext cx="9236700" cy="1188950"/>
          </a:xfrm>
        </p:spPr>
        <p:txBody>
          <a:bodyPr anchor="b">
            <a:normAutofit/>
          </a:bodyPr>
          <a:lstStyle/>
          <a:p>
            <a:r>
              <a:rPr lang="en-US" sz="5400"/>
              <a:t>Aktivní volební právo</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93660" y="2599509"/>
            <a:ext cx="10143668" cy="3435531"/>
          </a:xfrm>
        </p:spPr>
        <p:txBody>
          <a:bodyPr anchor="ctr">
            <a:normAutofit/>
          </a:bodyPr>
          <a:lstStyle/>
          <a:p>
            <a:endParaRPr lang="en-US" sz="2400"/>
          </a:p>
          <a:p>
            <a:pPr marL="0" indent="0"/>
            <a:r>
              <a:rPr lang="en-US" sz="2400"/>
              <a:t>Právo volit má každý občan České republiky, který dosáhl věku 18 let.</a:t>
            </a:r>
          </a:p>
        </p:txBody>
      </p:sp>
    </p:spTree>
    <p:extLst>
      <p:ext uri="{BB962C8B-B14F-4D97-AF65-F5344CB8AC3E}">
        <p14:creationId xmlns:p14="http://schemas.microsoft.com/office/powerpoint/2010/main" val="18205065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Pasivní volební právo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Prezidentem republiky může být zvolen občan, který je volitelný do Senátu.</a:t>
            </a:r>
          </a:p>
          <a:p>
            <a:pPr marL="0" indent="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400"/>
          </a:p>
          <a:p>
            <a:pPr marL="0" indent="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Nikdo nemůže být zvolen více než dvakrát za sebou.</a:t>
            </a:r>
          </a:p>
          <a:p>
            <a:pPr marL="466618" indent="-466618">
              <a:buAutoNum type="arabicPeriod"/>
            </a:pPr>
            <a:endParaRPr lang="cs-CZ" sz="2400"/>
          </a:p>
          <a:p>
            <a:pPr marL="466618" indent="-466618">
              <a:buAutoNum type="arabicPeriod"/>
            </a:pPr>
            <a:endParaRPr lang="cs-CZ" sz="2400"/>
          </a:p>
        </p:txBody>
      </p:sp>
    </p:spTree>
    <p:extLst>
      <p:ext uri="{BB962C8B-B14F-4D97-AF65-F5344CB8AC3E}">
        <p14:creationId xmlns:p14="http://schemas.microsoft.com/office/powerpoint/2010/main" val="171886055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Překážka volebního práva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66618" indent="-466618">
              <a:buFont typeface="+mj-lt"/>
              <a:buAutoNum type="arabicPeriod"/>
            </a:pPr>
            <a:r>
              <a:rPr lang="cs-CZ" sz="2400"/>
              <a:t>zákonem stanovené </a:t>
            </a:r>
            <a:r>
              <a:rPr lang="cs-CZ" sz="2400" b="1"/>
              <a:t>omezení osobní svobody </a:t>
            </a:r>
            <a:r>
              <a:rPr lang="cs-CZ" sz="2400"/>
              <a:t>z důvodu ochrany zdraví lidu (zabezpečovací detence)</a:t>
            </a:r>
          </a:p>
          <a:p>
            <a:pPr marL="466618" indent="-466618">
              <a:buFont typeface="+mj-lt"/>
              <a:buAutoNum type="arabicPeriod"/>
            </a:pPr>
            <a:r>
              <a:rPr lang="cs-CZ" sz="2400" b="1"/>
              <a:t>omezení svéprávnosti </a:t>
            </a:r>
            <a:r>
              <a:rPr lang="cs-CZ" sz="2400"/>
              <a:t>k výkonu volebního práva</a:t>
            </a:r>
          </a:p>
        </p:txBody>
      </p:sp>
    </p:spTree>
    <p:extLst>
      <p:ext uri="{BB962C8B-B14F-4D97-AF65-F5344CB8AC3E}">
        <p14:creationId xmlns:p14="http://schemas.microsoft.com/office/powerpoint/2010/main" val="19109539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08638" y="386930"/>
            <a:ext cx="9236700" cy="1188950"/>
          </a:xfrm>
        </p:spPr>
        <p:txBody>
          <a:bodyPr anchor="b">
            <a:normAutofit/>
          </a:bodyPr>
          <a:lstStyle/>
          <a:p>
            <a:r>
              <a:rPr lang="en-US" sz="5400"/>
              <a:t>Návrh kandidáta </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793660" y="2599509"/>
            <a:ext cx="10143668" cy="3435531"/>
          </a:xfrm>
        </p:spPr>
        <p:txBody>
          <a:bodyPr anchor="ctr">
            <a:normAutofit/>
          </a:bodyPr>
          <a:lstStyle/>
          <a:p>
            <a:r>
              <a:rPr lang="en-US" sz="2000"/>
              <a:t>Navrhovat kandidáta je oprávněn:</a:t>
            </a:r>
          </a:p>
          <a:p>
            <a:pPr marL="466618" indent="-466618">
              <a:buAutoNum type="arabicPeriod"/>
            </a:pPr>
            <a:r>
              <a:rPr lang="en-US" sz="2000"/>
              <a:t>každý občan České republiky, který dosáhl věku 18 let, podpoří-li jeho návrh petice podepsaná nejméně 50 000 občany České republiky oprávněnými volit prezidenta republiky, </a:t>
            </a:r>
          </a:p>
          <a:p>
            <a:pPr marL="466618" indent="-466618">
              <a:buAutoNum type="arabicPeriod"/>
            </a:pPr>
            <a:r>
              <a:rPr lang="en-US" sz="2000"/>
              <a:t>nejméně dvacet poslanců nebo </a:t>
            </a:r>
          </a:p>
          <a:p>
            <a:pPr marL="466618" indent="-466618">
              <a:buAutoNum type="arabicPeriod"/>
            </a:pPr>
            <a:r>
              <a:rPr lang="en-US" sz="2000"/>
              <a:t>nejméně deset senátorů.</a:t>
            </a:r>
          </a:p>
          <a:p>
            <a:pPr marL="0" indent="0"/>
            <a:r>
              <a:rPr lang="en-US" sz="2000"/>
              <a:t>Navrhující </a:t>
            </a:r>
            <a:r>
              <a:rPr lang="en-US" sz="2000" b="1"/>
              <a:t>poslanci</a:t>
            </a:r>
            <a:r>
              <a:rPr lang="en-US" sz="2000"/>
              <a:t>, navrhující </a:t>
            </a:r>
            <a:r>
              <a:rPr lang="en-US" sz="2000" b="1"/>
              <a:t>senátoři</a:t>
            </a:r>
            <a:r>
              <a:rPr lang="en-US" sz="2000"/>
              <a:t> nebo </a:t>
            </a:r>
            <a:r>
              <a:rPr lang="en-US" sz="2000" b="1"/>
              <a:t>navrhující občan </a:t>
            </a:r>
            <a:r>
              <a:rPr lang="en-US" sz="2000"/>
              <a:t>mohou podat </a:t>
            </a:r>
            <a:r>
              <a:rPr lang="en-US" sz="2000" b="1"/>
              <a:t>pouze jednu kandidátní listinu</a:t>
            </a:r>
            <a:r>
              <a:rPr lang="en-US" sz="2000"/>
              <a:t>. </a:t>
            </a:r>
          </a:p>
          <a:p>
            <a:pPr marL="0" indent="0"/>
            <a:r>
              <a:rPr lang="en-US" sz="2000"/>
              <a:t>Kandidát může být uveden </a:t>
            </a:r>
            <a:r>
              <a:rPr lang="en-US" sz="2000" b="1"/>
              <a:t>pouze na jedné kandidátní listině</a:t>
            </a:r>
            <a:r>
              <a:rPr lang="en-US" sz="2000"/>
              <a:t>.</a:t>
            </a:r>
          </a:p>
        </p:txBody>
      </p:sp>
    </p:spTree>
    <p:extLst>
      <p:ext uri="{BB962C8B-B14F-4D97-AF65-F5344CB8AC3E}">
        <p14:creationId xmlns:p14="http://schemas.microsoft.com/office/powerpoint/2010/main" val="68994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7D4BDD9-5A92-D048-9970-1262BA68B98E}"/>
              </a:ext>
            </a:extLst>
          </p:cNvPr>
          <p:cNvSpPr>
            <a:spLocks noGrp="1"/>
          </p:cNvSpPr>
          <p:nvPr>
            <p:ph type="title"/>
          </p:nvPr>
        </p:nvSpPr>
        <p:spPr>
          <a:xfrm>
            <a:off x="808638" y="386930"/>
            <a:ext cx="9236700" cy="1188950"/>
          </a:xfrm>
        </p:spPr>
        <p:txBody>
          <a:bodyPr anchor="b">
            <a:normAutofit/>
          </a:bodyPr>
          <a:lstStyle/>
          <a:p>
            <a:r>
              <a:rPr lang="cs-CZ" sz="3800"/>
              <a:t>Zákon č. 11/1918 Sb., o zřízení samostatného státu československého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C2C0E0AD-6149-8B45-B273-918D95610404}"/>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Samostatný stát československý vstoupil v život. Aby zachována byla souvislost dosavadního právního řádu se stavem novým, aby nenastaly zmatky a upraven byl nerušený přechod k novému státnímu životu, nařizuje Národní výbor jménem československého národa jako vykonavatel státní svrchovanosti toto:</a:t>
            </a:r>
          </a:p>
          <a:p>
            <a:pPr marL="0" indent="0">
              <a:buNone/>
            </a:pPr>
            <a:r>
              <a:rPr lang="cs-CZ" sz="2200" dirty="0"/>
              <a:t>Státní formu československého státu určí národní shromáždění ve srozumění s Československou Národní radou v Paříži. Orgánem jednomyslné vůle národa a také vykonavatelem státní svrchovanosti je Národní výbor.</a:t>
            </a:r>
          </a:p>
          <a:p>
            <a:pPr marL="0" indent="0">
              <a:buNone/>
            </a:pPr>
            <a:r>
              <a:rPr lang="cs-CZ" sz="2200" dirty="0"/>
              <a:t>Veškeré dosavadní zemské a říšské zákony a nařízení zůstávají prozatím v platnosti.</a:t>
            </a:r>
          </a:p>
        </p:txBody>
      </p:sp>
    </p:spTree>
    <p:extLst>
      <p:ext uri="{BB962C8B-B14F-4D97-AF65-F5344CB8AC3E}">
        <p14:creationId xmlns:p14="http://schemas.microsoft.com/office/powerpoint/2010/main" val="364881975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Podání kandidátní listiny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Kandidátní listina se podává nejpozději </a:t>
            </a:r>
            <a:r>
              <a:rPr lang="cs-CZ" sz="2400" b="1"/>
              <a:t>66 dnů </a:t>
            </a:r>
            <a:r>
              <a:rPr lang="cs-CZ" sz="2400"/>
              <a:t>přede dnem volby prezidenta Ministerstvu vnitra.</a:t>
            </a:r>
          </a:p>
        </p:txBody>
      </p:sp>
    </p:spTree>
    <p:extLst>
      <p:ext uri="{BB962C8B-B14F-4D97-AF65-F5344CB8AC3E}">
        <p14:creationId xmlns:p14="http://schemas.microsoft.com/office/powerpoint/2010/main" val="4251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Volební účet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Každý kandidát na funkci prezidenta republiky je povinen si pro financování volební kampaně nejpozději do </a:t>
            </a:r>
            <a:r>
              <a:rPr lang="cs-CZ" sz="2400" b="1"/>
              <a:t>5 dnů ode dne vyhlášení volby </a:t>
            </a:r>
            <a:r>
              <a:rPr lang="cs-CZ" sz="2400"/>
              <a:t>zřídit  </a:t>
            </a:r>
            <a:r>
              <a:rPr lang="cs-CZ" sz="2400" b="1"/>
              <a:t>volební účet </a:t>
            </a:r>
            <a:r>
              <a:rPr lang="cs-CZ" sz="2400"/>
              <a:t>umožňující:</a:t>
            </a:r>
          </a:p>
          <a:p>
            <a:pPr marL="466618" indent="-466618">
              <a:buFont typeface="+mj-lt"/>
              <a:buAutoNum type="alphaLcParenR"/>
            </a:pPr>
            <a:r>
              <a:rPr lang="cs-CZ" sz="2400"/>
              <a:t> bezplatný a </a:t>
            </a:r>
          </a:p>
          <a:p>
            <a:pPr marL="466618" indent="-466618">
              <a:buFont typeface="+mj-lt"/>
              <a:buAutoNum type="alphaLcParenR"/>
            </a:pPr>
            <a:r>
              <a:rPr lang="cs-CZ" sz="2400"/>
              <a:t>nepřetržitý </a:t>
            </a:r>
          </a:p>
          <a:p>
            <a:pPr marL="0" indent="0"/>
            <a:r>
              <a:rPr lang="cs-CZ" sz="2400" b="1"/>
              <a:t>přístup třetích osob </a:t>
            </a:r>
            <a:r>
              <a:rPr lang="cs-CZ" sz="2400"/>
              <a:t>k zobrazování přehledu platebních transakcí  na tomto účtu. ( Banka, spořitelní a úvěrní družstvo nebo u zahraniční banka, která má pobočku umístěnu na území České republiky.)</a:t>
            </a:r>
          </a:p>
          <a:p>
            <a:pPr marL="0" indent="0"/>
            <a:endParaRPr lang="cs-CZ" sz="2400"/>
          </a:p>
        </p:txBody>
      </p:sp>
    </p:spTree>
    <p:extLst>
      <p:ext uri="{BB962C8B-B14F-4D97-AF65-F5344CB8AC3E}">
        <p14:creationId xmlns:p14="http://schemas.microsoft.com/office/powerpoint/2010/main" val="5784077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4200"/>
              <a:t>Náležitosti kandidátní listiny - kandidáta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Jméno a příjmení kandidáta, pohlaví, </a:t>
            </a:r>
            <a:r>
              <a:rPr lang="cs-CZ" sz="2400" b="1"/>
              <a:t>věk ke druhému dni volby prezidenta</a:t>
            </a:r>
            <a:r>
              <a:rPr lang="cs-CZ" sz="2400"/>
              <a:t>, zaměstnání nebo povolání, případně jeho akademický nebo jiný titul, obec, kde je kandidát přihlášen k trvalému pobytu.</a:t>
            </a:r>
          </a:p>
          <a:p>
            <a:pPr marL="0" indent="0"/>
            <a:r>
              <a:rPr lang="cs-CZ" sz="2400"/>
              <a:t>Příslušnost kandidáta k politické straně nebo politickému hnutí, nebo údaj, že kandidát není členem žádné politické strany nebo politického hnutí </a:t>
            </a:r>
          </a:p>
        </p:txBody>
      </p:sp>
    </p:spTree>
    <p:extLst>
      <p:ext uri="{BB962C8B-B14F-4D97-AF65-F5344CB8AC3E}">
        <p14:creationId xmlns:p14="http://schemas.microsoft.com/office/powerpoint/2010/main" val="64268147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Náležitosti kandidátní listiny </a:t>
            </a:r>
            <a:r>
              <a:rPr lang="mr-IN" sz="3800"/>
              <a:t>–</a:t>
            </a:r>
            <a:r>
              <a:rPr lang="cs-CZ" sz="3800"/>
              <a:t> kandidujících poslanců nebo senátorů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b="1"/>
              <a:t>Jména a příjmení navrhujících poslanců </a:t>
            </a:r>
            <a:r>
              <a:rPr lang="cs-CZ" sz="2400"/>
              <a:t>nebo navrhujících senátorů s uvedením údaje, že se jedná o poslance nebo senátora, a jejich podpisy, anebo jméno, příjmení a datum narození navrhujícího občana s uvedením adresy místa jeho trvalého pobytu a jeho podpis.</a:t>
            </a:r>
          </a:p>
        </p:txBody>
      </p:sp>
    </p:spTree>
    <p:extLst>
      <p:ext uri="{BB962C8B-B14F-4D97-AF65-F5344CB8AC3E}">
        <p14:creationId xmlns:p14="http://schemas.microsoft.com/office/powerpoint/2010/main" val="14532331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Prohlášení kandidáta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200"/>
              <a:t>Vlastnoručně podepsané prohlášení kandidáta, že: </a:t>
            </a:r>
          </a:p>
          <a:p>
            <a:pPr marL="466618" indent="-466618">
              <a:buFont typeface="+mj-lt"/>
              <a:buAutoNum type="arabicPeriod"/>
            </a:pPr>
            <a:r>
              <a:rPr lang="cs-CZ" sz="2200"/>
              <a:t>souhlasí se svou kandidaturou, </a:t>
            </a:r>
          </a:p>
          <a:p>
            <a:pPr marL="466618" indent="-466618">
              <a:buFont typeface="+mj-lt"/>
              <a:buAutoNum type="arabicPeriod"/>
            </a:pPr>
            <a:r>
              <a:rPr lang="cs-CZ" sz="2200"/>
              <a:t>mu není známa překážka volitelnosti, popřípadě tato pomine ke dni volby prezidenta, </a:t>
            </a:r>
          </a:p>
          <a:p>
            <a:pPr marL="466618" indent="-466618">
              <a:buFont typeface="+mj-lt"/>
              <a:buAutoNum type="arabicPeriod"/>
            </a:pPr>
            <a:r>
              <a:rPr lang="cs-CZ" sz="2200"/>
              <a:t>nedal souhlas k tomu, aby byl uveden na jiné kandidátní listině, a</a:t>
            </a:r>
          </a:p>
          <a:p>
            <a:pPr marL="466618" indent="-466618">
              <a:buFont typeface="+mj-lt"/>
              <a:buAutoNum type="arabicPeriod"/>
            </a:pPr>
            <a:r>
              <a:rPr lang="cs-CZ" sz="2200"/>
              <a:t>údaje uvedené na kandidátní listině vztahující se k jeho osobě jsou pravdivé.</a:t>
            </a:r>
          </a:p>
          <a:p>
            <a:pPr marL="0" indent="0"/>
            <a:r>
              <a:rPr lang="cs-CZ" sz="2200"/>
              <a:t>V prohlášení kandidát dále uvede adresu místa trvalého pobytu a datum narození</a:t>
            </a:r>
          </a:p>
        </p:txBody>
      </p:sp>
    </p:spTree>
    <p:extLst>
      <p:ext uri="{BB962C8B-B14F-4D97-AF65-F5344CB8AC3E}">
        <p14:creationId xmlns:p14="http://schemas.microsoft.com/office/powerpoint/2010/main" val="2727024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Podpisy občanů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Každý občan, podporující kandidaturu kandidáta, uvede na podpisový arch:</a:t>
            </a:r>
          </a:p>
          <a:p>
            <a:pPr marL="466618" indent="-466618">
              <a:buFont typeface="+mj-lt"/>
              <a:buAutoNum type="arabicPeriod"/>
            </a:pPr>
            <a:r>
              <a:rPr lang="cs-CZ" sz="2400"/>
              <a:t>své jméno, příjmení, </a:t>
            </a:r>
          </a:p>
          <a:p>
            <a:pPr marL="466618" indent="-466618">
              <a:buFont typeface="+mj-lt"/>
              <a:buAutoNum type="arabicPeriod"/>
            </a:pPr>
            <a:r>
              <a:rPr lang="cs-CZ" sz="2400"/>
              <a:t>datum narození a </a:t>
            </a:r>
          </a:p>
          <a:p>
            <a:pPr marL="466618" indent="-466618">
              <a:buFont typeface="+mj-lt"/>
              <a:buAutoNum type="arabicPeriod"/>
            </a:pPr>
            <a:r>
              <a:rPr lang="cs-CZ" sz="2400"/>
              <a:t>adresu místa trvalého pobytu a </a:t>
            </a:r>
          </a:p>
          <a:p>
            <a:pPr marL="466618" indent="-466618">
              <a:buFont typeface="+mj-lt"/>
              <a:buAutoNum type="arabicPeriod"/>
            </a:pPr>
            <a:r>
              <a:rPr lang="cs-CZ" sz="2400"/>
              <a:t>připojí vlastnoruční podpis.</a:t>
            </a:r>
          </a:p>
        </p:txBody>
      </p:sp>
    </p:spTree>
    <p:extLst>
      <p:ext uri="{BB962C8B-B14F-4D97-AF65-F5344CB8AC3E}">
        <p14:creationId xmlns:p14="http://schemas.microsoft.com/office/powerpoint/2010/main" val="13234599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Kontrola ministerstva vnitra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Ministerstvo vnitra ověří správnost údajů na peticích namátkově na náhodně vybraném vzorku údajů u 8 500 občanů podepsaných na každé petici. Zjistí-li nesprávné údaje u </a:t>
            </a:r>
            <a:r>
              <a:rPr lang="cs-CZ" sz="2400" b="1"/>
              <a:t>méně než 3 % </a:t>
            </a:r>
            <a:r>
              <a:rPr lang="cs-CZ" sz="2400"/>
              <a:t>podepsaných občanů, nezapočítá Ministerstvo vnitra tyto občany do celkového počtu občanů podepsaných na petici.</a:t>
            </a:r>
          </a:p>
          <a:p>
            <a:pPr marL="0" indent="0"/>
            <a:r>
              <a:rPr lang="cs-CZ" sz="2400"/>
              <a:t>Je-li chybovost u u dalších dvou vzorků, odečte ministerstvo  z </a:t>
            </a:r>
            <a:r>
              <a:rPr lang="cs-CZ" sz="2400" b="1"/>
              <a:t>celkového počtu občanů </a:t>
            </a:r>
            <a:r>
              <a:rPr lang="cs-CZ" sz="2400"/>
              <a:t>podepsaných na petici počet občanů, který procentuálně odpovídá chybovosti v obou kontrolních vzorcích.</a:t>
            </a:r>
            <a:endParaRPr lang="cs-CZ" sz="2400" b="1"/>
          </a:p>
        </p:txBody>
      </p:sp>
    </p:spTree>
    <p:extLst>
      <p:ext uri="{BB962C8B-B14F-4D97-AF65-F5344CB8AC3E}">
        <p14:creationId xmlns:p14="http://schemas.microsoft.com/office/powerpoint/2010/main" val="5169053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4600"/>
              <a:t>Rozhodnutí ministerstva o registraci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Ministerstvo vnitra přezkoumá ve lhůtě od 66 do 60 dnů přede dnem volby prezidenta podané kandidátní listiny. </a:t>
            </a:r>
          </a:p>
          <a:p>
            <a:pPr marL="0" indent="0"/>
            <a:r>
              <a:rPr lang="cs-CZ" sz="2400"/>
              <a:t>Rozhodnutí o registraci nebo o odmítnutí kandidátní listiny musí obsahovat výrok, odůvodnění a poučení o opravném prostředku.</a:t>
            </a:r>
          </a:p>
          <a:p>
            <a:pPr marL="0" indent="0"/>
            <a:r>
              <a:rPr lang="cs-CZ" sz="2400"/>
              <a:t>O opravném prostředku rozhoduje  soud ve správním řízení soudním</a:t>
            </a:r>
          </a:p>
          <a:p>
            <a:pPr marL="0" indent="0"/>
            <a:r>
              <a:rPr lang="cs-CZ" sz="2400" b="1"/>
              <a:t>Registrace je podmínkou </a:t>
            </a:r>
            <a:r>
              <a:rPr lang="cs-CZ" sz="2400"/>
              <a:t>pro vytištění hlasovacích lístků</a:t>
            </a:r>
          </a:p>
        </p:txBody>
      </p:sp>
    </p:spTree>
    <p:extLst>
      <p:ext uri="{BB962C8B-B14F-4D97-AF65-F5344CB8AC3E}">
        <p14:creationId xmlns:p14="http://schemas.microsoft.com/office/powerpoint/2010/main" val="10834133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Zánik kandidatury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b="1"/>
              <a:t>Kandidát se může do 24 hodin </a:t>
            </a:r>
            <a:r>
              <a:rPr lang="cs-CZ" sz="2400"/>
              <a:t>před zahájením volby prezidenta</a:t>
            </a:r>
            <a:r>
              <a:rPr lang="cs-CZ" sz="2400" b="1"/>
              <a:t> vzdát své kandidatury.</a:t>
            </a:r>
          </a:p>
          <a:p>
            <a:pPr marL="0" indent="0"/>
            <a:r>
              <a:rPr lang="cs-CZ" sz="2400"/>
              <a:t>Toto prohlášení </a:t>
            </a:r>
            <a:r>
              <a:rPr lang="cs-CZ" sz="2400" b="1"/>
              <a:t>nelze vzít zpět.</a:t>
            </a:r>
          </a:p>
          <a:p>
            <a:pPr marL="0" indent="0"/>
            <a:r>
              <a:rPr lang="cs-CZ" sz="2400" b="1"/>
              <a:t>Ztráta volitelnosti</a:t>
            </a:r>
          </a:p>
        </p:txBody>
      </p:sp>
    </p:spTree>
    <p:extLst>
      <p:ext uri="{BB962C8B-B14F-4D97-AF65-F5344CB8AC3E}">
        <p14:creationId xmlns:p14="http://schemas.microsoft.com/office/powerpoint/2010/main" val="15413831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Volební kampaň</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66618" indent="-466618">
              <a:buFont typeface="+mj-lt"/>
              <a:buAutoNum type="arabicPeriod"/>
            </a:pPr>
            <a:r>
              <a:rPr lang="cs-CZ" sz="2200" dirty="0"/>
              <a:t>Volební kampaní se rozumí </a:t>
            </a:r>
            <a:r>
              <a:rPr lang="cs-CZ" sz="2200" b="1" dirty="0"/>
              <a:t>jakákoli propagace </a:t>
            </a:r>
            <a:r>
              <a:rPr lang="cs-CZ" sz="2200" dirty="0"/>
              <a:t>kandidáta na funkci prezidenta republiky nebo volební agitace v jeho prospěch, zejména veřejné oznámení určené na jeho podporu nebo sloužící v jeho prospěch, včetně jakékoli doprovodné akce, za které se poskytne nebo obvykle poskytuje úplata. </a:t>
            </a:r>
          </a:p>
          <a:p>
            <a:pPr marL="466618" indent="-466618">
              <a:buFont typeface="+mj-lt"/>
              <a:buAutoNum type="arabicPeriod"/>
            </a:pPr>
            <a:r>
              <a:rPr lang="cs-CZ" sz="2200" dirty="0"/>
              <a:t>Za volební kampaň se považuje i sdělení </a:t>
            </a:r>
            <a:r>
              <a:rPr lang="cs-CZ" sz="2200" b="1" dirty="0"/>
              <a:t>v neprospěch jiného kandidáta </a:t>
            </a:r>
            <a:r>
              <a:rPr lang="cs-CZ" sz="2200" dirty="0"/>
              <a:t>na funkci prezidenta republiky</a:t>
            </a:r>
          </a:p>
          <a:p>
            <a:pPr marL="466618" indent="-466618">
              <a:buFont typeface="+mj-lt"/>
              <a:buAutoNum type="arabicPeriod"/>
            </a:pPr>
            <a:r>
              <a:rPr lang="cs-CZ" sz="2200" dirty="0"/>
              <a:t>Fyzická nebo právnická osoba, která se hodlá účastnit volební kampaně bez vědomí kandidáta, je povinna se před vstupem do volební kampaně registrovat jako </a:t>
            </a:r>
            <a:r>
              <a:rPr lang="cs-CZ" sz="2200" b="1" dirty="0"/>
              <a:t>registrovaná třetí osoba </a:t>
            </a:r>
            <a:r>
              <a:rPr lang="cs-CZ" sz="2200" dirty="0"/>
              <a:t>u Úřadu pro dohled nad hospodařením politických stran a politických hnutí</a:t>
            </a:r>
          </a:p>
          <a:p>
            <a:pPr marL="466618" indent="-466618">
              <a:buFont typeface="+mj-lt"/>
              <a:buAutoNum type="arabicPeriod"/>
            </a:pPr>
            <a:endParaRPr lang="cs-CZ" sz="2200" dirty="0"/>
          </a:p>
        </p:txBody>
      </p:sp>
    </p:spTree>
    <p:extLst>
      <p:ext uri="{BB962C8B-B14F-4D97-AF65-F5344CB8AC3E}">
        <p14:creationId xmlns:p14="http://schemas.microsoft.com/office/powerpoint/2010/main" val="8789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Československý národ</a:t>
            </a:r>
          </a:p>
        </p:txBody>
      </p:sp>
      <p:grpSp>
        <p:nvGrpSpPr>
          <p:cNvPr id="6153" name="Group 615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154" name="Rectangle 615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7" name="Rectangle 615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Martinská </a:t>
            </a:r>
            <a:r>
              <a:rPr lang="cs-CZ" sz="2400" dirty="0" err="1"/>
              <a:t>deklararace</a:t>
            </a:r>
            <a:r>
              <a:rPr lang="cs-CZ" sz="2400" dirty="0"/>
              <a:t> (30. 10. 1918): Slovenský národ je součástí jazykově a kulturně historicky </a:t>
            </a:r>
            <a:r>
              <a:rPr lang="cs-CZ" sz="2400" dirty="0" err="1"/>
              <a:t>jednotého</a:t>
            </a:r>
            <a:r>
              <a:rPr lang="cs-CZ" sz="2400" dirty="0"/>
              <a:t> česko-slovenského národa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Národní výbor se obracel k lidu československému – státní národ</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Svobodná volba národnosti  pro každého – národnostní </a:t>
            </a:r>
            <a:r>
              <a:rPr lang="cs-CZ" sz="2400" dirty="0" err="1"/>
              <a:t>měnšiny</a:t>
            </a:r>
            <a:r>
              <a:rPr lang="cs-CZ" sz="2400" dirty="0"/>
              <a:t> (Němci, Maďaři, Rusové, Poláci, Židé)</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Zvolení kandidáta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Prezidentem republiky je zvolen ten kandidát, který získal nadpoloviční většinu z celkového počtu platných hlasů </a:t>
            </a:r>
            <a:r>
              <a:rPr lang="cs-CZ" sz="2400" b="1"/>
              <a:t>oprávněných voličů</a:t>
            </a:r>
            <a:r>
              <a:rPr lang="cs-CZ" sz="2400"/>
              <a:t>, kteří se:</a:t>
            </a:r>
          </a:p>
          <a:p>
            <a:pPr marL="466618" indent="-466618">
              <a:buFont typeface="+mj-lt"/>
              <a:buAutoNum type="arabicPeriod"/>
            </a:pPr>
            <a:r>
              <a:rPr lang="cs-CZ" sz="2400"/>
              <a:t>voleb zúčastnili a </a:t>
            </a:r>
          </a:p>
          <a:p>
            <a:pPr marL="466618" indent="-466618">
              <a:buFont typeface="+mj-lt"/>
              <a:buAutoNum type="arabicPeriod"/>
            </a:pPr>
            <a:r>
              <a:rPr lang="cs-CZ" sz="2400"/>
              <a:t>odevzdali platný hlas.</a:t>
            </a:r>
          </a:p>
        </p:txBody>
      </p:sp>
    </p:spTree>
    <p:extLst>
      <p:ext uri="{BB962C8B-B14F-4D97-AF65-F5344CB8AC3E}">
        <p14:creationId xmlns:p14="http://schemas.microsoft.com/office/powerpoint/2010/main" val="7838890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pPr fontAlgn="ctr"/>
            <a:br>
              <a:rPr lang="cs-CZ" sz="3800" b="1"/>
            </a:br>
            <a:r>
              <a:rPr lang="cs-CZ" sz="3800"/>
              <a:t>Druhé kolo volby prezidenta republiky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V případě, že žádný z kandidátů nezíská počet hlasů potřebný ke zvolení, zajistí Ministerstvo vnitra, aby se druhé kolo volby prezidenta konalo </a:t>
            </a:r>
            <a:r>
              <a:rPr lang="cs-CZ" sz="2400" b="1"/>
              <a:t>za 14 dnů </a:t>
            </a:r>
            <a:r>
              <a:rPr lang="cs-CZ" sz="2400"/>
              <a:t>po začátku prvního kola volby prezidenta.</a:t>
            </a:r>
          </a:p>
        </p:txBody>
      </p:sp>
    </p:spTree>
    <p:extLst>
      <p:ext uri="{BB962C8B-B14F-4D97-AF65-F5344CB8AC3E}">
        <p14:creationId xmlns:p14="http://schemas.microsoft.com/office/powerpoint/2010/main" val="174611228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Postup do druhého kola volby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66618" indent="-466618">
              <a:buFont typeface="+mj-lt"/>
              <a:buAutoNum type="arabicPeriod"/>
            </a:pPr>
            <a:r>
              <a:rPr lang="cs-CZ" sz="2400"/>
              <a:t>Do druhého kola volby  postupují 2 kandidáti, kteří obdrželi v prvním kole nejvíce odevzdaných platných hlasů oprávněných voličů. </a:t>
            </a:r>
          </a:p>
          <a:p>
            <a:pPr marL="466618" indent="-466618">
              <a:buFont typeface="+mj-lt"/>
              <a:buAutoNum type="arabicPeriod"/>
            </a:pPr>
            <a:r>
              <a:rPr lang="cs-CZ" sz="2400"/>
              <a:t>Pokud se na </a:t>
            </a:r>
            <a:r>
              <a:rPr lang="cs-CZ" sz="2400" b="1"/>
              <a:t>prvním místě </a:t>
            </a:r>
            <a:r>
              <a:rPr lang="cs-CZ" sz="2400"/>
              <a:t>umístilo více kandidátů se stejným počtem odevzdaných platných hlasů, postupují do druhého kola všichni </a:t>
            </a:r>
            <a:r>
              <a:rPr lang="cs-CZ" sz="2400" b="1"/>
              <a:t>tito kandidáti pouze z prvního místa. </a:t>
            </a:r>
          </a:p>
          <a:p>
            <a:pPr marL="466618" indent="-466618">
              <a:buFont typeface="+mj-lt"/>
              <a:buAutoNum type="arabicPeriod"/>
            </a:pPr>
            <a:r>
              <a:rPr lang="cs-CZ" sz="2400"/>
              <a:t>Pokud dojde ke shodě v počtu odevzdaných platných hlasů  u kandidátů, kteří se umístili na druhém místě, postupují do druhého kola volby prezidenta kandidát z </a:t>
            </a:r>
            <a:r>
              <a:rPr lang="cs-CZ" sz="2400" b="1"/>
              <a:t>prvního místa a všichni kandidáti z druhého místa</a:t>
            </a:r>
            <a:r>
              <a:rPr lang="cs-CZ" sz="2400"/>
              <a:t>.</a:t>
            </a:r>
          </a:p>
        </p:txBody>
      </p:sp>
    </p:spTree>
    <p:extLst>
      <p:ext uri="{BB962C8B-B14F-4D97-AF65-F5344CB8AC3E}">
        <p14:creationId xmlns:p14="http://schemas.microsoft.com/office/powerpoint/2010/main" val="75419766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000"/>
              <a:t>Ztráta volitelnosti v druhém kolem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Pokud kandidát, který postoupil do druhého kola volby prezidenta:</a:t>
            </a:r>
          </a:p>
          <a:p>
            <a:pPr marL="466618" indent="-466618">
              <a:buFont typeface="+mj-lt"/>
              <a:buAutoNum type="arabicPeriod"/>
            </a:pPr>
            <a:r>
              <a:rPr lang="cs-CZ" sz="2400"/>
              <a:t>přestane být volitelný za prezidenta republiky před druhým kolem volby prezidenta anebo </a:t>
            </a:r>
          </a:p>
          <a:p>
            <a:pPr marL="466618" indent="-466618">
              <a:buFont typeface="+mj-lt"/>
              <a:buAutoNum type="arabicPeriod"/>
            </a:pPr>
            <a:r>
              <a:rPr lang="cs-CZ" sz="2400"/>
              <a:t>se práva kandidovat vzdá,</a:t>
            </a:r>
          </a:p>
          <a:p>
            <a:pPr marL="0" indent="0"/>
            <a:r>
              <a:rPr lang="cs-CZ" sz="2400"/>
              <a:t>postupuje do druhého kola volby prezidenta kandidát, který v prvním kole volby prezidenta získal další nejvyšší počet platných hlasů oprávněných voličů.</a:t>
            </a:r>
          </a:p>
        </p:txBody>
      </p:sp>
    </p:spTree>
    <p:extLst>
      <p:ext uri="{BB962C8B-B14F-4D97-AF65-F5344CB8AC3E}">
        <p14:creationId xmlns:p14="http://schemas.microsoft.com/office/powerpoint/2010/main" val="151426936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Postavení prezidenta republiky</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27" name="Rectangle 819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Indemnita Prezidenta republiky</a:t>
            </a:r>
          </a:p>
        </p:txBody>
      </p:sp>
      <p:grpSp>
        <p:nvGrpSpPr>
          <p:cNvPr id="81929" name="Group 819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81930" name="Rectangle 819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1" name="Rectangle 819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933" name="Rectangle 819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Prezidenta republiky nelze po dobu výkonu jeho funkce: </a:t>
            </a:r>
          </a:p>
          <a:p>
            <a:pPr marL="466618">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zadržet, </a:t>
            </a:r>
          </a:p>
          <a:p>
            <a:pPr marL="466618">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trestně stíhat ani </a:t>
            </a:r>
          </a:p>
          <a:p>
            <a:pPr marL="466618">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stíhat pro přestupek nebo jiný správní delikt.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951" name="Rectangle 82950">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5"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Žaloba proti Prezidentu republiky</a:t>
            </a:r>
          </a:p>
        </p:txBody>
      </p:sp>
      <p:grpSp>
        <p:nvGrpSpPr>
          <p:cNvPr id="82953" name="Group 82952">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82954" name="Rectangle 82953">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55" name="Rectangle 82954">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56" name="Rectangle 82955">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958" name="Rectangle 82957">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60" name="Rectangle 82959">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6"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Senát může se souhlasem Poslanecké sněmovny podat ústavní žalobu proti prezidentu republiky k Ústavnímu soudu, a to pro:</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velezradu nebo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pro hrubé porušení Ústavy nebo jiné součásti ústavního pořádku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975" name="Rectangle 83974">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69"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Velezrada</a:t>
            </a:r>
          </a:p>
        </p:txBody>
      </p:sp>
      <p:grpSp>
        <p:nvGrpSpPr>
          <p:cNvPr id="83977" name="Group 83976">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83978" name="Rectangle 83977">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9" name="Rectangle 83978">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80" name="Rectangle 83979">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982" name="Rectangle 83981">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84" name="Rectangle 83983">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Velezradou se rozumí jednání prezidenta republiky směřující proti svrchovanosti a celistvosti republiky, jakož i proti jejímu demokratickému řádu. </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83969"/>
                                        </p:tgtEl>
                                        <p:attrNameLst>
                                          <p:attrName>style.visibility</p:attrName>
                                        </p:attrNameLst>
                                      </p:cBhvr>
                                      <p:to>
                                        <p:strVal val="visible"/>
                                      </p:to>
                                    </p:set>
                                    <p:animEffect transition="in" filter="fade">
                                      <p:cBhvr>
                                        <p:cTn id="7" dur="400"/>
                                        <p:tgtEl>
                                          <p:spTgt spid="83969"/>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83970">
                                            <p:txEl>
                                              <p:pRg st="0" end="0"/>
                                            </p:txEl>
                                          </p:spTgt>
                                        </p:tgtEl>
                                        <p:attrNameLst>
                                          <p:attrName>style.visibility</p:attrName>
                                        </p:attrNameLst>
                                      </p:cBhvr>
                                      <p:to>
                                        <p:strVal val="visible"/>
                                      </p:to>
                                    </p:set>
                                    <p:animEffect transition="in" filter="fade">
                                      <p:cBhvr>
                                        <p:cTn id="10" dur="400"/>
                                        <p:tgtEl>
                                          <p:spTgt spid="839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p:bldP spid="83970"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999" name="Rectangle 8499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3"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Rozhodnutí Ústavního soudu</a:t>
            </a:r>
          </a:p>
        </p:txBody>
      </p:sp>
      <p:grpSp>
        <p:nvGrpSpPr>
          <p:cNvPr id="85001" name="Group 8500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85002" name="Rectangle 8500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03" name="Rectangle 8500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04" name="Rectangle 8500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006" name="Rectangle 8500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08" name="Rectangle 8500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Ústavní soud může na základě ústavní žaloby Senátu rozhodnout o tom, že prezident republiky ztrácí prezidentský úřad a způsobilost jej znovu nabýt.“</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84993"/>
                                        </p:tgtEl>
                                        <p:attrNameLst>
                                          <p:attrName>style.visibility</p:attrName>
                                        </p:attrNameLst>
                                      </p:cBhvr>
                                      <p:to>
                                        <p:strVal val="visible"/>
                                      </p:to>
                                    </p:set>
                                    <p:animEffect transition="in" filter="fade">
                                      <p:cBhvr>
                                        <p:cTn id="7" dur="400"/>
                                        <p:tgtEl>
                                          <p:spTgt spid="84993"/>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84994">
                                            <p:txEl>
                                              <p:pRg st="0" end="0"/>
                                            </p:txEl>
                                          </p:spTgt>
                                        </p:tgtEl>
                                        <p:attrNameLst>
                                          <p:attrName>style.visibility</p:attrName>
                                        </p:attrNameLst>
                                      </p:cBhvr>
                                      <p:to>
                                        <p:strVal val="visible"/>
                                      </p:to>
                                    </p:set>
                                    <p:animEffect transition="in" filter="fade">
                                      <p:cBhvr>
                                        <p:cTn id="10" dur="400"/>
                                        <p:tgtEl>
                                          <p:spTgt spid="849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p:bldP spid="84994"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023" name="Rectangle 86022">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7"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Vlastizrada</a:t>
            </a:r>
          </a:p>
        </p:txBody>
      </p:sp>
      <p:grpSp>
        <p:nvGrpSpPr>
          <p:cNvPr id="86025" name="Group 86024">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86026" name="Rectangle 86025">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27" name="Rectangle 86026">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28" name="Rectangle 86027">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030" name="Rectangle 86029">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32" name="Rectangle 86031">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8"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kern="1200">
                <a:solidFill>
                  <a:schemeClr val="tx1"/>
                </a:solidFill>
                <a:latin typeface="+mn-lt"/>
                <a:ea typeface="+mn-ea"/>
                <a:cs typeface="+mn-cs"/>
              </a:rPr>
              <a:t>Vlastizrada – trestný čin</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kern="1200">
                <a:solidFill>
                  <a:schemeClr val="tx1"/>
                </a:solidFill>
                <a:latin typeface="+mn-lt"/>
                <a:ea typeface="+mn-ea"/>
                <a:cs typeface="+mn-cs"/>
              </a:rPr>
              <a:t>Občan České republiky, který ve spojení s cizí mocí nebo s cizím činitelem spáchá trestný čin rozvracení republiky, teroristického útoku, teroru  nebo sabotáže, bude potrestán odnětím svobody na patnáct až dvacet let, popřípadě vedle tohoto trestu též propadnutím majetku, nebo výjimečným trestem.</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6017"/>
                                        </p:tgtEl>
                                        <p:attrNameLst>
                                          <p:attrName>style.visibility</p:attrName>
                                        </p:attrNameLst>
                                      </p:cBhvr>
                                      <p:to>
                                        <p:strVal val="visible"/>
                                      </p:to>
                                    </p:set>
                                    <p:animEffect transition="in" filter="fade">
                                      <p:cBhvr>
                                        <p:cTn id="7" dur="700"/>
                                        <p:tgtEl>
                                          <p:spTgt spid="8601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6018">
                                            <p:txEl>
                                              <p:pRg st="0" end="0"/>
                                            </p:txEl>
                                          </p:spTgt>
                                        </p:tgtEl>
                                        <p:attrNameLst>
                                          <p:attrName>style.visibility</p:attrName>
                                        </p:attrNameLst>
                                      </p:cBhvr>
                                      <p:to>
                                        <p:strVal val="visible"/>
                                      </p:to>
                                    </p:set>
                                    <p:animEffect transition="in" filter="fade">
                                      <p:cBhvr>
                                        <p:cTn id="10" dur="700"/>
                                        <p:tgtEl>
                                          <p:spTgt spid="860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86018">
                                            <p:txEl>
                                              <p:pRg st="1" end="1"/>
                                            </p:txEl>
                                          </p:spTgt>
                                        </p:tgtEl>
                                        <p:attrNameLst>
                                          <p:attrName>style.visibility</p:attrName>
                                        </p:attrNameLst>
                                      </p:cBhvr>
                                      <p:to>
                                        <p:strVal val="visible"/>
                                      </p:to>
                                    </p:set>
                                    <p:animEffect transition="in" filter="fade">
                                      <p:cBhvr>
                                        <p:cTn id="15" dur="700"/>
                                        <p:tgtEl>
                                          <p:spTgt spid="860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P spid="8601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C21C70-BDF3-9B44-8097-75326A51139B}"/>
              </a:ext>
            </a:extLst>
          </p:cNvPr>
          <p:cNvSpPr>
            <a:spLocks noGrp="1"/>
          </p:cNvSpPr>
          <p:nvPr>
            <p:ph type="title"/>
          </p:nvPr>
        </p:nvSpPr>
        <p:spPr>
          <a:xfrm>
            <a:off x="808638" y="386930"/>
            <a:ext cx="9236700" cy="1188950"/>
          </a:xfrm>
        </p:spPr>
        <p:txBody>
          <a:bodyPr anchor="b">
            <a:normAutofit/>
          </a:bodyPr>
          <a:lstStyle/>
          <a:p>
            <a:r>
              <a:rPr lang="cs-CZ" sz="5400"/>
              <a:t>Martinská deklarace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93EEED9-768A-B54D-9362-2F4613CF32D5}"/>
              </a:ext>
            </a:extLst>
          </p:cNvPr>
          <p:cNvSpPr>
            <a:spLocks noGrp="1"/>
          </p:cNvSpPr>
          <p:nvPr>
            <p:ph idx="1"/>
          </p:nvPr>
        </p:nvSpPr>
        <p:spPr>
          <a:xfrm>
            <a:off x="793660" y="2599509"/>
            <a:ext cx="10143668" cy="3435531"/>
          </a:xfrm>
        </p:spPr>
        <p:txBody>
          <a:bodyPr anchor="ctr">
            <a:normAutofit/>
          </a:bodyPr>
          <a:lstStyle/>
          <a:p>
            <a:pPr marL="0" indent="0">
              <a:buNone/>
            </a:pPr>
            <a:r>
              <a:rPr lang="cs-CZ" sz="1500" dirty="0" err="1"/>
              <a:t>Zastupitelia</a:t>
            </a:r>
            <a:r>
              <a:rPr lang="cs-CZ" sz="1500" dirty="0"/>
              <a:t> </a:t>
            </a:r>
            <a:r>
              <a:rPr lang="cs-CZ" sz="1500" dirty="0" err="1"/>
              <a:t>všetkých</a:t>
            </a:r>
            <a:r>
              <a:rPr lang="cs-CZ" sz="1500" dirty="0"/>
              <a:t> slovenských politických </a:t>
            </a:r>
            <a:r>
              <a:rPr lang="cs-CZ" sz="1500" dirty="0" err="1"/>
              <a:t>strán</a:t>
            </a:r>
            <a:r>
              <a:rPr lang="cs-CZ" sz="1500" dirty="0"/>
              <a:t>, </a:t>
            </a:r>
            <a:r>
              <a:rPr lang="cs-CZ" sz="1500" dirty="0" err="1"/>
              <a:t>shromaždení</a:t>
            </a:r>
            <a:r>
              <a:rPr lang="cs-CZ" sz="1500" dirty="0"/>
              <a:t> </a:t>
            </a:r>
            <a:r>
              <a:rPr lang="cs-CZ" sz="1500" dirty="0" err="1"/>
              <a:t>dňa</a:t>
            </a:r>
            <a:r>
              <a:rPr lang="cs-CZ" sz="1500" dirty="0"/>
              <a:t> 30. </a:t>
            </a:r>
            <a:r>
              <a:rPr lang="cs-CZ" sz="1500" dirty="0" err="1"/>
              <a:t>oktobra</a:t>
            </a:r>
            <a:r>
              <a:rPr lang="cs-CZ" sz="1500" dirty="0"/>
              <a:t> 1918 v </a:t>
            </a:r>
            <a:r>
              <a:rPr lang="cs-CZ" sz="1500" dirty="0" err="1"/>
              <a:t>Turčianskom</a:t>
            </a:r>
            <a:r>
              <a:rPr lang="cs-CZ" sz="1500" dirty="0"/>
              <a:t> Sv. Martine a organizovaní v </a:t>
            </a:r>
            <a:r>
              <a:rPr lang="cs-CZ" sz="1500" dirty="0" err="1"/>
              <a:t>Národnú</a:t>
            </a:r>
            <a:r>
              <a:rPr lang="cs-CZ" sz="1500" dirty="0"/>
              <a:t> Radu </a:t>
            </a:r>
            <a:r>
              <a:rPr lang="cs-CZ" sz="1500" dirty="0" err="1"/>
              <a:t>slovenskej</a:t>
            </a:r>
            <a:r>
              <a:rPr lang="cs-CZ" sz="1500" dirty="0"/>
              <a:t> </a:t>
            </a:r>
            <a:r>
              <a:rPr lang="cs-CZ" sz="1500" dirty="0" err="1"/>
              <a:t>vetvy</a:t>
            </a:r>
            <a:r>
              <a:rPr lang="cs-CZ" sz="1500" dirty="0"/>
              <a:t> jednotného československého národa, </a:t>
            </a:r>
            <a:r>
              <a:rPr lang="cs-CZ" sz="1500" dirty="0" err="1"/>
              <a:t>trvajú</a:t>
            </a:r>
            <a:r>
              <a:rPr lang="cs-CZ" sz="1500" dirty="0"/>
              <a:t> na </a:t>
            </a:r>
            <a:r>
              <a:rPr lang="cs-CZ" sz="1500" dirty="0" err="1"/>
              <a:t>zásade</a:t>
            </a:r>
            <a:r>
              <a:rPr lang="cs-CZ" sz="1500" dirty="0"/>
              <a:t> </a:t>
            </a:r>
            <a:r>
              <a:rPr lang="cs-CZ" sz="1500" dirty="0" err="1"/>
              <a:t>samourčovacieho</a:t>
            </a:r>
            <a:r>
              <a:rPr lang="cs-CZ" sz="1500" dirty="0"/>
              <a:t> práva </a:t>
            </a:r>
            <a:r>
              <a:rPr lang="cs-CZ" sz="1500" dirty="0" err="1"/>
              <a:t>národov</a:t>
            </a:r>
            <a:r>
              <a:rPr lang="cs-CZ" sz="1500" dirty="0"/>
              <a:t> </a:t>
            </a:r>
            <a:r>
              <a:rPr lang="cs-CZ" sz="1500" dirty="0" err="1"/>
              <a:t>prijatej</a:t>
            </a:r>
            <a:r>
              <a:rPr lang="cs-CZ" sz="1500" dirty="0"/>
              <a:t> celým </a:t>
            </a:r>
            <a:r>
              <a:rPr lang="cs-CZ" sz="1500" dirty="0" err="1"/>
              <a:t>svetom</a:t>
            </a:r>
            <a:r>
              <a:rPr lang="cs-CZ" sz="1500" dirty="0"/>
              <a:t>. </a:t>
            </a:r>
            <a:r>
              <a:rPr lang="cs-CZ" sz="1500" dirty="0" err="1"/>
              <a:t>Národná</a:t>
            </a:r>
            <a:r>
              <a:rPr lang="cs-CZ" sz="1500" dirty="0"/>
              <a:t> Rada </a:t>
            </a:r>
            <a:r>
              <a:rPr lang="cs-CZ" sz="1500" dirty="0" err="1"/>
              <a:t>vyhlasuje</a:t>
            </a:r>
            <a:r>
              <a:rPr lang="cs-CZ" sz="1500" dirty="0"/>
              <a:t>, že v </a:t>
            </a:r>
            <a:r>
              <a:rPr lang="cs-CZ" sz="1500" dirty="0" err="1"/>
              <a:t>meně</a:t>
            </a:r>
            <a:r>
              <a:rPr lang="cs-CZ" sz="1500" dirty="0"/>
              <a:t> česko-slovenského národa </a:t>
            </a:r>
            <a:r>
              <a:rPr lang="cs-CZ" sz="1500" dirty="0" err="1"/>
              <a:t>bývajúceho</a:t>
            </a:r>
            <a:r>
              <a:rPr lang="cs-CZ" sz="1500" dirty="0"/>
              <a:t> v </a:t>
            </a:r>
            <a:r>
              <a:rPr lang="cs-CZ" sz="1500" dirty="0" err="1"/>
              <a:t>hranicicach</a:t>
            </a:r>
            <a:r>
              <a:rPr lang="cs-CZ" sz="1500" dirty="0"/>
              <a:t> </a:t>
            </a:r>
            <a:r>
              <a:rPr lang="cs-CZ" sz="1500" dirty="0" err="1"/>
              <a:t>Uhorska</a:t>
            </a:r>
            <a:r>
              <a:rPr lang="cs-CZ" sz="1500" dirty="0"/>
              <a:t>, je </a:t>
            </a:r>
            <a:r>
              <a:rPr lang="cs-CZ" sz="1500" dirty="0" err="1"/>
              <a:t>jedine</a:t>
            </a:r>
            <a:r>
              <a:rPr lang="cs-CZ" sz="1500" dirty="0"/>
              <a:t> ona </a:t>
            </a:r>
            <a:r>
              <a:rPr lang="cs-CZ" sz="1500" dirty="0" err="1"/>
              <a:t>oprávnená</a:t>
            </a:r>
            <a:r>
              <a:rPr lang="cs-CZ" sz="1500" dirty="0"/>
              <a:t> </a:t>
            </a:r>
            <a:r>
              <a:rPr lang="cs-CZ" sz="1500" dirty="0" err="1"/>
              <a:t>hovoriť</a:t>
            </a:r>
            <a:r>
              <a:rPr lang="cs-CZ" sz="1500" dirty="0"/>
              <a:t> a konat.</a:t>
            </a:r>
          </a:p>
          <a:p>
            <a:pPr marL="0" indent="0">
              <a:buNone/>
            </a:pPr>
            <a:r>
              <a:rPr lang="cs-CZ" sz="1500" dirty="0" err="1"/>
              <a:t>Nie</a:t>
            </a:r>
            <a:r>
              <a:rPr lang="cs-CZ" sz="1500" dirty="0"/>
              <a:t> je na to </a:t>
            </a:r>
            <a:r>
              <a:rPr lang="cs-CZ" sz="1500" dirty="0" err="1"/>
              <a:t>oprávnená</a:t>
            </a:r>
            <a:r>
              <a:rPr lang="cs-CZ" sz="1500" dirty="0"/>
              <a:t> </a:t>
            </a:r>
            <a:r>
              <a:rPr lang="cs-CZ" sz="1500" dirty="0" err="1"/>
              <a:t>uhorská</a:t>
            </a:r>
            <a:r>
              <a:rPr lang="cs-CZ" sz="1500" dirty="0"/>
              <a:t> vláda, </a:t>
            </a:r>
            <a:r>
              <a:rPr lang="cs-CZ" sz="1500" dirty="0" err="1"/>
              <a:t>ktorá</a:t>
            </a:r>
            <a:r>
              <a:rPr lang="cs-CZ" sz="1500" dirty="0"/>
              <a:t> za celé </a:t>
            </a:r>
            <a:r>
              <a:rPr lang="cs-CZ" sz="1500" dirty="0" err="1"/>
              <a:t>desatročia</a:t>
            </a:r>
            <a:r>
              <a:rPr lang="cs-CZ" sz="1500" dirty="0"/>
              <a:t> nepoznala </a:t>
            </a:r>
            <a:r>
              <a:rPr lang="cs-CZ" sz="1500" dirty="0" err="1"/>
              <a:t>vážnejšej</a:t>
            </a:r>
            <a:r>
              <a:rPr lang="cs-CZ" sz="1500" dirty="0"/>
              <a:t> úlohy, jako potlačovat </a:t>
            </a:r>
            <a:r>
              <a:rPr lang="cs-CZ" sz="1500" dirty="0" err="1"/>
              <a:t>všetko</a:t>
            </a:r>
            <a:r>
              <a:rPr lang="cs-CZ" sz="1500" dirty="0"/>
              <a:t>, </a:t>
            </a:r>
            <a:r>
              <a:rPr lang="cs-CZ" sz="1500" dirty="0" err="1"/>
              <a:t>čo</a:t>
            </a:r>
            <a:r>
              <a:rPr lang="cs-CZ" sz="1500" dirty="0"/>
              <a:t> je slovenské, nepostavila a nedovolila </a:t>
            </a:r>
            <a:r>
              <a:rPr lang="cs-CZ" sz="1500" dirty="0" err="1"/>
              <a:t>nášmu</a:t>
            </a:r>
            <a:r>
              <a:rPr lang="cs-CZ" sz="1500" dirty="0"/>
              <a:t> národu ani </a:t>
            </a:r>
            <a:r>
              <a:rPr lang="cs-CZ" sz="1500" dirty="0" err="1"/>
              <a:t>jedinej</a:t>
            </a:r>
            <a:r>
              <a:rPr lang="cs-CZ" sz="1500" dirty="0"/>
              <a:t> školy, nedovolila, aby </a:t>
            </a:r>
            <a:r>
              <a:rPr lang="cs-CZ" sz="1500" dirty="0" err="1"/>
              <a:t>sa</a:t>
            </a:r>
            <a:r>
              <a:rPr lang="cs-CZ" sz="1500" dirty="0"/>
              <a:t> </a:t>
            </a:r>
            <a:r>
              <a:rPr lang="cs-CZ" sz="1500" dirty="0" err="1"/>
              <a:t>slovenskí</a:t>
            </a:r>
            <a:r>
              <a:rPr lang="cs-CZ" sz="1500" dirty="0"/>
              <a:t> </a:t>
            </a:r>
            <a:r>
              <a:rPr lang="cs-CZ" sz="1500" dirty="0" err="1"/>
              <a:t>ľudia</a:t>
            </a:r>
            <a:r>
              <a:rPr lang="cs-CZ" sz="1500" dirty="0"/>
              <a:t> dostali do </a:t>
            </a:r>
            <a:r>
              <a:rPr lang="cs-CZ" sz="1500" dirty="0" err="1"/>
              <a:t>verejnej</a:t>
            </a:r>
            <a:r>
              <a:rPr lang="cs-CZ" sz="1500" dirty="0"/>
              <a:t> správy a </a:t>
            </a:r>
            <a:r>
              <a:rPr lang="cs-CZ" sz="1500" dirty="0" err="1"/>
              <a:t>úradov</a:t>
            </a:r>
            <a:r>
              <a:rPr lang="cs-CZ" sz="1500" dirty="0"/>
              <a:t>, náš </a:t>
            </a:r>
            <a:r>
              <a:rPr lang="cs-CZ" sz="1500" dirty="0" err="1"/>
              <a:t>ľud</a:t>
            </a:r>
            <a:r>
              <a:rPr lang="cs-CZ" sz="1500" dirty="0"/>
              <a:t> </a:t>
            </a:r>
            <a:r>
              <a:rPr lang="cs-CZ" sz="1500" dirty="0" err="1"/>
              <a:t>majetkove</a:t>
            </a:r>
            <a:r>
              <a:rPr lang="cs-CZ" sz="1500" dirty="0"/>
              <a:t> ničila a </a:t>
            </a:r>
            <a:r>
              <a:rPr lang="cs-CZ" sz="1500" dirty="0" err="1"/>
              <a:t>vykoristovala</a:t>
            </a:r>
            <a:r>
              <a:rPr lang="cs-CZ" sz="1500" dirty="0"/>
              <a:t> </a:t>
            </a:r>
            <a:r>
              <a:rPr lang="cs-CZ" sz="1500" dirty="0" err="1"/>
              <a:t>svojou</a:t>
            </a:r>
            <a:r>
              <a:rPr lang="cs-CZ" sz="1500" dirty="0"/>
              <a:t> </a:t>
            </a:r>
            <a:r>
              <a:rPr lang="cs-CZ" sz="1500" dirty="0" err="1"/>
              <a:t>stredovekou</a:t>
            </a:r>
            <a:r>
              <a:rPr lang="cs-CZ" sz="1500" dirty="0"/>
              <a:t> </a:t>
            </a:r>
            <a:r>
              <a:rPr lang="cs-CZ" sz="1500" dirty="0" err="1"/>
              <a:t>feudálnou</a:t>
            </a:r>
            <a:r>
              <a:rPr lang="cs-CZ" sz="1500" dirty="0"/>
              <a:t> </a:t>
            </a:r>
            <a:r>
              <a:rPr lang="cs-CZ" sz="1500" dirty="0" err="1"/>
              <a:t>sústavou</a:t>
            </a:r>
            <a:r>
              <a:rPr lang="cs-CZ" sz="1500" dirty="0"/>
              <a:t> a politikou.</a:t>
            </a:r>
          </a:p>
          <a:p>
            <a:pPr marL="0" indent="0">
              <a:buNone/>
            </a:pPr>
            <a:r>
              <a:rPr lang="cs-CZ" sz="1500" dirty="0" err="1"/>
              <a:t>Nie</a:t>
            </a:r>
            <a:r>
              <a:rPr lang="cs-CZ" sz="1500" dirty="0"/>
              <a:t> sú </a:t>
            </a:r>
            <a:r>
              <a:rPr lang="cs-CZ" sz="1500" dirty="0" err="1"/>
              <a:t>oprávnené</a:t>
            </a:r>
            <a:r>
              <a:rPr lang="cs-CZ" sz="1500" dirty="0"/>
              <a:t> na to, aby v </a:t>
            </a:r>
            <a:r>
              <a:rPr lang="cs-CZ" sz="1500" dirty="0" err="1"/>
              <a:t>meně</a:t>
            </a:r>
            <a:r>
              <a:rPr lang="cs-CZ" sz="1500" dirty="0"/>
              <a:t> slovenského </a:t>
            </a:r>
            <a:r>
              <a:rPr lang="cs-CZ" sz="1500" dirty="0" err="1"/>
              <a:t>ľudu</a:t>
            </a:r>
            <a:r>
              <a:rPr lang="cs-CZ" sz="1500" dirty="0"/>
              <a:t> </a:t>
            </a:r>
            <a:r>
              <a:rPr lang="cs-CZ" sz="1500" dirty="0" err="1"/>
              <a:t>hovorily</a:t>
            </a:r>
            <a:r>
              <a:rPr lang="cs-CZ" sz="1500" dirty="0"/>
              <a:t>, ani </a:t>
            </a:r>
            <a:r>
              <a:rPr lang="cs-CZ" sz="1500" dirty="0" err="1"/>
              <a:t>tie</a:t>
            </a:r>
            <a:r>
              <a:rPr lang="cs-CZ" sz="1500" dirty="0"/>
              <a:t> tak zvané </a:t>
            </a:r>
            <a:r>
              <a:rPr lang="cs-CZ" sz="1500" dirty="0" err="1"/>
              <a:t>zastupiteľské</a:t>
            </a:r>
            <a:r>
              <a:rPr lang="cs-CZ" sz="1500" dirty="0"/>
              <a:t> sbory, </a:t>
            </a:r>
            <a:r>
              <a:rPr lang="cs-CZ" sz="1500" dirty="0" err="1"/>
              <a:t>ktoré</a:t>
            </a:r>
            <a:r>
              <a:rPr lang="cs-CZ" sz="1500" dirty="0"/>
              <a:t> sú </a:t>
            </a:r>
            <a:r>
              <a:rPr lang="cs-CZ" sz="1500" dirty="0" err="1"/>
              <a:t>sostavené</a:t>
            </a:r>
            <a:r>
              <a:rPr lang="cs-CZ" sz="1500" dirty="0"/>
              <a:t> na základe </a:t>
            </a:r>
            <a:r>
              <a:rPr lang="cs-CZ" sz="1500" dirty="0" err="1"/>
              <a:t>úzkeho</a:t>
            </a:r>
            <a:r>
              <a:rPr lang="cs-CZ" sz="1500" dirty="0"/>
              <a:t> </a:t>
            </a:r>
            <a:r>
              <a:rPr lang="cs-CZ" sz="1500" dirty="0" err="1"/>
              <a:t>volebného</a:t>
            </a:r>
            <a:r>
              <a:rPr lang="cs-CZ" sz="1500" dirty="0"/>
              <a:t> práva </a:t>
            </a:r>
            <a:r>
              <a:rPr lang="cs-CZ" sz="1500" dirty="0" err="1"/>
              <a:t>nedopúštajúceho</a:t>
            </a:r>
            <a:r>
              <a:rPr lang="cs-CZ" sz="1500" dirty="0"/>
              <a:t> </a:t>
            </a:r>
            <a:r>
              <a:rPr lang="cs-CZ" sz="1500" dirty="0" err="1"/>
              <a:t>prejavit</a:t>
            </a:r>
            <a:r>
              <a:rPr lang="cs-CZ" sz="1500" dirty="0"/>
              <a:t> </a:t>
            </a:r>
            <a:r>
              <a:rPr lang="cs-CZ" sz="1500" dirty="0" err="1"/>
              <a:t>vôľu</a:t>
            </a:r>
            <a:r>
              <a:rPr lang="cs-CZ" sz="1500" dirty="0"/>
              <a:t> národa, a </a:t>
            </a:r>
            <a:r>
              <a:rPr lang="cs-CZ" sz="1500" dirty="0" err="1"/>
              <a:t>ozostáuajúce</a:t>
            </a:r>
            <a:r>
              <a:rPr lang="cs-CZ" sz="1500" dirty="0"/>
              <a:t> z </a:t>
            </a:r>
            <a:r>
              <a:rPr lang="cs-CZ" sz="1500" dirty="0" err="1"/>
              <a:t>ľudí</a:t>
            </a:r>
            <a:r>
              <a:rPr lang="cs-CZ" sz="1500" dirty="0"/>
              <a:t>, </a:t>
            </a:r>
            <a:r>
              <a:rPr lang="cs-CZ" sz="1500" dirty="0" err="1"/>
              <a:t>ktorí</a:t>
            </a:r>
            <a:r>
              <a:rPr lang="cs-CZ" sz="1500" dirty="0"/>
              <a:t> vzdor </a:t>
            </a:r>
            <a:r>
              <a:rPr lang="cs-CZ" sz="1500" dirty="0" err="1"/>
              <a:t>nariadeniu</a:t>
            </a:r>
            <a:r>
              <a:rPr lang="cs-CZ" sz="1500" dirty="0"/>
              <a:t> zákona nedopustili na </a:t>
            </a:r>
            <a:r>
              <a:rPr lang="cs-CZ" sz="1500" dirty="0" err="1"/>
              <a:t>výboroch</a:t>
            </a:r>
            <a:r>
              <a:rPr lang="cs-CZ" sz="1500" dirty="0"/>
              <a:t> čisto slovenských stolíc ani len slovenského slova.</a:t>
            </a:r>
          </a:p>
          <a:p>
            <a:pPr marL="0" indent="0">
              <a:buNone/>
            </a:pPr>
            <a:r>
              <a:rPr lang="cs-CZ" sz="1500" dirty="0" err="1"/>
              <a:t>Nie</a:t>
            </a:r>
            <a:r>
              <a:rPr lang="cs-CZ" sz="1500" dirty="0"/>
              <a:t> sú na to </a:t>
            </a:r>
            <a:r>
              <a:rPr lang="cs-CZ" sz="1500" dirty="0" err="1"/>
              <a:t>oprávnené</a:t>
            </a:r>
            <a:r>
              <a:rPr lang="cs-CZ" sz="1500" dirty="0"/>
              <a:t> ani také </a:t>
            </a:r>
            <a:r>
              <a:rPr lang="cs-CZ" sz="1500" dirty="0" err="1"/>
              <a:t>ľudové</a:t>
            </a:r>
            <a:r>
              <a:rPr lang="cs-CZ" sz="1500" dirty="0"/>
              <a:t> </a:t>
            </a:r>
            <a:r>
              <a:rPr lang="cs-CZ" sz="1500" dirty="0" err="1"/>
              <a:t>shromaždenia</a:t>
            </a:r>
            <a:r>
              <a:rPr lang="cs-CZ" sz="1500" dirty="0"/>
              <a:t>, </a:t>
            </a:r>
            <a:r>
              <a:rPr lang="cs-CZ" sz="1500" dirty="0" err="1"/>
              <a:t>ktoré</a:t>
            </a:r>
            <a:r>
              <a:rPr lang="cs-CZ" sz="1500" dirty="0"/>
              <a:t> </a:t>
            </a:r>
            <a:r>
              <a:rPr lang="cs-CZ" sz="1500" dirty="0" err="1"/>
              <a:t>vynášajú</a:t>
            </a:r>
            <a:r>
              <a:rPr lang="cs-CZ" sz="1500" dirty="0"/>
              <a:t> </a:t>
            </a:r>
            <a:r>
              <a:rPr lang="cs-CZ" sz="1500" dirty="0" err="1"/>
              <a:t>uzavretie</a:t>
            </a:r>
            <a:r>
              <a:rPr lang="cs-CZ" sz="1500" dirty="0"/>
              <a:t> pod </a:t>
            </a:r>
            <a:r>
              <a:rPr lang="cs-CZ" sz="1500" dirty="0" err="1"/>
              <a:t>tlakom</a:t>
            </a:r>
            <a:r>
              <a:rPr lang="cs-CZ" sz="1500" dirty="0"/>
              <a:t> </a:t>
            </a:r>
            <a:r>
              <a:rPr lang="cs-CZ" sz="1500" dirty="0" err="1"/>
              <a:t>cudzieho</a:t>
            </a:r>
            <a:r>
              <a:rPr lang="cs-CZ" sz="1500" dirty="0"/>
              <a:t> </a:t>
            </a:r>
            <a:r>
              <a:rPr lang="cs-CZ" sz="1500" dirty="0" err="1"/>
              <a:t>násilia</a:t>
            </a:r>
            <a:r>
              <a:rPr lang="cs-CZ" sz="1500" dirty="0"/>
              <a:t>.</a:t>
            </a:r>
          </a:p>
          <a:p>
            <a:endParaRPr lang="cs-CZ" sz="1500" dirty="0"/>
          </a:p>
        </p:txBody>
      </p:sp>
    </p:spTree>
    <p:extLst>
      <p:ext uri="{BB962C8B-B14F-4D97-AF65-F5344CB8AC3E}">
        <p14:creationId xmlns:p14="http://schemas.microsoft.com/office/powerpoint/2010/main" val="81411454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8638" y="386930"/>
            <a:ext cx="9236700" cy="1188950"/>
          </a:xfrm>
        </p:spPr>
        <p:txBody>
          <a:bodyPr anchor="b">
            <a:normAutofit/>
          </a:bodyPr>
          <a:lstStyle/>
          <a:p>
            <a:r>
              <a:rPr lang="en-US" sz="5400"/>
              <a:t>Podmínky podání návrhu</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93660" y="2599509"/>
            <a:ext cx="10143668" cy="3435531"/>
          </a:xfrm>
        </p:spPr>
        <p:txBody>
          <a:bodyPr anchor="ctr">
            <a:normAutofit/>
          </a:bodyPr>
          <a:lstStyle/>
          <a:p>
            <a:r>
              <a:rPr lang="en-US" sz="2400"/>
              <a:t> K přijetí návrhu ústavní žaloby Senátem je třeba souhlasu třípětinové většiny přítomných senátorů. </a:t>
            </a:r>
          </a:p>
          <a:p>
            <a:r>
              <a:rPr lang="en-US" sz="2400"/>
              <a:t>K přijetí souhlasu Poslanecké sněmovny s podáním ústavní žaloby je třeba souhlasu třípětinové většiny všech poslanců; nevysloví-li </a:t>
            </a:r>
          </a:p>
          <a:p>
            <a:r>
              <a:rPr lang="en-US" sz="2400"/>
              <a:t>Poslanecká sněmovna souhlas do tří měsíců ode dne, kdy o něj Senát požádal, platí, že souhlas nebyl dán.“.</a:t>
            </a:r>
          </a:p>
        </p:txBody>
      </p:sp>
    </p:spTree>
    <p:extLst>
      <p:ext uri="{BB962C8B-B14F-4D97-AF65-F5344CB8AC3E}">
        <p14:creationId xmlns:p14="http://schemas.microsoft.com/office/powerpoint/2010/main" val="38850568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047" name="Rectangle 8704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600" kern="1200">
                <a:solidFill>
                  <a:schemeClr val="tx1"/>
                </a:solidFill>
                <a:latin typeface="+mj-lt"/>
                <a:ea typeface="+mj-ea"/>
                <a:cs typeface="+mj-cs"/>
              </a:rPr>
              <a:t>Podmínky rozhodnutí Ústavního soudu</a:t>
            </a:r>
          </a:p>
        </p:txBody>
      </p:sp>
      <p:grpSp>
        <p:nvGrpSpPr>
          <p:cNvPr id="87049" name="Group 870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87050" name="Rectangle 870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51" name="Rectangle 870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053" name="Rectangle 870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a:t>Jestliže bylo Ústavnímu soudu, dříve než se odebral k závěrečné poradě, doručeno usnesení Senátu, kterým ústavní žalobu  odvolává, Ústavní soud  řízení zastaví.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0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a:t>Ústavní soud řízení zastaví také tehdy, jestliže prezident republiky  po jeho zahájení zemřel. Požádá-li o pokračování řízení manžel nebo příbuzný v řadě přímé do jednoho měsíce od úmrtí, v řízení se pokračuje.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0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a:t>Okolnost, že se prezident republiky  po zahájení řízení vzdal svého úřadu, není důvodem k zastavení řízení.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82" name="Rectangle 8808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Rozhodnutí Ústavního soudu</a:t>
            </a:r>
          </a:p>
        </p:txBody>
      </p:sp>
      <p:grpSp>
        <p:nvGrpSpPr>
          <p:cNvPr id="88084" name="Group 8808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88085" name="Rectangle 8808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86" name="Rectangle 8808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088" name="Rectangle 8808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Po ukončení ústního jednání Ústavní soud  buď ústavní žalobě  vyhoví a rozhodne, že se prezident republiky  dopustil velezrady, anebo ho ústavní žaloby  zprostí.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Jakmile byl nález, kterým bylo ústavní žalobě  vyhověno, vyhlášen, ztrácí prezident republiky  prezidentský úřad a způsobilost jej znovu nabýt. Nárok na prezidentský plat a další požitky po skončení výkonu funkce podle zvláštního zákona mu nenáleží.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095" name="Rectangle 89094">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7" name="Rectangle 8909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099" name="Rectangle 8909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89"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Obnova řízení</a:t>
            </a:r>
          </a:p>
        </p:txBody>
      </p:sp>
      <p:sp>
        <p:nvSpPr>
          <p:cNvPr id="89090"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Ten, kdo se podle nálezu Ústavního soudu  dopustil velezrady, může požádat Ústavního soud, aby řízení o ústavní žalobě bylo obnoveno za podmínek, které stanoví  zákon.</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Byla-li taková osoba v obnoveném řízení ústavní žaloby  zproštěna, nenabývá ztraceného prezidentského úřadu.</a:t>
            </a:r>
          </a:p>
        </p:txBody>
      </p:sp>
      <p:cxnSp>
        <p:nvCxnSpPr>
          <p:cNvPr id="89101" name="Straight Connector 8910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89089"/>
                                        </p:tgtEl>
                                        <p:attrNameLst>
                                          <p:attrName>style.visibility</p:attrName>
                                        </p:attrNameLst>
                                      </p:cBhvr>
                                      <p:to>
                                        <p:strVal val="visible"/>
                                      </p:to>
                                    </p:set>
                                    <p:animEffect transition="in" filter="fade">
                                      <p:cBhvr>
                                        <p:cTn id="7" dur="1000"/>
                                        <p:tgtEl>
                                          <p:spTgt spid="89089"/>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89090">
                                            <p:txEl>
                                              <p:pRg st="1" end="1"/>
                                            </p:txEl>
                                          </p:spTgt>
                                        </p:tgtEl>
                                        <p:attrNameLst>
                                          <p:attrName>style.visibility</p:attrName>
                                        </p:attrNameLst>
                                      </p:cBhvr>
                                      <p:to>
                                        <p:strVal val="visible"/>
                                      </p:to>
                                    </p:set>
                                    <p:animEffect transition="in" filter="fade">
                                      <p:cBhvr>
                                        <p:cTn id="10" dur="1000"/>
                                        <p:tgtEl>
                                          <p:spTgt spid="8909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89090">
                                            <p:txEl>
                                              <p:pRg st="2" end="2"/>
                                            </p:txEl>
                                          </p:spTgt>
                                        </p:tgtEl>
                                        <p:attrNameLst>
                                          <p:attrName>style.visibility</p:attrName>
                                        </p:attrNameLst>
                                      </p:cBhvr>
                                      <p:to>
                                        <p:strVal val="visible"/>
                                      </p:to>
                                    </p:set>
                                    <p:animEffect transition="in" filter="fade">
                                      <p:cBhvr>
                                        <p:cTn id="15" dur="1000"/>
                                        <p:tgtEl>
                                          <p:spTgt spid="890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9" grpId="0"/>
      <p:bldP spid="89090"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8638" y="386930"/>
            <a:ext cx="9236700" cy="1188950"/>
          </a:xfrm>
        </p:spPr>
        <p:txBody>
          <a:bodyPr anchor="b">
            <a:normAutofit/>
          </a:bodyPr>
          <a:lstStyle/>
          <a:p>
            <a:r>
              <a:rPr lang="en-US" sz="5400"/>
              <a:t>Náhradní výkon funkcí PR</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793660" y="2599509"/>
            <a:ext cx="10143668" cy="3435531"/>
          </a:xfrm>
        </p:spPr>
        <p:txBody>
          <a:bodyPr anchor="ctr">
            <a:normAutofit/>
          </a:bodyPr>
          <a:lstStyle/>
          <a:p>
            <a:r>
              <a:rPr lang="en-US" sz="2400"/>
              <a:t>1.Uvolní-li se úřad prezidenta republiky  a nový prezident republiky  ještě není zvolen nebo</a:t>
            </a:r>
          </a:p>
          <a:p>
            <a:r>
              <a:rPr lang="en-US" sz="2400"/>
              <a:t>2. nesložil slib, rovněž </a:t>
            </a:r>
          </a:p>
          <a:p>
            <a:r>
              <a:rPr lang="en-US" sz="2400"/>
              <a:t>3. nemůže-li prezident republiky  svůj úřad ze závažných důvodů vykonávat a </a:t>
            </a:r>
          </a:p>
          <a:p>
            <a:r>
              <a:rPr lang="en-US" sz="2400"/>
              <a:t>usnese-li se na tom Poslanecká sněmovna a Senát, přísluší výkon funkcí rozděleně  předsedovi  Poslabecké sněmovny, předsedovi Senátu a předsedovi vlády</a:t>
            </a:r>
          </a:p>
        </p:txBody>
      </p:sp>
    </p:spTree>
    <p:extLst>
      <p:ext uri="{BB962C8B-B14F-4D97-AF65-F5344CB8AC3E}">
        <p14:creationId xmlns:p14="http://schemas.microsoft.com/office/powerpoint/2010/main" val="972833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Pravomoci prezidenta republiky</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30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1AFAD598-781F-1745-B59E-FF719AF08871}"/>
              </a:ext>
            </a:extLst>
          </p:cNvPr>
          <p:cNvSpPr>
            <a:spLocks noGrp="1"/>
          </p:cNvSpPr>
          <p:nvPr>
            <p:ph type="title"/>
          </p:nvPr>
        </p:nvSpPr>
        <p:spPr>
          <a:xfrm>
            <a:off x="808638" y="386930"/>
            <a:ext cx="9236700" cy="1188950"/>
          </a:xfrm>
        </p:spPr>
        <p:txBody>
          <a:bodyPr anchor="b">
            <a:normAutofit/>
          </a:bodyPr>
          <a:lstStyle/>
          <a:p>
            <a:r>
              <a:rPr lang="cs-CZ" sz="5400"/>
              <a:t>Postavení prezidenta republiky</a:t>
            </a:r>
          </a:p>
        </p:txBody>
      </p:sp>
      <p:grpSp>
        <p:nvGrpSpPr>
          <p:cNvPr id="22" name="Group 2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3" name="Rectangle 2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a:extLst>
              <a:ext uri="{FF2B5EF4-FFF2-40B4-BE49-F238E27FC236}">
                <a16:creationId xmlns:a16="http://schemas.microsoft.com/office/drawing/2014/main" id="{B3F8FCD2-E710-1E46-8CF5-D26A903ED3C0}"/>
              </a:ext>
            </a:extLst>
          </p:cNvPr>
          <p:cNvSpPr>
            <a:spLocks noGrp="1"/>
          </p:cNvSpPr>
          <p:nvPr>
            <p:ph idx="1"/>
          </p:nvPr>
        </p:nvSpPr>
        <p:spPr>
          <a:xfrm>
            <a:off x="793660" y="2599509"/>
            <a:ext cx="10143668" cy="3435531"/>
          </a:xfrm>
        </p:spPr>
        <p:txBody>
          <a:bodyPr anchor="ctr">
            <a:normAutofit/>
          </a:bodyPr>
          <a:lstStyle/>
          <a:p>
            <a:pPr marL="414772" indent="-414772"/>
            <a:r>
              <a:rPr lang="cs-CZ" sz="2400"/>
              <a:t>Prezident republiky je hlavou státu.</a:t>
            </a:r>
          </a:p>
          <a:p>
            <a:pPr marL="414772" indent="-414772"/>
            <a:r>
              <a:rPr lang="cs-CZ" sz="2400"/>
              <a:t>Prezident republiky není z výkonu své funkce odpovědný.</a:t>
            </a:r>
          </a:p>
        </p:txBody>
      </p:sp>
    </p:spTree>
    <p:extLst>
      <p:ext uri="{BB962C8B-B14F-4D97-AF65-F5344CB8AC3E}">
        <p14:creationId xmlns:p14="http://schemas.microsoft.com/office/powerpoint/2010/main" val="285026748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141" name="Rectangle 9012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200" kern="1200">
                <a:solidFill>
                  <a:schemeClr val="tx1"/>
                </a:solidFill>
                <a:latin typeface="+mj-lt"/>
                <a:ea typeface="+mj-ea"/>
                <a:cs typeface="+mj-cs"/>
              </a:rPr>
              <a:t>Základní pravomoci prezidenta republiky</a:t>
            </a:r>
          </a:p>
        </p:txBody>
      </p:sp>
      <p:grpSp>
        <p:nvGrpSpPr>
          <p:cNvPr id="90142" name="Group 9013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0143" name="Rectangle 9013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44" name="Rectangle 9013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136" name="Rectangle 901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8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8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a)	jmenuje předsedu a další členy vlády a přijímá jejich demisi, odvolává vládu a přijímá její demisi,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b)	svolává zasedání Poslanecké sněmovny,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c)	rozpouští Poslaneckou sněmovnu,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d)	pověřuje vládu, jejíž demisi  přijal nebo kterou odvolal, vykonáváním jejích funkcí prozatímně až do jmenování nové vlády,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e)	jmenuje soudce Ústavního soudu, jeho předsedu a místopředsedy,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f)	jmenuje ze soudců předsedu a místopředsedy Nejvyššího soudu,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g)	odpouští a zmírňuje tresty uložené soudem a zahlazuje odsouzení</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h)	má právo vrátit Parlamentu přijatý zákon s výjimkou zákona ústavního,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i)	podepisuje zákony,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j)	jmenuje prezidenta a viceprezidenta Nejvyššího kontrolního úřadu,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k)	jmenuje členy Bankovní rady  České národní banky ,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
              <a:t>l)	vyhlašuje referendum o přistoupení České republiky k Evropské unii a jeho výsledek.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154" name="Rectangle 9115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600" kern="1200">
                <a:solidFill>
                  <a:schemeClr val="tx1"/>
                </a:solidFill>
                <a:latin typeface="+mj-lt"/>
                <a:ea typeface="+mj-ea"/>
                <a:cs typeface="+mj-cs"/>
              </a:rPr>
              <a:t>Další pravomoci Prezidenta republiky</a:t>
            </a:r>
          </a:p>
        </p:txBody>
      </p:sp>
      <p:grpSp>
        <p:nvGrpSpPr>
          <p:cNvPr id="91156" name="Group 9115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1157" name="Rectangle 9115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58" name="Rectangle 9115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160" name="Rectangle 9115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a)	zastupuje stát navenek,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b)	sjednává a ratifikuje mezinárodní smlouvy; sjednávání mezinárodních smluv může přenést na vládu nebo s jejím souhlasem na její jednotlivé členy,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c)	je vrchním velitelem ozbrojených sil,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d)	přijímá vedoucí zastupitelských misí,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e)	pověřuje a odvolává vedoucí zastupitelských misí,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f)	vyhlašuje volby do Poslanecké sněmovny a do Senátu,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g)	jmenuje a povyšuje generály,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h)	propůjčuje a uděluje státní vyznamenání, nezmocní-li k tomu jiný orgán,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i)	jmenuje soudce, </a:t>
            </a:r>
          </a:p>
          <a:p>
            <a:pPr marL="414772">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má právo udělovat amnestii. </a:t>
            </a:r>
          </a:p>
          <a:p>
            <a:pPr marL="414772">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a:t>nařizuje, aby se trestní řízení nezahajovalo, a bylo-li zahájeno, aby se v něm nepokračovalo,</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1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1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EDB7DE0-DE99-1446-A6AC-AD1AD59C9C58}"/>
              </a:ext>
            </a:extLst>
          </p:cNvPr>
          <p:cNvSpPr>
            <a:spLocks noGrp="1"/>
          </p:cNvSpPr>
          <p:nvPr>
            <p:ph type="title"/>
          </p:nvPr>
        </p:nvSpPr>
        <p:spPr>
          <a:xfrm>
            <a:off x="808638" y="386930"/>
            <a:ext cx="9236700" cy="1188950"/>
          </a:xfrm>
        </p:spPr>
        <p:txBody>
          <a:bodyPr anchor="b">
            <a:normAutofit/>
          </a:bodyPr>
          <a:lstStyle/>
          <a:p>
            <a:r>
              <a:rPr lang="cs-CZ" sz="5400"/>
              <a:t>Prezidentské smlouvy</a:t>
            </a:r>
          </a:p>
        </p:txBody>
      </p:sp>
      <p:grpSp>
        <p:nvGrpSpPr>
          <p:cNvPr id="32" name="Group 3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3" name="Rectangle 3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A476E19-1BE0-BC4A-BC7E-B8F15E9297DF}"/>
              </a:ext>
            </a:extLst>
          </p:cNvPr>
          <p:cNvSpPr>
            <a:spLocks noGrp="1"/>
          </p:cNvSpPr>
          <p:nvPr>
            <p:ph idx="1"/>
          </p:nvPr>
        </p:nvSpPr>
        <p:spPr>
          <a:xfrm>
            <a:off x="793660" y="2599509"/>
            <a:ext cx="10143668" cy="3435531"/>
          </a:xfrm>
        </p:spPr>
        <p:txBody>
          <a:bodyPr anchor="ctr">
            <a:normAutofit/>
          </a:bodyPr>
          <a:lstStyle/>
          <a:p>
            <a:pPr marL="0" indent="0"/>
            <a:r>
              <a:rPr lang="cs-CZ" sz="2400"/>
              <a:t>Prezidentskou smlouvou je smlouva, k jejíž ratifikaci prezidentem republiky je třeba souhlasu obou komor Parlamentu nebo souhlasu daného v referendu:</a:t>
            </a:r>
          </a:p>
          <a:p>
            <a:pPr marL="466618" indent="-466618">
              <a:buFont typeface="+mj-lt"/>
              <a:buAutoNum type="arabicPeriod"/>
            </a:pPr>
            <a:r>
              <a:rPr lang="cs-CZ" sz="2400"/>
              <a:t>upravujících práva a povinnosti osob,</a:t>
            </a:r>
          </a:p>
          <a:p>
            <a:pPr marL="466618" indent="-466618">
              <a:buFont typeface="+mj-lt"/>
              <a:buAutoNum type="arabicPeriod"/>
            </a:pPr>
            <a:r>
              <a:rPr lang="cs-CZ" sz="2400"/>
              <a:t>spojeneckých, mírových a jiných politických,</a:t>
            </a:r>
          </a:p>
          <a:p>
            <a:pPr marL="466618" indent="-466618">
              <a:buFont typeface="+mj-lt"/>
              <a:buAutoNum type="arabicPeriod"/>
            </a:pPr>
            <a:r>
              <a:rPr lang="cs-CZ" sz="2400"/>
              <a:t>z nichž vzniká členství České republiky v mezinárodní organizaci,</a:t>
            </a:r>
          </a:p>
          <a:p>
            <a:pPr marL="466618" indent="-466618">
              <a:buFont typeface="+mj-lt"/>
              <a:buAutoNum type="arabicPeriod"/>
            </a:pPr>
            <a:r>
              <a:rPr lang="cs-CZ" sz="2400"/>
              <a:t>hospodářských, jež jsou všeobecné povahy,</a:t>
            </a:r>
          </a:p>
          <a:p>
            <a:pPr marL="466618" indent="-466618">
              <a:buFont typeface="+mj-lt"/>
              <a:buAutoNum type="arabicPeriod"/>
            </a:pPr>
            <a:r>
              <a:rPr lang="cs-CZ" sz="2400"/>
              <a:t>o dalších věcech, jejichž úprava je vyhrazena zákonu,</a:t>
            </a:r>
          </a:p>
          <a:p>
            <a:pPr marL="414772" indent="-414772"/>
            <a:endParaRPr lang="cs-CZ" sz="2400"/>
          </a:p>
        </p:txBody>
      </p:sp>
    </p:spTree>
    <p:extLst>
      <p:ext uri="{BB962C8B-B14F-4D97-AF65-F5344CB8AC3E}">
        <p14:creationId xmlns:p14="http://schemas.microsoft.com/office/powerpoint/2010/main" val="90245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Uznání suverenity státu</a:t>
            </a:r>
          </a:p>
        </p:txBody>
      </p:sp>
      <p:grpSp>
        <p:nvGrpSpPr>
          <p:cNvPr id="7177" name="Group 71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178" name="Rectangle 71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1" name="Rectangle 71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Uznání československého národa  jako státotvorného národa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Podpis mírové smlouvy v Saint-German en </a:t>
            </a:r>
            <a:r>
              <a:rPr lang="cs-CZ" sz="2400" dirty="0" err="1"/>
              <a:t>Laye</a:t>
            </a:r>
            <a:r>
              <a:rPr lang="cs-CZ" sz="2400" dirty="0"/>
              <a:t> včetně Podkarpatské Rusi Rakouská republika uznala ČSR jako suverénní stát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Garance  hranic: Paktem o Společnosti národů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Vojenská diktatura na území až do roku 1922 (cizí vojsky na území Podkarpatské Rusi, Slovenská republika rad)</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Odkaz na zákon</a:t>
            </a:r>
          </a:p>
        </p:txBody>
      </p:sp>
      <p:grpSp>
        <p:nvGrpSpPr>
          <p:cNvPr id="32" name="Group 3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3" name="Rectangle 3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r>
              <a:rPr lang="cs-CZ" sz="2400"/>
              <a:t>Prezidentovi republiky přísluší vykonávat i pravomoci, které nejsou výslovně v ústavním zákoně uvedeny, stanoví-li tak zákon.</a:t>
            </a:r>
          </a:p>
          <a:p>
            <a:pPr marL="0" indent="0"/>
            <a:r>
              <a:rPr lang="cs-CZ" sz="2400"/>
              <a:t>(například: Profesorem pro určitý obor jmenuje prezident republiky toho, kdo byl na jmenování profesorem navržen vědeckou nebo uměleckou radou vysoké školy, § 73 zákona č. 111/1998 Sb., o vysokých školách)</a:t>
            </a:r>
          </a:p>
          <a:p>
            <a:pPr marL="0" indent="0"/>
            <a:endParaRPr lang="en-US" sz="2400"/>
          </a:p>
        </p:txBody>
      </p:sp>
    </p:spTree>
    <p:extLst>
      <p:ext uri="{BB962C8B-B14F-4D97-AF65-F5344CB8AC3E}">
        <p14:creationId xmlns:p14="http://schemas.microsoft.com/office/powerpoint/2010/main" val="424620073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167" name="Rectangle 9216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9" name="Rectangle 9216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71" name="Rectangle 9217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1"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Právo účastnit se jednání</a:t>
            </a:r>
          </a:p>
        </p:txBody>
      </p:sp>
      <p:sp>
        <p:nvSpPr>
          <p:cNvPr id="92162"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Prezident republiky má právo účastnit se schůzí obou komor Parlamentu, jejich výborů a komisí. Udělí se mu slovo, kdykoliv o to požádá.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6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Prezident republiky má právo účastnit se schůzí vlády, vyžádat si od vlády a jejích členů zprávy a projednávat s vládou nebo s jejími členy otázky, které patří do jejich působnosti.</a:t>
            </a:r>
          </a:p>
        </p:txBody>
      </p:sp>
      <p:cxnSp>
        <p:nvCxnSpPr>
          <p:cNvPr id="92173" name="Straight Connector 9217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92161"/>
                                        </p:tgtEl>
                                        <p:attrNameLst>
                                          <p:attrName>style.visibility</p:attrName>
                                        </p:attrNameLst>
                                      </p:cBhvr>
                                      <p:to>
                                        <p:strVal val="visible"/>
                                      </p:to>
                                    </p:set>
                                    <p:animEffect transition="in" filter="fade">
                                      <p:cBhvr>
                                        <p:cTn id="7" dur="400"/>
                                        <p:tgtEl>
                                          <p:spTgt spid="92161"/>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92162">
                                            <p:txEl>
                                              <p:pRg st="0" end="0"/>
                                            </p:txEl>
                                          </p:spTgt>
                                        </p:tgtEl>
                                        <p:attrNameLst>
                                          <p:attrName>style.visibility</p:attrName>
                                        </p:attrNameLst>
                                      </p:cBhvr>
                                      <p:to>
                                        <p:strVal val="visible"/>
                                      </p:to>
                                    </p:set>
                                    <p:animEffect transition="in" filter="fade">
                                      <p:cBhvr>
                                        <p:cTn id="10" dur="400"/>
                                        <p:tgtEl>
                                          <p:spTgt spid="921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92162">
                                            <p:txEl>
                                              <p:pRg st="2" end="2"/>
                                            </p:txEl>
                                          </p:spTgt>
                                        </p:tgtEl>
                                        <p:attrNameLst>
                                          <p:attrName>style.visibility</p:attrName>
                                        </p:attrNameLst>
                                      </p:cBhvr>
                                      <p:to>
                                        <p:strVal val="visible"/>
                                      </p:to>
                                    </p:set>
                                    <p:animEffect transition="in" filter="fade">
                                      <p:cBhvr>
                                        <p:cTn id="15" dur="400"/>
                                        <p:tgtEl>
                                          <p:spTgt spid="921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1" grpId="0"/>
      <p:bldP spid="92162"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191" name="Rectangle 9319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3" name="Rectangle 9319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195" name="Rectangle 9319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5"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Omezení  základních pravomocí</a:t>
            </a:r>
          </a:p>
        </p:txBody>
      </p:sp>
      <p:sp>
        <p:nvSpPr>
          <p:cNvPr id="93186"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a) souhlas Senátu s jemnováním soudce Ústavního soudu,</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b) návrh Poslanecké sněmovny na Prezidenta a Viceprezidenta NKÚ</a:t>
            </a:r>
          </a:p>
        </p:txBody>
      </p:sp>
      <p:cxnSp>
        <p:nvCxnSpPr>
          <p:cNvPr id="93197" name="Straight Connector 9319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93185"/>
                                        </p:tgtEl>
                                        <p:attrNameLst>
                                          <p:attrName>style.visibility</p:attrName>
                                        </p:attrNameLst>
                                      </p:cBhvr>
                                      <p:to>
                                        <p:strVal val="visible"/>
                                      </p:to>
                                    </p:set>
                                    <p:animEffect transition="in" filter="fade">
                                      <p:cBhvr>
                                        <p:cTn id="7" dur="700"/>
                                        <p:tgtEl>
                                          <p:spTgt spid="9318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93186">
                                            <p:txEl>
                                              <p:pRg st="0" end="0"/>
                                            </p:txEl>
                                          </p:spTgt>
                                        </p:tgtEl>
                                        <p:attrNameLst>
                                          <p:attrName>style.visibility</p:attrName>
                                        </p:attrNameLst>
                                      </p:cBhvr>
                                      <p:to>
                                        <p:strVal val="visible"/>
                                      </p:to>
                                    </p:set>
                                    <p:animEffect transition="in" filter="fade">
                                      <p:cBhvr>
                                        <p:cTn id="10" dur="700"/>
                                        <p:tgtEl>
                                          <p:spTgt spid="931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93186">
                                            <p:txEl>
                                              <p:pRg st="1" end="1"/>
                                            </p:txEl>
                                          </p:spTgt>
                                        </p:tgtEl>
                                        <p:attrNameLst>
                                          <p:attrName>style.visibility</p:attrName>
                                        </p:attrNameLst>
                                      </p:cBhvr>
                                      <p:to>
                                        <p:strVal val="visible"/>
                                      </p:to>
                                    </p:set>
                                    <p:animEffect transition="in" filter="fade">
                                      <p:cBhvr>
                                        <p:cTn id="15" dur="700"/>
                                        <p:tgtEl>
                                          <p:spTgt spid="93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5" grpId="0"/>
      <p:bldP spid="93186"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9705E83D-AF1E-2C4B-9D0F-F1F86403C4EC}"/>
              </a:ext>
            </a:extLst>
          </p:cNvPr>
          <p:cNvSpPr>
            <a:spLocks noGrp="1"/>
          </p:cNvSpPr>
          <p:nvPr>
            <p:ph type="title"/>
          </p:nvPr>
        </p:nvSpPr>
        <p:spPr>
          <a:xfrm>
            <a:off x="808638" y="386930"/>
            <a:ext cx="9236700" cy="1188950"/>
          </a:xfrm>
        </p:spPr>
        <p:txBody>
          <a:bodyPr anchor="b">
            <a:normAutofit/>
          </a:bodyPr>
          <a:lstStyle/>
          <a:p>
            <a:r>
              <a:rPr lang="cs-CZ" sz="5400"/>
              <a:t>Vláda </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a:extLst>
              <a:ext uri="{FF2B5EF4-FFF2-40B4-BE49-F238E27FC236}">
                <a16:creationId xmlns:a16="http://schemas.microsoft.com/office/drawing/2014/main" id="{D83056E9-74FE-FB4C-98D7-AB54D9775FD7}"/>
              </a:ext>
            </a:extLst>
          </p:cNvPr>
          <p:cNvSpPr>
            <a:spLocks noGrp="1"/>
          </p:cNvSpPr>
          <p:nvPr>
            <p:ph idx="1"/>
          </p:nvPr>
        </p:nvSpPr>
        <p:spPr>
          <a:xfrm>
            <a:off x="793660" y="2599509"/>
            <a:ext cx="10143668" cy="3435531"/>
          </a:xfrm>
        </p:spPr>
        <p:txBody>
          <a:bodyPr anchor="ctr">
            <a:normAutofit/>
          </a:bodyPr>
          <a:lstStyle/>
          <a:p>
            <a:pPr marL="0" indent="0"/>
            <a:r>
              <a:rPr lang="cs-CZ" sz="2400"/>
              <a:t>Vláda je vrcholným orgánem výkonné moci.</a:t>
            </a:r>
          </a:p>
          <a:p>
            <a:pPr marL="0" indent="0"/>
            <a:r>
              <a:rPr lang="cs-CZ" sz="2400"/>
              <a:t>Vláda se skládá z předsedy vlády, místopředsedů vlády a ministrů.</a:t>
            </a:r>
          </a:p>
          <a:p>
            <a:pPr marL="0" indent="0"/>
            <a:r>
              <a:rPr lang="cs-CZ" sz="2400"/>
              <a:t>Předsedu vlády jmenuje </a:t>
            </a:r>
            <a:r>
              <a:rPr lang="cs-CZ" sz="2400" b="1"/>
              <a:t>prezident republiky </a:t>
            </a:r>
            <a:r>
              <a:rPr lang="cs-CZ" sz="2400"/>
              <a:t>a na  </a:t>
            </a:r>
            <a:r>
              <a:rPr lang="cs-CZ" sz="2400" b="1"/>
              <a:t>návrh předsedy vlády </a:t>
            </a:r>
            <a:r>
              <a:rPr lang="cs-CZ" sz="2400"/>
              <a:t>jmenuje ostatní členy vlády a pověřuje je řízením ministerstev nebo jiných úřadů</a:t>
            </a:r>
          </a:p>
          <a:p>
            <a:pPr marL="0" indent="0"/>
            <a:r>
              <a:rPr lang="cs-CZ" sz="2400"/>
              <a:t>Prezident republiky odvolá člena vlády, jestliže to navrhne předseda vlády.</a:t>
            </a:r>
          </a:p>
          <a:p>
            <a:pPr marL="0" indent="0"/>
            <a:r>
              <a:rPr lang="cs-CZ" sz="2400"/>
              <a:t>Prezident republiky odvolá vládu, která nepodala demisi, ačkoliv ji byla povinna podat</a:t>
            </a:r>
          </a:p>
          <a:p>
            <a:pPr marL="414772" indent="-414772"/>
            <a:endParaRPr lang="cs-CZ" sz="2400"/>
          </a:p>
        </p:txBody>
      </p:sp>
    </p:spTree>
    <p:extLst>
      <p:ext uri="{BB962C8B-B14F-4D97-AF65-F5344CB8AC3E}">
        <p14:creationId xmlns:p14="http://schemas.microsoft.com/office/powerpoint/2010/main" val="415740686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E4F4C49-7931-3549-8D48-1C02AC0DCED2}"/>
              </a:ext>
            </a:extLst>
          </p:cNvPr>
          <p:cNvSpPr>
            <a:spLocks noGrp="1"/>
          </p:cNvSpPr>
          <p:nvPr>
            <p:ph type="title"/>
          </p:nvPr>
        </p:nvSpPr>
        <p:spPr>
          <a:xfrm>
            <a:off x="808638" y="386930"/>
            <a:ext cx="9236700" cy="1188950"/>
          </a:xfrm>
        </p:spPr>
        <p:txBody>
          <a:bodyPr anchor="b">
            <a:normAutofit/>
          </a:bodyPr>
          <a:lstStyle/>
          <a:p>
            <a:r>
              <a:rPr lang="cs-CZ" sz="5400"/>
              <a:t>Rozhodování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79AD080-608E-4844-82EF-5A5072A16C11}"/>
              </a:ext>
            </a:extLst>
          </p:cNvPr>
          <p:cNvSpPr>
            <a:spLocks noGrp="1"/>
          </p:cNvSpPr>
          <p:nvPr>
            <p:ph idx="1"/>
          </p:nvPr>
        </p:nvSpPr>
        <p:spPr>
          <a:xfrm>
            <a:off x="793660" y="2599509"/>
            <a:ext cx="10143668" cy="3435531"/>
          </a:xfrm>
        </p:spPr>
        <p:txBody>
          <a:bodyPr anchor="ctr">
            <a:normAutofit/>
          </a:bodyPr>
          <a:lstStyle/>
          <a:p>
            <a:pPr marL="0" indent="0"/>
            <a:r>
              <a:rPr lang="cs-CZ" sz="2400"/>
              <a:t>Vláda rozhoduje ve sboru.</a:t>
            </a:r>
          </a:p>
          <a:p>
            <a:pPr marL="0" indent="0"/>
            <a:r>
              <a:rPr lang="cs-CZ" sz="2400"/>
              <a:t>K přijetí usnesení vlády je třeba souhlasu nadpoloviční většiny všech jejích členů.</a:t>
            </a:r>
          </a:p>
          <a:p>
            <a:pPr marL="414772" indent="-414772"/>
            <a:r>
              <a:rPr lang="cs-CZ" sz="2400"/>
              <a:t>Předseda vlády organizuje činnost vlády, řídí její schůze, vystupuje jejím jménem a vykonává další činnosti, které jsou mu svěřeny Ústavou nebo jinými zákony.</a:t>
            </a:r>
          </a:p>
        </p:txBody>
      </p:sp>
    </p:spTree>
    <p:extLst>
      <p:ext uri="{BB962C8B-B14F-4D97-AF65-F5344CB8AC3E}">
        <p14:creationId xmlns:p14="http://schemas.microsoft.com/office/powerpoint/2010/main" val="36477392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A9A9095-433B-D943-8B96-2E4A913801B7}"/>
              </a:ext>
            </a:extLst>
          </p:cNvPr>
          <p:cNvSpPr>
            <a:spLocks noGrp="1"/>
          </p:cNvSpPr>
          <p:nvPr>
            <p:ph type="title"/>
          </p:nvPr>
        </p:nvSpPr>
        <p:spPr>
          <a:xfrm>
            <a:off x="808638" y="386930"/>
            <a:ext cx="9236700" cy="1188950"/>
          </a:xfrm>
        </p:spPr>
        <p:txBody>
          <a:bodyPr anchor="b">
            <a:normAutofit/>
          </a:bodyPr>
          <a:lstStyle/>
          <a:p>
            <a:r>
              <a:rPr lang="cs-CZ" sz="5400"/>
              <a:t>Odpovědnost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F7F41CE9-C61D-464B-A355-30232063BA6A}"/>
              </a:ext>
            </a:extLst>
          </p:cNvPr>
          <p:cNvSpPr>
            <a:spLocks noGrp="1"/>
          </p:cNvSpPr>
          <p:nvPr>
            <p:ph idx="1"/>
          </p:nvPr>
        </p:nvSpPr>
        <p:spPr>
          <a:xfrm>
            <a:off x="793660" y="2599509"/>
            <a:ext cx="10143668" cy="3435531"/>
          </a:xfrm>
        </p:spPr>
        <p:txBody>
          <a:bodyPr anchor="ctr">
            <a:normAutofit/>
          </a:bodyPr>
          <a:lstStyle/>
          <a:p>
            <a:pPr marL="0" indent="0"/>
            <a:r>
              <a:rPr lang="cs-CZ" sz="2400"/>
              <a:t>Vláda předstoupí do třiceti dnů po svém jmenování před Poslaneckou sněmovnu a požádá ji o vyslovení důvěry</a:t>
            </a:r>
          </a:p>
          <a:p>
            <a:pPr marL="0" indent="0"/>
            <a:r>
              <a:rPr lang="cs-CZ" sz="2400"/>
              <a:t>Vláda může požádat o vyslovení důvěry kdykoliv</a:t>
            </a:r>
          </a:p>
          <a:p>
            <a:pPr marL="0" indent="0"/>
            <a:r>
              <a:rPr lang="cs-CZ" sz="2400"/>
              <a:t>Vyslovit </a:t>
            </a:r>
            <a:r>
              <a:rPr lang="cs-CZ" sz="2400" b="1"/>
              <a:t>nedůvěru</a:t>
            </a:r>
            <a:r>
              <a:rPr lang="cs-CZ" sz="2400"/>
              <a:t> vládě může Poslanecká sněmovna (50 podpisů), většinou nejméně 101 poslance </a:t>
            </a:r>
          </a:p>
        </p:txBody>
      </p:sp>
    </p:spTree>
    <p:extLst>
      <p:ext uri="{BB962C8B-B14F-4D97-AF65-F5344CB8AC3E}">
        <p14:creationId xmlns:p14="http://schemas.microsoft.com/office/powerpoint/2010/main" val="325022885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0C1C40E-F0F4-2949-BE8D-5A61C344E255}"/>
              </a:ext>
            </a:extLst>
          </p:cNvPr>
          <p:cNvSpPr>
            <a:spLocks noGrp="1"/>
          </p:cNvSpPr>
          <p:nvPr>
            <p:ph type="title"/>
          </p:nvPr>
        </p:nvSpPr>
        <p:spPr>
          <a:xfrm>
            <a:off x="808638" y="386930"/>
            <a:ext cx="9236700" cy="1188950"/>
          </a:xfrm>
        </p:spPr>
        <p:txBody>
          <a:bodyPr anchor="b">
            <a:normAutofit/>
          </a:bodyPr>
          <a:lstStyle/>
          <a:p>
            <a:r>
              <a:rPr lang="cs-CZ" sz="5400"/>
              <a:t>Demise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56EB0A54-E279-1F49-89D2-0F8BC71D2623}"/>
              </a:ext>
            </a:extLst>
          </p:cNvPr>
          <p:cNvSpPr>
            <a:spLocks noGrp="1"/>
          </p:cNvSpPr>
          <p:nvPr>
            <p:ph idx="1"/>
          </p:nvPr>
        </p:nvSpPr>
        <p:spPr>
          <a:xfrm>
            <a:off x="793660" y="2599509"/>
            <a:ext cx="10143668" cy="3435531"/>
          </a:xfrm>
        </p:spPr>
        <p:txBody>
          <a:bodyPr anchor="ctr">
            <a:normAutofit/>
          </a:bodyPr>
          <a:lstStyle/>
          <a:p>
            <a:pPr marL="0" indent="0"/>
            <a:r>
              <a:rPr lang="cs-CZ" sz="2400"/>
              <a:t>Předseda vlády podává demisi do rukou prezidenta republiky. </a:t>
            </a:r>
          </a:p>
          <a:p>
            <a:pPr marL="0" indent="0"/>
            <a:r>
              <a:rPr lang="cs-CZ" sz="2400"/>
              <a:t>Ostatní členové vlády podávají demisi do rukou prezidenta republiky prostřednictvím předsedy vlády</a:t>
            </a:r>
          </a:p>
          <a:p>
            <a:pPr marL="0" indent="0"/>
            <a:r>
              <a:rPr lang="cs-CZ" sz="2400"/>
              <a:t>Demise předsedy vlády – vede k demisi celé vlády</a:t>
            </a:r>
          </a:p>
        </p:txBody>
      </p:sp>
    </p:spTree>
    <p:extLst>
      <p:ext uri="{BB962C8B-B14F-4D97-AF65-F5344CB8AC3E}">
        <p14:creationId xmlns:p14="http://schemas.microsoft.com/office/powerpoint/2010/main" val="38301483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A41F7AA-776B-3B40-B0F5-ABB8DAC0CC12}"/>
              </a:ext>
            </a:extLst>
          </p:cNvPr>
          <p:cNvSpPr>
            <a:spLocks noGrp="1"/>
          </p:cNvSpPr>
          <p:nvPr>
            <p:ph type="title"/>
          </p:nvPr>
        </p:nvSpPr>
        <p:spPr>
          <a:xfrm>
            <a:off x="808638" y="386930"/>
            <a:ext cx="9236700" cy="1188950"/>
          </a:xfrm>
        </p:spPr>
        <p:txBody>
          <a:bodyPr anchor="b">
            <a:normAutofit/>
          </a:bodyPr>
          <a:lstStyle/>
          <a:p>
            <a:r>
              <a:rPr lang="cs-CZ" sz="4600"/>
              <a:t>Dopady podání demise předsedy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40BAF7D7-2800-BB45-B310-2B16A925AF8A}"/>
              </a:ext>
            </a:extLst>
          </p:cNvPr>
          <p:cNvSpPr>
            <a:spLocks noGrp="1"/>
          </p:cNvSpPr>
          <p:nvPr>
            <p:ph idx="1"/>
          </p:nvPr>
        </p:nvSpPr>
        <p:spPr>
          <a:xfrm>
            <a:off x="793660" y="2599509"/>
            <a:ext cx="10143668" cy="3435531"/>
          </a:xfrm>
        </p:spPr>
        <p:txBody>
          <a:bodyPr anchor="ctr">
            <a:normAutofit/>
          </a:bodyPr>
          <a:lstStyle/>
          <a:p>
            <a:pPr marL="414772" indent="-414772"/>
            <a:r>
              <a:rPr lang="cs-CZ" sz="2400"/>
              <a:t>Dne 30.11.1997 předal Václav Klaus prezidentu republiky Václavu Havlovi svou demisi. Na svou demisi obdržel odpověď prezidenta republiky, že přijímá demisi celé vlády.</a:t>
            </a:r>
          </a:p>
          <a:p>
            <a:pPr marL="414772" indent="-414772"/>
            <a:r>
              <a:rPr lang="cs-CZ" sz="2400"/>
              <a:t>Dne 17. 6. 2O13 předal Petr Nečas prezidentu republiky Miloši Zemanovi svou demisi. Na svou demisi obdržel odpověď prezidenta republiky, že přijímá demisi celé vlády.</a:t>
            </a:r>
          </a:p>
          <a:p>
            <a:pPr marL="0" indent="0"/>
            <a:r>
              <a:rPr lang="cs-CZ" sz="2400"/>
              <a:t>Vláda následně nepřijala žádné usnesení o podání své demise.</a:t>
            </a:r>
          </a:p>
          <a:p>
            <a:endParaRPr lang="cs-CZ" sz="2400"/>
          </a:p>
        </p:txBody>
      </p:sp>
    </p:spTree>
    <p:extLst>
      <p:ext uri="{BB962C8B-B14F-4D97-AF65-F5344CB8AC3E}">
        <p14:creationId xmlns:p14="http://schemas.microsoft.com/office/powerpoint/2010/main" val="297017100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E88A49B-66E8-6549-BC36-9B6B01E40CF6}"/>
              </a:ext>
            </a:extLst>
          </p:cNvPr>
          <p:cNvSpPr>
            <a:spLocks noGrp="1"/>
          </p:cNvSpPr>
          <p:nvPr>
            <p:ph type="title"/>
          </p:nvPr>
        </p:nvSpPr>
        <p:spPr>
          <a:xfrm>
            <a:off x="808638" y="386930"/>
            <a:ext cx="9236700" cy="1188950"/>
          </a:xfrm>
        </p:spPr>
        <p:txBody>
          <a:bodyPr anchor="b">
            <a:normAutofit/>
          </a:bodyPr>
          <a:lstStyle/>
          <a:p>
            <a:r>
              <a:rPr lang="cs-CZ" sz="5400"/>
              <a:t>Inkompabilita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87417A1C-25A6-AB49-9793-B1DFC7199B26}"/>
              </a:ext>
            </a:extLst>
          </p:cNvPr>
          <p:cNvSpPr>
            <a:spLocks noGrp="1"/>
          </p:cNvSpPr>
          <p:nvPr>
            <p:ph idx="1"/>
          </p:nvPr>
        </p:nvSpPr>
        <p:spPr>
          <a:xfrm>
            <a:off x="793660" y="2599509"/>
            <a:ext cx="10143668" cy="3435531"/>
          </a:xfrm>
        </p:spPr>
        <p:txBody>
          <a:bodyPr anchor="ctr">
            <a:normAutofit/>
          </a:bodyPr>
          <a:lstStyle/>
          <a:p>
            <a:pPr marL="0" indent="0"/>
            <a:r>
              <a:rPr lang="cs-CZ" sz="2400"/>
              <a:t>Člen vlády nesmí vykonávat činnosti, jejichž povaha </a:t>
            </a:r>
            <a:r>
              <a:rPr lang="cs-CZ" sz="2400" b="1"/>
              <a:t>odporuje výkonu jeho funkce</a:t>
            </a:r>
            <a:r>
              <a:rPr lang="cs-CZ" sz="2400"/>
              <a:t>. Podrobnosti stanoví zákon. (zákon o střetu zájmů č. 156/2006 Sb.)</a:t>
            </a:r>
          </a:p>
          <a:p>
            <a:pPr marL="0" indent="0"/>
            <a:r>
              <a:rPr lang="cs-CZ" sz="2400"/>
              <a:t>Člen vlády nebo vedoucí jiného ústředního správního úřadu, v jehož čele není člen vlády  je </a:t>
            </a:r>
            <a:r>
              <a:rPr lang="cs-CZ" sz="2400" b="1"/>
              <a:t>veřejný funkcionář.</a:t>
            </a:r>
          </a:p>
        </p:txBody>
      </p:sp>
    </p:spTree>
    <p:extLst>
      <p:ext uri="{BB962C8B-B14F-4D97-AF65-F5344CB8AC3E}">
        <p14:creationId xmlns:p14="http://schemas.microsoft.com/office/powerpoint/2010/main" val="22103403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D6E241F-0390-B74E-8654-B5BA3DCCA302}"/>
              </a:ext>
            </a:extLst>
          </p:cNvPr>
          <p:cNvSpPr>
            <a:spLocks noGrp="1"/>
          </p:cNvSpPr>
          <p:nvPr>
            <p:ph type="title"/>
          </p:nvPr>
        </p:nvSpPr>
        <p:spPr>
          <a:xfrm>
            <a:off x="808638" y="386930"/>
            <a:ext cx="9236700" cy="1188950"/>
          </a:xfrm>
        </p:spPr>
        <p:txBody>
          <a:bodyPr anchor="b">
            <a:normAutofit/>
          </a:bodyPr>
          <a:lstStyle/>
          <a:p>
            <a:r>
              <a:rPr lang="cs-CZ" sz="5400"/>
              <a:t>Zřízení ministerstev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787ADE2A-ADF6-854B-9CB7-E1BB5346A3F5}"/>
              </a:ext>
            </a:extLst>
          </p:cNvPr>
          <p:cNvSpPr>
            <a:spLocks noGrp="1"/>
          </p:cNvSpPr>
          <p:nvPr>
            <p:ph idx="1"/>
          </p:nvPr>
        </p:nvSpPr>
        <p:spPr>
          <a:xfrm>
            <a:off x="793660" y="2599509"/>
            <a:ext cx="10143668" cy="3435531"/>
          </a:xfrm>
        </p:spPr>
        <p:txBody>
          <a:bodyPr anchor="ctr">
            <a:normAutofit/>
          </a:bodyPr>
          <a:lstStyle/>
          <a:p>
            <a:pPr marL="414772" indent="-414772"/>
            <a:r>
              <a:rPr lang="cs-CZ" sz="2400"/>
              <a:t>Ministerstva a jiné správní úřady lze zřídit a jejich působnost stanovit pouze zákonem.</a:t>
            </a:r>
          </a:p>
          <a:p>
            <a:pPr marL="414772" indent="-414772"/>
            <a:r>
              <a:rPr lang="cs-CZ" sz="2400"/>
              <a:t>Právní poměry státních zaměstnanců v ministerstvech a jiných správních úřadech upravuje zákon.</a:t>
            </a:r>
          </a:p>
          <a:p>
            <a:pPr marL="414772" indent="-414772"/>
            <a:r>
              <a:rPr lang="cs-CZ" sz="2400"/>
              <a:t>Ministerstva, jiné správní úřady a orgány územní samosprávy mohou na základě a v mezích zákona vydávat právní předpisy, jsou-li k tomu zákonem zmocněny.</a:t>
            </a:r>
          </a:p>
        </p:txBody>
      </p:sp>
    </p:spTree>
    <p:extLst>
      <p:ext uri="{BB962C8B-B14F-4D97-AF65-F5344CB8AC3E}">
        <p14:creationId xmlns:p14="http://schemas.microsoft.com/office/powerpoint/2010/main" val="271191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9F50C8E8-E751-494E-A114-63E04EFD80E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Samostatný stát </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7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A509DBF-2723-9749-9115-771B516B9767}"/>
              </a:ext>
            </a:extLst>
          </p:cNvPr>
          <p:cNvSpPr>
            <a:spLocks noGrp="1"/>
          </p:cNvSpPr>
          <p:nvPr>
            <p:ph type="title"/>
          </p:nvPr>
        </p:nvSpPr>
        <p:spPr>
          <a:xfrm>
            <a:off x="808638" y="386930"/>
            <a:ext cx="9236700" cy="1188950"/>
          </a:xfrm>
        </p:spPr>
        <p:txBody>
          <a:bodyPr anchor="b">
            <a:normAutofit/>
          </a:bodyPr>
          <a:lstStyle/>
          <a:p>
            <a:r>
              <a:rPr lang="cs-CZ" sz="5400"/>
              <a:t>Ministerstva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9824C740-341A-CE4C-BD86-16CC5E2E671B}"/>
              </a:ext>
            </a:extLst>
          </p:cNvPr>
          <p:cNvSpPr>
            <a:spLocks noGrp="1"/>
          </p:cNvSpPr>
          <p:nvPr>
            <p:ph idx="1"/>
          </p:nvPr>
        </p:nvSpPr>
        <p:spPr>
          <a:xfrm>
            <a:off x="793660" y="2599509"/>
            <a:ext cx="10143668" cy="3435531"/>
          </a:xfrm>
        </p:spPr>
        <p:txBody>
          <a:bodyPr anchor="ctr">
            <a:normAutofit/>
          </a:bodyPr>
          <a:lstStyle/>
          <a:p>
            <a:pPr marL="414772" indent="-414772"/>
            <a:r>
              <a:rPr lang="cs-CZ" sz="2400"/>
              <a:t>Ministerstva a jiné správní úřady lze zřídit a jejich působnost stanovit pouze zákonem.</a:t>
            </a:r>
          </a:p>
          <a:p>
            <a:pPr marL="414772" indent="-414772"/>
            <a:r>
              <a:rPr lang="cs-CZ" sz="2400"/>
              <a:t>Právní poměry státních zaměstnanců v ministerstvech a jiných správních úřadech upravuje zákon.</a:t>
            </a:r>
          </a:p>
          <a:p>
            <a:pPr marL="414772" indent="-414772"/>
            <a:r>
              <a:rPr lang="cs-CZ" sz="2400"/>
              <a:t>V ČR 14 ministerstev a 17 dalších ústředních orgánů státní správy (z. č. 2/1969 Sb.. Kompetenční zákon)</a:t>
            </a:r>
          </a:p>
        </p:txBody>
      </p:sp>
    </p:spTree>
    <p:extLst>
      <p:ext uri="{BB962C8B-B14F-4D97-AF65-F5344CB8AC3E}">
        <p14:creationId xmlns:p14="http://schemas.microsoft.com/office/powerpoint/2010/main" val="284126318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BB6476-91DA-D34F-B5C8-D19C183F009A}"/>
              </a:ext>
            </a:extLst>
          </p:cNvPr>
          <p:cNvSpPr>
            <a:spLocks noGrp="1"/>
          </p:cNvSpPr>
          <p:nvPr>
            <p:ph type="title"/>
          </p:nvPr>
        </p:nvSpPr>
        <p:spPr>
          <a:xfrm>
            <a:off x="808638" y="386930"/>
            <a:ext cx="9236700" cy="1188950"/>
          </a:xfrm>
        </p:spPr>
        <p:txBody>
          <a:bodyPr anchor="b">
            <a:normAutofit/>
          </a:bodyPr>
          <a:lstStyle/>
          <a:p>
            <a:r>
              <a:rPr lang="cs-CZ" sz="5400"/>
              <a:t>Ministerstva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7BE42533-06DF-8A4B-BC70-2043CC627A00}"/>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V České republice působí:</a:t>
            </a:r>
          </a:p>
          <a:p>
            <a:pPr marL="466618" indent="-466618">
              <a:buFont typeface="+mj-lt"/>
              <a:buAutoNum type="arabicPeriod"/>
            </a:pPr>
            <a:r>
              <a:rPr lang="cs-CZ" sz="2200" dirty="0"/>
              <a:t> 14 ústředních orgánů státní správy (ministerstev), v jejichž čele je člen vlády, dále </a:t>
            </a:r>
          </a:p>
          <a:p>
            <a:pPr marL="466618" indent="-466618">
              <a:buFont typeface="+mj-lt"/>
              <a:buAutoNum type="arabicPeriod"/>
            </a:pPr>
            <a:r>
              <a:rPr lang="cs-CZ" sz="2200" dirty="0"/>
              <a:t>16 dalších ústředních orgánů státní správy, v jejichž čele není (nemusí být) ministr</a:t>
            </a:r>
          </a:p>
          <a:p>
            <a:pPr marL="466618" indent="-466618">
              <a:buFont typeface="+mj-lt"/>
              <a:buAutoNum type="arabicPeriod"/>
            </a:pPr>
            <a:r>
              <a:rPr lang="cs-CZ" sz="2200" dirty="0"/>
              <a:t>Činnost ministerstev řídí, </a:t>
            </a:r>
            <a:r>
              <a:rPr lang="cs-CZ" sz="2200" b="1" dirty="0"/>
              <a:t>kontroluje a sjednocuje</a:t>
            </a:r>
            <a:r>
              <a:rPr lang="cs-CZ" sz="2200" dirty="0"/>
              <a:t> vláda České republiky</a:t>
            </a:r>
          </a:p>
          <a:p>
            <a:pPr marL="466618" indent="-466618">
              <a:buFont typeface="+mj-lt"/>
              <a:buAutoNum type="arabicPeriod"/>
            </a:pPr>
            <a:r>
              <a:rPr lang="cs-CZ" sz="2200" dirty="0"/>
              <a:t>Ministerstva se ve veškeré své činnosti řídí ústavními a ostatními zákony a usneseními vlády.</a:t>
            </a:r>
          </a:p>
        </p:txBody>
      </p:sp>
    </p:spTree>
    <p:extLst>
      <p:ext uri="{BB962C8B-B14F-4D97-AF65-F5344CB8AC3E}">
        <p14:creationId xmlns:p14="http://schemas.microsoft.com/office/powerpoint/2010/main" val="107268062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6195A2A-2D75-1340-88C1-C52D53642BEC}"/>
              </a:ext>
            </a:extLst>
          </p:cNvPr>
          <p:cNvSpPr>
            <a:spLocks noGrp="1"/>
          </p:cNvSpPr>
          <p:nvPr>
            <p:ph type="title"/>
          </p:nvPr>
        </p:nvSpPr>
        <p:spPr>
          <a:xfrm>
            <a:off x="808638" y="386930"/>
            <a:ext cx="9236700" cy="1188950"/>
          </a:xfrm>
        </p:spPr>
        <p:txBody>
          <a:bodyPr anchor="b">
            <a:normAutofit/>
          </a:bodyPr>
          <a:lstStyle/>
          <a:p>
            <a:r>
              <a:rPr lang="cs-CZ" sz="5400"/>
              <a:t>Další orgány státní moci</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symbol pro obsah 4">
            <a:extLst>
              <a:ext uri="{FF2B5EF4-FFF2-40B4-BE49-F238E27FC236}">
                <a16:creationId xmlns:a16="http://schemas.microsoft.com/office/drawing/2014/main" id="{3C153863-AA7C-BC45-A984-1948DCEA6975}"/>
              </a:ext>
            </a:extLst>
          </p:cNvPr>
          <p:cNvSpPr>
            <a:spLocks noGrp="1"/>
          </p:cNvSpPr>
          <p:nvPr>
            <p:ph idx="1"/>
          </p:nvPr>
        </p:nvSpPr>
        <p:spPr>
          <a:xfrm>
            <a:off x="793660" y="2599509"/>
            <a:ext cx="10143668" cy="3435531"/>
          </a:xfrm>
        </p:spPr>
        <p:txBody>
          <a:bodyPr anchor="ctr">
            <a:normAutofit/>
          </a:bodyPr>
          <a:lstStyle/>
          <a:p>
            <a:pPr marL="414772" indent="-414772"/>
            <a:r>
              <a:rPr lang="cs-CZ" sz="2200" b="1"/>
              <a:t>Státní zastupitelství </a:t>
            </a:r>
            <a:r>
              <a:rPr lang="cs-CZ" sz="2200"/>
              <a:t>zastupuje veřejnou žalobu v trestním řízení; vykonává i další úkoly, stanoví-li tak zákon.</a:t>
            </a:r>
          </a:p>
          <a:p>
            <a:pPr marL="414772" indent="-414772"/>
            <a:r>
              <a:rPr lang="cs-CZ" sz="2200" b="1"/>
              <a:t>Česká národní banka </a:t>
            </a:r>
            <a:r>
              <a:rPr lang="cs-CZ" sz="2200"/>
              <a:t>je ústřední bankou státu. Hlavním cílem její činnosti je péče o cenovou stabilitu; do její činnosti lze zasahovat pouze na základě zákona.</a:t>
            </a:r>
          </a:p>
          <a:p>
            <a:pPr marL="414772" indent="-414772"/>
            <a:r>
              <a:rPr lang="cs-CZ" sz="2200" b="1"/>
              <a:t>Nejvyšší kontrolní úřad </a:t>
            </a:r>
            <a:r>
              <a:rPr lang="cs-CZ" sz="2200"/>
              <a:t>je nezávislý orgán. Vykonává kontrolu hospodaření se státním majetkem a plnění státního rozpočtu.</a:t>
            </a:r>
          </a:p>
          <a:p>
            <a:pPr marL="414772" indent="-414772"/>
            <a:r>
              <a:rPr lang="cs-CZ" sz="2200"/>
              <a:t>Prezidenta a viceprezidenta Nejvyššího kontrolního úřadu jmenuje prezident republiky na návrh Poslanecké sněmovny.</a:t>
            </a:r>
          </a:p>
        </p:txBody>
      </p:sp>
    </p:spTree>
    <p:extLst>
      <p:ext uri="{BB962C8B-B14F-4D97-AF65-F5344CB8AC3E}">
        <p14:creationId xmlns:p14="http://schemas.microsoft.com/office/powerpoint/2010/main" val="20816424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8F0E7FD-DDC0-F847-A4F1-E1EFB5F01B8F}"/>
              </a:ext>
            </a:extLst>
          </p:cNvPr>
          <p:cNvSpPr>
            <a:spLocks noGrp="1"/>
          </p:cNvSpPr>
          <p:nvPr>
            <p:ph type="title"/>
          </p:nvPr>
        </p:nvSpPr>
        <p:spPr>
          <a:xfrm>
            <a:off x="808638" y="386930"/>
            <a:ext cx="9236700" cy="1188950"/>
          </a:xfrm>
        </p:spPr>
        <p:txBody>
          <a:bodyPr anchor="b">
            <a:normAutofit/>
          </a:bodyPr>
          <a:lstStyle/>
          <a:p>
            <a:r>
              <a:rPr lang="cs-CZ" sz="5400" dirty="0"/>
              <a:t>Konflikt výkonu funkcí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1D15289-852C-E044-85BA-6845D0481B7F}"/>
              </a:ext>
            </a:extLst>
          </p:cNvPr>
          <p:cNvSpPr>
            <a:spLocks noGrp="1"/>
          </p:cNvSpPr>
          <p:nvPr>
            <p:ph idx="1"/>
          </p:nvPr>
        </p:nvSpPr>
        <p:spPr>
          <a:xfrm>
            <a:off x="793660" y="2599509"/>
            <a:ext cx="10143668" cy="3435531"/>
          </a:xfrm>
        </p:spPr>
        <p:txBody>
          <a:bodyPr anchor="ctr">
            <a:normAutofit/>
          </a:bodyPr>
          <a:lstStyle/>
          <a:p>
            <a:pPr marL="414772" indent="-414772"/>
            <a:r>
              <a:rPr lang="cs-CZ" sz="2400"/>
              <a:t>Člen vlády nesmí vykonávat činnosti, jejichž povaha odporuje výkonu jeho funkce. Podrobnosti stanoví zákon.</a:t>
            </a:r>
          </a:p>
        </p:txBody>
      </p:sp>
    </p:spTree>
    <p:extLst>
      <p:ext uri="{BB962C8B-B14F-4D97-AF65-F5344CB8AC3E}">
        <p14:creationId xmlns:p14="http://schemas.microsoft.com/office/powerpoint/2010/main" val="400833609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94B5753-C3B7-3148-856D-19DFD277B1C2}"/>
              </a:ext>
            </a:extLst>
          </p:cNvPr>
          <p:cNvSpPr>
            <a:spLocks noGrp="1"/>
          </p:cNvSpPr>
          <p:nvPr>
            <p:ph type="title"/>
          </p:nvPr>
        </p:nvSpPr>
        <p:spPr>
          <a:xfrm>
            <a:off x="808638" y="386930"/>
            <a:ext cx="9236700" cy="1188950"/>
          </a:xfrm>
        </p:spPr>
        <p:txBody>
          <a:bodyPr anchor="b">
            <a:normAutofit/>
          </a:bodyPr>
          <a:lstStyle/>
          <a:p>
            <a:r>
              <a:rPr lang="cs-CZ" sz="3800"/>
              <a:t>Zákon o střetu zájmů upravuje (159/2006 Sb.)</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8C477AD-991A-064D-92B0-31E694F8F820}"/>
              </a:ext>
            </a:extLst>
          </p:cNvPr>
          <p:cNvSpPr>
            <a:spLocks noGrp="1"/>
          </p:cNvSpPr>
          <p:nvPr>
            <p:ph idx="1"/>
          </p:nvPr>
        </p:nvSpPr>
        <p:spPr>
          <a:xfrm>
            <a:off x="793660" y="2599509"/>
            <a:ext cx="10143668" cy="3435531"/>
          </a:xfrm>
        </p:spPr>
        <p:txBody>
          <a:bodyPr anchor="ctr">
            <a:normAutofit/>
          </a:bodyPr>
          <a:lstStyle/>
          <a:p>
            <a:pPr marL="385800" indent="-385800">
              <a:buFont typeface="+mj-lt"/>
              <a:buAutoNum type="arabicPeriod"/>
            </a:pPr>
            <a:r>
              <a:rPr lang="cs-CZ" sz="1900"/>
              <a:t>povinnost veřejných funkcionářů vykonávat svoji funkci tak, aby nedocházelo ke střetu mezi jejich osobními zájmy a zájmy, které jsou povinni z titulu své funkce prosazovat nebo hájit,</a:t>
            </a:r>
          </a:p>
          <a:p>
            <a:pPr marL="385800" indent="-385800">
              <a:buFont typeface="+mj-lt"/>
              <a:buAutoNum type="arabicPeriod"/>
            </a:pPr>
            <a:r>
              <a:rPr lang="cs-CZ" sz="1900"/>
              <a:t>povinnost veřejných funkcionářů oznamovat skutečnosti, které umožňují veřejnou kontrolu jejich činností konaných vedle výkonu funkce veřejného funkcionáře, veřejnou kontrolu majetku nabytého za dobu výkonu funkce a dalších příjmů, darů nebo jiného prospěchu, získaných za dobu výkonu funkce, popřípadě závazků, které veřejný funkcionář má</a:t>
            </a:r>
          </a:p>
          <a:p>
            <a:pPr marL="385800" indent="-385800">
              <a:buFont typeface="+mj-lt"/>
              <a:buAutoNum type="arabicPeriod"/>
            </a:pPr>
            <a:r>
              <a:rPr lang="cs-CZ" sz="1900"/>
              <a:t>omezení některých činností veřejných funkcionářů a neslučitelnost výkonu funkce veřejného funkcionáře s jinými funkcemi</a:t>
            </a:r>
          </a:p>
          <a:p>
            <a:pPr marL="385800" indent="-385800">
              <a:buFont typeface="+mj-lt"/>
              <a:buAutoNum type="arabicPeriod"/>
            </a:pPr>
            <a:r>
              <a:rPr lang="cs-CZ" sz="1900"/>
              <a:t>odpovědnost veřejných funkcionářů za porušení povinností stanovených tímto zákonem, včetně správních trestů, které lze veřejnému funkcionáři za porušení těchto povinností uložit</a:t>
            </a:r>
          </a:p>
        </p:txBody>
      </p:sp>
    </p:spTree>
    <p:extLst>
      <p:ext uri="{BB962C8B-B14F-4D97-AF65-F5344CB8AC3E}">
        <p14:creationId xmlns:p14="http://schemas.microsoft.com/office/powerpoint/2010/main" val="409157054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1955FCE-B496-3443-A284-6DEB57C20B7D}"/>
              </a:ext>
            </a:extLst>
          </p:cNvPr>
          <p:cNvSpPr>
            <a:spLocks noGrp="1"/>
          </p:cNvSpPr>
          <p:nvPr>
            <p:ph type="title"/>
          </p:nvPr>
        </p:nvSpPr>
        <p:spPr>
          <a:xfrm>
            <a:off x="808638" y="386930"/>
            <a:ext cx="9236700" cy="1188950"/>
          </a:xfrm>
        </p:spPr>
        <p:txBody>
          <a:bodyPr anchor="b">
            <a:normAutofit/>
          </a:bodyPr>
          <a:lstStyle/>
          <a:p>
            <a:r>
              <a:rPr lang="cs-CZ" sz="5400"/>
              <a:t>Veřejný funkcionář</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F5519D15-08A3-264B-8097-44D1F4B8B2A4}"/>
              </a:ext>
            </a:extLst>
          </p:cNvPr>
          <p:cNvSpPr>
            <a:spLocks noGrp="1"/>
          </p:cNvSpPr>
          <p:nvPr>
            <p:ph idx="1"/>
          </p:nvPr>
        </p:nvSpPr>
        <p:spPr>
          <a:xfrm>
            <a:off x="793660" y="2599509"/>
            <a:ext cx="10143668" cy="3435531"/>
          </a:xfrm>
        </p:spPr>
        <p:txBody>
          <a:bodyPr anchor="ctr">
            <a:normAutofit/>
          </a:bodyPr>
          <a:lstStyle/>
          <a:p>
            <a:pPr marL="0" indent="0"/>
            <a:r>
              <a:rPr lang="cs-CZ" sz="1900"/>
              <a:t>Veřejný funkcionář je mimo jiné:</a:t>
            </a:r>
          </a:p>
          <a:p>
            <a:r>
              <a:rPr lang="cs-CZ" sz="1900"/>
              <a:t>člen vlády nebo vedoucí jiného ústředního správního úřadu, v jehož čele není člen vlády,</a:t>
            </a:r>
          </a:p>
          <a:p>
            <a:r>
              <a:rPr lang="cs-CZ" sz="1900"/>
              <a:t>náměstek člena vlády nebo náměstek ministra vnitra pro státní službu,</a:t>
            </a:r>
          </a:p>
          <a:p>
            <a:r>
              <a:rPr lang="cs-CZ" sz="1900"/>
              <a:t>prezident, viceprezident a člen Nejvyššího kontrolního úřadu,</a:t>
            </a:r>
          </a:p>
          <a:p>
            <a:r>
              <a:rPr lang="cs-CZ" sz="1900"/>
              <a:t>veřejný ochránce práv a jeho zástupce,</a:t>
            </a:r>
          </a:p>
          <a:p>
            <a:r>
              <a:rPr lang="cs-CZ" sz="1900"/>
              <a:t>ředitel bezpečnostního sboru a vedoucí příslušník bezpečnostního  s výjimkou příslušníků zpravodajských služeb,</a:t>
            </a:r>
          </a:p>
          <a:p>
            <a:r>
              <a:rPr lang="cs-CZ" sz="1900"/>
              <a:t>Soudce</a:t>
            </a:r>
          </a:p>
          <a:p>
            <a:r>
              <a:rPr lang="cs-CZ" sz="1900"/>
              <a:t>Státní zástupce….</a:t>
            </a:r>
          </a:p>
        </p:txBody>
      </p:sp>
    </p:spTree>
    <p:extLst>
      <p:ext uri="{BB962C8B-B14F-4D97-AF65-F5344CB8AC3E}">
        <p14:creationId xmlns:p14="http://schemas.microsoft.com/office/powerpoint/2010/main" val="335991980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34E85F8-6F6C-3944-929F-DCD429FDA401}"/>
              </a:ext>
            </a:extLst>
          </p:cNvPr>
          <p:cNvSpPr>
            <a:spLocks noGrp="1"/>
          </p:cNvSpPr>
          <p:nvPr>
            <p:ph type="title"/>
          </p:nvPr>
        </p:nvSpPr>
        <p:spPr>
          <a:xfrm>
            <a:off x="808638" y="386930"/>
            <a:ext cx="9236700" cy="1188950"/>
          </a:xfrm>
        </p:spPr>
        <p:txBody>
          <a:bodyPr anchor="b">
            <a:normAutofit/>
          </a:bodyPr>
          <a:lstStyle/>
          <a:p>
            <a:r>
              <a:rPr lang="cs-CZ" sz="5400"/>
              <a:t>Střet zájmů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3D6763D-194A-1649-8711-6F7ACEE55CEE}"/>
              </a:ext>
            </a:extLst>
          </p:cNvPr>
          <p:cNvSpPr>
            <a:spLocks noGrp="1"/>
          </p:cNvSpPr>
          <p:nvPr>
            <p:ph idx="1"/>
          </p:nvPr>
        </p:nvSpPr>
        <p:spPr>
          <a:xfrm>
            <a:off x="793660" y="2599509"/>
            <a:ext cx="10143668" cy="3435531"/>
          </a:xfrm>
        </p:spPr>
        <p:txBody>
          <a:bodyPr anchor="ctr">
            <a:normAutofit/>
          </a:bodyPr>
          <a:lstStyle/>
          <a:p>
            <a:pPr marL="414772" indent="-414772"/>
            <a:r>
              <a:rPr lang="cs-CZ" sz="2400"/>
              <a:t>Veřejný funkcionář je povinen zdržet se každého jednání, při kterém mohou jeho osobní zájmy ovlivnit výkon jeho funkce. </a:t>
            </a:r>
          </a:p>
          <a:p>
            <a:pPr marL="414772" indent="-414772"/>
            <a:r>
              <a:rPr lang="cs-CZ" sz="2400"/>
              <a:t>Osobním zájmem se pro účely tohoto zákona rozumí takový zájem, který přináší veřejnému funkcionáři, osobě blízké veřejného funkcionáře, právnické osobě ovládané veřejným funkcionářem nebo osobou blízkou veřejného funkcionáře zvýšení majetku, majetkového nebo jiného prospěchu, zamezení vzniku případného snížení majetkového nebo jiného prospěchu nebo jinou výhodu</a:t>
            </a:r>
          </a:p>
        </p:txBody>
      </p:sp>
    </p:spTree>
    <p:extLst>
      <p:ext uri="{BB962C8B-B14F-4D97-AF65-F5344CB8AC3E}">
        <p14:creationId xmlns:p14="http://schemas.microsoft.com/office/powerpoint/2010/main" val="37209541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EBEAF1B-E4A8-7E49-B41A-2224775F7F53}"/>
              </a:ext>
            </a:extLst>
          </p:cNvPr>
          <p:cNvSpPr>
            <a:spLocks noGrp="1"/>
          </p:cNvSpPr>
          <p:nvPr>
            <p:ph type="title"/>
          </p:nvPr>
        </p:nvSpPr>
        <p:spPr>
          <a:xfrm>
            <a:off x="808638" y="386930"/>
            <a:ext cx="9236700" cy="1188950"/>
          </a:xfrm>
        </p:spPr>
        <p:txBody>
          <a:bodyPr anchor="b">
            <a:normAutofit/>
          </a:bodyPr>
          <a:lstStyle/>
          <a:p>
            <a:r>
              <a:rPr lang="cs-CZ" sz="5400"/>
              <a:t>Obecná povinnost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F1E2AF99-F790-A649-98D2-8F19500AC34A}"/>
              </a:ext>
            </a:extLst>
          </p:cNvPr>
          <p:cNvSpPr>
            <a:spLocks noGrp="1"/>
          </p:cNvSpPr>
          <p:nvPr>
            <p:ph idx="1"/>
          </p:nvPr>
        </p:nvSpPr>
        <p:spPr>
          <a:xfrm>
            <a:off x="793660" y="2599509"/>
            <a:ext cx="10143668" cy="3435531"/>
          </a:xfrm>
        </p:spPr>
        <p:txBody>
          <a:bodyPr anchor="ctr">
            <a:normAutofit/>
          </a:bodyPr>
          <a:lstStyle/>
          <a:p>
            <a:r>
              <a:rPr lang="cs-CZ" sz="2400"/>
              <a:t>Dojde-li ke střetu řádného výkonu funkce ve veřejném zájmu se zájmem osobním, nesmí veřejný funkcionář upřednostňovat svůj osobní zájem před zájmy, které je jako veřejný funkcionář povinen prosazovat a háji</a:t>
            </a:r>
          </a:p>
        </p:txBody>
      </p:sp>
    </p:spTree>
    <p:extLst>
      <p:ext uri="{BB962C8B-B14F-4D97-AF65-F5344CB8AC3E}">
        <p14:creationId xmlns:p14="http://schemas.microsoft.com/office/powerpoint/2010/main" val="226221141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D381187-2A32-D644-B923-FED2609D879B}"/>
              </a:ext>
            </a:extLst>
          </p:cNvPr>
          <p:cNvSpPr>
            <a:spLocks noGrp="1"/>
          </p:cNvSpPr>
          <p:nvPr>
            <p:ph type="title"/>
          </p:nvPr>
        </p:nvSpPr>
        <p:spPr>
          <a:xfrm>
            <a:off x="808638" y="386930"/>
            <a:ext cx="9236700" cy="1188950"/>
          </a:xfrm>
        </p:spPr>
        <p:txBody>
          <a:bodyPr anchor="b">
            <a:normAutofit/>
          </a:bodyPr>
          <a:lstStyle/>
          <a:p>
            <a:r>
              <a:rPr lang="cs-CZ" sz="5400"/>
              <a:t>Povinnost veřejného funkcionáře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37340F36-9BF8-BB41-A7DB-F8CFB875A3E4}"/>
              </a:ext>
            </a:extLst>
          </p:cNvPr>
          <p:cNvSpPr>
            <a:spLocks noGrp="1"/>
          </p:cNvSpPr>
          <p:nvPr>
            <p:ph idx="1"/>
          </p:nvPr>
        </p:nvSpPr>
        <p:spPr>
          <a:xfrm>
            <a:off x="793660" y="2599509"/>
            <a:ext cx="10143668" cy="3435531"/>
          </a:xfrm>
        </p:spPr>
        <p:txBody>
          <a:bodyPr anchor="ctr">
            <a:normAutofit/>
          </a:bodyPr>
          <a:lstStyle/>
          <a:p>
            <a:pPr marL="0" indent="0"/>
            <a:r>
              <a:rPr lang="cs-CZ" sz="2000"/>
              <a:t>Veřejný funkcionář </a:t>
            </a:r>
            <a:r>
              <a:rPr lang="cs-CZ" sz="2000" b="1"/>
              <a:t>nesmí ohrozit veřejný zájem </a:t>
            </a:r>
            <a:r>
              <a:rPr lang="cs-CZ" sz="2000"/>
              <a:t>tím, že:</a:t>
            </a:r>
          </a:p>
          <a:p>
            <a:pPr marL="385800" indent="-385800">
              <a:buFont typeface="+mj-lt"/>
              <a:buAutoNum type="arabicPeriod"/>
            </a:pPr>
            <a:r>
              <a:rPr lang="cs-CZ" sz="2000"/>
              <a:t>využije svého </a:t>
            </a:r>
            <a:r>
              <a:rPr lang="cs-CZ" sz="2000" b="1"/>
              <a:t>postavení</a:t>
            </a:r>
            <a:r>
              <a:rPr lang="cs-CZ" sz="2000"/>
              <a:t>, </a:t>
            </a:r>
            <a:r>
              <a:rPr lang="cs-CZ" sz="2000" b="1"/>
              <a:t>pravomoci</a:t>
            </a:r>
            <a:r>
              <a:rPr lang="cs-CZ" sz="2000"/>
              <a:t> nebo </a:t>
            </a:r>
            <a:r>
              <a:rPr lang="cs-CZ" sz="2000" b="1"/>
              <a:t>informací</a:t>
            </a:r>
            <a:r>
              <a:rPr lang="cs-CZ" sz="2000"/>
              <a:t> získaných při výkonu své funkce k získání majetkového nebo jiného </a:t>
            </a:r>
            <a:r>
              <a:rPr lang="cs-CZ" sz="2000" b="1"/>
              <a:t>prospěchu</a:t>
            </a:r>
            <a:r>
              <a:rPr lang="cs-CZ" sz="2000"/>
              <a:t> nebo výhody pro </a:t>
            </a:r>
            <a:r>
              <a:rPr lang="cs-CZ" sz="2000" b="1"/>
              <a:t>sebe </a:t>
            </a:r>
            <a:r>
              <a:rPr lang="cs-CZ" sz="2000"/>
              <a:t>nebo </a:t>
            </a:r>
            <a:r>
              <a:rPr lang="cs-CZ" sz="2000" b="1"/>
              <a:t>jinou osobu</a:t>
            </a:r>
          </a:p>
          <a:p>
            <a:pPr marL="385800" indent="-385800">
              <a:buFont typeface="+mj-lt"/>
              <a:buAutoNum type="arabicPeriod"/>
            </a:pPr>
            <a:r>
              <a:rPr lang="cs-CZ" sz="2000"/>
              <a:t>se bude </a:t>
            </a:r>
            <a:r>
              <a:rPr lang="cs-CZ" sz="2000" b="1"/>
              <a:t>odvolávat na svou funkci </a:t>
            </a:r>
            <a:r>
              <a:rPr lang="cs-CZ" sz="2000"/>
              <a:t>v záležitostech, které souvisejí s jeho osobními zájmy, zejména s jeho povoláním, zaměstnáním nebo podnikáním, nebo</a:t>
            </a:r>
          </a:p>
          <a:p>
            <a:pPr marL="385800" indent="-385800">
              <a:buFont typeface="+mj-lt"/>
              <a:buAutoNum type="arabicPeriod"/>
            </a:pPr>
            <a:r>
              <a:rPr lang="cs-CZ" sz="2000"/>
              <a:t>dá </a:t>
            </a:r>
            <a:r>
              <a:rPr lang="cs-CZ" sz="2000" b="1"/>
              <a:t>za úplatu </a:t>
            </a:r>
            <a:r>
              <a:rPr lang="cs-CZ" sz="2000"/>
              <a:t>nebo </a:t>
            </a:r>
            <a:r>
              <a:rPr lang="cs-CZ" sz="2000" b="1"/>
              <a:t>jinou výhodu </a:t>
            </a:r>
            <a:r>
              <a:rPr lang="cs-CZ" sz="2000"/>
              <a:t>ke </a:t>
            </a:r>
            <a:r>
              <a:rPr lang="cs-CZ" sz="2000" b="1"/>
              <a:t>komerčním reklamním účelům </a:t>
            </a:r>
            <a:r>
              <a:rPr lang="cs-CZ" sz="2000"/>
              <a:t>svolení k uvedení svého jména, popřípadě jmen a příjmení nebo svolení ke svému vyobrazení ve spojení s vykonávanou funkcí</a:t>
            </a:r>
          </a:p>
        </p:txBody>
      </p:sp>
    </p:spTree>
    <p:extLst>
      <p:ext uri="{BB962C8B-B14F-4D97-AF65-F5344CB8AC3E}">
        <p14:creationId xmlns:p14="http://schemas.microsoft.com/office/powerpoint/2010/main" val="68649936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C4EBA61-A0B4-4D48-8A5E-53817B8880D5}"/>
              </a:ext>
            </a:extLst>
          </p:cNvPr>
          <p:cNvSpPr>
            <a:spLocks noGrp="1"/>
          </p:cNvSpPr>
          <p:nvPr>
            <p:ph type="title"/>
          </p:nvPr>
        </p:nvSpPr>
        <p:spPr>
          <a:xfrm>
            <a:off x="808638" y="386930"/>
            <a:ext cx="9236700" cy="1188950"/>
          </a:xfrm>
        </p:spPr>
        <p:txBody>
          <a:bodyPr anchor="b">
            <a:normAutofit/>
          </a:bodyPr>
          <a:lstStyle/>
          <a:p>
            <a:r>
              <a:rPr lang="cs-CZ" sz="5000"/>
              <a:t>Zákazy pro veřejného funkcionáře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D13FBC0-9B1E-F741-8194-7E34DE94BC8C}"/>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Veřejný funkcionář, až na výjimky (poslanec, senátor) nesmí:</a:t>
            </a:r>
          </a:p>
          <a:p>
            <a:pPr marL="385800" indent="-385800">
              <a:buFont typeface="+mj-lt"/>
              <a:buAutoNum type="arabicPeriod"/>
            </a:pPr>
            <a:r>
              <a:rPr lang="cs-CZ" sz="2200" b="1" dirty="0"/>
              <a:t>podnikat</a:t>
            </a:r>
            <a:r>
              <a:rPr lang="cs-CZ" sz="2200" dirty="0"/>
              <a:t> nebo provozovat jinou samostatnou výdělečnou činnost,</a:t>
            </a:r>
          </a:p>
          <a:p>
            <a:pPr marL="385800" indent="-385800">
              <a:buFont typeface="+mj-lt"/>
              <a:buAutoNum type="arabicPeriod"/>
            </a:pPr>
            <a:r>
              <a:rPr lang="cs-CZ" sz="2200" dirty="0"/>
              <a:t>být členem </a:t>
            </a:r>
            <a:r>
              <a:rPr lang="cs-CZ" sz="2200" b="1" dirty="0"/>
              <a:t>statutárního</a:t>
            </a:r>
            <a:r>
              <a:rPr lang="cs-CZ" sz="2200" dirty="0"/>
              <a:t> orgánu, členem </a:t>
            </a:r>
            <a:r>
              <a:rPr lang="cs-CZ" sz="2200" b="1" dirty="0"/>
              <a:t>řídícího</a:t>
            </a:r>
            <a:r>
              <a:rPr lang="cs-CZ" sz="2200" dirty="0"/>
              <a:t>, </a:t>
            </a:r>
            <a:r>
              <a:rPr lang="cs-CZ" sz="2200" b="1" dirty="0"/>
              <a:t>dozorčího </a:t>
            </a:r>
            <a:r>
              <a:rPr lang="cs-CZ" sz="2200" dirty="0"/>
              <a:t>nebo </a:t>
            </a:r>
            <a:r>
              <a:rPr lang="cs-CZ" sz="2200" b="1" dirty="0"/>
              <a:t>kontrolního</a:t>
            </a:r>
            <a:r>
              <a:rPr lang="cs-CZ" sz="2200" dirty="0"/>
              <a:t> orgánu právnické osoby, která </a:t>
            </a:r>
            <a:r>
              <a:rPr lang="cs-CZ" sz="2200" b="1" dirty="0"/>
              <a:t>podniká</a:t>
            </a:r>
            <a:r>
              <a:rPr lang="cs-CZ" sz="2200" dirty="0"/>
              <a:t>,</a:t>
            </a:r>
          </a:p>
          <a:p>
            <a:pPr marL="385800" indent="-385800">
              <a:buFont typeface="+mj-lt"/>
              <a:buAutoNum type="arabicPeriod"/>
            </a:pPr>
            <a:r>
              <a:rPr lang="cs-CZ" sz="2200" dirty="0"/>
              <a:t>být v </a:t>
            </a:r>
            <a:r>
              <a:rPr lang="cs-CZ" sz="2200" b="1" dirty="0"/>
              <a:t>pracovněprávním</a:t>
            </a:r>
            <a:r>
              <a:rPr lang="cs-CZ" sz="2200" dirty="0"/>
              <a:t> nebo obdobném vztahu nebo ve služebním poměru, nejde-li o vztah nebo poměr, v němž </a:t>
            </a:r>
            <a:r>
              <a:rPr lang="cs-CZ" sz="2200" b="1" dirty="0"/>
              <a:t>působí jako veřejný funkcionář</a:t>
            </a:r>
          </a:p>
          <a:p>
            <a:pPr marL="0" indent="0"/>
            <a:r>
              <a:rPr lang="cs-CZ" sz="2200" dirty="0"/>
              <a:t>Omezení podle  se nevztahuje na </a:t>
            </a:r>
            <a:r>
              <a:rPr lang="cs-CZ" sz="2200" b="1" dirty="0"/>
              <a:t>správu vlastního majetku </a:t>
            </a:r>
            <a:r>
              <a:rPr lang="cs-CZ" sz="2200" dirty="0"/>
              <a:t>a na činnost </a:t>
            </a:r>
            <a:r>
              <a:rPr lang="cs-CZ" sz="2200" b="1" dirty="0"/>
              <a:t>vědeckou, pedagogickou, publicistickou, literární, uměleckou nebo sportovní</a:t>
            </a:r>
            <a:r>
              <a:rPr lang="cs-CZ" sz="2200" dirty="0"/>
              <a:t>, nejde-li o vlastní podnikání v těchto oborech</a:t>
            </a:r>
            <a:endParaRPr lang="cs-CZ" sz="2200" b="1" dirty="0"/>
          </a:p>
        </p:txBody>
      </p:sp>
    </p:spTree>
    <p:extLst>
      <p:ext uri="{BB962C8B-B14F-4D97-AF65-F5344CB8AC3E}">
        <p14:creationId xmlns:p14="http://schemas.microsoft.com/office/powerpoint/2010/main" val="299387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2"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B7F5192E-8487-CA4D-8687-BA7F67E29F92}"/>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kern="1200">
                <a:solidFill>
                  <a:schemeClr val="tx1"/>
                </a:solidFill>
                <a:latin typeface="+mj-lt"/>
                <a:ea typeface="+mj-ea"/>
                <a:cs typeface="+mj-cs"/>
              </a:rPr>
              <a:t>Vznik Československa</a:t>
            </a:r>
          </a:p>
        </p:txBody>
      </p:sp>
    </p:spTree>
    <p:extLst>
      <p:ext uri="{BB962C8B-B14F-4D97-AF65-F5344CB8AC3E}">
        <p14:creationId xmlns:p14="http://schemas.microsoft.com/office/powerpoint/2010/main" val="127172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4600"/>
              <a:t>Československá ústava z roku 1920</a:t>
            </a:r>
          </a:p>
        </p:txBody>
      </p:sp>
      <p:grpSp>
        <p:nvGrpSpPr>
          <p:cNvPr id="8201" name="Group 820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8202" name="Rectangle 820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5" name="Rectangle 820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Parlament : Národní shromáždění</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Poslanecká sněmovna  300 členů, právo volit v 21 letech , právo být volen 30. let, volební období 6 let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Senát  150 členů, právo volit 26 let právo být volen 45 let, volební období 8 let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Prezident republiky volen Národním </a:t>
            </a:r>
            <a:r>
              <a:rPr lang="cs-CZ" sz="2400" dirty="0" err="1"/>
              <a:t>shormážeěním</a:t>
            </a:r>
            <a:r>
              <a:rPr lang="cs-CZ" sz="2400" dirty="0"/>
              <a:t> na 7 let, nejvíce dvakrát za sebou (neplatilo pro Masaryka)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Vláda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244386C-8560-F949-9D12-F53EC2D2B9B1}"/>
              </a:ext>
            </a:extLst>
          </p:cNvPr>
          <p:cNvSpPr>
            <a:spLocks noGrp="1"/>
          </p:cNvSpPr>
          <p:nvPr>
            <p:ph type="title"/>
          </p:nvPr>
        </p:nvSpPr>
        <p:spPr>
          <a:xfrm>
            <a:off x="808638" y="386930"/>
            <a:ext cx="9236700" cy="1188950"/>
          </a:xfrm>
        </p:spPr>
        <p:txBody>
          <a:bodyPr anchor="b">
            <a:normAutofit/>
          </a:bodyPr>
          <a:lstStyle/>
          <a:p>
            <a:r>
              <a:rPr lang="cs-CZ" sz="5400"/>
              <a:t>Omezení v mediálním trhu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4DAF585E-167E-1F4B-8D26-B5CF7F5A7EEE}"/>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Veřejný funkcionář nesmí být </a:t>
            </a:r>
            <a:r>
              <a:rPr lang="cs-CZ" sz="2400" b="1" dirty="0"/>
              <a:t>provozovatelem</a:t>
            </a:r>
            <a:r>
              <a:rPr lang="cs-CZ" sz="2400" dirty="0"/>
              <a:t> rozhlasového nebo televizního vysílání nebo </a:t>
            </a:r>
            <a:r>
              <a:rPr lang="cs-CZ" sz="2400" b="1" dirty="0"/>
              <a:t>vydavatelem</a:t>
            </a:r>
            <a:r>
              <a:rPr lang="cs-CZ" sz="2400" dirty="0"/>
              <a:t> periodického tisku ani společníkem, členem nebo ovládající osobou právnické osoby, která je provozovatelem rozhlasového nebo televizního vysílání nebo vydavatelem periodického tisku</a:t>
            </a:r>
          </a:p>
        </p:txBody>
      </p:sp>
    </p:spTree>
    <p:extLst>
      <p:ext uri="{BB962C8B-B14F-4D97-AF65-F5344CB8AC3E}">
        <p14:creationId xmlns:p14="http://schemas.microsoft.com/office/powerpoint/2010/main" val="249340585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912DE5-495B-134E-A6E4-6C4B35E3CDA0}"/>
              </a:ext>
            </a:extLst>
          </p:cNvPr>
          <p:cNvSpPr>
            <a:spLocks noGrp="1"/>
          </p:cNvSpPr>
          <p:nvPr>
            <p:ph type="title"/>
          </p:nvPr>
        </p:nvSpPr>
        <p:spPr>
          <a:xfrm>
            <a:off x="808638" y="386930"/>
            <a:ext cx="9236700" cy="1188950"/>
          </a:xfrm>
        </p:spPr>
        <p:txBody>
          <a:bodyPr anchor="b">
            <a:normAutofit/>
          </a:bodyPr>
          <a:lstStyle/>
          <a:p>
            <a:r>
              <a:rPr lang="cs-CZ" sz="5400"/>
              <a:t>Omezení ve veřejných zakázkách</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DF0EA2D5-D306-2A4A-99AA-598F317EB40D}"/>
              </a:ext>
            </a:extLst>
          </p:cNvPr>
          <p:cNvSpPr>
            <a:spLocks noGrp="1"/>
          </p:cNvSpPr>
          <p:nvPr>
            <p:ph idx="1"/>
          </p:nvPr>
        </p:nvSpPr>
        <p:spPr>
          <a:xfrm>
            <a:off x="793660" y="2599509"/>
            <a:ext cx="10143668" cy="3435531"/>
          </a:xfrm>
        </p:spPr>
        <p:txBody>
          <a:bodyPr anchor="ctr">
            <a:normAutofit/>
          </a:bodyPr>
          <a:lstStyle/>
          <a:p>
            <a:pPr marL="0" indent="0">
              <a:buNone/>
            </a:pPr>
            <a:r>
              <a:rPr lang="cs-CZ" sz="2200" b="1" dirty="0"/>
              <a:t>Obchodní společnost</a:t>
            </a:r>
            <a:r>
              <a:rPr lang="cs-CZ" sz="2200" dirty="0"/>
              <a:t>, ve </a:t>
            </a:r>
            <a:r>
              <a:rPr lang="cs-CZ" sz="2200" b="1" dirty="0"/>
              <a:t>které člen vlády nebo vedoucí jiného ústředního správního úřadu, v jehož čele není člen vlády</a:t>
            </a:r>
            <a:r>
              <a:rPr lang="cs-CZ" sz="2200" dirty="0"/>
              <a:t>, nebo jím ovládaná osoba vlastní podíl představující </a:t>
            </a:r>
            <a:r>
              <a:rPr lang="cs-CZ" sz="2200" b="1" dirty="0"/>
              <a:t>alespoň 25 % účasti </a:t>
            </a:r>
            <a:r>
              <a:rPr lang="cs-CZ" sz="2200" dirty="0"/>
              <a:t>společníka v obchodní společnosti, </a:t>
            </a:r>
            <a:r>
              <a:rPr lang="cs-CZ" sz="2200" b="1" dirty="0"/>
              <a:t>se nesmí účastnit zadávacích řízení podle zákona upravujícího zadávání veřejných zakázek </a:t>
            </a:r>
            <a:r>
              <a:rPr lang="cs-CZ" sz="2200" dirty="0"/>
              <a:t>jako účastník nebo poddodavatel, prostřednictvím kterého dodavatel prokazuje kvalifikaci. </a:t>
            </a:r>
          </a:p>
          <a:p>
            <a:pPr marL="0" indent="0">
              <a:buNone/>
            </a:pPr>
            <a:r>
              <a:rPr lang="cs-CZ" sz="2200" dirty="0"/>
              <a:t>Zadavatel je povinen takovou obchodní společnost </a:t>
            </a:r>
            <a:r>
              <a:rPr lang="cs-CZ" sz="2200" b="1" dirty="0"/>
              <a:t>vyloučit</a:t>
            </a:r>
            <a:r>
              <a:rPr lang="cs-CZ" sz="2200" dirty="0"/>
              <a:t> ze zadávacího řízení. </a:t>
            </a:r>
          </a:p>
          <a:p>
            <a:pPr marL="0" indent="0">
              <a:buNone/>
            </a:pPr>
            <a:r>
              <a:rPr lang="cs-CZ" sz="2200" dirty="0"/>
              <a:t>Zadavatel nesmí  takové obchodní společnosti zadat veřejnou zakázku </a:t>
            </a:r>
            <a:r>
              <a:rPr lang="cs-CZ" sz="2200" b="1" dirty="0"/>
              <a:t>malého rozsahu</a:t>
            </a:r>
            <a:r>
              <a:rPr lang="cs-CZ" sz="2200" dirty="0"/>
              <a:t>, takové jednání je neplatné.</a:t>
            </a:r>
          </a:p>
        </p:txBody>
      </p:sp>
    </p:spTree>
    <p:extLst>
      <p:ext uri="{BB962C8B-B14F-4D97-AF65-F5344CB8AC3E}">
        <p14:creationId xmlns:p14="http://schemas.microsoft.com/office/powerpoint/2010/main" val="28529699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1E38BAB-8F1E-DF46-927F-77D7F469E585}"/>
              </a:ext>
            </a:extLst>
          </p:cNvPr>
          <p:cNvSpPr>
            <a:spLocks noGrp="1"/>
          </p:cNvSpPr>
          <p:nvPr>
            <p:ph type="title"/>
          </p:nvPr>
        </p:nvSpPr>
        <p:spPr>
          <a:xfrm>
            <a:off x="808638" y="386930"/>
            <a:ext cx="9236700" cy="1188950"/>
          </a:xfrm>
        </p:spPr>
        <p:txBody>
          <a:bodyPr anchor="b">
            <a:normAutofit/>
          </a:bodyPr>
          <a:lstStyle/>
          <a:p>
            <a:r>
              <a:rPr lang="cs-CZ" sz="5400"/>
              <a:t>Zákaz dotací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8BED7201-934F-CF47-B3C9-1FBF71B3BD13}"/>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Je zakázáno </a:t>
            </a:r>
            <a:r>
              <a:rPr lang="cs-CZ" sz="2400" b="1" dirty="0"/>
              <a:t>poskytnout dotaci </a:t>
            </a:r>
            <a:r>
              <a:rPr lang="cs-CZ" sz="2400" dirty="0"/>
              <a:t>podle právního předpisu upravujícího rozpočtová pravidla nebo investiční pobídku podle právního předpisu upravujícího investiční pobídky</a:t>
            </a:r>
            <a:r>
              <a:rPr lang="cs-CZ" sz="2400" baseline="30000" dirty="0"/>
              <a:t> </a:t>
            </a:r>
            <a:r>
              <a:rPr lang="cs-CZ" sz="2400" dirty="0"/>
              <a:t>obchodní společnosti, ve které </a:t>
            </a:r>
            <a:r>
              <a:rPr lang="cs-CZ" sz="2400" b="1" dirty="0"/>
              <a:t>člen vlády nebo vedoucí jiného ústředního správního úřadu, v jehož čele není člen vlády </a:t>
            </a:r>
            <a:r>
              <a:rPr lang="cs-CZ" sz="2400" dirty="0"/>
              <a:t>nebo jím ovládaná osoba vlastní podíl představující alespoň 25 % účasti společníka v obchodní společnosti</a:t>
            </a:r>
          </a:p>
        </p:txBody>
      </p:sp>
    </p:spTree>
    <p:extLst>
      <p:ext uri="{BB962C8B-B14F-4D97-AF65-F5344CB8AC3E}">
        <p14:creationId xmlns:p14="http://schemas.microsoft.com/office/powerpoint/2010/main" val="23364665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8FD08C2-B828-5848-A717-4A973D12AEF4}"/>
              </a:ext>
            </a:extLst>
          </p:cNvPr>
          <p:cNvSpPr>
            <a:spLocks noGrp="1"/>
          </p:cNvSpPr>
          <p:nvPr>
            <p:ph type="title"/>
          </p:nvPr>
        </p:nvSpPr>
        <p:spPr>
          <a:xfrm>
            <a:off x="808638" y="386930"/>
            <a:ext cx="9236700" cy="1188950"/>
          </a:xfrm>
        </p:spPr>
        <p:txBody>
          <a:bodyPr anchor="b">
            <a:normAutofit/>
          </a:bodyPr>
          <a:lstStyle/>
          <a:p>
            <a:r>
              <a:rPr lang="cs-CZ" sz="5400"/>
              <a:t>Čestné prohlášení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84A9FE7C-A1AF-CF42-99D2-58AACCCC1AA1}"/>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Veřejný funkcionář podává formou čestného prohlášení oznámení o:</a:t>
            </a:r>
          </a:p>
          <a:p>
            <a:pPr marL="385800" indent="-385800">
              <a:buFont typeface="+mj-lt"/>
              <a:buAutoNum type="alphaLcParenR"/>
            </a:pPr>
            <a:r>
              <a:rPr lang="cs-CZ" sz="2400" dirty="0"/>
              <a:t>osobním zájmu,</a:t>
            </a:r>
          </a:p>
          <a:p>
            <a:pPr marL="385800" indent="-385800">
              <a:buFont typeface="+mj-lt"/>
              <a:buAutoNum type="alphaLcParenR"/>
            </a:pPr>
            <a:r>
              <a:rPr lang="cs-CZ" sz="2400" dirty="0"/>
              <a:t>jiných vykonávaných činnostech,</a:t>
            </a:r>
          </a:p>
          <a:p>
            <a:pPr marL="385800" indent="-385800">
              <a:buFont typeface="+mj-lt"/>
              <a:buAutoNum type="alphaLcParenR"/>
            </a:pPr>
            <a:r>
              <a:rPr lang="cs-CZ" sz="2400" dirty="0"/>
              <a:t>majetku, který vlastní ke dni předcházejícímu dni zahájení výkonu funkce, a majetku nabytém v průběhu výkonu funkce,</a:t>
            </a:r>
          </a:p>
          <a:p>
            <a:pPr marL="385800" indent="-385800">
              <a:buFont typeface="+mj-lt"/>
              <a:buAutoNum type="alphaLcParenR"/>
            </a:pPr>
            <a:r>
              <a:rPr lang="cs-CZ" sz="2400" dirty="0"/>
              <a:t>příjmech, darech a závazcích</a:t>
            </a:r>
          </a:p>
          <a:p>
            <a:pPr marL="0" indent="0"/>
            <a:r>
              <a:rPr lang="cs-CZ" sz="2400" dirty="0"/>
              <a:t>Prohlášení se činí do </a:t>
            </a:r>
            <a:r>
              <a:rPr lang="cs-CZ" sz="2400" b="1" dirty="0"/>
              <a:t>registru oznámení</a:t>
            </a:r>
            <a:r>
              <a:rPr lang="cs-CZ" sz="2400" dirty="0"/>
              <a:t>, který vede ministerstvo spravedlnosti. </a:t>
            </a:r>
          </a:p>
          <a:p>
            <a:pPr marL="385800" indent="-385800">
              <a:buFont typeface="+mj-lt"/>
              <a:buAutoNum type="alphaLcParenR"/>
            </a:pPr>
            <a:endParaRPr lang="cs-CZ" sz="2400" dirty="0"/>
          </a:p>
        </p:txBody>
      </p:sp>
    </p:spTree>
    <p:extLst>
      <p:ext uri="{BB962C8B-B14F-4D97-AF65-F5344CB8AC3E}">
        <p14:creationId xmlns:p14="http://schemas.microsoft.com/office/powerpoint/2010/main" val="203462308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83C3406-9FB3-9D48-9F5E-89ECBA90BC1D}"/>
              </a:ext>
            </a:extLst>
          </p:cNvPr>
          <p:cNvSpPr>
            <a:spLocks noGrp="1"/>
          </p:cNvSpPr>
          <p:nvPr>
            <p:ph type="title"/>
          </p:nvPr>
        </p:nvSpPr>
        <p:spPr>
          <a:xfrm>
            <a:off x="808638" y="386930"/>
            <a:ext cx="9236700" cy="1188950"/>
          </a:xfrm>
        </p:spPr>
        <p:txBody>
          <a:bodyPr anchor="b">
            <a:normAutofit/>
          </a:bodyPr>
          <a:lstStyle/>
          <a:p>
            <a:r>
              <a:rPr lang="cs-CZ" sz="5400"/>
              <a:t>Registr oznámení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D4DE885C-EF54-2646-A083-76BA42DD8690}"/>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Prohlášení se činí do </a:t>
            </a:r>
            <a:r>
              <a:rPr lang="cs-CZ" sz="2400" b="1" dirty="0"/>
              <a:t>registru oznámení</a:t>
            </a:r>
            <a:r>
              <a:rPr lang="cs-CZ" sz="2400" dirty="0"/>
              <a:t>, který vede ministerstvo spravedlnosti. </a:t>
            </a:r>
          </a:p>
          <a:p>
            <a:pPr marL="0" indent="0">
              <a:buNone/>
            </a:pPr>
            <a:r>
              <a:rPr lang="cs-CZ" sz="2400" dirty="0"/>
              <a:t>Oznámení se podávají ke dni  zahájení výkonu funkce veřejného funkcionáře</a:t>
            </a:r>
          </a:p>
          <a:p>
            <a:pPr marL="0" indent="0">
              <a:buNone/>
            </a:pPr>
            <a:r>
              <a:rPr lang="cs-CZ" sz="2400" dirty="0"/>
              <a:t> Dále pak nejpozději </a:t>
            </a:r>
            <a:r>
              <a:rPr lang="cs-CZ" sz="2400" b="1" dirty="0"/>
              <a:t>30. června </a:t>
            </a:r>
            <a:r>
              <a:rPr lang="cs-CZ" sz="2400" dirty="0"/>
              <a:t>následujícího kalendářního roku po celou dobu výkonu funkce.</a:t>
            </a:r>
          </a:p>
        </p:txBody>
      </p:sp>
    </p:spTree>
    <p:extLst>
      <p:ext uri="{BB962C8B-B14F-4D97-AF65-F5344CB8AC3E}">
        <p14:creationId xmlns:p14="http://schemas.microsoft.com/office/powerpoint/2010/main" val="3873956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C98E8F-2DB1-2B45-BEF4-6EEDFA29516F}"/>
              </a:ext>
            </a:extLst>
          </p:cNvPr>
          <p:cNvSpPr>
            <a:spLocks noGrp="1"/>
          </p:cNvSpPr>
          <p:nvPr>
            <p:ph type="title"/>
          </p:nvPr>
        </p:nvSpPr>
        <p:spPr>
          <a:xfrm>
            <a:off x="808638" y="386930"/>
            <a:ext cx="9236700" cy="1188950"/>
          </a:xfrm>
        </p:spPr>
        <p:txBody>
          <a:bodyPr anchor="b">
            <a:normAutofit/>
          </a:bodyPr>
          <a:lstStyle/>
          <a:p>
            <a:r>
              <a:rPr lang="cs-CZ" sz="5400"/>
              <a:t>Nahlížení do registru oznámení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01EB43C-2899-D946-A19A-FAD4C0D528AA}"/>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Každý má právo bezplatně nahlížet prostřednictvím veřejné datové sítě v rozsahu stanoveném  zákonem do registru oznámení.</a:t>
            </a:r>
          </a:p>
          <a:p>
            <a:pPr marL="0" indent="0">
              <a:buNone/>
            </a:pPr>
            <a:r>
              <a:rPr lang="cs-CZ" sz="2200" dirty="0"/>
              <a:t>Žádost musí obsahovat v případě </a:t>
            </a:r>
            <a:r>
              <a:rPr lang="cs-CZ" sz="2200" b="1" dirty="0"/>
              <a:t>fyzické osoby </a:t>
            </a:r>
            <a:r>
              <a:rPr lang="cs-CZ" sz="2200" dirty="0"/>
              <a:t>jméno, popřípadě jména, příjmení, datum narození, trvalý pobyt a adresu pro doručování žadatele a v </a:t>
            </a:r>
            <a:r>
              <a:rPr lang="cs-CZ" sz="2200" b="1" dirty="0"/>
              <a:t>případě právnické osoby </a:t>
            </a:r>
            <a:r>
              <a:rPr lang="cs-CZ" sz="2200" dirty="0"/>
              <a:t>obchodní firmu nebo název, identifikační číslo osoby a sídlo, a údaje o fyzické osobě, která jedná v zastoupení právnické osoby, a její oprávnění jednat v zastoupení právnické osoby. </a:t>
            </a:r>
          </a:p>
          <a:p>
            <a:pPr marL="0" indent="0">
              <a:buNone/>
            </a:pPr>
            <a:r>
              <a:rPr lang="cs-CZ" sz="2200" dirty="0"/>
              <a:t>Žádost musí dále obsahovat </a:t>
            </a:r>
            <a:r>
              <a:rPr lang="cs-CZ" sz="2200" b="1" dirty="0"/>
              <a:t>jméno, popřípadě jména a příjmení veřejného funkcionáře</a:t>
            </a:r>
            <a:r>
              <a:rPr lang="cs-CZ" sz="2200" dirty="0"/>
              <a:t>, nebo </a:t>
            </a:r>
            <a:r>
              <a:rPr lang="cs-CZ" sz="2200" b="1" dirty="0"/>
              <a:t>funkci </a:t>
            </a:r>
            <a:r>
              <a:rPr lang="cs-CZ" sz="2200" dirty="0"/>
              <a:t>veřejného funkcionáře a právnickou osobu nebo její orgán nebo organizační složku, ve které veřejný funkcionář působí.</a:t>
            </a:r>
          </a:p>
        </p:txBody>
      </p:sp>
    </p:spTree>
    <p:extLst>
      <p:ext uri="{BB962C8B-B14F-4D97-AF65-F5344CB8AC3E}">
        <p14:creationId xmlns:p14="http://schemas.microsoft.com/office/powerpoint/2010/main" val="162254998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E2B0BF5-62C9-3A4F-81F6-6AEF7D27183E}"/>
              </a:ext>
            </a:extLst>
          </p:cNvPr>
          <p:cNvSpPr>
            <a:spLocks noGrp="1"/>
          </p:cNvSpPr>
          <p:nvPr>
            <p:ph type="title"/>
          </p:nvPr>
        </p:nvSpPr>
        <p:spPr>
          <a:xfrm>
            <a:off x="808638" y="386930"/>
            <a:ext cx="9236700" cy="1188950"/>
          </a:xfrm>
        </p:spPr>
        <p:txBody>
          <a:bodyPr anchor="b">
            <a:normAutofit/>
          </a:bodyPr>
          <a:lstStyle/>
          <a:p>
            <a:r>
              <a:rPr lang="cs-CZ" sz="5400"/>
              <a:t>Podzákonná normotvorba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7D525FAA-2A58-144E-B700-6B4BD4F64C14}"/>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K provedení zákona a v jeho mezích je vláda oprávněna vydávat nařízení. </a:t>
            </a:r>
          </a:p>
          <a:p>
            <a:pPr marL="0" indent="0">
              <a:buNone/>
            </a:pPr>
            <a:r>
              <a:rPr lang="cs-CZ" sz="2400" dirty="0"/>
              <a:t>Nařízení podepisuje předseda vlády a příslušný člen vlády.</a:t>
            </a:r>
          </a:p>
          <a:p>
            <a:pPr marL="0" indent="0">
              <a:buNone/>
            </a:pPr>
            <a:r>
              <a:rPr lang="cs-CZ" sz="2400" b="1" dirty="0"/>
              <a:t>Ministerstva, jiné správní úřady a orgány územní samosprávy </a:t>
            </a:r>
            <a:r>
              <a:rPr lang="cs-CZ" sz="2400" dirty="0"/>
              <a:t>mohou na základě a v mezích zákona vydávat právní předpisy, jsou-li k tomu zákonem zmocněny.</a:t>
            </a:r>
          </a:p>
        </p:txBody>
      </p:sp>
    </p:spTree>
    <p:extLst>
      <p:ext uri="{BB962C8B-B14F-4D97-AF65-F5344CB8AC3E}">
        <p14:creationId xmlns:p14="http://schemas.microsoft.com/office/powerpoint/2010/main" val="73336839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BA3BF0F-BE4F-B240-B8C8-6844DBFF5A7F}"/>
              </a:ext>
            </a:extLst>
          </p:cNvPr>
          <p:cNvSpPr>
            <a:spLocks noGrp="1"/>
          </p:cNvSpPr>
          <p:nvPr>
            <p:ph type="title"/>
          </p:nvPr>
        </p:nvSpPr>
        <p:spPr>
          <a:xfrm>
            <a:off x="808638" y="386930"/>
            <a:ext cx="9236700" cy="1188950"/>
          </a:xfrm>
        </p:spPr>
        <p:txBody>
          <a:bodyPr anchor="b">
            <a:normAutofit/>
          </a:bodyPr>
          <a:lstStyle/>
          <a:p>
            <a:r>
              <a:rPr lang="cs-CZ" sz="5400"/>
              <a:t>Přenesená pravomoc</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9FE578F2-7431-184E-9C50-C335221512EE}"/>
              </a:ext>
            </a:extLst>
          </p:cNvPr>
          <p:cNvSpPr>
            <a:spLocks noGrp="1"/>
          </p:cNvSpPr>
          <p:nvPr>
            <p:ph idx="1"/>
          </p:nvPr>
        </p:nvSpPr>
        <p:spPr>
          <a:xfrm>
            <a:off x="793660" y="2599509"/>
            <a:ext cx="10143668" cy="3435531"/>
          </a:xfrm>
        </p:spPr>
        <p:txBody>
          <a:bodyPr anchor="ctr">
            <a:normAutofit/>
          </a:bodyPr>
          <a:lstStyle/>
          <a:p>
            <a:pPr marL="466618" indent="-466618">
              <a:buFont typeface="+mj-lt"/>
              <a:buAutoNum type="arabicPeriod"/>
            </a:pPr>
            <a:r>
              <a:rPr lang="cs-CZ" sz="2400" dirty="0"/>
              <a:t>sjednávání a schvalování mezinárodních smluv dvoustranných a mezinárodních smluv mnohostranných, které nevyžadují souhlas Parlamentu, přístup k nim a jejich přijetí, na vládu,</a:t>
            </a:r>
          </a:p>
          <a:p>
            <a:pPr marL="466618" indent="-466618">
              <a:buFont typeface="+mj-lt"/>
              <a:buAutoNum type="arabicPeriod"/>
            </a:pPr>
            <a:r>
              <a:rPr lang="cs-CZ" sz="2400" dirty="0"/>
              <a:t>sjednávání a schvalování mezinárodních smluv dvoustranných a mezinárodních smluv mnohostranných, které svým významem nepřesahují rámec působnosti ústředních orgánů státní správy, přístup k nim a jejich přijetí, na člena vlády, pověřeného řízením příslušného ministerstva nebo jiného ústředního orgánu státní správy</a:t>
            </a:r>
          </a:p>
          <a:p>
            <a:pPr marL="0" indent="0">
              <a:buNone/>
            </a:pPr>
            <a:r>
              <a:rPr lang="cs-CZ" sz="2400" dirty="0"/>
              <a:t>Rozhodnutí prezidenta republiky 144/1993 Sb.</a:t>
            </a:r>
          </a:p>
        </p:txBody>
      </p:sp>
    </p:spTree>
    <p:extLst>
      <p:ext uri="{BB962C8B-B14F-4D97-AF65-F5344CB8AC3E}">
        <p14:creationId xmlns:p14="http://schemas.microsoft.com/office/powerpoint/2010/main" val="16573259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943C92C-8C0C-1F46-B0C6-AF53EFC3398A}"/>
              </a:ext>
            </a:extLst>
          </p:cNvPr>
          <p:cNvSpPr>
            <a:spLocks noGrp="1"/>
          </p:cNvSpPr>
          <p:nvPr>
            <p:ph type="title"/>
          </p:nvPr>
        </p:nvSpPr>
        <p:spPr>
          <a:xfrm>
            <a:off x="808638" y="386930"/>
            <a:ext cx="9236700" cy="1188950"/>
          </a:xfrm>
        </p:spPr>
        <p:txBody>
          <a:bodyPr anchor="b">
            <a:normAutofit/>
          </a:bodyPr>
          <a:lstStyle/>
          <a:p>
            <a:r>
              <a:rPr lang="cs-CZ" sz="5400"/>
              <a:t>Státní zastupitelství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51BA59B5-8AAD-E846-87BA-6272E5463B48}"/>
              </a:ext>
            </a:extLst>
          </p:cNvPr>
          <p:cNvSpPr>
            <a:spLocks noGrp="1"/>
          </p:cNvSpPr>
          <p:nvPr>
            <p:ph idx="1"/>
          </p:nvPr>
        </p:nvSpPr>
        <p:spPr>
          <a:xfrm>
            <a:off x="793660" y="2599509"/>
            <a:ext cx="10143668" cy="3435531"/>
          </a:xfrm>
        </p:spPr>
        <p:txBody>
          <a:bodyPr anchor="ctr">
            <a:normAutofit/>
          </a:bodyPr>
          <a:lstStyle/>
          <a:p>
            <a:pPr marL="0" indent="0">
              <a:buNone/>
            </a:pPr>
            <a:r>
              <a:rPr lang="cs-CZ" sz="2400" b="1" dirty="0"/>
              <a:t>Státní zastupitelství </a:t>
            </a:r>
            <a:r>
              <a:rPr lang="cs-CZ" sz="2400" dirty="0"/>
              <a:t>zastupuje veřejnou žalobu v trestním řízení; vykonává i další úkoly, stanoví-li tak zákon.</a:t>
            </a:r>
          </a:p>
          <a:p>
            <a:pPr marL="0" indent="0">
              <a:buNone/>
            </a:pPr>
            <a:r>
              <a:rPr lang="cs-CZ" sz="2400" dirty="0"/>
              <a:t>Struktura státního zastupitelství koresponduje soustavě obecných soudů.</a:t>
            </a:r>
          </a:p>
        </p:txBody>
      </p:sp>
    </p:spTree>
    <p:extLst>
      <p:ext uri="{BB962C8B-B14F-4D97-AF65-F5344CB8AC3E}">
        <p14:creationId xmlns:p14="http://schemas.microsoft.com/office/powerpoint/2010/main" val="423448713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5D84FDC-8FE3-2743-A642-7D81E9D1FF59}"/>
              </a:ext>
            </a:extLst>
          </p:cNvPr>
          <p:cNvSpPr>
            <a:spLocks noGrp="1"/>
          </p:cNvSpPr>
          <p:nvPr>
            <p:ph type="title"/>
          </p:nvPr>
        </p:nvSpPr>
        <p:spPr>
          <a:xfrm>
            <a:off x="808638" y="386930"/>
            <a:ext cx="9236700" cy="1188950"/>
          </a:xfrm>
        </p:spPr>
        <p:txBody>
          <a:bodyPr anchor="b">
            <a:normAutofit/>
          </a:bodyPr>
          <a:lstStyle/>
          <a:p>
            <a:r>
              <a:rPr lang="cs-CZ" sz="5400"/>
              <a:t>Další orgány státní moci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8ABBF66-DEB7-8148-986C-58B6F3A4C85E}"/>
              </a:ext>
            </a:extLst>
          </p:cNvPr>
          <p:cNvSpPr>
            <a:spLocks noGrp="1"/>
          </p:cNvSpPr>
          <p:nvPr>
            <p:ph idx="1"/>
          </p:nvPr>
        </p:nvSpPr>
        <p:spPr>
          <a:xfrm>
            <a:off x="793660" y="2599509"/>
            <a:ext cx="10143668" cy="3435531"/>
          </a:xfrm>
        </p:spPr>
        <p:txBody>
          <a:bodyPr anchor="ctr">
            <a:normAutofit/>
          </a:bodyPr>
          <a:lstStyle/>
          <a:p>
            <a:pPr marL="414772" indent="-414772"/>
            <a:r>
              <a:rPr lang="cs-CZ" sz="2400" b="1"/>
              <a:t>Česká národní banka </a:t>
            </a:r>
            <a:r>
              <a:rPr lang="cs-CZ" sz="2400"/>
              <a:t>je ústřední bankou státu. Hlavním cílem její činnosti je péče o cenovou stabilitu; do její činnosti lze zasahovat pouze na základě zákona.</a:t>
            </a:r>
          </a:p>
          <a:p>
            <a:pPr marL="414772" indent="-414772"/>
            <a:r>
              <a:rPr lang="cs-CZ" sz="2400" b="1"/>
              <a:t>Nejvyšší kontrolní úřad </a:t>
            </a:r>
            <a:r>
              <a:rPr lang="cs-CZ" sz="2400"/>
              <a:t>je nezávislý orgán. Vykonává kontrolu hospodaření se státním majetkem a plnění státního rozpočtu.</a:t>
            </a:r>
          </a:p>
          <a:p>
            <a:pPr marL="414772" indent="-414772"/>
            <a:r>
              <a:rPr lang="cs-CZ" sz="2400"/>
              <a:t>Prezidenta a viceprezidenta Nejvyššího kontrolního úřadu jmenuje prezident republiky na návrh Poslanecké sněmovny.</a:t>
            </a:r>
          </a:p>
          <a:p>
            <a:endParaRPr lang="cs-CZ" sz="2400"/>
          </a:p>
        </p:txBody>
      </p:sp>
    </p:spTree>
    <p:extLst>
      <p:ext uri="{BB962C8B-B14F-4D97-AF65-F5344CB8AC3E}">
        <p14:creationId xmlns:p14="http://schemas.microsoft.com/office/powerpoint/2010/main" val="127995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67EB6E5-291C-0B4C-9FA3-89C920C1BDDC}"/>
              </a:ext>
            </a:extLst>
          </p:cNvPr>
          <p:cNvSpPr>
            <a:spLocks noGrp="1"/>
          </p:cNvSpPr>
          <p:nvPr>
            <p:ph type="title"/>
          </p:nvPr>
        </p:nvSpPr>
        <p:spPr>
          <a:xfrm>
            <a:off x="808638" y="386930"/>
            <a:ext cx="9236700" cy="1188950"/>
          </a:xfrm>
        </p:spPr>
        <p:txBody>
          <a:bodyPr anchor="b">
            <a:normAutofit/>
          </a:bodyPr>
          <a:lstStyle/>
          <a:p>
            <a:r>
              <a:rPr lang="cs-CZ" sz="5400"/>
              <a:t>Ústavní dekret 2/1940 (20/1945)</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769E8C90-6DBB-4A43-A160-200DE5394DC3}"/>
              </a:ext>
            </a:extLst>
          </p:cNvPr>
          <p:cNvSpPr>
            <a:spLocks noGrp="1"/>
          </p:cNvSpPr>
          <p:nvPr>
            <p:ph idx="1"/>
          </p:nvPr>
        </p:nvSpPr>
        <p:spPr>
          <a:xfrm>
            <a:off x="793660" y="2599509"/>
            <a:ext cx="10143668" cy="3435531"/>
          </a:xfrm>
        </p:spPr>
        <p:txBody>
          <a:bodyPr anchor="ctr">
            <a:normAutofit/>
          </a:bodyPr>
          <a:lstStyle/>
          <a:p>
            <a:pPr marL="0" indent="0">
              <a:buNone/>
            </a:pPr>
            <a:br>
              <a:rPr lang="cs-CZ" sz="1700" b="1" i="1" dirty="0"/>
            </a:br>
            <a:r>
              <a:rPr lang="cs-CZ" sz="1700" dirty="0"/>
              <a:t>K návrhu vlády ustanovuji:</a:t>
            </a:r>
          </a:p>
          <a:p>
            <a:pPr marL="342900" indent="-342900">
              <a:buFont typeface="+mj-lt"/>
              <a:buAutoNum type="arabicPeriod"/>
            </a:pPr>
            <a:r>
              <a:rPr lang="cs-CZ" sz="1700" dirty="0"/>
              <a:t>Dokud nebude možné prováděti ustanovení hlavy druhé ústavní listiny z 29. února 1920 o moci zákonodárné, bude prezident republiky úkony, které mu ukládá úst. listina, pokud k nim je zapotřebí souhlasu Národního shromáždění, vykonávat se souhlasem vlády.</a:t>
            </a:r>
          </a:p>
          <a:p>
            <a:pPr marL="342900" indent="-342900">
              <a:buFont typeface="+mj-lt"/>
              <a:buAutoNum type="arabicPeriod"/>
            </a:pPr>
            <a:r>
              <a:rPr lang="cs-CZ" sz="1700" dirty="0"/>
              <a:t>Předpisy, jimiž se mění, ruší nebo nově vydávají zákony, budou vydávány po dobu platnosti zatímního státního zřízení v nezbytných případech prezidentem republiky k návrhu vlády ve formě dekretů, které spolupodepíše předseda vlády, respektive členové vlády pověření jejich výkony</a:t>
            </a:r>
          </a:p>
          <a:p>
            <a:pPr marL="342900" indent="-342900">
              <a:buFont typeface="+mj-lt"/>
              <a:buAutoNum type="arabicPeriod"/>
            </a:pPr>
            <a:r>
              <a:rPr lang="cs-CZ" sz="1700" dirty="0"/>
              <a:t>Výkonem tohoto dekretu, který nabude účinnosti dnem jeho podepsání prezidentem republiky, se pověřuje celá vláda.</a:t>
            </a:r>
          </a:p>
          <a:p>
            <a:pPr marL="342900" indent="-342900">
              <a:buFont typeface="+mj-lt"/>
              <a:buAutoNum type="arabicPeriod"/>
            </a:pPr>
            <a:r>
              <a:rPr lang="cs-CZ" sz="1700" dirty="0"/>
              <a:t> Podepsáno v Londýně, dne 15. října 1940</a:t>
            </a:r>
          </a:p>
          <a:p>
            <a:endParaRPr lang="cs-CZ" sz="1700" dirty="0"/>
          </a:p>
        </p:txBody>
      </p:sp>
    </p:spTree>
    <p:extLst>
      <p:ext uri="{BB962C8B-B14F-4D97-AF65-F5344CB8AC3E}">
        <p14:creationId xmlns:p14="http://schemas.microsoft.com/office/powerpoint/2010/main" val="33365124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226" name="Rectangle 942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0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Soudní moc</a:t>
            </a:r>
          </a:p>
        </p:txBody>
      </p:sp>
      <p:grpSp>
        <p:nvGrpSpPr>
          <p:cNvPr id="94228" name="Group 942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4229" name="Rectangle 942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30" name="Rectangle 942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232" name="Rectangle 942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Soudní moc vykonávají jménem republiky nezávislé soudy.</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Každý se může domáhat stanoveným postupem svého práva u nezávislého a nestranného soudu a ve stanovených případech u jiného orgánu.</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50" name="Rectangle 9524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600" kern="1200">
                <a:solidFill>
                  <a:schemeClr val="tx1"/>
                </a:solidFill>
                <a:latin typeface="+mj-lt"/>
                <a:ea typeface="+mj-ea"/>
                <a:cs typeface="+mj-cs"/>
              </a:rPr>
              <a:t>Základní principy výkonu soudní moci</a:t>
            </a:r>
          </a:p>
        </p:txBody>
      </p:sp>
      <p:grpSp>
        <p:nvGrpSpPr>
          <p:cNvPr id="95252" name="Group 9525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5253" name="Rectangle 9525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54" name="Rectangle 9525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256" name="Rectangle 9525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Nikdo nesmí být odňat svému zákonnému soudci. Příslušnost soudu i soudce stanoví zákon.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Každý má právo, aby jeho věc byla projednána veřejně, bez zbytečných průtahů a v jeho přítomnosti a aby se mohl vyjádřit ke všem prováděným důkazům.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a:t>Veřejnost  může být vyloučena jen v případech stanovených zákonem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263" name="Rectangle 9626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5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000" kern="1200">
                <a:solidFill>
                  <a:schemeClr val="tx1"/>
                </a:solidFill>
                <a:latin typeface="+mj-lt"/>
                <a:ea typeface="+mj-ea"/>
                <a:cs typeface="+mj-cs"/>
              </a:rPr>
              <a:t>Další zásady  výkonu soudní moci</a:t>
            </a:r>
          </a:p>
        </p:txBody>
      </p:sp>
      <p:grpSp>
        <p:nvGrpSpPr>
          <p:cNvPr id="96265" name="Group 9626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6266" name="Rectangle 9626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67" name="Rectangle 9626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269" name="Rectangle 9626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5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Každý</a:t>
            </a:r>
            <a:r>
              <a:rPr lang="en-US" sz="2400" dirty="0"/>
              <a:t> </a:t>
            </a:r>
            <a:r>
              <a:rPr lang="en-US" sz="2400" dirty="0" err="1"/>
              <a:t>má</a:t>
            </a:r>
            <a:r>
              <a:rPr lang="en-US" sz="2400" dirty="0"/>
              <a:t> </a:t>
            </a:r>
            <a:r>
              <a:rPr lang="en-US" sz="2400" dirty="0" err="1"/>
              <a:t>právo</a:t>
            </a:r>
            <a:r>
              <a:rPr lang="en-US" sz="2400" dirty="0"/>
              <a:t> </a:t>
            </a:r>
            <a:r>
              <a:rPr lang="en-US" sz="2400" dirty="0" err="1"/>
              <a:t>odepřít</a:t>
            </a:r>
            <a:r>
              <a:rPr lang="en-US" sz="2400" dirty="0"/>
              <a:t> </a:t>
            </a:r>
            <a:r>
              <a:rPr lang="en-US" sz="2400" dirty="0" err="1"/>
              <a:t>výpověď</a:t>
            </a:r>
            <a:r>
              <a:rPr lang="en-US" sz="2400" dirty="0"/>
              <a:t>, </a:t>
            </a:r>
            <a:r>
              <a:rPr lang="en-US" sz="2400" dirty="0" err="1"/>
              <a:t>jestliže</a:t>
            </a:r>
            <a:r>
              <a:rPr lang="en-US" sz="2400" dirty="0"/>
              <a:t> by </a:t>
            </a:r>
            <a:r>
              <a:rPr lang="en-US" sz="2400" dirty="0" err="1"/>
              <a:t>jí</a:t>
            </a:r>
            <a:r>
              <a:rPr lang="en-US" sz="2400" dirty="0"/>
              <a:t> </a:t>
            </a:r>
            <a:r>
              <a:rPr lang="en-US" sz="2400" dirty="0" err="1"/>
              <a:t>způsobil</a:t>
            </a:r>
            <a:r>
              <a:rPr lang="en-US" sz="2400" dirty="0"/>
              <a:t> </a:t>
            </a:r>
            <a:r>
              <a:rPr lang="en-US" sz="2400" dirty="0" err="1"/>
              <a:t>nebezpečí</a:t>
            </a:r>
            <a:r>
              <a:rPr lang="en-US" sz="2400" dirty="0"/>
              <a:t> </a:t>
            </a:r>
            <a:r>
              <a:rPr lang="en-US" sz="2400" dirty="0" err="1"/>
              <a:t>trestního</a:t>
            </a:r>
            <a:r>
              <a:rPr lang="en-US" sz="2400" dirty="0"/>
              <a:t> </a:t>
            </a:r>
            <a:r>
              <a:rPr lang="en-US" sz="2400" dirty="0" err="1"/>
              <a:t>stíhání</a:t>
            </a:r>
            <a:r>
              <a:rPr lang="en-US" sz="2400" dirty="0"/>
              <a:t>  </a:t>
            </a:r>
            <a:r>
              <a:rPr lang="en-US" sz="2400" dirty="0" err="1"/>
              <a:t>sobě</a:t>
            </a:r>
            <a:r>
              <a:rPr lang="en-US" sz="2400" dirty="0"/>
              <a:t> </a:t>
            </a:r>
            <a:r>
              <a:rPr lang="en-US" sz="2400" dirty="0" err="1"/>
              <a:t>nebo</a:t>
            </a:r>
            <a:r>
              <a:rPr lang="en-US" sz="2400" dirty="0"/>
              <a:t> </a:t>
            </a:r>
            <a:r>
              <a:rPr lang="en-US" sz="2400" dirty="0" err="1"/>
              <a:t>osobě</a:t>
            </a:r>
            <a:r>
              <a:rPr lang="en-US" sz="2400" dirty="0"/>
              <a:t> </a:t>
            </a:r>
            <a:r>
              <a:rPr lang="en-US" sz="2400" dirty="0" err="1"/>
              <a:t>blízké</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Každý</a:t>
            </a:r>
            <a:r>
              <a:rPr lang="en-US" sz="2400" dirty="0"/>
              <a:t> </a:t>
            </a:r>
            <a:r>
              <a:rPr lang="en-US" sz="2400" dirty="0" err="1"/>
              <a:t>má</a:t>
            </a:r>
            <a:r>
              <a:rPr lang="en-US" sz="2400" dirty="0"/>
              <a:t> </a:t>
            </a:r>
            <a:r>
              <a:rPr lang="en-US" sz="2400" dirty="0" err="1"/>
              <a:t>právo</a:t>
            </a:r>
            <a:r>
              <a:rPr lang="en-US" sz="2400" dirty="0"/>
              <a:t> </a:t>
            </a:r>
            <a:r>
              <a:rPr lang="en-US" sz="2400" dirty="0" err="1"/>
              <a:t>na</a:t>
            </a:r>
            <a:r>
              <a:rPr lang="en-US" sz="2400" dirty="0"/>
              <a:t> </a:t>
            </a:r>
            <a:r>
              <a:rPr lang="en-US" sz="2400" dirty="0" err="1"/>
              <a:t>právní</a:t>
            </a:r>
            <a:r>
              <a:rPr lang="en-US" sz="2400" dirty="0"/>
              <a:t> </a:t>
            </a:r>
            <a:r>
              <a:rPr lang="en-US" sz="2400" dirty="0" err="1"/>
              <a:t>pomoc</a:t>
            </a:r>
            <a:r>
              <a:rPr lang="en-US" sz="2400" dirty="0"/>
              <a:t> v </a:t>
            </a:r>
            <a:r>
              <a:rPr lang="en-US" sz="2400" dirty="0" err="1"/>
              <a:t>řízení</a:t>
            </a:r>
            <a:r>
              <a:rPr lang="en-US" sz="2400" dirty="0"/>
              <a:t> </a:t>
            </a:r>
            <a:r>
              <a:rPr lang="en-US" sz="2400" dirty="0" err="1"/>
              <a:t>před</a:t>
            </a:r>
            <a:r>
              <a:rPr lang="en-US" sz="2400" dirty="0"/>
              <a:t> </a:t>
            </a:r>
            <a:r>
              <a:rPr lang="en-US" sz="2400" dirty="0" err="1"/>
              <a:t>soudy</a:t>
            </a:r>
            <a:r>
              <a:rPr lang="en-US" sz="2400" dirty="0"/>
              <a:t>, </a:t>
            </a:r>
            <a:r>
              <a:rPr lang="en-US" sz="2400" dirty="0" err="1"/>
              <a:t>jinými</a:t>
            </a:r>
            <a:r>
              <a:rPr lang="en-US" sz="2400" dirty="0"/>
              <a:t> </a:t>
            </a:r>
            <a:r>
              <a:rPr lang="en-US" sz="2400" dirty="0" err="1"/>
              <a:t>státními</a:t>
            </a:r>
            <a:r>
              <a:rPr lang="en-US" sz="2400" dirty="0"/>
              <a:t> </a:t>
            </a:r>
            <a:r>
              <a:rPr lang="en-US" sz="2400" dirty="0" err="1"/>
              <a:t>orgány</a:t>
            </a:r>
            <a:r>
              <a:rPr lang="en-US" sz="2400" dirty="0"/>
              <a:t> </a:t>
            </a:r>
            <a:r>
              <a:rPr lang="en-US" sz="2400" dirty="0" err="1"/>
              <a:t>či</a:t>
            </a:r>
            <a:r>
              <a:rPr lang="en-US" sz="2400" dirty="0"/>
              <a:t> </a:t>
            </a:r>
            <a:r>
              <a:rPr lang="en-US" sz="2400" dirty="0" err="1"/>
              <a:t>orgány</a:t>
            </a:r>
            <a:r>
              <a:rPr lang="en-US" sz="2400" dirty="0"/>
              <a:t> </a:t>
            </a:r>
            <a:r>
              <a:rPr lang="en-US" sz="2400" dirty="0" err="1"/>
              <a:t>veřejné</a:t>
            </a:r>
            <a:r>
              <a:rPr lang="en-US" sz="2400" dirty="0"/>
              <a:t> </a:t>
            </a:r>
            <a:r>
              <a:rPr lang="en-US" sz="2400" dirty="0" err="1"/>
              <a:t>správy</a:t>
            </a:r>
            <a:r>
              <a:rPr lang="en-US" sz="2400" dirty="0"/>
              <a:t>, a to od </a:t>
            </a:r>
            <a:r>
              <a:rPr lang="en-US" sz="2400" dirty="0" err="1"/>
              <a:t>počátku</a:t>
            </a:r>
            <a:r>
              <a:rPr lang="en-US" sz="2400" dirty="0"/>
              <a:t> </a:t>
            </a:r>
            <a:r>
              <a:rPr lang="en-US" sz="2400" dirty="0" err="1"/>
              <a:t>řízení</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Všichni</a:t>
            </a:r>
            <a:r>
              <a:rPr lang="en-US" sz="2400" dirty="0"/>
              <a:t> </a:t>
            </a:r>
            <a:r>
              <a:rPr lang="en-US" sz="2400" dirty="0" err="1"/>
              <a:t>účastníci</a:t>
            </a:r>
            <a:r>
              <a:rPr lang="en-US" sz="2400" dirty="0"/>
              <a:t> </a:t>
            </a:r>
            <a:r>
              <a:rPr lang="en-US" sz="2400" dirty="0" err="1"/>
              <a:t>jsou</a:t>
            </a:r>
            <a:r>
              <a:rPr lang="en-US" sz="2400" dirty="0"/>
              <a:t> </a:t>
            </a:r>
            <a:r>
              <a:rPr lang="en-US" sz="2400" dirty="0" err="1"/>
              <a:t>si</a:t>
            </a:r>
            <a:r>
              <a:rPr lang="en-US" sz="2400" dirty="0"/>
              <a:t> v </a:t>
            </a:r>
            <a:r>
              <a:rPr lang="en-US" sz="2400" dirty="0" err="1"/>
              <a:t>řízení</a:t>
            </a:r>
            <a:r>
              <a:rPr lang="en-US" sz="2400" dirty="0"/>
              <a:t> </a:t>
            </a:r>
            <a:r>
              <a:rPr lang="en-US" sz="2400" dirty="0" err="1"/>
              <a:t>rovni</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Kdo</a:t>
            </a:r>
            <a:r>
              <a:rPr lang="en-US" sz="2400" dirty="0"/>
              <a:t> </a:t>
            </a:r>
            <a:r>
              <a:rPr lang="en-US" sz="2400" dirty="0" err="1"/>
              <a:t>prohlásí</a:t>
            </a:r>
            <a:r>
              <a:rPr lang="en-US" sz="2400" dirty="0"/>
              <a:t>, </a:t>
            </a:r>
            <a:r>
              <a:rPr lang="en-US" sz="2400" dirty="0" err="1"/>
              <a:t>že</a:t>
            </a:r>
            <a:r>
              <a:rPr lang="en-US" sz="2400" dirty="0"/>
              <a:t> </a:t>
            </a:r>
            <a:r>
              <a:rPr lang="en-US" sz="2400" dirty="0" err="1"/>
              <a:t>neovládá</a:t>
            </a:r>
            <a:r>
              <a:rPr lang="en-US" sz="2400" dirty="0"/>
              <a:t> </a:t>
            </a:r>
            <a:r>
              <a:rPr lang="en-US" sz="2400" dirty="0" err="1"/>
              <a:t>jazyk</a:t>
            </a:r>
            <a:r>
              <a:rPr lang="en-US" sz="2400" dirty="0"/>
              <a:t>, </a:t>
            </a:r>
            <a:r>
              <a:rPr lang="en-US" sz="2400" dirty="0" err="1"/>
              <a:t>jímž</a:t>
            </a:r>
            <a:r>
              <a:rPr lang="en-US" sz="2400" dirty="0"/>
              <a:t> se </a:t>
            </a:r>
            <a:r>
              <a:rPr lang="en-US" sz="2400" dirty="0" err="1"/>
              <a:t>vede</a:t>
            </a:r>
            <a:r>
              <a:rPr lang="en-US" sz="2400" dirty="0"/>
              <a:t> </a:t>
            </a:r>
            <a:r>
              <a:rPr lang="en-US" sz="2400" dirty="0" err="1"/>
              <a:t>jednání</a:t>
            </a:r>
            <a:r>
              <a:rPr lang="en-US" sz="2400" dirty="0"/>
              <a:t>, </a:t>
            </a:r>
            <a:r>
              <a:rPr lang="en-US" sz="2400" dirty="0" err="1"/>
              <a:t>má</a:t>
            </a:r>
            <a:r>
              <a:rPr lang="en-US" sz="2400" dirty="0"/>
              <a:t> </a:t>
            </a:r>
            <a:r>
              <a:rPr lang="en-US" sz="2400" dirty="0" err="1"/>
              <a:t>právo</a:t>
            </a:r>
            <a:r>
              <a:rPr lang="en-US" sz="2400" dirty="0"/>
              <a:t> </a:t>
            </a:r>
            <a:r>
              <a:rPr lang="en-US" sz="2400" dirty="0" err="1"/>
              <a:t>na</a:t>
            </a:r>
            <a:r>
              <a:rPr lang="en-US" sz="2400" dirty="0"/>
              <a:t> </a:t>
            </a:r>
            <a:r>
              <a:rPr lang="en-US" sz="2400" dirty="0" err="1"/>
              <a:t>tlumočníka</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309" name="Rectangle 9730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Zásady výkonu soudní moci</a:t>
            </a:r>
          </a:p>
        </p:txBody>
      </p:sp>
      <p:grpSp>
        <p:nvGrpSpPr>
          <p:cNvPr id="97311" name="Group 973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7312" name="Rectangle 973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13" name="Rectangle 973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315" name="Rectangle 973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Jen soud rozhoduje o vině a trestu za trestné činy.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Každý, proti němuž je vedeno trestní řízení, je považován za nevinného, pokud pravomocným odsuzujícím rozsudkem soudu nebyla jeho vina vyslovena. (presumce neviny)</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Obviněný má právo, aby mu byl poskytnut čas a možnost k přípravě obhajoby  a aby se mohl hájit sám nebo prostřednictvím obhájce. (právo na obhajobu)</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Obviněný má právo odepřít výpověď; tohoto práva nesmí být žádným způsobem zbaven.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Nikdo nemůže být trestně stíhán za čin, pro který již byl pravomocně odsouzen nebo zproštěn obžaloby. (ne bis idem)</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a:t>Trestnost činu se posuzuje a trest se ukládá podle zákona účinného v době, kdy byl čin spáchán. Pozdějšího zákona se použije, jestliže je to pro pachatele příznivější. (zákaz retroaktivity)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311" name="Rectangle 98310">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13" name="Rectangle 983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15" name="Rectangle 983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5"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Přezkum správních rozhodnutí</a:t>
            </a:r>
          </a:p>
        </p:txBody>
      </p:sp>
      <p:sp>
        <p:nvSpPr>
          <p:cNvPr id="98306"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kern="1200">
                <a:solidFill>
                  <a:schemeClr val="tx1"/>
                </a:solidFill>
                <a:latin typeface="+mn-lt"/>
                <a:ea typeface="+mn-ea"/>
                <a:cs typeface="+mn-cs"/>
              </a:rPr>
              <a:t>Kdo tvrdí, že byl na svých právech zkrácen rozhodnutím orgánu veřejné správy, může se obrátit na soud, aby přezkoumal zákonnost takového rozhodnutí, nestanoví-li zákon jinak. Z pravomoci soudu však nesmí být vyloučeno přezkoumávání rozhodnutí týkajících se základních práv a svobod podle Listiny.</a:t>
            </a:r>
          </a:p>
        </p:txBody>
      </p:sp>
      <p:cxnSp>
        <p:nvCxnSpPr>
          <p:cNvPr id="98317" name="Straight Connector 9831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346" name="Rectangle 9934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2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Odpovědnost veřejné moci</a:t>
            </a:r>
          </a:p>
        </p:txBody>
      </p:sp>
      <p:grpSp>
        <p:nvGrpSpPr>
          <p:cNvPr id="99348" name="Group 9934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9349" name="Rectangle 9934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50" name="Rectangle 9934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352" name="Rectangle 9935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3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Každý</a:t>
            </a:r>
            <a:r>
              <a:rPr lang="en-US" sz="1700" dirty="0"/>
              <a:t> </a:t>
            </a:r>
            <a:r>
              <a:rPr lang="en-US" sz="1700" dirty="0" err="1"/>
              <a:t>má</a:t>
            </a:r>
            <a:r>
              <a:rPr lang="en-US" sz="1700" dirty="0"/>
              <a:t> </a:t>
            </a:r>
            <a:r>
              <a:rPr lang="en-US" sz="1700" dirty="0" err="1"/>
              <a:t>právo</a:t>
            </a:r>
            <a:r>
              <a:rPr lang="en-US" sz="1700" dirty="0"/>
              <a:t> </a:t>
            </a:r>
            <a:r>
              <a:rPr lang="en-US" sz="1700" dirty="0" err="1"/>
              <a:t>na</a:t>
            </a:r>
            <a:r>
              <a:rPr lang="en-US" sz="1700" dirty="0"/>
              <a:t> </a:t>
            </a:r>
            <a:r>
              <a:rPr lang="en-US" sz="1700" dirty="0" err="1"/>
              <a:t>náhradu</a:t>
            </a:r>
            <a:r>
              <a:rPr lang="en-US" sz="1700" dirty="0"/>
              <a:t> </a:t>
            </a:r>
            <a:r>
              <a:rPr lang="en-US" sz="1700" dirty="0" err="1"/>
              <a:t>škody</a:t>
            </a:r>
            <a:r>
              <a:rPr lang="en-US" sz="1700" dirty="0"/>
              <a:t> </a:t>
            </a:r>
            <a:r>
              <a:rPr lang="en-US" sz="1700" dirty="0" err="1"/>
              <a:t>způsobené</a:t>
            </a:r>
            <a:r>
              <a:rPr lang="en-US" sz="1700" dirty="0"/>
              <a:t> mu </a:t>
            </a:r>
            <a:r>
              <a:rPr lang="en-US" sz="1700" dirty="0" err="1"/>
              <a:t>nezákonným</a:t>
            </a:r>
            <a:r>
              <a:rPr lang="en-US" sz="1700" dirty="0"/>
              <a:t> </a:t>
            </a:r>
            <a:r>
              <a:rPr lang="en-US" sz="1700" dirty="0" err="1"/>
              <a:t>rozhodnutím</a:t>
            </a:r>
            <a:r>
              <a:rPr lang="en-US" sz="1700" dirty="0"/>
              <a:t> </a:t>
            </a:r>
            <a:r>
              <a:rPr lang="en-US" sz="1700" dirty="0" err="1"/>
              <a:t>soudu</a:t>
            </a:r>
            <a:r>
              <a:rPr lang="en-US" sz="1700" dirty="0"/>
              <a:t>, </a:t>
            </a:r>
            <a:r>
              <a:rPr lang="en-US" sz="1700" dirty="0" err="1"/>
              <a:t>jiného</a:t>
            </a:r>
            <a:r>
              <a:rPr lang="en-US" sz="1700" dirty="0"/>
              <a:t> </a:t>
            </a:r>
            <a:r>
              <a:rPr lang="en-US" sz="1700" dirty="0" err="1"/>
              <a:t>státního</a:t>
            </a:r>
            <a:r>
              <a:rPr lang="en-US" sz="1700" dirty="0"/>
              <a:t> </a:t>
            </a:r>
            <a:r>
              <a:rPr lang="en-US" sz="1700" dirty="0" err="1"/>
              <a:t>orgánu</a:t>
            </a:r>
            <a:r>
              <a:rPr lang="en-US" sz="1700" dirty="0"/>
              <a:t> </a:t>
            </a:r>
            <a:r>
              <a:rPr lang="en-US" sz="1700" dirty="0" err="1"/>
              <a:t>či</a:t>
            </a:r>
            <a:r>
              <a:rPr lang="en-US" sz="1700" dirty="0"/>
              <a:t> </a:t>
            </a:r>
            <a:r>
              <a:rPr lang="en-US" sz="1700" dirty="0" err="1"/>
              <a:t>orgánu</a:t>
            </a:r>
            <a:r>
              <a:rPr lang="en-US" sz="1700" dirty="0"/>
              <a:t> </a:t>
            </a:r>
            <a:r>
              <a:rPr lang="en-US" sz="1700" dirty="0" err="1"/>
              <a:t>veřejné</a:t>
            </a:r>
            <a:r>
              <a:rPr lang="en-US" sz="1700" dirty="0"/>
              <a:t> </a:t>
            </a:r>
            <a:r>
              <a:rPr lang="en-US" sz="1700" dirty="0" err="1"/>
              <a:t>správy</a:t>
            </a:r>
            <a:r>
              <a:rPr lang="en-US" sz="1700" dirty="0"/>
              <a:t> </a:t>
            </a:r>
            <a:r>
              <a:rPr lang="en-US" sz="1700" dirty="0" err="1"/>
              <a:t>nebo</a:t>
            </a:r>
            <a:r>
              <a:rPr lang="en-US" sz="1700" dirty="0"/>
              <a:t> </a:t>
            </a:r>
            <a:r>
              <a:rPr lang="en-US" sz="1700" dirty="0" err="1"/>
              <a:t>nesprávným</a:t>
            </a:r>
            <a:r>
              <a:rPr lang="en-US" sz="1700" dirty="0"/>
              <a:t> </a:t>
            </a:r>
            <a:r>
              <a:rPr lang="en-US" sz="1700" dirty="0" err="1"/>
              <a:t>úředním</a:t>
            </a:r>
            <a:r>
              <a:rPr lang="en-US" sz="1700" dirty="0"/>
              <a:t> </a:t>
            </a:r>
            <a:r>
              <a:rPr lang="en-US" sz="1700" dirty="0" err="1"/>
              <a:t>postupem</a:t>
            </a:r>
            <a:r>
              <a:rPr lang="en-US" sz="17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Stát</a:t>
            </a:r>
            <a:r>
              <a:rPr lang="en-US" sz="1700" dirty="0"/>
              <a:t> </a:t>
            </a:r>
            <a:r>
              <a:rPr lang="en-US" sz="1700" dirty="0" err="1"/>
              <a:t>odpovídá</a:t>
            </a:r>
            <a:r>
              <a:rPr lang="en-US" sz="1700" dirty="0"/>
              <a:t>  za </a:t>
            </a:r>
            <a:r>
              <a:rPr lang="en-US" sz="1700" dirty="0" err="1"/>
              <a:t>škodu</a:t>
            </a:r>
            <a:r>
              <a:rPr lang="en-US" sz="1700" dirty="0"/>
              <a:t> </a:t>
            </a:r>
            <a:r>
              <a:rPr lang="en-US" sz="1700" dirty="0" err="1"/>
              <a:t>způsobenou</a:t>
            </a:r>
            <a:r>
              <a:rPr lang="en-US" sz="1700" dirty="0"/>
              <a:t> </a:t>
            </a:r>
            <a:r>
              <a:rPr lang="en-US" sz="1700" dirty="0" err="1"/>
              <a:t>při</a:t>
            </a:r>
            <a:r>
              <a:rPr lang="en-US" sz="1700" dirty="0"/>
              <a:t> </a:t>
            </a:r>
            <a:r>
              <a:rPr lang="en-US" sz="1700" dirty="0" err="1"/>
              <a:t>výkonu</a:t>
            </a:r>
            <a:r>
              <a:rPr lang="en-US" sz="1700" dirty="0"/>
              <a:t> </a:t>
            </a:r>
            <a:r>
              <a:rPr lang="en-US" sz="1700" dirty="0" err="1"/>
              <a:t>státní</a:t>
            </a:r>
            <a:r>
              <a:rPr lang="en-US" sz="1700" dirty="0"/>
              <a:t> </a:t>
            </a:r>
            <a:r>
              <a:rPr lang="en-US" sz="1700" dirty="0" err="1"/>
              <a:t>moci</a:t>
            </a:r>
            <a:r>
              <a:rPr lang="en-US" sz="17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Územní</a:t>
            </a:r>
            <a:r>
              <a:rPr lang="en-US" sz="1700" dirty="0"/>
              <a:t> </a:t>
            </a:r>
            <a:r>
              <a:rPr lang="en-US" sz="1700" dirty="0" err="1"/>
              <a:t>samosprávné</a:t>
            </a:r>
            <a:r>
              <a:rPr lang="en-US" sz="1700" dirty="0"/>
              <a:t> </a:t>
            </a:r>
            <a:r>
              <a:rPr lang="en-US" sz="1700" dirty="0" err="1"/>
              <a:t>celky</a:t>
            </a:r>
            <a:r>
              <a:rPr lang="en-US" sz="1700" dirty="0"/>
              <a:t> </a:t>
            </a:r>
            <a:r>
              <a:rPr lang="en-US" sz="1700" dirty="0" err="1"/>
              <a:t>odpovídají</a:t>
            </a:r>
            <a:r>
              <a:rPr lang="en-US" sz="1700" dirty="0"/>
              <a:t> za </a:t>
            </a:r>
            <a:r>
              <a:rPr lang="en-US" sz="1700" dirty="0" err="1"/>
              <a:t>podmínek</a:t>
            </a:r>
            <a:r>
              <a:rPr lang="en-US" sz="1700" dirty="0"/>
              <a:t> </a:t>
            </a:r>
            <a:r>
              <a:rPr lang="en-US" sz="1700" dirty="0" err="1"/>
              <a:t>stanovených</a:t>
            </a:r>
            <a:r>
              <a:rPr lang="en-US" sz="1700" dirty="0"/>
              <a:t> </a:t>
            </a:r>
            <a:r>
              <a:rPr lang="en-US" sz="1700" dirty="0" err="1"/>
              <a:t>tímto</a:t>
            </a:r>
            <a:r>
              <a:rPr lang="en-US" sz="1700" dirty="0"/>
              <a:t> </a:t>
            </a:r>
            <a:r>
              <a:rPr lang="en-US" sz="1700" dirty="0" err="1"/>
              <a:t>zákonem</a:t>
            </a:r>
            <a:r>
              <a:rPr lang="en-US" sz="1700" dirty="0"/>
              <a:t> za </a:t>
            </a:r>
            <a:r>
              <a:rPr lang="en-US" sz="1700" dirty="0" err="1"/>
              <a:t>škodu</a:t>
            </a:r>
            <a:r>
              <a:rPr lang="en-US" sz="1700" dirty="0"/>
              <a:t> </a:t>
            </a:r>
            <a:r>
              <a:rPr lang="en-US" sz="1700" dirty="0" err="1"/>
              <a:t>způsobenou</a:t>
            </a:r>
            <a:r>
              <a:rPr lang="en-US" sz="1700" dirty="0"/>
              <a:t> </a:t>
            </a:r>
            <a:r>
              <a:rPr lang="en-US" sz="1700" dirty="0" err="1"/>
              <a:t>při</a:t>
            </a:r>
            <a:r>
              <a:rPr lang="en-US" sz="1700" dirty="0"/>
              <a:t> </a:t>
            </a:r>
            <a:r>
              <a:rPr lang="en-US" sz="1700" dirty="0" err="1"/>
              <a:t>výkonu</a:t>
            </a:r>
            <a:r>
              <a:rPr lang="en-US" sz="1700" dirty="0"/>
              <a:t> </a:t>
            </a:r>
            <a:r>
              <a:rPr lang="en-US" sz="1700" dirty="0" err="1"/>
              <a:t>veřejné</a:t>
            </a:r>
            <a:r>
              <a:rPr lang="en-US" sz="1700" dirty="0"/>
              <a:t> </a:t>
            </a:r>
            <a:r>
              <a:rPr lang="en-US" sz="1700" dirty="0" err="1"/>
              <a:t>moci</a:t>
            </a:r>
            <a:r>
              <a:rPr lang="en-US" sz="1700" dirty="0"/>
              <a:t> </a:t>
            </a:r>
            <a:r>
              <a:rPr lang="en-US" sz="1700" dirty="0" err="1"/>
              <a:t>svěřené</a:t>
            </a:r>
            <a:r>
              <a:rPr lang="en-US" sz="1700" dirty="0"/>
              <a:t> </a:t>
            </a:r>
            <a:r>
              <a:rPr lang="en-US" sz="1700" dirty="0" err="1"/>
              <a:t>jim</a:t>
            </a:r>
            <a:r>
              <a:rPr lang="en-US" sz="1700" dirty="0"/>
              <a:t> </a:t>
            </a:r>
            <a:r>
              <a:rPr lang="en-US" sz="1700" dirty="0" err="1"/>
              <a:t>zákonem</a:t>
            </a:r>
            <a:r>
              <a:rPr lang="en-US" sz="1700" dirty="0"/>
              <a:t> v </a:t>
            </a:r>
            <a:r>
              <a:rPr lang="en-US" sz="1700" dirty="0" err="1"/>
              <a:t>rámci</a:t>
            </a:r>
            <a:r>
              <a:rPr lang="en-US" sz="1700" dirty="0"/>
              <a:t> </a:t>
            </a:r>
            <a:r>
              <a:rPr lang="en-US" sz="1700" dirty="0" err="1"/>
              <a:t>samostatné</a:t>
            </a:r>
            <a:r>
              <a:rPr lang="en-US" sz="1700" dirty="0"/>
              <a:t> </a:t>
            </a:r>
            <a:r>
              <a:rPr lang="en-US" sz="1700" dirty="0" err="1"/>
              <a:t>působnosti</a:t>
            </a:r>
            <a:r>
              <a:rPr lang="en-US" sz="17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Stát</a:t>
            </a:r>
            <a:r>
              <a:rPr lang="en-US" sz="1700" dirty="0"/>
              <a:t> a </a:t>
            </a:r>
            <a:r>
              <a:rPr lang="en-US" sz="1700" dirty="0" err="1"/>
              <a:t>územní</a:t>
            </a:r>
            <a:r>
              <a:rPr lang="en-US" sz="1700" dirty="0"/>
              <a:t> </a:t>
            </a:r>
            <a:r>
              <a:rPr lang="en-US" sz="1700" dirty="0" err="1"/>
              <a:t>celky</a:t>
            </a:r>
            <a:r>
              <a:rPr lang="en-US" sz="1700" dirty="0"/>
              <a:t> v </a:t>
            </a:r>
            <a:r>
              <a:rPr lang="en-US" sz="1700" dirty="0" err="1"/>
              <a:t>samostatné</a:t>
            </a:r>
            <a:r>
              <a:rPr lang="en-US" sz="1700" dirty="0"/>
              <a:t> </a:t>
            </a:r>
            <a:r>
              <a:rPr lang="en-US" sz="1700" dirty="0" err="1"/>
              <a:t>působnosti</a:t>
            </a:r>
            <a:r>
              <a:rPr lang="en-US" sz="1700" dirty="0"/>
              <a:t> </a:t>
            </a:r>
            <a:r>
              <a:rPr lang="en-US" sz="1700" dirty="0" err="1"/>
              <a:t>hradí</a:t>
            </a:r>
            <a:r>
              <a:rPr lang="en-US" sz="1700" dirty="0"/>
              <a:t> za </a:t>
            </a:r>
            <a:r>
              <a:rPr lang="en-US" sz="1700" dirty="0" err="1"/>
              <a:t>podmínek</a:t>
            </a:r>
            <a:r>
              <a:rPr lang="en-US" sz="1700" dirty="0"/>
              <a:t> </a:t>
            </a:r>
            <a:r>
              <a:rPr lang="en-US" sz="1700" dirty="0" err="1"/>
              <a:t>stanovených</a:t>
            </a:r>
            <a:r>
              <a:rPr lang="en-US" sz="1700" dirty="0"/>
              <a:t> </a:t>
            </a:r>
            <a:r>
              <a:rPr lang="en-US" sz="1700" dirty="0" err="1"/>
              <a:t>zákonem</a:t>
            </a:r>
            <a:r>
              <a:rPr lang="en-US" sz="1700" dirty="0"/>
              <a:t> </a:t>
            </a:r>
            <a:r>
              <a:rPr lang="en-US" sz="1700" dirty="0" err="1"/>
              <a:t>též</a:t>
            </a:r>
            <a:r>
              <a:rPr lang="en-US" sz="1700" dirty="0"/>
              <a:t> </a:t>
            </a:r>
            <a:r>
              <a:rPr lang="en-US" sz="1700" dirty="0" err="1"/>
              <a:t>vzniklou</a:t>
            </a:r>
            <a:r>
              <a:rPr lang="en-US" sz="1700" dirty="0"/>
              <a:t> </a:t>
            </a:r>
            <a:r>
              <a:rPr lang="en-US" sz="1700" dirty="0" err="1"/>
              <a:t>nemajetkovou</a:t>
            </a:r>
            <a:r>
              <a:rPr lang="en-US" sz="1700" dirty="0"/>
              <a:t> </a:t>
            </a:r>
            <a:r>
              <a:rPr lang="en-US" sz="1700" dirty="0" err="1"/>
              <a:t>újmu</a:t>
            </a:r>
            <a:r>
              <a:rPr lang="en-US" sz="17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359" name="Rectangle 10035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61" name="Rectangle 10036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63" name="Rectangle 10036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53"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Tresnost jednání</a:t>
            </a:r>
          </a:p>
        </p:txBody>
      </p:sp>
      <p:sp>
        <p:nvSpPr>
          <p:cNvPr id="100354"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kern="1200">
                <a:solidFill>
                  <a:schemeClr val="tx1"/>
                </a:solidFill>
                <a:latin typeface="+mn-lt"/>
                <a:ea typeface="+mn-ea"/>
                <a:cs typeface="+mn-cs"/>
              </a:rPr>
              <a:t>Jen zákon stanoví, které jednání je trestným činem a jaký trest, jakož i jaké jiné újmy na právech nebo majetku, lze za jeho spáchání uložit.</a:t>
            </a:r>
          </a:p>
        </p:txBody>
      </p:sp>
      <p:cxnSp>
        <p:nvCxnSpPr>
          <p:cNvPr id="100365" name="Straight Connector 10036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00353"/>
                                        </p:tgtEl>
                                        <p:attrNameLst>
                                          <p:attrName>style.visibility</p:attrName>
                                        </p:attrNameLst>
                                      </p:cBhvr>
                                      <p:to>
                                        <p:strVal val="visible"/>
                                      </p:to>
                                    </p:set>
                                    <p:animEffect transition="in" filter="fade">
                                      <p:cBhvr>
                                        <p:cTn id="7" dur="1000"/>
                                        <p:tgtEl>
                                          <p:spTgt spid="100353"/>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100354">
                                            <p:txEl>
                                              <p:pRg st="0" end="0"/>
                                            </p:txEl>
                                          </p:spTgt>
                                        </p:tgtEl>
                                        <p:attrNameLst>
                                          <p:attrName>style.visibility</p:attrName>
                                        </p:attrNameLst>
                                      </p:cBhvr>
                                      <p:to>
                                        <p:strVal val="visible"/>
                                      </p:to>
                                    </p:set>
                                    <p:animEffect transition="in" filter="fade">
                                      <p:cBhvr>
                                        <p:cTn id="10" dur="1000"/>
                                        <p:tgtEl>
                                          <p:spTgt spid="1003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 grpId="0"/>
      <p:bldP spid="100354"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3" name="Rectangle 10138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Nezávislost soudců</a:t>
            </a:r>
          </a:p>
        </p:txBody>
      </p:sp>
      <p:grpSp>
        <p:nvGrpSpPr>
          <p:cNvPr id="101385" name="Group 10138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01386" name="Rectangle 10138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87" name="Rectangle 10138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389" name="Rectangle 1013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Soudci</a:t>
            </a:r>
            <a:r>
              <a:rPr lang="en-US" sz="2200" dirty="0"/>
              <a:t> </a:t>
            </a:r>
            <a:r>
              <a:rPr lang="en-US" sz="2200" dirty="0" err="1"/>
              <a:t>jsou</a:t>
            </a:r>
            <a:r>
              <a:rPr lang="en-US" sz="2200" dirty="0"/>
              <a:t> </a:t>
            </a:r>
            <a:r>
              <a:rPr lang="en-US" sz="2200" dirty="0" err="1"/>
              <a:t>při</a:t>
            </a:r>
            <a:r>
              <a:rPr lang="en-US" sz="2200" dirty="0"/>
              <a:t> </a:t>
            </a:r>
            <a:r>
              <a:rPr lang="en-US" sz="2200" dirty="0" err="1"/>
              <a:t>výkonu</a:t>
            </a:r>
            <a:r>
              <a:rPr lang="en-US" sz="2200" dirty="0"/>
              <a:t> </a:t>
            </a:r>
            <a:r>
              <a:rPr lang="en-US" sz="2200" dirty="0" err="1"/>
              <a:t>své</a:t>
            </a:r>
            <a:r>
              <a:rPr lang="en-US" sz="2200" dirty="0"/>
              <a:t> </a:t>
            </a:r>
            <a:r>
              <a:rPr lang="en-US" sz="2200" dirty="0" err="1"/>
              <a:t>funkce</a:t>
            </a:r>
            <a:r>
              <a:rPr lang="en-US" sz="2200" dirty="0"/>
              <a:t> </a:t>
            </a:r>
            <a:r>
              <a:rPr lang="en-US" sz="2200" dirty="0" err="1"/>
              <a:t>nezávislí</a:t>
            </a:r>
            <a:r>
              <a:rPr lang="en-US" sz="2200" dirty="0"/>
              <a:t>. </a:t>
            </a:r>
            <a:r>
              <a:rPr lang="en-US" sz="2200" dirty="0" err="1"/>
              <a:t>Jejich</a:t>
            </a:r>
            <a:r>
              <a:rPr lang="en-US" sz="2200" dirty="0"/>
              <a:t> </a:t>
            </a:r>
            <a:r>
              <a:rPr lang="en-US" sz="2200" dirty="0" err="1"/>
              <a:t>nestrannost</a:t>
            </a:r>
            <a:r>
              <a:rPr lang="en-US" sz="2200" dirty="0"/>
              <a:t> </a:t>
            </a:r>
            <a:r>
              <a:rPr lang="en-US" sz="2200" dirty="0" err="1"/>
              <a:t>nesmí</a:t>
            </a:r>
            <a:r>
              <a:rPr lang="en-US" sz="2200" dirty="0"/>
              <a:t> </a:t>
            </a:r>
            <a:r>
              <a:rPr lang="en-US" sz="2200" dirty="0" err="1"/>
              <a:t>nikdo</a:t>
            </a:r>
            <a:r>
              <a:rPr lang="en-US" sz="2200" dirty="0"/>
              <a:t> </a:t>
            </a:r>
            <a:r>
              <a:rPr lang="en-US" sz="2200" dirty="0" err="1"/>
              <a:t>ohrožovat</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Soudce</a:t>
            </a:r>
            <a:r>
              <a:rPr lang="en-US" sz="2200" dirty="0"/>
              <a:t> </a:t>
            </a:r>
            <a:r>
              <a:rPr lang="en-US" sz="2200" dirty="0" err="1"/>
              <a:t>nelze</a:t>
            </a:r>
            <a:r>
              <a:rPr lang="en-US" sz="2200" dirty="0"/>
              <a:t> </a:t>
            </a:r>
            <a:r>
              <a:rPr lang="en-US" sz="2200" dirty="0" err="1"/>
              <a:t>proti</a:t>
            </a:r>
            <a:r>
              <a:rPr lang="en-US" sz="2200" dirty="0"/>
              <a:t> </a:t>
            </a:r>
            <a:r>
              <a:rPr lang="en-US" sz="2200" dirty="0" err="1"/>
              <a:t>jeho</a:t>
            </a:r>
            <a:r>
              <a:rPr lang="en-US" sz="2200" dirty="0"/>
              <a:t> </a:t>
            </a:r>
            <a:r>
              <a:rPr lang="en-US" sz="2200" dirty="0" err="1"/>
              <a:t>vůli</a:t>
            </a:r>
            <a:r>
              <a:rPr lang="en-US" sz="2200" dirty="0"/>
              <a:t>  </a:t>
            </a:r>
            <a:r>
              <a:rPr lang="en-US" sz="2200" dirty="0" err="1"/>
              <a:t>odvolat</a:t>
            </a:r>
            <a:r>
              <a:rPr lang="en-US" sz="2200" dirty="0"/>
              <a:t> </a:t>
            </a:r>
            <a:r>
              <a:rPr lang="en-US" sz="2200" dirty="0" err="1"/>
              <a:t>nebo</a:t>
            </a:r>
            <a:r>
              <a:rPr lang="en-US" sz="2200" dirty="0"/>
              <a:t> </a:t>
            </a:r>
            <a:r>
              <a:rPr lang="en-US" sz="2200" dirty="0" err="1"/>
              <a:t>přeložit</a:t>
            </a:r>
            <a:r>
              <a:rPr lang="en-US" sz="2200" dirty="0"/>
              <a:t> k </a:t>
            </a:r>
            <a:r>
              <a:rPr lang="en-US" sz="2200" dirty="0" err="1"/>
              <a:t>jinému</a:t>
            </a:r>
            <a:r>
              <a:rPr lang="en-US" sz="2200" dirty="0"/>
              <a:t> </a:t>
            </a:r>
            <a:r>
              <a:rPr lang="en-US" sz="2200" dirty="0" err="1"/>
              <a:t>soudu</a:t>
            </a:r>
            <a:r>
              <a:rPr lang="en-US" sz="2200" dirty="0"/>
              <a:t>; </a:t>
            </a:r>
            <a:r>
              <a:rPr lang="en-US" sz="2200" dirty="0" err="1"/>
              <a:t>výjimky</a:t>
            </a:r>
            <a:r>
              <a:rPr lang="en-US" sz="2200" dirty="0"/>
              <a:t> </a:t>
            </a:r>
            <a:r>
              <a:rPr lang="en-US" sz="2200" dirty="0" err="1"/>
              <a:t>vyplývající</a:t>
            </a:r>
            <a:r>
              <a:rPr lang="en-US" sz="2200" dirty="0"/>
              <a:t> </a:t>
            </a:r>
            <a:r>
              <a:rPr lang="en-US" sz="2200" dirty="0" err="1"/>
              <a:t>zejména</a:t>
            </a:r>
            <a:r>
              <a:rPr lang="en-US" sz="2200" dirty="0"/>
              <a:t> z </a:t>
            </a:r>
            <a:r>
              <a:rPr lang="en-US" sz="2200" dirty="0" err="1"/>
              <a:t>kárné</a:t>
            </a:r>
            <a:r>
              <a:rPr lang="en-US" sz="2200" dirty="0"/>
              <a:t> </a:t>
            </a:r>
            <a:r>
              <a:rPr lang="en-US" sz="2200" dirty="0" err="1"/>
              <a:t>odpovědnosti</a:t>
            </a:r>
            <a:r>
              <a:rPr lang="en-US" sz="2200" dirty="0"/>
              <a:t> </a:t>
            </a:r>
            <a:r>
              <a:rPr lang="en-US" sz="2200" dirty="0" err="1"/>
              <a:t>stanoví</a:t>
            </a:r>
            <a:r>
              <a:rPr lang="en-US" sz="2200" dirty="0"/>
              <a:t> </a:t>
            </a:r>
            <a:r>
              <a:rPr lang="en-US" sz="2200" dirty="0" err="1"/>
              <a:t>zákon</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Funkce</a:t>
            </a:r>
            <a:r>
              <a:rPr lang="en-US" sz="2200" dirty="0"/>
              <a:t> </a:t>
            </a:r>
            <a:r>
              <a:rPr lang="en-US" sz="2200" dirty="0" err="1"/>
              <a:t>soudce</a:t>
            </a:r>
            <a:r>
              <a:rPr lang="en-US" sz="2200" dirty="0"/>
              <a:t> </a:t>
            </a:r>
            <a:r>
              <a:rPr lang="en-US" sz="2200" dirty="0" err="1"/>
              <a:t>není</a:t>
            </a:r>
            <a:r>
              <a:rPr lang="en-US" sz="2200" dirty="0"/>
              <a:t> </a:t>
            </a:r>
            <a:r>
              <a:rPr lang="en-US" sz="2200" dirty="0" err="1"/>
              <a:t>slučitelná</a:t>
            </a:r>
            <a:r>
              <a:rPr lang="en-US" sz="2200" dirty="0"/>
              <a:t> s </a:t>
            </a:r>
            <a:r>
              <a:rPr lang="en-US" sz="2200" dirty="0" err="1"/>
              <a:t>funkcí</a:t>
            </a:r>
            <a:r>
              <a:rPr lang="en-US" sz="2200" dirty="0"/>
              <a:t> </a:t>
            </a:r>
            <a:r>
              <a:rPr lang="en-US" sz="2200" dirty="0" err="1"/>
              <a:t>prezidenta</a:t>
            </a:r>
            <a:r>
              <a:rPr lang="en-US" sz="2200" dirty="0"/>
              <a:t> </a:t>
            </a:r>
            <a:r>
              <a:rPr lang="en-US" sz="2200" dirty="0" err="1"/>
              <a:t>republiky</a:t>
            </a:r>
            <a:r>
              <a:rPr lang="en-US" sz="2200" dirty="0"/>
              <a:t>, </a:t>
            </a:r>
            <a:r>
              <a:rPr lang="en-US" sz="2200" dirty="0" err="1"/>
              <a:t>člena</a:t>
            </a:r>
            <a:r>
              <a:rPr lang="en-US" sz="2200" dirty="0"/>
              <a:t> </a:t>
            </a:r>
            <a:r>
              <a:rPr lang="en-US" sz="2200" dirty="0" err="1"/>
              <a:t>Parlamentu</a:t>
            </a:r>
            <a:r>
              <a:rPr lang="en-US" sz="2200" dirty="0"/>
              <a:t> ani s </a:t>
            </a:r>
            <a:r>
              <a:rPr lang="en-US" sz="2200" dirty="0" err="1"/>
              <a:t>jakoukoli</a:t>
            </a:r>
            <a:r>
              <a:rPr lang="en-US" sz="2200" dirty="0"/>
              <a:t> </a:t>
            </a:r>
            <a:r>
              <a:rPr lang="en-US" sz="2200" dirty="0" err="1"/>
              <a:t>funkcí</a:t>
            </a:r>
            <a:r>
              <a:rPr lang="en-US" sz="2200" dirty="0"/>
              <a:t> </a:t>
            </a:r>
            <a:r>
              <a:rPr lang="en-US" sz="2200" dirty="0" err="1"/>
              <a:t>ve</a:t>
            </a:r>
            <a:r>
              <a:rPr lang="en-US" sz="2200" dirty="0"/>
              <a:t> </a:t>
            </a:r>
            <a:r>
              <a:rPr lang="en-US" sz="2200" dirty="0" err="1"/>
              <a:t>veřejné</a:t>
            </a:r>
            <a:r>
              <a:rPr lang="en-US" sz="2200" dirty="0"/>
              <a:t> </a:t>
            </a:r>
            <a:r>
              <a:rPr lang="en-US" sz="2200" dirty="0" err="1"/>
              <a:t>správě</a:t>
            </a:r>
            <a:r>
              <a:rPr lang="en-US" sz="2200" dirty="0"/>
              <a:t>; </a:t>
            </a:r>
            <a:r>
              <a:rPr lang="en-US" sz="2200" dirty="0" err="1"/>
              <a:t>zákon</a:t>
            </a:r>
            <a:r>
              <a:rPr lang="en-US" sz="2200" dirty="0"/>
              <a:t> </a:t>
            </a:r>
            <a:r>
              <a:rPr lang="en-US" sz="2200" dirty="0" err="1"/>
              <a:t>stanoví</a:t>
            </a:r>
            <a:r>
              <a:rPr lang="en-US" sz="2200" dirty="0"/>
              <a:t>, se </a:t>
            </a:r>
            <a:r>
              <a:rPr lang="en-US" sz="2200" dirty="0" err="1"/>
              <a:t>kterými</a:t>
            </a:r>
            <a:r>
              <a:rPr lang="en-US" sz="2200" dirty="0"/>
              <a:t> </a:t>
            </a:r>
            <a:r>
              <a:rPr lang="en-US" sz="2200" dirty="0" err="1"/>
              <a:t>dalšími</a:t>
            </a:r>
            <a:r>
              <a:rPr lang="en-US" sz="2200" dirty="0"/>
              <a:t> </a:t>
            </a:r>
            <a:r>
              <a:rPr lang="en-US" sz="2200" dirty="0" err="1"/>
              <a:t>činnostmi</a:t>
            </a:r>
            <a:r>
              <a:rPr lang="en-US" sz="2200" dirty="0"/>
              <a:t> je </a:t>
            </a:r>
            <a:r>
              <a:rPr lang="en-US" sz="2200" dirty="0" err="1"/>
              <a:t>výkon</a:t>
            </a:r>
            <a:r>
              <a:rPr lang="en-US" sz="2200" dirty="0"/>
              <a:t> </a:t>
            </a:r>
            <a:r>
              <a:rPr lang="en-US" sz="2200" dirty="0" err="1"/>
              <a:t>soudcovské</a:t>
            </a:r>
            <a:r>
              <a:rPr lang="en-US" sz="2200" dirty="0"/>
              <a:t> </a:t>
            </a:r>
            <a:r>
              <a:rPr lang="en-US" sz="2200" dirty="0" err="1"/>
              <a:t>funkce</a:t>
            </a:r>
            <a:r>
              <a:rPr lang="en-US" sz="2200" dirty="0"/>
              <a:t> </a:t>
            </a:r>
            <a:r>
              <a:rPr lang="en-US" sz="2200" dirty="0" err="1"/>
              <a:t>neslučitelný</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07" name="Rectangle 102406">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9" name="Rectangle 10240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11" name="Rectangle 1024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1"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Imunita soudce</a:t>
            </a:r>
          </a:p>
        </p:txBody>
      </p:sp>
      <p:sp>
        <p:nvSpPr>
          <p:cNvPr id="102402"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Pro činy spáchané při výkonu funkce soudce nebo v souvislosti s výkonem této funkce lze soudce trestně stíhat nebo vzít do vazby  jen se souhlasem prezidenta republiky</a:t>
            </a:r>
          </a:p>
        </p:txBody>
      </p:sp>
      <p:cxnSp>
        <p:nvCxnSpPr>
          <p:cNvPr id="102413" name="Straight Connector 1024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31" name="Rectangle 103430">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33" name="Rectangle 10343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35" name="Rectangle 10343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5"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Povinnost soudce</a:t>
            </a:r>
          </a:p>
        </p:txBody>
      </p:sp>
      <p:sp>
        <p:nvSpPr>
          <p:cNvPr id="103426"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Soudce je povinen vykonávat svědomitě svou funkci a při výkonu funkce a v občanském životě se zdržet všeho, co by mohlo narušit důstojnost soudcovské funkce nebo ohrozit důvěru v nezávislé, nestranné a spravedlivé rozhodování soudů.</a:t>
            </a:r>
          </a:p>
        </p:txBody>
      </p:sp>
      <p:cxnSp>
        <p:nvCxnSpPr>
          <p:cNvPr id="103437" name="Straight Connector 10343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03425"/>
                                        </p:tgtEl>
                                        <p:attrNameLst>
                                          <p:attrName>style.visibility</p:attrName>
                                        </p:attrNameLst>
                                      </p:cBhvr>
                                      <p:to>
                                        <p:strVal val="visible"/>
                                      </p:to>
                                    </p:set>
                                    <p:animEffect transition="in" filter="fade">
                                      <p:cBhvr>
                                        <p:cTn id="7" dur="400"/>
                                        <p:tgtEl>
                                          <p:spTgt spid="10342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03426">
                                            <p:txEl>
                                              <p:pRg st="0" end="0"/>
                                            </p:txEl>
                                          </p:spTgt>
                                        </p:tgtEl>
                                        <p:attrNameLst>
                                          <p:attrName>style.visibility</p:attrName>
                                        </p:attrNameLst>
                                      </p:cBhvr>
                                      <p:to>
                                        <p:strVal val="visible"/>
                                      </p:to>
                                    </p:set>
                                    <p:animEffect transition="in" filter="fade">
                                      <p:cBhvr>
                                        <p:cTn id="10" dur="400"/>
                                        <p:tgtEl>
                                          <p:spTgt spid="1034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5" grpId="0"/>
      <p:bldP spid="10342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45A4111-7660-1844-8403-0E023DA49C75}"/>
              </a:ext>
            </a:extLst>
          </p:cNvPr>
          <p:cNvSpPr>
            <a:spLocks noGrp="1"/>
          </p:cNvSpPr>
          <p:nvPr>
            <p:ph type="title"/>
          </p:nvPr>
        </p:nvSpPr>
        <p:spPr>
          <a:xfrm>
            <a:off x="808638" y="386930"/>
            <a:ext cx="9236700" cy="1188950"/>
          </a:xfrm>
        </p:spPr>
        <p:txBody>
          <a:bodyPr anchor="b">
            <a:normAutofit/>
          </a:bodyPr>
          <a:lstStyle/>
          <a:p>
            <a:r>
              <a:rPr lang="cs-CZ" sz="5400"/>
              <a:t>Dekrety po roce1945</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0CD010A-D01E-E14C-9211-690BB5F40F34}"/>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Celkový počet  dekretů prezidenta republiky 143</a:t>
            </a:r>
          </a:p>
        </p:txBody>
      </p:sp>
    </p:spTree>
    <p:extLst>
      <p:ext uri="{BB962C8B-B14F-4D97-AF65-F5344CB8AC3E}">
        <p14:creationId xmlns:p14="http://schemas.microsoft.com/office/powerpoint/2010/main" val="41057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55" name="Rectangle 10445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4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000" kern="1200">
                <a:solidFill>
                  <a:schemeClr val="tx1"/>
                </a:solidFill>
                <a:latin typeface="+mj-lt"/>
                <a:ea typeface="+mj-ea"/>
                <a:cs typeface="+mj-cs"/>
              </a:rPr>
              <a:t>Předpoklad výkonu funkce soudce</a:t>
            </a:r>
          </a:p>
        </p:txBody>
      </p:sp>
      <p:grpSp>
        <p:nvGrpSpPr>
          <p:cNvPr id="104457" name="Group 10445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04458" name="Rectangle 10445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9" name="Rectangle 10445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461" name="Rectangle 10446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Soudce</a:t>
            </a:r>
            <a:r>
              <a:rPr lang="en-US" sz="2200" dirty="0"/>
              <a:t> je </a:t>
            </a:r>
            <a:r>
              <a:rPr lang="en-US" sz="2200" dirty="0" err="1"/>
              <a:t>jmenován</a:t>
            </a:r>
            <a:r>
              <a:rPr lang="en-US" sz="2200" dirty="0"/>
              <a:t> bez </a:t>
            </a:r>
            <a:r>
              <a:rPr lang="en-US" sz="2200" dirty="0" err="1"/>
              <a:t>časového</a:t>
            </a:r>
            <a:r>
              <a:rPr lang="en-US" sz="2200" dirty="0"/>
              <a:t> </a:t>
            </a:r>
            <a:r>
              <a:rPr lang="en-US" sz="2200" dirty="0" err="1"/>
              <a:t>omezení</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Ujímá</a:t>
            </a:r>
            <a:r>
              <a:rPr lang="en-US" sz="2200" dirty="0"/>
              <a:t> se </a:t>
            </a:r>
            <a:r>
              <a:rPr lang="en-US" sz="2200" dirty="0" err="1"/>
              <a:t>funkce</a:t>
            </a:r>
            <a:r>
              <a:rPr lang="en-US" sz="2200" dirty="0"/>
              <a:t> </a:t>
            </a:r>
            <a:r>
              <a:rPr lang="en-US" sz="2200" dirty="0" err="1"/>
              <a:t>složením</a:t>
            </a:r>
            <a:r>
              <a:rPr lang="en-US" sz="2200" dirty="0"/>
              <a:t> </a:t>
            </a:r>
            <a:r>
              <a:rPr lang="en-US" sz="2200" dirty="0" err="1"/>
              <a:t>slibu</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Musí</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1. </a:t>
            </a:r>
            <a:r>
              <a:rPr lang="en-US" sz="2200" dirty="0" err="1"/>
              <a:t>být</a:t>
            </a:r>
            <a:r>
              <a:rPr lang="en-US" sz="2200" dirty="0"/>
              <a:t> </a:t>
            </a:r>
            <a:r>
              <a:rPr lang="en-US" sz="2200" dirty="0" err="1"/>
              <a:t>bezúhonný</a:t>
            </a: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2. </a:t>
            </a:r>
            <a:r>
              <a:rPr lang="en-US" sz="2200" dirty="0" err="1"/>
              <a:t>vysokoškolské</a:t>
            </a:r>
            <a:r>
              <a:rPr lang="en-US" sz="2200" dirty="0"/>
              <a:t> </a:t>
            </a:r>
            <a:r>
              <a:rPr lang="en-US" sz="2200" dirty="0" err="1"/>
              <a:t>právnické</a:t>
            </a:r>
            <a:r>
              <a:rPr lang="en-US" sz="2200" dirty="0"/>
              <a:t> </a:t>
            </a:r>
            <a:r>
              <a:rPr lang="en-US" sz="2200" dirty="0" err="1"/>
              <a:t>vzdělání</a:t>
            </a: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3. </a:t>
            </a:r>
            <a:r>
              <a:rPr lang="en-US" sz="2200" dirty="0" err="1"/>
              <a:t>absolvovat</a:t>
            </a:r>
            <a:r>
              <a:rPr lang="en-US" sz="2200" dirty="0"/>
              <a:t> </a:t>
            </a:r>
            <a:r>
              <a:rPr lang="en-US" sz="2200" dirty="0" err="1"/>
              <a:t>justiční</a:t>
            </a:r>
            <a:r>
              <a:rPr lang="en-US" sz="2200" dirty="0"/>
              <a:t> </a:t>
            </a:r>
            <a:r>
              <a:rPr lang="en-US" sz="2200" dirty="0" err="1"/>
              <a:t>praxi</a:t>
            </a:r>
            <a:r>
              <a:rPr lang="en-US" sz="2200" dirty="0"/>
              <a:t> a </a:t>
            </a:r>
            <a:r>
              <a:rPr lang="en-US" sz="2200" dirty="0" err="1"/>
              <a:t>složit</a:t>
            </a:r>
            <a:r>
              <a:rPr lang="en-US" sz="2200" dirty="0"/>
              <a:t> </a:t>
            </a:r>
            <a:r>
              <a:rPr lang="en-US" sz="2200" dirty="0" err="1"/>
              <a:t>justiční</a:t>
            </a:r>
            <a:r>
              <a:rPr lang="en-US" sz="2200" dirty="0"/>
              <a:t> </a:t>
            </a:r>
            <a:r>
              <a:rPr lang="en-US" sz="2200" dirty="0" err="1"/>
              <a:t>zkoušku</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4. </a:t>
            </a:r>
            <a:r>
              <a:rPr lang="en-US" sz="2200" dirty="0" err="1"/>
              <a:t>věk</a:t>
            </a:r>
            <a:r>
              <a:rPr lang="en-US" sz="2200" dirty="0"/>
              <a:t> </a:t>
            </a:r>
            <a:r>
              <a:rPr lang="en-US" sz="2200" dirty="0" err="1"/>
              <a:t>minimálně</a:t>
            </a:r>
            <a:r>
              <a:rPr lang="en-US" sz="2200" dirty="0"/>
              <a:t> 30 let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5. </a:t>
            </a:r>
            <a:r>
              <a:rPr lang="en-US" sz="2200" dirty="0" err="1"/>
              <a:t>souhlas</a:t>
            </a:r>
            <a:r>
              <a:rPr lang="en-US" sz="2200" dirty="0"/>
              <a:t> s </a:t>
            </a:r>
            <a:r>
              <a:rPr lang="en-US" sz="2200" dirty="0" err="1"/>
              <a:t>ustavením</a:t>
            </a:r>
            <a:r>
              <a:rPr lang="en-US" sz="2200" dirty="0"/>
              <a:t> za </a:t>
            </a:r>
            <a:r>
              <a:rPr lang="en-US" sz="2200" dirty="0" err="1"/>
              <a:t>soudce</a:t>
            </a:r>
            <a:r>
              <a:rPr lang="en-US" sz="2200" dirty="0"/>
              <a:t> a </a:t>
            </a:r>
            <a:r>
              <a:rPr lang="en-US" sz="2200" dirty="0" err="1"/>
              <a:t>přidělením</a:t>
            </a:r>
            <a:r>
              <a:rPr lang="en-US" sz="2200" dirty="0"/>
              <a:t>  </a:t>
            </a:r>
            <a:r>
              <a:rPr lang="en-US" sz="2200" dirty="0" err="1"/>
              <a:t>určitému</a:t>
            </a:r>
            <a:r>
              <a:rPr lang="en-US" sz="2200" dirty="0"/>
              <a:t> </a:t>
            </a:r>
            <a:r>
              <a:rPr lang="en-US" sz="2200" dirty="0" err="1"/>
              <a:t>soudu</a:t>
            </a:r>
            <a:r>
              <a:rPr lang="en-US" sz="22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79" name="Rectangle 105478">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81" name="Rectangle 10548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83" name="Rectangle 10548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3"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Složení soudů při rozhodování</a:t>
            </a:r>
          </a:p>
        </p:txBody>
      </p:sp>
      <p:sp>
        <p:nvSpPr>
          <p:cNvPr id="105474"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Zákon stanoví případy, kdy soudci rozhodují v senátu a jaké je jeho složení. V ostatních případech rozhodují jako samosoudci.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5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Zákon může stanovit, ve kterých věcech a jakým způsobem se na rozhodování soudů podílejí vedle soudců i další občané – přísedící. Je volí zastupitestva měst a obcí – bezúhonní občané starší 30 let.</a:t>
            </a:r>
          </a:p>
        </p:txBody>
      </p:sp>
      <p:cxnSp>
        <p:nvCxnSpPr>
          <p:cNvPr id="105485" name="Straight Connector 10548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03" name="Rectangle 10650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9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Soustava soudů</a:t>
            </a:r>
          </a:p>
        </p:txBody>
      </p:sp>
      <p:grpSp>
        <p:nvGrpSpPr>
          <p:cNvPr id="106505" name="Group 10650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06506" name="Rectangle 10650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07" name="Rectangle 10650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509" name="Rectangle 10650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9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Soustavu</a:t>
            </a:r>
            <a:r>
              <a:rPr lang="en-US" sz="2200" dirty="0"/>
              <a:t> </a:t>
            </a:r>
            <a:r>
              <a:rPr lang="en-US" sz="2200" dirty="0" err="1"/>
              <a:t>obecných</a:t>
            </a:r>
            <a:r>
              <a:rPr lang="en-US" sz="2200" dirty="0"/>
              <a:t>  </a:t>
            </a:r>
            <a:r>
              <a:rPr lang="en-US" sz="2200" dirty="0" err="1"/>
              <a:t>soudů</a:t>
            </a:r>
            <a:r>
              <a:rPr lang="en-US" sz="2200" dirty="0"/>
              <a:t> </a:t>
            </a:r>
            <a:r>
              <a:rPr lang="en-US" sz="2200" dirty="0" err="1"/>
              <a:t>tvoří</a:t>
            </a:r>
            <a:r>
              <a:rPr lang="en-US" sz="2200" dirty="0"/>
              <a:t>: </a:t>
            </a:r>
          </a:p>
          <a:p>
            <a:pPr indent="-457200">
              <a:spcAft>
                <a:spcPct val="0"/>
              </a:spcAft>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Nejvyšší</a:t>
            </a:r>
            <a:r>
              <a:rPr lang="en-US" sz="2200" dirty="0"/>
              <a:t> </a:t>
            </a:r>
            <a:r>
              <a:rPr lang="en-US" sz="2200" dirty="0" err="1"/>
              <a:t>soud</a:t>
            </a:r>
            <a:r>
              <a:rPr lang="en-US" sz="2200" dirty="0"/>
              <a:t>, </a:t>
            </a:r>
          </a:p>
          <a:p>
            <a:pPr indent="-457200">
              <a:spcAft>
                <a:spcPct val="0"/>
              </a:spcAft>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Nejvyšší</a:t>
            </a:r>
            <a:r>
              <a:rPr lang="en-US" sz="2200" dirty="0"/>
              <a:t> </a:t>
            </a:r>
            <a:r>
              <a:rPr lang="en-US" sz="2200" dirty="0" err="1"/>
              <a:t>správní</a:t>
            </a:r>
            <a:r>
              <a:rPr lang="en-US" sz="2200" dirty="0"/>
              <a:t> </a:t>
            </a:r>
            <a:r>
              <a:rPr lang="en-US" sz="2200" dirty="0" err="1"/>
              <a:t>soud</a:t>
            </a:r>
            <a:r>
              <a:rPr lang="en-US" sz="2200" dirty="0"/>
              <a:t>, </a:t>
            </a:r>
          </a:p>
          <a:p>
            <a:pPr indent="-457200">
              <a:spcAft>
                <a:spcPct val="0"/>
              </a:spcAft>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vrchní</a:t>
            </a:r>
            <a:r>
              <a:rPr lang="en-US" sz="2200" dirty="0"/>
              <a:t>, </a:t>
            </a:r>
          </a:p>
          <a:p>
            <a:pPr indent="-457200">
              <a:spcAft>
                <a:spcPct val="0"/>
              </a:spcAft>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krajské</a:t>
            </a:r>
            <a:r>
              <a:rPr lang="en-US" sz="2200" dirty="0"/>
              <a:t> a </a:t>
            </a:r>
          </a:p>
          <a:p>
            <a:pPr indent="-457200">
              <a:spcAft>
                <a:spcPct val="0"/>
              </a:spcAft>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okresní</a:t>
            </a:r>
            <a:r>
              <a:rPr lang="en-US" sz="2200" dirty="0"/>
              <a:t> </a:t>
            </a:r>
            <a:r>
              <a:rPr lang="en-US" sz="2200" dirty="0" err="1"/>
              <a:t>soudy</a:t>
            </a:r>
            <a:r>
              <a:rPr lang="en-US" sz="2200" dirty="0"/>
              <a:t>. </a:t>
            </a:r>
            <a:r>
              <a:rPr lang="en-US" sz="2200" dirty="0" err="1"/>
              <a:t>Zákon</a:t>
            </a:r>
            <a:r>
              <a:rPr lang="en-US" sz="2200" dirty="0"/>
              <a:t> </a:t>
            </a:r>
            <a:r>
              <a:rPr lang="en-US" sz="2200" dirty="0" err="1"/>
              <a:t>může</a:t>
            </a:r>
            <a:r>
              <a:rPr lang="en-US" sz="2200" dirty="0"/>
              <a:t> </a:t>
            </a:r>
            <a:r>
              <a:rPr lang="en-US" sz="2200" dirty="0" err="1"/>
              <a:t>stanovit</a:t>
            </a:r>
            <a:r>
              <a:rPr lang="en-US" sz="2200" dirty="0"/>
              <a:t> </a:t>
            </a:r>
            <a:r>
              <a:rPr lang="en-US" sz="2200" dirty="0" err="1"/>
              <a:t>jejich</a:t>
            </a:r>
            <a:r>
              <a:rPr lang="en-US" sz="2200" dirty="0"/>
              <a:t> </a:t>
            </a:r>
            <a:r>
              <a:rPr lang="en-US" sz="2200" dirty="0" err="1"/>
              <a:t>jiné</a:t>
            </a:r>
            <a:r>
              <a:rPr lang="en-US" sz="2200" dirty="0"/>
              <a:t> </a:t>
            </a:r>
            <a:r>
              <a:rPr lang="en-US" sz="2200" dirty="0" err="1"/>
              <a:t>označení</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Působnost</a:t>
            </a:r>
            <a:r>
              <a:rPr lang="en-US" sz="2200" dirty="0"/>
              <a:t> a </a:t>
            </a:r>
            <a:r>
              <a:rPr lang="en-US" sz="2200" dirty="0" err="1"/>
              <a:t>organizaci</a:t>
            </a:r>
            <a:r>
              <a:rPr lang="en-US" sz="2200" dirty="0"/>
              <a:t> </a:t>
            </a:r>
            <a:r>
              <a:rPr lang="en-US" sz="2200" dirty="0" err="1"/>
              <a:t>soudů</a:t>
            </a:r>
            <a:r>
              <a:rPr lang="en-US" sz="2200" dirty="0"/>
              <a:t> </a:t>
            </a:r>
            <a:r>
              <a:rPr lang="en-US" sz="2200" dirty="0" err="1"/>
              <a:t>stanoví</a:t>
            </a:r>
            <a:r>
              <a:rPr lang="en-US" sz="2200" dirty="0"/>
              <a:t> </a:t>
            </a:r>
            <a:r>
              <a:rPr lang="en-US" sz="2200" dirty="0" err="1"/>
              <a:t>zákon</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27" name="Rectangle 107526">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9" name="Rectangle 10752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531" name="Rectangle 10753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1"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Nejvyšší soud</a:t>
            </a:r>
          </a:p>
        </p:txBody>
      </p:sp>
      <p:sp>
        <p:nvSpPr>
          <p:cNvPr id="107522"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kern="1200">
                <a:solidFill>
                  <a:schemeClr val="tx1"/>
                </a:solidFill>
                <a:latin typeface="+mn-lt"/>
                <a:ea typeface="+mn-ea"/>
                <a:cs typeface="+mn-cs"/>
              </a:rPr>
              <a:t>Nejvyšší soud je vrcholným soudním orgánem ve věcech patřících do pravomoci  soudů s výjimkou záležitostí, o nichž rozhoduje Ústavní soud  nebo Nejvyšší správní soud</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kern="1200">
                <a:solidFill>
                  <a:schemeClr val="tx1"/>
                </a:solidFill>
                <a:latin typeface="+mn-lt"/>
                <a:ea typeface="+mn-ea"/>
                <a:cs typeface="+mn-cs"/>
              </a:rPr>
              <a:t>Obecné soudnictví (neexistují specializované soudy – např. Vojenské, správní, pracovní)</a:t>
            </a:r>
          </a:p>
        </p:txBody>
      </p:sp>
      <p:cxnSp>
        <p:nvCxnSpPr>
          <p:cNvPr id="107533" name="Straight Connector 10753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07521"/>
                                        </p:tgtEl>
                                        <p:attrNameLst>
                                          <p:attrName>style.visibility</p:attrName>
                                        </p:attrNameLst>
                                      </p:cBhvr>
                                      <p:to>
                                        <p:strVal val="visible"/>
                                      </p:to>
                                    </p:set>
                                    <p:animEffect transition="in" filter="fade">
                                      <p:cBhvr>
                                        <p:cTn id="7" dur="700"/>
                                        <p:tgtEl>
                                          <p:spTgt spid="107521"/>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07522">
                                            <p:txEl>
                                              <p:pRg st="0" end="0"/>
                                            </p:txEl>
                                          </p:spTgt>
                                        </p:tgtEl>
                                        <p:attrNameLst>
                                          <p:attrName>style.visibility</p:attrName>
                                        </p:attrNameLst>
                                      </p:cBhvr>
                                      <p:to>
                                        <p:strVal val="visible"/>
                                      </p:to>
                                    </p:set>
                                    <p:animEffect transition="in" filter="fade">
                                      <p:cBhvr>
                                        <p:cTn id="10" dur="700"/>
                                        <p:tgtEl>
                                          <p:spTgt spid="1075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107522">
                                            <p:txEl>
                                              <p:pRg st="1" end="1"/>
                                            </p:txEl>
                                          </p:spTgt>
                                        </p:tgtEl>
                                        <p:attrNameLst>
                                          <p:attrName>style.visibility</p:attrName>
                                        </p:attrNameLst>
                                      </p:cBhvr>
                                      <p:to>
                                        <p:strVal val="visible"/>
                                      </p:to>
                                    </p:set>
                                    <p:animEffect transition="in" filter="fade">
                                      <p:cBhvr>
                                        <p:cTn id="15" dur="700"/>
                                        <p:tgtEl>
                                          <p:spTgt spid="1075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1" grpId="0"/>
      <p:bldP spid="107522"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51" name="Rectangle 108550">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53" name="Rectangle 10855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55" name="Rectangle 10855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45" name="Rectangle 1"/>
          <p:cNvSpPr>
            <a:spLocks noGrp="1" noChangeArrowheads="1"/>
          </p:cNvSpPr>
          <p:nvPr>
            <p:ph type="title"/>
          </p:nvPr>
        </p:nvSpPr>
        <p:spPr>
          <a:xfrm>
            <a:off x="1524000" y="1248587"/>
            <a:ext cx="9144000" cy="2387600"/>
          </a:xfrm>
        </p:spPr>
        <p:txBody>
          <a:bodyPr vert="horz" lIns="91440" tIns="45720" rIns="91440" bIns="45720" rtlCol="0" anchor="b">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400" kern="1200">
                <a:solidFill>
                  <a:schemeClr val="tx1"/>
                </a:solidFill>
                <a:latin typeface="+mj-lt"/>
                <a:ea typeface="+mj-ea"/>
                <a:cs typeface="+mj-cs"/>
              </a:rPr>
              <a:t>Vázanost zákonem</a:t>
            </a:r>
          </a:p>
        </p:txBody>
      </p:sp>
      <p:sp>
        <p:nvSpPr>
          <p:cNvPr id="108546" name="Rectangle 2"/>
          <p:cNvSpPr>
            <a:spLocks noGrp="1" noChangeArrowheads="1"/>
          </p:cNvSpPr>
          <p:nvPr>
            <p:ph type="subTitle" idx="4294967295"/>
          </p:nvPr>
        </p:nvSpPr>
        <p:spPr bwMode="auto">
          <a:xfrm>
            <a:off x="1524000" y="3820338"/>
            <a:ext cx="9144000" cy="156368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Soudce je při rozhodování vázán zákonem a mezinárodní smlouvou, která je součástí právního řádu; je oprávněn posoudit soulad jiného právního předpisu  se zákonem nebo s takovou mezinárodní smlouvou.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5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Dojde-li soud k závěru, že zákon, jehož má být při řešení věci použito, je v rozporu s ústavním pořádkem, předloží věc Ústavnímu soudu.</a:t>
            </a:r>
          </a:p>
        </p:txBody>
      </p:sp>
      <p:cxnSp>
        <p:nvCxnSpPr>
          <p:cNvPr id="108557" name="Straight Connector 10855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08545"/>
                                        </p:tgtEl>
                                        <p:attrNameLst>
                                          <p:attrName>style.visibility</p:attrName>
                                        </p:attrNameLst>
                                      </p:cBhvr>
                                      <p:to>
                                        <p:strVal val="visible"/>
                                      </p:to>
                                    </p:set>
                                    <p:animEffect transition="in" filter="fade">
                                      <p:cBhvr>
                                        <p:cTn id="7" dur="400"/>
                                        <p:tgtEl>
                                          <p:spTgt spid="10854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08546">
                                            <p:txEl>
                                              <p:pRg st="0" end="0"/>
                                            </p:txEl>
                                          </p:spTgt>
                                        </p:tgtEl>
                                        <p:attrNameLst>
                                          <p:attrName>style.visibility</p:attrName>
                                        </p:attrNameLst>
                                      </p:cBhvr>
                                      <p:to>
                                        <p:strVal val="visible"/>
                                      </p:to>
                                    </p:set>
                                    <p:animEffect transition="in" filter="fade">
                                      <p:cBhvr>
                                        <p:cTn id="10" dur="400"/>
                                        <p:tgtEl>
                                          <p:spTgt spid="1085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108546">
                                            <p:txEl>
                                              <p:pRg st="2" end="2"/>
                                            </p:txEl>
                                          </p:spTgt>
                                        </p:tgtEl>
                                        <p:attrNameLst>
                                          <p:attrName>style.visibility</p:attrName>
                                        </p:attrNameLst>
                                      </p:cBhvr>
                                      <p:to>
                                        <p:strVal val="visible"/>
                                      </p:to>
                                    </p:set>
                                    <p:animEffect transition="in" filter="fade">
                                      <p:cBhvr>
                                        <p:cTn id="15" dur="400"/>
                                        <p:tgtEl>
                                          <p:spTgt spid="1085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5" grpId="0"/>
      <p:bldP spid="108546"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75" name="Rectangle 1095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6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Ústavní soud</a:t>
            </a:r>
          </a:p>
        </p:txBody>
      </p:sp>
      <p:grpSp>
        <p:nvGrpSpPr>
          <p:cNvPr id="109577" name="Group 1095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09578" name="Rectangle 1095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9" name="Rectangle 1095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581" name="Rectangle 1095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Ústavní</a:t>
            </a:r>
            <a:r>
              <a:rPr lang="en-US" sz="2200" dirty="0"/>
              <a:t> </a:t>
            </a:r>
            <a:r>
              <a:rPr lang="en-US" sz="2200" dirty="0" err="1"/>
              <a:t>soud</a:t>
            </a:r>
            <a:r>
              <a:rPr lang="en-US" sz="2200" dirty="0"/>
              <a:t> je </a:t>
            </a:r>
            <a:r>
              <a:rPr lang="en-US" sz="2200" dirty="0" err="1"/>
              <a:t>soudním</a:t>
            </a:r>
            <a:r>
              <a:rPr lang="en-US" sz="2200" dirty="0"/>
              <a:t> </a:t>
            </a:r>
            <a:r>
              <a:rPr lang="en-US" sz="2200" dirty="0" err="1"/>
              <a:t>orgánem</a:t>
            </a:r>
            <a:r>
              <a:rPr lang="en-US" sz="2200" dirty="0"/>
              <a:t> </a:t>
            </a:r>
            <a:r>
              <a:rPr lang="en-US" sz="2200" dirty="0" err="1"/>
              <a:t>ochrany</a:t>
            </a:r>
            <a:r>
              <a:rPr lang="en-US" sz="2200" dirty="0"/>
              <a:t> </a:t>
            </a:r>
            <a:r>
              <a:rPr lang="en-US" sz="2200" dirty="0" err="1"/>
              <a:t>ústavnosti</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Ústavní</a:t>
            </a:r>
            <a:r>
              <a:rPr lang="en-US" sz="2200" dirty="0"/>
              <a:t> </a:t>
            </a:r>
            <a:r>
              <a:rPr lang="en-US" sz="2200" dirty="0" err="1"/>
              <a:t>soud</a:t>
            </a:r>
            <a:r>
              <a:rPr lang="en-US" sz="2200" dirty="0"/>
              <a:t> se </a:t>
            </a:r>
            <a:r>
              <a:rPr lang="en-US" sz="2200" dirty="0" err="1"/>
              <a:t>skládá</a:t>
            </a:r>
            <a:r>
              <a:rPr lang="en-US" sz="2200" dirty="0"/>
              <a:t> z 15 </a:t>
            </a:r>
            <a:r>
              <a:rPr lang="en-US" sz="2200" dirty="0" err="1"/>
              <a:t>soudců</a:t>
            </a:r>
            <a:r>
              <a:rPr lang="en-US" sz="2200" dirty="0"/>
              <a:t>, </a:t>
            </a:r>
            <a:r>
              <a:rPr lang="en-US" sz="2200" dirty="0" err="1"/>
              <a:t>kteří</a:t>
            </a:r>
            <a:r>
              <a:rPr lang="en-US" sz="2200" dirty="0"/>
              <a:t> </a:t>
            </a:r>
            <a:r>
              <a:rPr lang="en-US" sz="2200" dirty="0" err="1"/>
              <a:t>jsou</a:t>
            </a:r>
            <a:r>
              <a:rPr lang="en-US" sz="2200" dirty="0"/>
              <a:t> </a:t>
            </a:r>
            <a:r>
              <a:rPr lang="en-US" sz="2200" dirty="0" err="1"/>
              <a:t>jmenováni</a:t>
            </a:r>
            <a:r>
              <a:rPr lang="en-US" sz="2200" dirty="0"/>
              <a:t> </a:t>
            </a:r>
            <a:r>
              <a:rPr lang="en-US" sz="2200" dirty="0" err="1"/>
              <a:t>na</a:t>
            </a:r>
            <a:r>
              <a:rPr lang="en-US" sz="2200" dirty="0"/>
              <a:t> </a:t>
            </a:r>
            <a:r>
              <a:rPr lang="en-US" sz="2200" dirty="0" err="1"/>
              <a:t>dobu</a:t>
            </a:r>
            <a:r>
              <a:rPr lang="en-US" sz="2200" dirty="0"/>
              <a:t> </a:t>
            </a:r>
            <a:r>
              <a:rPr lang="en-US" sz="2200" dirty="0" err="1"/>
              <a:t>deseti</a:t>
            </a:r>
            <a:r>
              <a:rPr lang="en-US" sz="2200" dirty="0"/>
              <a:t> let.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Soudce</a:t>
            </a:r>
            <a:r>
              <a:rPr lang="en-US" sz="2200" dirty="0"/>
              <a:t> </a:t>
            </a:r>
            <a:r>
              <a:rPr lang="en-US" sz="2200" dirty="0" err="1"/>
              <a:t>Ústavního</a:t>
            </a:r>
            <a:r>
              <a:rPr lang="en-US" sz="2200" dirty="0"/>
              <a:t> </a:t>
            </a:r>
            <a:r>
              <a:rPr lang="en-US" sz="2200" dirty="0" err="1"/>
              <a:t>soudu</a:t>
            </a:r>
            <a:r>
              <a:rPr lang="en-US" sz="2200" dirty="0"/>
              <a:t>  </a:t>
            </a:r>
            <a:r>
              <a:rPr lang="en-US" sz="2200" dirty="0" err="1"/>
              <a:t>jmenuje</a:t>
            </a:r>
            <a:r>
              <a:rPr lang="en-US" sz="2200" dirty="0"/>
              <a:t> </a:t>
            </a:r>
            <a:r>
              <a:rPr lang="en-US" sz="2200" dirty="0" err="1"/>
              <a:t>prezident</a:t>
            </a:r>
            <a:r>
              <a:rPr lang="en-US" sz="2200" dirty="0"/>
              <a:t> </a:t>
            </a:r>
            <a:r>
              <a:rPr lang="en-US" sz="2200" dirty="0" err="1"/>
              <a:t>republiky</a:t>
            </a:r>
            <a:r>
              <a:rPr lang="en-US" sz="2200" dirty="0"/>
              <a:t>  se </a:t>
            </a:r>
            <a:r>
              <a:rPr lang="en-US" sz="2200" dirty="0" err="1"/>
              <a:t>souhlasem</a:t>
            </a:r>
            <a:r>
              <a:rPr lang="en-US" sz="2200" dirty="0"/>
              <a:t> </a:t>
            </a:r>
            <a:r>
              <a:rPr lang="en-US" sz="2200" dirty="0" err="1"/>
              <a:t>Senátu</a:t>
            </a:r>
            <a:r>
              <a:rPr lang="en-US" sz="22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Soudcem</a:t>
            </a:r>
            <a:r>
              <a:rPr lang="en-US" sz="2200" dirty="0"/>
              <a:t> </a:t>
            </a:r>
            <a:r>
              <a:rPr lang="en-US" sz="2200" dirty="0" err="1"/>
              <a:t>Ústavního</a:t>
            </a:r>
            <a:r>
              <a:rPr lang="en-US" sz="2200" dirty="0"/>
              <a:t> </a:t>
            </a:r>
            <a:r>
              <a:rPr lang="en-US" sz="2200" dirty="0" err="1"/>
              <a:t>soudu</a:t>
            </a:r>
            <a:r>
              <a:rPr lang="en-US" sz="2200" dirty="0"/>
              <a:t>  </a:t>
            </a:r>
            <a:r>
              <a:rPr lang="en-US" sz="2200" dirty="0" err="1"/>
              <a:t>může</a:t>
            </a:r>
            <a:r>
              <a:rPr lang="en-US" sz="2200" dirty="0"/>
              <a:t> </a:t>
            </a:r>
            <a:r>
              <a:rPr lang="en-US" sz="2200" dirty="0" err="1"/>
              <a:t>být</a:t>
            </a:r>
            <a:r>
              <a:rPr lang="en-US" sz="2200" dirty="0"/>
              <a:t> </a:t>
            </a:r>
            <a:r>
              <a:rPr lang="en-US" sz="2200" dirty="0" err="1"/>
              <a:t>jmenován</a:t>
            </a:r>
            <a:r>
              <a:rPr lang="en-US" sz="2200" dirty="0"/>
              <a:t> </a:t>
            </a:r>
            <a:r>
              <a:rPr lang="en-US" sz="2200" dirty="0" err="1"/>
              <a:t>bezúhonný</a:t>
            </a:r>
            <a:r>
              <a:rPr lang="en-US" sz="2200" dirty="0"/>
              <a:t> </a:t>
            </a:r>
            <a:r>
              <a:rPr lang="en-US" sz="2200" dirty="0" err="1"/>
              <a:t>občan</a:t>
            </a:r>
            <a:r>
              <a:rPr lang="en-US" sz="2200" dirty="0"/>
              <a:t>, </a:t>
            </a:r>
            <a:r>
              <a:rPr lang="en-US" sz="2200" dirty="0" err="1"/>
              <a:t>který</a:t>
            </a:r>
            <a:r>
              <a:rPr lang="en-US" sz="2200" dirty="0"/>
              <a:t> je </a:t>
            </a:r>
            <a:r>
              <a:rPr lang="en-US" sz="2200" dirty="0" err="1"/>
              <a:t>volitelný</a:t>
            </a:r>
            <a:r>
              <a:rPr lang="en-US" sz="2200" dirty="0"/>
              <a:t> do </a:t>
            </a:r>
            <a:r>
              <a:rPr lang="en-US" sz="2200" dirty="0" err="1"/>
              <a:t>Senátu</a:t>
            </a:r>
            <a:r>
              <a:rPr lang="en-US" sz="2200" dirty="0"/>
              <a:t>, </a:t>
            </a:r>
            <a:r>
              <a:rPr lang="en-US" sz="2200" dirty="0" err="1"/>
              <a:t>má</a:t>
            </a:r>
            <a:r>
              <a:rPr lang="en-US" sz="2200" dirty="0"/>
              <a:t> </a:t>
            </a:r>
            <a:r>
              <a:rPr lang="en-US" sz="2200" dirty="0" err="1"/>
              <a:t>vysokoškolské</a:t>
            </a:r>
            <a:r>
              <a:rPr lang="en-US" sz="2200" dirty="0"/>
              <a:t> </a:t>
            </a:r>
            <a:r>
              <a:rPr lang="en-US" sz="2200" dirty="0" err="1"/>
              <a:t>právnické</a:t>
            </a:r>
            <a:r>
              <a:rPr lang="en-US" sz="2200" dirty="0"/>
              <a:t> </a:t>
            </a:r>
            <a:r>
              <a:rPr lang="en-US" sz="2200" dirty="0" err="1"/>
              <a:t>vzdělání</a:t>
            </a:r>
            <a:r>
              <a:rPr lang="en-US" sz="2200" dirty="0"/>
              <a:t> a </a:t>
            </a:r>
            <a:r>
              <a:rPr lang="en-US" sz="2200" dirty="0" err="1"/>
              <a:t>byl</a:t>
            </a:r>
            <a:r>
              <a:rPr lang="en-US" sz="2200" dirty="0"/>
              <a:t> </a:t>
            </a:r>
            <a:r>
              <a:rPr lang="en-US" sz="2200" dirty="0" err="1"/>
              <a:t>nejméně</a:t>
            </a:r>
            <a:r>
              <a:rPr lang="en-US" sz="2200" dirty="0"/>
              <a:t> </a:t>
            </a:r>
            <a:r>
              <a:rPr lang="en-US" sz="2200" dirty="0" err="1"/>
              <a:t>deset</a:t>
            </a:r>
            <a:r>
              <a:rPr lang="en-US" sz="2200" dirty="0"/>
              <a:t> let </a:t>
            </a:r>
            <a:r>
              <a:rPr lang="en-US" sz="2200" dirty="0" err="1"/>
              <a:t>činný</a:t>
            </a:r>
            <a:r>
              <a:rPr lang="en-US" sz="2200" dirty="0"/>
              <a:t> v </a:t>
            </a:r>
            <a:r>
              <a:rPr lang="en-US" sz="2200" dirty="0" err="1"/>
              <a:t>právnickém</a:t>
            </a:r>
            <a:r>
              <a:rPr lang="en-US" sz="2200" dirty="0"/>
              <a:t> </a:t>
            </a:r>
            <a:r>
              <a:rPr lang="en-US" sz="2200" dirty="0" err="1"/>
              <a:t>povolání</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599" name="Rectangle 11059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Vznik  funkce ústavního soudce</a:t>
            </a:r>
          </a:p>
        </p:txBody>
      </p:sp>
      <p:grpSp>
        <p:nvGrpSpPr>
          <p:cNvPr id="110601" name="Group 11060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0602" name="Rectangle 11060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03" name="Rectangle 11060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605" name="Rectangle 11060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Složením</a:t>
            </a:r>
            <a:r>
              <a:rPr lang="en-US" sz="2200" dirty="0"/>
              <a:t> </a:t>
            </a:r>
            <a:r>
              <a:rPr lang="en-US" sz="2200" dirty="0" err="1"/>
              <a:t>slibu</a:t>
            </a:r>
            <a:r>
              <a:rPr lang="en-US" sz="2200" dirty="0"/>
              <a:t> do </a:t>
            </a:r>
            <a:r>
              <a:rPr lang="en-US" sz="2200" dirty="0" err="1"/>
              <a:t>rukou</a:t>
            </a:r>
            <a:r>
              <a:rPr lang="en-US" sz="2200" dirty="0"/>
              <a:t> </a:t>
            </a:r>
            <a:r>
              <a:rPr lang="en-US" sz="2200" dirty="0" err="1"/>
              <a:t>prezidenta</a:t>
            </a:r>
            <a:r>
              <a:rPr lang="en-US" sz="2200" dirty="0"/>
              <a:t> </a:t>
            </a:r>
            <a:r>
              <a:rPr lang="en-US" sz="2200" dirty="0" err="1"/>
              <a:t>republiky</a:t>
            </a:r>
            <a:r>
              <a:rPr lang="en-US" sz="2200" dirty="0"/>
              <a:t>  se </a:t>
            </a:r>
            <a:r>
              <a:rPr lang="en-US" sz="2200" dirty="0" err="1"/>
              <a:t>soudce</a:t>
            </a:r>
            <a:r>
              <a:rPr lang="en-US" sz="2200" dirty="0"/>
              <a:t> </a:t>
            </a:r>
            <a:r>
              <a:rPr lang="en-US" sz="2200" dirty="0" err="1"/>
              <a:t>Ústavního</a:t>
            </a:r>
            <a:r>
              <a:rPr lang="en-US" sz="2200" dirty="0"/>
              <a:t> </a:t>
            </a:r>
            <a:r>
              <a:rPr lang="en-US" sz="2200" dirty="0" err="1"/>
              <a:t>soudu</a:t>
            </a:r>
            <a:r>
              <a:rPr lang="en-US" sz="2200" dirty="0"/>
              <a:t>  </a:t>
            </a:r>
            <a:r>
              <a:rPr lang="en-US" sz="2200" dirty="0" err="1"/>
              <a:t>ujímá</a:t>
            </a:r>
            <a:r>
              <a:rPr lang="en-US" sz="2200" dirty="0"/>
              <a:t> </a:t>
            </a:r>
            <a:r>
              <a:rPr lang="en-US" sz="2200" dirty="0" err="1"/>
              <a:t>své</a:t>
            </a:r>
            <a:r>
              <a:rPr lang="en-US" sz="2200" dirty="0"/>
              <a:t> </a:t>
            </a:r>
            <a:r>
              <a:rPr lang="en-US" sz="2200" dirty="0" err="1"/>
              <a:t>funkce</a:t>
            </a:r>
            <a:r>
              <a:rPr lang="en-US" sz="22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Slib</a:t>
            </a:r>
            <a:r>
              <a:rPr lang="en-US" sz="2200" dirty="0"/>
              <a:t> </a:t>
            </a:r>
            <a:r>
              <a:rPr lang="en-US" sz="2200" dirty="0" err="1"/>
              <a:t>soudce</a:t>
            </a:r>
            <a:r>
              <a:rPr lang="en-US" sz="2200" dirty="0"/>
              <a:t> </a:t>
            </a:r>
            <a:r>
              <a:rPr lang="en-US" sz="2200" dirty="0" err="1"/>
              <a:t>Ústavního</a:t>
            </a:r>
            <a:r>
              <a:rPr lang="en-US" sz="2200" dirty="0"/>
              <a:t> </a:t>
            </a:r>
            <a:r>
              <a:rPr lang="en-US" sz="2200" dirty="0" err="1"/>
              <a:t>soudu</a:t>
            </a:r>
            <a:r>
              <a:rPr lang="en-US" sz="2200" dirty="0"/>
              <a:t>  </a:t>
            </a:r>
            <a:r>
              <a:rPr lang="en-US" sz="2200" dirty="0" err="1"/>
              <a:t>zní</a:t>
            </a:r>
            <a:r>
              <a:rPr lang="en-US" sz="2200" dirty="0"/>
              <a:t>: „</a:t>
            </a:r>
            <a:r>
              <a:rPr lang="en-US" sz="2200" dirty="0" err="1"/>
              <a:t>Slibuji</a:t>
            </a:r>
            <a:r>
              <a:rPr lang="en-US" sz="2200" dirty="0"/>
              <a:t> </a:t>
            </a:r>
            <a:r>
              <a:rPr lang="en-US" sz="2200" dirty="0" err="1"/>
              <a:t>na</a:t>
            </a:r>
            <a:r>
              <a:rPr lang="en-US" sz="2200" dirty="0"/>
              <a:t> </a:t>
            </a:r>
            <a:r>
              <a:rPr lang="en-US" sz="2200" dirty="0" err="1"/>
              <a:t>svou</a:t>
            </a:r>
            <a:r>
              <a:rPr lang="en-US" sz="2200" dirty="0"/>
              <a:t> </a:t>
            </a:r>
            <a:r>
              <a:rPr lang="en-US" sz="2200" dirty="0" err="1"/>
              <a:t>čest</a:t>
            </a:r>
            <a:r>
              <a:rPr lang="en-US" sz="2200" dirty="0"/>
              <a:t> a </a:t>
            </a:r>
            <a:r>
              <a:rPr lang="en-US" sz="2200" dirty="0" err="1"/>
              <a:t>svědomí</a:t>
            </a:r>
            <a:r>
              <a:rPr lang="en-US" sz="2200" dirty="0"/>
              <a:t>, </a:t>
            </a:r>
            <a:r>
              <a:rPr lang="en-US" sz="2200" dirty="0" err="1"/>
              <a:t>že</a:t>
            </a:r>
            <a:r>
              <a:rPr lang="en-US" sz="2200" dirty="0"/>
              <a:t> </a:t>
            </a:r>
            <a:r>
              <a:rPr lang="en-US" sz="2200" dirty="0" err="1"/>
              <a:t>budu</a:t>
            </a:r>
            <a:r>
              <a:rPr lang="en-US" sz="2200" dirty="0"/>
              <a:t> </a:t>
            </a:r>
            <a:r>
              <a:rPr lang="en-US" sz="2200" dirty="0" err="1"/>
              <a:t>chránit</a:t>
            </a:r>
            <a:r>
              <a:rPr lang="en-US" sz="2200" dirty="0"/>
              <a:t> </a:t>
            </a:r>
            <a:r>
              <a:rPr lang="en-US" sz="2200" dirty="0" err="1"/>
              <a:t>neporušitelnost</a:t>
            </a:r>
            <a:r>
              <a:rPr lang="en-US" sz="2200" dirty="0"/>
              <a:t> </a:t>
            </a:r>
            <a:r>
              <a:rPr lang="en-US" sz="2200" dirty="0" err="1"/>
              <a:t>přirozených</a:t>
            </a:r>
            <a:r>
              <a:rPr lang="en-US" sz="2200" dirty="0"/>
              <a:t> </a:t>
            </a:r>
            <a:r>
              <a:rPr lang="en-US" sz="2200" dirty="0" err="1"/>
              <a:t>práv</a:t>
            </a:r>
            <a:r>
              <a:rPr lang="en-US" sz="2200" dirty="0"/>
              <a:t> </a:t>
            </a:r>
            <a:r>
              <a:rPr lang="en-US" sz="2200" dirty="0" err="1"/>
              <a:t>člověka</a:t>
            </a:r>
            <a:r>
              <a:rPr lang="en-US" sz="2200" dirty="0"/>
              <a:t> a </a:t>
            </a:r>
            <a:r>
              <a:rPr lang="en-US" sz="2200" dirty="0" err="1"/>
              <a:t>práv</a:t>
            </a:r>
            <a:r>
              <a:rPr lang="en-US" sz="2200" dirty="0"/>
              <a:t> </a:t>
            </a:r>
            <a:r>
              <a:rPr lang="en-US" sz="2200" dirty="0" err="1"/>
              <a:t>občana</a:t>
            </a:r>
            <a:r>
              <a:rPr lang="en-US" sz="2200" dirty="0"/>
              <a:t>, </a:t>
            </a:r>
            <a:r>
              <a:rPr lang="en-US" sz="2200" dirty="0" err="1"/>
              <a:t>řídit</a:t>
            </a:r>
            <a:r>
              <a:rPr lang="en-US" sz="2200" dirty="0"/>
              <a:t> se </a:t>
            </a:r>
            <a:r>
              <a:rPr lang="en-US" sz="2200" dirty="0" err="1"/>
              <a:t>ústavními</a:t>
            </a:r>
            <a:r>
              <a:rPr lang="en-US" sz="2200" dirty="0"/>
              <a:t> </a:t>
            </a:r>
            <a:r>
              <a:rPr lang="en-US" sz="2200" dirty="0" err="1"/>
              <a:t>zákony</a:t>
            </a:r>
            <a:r>
              <a:rPr lang="en-US" sz="2200" dirty="0"/>
              <a:t>  a </a:t>
            </a:r>
            <a:r>
              <a:rPr lang="en-US" sz="2200" dirty="0" err="1"/>
              <a:t>rozhodovat</a:t>
            </a:r>
            <a:r>
              <a:rPr lang="en-US" sz="2200" dirty="0"/>
              <a:t> </a:t>
            </a:r>
            <a:r>
              <a:rPr lang="en-US" sz="2200" dirty="0" err="1"/>
              <a:t>podle</a:t>
            </a:r>
            <a:r>
              <a:rPr lang="en-US" sz="2200" dirty="0"/>
              <a:t> </a:t>
            </a:r>
            <a:r>
              <a:rPr lang="en-US" sz="2200" dirty="0" err="1"/>
              <a:t>svého</a:t>
            </a:r>
            <a:r>
              <a:rPr lang="en-US" sz="2200" dirty="0"/>
              <a:t> </a:t>
            </a:r>
            <a:r>
              <a:rPr lang="en-US" sz="2200" dirty="0" err="1"/>
              <a:t>nejlepšího</a:t>
            </a:r>
            <a:r>
              <a:rPr lang="en-US" sz="2200" dirty="0"/>
              <a:t> </a:t>
            </a:r>
            <a:r>
              <a:rPr lang="en-US" sz="2200" dirty="0" err="1"/>
              <a:t>přesvědčení</a:t>
            </a:r>
            <a:r>
              <a:rPr lang="en-US" sz="2200" dirty="0"/>
              <a:t> </a:t>
            </a:r>
            <a:r>
              <a:rPr lang="en-US" sz="2200" dirty="0" err="1"/>
              <a:t>nezávisle</a:t>
            </a:r>
            <a:r>
              <a:rPr lang="en-US" sz="2200" dirty="0"/>
              <a:t> a </a:t>
            </a:r>
            <a:r>
              <a:rPr lang="en-US" sz="2200" dirty="0" err="1"/>
              <a:t>nestranně</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Odmítne</a:t>
            </a:r>
            <a:r>
              <a:rPr lang="en-US" sz="2200" dirty="0"/>
              <a:t>-li </a:t>
            </a:r>
            <a:r>
              <a:rPr lang="en-US" sz="2200" dirty="0" err="1"/>
              <a:t>soudce</a:t>
            </a:r>
            <a:r>
              <a:rPr lang="en-US" sz="2200" dirty="0"/>
              <a:t> </a:t>
            </a:r>
            <a:r>
              <a:rPr lang="en-US" sz="2200" dirty="0" err="1"/>
              <a:t>složit</a:t>
            </a:r>
            <a:r>
              <a:rPr lang="en-US" sz="2200" dirty="0"/>
              <a:t> </a:t>
            </a:r>
            <a:r>
              <a:rPr lang="en-US" sz="2200" dirty="0" err="1"/>
              <a:t>slib</a:t>
            </a:r>
            <a:r>
              <a:rPr lang="en-US" sz="2200" dirty="0"/>
              <a:t> </a:t>
            </a:r>
            <a:r>
              <a:rPr lang="en-US" sz="2200" dirty="0" err="1"/>
              <a:t>nebo</a:t>
            </a:r>
            <a:r>
              <a:rPr lang="en-US" sz="2200" dirty="0"/>
              <a:t> </a:t>
            </a:r>
            <a:r>
              <a:rPr lang="en-US" sz="2200" dirty="0" err="1"/>
              <a:t>složí</a:t>
            </a:r>
            <a:r>
              <a:rPr lang="en-US" sz="2200" dirty="0"/>
              <a:t>-li </a:t>
            </a:r>
            <a:r>
              <a:rPr lang="en-US" sz="2200" dirty="0" err="1"/>
              <a:t>slib</a:t>
            </a:r>
            <a:r>
              <a:rPr lang="en-US" sz="2200" dirty="0"/>
              <a:t> s </a:t>
            </a:r>
            <a:r>
              <a:rPr lang="en-US" sz="2200" dirty="0" err="1"/>
              <a:t>výhradou</a:t>
            </a:r>
            <a:r>
              <a:rPr lang="en-US" sz="2200" dirty="0"/>
              <a:t>, </a:t>
            </a:r>
            <a:r>
              <a:rPr lang="en-US" sz="2200" dirty="0" err="1"/>
              <a:t>hledí</a:t>
            </a:r>
            <a:r>
              <a:rPr lang="en-US" sz="2200" dirty="0"/>
              <a:t> se </a:t>
            </a:r>
            <a:r>
              <a:rPr lang="en-US" sz="2200" dirty="0" err="1"/>
              <a:t>na</a:t>
            </a:r>
            <a:r>
              <a:rPr lang="en-US" sz="2200" dirty="0"/>
              <a:t> </a:t>
            </a:r>
            <a:r>
              <a:rPr lang="en-US" sz="2200" dirty="0" err="1"/>
              <a:t>něho</a:t>
            </a:r>
            <a:r>
              <a:rPr lang="en-US" sz="2200" dirty="0"/>
              <a:t>, </a:t>
            </a:r>
            <a:r>
              <a:rPr lang="en-US" sz="2200" dirty="0" err="1"/>
              <a:t>jako</a:t>
            </a:r>
            <a:r>
              <a:rPr lang="en-US" sz="2200" dirty="0"/>
              <a:t> by </a:t>
            </a:r>
            <a:r>
              <a:rPr lang="en-US" sz="2200" dirty="0" err="1"/>
              <a:t>nebyl</a:t>
            </a:r>
            <a:r>
              <a:rPr lang="en-US" sz="2200" dirty="0"/>
              <a:t> </a:t>
            </a:r>
            <a:r>
              <a:rPr lang="en-US" sz="2200" dirty="0" err="1"/>
              <a:t>jmenován</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623" name="Rectangle 1116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1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Imunita ústavního soudce</a:t>
            </a:r>
          </a:p>
        </p:txBody>
      </p:sp>
      <p:grpSp>
        <p:nvGrpSpPr>
          <p:cNvPr id="111625" name="Group 1116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1626" name="Rectangle 1116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27" name="Rectangle 1116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629" name="Rectangle 1116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1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Soudce</a:t>
            </a:r>
            <a:r>
              <a:rPr lang="en-US" sz="1700" dirty="0"/>
              <a:t> </a:t>
            </a:r>
            <a:r>
              <a:rPr lang="en-US" sz="1700" dirty="0" err="1"/>
              <a:t>Ústavního</a:t>
            </a:r>
            <a:r>
              <a:rPr lang="en-US" sz="1700" dirty="0"/>
              <a:t> </a:t>
            </a:r>
            <a:r>
              <a:rPr lang="en-US" sz="1700" dirty="0" err="1"/>
              <a:t>soudu</a:t>
            </a:r>
            <a:r>
              <a:rPr lang="en-US" sz="1700" dirty="0"/>
              <a:t>  </a:t>
            </a:r>
            <a:r>
              <a:rPr lang="en-US" sz="1700" dirty="0" err="1"/>
              <a:t>nelze</a:t>
            </a:r>
            <a:r>
              <a:rPr lang="en-US" sz="1700" dirty="0"/>
              <a:t> </a:t>
            </a:r>
            <a:r>
              <a:rPr lang="en-US" sz="1700" dirty="0" err="1"/>
              <a:t>trestně</a:t>
            </a:r>
            <a:r>
              <a:rPr lang="en-US" sz="1700" dirty="0"/>
              <a:t> </a:t>
            </a:r>
            <a:r>
              <a:rPr lang="en-US" sz="1700" dirty="0" err="1"/>
              <a:t>stíhat</a:t>
            </a:r>
            <a:r>
              <a:rPr lang="en-US" sz="1700" dirty="0"/>
              <a:t> bez </a:t>
            </a:r>
            <a:r>
              <a:rPr lang="en-US" sz="1700" dirty="0" err="1"/>
              <a:t>souhlasu</a:t>
            </a:r>
            <a:r>
              <a:rPr lang="en-US" sz="1700" dirty="0"/>
              <a:t> </a:t>
            </a:r>
            <a:r>
              <a:rPr lang="en-US" sz="1700" dirty="0" err="1"/>
              <a:t>Senátu</a:t>
            </a:r>
            <a:r>
              <a:rPr lang="en-US" sz="1700" dirty="0"/>
              <a:t>. </a:t>
            </a:r>
            <a:r>
              <a:rPr lang="en-US" sz="1700" dirty="0" err="1"/>
              <a:t>Odepře</a:t>
            </a:r>
            <a:r>
              <a:rPr lang="en-US" sz="1700" dirty="0"/>
              <a:t>-li </a:t>
            </a:r>
            <a:r>
              <a:rPr lang="en-US" sz="1700" dirty="0" err="1"/>
              <a:t>Senát</a:t>
            </a:r>
            <a:r>
              <a:rPr lang="en-US" sz="1700" dirty="0"/>
              <a:t>  </a:t>
            </a:r>
            <a:r>
              <a:rPr lang="en-US" sz="1700" dirty="0" err="1"/>
              <a:t>souhlas</a:t>
            </a:r>
            <a:r>
              <a:rPr lang="en-US" sz="1700" dirty="0"/>
              <a:t>, je </a:t>
            </a:r>
            <a:r>
              <a:rPr lang="en-US" sz="1700" dirty="0" err="1"/>
              <a:t>trestní</a:t>
            </a:r>
            <a:r>
              <a:rPr lang="en-US" sz="1700" dirty="0"/>
              <a:t> </a:t>
            </a:r>
            <a:r>
              <a:rPr lang="en-US" sz="1700" dirty="0" err="1"/>
              <a:t>stíhání</a:t>
            </a:r>
            <a:r>
              <a:rPr lang="en-US" sz="1700" dirty="0"/>
              <a:t> </a:t>
            </a:r>
            <a:r>
              <a:rPr lang="en-US" sz="1700" dirty="0" err="1"/>
              <a:t>navždy</a:t>
            </a:r>
            <a:r>
              <a:rPr lang="en-US" sz="1700" dirty="0"/>
              <a:t> </a:t>
            </a:r>
            <a:r>
              <a:rPr lang="en-US" sz="1700" dirty="0" err="1"/>
              <a:t>vyloučeno</a:t>
            </a:r>
            <a:r>
              <a:rPr lang="en-US" sz="17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Soudce</a:t>
            </a:r>
            <a:r>
              <a:rPr lang="en-US" sz="1700" dirty="0"/>
              <a:t> </a:t>
            </a:r>
            <a:r>
              <a:rPr lang="en-US" sz="1700" dirty="0" err="1"/>
              <a:t>Ústavního</a:t>
            </a:r>
            <a:r>
              <a:rPr lang="en-US" sz="1700" dirty="0"/>
              <a:t> </a:t>
            </a:r>
            <a:r>
              <a:rPr lang="en-US" sz="1700" dirty="0" err="1"/>
              <a:t>soudu</a:t>
            </a:r>
            <a:r>
              <a:rPr lang="en-US" sz="1700" dirty="0"/>
              <a:t>  </a:t>
            </a:r>
            <a:r>
              <a:rPr lang="en-US" sz="1700" dirty="0" err="1"/>
              <a:t>lze</a:t>
            </a:r>
            <a:r>
              <a:rPr lang="en-US" sz="1700" dirty="0"/>
              <a:t> </a:t>
            </a:r>
            <a:r>
              <a:rPr lang="en-US" sz="1700" dirty="0" err="1"/>
              <a:t>zadržet</a:t>
            </a:r>
            <a:r>
              <a:rPr lang="en-US" sz="1700" dirty="0"/>
              <a:t> </a:t>
            </a:r>
            <a:r>
              <a:rPr lang="en-US" sz="1700" dirty="0" err="1"/>
              <a:t>jen</a:t>
            </a:r>
            <a:r>
              <a:rPr lang="en-US" sz="1700" dirty="0"/>
              <a:t>, </a:t>
            </a:r>
            <a:r>
              <a:rPr lang="en-US" sz="1700" dirty="0" err="1"/>
              <a:t>byl</a:t>
            </a:r>
            <a:r>
              <a:rPr lang="en-US" sz="1700" dirty="0"/>
              <a:t>-li </a:t>
            </a:r>
            <a:r>
              <a:rPr lang="en-US" sz="1700" dirty="0" err="1"/>
              <a:t>dopaden</a:t>
            </a:r>
            <a:r>
              <a:rPr lang="en-US" sz="1700" dirty="0"/>
              <a:t> </a:t>
            </a:r>
            <a:r>
              <a:rPr lang="en-US" sz="1700" dirty="0" err="1"/>
              <a:t>při</a:t>
            </a:r>
            <a:r>
              <a:rPr lang="en-US" sz="1700" dirty="0"/>
              <a:t> </a:t>
            </a:r>
            <a:r>
              <a:rPr lang="en-US" sz="1700" dirty="0" err="1"/>
              <a:t>spáchání</a:t>
            </a:r>
            <a:r>
              <a:rPr lang="en-US" sz="1700" dirty="0"/>
              <a:t> </a:t>
            </a:r>
            <a:r>
              <a:rPr lang="en-US" sz="1700" dirty="0" err="1"/>
              <a:t>trestného</a:t>
            </a:r>
            <a:r>
              <a:rPr lang="en-US" sz="1700" dirty="0"/>
              <a:t> </a:t>
            </a:r>
            <a:r>
              <a:rPr lang="en-US" sz="1700" dirty="0" err="1"/>
              <a:t>činu</a:t>
            </a:r>
            <a:r>
              <a:rPr lang="en-US" sz="1700" dirty="0"/>
              <a:t>, </a:t>
            </a:r>
            <a:r>
              <a:rPr lang="en-US" sz="1700" dirty="0" err="1"/>
              <a:t>anebo</a:t>
            </a:r>
            <a:r>
              <a:rPr lang="en-US" sz="1700" dirty="0"/>
              <a:t> </a:t>
            </a:r>
            <a:r>
              <a:rPr lang="en-US" sz="1700" dirty="0" err="1"/>
              <a:t>bezprostředně</a:t>
            </a:r>
            <a:r>
              <a:rPr lang="en-US" sz="1700" dirty="0"/>
              <a:t> </a:t>
            </a:r>
            <a:r>
              <a:rPr lang="en-US" sz="1700" dirty="0" err="1"/>
              <a:t>poté</a:t>
            </a:r>
            <a:r>
              <a:rPr lang="en-US" sz="1700" dirty="0"/>
              <a:t>. </a:t>
            </a:r>
            <a:r>
              <a:rPr lang="en-US" sz="1700" dirty="0" err="1"/>
              <a:t>Příslušný</a:t>
            </a:r>
            <a:r>
              <a:rPr lang="en-US" sz="1700" dirty="0"/>
              <a:t> </a:t>
            </a:r>
            <a:r>
              <a:rPr lang="en-US" sz="1700" dirty="0" err="1"/>
              <a:t>orgán</a:t>
            </a:r>
            <a:r>
              <a:rPr lang="en-US" sz="1700" dirty="0"/>
              <a:t> je </a:t>
            </a:r>
            <a:r>
              <a:rPr lang="en-US" sz="1700" dirty="0" err="1"/>
              <a:t>povinen</a:t>
            </a:r>
            <a:r>
              <a:rPr lang="en-US" sz="1700" dirty="0"/>
              <a:t> </a:t>
            </a:r>
            <a:r>
              <a:rPr lang="en-US" sz="1700" dirty="0" err="1"/>
              <a:t>zadržení</a:t>
            </a:r>
            <a:r>
              <a:rPr lang="en-US" sz="1700" dirty="0"/>
              <a:t> </a:t>
            </a:r>
            <a:r>
              <a:rPr lang="en-US" sz="1700" dirty="0" err="1"/>
              <a:t>ihned</a:t>
            </a:r>
            <a:r>
              <a:rPr lang="en-US" sz="1700" dirty="0"/>
              <a:t> </a:t>
            </a:r>
            <a:r>
              <a:rPr lang="en-US" sz="1700" dirty="0" err="1"/>
              <a:t>oznámit</a:t>
            </a:r>
            <a:r>
              <a:rPr lang="en-US" sz="1700" dirty="0"/>
              <a:t> </a:t>
            </a:r>
            <a:r>
              <a:rPr lang="en-US" sz="1700" dirty="0" err="1"/>
              <a:t>předsedovi</a:t>
            </a:r>
            <a:r>
              <a:rPr lang="en-US" sz="1700" dirty="0"/>
              <a:t> </a:t>
            </a:r>
            <a:r>
              <a:rPr lang="en-US" sz="1700" dirty="0" err="1"/>
              <a:t>Senátu</a:t>
            </a:r>
            <a:r>
              <a:rPr lang="en-US" sz="1700" dirty="0"/>
              <a:t>.  </a:t>
            </a:r>
            <a:r>
              <a:rPr lang="en-US" sz="1700" dirty="0" err="1"/>
              <a:t>Nedá</a:t>
            </a:r>
            <a:r>
              <a:rPr lang="en-US" sz="1700" dirty="0"/>
              <a:t>-li </a:t>
            </a:r>
            <a:r>
              <a:rPr lang="en-US" sz="1700" dirty="0" err="1"/>
              <a:t>předseda</a:t>
            </a:r>
            <a:r>
              <a:rPr lang="en-US" sz="1700" dirty="0"/>
              <a:t> </a:t>
            </a:r>
            <a:r>
              <a:rPr lang="en-US" sz="1700" dirty="0" err="1"/>
              <a:t>Senátu</a:t>
            </a:r>
            <a:r>
              <a:rPr lang="en-US" sz="1700" dirty="0"/>
              <a:t>  do 24 </a:t>
            </a:r>
            <a:r>
              <a:rPr lang="en-US" sz="1700" dirty="0" err="1"/>
              <a:t>hodin</a:t>
            </a:r>
            <a:r>
              <a:rPr lang="en-US" sz="1700" dirty="0"/>
              <a:t> od </a:t>
            </a:r>
            <a:r>
              <a:rPr lang="en-US" sz="1700" dirty="0" err="1"/>
              <a:t>zadržení</a:t>
            </a:r>
            <a:r>
              <a:rPr lang="en-US" sz="1700" dirty="0"/>
              <a:t> </a:t>
            </a:r>
            <a:r>
              <a:rPr lang="en-US" sz="1700" dirty="0" err="1"/>
              <a:t>souhlas</a:t>
            </a:r>
            <a:r>
              <a:rPr lang="en-US" sz="1700" dirty="0"/>
              <a:t> k </a:t>
            </a:r>
            <a:r>
              <a:rPr lang="en-US" sz="1700" dirty="0" err="1"/>
              <a:t>odevzdání</a:t>
            </a:r>
            <a:r>
              <a:rPr lang="en-US" sz="1700" dirty="0"/>
              <a:t> </a:t>
            </a:r>
            <a:r>
              <a:rPr lang="en-US" sz="1700" dirty="0" err="1"/>
              <a:t>zadrženého</a:t>
            </a:r>
            <a:r>
              <a:rPr lang="en-US" sz="1700" dirty="0"/>
              <a:t> </a:t>
            </a:r>
            <a:r>
              <a:rPr lang="en-US" sz="1700" dirty="0" err="1"/>
              <a:t>soudu</a:t>
            </a:r>
            <a:r>
              <a:rPr lang="en-US" sz="1700" dirty="0"/>
              <a:t>, je </a:t>
            </a:r>
            <a:r>
              <a:rPr lang="en-US" sz="1700" dirty="0" err="1"/>
              <a:t>příslušný</a:t>
            </a:r>
            <a:r>
              <a:rPr lang="en-US" sz="1700" dirty="0"/>
              <a:t> </a:t>
            </a:r>
            <a:r>
              <a:rPr lang="en-US" sz="1700" dirty="0" err="1"/>
              <a:t>orgán</a:t>
            </a:r>
            <a:r>
              <a:rPr lang="en-US" sz="1700" dirty="0"/>
              <a:t> </a:t>
            </a:r>
            <a:r>
              <a:rPr lang="en-US" sz="1700" dirty="0" err="1"/>
              <a:t>povinen</a:t>
            </a:r>
            <a:r>
              <a:rPr lang="en-US" sz="1700" dirty="0"/>
              <a:t> ho </a:t>
            </a:r>
            <a:r>
              <a:rPr lang="en-US" sz="1700" dirty="0" err="1"/>
              <a:t>propustit</a:t>
            </a:r>
            <a:r>
              <a:rPr lang="en-US" sz="1700" dirty="0"/>
              <a:t>. Na </a:t>
            </a:r>
            <a:r>
              <a:rPr lang="en-US" sz="1700" dirty="0" err="1"/>
              <a:t>své</a:t>
            </a:r>
            <a:r>
              <a:rPr lang="en-US" sz="1700" dirty="0"/>
              <a:t> </a:t>
            </a:r>
            <a:r>
              <a:rPr lang="en-US" sz="1700" dirty="0" err="1"/>
              <a:t>první</a:t>
            </a:r>
            <a:r>
              <a:rPr lang="en-US" sz="1700" dirty="0"/>
              <a:t> </a:t>
            </a:r>
            <a:r>
              <a:rPr lang="en-US" sz="1700" dirty="0" err="1"/>
              <a:t>následující</a:t>
            </a:r>
            <a:r>
              <a:rPr lang="en-US" sz="1700" dirty="0"/>
              <a:t> </a:t>
            </a:r>
            <a:r>
              <a:rPr lang="en-US" sz="1700" dirty="0" err="1"/>
              <a:t>schůzi</a:t>
            </a:r>
            <a:r>
              <a:rPr lang="en-US" sz="1700" dirty="0"/>
              <a:t> </a:t>
            </a:r>
            <a:r>
              <a:rPr lang="en-US" sz="1700" dirty="0" err="1"/>
              <a:t>Senát</a:t>
            </a:r>
            <a:r>
              <a:rPr lang="en-US" sz="1700" dirty="0"/>
              <a:t>  </a:t>
            </a:r>
            <a:r>
              <a:rPr lang="en-US" sz="1700" dirty="0" err="1"/>
              <a:t>rozhodne</a:t>
            </a:r>
            <a:r>
              <a:rPr lang="en-US" sz="1700" dirty="0"/>
              <a:t> o </a:t>
            </a:r>
            <a:r>
              <a:rPr lang="en-US" sz="1700" dirty="0" err="1"/>
              <a:t>přípustnosti</a:t>
            </a:r>
            <a:r>
              <a:rPr lang="en-US" sz="1700" dirty="0"/>
              <a:t> </a:t>
            </a:r>
            <a:r>
              <a:rPr lang="en-US" sz="1700" dirty="0" err="1"/>
              <a:t>trestního</a:t>
            </a:r>
            <a:r>
              <a:rPr lang="en-US" sz="1700" dirty="0"/>
              <a:t> </a:t>
            </a:r>
            <a:r>
              <a:rPr lang="en-US" sz="1700" dirty="0" err="1"/>
              <a:t>stíhání</a:t>
            </a:r>
            <a:r>
              <a:rPr lang="en-US" sz="1700" dirty="0"/>
              <a:t>  s </a:t>
            </a:r>
            <a:r>
              <a:rPr lang="en-US" sz="1700" dirty="0" err="1"/>
              <a:t>konečnou</a:t>
            </a:r>
            <a:r>
              <a:rPr lang="en-US" sz="1700" dirty="0"/>
              <a:t> </a:t>
            </a:r>
            <a:r>
              <a:rPr lang="en-US" sz="1700" dirty="0" err="1"/>
              <a:t>platností</a:t>
            </a:r>
            <a:r>
              <a:rPr lang="en-US" sz="17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7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Soudce</a:t>
            </a:r>
            <a:r>
              <a:rPr lang="en-US" sz="1700" dirty="0"/>
              <a:t> </a:t>
            </a:r>
            <a:r>
              <a:rPr lang="en-US" sz="1700" dirty="0" err="1"/>
              <a:t>Ústavního</a:t>
            </a:r>
            <a:r>
              <a:rPr lang="en-US" sz="1700" dirty="0"/>
              <a:t> </a:t>
            </a:r>
            <a:r>
              <a:rPr lang="en-US" sz="1700" dirty="0" err="1"/>
              <a:t>soudu</a:t>
            </a:r>
            <a:r>
              <a:rPr lang="en-US" sz="1700" dirty="0"/>
              <a:t>  </a:t>
            </a:r>
            <a:r>
              <a:rPr lang="en-US" sz="1700" dirty="0" err="1"/>
              <a:t>má</a:t>
            </a:r>
            <a:r>
              <a:rPr lang="en-US" sz="1700" dirty="0"/>
              <a:t> </a:t>
            </a:r>
            <a:r>
              <a:rPr lang="en-US" sz="1700" dirty="0" err="1"/>
              <a:t>právo</a:t>
            </a:r>
            <a:r>
              <a:rPr lang="en-US" sz="1700" dirty="0"/>
              <a:t> </a:t>
            </a:r>
            <a:r>
              <a:rPr lang="en-US" sz="1700" dirty="0" err="1"/>
              <a:t>odepřít</a:t>
            </a:r>
            <a:r>
              <a:rPr lang="en-US" sz="1700" dirty="0"/>
              <a:t> </a:t>
            </a:r>
            <a:r>
              <a:rPr lang="en-US" sz="1700" dirty="0" err="1"/>
              <a:t>svědectví</a:t>
            </a:r>
            <a:r>
              <a:rPr lang="en-US" sz="1700" dirty="0"/>
              <a:t> o </a:t>
            </a:r>
            <a:r>
              <a:rPr lang="en-US" sz="1700" dirty="0" err="1"/>
              <a:t>skutečnostech</a:t>
            </a:r>
            <a:r>
              <a:rPr lang="en-US" sz="1700" dirty="0"/>
              <a:t>, </a:t>
            </a:r>
            <a:r>
              <a:rPr lang="en-US" sz="1700" dirty="0" err="1"/>
              <a:t>které</a:t>
            </a:r>
            <a:r>
              <a:rPr lang="en-US" sz="1700" dirty="0"/>
              <a:t> se </a:t>
            </a:r>
            <a:r>
              <a:rPr lang="en-US" sz="1700" dirty="0" err="1"/>
              <a:t>dozvěděl</a:t>
            </a:r>
            <a:r>
              <a:rPr lang="en-US" sz="1700" dirty="0"/>
              <a:t> v </a:t>
            </a:r>
            <a:r>
              <a:rPr lang="en-US" sz="1700" dirty="0" err="1"/>
              <a:t>souvislosti</a:t>
            </a:r>
            <a:r>
              <a:rPr lang="en-US" sz="1700" dirty="0"/>
              <a:t> s </a:t>
            </a:r>
            <a:r>
              <a:rPr lang="en-US" sz="1700" dirty="0" err="1"/>
              <a:t>výkonem</a:t>
            </a:r>
            <a:r>
              <a:rPr lang="en-US" sz="1700" dirty="0"/>
              <a:t> </a:t>
            </a:r>
            <a:r>
              <a:rPr lang="en-US" sz="1700" dirty="0" err="1"/>
              <a:t>své</a:t>
            </a:r>
            <a:r>
              <a:rPr lang="en-US" sz="1700" dirty="0"/>
              <a:t> </a:t>
            </a:r>
            <a:r>
              <a:rPr lang="en-US" sz="1700" dirty="0" err="1"/>
              <a:t>funkce</a:t>
            </a:r>
            <a:r>
              <a:rPr lang="en-US" sz="1700" dirty="0"/>
              <a:t>, a to </a:t>
            </a:r>
            <a:r>
              <a:rPr lang="en-US" sz="1700" dirty="0" err="1"/>
              <a:t>i</a:t>
            </a:r>
            <a:r>
              <a:rPr lang="en-US" sz="1700" dirty="0"/>
              <a:t> </a:t>
            </a:r>
            <a:r>
              <a:rPr lang="en-US" sz="1700" dirty="0" err="1"/>
              <a:t>poté</a:t>
            </a:r>
            <a:r>
              <a:rPr lang="en-US" sz="1700" dirty="0"/>
              <a:t>, </a:t>
            </a:r>
            <a:r>
              <a:rPr lang="en-US" sz="1700" dirty="0" err="1"/>
              <a:t>kdy</a:t>
            </a:r>
            <a:r>
              <a:rPr lang="en-US" sz="1700" dirty="0"/>
              <a:t> </a:t>
            </a:r>
            <a:r>
              <a:rPr lang="en-US" sz="1700" dirty="0" err="1"/>
              <a:t>přestal</a:t>
            </a:r>
            <a:r>
              <a:rPr lang="en-US" sz="1700" dirty="0"/>
              <a:t> </a:t>
            </a:r>
            <a:r>
              <a:rPr lang="en-US" sz="1700" dirty="0" err="1"/>
              <a:t>být</a:t>
            </a:r>
            <a:r>
              <a:rPr lang="en-US" sz="1700" dirty="0"/>
              <a:t> </a:t>
            </a:r>
            <a:r>
              <a:rPr lang="en-US" sz="1700" dirty="0" err="1"/>
              <a:t>soudcem</a:t>
            </a:r>
            <a:r>
              <a:rPr lang="en-US" sz="1700" dirty="0"/>
              <a:t> </a:t>
            </a:r>
            <a:r>
              <a:rPr lang="en-US" sz="1700" dirty="0" err="1"/>
              <a:t>Ústavního</a:t>
            </a:r>
            <a:r>
              <a:rPr lang="en-US" sz="1700" dirty="0"/>
              <a:t> </a:t>
            </a:r>
            <a:r>
              <a:rPr lang="en-US" sz="1700" dirty="0" err="1"/>
              <a:t>soudu</a:t>
            </a:r>
            <a:r>
              <a:rPr lang="en-US" sz="17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47" name="Rectangle 11264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Věcná působnost  I</a:t>
            </a:r>
          </a:p>
        </p:txBody>
      </p:sp>
      <p:grpSp>
        <p:nvGrpSpPr>
          <p:cNvPr id="112649" name="Group 1126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2650" name="Rectangle 1126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1" name="Rectangle 1126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653" name="Rectangle 1126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a)	o </a:t>
            </a:r>
            <a:r>
              <a:rPr lang="en-US" sz="1900" dirty="0" err="1"/>
              <a:t>zrušení</a:t>
            </a:r>
            <a:r>
              <a:rPr lang="en-US" sz="1900" dirty="0"/>
              <a:t> </a:t>
            </a:r>
            <a:r>
              <a:rPr lang="en-US" sz="1900" dirty="0" err="1"/>
              <a:t>zákonů</a:t>
            </a:r>
            <a:r>
              <a:rPr lang="en-US" sz="1900" dirty="0"/>
              <a:t> </a:t>
            </a:r>
            <a:r>
              <a:rPr lang="en-US" sz="1900" dirty="0" err="1"/>
              <a:t>nebo</a:t>
            </a:r>
            <a:r>
              <a:rPr lang="en-US" sz="1900" dirty="0"/>
              <a:t> </a:t>
            </a:r>
            <a:r>
              <a:rPr lang="en-US" sz="1900" dirty="0" err="1"/>
              <a:t>jejich</a:t>
            </a:r>
            <a:r>
              <a:rPr lang="en-US" sz="1900" dirty="0"/>
              <a:t> </a:t>
            </a:r>
            <a:r>
              <a:rPr lang="en-US" sz="1900" dirty="0" err="1"/>
              <a:t>jednotlivých</a:t>
            </a:r>
            <a:r>
              <a:rPr lang="en-US" sz="1900" dirty="0"/>
              <a:t> </a:t>
            </a:r>
            <a:r>
              <a:rPr lang="en-US" sz="1900" dirty="0" err="1"/>
              <a:t>ustanovení</a:t>
            </a:r>
            <a:r>
              <a:rPr lang="en-US" sz="1900" dirty="0"/>
              <a:t>, </a:t>
            </a:r>
            <a:r>
              <a:rPr lang="en-US" sz="1900" dirty="0" err="1"/>
              <a:t>jsou</a:t>
            </a:r>
            <a:r>
              <a:rPr lang="en-US" sz="1900" dirty="0"/>
              <a:t>-li v </a:t>
            </a:r>
            <a:r>
              <a:rPr lang="en-US" sz="1900" dirty="0" err="1"/>
              <a:t>rozporu</a:t>
            </a:r>
            <a:r>
              <a:rPr lang="en-US" sz="1900" dirty="0"/>
              <a:t> s </a:t>
            </a:r>
            <a:r>
              <a:rPr lang="en-US" sz="1900" dirty="0" err="1"/>
              <a:t>ústavním</a:t>
            </a:r>
            <a:r>
              <a:rPr lang="en-US" sz="1900" dirty="0"/>
              <a:t> </a:t>
            </a:r>
            <a:r>
              <a:rPr lang="en-US" sz="1900" dirty="0" err="1"/>
              <a:t>pořádkem</a:t>
            </a:r>
            <a:r>
              <a:rPr lang="en-US" sz="19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b)	o </a:t>
            </a:r>
            <a:r>
              <a:rPr lang="en-US" sz="1900" dirty="0" err="1"/>
              <a:t>zrušení</a:t>
            </a:r>
            <a:r>
              <a:rPr lang="en-US" sz="1900" dirty="0"/>
              <a:t> </a:t>
            </a:r>
            <a:r>
              <a:rPr lang="en-US" sz="1900" dirty="0" err="1"/>
              <a:t>jiných</a:t>
            </a:r>
            <a:r>
              <a:rPr lang="en-US" sz="1900" dirty="0"/>
              <a:t> </a:t>
            </a:r>
            <a:r>
              <a:rPr lang="en-US" sz="1900" dirty="0" err="1"/>
              <a:t>právních</a:t>
            </a:r>
            <a:r>
              <a:rPr lang="en-US" sz="1900" dirty="0"/>
              <a:t> </a:t>
            </a:r>
            <a:r>
              <a:rPr lang="en-US" sz="1900" dirty="0" err="1"/>
              <a:t>předpisů</a:t>
            </a:r>
            <a:r>
              <a:rPr lang="en-US" sz="1900" dirty="0"/>
              <a:t>  </a:t>
            </a:r>
            <a:r>
              <a:rPr lang="en-US" sz="1900" dirty="0" err="1"/>
              <a:t>nebo</a:t>
            </a:r>
            <a:r>
              <a:rPr lang="en-US" sz="1900" dirty="0"/>
              <a:t> </a:t>
            </a:r>
            <a:r>
              <a:rPr lang="en-US" sz="1900" dirty="0" err="1"/>
              <a:t>jejich</a:t>
            </a:r>
            <a:r>
              <a:rPr lang="en-US" sz="1900" dirty="0"/>
              <a:t> </a:t>
            </a:r>
            <a:r>
              <a:rPr lang="en-US" sz="1900" dirty="0" err="1"/>
              <a:t>jednotlivých</a:t>
            </a:r>
            <a:r>
              <a:rPr lang="en-US" sz="1900" dirty="0"/>
              <a:t> </a:t>
            </a:r>
            <a:r>
              <a:rPr lang="en-US" sz="1900" dirty="0" err="1"/>
              <a:t>ustanovení</a:t>
            </a:r>
            <a:r>
              <a:rPr lang="en-US" sz="1900" dirty="0"/>
              <a:t>, </a:t>
            </a:r>
            <a:r>
              <a:rPr lang="en-US" sz="1900" dirty="0" err="1"/>
              <a:t>jsou</a:t>
            </a:r>
            <a:r>
              <a:rPr lang="en-US" sz="1900" dirty="0"/>
              <a:t>-li v </a:t>
            </a:r>
            <a:r>
              <a:rPr lang="en-US" sz="1900" dirty="0" err="1"/>
              <a:t>rozporu</a:t>
            </a:r>
            <a:r>
              <a:rPr lang="en-US" sz="1900" dirty="0"/>
              <a:t> s </a:t>
            </a:r>
            <a:r>
              <a:rPr lang="en-US" sz="1900" dirty="0" err="1"/>
              <a:t>ústavním</a:t>
            </a:r>
            <a:r>
              <a:rPr lang="en-US" sz="1900" dirty="0"/>
              <a:t> </a:t>
            </a:r>
            <a:r>
              <a:rPr lang="en-US" sz="1900" dirty="0" err="1"/>
              <a:t>pořádkem</a:t>
            </a:r>
            <a:r>
              <a:rPr lang="en-US" sz="1900" dirty="0"/>
              <a:t> </a:t>
            </a:r>
            <a:r>
              <a:rPr lang="en-US" sz="1900" dirty="0" err="1"/>
              <a:t>nebo</a:t>
            </a:r>
            <a:r>
              <a:rPr lang="en-US" sz="1900" dirty="0"/>
              <a:t> </a:t>
            </a:r>
            <a:r>
              <a:rPr lang="en-US" sz="1900" dirty="0" err="1"/>
              <a:t>zákonem</a:t>
            </a:r>
            <a:r>
              <a:rPr lang="en-US" sz="19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c)	o </a:t>
            </a:r>
            <a:r>
              <a:rPr lang="en-US" sz="1900" dirty="0" err="1"/>
              <a:t>ústavní</a:t>
            </a:r>
            <a:r>
              <a:rPr lang="en-US" sz="1900" dirty="0"/>
              <a:t> </a:t>
            </a:r>
            <a:r>
              <a:rPr lang="en-US" sz="1900" dirty="0" err="1"/>
              <a:t>stížnosti</a:t>
            </a:r>
            <a:r>
              <a:rPr lang="en-US" sz="1900" dirty="0"/>
              <a:t> </a:t>
            </a:r>
            <a:r>
              <a:rPr lang="en-US" sz="1900" dirty="0" err="1"/>
              <a:t>orgánů</a:t>
            </a:r>
            <a:r>
              <a:rPr lang="en-US" sz="1900" dirty="0"/>
              <a:t> </a:t>
            </a:r>
            <a:r>
              <a:rPr lang="en-US" sz="1900" dirty="0" err="1"/>
              <a:t>územní</a:t>
            </a:r>
            <a:r>
              <a:rPr lang="en-US" sz="1900" dirty="0"/>
              <a:t> </a:t>
            </a:r>
            <a:r>
              <a:rPr lang="en-US" sz="1900" dirty="0" err="1"/>
              <a:t>samosprávy</a:t>
            </a:r>
            <a:r>
              <a:rPr lang="en-US" sz="1900" dirty="0"/>
              <a:t>  </a:t>
            </a:r>
            <a:r>
              <a:rPr lang="en-US" sz="1900" dirty="0" err="1"/>
              <a:t>proti</a:t>
            </a:r>
            <a:r>
              <a:rPr lang="en-US" sz="1900" dirty="0"/>
              <a:t> </a:t>
            </a:r>
            <a:r>
              <a:rPr lang="en-US" sz="1900" dirty="0" err="1"/>
              <a:t>nezákonnému</a:t>
            </a:r>
            <a:r>
              <a:rPr lang="en-US" sz="1900" dirty="0"/>
              <a:t> </a:t>
            </a:r>
            <a:r>
              <a:rPr lang="en-US" sz="1900" dirty="0" err="1"/>
              <a:t>zásahu</a:t>
            </a:r>
            <a:r>
              <a:rPr lang="en-US" sz="1900" dirty="0"/>
              <a:t> </a:t>
            </a:r>
            <a:r>
              <a:rPr lang="en-US" sz="1900" dirty="0" err="1"/>
              <a:t>státu</a:t>
            </a:r>
            <a:r>
              <a:rPr lang="en-US" sz="19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d)	o </a:t>
            </a:r>
            <a:r>
              <a:rPr lang="en-US" sz="1900" dirty="0" err="1"/>
              <a:t>ústavní</a:t>
            </a:r>
            <a:r>
              <a:rPr lang="en-US" sz="1900" dirty="0"/>
              <a:t> </a:t>
            </a:r>
            <a:r>
              <a:rPr lang="en-US" sz="1900" dirty="0" err="1"/>
              <a:t>stížnosti</a:t>
            </a:r>
            <a:r>
              <a:rPr lang="en-US" sz="1900" dirty="0"/>
              <a:t> </a:t>
            </a:r>
            <a:r>
              <a:rPr lang="en-US" sz="1900" dirty="0" err="1"/>
              <a:t>proti</a:t>
            </a:r>
            <a:r>
              <a:rPr lang="en-US" sz="1900" dirty="0"/>
              <a:t> </a:t>
            </a:r>
            <a:r>
              <a:rPr lang="en-US" sz="1900" dirty="0" err="1"/>
              <a:t>pravomocnému</a:t>
            </a:r>
            <a:r>
              <a:rPr lang="en-US" sz="1900" dirty="0"/>
              <a:t> </a:t>
            </a:r>
            <a:r>
              <a:rPr lang="en-US" sz="1900" dirty="0" err="1"/>
              <a:t>rozhodnutí</a:t>
            </a:r>
            <a:r>
              <a:rPr lang="en-US" sz="1900" dirty="0"/>
              <a:t> a </a:t>
            </a:r>
            <a:r>
              <a:rPr lang="en-US" sz="1900" dirty="0" err="1"/>
              <a:t>jinému</a:t>
            </a:r>
            <a:r>
              <a:rPr lang="en-US" sz="1900" dirty="0"/>
              <a:t> </a:t>
            </a:r>
            <a:r>
              <a:rPr lang="en-US" sz="1900" dirty="0" err="1"/>
              <a:t>zásahu</a:t>
            </a:r>
            <a:r>
              <a:rPr lang="en-US" sz="1900" dirty="0"/>
              <a:t> </a:t>
            </a:r>
            <a:r>
              <a:rPr lang="en-US" sz="1900" dirty="0" err="1"/>
              <a:t>orgánů</a:t>
            </a:r>
            <a:r>
              <a:rPr lang="en-US" sz="1900" dirty="0"/>
              <a:t> </a:t>
            </a:r>
            <a:r>
              <a:rPr lang="en-US" sz="1900" dirty="0" err="1"/>
              <a:t>veřejné</a:t>
            </a:r>
            <a:r>
              <a:rPr lang="en-US" sz="1900" dirty="0"/>
              <a:t> </a:t>
            </a:r>
            <a:r>
              <a:rPr lang="en-US" sz="1900" dirty="0" err="1"/>
              <a:t>moci</a:t>
            </a:r>
            <a:r>
              <a:rPr lang="en-US" sz="1900" dirty="0"/>
              <a:t> do </a:t>
            </a:r>
            <a:r>
              <a:rPr lang="en-US" sz="1900" dirty="0" err="1"/>
              <a:t>ústavně</a:t>
            </a:r>
            <a:r>
              <a:rPr lang="en-US" sz="1900" dirty="0"/>
              <a:t> </a:t>
            </a:r>
            <a:r>
              <a:rPr lang="en-US" sz="1900" dirty="0" err="1"/>
              <a:t>zaručených</a:t>
            </a:r>
            <a:r>
              <a:rPr lang="en-US" sz="1900" dirty="0"/>
              <a:t> </a:t>
            </a:r>
            <a:r>
              <a:rPr lang="en-US" sz="1900" dirty="0" err="1"/>
              <a:t>základních</a:t>
            </a:r>
            <a:r>
              <a:rPr lang="en-US" sz="1900" dirty="0"/>
              <a:t> </a:t>
            </a:r>
            <a:r>
              <a:rPr lang="en-US" sz="1900" dirty="0" err="1"/>
              <a:t>práv</a:t>
            </a:r>
            <a:r>
              <a:rPr lang="en-US" sz="1900" dirty="0"/>
              <a:t> a </a:t>
            </a:r>
            <a:r>
              <a:rPr lang="en-US" sz="1900" dirty="0" err="1"/>
              <a:t>svobod</a:t>
            </a:r>
            <a:r>
              <a:rPr lang="en-US" sz="19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e)	o </a:t>
            </a:r>
            <a:r>
              <a:rPr lang="en-US" sz="1900" dirty="0" err="1"/>
              <a:t>opravném</a:t>
            </a:r>
            <a:r>
              <a:rPr lang="en-US" sz="1900" dirty="0"/>
              <a:t> </a:t>
            </a:r>
            <a:r>
              <a:rPr lang="en-US" sz="1900" dirty="0" err="1"/>
              <a:t>prostředku</a:t>
            </a:r>
            <a:r>
              <a:rPr lang="en-US" sz="1900" dirty="0"/>
              <a:t> </a:t>
            </a:r>
            <a:r>
              <a:rPr lang="en-US" sz="1900" dirty="0" err="1"/>
              <a:t>proti</a:t>
            </a:r>
            <a:r>
              <a:rPr lang="en-US" sz="1900" dirty="0"/>
              <a:t> </a:t>
            </a:r>
            <a:r>
              <a:rPr lang="en-US" sz="1900" dirty="0" err="1"/>
              <a:t>rozhodnutí</a:t>
            </a:r>
            <a:r>
              <a:rPr lang="en-US" sz="1900" dirty="0"/>
              <a:t> </a:t>
            </a:r>
            <a:r>
              <a:rPr lang="en-US" sz="1900" dirty="0" err="1"/>
              <a:t>ve</a:t>
            </a:r>
            <a:r>
              <a:rPr lang="en-US" sz="1900" dirty="0"/>
              <a:t> </a:t>
            </a:r>
            <a:r>
              <a:rPr lang="en-US" sz="1900" dirty="0" err="1"/>
              <a:t>věci</a:t>
            </a:r>
            <a:r>
              <a:rPr lang="en-US" sz="1900" dirty="0"/>
              <a:t> </a:t>
            </a:r>
            <a:r>
              <a:rPr lang="en-US" sz="1900" dirty="0" err="1"/>
              <a:t>ověření</a:t>
            </a:r>
            <a:r>
              <a:rPr lang="en-US" sz="1900" dirty="0"/>
              <a:t> </a:t>
            </a:r>
            <a:r>
              <a:rPr lang="en-US" sz="1900" dirty="0" err="1"/>
              <a:t>volby</a:t>
            </a:r>
            <a:r>
              <a:rPr lang="en-US" sz="1900" dirty="0"/>
              <a:t> </a:t>
            </a:r>
            <a:r>
              <a:rPr lang="en-US" sz="1900" dirty="0" err="1"/>
              <a:t>poslance</a:t>
            </a:r>
            <a:r>
              <a:rPr lang="en-US" sz="1900" dirty="0"/>
              <a:t>  </a:t>
            </a:r>
            <a:r>
              <a:rPr lang="en-US" sz="1900" dirty="0" err="1"/>
              <a:t>nebo</a:t>
            </a:r>
            <a:r>
              <a:rPr lang="en-US" sz="1900" dirty="0"/>
              <a:t> </a:t>
            </a:r>
            <a:r>
              <a:rPr lang="en-US" sz="1900" dirty="0" err="1"/>
              <a:t>senátora</a:t>
            </a:r>
            <a:r>
              <a:rPr lang="en-US" sz="19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f)	v </a:t>
            </a:r>
            <a:r>
              <a:rPr lang="en-US" sz="1900" dirty="0" err="1"/>
              <a:t>pochybnostech</a:t>
            </a:r>
            <a:r>
              <a:rPr lang="en-US" sz="1900" dirty="0"/>
              <a:t> o </a:t>
            </a:r>
            <a:r>
              <a:rPr lang="en-US" sz="1900" dirty="0" err="1"/>
              <a:t>ztrátě</a:t>
            </a:r>
            <a:r>
              <a:rPr lang="en-US" sz="1900" dirty="0"/>
              <a:t> </a:t>
            </a:r>
            <a:r>
              <a:rPr lang="en-US" sz="1900" dirty="0" err="1"/>
              <a:t>volitelnosti</a:t>
            </a:r>
            <a:r>
              <a:rPr lang="en-US" sz="1900" dirty="0"/>
              <a:t> a o </a:t>
            </a:r>
            <a:r>
              <a:rPr lang="en-US" sz="1900" dirty="0" err="1"/>
              <a:t>neslučitelnosti</a:t>
            </a:r>
            <a:r>
              <a:rPr lang="en-US" sz="1900" dirty="0"/>
              <a:t> </a:t>
            </a:r>
            <a:r>
              <a:rPr lang="en-US" sz="1900" dirty="0" err="1"/>
              <a:t>výkonu</a:t>
            </a:r>
            <a:r>
              <a:rPr lang="en-US" sz="1900" dirty="0"/>
              <a:t> </a:t>
            </a:r>
            <a:r>
              <a:rPr lang="en-US" sz="1900" dirty="0" err="1"/>
              <a:t>funkcí</a:t>
            </a:r>
            <a:r>
              <a:rPr lang="en-US" sz="1900" dirty="0"/>
              <a:t> </a:t>
            </a:r>
            <a:r>
              <a:rPr lang="en-US" sz="1900" dirty="0" err="1"/>
              <a:t>poslance</a:t>
            </a:r>
            <a:r>
              <a:rPr lang="en-US" sz="1900" dirty="0"/>
              <a:t>  </a:t>
            </a:r>
            <a:r>
              <a:rPr lang="en-US" sz="1900" dirty="0" err="1"/>
              <a:t>nebo</a:t>
            </a:r>
            <a:r>
              <a:rPr lang="en-US" sz="1900" dirty="0"/>
              <a:t> </a:t>
            </a:r>
            <a:r>
              <a:rPr lang="en-US" sz="1900" dirty="0" err="1"/>
              <a:t>senátora</a:t>
            </a:r>
            <a:endParaRPr lang="en-US" sz="19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671" name="Rectangle 1136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Věcná působnost II </a:t>
            </a:r>
          </a:p>
        </p:txBody>
      </p:sp>
      <p:grpSp>
        <p:nvGrpSpPr>
          <p:cNvPr id="113673" name="Group 1136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3674" name="Rectangle 1136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75" name="Rectangle 1136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677" name="Rectangle 1136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a:t>g)	o </a:t>
            </a:r>
            <a:r>
              <a:rPr lang="en-US" sz="1700" dirty="0" err="1"/>
              <a:t>ústavní</a:t>
            </a:r>
            <a:r>
              <a:rPr lang="en-US" sz="1700" dirty="0"/>
              <a:t> </a:t>
            </a:r>
            <a:r>
              <a:rPr lang="en-US" sz="1700" dirty="0" err="1"/>
              <a:t>žalobě</a:t>
            </a:r>
            <a:r>
              <a:rPr lang="en-US" sz="1700" dirty="0"/>
              <a:t> </a:t>
            </a:r>
            <a:r>
              <a:rPr lang="en-US" sz="1700" dirty="0" err="1"/>
              <a:t>Senátu</a:t>
            </a:r>
            <a:r>
              <a:rPr lang="en-US" sz="1700" dirty="0"/>
              <a:t>  </a:t>
            </a:r>
            <a:r>
              <a:rPr lang="en-US" sz="1700" dirty="0" err="1"/>
              <a:t>proti</a:t>
            </a:r>
            <a:r>
              <a:rPr lang="en-US" sz="1700" dirty="0"/>
              <a:t> </a:t>
            </a:r>
            <a:r>
              <a:rPr lang="en-US" sz="1700" dirty="0" err="1"/>
              <a:t>prezidentu</a:t>
            </a:r>
            <a:r>
              <a:rPr lang="en-US" sz="1700" dirty="0"/>
              <a:t> </a:t>
            </a:r>
            <a:r>
              <a:rPr lang="en-US" sz="1700" dirty="0" err="1"/>
              <a:t>republiky</a:t>
            </a:r>
            <a:r>
              <a:rPr lang="en-US" sz="1700" dirty="0"/>
              <a:t> (</a:t>
            </a:r>
            <a:r>
              <a:rPr lang="en-US" sz="1700" dirty="0" err="1"/>
              <a:t>velezrada</a:t>
            </a:r>
            <a:r>
              <a:rPr lang="en-US" sz="17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a:t>h)	o tom, </a:t>
            </a:r>
            <a:r>
              <a:rPr lang="en-US" sz="1700" dirty="0" err="1"/>
              <a:t>zda</a:t>
            </a:r>
            <a:r>
              <a:rPr lang="en-US" sz="1700" dirty="0"/>
              <a:t> </a:t>
            </a:r>
            <a:r>
              <a:rPr lang="en-US" sz="1700" dirty="0" err="1"/>
              <a:t>rozhodnutí</a:t>
            </a:r>
            <a:r>
              <a:rPr lang="en-US" sz="1700" dirty="0"/>
              <a:t> o </a:t>
            </a:r>
            <a:r>
              <a:rPr lang="en-US" sz="1700" dirty="0" err="1"/>
              <a:t>rozpuštění</a:t>
            </a:r>
            <a:r>
              <a:rPr lang="en-US" sz="1700" dirty="0"/>
              <a:t> </a:t>
            </a:r>
            <a:r>
              <a:rPr lang="en-US" sz="1700" dirty="0" err="1"/>
              <a:t>politické</a:t>
            </a:r>
            <a:r>
              <a:rPr lang="en-US" sz="1700" dirty="0"/>
              <a:t> </a:t>
            </a:r>
            <a:r>
              <a:rPr lang="en-US" sz="1700" dirty="0" err="1"/>
              <a:t>strany</a:t>
            </a:r>
            <a:r>
              <a:rPr lang="en-US" sz="1700" dirty="0"/>
              <a:t> </a:t>
            </a:r>
            <a:r>
              <a:rPr lang="en-US" sz="1700" dirty="0" err="1"/>
              <a:t>nebo</a:t>
            </a:r>
            <a:r>
              <a:rPr lang="en-US" sz="1700" dirty="0"/>
              <a:t> </a:t>
            </a:r>
            <a:r>
              <a:rPr lang="en-US" sz="1700" dirty="0" err="1"/>
              <a:t>jiné</a:t>
            </a:r>
            <a:r>
              <a:rPr lang="en-US" sz="1700" dirty="0"/>
              <a:t> </a:t>
            </a:r>
            <a:r>
              <a:rPr lang="en-US" sz="1700" dirty="0" err="1"/>
              <a:t>rozhodnutí</a:t>
            </a:r>
            <a:r>
              <a:rPr lang="en-US" sz="1700" dirty="0"/>
              <a:t> </a:t>
            </a:r>
            <a:r>
              <a:rPr lang="en-US" sz="1700" dirty="0" err="1"/>
              <a:t>týkající</a:t>
            </a:r>
            <a:r>
              <a:rPr lang="en-US" sz="1700" dirty="0"/>
              <a:t> se </a:t>
            </a:r>
            <a:r>
              <a:rPr lang="en-US" sz="1700" dirty="0" err="1"/>
              <a:t>činnosti</a:t>
            </a:r>
            <a:r>
              <a:rPr lang="en-US" sz="1700" dirty="0"/>
              <a:t> </a:t>
            </a:r>
            <a:r>
              <a:rPr lang="en-US" sz="1700" dirty="0" err="1"/>
              <a:t>politické</a:t>
            </a:r>
            <a:r>
              <a:rPr lang="en-US" sz="1700" dirty="0"/>
              <a:t> </a:t>
            </a:r>
            <a:r>
              <a:rPr lang="en-US" sz="1700" dirty="0" err="1"/>
              <a:t>strany</a:t>
            </a:r>
            <a:r>
              <a:rPr lang="en-US" sz="1700" dirty="0"/>
              <a:t> je </a:t>
            </a:r>
            <a:r>
              <a:rPr lang="en-US" sz="1700" dirty="0" err="1"/>
              <a:t>ve</a:t>
            </a:r>
            <a:r>
              <a:rPr lang="en-US" sz="1700" dirty="0"/>
              <a:t> </a:t>
            </a:r>
            <a:r>
              <a:rPr lang="en-US" sz="1700" dirty="0" err="1"/>
              <a:t>shodě</a:t>
            </a:r>
            <a:r>
              <a:rPr lang="en-US" sz="1700" dirty="0"/>
              <a:t> s </a:t>
            </a:r>
            <a:r>
              <a:rPr lang="en-US" sz="1700" dirty="0" err="1"/>
              <a:t>ústavními</a:t>
            </a:r>
            <a:r>
              <a:rPr lang="en-US" sz="1700" dirty="0"/>
              <a:t> </a:t>
            </a:r>
            <a:r>
              <a:rPr lang="en-US" sz="1700" dirty="0" err="1"/>
              <a:t>nebo</a:t>
            </a:r>
            <a:r>
              <a:rPr lang="en-US" sz="1700" dirty="0"/>
              <a:t> </a:t>
            </a:r>
            <a:r>
              <a:rPr lang="en-US" sz="1700" dirty="0" err="1"/>
              <a:t>jinými</a:t>
            </a:r>
            <a:r>
              <a:rPr lang="en-US" sz="1700" dirty="0"/>
              <a:t> </a:t>
            </a:r>
            <a:r>
              <a:rPr lang="en-US" sz="1700" dirty="0" err="1"/>
              <a:t>zákony</a:t>
            </a:r>
            <a:r>
              <a:rPr lang="en-US" sz="17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ch</a:t>
            </a:r>
            <a:r>
              <a:rPr lang="en-US" sz="1700" dirty="0"/>
              <a:t>) </a:t>
            </a:r>
            <a:r>
              <a:rPr lang="en-US" sz="1700" dirty="0" err="1"/>
              <a:t>spory</a:t>
            </a:r>
            <a:r>
              <a:rPr lang="en-US" sz="1700" dirty="0"/>
              <a:t> o </a:t>
            </a:r>
            <a:r>
              <a:rPr lang="en-US" sz="1700" dirty="0" err="1"/>
              <a:t>rozsah</a:t>
            </a:r>
            <a:r>
              <a:rPr lang="en-US" sz="1700" dirty="0"/>
              <a:t> </a:t>
            </a:r>
            <a:r>
              <a:rPr lang="en-US" sz="1700" dirty="0" err="1"/>
              <a:t>kompetencí</a:t>
            </a:r>
            <a:r>
              <a:rPr lang="en-US" sz="1700" dirty="0"/>
              <a:t> </a:t>
            </a:r>
            <a:r>
              <a:rPr lang="en-US" sz="1700" dirty="0" err="1"/>
              <a:t>státních</a:t>
            </a:r>
            <a:r>
              <a:rPr lang="en-US" sz="1700" dirty="0"/>
              <a:t> </a:t>
            </a:r>
            <a:r>
              <a:rPr lang="en-US" sz="1700" dirty="0" err="1"/>
              <a:t>orgánů</a:t>
            </a:r>
            <a:r>
              <a:rPr lang="en-US" sz="1700" dirty="0"/>
              <a:t> a </a:t>
            </a:r>
            <a:r>
              <a:rPr lang="en-US" sz="1700" dirty="0" err="1"/>
              <a:t>orgánů</a:t>
            </a:r>
            <a:r>
              <a:rPr lang="en-US" sz="1700" dirty="0"/>
              <a:t> </a:t>
            </a:r>
            <a:r>
              <a:rPr lang="en-US" sz="1700" dirty="0" err="1"/>
              <a:t>územní</a:t>
            </a:r>
            <a:r>
              <a:rPr lang="en-US" sz="1700" dirty="0"/>
              <a:t> </a:t>
            </a:r>
            <a:r>
              <a:rPr lang="en-US" sz="1700" dirty="0" err="1"/>
              <a:t>samosprávy</a:t>
            </a:r>
            <a:r>
              <a:rPr lang="en-US" sz="1700" dirty="0"/>
              <a:t>, </a:t>
            </a:r>
            <a:r>
              <a:rPr lang="en-US" sz="1700" dirty="0" err="1"/>
              <a:t>nepřísluší</a:t>
            </a:r>
            <a:r>
              <a:rPr lang="en-US" sz="1700" dirty="0"/>
              <a:t>-li </a:t>
            </a:r>
            <a:r>
              <a:rPr lang="en-US" sz="1700" dirty="0" err="1"/>
              <a:t>podle</a:t>
            </a:r>
            <a:r>
              <a:rPr lang="en-US" sz="1700" dirty="0"/>
              <a:t> </a:t>
            </a:r>
            <a:r>
              <a:rPr lang="en-US" sz="1700" dirty="0" err="1"/>
              <a:t>zákona</a:t>
            </a:r>
            <a:r>
              <a:rPr lang="en-US" sz="1700" dirty="0"/>
              <a:t> </a:t>
            </a:r>
            <a:r>
              <a:rPr lang="en-US" sz="1700" dirty="0" err="1"/>
              <a:t>jinému</a:t>
            </a:r>
            <a:r>
              <a:rPr lang="en-US" sz="1700" dirty="0"/>
              <a:t> </a:t>
            </a:r>
            <a:r>
              <a:rPr lang="en-US" sz="1700" dirty="0" err="1"/>
              <a:t>orgánu</a:t>
            </a:r>
            <a:r>
              <a:rPr lang="en-US" sz="1700" dirty="0"/>
              <a:t> ,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err="1"/>
              <a:t>i</a:t>
            </a:r>
            <a:r>
              <a:rPr lang="en-US" sz="1700" dirty="0"/>
              <a:t>)	o </a:t>
            </a:r>
            <a:r>
              <a:rPr lang="en-US" sz="1700" dirty="0" err="1"/>
              <a:t>opravném</a:t>
            </a:r>
            <a:r>
              <a:rPr lang="en-US" sz="1700" dirty="0"/>
              <a:t> </a:t>
            </a:r>
            <a:r>
              <a:rPr lang="en-US" sz="1700" dirty="0" err="1"/>
              <a:t>prostředku</a:t>
            </a:r>
            <a:r>
              <a:rPr lang="en-US" sz="1700" dirty="0"/>
              <a:t> </a:t>
            </a:r>
            <a:r>
              <a:rPr lang="en-US" sz="1700" dirty="0" err="1"/>
              <a:t>proti</a:t>
            </a:r>
            <a:r>
              <a:rPr lang="en-US" sz="1700" dirty="0"/>
              <a:t> </a:t>
            </a:r>
            <a:r>
              <a:rPr lang="en-US" sz="1700" dirty="0" err="1"/>
              <a:t>rozhodnutí</a:t>
            </a:r>
            <a:r>
              <a:rPr lang="en-US" sz="1700" dirty="0"/>
              <a:t> </a:t>
            </a:r>
            <a:r>
              <a:rPr lang="en-US" sz="1700" dirty="0" err="1"/>
              <a:t>prezidenta</a:t>
            </a:r>
            <a:r>
              <a:rPr lang="en-US" sz="1700" dirty="0"/>
              <a:t> </a:t>
            </a:r>
            <a:r>
              <a:rPr lang="en-US" sz="1700" dirty="0" err="1"/>
              <a:t>republiky</a:t>
            </a:r>
            <a:r>
              <a:rPr lang="en-US" sz="1700" dirty="0"/>
              <a:t>, </a:t>
            </a:r>
            <a:r>
              <a:rPr lang="en-US" sz="1700" dirty="0" err="1"/>
              <a:t>že</a:t>
            </a:r>
            <a:r>
              <a:rPr lang="en-US" sz="1700" dirty="0"/>
              <a:t> referendum o </a:t>
            </a:r>
            <a:r>
              <a:rPr lang="en-US" sz="1700" dirty="0" err="1"/>
              <a:t>přistoupení</a:t>
            </a:r>
            <a:r>
              <a:rPr lang="en-US" sz="1700" dirty="0"/>
              <a:t> </a:t>
            </a:r>
            <a:r>
              <a:rPr lang="en-US" sz="1700" dirty="0" err="1"/>
              <a:t>České</a:t>
            </a:r>
            <a:r>
              <a:rPr lang="en-US" sz="1700" dirty="0"/>
              <a:t> </a:t>
            </a:r>
            <a:r>
              <a:rPr lang="en-US" sz="1700" dirty="0" err="1"/>
              <a:t>republiky</a:t>
            </a:r>
            <a:r>
              <a:rPr lang="en-US" sz="1700" dirty="0"/>
              <a:t> k </a:t>
            </a:r>
            <a:r>
              <a:rPr lang="en-US" sz="1700" dirty="0" err="1"/>
              <a:t>Evropské</a:t>
            </a:r>
            <a:r>
              <a:rPr lang="en-US" sz="1700" dirty="0"/>
              <a:t> </a:t>
            </a:r>
            <a:r>
              <a:rPr lang="en-US" sz="1700" dirty="0" err="1"/>
              <a:t>unii</a:t>
            </a:r>
            <a:r>
              <a:rPr lang="en-US" sz="1700" dirty="0"/>
              <a:t> </a:t>
            </a:r>
            <a:r>
              <a:rPr lang="en-US" sz="1700" dirty="0" err="1"/>
              <a:t>nevyhlásí</a:t>
            </a:r>
            <a:r>
              <a:rPr lang="en-US" sz="17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dirty="0"/>
              <a:t>j)	o tom, </a:t>
            </a:r>
            <a:r>
              <a:rPr lang="en-US" sz="1700" dirty="0" err="1"/>
              <a:t>zda</a:t>
            </a:r>
            <a:r>
              <a:rPr lang="en-US" sz="1700" dirty="0"/>
              <a:t> </a:t>
            </a:r>
            <a:r>
              <a:rPr lang="en-US" sz="1700" dirty="0" err="1"/>
              <a:t>postup</a:t>
            </a:r>
            <a:r>
              <a:rPr lang="en-US" sz="1700" dirty="0"/>
              <a:t> </a:t>
            </a:r>
            <a:r>
              <a:rPr lang="en-US" sz="1700" dirty="0" err="1"/>
              <a:t>při</a:t>
            </a:r>
            <a:r>
              <a:rPr lang="en-US" sz="1700" dirty="0"/>
              <a:t> </a:t>
            </a:r>
            <a:r>
              <a:rPr lang="en-US" sz="1700" dirty="0" err="1"/>
              <a:t>provádění</a:t>
            </a:r>
            <a:r>
              <a:rPr lang="en-US" sz="1700" dirty="0"/>
              <a:t> referenda o </a:t>
            </a:r>
            <a:r>
              <a:rPr lang="en-US" sz="1700" dirty="0" err="1"/>
              <a:t>přistoupení</a:t>
            </a:r>
            <a:r>
              <a:rPr lang="en-US" sz="1700" dirty="0"/>
              <a:t> </a:t>
            </a:r>
            <a:r>
              <a:rPr lang="en-US" sz="1700" dirty="0" err="1"/>
              <a:t>České</a:t>
            </a:r>
            <a:r>
              <a:rPr lang="en-US" sz="1700" dirty="0"/>
              <a:t> </a:t>
            </a:r>
            <a:r>
              <a:rPr lang="en-US" sz="1700" dirty="0" err="1"/>
              <a:t>republiky</a:t>
            </a:r>
            <a:r>
              <a:rPr lang="en-US" sz="1700" dirty="0"/>
              <a:t> k </a:t>
            </a:r>
            <a:r>
              <a:rPr lang="en-US" sz="1700" dirty="0" err="1"/>
              <a:t>Evropské</a:t>
            </a:r>
            <a:r>
              <a:rPr lang="en-US" sz="1700" dirty="0"/>
              <a:t> </a:t>
            </a:r>
            <a:r>
              <a:rPr lang="en-US" sz="1700" dirty="0" err="1"/>
              <a:t>unii</a:t>
            </a:r>
            <a:r>
              <a:rPr lang="en-US" sz="1700" dirty="0"/>
              <a:t> je v </a:t>
            </a:r>
            <a:r>
              <a:rPr lang="en-US" sz="1700" dirty="0" err="1"/>
              <a:t>souladu</a:t>
            </a:r>
            <a:r>
              <a:rPr lang="en-US" sz="1700" dirty="0"/>
              <a:t> s </a:t>
            </a:r>
            <a:r>
              <a:rPr lang="en-US" sz="1700" dirty="0" err="1"/>
              <a:t>ústavním</a:t>
            </a:r>
            <a:r>
              <a:rPr lang="en-US" sz="1700" dirty="0"/>
              <a:t> </a:t>
            </a:r>
            <a:r>
              <a:rPr lang="en-US" sz="1700" dirty="0" err="1"/>
              <a:t>zákonem</a:t>
            </a:r>
            <a:r>
              <a:rPr lang="en-US" sz="1700" dirty="0"/>
              <a:t> o </a:t>
            </a:r>
            <a:r>
              <a:rPr lang="en-US" sz="1700" dirty="0" err="1"/>
              <a:t>referendu</a:t>
            </a:r>
            <a:r>
              <a:rPr lang="en-US" sz="1700" dirty="0"/>
              <a:t> o </a:t>
            </a:r>
            <a:r>
              <a:rPr lang="en-US" sz="1700" dirty="0" err="1"/>
              <a:t>přistoupení</a:t>
            </a:r>
            <a:r>
              <a:rPr lang="en-US" sz="1700" dirty="0"/>
              <a:t> </a:t>
            </a:r>
            <a:r>
              <a:rPr lang="en-US" sz="1700" dirty="0" err="1"/>
              <a:t>České</a:t>
            </a:r>
            <a:r>
              <a:rPr lang="en-US" sz="1700" dirty="0"/>
              <a:t> </a:t>
            </a:r>
            <a:r>
              <a:rPr lang="en-US" sz="1700" dirty="0" err="1"/>
              <a:t>republiky</a:t>
            </a:r>
            <a:r>
              <a:rPr lang="en-US" sz="1700" dirty="0"/>
              <a:t> k </a:t>
            </a:r>
            <a:r>
              <a:rPr lang="en-US" sz="1700" dirty="0" err="1"/>
              <a:t>Evropské</a:t>
            </a:r>
            <a:r>
              <a:rPr lang="en-US" sz="1700" dirty="0"/>
              <a:t> </a:t>
            </a:r>
            <a:r>
              <a:rPr lang="en-US" sz="1700" dirty="0" err="1"/>
              <a:t>unii</a:t>
            </a:r>
            <a:r>
              <a:rPr lang="en-US" sz="1700" dirty="0"/>
              <a:t> a se </a:t>
            </a:r>
            <a:r>
              <a:rPr lang="en-US" sz="1700" dirty="0" err="1"/>
              <a:t>zákonem</a:t>
            </a:r>
            <a:r>
              <a:rPr lang="en-US" sz="1700" dirty="0"/>
              <a:t> </a:t>
            </a:r>
            <a:r>
              <a:rPr lang="en-US" sz="1700" dirty="0" err="1"/>
              <a:t>vydaným</a:t>
            </a:r>
            <a:r>
              <a:rPr lang="en-US" sz="1700" dirty="0"/>
              <a:t> k </a:t>
            </a:r>
            <a:r>
              <a:rPr lang="en-US" sz="1700" dirty="0" err="1"/>
              <a:t>jeho</a:t>
            </a:r>
            <a:r>
              <a:rPr lang="en-US" sz="1700" dirty="0"/>
              <a:t> </a:t>
            </a:r>
            <a:r>
              <a:rPr lang="en-US" sz="1700" dirty="0" err="1"/>
              <a:t>provedení</a:t>
            </a:r>
            <a:r>
              <a:rPr lang="en-US" sz="17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72D0957-F75D-7142-8AA5-4E874D959760}"/>
              </a:ext>
            </a:extLst>
          </p:cNvPr>
          <p:cNvSpPr>
            <a:spLocks noGrp="1"/>
          </p:cNvSpPr>
          <p:nvPr>
            <p:ph type="title"/>
          </p:nvPr>
        </p:nvSpPr>
        <p:spPr>
          <a:xfrm>
            <a:off x="808638" y="386930"/>
            <a:ext cx="9236700" cy="1188950"/>
          </a:xfrm>
        </p:spPr>
        <p:txBody>
          <a:bodyPr anchor="b">
            <a:normAutofit/>
          </a:bodyPr>
          <a:lstStyle/>
          <a:p>
            <a:br>
              <a:rPr lang="cs-CZ" sz="1800"/>
            </a:br>
            <a:r>
              <a:rPr lang="cs-CZ" sz="1800"/>
              <a:t>Ústavní  zákon (28. 3. 1946), kterým se schvalují a prohlašují za zákon dekrety presidenta republiky (57/1946)</a:t>
            </a:r>
            <a:br>
              <a:rPr lang="cs-CZ" sz="1800"/>
            </a:br>
            <a:endParaRPr lang="cs-CZ" sz="1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BC87A632-CFB9-5A49-85BF-17A4A533B137}"/>
              </a:ext>
            </a:extLst>
          </p:cNvPr>
          <p:cNvSpPr>
            <a:spLocks noGrp="1"/>
          </p:cNvSpPr>
          <p:nvPr>
            <p:ph idx="1"/>
          </p:nvPr>
        </p:nvSpPr>
        <p:spPr>
          <a:xfrm>
            <a:off x="793660" y="2599509"/>
            <a:ext cx="10143668" cy="3435531"/>
          </a:xfrm>
        </p:spPr>
        <p:txBody>
          <a:bodyPr anchor="ctr">
            <a:normAutofit/>
          </a:bodyPr>
          <a:lstStyle/>
          <a:p>
            <a:pPr marL="0" indent="0">
              <a:buNone/>
            </a:pPr>
            <a:r>
              <a:rPr lang="cs-CZ" sz="2400" b="1" dirty="0"/>
              <a:t>Veškeré</a:t>
            </a:r>
            <a:r>
              <a:rPr lang="cs-CZ" sz="2400" dirty="0"/>
              <a:t> dekrety presidenta republiky jest považovati od jich počátku za zákon; </a:t>
            </a:r>
            <a:r>
              <a:rPr lang="cs-CZ" sz="2400" b="1" dirty="0"/>
              <a:t>ústavní dekrety</a:t>
            </a:r>
            <a:r>
              <a:rPr lang="cs-CZ" sz="2400" dirty="0"/>
              <a:t> </a:t>
            </a:r>
            <a:r>
              <a:rPr lang="cs-CZ" sz="2400" dirty="0" err="1"/>
              <a:t>buďtež</a:t>
            </a:r>
            <a:r>
              <a:rPr lang="cs-CZ" sz="2400" dirty="0"/>
              <a:t> považovány za zákon ústavní.</a:t>
            </a:r>
          </a:p>
          <a:p>
            <a:pPr marL="0" indent="0">
              <a:buNone/>
            </a:pPr>
            <a:r>
              <a:rPr lang="cs-CZ" sz="2400" dirty="0"/>
              <a:t>Územní a časová platnost předpisů v předcházejících odstavcích uvedených zůstává beze změny</a:t>
            </a:r>
          </a:p>
        </p:txBody>
      </p:sp>
    </p:spTree>
    <p:extLst>
      <p:ext uri="{BB962C8B-B14F-4D97-AF65-F5344CB8AC3E}">
        <p14:creationId xmlns:p14="http://schemas.microsoft.com/office/powerpoint/2010/main" val="352783035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695" name="Rectangle 11469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7" name="Rectangle 11469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699" name="Rectangle 11469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89"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Omezení práva podat návrh k US</a:t>
            </a:r>
          </a:p>
        </p:txBody>
      </p:sp>
      <p:sp>
        <p:nvSpPr>
          <p:cNvPr id="114690"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Zákon stanoví, kdo a za jakých podmínek je oprávněn podat návrh na zahájení řízení a další pravidla o řízení před Ústavním soudem.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6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Soudci Ústavního soudu  jsou při svém rozhodování vázáni pouze ústavním pořádkem a zákonem</a:t>
            </a:r>
          </a:p>
        </p:txBody>
      </p:sp>
      <p:cxnSp>
        <p:nvCxnSpPr>
          <p:cNvPr id="114701" name="Straight Connector 11470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14689"/>
                                        </p:tgtEl>
                                        <p:attrNameLst>
                                          <p:attrName>style.visibility</p:attrName>
                                        </p:attrNameLst>
                                      </p:cBhvr>
                                      <p:to>
                                        <p:strVal val="visible"/>
                                      </p:to>
                                    </p:set>
                                    <p:animEffect transition="in" filter="fade">
                                      <p:cBhvr>
                                        <p:cTn id="7" dur="400"/>
                                        <p:tgtEl>
                                          <p:spTgt spid="114689"/>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14690">
                                            <p:txEl>
                                              <p:pRg st="0" end="0"/>
                                            </p:txEl>
                                          </p:spTgt>
                                        </p:tgtEl>
                                        <p:attrNameLst>
                                          <p:attrName>style.visibility</p:attrName>
                                        </p:attrNameLst>
                                      </p:cBhvr>
                                      <p:to>
                                        <p:strVal val="visible"/>
                                      </p:to>
                                    </p:set>
                                    <p:animEffect transition="in" filter="fade">
                                      <p:cBhvr>
                                        <p:cTn id="10" dur="400"/>
                                        <p:tgtEl>
                                          <p:spTgt spid="11469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114690">
                                            <p:txEl>
                                              <p:pRg st="2" end="2"/>
                                            </p:txEl>
                                          </p:spTgt>
                                        </p:tgtEl>
                                        <p:attrNameLst>
                                          <p:attrName>style.visibility</p:attrName>
                                        </p:attrNameLst>
                                      </p:cBhvr>
                                      <p:to>
                                        <p:strVal val="visible"/>
                                      </p:to>
                                    </p:set>
                                    <p:animEffect transition="in" filter="fade">
                                      <p:cBhvr>
                                        <p:cTn id="15" dur="400"/>
                                        <p:tgtEl>
                                          <p:spTgt spid="1146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p:bldP spid="114690"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719" name="Rectangle 1157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Návrh na zrušení zákona</a:t>
            </a:r>
          </a:p>
        </p:txBody>
      </p:sp>
      <p:grpSp>
        <p:nvGrpSpPr>
          <p:cNvPr id="115721" name="Group 1157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5722" name="Rectangle 1157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23" name="Rectangle 1157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725" name="Rectangle 1157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1. </a:t>
            </a:r>
            <a:r>
              <a:rPr lang="en-US" sz="2400" dirty="0" err="1"/>
              <a:t>prezident</a:t>
            </a:r>
            <a:r>
              <a:rPr lang="en-US" sz="2400" dirty="0"/>
              <a:t> </a:t>
            </a:r>
            <a:r>
              <a:rPr lang="en-US" sz="2400" dirty="0" err="1"/>
              <a:t>republiky</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2. </a:t>
            </a:r>
            <a:r>
              <a:rPr lang="en-US" sz="2400" dirty="0" err="1"/>
              <a:t>skupina</a:t>
            </a:r>
            <a:r>
              <a:rPr lang="en-US" sz="2400" dirty="0"/>
              <a:t> </a:t>
            </a:r>
            <a:r>
              <a:rPr lang="en-US" sz="2400" dirty="0" err="1"/>
              <a:t>nejméně</a:t>
            </a:r>
            <a:r>
              <a:rPr lang="en-US" sz="2400" dirty="0"/>
              <a:t> 41 </a:t>
            </a:r>
            <a:r>
              <a:rPr lang="en-US" sz="2400" dirty="0" err="1"/>
              <a:t>poslanců</a:t>
            </a:r>
            <a:r>
              <a:rPr lang="en-US" sz="2400" dirty="0"/>
              <a:t> </a:t>
            </a:r>
            <a:r>
              <a:rPr lang="en-US" sz="2400" dirty="0" err="1"/>
              <a:t>nebo</a:t>
            </a:r>
            <a:r>
              <a:rPr lang="en-US" sz="2400" dirty="0"/>
              <a:t> </a:t>
            </a:r>
            <a:r>
              <a:rPr lang="en-US" sz="2400" dirty="0" err="1"/>
              <a:t>nejméně</a:t>
            </a:r>
            <a:r>
              <a:rPr lang="en-US" sz="2400" dirty="0"/>
              <a:t> 17 </a:t>
            </a:r>
            <a:r>
              <a:rPr lang="en-US" sz="2400" dirty="0" err="1"/>
              <a:t>senátorů</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3. </a:t>
            </a:r>
            <a:r>
              <a:rPr lang="en-US" sz="2400" dirty="0" err="1"/>
              <a:t>senát</a:t>
            </a:r>
            <a:r>
              <a:rPr lang="en-US" sz="2400" dirty="0"/>
              <a:t> US</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4. za </a:t>
            </a:r>
            <a:r>
              <a:rPr lang="en-US" sz="2400" dirty="0" err="1"/>
              <a:t>určitých</a:t>
            </a:r>
            <a:r>
              <a:rPr lang="en-US" sz="2400" dirty="0"/>
              <a:t> </a:t>
            </a:r>
            <a:r>
              <a:rPr lang="en-US" sz="2400" dirty="0" err="1"/>
              <a:t>podmínek</a:t>
            </a:r>
            <a:r>
              <a:rPr lang="en-US" sz="2400" dirty="0"/>
              <a:t> </a:t>
            </a:r>
            <a:r>
              <a:rPr lang="en-US" sz="2400" dirty="0" err="1"/>
              <a:t>vláda</a:t>
            </a:r>
            <a:r>
              <a:rPr lang="en-US" sz="2400"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751" name="Rectangle 11674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52" name="Right Triangle 11674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753" name="Rectangle 11674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37" name="Rectangle 1"/>
          <p:cNvSpPr>
            <a:spLocks noGrp="1" noChangeArrowheads="1"/>
          </p:cNvSpPr>
          <p:nvPr>
            <p:ph type="title"/>
          </p:nvPr>
        </p:nvSpPr>
        <p:spPr>
          <a:xfrm>
            <a:off x="1285241" y="1008993"/>
            <a:ext cx="9231410" cy="3542045"/>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100" kern="1200">
                <a:solidFill>
                  <a:schemeClr val="tx1"/>
                </a:solidFill>
                <a:latin typeface="+mj-lt"/>
                <a:ea typeface="+mj-ea"/>
                <a:cs typeface="+mj-cs"/>
              </a:rPr>
              <a:t>Návrh na zrušení jiného právního předpisu</a:t>
            </a:r>
          </a:p>
        </p:txBody>
      </p:sp>
      <p:sp>
        <p:nvSpPr>
          <p:cNvPr id="116738" name="Rectangle 2"/>
          <p:cNvSpPr>
            <a:spLocks noGrp="1" noChangeArrowheads="1"/>
          </p:cNvSpPr>
          <p:nvPr>
            <p:ph type="subTitle" idx="4294967295"/>
          </p:nvPr>
        </p:nvSpPr>
        <p:spPr bwMode="auto">
          <a:xfrm>
            <a:off x="1285241" y="4582814"/>
            <a:ext cx="7132335" cy="131265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t">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1. vláda</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2. skupina nejméně 25 poslanců ne nejméně 10 senátorů</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3. senát US</a:t>
            </a:r>
          </a:p>
        </p:txBody>
      </p:sp>
    </p:spTree>
  </p:cSld>
  <p:clrMapOvr>
    <a:masterClrMapping/>
  </p:clrMapOvr>
  <p:transition spd="med"/>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767" name="Rectangle 11776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6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Vykonatelnost  rozhodnutí US</a:t>
            </a:r>
          </a:p>
        </p:txBody>
      </p:sp>
      <p:grpSp>
        <p:nvGrpSpPr>
          <p:cNvPr id="117769" name="Group 11776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7770" name="Rectangle 11776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71" name="Rectangle 11777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773" name="Rectangle 11777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6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Rozhodnutí</a:t>
            </a:r>
            <a:r>
              <a:rPr lang="en-US" sz="2200" dirty="0"/>
              <a:t> </a:t>
            </a:r>
            <a:r>
              <a:rPr lang="en-US" sz="2200" dirty="0" err="1"/>
              <a:t>Ústavního</a:t>
            </a:r>
            <a:r>
              <a:rPr lang="en-US" sz="2200" dirty="0"/>
              <a:t> </a:t>
            </a:r>
            <a:r>
              <a:rPr lang="en-US" sz="2200" dirty="0" err="1"/>
              <a:t>soudu</a:t>
            </a:r>
            <a:r>
              <a:rPr lang="en-US" sz="2200" dirty="0"/>
              <a:t>  je </a:t>
            </a:r>
            <a:r>
              <a:rPr lang="en-US" sz="2200" dirty="0" err="1"/>
              <a:t>vykonatelné</a:t>
            </a:r>
            <a:r>
              <a:rPr lang="en-US" sz="2200" dirty="0"/>
              <a:t>, </a:t>
            </a:r>
            <a:r>
              <a:rPr lang="en-US" sz="2200" dirty="0" err="1"/>
              <a:t>jakmile</a:t>
            </a:r>
            <a:r>
              <a:rPr lang="en-US" sz="2200" dirty="0"/>
              <a:t> </a:t>
            </a:r>
            <a:r>
              <a:rPr lang="en-US" sz="2200" dirty="0" err="1"/>
              <a:t>bylo</a:t>
            </a:r>
            <a:r>
              <a:rPr lang="en-US" sz="2200" dirty="0"/>
              <a:t> </a:t>
            </a:r>
            <a:r>
              <a:rPr lang="en-US" sz="2200" dirty="0" err="1"/>
              <a:t>vyhlášeno</a:t>
            </a:r>
            <a:r>
              <a:rPr lang="en-US" sz="2200" dirty="0"/>
              <a:t> </a:t>
            </a:r>
            <a:r>
              <a:rPr lang="en-US" sz="2200" dirty="0" err="1"/>
              <a:t>způsobem</a:t>
            </a:r>
            <a:r>
              <a:rPr lang="en-US" sz="2200" dirty="0"/>
              <a:t> </a:t>
            </a:r>
            <a:r>
              <a:rPr lang="en-US" sz="2200" dirty="0" err="1"/>
              <a:t>stanoveným</a:t>
            </a:r>
            <a:r>
              <a:rPr lang="en-US" sz="2200" dirty="0"/>
              <a:t> </a:t>
            </a:r>
            <a:r>
              <a:rPr lang="en-US" sz="2200" dirty="0" err="1"/>
              <a:t>zákonem</a:t>
            </a:r>
            <a:r>
              <a:rPr lang="en-US" sz="2200" dirty="0"/>
              <a:t>, </a:t>
            </a:r>
            <a:r>
              <a:rPr lang="en-US" sz="2200" dirty="0" err="1"/>
              <a:t>pokud</a:t>
            </a:r>
            <a:r>
              <a:rPr lang="en-US" sz="2200" dirty="0"/>
              <a:t> </a:t>
            </a:r>
            <a:r>
              <a:rPr lang="en-US" sz="2200" dirty="0" err="1"/>
              <a:t>Ústavní</a:t>
            </a:r>
            <a:r>
              <a:rPr lang="en-US" sz="2200" dirty="0"/>
              <a:t> </a:t>
            </a:r>
            <a:r>
              <a:rPr lang="en-US" sz="2200" dirty="0" err="1"/>
              <a:t>soud</a:t>
            </a:r>
            <a:r>
              <a:rPr lang="en-US" sz="2200" dirty="0"/>
              <a:t>  o </a:t>
            </a:r>
            <a:r>
              <a:rPr lang="en-US" sz="2200" dirty="0" err="1"/>
              <a:t>jeho</a:t>
            </a:r>
            <a:r>
              <a:rPr lang="en-US" sz="2200" dirty="0"/>
              <a:t> </a:t>
            </a:r>
            <a:r>
              <a:rPr lang="en-US" sz="2200" dirty="0" err="1"/>
              <a:t>vykonatelnosti</a:t>
            </a:r>
            <a:r>
              <a:rPr lang="en-US" sz="2200" dirty="0"/>
              <a:t> </a:t>
            </a:r>
            <a:r>
              <a:rPr lang="en-US" sz="2200" dirty="0" err="1"/>
              <a:t>nerozhodl</a:t>
            </a:r>
            <a:r>
              <a:rPr lang="en-US" sz="2200" dirty="0"/>
              <a:t> </a:t>
            </a:r>
            <a:r>
              <a:rPr lang="en-US" sz="2200" dirty="0" err="1"/>
              <a:t>jinak</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Vykonatelná</a:t>
            </a:r>
            <a:r>
              <a:rPr lang="en-US" sz="2200" dirty="0"/>
              <a:t> </a:t>
            </a:r>
            <a:r>
              <a:rPr lang="en-US" sz="2200" dirty="0" err="1"/>
              <a:t>rozhodnutí</a:t>
            </a:r>
            <a:r>
              <a:rPr lang="en-US" sz="2200" dirty="0"/>
              <a:t> </a:t>
            </a:r>
            <a:r>
              <a:rPr lang="en-US" sz="2200" dirty="0" err="1"/>
              <a:t>Ústavního</a:t>
            </a:r>
            <a:r>
              <a:rPr lang="en-US" sz="2200" dirty="0"/>
              <a:t> </a:t>
            </a:r>
            <a:r>
              <a:rPr lang="en-US" sz="2200" dirty="0" err="1"/>
              <a:t>soudu</a:t>
            </a:r>
            <a:r>
              <a:rPr lang="en-US" sz="2200" dirty="0"/>
              <a:t>  </a:t>
            </a:r>
            <a:r>
              <a:rPr lang="en-US" sz="2200" dirty="0" err="1"/>
              <a:t>jsou</a:t>
            </a:r>
            <a:r>
              <a:rPr lang="en-US" sz="2200" dirty="0"/>
              <a:t> </a:t>
            </a:r>
            <a:r>
              <a:rPr lang="en-US" sz="2200" dirty="0" err="1"/>
              <a:t>závazná</a:t>
            </a:r>
            <a:r>
              <a:rPr lang="en-US" sz="2200" dirty="0"/>
              <a:t> pro </a:t>
            </a:r>
            <a:r>
              <a:rPr lang="en-US" sz="2200" dirty="0" err="1"/>
              <a:t>všechny</a:t>
            </a:r>
            <a:r>
              <a:rPr lang="en-US" sz="2200" dirty="0"/>
              <a:t> </a:t>
            </a:r>
            <a:r>
              <a:rPr lang="en-US" sz="2200" dirty="0" err="1"/>
              <a:t>orgány</a:t>
            </a:r>
            <a:r>
              <a:rPr lang="en-US" sz="2200" dirty="0"/>
              <a:t> </a:t>
            </a:r>
            <a:r>
              <a:rPr lang="en-US" sz="2200" dirty="0" err="1"/>
              <a:t>i</a:t>
            </a:r>
            <a:r>
              <a:rPr lang="en-US" sz="2200" dirty="0"/>
              <a:t> </a:t>
            </a:r>
            <a:r>
              <a:rPr lang="en-US" sz="2200" dirty="0" err="1"/>
              <a:t>osoby</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Rozhodnutí</a:t>
            </a:r>
            <a:r>
              <a:rPr lang="en-US" sz="2200" dirty="0"/>
              <a:t> </a:t>
            </a:r>
            <a:r>
              <a:rPr lang="en-US" sz="2200" dirty="0" err="1"/>
              <a:t>Ústavního</a:t>
            </a:r>
            <a:r>
              <a:rPr lang="en-US" sz="2200" dirty="0"/>
              <a:t> </a:t>
            </a:r>
            <a:r>
              <a:rPr lang="en-US" sz="2200" dirty="0" err="1"/>
              <a:t>soudu</a:t>
            </a:r>
            <a:r>
              <a:rPr lang="en-US" sz="2200" dirty="0"/>
              <a:t>, </a:t>
            </a:r>
            <a:r>
              <a:rPr lang="en-US" sz="2200" dirty="0" err="1"/>
              <a:t>kterým</a:t>
            </a:r>
            <a:r>
              <a:rPr lang="en-US" sz="2200" dirty="0"/>
              <a:t> </a:t>
            </a:r>
            <a:r>
              <a:rPr lang="en-US" sz="2200" dirty="0" err="1"/>
              <a:t>byl</a:t>
            </a:r>
            <a:r>
              <a:rPr lang="en-US" sz="2200" dirty="0"/>
              <a:t> </a:t>
            </a:r>
            <a:r>
              <a:rPr lang="en-US" sz="2200" dirty="0" err="1"/>
              <a:t>vysloven</a:t>
            </a:r>
            <a:r>
              <a:rPr lang="en-US" sz="2200" dirty="0"/>
              <a:t> </a:t>
            </a:r>
            <a:r>
              <a:rPr lang="en-US" sz="2200" dirty="0" err="1"/>
              <a:t>nesoulad</a:t>
            </a:r>
            <a:r>
              <a:rPr lang="en-US" sz="2200" dirty="0"/>
              <a:t> </a:t>
            </a:r>
            <a:r>
              <a:rPr lang="en-US" sz="2200" dirty="0" err="1"/>
              <a:t>mezinárodní</a:t>
            </a:r>
            <a:r>
              <a:rPr lang="en-US" sz="2200" dirty="0"/>
              <a:t> </a:t>
            </a:r>
            <a:r>
              <a:rPr lang="en-US" sz="2200" dirty="0" err="1"/>
              <a:t>smlouvy</a:t>
            </a:r>
            <a:r>
              <a:rPr lang="en-US" sz="2200" dirty="0"/>
              <a:t> s </a:t>
            </a:r>
            <a:r>
              <a:rPr lang="en-US" sz="2200" dirty="0" err="1"/>
              <a:t>ústavním</a:t>
            </a:r>
            <a:r>
              <a:rPr lang="en-US" sz="2200" dirty="0"/>
              <a:t> </a:t>
            </a:r>
            <a:r>
              <a:rPr lang="en-US" sz="2200" dirty="0" err="1"/>
              <a:t>pořádkem</a:t>
            </a:r>
            <a:r>
              <a:rPr lang="en-US" sz="2200" dirty="0"/>
              <a:t>, </a:t>
            </a:r>
            <a:r>
              <a:rPr lang="en-US" sz="2200" dirty="0" err="1"/>
              <a:t>brání</a:t>
            </a:r>
            <a:r>
              <a:rPr lang="en-US" sz="2200" dirty="0"/>
              <a:t> </a:t>
            </a:r>
            <a:r>
              <a:rPr lang="en-US" sz="2200" dirty="0" err="1"/>
              <a:t>ratifikaci</a:t>
            </a:r>
            <a:r>
              <a:rPr lang="en-US" sz="2200" dirty="0"/>
              <a:t> </a:t>
            </a:r>
            <a:r>
              <a:rPr lang="en-US" sz="2200" dirty="0" err="1"/>
              <a:t>smlouvy</a:t>
            </a:r>
            <a:r>
              <a:rPr lang="en-US" sz="2200" dirty="0"/>
              <a:t> do </a:t>
            </a:r>
            <a:r>
              <a:rPr lang="en-US" sz="2200" dirty="0" err="1"/>
              <a:t>doby</a:t>
            </a:r>
            <a:r>
              <a:rPr lang="en-US" sz="2200" dirty="0"/>
              <a:t>, </a:t>
            </a:r>
            <a:r>
              <a:rPr lang="en-US" sz="2200" dirty="0" err="1"/>
              <a:t>než</a:t>
            </a:r>
            <a:r>
              <a:rPr lang="en-US" sz="2200" dirty="0"/>
              <a:t> </a:t>
            </a:r>
            <a:r>
              <a:rPr lang="en-US" sz="2200" dirty="0" err="1"/>
              <a:t>bude</a:t>
            </a:r>
            <a:r>
              <a:rPr lang="en-US" sz="2200" dirty="0"/>
              <a:t> </a:t>
            </a:r>
            <a:r>
              <a:rPr lang="en-US" sz="2200" dirty="0" err="1"/>
              <a:t>nesoulad</a:t>
            </a:r>
            <a:r>
              <a:rPr lang="en-US" sz="2200" dirty="0"/>
              <a:t> </a:t>
            </a:r>
            <a:r>
              <a:rPr lang="en-US" sz="2200" dirty="0" err="1"/>
              <a:t>odstraněn</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791" name="Rectangle 11879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Orgány  Ústavního soudu</a:t>
            </a:r>
          </a:p>
        </p:txBody>
      </p:sp>
      <p:grpSp>
        <p:nvGrpSpPr>
          <p:cNvPr id="118793" name="Group 11879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8794" name="Rectangle 11879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95" name="Rectangle 11879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797" name="Rectangle 11879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Předseda</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Místopředsedové</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Plénum</a:t>
            </a:r>
            <a:r>
              <a:rPr lang="en-US" sz="2400" dirty="0"/>
              <a:t>  (</a:t>
            </a:r>
            <a:r>
              <a:rPr lang="en-US" sz="2400" dirty="0" err="1"/>
              <a:t>rušení</a:t>
            </a:r>
            <a:r>
              <a:rPr lang="en-US" sz="2400" dirty="0"/>
              <a:t> </a:t>
            </a:r>
            <a:r>
              <a:rPr lang="en-US" sz="2400" dirty="0" err="1"/>
              <a:t>právních</a:t>
            </a:r>
            <a:r>
              <a:rPr lang="en-US" sz="2400" dirty="0"/>
              <a:t>  </a:t>
            </a:r>
            <a:r>
              <a:rPr lang="en-US" sz="2400" dirty="0" err="1"/>
              <a:t>předpisů</a:t>
            </a:r>
            <a:r>
              <a:rPr lang="en-US" sz="2400" dirty="0"/>
              <a:t>,  </a:t>
            </a:r>
            <a:r>
              <a:rPr lang="en-US" sz="2400" dirty="0" err="1"/>
              <a:t>ustavní</a:t>
            </a:r>
            <a:r>
              <a:rPr lang="en-US" sz="2400" dirty="0"/>
              <a:t> </a:t>
            </a:r>
            <a:r>
              <a:rPr lang="en-US" sz="2400" dirty="0" err="1"/>
              <a:t>žaloba</a:t>
            </a:r>
            <a:r>
              <a:rPr lang="en-US" sz="2400" dirty="0"/>
              <a:t> </a:t>
            </a:r>
            <a:r>
              <a:rPr lang="en-US" sz="2400" dirty="0" err="1"/>
              <a:t>proti</a:t>
            </a:r>
            <a:r>
              <a:rPr lang="en-US" sz="2400" dirty="0"/>
              <a:t> PR,  </a:t>
            </a:r>
            <a:r>
              <a:rPr lang="en-US" sz="2400" dirty="0" err="1"/>
              <a:t>soulad</a:t>
            </a:r>
            <a:r>
              <a:rPr lang="en-US" sz="2400" dirty="0"/>
              <a:t> </a:t>
            </a:r>
            <a:r>
              <a:rPr lang="en-US" sz="2400" dirty="0" err="1"/>
              <a:t>mezinárodní</a:t>
            </a:r>
            <a:r>
              <a:rPr lang="en-US" sz="2400" dirty="0"/>
              <a:t> </a:t>
            </a:r>
            <a:r>
              <a:rPr lang="en-US" sz="2400" dirty="0" err="1"/>
              <a:t>smlouvy</a:t>
            </a:r>
            <a:r>
              <a:rPr lang="en-US" sz="2400" dirty="0"/>
              <a:t> s </a:t>
            </a:r>
            <a:r>
              <a:rPr lang="en-US" sz="2400" dirty="0" err="1"/>
              <a:t>ústavním</a:t>
            </a:r>
            <a:r>
              <a:rPr lang="en-US" sz="2400" dirty="0"/>
              <a:t> </a:t>
            </a:r>
            <a:r>
              <a:rPr lang="en-US" sz="2400" dirty="0" err="1"/>
              <a:t>pořádkem</a:t>
            </a:r>
            <a:r>
              <a:rPr lang="en-US" sz="2400" dirty="0"/>
              <a:t>, </a:t>
            </a:r>
            <a:r>
              <a:rPr lang="en-US" sz="2400" dirty="0" err="1"/>
              <a:t>rozpuštění</a:t>
            </a:r>
            <a:r>
              <a:rPr lang="en-US" sz="2400" dirty="0"/>
              <a:t> </a:t>
            </a:r>
            <a:r>
              <a:rPr lang="en-US" sz="2400" dirty="0" err="1"/>
              <a:t>politické</a:t>
            </a:r>
            <a:r>
              <a:rPr lang="en-US" sz="2400" dirty="0"/>
              <a:t> </a:t>
            </a:r>
            <a:r>
              <a:rPr lang="en-US" sz="2400" dirty="0" err="1"/>
              <a:t>strany</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Senáty</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Soudce</a:t>
            </a:r>
            <a:r>
              <a:rPr lang="en-US" sz="2400" dirty="0"/>
              <a:t> </a:t>
            </a:r>
            <a:r>
              <a:rPr lang="en-US" sz="2400" dirty="0" err="1"/>
              <a:t>zpravodaj</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Kárný</a:t>
            </a:r>
            <a:r>
              <a:rPr lang="en-US" sz="2400" dirty="0"/>
              <a:t> </a:t>
            </a:r>
            <a:r>
              <a:rPr lang="en-US" sz="2400" dirty="0" err="1"/>
              <a:t>senát</a:t>
            </a:r>
            <a:endParaRPr lang="en-US" sz="24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0F9ACC57-503D-D04B-9E40-C30DB2B90BF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Nejvyšší kontrolní úřad</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92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5BE08693-293C-004A-B588-65B19A823ACF}"/>
              </a:ext>
            </a:extLst>
          </p:cNvPr>
          <p:cNvSpPr>
            <a:spLocks noGrp="1"/>
          </p:cNvSpPr>
          <p:nvPr>
            <p:ph type="title"/>
          </p:nvPr>
        </p:nvSpPr>
        <p:spPr>
          <a:xfrm>
            <a:off x="808638" y="386930"/>
            <a:ext cx="9236700" cy="1188950"/>
          </a:xfrm>
        </p:spPr>
        <p:txBody>
          <a:bodyPr anchor="b">
            <a:normAutofit/>
          </a:bodyPr>
          <a:lstStyle/>
          <a:p>
            <a:r>
              <a:rPr lang="cs-CZ" sz="5400"/>
              <a:t>Ústavní vymezení NKÚ</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a:extLst>
              <a:ext uri="{FF2B5EF4-FFF2-40B4-BE49-F238E27FC236}">
                <a16:creationId xmlns:a16="http://schemas.microsoft.com/office/drawing/2014/main" id="{5141A890-F1FD-2F4F-97EB-222A3B8CA326}"/>
              </a:ext>
            </a:extLst>
          </p:cNvPr>
          <p:cNvSpPr>
            <a:spLocks noGrp="1"/>
          </p:cNvSpPr>
          <p:nvPr>
            <p:ph idx="1"/>
          </p:nvPr>
        </p:nvSpPr>
        <p:spPr>
          <a:xfrm>
            <a:off x="793660" y="2599509"/>
            <a:ext cx="10143668" cy="3435531"/>
          </a:xfrm>
        </p:spPr>
        <p:txBody>
          <a:bodyPr anchor="ctr">
            <a:normAutofit/>
          </a:bodyPr>
          <a:lstStyle/>
          <a:p>
            <a:pPr marL="385800" indent="-385800">
              <a:buFont typeface="+mj-lt"/>
              <a:buAutoNum type="arabicPeriod"/>
            </a:pPr>
            <a:r>
              <a:rPr lang="cs-CZ" sz="2400"/>
              <a:t>Nejvyšší kontrolní úřad je nezávislý orgán. Vykonává kontrolu hospodaření se </a:t>
            </a:r>
            <a:r>
              <a:rPr lang="cs-CZ" sz="2400" b="1"/>
              <a:t>státním majetkem </a:t>
            </a:r>
            <a:r>
              <a:rPr lang="cs-CZ" sz="2400"/>
              <a:t>a </a:t>
            </a:r>
            <a:r>
              <a:rPr lang="cs-CZ" sz="2400" b="1"/>
              <a:t>plnění státního rozpočtu</a:t>
            </a:r>
            <a:r>
              <a:rPr lang="cs-CZ" sz="2400"/>
              <a:t>.</a:t>
            </a:r>
          </a:p>
          <a:p>
            <a:pPr marL="385800" indent="-385800">
              <a:buFont typeface="+mj-lt"/>
              <a:buAutoNum type="arabicPeriod"/>
            </a:pPr>
            <a:r>
              <a:rPr lang="cs-CZ" sz="2400" b="1"/>
              <a:t>Prezidenta a viceprezidenta </a:t>
            </a:r>
            <a:r>
              <a:rPr lang="cs-CZ" sz="2400"/>
              <a:t>Nejvyššího kontrolního úřadu jmenuje </a:t>
            </a:r>
            <a:r>
              <a:rPr lang="cs-CZ" sz="2400" b="1"/>
              <a:t>prezident republiky </a:t>
            </a:r>
            <a:r>
              <a:rPr lang="cs-CZ" sz="2400"/>
              <a:t>na návrh Poslanecké sněmovny.</a:t>
            </a:r>
          </a:p>
          <a:p>
            <a:pPr marL="385800" indent="-385800">
              <a:buFont typeface="+mj-lt"/>
              <a:buAutoNum type="arabicPeriod"/>
            </a:pPr>
            <a:r>
              <a:rPr lang="cs-CZ" sz="2400"/>
              <a:t>Postavení, působnost, organizační strukturu a další podrobnosti stanoví zákon č. 166/1993 Sb., o NKÚ</a:t>
            </a:r>
          </a:p>
        </p:txBody>
      </p:sp>
    </p:spTree>
    <p:extLst>
      <p:ext uri="{BB962C8B-B14F-4D97-AF65-F5344CB8AC3E}">
        <p14:creationId xmlns:p14="http://schemas.microsoft.com/office/powerpoint/2010/main" val="13743519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FDF4174-CE08-D64F-8041-92BDDCB68163}"/>
              </a:ext>
            </a:extLst>
          </p:cNvPr>
          <p:cNvSpPr>
            <a:spLocks noGrp="1"/>
          </p:cNvSpPr>
          <p:nvPr>
            <p:ph type="title"/>
          </p:nvPr>
        </p:nvSpPr>
        <p:spPr>
          <a:xfrm>
            <a:off x="808638" y="386930"/>
            <a:ext cx="9236700" cy="1188950"/>
          </a:xfrm>
        </p:spPr>
        <p:txBody>
          <a:bodyPr anchor="b">
            <a:normAutofit/>
          </a:bodyPr>
          <a:lstStyle/>
          <a:p>
            <a:r>
              <a:rPr lang="cs-CZ" sz="5400"/>
              <a:t>Působnost NKÚ</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B969E39-5E64-D646-A0C7-5AF78A1F6DC9}"/>
              </a:ext>
            </a:extLst>
          </p:cNvPr>
          <p:cNvSpPr>
            <a:spLocks noGrp="1"/>
          </p:cNvSpPr>
          <p:nvPr>
            <p:ph idx="1"/>
          </p:nvPr>
        </p:nvSpPr>
        <p:spPr>
          <a:xfrm>
            <a:off x="793660" y="2599509"/>
            <a:ext cx="10143668" cy="3435531"/>
          </a:xfrm>
        </p:spPr>
        <p:txBody>
          <a:bodyPr anchor="ctr">
            <a:normAutofit/>
          </a:bodyPr>
          <a:lstStyle/>
          <a:p>
            <a:pPr marL="0" indent="0">
              <a:buNone/>
            </a:pPr>
            <a:r>
              <a:rPr lang="cs-CZ" sz="2000" dirty="0"/>
              <a:t>Úřad vykonává kontrolu:</a:t>
            </a:r>
          </a:p>
          <a:p>
            <a:pPr marL="385800" indent="-385800">
              <a:buFont typeface="+mj-lt"/>
              <a:buAutoNum type="arabicParenR"/>
            </a:pPr>
            <a:r>
              <a:rPr lang="cs-CZ" sz="2000" dirty="0"/>
              <a:t>hospodaření se </a:t>
            </a:r>
            <a:r>
              <a:rPr lang="cs-CZ" sz="2000" b="1" dirty="0"/>
              <a:t>státním majetkem </a:t>
            </a:r>
            <a:r>
              <a:rPr lang="cs-CZ" sz="2000" dirty="0"/>
              <a:t>a finančními prostředky vybíranými na základě zákona ve prospěch právnických osob s </a:t>
            </a:r>
            <a:r>
              <a:rPr lang="cs-CZ" sz="2000" b="1" dirty="0"/>
              <a:t>výjimkou</a:t>
            </a:r>
            <a:r>
              <a:rPr lang="cs-CZ" sz="2000" dirty="0"/>
              <a:t> prostředků vybíraných obcemi nebo kraji v jejich </a:t>
            </a:r>
            <a:r>
              <a:rPr lang="cs-CZ" sz="2000" b="1" dirty="0"/>
              <a:t>samostatné působnosti</a:t>
            </a:r>
            <a:r>
              <a:rPr lang="cs-CZ" sz="2000" dirty="0"/>
              <a:t>,</a:t>
            </a:r>
          </a:p>
          <a:p>
            <a:pPr marL="385800" indent="-385800">
              <a:buFont typeface="+mj-lt"/>
              <a:buAutoNum type="arabicParenR"/>
            </a:pPr>
            <a:r>
              <a:rPr lang="cs-CZ" sz="2000" dirty="0"/>
              <a:t>státního </a:t>
            </a:r>
            <a:r>
              <a:rPr lang="cs-CZ" sz="2000" b="1" dirty="0"/>
              <a:t>závěrečného účtu</a:t>
            </a:r>
            <a:r>
              <a:rPr lang="cs-CZ" sz="2000" dirty="0"/>
              <a:t>,</a:t>
            </a:r>
          </a:p>
          <a:p>
            <a:pPr marL="385800" indent="-385800">
              <a:buFont typeface="+mj-lt"/>
              <a:buAutoNum type="arabicParenR"/>
            </a:pPr>
            <a:r>
              <a:rPr lang="cs-CZ" sz="2000" dirty="0"/>
              <a:t>hospodaření s prostředky, poskytnutými České republice </a:t>
            </a:r>
            <a:r>
              <a:rPr lang="cs-CZ" sz="2000" b="1" dirty="0"/>
              <a:t>ze zahraničí</a:t>
            </a:r>
            <a:r>
              <a:rPr lang="cs-CZ" sz="2000" dirty="0"/>
              <a:t>, a s prostředky, za něž převzal </a:t>
            </a:r>
            <a:r>
              <a:rPr lang="cs-CZ" sz="2000" b="1" dirty="0"/>
              <a:t>stát záruky</a:t>
            </a:r>
            <a:r>
              <a:rPr lang="cs-CZ" sz="2000" dirty="0"/>
              <a:t>,</a:t>
            </a:r>
          </a:p>
          <a:p>
            <a:pPr marL="385800" indent="-385800">
              <a:buFont typeface="+mj-lt"/>
              <a:buAutoNum type="arabicParenR"/>
            </a:pPr>
            <a:r>
              <a:rPr lang="cs-CZ" sz="2000" b="1" dirty="0"/>
              <a:t>vydávání</a:t>
            </a:r>
            <a:r>
              <a:rPr lang="cs-CZ" sz="2000" dirty="0"/>
              <a:t> a </a:t>
            </a:r>
            <a:r>
              <a:rPr lang="cs-CZ" sz="2000" b="1" dirty="0"/>
              <a:t>umořování</a:t>
            </a:r>
            <a:r>
              <a:rPr lang="cs-CZ" sz="2000" dirty="0"/>
              <a:t> státních cenných papírů,</a:t>
            </a:r>
          </a:p>
          <a:p>
            <a:pPr marL="385800" indent="-385800">
              <a:buFont typeface="+mj-lt"/>
              <a:buAutoNum type="arabicParenR"/>
            </a:pPr>
            <a:r>
              <a:rPr lang="cs-CZ" sz="2000" dirty="0"/>
              <a:t>zadávání </a:t>
            </a:r>
            <a:r>
              <a:rPr lang="cs-CZ" sz="2000" b="1" dirty="0"/>
              <a:t>státních zakázek</a:t>
            </a:r>
            <a:r>
              <a:rPr lang="cs-CZ" sz="2000" dirty="0"/>
              <a:t>.</a:t>
            </a:r>
          </a:p>
        </p:txBody>
      </p:sp>
    </p:spTree>
    <p:extLst>
      <p:ext uri="{BB962C8B-B14F-4D97-AF65-F5344CB8AC3E}">
        <p14:creationId xmlns:p14="http://schemas.microsoft.com/office/powerpoint/2010/main" val="250398985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79816CB-4DF4-B448-ACD0-F139F1CDD7C2}"/>
              </a:ext>
            </a:extLst>
          </p:cNvPr>
          <p:cNvSpPr>
            <a:spLocks noGrp="1"/>
          </p:cNvSpPr>
          <p:nvPr>
            <p:ph type="title"/>
          </p:nvPr>
        </p:nvSpPr>
        <p:spPr>
          <a:xfrm>
            <a:off x="808638" y="386930"/>
            <a:ext cx="9236700" cy="1188950"/>
          </a:xfrm>
        </p:spPr>
        <p:txBody>
          <a:bodyPr anchor="b">
            <a:normAutofit/>
          </a:bodyPr>
          <a:lstStyle/>
          <a:p>
            <a:r>
              <a:rPr lang="cs-CZ" sz="5400"/>
              <a:t>Kontrolované subjekty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A3F6B584-B235-5741-979C-6E3A2249CF8D}"/>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NKÚ vykonává kontrolu u :</a:t>
            </a:r>
          </a:p>
          <a:p>
            <a:pPr marL="385800" indent="-385800">
              <a:buFont typeface="+mj-lt"/>
              <a:buAutoNum type="arabicPeriod"/>
            </a:pPr>
            <a:r>
              <a:rPr lang="cs-CZ" sz="2400" b="1" dirty="0"/>
              <a:t>organizačních složek státu</a:t>
            </a:r>
            <a:r>
              <a:rPr lang="cs-CZ" sz="2400" dirty="0"/>
              <a:t>,</a:t>
            </a:r>
          </a:p>
          <a:p>
            <a:pPr marL="385800" indent="-385800">
              <a:buFont typeface="+mj-lt"/>
              <a:buAutoNum type="arabicPeriod"/>
            </a:pPr>
            <a:r>
              <a:rPr lang="cs-CZ" sz="2400" b="1" dirty="0"/>
              <a:t>právnických</a:t>
            </a:r>
            <a:r>
              <a:rPr lang="cs-CZ" sz="2400" dirty="0"/>
              <a:t> a </a:t>
            </a:r>
            <a:r>
              <a:rPr lang="cs-CZ" sz="2400" b="1" dirty="0"/>
              <a:t>fyzických</a:t>
            </a:r>
            <a:r>
              <a:rPr lang="cs-CZ" sz="2400" dirty="0"/>
              <a:t> osob,</a:t>
            </a:r>
          </a:p>
          <a:p>
            <a:pPr marL="385800" indent="-385800">
              <a:buFont typeface="+mj-lt"/>
              <a:buAutoNum type="arabicPeriod"/>
            </a:pPr>
            <a:r>
              <a:rPr lang="cs-CZ" sz="2400" b="1" dirty="0"/>
              <a:t>hospodaření ČNB </a:t>
            </a:r>
            <a:r>
              <a:rPr lang="cs-CZ" sz="2400" dirty="0"/>
              <a:t>v oblasti výdajů na pořízení majetku a výdajů na provoz ČNB.</a:t>
            </a:r>
          </a:p>
        </p:txBody>
      </p:sp>
    </p:spTree>
    <p:extLst>
      <p:ext uri="{BB962C8B-B14F-4D97-AF65-F5344CB8AC3E}">
        <p14:creationId xmlns:p14="http://schemas.microsoft.com/office/powerpoint/2010/main" val="76099012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C0E79A-7E5D-DC4C-82C8-086CC2F8DB7A}"/>
              </a:ext>
            </a:extLst>
          </p:cNvPr>
          <p:cNvSpPr>
            <a:spLocks noGrp="1"/>
          </p:cNvSpPr>
          <p:nvPr>
            <p:ph type="title"/>
          </p:nvPr>
        </p:nvSpPr>
        <p:spPr>
          <a:xfrm>
            <a:off x="808638" y="386930"/>
            <a:ext cx="9236700" cy="1188950"/>
          </a:xfrm>
        </p:spPr>
        <p:txBody>
          <a:bodyPr anchor="b">
            <a:normAutofit/>
          </a:bodyPr>
          <a:lstStyle/>
          <a:p>
            <a:r>
              <a:rPr lang="cs-CZ" sz="5400"/>
              <a:t>Kontrolní činnost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A1A4C7E-7D8A-FB4F-897E-F392797FBC5C}"/>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Při kontrole NKÚ prověřuje:</a:t>
            </a:r>
          </a:p>
          <a:p>
            <a:pPr marL="385800" indent="-385800">
              <a:buFont typeface="+mj-lt"/>
              <a:buAutoNum type="arabicPeriod"/>
            </a:pPr>
            <a:r>
              <a:rPr lang="cs-CZ" sz="2400" dirty="0"/>
              <a:t>zda kontrolované činnosti jsou v souladu s </a:t>
            </a:r>
            <a:r>
              <a:rPr lang="cs-CZ" sz="2400" b="1" dirty="0"/>
              <a:t>právními předpisy</a:t>
            </a:r>
            <a:r>
              <a:rPr lang="cs-CZ" sz="2400" dirty="0"/>
              <a:t>, </a:t>
            </a:r>
          </a:p>
          <a:p>
            <a:pPr marL="385800" indent="-385800">
              <a:buFont typeface="+mj-lt"/>
              <a:buAutoNum type="arabicPeriod"/>
            </a:pPr>
            <a:r>
              <a:rPr lang="cs-CZ" sz="2400" dirty="0"/>
              <a:t>přezkoumává jejich </a:t>
            </a:r>
            <a:r>
              <a:rPr lang="cs-CZ" sz="2400" b="1" dirty="0"/>
              <a:t>věcnou a formální </a:t>
            </a:r>
            <a:r>
              <a:rPr lang="cs-CZ" sz="2400" dirty="0"/>
              <a:t>správnost a </a:t>
            </a:r>
          </a:p>
          <a:p>
            <a:pPr marL="385800" indent="-385800">
              <a:buFont typeface="+mj-lt"/>
              <a:buAutoNum type="arabicPeriod"/>
            </a:pPr>
            <a:r>
              <a:rPr lang="cs-CZ" sz="2400" dirty="0"/>
              <a:t>posuzuje, zda jsou </a:t>
            </a:r>
            <a:r>
              <a:rPr lang="cs-CZ" sz="2400" b="1" dirty="0"/>
              <a:t>účelné, hospodárné a efektivní</a:t>
            </a:r>
            <a:r>
              <a:rPr lang="cs-CZ" sz="2400" dirty="0"/>
              <a:t>.</a:t>
            </a:r>
          </a:p>
          <a:p>
            <a:pPr marL="385800" indent="-385800">
              <a:buFont typeface="+mj-lt"/>
              <a:buAutoNum type="arabicPeriod"/>
            </a:pPr>
            <a:endParaRPr lang="cs-CZ" sz="2400" dirty="0"/>
          </a:p>
          <a:p>
            <a:pPr marL="0" indent="0"/>
            <a:r>
              <a:rPr lang="cs-CZ" sz="2400" dirty="0"/>
              <a:t>Zjišťované skutečnosti podléhají kontrole NKÚ bez ohledu na druh a stupeň utajení.</a:t>
            </a:r>
          </a:p>
        </p:txBody>
      </p:sp>
    </p:spTree>
    <p:extLst>
      <p:ext uri="{BB962C8B-B14F-4D97-AF65-F5344CB8AC3E}">
        <p14:creationId xmlns:p14="http://schemas.microsoft.com/office/powerpoint/2010/main" val="435324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40AAFA6-DC39-F642-B802-A7CB1E2AD9C3}"/>
              </a:ext>
            </a:extLst>
          </p:cNvPr>
          <p:cNvSpPr>
            <a:spLocks noGrp="1"/>
          </p:cNvSpPr>
          <p:nvPr>
            <p:ph type="title"/>
          </p:nvPr>
        </p:nvSpPr>
        <p:spPr>
          <a:xfrm>
            <a:off x="808638" y="386930"/>
            <a:ext cx="9236700" cy="1188950"/>
          </a:xfrm>
        </p:spPr>
        <p:txBody>
          <a:bodyPr anchor="b">
            <a:normAutofit/>
          </a:bodyPr>
          <a:lstStyle/>
          <a:p>
            <a:r>
              <a:rPr lang="cs-CZ" sz="2600"/>
              <a:t>Zákon č.115/1946 o právnosti jednání souvisících s bojem o znovudobytí svobody Čechů a Slováků (8.5.1946)</a:t>
            </a:r>
            <a:br>
              <a:rPr lang="cs-CZ" sz="2600"/>
            </a:br>
            <a:endParaRPr lang="cs-CZ" sz="26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1587AD1-5923-2D4D-B6E5-8FE66246107A}"/>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Jednání, k němuž došlo v době od 30․ září 1938 do 28. října 1945 a jehož účelem bylo přispěti k boji o znovunabytí svobody Čechů a Slováků nebo které směřovalo ke spravedlivé odplatě za činy okupantů nebo jejich pomahačů, </a:t>
            </a:r>
            <a:r>
              <a:rPr lang="cs-CZ" sz="2400" b="1" dirty="0"/>
              <a:t>není bezprávné ani tehdy, bylo-li by jinak podle platných předpisů trestné</a:t>
            </a:r>
          </a:p>
          <a:p>
            <a:pPr marL="0" indent="0">
              <a:buNone/>
            </a:pPr>
            <a:r>
              <a:rPr lang="cs-CZ" sz="2400" dirty="0"/>
              <a:t>Byl-li někdo pro takový trestný čin již odsouzen, budiž postupováno podle předpisů o obnově trestního řízení.</a:t>
            </a:r>
          </a:p>
        </p:txBody>
      </p:sp>
    </p:spTree>
    <p:extLst>
      <p:ext uri="{BB962C8B-B14F-4D97-AF65-F5344CB8AC3E}">
        <p14:creationId xmlns:p14="http://schemas.microsoft.com/office/powerpoint/2010/main" val="239957002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A35C367-4EFE-7545-9011-81C127AAD43A}"/>
              </a:ext>
            </a:extLst>
          </p:cNvPr>
          <p:cNvSpPr>
            <a:spLocks noGrp="1"/>
          </p:cNvSpPr>
          <p:nvPr>
            <p:ph type="title"/>
          </p:nvPr>
        </p:nvSpPr>
        <p:spPr>
          <a:xfrm>
            <a:off x="808638" y="386930"/>
            <a:ext cx="9236700" cy="1188950"/>
          </a:xfrm>
        </p:spPr>
        <p:txBody>
          <a:bodyPr anchor="b">
            <a:normAutofit/>
          </a:bodyPr>
          <a:lstStyle/>
          <a:p>
            <a:r>
              <a:rPr lang="cs-CZ" sz="4200" dirty="0"/>
              <a:t>Zpráva Poslanecké sněmovně a Senátu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A770F5D4-EEDF-9E4D-990C-F9F4051C3439}"/>
              </a:ext>
            </a:extLst>
          </p:cNvPr>
          <p:cNvSpPr>
            <a:spLocks noGrp="1"/>
          </p:cNvSpPr>
          <p:nvPr>
            <p:ph idx="1"/>
          </p:nvPr>
        </p:nvSpPr>
        <p:spPr>
          <a:xfrm>
            <a:off x="793660" y="2599509"/>
            <a:ext cx="10143668" cy="3435531"/>
          </a:xfrm>
        </p:spPr>
        <p:txBody>
          <a:bodyPr anchor="ctr">
            <a:normAutofit/>
          </a:bodyPr>
          <a:lstStyle/>
          <a:p>
            <a:pPr marL="0" indent="0">
              <a:buNone/>
            </a:pPr>
            <a:r>
              <a:rPr lang="cs-CZ" sz="2000" dirty="0"/>
              <a:t>NKÚ zpracovává a předkládá Poslanecké sněmovně stanovisko ke zprávě o </a:t>
            </a:r>
            <a:r>
              <a:rPr lang="cs-CZ" sz="2000" b="1" dirty="0"/>
              <a:t>vývoji ekonomiky </a:t>
            </a:r>
            <a:r>
              <a:rPr lang="cs-CZ" sz="2000" dirty="0"/>
              <a:t>a </a:t>
            </a:r>
            <a:r>
              <a:rPr lang="cs-CZ" sz="2000" b="1" dirty="0"/>
              <a:t>plnění státního rozpočtu </a:t>
            </a:r>
            <a:r>
              <a:rPr lang="cs-CZ" sz="2000" dirty="0"/>
              <a:t>a k návrhu </a:t>
            </a:r>
            <a:r>
              <a:rPr lang="cs-CZ" sz="2000" b="1" dirty="0"/>
              <a:t>státního závěrečného účtu</a:t>
            </a:r>
            <a:r>
              <a:rPr lang="cs-CZ" sz="2000" dirty="0"/>
              <a:t>, včetně seznamu kontrolních závěrů, které byly podkladem pro toto stanovisko.</a:t>
            </a:r>
          </a:p>
          <a:p>
            <a:pPr marL="0" indent="0">
              <a:buNone/>
            </a:pPr>
            <a:r>
              <a:rPr lang="cs-CZ" sz="2000" dirty="0"/>
              <a:t>NKÚ na vyžádání Poslanecké sněmovny nebo Senátu a jejich orgánů zpracuje v dohodnutém termínu </a:t>
            </a:r>
            <a:r>
              <a:rPr lang="cs-CZ" sz="2000" b="1" dirty="0"/>
              <a:t>stanovisko k návrhům právních předpisů</a:t>
            </a:r>
            <a:r>
              <a:rPr lang="cs-CZ" sz="2000" dirty="0"/>
              <a:t>, týkajících se rozpočtového hospodaření, účetnictví, státní statistiky a výkonu kontrolní, dozorové a inspekční činnosti.</a:t>
            </a:r>
          </a:p>
          <a:p>
            <a:pPr marL="0" indent="0">
              <a:buNone/>
            </a:pPr>
            <a:r>
              <a:rPr lang="cs-CZ" sz="2000" dirty="0"/>
              <a:t>NKÚ </a:t>
            </a:r>
            <a:r>
              <a:rPr lang="cs-CZ" sz="2000" b="1" dirty="0"/>
              <a:t>na vyžádání </a:t>
            </a:r>
            <a:r>
              <a:rPr lang="cs-CZ" sz="2000" dirty="0"/>
              <a:t>Poslanecké sněmovny nebo Senátu a jejich orgánů zpracuje v dohodnutém termínu </a:t>
            </a:r>
            <a:r>
              <a:rPr lang="cs-CZ" sz="2000" b="1" dirty="0"/>
              <a:t>stanovisko k návrhům právních předpisů</a:t>
            </a:r>
            <a:r>
              <a:rPr lang="cs-CZ" sz="2000" dirty="0"/>
              <a:t>, týkajících se rozpočtového hospodaření, účetnictví, státní statistiky a výkonu kontrolní, dozorové a inspekční činnosti.</a:t>
            </a:r>
          </a:p>
        </p:txBody>
      </p:sp>
    </p:spTree>
    <p:extLst>
      <p:ext uri="{BB962C8B-B14F-4D97-AF65-F5344CB8AC3E}">
        <p14:creationId xmlns:p14="http://schemas.microsoft.com/office/powerpoint/2010/main" val="347676483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946A82E-D0E6-EA4E-89D4-F2F83ECEC76E}"/>
              </a:ext>
            </a:extLst>
          </p:cNvPr>
          <p:cNvSpPr>
            <a:spLocks noGrp="1"/>
          </p:cNvSpPr>
          <p:nvPr>
            <p:ph type="title"/>
          </p:nvPr>
        </p:nvSpPr>
        <p:spPr>
          <a:xfrm>
            <a:off x="808638" y="386930"/>
            <a:ext cx="9236700" cy="1188950"/>
          </a:xfrm>
        </p:spPr>
        <p:txBody>
          <a:bodyPr anchor="b">
            <a:normAutofit/>
          </a:bodyPr>
          <a:lstStyle/>
          <a:p>
            <a:r>
              <a:rPr lang="cs-CZ" sz="5400"/>
              <a:t>Orgány NKÚ</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C6838ED4-8608-D448-815F-4EE544FF3E68}"/>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Orgány NKÚ jsou:</a:t>
            </a:r>
          </a:p>
          <a:p>
            <a:pPr marL="385800" indent="-385800">
              <a:buFont typeface="+mj-lt"/>
              <a:buAutoNum type="arabicPeriod"/>
            </a:pPr>
            <a:r>
              <a:rPr lang="cs-CZ" sz="2400" dirty="0"/>
              <a:t>prezident, </a:t>
            </a:r>
          </a:p>
          <a:p>
            <a:pPr marL="385800" indent="-385800">
              <a:buFont typeface="+mj-lt"/>
              <a:buAutoNum type="arabicPeriod"/>
            </a:pPr>
            <a:r>
              <a:rPr lang="cs-CZ" sz="2400" dirty="0"/>
              <a:t>viceprezident, </a:t>
            </a:r>
          </a:p>
          <a:p>
            <a:pPr marL="385800" indent="-385800">
              <a:buFont typeface="+mj-lt"/>
              <a:buAutoNum type="arabicPeriod"/>
            </a:pPr>
            <a:r>
              <a:rPr lang="cs-CZ" sz="2400" dirty="0"/>
              <a:t>Kolegium, </a:t>
            </a:r>
          </a:p>
          <a:p>
            <a:pPr marL="385800" indent="-385800">
              <a:buFont typeface="+mj-lt"/>
              <a:buAutoNum type="arabicPeriod"/>
            </a:pPr>
            <a:r>
              <a:rPr lang="cs-CZ" sz="2400" dirty="0"/>
              <a:t>senáty a </a:t>
            </a:r>
          </a:p>
          <a:p>
            <a:pPr marL="385800" indent="-385800">
              <a:buFont typeface="+mj-lt"/>
              <a:buAutoNum type="arabicPeriod"/>
            </a:pPr>
            <a:r>
              <a:rPr lang="cs-CZ" sz="2400" dirty="0"/>
              <a:t>Kárná komora․</a:t>
            </a:r>
          </a:p>
        </p:txBody>
      </p:sp>
    </p:spTree>
    <p:extLst>
      <p:ext uri="{BB962C8B-B14F-4D97-AF65-F5344CB8AC3E}">
        <p14:creationId xmlns:p14="http://schemas.microsoft.com/office/powerpoint/2010/main" val="15344884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5ACE8AA-B401-514E-8FEC-04003F42786C}"/>
              </a:ext>
            </a:extLst>
          </p:cNvPr>
          <p:cNvSpPr>
            <a:spLocks noGrp="1"/>
          </p:cNvSpPr>
          <p:nvPr>
            <p:ph type="title"/>
          </p:nvPr>
        </p:nvSpPr>
        <p:spPr>
          <a:xfrm>
            <a:off x="808638" y="386930"/>
            <a:ext cx="9236700" cy="1188950"/>
          </a:xfrm>
        </p:spPr>
        <p:txBody>
          <a:bodyPr anchor="b">
            <a:normAutofit/>
          </a:bodyPr>
          <a:lstStyle/>
          <a:p>
            <a:r>
              <a:rPr lang="cs-CZ" sz="5400"/>
              <a:t>Prezident NKÚ</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5A925F3-B318-D142-BDF8-7217D67B5665}"/>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Prezident NKÚ řídí NKÚ a jedná jeho jménem navenek, předsedá Kolegiu NKÚ a Kárné komoře NKÚ.</a:t>
            </a:r>
          </a:p>
          <a:p>
            <a:pPr marL="0" indent="0">
              <a:buNone/>
            </a:pPr>
            <a:r>
              <a:rPr lang="cs-CZ" sz="2400" dirty="0"/>
              <a:t>Viceprezident NKÚ zastupuje prezidenta NKÚ</a:t>
            </a:r>
          </a:p>
        </p:txBody>
      </p:sp>
    </p:spTree>
    <p:extLst>
      <p:ext uri="{BB962C8B-B14F-4D97-AF65-F5344CB8AC3E}">
        <p14:creationId xmlns:p14="http://schemas.microsoft.com/office/powerpoint/2010/main" val="320222321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0FA5813-CE65-144A-9659-0A45C49B263E}"/>
              </a:ext>
            </a:extLst>
          </p:cNvPr>
          <p:cNvSpPr>
            <a:spLocks noGrp="1"/>
          </p:cNvSpPr>
          <p:nvPr>
            <p:ph type="title"/>
          </p:nvPr>
        </p:nvSpPr>
        <p:spPr>
          <a:xfrm>
            <a:off x="808638" y="386930"/>
            <a:ext cx="9236700" cy="1188950"/>
          </a:xfrm>
        </p:spPr>
        <p:txBody>
          <a:bodyPr anchor="b">
            <a:normAutofit/>
          </a:bodyPr>
          <a:lstStyle/>
          <a:p>
            <a:r>
              <a:rPr lang="cs-CZ" sz="5400" dirty="0"/>
              <a:t>Členové NKÚ</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5202E1B-B827-C74B-B9CB-D9EE9F588458}"/>
              </a:ext>
            </a:extLst>
          </p:cNvPr>
          <p:cNvSpPr>
            <a:spLocks noGrp="1"/>
          </p:cNvSpPr>
          <p:nvPr>
            <p:ph idx="1"/>
          </p:nvPr>
        </p:nvSpPr>
        <p:spPr>
          <a:xfrm>
            <a:off x="793660" y="2599509"/>
            <a:ext cx="10143668" cy="3435531"/>
          </a:xfrm>
        </p:spPr>
        <p:txBody>
          <a:bodyPr anchor="ctr">
            <a:normAutofit/>
          </a:bodyPr>
          <a:lstStyle/>
          <a:p>
            <a:pPr marL="0" indent="0">
              <a:buNone/>
            </a:pPr>
            <a:r>
              <a:rPr lang="cs-CZ" sz="2400"/>
              <a:t>Poslanecká sněmovna </a:t>
            </a:r>
            <a:r>
              <a:rPr lang="cs-CZ" sz="2400" b="1"/>
              <a:t>volí 15 členů NKÚ </a:t>
            </a:r>
            <a:r>
              <a:rPr lang="cs-CZ" sz="2400"/>
              <a:t>na návrh </a:t>
            </a:r>
            <a:r>
              <a:rPr lang="cs-CZ" sz="2400" b="1"/>
              <a:t>prezidenta NKÚ</a:t>
            </a:r>
          </a:p>
          <a:p>
            <a:pPr marL="0" indent="0">
              <a:buNone/>
            </a:pPr>
            <a:r>
              <a:rPr lang="cs-CZ" sz="2400"/>
              <a:t>Člen Úřadu vykonává kontrolu, řídí kontrolní činnost a vypracovává kontrolní závěry podle plánu kontrolní činnosti, účastní se činnosti senátů Úřadu a Kolegia Úřadu.</a:t>
            </a:r>
          </a:p>
          <a:p>
            <a:pPr marL="0" indent="0">
              <a:buNone/>
            </a:pPr>
            <a:r>
              <a:rPr lang="cs-CZ" sz="2400"/>
              <a:t>Člen Úřadu, který vypracovává kontrolní závěr, rozhoduje o námitce podjatosti, pokud ji vznesla kontrolovaná osoba proti kontrolorovi.</a:t>
            </a:r>
          </a:p>
          <a:p>
            <a:pPr marL="0" indent="0">
              <a:buNone/>
            </a:pPr>
            <a:r>
              <a:rPr lang="cs-CZ" sz="2400"/>
              <a:t>Prezident NKÚ, viceprezident NKÚ a členové NKÚ tvoří kolegium NKÚ, celkem kolegium tvoří 17 členů.</a:t>
            </a:r>
          </a:p>
          <a:p>
            <a:endParaRPr lang="cs-CZ" sz="2400"/>
          </a:p>
        </p:txBody>
      </p:sp>
    </p:spTree>
    <p:extLst>
      <p:ext uri="{BB962C8B-B14F-4D97-AF65-F5344CB8AC3E}">
        <p14:creationId xmlns:p14="http://schemas.microsoft.com/office/powerpoint/2010/main" val="124032248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4AE5CE6-EFAC-4242-B65D-AC79321355A9}"/>
              </a:ext>
            </a:extLst>
          </p:cNvPr>
          <p:cNvSpPr>
            <a:spLocks noGrp="1"/>
          </p:cNvSpPr>
          <p:nvPr>
            <p:ph type="title"/>
          </p:nvPr>
        </p:nvSpPr>
        <p:spPr>
          <a:xfrm>
            <a:off x="808638" y="386930"/>
            <a:ext cx="9236700" cy="1188950"/>
          </a:xfrm>
        </p:spPr>
        <p:txBody>
          <a:bodyPr anchor="b">
            <a:normAutofit/>
          </a:bodyPr>
          <a:lstStyle/>
          <a:p>
            <a:r>
              <a:rPr lang="cs-CZ" sz="5400"/>
              <a:t>Stanovisko kontrolované osoby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F04A4842-F1C3-184F-BDC1-890748FEEF0E}"/>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Kontrolovaná osoba, případně zodpovědné ministerstvo, zpracuje jako podklad pro jednání vlády stanovisko ke kontrolnímu závěru, v němž navrhne opatření k nápravě nedostatků zjištěných kontrolní akcí NKÚ.</a:t>
            </a:r>
          </a:p>
        </p:txBody>
      </p:sp>
    </p:spTree>
    <p:extLst>
      <p:ext uri="{BB962C8B-B14F-4D97-AF65-F5344CB8AC3E}">
        <p14:creationId xmlns:p14="http://schemas.microsoft.com/office/powerpoint/2010/main" val="36447385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C58AC47-20A5-AA4D-906F-E33C47C576A6}"/>
              </a:ext>
            </a:extLst>
          </p:cNvPr>
          <p:cNvSpPr>
            <a:spLocks noGrp="1"/>
          </p:cNvSpPr>
          <p:nvPr>
            <p:ph type="title"/>
          </p:nvPr>
        </p:nvSpPr>
        <p:spPr>
          <a:xfrm>
            <a:off x="808638" y="386930"/>
            <a:ext cx="9236700" cy="1188950"/>
          </a:xfrm>
        </p:spPr>
        <p:txBody>
          <a:bodyPr anchor="b">
            <a:normAutofit/>
          </a:bodyPr>
          <a:lstStyle/>
          <a:p>
            <a:r>
              <a:rPr lang="cs-CZ" sz="5400"/>
              <a:t>Publikace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AF4717BA-194E-7045-95B2-634C09C530B1}"/>
              </a:ext>
            </a:extLst>
          </p:cNvPr>
          <p:cNvSpPr>
            <a:spLocks noGrp="1"/>
          </p:cNvSpPr>
          <p:nvPr>
            <p:ph idx="1"/>
          </p:nvPr>
        </p:nvSpPr>
        <p:spPr>
          <a:xfrm>
            <a:off x="793660" y="2599509"/>
            <a:ext cx="10143668" cy="3435531"/>
          </a:xfrm>
        </p:spPr>
        <p:txBody>
          <a:bodyPr anchor="ctr">
            <a:normAutofit/>
          </a:bodyPr>
          <a:lstStyle/>
          <a:p>
            <a:pPr marL="0" indent="0">
              <a:buNone/>
            </a:pPr>
            <a:r>
              <a:rPr lang="cs-CZ" sz="2400"/>
              <a:t>Všechny schválené kontrolní závěry:</a:t>
            </a:r>
          </a:p>
          <a:p>
            <a:pPr marL="385800" indent="-385800">
              <a:buFont typeface="+mj-lt"/>
              <a:buAutoNum type="arabicPeriod"/>
            </a:pPr>
            <a:r>
              <a:rPr lang="cs-CZ" sz="2400"/>
              <a:t>zveřejňuje prezident NKÚ ve Věstníku NKÚ a </a:t>
            </a:r>
          </a:p>
          <a:p>
            <a:pPr marL="385800" indent="-385800">
              <a:buFont typeface="+mj-lt"/>
              <a:buAutoNum type="arabicPeriod"/>
            </a:pPr>
            <a:r>
              <a:rPr lang="cs-CZ" sz="2400"/>
              <a:t>zasílá je Poslanecké sněmovně, Senátu a vládě.</a:t>
            </a:r>
          </a:p>
        </p:txBody>
      </p:sp>
    </p:spTree>
    <p:extLst>
      <p:ext uri="{BB962C8B-B14F-4D97-AF65-F5344CB8AC3E}">
        <p14:creationId xmlns:p14="http://schemas.microsoft.com/office/powerpoint/2010/main" val="27968644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47DE90A-CEDA-6B44-B300-549256CBF998}"/>
              </a:ext>
            </a:extLst>
          </p:cNvPr>
          <p:cNvSpPr>
            <a:spLocks noGrp="1"/>
          </p:cNvSpPr>
          <p:nvPr>
            <p:ph type="title"/>
          </p:nvPr>
        </p:nvSpPr>
        <p:spPr>
          <a:xfrm>
            <a:off x="808638" y="386930"/>
            <a:ext cx="9236700" cy="1188950"/>
          </a:xfrm>
        </p:spPr>
        <p:txBody>
          <a:bodyPr anchor="b">
            <a:normAutofit/>
          </a:bodyPr>
          <a:lstStyle/>
          <a:p>
            <a:r>
              <a:rPr lang="cs-CZ" sz="5400"/>
              <a:t>Senáty NKÚ</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D821FE3E-54D2-9E44-831C-7140B3F4515D}"/>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Senáty NKÚ jsou kolektivní orgány složené ze tří a více členů NKÚ.</a:t>
            </a:r>
          </a:p>
          <a:p>
            <a:pPr marL="0" indent="0">
              <a:buNone/>
            </a:pPr>
            <a:r>
              <a:rPr lang="cs-CZ" sz="2400" dirty="0"/>
              <a:t>Rozhodují hlasováním za účasti všech svých členů; rozhodnutí je přijato, vyjádří-li s ním souhlas nadpoloviční počet členů senátu NKÚ. </a:t>
            </a:r>
          </a:p>
          <a:p>
            <a:pPr marL="0" indent="0">
              <a:buNone/>
            </a:pPr>
            <a:r>
              <a:rPr lang="cs-CZ" sz="2400" dirty="0"/>
              <a:t>Jednání senátů NKÚ se řídí jednacím řádem, který zejména obsahuje formu rozhodování, způsob hlasování a způsob zveřejnění opačného názoru.</a:t>
            </a:r>
          </a:p>
        </p:txBody>
      </p:sp>
    </p:spTree>
    <p:extLst>
      <p:ext uri="{BB962C8B-B14F-4D97-AF65-F5344CB8AC3E}">
        <p14:creationId xmlns:p14="http://schemas.microsoft.com/office/powerpoint/2010/main" val="225611995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C09DC86-D3B8-ED41-918C-D3A723D9F055}"/>
              </a:ext>
            </a:extLst>
          </p:cNvPr>
          <p:cNvSpPr>
            <a:spLocks noGrp="1"/>
          </p:cNvSpPr>
          <p:nvPr>
            <p:ph type="title"/>
          </p:nvPr>
        </p:nvSpPr>
        <p:spPr>
          <a:xfrm>
            <a:off x="808638" y="386930"/>
            <a:ext cx="9236700" cy="1188950"/>
          </a:xfrm>
        </p:spPr>
        <p:txBody>
          <a:bodyPr anchor="b">
            <a:normAutofit/>
          </a:bodyPr>
          <a:lstStyle/>
          <a:p>
            <a:r>
              <a:rPr lang="cs-CZ" sz="5400"/>
              <a:t>Výsledek kontrolní činnosti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A9452EC2-A28E-B047-9DBC-1619D0297C1B}"/>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Výsledkem kontrolní činnosti NKÚ jsou </a:t>
            </a:r>
            <a:r>
              <a:rPr lang="cs-CZ" sz="2400" b="1" dirty="0"/>
              <a:t>kontrolní závěry</a:t>
            </a:r>
            <a:r>
              <a:rPr lang="cs-CZ" sz="2400" dirty="0"/>
              <a:t>. </a:t>
            </a:r>
          </a:p>
          <a:p>
            <a:pPr marL="0" indent="0">
              <a:buNone/>
            </a:pPr>
            <a:r>
              <a:rPr lang="cs-CZ" sz="2400" dirty="0"/>
              <a:t>Kontrolním závěrem se rozumí písemná zpráva obsahující shrnutí a vyhodnocení skutečností zjištěných při kontrole podle  zákona</a:t>
            </a:r>
          </a:p>
        </p:txBody>
      </p:sp>
    </p:spTree>
    <p:extLst>
      <p:ext uri="{BB962C8B-B14F-4D97-AF65-F5344CB8AC3E}">
        <p14:creationId xmlns:p14="http://schemas.microsoft.com/office/powerpoint/2010/main" val="392510257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E8C2F5F-EFAA-0D48-86FF-37E05BCED5F6}"/>
              </a:ext>
            </a:extLst>
          </p:cNvPr>
          <p:cNvSpPr>
            <a:spLocks noGrp="1"/>
          </p:cNvSpPr>
          <p:nvPr>
            <p:ph type="title"/>
          </p:nvPr>
        </p:nvSpPr>
        <p:spPr>
          <a:xfrm>
            <a:off x="808638" y="386930"/>
            <a:ext cx="9236700" cy="1188950"/>
          </a:xfrm>
        </p:spPr>
        <p:txBody>
          <a:bodyPr anchor="b">
            <a:normAutofit/>
          </a:bodyPr>
          <a:lstStyle/>
          <a:p>
            <a:r>
              <a:rPr lang="cs-CZ" sz="5400"/>
              <a:t>Kontrolní protokol</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6446068F-72E5-F346-81B6-D9C78C500BF0}"/>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O kontrole se pořizuje kontrolní protokol, který obsahuje zejména popis zjištěných skutečností s uvedením nedostatků a označení ustanovení právních předpisů, které byly porušeny.</a:t>
            </a:r>
          </a:p>
          <a:p>
            <a:pPr marL="0" indent="0">
              <a:buNone/>
            </a:pPr>
            <a:r>
              <a:rPr lang="cs-CZ" sz="2400" dirty="0"/>
              <a:t>Povinností kontrolujících je seznámit kontrolované osoby s obsahem kontrolního protokolu a předat jim jeho stejnopis.</a:t>
            </a:r>
          </a:p>
          <a:p>
            <a:pPr marL="0" indent="0">
              <a:buNone/>
            </a:pPr>
            <a:r>
              <a:rPr lang="cs-CZ" sz="2400" dirty="0"/>
              <a:t>Proti kontrolnímu protokolu může kontrolovaná osoba podat námitky vedoucímu skupiny kontrolujících, a to ve lhůtě pěti pracovních dnů ode dne seznámení s kontrolním protokolem, nestanoví-li kontrolující lhůtu delší. Námitky je nutno podat písemně a musí být zdůvodněny.</a:t>
            </a:r>
          </a:p>
        </p:txBody>
      </p:sp>
    </p:spTree>
    <p:extLst>
      <p:ext uri="{BB962C8B-B14F-4D97-AF65-F5344CB8AC3E}">
        <p14:creationId xmlns:p14="http://schemas.microsoft.com/office/powerpoint/2010/main" val="65161753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60451E5-6158-F24F-B730-EBFB8C750ABF}"/>
              </a:ext>
            </a:extLst>
          </p:cNvPr>
          <p:cNvSpPr>
            <a:spLocks noGrp="1"/>
          </p:cNvSpPr>
          <p:nvPr>
            <p:ph type="title"/>
          </p:nvPr>
        </p:nvSpPr>
        <p:spPr>
          <a:xfrm>
            <a:off x="808638" y="386930"/>
            <a:ext cx="9236700" cy="1188950"/>
          </a:xfrm>
        </p:spPr>
        <p:txBody>
          <a:bodyPr anchor="b">
            <a:normAutofit/>
          </a:bodyPr>
          <a:lstStyle/>
          <a:p>
            <a:r>
              <a:rPr lang="cs-CZ" sz="5400"/>
              <a:t>Kontrolní závěr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7AFFC700-F92E-4848-9A57-C5F4A9F722BC}"/>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Kontrolní závěr vypracovává člen NKÚ, který danou kontrolu řídí. Obvykle s ním spolupracují dva kontroloři. Zpracování kontrolního závěru trvá v průměru 12 týdnů.</a:t>
            </a:r>
          </a:p>
        </p:txBody>
      </p:sp>
    </p:spTree>
    <p:extLst>
      <p:ext uri="{BB962C8B-B14F-4D97-AF65-F5344CB8AC3E}">
        <p14:creationId xmlns:p14="http://schemas.microsoft.com/office/powerpoint/2010/main" val="139316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Ústava  9. května 1948</a:t>
            </a:r>
          </a:p>
        </p:txBody>
      </p:sp>
      <p:grpSp>
        <p:nvGrpSpPr>
          <p:cNvPr id="9225" name="Group 92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226" name="Rectangle 92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9" name="Rectangle 92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body" idx="1"/>
          </p:nvPr>
        </p:nvSpPr>
        <p:spPr>
          <a:xfrm>
            <a:off x="793660" y="2599509"/>
            <a:ext cx="10143668" cy="3435531"/>
          </a:xfrm>
        </p:spPr>
        <p:txBody>
          <a:bodyPr vert="horz" lIns="91440" tIns="192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1700" dirty="0"/>
              <a:t>Unitární stát –  lid československý dva národy : Češi a Slováci</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1700" dirty="0"/>
              <a:t> Československý stát je lidově demokratická republika.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1700" dirty="0"/>
              <a:t>V čele státu je president republiky, volený Národním shromážděním na dobu sedmi let.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1700" dirty="0" err="1"/>
              <a:t>Narodní</a:t>
            </a:r>
            <a:r>
              <a:rPr lang="cs-CZ" sz="1700" dirty="0"/>
              <a:t> shromáždění – jednokomorový parlament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1700" dirty="0"/>
              <a:t>Slovenská národní rada – </a:t>
            </a:r>
            <a:r>
              <a:rPr lang="cs-CZ" sz="1700" dirty="0" err="1"/>
              <a:t>schaluje</a:t>
            </a:r>
            <a:r>
              <a:rPr lang="cs-CZ" sz="1700" dirty="0"/>
              <a:t> jen to, co připustí NS</a:t>
            </a:r>
          </a:p>
          <a:p>
            <a:pPr marL="0" indent="0">
              <a:buNone/>
            </a:pPr>
            <a:r>
              <a:rPr lang="cs-CZ" sz="1700" dirty="0"/>
              <a:t>Sbor pověřenců odpovědný SNR a Vládě – výkonný orgán </a:t>
            </a:r>
          </a:p>
          <a:p>
            <a:pPr marL="0" indent="0">
              <a:buNone/>
            </a:pPr>
            <a:r>
              <a:rPr lang="cs-CZ" sz="1700" dirty="0"/>
              <a:t>Soukromé vlastnictví lze omezit jen zákonem:</a:t>
            </a:r>
          </a:p>
          <a:p>
            <a:pPr marL="0" indent="0">
              <a:buNone/>
            </a:pPr>
            <a:r>
              <a:rPr lang="cs-CZ" sz="1700" dirty="0"/>
              <a:t>Vyvlastnění je možné jen na základě zákona a za náhradu, není-li nebo nebude-li zákonem stanoveno, že se náhrada dávat nemá.</a:t>
            </a:r>
          </a:p>
          <a:p>
            <a:pPr marL="0" indent="0">
              <a:buNone/>
            </a:pPr>
            <a:r>
              <a:rPr lang="cs-CZ" sz="1700" dirty="0"/>
              <a:t>Nikdo nesmí zneužívat vlastnického práva ke škodě celku.</a:t>
            </a:r>
          </a:p>
          <a:p>
            <a:pPr marL="391729" indent="-293797">
              <a:buSzPct val="45000"/>
              <a:buFont typeface="Wingdings"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17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E66E1D5-CB81-8842-9155-AB9F2FBBFA68}"/>
              </a:ext>
            </a:extLst>
          </p:cNvPr>
          <p:cNvSpPr>
            <a:spLocks noGrp="1"/>
          </p:cNvSpPr>
          <p:nvPr>
            <p:ph type="title"/>
          </p:nvPr>
        </p:nvSpPr>
        <p:spPr>
          <a:xfrm>
            <a:off x="808638" y="386930"/>
            <a:ext cx="9236700" cy="1188950"/>
          </a:xfrm>
        </p:spPr>
        <p:txBody>
          <a:bodyPr anchor="b">
            <a:normAutofit/>
          </a:bodyPr>
          <a:lstStyle/>
          <a:p>
            <a:r>
              <a:rPr lang="cs-CZ" sz="5400"/>
              <a:t>Návrh kontrolního závěru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B5BADBC-F0A2-B84A-BD23-666C3EC6BEBB}"/>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Na základě zjištění z kontroly vypracuje člen NKÚ, který danou kontrolu řídí, ve spolupráci s gestorem kontroly návrh kontrolního závěru. </a:t>
            </a:r>
          </a:p>
          <a:p>
            <a:pPr marL="0" indent="0">
              <a:buNone/>
            </a:pPr>
            <a:r>
              <a:rPr lang="cs-CZ" sz="2400" dirty="0"/>
              <a:t>Kontrolní závěr shrnuje, vyhodnocuje a zobecňuje poznatky, které kontroloři během kontroly shromáždili. </a:t>
            </a:r>
          </a:p>
          <a:p>
            <a:pPr marL="0" indent="0">
              <a:buNone/>
            </a:pPr>
            <a:r>
              <a:rPr lang="cs-CZ" sz="2400" dirty="0"/>
              <a:t>Návrh kontrolního závěru prochází připomínkovým řízením, v jehož rámci se k němu vyjadřují jednotlivé odbory kontrolní sekce i ostatní členové Kolegia a právní odbor NKÚ. Jejich připomínky musí vypořádat člen řídící danou kontrolu.</a:t>
            </a:r>
          </a:p>
        </p:txBody>
      </p:sp>
    </p:spTree>
    <p:extLst>
      <p:ext uri="{BB962C8B-B14F-4D97-AF65-F5344CB8AC3E}">
        <p14:creationId xmlns:p14="http://schemas.microsoft.com/office/powerpoint/2010/main" val="68971372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6760048-D5E2-EA4A-8ACF-F7330F3F4153}"/>
              </a:ext>
            </a:extLst>
          </p:cNvPr>
          <p:cNvSpPr>
            <a:spLocks noGrp="1"/>
          </p:cNvSpPr>
          <p:nvPr>
            <p:ph type="title"/>
          </p:nvPr>
        </p:nvSpPr>
        <p:spPr>
          <a:xfrm>
            <a:off x="808638" y="386930"/>
            <a:ext cx="9236700" cy="1188950"/>
          </a:xfrm>
        </p:spPr>
        <p:txBody>
          <a:bodyPr anchor="b">
            <a:normAutofit/>
          </a:bodyPr>
          <a:lstStyle/>
          <a:p>
            <a:r>
              <a:rPr lang="cs-CZ" sz="5400"/>
              <a:t>Kontrolní závěr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C03C2BE1-B2F6-6B47-96F1-71E8914AB2A3}"/>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Návrh kontrolního závěru, který prošel připomínkovým řízením, projedná Kolegium NKÚ, které rozhoduje o jeho schválení. </a:t>
            </a:r>
          </a:p>
          <a:p>
            <a:pPr marL="0" indent="0">
              <a:buNone/>
            </a:pPr>
            <a:r>
              <a:rPr lang="cs-CZ" sz="2200" dirty="0"/>
              <a:t>Ke schválení kontrolního závěru je nezbytné získat </a:t>
            </a:r>
            <a:r>
              <a:rPr lang="cs-CZ" sz="2200" b="1" dirty="0"/>
              <a:t>nadpoloviční většinu hlasů </a:t>
            </a:r>
            <a:r>
              <a:rPr lang="cs-CZ" sz="2200" dirty="0"/>
              <a:t>ze sedmnáctičlenného Kolegia NKÚ, tvořeného patnácti členy NKÚ, prezidentem a viceprezidentem NKÚ. </a:t>
            </a:r>
          </a:p>
          <a:p>
            <a:pPr marL="0" indent="0">
              <a:buNone/>
            </a:pPr>
            <a:r>
              <a:rPr lang="cs-CZ" sz="2200" dirty="0"/>
              <a:t>Kontrolní závěr je na rozdíl od kontrolních protokolů</a:t>
            </a:r>
            <a:r>
              <a:rPr lang="cs-CZ" sz="2200" b="1" dirty="0"/>
              <a:t> veřejný</a:t>
            </a:r>
            <a:r>
              <a:rPr lang="cs-CZ" sz="2200" dirty="0"/>
              <a:t>. Neexistuje vůči němu opravný prostředek. </a:t>
            </a:r>
          </a:p>
          <a:p>
            <a:pPr marL="0" indent="0">
              <a:buNone/>
            </a:pPr>
            <a:r>
              <a:rPr lang="cs-CZ" sz="2200" dirty="0"/>
              <a:t>NKÚ je orgánem </a:t>
            </a:r>
            <a:r>
              <a:rPr lang="cs-CZ" sz="2200" b="1" dirty="0"/>
              <a:t>nalézacím, neukládá</a:t>
            </a:r>
            <a:r>
              <a:rPr lang="cs-CZ" sz="2200" dirty="0"/>
              <a:t> tedy kontrolovaným osobám za zjištěné nedostatky žádné </a:t>
            </a:r>
            <a:r>
              <a:rPr lang="cs-CZ" sz="2200" b="1" dirty="0"/>
              <a:t>sankce</a:t>
            </a:r>
            <a:r>
              <a:rPr lang="cs-CZ" sz="2200" dirty="0"/>
              <a:t>.</a:t>
            </a:r>
          </a:p>
        </p:txBody>
      </p:sp>
    </p:spTree>
    <p:extLst>
      <p:ext uri="{BB962C8B-B14F-4D97-AF65-F5344CB8AC3E}">
        <p14:creationId xmlns:p14="http://schemas.microsoft.com/office/powerpoint/2010/main" val="133795360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1024AD1-1CC2-1A14-E64F-D2C9C4AC2376}"/>
              </a:ext>
            </a:extLst>
          </p:cNvPr>
          <p:cNvSpPr>
            <a:spLocks noGrp="1"/>
          </p:cNvSpPr>
          <p:nvPr>
            <p:ph type="title"/>
          </p:nvPr>
        </p:nvSpPr>
        <p:spPr>
          <a:xfrm>
            <a:off x="808638" y="386930"/>
            <a:ext cx="9236700" cy="1188950"/>
          </a:xfrm>
        </p:spPr>
        <p:txBody>
          <a:bodyPr anchor="b">
            <a:normAutofit/>
          </a:bodyPr>
          <a:lstStyle/>
          <a:p>
            <a:r>
              <a:rPr lang="cs-CZ" sz="5400"/>
              <a:t>Zákon o veřejném ochránci práv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6E5A93D-2BAD-C181-5977-5140EB4F355D}"/>
              </a:ext>
            </a:extLst>
          </p:cNvPr>
          <p:cNvSpPr>
            <a:spLocks noGrp="1"/>
          </p:cNvSpPr>
          <p:nvPr>
            <p:ph idx="1"/>
          </p:nvPr>
        </p:nvSpPr>
        <p:spPr>
          <a:xfrm>
            <a:off x="793660" y="2599509"/>
            <a:ext cx="10143668" cy="3435531"/>
          </a:xfrm>
        </p:spPr>
        <p:txBody>
          <a:bodyPr anchor="ctr">
            <a:normAutofit/>
          </a:bodyPr>
          <a:lstStyle/>
          <a:p>
            <a:pPr marL="0" indent="0">
              <a:buNone/>
            </a:pPr>
            <a:r>
              <a:rPr lang="cs-CZ" sz="2400"/>
              <a:t>Zákon (č.349/1999Sb.) rozlišuje:</a:t>
            </a:r>
          </a:p>
          <a:p>
            <a:pPr marL="0" indent="0">
              <a:buNone/>
            </a:pPr>
            <a:r>
              <a:rPr lang="cs-CZ" sz="2400"/>
              <a:t>Veřejného ochránce práv</a:t>
            </a:r>
          </a:p>
          <a:p>
            <a:pPr marL="0" indent="0">
              <a:buNone/>
            </a:pPr>
            <a:r>
              <a:rPr lang="cs-CZ" sz="2400"/>
              <a:t>Ochránce práv dětí</a:t>
            </a:r>
          </a:p>
        </p:txBody>
      </p:sp>
    </p:spTree>
    <p:extLst>
      <p:ext uri="{BB962C8B-B14F-4D97-AF65-F5344CB8AC3E}">
        <p14:creationId xmlns:p14="http://schemas.microsoft.com/office/powerpoint/2010/main" val="379160588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7AAB247-374C-E8E6-183C-F8F8A2419DA6}"/>
              </a:ext>
            </a:extLst>
          </p:cNvPr>
          <p:cNvSpPr>
            <a:spLocks noGrp="1"/>
          </p:cNvSpPr>
          <p:nvPr>
            <p:ph type="title"/>
          </p:nvPr>
        </p:nvSpPr>
        <p:spPr>
          <a:xfrm>
            <a:off x="808638" y="386930"/>
            <a:ext cx="9236700" cy="1188950"/>
          </a:xfrm>
        </p:spPr>
        <p:txBody>
          <a:bodyPr anchor="b">
            <a:normAutofit/>
          </a:bodyPr>
          <a:lstStyle/>
          <a:p>
            <a:r>
              <a:rPr lang="cs-CZ" sz="5000"/>
              <a:t>Pravomoc veřejného ochránce práv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E838D5C2-2D49-F556-D18B-B5A2E9A1C176}"/>
              </a:ext>
            </a:extLst>
          </p:cNvPr>
          <p:cNvSpPr>
            <a:spLocks noGrp="1"/>
          </p:cNvSpPr>
          <p:nvPr>
            <p:ph idx="1"/>
          </p:nvPr>
        </p:nvSpPr>
        <p:spPr>
          <a:xfrm>
            <a:off x="793660" y="2599509"/>
            <a:ext cx="10143668" cy="3435531"/>
          </a:xfrm>
        </p:spPr>
        <p:txBody>
          <a:bodyPr anchor="ctr">
            <a:normAutofit/>
          </a:bodyPr>
          <a:lstStyle/>
          <a:p>
            <a:pPr marL="0" indent="0">
              <a:buNone/>
            </a:pPr>
            <a:r>
              <a:rPr lang="cs-CZ" sz="1500" b="1"/>
              <a:t>a)</a:t>
            </a:r>
            <a:r>
              <a:rPr lang="cs-CZ" sz="1500"/>
              <a:t> plní úkoly v oblasti ochrany a prosazování základních práv a svobod </a:t>
            </a:r>
          </a:p>
          <a:p>
            <a:pPr marL="0" indent="0">
              <a:buNone/>
            </a:pPr>
            <a:r>
              <a:rPr lang="cs-CZ" sz="1500" b="1"/>
              <a:t>b)</a:t>
            </a:r>
            <a:r>
              <a:rPr lang="cs-CZ" sz="1500"/>
              <a:t> působí k ochraně před jednáním orgánů veřejné moci, pokud je v rozporu s právem, neodpovídá principům demokratického právního státu a dobré správy, jakož i před jejich nečinností,</a:t>
            </a:r>
          </a:p>
          <a:p>
            <a:pPr marL="0" indent="0">
              <a:buNone/>
            </a:pPr>
            <a:r>
              <a:rPr lang="cs-CZ" sz="1500" b="1"/>
              <a:t>c)</a:t>
            </a:r>
            <a:r>
              <a:rPr lang="cs-CZ" sz="1500"/>
              <a:t> působí k ochraně osob omezených na svobodě orgánem veřejné moci nebo v důsledku závislosti na poskytované péči před mučením, krutým, nelidským nebo ponižujícím zacházením nebo trestáním a jiným špatným zacházením,</a:t>
            </a:r>
          </a:p>
          <a:p>
            <a:pPr marL="0" indent="0">
              <a:buNone/>
            </a:pPr>
            <a:r>
              <a:rPr lang="cs-CZ" sz="1500" b="1"/>
              <a:t>d)</a:t>
            </a:r>
            <a:r>
              <a:rPr lang="cs-CZ" sz="1500"/>
              <a:t> sleduje zajištění cizinců a výkon správního vyhoštění, předání nebo průvozu zajištěných cizinců a trestu vyhoštění cizinců, kteří byli vzati do vyhošťovací vazby nebo kteří vykonávají trest odnětí svobody, na který má navázat trest vyhoštění,</a:t>
            </a:r>
          </a:p>
          <a:p>
            <a:pPr marL="0" indent="0">
              <a:buNone/>
            </a:pPr>
            <a:r>
              <a:rPr lang="cs-CZ" sz="1500" b="1"/>
              <a:t>e)</a:t>
            </a:r>
            <a:r>
              <a:rPr lang="cs-CZ" sz="1500"/>
              <a:t> vykonává působnost ve věcech práva na rovné zacházení a ochranu před diskriminací,</a:t>
            </a:r>
          </a:p>
          <a:p>
            <a:pPr marL="0" indent="0">
              <a:buNone/>
            </a:pPr>
            <a:r>
              <a:rPr lang="cs-CZ" sz="1500" b="1"/>
              <a:t>f)</a:t>
            </a:r>
            <a:r>
              <a:rPr lang="cs-CZ" sz="1500"/>
              <a:t> vykonává působnost ve věcech práva na volný pohyb občanů Evropské unie a občanů států,</a:t>
            </a:r>
          </a:p>
          <a:p>
            <a:pPr marL="0" indent="0">
              <a:buNone/>
            </a:pPr>
            <a:r>
              <a:rPr lang="cs-CZ" sz="1500" b="1"/>
              <a:t>g)</a:t>
            </a:r>
            <a:r>
              <a:rPr lang="cs-CZ" sz="1500"/>
              <a:t> plní úkoly v oblasti ochrany práv osob se zdravotním postižením vyplývajících z Úmluvy o právech osob se zdravotním postižením</a:t>
            </a:r>
            <a:r>
              <a:rPr lang="cs-CZ" sz="1500" b="1" baseline="30000"/>
              <a:t> </a:t>
            </a:r>
            <a:r>
              <a:rPr lang="cs-CZ" sz="1500"/>
              <a:t>a dalších mezinárodních smluv, které jsou součástí právního řádu České republiky.</a:t>
            </a:r>
          </a:p>
          <a:p>
            <a:endParaRPr lang="cs-CZ" sz="1500"/>
          </a:p>
        </p:txBody>
      </p:sp>
    </p:spTree>
    <p:extLst>
      <p:ext uri="{BB962C8B-B14F-4D97-AF65-F5344CB8AC3E}">
        <p14:creationId xmlns:p14="http://schemas.microsoft.com/office/powerpoint/2010/main" val="358402436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1B5B971-5324-5DC4-EFD1-D7502CEE81B5}"/>
              </a:ext>
            </a:extLst>
          </p:cNvPr>
          <p:cNvSpPr>
            <a:spLocks noGrp="1"/>
          </p:cNvSpPr>
          <p:nvPr>
            <p:ph type="title"/>
          </p:nvPr>
        </p:nvSpPr>
        <p:spPr>
          <a:xfrm>
            <a:off x="808638" y="386930"/>
            <a:ext cx="9236700" cy="1188950"/>
          </a:xfrm>
        </p:spPr>
        <p:txBody>
          <a:bodyPr anchor="b">
            <a:normAutofit/>
          </a:bodyPr>
          <a:lstStyle/>
          <a:p>
            <a:r>
              <a:rPr lang="cs-CZ" sz="5400"/>
              <a:t>Ochránce práv dětí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A3539BF-1AC0-2731-803E-7E7A1D15D5FF}"/>
              </a:ext>
            </a:extLst>
          </p:cNvPr>
          <p:cNvSpPr>
            <a:spLocks noGrp="1"/>
          </p:cNvSpPr>
          <p:nvPr>
            <p:ph idx="1"/>
          </p:nvPr>
        </p:nvSpPr>
        <p:spPr>
          <a:xfrm>
            <a:off x="793660" y="2599509"/>
            <a:ext cx="10143668" cy="3435531"/>
          </a:xfrm>
        </p:spPr>
        <p:txBody>
          <a:bodyPr anchor="ctr">
            <a:normAutofit/>
          </a:bodyPr>
          <a:lstStyle/>
          <a:p>
            <a:pPr marL="0" indent="0">
              <a:buNone/>
            </a:pPr>
            <a:r>
              <a:rPr lang="cs-CZ" sz="2400" b="1"/>
              <a:t>a)</a:t>
            </a:r>
            <a:r>
              <a:rPr lang="cs-CZ" sz="2400"/>
              <a:t> plní úkoly v oblasti ochrany práv dítěte vyplývajících z Úmluvy o právech dítěte a dalších mezinárodních smluv, které jsou součástí právního řádu České republiky, a</a:t>
            </a:r>
          </a:p>
          <a:p>
            <a:pPr marL="0" indent="0">
              <a:buNone/>
            </a:pPr>
            <a:r>
              <a:rPr lang="cs-CZ" sz="2400" b="1"/>
              <a:t>b)</a:t>
            </a:r>
            <a:r>
              <a:rPr lang="cs-CZ" sz="2400"/>
              <a:t> působí k ochraně před jednáním orgánů veřejné moci uvedených v tomto zákoně, pokud je v rozporu s právem, neodpovídá principům demokratického právního státu a dobré správy, jakož i před jejich nečinností v případech, kdy může být na svých právech dotčeno dítě.</a:t>
            </a:r>
          </a:p>
          <a:p>
            <a:endParaRPr lang="cs-CZ" sz="2400"/>
          </a:p>
        </p:txBody>
      </p:sp>
    </p:spTree>
    <p:extLst>
      <p:ext uri="{BB962C8B-B14F-4D97-AF65-F5344CB8AC3E}">
        <p14:creationId xmlns:p14="http://schemas.microsoft.com/office/powerpoint/2010/main" val="249510051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EAB8CFC-BCED-DD19-F47B-53D2449634C5}"/>
              </a:ext>
            </a:extLst>
          </p:cNvPr>
          <p:cNvSpPr>
            <a:spLocks noGrp="1"/>
          </p:cNvSpPr>
          <p:nvPr>
            <p:ph type="title"/>
          </p:nvPr>
        </p:nvSpPr>
        <p:spPr>
          <a:xfrm>
            <a:off x="808638" y="386930"/>
            <a:ext cx="9236700" cy="1188950"/>
          </a:xfrm>
        </p:spPr>
        <p:txBody>
          <a:bodyPr anchor="b">
            <a:normAutofit/>
          </a:bodyPr>
          <a:lstStyle/>
          <a:p>
            <a:r>
              <a:rPr lang="cs-CZ" sz="3800"/>
              <a:t>Rozsah oprávnění veřejného ochránce práv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A6C9D76-5F1A-5D05-3860-8264769D6CF7}"/>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Působnost veřejného ochránce práv podle § 1a odst. 1 písm. c) se vztahuje na zařízení, kterými se pro účely tohoto zákona rozumí</a:t>
            </a:r>
          </a:p>
          <a:p>
            <a:pPr marL="0" indent="0">
              <a:buNone/>
            </a:pPr>
            <a:r>
              <a:rPr lang="cs-CZ" sz="2400" b="1" dirty="0"/>
              <a:t>a)</a:t>
            </a:r>
            <a:r>
              <a:rPr lang="cs-CZ" sz="2400" dirty="0"/>
              <a:t> zařízení, v nichž se vykonává vazba, trest odnětí svobody, ochranná nebo ústavní výchova, ochranné léčení anebo zabezpečovací detence,</a:t>
            </a:r>
          </a:p>
          <a:p>
            <a:pPr marL="0" indent="0">
              <a:buNone/>
            </a:pPr>
            <a:r>
              <a:rPr lang="cs-CZ" sz="2400" b="1" dirty="0"/>
              <a:t>b)</a:t>
            </a:r>
            <a:r>
              <a:rPr lang="cs-CZ" sz="2400" dirty="0"/>
              <a:t> další místa, kde se nacházejí nebo mohou nacházet osoby omezené na svobodě veřejnou mocí, zejména policejní cely, zařízení pro zajištění cizinců a azylová zařízení, nebo</a:t>
            </a:r>
          </a:p>
          <a:p>
            <a:pPr marL="0" indent="0">
              <a:buNone/>
            </a:pPr>
            <a:r>
              <a:rPr lang="cs-CZ" sz="2400" b="1" dirty="0"/>
              <a:t>c)</a:t>
            </a:r>
            <a:r>
              <a:rPr lang="cs-CZ" sz="2400" dirty="0"/>
              <a:t> místa, kde se nacházejí nebo mohou nacházet osoby omezené na svobodě v důsledku závislosti na poskytované péči, </a:t>
            </a:r>
            <a:r>
              <a:rPr lang="cs-CZ" sz="2400" dirty="0" err="1"/>
              <a:t>zejmé</a:t>
            </a:r>
            <a:endParaRPr lang="cs-CZ" sz="2400" dirty="0"/>
          </a:p>
          <a:p>
            <a:endParaRPr lang="cs-CZ" sz="2400" dirty="0"/>
          </a:p>
        </p:txBody>
      </p:sp>
    </p:spTree>
    <p:extLst>
      <p:ext uri="{BB962C8B-B14F-4D97-AF65-F5344CB8AC3E}">
        <p14:creationId xmlns:p14="http://schemas.microsoft.com/office/powerpoint/2010/main" val="114852471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815" name="Rectangle 11981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0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800" kern="1200">
                <a:solidFill>
                  <a:schemeClr val="tx1"/>
                </a:solidFill>
                <a:latin typeface="+mj-lt"/>
                <a:ea typeface="+mj-ea"/>
                <a:cs typeface="+mj-cs"/>
              </a:rPr>
              <a:t>Samospráva</a:t>
            </a:r>
            <a:br>
              <a:rPr lang="en-US" sz="3800" kern="1200">
                <a:solidFill>
                  <a:schemeClr val="tx1"/>
                </a:solidFill>
                <a:latin typeface="+mj-lt"/>
                <a:ea typeface="+mj-ea"/>
                <a:cs typeface="+mj-cs"/>
              </a:rPr>
            </a:br>
            <a:endParaRPr lang="en-US" sz="3800" kern="1200">
              <a:solidFill>
                <a:schemeClr val="tx1"/>
              </a:solidFill>
              <a:latin typeface="+mj-lt"/>
              <a:ea typeface="+mj-ea"/>
              <a:cs typeface="+mj-cs"/>
            </a:endParaRPr>
          </a:p>
        </p:txBody>
      </p:sp>
      <p:grpSp>
        <p:nvGrpSpPr>
          <p:cNvPr id="119817" name="Group 1198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9818" name="Rectangle 1198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9" name="Rectangle 11981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821" name="Rectangle 1198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Samostanost</a:t>
            </a:r>
            <a:r>
              <a:rPr lang="en-US" sz="2400" dirty="0"/>
              <a:t>, </a:t>
            </a:r>
            <a:r>
              <a:rPr lang="en-US" sz="2400" dirty="0" err="1"/>
              <a:t>samosprávnost</a:t>
            </a:r>
            <a:r>
              <a:rPr lang="en-US" sz="2400" dirty="0"/>
              <a:t> a </a:t>
            </a:r>
            <a:r>
              <a:rPr lang="en-US" sz="2400" dirty="0" err="1"/>
              <a:t>nezávislost</a:t>
            </a:r>
            <a:r>
              <a:rPr lang="en-US" sz="2400" dirty="0"/>
              <a:t>  </a:t>
            </a:r>
            <a:r>
              <a:rPr lang="en-US" sz="2400" dirty="0" err="1"/>
              <a:t>územní</a:t>
            </a:r>
            <a:r>
              <a:rPr lang="en-US" sz="2400" dirty="0"/>
              <a:t> </a:t>
            </a:r>
            <a:r>
              <a:rPr lang="en-US" sz="2400" dirty="0" err="1"/>
              <a:t>samosprávy</a:t>
            </a:r>
            <a:r>
              <a:rPr lang="en-US" sz="2400" dirty="0"/>
              <a:t> </a:t>
            </a:r>
            <a:r>
              <a:rPr lang="en-US" sz="2400" dirty="0" err="1"/>
              <a:t>na</a:t>
            </a:r>
            <a:r>
              <a:rPr lang="en-US" sz="2400" dirty="0"/>
              <a:t> </a:t>
            </a:r>
            <a:r>
              <a:rPr lang="en-US" sz="2400" dirty="0" err="1"/>
              <a:t>moci</a:t>
            </a:r>
            <a:r>
              <a:rPr lang="en-US" sz="2400" dirty="0"/>
              <a:t> </a:t>
            </a:r>
            <a:r>
              <a:rPr lang="en-US" sz="2400" dirty="0" err="1"/>
              <a:t>výkonné</a:t>
            </a:r>
            <a:r>
              <a:rPr lang="en-US" sz="2400" dirty="0"/>
              <a:t> je </a:t>
            </a:r>
            <a:r>
              <a:rPr lang="en-US" sz="2400" dirty="0" err="1"/>
              <a:t>garantována</a:t>
            </a:r>
            <a:r>
              <a:rPr lang="en-US" sz="2400" dirty="0"/>
              <a:t> </a:t>
            </a:r>
            <a:r>
              <a:rPr lang="en-US" sz="2400" dirty="0" err="1"/>
              <a:t>Ústavou</a:t>
            </a:r>
            <a:r>
              <a:rPr lang="en-US" sz="24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Česká</a:t>
            </a:r>
            <a:r>
              <a:rPr lang="en-US" sz="2400" dirty="0"/>
              <a:t> </a:t>
            </a:r>
            <a:r>
              <a:rPr lang="en-US" sz="2400" dirty="0" err="1"/>
              <a:t>republika</a:t>
            </a:r>
            <a:r>
              <a:rPr lang="en-US" sz="2400" dirty="0"/>
              <a:t> se </a:t>
            </a:r>
            <a:r>
              <a:rPr lang="en-US" sz="2400" dirty="0" err="1"/>
              <a:t>člení</a:t>
            </a:r>
            <a:r>
              <a:rPr lang="en-US" sz="2400" dirty="0"/>
              <a:t> </a:t>
            </a:r>
            <a:r>
              <a:rPr lang="en-US" sz="2400" dirty="0" err="1"/>
              <a:t>na</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obce</a:t>
            </a:r>
            <a:r>
              <a:rPr lang="en-US" sz="2400" dirty="0"/>
              <a:t>, </a:t>
            </a:r>
            <a:r>
              <a:rPr lang="en-US" sz="2400" dirty="0" err="1"/>
              <a:t>které</a:t>
            </a:r>
            <a:r>
              <a:rPr lang="en-US" sz="2400" dirty="0"/>
              <a:t> </a:t>
            </a:r>
            <a:r>
              <a:rPr lang="en-US" sz="2400" dirty="0" err="1"/>
              <a:t>jsou</a:t>
            </a:r>
            <a:r>
              <a:rPr lang="en-US" sz="2400" dirty="0"/>
              <a:t> </a:t>
            </a:r>
            <a:r>
              <a:rPr lang="en-US" sz="2400" dirty="0" err="1"/>
              <a:t>základními</a:t>
            </a:r>
            <a:r>
              <a:rPr lang="en-US" sz="2400" dirty="0"/>
              <a:t> </a:t>
            </a:r>
            <a:r>
              <a:rPr lang="en-US" sz="2400" dirty="0" err="1"/>
              <a:t>územními</a:t>
            </a:r>
            <a:r>
              <a:rPr lang="en-US" sz="2400" dirty="0"/>
              <a:t> </a:t>
            </a:r>
            <a:r>
              <a:rPr lang="en-US" sz="2400" dirty="0" err="1"/>
              <a:t>samosprávnými</a:t>
            </a:r>
            <a:r>
              <a:rPr lang="en-US" sz="2400" dirty="0"/>
              <a:t> </a:t>
            </a:r>
            <a:r>
              <a:rPr lang="en-US" sz="2400" dirty="0" err="1"/>
              <a:t>celky</a:t>
            </a:r>
            <a:r>
              <a:rPr lang="en-US" sz="2400" dirty="0"/>
              <a:t> (</a:t>
            </a:r>
            <a:r>
              <a:rPr lang="en-US" sz="2400" dirty="0" err="1"/>
              <a:t>celkem</a:t>
            </a:r>
            <a:r>
              <a:rPr lang="en-US" sz="2400" dirty="0"/>
              <a:t> 6.244), a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kraje</a:t>
            </a:r>
            <a:r>
              <a:rPr lang="en-US" sz="2400" dirty="0"/>
              <a:t>, </a:t>
            </a:r>
            <a:r>
              <a:rPr lang="en-US" sz="2400" dirty="0" err="1"/>
              <a:t>které</a:t>
            </a:r>
            <a:r>
              <a:rPr lang="en-US" sz="2400" dirty="0"/>
              <a:t> </a:t>
            </a:r>
            <a:r>
              <a:rPr lang="en-US" sz="2400" dirty="0" err="1"/>
              <a:t>jsou</a:t>
            </a:r>
            <a:r>
              <a:rPr lang="en-US" sz="2400" dirty="0"/>
              <a:t> </a:t>
            </a:r>
            <a:r>
              <a:rPr lang="en-US" sz="2400" dirty="0" err="1"/>
              <a:t>vyššími</a:t>
            </a:r>
            <a:r>
              <a:rPr lang="en-US" sz="2400" dirty="0"/>
              <a:t> </a:t>
            </a:r>
            <a:r>
              <a:rPr lang="en-US" sz="2400" dirty="0" err="1"/>
              <a:t>územními</a:t>
            </a:r>
            <a:r>
              <a:rPr lang="en-US" sz="2400" dirty="0"/>
              <a:t> </a:t>
            </a:r>
            <a:r>
              <a:rPr lang="en-US" sz="2400" dirty="0" err="1"/>
              <a:t>samosprávnými</a:t>
            </a:r>
            <a:r>
              <a:rPr lang="en-US" sz="2400" dirty="0"/>
              <a:t> </a:t>
            </a:r>
            <a:r>
              <a:rPr lang="en-US" sz="2400" dirty="0" err="1"/>
              <a:t>celky</a:t>
            </a:r>
            <a:r>
              <a:rPr lang="en-US" sz="2400" dirty="0"/>
              <a:t> ( </a:t>
            </a:r>
            <a:r>
              <a:rPr lang="en-US" sz="2400" dirty="0" err="1"/>
              <a:t>celkem</a:t>
            </a:r>
            <a:r>
              <a:rPr lang="en-US" sz="2400" dirty="0"/>
              <a:t> 14).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839" name="Rectangle 12083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3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Obsah samosprávy </a:t>
            </a:r>
          </a:p>
        </p:txBody>
      </p:sp>
      <p:grpSp>
        <p:nvGrpSpPr>
          <p:cNvPr id="120841" name="Group 12084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0842" name="Rectangle 12084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43" name="Rectangle 12084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845" name="Rectangle 12084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3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1. </a:t>
            </a:r>
            <a:r>
              <a:rPr lang="en-US" sz="2400" dirty="0" err="1"/>
              <a:t>ekonomická</a:t>
            </a:r>
            <a:r>
              <a:rPr lang="en-US" sz="2400" dirty="0"/>
              <a:t> – </a:t>
            </a:r>
            <a:r>
              <a:rPr lang="en-US" sz="2400" dirty="0" err="1"/>
              <a:t>např</a:t>
            </a:r>
            <a:r>
              <a:rPr lang="en-US" sz="2400" dirty="0"/>
              <a:t>. </a:t>
            </a:r>
            <a:r>
              <a:rPr lang="en-US" sz="2400" dirty="0" err="1"/>
              <a:t>vlastní</a:t>
            </a:r>
            <a:r>
              <a:rPr lang="en-US" sz="2400" dirty="0"/>
              <a:t> </a:t>
            </a:r>
            <a:r>
              <a:rPr lang="en-US" sz="2400" dirty="0" err="1"/>
              <a:t>rozpočet</a:t>
            </a:r>
            <a:r>
              <a:rPr lang="en-US" sz="2400" dirty="0"/>
              <a:t>, </a:t>
            </a:r>
            <a:r>
              <a:rPr lang="en-US" sz="2400" dirty="0" err="1"/>
              <a:t>hospodaření</a:t>
            </a:r>
            <a:r>
              <a:rPr lang="en-US" sz="2400" dirty="0"/>
              <a:t> s </a:t>
            </a:r>
            <a:r>
              <a:rPr lang="en-US" sz="2400" dirty="0" err="1"/>
              <a:t>vlastním</a:t>
            </a:r>
            <a:r>
              <a:rPr lang="en-US" sz="2400" dirty="0"/>
              <a:t> </a:t>
            </a:r>
            <a:r>
              <a:rPr lang="en-US" sz="2400" dirty="0" err="1"/>
              <a:t>majetkem</a:t>
            </a:r>
            <a:r>
              <a:rPr lang="en-US" sz="2400" dirty="0"/>
              <a:t>, </a:t>
            </a:r>
            <a:r>
              <a:rPr lang="en-US" sz="2400" dirty="0" err="1"/>
              <a:t>zakládání</a:t>
            </a:r>
            <a:r>
              <a:rPr lang="en-US" sz="2400" dirty="0"/>
              <a:t> </a:t>
            </a:r>
            <a:r>
              <a:rPr lang="en-US" sz="2400" dirty="0" err="1"/>
              <a:t>právnických</a:t>
            </a:r>
            <a:r>
              <a:rPr lang="en-US" sz="2400" dirty="0"/>
              <a:t> </a:t>
            </a:r>
            <a:r>
              <a:rPr lang="en-US" sz="2400" dirty="0" err="1"/>
              <a:t>osob</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2. </a:t>
            </a:r>
            <a:r>
              <a:rPr lang="en-US" sz="2400" dirty="0" err="1"/>
              <a:t>sociální</a:t>
            </a:r>
            <a:r>
              <a:rPr lang="en-US" sz="2400" dirty="0"/>
              <a:t> –  </a:t>
            </a:r>
            <a:r>
              <a:rPr lang="en-US" sz="2400" dirty="0" err="1"/>
              <a:t>např</a:t>
            </a:r>
            <a:r>
              <a:rPr lang="en-US" sz="2400" dirty="0"/>
              <a:t>. </a:t>
            </a:r>
            <a:r>
              <a:rPr lang="en-US" sz="2400" dirty="0" err="1"/>
              <a:t>zakládání</a:t>
            </a:r>
            <a:r>
              <a:rPr lang="en-US" sz="2400" dirty="0"/>
              <a:t> </a:t>
            </a:r>
            <a:r>
              <a:rPr lang="en-US" sz="2400" dirty="0" err="1"/>
              <a:t>škol</a:t>
            </a:r>
            <a:r>
              <a:rPr lang="en-US" sz="2400" dirty="0"/>
              <a:t>, </a:t>
            </a:r>
            <a:r>
              <a:rPr lang="en-US" sz="2400" dirty="0" err="1"/>
              <a:t>zdravotnických</a:t>
            </a:r>
            <a:r>
              <a:rPr lang="en-US" sz="2400" dirty="0"/>
              <a:t> </a:t>
            </a:r>
            <a:r>
              <a:rPr lang="en-US" sz="2400" dirty="0" err="1"/>
              <a:t>zařízení</a:t>
            </a:r>
            <a:r>
              <a:rPr lang="en-US" sz="2400" dirty="0"/>
              <a:t>, </a:t>
            </a:r>
            <a:r>
              <a:rPr lang="en-US" sz="2400" dirty="0" err="1"/>
              <a:t>pečovatelských</a:t>
            </a:r>
            <a:r>
              <a:rPr lang="en-US" sz="2400" dirty="0"/>
              <a:t>  a </a:t>
            </a:r>
            <a:r>
              <a:rPr lang="en-US" sz="2400" dirty="0" err="1"/>
              <a:t>kulturních</a:t>
            </a:r>
            <a:r>
              <a:rPr lang="en-US" sz="2400" dirty="0"/>
              <a:t>  </a:t>
            </a:r>
            <a:r>
              <a:rPr lang="en-US" sz="2400" dirty="0" err="1"/>
              <a:t>zařízení</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3. </a:t>
            </a:r>
            <a:r>
              <a:rPr lang="en-US" sz="2400" dirty="0" err="1"/>
              <a:t>politická</a:t>
            </a:r>
            <a:r>
              <a:rPr lang="en-US" sz="2400" dirty="0"/>
              <a:t> – </a:t>
            </a:r>
            <a:r>
              <a:rPr lang="en-US" sz="2400" dirty="0" err="1"/>
              <a:t>např.slučování</a:t>
            </a:r>
            <a:r>
              <a:rPr lang="en-US" sz="2400" dirty="0"/>
              <a:t> a </a:t>
            </a:r>
            <a:r>
              <a:rPr lang="en-US" sz="2400" dirty="0" err="1"/>
              <a:t>rozdělování</a:t>
            </a:r>
            <a:r>
              <a:rPr lang="en-US" sz="2400" dirty="0"/>
              <a:t> </a:t>
            </a:r>
            <a:r>
              <a:rPr lang="en-US" sz="2400" dirty="0" err="1"/>
              <a:t>na</a:t>
            </a:r>
            <a:r>
              <a:rPr lang="en-US" sz="2400" dirty="0"/>
              <a:t> </a:t>
            </a:r>
            <a:r>
              <a:rPr lang="en-US" sz="2400" dirty="0" err="1"/>
              <a:t>základě</a:t>
            </a:r>
            <a:r>
              <a:rPr lang="en-US" sz="2400" dirty="0"/>
              <a:t> </a:t>
            </a:r>
            <a:r>
              <a:rPr lang="en-US" sz="2400" dirty="0" err="1"/>
              <a:t>místního</a:t>
            </a:r>
            <a:r>
              <a:rPr lang="en-US" sz="2400" dirty="0"/>
              <a:t> referenda,</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4. </a:t>
            </a:r>
            <a:r>
              <a:rPr lang="en-US" sz="2400" dirty="0" err="1"/>
              <a:t>normotvorná</a:t>
            </a:r>
            <a:r>
              <a:rPr lang="en-US" sz="2400" dirty="0"/>
              <a:t>  - </a:t>
            </a:r>
            <a:r>
              <a:rPr lang="en-US" sz="2400" dirty="0" err="1"/>
              <a:t>vydávání</a:t>
            </a:r>
            <a:r>
              <a:rPr lang="en-US" sz="2400" dirty="0"/>
              <a:t> </a:t>
            </a:r>
            <a:r>
              <a:rPr lang="en-US" sz="2400" dirty="0" err="1"/>
              <a:t>obecně</a:t>
            </a:r>
            <a:r>
              <a:rPr lang="en-US" sz="2400" dirty="0"/>
              <a:t> </a:t>
            </a:r>
            <a:r>
              <a:rPr lang="en-US" sz="2400" dirty="0" err="1"/>
              <a:t>závazných</a:t>
            </a:r>
            <a:r>
              <a:rPr lang="en-US" sz="2400" dirty="0"/>
              <a:t> </a:t>
            </a:r>
            <a:r>
              <a:rPr lang="en-US" sz="2400" dirty="0" err="1"/>
              <a:t>vyhlášek</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5. </a:t>
            </a:r>
            <a:r>
              <a:rPr lang="en-US" sz="2400" dirty="0" err="1"/>
              <a:t>správní</a:t>
            </a:r>
            <a:r>
              <a:rPr lang="en-US" sz="2400" dirty="0"/>
              <a:t> – </a:t>
            </a:r>
            <a:r>
              <a:rPr lang="en-US" sz="2400" dirty="0" err="1"/>
              <a:t>organizace</a:t>
            </a:r>
            <a:r>
              <a:rPr lang="en-US" sz="2400" dirty="0"/>
              <a:t> </a:t>
            </a:r>
            <a:r>
              <a:rPr lang="en-US" sz="2400" dirty="0" err="1"/>
              <a:t>života</a:t>
            </a:r>
            <a:r>
              <a:rPr lang="en-US" sz="24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863" name="Rectangle 12186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Právo na samosprávu</a:t>
            </a:r>
          </a:p>
        </p:txBody>
      </p:sp>
      <p:grpSp>
        <p:nvGrpSpPr>
          <p:cNvPr id="121865" name="Group 12186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1866" name="Rectangle 12186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67" name="Rectangle 12186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869" name="Rectangle 12186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Územní</a:t>
            </a:r>
            <a:r>
              <a:rPr lang="en-US" sz="2400" dirty="0"/>
              <a:t> </a:t>
            </a:r>
            <a:r>
              <a:rPr lang="en-US" sz="2400" dirty="0" err="1"/>
              <a:t>samosprávné</a:t>
            </a:r>
            <a:r>
              <a:rPr lang="en-US" sz="2400" dirty="0"/>
              <a:t> </a:t>
            </a:r>
            <a:r>
              <a:rPr lang="en-US" sz="2400" dirty="0" err="1"/>
              <a:t>celky</a:t>
            </a:r>
            <a:r>
              <a:rPr lang="en-US" sz="2400" dirty="0"/>
              <a:t> </a:t>
            </a:r>
            <a:r>
              <a:rPr lang="en-US" sz="2400" dirty="0" err="1"/>
              <a:t>jsou</a:t>
            </a:r>
            <a:r>
              <a:rPr lang="en-US" sz="2400" dirty="0"/>
              <a:t> </a:t>
            </a:r>
            <a:r>
              <a:rPr lang="en-US" sz="2400" dirty="0" err="1"/>
              <a:t>územními</a:t>
            </a:r>
            <a:r>
              <a:rPr lang="en-US" sz="2400" dirty="0"/>
              <a:t> </a:t>
            </a:r>
            <a:r>
              <a:rPr lang="en-US" sz="2400" dirty="0" err="1"/>
              <a:t>společenstvími</a:t>
            </a:r>
            <a:r>
              <a:rPr lang="en-US" sz="2400" dirty="0"/>
              <a:t> </a:t>
            </a:r>
            <a:r>
              <a:rPr lang="en-US" sz="2400" dirty="0" err="1"/>
              <a:t>občanů</a:t>
            </a:r>
            <a:r>
              <a:rPr lang="en-US" sz="2400" dirty="0"/>
              <a:t>, </a:t>
            </a:r>
            <a:r>
              <a:rPr lang="en-US" sz="2400" dirty="0" err="1"/>
              <a:t>která</a:t>
            </a:r>
            <a:r>
              <a:rPr lang="en-US" sz="2400" dirty="0"/>
              <a:t> </a:t>
            </a:r>
            <a:r>
              <a:rPr lang="en-US" sz="2400" dirty="0" err="1"/>
              <a:t>mají</a:t>
            </a:r>
            <a:r>
              <a:rPr lang="en-US" sz="2400" dirty="0"/>
              <a:t> </a:t>
            </a:r>
            <a:r>
              <a:rPr lang="en-US" sz="2400" dirty="0" err="1"/>
              <a:t>právo</a:t>
            </a:r>
            <a:r>
              <a:rPr lang="en-US" sz="2400" dirty="0"/>
              <a:t> </a:t>
            </a:r>
            <a:r>
              <a:rPr lang="en-US" sz="2400" dirty="0" err="1"/>
              <a:t>na</a:t>
            </a:r>
            <a:r>
              <a:rPr lang="en-US" sz="2400" dirty="0"/>
              <a:t> </a:t>
            </a:r>
            <a:r>
              <a:rPr lang="en-US" sz="2400" dirty="0" err="1"/>
              <a:t>samosprávu</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Obec</a:t>
            </a:r>
            <a:r>
              <a:rPr lang="en-US" sz="2400" dirty="0"/>
              <a:t> je </a:t>
            </a:r>
            <a:r>
              <a:rPr lang="en-US" sz="2400" dirty="0" err="1"/>
              <a:t>vždy</a:t>
            </a:r>
            <a:r>
              <a:rPr lang="en-US" sz="2400" dirty="0"/>
              <a:t> </a:t>
            </a:r>
            <a:r>
              <a:rPr lang="en-US" sz="2400" dirty="0" err="1"/>
              <a:t>součástí</a:t>
            </a:r>
            <a:r>
              <a:rPr lang="en-US" sz="2400" dirty="0"/>
              <a:t> </a:t>
            </a:r>
            <a:r>
              <a:rPr lang="en-US" sz="2400" dirty="0" err="1"/>
              <a:t>vyššího</a:t>
            </a:r>
            <a:r>
              <a:rPr lang="en-US" sz="2400" dirty="0"/>
              <a:t> </a:t>
            </a:r>
            <a:r>
              <a:rPr lang="en-US" sz="2400" dirty="0" err="1"/>
              <a:t>územního</a:t>
            </a:r>
            <a:r>
              <a:rPr lang="en-US" sz="2400" dirty="0"/>
              <a:t> </a:t>
            </a:r>
            <a:r>
              <a:rPr lang="en-US" sz="2400" dirty="0" err="1"/>
              <a:t>samosprávného</a:t>
            </a:r>
            <a:r>
              <a:rPr lang="en-US" sz="2400" dirty="0"/>
              <a:t> </a:t>
            </a:r>
            <a:r>
              <a:rPr lang="en-US" sz="2400" dirty="0" err="1"/>
              <a:t>celku</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Vytvořit</a:t>
            </a:r>
            <a:r>
              <a:rPr lang="en-US" sz="2400" dirty="0"/>
              <a:t> </a:t>
            </a:r>
            <a:r>
              <a:rPr lang="en-US" sz="2400" dirty="0" err="1"/>
              <a:t>nebo</a:t>
            </a:r>
            <a:r>
              <a:rPr lang="en-US" sz="2400" dirty="0"/>
              <a:t> </a:t>
            </a:r>
            <a:r>
              <a:rPr lang="en-US" sz="2400" dirty="0" err="1"/>
              <a:t>zrušit</a:t>
            </a:r>
            <a:r>
              <a:rPr lang="en-US" sz="2400" dirty="0"/>
              <a:t> </a:t>
            </a:r>
            <a:r>
              <a:rPr lang="en-US" sz="2400" dirty="0" err="1"/>
              <a:t>vyšší</a:t>
            </a:r>
            <a:r>
              <a:rPr lang="en-US" sz="2400" dirty="0"/>
              <a:t> </a:t>
            </a:r>
            <a:r>
              <a:rPr lang="en-US" sz="2400" dirty="0" err="1"/>
              <a:t>územní</a:t>
            </a:r>
            <a:r>
              <a:rPr lang="en-US" sz="2400" dirty="0"/>
              <a:t> </a:t>
            </a:r>
            <a:r>
              <a:rPr lang="en-US" sz="2400" dirty="0" err="1"/>
              <a:t>samosprávný</a:t>
            </a:r>
            <a:r>
              <a:rPr lang="en-US" sz="2400" dirty="0"/>
              <a:t> </a:t>
            </a:r>
            <a:r>
              <a:rPr lang="en-US" sz="2400" dirty="0" err="1"/>
              <a:t>celek</a:t>
            </a:r>
            <a:r>
              <a:rPr lang="en-US" sz="2400" dirty="0"/>
              <a:t> </a:t>
            </a:r>
            <a:r>
              <a:rPr lang="en-US" sz="2400" dirty="0" err="1"/>
              <a:t>lze</a:t>
            </a:r>
            <a:r>
              <a:rPr lang="en-US" sz="2400" dirty="0"/>
              <a:t> </a:t>
            </a:r>
            <a:r>
              <a:rPr lang="en-US" sz="2400" dirty="0" err="1"/>
              <a:t>jen</a:t>
            </a:r>
            <a:r>
              <a:rPr lang="en-US" sz="2400" dirty="0"/>
              <a:t> </a:t>
            </a:r>
            <a:r>
              <a:rPr lang="en-US" sz="2400" dirty="0" err="1"/>
              <a:t>ústavním</a:t>
            </a:r>
            <a:r>
              <a:rPr lang="en-US" sz="2400" dirty="0"/>
              <a:t> </a:t>
            </a:r>
            <a:r>
              <a:rPr lang="en-US" sz="2400" dirty="0" err="1"/>
              <a:t>zákonem</a:t>
            </a:r>
            <a:r>
              <a:rPr lang="en-US" sz="24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887" name="Rectangle 12288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8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Záruka smosprávy</a:t>
            </a:r>
          </a:p>
        </p:txBody>
      </p:sp>
      <p:grpSp>
        <p:nvGrpSpPr>
          <p:cNvPr id="122889" name="Group 12288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2890" name="Rectangle 12288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1" name="Rectangle 12289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893" name="Rectangle 12289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8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Obec</a:t>
            </a:r>
            <a:r>
              <a:rPr lang="en-US" sz="2200" dirty="0"/>
              <a:t> </a:t>
            </a:r>
            <a:r>
              <a:rPr lang="en-US" sz="2200" dirty="0" err="1"/>
              <a:t>i</a:t>
            </a:r>
            <a:r>
              <a:rPr lang="en-US" sz="2200" dirty="0"/>
              <a:t> </a:t>
            </a:r>
            <a:r>
              <a:rPr lang="en-US" sz="2200" dirty="0" err="1"/>
              <a:t>kraj</a:t>
            </a:r>
            <a:r>
              <a:rPr lang="en-US" sz="2200" dirty="0"/>
              <a:t>  je </a:t>
            </a:r>
            <a:r>
              <a:rPr lang="en-US" sz="2200" dirty="0" err="1"/>
              <a:t>samostatně</a:t>
            </a:r>
            <a:r>
              <a:rPr lang="en-US" sz="2200" dirty="0"/>
              <a:t> </a:t>
            </a:r>
            <a:r>
              <a:rPr lang="en-US" sz="2200" dirty="0" err="1"/>
              <a:t>spravována</a:t>
            </a:r>
            <a:r>
              <a:rPr lang="en-US" sz="2200" dirty="0"/>
              <a:t> </a:t>
            </a:r>
            <a:r>
              <a:rPr lang="en-US" sz="2200" dirty="0" err="1"/>
              <a:t>zastupitelstvem</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Územní</a:t>
            </a:r>
            <a:r>
              <a:rPr lang="en-US" sz="2200" dirty="0"/>
              <a:t> </a:t>
            </a:r>
            <a:r>
              <a:rPr lang="en-US" sz="2200" dirty="0" err="1"/>
              <a:t>samosprávné</a:t>
            </a:r>
            <a:r>
              <a:rPr lang="en-US" sz="2200" dirty="0"/>
              <a:t> </a:t>
            </a:r>
            <a:r>
              <a:rPr lang="en-US" sz="2200" dirty="0" err="1"/>
              <a:t>celky</a:t>
            </a:r>
            <a:r>
              <a:rPr lang="en-US" sz="2200" dirty="0"/>
              <a:t> </a:t>
            </a:r>
            <a:r>
              <a:rPr lang="en-US" sz="2200" dirty="0" err="1"/>
              <a:t>jsou</a:t>
            </a:r>
            <a:r>
              <a:rPr lang="en-US" sz="2200" dirty="0"/>
              <a:t> </a:t>
            </a:r>
            <a:r>
              <a:rPr lang="en-US" sz="2200" dirty="0" err="1"/>
              <a:t>veřejnoprávními</a:t>
            </a:r>
            <a:r>
              <a:rPr lang="en-US" sz="2200" dirty="0"/>
              <a:t> </a:t>
            </a:r>
            <a:r>
              <a:rPr lang="en-US" sz="2200" dirty="0" err="1"/>
              <a:t>korporacemi</a:t>
            </a:r>
            <a:r>
              <a:rPr lang="en-US" sz="2200" dirty="0"/>
              <a:t>, </a:t>
            </a:r>
            <a:r>
              <a:rPr lang="en-US" sz="2200" dirty="0" err="1"/>
              <a:t>které</a:t>
            </a:r>
            <a:r>
              <a:rPr lang="en-US" sz="2200" dirty="0"/>
              <a:t> </a:t>
            </a:r>
            <a:r>
              <a:rPr lang="en-US" sz="2200" dirty="0" err="1"/>
              <a:t>mohou</a:t>
            </a:r>
            <a:r>
              <a:rPr lang="en-US" sz="2200" dirty="0"/>
              <a:t> </a:t>
            </a:r>
            <a:r>
              <a:rPr lang="en-US" sz="2200" dirty="0" err="1"/>
              <a:t>mít</a:t>
            </a:r>
            <a:r>
              <a:rPr lang="en-US" sz="2200" dirty="0"/>
              <a:t> </a:t>
            </a:r>
            <a:r>
              <a:rPr lang="en-US" sz="2200" dirty="0" err="1"/>
              <a:t>vlastní</a:t>
            </a:r>
            <a:r>
              <a:rPr lang="en-US" sz="2200" dirty="0"/>
              <a:t> </a:t>
            </a:r>
            <a:r>
              <a:rPr lang="en-US" sz="2200" dirty="0" err="1"/>
              <a:t>majetek</a:t>
            </a:r>
            <a:r>
              <a:rPr lang="en-US" sz="2200" dirty="0"/>
              <a:t> a </a:t>
            </a:r>
            <a:r>
              <a:rPr lang="en-US" sz="2200" dirty="0" err="1"/>
              <a:t>hospodaří</a:t>
            </a:r>
            <a:r>
              <a:rPr lang="en-US" sz="2200" dirty="0"/>
              <a:t> </a:t>
            </a:r>
            <a:r>
              <a:rPr lang="en-US" sz="2200" dirty="0" err="1"/>
              <a:t>podle</a:t>
            </a:r>
            <a:r>
              <a:rPr lang="en-US" sz="2200" dirty="0"/>
              <a:t> </a:t>
            </a:r>
            <a:r>
              <a:rPr lang="en-US" sz="2200" dirty="0" err="1"/>
              <a:t>vlastního</a:t>
            </a:r>
            <a:r>
              <a:rPr lang="en-US" sz="2200" dirty="0"/>
              <a:t> </a:t>
            </a:r>
            <a:r>
              <a:rPr lang="en-US" sz="2200" dirty="0" err="1"/>
              <a:t>rozpočtu</a:t>
            </a:r>
            <a:r>
              <a:rPr lang="en-US" sz="22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V </a:t>
            </a:r>
            <a:r>
              <a:rPr lang="en-US" sz="2200" dirty="0" err="1"/>
              <a:t>právních</a:t>
            </a:r>
            <a:r>
              <a:rPr lang="en-US" sz="2200" dirty="0"/>
              <a:t> </a:t>
            </a:r>
            <a:r>
              <a:rPr lang="en-US" sz="2200" dirty="0" err="1"/>
              <a:t>vztazích</a:t>
            </a:r>
            <a:r>
              <a:rPr lang="en-US" sz="2200" dirty="0"/>
              <a:t> </a:t>
            </a:r>
            <a:r>
              <a:rPr lang="en-US" sz="2200" dirty="0" err="1"/>
              <a:t>vystupují</a:t>
            </a:r>
            <a:r>
              <a:rPr lang="en-US" sz="2200" dirty="0"/>
              <a:t> </a:t>
            </a:r>
            <a:r>
              <a:rPr lang="en-US" sz="2200" dirty="0" err="1"/>
              <a:t>svým</a:t>
            </a:r>
            <a:r>
              <a:rPr lang="en-US" sz="2200" dirty="0"/>
              <a:t> </a:t>
            </a:r>
            <a:r>
              <a:rPr lang="en-US" sz="2200" dirty="0" err="1"/>
              <a:t>jménem</a:t>
            </a:r>
            <a:r>
              <a:rPr lang="en-US" sz="2200" dirty="0"/>
              <a:t> a </a:t>
            </a:r>
            <a:r>
              <a:rPr lang="en-US" sz="2200" dirty="0" err="1"/>
              <a:t>nese</a:t>
            </a:r>
            <a:r>
              <a:rPr lang="en-US" sz="2200" dirty="0"/>
              <a:t> </a:t>
            </a:r>
            <a:r>
              <a:rPr lang="en-US" sz="2200" dirty="0" err="1"/>
              <a:t>odpovědnost</a:t>
            </a:r>
            <a:r>
              <a:rPr lang="en-US" sz="2200" dirty="0"/>
              <a:t> z toho </a:t>
            </a:r>
            <a:r>
              <a:rPr lang="en-US" sz="2200" dirty="0" err="1"/>
              <a:t>vyplývající</a:t>
            </a:r>
            <a:endParaRPr lang="en-US" sz="22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Stát</a:t>
            </a:r>
            <a:r>
              <a:rPr lang="en-US" sz="2200" dirty="0"/>
              <a:t> </a:t>
            </a:r>
            <a:r>
              <a:rPr lang="en-US" sz="2200" dirty="0" err="1"/>
              <a:t>může</a:t>
            </a:r>
            <a:r>
              <a:rPr lang="en-US" sz="2200" dirty="0"/>
              <a:t> </a:t>
            </a:r>
            <a:r>
              <a:rPr lang="en-US" sz="2200" dirty="0" err="1"/>
              <a:t>zasahovat</a:t>
            </a:r>
            <a:r>
              <a:rPr lang="en-US" sz="2200" dirty="0"/>
              <a:t> do </a:t>
            </a:r>
            <a:r>
              <a:rPr lang="en-US" sz="2200" dirty="0" err="1"/>
              <a:t>činnosti</a:t>
            </a:r>
            <a:r>
              <a:rPr lang="en-US" sz="2200" dirty="0"/>
              <a:t> </a:t>
            </a:r>
            <a:r>
              <a:rPr lang="en-US" sz="2200" dirty="0" err="1"/>
              <a:t>územních</a:t>
            </a:r>
            <a:r>
              <a:rPr lang="en-US" sz="2200" dirty="0"/>
              <a:t> </a:t>
            </a:r>
            <a:r>
              <a:rPr lang="en-US" sz="2200" dirty="0" err="1"/>
              <a:t>samosprávných</a:t>
            </a:r>
            <a:r>
              <a:rPr lang="en-US" sz="2200" dirty="0"/>
              <a:t> </a:t>
            </a:r>
            <a:r>
              <a:rPr lang="en-US" sz="2200" dirty="0" err="1"/>
              <a:t>celků</a:t>
            </a:r>
            <a:r>
              <a:rPr lang="en-US" sz="2200" dirty="0"/>
              <a:t>, </a:t>
            </a:r>
            <a:r>
              <a:rPr lang="en-US" sz="2200" dirty="0" err="1"/>
              <a:t>jen</a:t>
            </a:r>
            <a:r>
              <a:rPr lang="en-US" sz="2200" dirty="0"/>
              <a:t> </a:t>
            </a:r>
            <a:r>
              <a:rPr lang="en-US" sz="2200" dirty="0" err="1"/>
              <a:t>vyžaduje</a:t>
            </a:r>
            <a:r>
              <a:rPr lang="en-US" sz="2200" dirty="0"/>
              <a:t>-li to </a:t>
            </a:r>
            <a:r>
              <a:rPr lang="en-US" sz="2200" dirty="0" err="1"/>
              <a:t>ochrana</a:t>
            </a:r>
            <a:r>
              <a:rPr lang="en-US" sz="2200" dirty="0"/>
              <a:t> </a:t>
            </a:r>
            <a:r>
              <a:rPr lang="en-US" sz="2200" dirty="0" err="1"/>
              <a:t>zákona</a:t>
            </a:r>
            <a:r>
              <a:rPr lang="en-US" sz="2200" dirty="0"/>
              <a:t>, a </a:t>
            </a:r>
            <a:r>
              <a:rPr lang="en-US" sz="2200" dirty="0" err="1"/>
              <a:t>jen</a:t>
            </a:r>
            <a:r>
              <a:rPr lang="en-US" sz="2200" dirty="0"/>
              <a:t> </a:t>
            </a:r>
            <a:r>
              <a:rPr lang="en-US" sz="2200" dirty="0" err="1"/>
              <a:t>způsobem</a:t>
            </a:r>
            <a:r>
              <a:rPr lang="en-US" sz="2200" dirty="0"/>
              <a:t> </a:t>
            </a:r>
            <a:r>
              <a:rPr lang="en-US" sz="2200" dirty="0" err="1"/>
              <a:t>stanoveným</a:t>
            </a:r>
            <a:r>
              <a:rPr lang="en-US" sz="2200" dirty="0"/>
              <a:t> </a:t>
            </a:r>
            <a:r>
              <a:rPr lang="en-US" sz="2200" dirty="0" err="1"/>
              <a:t>zákonem</a:t>
            </a:r>
            <a:endParaRPr lang="en-US"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Charakter  státu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000" dirty="0"/>
              <a:t>Lidově demokratická republika neuznává výsad. Práce ve prospěch celku a účast na obraně státu je obecnou povinností.</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Hospodářská soustava je založena: </a:t>
            </a:r>
          </a:p>
          <a:p>
            <a:pPr marL="512704" indent="-414772">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na znárodnění nerostného bohatství, průmyslu, velkoobchodu a peněžnictví; </a:t>
            </a:r>
          </a:p>
          <a:p>
            <a:pPr marL="512704" indent="-414772">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na vlastnictví půdy podle zásady "půda patří tomu, kdo na ní pracuje";</a:t>
            </a:r>
          </a:p>
          <a:p>
            <a:pPr marL="512704" indent="-414772">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na ochraně drobného a středního podnikání a na nedotknutelnosti osobního majetku – soukromé vlastnictví bez ochrany </a:t>
            </a:r>
          </a:p>
          <a:p>
            <a:pPr marL="0" indent="0">
              <a:buNone/>
            </a:pPr>
            <a:br>
              <a:rPr lang="cs-CZ" sz="2000" dirty="0"/>
            </a:br>
            <a:endParaRPr lang="cs-CZ" sz="2000" dirty="0"/>
          </a:p>
        </p:txBody>
      </p:sp>
    </p:spTree>
    <p:extLst>
      <p:ext uri="{BB962C8B-B14F-4D97-AF65-F5344CB8AC3E}">
        <p14:creationId xmlns:p14="http://schemas.microsoft.com/office/powerpoint/2010/main" val="123155769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911" name="Rectangle 1239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Složení zastupitelstva</a:t>
            </a:r>
          </a:p>
        </p:txBody>
      </p:sp>
      <p:grpSp>
        <p:nvGrpSpPr>
          <p:cNvPr id="123913" name="Group 1239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3914" name="Rectangle 1239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15" name="Rectangle 1239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917" name="Rectangle 1239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Zastupitelstvo</a:t>
            </a:r>
            <a:r>
              <a:rPr lang="en-US" sz="2400" dirty="0"/>
              <a:t> je </a:t>
            </a:r>
            <a:r>
              <a:rPr lang="en-US" sz="2400" dirty="0" err="1"/>
              <a:t>vrcholným</a:t>
            </a:r>
            <a:r>
              <a:rPr lang="en-US" sz="2400" dirty="0"/>
              <a:t> </a:t>
            </a:r>
            <a:r>
              <a:rPr lang="en-US" sz="2400" dirty="0" err="1"/>
              <a:t>orgánem</a:t>
            </a:r>
            <a:r>
              <a:rPr lang="en-US" sz="2400" dirty="0"/>
              <a:t> </a:t>
            </a:r>
            <a:r>
              <a:rPr lang="en-US" sz="2400" dirty="0" err="1"/>
              <a:t>samosprávy</a:t>
            </a:r>
            <a:r>
              <a:rPr lang="en-US" sz="24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Členové</a:t>
            </a:r>
            <a:r>
              <a:rPr lang="en-US" sz="2400" dirty="0"/>
              <a:t> </a:t>
            </a:r>
            <a:r>
              <a:rPr lang="en-US" sz="2400" dirty="0" err="1"/>
              <a:t>zastupitelstev</a:t>
            </a:r>
            <a:r>
              <a:rPr lang="en-US" sz="2400" dirty="0"/>
              <a:t>  </a:t>
            </a:r>
            <a:r>
              <a:rPr lang="en-US" sz="2400" dirty="0" err="1"/>
              <a:t>jsou</a:t>
            </a:r>
            <a:r>
              <a:rPr lang="en-US" sz="2400" dirty="0"/>
              <a:t> </a:t>
            </a:r>
            <a:r>
              <a:rPr lang="en-US" sz="2400" dirty="0" err="1"/>
              <a:t>voleni</a:t>
            </a:r>
            <a:r>
              <a:rPr lang="en-US" sz="2400" dirty="0"/>
              <a:t> </a:t>
            </a:r>
            <a:r>
              <a:rPr lang="en-US" sz="2400" dirty="0" err="1"/>
              <a:t>tajným</a:t>
            </a:r>
            <a:r>
              <a:rPr lang="en-US" sz="2400" dirty="0"/>
              <a:t> </a:t>
            </a:r>
            <a:r>
              <a:rPr lang="en-US" sz="2400" dirty="0" err="1"/>
              <a:t>hlasováním</a:t>
            </a:r>
            <a:r>
              <a:rPr lang="en-US" sz="2400" dirty="0"/>
              <a:t> </a:t>
            </a:r>
            <a:r>
              <a:rPr lang="en-US" sz="2400" dirty="0" err="1"/>
              <a:t>na</a:t>
            </a:r>
            <a:r>
              <a:rPr lang="en-US" sz="2400" dirty="0"/>
              <a:t> </a:t>
            </a:r>
            <a:r>
              <a:rPr lang="en-US" sz="2400" dirty="0" err="1"/>
              <a:t>základě</a:t>
            </a:r>
            <a:r>
              <a:rPr lang="en-US" sz="2400" dirty="0"/>
              <a:t> </a:t>
            </a:r>
            <a:r>
              <a:rPr lang="en-US" sz="2400" dirty="0" err="1"/>
              <a:t>všeobecného</a:t>
            </a:r>
            <a:r>
              <a:rPr lang="en-US" sz="2400" dirty="0"/>
              <a:t>, </a:t>
            </a:r>
            <a:r>
              <a:rPr lang="en-US" sz="2400" dirty="0" err="1"/>
              <a:t>rovného</a:t>
            </a:r>
            <a:r>
              <a:rPr lang="en-US" sz="2400" dirty="0"/>
              <a:t> a </a:t>
            </a:r>
            <a:r>
              <a:rPr lang="en-US" sz="2400" dirty="0" err="1"/>
              <a:t>přímého</a:t>
            </a:r>
            <a:r>
              <a:rPr lang="en-US" sz="2400" dirty="0"/>
              <a:t> </a:t>
            </a:r>
            <a:r>
              <a:rPr lang="en-US" sz="2400" dirty="0" err="1"/>
              <a:t>volebního</a:t>
            </a:r>
            <a:r>
              <a:rPr lang="en-US" sz="2400" dirty="0"/>
              <a:t> </a:t>
            </a:r>
            <a:r>
              <a:rPr lang="en-US" sz="2400" dirty="0" err="1"/>
              <a:t>práva</a:t>
            </a:r>
            <a:r>
              <a:rPr lang="en-US" sz="2400" dirty="0"/>
              <a:t> </a:t>
            </a:r>
            <a:r>
              <a:rPr lang="en-US" sz="2400" dirty="0" err="1"/>
              <a:t>podle</a:t>
            </a:r>
            <a:r>
              <a:rPr lang="en-US" sz="2400" dirty="0"/>
              <a:t> </a:t>
            </a:r>
            <a:r>
              <a:rPr lang="en-US" sz="2400" dirty="0" err="1"/>
              <a:t>zásad</a:t>
            </a:r>
            <a:r>
              <a:rPr lang="en-US" sz="2400" dirty="0"/>
              <a:t> </a:t>
            </a:r>
            <a:r>
              <a:rPr lang="en-US" sz="2400" dirty="0" err="1"/>
              <a:t>poměrného</a:t>
            </a:r>
            <a:r>
              <a:rPr lang="en-US" sz="2400" dirty="0"/>
              <a:t> </a:t>
            </a:r>
            <a:r>
              <a:rPr lang="en-US" sz="2400" dirty="0" err="1"/>
              <a:t>zastoupení</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Funkční</a:t>
            </a:r>
            <a:r>
              <a:rPr lang="en-US" sz="2400" dirty="0"/>
              <a:t> </a:t>
            </a:r>
            <a:r>
              <a:rPr lang="en-US" sz="2400" dirty="0" err="1"/>
              <a:t>období</a:t>
            </a:r>
            <a:r>
              <a:rPr lang="en-US" sz="2400" dirty="0"/>
              <a:t> </a:t>
            </a:r>
            <a:r>
              <a:rPr lang="en-US" sz="2400" dirty="0" err="1"/>
              <a:t>zastupitelstva</a:t>
            </a:r>
            <a:r>
              <a:rPr lang="en-US" sz="2400" dirty="0"/>
              <a:t>  je </a:t>
            </a:r>
            <a:r>
              <a:rPr lang="en-US" sz="2400" dirty="0" err="1"/>
              <a:t>čtyřleté</a:t>
            </a:r>
            <a:r>
              <a:rPr lang="en-US" sz="24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935" name="Rectangle 124934">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29"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Právo volit do obecního zastupitelstva</a:t>
            </a:r>
          </a:p>
        </p:txBody>
      </p:sp>
      <p:grpSp>
        <p:nvGrpSpPr>
          <p:cNvPr id="124937" name="Group 124936">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4938" name="Rectangle 124937">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9" name="Rectangle 124938">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40" name="Rectangle 124939">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942" name="Rectangle 124941">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44" name="Rectangle 124943">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0"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Právo volit do zastupitelstva  obce  má občan obce  za předpokladu, že jde o státního občana České republiky, který alespoň v den voleb dosáhl věku nejméně 18 let a je v den voleb v této obci, přihlášen k trvalému pobytu,   a dále státní občan jiného státu, který v den voleb dosáhl věku nejméně 18 let, je v den voleb v této obci přihlášen k trvalému pobytu a jemuž právo volit přiznává mezinárodní úmluva, kterou je Česká republika vázána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959" name="Rectangle 12595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3"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Právo být volen do obecního zastupitelstva</a:t>
            </a:r>
          </a:p>
        </p:txBody>
      </p:sp>
      <p:grpSp>
        <p:nvGrpSpPr>
          <p:cNvPr id="125961" name="Group 12596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5962" name="Rectangle 12596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63" name="Rectangle 12596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64" name="Rectangle 12596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966" name="Rectangle 12596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68" name="Rectangle 12596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Právo být volen má každý, kdo má  právo volit.</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25953"/>
                                        </p:tgtEl>
                                        <p:attrNameLst>
                                          <p:attrName>style.visibility</p:attrName>
                                        </p:attrNameLst>
                                      </p:cBhvr>
                                      <p:to>
                                        <p:strVal val="visible"/>
                                      </p:to>
                                    </p:set>
                                    <p:animEffect transition="in" filter="fade">
                                      <p:cBhvr>
                                        <p:cTn id="7" dur="700"/>
                                        <p:tgtEl>
                                          <p:spTgt spid="125953"/>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25954">
                                            <p:txEl>
                                              <p:pRg st="0" end="0"/>
                                            </p:txEl>
                                          </p:spTgt>
                                        </p:tgtEl>
                                        <p:attrNameLst>
                                          <p:attrName>style.visibility</p:attrName>
                                        </p:attrNameLst>
                                      </p:cBhvr>
                                      <p:to>
                                        <p:strVal val="visible"/>
                                      </p:to>
                                    </p:set>
                                    <p:animEffect transition="in" filter="fade">
                                      <p:cBhvr>
                                        <p:cTn id="10" dur="700"/>
                                        <p:tgtEl>
                                          <p:spTgt spid="1259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3" grpId="0"/>
      <p:bldP spid="125954" grpId="0" build="p"/>
    </p:bldLst>
  </p:timing>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983" name="Rectangle 126982">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77"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Právo volit do zastupitelstva kraje</a:t>
            </a:r>
          </a:p>
        </p:txBody>
      </p:sp>
      <p:grpSp>
        <p:nvGrpSpPr>
          <p:cNvPr id="126985" name="Group 126984">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6986" name="Rectangle 126985">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87" name="Rectangle 126986">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88" name="Rectangle 126987">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990" name="Rectangle 126989">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92" name="Rectangle 126991">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78"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Právo volit do zastupitelstva  kraje  má státní občan České republiky, který alespoň ve druhý den  voleb dosáhl věku nejméně 18 let a je přihlášen k trvalému pobytu v obci,  která náleží do územního obvodu kraje.</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26977"/>
                                        </p:tgtEl>
                                        <p:attrNameLst>
                                          <p:attrName>style.visibility</p:attrName>
                                        </p:attrNameLst>
                                      </p:cBhvr>
                                      <p:to>
                                        <p:strVal val="visible"/>
                                      </p:to>
                                    </p:set>
                                    <p:animEffect transition="in" filter="fade">
                                      <p:cBhvr>
                                        <p:cTn id="7" dur="700"/>
                                        <p:tgtEl>
                                          <p:spTgt spid="12697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26978">
                                            <p:txEl>
                                              <p:pRg st="0" end="0"/>
                                            </p:txEl>
                                          </p:spTgt>
                                        </p:tgtEl>
                                        <p:attrNameLst>
                                          <p:attrName>style.visibility</p:attrName>
                                        </p:attrNameLst>
                                      </p:cBhvr>
                                      <p:to>
                                        <p:strVal val="visible"/>
                                      </p:to>
                                    </p:set>
                                    <p:animEffect transition="in" filter="fade">
                                      <p:cBhvr>
                                        <p:cTn id="10" dur="700"/>
                                        <p:tgtEl>
                                          <p:spTgt spid="1269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7" grpId="0"/>
      <p:bldP spid="126978" grpId="0" build="p"/>
    </p:bldLst>
  </p:timing>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007" name="Rectangle 128006">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01"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Právo být volen do zastupitelstva kraje</a:t>
            </a:r>
          </a:p>
        </p:txBody>
      </p:sp>
      <p:grpSp>
        <p:nvGrpSpPr>
          <p:cNvPr id="128009" name="Group 128008">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8010" name="Rectangle 128009">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1" name="Rectangle 128010">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2" name="Rectangle 128011">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014" name="Rectangle 128013">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6" name="Rectangle 128015">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02"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Členem zastupitelstva  kraje  může být zvolen každý volič.</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28001"/>
                                        </p:tgtEl>
                                        <p:attrNameLst>
                                          <p:attrName>style.visibility</p:attrName>
                                        </p:attrNameLst>
                                      </p:cBhvr>
                                      <p:to>
                                        <p:strVal val="visible"/>
                                      </p:to>
                                    </p:set>
                                    <p:animEffect transition="in" filter="fade">
                                      <p:cBhvr>
                                        <p:cTn id="7" dur="400"/>
                                        <p:tgtEl>
                                          <p:spTgt spid="128001"/>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28002">
                                            <p:txEl>
                                              <p:pRg st="0" end="0"/>
                                            </p:txEl>
                                          </p:spTgt>
                                        </p:tgtEl>
                                        <p:attrNameLst>
                                          <p:attrName>style.visibility</p:attrName>
                                        </p:attrNameLst>
                                      </p:cBhvr>
                                      <p:to>
                                        <p:strVal val="visible"/>
                                      </p:to>
                                    </p:set>
                                    <p:animEffect transition="in" filter="fade">
                                      <p:cBhvr>
                                        <p:cTn id="10" dur="400"/>
                                        <p:tgtEl>
                                          <p:spTgt spid="1280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 grpId="0"/>
      <p:bldP spid="128002" grpId="0" build="p"/>
    </p:bldLst>
  </p:timing>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031" name="Rectangle 12903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Působnost zastupitelstva</a:t>
            </a:r>
          </a:p>
        </p:txBody>
      </p:sp>
      <p:grpSp>
        <p:nvGrpSpPr>
          <p:cNvPr id="129033" name="Group 12903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9034" name="Rectangle 12903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35" name="Rectangle 12903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037" name="Rectangle 12903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Působnost</a:t>
            </a:r>
            <a:r>
              <a:rPr lang="en-US" sz="2400" dirty="0"/>
              <a:t> </a:t>
            </a:r>
            <a:r>
              <a:rPr lang="en-US" sz="2400" dirty="0" err="1"/>
              <a:t>zastupitelstev</a:t>
            </a:r>
            <a:r>
              <a:rPr lang="en-US" sz="2400" dirty="0"/>
              <a:t>  </a:t>
            </a:r>
            <a:r>
              <a:rPr lang="en-US" sz="2400" dirty="0" err="1"/>
              <a:t>může</a:t>
            </a:r>
            <a:r>
              <a:rPr lang="en-US" sz="2400" dirty="0"/>
              <a:t> </a:t>
            </a:r>
            <a:r>
              <a:rPr lang="en-US" sz="2400" dirty="0" err="1"/>
              <a:t>být</a:t>
            </a:r>
            <a:r>
              <a:rPr lang="en-US" sz="2400" dirty="0"/>
              <a:t> </a:t>
            </a:r>
            <a:r>
              <a:rPr lang="en-US" sz="2400" dirty="0" err="1"/>
              <a:t>stanovena</a:t>
            </a:r>
            <a:r>
              <a:rPr lang="en-US" sz="2400" dirty="0"/>
              <a:t> </a:t>
            </a:r>
            <a:r>
              <a:rPr lang="en-US" sz="2400" dirty="0" err="1"/>
              <a:t>jen</a:t>
            </a:r>
            <a:r>
              <a:rPr lang="en-US" sz="2400" dirty="0"/>
              <a:t> </a:t>
            </a:r>
            <a:r>
              <a:rPr lang="en-US" sz="2400" dirty="0" err="1"/>
              <a:t>zákonem</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Zastupitelstvo</a:t>
            </a:r>
            <a:r>
              <a:rPr lang="en-US" sz="2400" dirty="0"/>
              <a:t> </a:t>
            </a:r>
            <a:r>
              <a:rPr lang="en-US" sz="2400" dirty="0" err="1"/>
              <a:t>obce</a:t>
            </a:r>
            <a:r>
              <a:rPr lang="en-US" sz="2400" dirty="0"/>
              <a:t> </a:t>
            </a:r>
            <a:r>
              <a:rPr lang="en-US" sz="2400" dirty="0" err="1"/>
              <a:t>rozhoduje</a:t>
            </a:r>
            <a:r>
              <a:rPr lang="en-US" sz="2400" dirty="0"/>
              <a:t> </a:t>
            </a:r>
            <a:r>
              <a:rPr lang="en-US" sz="2400" dirty="0" err="1"/>
              <a:t>ve</a:t>
            </a:r>
            <a:r>
              <a:rPr lang="en-US" sz="2400" dirty="0"/>
              <a:t> </a:t>
            </a:r>
            <a:r>
              <a:rPr lang="en-US" sz="2400" dirty="0" err="1"/>
              <a:t>věcech</a:t>
            </a:r>
            <a:r>
              <a:rPr lang="en-US" sz="2400" dirty="0"/>
              <a:t> </a:t>
            </a:r>
            <a:r>
              <a:rPr lang="en-US" sz="2400" dirty="0" err="1"/>
              <a:t>samosprávy</a:t>
            </a:r>
            <a:r>
              <a:rPr lang="en-US" sz="2400" dirty="0"/>
              <a:t>, </a:t>
            </a:r>
            <a:r>
              <a:rPr lang="en-US" sz="2400" dirty="0" err="1"/>
              <a:t>pokud</a:t>
            </a:r>
            <a:r>
              <a:rPr lang="en-US" sz="2400" dirty="0"/>
              <a:t> </a:t>
            </a:r>
            <a:r>
              <a:rPr lang="en-US" sz="2400" dirty="0" err="1"/>
              <a:t>nejsou</a:t>
            </a:r>
            <a:r>
              <a:rPr lang="en-US" sz="2400" dirty="0"/>
              <a:t> </a:t>
            </a:r>
            <a:r>
              <a:rPr lang="en-US" sz="2400" dirty="0" err="1"/>
              <a:t>zákonem</a:t>
            </a:r>
            <a:r>
              <a:rPr lang="en-US" sz="2400" dirty="0"/>
              <a:t> </a:t>
            </a:r>
            <a:r>
              <a:rPr lang="en-US" sz="2400" dirty="0" err="1"/>
              <a:t>svěřeny</a:t>
            </a:r>
            <a:r>
              <a:rPr lang="en-US" sz="2400" dirty="0"/>
              <a:t> </a:t>
            </a:r>
            <a:r>
              <a:rPr lang="en-US" sz="2400" dirty="0" err="1"/>
              <a:t>zastupitelstvu</a:t>
            </a:r>
            <a:r>
              <a:rPr lang="en-US" sz="2400" dirty="0"/>
              <a:t>  </a:t>
            </a:r>
            <a:r>
              <a:rPr lang="en-US" sz="2400" dirty="0" err="1"/>
              <a:t>kraje</a:t>
            </a:r>
            <a:r>
              <a:rPr lang="en-US" sz="24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Zastupitelstva</a:t>
            </a:r>
            <a:r>
              <a:rPr lang="en-US" sz="2400" dirty="0"/>
              <a:t> </a:t>
            </a:r>
            <a:r>
              <a:rPr lang="en-US" sz="2400" dirty="0" err="1"/>
              <a:t>mohou</a:t>
            </a:r>
            <a:r>
              <a:rPr lang="en-US" sz="2400" dirty="0"/>
              <a:t> v </a:t>
            </a:r>
            <a:r>
              <a:rPr lang="en-US" sz="2400" dirty="0" err="1"/>
              <a:t>mezích</a:t>
            </a:r>
            <a:r>
              <a:rPr lang="en-US" sz="2400" dirty="0"/>
              <a:t> </a:t>
            </a:r>
            <a:r>
              <a:rPr lang="en-US" sz="2400" dirty="0" err="1"/>
              <a:t>své</a:t>
            </a:r>
            <a:r>
              <a:rPr lang="en-US" sz="2400" dirty="0"/>
              <a:t> </a:t>
            </a:r>
            <a:r>
              <a:rPr lang="en-US" sz="2400" dirty="0" err="1"/>
              <a:t>působnosti</a:t>
            </a:r>
            <a:r>
              <a:rPr lang="en-US" sz="2400" dirty="0"/>
              <a:t> </a:t>
            </a:r>
            <a:r>
              <a:rPr lang="en-US" sz="2400" dirty="0" err="1"/>
              <a:t>vydávat</a:t>
            </a:r>
            <a:r>
              <a:rPr lang="en-US" sz="2400" dirty="0"/>
              <a:t> </a:t>
            </a:r>
            <a:r>
              <a:rPr lang="en-US" sz="2400" dirty="0" err="1"/>
              <a:t>obecně</a:t>
            </a:r>
            <a:r>
              <a:rPr lang="en-US" sz="2400" dirty="0"/>
              <a:t> </a:t>
            </a:r>
            <a:r>
              <a:rPr lang="en-US" sz="2400" dirty="0" err="1"/>
              <a:t>závazné</a:t>
            </a:r>
            <a:r>
              <a:rPr lang="en-US" sz="2400" dirty="0"/>
              <a:t> </a:t>
            </a:r>
            <a:r>
              <a:rPr lang="en-US" sz="2400" dirty="0" err="1"/>
              <a:t>vyhlášky</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055" name="Rectangle 13005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49"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Orgány samosprávy</a:t>
            </a:r>
          </a:p>
        </p:txBody>
      </p:sp>
      <p:grpSp>
        <p:nvGrpSpPr>
          <p:cNvPr id="130057" name="Group 13005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0058" name="Rectangle 13005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9" name="Rectangle 13005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061" name="Rectangle 13006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0"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1. </a:t>
            </a:r>
            <a:r>
              <a:rPr lang="en-US" sz="2400" dirty="0" err="1"/>
              <a:t>zastupitelstvo</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2. </a:t>
            </a:r>
            <a:r>
              <a:rPr lang="en-US" sz="2400" dirty="0" err="1"/>
              <a:t>primátor</a:t>
            </a:r>
            <a:r>
              <a:rPr lang="en-US" sz="2400" dirty="0"/>
              <a:t>, </a:t>
            </a:r>
            <a:r>
              <a:rPr lang="en-US" sz="2400" dirty="0" err="1"/>
              <a:t>starosta</a:t>
            </a:r>
            <a:r>
              <a:rPr lang="en-US" sz="2400" dirty="0"/>
              <a:t>, </a:t>
            </a:r>
            <a:r>
              <a:rPr lang="en-US" sz="2400" dirty="0" err="1"/>
              <a:t>hejtman</a:t>
            </a:r>
            <a:r>
              <a:rPr lang="en-US" sz="2400" dirty="0"/>
              <a:t> – je </a:t>
            </a:r>
            <a:r>
              <a:rPr lang="en-US" sz="2400" dirty="0" err="1"/>
              <a:t>volen</a:t>
            </a:r>
            <a:r>
              <a:rPr lang="en-US" sz="2400" dirty="0"/>
              <a:t> </a:t>
            </a:r>
            <a:r>
              <a:rPr lang="en-US" sz="2400" dirty="0" err="1"/>
              <a:t>zastupitelstvem</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3. </a:t>
            </a:r>
            <a:r>
              <a:rPr lang="en-US" sz="2400" dirty="0" err="1"/>
              <a:t>obecní</a:t>
            </a:r>
            <a:r>
              <a:rPr lang="en-US" sz="2400" dirty="0"/>
              <a:t> (</a:t>
            </a:r>
            <a:r>
              <a:rPr lang="en-US" sz="2400" dirty="0" err="1"/>
              <a:t>městská</a:t>
            </a:r>
            <a:r>
              <a:rPr lang="en-US" sz="2400" dirty="0"/>
              <a:t>) </a:t>
            </a:r>
            <a:r>
              <a:rPr lang="en-US" sz="2400" dirty="0" err="1"/>
              <a:t>krajská</a:t>
            </a:r>
            <a:r>
              <a:rPr lang="en-US" sz="2400" dirty="0"/>
              <a:t> rada – </a:t>
            </a:r>
            <a:r>
              <a:rPr lang="en-US" sz="2400" dirty="0" err="1"/>
              <a:t>výkonný</a:t>
            </a:r>
            <a:r>
              <a:rPr lang="en-US" sz="2400" dirty="0"/>
              <a:t> </a:t>
            </a:r>
            <a:r>
              <a:rPr lang="en-US" sz="2400" dirty="0" err="1"/>
              <a:t>orgán</a:t>
            </a:r>
            <a:r>
              <a:rPr lang="en-US" sz="2400" dirty="0"/>
              <a:t> v </a:t>
            </a:r>
            <a:r>
              <a:rPr lang="en-US" sz="2400" dirty="0" err="1"/>
              <a:t>samostatné</a:t>
            </a:r>
            <a:r>
              <a:rPr lang="en-US" sz="2400" dirty="0"/>
              <a:t> </a:t>
            </a:r>
            <a:r>
              <a:rPr lang="en-US" sz="2400" dirty="0" err="1"/>
              <a:t>působnosti</a:t>
            </a:r>
            <a:r>
              <a:rPr lang="en-US" sz="2400" dirty="0"/>
              <a:t> – je </a:t>
            </a:r>
            <a:r>
              <a:rPr lang="en-US" sz="2400" dirty="0" err="1"/>
              <a:t>volena</a:t>
            </a:r>
            <a:r>
              <a:rPr lang="en-US" sz="2400" dirty="0"/>
              <a:t> </a:t>
            </a:r>
            <a:r>
              <a:rPr lang="en-US" sz="2400" dirty="0" err="1"/>
              <a:t>zstupitelstvem</a:t>
            </a: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a:t>3. </a:t>
            </a:r>
            <a:r>
              <a:rPr lang="en-US" sz="2400" dirty="0" err="1"/>
              <a:t>obecní</a:t>
            </a:r>
            <a:r>
              <a:rPr lang="en-US" sz="2400" dirty="0"/>
              <a:t> (</a:t>
            </a:r>
            <a:r>
              <a:rPr lang="en-US" sz="2400" dirty="0" err="1"/>
              <a:t>městský</a:t>
            </a:r>
            <a:r>
              <a:rPr lang="en-US" sz="2400" dirty="0"/>
              <a:t>) </a:t>
            </a:r>
            <a:r>
              <a:rPr lang="en-US" sz="2400" dirty="0" err="1"/>
              <a:t>úřad</a:t>
            </a:r>
            <a:r>
              <a:rPr lang="en-US" sz="2400" dirty="0"/>
              <a:t>, </a:t>
            </a:r>
            <a:r>
              <a:rPr lang="en-US" sz="2400" dirty="0" err="1"/>
              <a:t>magistrát</a:t>
            </a:r>
            <a:r>
              <a:rPr lang="en-US" sz="2400" dirty="0"/>
              <a:t>, </a:t>
            </a:r>
            <a:r>
              <a:rPr lang="en-US" sz="2400" dirty="0" err="1"/>
              <a:t>krajský</a:t>
            </a:r>
            <a:r>
              <a:rPr lang="en-US" sz="2400" dirty="0"/>
              <a:t> </a:t>
            </a:r>
            <a:r>
              <a:rPr lang="en-US" sz="2400" dirty="0" err="1"/>
              <a:t>úřad</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079" name="Rectangle 13107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Bezpečnost země</a:t>
            </a:r>
          </a:p>
        </p:txBody>
      </p:sp>
      <p:grpSp>
        <p:nvGrpSpPr>
          <p:cNvPr id="131081" name="Group 13108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1082" name="Rectangle 13108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83" name="Rectangle 13108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085" name="Rectangle 13108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Zajištění</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1.svrchovanosti,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2. </a:t>
            </a:r>
            <a:r>
              <a:rPr lang="en-US" sz="2200" dirty="0" err="1"/>
              <a:t>územní</a:t>
            </a:r>
            <a:r>
              <a:rPr lang="en-US" sz="2200" dirty="0"/>
              <a:t> </a:t>
            </a:r>
            <a:r>
              <a:rPr lang="en-US" sz="2200" dirty="0" err="1"/>
              <a:t>celistvosti</a:t>
            </a:r>
            <a:r>
              <a:rPr lang="en-US" sz="2200" dirty="0"/>
              <a:t> </a:t>
            </a:r>
            <a:r>
              <a:rPr lang="en-US" sz="2200" dirty="0" err="1"/>
              <a:t>České</a:t>
            </a:r>
            <a:r>
              <a:rPr lang="en-US" sz="2200" dirty="0"/>
              <a:t> </a:t>
            </a:r>
            <a:r>
              <a:rPr lang="en-US" sz="2200" dirty="0" err="1"/>
              <a:t>republiky</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3. </a:t>
            </a:r>
            <a:r>
              <a:rPr lang="en-US" sz="2200" dirty="0" err="1"/>
              <a:t>ochrana</a:t>
            </a:r>
            <a:r>
              <a:rPr lang="en-US" sz="2200" dirty="0"/>
              <a:t> </a:t>
            </a:r>
            <a:r>
              <a:rPr lang="en-US" sz="2200" dirty="0" err="1"/>
              <a:t>jejích</a:t>
            </a:r>
            <a:r>
              <a:rPr lang="en-US" sz="2200" dirty="0"/>
              <a:t> </a:t>
            </a:r>
            <a:r>
              <a:rPr lang="en-US" sz="2200" dirty="0" err="1"/>
              <a:t>demokratických</a:t>
            </a:r>
            <a:r>
              <a:rPr lang="en-US" sz="2200" dirty="0"/>
              <a:t> </a:t>
            </a:r>
            <a:r>
              <a:rPr lang="en-US" sz="2200" dirty="0" err="1"/>
              <a:t>základů</a:t>
            </a:r>
            <a:r>
              <a:rPr lang="en-US" sz="22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4.ochrana </a:t>
            </a:r>
            <a:r>
              <a:rPr lang="en-US" sz="2200" dirty="0" err="1"/>
              <a:t>životů</a:t>
            </a:r>
            <a:r>
              <a:rPr lang="en-US" sz="2200" dirty="0"/>
              <a:t>, </a:t>
            </a:r>
            <a:r>
              <a:rPr lang="en-US" sz="2200" dirty="0" err="1"/>
              <a:t>zdraví</a:t>
            </a:r>
            <a:r>
              <a:rPr lang="en-US" sz="22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5. </a:t>
            </a:r>
            <a:r>
              <a:rPr lang="en-US" sz="2200" dirty="0" err="1"/>
              <a:t>majetkových</a:t>
            </a:r>
            <a:r>
              <a:rPr lang="en-US" sz="2200" dirty="0"/>
              <a:t> </a:t>
            </a:r>
            <a:r>
              <a:rPr lang="en-US" sz="2200" dirty="0" err="1"/>
              <a:t>hodnot</a:t>
            </a:r>
            <a:endParaRPr lang="en-US" sz="2200" dirty="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a:t> je </a:t>
            </a:r>
            <a:r>
              <a:rPr lang="en-US" sz="2200" dirty="0" err="1"/>
              <a:t>základní</a:t>
            </a:r>
            <a:r>
              <a:rPr lang="en-US" sz="2200" dirty="0"/>
              <a:t> </a:t>
            </a:r>
            <a:r>
              <a:rPr lang="en-US" sz="2200" dirty="0" err="1"/>
              <a:t>povinností</a:t>
            </a:r>
            <a:r>
              <a:rPr lang="en-US" sz="2200" dirty="0"/>
              <a:t> </a:t>
            </a:r>
            <a:r>
              <a:rPr lang="en-US" sz="2200" dirty="0" err="1"/>
              <a:t>státu</a:t>
            </a:r>
            <a:endParaRPr lang="en-US"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103" name="Rectangle 13210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9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800" kern="1200">
                <a:solidFill>
                  <a:schemeClr val="tx1"/>
                </a:solidFill>
                <a:latin typeface="+mj-lt"/>
                <a:ea typeface="+mj-ea"/>
                <a:cs typeface="+mj-cs"/>
              </a:rPr>
              <a:t>Ohrožení bezpečnosti nebo plnění spojeneckých závazků</a:t>
            </a:r>
          </a:p>
        </p:txBody>
      </p:sp>
      <p:grpSp>
        <p:nvGrpSpPr>
          <p:cNvPr id="132105" name="Group 13210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2106" name="Rectangle 13210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07" name="Rectangle 13210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109" name="Rectangle 13210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9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Může</a:t>
            </a:r>
            <a:r>
              <a:rPr lang="en-US" sz="2400" dirty="0"/>
              <a:t> </a:t>
            </a:r>
            <a:r>
              <a:rPr lang="en-US" sz="2400" dirty="0" err="1"/>
              <a:t>být</a:t>
            </a:r>
            <a:r>
              <a:rPr lang="en-US" sz="2400" dirty="0"/>
              <a:t> </a:t>
            </a:r>
            <a:r>
              <a:rPr lang="en-US" sz="2400" dirty="0" err="1"/>
              <a:t>vyhlášen</a:t>
            </a:r>
            <a:r>
              <a:rPr lang="en-US" sz="2400" dirty="0"/>
              <a:t> </a:t>
            </a:r>
            <a:r>
              <a:rPr lang="en-US" sz="2400" dirty="0" err="1"/>
              <a:t>podle</a:t>
            </a:r>
            <a:r>
              <a:rPr lang="en-US" sz="2400" dirty="0"/>
              <a:t> </a:t>
            </a:r>
            <a:r>
              <a:rPr lang="en-US" sz="2400" dirty="0" err="1"/>
              <a:t>intenzity</a:t>
            </a:r>
            <a:r>
              <a:rPr lang="en-US" sz="2400" dirty="0"/>
              <a:t>, </a:t>
            </a:r>
            <a:r>
              <a:rPr lang="en-US" sz="2400" dirty="0" err="1"/>
              <a:t>územního</a:t>
            </a:r>
            <a:r>
              <a:rPr lang="en-US" sz="2400" dirty="0"/>
              <a:t> </a:t>
            </a:r>
            <a:r>
              <a:rPr lang="en-US" sz="2400" dirty="0" err="1"/>
              <a:t>rozsahu</a:t>
            </a:r>
            <a:r>
              <a:rPr lang="en-US" sz="2400" dirty="0"/>
              <a:t> a </a:t>
            </a:r>
            <a:r>
              <a:rPr lang="en-US" sz="2400" dirty="0" err="1"/>
              <a:t>charakteru</a:t>
            </a:r>
            <a:r>
              <a:rPr lang="en-US" sz="2400" dirty="0"/>
              <a:t> </a:t>
            </a:r>
            <a:r>
              <a:rPr lang="en-US" sz="2400" dirty="0" err="1"/>
              <a:t>situace</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nouzový</a:t>
            </a:r>
            <a:r>
              <a:rPr lang="en-US" sz="2400" dirty="0"/>
              <a:t> </a:t>
            </a:r>
            <a:r>
              <a:rPr lang="en-US" sz="2400" dirty="0" err="1"/>
              <a:t>stav</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stav</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válečný</a:t>
            </a:r>
            <a:r>
              <a:rPr lang="en-US" sz="2400" dirty="0"/>
              <a:t> </a:t>
            </a:r>
            <a:r>
              <a:rPr lang="en-US" sz="2400" dirty="0" err="1"/>
              <a:t>stav</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Nouzový</a:t>
            </a:r>
            <a:r>
              <a:rPr lang="en-US" sz="2400" dirty="0"/>
              <a:t> </a:t>
            </a:r>
            <a:r>
              <a:rPr lang="en-US" sz="2400" dirty="0" err="1"/>
              <a:t>stav</a:t>
            </a:r>
            <a:r>
              <a:rPr lang="en-US" sz="2400" dirty="0"/>
              <a:t> a </a:t>
            </a:r>
            <a:r>
              <a:rPr lang="en-US" sz="2400" dirty="0" err="1"/>
              <a:t>stav</a:t>
            </a:r>
            <a:r>
              <a:rPr lang="en-US" sz="2400" dirty="0"/>
              <a:t> </a:t>
            </a:r>
            <a:r>
              <a:rPr lang="en-US" sz="2400" dirty="0" err="1"/>
              <a:t>ohrožení</a:t>
            </a:r>
            <a:r>
              <a:rPr lang="en-US" sz="2400" dirty="0"/>
              <a:t> </a:t>
            </a:r>
            <a:r>
              <a:rPr lang="en-US" sz="2400" dirty="0" err="1"/>
              <a:t>státu</a:t>
            </a:r>
            <a:r>
              <a:rPr lang="en-US" sz="2400" dirty="0"/>
              <a:t> se </a:t>
            </a:r>
            <a:r>
              <a:rPr lang="en-US" sz="2400" dirty="0" err="1"/>
              <a:t>vyhlašuje</a:t>
            </a:r>
            <a:r>
              <a:rPr lang="en-US" sz="2400" dirty="0"/>
              <a:t> pro </a:t>
            </a:r>
            <a:r>
              <a:rPr lang="en-US" sz="2400" dirty="0" err="1"/>
              <a:t>omezené</a:t>
            </a:r>
            <a:r>
              <a:rPr lang="en-US" sz="2400" dirty="0"/>
              <a:t> </a:t>
            </a:r>
            <a:r>
              <a:rPr lang="en-US" sz="2400" dirty="0" err="1"/>
              <a:t>nebo</a:t>
            </a:r>
            <a:r>
              <a:rPr lang="en-US" sz="2400" dirty="0"/>
              <a:t> pro </a:t>
            </a:r>
            <a:r>
              <a:rPr lang="en-US" sz="2400" dirty="0" err="1"/>
              <a:t>celé</a:t>
            </a:r>
            <a:r>
              <a:rPr lang="en-US" sz="2400" dirty="0"/>
              <a:t> </a:t>
            </a:r>
            <a:r>
              <a:rPr lang="en-US" sz="2400" dirty="0" err="1"/>
              <a:t>území</a:t>
            </a:r>
            <a:r>
              <a:rPr lang="en-US" sz="2400" dirty="0"/>
              <a:t> </a:t>
            </a:r>
            <a:r>
              <a:rPr lang="en-US" sz="2400" dirty="0" err="1"/>
              <a:t>státu</a:t>
            </a:r>
            <a:r>
              <a:rPr lang="en-US" sz="2400" dirty="0"/>
              <a:t>, </a:t>
            </a:r>
            <a:r>
              <a:rPr lang="en-US" sz="2400" dirty="0" err="1"/>
              <a:t>válečný</a:t>
            </a:r>
            <a:r>
              <a:rPr lang="en-US" sz="2400" dirty="0"/>
              <a:t> </a:t>
            </a:r>
            <a:r>
              <a:rPr lang="en-US" sz="2400" dirty="0" err="1"/>
              <a:t>stav</a:t>
            </a:r>
            <a:r>
              <a:rPr lang="en-US" sz="2400" dirty="0"/>
              <a:t>  se </a:t>
            </a:r>
            <a:r>
              <a:rPr lang="en-US" sz="2400" dirty="0" err="1"/>
              <a:t>vyhlašuje</a:t>
            </a:r>
            <a:r>
              <a:rPr lang="en-US" sz="2400" dirty="0"/>
              <a:t> pro </a:t>
            </a:r>
            <a:r>
              <a:rPr lang="en-US" sz="2400" dirty="0" err="1"/>
              <a:t>celé</a:t>
            </a:r>
            <a:r>
              <a:rPr lang="en-US" sz="2400" dirty="0"/>
              <a:t> </a:t>
            </a:r>
            <a:r>
              <a:rPr lang="en-US" sz="2400" dirty="0" err="1"/>
              <a:t>území</a:t>
            </a:r>
            <a:r>
              <a:rPr lang="en-US" sz="2400" dirty="0"/>
              <a:t> </a:t>
            </a:r>
            <a:r>
              <a:rPr lang="en-US" sz="2400" dirty="0" err="1"/>
              <a:t>státu</a:t>
            </a:r>
            <a:r>
              <a:rPr lang="en-US" sz="24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27" name="Rectangle 1331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2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Nouzový stav</a:t>
            </a:r>
          </a:p>
        </p:txBody>
      </p:sp>
      <p:grpSp>
        <p:nvGrpSpPr>
          <p:cNvPr id="133129" name="Group 1331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3130" name="Rectangle 1331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1" name="Rectangle 1331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133" name="Rectangle 1331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2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Vláda</a:t>
            </a:r>
            <a:r>
              <a:rPr lang="en-US" sz="2000" dirty="0"/>
              <a:t> </a:t>
            </a:r>
            <a:r>
              <a:rPr lang="en-US" sz="2000" dirty="0" err="1"/>
              <a:t>může</a:t>
            </a:r>
            <a:r>
              <a:rPr lang="en-US" sz="2000" dirty="0"/>
              <a:t> </a:t>
            </a:r>
            <a:r>
              <a:rPr lang="en-US" sz="2000" dirty="0" err="1"/>
              <a:t>vyhlásit</a:t>
            </a:r>
            <a:r>
              <a:rPr lang="en-US" sz="2000" dirty="0"/>
              <a:t> </a:t>
            </a:r>
            <a:r>
              <a:rPr lang="en-US" sz="2000" dirty="0" err="1"/>
              <a:t>nouzový</a:t>
            </a:r>
            <a:r>
              <a:rPr lang="en-US" sz="2000" dirty="0"/>
              <a:t> </a:t>
            </a:r>
            <a:r>
              <a:rPr lang="en-US" sz="2000" dirty="0" err="1"/>
              <a:t>stav</a:t>
            </a:r>
            <a:r>
              <a:rPr lang="en-US" sz="2000" dirty="0"/>
              <a:t>  v </a:t>
            </a:r>
            <a:r>
              <a:rPr lang="en-US" sz="2000" dirty="0" err="1"/>
              <a:t>případě</a:t>
            </a:r>
            <a:r>
              <a:rPr lang="en-US" sz="2000" dirty="0"/>
              <a:t> </a:t>
            </a:r>
            <a:r>
              <a:rPr lang="en-US" sz="2000" dirty="0" err="1"/>
              <a:t>živelních</a:t>
            </a:r>
            <a:r>
              <a:rPr lang="en-US" sz="2000" dirty="0"/>
              <a:t> </a:t>
            </a:r>
            <a:r>
              <a:rPr lang="en-US" sz="2000" dirty="0" err="1"/>
              <a:t>pohrom</a:t>
            </a:r>
            <a:r>
              <a:rPr lang="en-US" sz="2000" dirty="0"/>
              <a:t>, </a:t>
            </a:r>
            <a:r>
              <a:rPr lang="en-US" sz="2000" dirty="0" err="1"/>
              <a:t>ekologických</a:t>
            </a:r>
            <a:r>
              <a:rPr lang="en-US" sz="2000" dirty="0"/>
              <a:t> </a:t>
            </a:r>
            <a:r>
              <a:rPr lang="en-US" sz="2000" dirty="0" err="1"/>
              <a:t>nebo</a:t>
            </a:r>
            <a:r>
              <a:rPr lang="en-US" sz="2000" dirty="0"/>
              <a:t> </a:t>
            </a:r>
            <a:r>
              <a:rPr lang="en-US" sz="2000" dirty="0" err="1"/>
              <a:t>průmyslových</a:t>
            </a:r>
            <a:r>
              <a:rPr lang="en-US" sz="2000" dirty="0"/>
              <a:t> </a:t>
            </a:r>
            <a:r>
              <a:rPr lang="en-US" sz="2000" dirty="0" err="1"/>
              <a:t>havárií</a:t>
            </a:r>
            <a:r>
              <a:rPr lang="en-US" sz="2000" dirty="0"/>
              <a:t>, </a:t>
            </a:r>
            <a:r>
              <a:rPr lang="en-US" sz="2000" dirty="0" err="1"/>
              <a:t>nehod</a:t>
            </a:r>
            <a:r>
              <a:rPr lang="en-US" sz="2000" dirty="0"/>
              <a:t> </a:t>
            </a:r>
            <a:r>
              <a:rPr lang="en-US" sz="2000" dirty="0" err="1"/>
              <a:t>nebo</a:t>
            </a:r>
            <a:r>
              <a:rPr lang="en-US" sz="2000" dirty="0"/>
              <a:t> </a:t>
            </a:r>
            <a:r>
              <a:rPr lang="en-US" sz="2000" dirty="0" err="1"/>
              <a:t>jiného</a:t>
            </a:r>
            <a:r>
              <a:rPr lang="en-US" sz="2000" dirty="0"/>
              <a:t> </a:t>
            </a:r>
            <a:r>
              <a:rPr lang="en-US" sz="2000" dirty="0" err="1"/>
              <a:t>nebezpečí</a:t>
            </a:r>
            <a:r>
              <a:rPr lang="en-US" sz="2000" dirty="0"/>
              <a:t>, </a:t>
            </a:r>
            <a:r>
              <a:rPr lang="en-US" sz="2000" dirty="0" err="1"/>
              <a:t>které</a:t>
            </a:r>
            <a:r>
              <a:rPr lang="en-US" sz="2000" dirty="0"/>
              <a:t> </a:t>
            </a:r>
            <a:r>
              <a:rPr lang="en-US" sz="2000" dirty="0" err="1"/>
              <a:t>ve</a:t>
            </a:r>
            <a:r>
              <a:rPr lang="en-US" sz="2000" dirty="0"/>
              <a:t> </a:t>
            </a:r>
            <a:r>
              <a:rPr lang="en-US" sz="2000" dirty="0" err="1"/>
              <a:t>značném</a:t>
            </a:r>
            <a:r>
              <a:rPr lang="en-US" sz="2000" dirty="0"/>
              <a:t> </a:t>
            </a:r>
            <a:r>
              <a:rPr lang="en-US" sz="2000" dirty="0" err="1"/>
              <a:t>rozsahu</a:t>
            </a:r>
            <a:r>
              <a:rPr lang="en-US" sz="2000" dirty="0"/>
              <a:t> </a:t>
            </a:r>
            <a:r>
              <a:rPr lang="en-US" sz="2000" dirty="0" err="1"/>
              <a:t>ohrožují</a:t>
            </a:r>
            <a:r>
              <a:rPr lang="en-US" sz="2000" dirty="0"/>
              <a:t> </a:t>
            </a:r>
            <a:r>
              <a:rPr lang="en-US" sz="2000" dirty="0" err="1"/>
              <a:t>životy</a:t>
            </a:r>
            <a:r>
              <a:rPr lang="en-US" sz="2000" dirty="0"/>
              <a:t>, </a:t>
            </a:r>
            <a:r>
              <a:rPr lang="en-US" sz="2000" dirty="0" err="1"/>
              <a:t>zdraví</a:t>
            </a:r>
            <a:r>
              <a:rPr lang="en-US" sz="2000" dirty="0"/>
              <a:t> </a:t>
            </a:r>
            <a:r>
              <a:rPr lang="en-US" sz="2000" dirty="0" err="1"/>
              <a:t>nebo</a:t>
            </a:r>
            <a:r>
              <a:rPr lang="en-US" sz="2000" dirty="0"/>
              <a:t> </a:t>
            </a:r>
            <a:r>
              <a:rPr lang="en-US" sz="2000" dirty="0" err="1"/>
              <a:t>majetkové</a:t>
            </a:r>
            <a:r>
              <a:rPr lang="en-US" sz="2000" dirty="0"/>
              <a:t> </a:t>
            </a:r>
            <a:r>
              <a:rPr lang="en-US" sz="2000" dirty="0" err="1"/>
              <a:t>hodnoty</a:t>
            </a:r>
            <a:r>
              <a:rPr lang="en-US" sz="2000" dirty="0"/>
              <a:t> </a:t>
            </a:r>
            <a:r>
              <a:rPr lang="en-US" sz="2000" dirty="0" err="1"/>
              <a:t>anebo</a:t>
            </a:r>
            <a:r>
              <a:rPr lang="en-US" sz="2000" dirty="0"/>
              <a:t> </a:t>
            </a:r>
            <a:r>
              <a:rPr lang="en-US" sz="2000" dirty="0" err="1"/>
              <a:t>vnitřní</a:t>
            </a:r>
            <a:r>
              <a:rPr lang="en-US" sz="2000" dirty="0"/>
              <a:t> </a:t>
            </a:r>
            <a:r>
              <a:rPr lang="en-US" sz="2000" dirty="0" err="1"/>
              <a:t>pořádek</a:t>
            </a:r>
            <a:r>
              <a:rPr lang="en-US" sz="2000" dirty="0"/>
              <a:t> a </a:t>
            </a:r>
            <a:r>
              <a:rPr lang="en-US" sz="2000" dirty="0" err="1"/>
              <a:t>bezpečnost</a:t>
            </a:r>
            <a:r>
              <a:rPr lang="en-US" sz="20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Nouzový</a:t>
            </a:r>
            <a:r>
              <a:rPr lang="en-US" sz="2000" dirty="0"/>
              <a:t> </a:t>
            </a:r>
            <a:r>
              <a:rPr lang="en-US" sz="2000" dirty="0" err="1"/>
              <a:t>stav</a:t>
            </a:r>
            <a:r>
              <a:rPr lang="en-US" sz="2000" dirty="0"/>
              <a:t> </a:t>
            </a:r>
            <a:r>
              <a:rPr lang="en-US" sz="2000" dirty="0" err="1"/>
              <a:t>nemůže</a:t>
            </a:r>
            <a:r>
              <a:rPr lang="en-US" sz="2000" dirty="0"/>
              <a:t> </a:t>
            </a:r>
            <a:r>
              <a:rPr lang="en-US" sz="2000" dirty="0" err="1"/>
              <a:t>být</a:t>
            </a:r>
            <a:r>
              <a:rPr lang="en-US" sz="2000" dirty="0"/>
              <a:t> </a:t>
            </a:r>
            <a:r>
              <a:rPr lang="en-US" sz="2000" dirty="0" err="1"/>
              <a:t>vyhlášen</a:t>
            </a:r>
            <a:r>
              <a:rPr lang="en-US" sz="2000" dirty="0"/>
              <a:t> z </a:t>
            </a:r>
            <a:r>
              <a:rPr lang="en-US" sz="2000" dirty="0" err="1"/>
              <a:t>důvodu</a:t>
            </a:r>
            <a:r>
              <a:rPr lang="en-US" sz="2000" dirty="0"/>
              <a:t> </a:t>
            </a:r>
            <a:r>
              <a:rPr lang="en-US" sz="2000" dirty="0" err="1"/>
              <a:t>stávky</a:t>
            </a:r>
            <a:r>
              <a:rPr lang="en-US" sz="2000" dirty="0"/>
              <a:t>  </a:t>
            </a:r>
            <a:r>
              <a:rPr lang="en-US" sz="2000" dirty="0" err="1"/>
              <a:t>vedené</a:t>
            </a:r>
            <a:r>
              <a:rPr lang="en-US" sz="2000" dirty="0"/>
              <a:t> </a:t>
            </a:r>
            <a:r>
              <a:rPr lang="en-US" sz="2000" dirty="0" err="1"/>
              <a:t>na</a:t>
            </a:r>
            <a:r>
              <a:rPr lang="en-US" sz="2000" dirty="0"/>
              <a:t> </a:t>
            </a:r>
            <a:r>
              <a:rPr lang="en-US" sz="2000" dirty="0" err="1"/>
              <a:t>ochranu</a:t>
            </a:r>
            <a:r>
              <a:rPr lang="en-US" sz="2000" dirty="0"/>
              <a:t> </a:t>
            </a:r>
            <a:r>
              <a:rPr lang="en-US" sz="2000" dirty="0" err="1"/>
              <a:t>práv</a:t>
            </a:r>
            <a:r>
              <a:rPr lang="en-US" sz="2000" dirty="0"/>
              <a:t> a </a:t>
            </a:r>
            <a:r>
              <a:rPr lang="en-US" sz="2000" dirty="0" err="1"/>
              <a:t>oprávněných</a:t>
            </a:r>
            <a:r>
              <a:rPr lang="en-US" sz="2000" dirty="0"/>
              <a:t> </a:t>
            </a:r>
            <a:r>
              <a:rPr lang="en-US" sz="2000" dirty="0" err="1"/>
              <a:t>hospodářských</a:t>
            </a:r>
            <a:r>
              <a:rPr lang="en-US" sz="2000" dirty="0"/>
              <a:t> a </a:t>
            </a:r>
            <a:r>
              <a:rPr lang="en-US" sz="2000" dirty="0" err="1"/>
              <a:t>sociálních</a:t>
            </a:r>
            <a:r>
              <a:rPr lang="en-US" sz="2000" dirty="0"/>
              <a:t> </a:t>
            </a:r>
            <a:r>
              <a:rPr lang="en-US" sz="2000" dirty="0" err="1"/>
              <a:t>zájmů</a:t>
            </a:r>
            <a:r>
              <a:rPr lang="en-US" sz="20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a:t>Je-li </a:t>
            </a:r>
            <a:r>
              <a:rPr lang="en-US" sz="2000" dirty="0" err="1"/>
              <a:t>nebezpečí</a:t>
            </a:r>
            <a:r>
              <a:rPr lang="en-US" sz="2000" dirty="0"/>
              <a:t> z </a:t>
            </a:r>
            <a:r>
              <a:rPr lang="en-US" sz="2000" dirty="0" err="1"/>
              <a:t>prodlení</a:t>
            </a:r>
            <a:r>
              <a:rPr lang="en-US" sz="2000" dirty="0"/>
              <a:t>, </a:t>
            </a:r>
            <a:r>
              <a:rPr lang="en-US" sz="2000" dirty="0" err="1"/>
              <a:t>může</a:t>
            </a:r>
            <a:r>
              <a:rPr lang="en-US" sz="2000" dirty="0"/>
              <a:t> </a:t>
            </a:r>
            <a:r>
              <a:rPr lang="en-US" sz="2000" dirty="0" err="1"/>
              <a:t>vyhlásit</a:t>
            </a:r>
            <a:r>
              <a:rPr lang="en-US" sz="2000" dirty="0"/>
              <a:t> </a:t>
            </a:r>
            <a:r>
              <a:rPr lang="en-US" sz="2000" dirty="0" err="1"/>
              <a:t>nouzový</a:t>
            </a:r>
            <a:r>
              <a:rPr lang="en-US" sz="2000" dirty="0"/>
              <a:t> </a:t>
            </a:r>
            <a:r>
              <a:rPr lang="en-US" sz="2000" dirty="0" err="1"/>
              <a:t>stav</a:t>
            </a:r>
            <a:r>
              <a:rPr lang="en-US" sz="2000" dirty="0"/>
              <a:t>  </a:t>
            </a:r>
            <a:r>
              <a:rPr lang="en-US" sz="2000" dirty="0" err="1"/>
              <a:t>předseda</a:t>
            </a:r>
            <a:r>
              <a:rPr lang="en-US" sz="2000" dirty="0"/>
              <a:t> </a:t>
            </a:r>
            <a:r>
              <a:rPr lang="en-US" sz="2000" dirty="0" err="1"/>
              <a:t>vlády</a:t>
            </a:r>
            <a:r>
              <a:rPr lang="en-US" sz="2000" dirty="0"/>
              <a:t>. </a:t>
            </a:r>
            <a:r>
              <a:rPr lang="en-US" sz="2000" dirty="0" err="1"/>
              <a:t>Jeho</a:t>
            </a:r>
            <a:r>
              <a:rPr lang="en-US" sz="2000" dirty="0"/>
              <a:t> </a:t>
            </a:r>
            <a:r>
              <a:rPr lang="en-US" sz="2000" dirty="0" err="1"/>
              <a:t>rozhodnutí</a:t>
            </a:r>
            <a:r>
              <a:rPr lang="en-US" sz="2000" dirty="0"/>
              <a:t> </a:t>
            </a:r>
            <a:r>
              <a:rPr lang="en-US" sz="2000" dirty="0" err="1"/>
              <a:t>vláda</a:t>
            </a:r>
            <a:r>
              <a:rPr lang="en-US" sz="2000" dirty="0"/>
              <a:t> do 24 </a:t>
            </a:r>
            <a:r>
              <a:rPr lang="en-US" sz="2000" dirty="0" err="1"/>
              <a:t>hodin</a:t>
            </a:r>
            <a:r>
              <a:rPr lang="en-US" sz="2000" dirty="0"/>
              <a:t> od </a:t>
            </a:r>
            <a:r>
              <a:rPr lang="en-US" sz="2000" dirty="0" err="1"/>
              <a:t>vyhlášení</a:t>
            </a:r>
            <a:r>
              <a:rPr lang="en-US" sz="2000" dirty="0"/>
              <a:t> </a:t>
            </a:r>
            <a:r>
              <a:rPr lang="en-US" sz="2000" dirty="0" err="1"/>
              <a:t>schválí</a:t>
            </a:r>
            <a:r>
              <a:rPr lang="en-US" sz="2000" dirty="0"/>
              <a:t> </a:t>
            </a:r>
            <a:r>
              <a:rPr lang="en-US" sz="2000" dirty="0" err="1"/>
              <a:t>nebo</a:t>
            </a:r>
            <a:r>
              <a:rPr lang="en-US" sz="2000" dirty="0"/>
              <a:t> </a:t>
            </a:r>
            <a:r>
              <a:rPr lang="en-US" sz="2000" dirty="0" err="1"/>
              <a:t>zruší</a:t>
            </a:r>
            <a:r>
              <a:rPr lang="en-US" sz="20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Vláda</a:t>
            </a:r>
            <a:r>
              <a:rPr lang="en-US" sz="2000" dirty="0"/>
              <a:t> o </a:t>
            </a:r>
            <a:r>
              <a:rPr lang="en-US" sz="2000" dirty="0" err="1"/>
              <a:t>vyhlášení</a:t>
            </a:r>
            <a:r>
              <a:rPr lang="en-US" sz="2000" dirty="0"/>
              <a:t> </a:t>
            </a:r>
            <a:r>
              <a:rPr lang="en-US" sz="2000" dirty="0" err="1"/>
              <a:t>nouzového</a:t>
            </a:r>
            <a:r>
              <a:rPr lang="en-US" sz="2000" dirty="0"/>
              <a:t> </a:t>
            </a:r>
            <a:r>
              <a:rPr lang="en-US" sz="2000" dirty="0" err="1"/>
              <a:t>stavu</a:t>
            </a:r>
            <a:r>
              <a:rPr lang="en-US" sz="2000" dirty="0"/>
              <a:t> </a:t>
            </a:r>
            <a:r>
              <a:rPr lang="en-US" sz="2000" dirty="0" err="1"/>
              <a:t>neprodleně</a:t>
            </a:r>
            <a:r>
              <a:rPr lang="en-US" sz="2000" dirty="0"/>
              <a:t> </a:t>
            </a:r>
            <a:r>
              <a:rPr lang="en-US" sz="2000" dirty="0" err="1"/>
              <a:t>informuje</a:t>
            </a:r>
            <a:r>
              <a:rPr lang="en-US" sz="2000" dirty="0"/>
              <a:t> </a:t>
            </a:r>
            <a:r>
              <a:rPr lang="en-US" sz="2000" dirty="0" err="1"/>
              <a:t>Poslaneckou</a:t>
            </a:r>
            <a:r>
              <a:rPr lang="en-US" sz="2000" dirty="0"/>
              <a:t> </a:t>
            </a:r>
            <a:r>
              <a:rPr lang="en-US" sz="2000" dirty="0" err="1"/>
              <a:t>sněmovnu</a:t>
            </a:r>
            <a:r>
              <a:rPr lang="en-US" sz="2000" dirty="0"/>
              <a:t>, </a:t>
            </a:r>
            <a:r>
              <a:rPr lang="en-US" sz="2000" dirty="0" err="1"/>
              <a:t>která</a:t>
            </a:r>
            <a:r>
              <a:rPr lang="en-US" sz="2000" dirty="0"/>
              <a:t> </a:t>
            </a:r>
            <a:r>
              <a:rPr lang="en-US" sz="2000" dirty="0" err="1"/>
              <a:t>může</a:t>
            </a:r>
            <a:r>
              <a:rPr lang="en-US" sz="2000" dirty="0"/>
              <a:t> </a:t>
            </a:r>
            <a:r>
              <a:rPr lang="en-US" sz="2000" dirty="0" err="1"/>
              <a:t>vyhlášení</a:t>
            </a:r>
            <a:r>
              <a:rPr lang="en-US" sz="2000" dirty="0"/>
              <a:t> </a:t>
            </a:r>
            <a:r>
              <a:rPr lang="en-US" sz="2000" dirty="0" err="1"/>
              <a:t>zrušit</a:t>
            </a:r>
            <a:r>
              <a:rPr lang="en-US" sz="20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Základní povinnosti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200" dirty="0"/>
              <a:t>Každý občan je povinen být Československé republice věrný, zachovávat ústavu i zákony a ve všem svém jednání dbát zájmů státu.</a:t>
            </a:r>
          </a:p>
          <a:p>
            <a:pPr marL="0" indent="0">
              <a:buNone/>
            </a:pPr>
            <a:r>
              <a:rPr lang="cs-CZ" sz="2200" dirty="0"/>
              <a:t>Zejména je vlasteneckou povinností každého občana podporovat udržování a zvelebování národního majetku a dbát o to, aby národní majetek nebyl zkracován a poškozován.</a:t>
            </a:r>
          </a:p>
          <a:p>
            <a:pPr marL="0" indent="0">
              <a:buNone/>
            </a:pPr>
            <a:r>
              <a:rPr lang="cs-CZ" sz="2200" dirty="0"/>
              <a:t>Každý občan je povinen pracovat podle svých schopností a svou prací přispívat k prospěchu celku</a:t>
            </a:r>
          </a:p>
          <a:p>
            <a:pPr marL="0" indent="0">
              <a:buNone/>
            </a:pPr>
            <a:br>
              <a:rPr lang="cs-CZ" sz="2200" dirty="0"/>
            </a:br>
            <a:endParaRPr lang="cs-CZ" sz="2200" dirty="0"/>
          </a:p>
        </p:txBody>
      </p:sp>
    </p:spTree>
    <p:extLst>
      <p:ext uri="{BB962C8B-B14F-4D97-AF65-F5344CB8AC3E}">
        <p14:creationId xmlns:p14="http://schemas.microsoft.com/office/powerpoint/2010/main" val="199601228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151" name="Rectangle 13415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45"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Rozsah nouzového stavu</a:t>
            </a:r>
          </a:p>
        </p:txBody>
      </p:sp>
      <p:grpSp>
        <p:nvGrpSpPr>
          <p:cNvPr id="134153" name="Group 13415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4154" name="Rectangle 13415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55" name="Rectangle 13415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157" name="Rectangle 13415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46"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Nouzový</a:t>
            </a:r>
            <a:r>
              <a:rPr lang="en-US" sz="2000" dirty="0"/>
              <a:t> </a:t>
            </a:r>
            <a:r>
              <a:rPr lang="en-US" sz="2000" dirty="0" err="1"/>
              <a:t>stav</a:t>
            </a:r>
            <a:r>
              <a:rPr lang="en-US" sz="2000" dirty="0"/>
              <a:t> se </a:t>
            </a:r>
            <a:r>
              <a:rPr lang="en-US" sz="2000" dirty="0" err="1"/>
              <a:t>může</a:t>
            </a:r>
            <a:r>
              <a:rPr lang="en-US" sz="2000" dirty="0"/>
              <a:t> </a:t>
            </a:r>
            <a:r>
              <a:rPr lang="en-US" sz="2000" dirty="0" err="1"/>
              <a:t>vyhlásit</a:t>
            </a:r>
            <a:r>
              <a:rPr lang="en-US" sz="2000" dirty="0"/>
              <a:t> </a:t>
            </a:r>
            <a:r>
              <a:rPr lang="en-US" sz="2000" dirty="0" err="1"/>
              <a:t>jen</a:t>
            </a:r>
            <a:r>
              <a:rPr lang="en-US" sz="2000" dirty="0"/>
              <a:t> s </a:t>
            </a:r>
            <a:r>
              <a:rPr lang="en-US" sz="2000" dirty="0" err="1"/>
              <a:t>uvedením</a:t>
            </a:r>
            <a:r>
              <a:rPr lang="en-US" sz="2000" dirty="0"/>
              <a:t> </a:t>
            </a:r>
            <a:r>
              <a:rPr lang="en-US" sz="2000" dirty="0" err="1"/>
              <a:t>důvodů</a:t>
            </a:r>
            <a:r>
              <a:rPr lang="en-US" sz="2000" dirty="0"/>
              <a:t> </a:t>
            </a:r>
            <a:r>
              <a:rPr lang="en-US" sz="2000" dirty="0" err="1"/>
              <a:t>na</a:t>
            </a:r>
            <a:r>
              <a:rPr lang="en-US" sz="2000" dirty="0"/>
              <a:t> </a:t>
            </a:r>
            <a:r>
              <a:rPr lang="en-US" sz="2000" dirty="0" err="1"/>
              <a:t>určitou</a:t>
            </a:r>
            <a:r>
              <a:rPr lang="en-US" sz="2000" dirty="0"/>
              <a:t> </a:t>
            </a:r>
            <a:r>
              <a:rPr lang="en-US" sz="2000" dirty="0" err="1"/>
              <a:t>dobu</a:t>
            </a:r>
            <a:r>
              <a:rPr lang="en-US" sz="2000" dirty="0"/>
              <a:t> a pro </a:t>
            </a:r>
            <a:r>
              <a:rPr lang="en-US" sz="2000" dirty="0" err="1"/>
              <a:t>určité</a:t>
            </a:r>
            <a:r>
              <a:rPr lang="en-US" sz="2000" dirty="0"/>
              <a:t> </a:t>
            </a:r>
            <a:r>
              <a:rPr lang="en-US" sz="2000" dirty="0" err="1"/>
              <a:t>území</a:t>
            </a:r>
            <a:r>
              <a:rPr lang="en-US" sz="2000" dirty="0"/>
              <a:t>. </a:t>
            </a:r>
            <a:r>
              <a:rPr lang="en-US" sz="2000" dirty="0" err="1"/>
              <a:t>Současně</a:t>
            </a:r>
            <a:r>
              <a:rPr lang="en-US" sz="2000" dirty="0"/>
              <a:t> s </a:t>
            </a:r>
            <a:r>
              <a:rPr lang="en-US" sz="2000" dirty="0" err="1"/>
              <a:t>vyhlášením</a:t>
            </a:r>
            <a:r>
              <a:rPr lang="en-US" sz="2000" dirty="0"/>
              <a:t> </a:t>
            </a:r>
            <a:r>
              <a:rPr lang="en-US" sz="2000" dirty="0" err="1"/>
              <a:t>nouzového</a:t>
            </a:r>
            <a:r>
              <a:rPr lang="en-US" sz="2000" dirty="0"/>
              <a:t> </a:t>
            </a:r>
            <a:r>
              <a:rPr lang="en-US" sz="2000" dirty="0" err="1"/>
              <a:t>stavu</a:t>
            </a:r>
            <a:r>
              <a:rPr lang="en-US" sz="2000" dirty="0"/>
              <a:t> </a:t>
            </a:r>
            <a:r>
              <a:rPr lang="en-US" sz="2000" dirty="0" err="1"/>
              <a:t>musí</a:t>
            </a:r>
            <a:r>
              <a:rPr lang="en-US" sz="2000" dirty="0"/>
              <a:t> </a:t>
            </a:r>
            <a:r>
              <a:rPr lang="en-US" sz="2000" dirty="0" err="1"/>
              <a:t>vláda</a:t>
            </a:r>
            <a:r>
              <a:rPr lang="en-US" sz="2000" dirty="0"/>
              <a:t> </a:t>
            </a:r>
            <a:r>
              <a:rPr lang="en-US" sz="2000" dirty="0" err="1"/>
              <a:t>vymezit</a:t>
            </a:r>
            <a:r>
              <a:rPr lang="en-US" sz="2000" dirty="0"/>
              <a:t>, </a:t>
            </a:r>
            <a:r>
              <a:rPr lang="en-US" sz="2000" dirty="0" err="1"/>
              <a:t>která</a:t>
            </a:r>
            <a:r>
              <a:rPr lang="en-US" sz="2000" dirty="0"/>
              <a:t> </a:t>
            </a:r>
            <a:r>
              <a:rPr lang="en-US" sz="2000" dirty="0" err="1"/>
              <a:t>práva</a:t>
            </a:r>
            <a:r>
              <a:rPr lang="en-US" sz="2000" dirty="0"/>
              <a:t> </a:t>
            </a:r>
            <a:r>
              <a:rPr lang="en-US" sz="2000" dirty="0" err="1"/>
              <a:t>stanovená</a:t>
            </a:r>
            <a:r>
              <a:rPr lang="en-US" sz="2000" dirty="0"/>
              <a:t> </a:t>
            </a:r>
            <a:r>
              <a:rPr lang="en-US" sz="2000" dirty="0" err="1"/>
              <a:t>ve</a:t>
            </a:r>
            <a:r>
              <a:rPr lang="en-US" sz="2000" dirty="0"/>
              <a:t> </a:t>
            </a:r>
            <a:r>
              <a:rPr lang="en-US" sz="2000" dirty="0" err="1"/>
              <a:t>zvláštním</a:t>
            </a:r>
            <a:r>
              <a:rPr lang="en-US" sz="2000" dirty="0"/>
              <a:t> </a:t>
            </a:r>
            <a:r>
              <a:rPr lang="en-US" sz="2000" dirty="0" err="1"/>
              <a:t>zákoně</a:t>
            </a:r>
            <a:r>
              <a:rPr lang="en-US" sz="2000" dirty="0"/>
              <a:t> a v </a:t>
            </a:r>
            <a:r>
              <a:rPr lang="en-US" sz="2000" dirty="0" err="1"/>
              <a:t>jakém</a:t>
            </a:r>
            <a:r>
              <a:rPr lang="en-US" sz="2000" dirty="0"/>
              <a:t> </a:t>
            </a:r>
            <a:r>
              <a:rPr lang="en-US" sz="2000" dirty="0" err="1"/>
              <a:t>rozsahu</a:t>
            </a:r>
            <a:r>
              <a:rPr lang="en-US" sz="2000" dirty="0"/>
              <a:t> se v </a:t>
            </a:r>
            <a:r>
              <a:rPr lang="en-US" sz="2000" dirty="0" err="1"/>
              <a:t>souladu</a:t>
            </a:r>
            <a:r>
              <a:rPr lang="en-US" sz="2000" dirty="0"/>
              <a:t> s </a:t>
            </a:r>
            <a:r>
              <a:rPr lang="en-US" sz="2000" dirty="0" err="1"/>
              <a:t>Listinou</a:t>
            </a:r>
            <a:r>
              <a:rPr lang="en-US" sz="2000" dirty="0"/>
              <a:t> </a:t>
            </a:r>
            <a:r>
              <a:rPr lang="en-US" sz="2000" dirty="0" err="1"/>
              <a:t>základních</a:t>
            </a:r>
            <a:r>
              <a:rPr lang="en-US" sz="2000" dirty="0"/>
              <a:t> </a:t>
            </a:r>
            <a:r>
              <a:rPr lang="en-US" sz="2000" dirty="0" err="1"/>
              <a:t>práv</a:t>
            </a:r>
            <a:r>
              <a:rPr lang="en-US" sz="2000" dirty="0"/>
              <a:t> a </a:t>
            </a:r>
            <a:r>
              <a:rPr lang="en-US" sz="2000" dirty="0" err="1"/>
              <a:t>svobod</a:t>
            </a:r>
            <a:r>
              <a:rPr lang="en-US" sz="2000" dirty="0"/>
              <a:t> </a:t>
            </a:r>
            <a:r>
              <a:rPr lang="en-US" sz="2000" dirty="0" err="1"/>
              <a:t>omezují</a:t>
            </a:r>
            <a:r>
              <a:rPr lang="en-US" sz="2000" dirty="0"/>
              <a:t> a </a:t>
            </a:r>
            <a:r>
              <a:rPr lang="en-US" sz="2000" dirty="0" err="1"/>
              <a:t>které</a:t>
            </a:r>
            <a:r>
              <a:rPr lang="en-US" sz="2000" dirty="0"/>
              <a:t> </a:t>
            </a:r>
            <a:r>
              <a:rPr lang="en-US" sz="2000" dirty="0" err="1"/>
              <a:t>povinnosti</a:t>
            </a:r>
            <a:r>
              <a:rPr lang="en-US" sz="2000" dirty="0"/>
              <a:t> a v </a:t>
            </a:r>
            <a:r>
              <a:rPr lang="en-US" sz="2000" dirty="0" err="1"/>
              <a:t>jakém</a:t>
            </a:r>
            <a:r>
              <a:rPr lang="en-US" sz="2000" dirty="0"/>
              <a:t> </a:t>
            </a:r>
            <a:r>
              <a:rPr lang="en-US" sz="2000" dirty="0" err="1"/>
              <a:t>rozsahu</a:t>
            </a:r>
            <a:r>
              <a:rPr lang="en-US" sz="2000" dirty="0"/>
              <a:t> se </a:t>
            </a:r>
            <a:r>
              <a:rPr lang="en-US" sz="2000" dirty="0" err="1"/>
              <a:t>ukládají</a:t>
            </a:r>
            <a:r>
              <a:rPr lang="en-US" sz="20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0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Nouzový</a:t>
            </a:r>
            <a:r>
              <a:rPr lang="en-US" sz="2000" dirty="0"/>
              <a:t> </a:t>
            </a:r>
            <a:r>
              <a:rPr lang="en-US" sz="2000" dirty="0" err="1"/>
              <a:t>stav</a:t>
            </a:r>
            <a:r>
              <a:rPr lang="en-US" sz="2000" dirty="0"/>
              <a:t> se </a:t>
            </a:r>
            <a:r>
              <a:rPr lang="en-US" sz="2000" dirty="0" err="1"/>
              <a:t>může</a:t>
            </a:r>
            <a:r>
              <a:rPr lang="en-US" sz="2000" dirty="0"/>
              <a:t> </a:t>
            </a:r>
            <a:r>
              <a:rPr lang="en-US" sz="2000" dirty="0" err="1"/>
              <a:t>vyhlásit</a:t>
            </a:r>
            <a:r>
              <a:rPr lang="en-US" sz="2000" dirty="0"/>
              <a:t> </a:t>
            </a:r>
            <a:r>
              <a:rPr lang="en-US" sz="2000" dirty="0" err="1"/>
              <a:t>nejdéle</a:t>
            </a:r>
            <a:r>
              <a:rPr lang="en-US" sz="2000" dirty="0"/>
              <a:t> </a:t>
            </a:r>
            <a:r>
              <a:rPr lang="en-US" sz="2000" dirty="0" err="1"/>
              <a:t>na</a:t>
            </a:r>
            <a:r>
              <a:rPr lang="en-US" sz="2000" dirty="0"/>
              <a:t> </a:t>
            </a:r>
            <a:r>
              <a:rPr lang="en-US" sz="2000" dirty="0" err="1"/>
              <a:t>dobu</a:t>
            </a:r>
            <a:r>
              <a:rPr lang="en-US" sz="2000" dirty="0"/>
              <a:t> 30 </a:t>
            </a:r>
            <a:r>
              <a:rPr lang="en-US" sz="2000" dirty="0" err="1"/>
              <a:t>dnů</a:t>
            </a:r>
            <a:r>
              <a:rPr lang="en-US" sz="2000" dirty="0"/>
              <a:t>. </a:t>
            </a:r>
            <a:r>
              <a:rPr lang="en-US" sz="2000" dirty="0" err="1"/>
              <a:t>Uvedená</a:t>
            </a:r>
            <a:r>
              <a:rPr lang="en-US" sz="2000" dirty="0"/>
              <a:t> </a:t>
            </a:r>
            <a:r>
              <a:rPr lang="en-US" sz="2000" dirty="0" err="1"/>
              <a:t>doba</a:t>
            </a:r>
            <a:r>
              <a:rPr lang="en-US" sz="2000" dirty="0"/>
              <a:t> se </a:t>
            </a:r>
            <a:r>
              <a:rPr lang="en-US" sz="2000" dirty="0" err="1"/>
              <a:t>může</a:t>
            </a:r>
            <a:r>
              <a:rPr lang="en-US" sz="2000" dirty="0"/>
              <a:t> </a:t>
            </a:r>
            <a:r>
              <a:rPr lang="en-US" sz="2000" dirty="0" err="1"/>
              <a:t>prodloužit</a:t>
            </a:r>
            <a:r>
              <a:rPr lang="en-US" sz="2000" dirty="0"/>
              <a:t> </a:t>
            </a:r>
            <a:r>
              <a:rPr lang="en-US" sz="2000" dirty="0" err="1"/>
              <a:t>jen</a:t>
            </a:r>
            <a:r>
              <a:rPr lang="en-US" sz="2000" dirty="0"/>
              <a:t> po </a:t>
            </a:r>
            <a:r>
              <a:rPr lang="en-US" sz="2000" dirty="0" err="1"/>
              <a:t>předchozím</a:t>
            </a:r>
            <a:r>
              <a:rPr lang="en-US" sz="2000" dirty="0"/>
              <a:t> </a:t>
            </a:r>
            <a:r>
              <a:rPr lang="en-US" sz="2000" dirty="0" err="1"/>
              <a:t>souhlasu</a:t>
            </a:r>
            <a:r>
              <a:rPr lang="en-US" sz="2000" dirty="0"/>
              <a:t> </a:t>
            </a:r>
            <a:r>
              <a:rPr lang="en-US" sz="2000" dirty="0" err="1"/>
              <a:t>Poslanecké</a:t>
            </a:r>
            <a:r>
              <a:rPr lang="en-US" sz="2000" dirty="0"/>
              <a:t> </a:t>
            </a:r>
            <a:r>
              <a:rPr lang="en-US" sz="2000" dirty="0" err="1"/>
              <a:t>sněmovny</a:t>
            </a:r>
            <a:r>
              <a:rPr lang="en-US" sz="20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0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000" dirty="0" err="1"/>
              <a:t>Nouzový</a:t>
            </a:r>
            <a:r>
              <a:rPr lang="en-US" sz="2000" dirty="0"/>
              <a:t> </a:t>
            </a:r>
            <a:r>
              <a:rPr lang="en-US" sz="2000" dirty="0" err="1"/>
              <a:t>stav</a:t>
            </a:r>
            <a:r>
              <a:rPr lang="en-US" sz="2000" dirty="0"/>
              <a:t> </a:t>
            </a:r>
            <a:r>
              <a:rPr lang="en-US" sz="2000" dirty="0" err="1"/>
              <a:t>končí</a:t>
            </a:r>
            <a:r>
              <a:rPr lang="en-US" sz="2000" dirty="0"/>
              <a:t> </a:t>
            </a:r>
            <a:r>
              <a:rPr lang="en-US" sz="2000" dirty="0" err="1"/>
              <a:t>uplynutím</a:t>
            </a:r>
            <a:r>
              <a:rPr lang="en-US" sz="2000" dirty="0"/>
              <a:t> </a:t>
            </a:r>
            <a:r>
              <a:rPr lang="en-US" sz="2000" dirty="0" err="1"/>
              <a:t>doby</a:t>
            </a:r>
            <a:r>
              <a:rPr lang="en-US" sz="2000" dirty="0"/>
              <a:t>, </a:t>
            </a:r>
            <a:r>
              <a:rPr lang="en-US" sz="2000" dirty="0" err="1"/>
              <a:t>na</a:t>
            </a:r>
            <a:r>
              <a:rPr lang="en-US" sz="2000" dirty="0"/>
              <a:t> </a:t>
            </a:r>
            <a:r>
              <a:rPr lang="en-US" sz="2000" dirty="0" err="1"/>
              <a:t>kterou</a:t>
            </a:r>
            <a:r>
              <a:rPr lang="en-US" sz="2000" dirty="0"/>
              <a:t> </a:t>
            </a:r>
            <a:r>
              <a:rPr lang="en-US" sz="2000" dirty="0" err="1"/>
              <a:t>byl</a:t>
            </a:r>
            <a:r>
              <a:rPr lang="en-US" sz="2000" dirty="0"/>
              <a:t> </a:t>
            </a:r>
            <a:r>
              <a:rPr lang="en-US" sz="2000" dirty="0" err="1"/>
              <a:t>vyhlášen</a:t>
            </a:r>
            <a:r>
              <a:rPr lang="en-US" sz="2000" dirty="0"/>
              <a:t>, </a:t>
            </a:r>
            <a:r>
              <a:rPr lang="en-US" sz="2000" dirty="0" err="1"/>
              <a:t>pokud</a:t>
            </a:r>
            <a:r>
              <a:rPr lang="en-US" sz="2000" dirty="0"/>
              <a:t> </a:t>
            </a:r>
            <a:r>
              <a:rPr lang="en-US" sz="2000" dirty="0" err="1"/>
              <a:t>vláda</a:t>
            </a:r>
            <a:r>
              <a:rPr lang="en-US" sz="2000" dirty="0"/>
              <a:t> </a:t>
            </a:r>
            <a:r>
              <a:rPr lang="en-US" sz="2000" dirty="0" err="1"/>
              <a:t>nebo</a:t>
            </a:r>
            <a:r>
              <a:rPr lang="en-US" sz="2000" dirty="0"/>
              <a:t> </a:t>
            </a:r>
            <a:r>
              <a:rPr lang="en-US" sz="2000" dirty="0" err="1"/>
              <a:t>Poslanecká</a:t>
            </a:r>
            <a:r>
              <a:rPr lang="en-US" sz="2000" dirty="0"/>
              <a:t> </a:t>
            </a:r>
            <a:r>
              <a:rPr lang="en-US" sz="2000" dirty="0" err="1"/>
              <a:t>sněmovna</a:t>
            </a:r>
            <a:r>
              <a:rPr lang="en-US" sz="2000" dirty="0"/>
              <a:t> </a:t>
            </a:r>
            <a:r>
              <a:rPr lang="en-US" sz="2000" dirty="0" err="1"/>
              <a:t>nerozhodnou</a:t>
            </a:r>
            <a:r>
              <a:rPr lang="en-US" sz="2000" dirty="0"/>
              <a:t> o </a:t>
            </a:r>
            <a:r>
              <a:rPr lang="en-US" sz="2000" dirty="0" err="1"/>
              <a:t>jeho</a:t>
            </a:r>
            <a:r>
              <a:rPr lang="en-US" sz="2000" dirty="0"/>
              <a:t> </a:t>
            </a:r>
            <a:r>
              <a:rPr lang="en-US" sz="2000" dirty="0" err="1"/>
              <a:t>zrušení</a:t>
            </a:r>
            <a:r>
              <a:rPr lang="en-US" sz="2000" dirty="0"/>
              <a:t> </a:t>
            </a:r>
            <a:r>
              <a:rPr lang="en-US" sz="2000" dirty="0" err="1"/>
              <a:t>před</a:t>
            </a:r>
            <a:r>
              <a:rPr lang="en-US" sz="2000" dirty="0"/>
              <a:t> </a:t>
            </a:r>
            <a:r>
              <a:rPr lang="en-US" sz="2000" dirty="0" err="1"/>
              <a:t>uplynutím</a:t>
            </a:r>
            <a:r>
              <a:rPr lang="en-US" sz="2000" dirty="0"/>
              <a:t> </a:t>
            </a:r>
            <a:r>
              <a:rPr lang="en-US" sz="2000" dirty="0" err="1"/>
              <a:t>této</a:t>
            </a:r>
            <a:r>
              <a:rPr lang="en-US" sz="2000" dirty="0"/>
              <a:t> </a:t>
            </a:r>
            <a:r>
              <a:rPr lang="en-US" sz="2000" dirty="0" err="1"/>
              <a:t>doby</a:t>
            </a:r>
            <a:r>
              <a:rPr lang="en-US" sz="20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175" name="Rectangle 135174">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7" name="Rectangle 135176">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9" name="Rectangle 135178">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181" name="Rectangle 135180">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69" name="Rectangle 1"/>
          <p:cNvSpPr>
            <a:spLocks noGrp="1" noChangeArrowheads="1"/>
          </p:cNvSpPr>
          <p:nvPr>
            <p:ph type="title"/>
          </p:nvPr>
        </p:nvSpPr>
        <p:spPr>
          <a:xfrm>
            <a:off x="879620" y="1471351"/>
            <a:ext cx="7108911" cy="4016621"/>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600" kern="1200">
                <a:solidFill>
                  <a:schemeClr val="tx1"/>
                </a:solidFill>
                <a:latin typeface="+mj-lt"/>
                <a:ea typeface="+mj-ea"/>
                <a:cs typeface="+mj-cs"/>
              </a:rPr>
              <a:t>Ohrožení státu</a:t>
            </a:r>
          </a:p>
        </p:txBody>
      </p:sp>
      <p:sp>
        <p:nvSpPr>
          <p:cNvPr id="135170" name="Rectangle 2"/>
          <p:cNvSpPr>
            <a:spLocks noGrp="1" noChangeArrowheads="1"/>
          </p:cNvSpPr>
          <p:nvPr>
            <p:ph type="subTitle" idx="4294967295"/>
          </p:nvPr>
        </p:nvSpPr>
        <p:spPr bwMode="auto">
          <a:xfrm>
            <a:off x="8803178" y="1845264"/>
            <a:ext cx="3000907" cy="3268794"/>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Parlament může na návrh vlády vyhlásit stav ohrožení státu, je-li bezprostředně ohrožena svrchovanost státu  nebo územní celistvost státu anebo jeho demokratické základy.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K přijetí usnesení o vyhlášení stavu ohrožení státu  je třeba souhlasu nadpoloviční většiny všech poslanců  a souhlasu nadpoloviční většiny všech senátorů.</a:t>
            </a:r>
          </a:p>
        </p:txBody>
      </p:sp>
      <p:sp>
        <p:nvSpPr>
          <p:cNvPr id="135183" name="Rectangle 135182">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223" name="Rectangle 1372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800" kern="1200">
                <a:solidFill>
                  <a:schemeClr val="tx1"/>
                </a:solidFill>
                <a:latin typeface="+mj-lt"/>
                <a:ea typeface="+mj-ea"/>
                <a:cs typeface="+mj-cs"/>
              </a:rPr>
              <a:t>Legislativní proces ve stavu ohrožení státu nebo válečného stavu</a:t>
            </a:r>
          </a:p>
        </p:txBody>
      </p:sp>
      <p:grpSp>
        <p:nvGrpSpPr>
          <p:cNvPr id="137225" name="Group 1372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7226" name="Rectangle 1372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27" name="Rectangle 1372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229" name="Rectangle 1372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err="1"/>
              <a:t>Vláda</a:t>
            </a:r>
            <a:r>
              <a:rPr lang="en-US" sz="1900" dirty="0"/>
              <a:t>  </a:t>
            </a:r>
            <a:r>
              <a:rPr lang="en-US" sz="1900" dirty="0" err="1"/>
              <a:t>může</a:t>
            </a:r>
            <a:r>
              <a:rPr lang="en-US" sz="1900" dirty="0"/>
              <a:t> </a:t>
            </a:r>
            <a:r>
              <a:rPr lang="en-US" sz="1900" dirty="0" err="1"/>
              <a:t>požadovat</a:t>
            </a:r>
            <a:r>
              <a:rPr lang="en-US" sz="1900" dirty="0"/>
              <a:t>, aby </a:t>
            </a:r>
            <a:r>
              <a:rPr lang="en-US" sz="1900" dirty="0" err="1"/>
              <a:t>Parlament</a:t>
            </a:r>
            <a:r>
              <a:rPr lang="en-US" sz="1900" dirty="0"/>
              <a:t> </a:t>
            </a:r>
            <a:r>
              <a:rPr lang="en-US" sz="1900" dirty="0" err="1"/>
              <a:t>projednal</a:t>
            </a:r>
            <a:r>
              <a:rPr lang="en-US" sz="1900" dirty="0"/>
              <a:t> </a:t>
            </a:r>
            <a:r>
              <a:rPr lang="en-US" sz="1900" dirty="0" err="1"/>
              <a:t>vládní</a:t>
            </a:r>
            <a:r>
              <a:rPr lang="en-US" sz="1900" dirty="0"/>
              <a:t> </a:t>
            </a:r>
            <a:r>
              <a:rPr lang="en-US" sz="1900" dirty="0" err="1"/>
              <a:t>návrh</a:t>
            </a:r>
            <a:r>
              <a:rPr lang="en-US" sz="1900" dirty="0"/>
              <a:t> </a:t>
            </a:r>
            <a:r>
              <a:rPr lang="en-US" sz="1900" dirty="0" err="1"/>
              <a:t>zákona</a:t>
            </a:r>
            <a:r>
              <a:rPr lang="en-US" sz="1900" dirty="0"/>
              <a:t> </a:t>
            </a:r>
            <a:r>
              <a:rPr lang="en-US" sz="1900" dirty="0" err="1"/>
              <a:t>ve</a:t>
            </a:r>
            <a:r>
              <a:rPr lang="en-US" sz="1900" dirty="0"/>
              <a:t> </a:t>
            </a:r>
            <a:r>
              <a:rPr lang="en-US" sz="1900" dirty="0" err="1"/>
              <a:t>zkráceném</a:t>
            </a:r>
            <a:r>
              <a:rPr lang="en-US" sz="1900" dirty="0"/>
              <a:t> </a:t>
            </a:r>
            <a:r>
              <a:rPr lang="en-US" sz="1900" dirty="0" err="1"/>
              <a:t>jednání</a:t>
            </a:r>
            <a:r>
              <a:rPr lang="en-US" sz="19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O </a:t>
            </a:r>
            <a:r>
              <a:rPr lang="en-US" sz="1900" dirty="0" err="1"/>
              <a:t>takovém</a:t>
            </a:r>
            <a:r>
              <a:rPr lang="en-US" sz="1900" dirty="0"/>
              <a:t> </a:t>
            </a:r>
            <a:r>
              <a:rPr lang="en-US" sz="1900" dirty="0" err="1"/>
              <a:t>návrhu</a:t>
            </a:r>
            <a:r>
              <a:rPr lang="en-US" sz="1900" dirty="0"/>
              <a:t> se </a:t>
            </a:r>
            <a:r>
              <a:rPr lang="en-US" sz="1900" dirty="0" err="1"/>
              <a:t>Poslanecká</a:t>
            </a:r>
            <a:r>
              <a:rPr lang="en-US" sz="1900" dirty="0"/>
              <a:t> </a:t>
            </a:r>
            <a:r>
              <a:rPr lang="en-US" sz="1900" dirty="0" err="1"/>
              <a:t>sněmovna</a:t>
            </a:r>
            <a:r>
              <a:rPr lang="en-US" sz="1900" dirty="0"/>
              <a:t> </a:t>
            </a:r>
            <a:r>
              <a:rPr lang="en-US" sz="1900" dirty="0" err="1"/>
              <a:t>usnese</a:t>
            </a:r>
            <a:r>
              <a:rPr lang="en-US" sz="1900" dirty="0"/>
              <a:t> do 72 </a:t>
            </a:r>
            <a:r>
              <a:rPr lang="en-US" sz="1900" dirty="0" err="1"/>
              <a:t>hodin</a:t>
            </a:r>
            <a:r>
              <a:rPr lang="en-US" sz="1900" dirty="0"/>
              <a:t> od </a:t>
            </a:r>
            <a:r>
              <a:rPr lang="en-US" sz="1900" dirty="0" err="1"/>
              <a:t>jeho</a:t>
            </a:r>
            <a:r>
              <a:rPr lang="en-US" sz="1900" dirty="0"/>
              <a:t> </a:t>
            </a:r>
            <a:r>
              <a:rPr lang="en-US" sz="1900" dirty="0" err="1"/>
              <a:t>podání</a:t>
            </a:r>
            <a:r>
              <a:rPr lang="en-US" sz="1900" dirty="0"/>
              <a:t> a </a:t>
            </a:r>
            <a:r>
              <a:rPr lang="en-US" sz="1900" dirty="0" err="1"/>
              <a:t>Senát</a:t>
            </a:r>
            <a:r>
              <a:rPr lang="en-US" sz="1900" dirty="0"/>
              <a:t> do 24 </a:t>
            </a:r>
            <a:r>
              <a:rPr lang="en-US" sz="1900" dirty="0" err="1"/>
              <a:t>hodin</a:t>
            </a:r>
            <a:r>
              <a:rPr lang="en-US" sz="1900" dirty="0"/>
              <a:t> od </a:t>
            </a:r>
            <a:r>
              <a:rPr lang="en-US" sz="1900" dirty="0" err="1"/>
              <a:t>jeho</a:t>
            </a:r>
            <a:r>
              <a:rPr lang="en-US" sz="1900" dirty="0"/>
              <a:t> </a:t>
            </a:r>
            <a:r>
              <a:rPr lang="en-US" sz="1900" dirty="0" err="1"/>
              <a:t>postoupení</a:t>
            </a:r>
            <a:r>
              <a:rPr lang="en-US" sz="1900" dirty="0"/>
              <a:t> </a:t>
            </a:r>
            <a:r>
              <a:rPr lang="en-US" sz="1900" dirty="0" err="1"/>
              <a:t>Poslaneckou</a:t>
            </a:r>
            <a:r>
              <a:rPr lang="en-US" sz="1900" dirty="0"/>
              <a:t> </a:t>
            </a:r>
            <a:r>
              <a:rPr lang="en-US" sz="1900" dirty="0" err="1"/>
              <a:t>sněmovnou</a:t>
            </a:r>
            <a:r>
              <a:rPr lang="en-US" sz="1900" dirty="0"/>
              <a:t>. </a:t>
            </a:r>
            <a:r>
              <a:rPr lang="en-US" sz="1900" dirty="0" err="1"/>
              <a:t>Jestliže</a:t>
            </a:r>
            <a:r>
              <a:rPr lang="en-US" sz="1900" dirty="0"/>
              <a:t> se </a:t>
            </a:r>
            <a:r>
              <a:rPr lang="en-US" sz="1900" dirty="0" err="1"/>
              <a:t>Senát</a:t>
            </a:r>
            <a:r>
              <a:rPr lang="en-US" sz="1900" dirty="0"/>
              <a:t>  v </a:t>
            </a:r>
            <a:r>
              <a:rPr lang="en-US" sz="1900" dirty="0" err="1"/>
              <a:t>této</a:t>
            </a:r>
            <a:r>
              <a:rPr lang="en-US" sz="1900" dirty="0"/>
              <a:t> </a:t>
            </a:r>
            <a:r>
              <a:rPr lang="en-US" sz="1900" dirty="0" err="1"/>
              <a:t>lhůtě</a:t>
            </a:r>
            <a:r>
              <a:rPr lang="en-US" sz="1900" dirty="0"/>
              <a:t> </a:t>
            </a:r>
            <a:r>
              <a:rPr lang="en-US" sz="1900" dirty="0" err="1"/>
              <a:t>nevyjádří</a:t>
            </a:r>
            <a:r>
              <a:rPr lang="en-US" sz="1900" dirty="0"/>
              <a:t>, </a:t>
            </a:r>
            <a:r>
              <a:rPr lang="en-US" sz="1900" dirty="0" err="1"/>
              <a:t>platí</a:t>
            </a:r>
            <a:r>
              <a:rPr lang="en-US" sz="1900" dirty="0"/>
              <a:t>, </a:t>
            </a:r>
            <a:r>
              <a:rPr lang="en-US" sz="1900" dirty="0" err="1"/>
              <a:t>že</a:t>
            </a:r>
            <a:r>
              <a:rPr lang="en-US" sz="1900" dirty="0"/>
              <a:t> je </a:t>
            </a:r>
            <a:r>
              <a:rPr lang="en-US" sz="1900" dirty="0" err="1"/>
              <a:t>návrh</a:t>
            </a:r>
            <a:r>
              <a:rPr lang="en-US" sz="1900" dirty="0"/>
              <a:t> </a:t>
            </a:r>
            <a:r>
              <a:rPr lang="en-US" sz="1900" dirty="0" err="1"/>
              <a:t>zákona</a:t>
            </a:r>
            <a:r>
              <a:rPr lang="en-US" sz="1900" dirty="0"/>
              <a:t> </a:t>
            </a:r>
            <a:r>
              <a:rPr lang="en-US" sz="1900" dirty="0" err="1"/>
              <a:t>přijat</a:t>
            </a:r>
            <a:r>
              <a:rPr lang="en-US" sz="19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err="1"/>
              <a:t>Prezident</a:t>
            </a:r>
            <a:r>
              <a:rPr lang="en-US" sz="1900" dirty="0"/>
              <a:t> </a:t>
            </a:r>
            <a:r>
              <a:rPr lang="en-US" sz="1900" dirty="0" err="1"/>
              <a:t>republiky</a:t>
            </a:r>
            <a:r>
              <a:rPr lang="en-US" sz="1900" dirty="0"/>
              <a:t>  </a:t>
            </a:r>
            <a:r>
              <a:rPr lang="en-US" sz="1900" dirty="0" err="1"/>
              <a:t>nemá</a:t>
            </a:r>
            <a:r>
              <a:rPr lang="en-US" sz="1900" dirty="0"/>
              <a:t> </a:t>
            </a:r>
            <a:r>
              <a:rPr lang="en-US" sz="1900" dirty="0" err="1"/>
              <a:t>právo</a:t>
            </a:r>
            <a:r>
              <a:rPr lang="en-US" sz="1900" dirty="0"/>
              <a:t> </a:t>
            </a:r>
            <a:r>
              <a:rPr lang="en-US" sz="1900" dirty="0" err="1"/>
              <a:t>vracet</a:t>
            </a:r>
            <a:r>
              <a:rPr lang="en-US" sz="1900" dirty="0"/>
              <a:t> </a:t>
            </a:r>
            <a:r>
              <a:rPr lang="en-US" sz="1900" dirty="0" err="1"/>
              <a:t>zákon</a:t>
            </a:r>
            <a:r>
              <a:rPr lang="en-US" sz="1900" dirty="0"/>
              <a:t> </a:t>
            </a:r>
            <a:r>
              <a:rPr lang="en-US" sz="1900" dirty="0" err="1"/>
              <a:t>přijatý</a:t>
            </a:r>
            <a:r>
              <a:rPr lang="en-US" sz="1900" dirty="0"/>
              <a:t> </a:t>
            </a:r>
            <a:r>
              <a:rPr lang="en-US" sz="1900" dirty="0" err="1"/>
              <a:t>ve</a:t>
            </a:r>
            <a:r>
              <a:rPr lang="en-US" sz="1900" dirty="0"/>
              <a:t> </a:t>
            </a:r>
            <a:r>
              <a:rPr lang="en-US" sz="1900" dirty="0" err="1"/>
              <a:t>zkráceném</a:t>
            </a:r>
            <a:r>
              <a:rPr lang="en-US" sz="1900" dirty="0"/>
              <a:t> </a:t>
            </a:r>
            <a:r>
              <a:rPr lang="en-US" sz="1900" dirty="0" err="1"/>
              <a:t>jednání</a:t>
            </a:r>
            <a:r>
              <a:rPr lang="en-US" sz="19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19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dirty="0"/>
              <a:t>Ve </a:t>
            </a:r>
            <a:r>
              <a:rPr lang="en-US" sz="1900" dirty="0" err="1"/>
              <a:t>zkráceném</a:t>
            </a:r>
            <a:r>
              <a:rPr lang="en-US" sz="1900" dirty="0"/>
              <a:t> </a:t>
            </a:r>
            <a:r>
              <a:rPr lang="en-US" sz="1900" dirty="0" err="1"/>
              <a:t>jednání</a:t>
            </a:r>
            <a:r>
              <a:rPr lang="en-US" sz="1900" dirty="0"/>
              <a:t> </a:t>
            </a:r>
            <a:r>
              <a:rPr lang="en-US" sz="1900" dirty="0" err="1"/>
              <a:t>nemůže</a:t>
            </a:r>
            <a:r>
              <a:rPr lang="en-US" sz="1900" dirty="0"/>
              <a:t> </a:t>
            </a:r>
            <a:r>
              <a:rPr lang="en-US" sz="1900" dirty="0" err="1"/>
              <a:t>vláda</a:t>
            </a:r>
            <a:r>
              <a:rPr lang="en-US" sz="1900" dirty="0"/>
              <a:t> </a:t>
            </a:r>
            <a:r>
              <a:rPr lang="en-US" sz="1900" dirty="0" err="1"/>
              <a:t>předložit</a:t>
            </a:r>
            <a:r>
              <a:rPr lang="en-US" sz="1900" dirty="0"/>
              <a:t> </a:t>
            </a:r>
            <a:r>
              <a:rPr lang="en-US" sz="1900" dirty="0" err="1"/>
              <a:t>návrh</a:t>
            </a:r>
            <a:r>
              <a:rPr lang="en-US" sz="1900" dirty="0"/>
              <a:t> </a:t>
            </a:r>
            <a:r>
              <a:rPr lang="en-US" sz="1900" dirty="0" err="1"/>
              <a:t>ústavního</a:t>
            </a:r>
            <a:r>
              <a:rPr lang="en-US" sz="1900" dirty="0"/>
              <a:t> </a:t>
            </a:r>
            <a:r>
              <a:rPr lang="en-US" sz="1900" dirty="0" err="1"/>
              <a:t>zákona</a:t>
            </a:r>
            <a:r>
              <a:rPr lang="en-US" sz="19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247" name="Rectangle 13824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Bezpečnostní rada státu</a:t>
            </a:r>
          </a:p>
        </p:txBody>
      </p:sp>
      <p:grpSp>
        <p:nvGrpSpPr>
          <p:cNvPr id="138249" name="Group 1382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8250" name="Rectangle 1382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51" name="Rectangle 1382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253" name="Rectangle 1382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Bezpečnostní</a:t>
            </a:r>
            <a:r>
              <a:rPr lang="en-US" sz="2200" dirty="0"/>
              <a:t> </a:t>
            </a:r>
            <a:r>
              <a:rPr lang="en-US" sz="2200" dirty="0" err="1"/>
              <a:t>radu</a:t>
            </a:r>
            <a:r>
              <a:rPr lang="en-US" sz="2200" dirty="0"/>
              <a:t> </a:t>
            </a:r>
            <a:r>
              <a:rPr lang="en-US" sz="2200" dirty="0" err="1"/>
              <a:t>státu</a:t>
            </a:r>
            <a:r>
              <a:rPr lang="en-US" sz="2200" dirty="0"/>
              <a:t> </a:t>
            </a:r>
            <a:r>
              <a:rPr lang="en-US" sz="2200" dirty="0" err="1"/>
              <a:t>tvoří</a:t>
            </a:r>
            <a:r>
              <a:rPr lang="en-US" sz="2200" dirty="0"/>
              <a:t> </a:t>
            </a:r>
            <a:r>
              <a:rPr lang="en-US" sz="2200" dirty="0" err="1"/>
              <a:t>předseda</a:t>
            </a:r>
            <a:r>
              <a:rPr lang="en-US" sz="2200" dirty="0"/>
              <a:t> </a:t>
            </a:r>
            <a:r>
              <a:rPr lang="en-US" sz="2200" dirty="0" err="1"/>
              <a:t>vlády</a:t>
            </a:r>
            <a:r>
              <a:rPr lang="en-US" sz="2200" dirty="0"/>
              <a:t> a </a:t>
            </a:r>
            <a:r>
              <a:rPr lang="en-US" sz="2200" dirty="0" err="1"/>
              <a:t>další</a:t>
            </a:r>
            <a:r>
              <a:rPr lang="en-US" sz="2200" dirty="0"/>
              <a:t> </a:t>
            </a:r>
            <a:r>
              <a:rPr lang="en-US" sz="2200" dirty="0" err="1"/>
              <a:t>členové</a:t>
            </a:r>
            <a:r>
              <a:rPr lang="en-US" sz="2200" dirty="0"/>
              <a:t> </a:t>
            </a:r>
            <a:r>
              <a:rPr lang="en-US" sz="2200" dirty="0" err="1"/>
              <a:t>vlády</a:t>
            </a:r>
            <a:r>
              <a:rPr lang="en-US" sz="2200" dirty="0"/>
              <a:t> </a:t>
            </a:r>
            <a:r>
              <a:rPr lang="en-US" sz="2200" dirty="0" err="1"/>
              <a:t>podle</a:t>
            </a:r>
            <a:r>
              <a:rPr lang="en-US" sz="2200" dirty="0"/>
              <a:t> </a:t>
            </a:r>
            <a:r>
              <a:rPr lang="en-US" sz="2200" dirty="0" err="1"/>
              <a:t>rozhodnutí</a:t>
            </a:r>
            <a:r>
              <a:rPr lang="en-US" sz="2200" dirty="0"/>
              <a:t> </a:t>
            </a:r>
            <a:r>
              <a:rPr lang="en-US" sz="2200" dirty="0" err="1"/>
              <a:t>vlády</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Bezpečnostní</a:t>
            </a:r>
            <a:r>
              <a:rPr lang="en-US" sz="2200" dirty="0"/>
              <a:t> rada </a:t>
            </a:r>
            <a:r>
              <a:rPr lang="en-US" sz="2200" dirty="0" err="1"/>
              <a:t>státu</a:t>
            </a:r>
            <a:r>
              <a:rPr lang="en-US" sz="2200" dirty="0"/>
              <a:t> v </a:t>
            </a:r>
            <a:r>
              <a:rPr lang="en-US" sz="2200" dirty="0" err="1"/>
              <a:t>rozsahu</a:t>
            </a:r>
            <a:r>
              <a:rPr lang="en-US" sz="2200" dirty="0"/>
              <a:t> </a:t>
            </a:r>
            <a:r>
              <a:rPr lang="en-US" sz="2200" dirty="0" err="1"/>
              <a:t>pověření</a:t>
            </a:r>
            <a:r>
              <a:rPr lang="en-US" sz="2200" dirty="0"/>
              <a:t>, </a:t>
            </a:r>
            <a:r>
              <a:rPr lang="en-US" sz="2200" dirty="0" err="1"/>
              <a:t>které</a:t>
            </a:r>
            <a:r>
              <a:rPr lang="en-US" sz="2200" dirty="0"/>
              <a:t> </a:t>
            </a:r>
            <a:r>
              <a:rPr lang="en-US" sz="2200" dirty="0" err="1"/>
              <a:t>stanovila</a:t>
            </a:r>
            <a:r>
              <a:rPr lang="en-US" sz="2200" dirty="0"/>
              <a:t> </a:t>
            </a:r>
            <a:r>
              <a:rPr lang="en-US" sz="2200" dirty="0" err="1"/>
              <a:t>vláda</a:t>
            </a:r>
            <a:r>
              <a:rPr lang="en-US" sz="2200" dirty="0"/>
              <a:t>, </a:t>
            </a:r>
            <a:r>
              <a:rPr lang="en-US" sz="2200" dirty="0" err="1"/>
              <a:t>připravuje</a:t>
            </a:r>
            <a:r>
              <a:rPr lang="en-US" sz="2200" dirty="0"/>
              <a:t> </a:t>
            </a:r>
            <a:r>
              <a:rPr lang="en-US" sz="2200" dirty="0" err="1"/>
              <a:t>vládě</a:t>
            </a:r>
            <a:r>
              <a:rPr lang="en-US" sz="2200" dirty="0"/>
              <a:t> </a:t>
            </a:r>
            <a:r>
              <a:rPr lang="en-US" sz="2200" dirty="0" err="1"/>
              <a:t>návrhy</a:t>
            </a:r>
            <a:r>
              <a:rPr lang="en-US" sz="2200" dirty="0"/>
              <a:t> </a:t>
            </a:r>
            <a:r>
              <a:rPr lang="en-US" sz="2200" dirty="0" err="1"/>
              <a:t>opatření</a:t>
            </a:r>
            <a:r>
              <a:rPr lang="en-US" sz="2200" dirty="0"/>
              <a:t> k </a:t>
            </a:r>
            <a:r>
              <a:rPr lang="en-US" sz="2200" dirty="0" err="1"/>
              <a:t>zajišťování</a:t>
            </a:r>
            <a:r>
              <a:rPr lang="en-US" sz="2200" dirty="0"/>
              <a:t> </a:t>
            </a:r>
            <a:r>
              <a:rPr lang="en-US" sz="2200" dirty="0" err="1"/>
              <a:t>bezpečnosti</a:t>
            </a:r>
            <a:r>
              <a:rPr lang="en-US" sz="2200" dirty="0"/>
              <a:t> </a:t>
            </a:r>
            <a:r>
              <a:rPr lang="en-US" sz="2200" dirty="0" err="1"/>
              <a:t>České</a:t>
            </a:r>
            <a:r>
              <a:rPr lang="en-US" sz="2200" dirty="0"/>
              <a:t> </a:t>
            </a:r>
            <a:r>
              <a:rPr lang="en-US" sz="2200" dirty="0" err="1"/>
              <a:t>republiky</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Prezident</a:t>
            </a:r>
            <a:r>
              <a:rPr lang="en-US" sz="2200" dirty="0"/>
              <a:t> </a:t>
            </a:r>
            <a:r>
              <a:rPr lang="en-US" sz="2200" dirty="0" err="1"/>
              <a:t>republiky</a:t>
            </a:r>
            <a:r>
              <a:rPr lang="en-US" sz="2200" dirty="0"/>
              <a:t> </a:t>
            </a:r>
            <a:r>
              <a:rPr lang="en-US" sz="2200" dirty="0" err="1"/>
              <a:t>má</a:t>
            </a:r>
            <a:r>
              <a:rPr lang="en-US" sz="2200" dirty="0"/>
              <a:t> </a:t>
            </a:r>
            <a:r>
              <a:rPr lang="en-US" sz="2200" dirty="0" err="1"/>
              <a:t>právo</a:t>
            </a:r>
            <a:r>
              <a:rPr lang="en-US" sz="2200" dirty="0"/>
              <a:t> </a:t>
            </a:r>
            <a:r>
              <a:rPr lang="en-US" sz="2200" dirty="0" err="1"/>
              <a:t>účastnit</a:t>
            </a:r>
            <a:r>
              <a:rPr lang="en-US" sz="2200" dirty="0"/>
              <a:t> se </a:t>
            </a:r>
            <a:r>
              <a:rPr lang="en-US" sz="2200" dirty="0" err="1"/>
              <a:t>schůzí</a:t>
            </a:r>
            <a:r>
              <a:rPr lang="en-US" sz="2200" dirty="0"/>
              <a:t> </a:t>
            </a:r>
            <a:r>
              <a:rPr lang="en-US" sz="2200" dirty="0" err="1"/>
              <a:t>Bezpečnostní</a:t>
            </a:r>
            <a:r>
              <a:rPr lang="en-US" sz="2200" dirty="0"/>
              <a:t> </a:t>
            </a:r>
            <a:r>
              <a:rPr lang="en-US" sz="2200" dirty="0" err="1"/>
              <a:t>rady</a:t>
            </a:r>
            <a:r>
              <a:rPr lang="en-US" sz="2200" dirty="0"/>
              <a:t> </a:t>
            </a:r>
            <a:r>
              <a:rPr lang="en-US" sz="2200" dirty="0" err="1"/>
              <a:t>státu</a:t>
            </a:r>
            <a:r>
              <a:rPr lang="en-US" sz="2200" dirty="0"/>
              <a:t>, </a:t>
            </a:r>
            <a:r>
              <a:rPr lang="en-US" sz="2200" dirty="0" err="1"/>
              <a:t>vyžadovat</a:t>
            </a:r>
            <a:r>
              <a:rPr lang="en-US" sz="2200" dirty="0"/>
              <a:t> od </a:t>
            </a:r>
            <a:r>
              <a:rPr lang="en-US" sz="2200" dirty="0" err="1"/>
              <a:t>ní</a:t>
            </a:r>
            <a:r>
              <a:rPr lang="en-US" sz="2200" dirty="0"/>
              <a:t> a </a:t>
            </a:r>
            <a:r>
              <a:rPr lang="en-US" sz="2200" dirty="0" err="1"/>
              <a:t>jejích</a:t>
            </a:r>
            <a:r>
              <a:rPr lang="en-US" sz="2200" dirty="0"/>
              <a:t> </a:t>
            </a:r>
            <a:r>
              <a:rPr lang="en-US" sz="2200" dirty="0" err="1"/>
              <a:t>členů</a:t>
            </a:r>
            <a:r>
              <a:rPr lang="en-US" sz="2200" dirty="0"/>
              <a:t> </a:t>
            </a:r>
            <a:r>
              <a:rPr lang="en-US" sz="2200" dirty="0" err="1"/>
              <a:t>zprávy</a:t>
            </a:r>
            <a:r>
              <a:rPr lang="en-US" sz="2200" dirty="0"/>
              <a:t> a </a:t>
            </a:r>
            <a:r>
              <a:rPr lang="en-US" sz="2200" dirty="0" err="1"/>
              <a:t>projednávat</a:t>
            </a:r>
            <a:r>
              <a:rPr lang="en-US" sz="2200" dirty="0"/>
              <a:t> s </a:t>
            </a:r>
            <a:r>
              <a:rPr lang="en-US" sz="2200" dirty="0" err="1"/>
              <a:t>ní</a:t>
            </a:r>
            <a:r>
              <a:rPr lang="en-US" sz="2200" dirty="0"/>
              <a:t> </a:t>
            </a:r>
            <a:r>
              <a:rPr lang="en-US" sz="2200" dirty="0" err="1"/>
              <a:t>nebo</a:t>
            </a:r>
            <a:r>
              <a:rPr lang="en-US" sz="2200" dirty="0"/>
              <a:t> s </a:t>
            </a:r>
            <a:r>
              <a:rPr lang="en-US" sz="2200" dirty="0" err="1"/>
              <a:t>jejími</a:t>
            </a:r>
            <a:r>
              <a:rPr lang="en-US" sz="2200" dirty="0"/>
              <a:t> </a:t>
            </a:r>
            <a:r>
              <a:rPr lang="en-US" sz="2200" dirty="0" err="1"/>
              <a:t>členy</a:t>
            </a:r>
            <a:r>
              <a:rPr lang="en-US" sz="2200" dirty="0"/>
              <a:t> </a:t>
            </a:r>
            <a:r>
              <a:rPr lang="en-US" sz="2200" dirty="0" err="1"/>
              <a:t>otázky</a:t>
            </a:r>
            <a:r>
              <a:rPr lang="en-US" sz="2200" dirty="0"/>
              <a:t>, </a:t>
            </a:r>
            <a:r>
              <a:rPr lang="en-US" sz="2200" dirty="0" err="1"/>
              <a:t>které</a:t>
            </a:r>
            <a:r>
              <a:rPr lang="en-US" sz="2200" dirty="0"/>
              <a:t> </a:t>
            </a:r>
            <a:r>
              <a:rPr lang="en-US" sz="2200" dirty="0" err="1"/>
              <a:t>patří</a:t>
            </a:r>
            <a:r>
              <a:rPr lang="en-US" sz="2200" dirty="0"/>
              <a:t> do </a:t>
            </a:r>
            <a:r>
              <a:rPr lang="en-US" sz="2200" dirty="0" err="1"/>
              <a:t>jejich</a:t>
            </a:r>
            <a:r>
              <a:rPr lang="en-US" sz="2200" dirty="0"/>
              <a:t> </a:t>
            </a:r>
            <a:r>
              <a:rPr lang="en-US" sz="2200" dirty="0" err="1"/>
              <a:t>působnosti</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Vláda v době míru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466618" indent="-466618">
              <a:buAutoNum type="alphaLcParenR"/>
            </a:pPr>
            <a:r>
              <a:rPr lang="en-US" sz="2000" dirty="0" err="1"/>
              <a:t>vyhodnocuje</a:t>
            </a:r>
            <a:r>
              <a:rPr lang="en-US" sz="2000" dirty="0"/>
              <a:t> </a:t>
            </a:r>
            <a:r>
              <a:rPr lang="en-US" sz="2000" dirty="0" err="1"/>
              <a:t>rizika</a:t>
            </a:r>
            <a:r>
              <a:rPr lang="en-US" sz="2000" dirty="0"/>
              <a:t> </a:t>
            </a:r>
            <a:r>
              <a:rPr lang="en-US" sz="2000" dirty="0" err="1"/>
              <a:t>ohrožení</a:t>
            </a:r>
            <a:r>
              <a:rPr lang="en-US" sz="2000" dirty="0"/>
              <a:t> </a:t>
            </a:r>
            <a:r>
              <a:rPr lang="en-US" sz="2000" dirty="0" err="1"/>
              <a:t>státu</a:t>
            </a:r>
            <a:r>
              <a:rPr lang="en-US" sz="2000" dirty="0"/>
              <a:t>, </a:t>
            </a:r>
            <a:r>
              <a:rPr lang="en-US" sz="2000" dirty="0" err="1"/>
              <a:t>která</a:t>
            </a:r>
            <a:r>
              <a:rPr lang="en-US" sz="2000" dirty="0"/>
              <a:t> </a:t>
            </a:r>
            <a:r>
              <a:rPr lang="en-US" sz="2000" dirty="0" err="1"/>
              <a:t>mohou</a:t>
            </a:r>
            <a:r>
              <a:rPr lang="en-US" sz="2000" dirty="0"/>
              <a:t> </a:t>
            </a:r>
            <a:r>
              <a:rPr lang="en-US" sz="2000" dirty="0" err="1"/>
              <a:t>být</a:t>
            </a:r>
            <a:r>
              <a:rPr lang="en-US" sz="2000" dirty="0"/>
              <a:t> </a:t>
            </a:r>
            <a:r>
              <a:rPr lang="en-US" sz="2000" dirty="0" err="1"/>
              <a:t>příčinou</a:t>
            </a:r>
            <a:r>
              <a:rPr lang="en-US" sz="2000" dirty="0"/>
              <a:t> </a:t>
            </a:r>
            <a:r>
              <a:rPr lang="en-US" sz="2000" dirty="0" err="1"/>
              <a:t>ozbrojeného</a:t>
            </a:r>
            <a:r>
              <a:rPr lang="en-US" sz="2000" dirty="0"/>
              <a:t> </a:t>
            </a:r>
            <a:r>
              <a:rPr lang="en-US" sz="2000" dirty="0" err="1"/>
              <a:t>konfliktu</a:t>
            </a:r>
            <a:r>
              <a:rPr lang="en-US" sz="2000" dirty="0"/>
              <a:t>, a </a:t>
            </a:r>
            <a:r>
              <a:rPr lang="en-US" sz="2000" dirty="0" err="1"/>
              <a:t>činí</a:t>
            </a:r>
            <a:r>
              <a:rPr lang="en-US" sz="2000" dirty="0"/>
              <a:t> </a:t>
            </a:r>
            <a:r>
              <a:rPr lang="en-US" sz="2000" dirty="0" err="1"/>
              <a:t>nezbytná</a:t>
            </a:r>
            <a:r>
              <a:rPr lang="en-US" sz="2000" dirty="0"/>
              <a:t> </a:t>
            </a:r>
            <a:r>
              <a:rPr lang="en-US" sz="2000" dirty="0" err="1"/>
              <a:t>opatření</a:t>
            </a:r>
            <a:r>
              <a:rPr lang="en-US" sz="2000" dirty="0"/>
              <a:t> </a:t>
            </a:r>
            <a:r>
              <a:rPr lang="en-US" sz="2000" dirty="0" err="1"/>
              <a:t>ke</a:t>
            </a:r>
            <a:r>
              <a:rPr lang="en-US" sz="2000" dirty="0"/>
              <a:t> </a:t>
            </a:r>
            <a:r>
              <a:rPr lang="en-US" sz="2000" dirty="0" err="1"/>
              <a:t>snížení</a:t>
            </a:r>
            <a:r>
              <a:rPr lang="en-US" sz="2000" dirty="0"/>
              <a:t>, </a:t>
            </a:r>
            <a:r>
              <a:rPr lang="en-US" sz="2000" dirty="0" err="1"/>
              <a:t>popřípadě</a:t>
            </a:r>
            <a:r>
              <a:rPr lang="en-US" sz="2000" dirty="0"/>
              <a:t> </a:t>
            </a:r>
            <a:r>
              <a:rPr lang="en-US" sz="2000" dirty="0" err="1"/>
              <a:t>vyloučení</a:t>
            </a:r>
            <a:r>
              <a:rPr lang="en-US" sz="2000" dirty="0"/>
              <a:t> </a:t>
            </a:r>
            <a:r>
              <a:rPr lang="en-US" sz="2000" dirty="0" err="1"/>
              <a:t>těchto</a:t>
            </a:r>
            <a:r>
              <a:rPr lang="en-US" sz="2000" dirty="0"/>
              <a:t> </a:t>
            </a:r>
            <a:r>
              <a:rPr lang="en-US" sz="2000" dirty="0" err="1"/>
              <a:t>rizik</a:t>
            </a:r>
            <a:r>
              <a:rPr lang="en-US" sz="2000" dirty="0"/>
              <a:t>,</a:t>
            </a:r>
          </a:p>
          <a:p>
            <a:pPr marL="466618" indent="-466618">
              <a:buAutoNum type="alphaLcParenR"/>
            </a:pPr>
            <a:r>
              <a:rPr lang="en-US" sz="2000" dirty="0" err="1"/>
              <a:t>schvaluje</a:t>
            </a:r>
            <a:r>
              <a:rPr lang="en-US" sz="2000" dirty="0"/>
              <a:t> </a:t>
            </a:r>
            <a:r>
              <a:rPr lang="en-US" sz="2000" dirty="0" err="1"/>
              <a:t>strategickou</a:t>
            </a:r>
            <a:r>
              <a:rPr lang="en-US" sz="2000" dirty="0"/>
              <a:t> </a:t>
            </a:r>
            <a:r>
              <a:rPr lang="en-US" sz="2000" dirty="0" err="1"/>
              <a:t>koncepci</a:t>
            </a:r>
            <a:r>
              <a:rPr lang="en-US" sz="2000" dirty="0"/>
              <a:t> </a:t>
            </a:r>
            <a:r>
              <a:rPr lang="en-US" sz="2000" dirty="0" err="1"/>
              <a:t>obrany</a:t>
            </a:r>
            <a:r>
              <a:rPr lang="en-US" sz="2000" dirty="0"/>
              <a:t> </a:t>
            </a:r>
            <a:r>
              <a:rPr lang="en-US" sz="2000" dirty="0" err="1"/>
              <a:t>státu</a:t>
            </a:r>
            <a:r>
              <a:rPr lang="en-US" sz="2000" dirty="0"/>
              <a:t>, </a:t>
            </a:r>
          </a:p>
          <a:p>
            <a:pPr marL="0" indent="0">
              <a:buNone/>
            </a:pPr>
            <a:r>
              <a:rPr lang="en-US" sz="2000" dirty="0"/>
              <a:t>c)	 </a:t>
            </a:r>
            <a:r>
              <a:rPr lang="en-US" sz="2000" dirty="0" err="1"/>
              <a:t>řídí</a:t>
            </a:r>
            <a:r>
              <a:rPr lang="en-US" sz="2000" dirty="0"/>
              <a:t> </a:t>
            </a:r>
            <a:r>
              <a:rPr lang="en-US" sz="2000" dirty="0" err="1"/>
              <a:t>plánování</a:t>
            </a:r>
            <a:r>
              <a:rPr lang="en-US" sz="2000" dirty="0"/>
              <a:t> </a:t>
            </a:r>
            <a:r>
              <a:rPr lang="en-US" sz="2000" dirty="0" err="1"/>
              <a:t>obrany</a:t>
            </a:r>
            <a:r>
              <a:rPr lang="en-US" sz="2000" dirty="0"/>
              <a:t> </a:t>
            </a:r>
            <a:r>
              <a:rPr lang="en-US" sz="2000" dirty="0" err="1"/>
              <a:t>státu</a:t>
            </a:r>
            <a:r>
              <a:rPr lang="en-US" sz="2000" dirty="0"/>
              <a:t>, </a:t>
            </a:r>
          </a:p>
          <a:p>
            <a:pPr marL="466618" indent="-466618">
              <a:buAutoNum type="alphaLcParenR" startAt="4"/>
            </a:pPr>
            <a:r>
              <a:rPr lang="en-US" sz="2000" dirty="0" err="1"/>
              <a:t>rozhoduje</a:t>
            </a:r>
            <a:r>
              <a:rPr lang="en-US" sz="2000" dirty="0"/>
              <a:t> o </a:t>
            </a:r>
            <a:r>
              <a:rPr lang="en-US" sz="2000" dirty="0" err="1"/>
              <a:t>základních</a:t>
            </a:r>
            <a:r>
              <a:rPr lang="en-US" sz="2000" dirty="0"/>
              <a:t> </a:t>
            </a:r>
            <a:r>
              <a:rPr lang="en-US" sz="2000" dirty="0" err="1"/>
              <a:t>opatřeních</a:t>
            </a:r>
            <a:r>
              <a:rPr lang="en-US" sz="2000" dirty="0"/>
              <a:t> </a:t>
            </a:r>
            <a:r>
              <a:rPr lang="en-US" sz="2000" dirty="0" err="1"/>
              <a:t>přípravy</a:t>
            </a:r>
            <a:r>
              <a:rPr lang="en-US" sz="2000" dirty="0"/>
              <a:t> </a:t>
            </a:r>
            <a:r>
              <a:rPr lang="en-US" sz="2000" dirty="0" err="1"/>
              <a:t>státu</a:t>
            </a:r>
            <a:r>
              <a:rPr lang="en-US" sz="2000" dirty="0"/>
              <a:t> k </a:t>
            </a:r>
            <a:r>
              <a:rPr lang="en-US" sz="2000" dirty="0" err="1"/>
              <a:t>obraně</a:t>
            </a:r>
            <a:r>
              <a:rPr lang="en-US" sz="2000" dirty="0"/>
              <a:t> a </a:t>
            </a:r>
            <a:r>
              <a:rPr lang="en-US" sz="2000" dirty="0" err="1"/>
              <a:t>jejím</a:t>
            </a:r>
            <a:r>
              <a:rPr lang="en-US" sz="2000" dirty="0"/>
              <a:t> </a:t>
            </a:r>
            <a:r>
              <a:rPr lang="en-US" sz="2000" dirty="0" err="1"/>
              <a:t>organizování</a:t>
            </a:r>
            <a:r>
              <a:rPr lang="en-US" sz="2000" dirty="0"/>
              <a:t>,</a:t>
            </a:r>
          </a:p>
          <a:p>
            <a:pPr marL="466618" indent="-466618">
              <a:buAutoNum type="alphaLcParenR" startAt="4"/>
            </a:pPr>
            <a:r>
              <a:rPr lang="en-US" sz="2000" dirty="0" err="1"/>
              <a:t>schvaluje</a:t>
            </a:r>
            <a:r>
              <a:rPr lang="en-US" sz="2000" dirty="0"/>
              <a:t> </a:t>
            </a:r>
            <a:r>
              <a:rPr lang="en-US" sz="2000" dirty="0" err="1"/>
              <a:t>koncepci</a:t>
            </a:r>
            <a:r>
              <a:rPr lang="en-US" sz="2000" dirty="0"/>
              <a:t> </a:t>
            </a:r>
            <a:r>
              <a:rPr lang="en-US" sz="2000" dirty="0" err="1"/>
              <a:t>mobilizace</a:t>
            </a:r>
            <a:r>
              <a:rPr lang="en-US" sz="2000" dirty="0"/>
              <a:t> </a:t>
            </a:r>
            <a:r>
              <a:rPr lang="en-US" sz="2000" dirty="0" err="1"/>
              <a:t>ozbrojených</a:t>
            </a:r>
            <a:r>
              <a:rPr lang="en-US" sz="2000" dirty="0"/>
              <a:t> </a:t>
            </a:r>
            <a:r>
              <a:rPr lang="en-US" sz="2000" dirty="0" err="1"/>
              <a:t>sil</a:t>
            </a:r>
            <a:r>
              <a:rPr lang="en-US" sz="2000" dirty="0"/>
              <a:t>,</a:t>
            </a:r>
          </a:p>
          <a:p>
            <a:pPr marL="466618" indent="-466618">
              <a:buAutoNum type="alphaLcParenR" startAt="4"/>
            </a:pPr>
            <a:r>
              <a:rPr lang="en-US" sz="2000" dirty="0" err="1"/>
              <a:t>schvaluje</a:t>
            </a:r>
            <a:r>
              <a:rPr lang="en-US" sz="2000" dirty="0"/>
              <a:t> </a:t>
            </a:r>
            <a:r>
              <a:rPr lang="en-US" sz="2000" dirty="0" err="1"/>
              <a:t>koncepci</a:t>
            </a:r>
            <a:r>
              <a:rPr lang="en-US" sz="2000" dirty="0"/>
              <a:t> </a:t>
            </a:r>
            <a:r>
              <a:rPr lang="en-US" sz="2000" dirty="0" err="1"/>
              <a:t>přípravy</a:t>
            </a:r>
            <a:r>
              <a:rPr lang="en-US" sz="2000" dirty="0"/>
              <a:t> </a:t>
            </a:r>
            <a:r>
              <a:rPr lang="en-US" sz="2000" dirty="0" err="1"/>
              <a:t>občanů</a:t>
            </a:r>
            <a:r>
              <a:rPr lang="en-US" sz="2000" dirty="0"/>
              <a:t> k </a:t>
            </a:r>
            <a:r>
              <a:rPr lang="en-US" sz="2000" dirty="0" err="1"/>
              <a:t>obraně</a:t>
            </a:r>
            <a:r>
              <a:rPr lang="en-US" sz="2000" dirty="0"/>
              <a:t> </a:t>
            </a:r>
            <a:r>
              <a:rPr lang="en-US" sz="2000" dirty="0" err="1"/>
              <a:t>státu</a:t>
            </a:r>
            <a:r>
              <a:rPr lang="en-US" sz="2000" dirty="0"/>
              <a:t>, </a:t>
            </a:r>
          </a:p>
          <a:p>
            <a:pPr marL="466618" indent="-466618">
              <a:buAutoNum type="alphaLcParenR" startAt="4"/>
            </a:pPr>
            <a:r>
              <a:rPr lang="en-US" sz="2000" dirty="0" err="1"/>
              <a:t>rozhoduje</a:t>
            </a:r>
            <a:r>
              <a:rPr lang="en-US" sz="2000" dirty="0"/>
              <a:t> o </a:t>
            </a:r>
            <a:r>
              <a:rPr lang="en-US" sz="2000" dirty="0" err="1"/>
              <a:t>dalších</a:t>
            </a:r>
            <a:r>
              <a:rPr lang="en-US" sz="2000" dirty="0"/>
              <a:t> </a:t>
            </a:r>
            <a:r>
              <a:rPr lang="en-US" sz="2000" dirty="0" err="1"/>
              <a:t>nepředvídatelných</a:t>
            </a:r>
            <a:r>
              <a:rPr lang="en-US" sz="2000" dirty="0"/>
              <a:t> </a:t>
            </a:r>
            <a:r>
              <a:rPr lang="en-US" sz="2000" dirty="0" err="1"/>
              <a:t>úkolech</a:t>
            </a:r>
            <a:r>
              <a:rPr lang="en-US" sz="2000" dirty="0"/>
              <a:t> </a:t>
            </a:r>
            <a:r>
              <a:rPr lang="en-US" sz="2000" dirty="0" err="1"/>
              <a:t>nezbytných</a:t>
            </a:r>
            <a:r>
              <a:rPr lang="en-US" sz="2000" dirty="0"/>
              <a:t> k </a:t>
            </a:r>
            <a:r>
              <a:rPr lang="en-US" sz="2000" dirty="0" err="1"/>
              <a:t>zajišťování</a:t>
            </a:r>
            <a:r>
              <a:rPr lang="en-US" sz="2000" dirty="0"/>
              <a:t> </a:t>
            </a:r>
            <a:r>
              <a:rPr lang="en-US" sz="2000" dirty="0" err="1"/>
              <a:t>obrany</a:t>
            </a:r>
            <a:r>
              <a:rPr lang="en-US" sz="2000" dirty="0"/>
              <a:t> </a:t>
            </a:r>
            <a:r>
              <a:rPr lang="en-US" sz="2000" dirty="0" err="1"/>
              <a:t>státu.a</a:t>
            </a:r>
            <a:endParaRPr lang="en-US" sz="2000" dirty="0"/>
          </a:p>
        </p:txBody>
      </p:sp>
    </p:spTree>
    <p:extLst>
      <p:ext uri="{BB962C8B-B14F-4D97-AF65-F5344CB8AC3E}">
        <p14:creationId xmlns:p14="http://schemas.microsoft.com/office/powerpoint/2010/main" val="169312179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Vláda za stavu ohrožení státu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a)	</a:t>
            </a:r>
            <a:r>
              <a:rPr lang="en-US" sz="2400" dirty="0" err="1"/>
              <a:t>vyhodnocuje</a:t>
            </a:r>
            <a:r>
              <a:rPr lang="en-US" sz="2400" dirty="0"/>
              <a:t> </a:t>
            </a:r>
            <a:r>
              <a:rPr lang="en-US" sz="2400" dirty="0" err="1"/>
              <a:t>mezinárodní</a:t>
            </a:r>
            <a:r>
              <a:rPr lang="en-US" sz="2400" dirty="0"/>
              <a:t> </a:t>
            </a:r>
            <a:r>
              <a:rPr lang="en-US" sz="2400" dirty="0" err="1"/>
              <a:t>vztahy</a:t>
            </a:r>
            <a:r>
              <a:rPr lang="en-US" sz="2400" dirty="0"/>
              <a:t> a </a:t>
            </a:r>
            <a:r>
              <a:rPr lang="en-US" sz="2400" dirty="0" err="1"/>
              <a:t>rozhoduje</a:t>
            </a:r>
            <a:r>
              <a:rPr lang="en-US" sz="2400" dirty="0"/>
              <a:t> o </a:t>
            </a:r>
            <a:r>
              <a:rPr lang="en-US" sz="2400" dirty="0" err="1"/>
              <a:t>realizaci</a:t>
            </a:r>
            <a:r>
              <a:rPr lang="en-US" sz="2400" dirty="0"/>
              <a:t>  </a:t>
            </a:r>
            <a:r>
              <a:rPr lang="en-US" sz="2400" dirty="0" err="1"/>
              <a:t>opatření</a:t>
            </a:r>
            <a:r>
              <a:rPr lang="en-US" sz="2400" dirty="0"/>
              <a:t> k </a:t>
            </a:r>
            <a:r>
              <a:rPr lang="en-US" sz="2400" dirty="0" err="1"/>
              <a:t>odvrácení</a:t>
            </a:r>
            <a:r>
              <a:rPr lang="en-US" sz="2400" dirty="0"/>
              <a:t> </a:t>
            </a:r>
            <a:r>
              <a:rPr lang="en-US" sz="2400" dirty="0" err="1"/>
              <a:t>ozbrojeného</a:t>
            </a:r>
            <a:r>
              <a:rPr lang="en-US" sz="2400" dirty="0"/>
              <a:t> </a:t>
            </a:r>
            <a:r>
              <a:rPr lang="en-US" sz="2400" dirty="0" err="1"/>
              <a:t>konfliktu</a:t>
            </a:r>
            <a:r>
              <a:rPr lang="en-US" sz="2400" dirty="0"/>
              <a:t> a </a:t>
            </a:r>
            <a:r>
              <a:rPr lang="en-US" sz="2400" dirty="0" err="1"/>
              <a:t>ke</a:t>
            </a:r>
            <a:r>
              <a:rPr lang="en-US" sz="2400" dirty="0"/>
              <a:t> </a:t>
            </a:r>
            <a:r>
              <a:rPr lang="en-US" sz="2400" dirty="0" err="1"/>
              <a:t>zvýšení</a:t>
            </a:r>
            <a:r>
              <a:rPr lang="en-US" sz="2400" dirty="0"/>
              <a:t> </a:t>
            </a:r>
            <a:r>
              <a:rPr lang="en-US" sz="2400" dirty="0" err="1"/>
              <a:t>připravenosti</a:t>
            </a:r>
            <a:r>
              <a:rPr lang="en-US" sz="2400" dirty="0"/>
              <a:t> k </a:t>
            </a:r>
            <a:r>
              <a:rPr lang="en-US" sz="2400" dirty="0" err="1"/>
              <a:t>obraně</a:t>
            </a:r>
            <a:r>
              <a:rPr lang="en-US" sz="2400" dirty="0"/>
              <a:t> </a:t>
            </a:r>
            <a:r>
              <a:rPr lang="en-US" sz="2400" dirty="0" err="1"/>
              <a:t>státu</a:t>
            </a:r>
            <a:r>
              <a:rPr lang="en-US" sz="2400" dirty="0"/>
              <a:t>, </a:t>
            </a:r>
          </a:p>
          <a:p>
            <a:pPr marL="0" indent="0">
              <a:buNone/>
            </a:pPr>
            <a:r>
              <a:rPr lang="en-US" sz="2400" dirty="0"/>
              <a:t>b)	</a:t>
            </a:r>
            <a:r>
              <a:rPr lang="en-US" sz="2400" dirty="0" err="1"/>
              <a:t>rozhoduje</a:t>
            </a:r>
            <a:r>
              <a:rPr lang="en-US" sz="2400" dirty="0"/>
              <a:t> o </a:t>
            </a:r>
            <a:r>
              <a:rPr lang="en-US" sz="2400" dirty="0" err="1"/>
              <a:t>opatřeních</a:t>
            </a:r>
            <a:r>
              <a:rPr lang="en-US" sz="2400" dirty="0"/>
              <a:t> </a:t>
            </a:r>
            <a:r>
              <a:rPr lang="en-US" sz="2400" dirty="0" err="1"/>
              <a:t>účinnému</a:t>
            </a:r>
            <a:r>
              <a:rPr lang="en-US" sz="2400" dirty="0"/>
              <a:t> </a:t>
            </a:r>
            <a:r>
              <a:rPr lang="en-US" sz="2400" dirty="0" err="1"/>
              <a:t>fungování</a:t>
            </a:r>
            <a:r>
              <a:rPr lang="en-US" sz="2400" dirty="0"/>
              <a:t> </a:t>
            </a:r>
            <a:r>
              <a:rPr lang="en-US" sz="2400" dirty="0" err="1"/>
              <a:t>systému</a:t>
            </a:r>
            <a:r>
              <a:rPr lang="en-US" sz="2400" dirty="0"/>
              <a:t> </a:t>
            </a:r>
            <a:r>
              <a:rPr lang="en-US" sz="2400" dirty="0" err="1"/>
              <a:t>obrany</a:t>
            </a:r>
            <a:r>
              <a:rPr lang="en-US" sz="2400" dirty="0"/>
              <a:t> </a:t>
            </a:r>
            <a:r>
              <a:rPr lang="en-US" sz="2400" dirty="0" err="1"/>
              <a:t>státu</a:t>
            </a:r>
            <a:r>
              <a:rPr lang="en-US" sz="2400" dirty="0"/>
              <a:t>, </a:t>
            </a:r>
          </a:p>
          <a:p>
            <a:pPr marL="0" indent="0">
              <a:buNone/>
            </a:pPr>
            <a:r>
              <a:rPr lang="en-US" sz="2400" dirty="0"/>
              <a:t>c)	</a:t>
            </a:r>
            <a:r>
              <a:rPr lang="en-US" sz="2400" dirty="0" err="1"/>
              <a:t>rozhoduje</a:t>
            </a:r>
            <a:r>
              <a:rPr lang="en-US" sz="2400" dirty="0"/>
              <a:t> o </a:t>
            </a:r>
            <a:r>
              <a:rPr lang="en-US" sz="2400" dirty="0" err="1"/>
              <a:t>prioritách</a:t>
            </a:r>
            <a:r>
              <a:rPr lang="en-US" sz="2400" dirty="0"/>
              <a:t> </a:t>
            </a:r>
            <a:r>
              <a:rPr lang="en-US" sz="2400" dirty="0" err="1"/>
              <a:t>plnění</a:t>
            </a:r>
            <a:r>
              <a:rPr lang="en-US" sz="2400" dirty="0"/>
              <a:t> </a:t>
            </a:r>
            <a:r>
              <a:rPr lang="en-US" sz="2400" dirty="0" err="1"/>
              <a:t>úkolů</a:t>
            </a:r>
            <a:r>
              <a:rPr lang="en-US" sz="2400" dirty="0"/>
              <a:t>, </a:t>
            </a:r>
            <a:r>
              <a:rPr lang="en-US" sz="2400" dirty="0" err="1"/>
              <a:t>které</a:t>
            </a:r>
            <a:r>
              <a:rPr lang="en-US" sz="2400" dirty="0"/>
              <a:t> </a:t>
            </a:r>
            <a:r>
              <a:rPr lang="en-US" sz="2400" dirty="0" err="1"/>
              <a:t>souvisejí</a:t>
            </a:r>
            <a:r>
              <a:rPr lang="en-US" sz="2400" dirty="0"/>
              <a:t> se </a:t>
            </a:r>
            <a:r>
              <a:rPr lang="en-US" sz="2400" dirty="0" err="1"/>
              <a:t>zajišťováním</a:t>
            </a:r>
            <a:r>
              <a:rPr lang="en-US" sz="2400" dirty="0"/>
              <a:t> </a:t>
            </a:r>
            <a:r>
              <a:rPr lang="en-US" sz="2400" dirty="0" err="1"/>
              <a:t>obrany</a:t>
            </a:r>
            <a:r>
              <a:rPr lang="en-US" sz="2400" dirty="0"/>
              <a:t> </a:t>
            </a:r>
            <a:r>
              <a:rPr lang="en-US" sz="2400" dirty="0" err="1"/>
              <a:t>státu</a:t>
            </a:r>
            <a:r>
              <a:rPr lang="en-US" sz="2400" dirty="0"/>
              <a:t>, </a:t>
            </a:r>
          </a:p>
          <a:p>
            <a:pPr marL="0" indent="0">
              <a:buNone/>
            </a:pPr>
            <a:r>
              <a:rPr lang="en-US" sz="2400" dirty="0"/>
              <a:t>d)	</a:t>
            </a:r>
            <a:r>
              <a:rPr lang="en-US" sz="2400" dirty="0" err="1"/>
              <a:t>rozhoduje</a:t>
            </a:r>
            <a:r>
              <a:rPr lang="en-US" sz="2400" dirty="0"/>
              <a:t> o </a:t>
            </a:r>
            <a:r>
              <a:rPr lang="en-US" sz="2400" dirty="0" err="1"/>
              <a:t>opatřeních</a:t>
            </a:r>
            <a:r>
              <a:rPr lang="en-US" sz="2400" dirty="0"/>
              <a:t> </a:t>
            </a:r>
            <a:r>
              <a:rPr lang="en-US" sz="2400" dirty="0" err="1"/>
              <a:t>potřebných</a:t>
            </a:r>
            <a:r>
              <a:rPr lang="en-US" sz="2400" dirty="0"/>
              <a:t> pro </a:t>
            </a:r>
            <a:r>
              <a:rPr lang="en-US" sz="2400" dirty="0" err="1"/>
              <a:t>vedení</a:t>
            </a:r>
            <a:r>
              <a:rPr lang="en-US" sz="2400" dirty="0"/>
              <a:t> </a:t>
            </a:r>
            <a:r>
              <a:rPr lang="en-US" sz="2400" dirty="0" err="1"/>
              <a:t>války</a:t>
            </a:r>
            <a:r>
              <a:rPr lang="en-US" sz="2400" dirty="0"/>
              <a:t> , </a:t>
            </a:r>
          </a:p>
          <a:p>
            <a:pPr marL="0" indent="0">
              <a:buNone/>
            </a:pPr>
            <a:r>
              <a:rPr lang="en-US" sz="2400" dirty="0"/>
              <a:t>e)	k </a:t>
            </a:r>
            <a:r>
              <a:rPr lang="en-US" sz="2400" dirty="0" err="1"/>
              <a:t>plnění</a:t>
            </a:r>
            <a:r>
              <a:rPr lang="en-US" sz="2400" dirty="0"/>
              <a:t> </a:t>
            </a:r>
            <a:r>
              <a:rPr lang="en-US" sz="2400" dirty="0" err="1"/>
              <a:t>úkolů</a:t>
            </a:r>
            <a:r>
              <a:rPr lang="en-US" sz="2400" dirty="0"/>
              <a:t> </a:t>
            </a:r>
            <a:r>
              <a:rPr lang="en-US" sz="2400" dirty="0" err="1"/>
              <a:t>při</a:t>
            </a:r>
            <a:r>
              <a:rPr lang="en-US" sz="2400" dirty="0"/>
              <a:t> </a:t>
            </a:r>
            <a:r>
              <a:rPr lang="en-US" sz="2400" dirty="0" err="1"/>
              <a:t>zajišťování</a:t>
            </a:r>
            <a:r>
              <a:rPr lang="en-US" sz="2400" dirty="0"/>
              <a:t> </a:t>
            </a:r>
            <a:r>
              <a:rPr lang="en-US" sz="2400" dirty="0" err="1"/>
              <a:t>obrany</a:t>
            </a:r>
            <a:r>
              <a:rPr lang="en-US" sz="2400" dirty="0"/>
              <a:t> </a:t>
            </a:r>
            <a:r>
              <a:rPr lang="en-US" sz="2400" dirty="0" err="1"/>
              <a:t>státu</a:t>
            </a:r>
            <a:r>
              <a:rPr lang="en-US" sz="2400" dirty="0"/>
              <a:t> </a:t>
            </a:r>
            <a:r>
              <a:rPr lang="en-US" sz="2400" dirty="0" err="1"/>
              <a:t>využívá</a:t>
            </a:r>
            <a:r>
              <a:rPr lang="en-US" sz="2400" dirty="0"/>
              <a:t> </a:t>
            </a:r>
            <a:r>
              <a:rPr lang="en-US" sz="2400" dirty="0" err="1"/>
              <a:t>Ústřední</a:t>
            </a:r>
            <a:r>
              <a:rPr lang="en-US" sz="2400" dirty="0"/>
              <a:t> </a:t>
            </a:r>
            <a:r>
              <a:rPr lang="en-US" sz="2400" dirty="0" err="1"/>
              <a:t>krizový</a:t>
            </a:r>
            <a:r>
              <a:rPr lang="en-US" sz="2400" dirty="0"/>
              <a:t> </a:t>
            </a:r>
            <a:r>
              <a:rPr lang="en-US" sz="2400" dirty="0" err="1"/>
              <a:t>štáb</a:t>
            </a:r>
            <a:r>
              <a:rPr lang="en-US" sz="2400" dirty="0"/>
              <a:t> </a:t>
            </a:r>
            <a:r>
              <a:rPr lang="en-US" sz="2400" dirty="0" err="1"/>
              <a:t>zřízený</a:t>
            </a:r>
            <a:r>
              <a:rPr lang="en-US" sz="2400" dirty="0"/>
              <a:t> </a:t>
            </a:r>
            <a:r>
              <a:rPr lang="en-US" sz="2400" dirty="0" err="1"/>
              <a:t>podle</a:t>
            </a:r>
            <a:r>
              <a:rPr lang="en-US" sz="2400" dirty="0"/>
              <a:t> </a:t>
            </a:r>
            <a:r>
              <a:rPr lang="en-US" sz="2400" dirty="0" err="1"/>
              <a:t>zvláštního</a:t>
            </a:r>
            <a:r>
              <a:rPr lang="en-US" sz="2400" dirty="0"/>
              <a:t> </a:t>
            </a:r>
            <a:r>
              <a:rPr lang="en-US" sz="2400" dirty="0" err="1"/>
              <a:t>právního</a:t>
            </a:r>
            <a:r>
              <a:rPr lang="en-US" sz="2400" dirty="0"/>
              <a:t> </a:t>
            </a:r>
            <a:r>
              <a:rPr lang="en-US" sz="2400" dirty="0" err="1"/>
              <a:t>předpisu</a:t>
            </a:r>
            <a:r>
              <a:rPr lang="en-US" sz="2400" dirty="0"/>
              <a:t>.</a:t>
            </a:r>
          </a:p>
        </p:txBody>
      </p:sp>
    </p:spTree>
    <p:extLst>
      <p:ext uri="{BB962C8B-B14F-4D97-AF65-F5344CB8AC3E}">
        <p14:creationId xmlns:p14="http://schemas.microsoft.com/office/powerpoint/2010/main" val="13949672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Ministerstvo vnitra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Je </a:t>
            </a:r>
            <a:r>
              <a:rPr lang="en-US" sz="2400" dirty="0" err="1"/>
              <a:t>ústředním</a:t>
            </a:r>
            <a:r>
              <a:rPr lang="en-US" sz="2400" dirty="0"/>
              <a:t> </a:t>
            </a:r>
            <a:r>
              <a:rPr lang="en-US" sz="2400" dirty="0" err="1"/>
              <a:t>orgánem</a:t>
            </a:r>
            <a:r>
              <a:rPr lang="en-US" sz="2400" dirty="0"/>
              <a:t> </a:t>
            </a:r>
            <a:r>
              <a:rPr lang="en-US" sz="2400" dirty="0" err="1"/>
              <a:t>státní</a:t>
            </a:r>
            <a:r>
              <a:rPr lang="en-US" sz="2400" dirty="0"/>
              <a:t> </a:t>
            </a:r>
            <a:r>
              <a:rPr lang="en-US" sz="2400" dirty="0" err="1"/>
              <a:t>správy</a:t>
            </a:r>
            <a:r>
              <a:rPr lang="en-US" sz="2400" dirty="0"/>
              <a:t>  pro </a:t>
            </a:r>
            <a:r>
              <a:rPr lang="en-US" sz="2400" dirty="0" err="1"/>
              <a:t>vnitřní</a:t>
            </a:r>
            <a:r>
              <a:rPr lang="en-US" sz="2400" dirty="0"/>
              <a:t> </a:t>
            </a:r>
            <a:r>
              <a:rPr lang="en-US" sz="2400" dirty="0" err="1"/>
              <a:t>věci</a:t>
            </a:r>
            <a:r>
              <a:rPr lang="en-US" sz="2400" dirty="0"/>
              <a:t>, </a:t>
            </a:r>
            <a:r>
              <a:rPr lang="en-US" sz="2400" dirty="0" err="1"/>
              <a:t>zejména</a:t>
            </a:r>
            <a:r>
              <a:rPr lang="en-US" sz="2400" dirty="0"/>
              <a:t> pro </a:t>
            </a:r>
          </a:p>
          <a:p>
            <a:pPr marL="466618" indent="-466618">
              <a:buAutoNum type="alphaLcParenR"/>
            </a:pPr>
            <a:r>
              <a:rPr lang="en-US" sz="2400" dirty="0" err="1"/>
              <a:t>veřejný</a:t>
            </a:r>
            <a:r>
              <a:rPr lang="en-US" sz="2400" dirty="0"/>
              <a:t> </a:t>
            </a:r>
            <a:r>
              <a:rPr lang="en-US" sz="2400" dirty="0" err="1"/>
              <a:t>pořádek</a:t>
            </a:r>
            <a:r>
              <a:rPr lang="en-US" sz="2400" dirty="0"/>
              <a:t> a </a:t>
            </a:r>
            <a:r>
              <a:rPr lang="en-US" sz="2400" dirty="0" err="1"/>
              <a:t>další</a:t>
            </a:r>
            <a:r>
              <a:rPr lang="en-US" sz="2400" dirty="0"/>
              <a:t> </a:t>
            </a:r>
            <a:r>
              <a:rPr lang="en-US" sz="2400" dirty="0" err="1"/>
              <a:t>věci</a:t>
            </a:r>
            <a:r>
              <a:rPr lang="en-US" sz="2400" dirty="0"/>
              <a:t> </a:t>
            </a:r>
            <a:r>
              <a:rPr lang="en-US" sz="2400" dirty="0" err="1"/>
              <a:t>vnitřního</a:t>
            </a:r>
            <a:r>
              <a:rPr lang="en-US" sz="2400" dirty="0"/>
              <a:t> </a:t>
            </a:r>
            <a:r>
              <a:rPr lang="en-US" sz="2400" dirty="0" err="1"/>
              <a:t>pořádku</a:t>
            </a:r>
            <a:r>
              <a:rPr lang="en-US" sz="2400" dirty="0"/>
              <a:t> a </a:t>
            </a:r>
            <a:r>
              <a:rPr lang="en-US" sz="2400" dirty="0" err="1"/>
              <a:t>bezpečnosti</a:t>
            </a:r>
            <a:r>
              <a:rPr lang="en-US" sz="2400" dirty="0"/>
              <a:t> </a:t>
            </a:r>
            <a:r>
              <a:rPr lang="en-US" sz="2400" dirty="0" err="1"/>
              <a:t>ve</a:t>
            </a:r>
            <a:r>
              <a:rPr lang="en-US" sz="2400" dirty="0"/>
              <a:t> </a:t>
            </a:r>
            <a:r>
              <a:rPr lang="en-US" sz="2400" dirty="0" err="1"/>
              <a:t>vymezeném</a:t>
            </a:r>
            <a:r>
              <a:rPr lang="en-US" sz="2400" dirty="0"/>
              <a:t> </a:t>
            </a:r>
            <a:r>
              <a:rPr lang="en-US" sz="2400" dirty="0" err="1"/>
              <a:t>rozsahu</a:t>
            </a:r>
            <a:r>
              <a:rPr lang="en-US" sz="2400" dirty="0"/>
              <a:t>, </a:t>
            </a:r>
          </a:p>
          <a:p>
            <a:pPr marL="466618" indent="-466618">
              <a:buAutoNum type="alphaLcParenR"/>
            </a:pPr>
            <a:r>
              <a:rPr lang="en-US" sz="2400" dirty="0" err="1"/>
              <a:t>krizové</a:t>
            </a:r>
            <a:r>
              <a:rPr lang="en-US" sz="2400" dirty="0"/>
              <a:t> </a:t>
            </a:r>
            <a:r>
              <a:rPr lang="en-US" sz="2400" dirty="0" err="1"/>
              <a:t>řízení</a:t>
            </a:r>
            <a:r>
              <a:rPr lang="en-US" sz="2400" dirty="0"/>
              <a:t>, </a:t>
            </a:r>
            <a:r>
              <a:rPr lang="en-US" sz="2400" dirty="0" err="1"/>
              <a:t>civilní</a:t>
            </a:r>
            <a:r>
              <a:rPr lang="en-US" sz="2400" dirty="0"/>
              <a:t> </a:t>
            </a:r>
            <a:r>
              <a:rPr lang="en-US" sz="2400" dirty="0" err="1"/>
              <a:t>nouzové</a:t>
            </a:r>
            <a:r>
              <a:rPr lang="en-US" sz="2400" dirty="0"/>
              <a:t> </a:t>
            </a:r>
            <a:r>
              <a:rPr lang="en-US" sz="2400" dirty="0" err="1"/>
              <a:t>plánování</a:t>
            </a:r>
            <a:r>
              <a:rPr lang="en-US" sz="2400" dirty="0"/>
              <a:t>, </a:t>
            </a:r>
            <a:r>
              <a:rPr lang="en-US" sz="2400" dirty="0" err="1"/>
              <a:t>ochranu</a:t>
            </a:r>
            <a:r>
              <a:rPr lang="en-US" sz="2400" dirty="0"/>
              <a:t> </a:t>
            </a:r>
            <a:r>
              <a:rPr lang="en-US" sz="2400" dirty="0" err="1"/>
              <a:t>obyvatelstva</a:t>
            </a:r>
            <a:r>
              <a:rPr lang="en-US" sz="2400" dirty="0"/>
              <a:t> a </a:t>
            </a:r>
            <a:r>
              <a:rPr lang="en-US" sz="2400" dirty="0" err="1"/>
              <a:t>integrovaný</a:t>
            </a:r>
            <a:r>
              <a:rPr lang="en-US" sz="2400" dirty="0"/>
              <a:t> </a:t>
            </a:r>
            <a:r>
              <a:rPr lang="en-US" sz="2400" dirty="0" err="1"/>
              <a:t>záchranný</a:t>
            </a:r>
            <a:r>
              <a:rPr lang="en-US" sz="2400" dirty="0"/>
              <a:t> </a:t>
            </a:r>
            <a:r>
              <a:rPr lang="en-US" sz="2400" dirty="0" err="1"/>
              <a:t>systém</a:t>
            </a:r>
            <a:r>
              <a:rPr lang="en-US" sz="2400" dirty="0"/>
              <a:t> ,</a:t>
            </a:r>
          </a:p>
        </p:txBody>
      </p:sp>
    </p:spTree>
    <p:extLst>
      <p:ext uri="{BB962C8B-B14F-4D97-AF65-F5344CB8AC3E}">
        <p14:creationId xmlns:p14="http://schemas.microsoft.com/office/powerpoint/2010/main" val="299414226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Ministerstvo obrany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je </a:t>
            </a:r>
            <a:r>
              <a:rPr lang="en-US" sz="2400" dirty="0" err="1"/>
              <a:t>ústředním</a:t>
            </a:r>
            <a:r>
              <a:rPr lang="en-US" sz="2400" dirty="0"/>
              <a:t> </a:t>
            </a:r>
            <a:r>
              <a:rPr lang="en-US" sz="2400" dirty="0" err="1"/>
              <a:t>orgánem</a:t>
            </a:r>
            <a:r>
              <a:rPr lang="en-US" sz="2400" dirty="0"/>
              <a:t> </a:t>
            </a:r>
            <a:r>
              <a:rPr lang="en-US" sz="2400" dirty="0" err="1"/>
              <a:t>státní</a:t>
            </a:r>
            <a:r>
              <a:rPr lang="en-US" sz="2400" dirty="0"/>
              <a:t> </a:t>
            </a:r>
            <a:r>
              <a:rPr lang="en-US" sz="2400" dirty="0" err="1"/>
              <a:t>správy</a:t>
            </a:r>
            <a:r>
              <a:rPr lang="en-US" sz="2400" dirty="0"/>
              <a:t> pro </a:t>
            </a:r>
            <a:r>
              <a:rPr lang="en-US" sz="2400" dirty="0" err="1"/>
              <a:t>obranu</a:t>
            </a:r>
            <a:r>
              <a:rPr lang="en-US" sz="2400" dirty="0"/>
              <a:t> </a:t>
            </a:r>
            <a:r>
              <a:rPr lang="en-US" sz="2400" dirty="0" err="1"/>
              <a:t>země</a:t>
            </a:r>
            <a:r>
              <a:rPr lang="en-US" sz="2400" dirty="0"/>
              <a:t>:</a:t>
            </a:r>
          </a:p>
          <a:p>
            <a:pPr marL="466618" indent="-466618">
              <a:buAutoNum type="alphaLcParenR"/>
            </a:pPr>
            <a:r>
              <a:rPr lang="en-US" sz="2400" dirty="0"/>
              <a:t>se </a:t>
            </a:r>
            <a:r>
              <a:rPr lang="en-US" sz="2400" dirty="0" err="1"/>
              <a:t>podílí</a:t>
            </a:r>
            <a:r>
              <a:rPr lang="en-US" sz="2400" dirty="0"/>
              <a:t> </a:t>
            </a:r>
            <a:r>
              <a:rPr lang="en-US" sz="2400" dirty="0" err="1"/>
              <a:t>na</a:t>
            </a:r>
            <a:r>
              <a:rPr lang="en-US" sz="2400" dirty="0"/>
              <a:t> </a:t>
            </a:r>
            <a:r>
              <a:rPr lang="en-US" sz="2400" dirty="0" err="1"/>
              <a:t>zpracování</a:t>
            </a:r>
            <a:r>
              <a:rPr lang="en-US" sz="2400" dirty="0"/>
              <a:t> </a:t>
            </a:r>
            <a:r>
              <a:rPr lang="en-US" sz="2400" dirty="0" err="1"/>
              <a:t>návrhu</a:t>
            </a:r>
            <a:r>
              <a:rPr lang="en-US" sz="2400" dirty="0"/>
              <a:t> </a:t>
            </a:r>
            <a:r>
              <a:rPr lang="en-US" sz="2400" dirty="0" err="1"/>
              <a:t>vojenské</a:t>
            </a:r>
            <a:r>
              <a:rPr lang="en-US" sz="2400" dirty="0"/>
              <a:t> </a:t>
            </a:r>
            <a:r>
              <a:rPr lang="en-US" sz="2400" dirty="0" err="1"/>
              <a:t>obranné</a:t>
            </a:r>
            <a:r>
              <a:rPr lang="en-US" sz="2400" dirty="0"/>
              <a:t> </a:t>
            </a:r>
            <a:r>
              <a:rPr lang="en-US" sz="2400" dirty="0" err="1"/>
              <a:t>politiky</a:t>
            </a:r>
            <a:r>
              <a:rPr lang="en-US" sz="2400" dirty="0"/>
              <a:t> </a:t>
            </a:r>
            <a:r>
              <a:rPr lang="en-US" sz="2400" dirty="0" err="1"/>
              <a:t>státu</a:t>
            </a:r>
            <a:r>
              <a:rPr lang="en-US" sz="2400" dirty="0"/>
              <a:t>, </a:t>
            </a:r>
          </a:p>
          <a:p>
            <a:pPr marL="466618" indent="-466618">
              <a:buAutoNum type="alphaLcParenR"/>
            </a:pPr>
            <a:r>
              <a:rPr lang="en-US" sz="2400" dirty="0" err="1"/>
              <a:t>navrhuje</a:t>
            </a:r>
            <a:r>
              <a:rPr lang="en-US" sz="2400" dirty="0"/>
              <a:t> </a:t>
            </a:r>
            <a:r>
              <a:rPr lang="en-US" sz="2400" dirty="0" err="1"/>
              <a:t>potřebná</a:t>
            </a:r>
            <a:r>
              <a:rPr lang="en-US" sz="2400" dirty="0"/>
              <a:t> </a:t>
            </a:r>
            <a:r>
              <a:rPr lang="en-US" sz="2400" dirty="0" err="1"/>
              <a:t>opatření</a:t>
            </a:r>
            <a:r>
              <a:rPr lang="en-US" sz="2400" dirty="0"/>
              <a:t> k </a:t>
            </a:r>
            <a:r>
              <a:rPr lang="en-US" sz="2400" dirty="0" err="1"/>
              <a:t>zajištění</a:t>
            </a:r>
            <a:r>
              <a:rPr lang="en-US" sz="2400" dirty="0"/>
              <a:t> </a:t>
            </a:r>
            <a:r>
              <a:rPr lang="en-US" sz="2400" dirty="0" err="1"/>
              <a:t>obrany</a:t>
            </a:r>
            <a:r>
              <a:rPr lang="en-US" sz="2400" dirty="0"/>
              <a:t> </a:t>
            </a:r>
            <a:r>
              <a:rPr lang="en-US" sz="2400" dirty="0" err="1"/>
              <a:t>státu</a:t>
            </a:r>
            <a:r>
              <a:rPr lang="en-US" sz="2400" dirty="0"/>
              <a:t> </a:t>
            </a:r>
            <a:r>
              <a:rPr lang="en-US" sz="2400" dirty="0" err="1"/>
              <a:t>vládě</a:t>
            </a:r>
            <a:r>
              <a:rPr lang="en-US" sz="2400" dirty="0"/>
              <a:t> </a:t>
            </a:r>
            <a:r>
              <a:rPr lang="en-US" sz="2400" dirty="0" err="1"/>
              <a:t>České</a:t>
            </a:r>
            <a:r>
              <a:rPr lang="en-US" sz="2400" dirty="0"/>
              <a:t> </a:t>
            </a:r>
            <a:r>
              <a:rPr lang="en-US" sz="2400" dirty="0" err="1"/>
              <a:t>republiky</a:t>
            </a:r>
            <a:r>
              <a:rPr lang="en-US" sz="2400" dirty="0"/>
              <a:t>, </a:t>
            </a:r>
            <a:r>
              <a:rPr lang="en-US" sz="2400" dirty="0" err="1"/>
              <a:t>Radě</a:t>
            </a:r>
            <a:r>
              <a:rPr lang="en-US" sz="2400" dirty="0"/>
              <a:t> </a:t>
            </a:r>
            <a:r>
              <a:rPr lang="en-US" sz="2400" dirty="0" err="1"/>
              <a:t>obrany</a:t>
            </a:r>
            <a:r>
              <a:rPr lang="en-US" sz="2400" dirty="0"/>
              <a:t> </a:t>
            </a:r>
            <a:r>
              <a:rPr lang="en-US" sz="2400" dirty="0" err="1"/>
              <a:t>České</a:t>
            </a:r>
            <a:r>
              <a:rPr lang="en-US" sz="2400" dirty="0"/>
              <a:t> </a:t>
            </a:r>
            <a:r>
              <a:rPr lang="en-US" sz="2400" dirty="0" err="1"/>
              <a:t>republiky</a:t>
            </a:r>
            <a:r>
              <a:rPr lang="en-US" sz="2400" dirty="0"/>
              <a:t> a </a:t>
            </a:r>
            <a:r>
              <a:rPr lang="en-US" sz="2400" dirty="0" err="1"/>
              <a:t>Prezidentu</a:t>
            </a:r>
            <a:r>
              <a:rPr lang="en-US" sz="2400" dirty="0"/>
              <a:t> </a:t>
            </a:r>
            <a:r>
              <a:rPr lang="en-US" sz="2400" dirty="0" err="1"/>
              <a:t>republiky</a:t>
            </a:r>
            <a:r>
              <a:rPr lang="en-US" sz="2400" dirty="0"/>
              <a:t>, </a:t>
            </a:r>
          </a:p>
          <a:p>
            <a:pPr marL="466618" indent="-466618">
              <a:buAutoNum type="alphaLcParenR"/>
            </a:pPr>
            <a:r>
              <a:rPr lang="en-US" sz="2400" dirty="0" err="1"/>
              <a:t>koordinuje</a:t>
            </a:r>
            <a:r>
              <a:rPr lang="en-US" sz="2400" dirty="0"/>
              <a:t> </a:t>
            </a:r>
            <a:r>
              <a:rPr lang="en-US" sz="2400" dirty="0" err="1"/>
              <a:t>činnost</a:t>
            </a:r>
            <a:r>
              <a:rPr lang="en-US" sz="2400" dirty="0"/>
              <a:t> </a:t>
            </a:r>
            <a:r>
              <a:rPr lang="en-US" sz="2400" dirty="0" err="1"/>
              <a:t>ústředních</a:t>
            </a:r>
            <a:r>
              <a:rPr lang="en-US" sz="2400" dirty="0"/>
              <a:t> </a:t>
            </a:r>
            <a:r>
              <a:rPr lang="en-US" sz="2400" dirty="0" err="1"/>
              <a:t>orgánů</a:t>
            </a:r>
            <a:r>
              <a:rPr lang="en-US" sz="2400" dirty="0"/>
              <a:t>, </a:t>
            </a:r>
            <a:r>
              <a:rPr lang="en-US" sz="2400" dirty="0" err="1"/>
              <a:t>správních</a:t>
            </a:r>
            <a:r>
              <a:rPr lang="en-US" sz="2400" dirty="0"/>
              <a:t> </a:t>
            </a:r>
            <a:r>
              <a:rPr lang="en-US" sz="2400" dirty="0" err="1"/>
              <a:t>orgánů</a:t>
            </a:r>
            <a:r>
              <a:rPr lang="en-US" sz="2400" dirty="0"/>
              <a:t>  a </a:t>
            </a:r>
            <a:r>
              <a:rPr lang="en-US" sz="2400" dirty="0" err="1"/>
              <a:t>orgánů</a:t>
            </a:r>
            <a:r>
              <a:rPr lang="en-US" sz="2400" dirty="0"/>
              <a:t> </a:t>
            </a:r>
            <a:r>
              <a:rPr lang="en-US" sz="2400" dirty="0" err="1"/>
              <a:t>samosprávy</a:t>
            </a:r>
            <a:r>
              <a:rPr lang="en-US" sz="2400" dirty="0"/>
              <a:t> a </a:t>
            </a:r>
            <a:r>
              <a:rPr lang="en-US" sz="2400" dirty="0" err="1"/>
              <a:t>právnických</a:t>
            </a:r>
            <a:r>
              <a:rPr lang="en-US" sz="2400" dirty="0"/>
              <a:t> </a:t>
            </a:r>
            <a:r>
              <a:rPr lang="en-US" sz="2400" dirty="0" err="1"/>
              <a:t>osob</a:t>
            </a:r>
            <a:r>
              <a:rPr lang="en-US" sz="2400" dirty="0"/>
              <a:t> </a:t>
            </a:r>
            <a:r>
              <a:rPr lang="en-US" sz="2400" dirty="0" err="1"/>
              <a:t>důležitých</a:t>
            </a:r>
            <a:r>
              <a:rPr lang="en-US" sz="2400" dirty="0"/>
              <a:t> pro </a:t>
            </a:r>
            <a:r>
              <a:rPr lang="en-US" sz="2400" dirty="0" err="1"/>
              <a:t>obranu</a:t>
            </a:r>
            <a:r>
              <a:rPr lang="en-US" sz="2400" dirty="0"/>
              <a:t> </a:t>
            </a:r>
            <a:r>
              <a:rPr lang="en-US" sz="2400" dirty="0" err="1"/>
              <a:t>státu</a:t>
            </a:r>
            <a:r>
              <a:rPr lang="en-US" sz="2400" dirty="0"/>
              <a:t> </a:t>
            </a:r>
            <a:r>
              <a:rPr lang="en-US" sz="2400" dirty="0" err="1"/>
              <a:t>při</a:t>
            </a:r>
            <a:r>
              <a:rPr lang="en-US" sz="2400" dirty="0"/>
              <a:t> </a:t>
            </a:r>
            <a:r>
              <a:rPr lang="en-US" sz="2400" dirty="0" err="1"/>
              <a:t>přípravě</a:t>
            </a:r>
            <a:r>
              <a:rPr lang="en-US" sz="2400" dirty="0"/>
              <a:t> k </a:t>
            </a:r>
            <a:r>
              <a:rPr lang="en-US" sz="2400" dirty="0" err="1"/>
              <a:t>obraně</a:t>
            </a:r>
            <a:r>
              <a:rPr lang="en-US" sz="2400" dirty="0"/>
              <a:t>, </a:t>
            </a:r>
          </a:p>
          <a:p>
            <a:endParaRPr lang="en-US" sz="2400" dirty="0"/>
          </a:p>
        </p:txBody>
      </p:sp>
    </p:spTree>
    <p:extLst>
      <p:ext uri="{BB962C8B-B14F-4D97-AF65-F5344CB8AC3E}">
        <p14:creationId xmlns:p14="http://schemas.microsoft.com/office/powerpoint/2010/main" val="198817682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Ministerstvo obrany dále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organizuje</a:t>
            </a:r>
            <a:r>
              <a:rPr lang="en-US" sz="2400" dirty="0"/>
              <a:t> a </a:t>
            </a:r>
            <a:r>
              <a:rPr lang="en-US" sz="2400" dirty="0" err="1"/>
              <a:t>provádí</a:t>
            </a:r>
            <a:r>
              <a:rPr lang="en-US" sz="2400" dirty="0"/>
              <a:t> </a:t>
            </a:r>
            <a:r>
              <a:rPr lang="en-US" sz="2400" dirty="0" err="1"/>
              <a:t>opatření</a:t>
            </a:r>
            <a:r>
              <a:rPr lang="en-US" sz="2400" dirty="0"/>
              <a:t>:</a:t>
            </a:r>
          </a:p>
          <a:p>
            <a:pPr marL="466618" indent="-466618">
              <a:buAutoNum type="alphaLcParenR"/>
            </a:pPr>
            <a:r>
              <a:rPr lang="en-US" sz="2400" dirty="0"/>
              <a:t>k </a:t>
            </a:r>
            <a:r>
              <a:rPr lang="en-US" sz="2400" dirty="0" err="1"/>
              <a:t>mobilizaci</a:t>
            </a:r>
            <a:r>
              <a:rPr lang="en-US" sz="2400" dirty="0"/>
              <a:t> </a:t>
            </a:r>
            <a:r>
              <a:rPr lang="en-US" sz="2400" dirty="0" err="1"/>
              <a:t>Armády</a:t>
            </a:r>
            <a:r>
              <a:rPr lang="en-US" sz="2400" dirty="0"/>
              <a:t> </a:t>
            </a:r>
            <a:r>
              <a:rPr lang="en-US" sz="2400" dirty="0" err="1"/>
              <a:t>České</a:t>
            </a:r>
            <a:r>
              <a:rPr lang="en-US" sz="2400" dirty="0"/>
              <a:t> </a:t>
            </a:r>
            <a:r>
              <a:rPr lang="en-US" sz="2400" dirty="0" err="1"/>
              <a:t>republiky</a:t>
            </a:r>
            <a:r>
              <a:rPr lang="en-US" sz="2400" dirty="0"/>
              <a:t>, k </a:t>
            </a:r>
            <a:r>
              <a:rPr lang="en-US" sz="2400" dirty="0" err="1"/>
              <a:t>vedení</a:t>
            </a:r>
            <a:r>
              <a:rPr lang="en-US" sz="2400" dirty="0"/>
              <a:t> evidence </a:t>
            </a:r>
            <a:r>
              <a:rPr lang="en-US" sz="2400" dirty="0" err="1"/>
              <a:t>občanů</a:t>
            </a:r>
            <a:r>
              <a:rPr lang="en-US" sz="2400" dirty="0"/>
              <a:t> </a:t>
            </a:r>
            <a:r>
              <a:rPr lang="en-US" sz="2400" dirty="0" err="1"/>
              <a:t>podléhajících</a:t>
            </a:r>
            <a:r>
              <a:rPr lang="en-US" sz="2400" dirty="0"/>
              <a:t> </a:t>
            </a:r>
            <a:r>
              <a:rPr lang="en-US" sz="2400" dirty="0" err="1"/>
              <a:t>branné</a:t>
            </a:r>
            <a:r>
              <a:rPr lang="en-US" sz="2400" dirty="0"/>
              <a:t> </a:t>
            </a:r>
            <a:r>
              <a:rPr lang="en-US" sz="2400" dirty="0" err="1"/>
              <a:t>povinnosti</a:t>
            </a:r>
            <a:r>
              <a:rPr lang="en-US" sz="2400" dirty="0"/>
              <a:t>  </a:t>
            </a:r>
          </a:p>
          <a:p>
            <a:pPr marL="466618" indent="-466618">
              <a:buAutoNum type="alphaLcParenR"/>
            </a:pPr>
            <a:r>
              <a:rPr lang="en-US" sz="2400" dirty="0"/>
              <a:t>k </a:t>
            </a:r>
            <a:r>
              <a:rPr lang="en-US" sz="2400" dirty="0" err="1"/>
              <a:t>vedení</a:t>
            </a:r>
            <a:r>
              <a:rPr lang="en-US" sz="2400" dirty="0"/>
              <a:t> evidence </a:t>
            </a:r>
            <a:r>
              <a:rPr lang="en-US" sz="2400" dirty="0" err="1"/>
              <a:t>věcných</a:t>
            </a:r>
            <a:r>
              <a:rPr lang="en-US" sz="2400" dirty="0"/>
              <a:t> </a:t>
            </a:r>
            <a:r>
              <a:rPr lang="en-US" sz="2400" dirty="0" err="1"/>
              <a:t>prostředků</a:t>
            </a:r>
            <a:r>
              <a:rPr lang="en-US" sz="2400" dirty="0"/>
              <a:t>, </a:t>
            </a:r>
            <a:r>
              <a:rPr lang="en-US" sz="2400" dirty="0" err="1"/>
              <a:t>které</a:t>
            </a:r>
            <a:r>
              <a:rPr lang="en-US" sz="2400" dirty="0"/>
              <a:t> </a:t>
            </a:r>
            <a:r>
              <a:rPr lang="en-US" sz="2400" dirty="0" err="1"/>
              <a:t>budou</a:t>
            </a:r>
            <a:r>
              <a:rPr lang="en-US" sz="2400" dirty="0"/>
              <a:t> za </a:t>
            </a:r>
            <a:r>
              <a:rPr lang="en-US" sz="2400" dirty="0" err="1"/>
              <a:t>branné</a:t>
            </a:r>
            <a:r>
              <a:rPr lang="en-US" sz="2400" dirty="0"/>
              <a:t> </a:t>
            </a:r>
            <a:r>
              <a:rPr lang="en-US" sz="2400" dirty="0" err="1"/>
              <a:t>pohotovosti</a:t>
            </a:r>
            <a:r>
              <a:rPr lang="en-US" sz="2400" dirty="0"/>
              <a:t> </a:t>
            </a:r>
            <a:r>
              <a:rPr lang="en-US" sz="2400" dirty="0" err="1"/>
              <a:t>poskytnuty</a:t>
            </a:r>
            <a:r>
              <a:rPr lang="en-US" sz="2400" dirty="0"/>
              <a:t> pro </a:t>
            </a:r>
            <a:r>
              <a:rPr lang="en-US" sz="2400" dirty="0" err="1"/>
              <a:t>potřeby</a:t>
            </a:r>
            <a:r>
              <a:rPr lang="en-US" sz="2400" dirty="0"/>
              <a:t> </a:t>
            </a:r>
            <a:r>
              <a:rPr lang="en-US" sz="2400" dirty="0" err="1"/>
              <a:t>Armády</a:t>
            </a:r>
            <a:r>
              <a:rPr lang="en-US" sz="2400" dirty="0"/>
              <a:t> </a:t>
            </a:r>
            <a:r>
              <a:rPr lang="en-US" sz="2400" dirty="0" err="1"/>
              <a:t>České</a:t>
            </a:r>
            <a:r>
              <a:rPr lang="en-US" sz="2400" dirty="0"/>
              <a:t> </a:t>
            </a:r>
            <a:r>
              <a:rPr lang="en-US" sz="2400" dirty="0" err="1"/>
              <a:t>republiky</a:t>
            </a:r>
            <a:r>
              <a:rPr lang="en-US" sz="2400" dirty="0"/>
              <a:t>, </a:t>
            </a:r>
          </a:p>
          <a:p>
            <a:pPr marL="466618" indent="-466618">
              <a:buAutoNum type="alphaLcParenR"/>
            </a:pPr>
            <a:r>
              <a:rPr lang="en-US" sz="2400" dirty="0" err="1"/>
              <a:t>povolává</a:t>
            </a:r>
            <a:r>
              <a:rPr lang="en-US" sz="2400" dirty="0"/>
              <a:t> </a:t>
            </a:r>
            <a:r>
              <a:rPr lang="en-US" sz="2400" dirty="0" err="1"/>
              <a:t>občany</a:t>
            </a:r>
            <a:r>
              <a:rPr lang="en-US" sz="2400" dirty="0"/>
              <a:t> </a:t>
            </a:r>
            <a:r>
              <a:rPr lang="en-US" sz="2400" dirty="0" err="1"/>
              <a:t>České</a:t>
            </a:r>
            <a:r>
              <a:rPr lang="en-US" sz="2400" dirty="0"/>
              <a:t> </a:t>
            </a:r>
            <a:r>
              <a:rPr lang="en-US" sz="2400" dirty="0" err="1"/>
              <a:t>republiky</a:t>
            </a:r>
            <a:r>
              <a:rPr lang="en-US" sz="2400" dirty="0"/>
              <a:t> k </a:t>
            </a:r>
            <a:r>
              <a:rPr lang="en-US" sz="2400" dirty="0" err="1"/>
              <a:t>plnění</a:t>
            </a:r>
            <a:r>
              <a:rPr lang="en-US" sz="2400" dirty="0"/>
              <a:t> </a:t>
            </a:r>
            <a:r>
              <a:rPr lang="en-US" sz="2400" dirty="0" err="1"/>
              <a:t>branné</a:t>
            </a:r>
            <a:r>
              <a:rPr lang="en-US" sz="2400" dirty="0"/>
              <a:t> </a:t>
            </a:r>
            <a:r>
              <a:rPr lang="en-US" sz="2400" dirty="0" err="1"/>
              <a:t>povinnosti</a:t>
            </a:r>
            <a:r>
              <a:rPr lang="en-US" sz="2400" dirty="0"/>
              <a:t>.</a:t>
            </a:r>
          </a:p>
        </p:txBody>
      </p:sp>
    </p:spTree>
    <p:extLst>
      <p:ext uri="{BB962C8B-B14F-4D97-AF65-F5344CB8AC3E}">
        <p14:creationId xmlns:p14="http://schemas.microsoft.com/office/powerpoint/2010/main" val="31123730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Krajské úřady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466618" indent="-466618">
              <a:buAutoNum type="alphaLcParenR"/>
            </a:pPr>
            <a:r>
              <a:rPr lang="en-US" sz="2400"/>
              <a:t>vyhodnocují objekty, které za stavu ohrožení státu  nebo za válečného stavu mohou být napadeny, a navrhují vládě, cestou ministerstva, způsob jejich ochrany;</a:t>
            </a:r>
          </a:p>
          <a:p>
            <a:pPr marL="466618" indent="-466618">
              <a:buAutoNum type="alphaLcParenR"/>
            </a:pPr>
            <a:r>
              <a:rPr lang="en-US" sz="2400"/>
              <a:t>stanovují a realizují opatření k zabezpečení mobilizace ozbrojených sil podle rozhodnutí ministerstva a plní další nezbytná opatření k obraně státu, </a:t>
            </a:r>
          </a:p>
          <a:p>
            <a:pPr marL="466618" indent="-466618">
              <a:buAutoNum type="alphaLcParenR"/>
            </a:pPr>
            <a:r>
              <a:rPr lang="en-US" sz="2400"/>
              <a:t>řídí evakuaci obyvatel a zabezpečují jejich nezbytné životní potřeby,</a:t>
            </a:r>
          </a:p>
        </p:txBody>
      </p:sp>
    </p:spTree>
    <p:extLst>
      <p:ext uri="{BB962C8B-B14F-4D97-AF65-F5344CB8AC3E}">
        <p14:creationId xmlns:p14="http://schemas.microsoft.com/office/powerpoint/2010/main" val="3717024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Socialistická ústava 1960</a:t>
            </a:r>
          </a:p>
        </p:txBody>
      </p:sp>
      <p:grpSp>
        <p:nvGrpSpPr>
          <p:cNvPr id="10249" name="Group 102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0250" name="Rectangle 102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3" name="Rectangle 102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body" idx="1"/>
          </p:nvPr>
        </p:nvSpPr>
        <p:spPr>
          <a:xfrm>
            <a:off x="793660" y="2599509"/>
            <a:ext cx="10143668" cy="3435531"/>
          </a:xfrm>
        </p:spPr>
        <p:txBody>
          <a:bodyPr anchor="ctr">
            <a:normAutofit/>
          </a:bodyPr>
          <a:lstStyle/>
          <a:p>
            <a:pPr marL="0" indent="0">
              <a:buNone/>
            </a:pPr>
            <a:r>
              <a:rPr lang="cs-CZ" sz="2400" dirty="0"/>
              <a:t>Společenské zřízení, za které bojovaly celé generace našich dělníků i ostatních pracujících a které měly od vítězství Velké říjnové socialistické revoluce před očima jako vzor, stalo se pod vedením Komunistické strany Československa skutečností i u nás.</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Socialismus v naší vlasti zvítězil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Povinnost právnických osob  součinnosti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Právnické</a:t>
            </a:r>
            <a:r>
              <a:rPr lang="en-US" sz="2400" dirty="0"/>
              <a:t> </a:t>
            </a:r>
            <a:r>
              <a:rPr lang="en-US" sz="2400" dirty="0" err="1"/>
              <a:t>osoby</a:t>
            </a:r>
            <a:r>
              <a:rPr lang="en-US" sz="2400" dirty="0"/>
              <a:t>  </a:t>
            </a:r>
            <a:r>
              <a:rPr lang="en-US" sz="2400" dirty="0" err="1"/>
              <a:t>jsou</a:t>
            </a:r>
            <a:r>
              <a:rPr lang="en-US" sz="2400" dirty="0"/>
              <a:t> </a:t>
            </a:r>
            <a:r>
              <a:rPr lang="en-US" sz="2400" dirty="0" err="1"/>
              <a:t>povinny</a:t>
            </a:r>
            <a:r>
              <a:rPr lang="en-US" sz="2400" dirty="0"/>
              <a:t> </a:t>
            </a:r>
            <a:r>
              <a:rPr lang="en-US" sz="2400" dirty="0" err="1"/>
              <a:t>poskytovat</a:t>
            </a:r>
            <a:r>
              <a:rPr lang="en-US" sz="2400" dirty="0"/>
              <a:t> </a:t>
            </a:r>
            <a:r>
              <a:rPr lang="en-US" sz="2400" dirty="0" err="1"/>
              <a:t>podle</a:t>
            </a:r>
            <a:r>
              <a:rPr lang="en-US" sz="2400" dirty="0"/>
              <a:t> </a:t>
            </a:r>
            <a:r>
              <a:rPr lang="en-US" sz="2400" dirty="0" err="1"/>
              <a:t>rozhodnutí</a:t>
            </a:r>
            <a:r>
              <a:rPr lang="en-US" sz="2400" dirty="0"/>
              <a:t>: </a:t>
            </a:r>
          </a:p>
          <a:p>
            <a:pPr marL="466618" indent="-466618">
              <a:buAutoNum type="alphaLcParenR"/>
            </a:pPr>
            <a:r>
              <a:rPr lang="en-US" sz="2400" dirty="0" err="1"/>
              <a:t>obecního</a:t>
            </a:r>
            <a:r>
              <a:rPr lang="en-US" sz="2400" dirty="0"/>
              <a:t> </a:t>
            </a:r>
            <a:r>
              <a:rPr lang="en-US" sz="2400" dirty="0" err="1"/>
              <a:t>úřadu</a:t>
            </a:r>
            <a:r>
              <a:rPr lang="en-US" sz="2400" dirty="0"/>
              <a:t> </a:t>
            </a:r>
            <a:r>
              <a:rPr lang="en-US" sz="2400" dirty="0" err="1"/>
              <a:t>obce</a:t>
            </a:r>
            <a:r>
              <a:rPr lang="en-US" sz="2400" dirty="0"/>
              <a:t> s </a:t>
            </a:r>
            <a:r>
              <a:rPr lang="en-US" sz="2400" dirty="0" err="1"/>
              <a:t>rozšířenou</a:t>
            </a:r>
            <a:r>
              <a:rPr lang="en-US" sz="2400" dirty="0"/>
              <a:t> </a:t>
            </a:r>
            <a:r>
              <a:rPr lang="en-US" sz="2400" dirty="0" err="1"/>
              <a:t>působností</a:t>
            </a:r>
            <a:r>
              <a:rPr lang="en-US" sz="2400" dirty="0"/>
              <a:t>  </a:t>
            </a:r>
            <a:r>
              <a:rPr lang="en-US" sz="2400" dirty="0" err="1"/>
              <a:t>nebo</a:t>
            </a:r>
            <a:r>
              <a:rPr lang="en-US" sz="2400" dirty="0"/>
              <a:t> </a:t>
            </a:r>
            <a:r>
              <a:rPr lang="en-US" sz="2400" dirty="0" err="1"/>
              <a:t>na</a:t>
            </a:r>
            <a:r>
              <a:rPr lang="en-US" sz="2400" dirty="0"/>
              <a:t> </a:t>
            </a:r>
          </a:p>
          <a:p>
            <a:pPr marL="466618" indent="-466618">
              <a:buAutoNum type="alphaLcParenR"/>
            </a:pPr>
            <a:r>
              <a:rPr lang="en-US" sz="2400" dirty="0" err="1"/>
              <a:t>výzvu</a:t>
            </a:r>
            <a:r>
              <a:rPr lang="en-US" sz="2400" dirty="0"/>
              <a:t> </a:t>
            </a:r>
            <a:r>
              <a:rPr lang="en-US" sz="2400" dirty="0" err="1"/>
              <a:t>územní</a:t>
            </a:r>
            <a:r>
              <a:rPr lang="en-US" sz="2400" dirty="0"/>
              <a:t> </a:t>
            </a:r>
            <a:r>
              <a:rPr lang="en-US" sz="2400" dirty="0" err="1"/>
              <a:t>vojenské</a:t>
            </a:r>
            <a:r>
              <a:rPr lang="en-US" sz="2400" dirty="0"/>
              <a:t> </a:t>
            </a:r>
            <a:r>
              <a:rPr lang="en-US" sz="2400" dirty="0" err="1"/>
              <a:t>správy</a:t>
            </a:r>
            <a:r>
              <a:rPr lang="en-US" sz="2400" dirty="0"/>
              <a:t> </a:t>
            </a:r>
          </a:p>
          <a:p>
            <a:pPr marL="466618" indent="-466618">
              <a:buAutoNum type="alphaLcParenR"/>
            </a:pPr>
            <a:endParaRPr lang="en-US" sz="2400" dirty="0"/>
          </a:p>
          <a:p>
            <a:pPr marL="0" indent="0">
              <a:buNone/>
            </a:pPr>
            <a:r>
              <a:rPr lang="en-US" sz="2400" dirty="0" err="1"/>
              <a:t>určené</a:t>
            </a:r>
            <a:r>
              <a:rPr lang="en-US" sz="2400" dirty="0"/>
              <a:t> </a:t>
            </a:r>
            <a:r>
              <a:rPr lang="en-US" sz="2400" dirty="0" err="1"/>
              <a:t>věcné</a:t>
            </a:r>
            <a:r>
              <a:rPr lang="en-US" sz="2400" dirty="0"/>
              <a:t> </a:t>
            </a:r>
            <a:r>
              <a:rPr lang="en-US" sz="2400" dirty="0" err="1"/>
              <a:t>prostředky</a:t>
            </a:r>
            <a:r>
              <a:rPr lang="en-US" sz="2400" dirty="0"/>
              <a:t> pro </a:t>
            </a:r>
            <a:r>
              <a:rPr lang="en-US" sz="2400" dirty="0" err="1"/>
              <a:t>potřeby</a:t>
            </a:r>
            <a:r>
              <a:rPr lang="en-US" sz="2400" dirty="0"/>
              <a:t> </a:t>
            </a:r>
            <a:r>
              <a:rPr lang="en-US" sz="2400" dirty="0" err="1"/>
              <a:t>zajišťování</a:t>
            </a:r>
            <a:r>
              <a:rPr lang="en-US" sz="2400" dirty="0"/>
              <a:t> </a:t>
            </a:r>
            <a:r>
              <a:rPr lang="en-US" sz="2400" dirty="0" err="1"/>
              <a:t>obrany</a:t>
            </a:r>
            <a:r>
              <a:rPr lang="en-US" sz="2400" dirty="0"/>
              <a:t> </a:t>
            </a:r>
            <a:r>
              <a:rPr lang="en-US" sz="2400" dirty="0" err="1"/>
              <a:t>státu</a:t>
            </a:r>
            <a:r>
              <a:rPr lang="en-US" sz="2400" dirty="0"/>
              <a:t>, </a:t>
            </a:r>
            <a:r>
              <a:rPr lang="en-US" sz="2400" dirty="0" err="1"/>
              <a:t>které</a:t>
            </a:r>
            <a:r>
              <a:rPr lang="en-US" sz="2400" dirty="0"/>
              <a:t> </a:t>
            </a:r>
            <a:r>
              <a:rPr lang="en-US" sz="2400" dirty="0" err="1"/>
              <a:t>vlastní</a:t>
            </a:r>
            <a:r>
              <a:rPr lang="en-US" sz="2400" dirty="0"/>
              <a:t>.</a:t>
            </a:r>
          </a:p>
        </p:txBody>
      </p:sp>
    </p:spTree>
    <p:extLst>
      <p:ext uri="{BB962C8B-B14F-4D97-AF65-F5344CB8AC3E}">
        <p14:creationId xmlns:p14="http://schemas.microsoft.com/office/powerpoint/2010/main" val="50385445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000"/>
              <a:t>Povinnost právnických osob strpět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a) </a:t>
            </a:r>
            <a:r>
              <a:rPr lang="en-US" sz="2400" dirty="0" err="1"/>
              <a:t>činnosti</a:t>
            </a:r>
            <a:r>
              <a:rPr lang="en-US" sz="2400" dirty="0"/>
              <a:t> </a:t>
            </a:r>
            <a:r>
              <a:rPr lang="en-US" sz="2400" dirty="0" err="1"/>
              <a:t>spojené</a:t>
            </a:r>
            <a:r>
              <a:rPr lang="en-US" sz="2400" dirty="0"/>
              <a:t> s </a:t>
            </a:r>
            <a:r>
              <a:rPr lang="en-US" sz="2400" dirty="0" err="1"/>
              <a:t>výběrem</a:t>
            </a:r>
            <a:r>
              <a:rPr lang="en-US" sz="2400" dirty="0"/>
              <a:t>, </a:t>
            </a:r>
            <a:r>
              <a:rPr lang="en-US" sz="2400" dirty="0" err="1"/>
              <a:t>evidencí</a:t>
            </a:r>
            <a:r>
              <a:rPr lang="en-US" sz="2400" dirty="0"/>
              <a:t>, </a:t>
            </a:r>
            <a:r>
              <a:rPr lang="en-US" sz="2400" dirty="0" err="1"/>
              <a:t>určením</a:t>
            </a:r>
            <a:r>
              <a:rPr lang="en-US" sz="2400" dirty="0"/>
              <a:t> a </a:t>
            </a:r>
            <a:r>
              <a:rPr lang="en-US" sz="2400" dirty="0" err="1"/>
              <a:t>dodáváním</a:t>
            </a:r>
            <a:r>
              <a:rPr lang="en-US" sz="2400" dirty="0"/>
              <a:t> </a:t>
            </a:r>
            <a:r>
              <a:rPr lang="en-US" sz="2400" dirty="0" err="1"/>
              <a:t>věcných</a:t>
            </a:r>
            <a:r>
              <a:rPr lang="en-US" sz="2400" dirty="0"/>
              <a:t> </a:t>
            </a:r>
            <a:r>
              <a:rPr lang="en-US" sz="2400" dirty="0" err="1"/>
              <a:t>prostředků</a:t>
            </a:r>
            <a:r>
              <a:rPr lang="en-US" sz="2400" dirty="0"/>
              <a:t> pro </a:t>
            </a:r>
            <a:r>
              <a:rPr lang="en-US" sz="2400" dirty="0" err="1"/>
              <a:t>potřeby</a:t>
            </a:r>
            <a:r>
              <a:rPr lang="en-US" sz="2400" dirty="0"/>
              <a:t> </a:t>
            </a:r>
            <a:r>
              <a:rPr lang="en-US" sz="2400" dirty="0" err="1"/>
              <a:t>zajišťování</a:t>
            </a:r>
            <a:r>
              <a:rPr lang="en-US" sz="2400" dirty="0"/>
              <a:t> </a:t>
            </a:r>
            <a:r>
              <a:rPr lang="en-US" sz="2400" dirty="0" err="1"/>
              <a:t>obrany</a:t>
            </a:r>
            <a:r>
              <a:rPr lang="en-US" sz="2400" dirty="0"/>
              <a:t> </a:t>
            </a:r>
            <a:r>
              <a:rPr lang="en-US" sz="2400" dirty="0" err="1"/>
              <a:t>státu</a:t>
            </a:r>
            <a:r>
              <a:rPr lang="en-US" sz="2400" dirty="0"/>
              <a:t> </a:t>
            </a:r>
            <a:r>
              <a:rPr lang="en-US" sz="2400" dirty="0" err="1"/>
              <a:t>nebo</a:t>
            </a:r>
            <a:r>
              <a:rPr lang="en-US" sz="2400" dirty="0"/>
              <a:t> s </a:t>
            </a:r>
            <a:r>
              <a:rPr lang="en-US" sz="2400" dirty="0" err="1"/>
              <a:t>jejich</a:t>
            </a:r>
            <a:r>
              <a:rPr lang="en-US" sz="2400" dirty="0"/>
              <a:t> </a:t>
            </a:r>
            <a:r>
              <a:rPr lang="en-US" sz="2400" dirty="0" err="1"/>
              <a:t>kontrolou</a:t>
            </a:r>
            <a:r>
              <a:rPr lang="en-US" sz="2400" dirty="0"/>
              <a:t>,</a:t>
            </a:r>
          </a:p>
          <a:p>
            <a:pPr marL="0" indent="0">
              <a:buNone/>
            </a:pPr>
            <a:r>
              <a:rPr lang="en-US" sz="2400" dirty="0"/>
              <a:t>b) </a:t>
            </a:r>
            <a:r>
              <a:rPr lang="en-US" sz="2400" dirty="0" err="1"/>
              <a:t>vstup</a:t>
            </a:r>
            <a:r>
              <a:rPr lang="en-US" sz="2400" dirty="0"/>
              <a:t> </a:t>
            </a:r>
            <a:r>
              <a:rPr lang="en-US" sz="2400" dirty="0" err="1"/>
              <a:t>pověřených</a:t>
            </a:r>
            <a:r>
              <a:rPr lang="en-US" sz="2400" dirty="0"/>
              <a:t> </a:t>
            </a:r>
            <a:r>
              <a:rPr lang="en-US" sz="2400" dirty="0" err="1"/>
              <a:t>zaměstnanců</a:t>
            </a:r>
            <a:r>
              <a:rPr lang="en-US" sz="2400" dirty="0"/>
              <a:t> </a:t>
            </a:r>
            <a:r>
              <a:rPr lang="en-US" sz="2400" dirty="0" err="1"/>
              <a:t>obce</a:t>
            </a:r>
            <a:r>
              <a:rPr lang="en-US" sz="2400" dirty="0"/>
              <a:t> s </a:t>
            </a:r>
            <a:r>
              <a:rPr lang="en-US" sz="2400" dirty="0" err="1"/>
              <a:t>rozšířenou</a:t>
            </a:r>
            <a:r>
              <a:rPr lang="en-US" sz="2400" dirty="0"/>
              <a:t> </a:t>
            </a:r>
            <a:r>
              <a:rPr lang="en-US" sz="2400" dirty="0" err="1"/>
              <a:t>působností</a:t>
            </a:r>
            <a:r>
              <a:rPr lang="en-US" sz="2400" dirty="0"/>
              <a:t> </a:t>
            </a:r>
            <a:r>
              <a:rPr lang="en-US" sz="2400" dirty="0" err="1"/>
              <a:t>zařazených</a:t>
            </a:r>
            <a:r>
              <a:rPr lang="en-US" sz="2400" dirty="0"/>
              <a:t> do </a:t>
            </a:r>
            <a:r>
              <a:rPr lang="en-US" sz="2400" dirty="0" err="1"/>
              <a:t>obecního</a:t>
            </a:r>
            <a:r>
              <a:rPr lang="en-US" sz="2400" dirty="0"/>
              <a:t> </a:t>
            </a:r>
            <a:r>
              <a:rPr lang="en-US" sz="2400" dirty="0" err="1"/>
              <a:t>úřadu</a:t>
            </a:r>
            <a:r>
              <a:rPr lang="en-US" sz="2400" dirty="0"/>
              <a:t> , </a:t>
            </a:r>
            <a:r>
              <a:rPr lang="en-US" sz="2400" dirty="0" err="1"/>
              <a:t>ministerstva</a:t>
            </a:r>
            <a:r>
              <a:rPr lang="en-US" sz="2400" dirty="0"/>
              <a:t>  a </a:t>
            </a:r>
            <a:r>
              <a:rPr lang="en-US" sz="2400" dirty="0" err="1"/>
              <a:t>jiných</a:t>
            </a:r>
            <a:r>
              <a:rPr lang="en-US" sz="2400" dirty="0"/>
              <a:t> </a:t>
            </a:r>
            <a:r>
              <a:rPr lang="en-US" sz="2400" dirty="0" err="1"/>
              <a:t>správních</a:t>
            </a:r>
            <a:r>
              <a:rPr lang="en-US" sz="2400" dirty="0"/>
              <a:t> </a:t>
            </a:r>
            <a:r>
              <a:rPr lang="en-US" sz="2400" dirty="0" err="1"/>
              <a:t>úřadů</a:t>
            </a:r>
            <a:r>
              <a:rPr lang="en-US" sz="2400" dirty="0"/>
              <a:t>, </a:t>
            </a:r>
            <a:r>
              <a:rPr lang="en-US" sz="2400" dirty="0" err="1"/>
              <a:t>pokud</a:t>
            </a:r>
            <a:r>
              <a:rPr lang="en-US" sz="2400" dirty="0"/>
              <a:t> o </a:t>
            </a:r>
            <a:r>
              <a:rPr lang="en-US" sz="2400" dirty="0" err="1"/>
              <a:t>věcné</a:t>
            </a:r>
            <a:r>
              <a:rPr lang="en-US" sz="2400" dirty="0"/>
              <a:t> </a:t>
            </a:r>
            <a:r>
              <a:rPr lang="en-US" sz="2400" dirty="0" err="1"/>
              <a:t>prostředky</a:t>
            </a:r>
            <a:r>
              <a:rPr lang="en-US" sz="2400" dirty="0"/>
              <a:t> </a:t>
            </a:r>
            <a:r>
              <a:rPr lang="en-US" sz="2400" dirty="0" err="1"/>
              <a:t>požádaly</a:t>
            </a:r>
            <a:r>
              <a:rPr lang="en-US" sz="2400" dirty="0"/>
              <a:t>, do  </a:t>
            </a:r>
            <a:r>
              <a:rPr lang="en-US" sz="2400" dirty="0" err="1"/>
              <a:t>svých</a:t>
            </a:r>
            <a:r>
              <a:rPr lang="en-US" sz="2400" dirty="0"/>
              <a:t> </a:t>
            </a:r>
            <a:r>
              <a:rPr lang="en-US" sz="2400" dirty="0" err="1"/>
              <a:t>objektů</a:t>
            </a:r>
            <a:r>
              <a:rPr lang="en-US" sz="2400" dirty="0"/>
              <a:t>, </a:t>
            </a:r>
          </a:p>
          <a:p>
            <a:pPr marL="0" indent="0">
              <a:buNone/>
            </a:pPr>
            <a:r>
              <a:rPr lang="en-US" sz="2400" dirty="0"/>
              <a:t>c) </a:t>
            </a:r>
            <a:r>
              <a:rPr lang="en-US" sz="2400" dirty="0" err="1"/>
              <a:t>uposlechnout</a:t>
            </a:r>
            <a:r>
              <a:rPr lang="en-US" sz="2400" dirty="0"/>
              <a:t> </a:t>
            </a:r>
            <a:r>
              <a:rPr lang="en-US" sz="2400" dirty="0" err="1"/>
              <a:t>výzvy</a:t>
            </a:r>
            <a:r>
              <a:rPr lang="en-US" sz="2400" dirty="0"/>
              <a:t> k </a:t>
            </a:r>
            <a:r>
              <a:rPr lang="en-US" sz="2400" dirty="0" err="1"/>
              <a:t>dodání</a:t>
            </a:r>
            <a:r>
              <a:rPr lang="en-US" sz="2400" dirty="0"/>
              <a:t> </a:t>
            </a:r>
            <a:r>
              <a:rPr lang="en-US" sz="2400" dirty="0" err="1"/>
              <a:t>věcných</a:t>
            </a:r>
            <a:r>
              <a:rPr lang="en-US" sz="2400" dirty="0"/>
              <a:t> </a:t>
            </a:r>
            <a:r>
              <a:rPr lang="en-US" sz="2400" dirty="0" err="1"/>
              <a:t>prostředků</a:t>
            </a:r>
            <a:r>
              <a:rPr lang="en-US" sz="2400" dirty="0"/>
              <a:t> k </a:t>
            </a:r>
            <a:r>
              <a:rPr lang="en-US" sz="2400" dirty="0" err="1"/>
              <a:t>prověření</a:t>
            </a:r>
            <a:r>
              <a:rPr lang="en-US" sz="2400" dirty="0"/>
              <a:t> </a:t>
            </a:r>
            <a:r>
              <a:rPr lang="en-US" sz="2400" dirty="0" err="1"/>
              <a:t>opatření</a:t>
            </a:r>
            <a:r>
              <a:rPr lang="en-US" sz="2400" dirty="0"/>
              <a:t> pro </a:t>
            </a:r>
            <a:r>
              <a:rPr lang="en-US" sz="2400" dirty="0" err="1"/>
              <a:t>zabezpečení</a:t>
            </a:r>
            <a:r>
              <a:rPr lang="en-US" sz="2400" dirty="0"/>
              <a:t> </a:t>
            </a:r>
            <a:r>
              <a:rPr lang="en-US" sz="2400" dirty="0" err="1"/>
              <a:t>obrany</a:t>
            </a:r>
            <a:r>
              <a:rPr lang="en-US" sz="2400" dirty="0"/>
              <a:t> </a:t>
            </a:r>
            <a:r>
              <a:rPr lang="en-US" sz="2400" dirty="0" err="1"/>
              <a:t>státu</a:t>
            </a:r>
            <a:endParaRPr lang="en-US" sz="2400" dirty="0"/>
          </a:p>
        </p:txBody>
      </p:sp>
    </p:spTree>
    <p:extLst>
      <p:ext uri="{BB962C8B-B14F-4D97-AF65-F5344CB8AC3E}">
        <p14:creationId xmlns:p14="http://schemas.microsoft.com/office/powerpoint/2010/main" val="334298737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Povinnost právnických osob oznamovací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466618" indent="-466618">
              <a:buAutoNum type="alphaLcParenR"/>
            </a:pPr>
            <a:r>
              <a:rPr lang="en-US" sz="2400"/>
              <a:t>bezodkladně oznamovat příslušnému obecnímu úřadu obce s rozšířenou působností  podstatné změny určených věcných prostředků, které mají význam pro jejich využitelnost, </a:t>
            </a:r>
          </a:p>
          <a:p>
            <a:pPr marL="466618" indent="-466618">
              <a:buAutoNum type="alphaLcParenR"/>
            </a:pPr>
            <a:r>
              <a:rPr lang="en-US" sz="2400"/>
              <a:t>poskytovat na žádost příslušných správních úřadů údaje a informace v nezbytně nutném rozsahu pro potřeby přípravy a realizace opatření v zájmu zajišťování obrany státu.</a:t>
            </a:r>
          </a:p>
        </p:txBody>
      </p:sp>
    </p:spTree>
    <p:extLst>
      <p:ext uri="{BB962C8B-B14F-4D97-AF65-F5344CB8AC3E}">
        <p14:creationId xmlns:p14="http://schemas.microsoft.com/office/powerpoint/2010/main" val="411031458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Povinnost fyzických osob</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Fyzické </a:t>
            </a:r>
            <a:r>
              <a:rPr lang="en-US" sz="2400" dirty="0" err="1"/>
              <a:t>osoby</a:t>
            </a:r>
            <a:r>
              <a:rPr lang="en-US" sz="2400" dirty="0"/>
              <a:t>, </a:t>
            </a:r>
            <a:r>
              <a:rPr lang="en-US" sz="2400" dirty="0" err="1"/>
              <a:t>pokud</a:t>
            </a:r>
            <a:r>
              <a:rPr lang="en-US" sz="2400" dirty="0"/>
              <a:t> </a:t>
            </a:r>
            <a:r>
              <a:rPr lang="en-US" sz="2400" dirty="0" err="1"/>
              <a:t>jde</a:t>
            </a:r>
            <a:r>
              <a:rPr lang="en-US" sz="2400" dirty="0"/>
              <a:t> o </a:t>
            </a:r>
            <a:r>
              <a:rPr lang="en-US" sz="2400" dirty="0" err="1"/>
              <a:t>věcné</a:t>
            </a:r>
            <a:r>
              <a:rPr lang="en-US" sz="2400" dirty="0"/>
              <a:t> </a:t>
            </a:r>
            <a:r>
              <a:rPr lang="en-US" sz="2400" dirty="0" err="1"/>
              <a:t>prostředky</a:t>
            </a:r>
            <a:r>
              <a:rPr lang="en-US" sz="2400" dirty="0"/>
              <a:t>, </a:t>
            </a:r>
            <a:r>
              <a:rPr lang="en-US" sz="2400" dirty="0" err="1"/>
              <a:t>mají</a:t>
            </a:r>
            <a:r>
              <a:rPr lang="en-US" sz="2400" dirty="0"/>
              <a:t> </a:t>
            </a:r>
            <a:r>
              <a:rPr lang="en-US" sz="2400" dirty="0" err="1"/>
              <a:t>stejné</a:t>
            </a:r>
            <a:r>
              <a:rPr lang="en-US" sz="2400" dirty="0"/>
              <a:t> </a:t>
            </a:r>
            <a:r>
              <a:rPr lang="en-US" sz="2400" dirty="0" err="1"/>
              <a:t>povinnosti</a:t>
            </a:r>
            <a:r>
              <a:rPr lang="en-US" sz="2400" dirty="0"/>
              <a:t>, </a:t>
            </a:r>
            <a:r>
              <a:rPr lang="en-US" sz="2400" dirty="0" err="1"/>
              <a:t>jaké</a:t>
            </a:r>
            <a:r>
              <a:rPr lang="en-US" sz="2400" dirty="0"/>
              <a:t> </a:t>
            </a:r>
            <a:r>
              <a:rPr lang="en-US" sz="2400" dirty="0" err="1"/>
              <a:t>mají</a:t>
            </a:r>
            <a:r>
              <a:rPr lang="en-US" sz="2400" dirty="0"/>
              <a:t> </a:t>
            </a:r>
            <a:r>
              <a:rPr lang="en-US" sz="2400" dirty="0" err="1"/>
              <a:t>právnické</a:t>
            </a:r>
            <a:r>
              <a:rPr lang="en-US" sz="2400" dirty="0"/>
              <a:t> </a:t>
            </a:r>
            <a:r>
              <a:rPr lang="en-US" sz="2400" dirty="0" err="1"/>
              <a:t>osoby</a:t>
            </a:r>
            <a:r>
              <a:rPr lang="en-US" sz="2400" dirty="0"/>
              <a:t>. </a:t>
            </a:r>
          </a:p>
          <a:p>
            <a:pPr marL="0" indent="0">
              <a:buNone/>
            </a:pPr>
            <a:r>
              <a:rPr lang="en-US" sz="2400" dirty="0" err="1"/>
              <a:t>Nevyužívá</a:t>
            </a:r>
            <a:r>
              <a:rPr lang="en-US" sz="2400" dirty="0"/>
              <a:t>-li </a:t>
            </a:r>
            <a:r>
              <a:rPr lang="en-US" sz="2400" dirty="0" err="1"/>
              <a:t>fyzická</a:t>
            </a:r>
            <a:r>
              <a:rPr lang="en-US" sz="2400" dirty="0"/>
              <a:t> </a:t>
            </a:r>
            <a:r>
              <a:rPr lang="en-US" sz="2400" dirty="0" err="1"/>
              <a:t>osoba</a:t>
            </a:r>
            <a:r>
              <a:rPr lang="en-US" sz="2400" dirty="0"/>
              <a:t> </a:t>
            </a:r>
            <a:r>
              <a:rPr lang="en-US" sz="2400" dirty="0" err="1"/>
              <a:t>své</a:t>
            </a:r>
            <a:r>
              <a:rPr lang="en-US" sz="2400" dirty="0"/>
              <a:t> </a:t>
            </a:r>
            <a:r>
              <a:rPr lang="en-US" sz="2400" dirty="0" err="1"/>
              <a:t>obydlí</a:t>
            </a:r>
            <a:r>
              <a:rPr lang="en-US" sz="2400" dirty="0"/>
              <a:t> pro </a:t>
            </a:r>
            <a:r>
              <a:rPr lang="en-US" sz="2400" dirty="0" err="1"/>
              <a:t>podnikání</a:t>
            </a:r>
            <a:r>
              <a:rPr lang="en-US" sz="2400" dirty="0"/>
              <a:t> </a:t>
            </a:r>
            <a:r>
              <a:rPr lang="en-US" sz="2400" dirty="0" err="1"/>
              <a:t>nebo</a:t>
            </a:r>
            <a:r>
              <a:rPr lang="en-US" sz="2400" dirty="0"/>
              <a:t> </a:t>
            </a:r>
            <a:r>
              <a:rPr lang="en-US" sz="2400" dirty="0" err="1"/>
              <a:t>provozování</a:t>
            </a:r>
            <a:r>
              <a:rPr lang="en-US" sz="2400" dirty="0"/>
              <a:t> </a:t>
            </a:r>
            <a:r>
              <a:rPr lang="en-US" sz="2400" dirty="0" err="1"/>
              <a:t>jiné</a:t>
            </a:r>
            <a:r>
              <a:rPr lang="en-US" sz="2400" dirty="0"/>
              <a:t> </a:t>
            </a:r>
            <a:r>
              <a:rPr lang="en-US" sz="2400" dirty="0" err="1"/>
              <a:t>hospodářské</a:t>
            </a:r>
            <a:r>
              <a:rPr lang="en-US" sz="2400" dirty="0"/>
              <a:t> </a:t>
            </a:r>
            <a:r>
              <a:rPr lang="en-US" sz="2400" dirty="0" err="1"/>
              <a:t>činnosti</a:t>
            </a:r>
            <a:r>
              <a:rPr lang="en-US" sz="2400" dirty="0"/>
              <a:t>, </a:t>
            </a:r>
            <a:r>
              <a:rPr lang="en-US" sz="2400" dirty="0" err="1"/>
              <a:t>mohou</a:t>
            </a:r>
            <a:r>
              <a:rPr lang="en-US" sz="2400" dirty="0"/>
              <a:t> </a:t>
            </a:r>
            <a:r>
              <a:rPr lang="en-US" sz="2400" dirty="0" err="1"/>
              <a:t>pověření</a:t>
            </a:r>
            <a:r>
              <a:rPr lang="en-US" sz="2400" dirty="0"/>
              <a:t> </a:t>
            </a:r>
            <a:r>
              <a:rPr lang="en-US" sz="2400" dirty="0" err="1"/>
              <a:t>pracovníci</a:t>
            </a:r>
            <a:r>
              <a:rPr lang="en-US" sz="2400" dirty="0"/>
              <a:t> </a:t>
            </a:r>
            <a:r>
              <a:rPr lang="en-US" sz="2400" dirty="0" err="1"/>
              <a:t>vstupovat</a:t>
            </a:r>
            <a:r>
              <a:rPr lang="en-US" sz="2400" dirty="0"/>
              <a:t> do </a:t>
            </a:r>
            <a:r>
              <a:rPr lang="en-US" sz="2400" dirty="0" err="1"/>
              <a:t>jejího</a:t>
            </a:r>
            <a:r>
              <a:rPr lang="en-US" sz="2400" dirty="0"/>
              <a:t> </a:t>
            </a:r>
            <a:r>
              <a:rPr lang="en-US" sz="2400" dirty="0" err="1"/>
              <a:t>obydlí</a:t>
            </a:r>
            <a:r>
              <a:rPr lang="en-US" sz="2400" dirty="0"/>
              <a:t> </a:t>
            </a:r>
            <a:r>
              <a:rPr lang="en-US" sz="2400" dirty="0" err="1"/>
              <a:t>jen</a:t>
            </a:r>
            <a:r>
              <a:rPr lang="en-US" sz="2400" dirty="0"/>
              <a:t> s </a:t>
            </a:r>
            <a:r>
              <a:rPr lang="en-US" sz="2400" dirty="0" err="1"/>
              <a:t>jejím</a:t>
            </a:r>
            <a:r>
              <a:rPr lang="en-US" sz="2400" dirty="0"/>
              <a:t> </a:t>
            </a:r>
            <a:r>
              <a:rPr lang="en-US" sz="2400" dirty="0" err="1"/>
              <a:t>souhlasem</a:t>
            </a:r>
            <a:r>
              <a:rPr lang="en-US" sz="2400" dirty="0"/>
              <a:t>, a to za </a:t>
            </a:r>
            <a:r>
              <a:rPr lang="en-US" sz="2400" dirty="0" err="1"/>
              <a:t>účelem</a:t>
            </a:r>
            <a:r>
              <a:rPr lang="en-US" sz="2400" dirty="0"/>
              <a:t> </a:t>
            </a:r>
            <a:r>
              <a:rPr lang="en-US" sz="2400" dirty="0" err="1"/>
              <a:t>výběru</a:t>
            </a:r>
            <a:r>
              <a:rPr lang="en-US" sz="2400" dirty="0"/>
              <a:t>, evidence, </a:t>
            </a:r>
            <a:r>
              <a:rPr lang="en-US" sz="2400" dirty="0" err="1"/>
              <a:t>určení</a:t>
            </a:r>
            <a:r>
              <a:rPr lang="en-US" sz="2400" dirty="0"/>
              <a:t> a </a:t>
            </a:r>
            <a:r>
              <a:rPr lang="en-US" sz="2400" dirty="0" err="1"/>
              <a:t>dodání</a:t>
            </a:r>
            <a:r>
              <a:rPr lang="en-US" sz="2400" dirty="0"/>
              <a:t> </a:t>
            </a:r>
            <a:r>
              <a:rPr lang="en-US" sz="2400" dirty="0" err="1"/>
              <a:t>věcných</a:t>
            </a:r>
            <a:r>
              <a:rPr lang="en-US" sz="2400" dirty="0"/>
              <a:t> </a:t>
            </a:r>
            <a:r>
              <a:rPr lang="en-US" sz="2400" dirty="0" err="1"/>
              <a:t>prostředků</a:t>
            </a:r>
            <a:r>
              <a:rPr lang="en-US" sz="2400" dirty="0"/>
              <a:t> </a:t>
            </a:r>
            <a:r>
              <a:rPr lang="en-US" sz="2400" dirty="0" err="1"/>
              <a:t>nebo</a:t>
            </a:r>
            <a:r>
              <a:rPr lang="en-US" sz="2400" dirty="0"/>
              <a:t> </a:t>
            </a:r>
            <a:r>
              <a:rPr lang="en-US" sz="2400" dirty="0" err="1"/>
              <a:t>jejich</a:t>
            </a:r>
            <a:r>
              <a:rPr lang="en-US" sz="2400" dirty="0"/>
              <a:t> </a:t>
            </a:r>
            <a:r>
              <a:rPr lang="en-US" sz="2400" dirty="0" err="1"/>
              <a:t>kontroly</a:t>
            </a:r>
            <a:r>
              <a:rPr lang="en-US" sz="2400" dirty="0"/>
              <a:t>.</a:t>
            </a:r>
          </a:p>
        </p:txBody>
      </p:sp>
    </p:spTree>
    <p:extLst>
      <p:ext uri="{BB962C8B-B14F-4D97-AF65-F5344CB8AC3E}">
        <p14:creationId xmlns:p14="http://schemas.microsoft.com/office/powerpoint/2010/main" val="161349037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Věcné státní prostředky určené k obraně</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Za </a:t>
            </a:r>
            <a:r>
              <a:rPr lang="en-US" sz="2400" dirty="0" err="1"/>
              <a:t>stavu</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za </a:t>
            </a:r>
            <a:r>
              <a:rPr lang="en-US" sz="2400" dirty="0" err="1"/>
              <a:t>válečného</a:t>
            </a:r>
            <a:r>
              <a:rPr lang="en-US" sz="2400" dirty="0"/>
              <a:t> </a:t>
            </a:r>
            <a:r>
              <a:rPr lang="en-US" sz="2400" dirty="0" err="1"/>
              <a:t>stavu</a:t>
            </a:r>
            <a:r>
              <a:rPr lang="en-US" sz="2400" dirty="0"/>
              <a:t> </a:t>
            </a:r>
            <a:r>
              <a:rPr lang="en-US" sz="2400" dirty="0" err="1"/>
              <a:t>stát</a:t>
            </a:r>
            <a:r>
              <a:rPr lang="en-US" sz="2400" dirty="0"/>
              <a:t> </a:t>
            </a:r>
            <a:r>
              <a:rPr lang="en-US" sz="2400" dirty="0" err="1"/>
              <a:t>zajišťuje</a:t>
            </a:r>
            <a:r>
              <a:rPr lang="en-US" sz="2400" dirty="0"/>
              <a:t> </a:t>
            </a:r>
            <a:r>
              <a:rPr lang="en-US" sz="2400" dirty="0" err="1"/>
              <a:t>obranu</a:t>
            </a:r>
            <a:r>
              <a:rPr lang="en-US" sz="2400" dirty="0"/>
              <a:t> </a:t>
            </a:r>
            <a:r>
              <a:rPr lang="en-US" sz="2400" dirty="0" err="1"/>
              <a:t>především</a:t>
            </a:r>
            <a:r>
              <a:rPr lang="en-US" sz="2400" dirty="0"/>
              <a:t> </a:t>
            </a:r>
            <a:r>
              <a:rPr lang="en-US" sz="2400" dirty="0" err="1"/>
              <a:t>vlastními</a:t>
            </a:r>
            <a:r>
              <a:rPr lang="en-US" sz="2400" dirty="0"/>
              <a:t> </a:t>
            </a:r>
            <a:r>
              <a:rPr lang="en-US" sz="2400" dirty="0" err="1"/>
              <a:t>věcnými</a:t>
            </a:r>
            <a:r>
              <a:rPr lang="en-US" sz="2400" dirty="0"/>
              <a:t> </a:t>
            </a:r>
            <a:r>
              <a:rPr lang="en-US" sz="2400" dirty="0" err="1"/>
              <a:t>prostředky</a:t>
            </a:r>
            <a:r>
              <a:rPr lang="en-US" sz="2400" dirty="0"/>
              <a:t>.</a:t>
            </a:r>
          </a:p>
        </p:txBody>
      </p:sp>
    </p:spTree>
    <p:extLst>
      <p:ext uri="{BB962C8B-B14F-4D97-AF65-F5344CB8AC3E}">
        <p14:creationId xmlns:p14="http://schemas.microsoft.com/office/powerpoint/2010/main" val="192086725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Pracovní povinnost uložená rozhodnutím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Pracovní</a:t>
            </a:r>
            <a:r>
              <a:rPr lang="en-US" sz="2400" dirty="0"/>
              <a:t> </a:t>
            </a:r>
            <a:r>
              <a:rPr lang="en-US" sz="2400" dirty="0" err="1"/>
              <a:t>povinnost</a:t>
            </a:r>
            <a:r>
              <a:rPr lang="en-US" sz="2400" dirty="0"/>
              <a:t>:</a:t>
            </a:r>
          </a:p>
          <a:p>
            <a:pPr marL="0" indent="0">
              <a:buNone/>
            </a:pPr>
            <a:r>
              <a:rPr lang="en-US" sz="2400" dirty="0"/>
              <a:t>a) za </a:t>
            </a:r>
            <a:r>
              <a:rPr lang="en-US" sz="2400" dirty="0" err="1"/>
              <a:t>stavu</a:t>
            </a:r>
            <a:r>
              <a:rPr lang="en-US" sz="2400" dirty="0"/>
              <a:t> </a:t>
            </a:r>
            <a:r>
              <a:rPr lang="en-US" sz="2400" dirty="0" err="1"/>
              <a:t>ohrožení</a:t>
            </a:r>
            <a:r>
              <a:rPr lang="en-US" sz="2400" dirty="0"/>
              <a:t> </a:t>
            </a:r>
            <a:r>
              <a:rPr lang="en-US" sz="2400" dirty="0" err="1"/>
              <a:t>státu</a:t>
            </a:r>
            <a:r>
              <a:rPr lang="en-US" sz="2400" dirty="0"/>
              <a:t>  </a:t>
            </a:r>
            <a:r>
              <a:rPr lang="en-US" sz="2400" dirty="0" err="1"/>
              <a:t>nebo</a:t>
            </a:r>
            <a:endParaRPr lang="en-US" sz="2400" dirty="0"/>
          </a:p>
          <a:p>
            <a:pPr marL="0" indent="0">
              <a:buNone/>
            </a:pPr>
            <a:r>
              <a:rPr lang="en-US" sz="2400" dirty="0"/>
              <a:t>b) za </a:t>
            </a:r>
            <a:r>
              <a:rPr lang="en-US" sz="2400" dirty="0" err="1"/>
              <a:t>válečného</a:t>
            </a:r>
            <a:r>
              <a:rPr lang="en-US" sz="2400" dirty="0"/>
              <a:t> </a:t>
            </a:r>
            <a:r>
              <a:rPr lang="en-US" sz="2400" dirty="0" err="1"/>
              <a:t>stavu</a:t>
            </a:r>
            <a:r>
              <a:rPr lang="en-US" sz="2400" dirty="0"/>
              <a:t> </a:t>
            </a:r>
          </a:p>
          <a:p>
            <a:pPr marL="0" indent="0">
              <a:buNone/>
            </a:pPr>
            <a:r>
              <a:rPr lang="en-US" sz="2400" dirty="0"/>
              <a:t>c) </a:t>
            </a:r>
            <a:r>
              <a:rPr lang="en-US" sz="2400" dirty="0" err="1"/>
              <a:t>nouzovém</a:t>
            </a:r>
            <a:r>
              <a:rPr lang="en-US" sz="2400" dirty="0"/>
              <a:t> </a:t>
            </a:r>
            <a:r>
              <a:rPr lang="en-US" sz="2400" dirty="0" err="1"/>
              <a:t>stavu</a:t>
            </a:r>
            <a:r>
              <a:rPr lang="en-US" sz="2400" dirty="0"/>
              <a:t>  </a:t>
            </a:r>
            <a:r>
              <a:rPr lang="en-US" sz="2400" dirty="0" err="1"/>
              <a:t>může</a:t>
            </a:r>
            <a:r>
              <a:rPr lang="en-US" sz="2400" dirty="0"/>
              <a:t> </a:t>
            </a:r>
            <a:r>
              <a:rPr lang="en-US" sz="2400" dirty="0" err="1"/>
              <a:t>být</a:t>
            </a:r>
            <a:r>
              <a:rPr lang="en-US" sz="2400" dirty="0"/>
              <a:t> </a:t>
            </a:r>
            <a:r>
              <a:rPr lang="en-US" sz="2400" dirty="0" err="1"/>
              <a:t>uložena</a:t>
            </a:r>
            <a:r>
              <a:rPr lang="en-US" sz="2400" dirty="0"/>
              <a:t>  </a:t>
            </a:r>
            <a:r>
              <a:rPr lang="en-US" sz="2400" dirty="0" err="1"/>
              <a:t>fyzickým</a:t>
            </a:r>
            <a:r>
              <a:rPr lang="en-US" sz="2400" dirty="0"/>
              <a:t> </a:t>
            </a:r>
            <a:r>
              <a:rPr lang="en-US" sz="2400" dirty="0" err="1"/>
              <a:t>osobám</a:t>
            </a:r>
            <a:r>
              <a:rPr lang="en-US" sz="2400" dirty="0"/>
              <a:t>.  </a:t>
            </a:r>
          </a:p>
          <a:p>
            <a:pPr marL="0" indent="0">
              <a:buNone/>
            </a:pPr>
            <a:r>
              <a:rPr lang="en-US" sz="2400" dirty="0"/>
              <a:t>Toto </a:t>
            </a:r>
            <a:r>
              <a:rPr lang="en-US" sz="2400" dirty="0" err="1"/>
              <a:t>oprávnění</a:t>
            </a:r>
            <a:r>
              <a:rPr lang="en-US" sz="2400" dirty="0"/>
              <a:t> </a:t>
            </a:r>
            <a:r>
              <a:rPr lang="en-US" sz="2400" dirty="0" err="1"/>
              <a:t>mají</a:t>
            </a:r>
            <a:r>
              <a:rPr lang="en-US" sz="2400" dirty="0"/>
              <a:t> </a:t>
            </a:r>
            <a:r>
              <a:rPr lang="en-US" sz="2400" dirty="0" err="1"/>
              <a:t>vláda</a:t>
            </a:r>
            <a:r>
              <a:rPr lang="en-US" sz="2400" dirty="0"/>
              <a:t> a </a:t>
            </a:r>
            <a:r>
              <a:rPr lang="en-US" sz="2400" dirty="0" err="1"/>
              <a:t>hejtman</a:t>
            </a:r>
            <a:endParaRPr lang="en-US" sz="2400" dirty="0"/>
          </a:p>
          <a:p>
            <a:pPr marL="0" indent="0">
              <a:buNone/>
            </a:pPr>
            <a:r>
              <a:rPr lang="en-US" sz="2400" dirty="0" err="1"/>
              <a:t>Pracovní</a:t>
            </a:r>
            <a:r>
              <a:rPr lang="en-US" sz="2400" dirty="0"/>
              <a:t> </a:t>
            </a:r>
            <a:r>
              <a:rPr lang="en-US" sz="2400" dirty="0" err="1"/>
              <a:t>povinnost</a:t>
            </a:r>
            <a:r>
              <a:rPr lang="en-US" sz="2400" dirty="0"/>
              <a:t> se </a:t>
            </a:r>
            <a:r>
              <a:rPr lang="en-US" sz="2400" dirty="0" err="1"/>
              <a:t>vykonává</a:t>
            </a:r>
            <a:r>
              <a:rPr lang="en-US" sz="2400" dirty="0"/>
              <a:t> </a:t>
            </a:r>
            <a:r>
              <a:rPr lang="en-US" sz="2400" dirty="0" err="1"/>
              <a:t>zejména</a:t>
            </a:r>
            <a:r>
              <a:rPr lang="en-US" sz="2400" dirty="0"/>
              <a:t> v </a:t>
            </a:r>
            <a:r>
              <a:rPr lang="en-US" sz="2400" dirty="0" err="1"/>
              <a:t>těch</a:t>
            </a:r>
            <a:r>
              <a:rPr lang="en-US" sz="2400" dirty="0"/>
              <a:t> </a:t>
            </a:r>
            <a:r>
              <a:rPr lang="en-US" sz="2400" dirty="0" err="1"/>
              <a:t>oborech</a:t>
            </a:r>
            <a:r>
              <a:rPr lang="en-US" sz="2400" dirty="0"/>
              <a:t> </a:t>
            </a:r>
            <a:r>
              <a:rPr lang="en-US" sz="2400" dirty="0" err="1"/>
              <a:t>práce</a:t>
            </a:r>
            <a:r>
              <a:rPr lang="en-US" sz="2400" dirty="0"/>
              <a:t>, </a:t>
            </a:r>
            <a:r>
              <a:rPr lang="en-US" sz="2400" dirty="0" err="1"/>
              <a:t>které</a:t>
            </a:r>
            <a:r>
              <a:rPr lang="en-US" sz="2400" dirty="0"/>
              <a:t> </a:t>
            </a:r>
            <a:r>
              <a:rPr lang="en-US" sz="2400" dirty="0" err="1"/>
              <a:t>jsou</a:t>
            </a:r>
            <a:r>
              <a:rPr lang="en-US" sz="2400" dirty="0"/>
              <a:t> </a:t>
            </a:r>
            <a:r>
              <a:rPr lang="en-US" sz="2400" dirty="0" err="1"/>
              <a:t>nevyhnutelné</a:t>
            </a:r>
            <a:r>
              <a:rPr lang="en-US" sz="2400" dirty="0"/>
              <a:t> k </a:t>
            </a:r>
            <a:r>
              <a:rPr lang="en-US" sz="2400" dirty="0" err="1"/>
              <a:t>zajišťování</a:t>
            </a:r>
            <a:r>
              <a:rPr lang="en-US" sz="2400" dirty="0"/>
              <a:t> </a:t>
            </a:r>
            <a:r>
              <a:rPr lang="en-US" sz="2400" dirty="0" err="1"/>
              <a:t>životně</a:t>
            </a:r>
            <a:r>
              <a:rPr lang="en-US" sz="2400" dirty="0"/>
              <a:t> </a:t>
            </a:r>
            <a:r>
              <a:rPr lang="en-US" sz="2400" dirty="0" err="1"/>
              <a:t>důležitých</a:t>
            </a:r>
            <a:r>
              <a:rPr lang="en-US" sz="2400" dirty="0"/>
              <a:t> </a:t>
            </a:r>
            <a:r>
              <a:rPr lang="en-US" sz="2400" dirty="0" err="1"/>
              <a:t>funkcí</a:t>
            </a:r>
            <a:r>
              <a:rPr lang="en-US" sz="2400" dirty="0"/>
              <a:t> </a:t>
            </a:r>
            <a:r>
              <a:rPr lang="en-US" sz="2400" dirty="0" err="1"/>
              <a:t>státu</a:t>
            </a:r>
            <a:r>
              <a:rPr lang="en-US" sz="2400" dirty="0"/>
              <a:t> </a:t>
            </a:r>
            <a:r>
              <a:rPr lang="en-US" sz="2400" dirty="0" err="1"/>
              <a:t>nebo</a:t>
            </a:r>
            <a:r>
              <a:rPr lang="en-US" sz="2400" dirty="0"/>
              <a:t> k </a:t>
            </a:r>
            <a:r>
              <a:rPr lang="en-US" sz="2400" dirty="0" err="1"/>
              <a:t>zabezpečení</a:t>
            </a:r>
            <a:r>
              <a:rPr lang="en-US" sz="2400" dirty="0"/>
              <a:t> </a:t>
            </a:r>
            <a:r>
              <a:rPr lang="en-US" sz="2400" dirty="0" err="1"/>
              <a:t>ozbrojených</a:t>
            </a:r>
            <a:r>
              <a:rPr lang="en-US" sz="2400" dirty="0"/>
              <a:t> </a:t>
            </a:r>
            <a:r>
              <a:rPr lang="en-US" sz="2400" dirty="0" err="1"/>
              <a:t>sil</a:t>
            </a:r>
            <a:r>
              <a:rPr lang="en-US" sz="2400" dirty="0"/>
              <a:t>.</a:t>
            </a:r>
          </a:p>
        </p:txBody>
      </p:sp>
    </p:spTree>
    <p:extLst>
      <p:ext uri="{BB962C8B-B14F-4D97-AF65-F5344CB8AC3E}">
        <p14:creationId xmlns:p14="http://schemas.microsoft.com/office/powerpoint/2010/main" val="210210973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Pracovní povinnost ze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Dnem</a:t>
            </a:r>
            <a:r>
              <a:rPr lang="en-US" sz="2400" dirty="0"/>
              <a:t> </a:t>
            </a:r>
            <a:r>
              <a:rPr lang="en-US" sz="2400" dirty="0" err="1"/>
              <a:t>vyhlášení</a:t>
            </a:r>
            <a:r>
              <a:rPr lang="en-US" sz="2400" dirty="0"/>
              <a:t> </a:t>
            </a:r>
            <a:r>
              <a:rPr lang="en-US" sz="2400" dirty="0" err="1"/>
              <a:t>stavu</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a:t>
            </a:r>
            <a:r>
              <a:rPr lang="en-US" sz="2400" dirty="0" err="1"/>
              <a:t>válečného</a:t>
            </a:r>
            <a:r>
              <a:rPr lang="en-US" sz="2400" dirty="0"/>
              <a:t> </a:t>
            </a:r>
            <a:r>
              <a:rPr lang="en-US" sz="2400" dirty="0" err="1"/>
              <a:t>stavu</a:t>
            </a:r>
            <a:r>
              <a:rPr lang="en-US" sz="2400" dirty="0"/>
              <a:t> </a:t>
            </a:r>
            <a:r>
              <a:rPr lang="en-US" sz="2400" dirty="0" err="1"/>
              <a:t>mají</a:t>
            </a:r>
            <a:r>
              <a:rPr lang="en-US" sz="2400" dirty="0"/>
              <a:t> </a:t>
            </a:r>
            <a:r>
              <a:rPr lang="en-US" sz="2400" dirty="0" err="1"/>
              <a:t>pracovní</a:t>
            </a:r>
            <a:r>
              <a:rPr lang="en-US" sz="2400" dirty="0"/>
              <a:t> </a:t>
            </a:r>
            <a:r>
              <a:rPr lang="en-US" sz="2400" dirty="0" err="1"/>
              <a:t>povinnost</a:t>
            </a:r>
            <a:r>
              <a:rPr lang="en-US" sz="2400" dirty="0"/>
              <a:t> </a:t>
            </a:r>
            <a:r>
              <a:rPr lang="en-US" sz="2400" dirty="0" err="1"/>
              <a:t>podle</a:t>
            </a:r>
            <a:r>
              <a:rPr lang="en-US" sz="2400" dirty="0"/>
              <a:t> </a:t>
            </a:r>
            <a:r>
              <a:rPr lang="en-US" sz="2400" dirty="0" err="1"/>
              <a:t>tohoto</a:t>
            </a:r>
            <a:r>
              <a:rPr lang="en-US" sz="2400" dirty="0"/>
              <a:t> </a:t>
            </a:r>
            <a:r>
              <a:rPr lang="en-US" sz="2400" dirty="0" err="1"/>
              <a:t>zákona</a:t>
            </a:r>
            <a:r>
              <a:rPr lang="en-US" sz="2400" dirty="0"/>
              <a:t> </a:t>
            </a:r>
            <a:r>
              <a:rPr lang="en-US" sz="2400" dirty="0" err="1"/>
              <a:t>fyzické</a:t>
            </a:r>
            <a:r>
              <a:rPr lang="en-US" sz="2400" dirty="0"/>
              <a:t> </a:t>
            </a:r>
            <a:r>
              <a:rPr lang="en-US" sz="2400" dirty="0" err="1"/>
              <a:t>osoby</a:t>
            </a:r>
            <a:r>
              <a:rPr lang="en-US" sz="2400" dirty="0"/>
              <a:t>, </a:t>
            </a:r>
            <a:r>
              <a:rPr lang="en-US" sz="2400" dirty="0" err="1"/>
              <a:t>které</a:t>
            </a:r>
            <a:r>
              <a:rPr lang="en-US" sz="2400" dirty="0"/>
              <a:t> po </a:t>
            </a:r>
            <a:r>
              <a:rPr lang="en-US" sz="2400" dirty="0" err="1"/>
              <a:t>stanovenou</a:t>
            </a:r>
            <a:r>
              <a:rPr lang="en-US" sz="2400" dirty="0"/>
              <a:t> </a:t>
            </a:r>
            <a:r>
              <a:rPr lang="en-US" sz="2400" dirty="0" err="1"/>
              <a:t>týdenní</a:t>
            </a:r>
            <a:r>
              <a:rPr lang="en-US" sz="2400" dirty="0"/>
              <a:t> </a:t>
            </a:r>
            <a:r>
              <a:rPr lang="en-US" sz="2400" dirty="0" err="1"/>
              <a:t>pracovní</a:t>
            </a:r>
            <a:r>
              <a:rPr lang="en-US" sz="2400" dirty="0"/>
              <a:t> </a:t>
            </a:r>
            <a:r>
              <a:rPr lang="en-US" sz="2400" dirty="0" err="1"/>
              <a:t>dobu</a:t>
            </a:r>
            <a:r>
              <a:rPr lang="en-US" sz="2400" dirty="0"/>
              <a:t>  </a:t>
            </a:r>
            <a:r>
              <a:rPr lang="en-US" sz="2400" dirty="0" err="1"/>
              <a:t>vykonávají</a:t>
            </a:r>
            <a:r>
              <a:rPr lang="en-US" sz="2400" dirty="0"/>
              <a:t> </a:t>
            </a:r>
            <a:r>
              <a:rPr lang="en-US" sz="2400" dirty="0" err="1"/>
              <a:t>práci</a:t>
            </a:r>
            <a:r>
              <a:rPr lang="en-US" sz="2400" dirty="0"/>
              <a:t> </a:t>
            </a:r>
            <a:r>
              <a:rPr lang="en-US" sz="2400" dirty="0" err="1"/>
              <a:t>na</a:t>
            </a:r>
            <a:r>
              <a:rPr lang="en-US" sz="2400" dirty="0"/>
              <a:t> </a:t>
            </a:r>
            <a:r>
              <a:rPr lang="en-US" sz="2400" dirty="0" err="1"/>
              <a:t>základě</a:t>
            </a:r>
            <a:r>
              <a:rPr lang="en-US" sz="2400" dirty="0"/>
              <a:t> </a:t>
            </a:r>
            <a:r>
              <a:rPr lang="en-US" sz="2400" dirty="0" err="1"/>
              <a:t>pracovního</a:t>
            </a:r>
            <a:r>
              <a:rPr lang="en-US" sz="2400" dirty="0"/>
              <a:t> </a:t>
            </a:r>
            <a:r>
              <a:rPr lang="en-US" sz="2400" dirty="0" err="1"/>
              <a:t>poměru</a:t>
            </a:r>
            <a:r>
              <a:rPr lang="en-US" sz="2400" dirty="0"/>
              <a:t> k </a:t>
            </a:r>
            <a:r>
              <a:rPr lang="en-US" sz="2400" dirty="0" err="1"/>
              <a:t>orgánům</a:t>
            </a:r>
            <a:r>
              <a:rPr lang="en-US" sz="2400" dirty="0"/>
              <a:t> </a:t>
            </a:r>
            <a:r>
              <a:rPr lang="en-US" sz="2400" dirty="0" err="1"/>
              <a:t>státu</a:t>
            </a:r>
            <a:r>
              <a:rPr lang="en-US" sz="2400" dirty="0"/>
              <a:t>, </a:t>
            </a:r>
            <a:r>
              <a:rPr lang="en-US" sz="2400" dirty="0" err="1"/>
              <a:t>uvedeným</a:t>
            </a:r>
            <a:r>
              <a:rPr lang="en-US" sz="2400" dirty="0"/>
              <a:t> v </a:t>
            </a:r>
            <a:r>
              <a:rPr lang="en-US" sz="2400" dirty="0" err="1"/>
              <a:t>zákoně</a:t>
            </a:r>
            <a:r>
              <a:rPr lang="en-US" sz="2400" dirty="0"/>
              <a:t> (</a:t>
            </a:r>
            <a:r>
              <a:rPr lang="en-US" sz="2400" dirty="0" err="1"/>
              <a:t>např</a:t>
            </a:r>
            <a:r>
              <a:rPr lang="en-US" sz="2400" dirty="0"/>
              <a:t>. </a:t>
            </a:r>
            <a:r>
              <a:rPr lang="en-US" sz="2400" dirty="0" err="1"/>
              <a:t>Kancelář</a:t>
            </a:r>
            <a:r>
              <a:rPr lang="en-US" sz="2400" dirty="0"/>
              <a:t> </a:t>
            </a:r>
            <a:r>
              <a:rPr lang="en-US" sz="2400" dirty="0" err="1"/>
              <a:t>Prezidenta</a:t>
            </a:r>
            <a:r>
              <a:rPr lang="en-US" sz="2400" dirty="0"/>
              <a:t> </a:t>
            </a:r>
            <a:r>
              <a:rPr lang="en-US" sz="2400" dirty="0" err="1"/>
              <a:t>republiky</a:t>
            </a:r>
            <a:r>
              <a:rPr lang="en-US" sz="2400" dirty="0"/>
              <a:t>, </a:t>
            </a:r>
            <a:r>
              <a:rPr lang="en-US" sz="2400" dirty="0" err="1"/>
              <a:t>Úřad</a:t>
            </a:r>
            <a:r>
              <a:rPr lang="en-US" sz="2400" dirty="0"/>
              <a:t> </a:t>
            </a:r>
            <a:r>
              <a:rPr lang="en-US" sz="2400" dirty="0" err="1"/>
              <a:t>vlády</a:t>
            </a:r>
            <a:r>
              <a:rPr lang="en-US" sz="2400" dirty="0"/>
              <a:t> )</a:t>
            </a:r>
          </a:p>
        </p:txBody>
      </p:sp>
    </p:spTree>
    <p:extLst>
      <p:ext uri="{BB962C8B-B14F-4D97-AF65-F5344CB8AC3E}">
        <p14:creationId xmlns:p14="http://schemas.microsoft.com/office/powerpoint/2010/main" val="273896437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Ozbrojené síly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Ozbrojené</a:t>
            </a:r>
            <a:r>
              <a:rPr lang="en-US" sz="2400" dirty="0"/>
              <a:t> </a:t>
            </a:r>
            <a:r>
              <a:rPr lang="en-US" sz="2400" dirty="0" err="1"/>
              <a:t>síly</a:t>
            </a:r>
            <a:r>
              <a:rPr lang="en-US" sz="2400" dirty="0"/>
              <a:t> se </a:t>
            </a:r>
            <a:r>
              <a:rPr lang="en-US" sz="2400" dirty="0" err="1"/>
              <a:t>člení</a:t>
            </a:r>
            <a:r>
              <a:rPr lang="en-US" sz="2400" dirty="0"/>
              <a:t>:</a:t>
            </a:r>
          </a:p>
          <a:p>
            <a:pPr marL="466618" indent="-466618">
              <a:buAutoNum type="alphaLcParenR"/>
            </a:pPr>
            <a:r>
              <a:rPr lang="en-US" sz="2400" dirty="0"/>
              <a:t>Na </a:t>
            </a:r>
            <a:r>
              <a:rPr lang="en-US" sz="2400" dirty="0" err="1"/>
              <a:t>Armádu</a:t>
            </a:r>
            <a:r>
              <a:rPr lang="en-US" sz="2400" dirty="0"/>
              <a:t>, </a:t>
            </a:r>
          </a:p>
          <a:p>
            <a:pPr marL="466618" indent="-466618">
              <a:buAutoNum type="alphaLcParenR"/>
            </a:pPr>
            <a:r>
              <a:rPr lang="en-US" sz="2400" dirty="0" err="1"/>
              <a:t>Vojenskou</a:t>
            </a:r>
            <a:r>
              <a:rPr lang="en-US" sz="2400" dirty="0"/>
              <a:t> </a:t>
            </a:r>
            <a:r>
              <a:rPr lang="en-US" sz="2400" dirty="0" err="1"/>
              <a:t>kancelář</a:t>
            </a:r>
            <a:r>
              <a:rPr lang="en-US" sz="2400" dirty="0"/>
              <a:t> </a:t>
            </a:r>
            <a:r>
              <a:rPr lang="en-US" sz="2400" dirty="0" err="1"/>
              <a:t>prezidenta</a:t>
            </a:r>
            <a:r>
              <a:rPr lang="en-US" sz="2400" dirty="0"/>
              <a:t> </a:t>
            </a:r>
            <a:r>
              <a:rPr lang="en-US" sz="2400" dirty="0" err="1"/>
              <a:t>republiky</a:t>
            </a:r>
            <a:r>
              <a:rPr lang="en-US" sz="2400" dirty="0"/>
              <a:t>  a</a:t>
            </a:r>
          </a:p>
          <a:p>
            <a:pPr marL="466618" indent="-466618">
              <a:buAutoNum type="alphaLcParenR"/>
            </a:pPr>
            <a:r>
              <a:rPr lang="en-US" sz="2400" dirty="0" err="1"/>
              <a:t>Hradní</a:t>
            </a:r>
            <a:r>
              <a:rPr lang="en-US" sz="2400" dirty="0"/>
              <a:t> </a:t>
            </a:r>
            <a:r>
              <a:rPr lang="en-US" sz="2400" dirty="0" err="1"/>
              <a:t>stráž</a:t>
            </a:r>
            <a:r>
              <a:rPr lang="en-US" sz="2400" dirty="0"/>
              <a:t>. </a:t>
            </a:r>
          </a:p>
          <a:p>
            <a:pPr marL="0" indent="0">
              <a:buNone/>
            </a:pPr>
            <a:r>
              <a:rPr lang="en-US" sz="2400" dirty="0" err="1"/>
              <a:t>Ozbrojené</a:t>
            </a:r>
            <a:r>
              <a:rPr lang="en-US" sz="2400" dirty="0"/>
              <a:t> </a:t>
            </a:r>
            <a:r>
              <a:rPr lang="en-US" sz="2400" dirty="0" err="1"/>
              <a:t>síly</a:t>
            </a:r>
            <a:r>
              <a:rPr lang="en-US" sz="2400" dirty="0"/>
              <a:t> </a:t>
            </a:r>
            <a:r>
              <a:rPr lang="en-US" sz="2400" dirty="0" err="1"/>
              <a:t>tvoří</a:t>
            </a:r>
            <a:r>
              <a:rPr lang="en-US" sz="2400" dirty="0"/>
              <a:t> </a:t>
            </a:r>
            <a:r>
              <a:rPr lang="en-US" sz="2400" dirty="0" err="1"/>
              <a:t>vojáci</a:t>
            </a:r>
            <a:r>
              <a:rPr lang="en-US" sz="2400" dirty="0"/>
              <a:t> v </a:t>
            </a:r>
            <a:r>
              <a:rPr lang="en-US" sz="2400" dirty="0" err="1"/>
              <a:t>činné</a:t>
            </a:r>
            <a:r>
              <a:rPr lang="en-US" sz="2400" dirty="0"/>
              <a:t> </a:t>
            </a:r>
            <a:r>
              <a:rPr lang="en-US" sz="2400" dirty="0" err="1"/>
              <a:t>službě</a:t>
            </a:r>
            <a:r>
              <a:rPr lang="en-US" sz="2400" dirty="0"/>
              <a:t> v </a:t>
            </a:r>
            <a:r>
              <a:rPr lang="en-US" sz="2400" dirty="0" err="1"/>
              <a:t>služebněprávním</a:t>
            </a:r>
            <a:r>
              <a:rPr lang="en-US" sz="2400" dirty="0"/>
              <a:t> </a:t>
            </a:r>
            <a:r>
              <a:rPr lang="en-US" sz="2400" dirty="0" err="1"/>
              <a:t>vztahu-profesionální</a:t>
            </a:r>
            <a:r>
              <a:rPr lang="en-US" sz="2400" dirty="0"/>
              <a:t> </a:t>
            </a:r>
            <a:r>
              <a:rPr lang="en-US" sz="2400" dirty="0" err="1"/>
              <a:t>armáda</a:t>
            </a:r>
            <a:endParaRPr lang="en-US" sz="2400" dirty="0"/>
          </a:p>
          <a:p>
            <a:pPr marL="0" indent="0">
              <a:buNone/>
            </a:pPr>
            <a:r>
              <a:rPr lang="en-US" sz="2400" dirty="0"/>
              <a:t>V </a:t>
            </a:r>
            <a:r>
              <a:rPr lang="en-US" sz="2400" dirty="0" err="1"/>
              <a:t>ozbrojených</a:t>
            </a:r>
            <a:r>
              <a:rPr lang="en-US" sz="2400" dirty="0"/>
              <a:t> </a:t>
            </a:r>
            <a:r>
              <a:rPr lang="en-US" sz="2400" dirty="0" err="1"/>
              <a:t>silách</a:t>
            </a:r>
            <a:r>
              <a:rPr lang="en-US" sz="2400" dirty="0"/>
              <a:t> se </a:t>
            </a:r>
            <a:r>
              <a:rPr lang="en-US" sz="2400" dirty="0" err="1"/>
              <a:t>uplatňují</a:t>
            </a:r>
            <a:r>
              <a:rPr lang="en-US" sz="2400" dirty="0"/>
              <a:t> </a:t>
            </a:r>
            <a:r>
              <a:rPr lang="en-US" sz="2400" dirty="0" err="1"/>
              <a:t>vztahy</a:t>
            </a:r>
            <a:r>
              <a:rPr lang="en-US" sz="2400" dirty="0"/>
              <a:t> </a:t>
            </a:r>
            <a:r>
              <a:rPr lang="en-US" sz="2400" dirty="0" err="1"/>
              <a:t>nadřízenosti</a:t>
            </a:r>
            <a:r>
              <a:rPr lang="en-US" sz="2400" dirty="0"/>
              <a:t> a </a:t>
            </a:r>
            <a:r>
              <a:rPr lang="en-US" sz="2400" dirty="0" err="1"/>
              <a:t>podřízenosti</a:t>
            </a:r>
            <a:r>
              <a:rPr lang="en-US" sz="2400" dirty="0"/>
              <a:t>.</a:t>
            </a:r>
          </a:p>
        </p:txBody>
      </p:sp>
    </p:spTree>
    <p:extLst>
      <p:ext uri="{BB962C8B-B14F-4D97-AF65-F5344CB8AC3E}">
        <p14:creationId xmlns:p14="http://schemas.microsoft.com/office/powerpoint/2010/main" val="67558601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3800"/>
              <a:t>Omezení sdružovacího práva v ozbrojených silách</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endParaRPr lang="en-US" sz="2400" dirty="0"/>
          </a:p>
          <a:p>
            <a:pPr marL="0" indent="0">
              <a:buNone/>
            </a:pPr>
            <a:r>
              <a:rPr lang="en-US" sz="2400" dirty="0" err="1"/>
              <a:t>Politické</a:t>
            </a:r>
            <a:r>
              <a:rPr lang="en-US" sz="2400" dirty="0"/>
              <a:t> </a:t>
            </a:r>
            <a:r>
              <a:rPr lang="en-US" sz="2400" dirty="0" err="1"/>
              <a:t>strany</a:t>
            </a:r>
            <a:r>
              <a:rPr lang="en-US" sz="2400" dirty="0"/>
              <a:t> a </a:t>
            </a:r>
            <a:r>
              <a:rPr lang="en-US" sz="2400" dirty="0" err="1"/>
              <a:t>politická</a:t>
            </a:r>
            <a:r>
              <a:rPr lang="en-US" sz="2400" dirty="0"/>
              <a:t> </a:t>
            </a:r>
            <a:r>
              <a:rPr lang="en-US" sz="2400" dirty="0" err="1"/>
              <a:t>hnutí</a:t>
            </a:r>
            <a:r>
              <a:rPr lang="en-US" sz="2400" dirty="0"/>
              <a:t> </a:t>
            </a:r>
            <a:r>
              <a:rPr lang="en-US" sz="2400" dirty="0" err="1"/>
              <a:t>nelze</a:t>
            </a:r>
            <a:r>
              <a:rPr lang="en-US" sz="2400" dirty="0"/>
              <a:t> v </a:t>
            </a:r>
            <a:r>
              <a:rPr lang="en-US" sz="2400" dirty="0" err="1"/>
              <a:t>ozbrojených</a:t>
            </a:r>
            <a:r>
              <a:rPr lang="en-US" sz="2400" dirty="0"/>
              <a:t> </a:t>
            </a:r>
            <a:r>
              <a:rPr lang="en-US" sz="2400" dirty="0" err="1"/>
              <a:t>silách</a:t>
            </a:r>
            <a:r>
              <a:rPr lang="en-US" sz="2400" dirty="0"/>
              <a:t>:</a:t>
            </a:r>
          </a:p>
          <a:p>
            <a:pPr marL="466618" indent="-466618">
              <a:buAutoNum type="alphaLcParenR"/>
            </a:pPr>
            <a:r>
              <a:rPr lang="en-US" sz="2400" dirty="0" err="1"/>
              <a:t>zakládat</a:t>
            </a:r>
            <a:r>
              <a:rPr lang="en-US" sz="2400" dirty="0"/>
              <a:t> ani</a:t>
            </a:r>
          </a:p>
          <a:p>
            <a:pPr marL="466618" indent="-466618">
              <a:buAutoNum type="alphaLcParenR"/>
            </a:pPr>
            <a:r>
              <a:rPr lang="en-US" sz="2400" dirty="0"/>
              <a:t> </a:t>
            </a:r>
            <a:r>
              <a:rPr lang="en-US" sz="2400" dirty="0" err="1"/>
              <a:t>zřizovat</a:t>
            </a:r>
            <a:r>
              <a:rPr lang="en-US" sz="2400" dirty="0"/>
              <a:t> </a:t>
            </a:r>
            <a:r>
              <a:rPr lang="en-US" sz="2400" dirty="0" err="1"/>
              <a:t>jejich</a:t>
            </a:r>
            <a:r>
              <a:rPr lang="en-US" sz="2400" dirty="0"/>
              <a:t> </a:t>
            </a:r>
            <a:r>
              <a:rPr lang="en-US" sz="2400" dirty="0" err="1"/>
              <a:t>organizační</a:t>
            </a:r>
            <a:r>
              <a:rPr lang="en-US" sz="2400" dirty="0"/>
              <a:t> </a:t>
            </a:r>
            <a:r>
              <a:rPr lang="en-US" sz="2400" dirty="0" err="1"/>
              <a:t>jednotky</a:t>
            </a:r>
            <a:r>
              <a:rPr lang="en-US" sz="2400" dirty="0"/>
              <a:t>. </a:t>
            </a:r>
          </a:p>
          <a:p>
            <a:pPr marL="466618" indent="-466618">
              <a:buAutoNum type="alphaLcParenR"/>
            </a:pPr>
            <a:endParaRPr lang="en-US" sz="2400" dirty="0"/>
          </a:p>
          <a:p>
            <a:pPr marL="0" indent="0">
              <a:buNone/>
            </a:pPr>
            <a:r>
              <a:rPr lang="en-US" sz="2400" dirty="0" err="1"/>
              <a:t>Politické</a:t>
            </a:r>
            <a:r>
              <a:rPr lang="en-US" sz="2400" dirty="0"/>
              <a:t> </a:t>
            </a:r>
            <a:r>
              <a:rPr lang="en-US" sz="2400" dirty="0" err="1"/>
              <a:t>strany</a:t>
            </a:r>
            <a:r>
              <a:rPr lang="en-US" sz="2400" dirty="0"/>
              <a:t> a </a:t>
            </a:r>
            <a:r>
              <a:rPr lang="en-US" sz="2400" dirty="0" err="1"/>
              <a:t>politická</a:t>
            </a:r>
            <a:r>
              <a:rPr lang="en-US" sz="2400" dirty="0"/>
              <a:t> </a:t>
            </a:r>
            <a:r>
              <a:rPr lang="en-US" sz="2400" dirty="0" err="1"/>
              <a:t>hnutí</a:t>
            </a:r>
            <a:r>
              <a:rPr lang="en-US" sz="2400" dirty="0"/>
              <a:t> </a:t>
            </a:r>
            <a:r>
              <a:rPr lang="en-US" sz="2400" dirty="0" err="1"/>
              <a:t>nemohou</a:t>
            </a:r>
            <a:r>
              <a:rPr lang="en-US" sz="2400" dirty="0"/>
              <a:t> v </a:t>
            </a:r>
            <a:r>
              <a:rPr lang="en-US" sz="2400" dirty="0" err="1"/>
              <a:t>ozbrojených</a:t>
            </a:r>
            <a:r>
              <a:rPr lang="en-US" sz="2400" dirty="0"/>
              <a:t> </a:t>
            </a:r>
            <a:r>
              <a:rPr lang="en-US" sz="2400" dirty="0" err="1"/>
              <a:t>silách</a:t>
            </a:r>
            <a:r>
              <a:rPr lang="en-US" sz="2400" dirty="0"/>
              <a:t> </a:t>
            </a:r>
            <a:r>
              <a:rPr lang="en-US" sz="2400" dirty="0" err="1"/>
              <a:t>působit</a:t>
            </a:r>
            <a:r>
              <a:rPr lang="en-US" sz="2400" dirty="0"/>
              <a:t>.</a:t>
            </a:r>
          </a:p>
        </p:txBody>
      </p:sp>
    </p:spTree>
    <p:extLst>
      <p:ext uri="{BB962C8B-B14F-4D97-AF65-F5344CB8AC3E}">
        <p14:creationId xmlns:p14="http://schemas.microsoft.com/office/powerpoint/2010/main" val="260887110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3800"/>
              <a:t>Prezident republiky jako vrchní velitel ozbrojených sil</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a) </a:t>
            </a:r>
            <a:r>
              <a:rPr lang="en-US" sz="2400" dirty="0" err="1"/>
              <a:t>schvaluje</a:t>
            </a:r>
            <a:r>
              <a:rPr lang="en-US" sz="2400" dirty="0"/>
              <a:t> </a:t>
            </a:r>
            <a:r>
              <a:rPr lang="en-US" sz="2400" dirty="0" err="1"/>
              <a:t>základní</a:t>
            </a:r>
            <a:r>
              <a:rPr lang="en-US" sz="2400" dirty="0"/>
              <a:t> </a:t>
            </a:r>
            <a:r>
              <a:rPr lang="en-US" sz="2400" dirty="0" err="1"/>
              <a:t>vojenské</a:t>
            </a:r>
            <a:r>
              <a:rPr lang="en-US" sz="2400" dirty="0"/>
              <a:t> </a:t>
            </a:r>
            <a:r>
              <a:rPr lang="en-US" sz="2400" dirty="0" err="1"/>
              <a:t>řády</a:t>
            </a:r>
            <a:r>
              <a:rPr lang="en-US" sz="2400" dirty="0"/>
              <a:t>, </a:t>
            </a:r>
          </a:p>
          <a:p>
            <a:pPr marL="0" indent="0">
              <a:buNone/>
            </a:pPr>
            <a:r>
              <a:rPr lang="en-US" sz="2400" dirty="0"/>
              <a:t>b)	</a:t>
            </a:r>
            <a:r>
              <a:rPr lang="en-US" sz="2400" dirty="0" err="1"/>
              <a:t>jmenuje</a:t>
            </a:r>
            <a:r>
              <a:rPr lang="en-US" sz="2400" dirty="0"/>
              <a:t> a </a:t>
            </a:r>
            <a:r>
              <a:rPr lang="en-US" sz="2400" dirty="0" err="1"/>
              <a:t>odvolává</a:t>
            </a:r>
            <a:r>
              <a:rPr lang="en-US" sz="2400" dirty="0"/>
              <a:t> </a:t>
            </a:r>
            <a:r>
              <a:rPr lang="en-US" sz="2400" dirty="0" err="1"/>
              <a:t>náčelníka</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 </a:t>
            </a:r>
          </a:p>
          <a:p>
            <a:pPr marL="0" indent="0">
              <a:buNone/>
            </a:pPr>
            <a:r>
              <a:rPr lang="en-US" sz="2400" dirty="0"/>
              <a:t>c) 	</a:t>
            </a:r>
            <a:r>
              <a:rPr lang="en-US" sz="2400" dirty="0" err="1"/>
              <a:t>propůjčuje</a:t>
            </a:r>
            <a:r>
              <a:rPr lang="en-US" sz="2400" dirty="0"/>
              <a:t> </a:t>
            </a:r>
            <a:r>
              <a:rPr lang="en-US" sz="2400" dirty="0" err="1"/>
              <a:t>čestné</a:t>
            </a:r>
            <a:r>
              <a:rPr lang="en-US" sz="2400" dirty="0"/>
              <a:t> </a:t>
            </a:r>
            <a:r>
              <a:rPr lang="en-US" sz="2400" dirty="0" err="1"/>
              <a:t>nebo</a:t>
            </a:r>
            <a:r>
              <a:rPr lang="en-US" sz="2400" dirty="0"/>
              <a:t> </a:t>
            </a:r>
            <a:r>
              <a:rPr lang="en-US" sz="2400" dirty="0" err="1"/>
              <a:t>historické</a:t>
            </a:r>
            <a:r>
              <a:rPr lang="en-US" sz="2400" dirty="0"/>
              <a:t> </a:t>
            </a:r>
            <a:r>
              <a:rPr lang="en-US" sz="2400" dirty="0" err="1"/>
              <a:t>názvy</a:t>
            </a:r>
            <a:r>
              <a:rPr lang="en-US" sz="2400" dirty="0"/>
              <a:t> </a:t>
            </a:r>
            <a:r>
              <a:rPr lang="en-US" sz="2400" dirty="0" err="1"/>
              <a:t>vojenským</a:t>
            </a:r>
            <a:r>
              <a:rPr lang="en-US" sz="2400" dirty="0"/>
              <a:t> </a:t>
            </a:r>
            <a:r>
              <a:rPr lang="en-US" sz="2400" dirty="0" err="1"/>
              <a:t>útvarům</a:t>
            </a:r>
            <a:r>
              <a:rPr lang="en-US" sz="2400" dirty="0"/>
              <a:t>, </a:t>
            </a:r>
            <a:r>
              <a:rPr lang="en-US" sz="2400" dirty="0" err="1"/>
              <a:t>vojenským</a:t>
            </a:r>
            <a:r>
              <a:rPr lang="en-US" sz="2400" dirty="0"/>
              <a:t> </a:t>
            </a:r>
            <a:r>
              <a:rPr lang="en-US" sz="2400" dirty="0" err="1"/>
              <a:t>zařízením</a:t>
            </a:r>
            <a:r>
              <a:rPr lang="en-US" sz="2400" dirty="0"/>
              <a:t> a </a:t>
            </a:r>
            <a:r>
              <a:rPr lang="en-US" sz="2400" dirty="0" err="1"/>
              <a:t>vojenským</a:t>
            </a:r>
            <a:r>
              <a:rPr lang="en-US" sz="2400" dirty="0"/>
              <a:t> </a:t>
            </a:r>
            <a:r>
              <a:rPr lang="en-US" sz="2400" dirty="0" err="1"/>
              <a:t>záchranným</a:t>
            </a:r>
            <a:r>
              <a:rPr lang="en-US" sz="2400" dirty="0"/>
              <a:t> </a:t>
            </a:r>
            <a:r>
              <a:rPr lang="en-US" sz="2400" dirty="0" err="1"/>
              <a:t>útvarům</a:t>
            </a:r>
            <a:r>
              <a:rPr lang="en-US" sz="2400" dirty="0"/>
              <a:t>, </a:t>
            </a:r>
          </a:p>
          <a:p>
            <a:pPr marL="0" indent="0">
              <a:buNone/>
            </a:pPr>
            <a:r>
              <a:rPr lang="en-US" sz="2400" dirty="0"/>
              <a:t>d)	</a:t>
            </a:r>
            <a:r>
              <a:rPr lang="en-US" sz="2400" dirty="0" err="1"/>
              <a:t>propůjčuje</a:t>
            </a:r>
            <a:r>
              <a:rPr lang="en-US" sz="2400" dirty="0"/>
              <a:t> </a:t>
            </a:r>
            <a:r>
              <a:rPr lang="en-US" sz="2400" dirty="0" err="1"/>
              <a:t>bojové</a:t>
            </a:r>
            <a:r>
              <a:rPr lang="en-US" sz="2400" dirty="0"/>
              <a:t> </a:t>
            </a:r>
            <a:r>
              <a:rPr lang="en-US" sz="2400" dirty="0" err="1"/>
              <a:t>prapory</a:t>
            </a:r>
            <a:r>
              <a:rPr lang="en-US" sz="2400" dirty="0"/>
              <a:t> </a:t>
            </a:r>
            <a:r>
              <a:rPr lang="en-US" sz="2400" dirty="0" err="1"/>
              <a:t>vojenským</a:t>
            </a:r>
            <a:r>
              <a:rPr lang="en-US" sz="2400" dirty="0"/>
              <a:t> </a:t>
            </a:r>
            <a:r>
              <a:rPr lang="en-US" sz="2400" dirty="0" err="1"/>
              <a:t>útvarům</a:t>
            </a:r>
            <a:r>
              <a:rPr lang="en-US" sz="2400" dirty="0"/>
              <a:t>, </a:t>
            </a:r>
            <a:r>
              <a:rPr lang="en-US" sz="2400" dirty="0" err="1"/>
              <a:t>vojenským</a:t>
            </a:r>
            <a:r>
              <a:rPr lang="en-US" sz="2400" dirty="0"/>
              <a:t> </a:t>
            </a:r>
            <a:r>
              <a:rPr lang="en-US" sz="2400" dirty="0" err="1"/>
              <a:t>zařízením</a:t>
            </a:r>
            <a:r>
              <a:rPr lang="en-US" sz="2400" dirty="0"/>
              <a:t> a </a:t>
            </a:r>
            <a:r>
              <a:rPr lang="en-US" sz="2400" dirty="0" err="1"/>
              <a:t>vojenským</a:t>
            </a:r>
            <a:r>
              <a:rPr lang="en-US" sz="2400" dirty="0"/>
              <a:t> </a:t>
            </a:r>
            <a:r>
              <a:rPr lang="en-US" sz="2400" dirty="0" err="1"/>
              <a:t>záchranným</a:t>
            </a:r>
            <a:r>
              <a:rPr lang="en-US" sz="2400" dirty="0"/>
              <a:t> </a:t>
            </a:r>
            <a:r>
              <a:rPr lang="en-US" sz="2400" dirty="0" err="1"/>
              <a:t>útvarům</a:t>
            </a:r>
            <a:endParaRPr lang="en-US" sz="2400" dirty="0"/>
          </a:p>
        </p:txBody>
      </p:sp>
    </p:spTree>
    <p:extLst>
      <p:ext uri="{BB962C8B-B14F-4D97-AF65-F5344CB8AC3E}">
        <p14:creationId xmlns:p14="http://schemas.microsoft.com/office/powerpoint/2010/main" val="2186254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Společenské zřízení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Československá socialistická republika je socialistický stát, založený na pevném svazku dělníků, rolníků a inteligence, v jehož čele je dělnická třída.</a:t>
            </a:r>
          </a:p>
          <a:p>
            <a:pPr marL="0" indent="0">
              <a:buNone/>
            </a:pPr>
            <a:r>
              <a:rPr lang="cs-CZ" sz="2400" dirty="0"/>
              <a:t>Vedoucí silou ve společnosti i ve státě je předvoj dělnické třídy, Komunistická strana Československa, dobrovolný bojový svazek nejaktivnějších a nejuvědomělejších občanů z řad dělníků, rolníků a inteligence.</a:t>
            </a:r>
          </a:p>
          <a:p>
            <a:pPr marL="0" indent="0">
              <a:buNone/>
            </a:pPr>
            <a:br>
              <a:rPr lang="cs-CZ" sz="2400" dirty="0"/>
            </a:br>
            <a:endParaRPr lang="cs-CZ" sz="2400" dirty="0"/>
          </a:p>
        </p:txBody>
      </p:sp>
    </p:spTree>
    <p:extLst>
      <p:ext uri="{BB962C8B-B14F-4D97-AF65-F5344CB8AC3E}">
        <p14:creationId xmlns:p14="http://schemas.microsoft.com/office/powerpoint/2010/main" val="10468946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Vláda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Vláda</a:t>
            </a:r>
            <a:r>
              <a:rPr lang="en-US" sz="2400" dirty="0"/>
              <a:t> </a:t>
            </a:r>
            <a:r>
              <a:rPr lang="en-US" sz="2400" dirty="0" err="1"/>
              <a:t>na</a:t>
            </a:r>
            <a:r>
              <a:rPr lang="en-US" sz="2400" dirty="0"/>
              <a:t> </a:t>
            </a:r>
            <a:r>
              <a:rPr lang="en-US" sz="2400" dirty="0" err="1"/>
              <a:t>návrh</a:t>
            </a:r>
            <a:r>
              <a:rPr lang="en-US" sz="2400" dirty="0"/>
              <a:t> </a:t>
            </a:r>
            <a:r>
              <a:rPr lang="en-US" sz="2400" dirty="0" err="1"/>
              <a:t>ministra</a:t>
            </a:r>
            <a:r>
              <a:rPr lang="en-US" sz="2400" dirty="0"/>
              <a:t> </a:t>
            </a:r>
          </a:p>
          <a:p>
            <a:pPr marL="0" indent="0">
              <a:buNone/>
            </a:pPr>
            <a:r>
              <a:rPr lang="en-US" sz="2400" dirty="0"/>
              <a:t>a)	</a:t>
            </a:r>
            <a:r>
              <a:rPr lang="en-US" sz="2400" dirty="0" err="1"/>
              <a:t>schvaluje</a:t>
            </a:r>
            <a:r>
              <a:rPr lang="en-US" sz="2400" dirty="0"/>
              <a:t> </a:t>
            </a:r>
            <a:r>
              <a:rPr lang="en-US" sz="2400" dirty="0" err="1"/>
              <a:t>operační</a:t>
            </a:r>
            <a:r>
              <a:rPr lang="en-US" sz="2400" dirty="0"/>
              <a:t> </a:t>
            </a:r>
            <a:r>
              <a:rPr lang="en-US" sz="2400" dirty="0" err="1"/>
              <a:t>plány</a:t>
            </a:r>
            <a:r>
              <a:rPr lang="en-US" sz="2400" dirty="0"/>
              <a:t> </a:t>
            </a:r>
            <a:r>
              <a:rPr lang="en-US" sz="2400" dirty="0" err="1"/>
              <a:t>použití</a:t>
            </a:r>
            <a:r>
              <a:rPr lang="en-US" sz="2400" dirty="0"/>
              <a:t> </a:t>
            </a:r>
            <a:r>
              <a:rPr lang="en-US" sz="2400" dirty="0" err="1"/>
              <a:t>ozbrojených</a:t>
            </a:r>
            <a:r>
              <a:rPr lang="en-US" sz="2400" dirty="0"/>
              <a:t> </a:t>
            </a:r>
            <a:r>
              <a:rPr lang="en-US" sz="2400" dirty="0" err="1"/>
              <a:t>sil</a:t>
            </a:r>
            <a:r>
              <a:rPr lang="en-US" sz="2400" dirty="0"/>
              <a:t> pro </a:t>
            </a:r>
            <a:r>
              <a:rPr lang="en-US" sz="2400" dirty="0" err="1"/>
              <a:t>stav</a:t>
            </a:r>
            <a:r>
              <a:rPr lang="en-US" sz="2400" dirty="0"/>
              <a:t> </a:t>
            </a:r>
            <a:r>
              <a:rPr lang="en-US" sz="2400" dirty="0" err="1"/>
              <a:t>ohrožení</a:t>
            </a:r>
            <a:r>
              <a:rPr lang="en-US" sz="2400" dirty="0"/>
              <a:t> </a:t>
            </a:r>
            <a:r>
              <a:rPr lang="en-US" sz="2400" dirty="0" err="1"/>
              <a:t>státu</a:t>
            </a:r>
            <a:r>
              <a:rPr lang="en-US" sz="2400" dirty="0"/>
              <a:t> a pro </a:t>
            </a:r>
            <a:r>
              <a:rPr lang="en-US" sz="2400" dirty="0" err="1"/>
              <a:t>válečný</a:t>
            </a:r>
            <a:r>
              <a:rPr lang="en-US" sz="2400" dirty="0"/>
              <a:t> </a:t>
            </a:r>
            <a:r>
              <a:rPr lang="en-US" sz="2400" dirty="0" err="1"/>
              <a:t>stav</a:t>
            </a:r>
            <a:r>
              <a:rPr lang="en-US" sz="2400" dirty="0"/>
              <a:t>, </a:t>
            </a:r>
          </a:p>
          <a:p>
            <a:pPr marL="0" indent="0">
              <a:buNone/>
            </a:pPr>
            <a:r>
              <a:rPr lang="en-US" sz="2400" dirty="0"/>
              <a:t>b)	</a:t>
            </a:r>
            <a:r>
              <a:rPr lang="en-US" sz="2400" dirty="0" err="1"/>
              <a:t>schvaluje</a:t>
            </a:r>
            <a:r>
              <a:rPr lang="en-US" sz="2400" dirty="0"/>
              <a:t> </a:t>
            </a:r>
            <a:r>
              <a:rPr lang="en-US" sz="2400" dirty="0" err="1"/>
              <a:t>strukturu</a:t>
            </a:r>
            <a:r>
              <a:rPr lang="en-US" sz="2400" dirty="0"/>
              <a:t> </a:t>
            </a:r>
            <a:r>
              <a:rPr lang="en-US" sz="2400" dirty="0" err="1"/>
              <a:t>armády</a:t>
            </a:r>
            <a:r>
              <a:rPr lang="en-US" sz="2400" dirty="0"/>
              <a:t>, </a:t>
            </a:r>
          </a:p>
          <a:p>
            <a:pPr marL="0" indent="0">
              <a:buNone/>
            </a:pPr>
            <a:r>
              <a:rPr lang="en-US" sz="2400" dirty="0"/>
              <a:t>c)	</a:t>
            </a:r>
            <a:r>
              <a:rPr lang="en-US" sz="2400" dirty="0" err="1"/>
              <a:t>stanoví</a:t>
            </a:r>
            <a:r>
              <a:rPr lang="en-US" sz="2400" dirty="0"/>
              <a:t> </a:t>
            </a:r>
            <a:r>
              <a:rPr lang="en-US" sz="2400" dirty="0" err="1"/>
              <a:t>celkové</a:t>
            </a:r>
            <a:r>
              <a:rPr lang="en-US" sz="2400" dirty="0"/>
              <a:t> </a:t>
            </a:r>
            <a:r>
              <a:rPr lang="en-US" sz="2400" dirty="0" err="1"/>
              <a:t>počty</a:t>
            </a:r>
            <a:r>
              <a:rPr lang="en-US" sz="2400" dirty="0"/>
              <a:t> </a:t>
            </a:r>
            <a:r>
              <a:rPr lang="en-US" sz="2400" dirty="0" err="1"/>
              <a:t>vojáků</a:t>
            </a:r>
            <a:r>
              <a:rPr lang="en-US" sz="2400" dirty="0"/>
              <a:t> </a:t>
            </a:r>
            <a:r>
              <a:rPr lang="en-US" sz="2400" dirty="0" err="1"/>
              <a:t>ozbrojených</a:t>
            </a:r>
            <a:r>
              <a:rPr lang="en-US" sz="2400" dirty="0"/>
              <a:t> </a:t>
            </a:r>
            <a:r>
              <a:rPr lang="en-US" sz="2400" dirty="0" err="1"/>
              <a:t>sil</a:t>
            </a:r>
            <a:r>
              <a:rPr lang="en-US" sz="2400" dirty="0"/>
              <a:t>; </a:t>
            </a:r>
            <a:r>
              <a:rPr lang="en-US" sz="2400" dirty="0" err="1"/>
              <a:t>jde</a:t>
            </a:r>
            <a:r>
              <a:rPr lang="en-US" sz="2400" dirty="0"/>
              <a:t>-li o </a:t>
            </a:r>
            <a:r>
              <a:rPr lang="en-US" sz="2400" dirty="0" err="1"/>
              <a:t>počty</a:t>
            </a:r>
            <a:r>
              <a:rPr lang="en-US" sz="2400" dirty="0"/>
              <a:t> </a:t>
            </a:r>
            <a:r>
              <a:rPr lang="en-US" sz="2400" dirty="0" err="1"/>
              <a:t>vojáků</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  a </a:t>
            </a:r>
            <a:r>
              <a:rPr lang="en-US" sz="2400" dirty="0" err="1"/>
              <a:t>Hradní</a:t>
            </a:r>
            <a:r>
              <a:rPr lang="en-US" sz="2400" dirty="0"/>
              <a:t> </a:t>
            </a:r>
            <a:r>
              <a:rPr lang="en-US" sz="2400" dirty="0" err="1"/>
              <a:t>stráže</a:t>
            </a:r>
            <a:r>
              <a:rPr lang="en-US" sz="2400" dirty="0"/>
              <a:t>, </a:t>
            </a:r>
            <a:r>
              <a:rPr lang="en-US" sz="2400" dirty="0" err="1"/>
              <a:t>předkládá</a:t>
            </a:r>
            <a:r>
              <a:rPr lang="en-US" sz="2400" dirty="0"/>
              <a:t> </a:t>
            </a:r>
            <a:r>
              <a:rPr lang="en-US" sz="2400" dirty="0" err="1"/>
              <a:t>návrh</a:t>
            </a:r>
            <a:r>
              <a:rPr lang="en-US" sz="2400" dirty="0"/>
              <a:t> </a:t>
            </a:r>
            <a:r>
              <a:rPr lang="en-US" sz="2400" dirty="0" err="1"/>
              <a:t>ministr</a:t>
            </a:r>
            <a:r>
              <a:rPr lang="en-US" sz="2400" dirty="0"/>
              <a:t> v </a:t>
            </a:r>
            <a:r>
              <a:rPr lang="en-US" sz="2400" dirty="0" err="1"/>
              <a:t>dohodě</a:t>
            </a:r>
            <a:r>
              <a:rPr lang="en-US" sz="2400" dirty="0"/>
              <a:t> s </a:t>
            </a:r>
            <a:r>
              <a:rPr lang="en-US" sz="2400" dirty="0" err="1"/>
              <a:t>náčelníkem</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 </a:t>
            </a:r>
          </a:p>
          <a:p>
            <a:pPr marL="0" indent="0">
              <a:buNone/>
            </a:pPr>
            <a:r>
              <a:rPr lang="en-US" sz="2400" dirty="0"/>
              <a:t>d)	</a:t>
            </a:r>
            <a:r>
              <a:rPr lang="en-US" sz="2400" dirty="0" err="1"/>
              <a:t>schvaluje</a:t>
            </a:r>
            <a:r>
              <a:rPr lang="en-US" sz="2400" dirty="0"/>
              <a:t> </a:t>
            </a:r>
            <a:r>
              <a:rPr lang="en-US" sz="2400" dirty="0" err="1"/>
              <a:t>koncepci</a:t>
            </a:r>
            <a:r>
              <a:rPr lang="en-US" sz="2400" dirty="0"/>
              <a:t> </a:t>
            </a:r>
            <a:r>
              <a:rPr lang="en-US" sz="2400" dirty="0" err="1"/>
              <a:t>výstavby</a:t>
            </a:r>
            <a:r>
              <a:rPr lang="en-US" sz="2400" dirty="0"/>
              <a:t> </a:t>
            </a:r>
            <a:r>
              <a:rPr lang="en-US" sz="2400" dirty="0" err="1"/>
              <a:t>armády</a:t>
            </a:r>
            <a:endParaRPr lang="en-US" sz="2400" dirty="0"/>
          </a:p>
        </p:txBody>
      </p:sp>
    </p:spTree>
    <p:extLst>
      <p:ext uri="{BB962C8B-B14F-4D97-AF65-F5344CB8AC3E}">
        <p14:creationId xmlns:p14="http://schemas.microsoft.com/office/powerpoint/2010/main" val="64752148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Ministerstvo obrany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a)	</a:t>
            </a:r>
            <a:r>
              <a:rPr lang="en-US" sz="2400" dirty="0" err="1"/>
              <a:t>stanoví</a:t>
            </a:r>
            <a:r>
              <a:rPr lang="en-US" sz="2400" dirty="0"/>
              <a:t> a </a:t>
            </a:r>
            <a:r>
              <a:rPr lang="en-US" sz="2400" dirty="0" err="1"/>
              <a:t>realizuje</a:t>
            </a:r>
            <a:r>
              <a:rPr lang="en-US" sz="2400" dirty="0"/>
              <a:t> </a:t>
            </a:r>
            <a:r>
              <a:rPr lang="en-US" sz="2400" dirty="0" err="1"/>
              <a:t>opatření</a:t>
            </a:r>
            <a:r>
              <a:rPr lang="en-US" sz="2400" dirty="0"/>
              <a:t> k </a:t>
            </a:r>
            <a:r>
              <a:rPr lang="en-US" sz="2400" dirty="0" err="1"/>
              <a:t>rozvoji</a:t>
            </a:r>
            <a:r>
              <a:rPr lang="en-US" sz="2400" dirty="0"/>
              <a:t> </a:t>
            </a:r>
            <a:r>
              <a:rPr lang="en-US" sz="2400" dirty="0" err="1"/>
              <a:t>armády</a:t>
            </a:r>
            <a:r>
              <a:rPr lang="en-US" sz="2400" dirty="0"/>
              <a:t>, </a:t>
            </a:r>
          </a:p>
          <a:p>
            <a:pPr marL="0" indent="0">
              <a:buNone/>
            </a:pPr>
            <a:r>
              <a:rPr lang="en-US" sz="2400" dirty="0"/>
              <a:t>b)	</a:t>
            </a:r>
            <a:r>
              <a:rPr lang="en-US" sz="2400" dirty="0" err="1"/>
              <a:t>zřizuje</a:t>
            </a:r>
            <a:r>
              <a:rPr lang="en-US" sz="2400" dirty="0"/>
              <a:t> a </a:t>
            </a:r>
            <a:r>
              <a:rPr lang="en-US" sz="2400" dirty="0" err="1"/>
              <a:t>ruší</a:t>
            </a:r>
            <a:r>
              <a:rPr lang="en-US" sz="2400" dirty="0"/>
              <a:t> </a:t>
            </a:r>
            <a:r>
              <a:rPr lang="en-US" sz="2400" dirty="0" err="1"/>
              <a:t>vojenské</a:t>
            </a:r>
            <a:r>
              <a:rPr lang="en-US" sz="2400" dirty="0"/>
              <a:t> </a:t>
            </a:r>
            <a:r>
              <a:rPr lang="en-US" sz="2400" dirty="0" err="1"/>
              <a:t>útvary</a:t>
            </a:r>
            <a:r>
              <a:rPr lang="en-US" sz="2400" dirty="0"/>
              <a:t>, </a:t>
            </a:r>
            <a:r>
              <a:rPr lang="en-US" sz="2400" dirty="0" err="1"/>
              <a:t>vojenská</a:t>
            </a:r>
            <a:r>
              <a:rPr lang="en-US" sz="2400" dirty="0"/>
              <a:t> </a:t>
            </a:r>
            <a:r>
              <a:rPr lang="en-US" sz="2400" dirty="0" err="1"/>
              <a:t>zařízení</a:t>
            </a:r>
            <a:r>
              <a:rPr lang="en-US" sz="2400" dirty="0"/>
              <a:t> a </a:t>
            </a:r>
            <a:r>
              <a:rPr lang="en-US" sz="2400" dirty="0" err="1"/>
              <a:t>vojenské</a:t>
            </a:r>
            <a:r>
              <a:rPr lang="en-US" sz="2400" dirty="0"/>
              <a:t> </a:t>
            </a:r>
            <a:r>
              <a:rPr lang="en-US" sz="2400" dirty="0" err="1"/>
              <a:t>záchranné</a:t>
            </a:r>
            <a:r>
              <a:rPr lang="en-US" sz="2400" dirty="0"/>
              <a:t> </a:t>
            </a:r>
            <a:r>
              <a:rPr lang="en-US" sz="2400" dirty="0" err="1"/>
              <a:t>útvary</a:t>
            </a:r>
            <a:r>
              <a:rPr lang="en-US" sz="2400" dirty="0"/>
              <a:t>, </a:t>
            </a:r>
          </a:p>
          <a:p>
            <a:pPr marL="0" indent="0">
              <a:buNone/>
            </a:pPr>
            <a:r>
              <a:rPr lang="en-US" sz="2400" dirty="0"/>
              <a:t>c)	</a:t>
            </a:r>
            <a:r>
              <a:rPr lang="en-US" sz="2400" dirty="0" err="1"/>
              <a:t>provádí</a:t>
            </a:r>
            <a:r>
              <a:rPr lang="en-US" sz="2400" dirty="0"/>
              <a:t> </a:t>
            </a:r>
            <a:r>
              <a:rPr lang="en-US" sz="2400" dirty="0" err="1"/>
              <a:t>kontrolu</a:t>
            </a:r>
            <a:r>
              <a:rPr lang="en-US" sz="2400" dirty="0"/>
              <a:t> </a:t>
            </a:r>
            <a:r>
              <a:rPr lang="en-US" sz="2400" dirty="0" err="1"/>
              <a:t>armády</a:t>
            </a:r>
            <a:r>
              <a:rPr lang="en-US" sz="2400" dirty="0"/>
              <a:t>, </a:t>
            </a:r>
          </a:p>
          <a:p>
            <a:pPr marL="466618" indent="-466618">
              <a:buAutoNum type="alphaLcParenR" startAt="4"/>
            </a:pPr>
            <a:r>
              <a:rPr lang="en-US" sz="2400" dirty="0" err="1"/>
              <a:t>provádí</a:t>
            </a:r>
            <a:r>
              <a:rPr lang="en-US" sz="2400" dirty="0"/>
              <a:t> </a:t>
            </a:r>
            <a:r>
              <a:rPr lang="en-US" sz="2400" dirty="0" err="1"/>
              <a:t>státní</a:t>
            </a:r>
            <a:r>
              <a:rPr lang="en-US" sz="2400" dirty="0"/>
              <a:t> </a:t>
            </a:r>
            <a:r>
              <a:rPr lang="en-US" sz="2400" dirty="0" err="1"/>
              <a:t>odborný</a:t>
            </a:r>
            <a:r>
              <a:rPr lang="en-US" sz="2400" dirty="0"/>
              <a:t> </a:t>
            </a:r>
            <a:r>
              <a:rPr lang="en-US" sz="2400" dirty="0" err="1"/>
              <a:t>dozor</a:t>
            </a:r>
            <a:endParaRPr lang="en-US" sz="2400" dirty="0"/>
          </a:p>
          <a:p>
            <a:pPr marL="466618" indent="-466618">
              <a:buAutoNum type="alphaLcParenR" startAt="4"/>
            </a:pPr>
            <a:r>
              <a:rPr lang="en-US" sz="2400" dirty="0" err="1"/>
              <a:t>zřizuje</a:t>
            </a:r>
            <a:r>
              <a:rPr lang="en-US" sz="2400" dirty="0"/>
              <a:t> </a:t>
            </a:r>
            <a:r>
              <a:rPr lang="en-US" sz="2400" dirty="0" err="1"/>
              <a:t>vojenská</a:t>
            </a:r>
            <a:r>
              <a:rPr lang="en-US" sz="2400" dirty="0"/>
              <a:t> </a:t>
            </a:r>
            <a:r>
              <a:rPr lang="en-US" sz="2400" dirty="0" err="1"/>
              <a:t>vyznamenání</a:t>
            </a:r>
            <a:r>
              <a:rPr lang="en-US" sz="2400" dirty="0"/>
              <a:t>.</a:t>
            </a:r>
          </a:p>
        </p:txBody>
      </p:sp>
    </p:spTree>
    <p:extLst>
      <p:ext uri="{BB962C8B-B14F-4D97-AF65-F5344CB8AC3E}">
        <p14:creationId xmlns:p14="http://schemas.microsoft.com/office/powerpoint/2010/main" val="61718013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Náčelní Vojenské kanceláře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a) </a:t>
            </a:r>
            <a:r>
              <a:rPr lang="en-US" sz="2400" dirty="0" err="1"/>
              <a:t>jmenuje</a:t>
            </a:r>
            <a:r>
              <a:rPr lang="en-US" sz="2400" dirty="0"/>
              <a:t> a </a:t>
            </a:r>
            <a:r>
              <a:rPr lang="en-US" sz="2400" dirty="0" err="1"/>
              <a:t>odvolává</a:t>
            </a:r>
            <a:r>
              <a:rPr lang="en-US" sz="2400" dirty="0"/>
              <a:t> </a:t>
            </a:r>
            <a:r>
              <a:rPr lang="en-US" sz="2400" dirty="0" err="1"/>
              <a:t>velitele</a:t>
            </a:r>
            <a:r>
              <a:rPr lang="en-US" sz="2400" dirty="0"/>
              <a:t> </a:t>
            </a:r>
            <a:r>
              <a:rPr lang="en-US" sz="2400" dirty="0" err="1"/>
              <a:t>Hradní</a:t>
            </a:r>
            <a:r>
              <a:rPr lang="en-US" sz="2400" dirty="0"/>
              <a:t> </a:t>
            </a:r>
            <a:r>
              <a:rPr lang="en-US" sz="2400" dirty="0" err="1"/>
              <a:t>stráže</a:t>
            </a:r>
            <a:r>
              <a:rPr lang="en-US" sz="2400" dirty="0"/>
              <a:t>, </a:t>
            </a:r>
          </a:p>
          <a:p>
            <a:pPr marL="466618" indent="-466618">
              <a:buAutoNum type="alphaLcParenR" startAt="2"/>
            </a:pPr>
            <a:r>
              <a:rPr lang="en-US" sz="2400" dirty="0" err="1"/>
              <a:t>má</a:t>
            </a:r>
            <a:r>
              <a:rPr lang="en-US" sz="2400" dirty="0"/>
              <a:t> </a:t>
            </a:r>
            <a:r>
              <a:rPr lang="en-US" sz="2400" dirty="0" err="1"/>
              <a:t>vůči</a:t>
            </a:r>
            <a:r>
              <a:rPr lang="en-US" sz="2400" dirty="0"/>
              <a:t> </a:t>
            </a:r>
            <a:r>
              <a:rPr lang="en-US" sz="2400" dirty="0" err="1"/>
              <a:t>vojákům</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  a </a:t>
            </a:r>
            <a:r>
              <a:rPr lang="en-US" sz="2400" dirty="0" err="1"/>
              <a:t>vojákům</a:t>
            </a:r>
            <a:r>
              <a:rPr lang="en-US" sz="2400" dirty="0"/>
              <a:t> </a:t>
            </a:r>
            <a:r>
              <a:rPr lang="en-US" sz="2400" dirty="0" err="1"/>
              <a:t>Hradní</a:t>
            </a:r>
            <a:r>
              <a:rPr lang="en-US" sz="2400" dirty="0"/>
              <a:t> </a:t>
            </a:r>
            <a:r>
              <a:rPr lang="en-US" sz="2400" dirty="0" err="1"/>
              <a:t>stráže</a:t>
            </a:r>
            <a:r>
              <a:rPr lang="en-US" sz="2400" dirty="0"/>
              <a:t> </a:t>
            </a:r>
            <a:r>
              <a:rPr lang="en-US" sz="2400" dirty="0" err="1"/>
              <a:t>oprávnění</a:t>
            </a:r>
            <a:r>
              <a:rPr lang="en-US" sz="2400" dirty="0"/>
              <a:t> </a:t>
            </a:r>
            <a:r>
              <a:rPr lang="en-US" sz="2400" dirty="0" err="1"/>
              <a:t>jako</a:t>
            </a:r>
            <a:r>
              <a:rPr lang="en-US" sz="2400" dirty="0"/>
              <a:t> </a:t>
            </a:r>
            <a:r>
              <a:rPr lang="en-US" sz="2400" dirty="0" err="1"/>
              <a:t>ministr</a:t>
            </a:r>
            <a:r>
              <a:rPr lang="en-US" sz="2400" dirty="0"/>
              <a:t> </a:t>
            </a:r>
          </a:p>
          <a:p>
            <a:pPr marL="466618" indent="-466618">
              <a:buAutoNum type="alphaLcParenR" startAt="2"/>
            </a:pPr>
            <a:r>
              <a:rPr lang="en-US" sz="2400" dirty="0" err="1"/>
              <a:t>Hradní</a:t>
            </a:r>
            <a:r>
              <a:rPr lang="en-US" sz="2400" dirty="0"/>
              <a:t> </a:t>
            </a:r>
            <a:r>
              <a:rPr lang="en-US" sz="2400" dirty="0" err="1"/>
              <a:t>stráž</a:t>
            </a:r>
            <a:r>
              <a:rPr lang="en-US" sz="2400" dirty="0"/>
              <a:t> je </a:t>
            </a:r>
            <a:r>
              <a:rPr lang="en-US" sz="2400" dirty="0" err="1"/>
              <a:t>podřízena</a:t>
            </a:r>
            <a:r>
              <a:rPr lang="en-US" sz="2400" dirty="0"/>
              <a:t> </a:t>
            </a:r>
            <a:r>
              <a:rPr lang="en-US" sz="2400" dirty="0" err="1"/>
              <a:t>náčelníkovi</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a:t>
            </a:r>
          </a:p>
        </p:txBody>
      </p:sp>
    </p:spTree>
    <p:extLst>
      <p:ext uri="{BB962C8B-B14F-4D97-AF65-F5344CB8AC3E}">
        <p14:creationId xmlns:p14="http://schemas.microsoft.com/office/powerpoint/2010/main" val="6651377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Úkoly  Hradní stráže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200" dirty="0" err="1"/>
              <a:t>Hradní</a:t>
            </a:r>
            <a:r>
              <a:rPr lang="en-US" sz="2200" dirty="0"/>
              <a:t> </a:t>
            </a:r>
            <a:r>
              <a:rPr lang="en-US" sz="2200" dirty="0" err="1"/>
              <a:t>stráž</a:t>
            </a:r>
            <a:r>
              <a:rPr lang="en-US" sz="2200" dirty="0"/>
              <a:t>:	</a:t>
            </a:r>
          </a:p>
          <a:p>
            <a:pPr marL="466618" indent="-466618">
              <a:buAutoNum type="alphaLcParenR"/>
            </a:pPr>
            <a:r>
              <a:rPr lang="en-US" sz="2200" dirty="0" err="1"/>
              <a:t>provádí</a:t>
            </a:r>
            <a:r>
              <a:rPr lang="en-US" sz="2200" dirty="0"/>
              <a:t> </a:t>
            </a:r>
            <a:r>
              <a:rPr lang="en-US" sz="2200" dirty="0" err="1"/>
              <a:t>vnější</a:t>
            </a:r>
            <a:r>
              <a:rPr lang="en-US" sz="2200" dirty="0"/>
              <a:t> </a:t>
            </a:r>
            <a:r>
              <a:rPr lang="en-US" sz="2200" dirty="0" err="1"/>
              <a:t>ostrahu</a:t>
            </a:r>
            <a:r>
              <a:rPr lang="en-US" sz="2200" dirty="0"/>
              <a:t> </a:t>
            </a:r>
            <a:r>
              <a:rPr lang="en-US" sz="2200" dirty="0" err="1"/>
              <a:t>areálu</a:t>
            </a:r>
            <a:r>
              <a:rPr lang="en-US" sz="2200" dirty="0"/>
              <a:t> </a:t>
            </a:r>
            <a:r>
              <a:rPr lang="en-US" sz="2200" dirty="0" err="1"/>
              <a:t>Pražského</a:t>
            </a:r>
            <a:r>
              <a:rPr lang="en-US" sz="2200" dirty="0"/>
              <a:t> </a:t>
            </a:r>
            <a:r>
              <a:rPr lang="en-US" sz="2200" dirty="0" err="1"/>
              <a:t>hradu</a:t>
            </a:r>
            <a:r>
              <a:rPr lang="en-US" sz="2200" dirty="0"/>
              <a:t>, </a:t>
            </a:r>
            <a:r>
              <a:rPr lang="en-US" sz="2200" dirty="0" err="1"/>
              <a:t>zabezpečuje</a:t>
            </a:r>
            <a:r>
              <a:rPr lang="en-US" sz="2200" dirty="0"/>
              <a:t> </a:t>
            </a:r>
            <a:r>
              <a:rPr lang="en-US" sz="2200" dirty="0" err="1"/>
              <a:t>jeho</a:t>
            </a:r>
            <a:r>
              <a:rPr lang="en-US" sz="2200" dirty="0"/>
              <a:t> </a:t>
            </a:r>
            <a:r>
              <a:rPr lang="en-US" sz="2200" dirty="0" err="1"/>
              <a:t>obranu</a:t>
            </a:r>
            <a:r>
              <a:rPr lang="en-US" sz="2200" dirty="0"/>
              <a:t> a </a:t>
            </a:r>
            <a:r>
              <a:rPr lang="en-US" sz="2200" dirty="0" err="1"/>
              <a:t>provádí</a:t>
            </a:r>
            <a:r>
              <a:rPr lang="en-US" sz="2200" dirty="0"/>
              <a:t> </a:t>
            </a:r>
            <a:r>
              <a:rPr lang="en-US" sz="2200" dirty="0" err="1"/>
              <a:t>vnější</a:t>
            </a:r>
            <a:r>
              <a:rPr lang="en-US" sz="2200" dirty="0"/>
              <a:t> </a:t>
            </a:r>
            <a:r>
              <a:rPr lang="en-US" sz="2200" dirty="0" err="1"/>
              <a:t>ostrahu</a:t>
            </a:r>
            <a:r>
              <a:rPr lang="en-US" sz="2200" dirty="0"/>
              <a:t> a </a:t>
            </a:r>
            <a:r>
              <a:rPr lang="en-US" sz="2200" dirty="0" err="1"/>
              <a:t>obranu</a:t>
            </a:r>
            <a:r>
              <a:rPr lang="en-US" sz="2200" dirty="0"/>
              <a:t> </a:t>
            </a:r>
            <a:r>
              <a:rPr lang="en-US" sz="2200" dirty="0" err="1"/>
              <a:t>objektů</a:t>
            </a:r>
            <a:r>
              <a:rPr lang="en-US" sz="2200" dirty="0"/>
              <a:t>, </a:t>
            </a:r>
            <a:r>
              <a:rPr lang="en-US" sz="2200" dirty="0" err="1"/>
              <a:t>které</a:t>
            </a:r>
            <a:r>
              <a:rPr lang="en-US" sz="2200" dirty="0"/>
              <a:t> </a:t>
            </a:r>
            <a:r>
              <a:rPr lang="en-US" sz="2200" dirty="0" err="1"/>
              <a:t>jsou</a:t>
            </a:r>
            <a:r>
              <a:rPr lang="en-US" sz="2200" dirty="0"/>
              <a:t> </a:t>
            </a:r>
            <a:r>
              <a:rPr lang="en-US" sz="2200" dirty="0" err="1"/>
              <a:t>dočasným</a:t>
            </a:r>
            <a:r>
              <a:rPr lang="en-US" sz="2200" dirty="0"/>
              <a:t> </a:t>
            </a:r>
            <a:r>
              <a:rPr lang="en-US" sz="2200" dirty="0" err="1"/>
              <a:t>sídlem</a:t>
            </a:r>
            <a:r>
              <a:rPr lang="en-US" sz="2200" dirty="0"/>
              <a:t> </a:t>
            </a:r>
            <a:r>
              <a:rPr lang="en-US" sz="2200" dirty="0" err="1"/>
              <a:t>Prezidenta</a:t>
            </a:r>
            <a:r>
              <a:rPr lang="en-US" sz="2200" dirty="0"/>
              <a:t> </a:t>
            </a:r>
            <a:r>
              <a:rPr lang="en-US" sz="2200" dirty="0" err="1"/>
              <a:t>republiky</a:t>
            </a:r>
            <a:r>
              <a:rPr lang="en-US" sz="2200" dirty="0"/>
              <a:t> a </a:t>
            </a:r>
            <a:r>
              <a:rPr lang="en-US" sz="2200" dirty="0" err="1"/>
              <a:t>jeho</a:t>
            </a:r>
            <a:r>
              <a:rPr lang="en-US" sz="2200" dirty="0"/>
              <a:t> </a:t>
            </a:r>
            <a:r>
              <a:rPr lang="en-US" sz="2200" dirty="0" err="1"/>
              <a:t>hostů</a:t>
            </a:r>
            <a:r>
              <a:rPr lang="en-US" sz="2200" dirty="0"/>
              <a:t>, </a:t>
            </a:r>
          </a:p>
          <a:p>
            <a:pPr marL="466618" indent="-466618">
              <a:buAutoNum type="alphaLcParenR"/>
            </a:pPr>
            <a:r>
              <a:rPr lang="en-US" sz="2200" dirty="0" err="1"/>
              <a:t>organizuje</a:t>
            </a:r>
            <a:r>
              <a:rPr lang="en-US" sz="2200" dirty="0"/>
              <a:t> a </a:t>
            </a:r>
            <a:r>
              <a:rPr lang="en-US" sz="2200" dirty="0" err="1"/>
              <a:t>zajišťuje</a:t>
            </a:r>
            <a:r>
              <a:rPr lang="en-US" sz="2200" dirty="0"/>
              <a:t> </a:t>
            </a:r>
            <a:r>
              <a:rPr lang="en-US" sz="2200" dirty="0" err="1"/>
              <a:t>vojenské</a:t>
            </a:r>
            <a:r>
              <a:rPr lang="en-US" sz="2200" dirty="0"/>
              <a:t> </a:t>
            </a:r>
            <a:r>
              <a:rPr lang="en-US" sz="2200" dirty="0" err="1"/>
              <a:t>pocty</a:t>
            </a:r>
            <a:r>
              <a:rPr lang="en-US" sz="2200" dirty="0"/>
              <a:t>, </a:t>
            </a:r>
            <a:r>
              <a:rPr lang="en-US" sz="2200" dirty="0" err="1"/>
              <a:t>zejména</a:t>
            </a:r>
            <a:r>
              <a:rPr lang="en-US" sz="2200" dirty="0"/>
              <a:t> </a:t>
            </a:r>
            <a:r>
              <a:rPr lang="en-US" sz="2200" dirty="0" err="1"/>
              <a:t>při</a:t>
            </a:r>
            <a:r>
              <a:rPr lang="en-US" sz="2200" dirty="0"/>
              <a:t> </a:t>
            </a:r>
            <a:r>
              <a:rPr lang="en-US" sz="2200" dirty="0" err="1"/>
              <a:t>oficiálních</a:t>
            </a:r>
            <a:r>
              <a:rPr lang="en-US" sz="2200" dirty="0"/>
              <a:t> </a:t>
            </a:r>
            <a:r>
              <a:rPr lang="en-US" sz="2200" dirty="0" err="1"/>
              <a:t>návštěvách</a:t>
            </a:r>
            <a:r>
              <a:rPr lang="en-US" sz="2200" dirty="0"/>
              <a:t> </a:t>
            </a:r>
            <a:r>
              <a:rPr lang="en-US" sz="2200" dirty="0" err="1"/>
              <a:t>představitelů</a:t>
            </a:r>
            <a:r>
              <a:rPr lang="en-US" sz="2200" dirty="0"/>
              <a:t> </a:t>
            </a:r>
            <a:r>
              <a:rPr lang="en-US" sz="2200" dirty="0" err="1"/>
              <a:t>jiných</a:t>
            </a:r>
            <a:r>
              <a:rPr lang="en-US" sz="2200" dirty="0"/>
              <a:t> </a:t>
            </a:r>
            <a:r>
              <a:rPr lang="en-US" sz="2200" dirty="0" err="1"/>
              <a:t>států</a:t>
            </a:r>
            <a:r>
              <a:rPr lang="en-US" sz="2200" dirty="0"/>
              <a:t> a </a:t>
            </a:r>
            <a:r>
              <a:rPr lang="en-US" sz="2200" dirty="0" err="1"/>
              <a:t>při</a:t>
            </a:r>
            <a:r>
              <a:rPr lang="en-US" sz="2200" dirty="0"/>
              <a:t> </a:t>
            </a:r>
            <a:r>
              <a:rPr lang="en-US" sz="2200" dirty="0" err="1"/>
              <a:t>přijetí</a:t>
            </a:r>
            <a:r>
              <a:rPr lang="en-US" sz="2200" dirty="0"/>
              <a:t> </a:t>
            </a:r>
            <a:r>
              <a:rPr lang="en-US" sz="2200" dirty="0" err="1"/>
              <a:t>vedoucích</a:t>
            </a:r>
            <a:r>
              <a:rPr lang="en-US" sz="2200" dirty="0"/>
              <a:t> </a:t>
            </a:r>
            <a:r>
              <a:rPr lang="en-US" sz="2200" dirty="0" err="1"/>
              <a:t>zastupitelských</a:t>
            </a:r>
            <a:r>
              <a:rPr lang="en-US" sz="2200" dirty="0"/>
              <a:t> </a:t>
            </a:r>
            <a:r>
              <a:rPr lang="en-US" sz="2200" dirty="0" err="1"/>
              <a:t>misí</a:t>
            </a:r>
            <a:r>
              <a:rPr lang="en-US" sz="2200" dirty="0"/>
              <a:t> u </a:t>
            </a:r>
            <a:r>
              <a:rPr lang="en-US" sz="2200" dirty="0" err="1"/>
              <a:t>Prezidenta</a:t>
            </a:r>
            <a:r>
              <a:rPr lang="en-US" sz="2200" dirty="0"/>
              <a:t> </a:t>
            </a:r>
            <a:r>
              <a:rPr lang="en-US" sz="2200" dirty="0" err="1"/>
              <a:t>republiky</a:t>
            </a:r>
            <a:r>
              <a:rPr lang="en-US" sz="2200" dirty="0"/>
              <a:t>. </a:t>
            </a:r>
          </a:p>
          <a:p>
            <a:pPr marL="466618" indent="-466618">
              <a:buAutoNum type="alphaLcParenR"/>
            </a:pPr>
            <a:r>
              <a:rPr lang="en-US" sz="2200" dirty="0" err="1"/>
              <a:t>Hradní</a:t>
            </a:r>
            <a:r>
              <a:rPr lang="en-US" sz="2200" dirty="0"/>
              <a:t> </a:t>
            </a:r>
            <a:r>
              <a:rPr lang="en-US" sz="2200" dirty="0" err="1"/>
              <a:t>stráž</a:t>
            </a:r>
            <a:r>
              <a:rPr lang="en-US" sz="2200" dirty="0"/>
              <a:t> </a:t>
            </a:r>
            <a:r>
              <a:rPr lang="en-US" sz="2200" dirty="0" err="1"/>
              <a:t>nesmí</a:t>
            </a:r>
            <a:r>
              <a:rPr lang="en-US" sz="2200" dirty="0"/>
              <a:t> </a:t>
            </a:r>
            <a:r>
              <a:rPr lang="en-US" sz="2200" dirty="0" err="1"/>
              <a:t>být</a:t>
            </a:r>
            <a:r>
              <a:rPr lang="en-US" sz="2200" dirty="0"/>
              <a:t> </a:t>
            </a:r>
            <a:r>
              <a:rPr lang="en-US" sz="2200" dirty="0" err="1"/>
              <a:t>použita</a:t>
            </a:r>
            <a:r>
              <a:rPr lang="en-US" sz="2200" dirty="0"/>
              <a:t> k </a:t>
            </a:r>
            <a:r>
              <a:rPr lang="en-US" sz="2200" dirty="0" err="1"/>
              <a:t>plnění</a:t>
            </a:r>
            <a:r>
              <a:rPr lang="en-US" sz="2200" dirty="0"/>
              <a:t> </a:t>
            </a:r>
            <a:r>
              <a:rPr lang="en-US" sz="2200" dirty="0" err="1"/>
              <a:t>jiných</a:t>
            </a:r>
            <a:r>
              <a:rPr lang="en-US" sz="2200" dirty="0"/>
              <a:t> </a:t>
            </a:r>
            <a:r>
              <a:rPr lang="en-US" sz="2200" dirty="0" err="1"/>
              <a:t>úkolů</a:t>
            </a:r>
            <a:r>
              <a:rPr lang="en-US" sz="2200" dirty="0"/>
              <a:t>, bez </a:t>
            </a:r>
            <a:r>
              <a:rPr lang="en-US" sz="2200" dirty="0" err="1"/>
              <a:t>souhlasu</a:t>
            </a:r>
            <a:r>
              <a:rPr lang="en-US" sz="2200" dirty="0"/>
              <a:t> </a:t>
            </a:r>
            <a:r>
              <a:rPr lang="en-US" sz="2200" dirty="0" err="1"/>
              <a:t>Prezidenta</a:t>
            </a:r>
            <a:r>
              <a:rPr lang="en-US" sz="2200" dirty="0"/>
              <a:t> </a:t>
            </a:r>
            <a:r>
              <a:rPr lang="en-US" sz="2200" dirty="0" err="1"/>
              <a:t>republiky</a:t>
            </a:r>
            <a:r>
              <a:rPr lang="en-US" sz="2200" dirty="0"/>
              <a:t>.</a:t>
            </a:r>
          </a:p>
        </p:txBody>
      </p:sp>
    </p:spTree>
    <p:extLst>
      <p:ext uri="{BB962C8B-B14F-4D97-AF65-F5344CB8AC3E}">
        <p14:creationId xmlns:p14="http://schemas.microsoft.com/office/powerpoint/2010/main" val="83655169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Základní úkoly armády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1) </a:t>
            </a:r>
            <a:r>
              <a:rPr lang="en-US" sz="2400" dirty="0" err="1"/>
              <a:t>Základním</a:t>
            </a:r>
            <a:r>
              <a:rPr lang="en-US" sz="2400" dirty="0"/>
              <a:t> </a:t>
            </a:r>
            <a:r>
              <a:rPr lang="en-US" sz="2400" dirty="0" err="1"/>
              <a:t>úkolem</a:t>
            </a:r>
            <a:r>
              <a:rPr lang="en-US" sz="2400" dirty="0"/>
              <a:t> </a:t>
            </a:r>
            <a:r>
              <a:rPr lang="en-US" sz="2400" dirty="0" err="1"/>
              <a:t>ozbrojených</a:t>
            </a:r>
            <a:r>
              <a:rPr lang="en-US" sz="2400" dirty="0"/>
              <a:t> </a:t>
            </a:r>
            <a:r>
              <a:rPr lang="en-US" sz="2400" dirty="0" err="1"/>
              <a:t>sil</a:t>
            </a:r>
            <a:r>
              <a:rPr lang="en-US" sz="2400" dirty="0"/>
              <a:t> je </a:t>
            </a:r>
            <a:r>
              <a:rPr lang="en-US" sz="2400" dirty="0" err="1"/>
              <a:t>připravovat</a:t>
            </a:r>
            <a:r>
              <a:rPr lang="en-US" sz="2400" dirty="0"/>
              <a:t> se k </a:t>
            </a:r>
            <a:r>
              <a:rPr lang="en-US" sz="2400" dirty="0" err="1"/>
              <a:t>obraně</a:t>
            </a:r>
            <a:r>
              <a:rPr lang="en-US" sz="2400" dirty="0"/>
              <a:t> </a:t>
            </a:r>
            <a:r>
              <a:rPr lang="en-US" sz="2400" dirty="0" err="1"/>
              <a:t>České</a:t>
            </a:r>
            <a:r>
              <a:rPr lang="en-US" sz="2400" dirty="0"/>
              <a:t> </a:t>
            </a:r>
            <a:r>
              <a:rPr lang="en-US" sz="2400" dirty="0" err="1"/>
              <a:t>republiky</a:t>
            </a:r>
            <a:r>
              <a:rPr lang="en-US" sz="2400" dirty="0"/>
              <a:t> a </a:t>
            </a:r>
            <a:r>
              <a:rPr lang="en-US" sz="2400" dirty="0" err="1"/>
              <a:t>bránit</a:t>
            </a:r>
            <a:r>
              <a:rPr lang="en-US" sz="2400" dirty="0"/>
              <a:t> ji </a:t>
            </a:r>
            <a:r>
              <a:rPr lang="en-US" sz="2400" dirty="0" err="1"/>
              <a:t>proti</a:t>
            </a:r>
            <a:r>
              <a:rPr lang="en-US" sz="2400" dirty="0"/>
              <a:t> </a:t>
            </a:r>
            <a:r>
              <a:rPr lang="en-US" sz="2400" dirty="0" err="1"/>
              <a:t>vnějšímu</a:t>
            </a:r>
            <a:r>
              <a:rPr lang="en-US" sz="2400" dirty="0"/>
              <a:t> </a:t>
            </a:r>
            <a:r>
              <a:rPr lang="en-US" sz="2400" dirty="0" err="1"/>
              <a:t>napadení</a:t>
            </a:r>
            <a:r>
              <a:rPr lang="en-US" sz="2400" dirty="0"/>
              <a:t>. </a:t>
            </a:r>
          </a:p>
          <a:p>
            <a:endParaRPr lang="en-US" sz="2400" dirty="0"/>
          </a:p>
          <a:p>
            <a:pPr marL="0" indent="0">
              <a:buNone/>
            </a:pPr>
            <a:r>
              <a:rPr lang="en-US" sz="2400" dirty="0"/>
              <a:t>2) </a:t>
            </a:r>
            <a:r>
              <a:rPr lang="en-US" sz="2400" dirty="0" err="1"/>
              <a:t>Ozbrojené</a:t>
            </a:r>
            <a:r>
              <a:rPr lang="en-US" sz="2400" dirty="0"/>
              <a:t> </a:t>
            </a:r>
            <a:r>
              <a:rPr lang="en-US" sz="2400" dirty="0" err="1"/>
              <a:t>síly</a:t>
            </a:r>
            <a:r>
              <a:rPr lang="en-US" sz="2400" dirty="0"/>
              <a:t> </a:t>
            </a:r>
            <a:r>
              <a:rPr lang="en-US" sz="2400" dirty="0" err="1"/>
              <a:t>plní</a:t>
            </a:r>
            <a:r>
              <a:rPr lang="en-US" sz="2400" dirty="0"/>
              <a:t> </a:t>
            </a:r>
            <a:r>
              <a:rPr lang="en-US" sz="2400" dirty="0" err="1"/>
              <a:t>též</a:t>
            </a:r>
            <a:r>
              <a:rPr lang="en-US" sz="2400" dirty="0"/>
              <a:t> </a:t>
            </a:r>
            <a:r>
              <a:rPr lang="en-US" sz="2400" dirty="0" err="1"/>
              <a:t>úkoly</a:t>
            </a:r>
            <a:r>
              <a:rPr lang="en-US" sz="2400" dirty="0"/>
              <a:t>, </a:t>
            </a:r>
            <a:r>
              <a:rPr lang="en-US" sz="2400" dirty="0" err="1"/>
              <a:t>které</a:t>
            </a:r>
            <a:r>
              <a:rPr lang="en-US" sz="2400" dirty="0"/>
              <a:t> </a:t>
            </a:r>
            <a:r>
              <a:rPr lang="en-US" sz="2400" dirty="0" err="1"/>
              <a:t>vyplývají</a:t>
            </a:r>
            <a:r>
              <a:rPr lang="en-US" sz="2400" dirty="0"/>
              <a:t> z </a:t>
            </a:r>
            <a:r>
              <a:rPr lang="en-US" sz="2400" dirty="0" err="1"/>
              <a:t>mezinárodních</a:t>
            </a:r>
            <a:r>
              <a:rPr lang="en-US" sz="2400" dirty="0"/>
              <a:t> </a:t>
            </a:r>
            <a:r>
              <a:rPr lang="en-US" sz="2400" dirty="0" err="1"/>
              <a:t>smluvních</a:t>
            </a:r>
            <a:r>
              <a:rPr lang="en-US" sz="2400" dirty="0"/>
              <a:t> </a:t>
            </a:r>
            <a:r>
              <a:rPr lang="en-US" sz="2400" dirty="0" err="1"/>
              <a:t>závazků</a:t>
            </a:r>
            <a:r>
              <a:rPr lang="en-US" sz="2400" dirty="0"/>
              <a:t> </a:t>
            </a:r>
            <a:r>
              <a:rPr lang="en-US" sz="2400" dirty="0" err="1"/>
              <a:t>České</a:t>
            </a:r>
            <a:r>
              <a:rPr lang="en-US" sz="2400" dirty="0"/>
              <a:t> </a:t>
            </a:r>
            <a:r>
              <a:rPr lang="en-US" sz="2400" dirty="0" err="1"/>
              <a:t>republiky</a:t>
            </a:r>
            <a:r>
              <a:rPr lang="en-US" sz="2400" dirty="0"/>
              <a:t> o </a:t>
            </a:r>
            <a:r>
              <a:rPr lang="en-US" sz="2400" dirty="0" err="1"/>
              <a:t>společné</a:t>
            </a:r>
            <a:r>
              <a:rPr lang="en-US" sz="2400" dirty="0"/>
              <a:t> </a:t>
            </a:r>
            <a:r>
              <a:rPr lang="en-US" sz="2400" dirty="0" err="1"/>
              <a:t>obraně</a:t>
            </a:r>
            <a:r>
              <a:rPr lang="en-US" sz="2400" dirty="0"/>
              <a:t> </a:t>
            </a:r>
            <a:r>
              <a:rPr lang="en-US" sz="2400" dirty="0" err="1"/>
              <a:t>proti</a:t>
            </a:r>
            <a:r>
              <a:rPr lang="en-US" sz="2400" dirty="0"/>
              <a:t> </a:t>
            </a:r>
            <a:r>
              <a:rPr lang="en-US" sz="2400" dirty="0" err="1"/>
              <a:t>napadení</a:t>
            </a:r>
            <a:r>
              <a:rPr lang="en-US" sz="2400" dirty="0"/>
              <a:t>. </a:t>
            </a:r>
          </a:p>
          <a:p>
            <a:endParaRPr lang="en-US" sz="2400" dirty="0"/>
          </a:p>
          <a:p>
            <a:pPr marL="0" indent="0">
              <a:buNone/>
            </a:pPr>
            <a:r>
              <a:rPr lang="en-US" sz="2400" dirty="0"/>
              <a:t>3) </a:t>
            </a:r>
            <a:r>
              <a:rPr lang="en-US" sz="2400" dirty="0" err="1"/>
              <a:t>Další</a:t>
            </a:r>
            <a:r>
              <a:rPr lang="en-US" sz="2400" dirty="0"/>
              <a:t> </a:t>
            </a:r>
            <a:r>
              <a:rPr lang="en-US" sz="2400" dirty="0" err="1"/>
              <a:t>úkoly</a:t>
            </a:r>
            <a:r>
              <a:rPr lang="en-US" sz="2400" dirty="0"/>
              <a:t> </a:t>
            </a:r>
            <a:r>
              <a:rPr lang="en-US" sz="2400" dirty="0" err="1"/>
              <a:t>armády</a:t>
            </a:r>
            <a:r>
              <a:rPr lang="en-US" sz="2400" dirty="0"/>
              <a:t>, </a:t>
            </a:r>
            <a:r>
              <a:rPr lang="en-US" sz="2400" dirty="0" err="1"/>
              <a:t>Vojenské</a:t>
            </a:r>
            <a:r>
              <a:rPr lang="en-US" sz="2400" dirty="0"/>
              <a:t> </a:t>
            </a:r>
            <a:r>
              <a:rPr lang="en-US" sz="2400" dirty="0" err="1"/>
              <a:t>kanceláře</a:t>
            </a:r>
            <a:r>
              <a:rPr lang="en-US" sz="2400" dirty="0"/>
              <a:t> </a:t>
            </a:r>
            <a:r>
              <a:rPr lang="en-US" sz="2400" dirty="0" err="1"/>
              <a:t>prezidenta</a:t>
            </a:r>
            <a:r>
              <a:rPr lang="en-US" sz="2400" dirty="0"/>
              <a:t> </a:t>
            </a:r>
            <a:r>
              <a:rPr lang="en-US" sz="2400" dirty="0" err="1"/>
              <a:t>republiky</a:t>
            </a:r>
            <a:r>
              <a:rPr lang="en-US" sz="2400" dirty="0"/>
              <a:t>  a </a:t>
            </a:r>
            <a:r>
              <a:rPr lang="en-US" sz="2400" dirty="0" err="1"/>
              <a:t>Hradní</a:t>
            </a:r>
            <a:r>
              <a:rPr lang="en-US" sz="2400" dirty="0"/>
              <a:t> </a:t>
            </a:r>
            <a:r>
              <a:rPr lang="en-US" sz="2400" dirty="0" err="1"/>
              <a:t>stráže</a:t>
            </a:r>
            <a:r>
              <a:rPr lang="en-US" sz="2400" dirty="0"/>
              <a:t> </a:t>
            </a:r>
            <a:r>
              <a:rPr lang="en-US" sz="2400" dirty="0" err="1"/>
              <a:t>jsou</a:t>
            </a:r>
            <a:r>
              <a:rPr lang="en-US" sz="2400" dirty="0"/>
              <a:t> </a:t>
            </a:r>
            <a:r>
              <a:rPr lang="en-US" sz="2400" dirty="0" err="1"/>
              <a:t>stanoveny</a:t>
            </a:r>
            <a:r>
              <a:rPr lang="en-US" sz="2400" dirty="0"/>
              <a:t> </a:t>
            </a:r>
            <a:r>
              <a:rPr lang="en-US" sz="2400" dirty="0" err="1"/>
              <a:t>zákonem</a:t>
            </a:r>
            <a:endParaRPr lang="en-US" sz="2400" dirty="0"/>
          </a:p>
        </p:txBody>
      </p:sp>
    </p:spTree>
    <p:extLst>
      <p:ext uri="{BB962C8B-B14F-4D97-AF65-F5344CB8AC3E}">
        <p14:creationId xmlns:p14="http://schemas.microsoft.com/office/powerpoint/2010/main" val="238116575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Mezinárodní spolupráce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fontScale="62500" lnSpcReduction="20000"/>
          </a:bodyPr>
          <a:lstStyle/>
          <a:p>
            <a:r>
              <a:rPr lang="en-US" sz="3300" dirty="0" err="1"/>
              <a:t>Ozbrojené</a:t>
            </a:r>
            <a:r>
              <a:rPr lang="en-US" sz="3300" dirty="0"/>
              <a:t> </a:t>
            </a:r>
            <a:r>
              <a:rPr lang="en-US" sz="3300" dirty="0" err="1"/>
              <a:t>síly</a:t>
            </a:r>
            <a:r>
              <a:rPr lang="en-US" sz="3300" dirty="0"/>
              <a:t> </a:t>
            </a:r>
            <a:r>
              <a:rPr lang="en-US" sz="3300" dirty="0" err="1"/>
              <a:t>spolupracují</a:t>
            </a:r>
            <a:r>
              <a:rPr lang="en-US" sz="3300" dirty="0"/>
              <a:t> s </a:t>
            </a:r>
            <a:r>
              <a:rPr lang="en-US" sz="3300" dirty="0" err="1"/>
              <a:t>cizími</a:t>
            </a:r>
            <a:r>
              <a:rPr lang="en-US" sz="3300" dirty="0"/>
              <a:t> </a:t>
            </a:r>
            <a:r>
              <a:rPr lang="en-US" sz="3300" dirty="0" err="1"/>
              <a:t>ozbrojenými</a:t>
            </a:r>
            <a:r>
              <a:rPr lang="en-US" sz="3300" dirty="0"/>
              <a:t> </a:t>
            </a:r>
            <a:r>
              <a:rPr lang="en-US" sz="3300" dirty="0" err="1"/>
              <a:t>silami</a:t>
            </a:r>
            <a:r>
              <a:rPr lang="en-US" sz="3300" dirty="0"/>
              <a:t> </a:t>
            </a:r>
            <a:r>
              <a:rPr lang="en-US" sz="3300" dirty="0" err="1"/>
              <a:t>na</a:t>
            </a:r>
            <a:r>
              <a:rPr lang="en-US" sz="3300" dirty="0"/>
              <a:t> </a:t>
            </a:r>
            <a:r>
              <a:rPr lang="en-US" sz="3300" dirty="0" err="1"/>
              <a:t>základě</a:t>
            </a:r>
            <a:r>
              <a:rPr lang="en-US" sz="3300" dirty="0"/>
              <a:t> </a:t>
            </a:r>
            <a:r>
              <a:rPr lang="en-US" sz="3300" dirty="0" err="1"/>
              <a:t>mezinárodních</a:t>
            </a:r>
            <a:r>
              <a:rPr lang="en-US" sz="3300" dirty="0"/>
              <a:t> </a:t>
            </a:r>
            <a:r>
              <a:rPr lang="en-US" sz="3300" dirty="0" err="1"/>
              <a:t>smluv</a:t>
            </a:r>
            <a:r>
              <a:rPr lang="en-US" sz="3300" dirty="0"/>
              <a:t>.</a:t>
            </a:r>
          </a:p>
          <a:p>
            <a:r>
              <a:rPr lang="en-US" sz="3300" dirty="0" err="1"/>
              <a:t>Ozbrojené</a:t>
            </a:r>
            <a:r>
              <a:rPr lang="en-US" sz="3300" dirty="0"/>
              <a:t> </a:t>
            </a:r>
            <a:r>
              <a:rPr lang="en-US" sz="3300" dirty="0" err="1"/>
              <a:t>síly</a:t>
            </a:r>
            <a:r>
              <a:rPr lang="en-US" sz="3300" dirty="0"/>
              <a:t> se </a:t>
            </a:r>
            <a:r>
              <a:rPr lang="en-US" sz="3300" dirty="0" err="1"/>
              <a:t>podílejí</a:t>
            </a:r>
            <a:r>
              <a:rPr lang="en-US" sz="3300" dirty="0"/>
              <a:t> </a:t>
            </a:r>
            <a:r>
              <a:rPr lang="en-US" sz="3300" dirty="0" err="1"/>
              <a:t>na</a:t>
            </a:r>
            <a:r>
              <a:rPr lang="en-US" sz="3300" dirty="0"/>
              <a:t> </a:t>
            </a:r>
            <a:r>
              <a:rPr lang="en-US" sz="3300" dirty="0" err="1"/>
              <a:t>činnostech</a:t>
            </a:r>
            <a:r>
              <a:rPr lang="en-US" sz="3300" dirty="0"/>
              <a:t> </a:t>
            </a:r>
            <a:r>
              <a:rPr lang="en-US" sz="3300" dirty="0" err="1"/>
              <a:t>ve</a:t>
            </a:r>
            <a:r>
              <a:rPr lang="en-US" sz="3300" dirty="0"/>
              <a:t> </a:t>
            </a:r>
            <a:r>
              <a:rPr lang="en-US" sz="3300" dirty="0" err="1"/>
              <a:t>prospěch</a:t>
            </a:r>
            <a:r>
              <a:rPr lang="en-US" sz="3300" dirty="0"/>
              <a:t> </a:t>
            </a:r>
            <a:r>
              <a:rPr lang="en-US" sz="3300" dirty="0" err="1"/>
              <a:t>míru</a:t>
            </a:r>
            <a:r>
              <a:rPr lang="en-US" sz="3300" dirty="0"/>
              <a:t> a </a:t>
            </a:r>
            <a:r>
              <a:rPr lang="en-US" sz="3300" dirty="0" err="1"/>
              <a:t>bezpečnosti</a:t>
            </a:r>
            <a:r>
              <a:rPr lang="en-US" sz="3300" dirty="0"/>
              <a:t>, a to </a:t>
            </a:r>
            <a:r>
              <a:rPr lang="en-US" sz="3300" dirty="0" err="1"/>
              <a:t>zejména</a:t>
            </a:r>
            <a:r>
              <a:rPr lang="en-US" sz="3300" dirty="0"/>
              <a:t> </a:t>
            </a:r>
            <a:r>
              <a:rPr lang="en-US" sz="3300" dirty="0" err="1"/>
              <a:t>účastí</a:t>
            </a:r>
            <a:r>
              <a:rPr lang="en-US" sz="3300" dirty="0"/>
              <a:t> </a:t>
            </a:r>
            <a:r>
              <a:rPr lang="en-US" sz="3300" dirty="0" err="1"/>
              <a:t>na</a:t>
            </a:r>
            <a:r>
              <a:rPr lang="en-US" sz="3300" dirty="0"/>
              <a:t> </a:t>
            </a:r>
            <a:r>
              <a:rPr lang="en-US" sz="3300" dirty="0" err="1"/>
              <a:t>operacích</a:t>
            </a:r>
            <a:r>
              <a:rPr lang="en-US" sz="3300" dirty="0"/>
              <a:t> </a:t>
            </a:r>
            <a:r>
              <a:rPr lang="en-US" sz="3300" dirty="0" err="1"/>
              <a:t>na</a:t>
            </a:r>
            <a:r>
              <a:rPr lang="en-US" sz="3300" dirty="0"/>
              <a:t> </a:t>
            </a:r>
            <a:r>
              <a:rPr lang="en-US" sz="3300" dirty="0" err="1"/>
              <a:t>podporu</a:t>
            </a:r>
            <a:r>
              <a:rPr lang="en-US" sz="3300" dirty="0"/>
              <a:t> a </a:t>
            </a:r>
            <a:r>
              <a:rPr lang="en-US" sz="3300" dirty="0" err="1"/>
              <a:t>udržení</a:t>
            </a:r>
            <a:r>
              <a:rPr lang="en-US" sz="3300" dirty="0"/>
              <a:t> </a:t>
            </a:r>
            <a:r>
              <a:rPr lang="en-US" sz="3300" dirty="0" err="1"/>
              <a:t>míru</a:t>
            </a:r>
            <a:r>
              <a:rPr lang="en-US" sz="3300" dirty="0"/>
              <a:t>, </a:t>
            </a:r>
            <a:r>
              <a:rPr lang="en-US" sz="3300" dirty="0" err="1"/>
              <a:t>záchranných</a:t>
            </a:r>
            <a:r>
              <a:rPr lang="en-US" sz="3300" dirty="0"/>
              <a:t> a </a:t>
            </a:r>
            <a:r>
              <a:rPr lang="en-US" sz="3300" dirty="0" err="1"/>
              <a:t>humanitárních</a:t>
            </a:r>
            <a:r>
              <a:rPr lang="en-US" sz="3300" dirty="0"/>
              <a:t> </a:t>
            </a:r>
            <a:r>
              <a:rPr lang="en-US" sz="3300" dirty="0" err="1"/>
              <a:t>akcích</a:t>
            </a:r>
            <a:r>
              <a:rPr lang="en-US" sz="3300" dirty="0"/>
              <a:t>; do </a:t>
            </a:r>
            <a:r>
              <a:rPr lang="en-US" sz="3300" dirty="0" err="1"/>
              <a:t>těchto</a:t>
            </a:r>
            <a:r>
              <a:rPr lang="en-US" sz="3300" dirty="0"/>
              <a:t> </a:t>
            </a:r>
            <a:r>
              <a:rPr lang="en-US" sz="3300" dirty="0" err="1"/>
              <a:t>operací</a:t>
            </a:r>
            <a:r>
              <a:rPr lang="en-US" sz="3300" dirty="0"/>
              <a:t> a </a:t>
            </a:r>
            <a:r>
              <a:rPr lang="en-US" sz="3300" dirty="0" err="1"/>
              <a:t>akcí</a:t>
            </a:r>
            <a:r>
              <a:rPr lang="en-US" sz="3300" dirty="0"/>
              <a:t> se </a:t>
            </a:r>
            <a:r>
              <a:rPr lang="en-US" sz="3300" dirty="0" err="1"/>
              <a:t>mohou</a:t>
            </a:r>
            <a:r>
              <a:rPr lang="en-US" sz="3300" dirty="0"/>
              <a:t> </a:t>
            </a:r>
            <a:r>
              <a:rPr lang="en-US" sz="3300" dirty="0" err="1"/>
              <a:t>vojáci</a:t>
            </a:r>
            <a:r>
              <a:rPr lang="en-US" sz="3300" dirty="0"/>
              <a:t> z </a:t>
            </a:r>
            <a:r>
              <a:rPr lang="en-US" sz="3300" dirty="0" err="1"/>
              <a:t>povolání</a:t>
            </a:r>
            <a:r>
              <a:rPr lang="en-US" sz="3300" dirty="0"/>
              <a:t> </a:t>
            </a:r>
            <a:r>
              <a:rPr lang="en-US" sz="3300" dirty="0" err="1"/>
              <a:t>vysílat</a:t>
            </a:r>
            <a:r>
              <a:rPr lang="en-US" sz="3300" dirty="0"/>
              <a:t> </a:t>
            </a:r>
            <a:r>
              <a:rPr lang="en-US" sz="3300" dirty="0" err="1"/>
              <a:t>i</a:t>
            </a:r>
            <a:r>
              <a:rPr lang="en-US" sz="3300" dirty="0"/>
              <a:t> </a:t>
            </a:r>
            <a:r>
              <a:rPr lang="en-US" sz="3300" dirty="0" err="1"/>
              <a:t>jako</a:t>
            </a:r>
            <a:r>
              <a:rPr lang="en-US" sz="3300" dirty="0"/>
              <a:t> </a:t>
            </a:r>
            <a:r>
              <a:rPr lang="en-US" sz="3300" dirty="0" err="1"/>
              <a:t>jednotlivci</a:t>
            </a:r>
            <a:r>
              <a:rPr lang="en-US" sz="3300" dirty="0"/>
              <a:t>. </a:t>
            </a:r>
          </a:p>
          <a:p>
            <a:r>
              <a:rPr lang="en-US" sz="3300" dirty="0" err="1"/>
              <a:t>Ozbrojené</a:t>
            </a:r>
            <a:r>
              <a:rPr lang="en-US" sz="3300" dirty="0"/>
              <a:t> </a:t>
            </a:r>
            <a:r>
              <a:rPr lang="en-US" sz="3300" dirty="0" err="1"/>
              <a:t>síly</a:t>
            </a:r>
            <a:r>
              <a:rPr lang="en-US" sz="3300" dirty="0"/>
              <a:t> se </a:t>
            </a:r>
            <a:r>
              <a:rPr lang="en-US" sz="3300" dirty="0" err="1"/>
              <a:t>mohou</a:t>
            </a:r>
            <a:r>
              <a:rPr lang="en-US" sz="3300" dirty="0"/>
              <a:t> </a:t>
            </a:r>
            <a:r>
              <a:rPr lang="en-US" sz="3300" dirty="0" err="1"/>
              <a:t>zúčastňovat</a:t>
            </a:r>
            <a:r>
              <a:rPr lang="en-US" sz="3300" dirty="0"/>
              <a:t> </a:t>
            </a:r>
            <a:r>
              <a:rPr lang="en-US" sz="3300" dirty="0" err="1"/>
              <a:t>vojenských</a:t>
            </a:r>
            <a:r>
              <a:rPr lang="en-US" sz="3300" dirty="0"/>
              <a:t> </a:t>
            </a:r>
            <a:r>
              <a:rPr lang="en-US" sz="3300" dirty="0" err="1"/>
              <a:t>cvičení</a:t>
            </a:r>
            <a:r>
              <a:rPr lang="en-US" sz="3300" dirty="0"/>
              <a:t> </a:t>
            </a:r>
            <a:r>
              <a:rPr lang="en-US" sz="3300" dirty="0" err="1"/>
              <a:t>spolu</a:t>
            </a:r>
            <a:r>
              <a:rPr lang="en-US" sz="3300" dirty="0"/>
              <a:t> s </a:t>
            </a:r>
            <a:r>
              <a:rPr lang="en-US" sz="3300" dirty="0" err="1"/>
              <a:t>cizími</a:t>
            </a:r>
            <a:r>
              <a:rPr lang="en-US" sz="3300" dirty="0"/>
              <a:t> </a:t>
            </a:r>
            <a:r>
              <a:rPr lang="en-US" sz="3300" dirty="0" err="1"/>
              <a:t>ozbrojenými</a:t>
            </a:r>
            <a:r>
              <a:rPr lang="en-US" sz="3300" dirty="0"/>
              <a:t> </a:t>
            </a:r>
            <a:r>
              <a:rPr lang="en-US" sz="3300" dirty="0" err="1"/>
              <a:t>silami</a:t>
            </a:r>
            <a:r>
              <a:rPr lang="en-US" sz="3300" dirty="0"/>
              <a:t> </a:t>
            </a:r>
            <a:r>
              <a:rPr lang="en-US" sz="3300" dirty="0" err="1"/>
              <a:t>na</a:t>
            </a:r>
            <a:r>
              <a:rPr lang="en-US" sz="3300" dirty="0"/>
              <a:t> </a:t>
            </a:r>
            <a:r>
              <a:rPr lang="en-US" sz="3300" dirty="0" err="1"/>
              <a:t>území</a:t>
            </a:r>
            <a:r>
              <a:rPr lang="en-US" sz="3300" dirty="0"/>
              <a:t> </a:t>
            </a:r>
            <a:r>
              <a:rPr lang="en-US" sz="3300" dirty="0" err="1"/>
              <a:t>České</a:t>
            </a:r>
            <a:r>
              <a:rPr lang="en-US" sz="3300" dirty="0"/>
              <a:t> </a:t>
            </a:r>
            <a:r>
              <a:rPr lang="en-US" sz="3300" dirty="0" err="1"/>
              <a:t>republiky</a:t>
            </a:r>
            <a:r>
              <a:rPr lang="en-US" sz="3300" dirty="0"/>
              <a:t> </a:t>
            </a:r>
            <a:r>
              <a:rPr lang="en-US" sz="3300" dirty="0" err="1"/>
              <a:t>nebo</a:t>
            </a:r>
            <a:r>
              <a:rPr lang="en-US" sz="3300" dirty="0"/>
              <a:t> v </a:t>
            </a:r>
            <a:r>
              <a:rPr lang="en-US" sz="3300" dirty="0" err="1"/>
              <a:t>zahraničí</a:t>
            </a:r>
            <a:r>
              <a:rPr lang="en-US" sz="3300" dirty="0"/>
              <a:t>. </a:t>
            </a:r>
          </a:p>
          <a:p>
            <a:endParaRPr lang="en-US" sz="1300" dirty="0"/>
          </a:p>
          <a:p>
            <a:r>
              <a:rPr lang="en-US" sz="1300" dirty="0"/>
              <a:t> </a:t>
            </a:r>
          </a:p>
          <a:p>
            <a:endParaRPr lang="en-US" sz="1300" dirty="0"/>
          </a:p>
          <a:p>
            <a:endParaRPr lang="en-US" sz="1300" dirty="0"/>
          </a:p>
          <a:p>
            <a:endParaRPr lang="en-US" sz="1300" dirty="0"/>
          </a:p>
          <a:p>
            <a:r>
              <a:rPr lang="en-US" sz="1300" dirty="0"/>
              <a:t> </a:t>
            </a:r>
          </a:p>
          <a:p>
            <a:endParaRPr lang="en-US" sz="1300" dirty="0"/>
          </a:p>
        </p:txBody>
      </p:sp>
    </p:spTree>
    <p:extLst>
      <p:ext uri="{BB962C8B-B14F-4D97-AF65-F5344CB8AC3E}">
        <p14:creationId xmlns:p14="http://schemas.microsoft.com/office/powerpoint/2010/main" val="353635726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Pravomoc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200" dirty="0"/>
              <a:t> </a:t>
            </a:r>
            <a:r>
              <a:rPr lang="en-US" sz="2200" dirty="0" err="1"/>
              <a:t>Vláda</a:t>
            </a:r>
            <a:r>
              <a:rPr lang="en-US" sz="2200" dirty="0"/>
              <a:t> </a:t>
            </a:r>
            <a:r>
              <a:rPr lang="en-US" sz="2200" dirty="0" err="1"/>
              <a:t>rozhoduje</a:t>
            </a:r>
            <a:r>
              <a:rPr lang="en-US" sz="2200" dirty="0"/>
              <a:t> o </a:t>
            </a:r>
            <a:r>
              <a:rPr lang="en-US" sz="2200" dirty="0" err="1"/>
              <a:t>vyslání</a:t>
            </a:r>
            <a:r>
              <a:rPr lang="en-US" sz="2200" dirty="0"/>
              <a:t> </a:t>
            </a:r>
            <a:r>
              <a:rPr lang="en-US" sz="2200" dirty="0" err="1"/>
              <a:t>ozbrojených</a:t>
            </a:r>
            <a:r>
              <a:rPr lang="en-US" sz="2200" dirty="0"/>
              <a:t> </a:t>
            </a:r>
            <a:r>
              <a:rPr lang="en-US" sz="2200" dirty="0" err="1"/>
              <a:t>sil</a:t>
            </a:r>
            <a:r>
              <a:rPr lang="en-US" sz="2200" dirty="0"/>
              <a:t> </a:t>
            </a:r>
            <a:r>
              <a:rPr lang="en-US" sz="2200" dirty="0" err="1"/>
              <a:t>České</a:t>
            </a:r>
            <a:r>
              <a:rPr lang="en-US" sz="2200" dirty="0"/>
              <a:t> </a:t>
            </a:r>
            <a:r>
              <a:rPr lang="en-US" sz="2200" dirty="0" err="1"/>
              <a:t>republiky</a:t>
            </a:r>
            <a:r>
              <a:rPr lang="en-US" sz="2200" dirty="0"/>
              <a:t> </a:t>
            </a:r>
            <a:r>
              <a:rPr lang="en-US" sz="2200" dirty="0" err="1"/>
              <a:t>mimo</a:t>
            </a:r>
            <a:r>
              <a:rPr lang="en-US" sz="2200" dirty="0"/>
              <a:t> </a:t>
            </a:r>
            <a:r>
              <a:rPr lang="en-US" sz="2200" dirty="0" err="1"/>
              <a:t>území</a:t>
            </a:r>
            <a:r>
              <a:rPr lang="en-US" sz="2200" dirty="0"/>
              <a:t> </a:t>
            </a:r>
            <a:r>
              <a:rPr lang="en-US" sz="2200" dirty="0" err="1"/>
              <a:t>České</a:t>
            </a:r>
            <a:r>
              <a:rPr lang="en-US" sz="2200" dirty="0"/>
              <a:t> </a:t>
            </a:r>
            <a:r>
              <a:rPr lang="en-US" sz="2200" dirty="0" err="1"/>
              <a:t>republiky</a:t>
            </a:r>
            <a:r>
              <a:rPr lang="en-US" sz="2200" dirty="0"/>
              <a:t> a o </a:t>
            </a:r>
            <a:r>
              <a:rPr lang="en-US" sz="2200" dirty="0" err="1"/>
              <a:t>pobytu</a:t>
            </a:r>
            <a:r>
              <a:rPr lang="en-US" sz="2200" dirty="0"/>
              <a:t> </a:t>
            </a:r>
            <a:r>
              <a:rPr lang="en-US" sz="2200" dirty="0" err="1"/>
              <a:t>ozbrojených</a:t>
            </a:r>
            <a:r>
              <a:rPr lang="en-US" sz="2200" dirty="0"/>
              <a:t> </a:t>
            </a:r>
            <a:r>
              <a:rPr lang="en-US" sz="2200" dirty="0" err="1"/>
              <a:t>sil</a:t>
            </a:r>
            <a:r>
              <a:rPr lang="en-US" sz="2200" dirty="0"/>
              <a:t> </a:t>
            </a:r>
            <a:r>
              <a:rPr lang="en-US" sz="2200" dirty="0" err="1"/>
              <a:t>jiných</a:t>
            </a:r>
            <a:r>
              <a:rPr lang="en-US" sz="2200" dirty="0"/>
              <a:t> </a:t>
            </a:r>
            <a:r>
              <a:rPr lang="en-US" sz="2200" dirty="0" err="1"/>
              <a:t>států</a:t>
            </a:r>
            <a:r>
              <a:rPr lang="en-US" sz="2200" dirty="0"/>
              <a:t> </a:t>
            </a:r>
            <a:r>
              <a:rPr lang="en-US" sz="2200" dirty="0" err="1"/>
              <a:t>na</a:t>
            </a:r>
            <a:r>
              <a:rPr lang="en-US" sz="2200" dirty="0"/>
              <a:t> </a:t>
            </a:r>
            <a:r>
              <a:rPr lang="en-US" sz="2200" dirty="0" err="1"/>
              <a:t>území</a:t>
            </a:r>
            <a:r>
              <a:rPr lang="en-US" sz="2200" dirty="0"/>
              <a:t> </a:t>
            </a:r>
            <a:r>
              <a:rPr lang="en-US" sz="2200" dirty="0" err="1"/>
              <a:t>České</a:t>
            </a:r>
            <a:r>
              <a:rPr lang="en-US" sz="2200" dirty="0"/>
              <a:t> </a:t>
            </a:r>
            <a:r>
              <a:rPr lang="en-US" sz="2200" dirty="0" err="1"/>
              <a:t>republiky</a:t>
            </a:r>
            <a:r>
              <a:rPr lang="en-US" sz="2200" dirty="0"/>
              <a:t>, a to </a:t>
            </a:r>
            <a:r>
              <a:rPr lang="en-US" sz="2200" dirty="0" err="1"/>
              <a:t>nejdéle</a:t>
            </a:r>
            <a:r>
              <a:rPr lang="en-US" sz="2200" dirty="0"/>
              <a:t> </a:t>
            </a:r>
            <a:r>
              <a:rPr lang="en-US" sz="2200" dirty="0" err="1"/>
              <a:t>na</a:t>
            </a:r>
            <a:r>
              <a:rPr lang="en-US" sz="2200" dirty="0"/>
              <a:t> </a:t>
            </a:r>
            <a:r>
              <a:rPr lang="en-US" sz="2200" dirty="0" err="1"/>
              <a:t>dobu</a:t>
            </a:r>
            <a:r>
              <a:rPr lang="en-US" sz="2200" dirty="0"/>
              <a:t> 60 </a:t>
            </a:r>
            <a:r>
              <a:rPr lang="en-US" sz="2200" dirty="0" err="1"/>
              <a:t>dnů</a:t>
            </a:r>
            <a:r>
              <a:rPr lang="en-US" sz="2200" dirty="0"/>
              <a:t>, </a:t>
            </a:r>
            <a:r>
              <a:rPr lang="en-US" sz="2200" dirty="0" err="1"/>
              <a:t>jde</a:t>
            </a:r>
            <a:r>
              <a:rPr lang="en-US" sz="2200" dirty="0"/>
              <a:t>-li o:</a:t>
            </a:r>
          </a:p>
          <a:p>
            <a:pPr marL="0" indent="0">
              <a:buNone/>
            </a:pPr>
            <a:r>
              <a:rPr lang="en-US" sz="2200" dirty="0"/>
              <a:t> a) </a:t>
            </a:r>
            <a:r>
              <a:rPr lang="en-US" sz="2200" dirty="0" err="1"/>
              <a:t>plnění</a:t>
            </a:r>
            <a:r>
              <a:rPr lang="en-US" sz="2200" dirty="0"/>
              <a:t> </a:t>
            </a:r>
            <a:r>
              <a:rPr lang="en-US" sz="2200" dirty="0" err="1"/>
              <a:t>závazků</a:t>
            </a:r>
            <a:r>
              <a:rPr lang="en-US" sz="2200" dirty="0"/>
              <a:t> z </a:t>
            </a:r>
            <a:r>
              <a:rPr lang="en-US" sz="2200" dirty="0" err="1"/>
              <a:t>mezinárodních</a:t>
            </a:r>
            <a:r>
              <a:rPr lang="en-US" sz="2200" dirty="0"/>
              <a:t> </a:t>
            </a:r>
            <a:r>
              <a:rPr lang="en-US" sz="2200" dirty="0" err="1"/>
              <a:t>smluv</a:t>
            </a:r>
            <a:r>
              <a:rPr lang="en-US" sz="2200" dirty="0"/>
              <a:t> o </a:t>
            </a:r>
            <a:r>
              <a:rPr lang="en-US" sz="2200" dirty="0" err="1"/>
              <a:t>společné</a:t>
            </a:r>
            <a:r>
              <a:rPr lang="en-US" sz="2200" dirty="0"/>
              <a:t> </a:t>
            </a:r>
            <a:r>
              <a:rPr lang="en-US" sz="2200" dirty="0" err="1"/>
              <a:t>obraně</a:t>
            </a:r>
            <a:r>
              <a:rPr lang="en-US" sz="2200" dirty="0"/>
              <a:t> </a:t>
            </a:r>
            <a:r>
              <a:rPr lang="en-US" sz="2200" dirty="0" err="1"/>
              <a:t>proti</a:t>
            </a:r>
            <a:r>
              <a:rPr lang="en-US" sz="2200" dirty="0"/>
              <a:t> </a:t>
            </a:r>
            <a:r>
              <a:rPr lang="en-US" sz="2200" dirty="0" err="1"/>
              <a:t>napadení</a:t>
            </a:r>
            <a:r>
              <a:rPr lang="en-US" sz="2200" dirty="0"/>
              <a:t>, </a:t>
            </a:r>
          </a:p>
          <a:p>
            <a:pPr marL="0" indent="0">
              <a:buNone/>
            </a:pPr>
            <a:r>
              <a:rPr lang="en-US" sz="2200" dirty="0"/>
              <a:t>b)	</a:t>
            </a:r>
            <a:r>
              <a:rPr lang="en-US" sz="2200" dirty="0" err="1"/>
              <a:t>účast</a:t>
            </a:r>
            <a:r>
              <a:rPr lang="en-US" sz="2200" dirty="0"/>
              <a:t> </a:t>
            </a:r>
            <a:r>
              <a:rPr lang="en-US" sz="2200" dirty="0" err="1"/>
              <a:t>na</a:t>
            </a:r>
            <a:r>
              <a:rPr lang="en-US" sz="2200" dirty="0"/>
              <a:t> </a:t>
            </a:r>
            <a:r>
              <a:rPr lang="en-US" sz="2200" dirty="0" err="1"/>
              <a:t>mírových</a:t>
            </a:r>
            <a:r>
              <a:rPr lang="en-US" sz="2200" dirty="0"/>
              <a:t> </a:t>
            </a:r>
            <a:r>
              <a:rPr lang="en-US" sz="2200" dirty="0" err="1"/>
              <a:t>operacích</a:t>
            </a:r>
            <a:r>
              <a:rPr lang="en-US" sz="2200" dirty="0"/>
              <a:t> </a:t>
            </a:r>
            <a:r>
              <a:rPr lang="en-US" sz="2200" dirty="0" err="1"/>
              <a:t>podle</a:t>
            </a:r>
            <a:r>
              <a:rPr lang="en-US" sz="2200" dirty="0"/>
              <a:t> </a:t>
            </a:r>
            <a:r>
              <a:rPr lang="en-US" sz="2200" dirty="0" err="1"/>
              <a:t>rozhodnutí</a:t>
            </a:r>
            <a:r>
              <a:rPr lang="en-US" sz="2200" dirty="0"/>
              <a:t> </a:t>
            </a:r>
            <a:r>
              <a:rPr lang="en-US" sz="2200" dirty="0" err="1"/>
              <a:t>mezinárodní</a:t>
            </a:r>
            <a:r>
              <a:rPr lang="en-US" sz="2200" dirty="0"/>
              <a:t> </a:t>
            </a:r>
            <a:r>
              <a:rPr lang="en-US" sz="2200" dirty="0" err="1"/>
              <a:t>organizace</a:t>
            </a:r>
            <a:r>
              <a:rPr lang="en-US" sz="2200" dirty="0"/>
              <a:t>, </a:t>
            </a:r>
            <a:r>
              <a:rPr lang="en-US" sz="2200" dirty="0" err="1"/>
              <a:t>jíž</a:t>
            </a:r>
            <a:r>
              <a:rPr lang="en-US" sz="2200" dirty="0"/>
              <a:t> je </a:t>
            </a:r>
            <a:r>
              <a:rPr lang="en-US" sz="2200" dirty="0" err="1"/>
              <a:t>Česká</a:t>
            </a:r>
            <a:r>
              <a:rPr lang="en-US" sz="2200" dirty="0"/>
              <a:t> </a:t>
            </a:r>
            <a:r>
              <a:rPr lang="en-US" sz="2200" dirty="0" err="1"/>
              <a:t>republika</a:t>
            </a:r>
            <a:r>
              <a:rPr lang="en-US" sz="2200" dirty="0"/>
              <a:t> </a:t>
            </a:r>
            <a:r>
              <a:rPr lang="en-US" sz="2200" dirty="0" err="1"/>
              <a:t>členem</a:t>
            </a:r>
            <a:r>
              <a:rPr lang="en-US" sz="2200" dirty="0"/>
              <a:t>, a to se </a:t>
            </a:r>
            <a:r>
              <a:rPr lang="en-US" sz="2200" dirty="0" err="1"/>
              <a:t>souhlasem</a:t>
            </a:r>
            <a:r>
              <a:rPr lang="en-US" sz="2200" dirty="0"/>
              <a:t> </a:t>
            </a:r>
            <a:r>
              <a:rPr lang="en-US" sz="2200" dirty="0" err="1"/>
              <a:t>přijímajícího</a:t>
            </a:r>
            <a:r>
              <a:rPr lang="en-US" sz="2200" dirty="0"/>
              <a:t> </a:t>
            </a:r>
            <a:r>
              <a:rPr lang="en-US" sz="2200" dirty="0" err="1"/>
              <a:t>státu</a:t>
            </a:r>
            <a:r>
              <a:rPr lang="en-US" sz="2200" dirty="0"/>
              <a:t>, </a:t>
            </a:r>
          </a:p>
          <a:p>
            <a:pPr marL="0" indent="0">
              <a:buNone/>
            </a:pPr>
            <a:r>
              <a:rPr lang="en-US" sz="2200" dirty="0"/>
              <a:t>c)	</a:t>
            </a:r>
            <a:r>
              <a:rPr lang="en-US" sz="2200" dirty="0" err="1"/>
              <a:t>účast</a:t>
            </a:r>
            <a:r>
              <a:rPr lang="en-US" sz="2200" dirty="0"/>
              <a:t> </a:t>
            </a:r>
            <a:r>
              <a:rPr lang="en-US" sz="2200" dirty="0" err="1"/>
              <a:t>na</a:t>
            </a:r>
            <a:r>
              <a:rPr lang="en-US" sz="2200" dirty="0"/>
              <a:t> </a:t>
            </a:r>
            <a:r>
              <a:rPr lang="en-US" sz="2200" dirty="0" err="1"/>
              <a:t>záchranných</a:t>
            </a:r>
            <a:r>
              <a:rPr lang="en-US" sz="2200" dirty="0"/>
              <a:t> </a:t>
            </a:r>
            <a:r>
              <a:rPr lang="en-US" sz="2200" dirty="0" err="1"/>
              <a:t>pracích</a:t>
            </a:r>
            <a:r>
              <a:rPr lang="en-US" sz="2200" dirty="0"/>
              <a:t> </a:t>
            </a:r>
            <a:r>
              <a:rPr lang="en-US" sz="2200" dirty="0" err="1"/>
              <a:t>při</a:t>
            </a:r>
            <a:r>
              <a:rPr lang="en-US" sz="2200" dirty="0"/>
              <a:t> </a:t>
            </a:r>
            <a:r>
              <a:rPr lang="en-US" sz="2200" dirty="0" err="1"/>
              <a:t>živelních</a:t>
            </a:r>
            <a:r>
              <a:rPr lang="en-US" sz="2200" dirty="0"/>
              <a:t> </a:t>
            </a:r>
            <a:r>
              <a:rPr lang="en-US" sz="2200" dirty="0" err="1"/>
              <a:t>pohromách</a:t>
            </a:r>
            <a:r>
              <a:rPr lang="en-US" sz="2200" dirty="0"/>
              <a:t>, </a:t>
            </a:r>
            <a:r>
              <a:rPr lang="en-US" sz="2200" dirty="0" err="1"/>
              <a:t>průmyslových</a:t>
            </a:r>
            <a:r>
              <a:rPr lang="en-US" sz="2200" dirty="0"/>
              <a:t> </a:t>
            </a:r>
            <a:r>
              <a:rPr lang="en-US" sz="2200" dirty="0" err="1"/>
              <a:t>nebo</a:t>
            </a:r>
            <a:r>
              <a:rPr lang="en-US" sz="2200" dirty="0"/>
              <a:t> </a:t>
            </a:r>
            <a:r>
              <a:rPr lang="en-US" sz="2200" dirty="0" err="1"/>
              <a:t>ekologických</a:t>
            </a:r>
            <a:r>
              <a:rPr lang="en-US" sz="2200" dirty="0"/>
              <a:t> </a:t>
            </a:r>
            <a:r>
              <a:rPr lang="en-US" sz="2200" dirty="0" err="1"/>
              <a:t>haváriích</a:t>
            </a:r>
            <a:r>
              <a:rPr lang="en-US" sz="2200" dirty="0"/>
              <a:t>.</a:t>
            </a:r>
          </a:p>
        </p:txBody>
      </p:sp>
    </p:spTree>
    <p:extLst>
      <p:ext uri="{BB962C8B-B14F-4D97-AF65-F5344CB8AC3E}">
        <p14:creationId xmlns:p14="http://schemas.microsoft.com/office/powerpoint/2010/main" val="255127498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Mezinárodní mise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ISAF – International Security Assistance Force od </a:t>
            </a:r>
            <a:r>
              <a:rPr lang="en-US" sz="2400" dirty="0" err="1"/>
              <a:t>roku</a:t>
            </a:r>
            <a:r>
              <a:rPr lang="en-US" sz="2400" dirty="0"/>
              <a:t> 2001 – </a:t>
            </a:r>
            <a:r>
              <a:rPr lang="en-US" sz="2400" dirty="0" err="1"/>
              <a:t>Afganistán</a:t>
            </a:r>
            <a:r>
              <a:rPr lang="en-US" sz="2400" dirty="0"/>
              <a:t>,</a:t>
            </a:r>
          </a:p>
          <a:p>
            <a:pPr marL="0" indent="0">
              <a:buNone/>
            </a:pPr>
            <a:r>
              <a:rPr lang="en-US" sz="2400" dirty="0"/>
              <a:t>ATHEA – Bosna a Hercegovina</a:t>
            </a:r>
          </a:p>
          <a:p>
            <a:pPr marL="0" indent="0">
              <a:buNone/>
            </a:pPr>
            <a:r>
              <a:rPr lang="en-US" sz="2400" dirty="0" err="1"/>
              <a:t>Operace</a:t>
            </a:r>
            <a:r>
              <a:rPr lang="en-US" sz="2400" dirty="0"/>
              <a:t> MNF – </a:t>
            </a:r>
            <a:r>
              <a:rPr lang="en-US" sz="2400" dirty="0" err="1"/>
              <a:t>Irák</a:t>
            </a:r>
            <a:r>
              <a:rPr lang="en-US" sz="2400" dirty="0"/>
              <a:t>  (</a:t>
            </a:r>
            <a:r>
              <a:rPr lang="en-US" sz="2400" dirty="0" err="1"/>
              <a:t>Vojenští</a:t>
            </a:r>
            <a:r>
              <a:rPr lang="en-US" sz="2400" dirty="0"/>
              <a:t> </a:t>
            </a:r>
            <a:r>
              <a:rPr lang="en-US" sz="2400" dirty="0" err="1"/>
              <a:t>policisté</a:t>
            </a:r>
            <a:r>
              <a:rPr lang="en-US" sz="2400" dirty="0"/>
              <a:t> </a:t>
            </a:r>
            <a:r>
              <a:rPr lang="en-US" sz="2400" dirty="0" err="1"/>
              <a:t>vystřídali</a:t>
            </a:r>
            <a:r>
              <a:rPr lang="en-US" sz="2400" dirty="0"/>
              <a:t> v </a:t>
            </a:r>
            <a:r>
              <a:rPr lang="en-US" sz="2400" dirty="0" err="1"/>
              <a:t>prosinci</a:t>
            </a:r>
            <a:r>
              <a:rPr lang="en-US" sz="2400" dirty="0"/>
              <a:t> 2003 – 7. </a:t>
            </a:r>
            <a:r>
              <a:rPr lang="en-US" sz="2400" dirty="0" err="1"/>
              <a:t>polní</a:t>
            </a:r>
            <a:r>
              <a:rPr lang="en-US" sz="2400" dirty="0"/>
              <a:t> </a:t>
            </a:r>
            <a:r>
              <a:rPr lang="en-US" sz="2400" dirty="0" err="1"/>
              <a:t>nemocnici</a:t>
            </a:r>
            <a:r>
              <a:rPr lang="en-US" sz="2400" dirty="0"/>
              <a:t>)</a:t>
            </a:r>
          </a:p>
          <a:p>
            <a:endParaRPr lang="en-US" sz="2400" dirty="0"/>
          </a:p>
          <a:p>
            <a:pPr marL="0" indent="0">
              <a:buNone/>
            </a:pPr>
            <a:r>
              <a:rPr lang="en-US" sz="2400" dirty="0"/>
              <a:t>JOINT ENTERPRISE - Kosovo</a:t>
            </a:r>
          </a:p>
          <a:p>
            <a:endParaRPr lang="en-US" sz="2400" dirty="0"/>
          </a:p>
        </p:txBody>
      </p:sp>
    </p:spTree>
    <p:extLst>
      <p:ext uri="{BB962C8B-B14F-4D97-AF65-F5344CB8AC3E}">
        <p14:creationId xmlns:p14="http://schemas.microsoft.com/office/powerpoint/2010/main" val="322837745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08638" y="386930"/>
            <a:ext cx="9236700" cy="1188950"/>
          </a:xfrm>
        </p:spPr>
        <p:txBody>
          <a:bodyPr anchor="b">
            <a:normAutofit/>
          </a:bodyPr>
          <a:lstStyle/>
          <a:p>
            <a:r>
              <a:rPr lang="en-US" sz="5400"/>
              <a:t>Zákaz zneužití ozbrojených sil</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793660" y="2599509"/>
            <a:ext cx="10143668" cy="3435531"/>
          </a:xfrm>
        </p:spPr>
        <p:txBody>
          <a:bodyPr anchor="ctr">
            <a:normAutofit/>
          </a:bodyPr>
          <a:lstStyle/>
          <a:p>
            <a:pPr marL="0" indent="0">
              <a:buNone/>
            </a:pPr>
            <a:r>
              <a:rPr lang="en-US" sz="2400" dirty="0" err="1"/>
              <a:t>Ozbrojené</a:t>
            </a:r>
            <a:r>
              <a:rPr lang="en-US" sz="2400" dirty="0"/>
              <a:t> </a:t>
            </a:r>
            <a:r>
              <a:rPr lang="en-US" sz="2400" dirty="0" err="1"/>
              <a:t>síly</a:t>
            </a:r>
            <a:r>
              <a:rPr lang="en-US" sz="2400" dirty="0"/>
              <a:t> </a:t>
            </a:r>
            <a:r>
              <a:rPr lang="en-US" sz="2400" dirty="0" err="1"/>
              <a:t>nelze</a:t>
            </a:r>
            <a:r>
              <a:rPr lang="en-US" sz="2400" dirty="0"/>
              <a:t> </a:t>
            </a:r>
            <a:r>
              <a:rPr lang="en-US" sz="2400" dirty="0" err="1"/>
              <a:t>použít</a:t>
            </a:r>
            <a:r>
              <a:rPr lang="en-US" sz="2400" dirty="0"/>
              <a:t> k </a:t>
            </a:r>
            <a:r>
              <a:rPr lang="en-US" sz="2400" dirty="0" err="1"/>
              <a:t>přímému</a:t>
            </a:r>
            <a:r>
              <a:rPr lang="en-US" sz="2400" dirty="0"/>
              <a:t> </a:t>
            </a:r>
            <a:r>
              <a:rPr lang="en-US" sz="2400" dirty="0" err="1"/>
              <a:t>zásahu</a:t>
            </a:r>
            <a:r>
              <a:rPr lang="en-US" sz="2400" dirty="0"/>
              <a:t> </a:t>
            </a:r>
            <a:r>
              <a:rPr lang="en-US" sz="2400" dirty="0" err="1"/>
              <a:t>proti</a:t>
            </a:r>
            <a:r>
              <a:rPr lang="en-US" sz="2400" dirty="0"/>
              <a:t> </a:t>
            </a:r>
            <a:r>
              <a:rPr lang="en-US" sz="2400" dirty="0" err="1"/>
              <a:t>účastníkům</a:t>
            </a:r>
            <a:r>
              <a:rPr lang="en-US" sz="2400" dirty="0"/>
              <a:t> </a:t>
            </a:r>
            <a:r>
              <a:rPr lang="en-US" sz="2400" dirty="0" err="1"/>
              <a:t>stávky</a:t>
            </a:r>
            <a:r>
              <a:rPr lang="en-US" sz="2400" dirty="0"/>
              <a:t>  </a:t>
            </a:r>
            <a:r>
              <a:rPr lang="en-US" sz="2400" dirty="0" err="1"/>
              <a:t>vedené</a:t>
            </a:r>
            <a:r>
              <a:rPr lang="en-US" sz="2400" dirty="0"/>
              <a:t> </a:t>
            </a:r>
            <a:r>
              <a:rPr lang="en-US" sz="2400" dirty="0" err="1"/>
              <a:t>na</a:t>
            </a:r>
            <a:r>
              <a:rPr lang="en-US" sz="2400" dirty="0"/>
              <a:t> </a:t>
            </a:r>
            <a:r>
              <a:rPr lang="en-US" sz="2400" dirty="0" err="1"/>
              <a:t>ochranu</a:t>
            </a:r>
            <a:r>
              <a:rPr lang="en-US" sz="2400" dirty="0"/>
              <a:t> </a:t>
            </a:r>
            <a:r>
              <a:rPr lang="en-US" sz="2400" dirty="0" err="1"/>
              <a:t>práv</a:t>
            </a:r>
            <a:r>
              <a:rPr lang="en-US" sz="2400" dirty="0"/>
              <a:t> a </a:t>
            </a:r>
            <a:r>
              <a:rPr lang="en-US" sz="2400" dirty="0" err="1"/>
              <a:t>oprávněných</a:t>
            </a:r>
            <a:r>
              <a:rPr lang="en-US" sz="2400" dirty="0"/>
              <a:t> </a:t>
            </a:r>
            <a:r>
              <a:rPr lang="en-US" sz="2400" dirty="0" err="1"/>
              <a:t>hospodářských</a:t>
            </a:r>
            <a:r>
              <a:rPr lang="en-US" sz="2400" dirty="0"/>
              <a:t> a </a:t>
            </a:r>
            <a:r>
              <a:rPr lang="en-US" sz="2400" dirty="0" err="1"/>
              <a:t>sociálních</a:t>
            </a:r>
            <a:r>
              <a:rPr lang="en-US" sz="2400" dirty="0"/>
              <a:t> </a:t>
            </a:r>
            <a:r>
              <a:rPr lang="en-US" sz="2400" dirty="0" err="1"/>
              <a:t>zájmů</a:t>
            </a:r>
            <a:r>
              <a:rPr lang="en-US" sz="2400" dirty="0"/>
              <a:t> </a:t>
            </a:r>
            <a:r>
              <a:rPr lang="en-US" sz="2400" dirty="0" err="1"/>
              <a:t>zaměstnanců</a:t>
            </a:r>
            <a:r>
              <a:rPr lang="en-US" sz="2400" dirty="0"/>
              <a:t>.</a:t>
            </a:r>
          </a:p>
        </p:txBody>
      </p:sp>
    </p:spTree>
    <p:extLst>
      <p:ext uri="{BB962C8B-B14F-4D97-AF65-F5344CB8AC3E}">
        <p14:creationId xmlns:p14="http://schemas.microsoft.com/office/powerpoint/2010/main" val="289646568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Armáda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Armáda</a:t>
            </a:r>
            <a:r>
              <a:rPr lang="en-US" sz="2400" dirty="0"/>
              <a:t> je </a:t>
            </a:r>
            <a:r>
              <a:rPr lang="en-US" sz="2400" dirty="0" err="1"/>
              <a:t>základem</a:t>
            </a:r>
            <a:r>
              <a:rPr lang="en-US" sz="2400" dirty="0"/>
              <a:t> </a:t>
            </a:r>
            <a:r>
              <a:rPr lang="en-US" sz="2400" dirty="0" err="1"/>
              <a:t>ozbrojených</a:t>
            </a:r>
            <a:r>
              <a:rPr lang="en-US" sz="2400" dirty="0"/>
              <a:t> </a:t>
            </a:r>
            <a:r>
              <a:rPr lang="en-US" sz="2400" dirty="0" err="1"/>
              <a:t>sil</a:t>
            </a:r>
            <a:r>
              <a:rPr lang="en-US" sz="2400" dirty="0"/>
              <a:t> a </a:t>
            </a:r>
            <a:r>
              <a:rPr lang="en-US" sz="2400" dirty="0" err="1"/>
              <a:t>organizačně</a:t>
            </a:r>
            <a:r>
              <a:rPr lang="en-US" sz="2400" dirty="0"/>
              <a:t> se </a:t>
            </a:r>
            <a:r>
              <a:rPr lang="en-US" sz="2400" dirty="0" err="1"/>
              <a:t>člení</a:t>
            </a:r>
            <a:r>
              <a:rPr lang="en-US" sz="2400" dirty="0"/>
              <a:t> </a:t>
            </a:r>
            <a:r>
              <a:rPr lang="en-US" sz="2400" dirty="0" err="1"/>
              <a:t>na</a:t>
            </a:r>
            <a:r>
              <a:rPr lang="en-US" sz="2400" dirty="0"/>
              <a:t>: </a:t>
            </a:r>
          </a:p>
          <a:p>
            <a:pPr marL="466618" indent="-466618">
              <a:buAutoNum type="alphaLcParenR"/>
            </a:pPr>
            <a:r>
              <a:rPr lang="en-US" sz="2400" dirty="0" err="1"/>
              <a:t>vojenské</a:t>
            </a:r>
            <a:r>
              <a:rPr lang="en-US" sz="2400" dirty="0"/>
              <a:t> </a:t>
            </a:r>
            <a:r>
              <a:rPr lang="en-US" sz="2400" dirty="0" err="1"/>
              <a:t>útvary</a:t>
            </a:r>
            <a:r>
              <a:rPr lang="en-US" sz="2400" dirty="0"/>
              <a:t>, </a:t>
            </a:r>
          </a:p>
          <a:p>
            <a:pPr marL="466618" indent="-466618">
              <a:buAutoNum type="alphaLcParenR"/>
            </a:pPr>
            <a:r>
              <a:rPr lang="en-US" sz="2400" dirty="0" err="1"/>
              <a:t>vojenská</a:t>
            </a:r>
            <a:r>
              <a:rPr lang="en-US" sz="2400" dirty="0"/>
              <a:t> </a:t>
            </a:r>
            <a:r>
              <a:rPr lang="en-US" sz="2400" dirty="0" err="1"/>
              <a:t>zařízení</a:t>
            </a:r>
            <a:r>
              <a:rPr lang="en-US" sz="2400" dirty="0"/>
              <a:t> a </a:t>
            </a:r>
          </a:p>
          <a:p>
            <a:pPr marL="466618" indent="-466618">
              <a:buAutoNum type="alphaLcParenR"/>
            </a:pPr>
            <a:r>
              <a:rPr lang="en-US" sz="2400" dirty="0" err="1"/>
              <a:t>vojenské</a:t>
            </a:r>
            <a:r>
              <a:rPr lang="en-US" sz="2400" dirty="0"/>
              <a:t> </a:t>
            </a:r>
            <a:r>
              <a:rPr lang="en-US" sz="2400" dirty="0" err="1"/>
              <a:t>záchranné</a:t>
            </a:r>
            <a:r>
              <a:rPr lang="en-US" sz="2400" dirty="0"/>
              <a:t> </a:t>
            </a:r>
            <a:r>
              <a:rPr lang="en-US" sz="2400" dirty="0" err="1"/>
              <a:t>útvary</a:t>
            </a:r>
            <a:r>
              <a:rPr lang="en-US" sz="2400" dirty="0"/>
              <a:t>, </a:t>
            </a:r>
            <a:r>
              <a:rPr lang="en-US" sz="2400" dirty="0" err="1"/>
              <a:t>které</a:t>
            </a:r>
            <a:r>
              <a:rPr lang="en-US" sz="2400" dirty="0"/>
              <a:t> se </a:t>
            </a:r>
            <a:r>
              <a:rPr lang="en-US" sz="2400" dirty="0" err="1"/>
              <a:t>mohou</a:t>
            </a:r>
            <a:r>
              <a:rPr lang="en-US" sz="2400" dirty="0"/>
              <a:t> </a:t>
            </a:r>
            <a:r>
              <a:rPr lang="en-US" sz="2400" dirty="0" err="1"/>
              <a:t>slučovat</a:t>
            </a:r>
            <a:r>
              <a:rPr lang="en-US" sz="2400" dirty="0"/>
              <a:t> do </a:t>
            </a:r>
            <a:r>
              <a:rPr lang="en-US" sz="2400" dirty="0" err="1"/>
              <a:t>větších</a:t>
            </a:r>
            <a:r>
              <a:rPr lang="en-US" sz="2400" dirty="0"/>
              <a:t> </a:t>
            </a:r>
            <a:r>
              <a:rPr lang="en-US" sz="2400" dirty="0" err="1"/>
              <a:t>organizačních</a:t>
            </a:r>
            <a:r>
              <a:rPr lang="en-US" sz="2400" dirty="0"/>
              <a:t> </a:t>
            </a:r>
            <a:r>
              <a:rPr lang="en-US" sz="2400" dirty="0" err="1"/>
              <a:t>celků</a:t>
            </a:r>
            <a:endParaRPr lang="en-US" sz="2400" dirty="0"/>
          </a:p>
        </p:txBody>
      </p:sp>
    </p:spTree>
    <p:extLst>
      <p:ext uri="{BB962C8B-B14F-4D97-AF65-F5344CB8AC3E}">
        <p14:creationId xmlns:p14="http://schemas.microsoft.com/office/powerpoint/2010/main" val="235282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159B185-2FC6-F341-9F30-034FEFE7541F}"/>
              </a:ext>
            </a:extLst>
          </p:cNvPr>
          <p:cNvSpPr>
            <a:spLocks noGrp="1"/>
          </p:cNvSpPr>
          <p:nvPr>
            <p:ph type="title"/>
          </p:nvPr>
        </p:nvSpPr>
        <p:spPr>
          <a:xfrm>
            <a:off x="808638" y="386930"/>
            <a:ext cx="9236700" cy="1188950"/>
          </a:xfrm>
        </p:spPr>
        <p:txBody>
          <a:bodyPr anchor="b">
            <a:normAutofit/>
          </a:bodyPr>
          <a:lstStyle/>
          <a:p>
            <a:r>
              <a:rPr lang="cs-CZ" sz="5400"/>
              <a:t>Clevelandská  dohoda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19282879-6EE3-E241-A68C-03CCD68E9C1D}"/>
              </a:ext>
            </a:extLst>
          </p:cNvPr>
          <p:cNvSpPr>
            <a:spLocks noGrp="1"/>
          </p:cNvSpPr>
          <p:nvPr>
            <p:ph idx="1"/>
          </p:nvPr>
        </p:nvSpPr>
        <p:spPr>
          <a:xfrm>
            <a:off x="793660" y="2599509"/>
            <a:ext cx="10143668" cy="3435531"/>
          </a:xfrm>
        </p:spPr>
        <p:txBody>
          <a:bodyPr anchor="ctr">
            <a:normAutofit/>
          </a:bodyPr>
          <a:lstStyle/>
          <a:p>
            <a:pPr marL="0" indent="0">
              <a:buNone/>
            </a:pPr>
            <a:r>
              <a:rPr lang="sk-SK" sz="1700" dirty="0"/>
              <a:t>Samostatnosť Českých zemí a Slovenska.</a:t>
            </a:r>
          </a:p>
          <a:p>
            <a:pPr marL="0" indent="0">
              <a:buNone/>
            </a:pPr>
            <a:r>
              <a:rPr lang="sk-SK" sz="1700" dirty="0"/>
              <a:t>Spojenie Českého a Slovenského národa vo federatívnom zväzku štátov s úplnou národnou autonómiou Slovenska, s vlastným snemom, s vlastnou štátnou správou, úplnou kultúrnou slobodou, teda i s úplným </a:t>
            </a:r>
            <a:r>
              <a:rPr lang="sk-SK" sz="1700" dirty="0" err="1"/>
              <a:t>užíváním</a:t>
            </a:r>
            <a:r>
              <a:rPr lang="sk-SK" sz="1700" dirty="0"/>
              <a:t> jazyka slovenského, vlastnou správou finančnou a politickou, so štátnym jazykom slovenským.</a:t>
            </a:r>
          </a:p>
          <a:p>
            <a:pPr marL="0" indent="0">
              <a:buNone/>
            </a:pPr>
            <a:r>
              <a:rPr lang="sk-SK" sz="1700" dirty="0"/>
              <a:t>Volebné právo: všeobecné, tajne a priame.</a:t>
            </a:r>
          </a:p>
          <a:p>
            <a:pPr marL="0" indent="0">
              <a:buNone/>
            </a:pPr>
            <a:r>
              <a:rPr lang="sk-SK" sz="1700" dirty="0"/>
              <a:t>Formy vlády: personálna únia s demokratickým zriadením štátu, podobne ako v Anglicku.</a:t>
            </a:r>
          </a:p>
          <a:p>
            <a:pPr marL="0" indent="0">
              <a:buNone/>
            </a:pPr>
            <a:r>
              <a:rPr lang="sk-SK" sz="1700" dirty="0"/>
              <a:t>Tieto body tvoria základ obapolnej dohody a môžu byť doplnené, </a:t>
            </a:r>
            <a:r>
              <a:rPr lang="sk-SK" sz="1700" dirty="0" err="1"/>
              <a:t>poťažne</a:t>
            </a:r>
            <a:r>
              <a:rPr lang="sk-SK" sz="1700" dirty="0"/>
              <a:t> rozšírené len na základe dorozumenia sa oboch stránok.</a:t>
            </a:r>
          </a:p>
          <a:p>
            <a:pPr marL="0" indent="0">
              <a:buNone/>
            </a:pPr>
            <a:r>
              <a:rPr lang="sk-SK" sz="1700" dirty="0"/>
              <a:t>České národné združenie </a:t>
            </a:r>
            <a:r>
              <a:rPr lang="sk-SK" sz="1700" dirty="0" err="1"/>
              <a:t>podržuje</a:t>
            </a:r>
            <a:r>
              <a:rPr lang="sk-SK" sz="1700" dirty="0"/>
              <a:t> si právo prípadnej zmeny a to samé právo má aj Slovenská liga.</a:t>
            </a:r>
          </a:p>
          <a:p>
            <a:pPr marL="0" indent="0">
              <a:buNone/>
            </a:pPr>
            <a:r>
              <a:rPr lang="sk-SK" sz="1700" dirty="0"/>
              <a:t>Cleveland, Ohio, dňa 22. októbra 1915</a:t>
            </a:r>
          </a:p>
          <a:p>
            <a:endParaRPr lang="cs-CZ" sz="1700" dirty="0"/>
          </a:p>
        </p:txBody>
      </p:sp>
    </p:spTree>
    <p:extLst>
      <p:ext uri="{BB962C8B-B14F-4D97-AF65-F5344CB8AC3E}">
        <p14:creationId xmlns:p14="http://schemas.microsoft.com/office/powerpoint/2010/main" val="1100469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Národní fronta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Národní fronta Čechů a Slováků, v níž jsou </a:t>
            </a:r>
            <a:r>
              <a:rPr lang="cs-CZ" sz="2400" b="1" dirty="0"/>
              <a:t>sdruženy</a:t>
            </a:r>
            <a:r>
              <a:rPr lang="cs-CZ" sz="2400" dirty="0"/>
              <a:t> společenské organizace, je politickým výrazem svazku pracujících měst a venkova, vedeného Komunistickou stranou Československa.</a:t>
            </a:r>
          </a:p>
          <a:p>
            <a:endParaRPr lang="cs-CZ" sz="2400" dirty="0"/>
          </a:p>
        </p:txBody>
      </p:sp>
    </p:spTree>
    <p:extLst>
      <p:ext uri="{BB962C8B-B14F-4D97-AF65-F5344CB8AC3E}">
        <p14:creationId xmlns:p14="http://schemas.microsoft.com/office/powerpoint/2010/main" val="12887009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Branná povinnost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Branná</a:t>
            </a:r>
            <a:r>
              <a:rPr lang="en-US" sz="2400" dirty="0"/>
              <a:t> </a:t>
            </a:r>
            <a:r>
              <a:rPr lang="en-US" sz="2400" dirty="0" err="1"/>
              <a:t>povinnost</a:t>
            </a:r>
            <a:r>
              <a:rPr lang="en-US" sz="2400" dirty="0"/>
              <a:t> je </a:t>
            </a:r>
            <a:r>
              <a:rPr lang="en-US" sz="2400" dirty="0" err="1"/>
              <a:t>povinnost</a:t>
            </a:r>
            <a:r>
              <a:rPr lang="en-US" sz="2400" dirty="0"/>
              <a:t> </a:t>
            </a:r>
            <a:r>
              <a:rPr lang="en-US" sz="2400" dirty="0" err="1"/>
              <a:t>státního</a:t>
            </a:r>
            <a:r>
              <a:rPr lang="en-US" sz="2400" dirty="0"/>
              <a:t> </a:t>
            </a:r>
            <a:r>
              <a:rPr lang="en-US" sz="2400" dirty="0" err="1"/>
              <a:t>občana</a:t>
            </a:r>
            <a:r>
              <a:rPr lang="en-US" sz="2400" dirty="0"/>
              <a:t> </a:t>
            </a:r>
            <a:r>
              <a:rPr lang="en-US" sz="2400" dirty="0" err="1"/>
              <a:t>České</a:t>
            </a:r>
            <a:r>
              <a:rPr lang="en-US" sz="2400" dirty="0"/>
              <a:t> </a:t>
            </a:r>
            <a:r>
              <a:rPr lang="en-US" sz="2400" dirty="0" err="1"/>
              <a:t>republiky</a:t>
            </a:r>
            <a:r>
              <a:rPr lang="en-US" sz="2400" dirty="0"/>
              <a:t>  </a:t>
            </a:r>
            <a:r>
              <a:rPr lang="en-US" sz="2400" dirty="0" err="1"/>
              <a:t>plnit</a:t>
            </a:r>
            <a:r>
              <a:rPr lang="en-US" sz="2400" dirty="0"/>
              <a:t> </a:t>
            </a:r>
            <a:r>
              <a:rPr lang="en-US" sz="2400" dirty="0" err="1"/>
              <a:t>úkoly</a:t>
            </a:r>
            <a:r>
              <a:rPr lang="en-US" sz="2400" dirty="0"/>
              <a:t> </a:t>
            </a:r>
            <a:r>
              <a:rPr lang="en-US" sz="2400" dirty="0" err="1"/>
              <a:t>ozbrojených</a:t>
            </a:r>
            <a:r>
              <a:rPr lang="en-US" sz="2400" dirty="0"/>
              <a:t> </a:t>
            </a:r>
            <a:r>
              <a:rPr lang="en-US" sz="2400" dirty="0" err="1"/>
              <a:t>sil</a:t>
            </a:r>
            <a:r>
              <a:rPr lang="en-US" sz="2400" dirty="0"/>
              <a:t> </a:t>
            </a:r>
            <a:r>
              <a:rPr lang="en-US" sz="2400" dirty="0" err="1"/>
              <a:t>České</a:t>
            </a:r>
            <a:r>
              <a:rPr lang="en-US" sz="2400" dirty="0"/>
              <a:t> </a:t>
            </a:r>
            <a:r>
              <a:rPr lang="en-US" sz="2400" dirty="0" err="1"/>
              <a:t>republiky</a:t>
            </a:r>
            <a:r>
              <a:rPr lang="en-US" sz="2400" dirty="0"/>
              <a:t>; </a:t>
            </a:r>
            <a:r>
              <a:rPr lang="en-US" sz="2400" dirty="0" err="1"/>
              <a:t>zahrnuje</a:t>
            </a:r>
            <a:r>
              <a:rPr lang="en-US" sz="2400" dirty="0"/>
              <a:t> </a:t>
            </a:r>
            <a:r>
              <a:rPr lang="en-US" sz="2400" dirty="0" err="1"/>
              <a:t>povinnost</a:t>
            </a:r>
            <a:r>
              <a:rPr lang="en-US" sz="2400" dirty="0"/>
              <a:t> </a:t>
            </a:r>
            <a:r>
              <a:rPr lang="en-US" sz="2400" dirty="0" err="1"/>
              <a:t>občana</a:t>
            </a:r>
            <a:r>
              <a:rPr lang="en-US" sz="2400" dirty="0"/>
              <a:t>: </a:t>
            </a:r>
          </a:p>
          <a:p>
            <a:pPr marL="466618" indent="-466618">
              <a:buAutoNum type="alphaLcParenR"/>
            </a:pPr>
            <a:r>
              <a:rPr lang="en-US" sz="2400" dirty="0" err="1"/>
              <a:t>podrobit</a:t>
            </a:r>
            <a:r>
              <a:rPr lang="en-US" sz="2400" dirty="0"/>
              <a:t> se </a:t>
            </a:r>
            <a:r>
              <a:rPr lang="en-US" sz="2400" dirty="0" err="1"/>
              <a:t>odvodnímu</a:t>
            </a:r>
            <a:r>
              <a:rPr lang="en-US" sz="2400" dirty="0"/>
              <a:t> </a:t>
            </a:r>
            <a:r>
              <a:rPr lang="en-US" sz="2400" dirty="0" err="1"/>
              <a:t>řízení</a:t>
            </a:r>
            <a:r>
              <a:rPr lang="en-US" sz="2400" dirty="0"/>
              <a:t>, </a:t>
            </a:r>
          </a:p>
          <a:p>
            <a:pPr marL="466618" indent="-466618">
              <a:buAutoNum type="alphaLcParenR"/>
            </a:pPr>
            <a:r>
              <a:rPr lang="en-US" sz="2400" dirty="0" err="1"/>
              <a:t>vykonávat</a:t>
            </a:r>
            <a:r>
              <a:rPr lang="en-US" sz="2400" dirty="0"/>
              <a:t> </a:t>
            </a:r>
            <a:r>
              <a:rPr lang="en-US" sz="2400" dirty="0" err="1"/>
              <a:t>vojenskou</a:t>
            </a:r>
            <a:r>
              <a:rPr lang="en-US" sz="2400" dirty="0"/>
              <a:t> </a:t>
            </a:r>
            <a:r>
              <a:rPr lang="en-US" sz="2400" dirty="0" err="1"/>
              <a:t>činnou</a:t>
            </a:r>
            <a:r>
              <a:rPr lang="en-US" sz="2400" dirty="0"/>
              <a:t> </a:t>
            </a:r>
            <a:r>
              <a:rPr lang="en-US" sz="2400" dirty="0" err="1"/>
              <a:t>službu</a:t>
            </a:r>
            <a:r>
              <a:rPr lang="en-US" sz="2400" dirty="0"/>
              <a:t> a </a:t>
            </a:r>
          </a:p>
          <a:p>
            <a:pPr marL="466618" indent="-466618">
              <a:buAutoNum type="alphaLcParenR"/>
            </a:pPr>
            <a:r>
              <a:rPr lang="en-US" sz="2400" dirty="0" err="1"/>
              <a:t>plnit</a:t>
            </a:r>
            <a:r>
              <a:rPr lang="en-US" sz="2400" dirty="0"/>
              <a:t> </a:t>
            </a:r>
            <a:r>
              <a:rPr lang="en-US" sz="2400" dirty="0" err="1"/>
              <a:t>další</a:t>
            </a:r>
            <a:r>
              <a:rPr lang="en-US" sz="2400" dirty="0"/>
              <a:t> </a:t>
            </a:r>
            <a:r>
              <a:rPr lang="en-US" sz="2400" dirty="0" err="1"/>
              <a:t>povinnosti</a:t>
            </a:r>
            <a:r>
              <a:rPr lang="en-US" sz="2400" dirty="0"/>
              <a:t> </a:t>
            </a:r>
            <a:r>
              <a:rPr lang="en-US" sz="2400" dirty="0" err="1"/>
              <a:t>stanovené</a:t>
            </a:r>
            <a:r>
              <a:rPr lang="en-US" sz="2400" dirty="0"/>
              <a:t> </a:t>
            </a:r>
            <a:r>
              <a:rPr lang="en-US" sz="2400" dirty="0" err="1"/>
              <a:t>tímto</a:t>
            </a:r>
            <a:r>
              <a:rPr lang="en-US" sz="2400" dirty="0"/>
              <a:t> </a:t>
            </a:r>
            <a:r>
              <a:rPr lang="en-US" sz="2400" dirty="0" err="1"/>
              <a:t>zákonem</a:t>
            </a:r>
            <a:r>
              <a:rPr lang="en-US" sz="2400" dirty="0"/>
              <a:t>.</a:t>
            </a:r>
          </a:p>
        </p:txBody>
      </p:sp>
    </p:spTree>
    <p:extLst>
      <p:ext uri="{BB962C8B-B14F-4D97-AF65-F5344CB8AC3E}">
        <p14:creationId xmlns:p14="http://schemas.microsoft.com/office/powerpoint/2010/main" val="188845931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Trvání branné povinnosti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466618" indent="-466618">
              <a:buAutoNum type="arabicParenR"/>
            </a:pPr>
            <a:r>
              <a:rPr lang="en-US" sz="2400"/>
              <a:t>Branná povinnost vzniká občanovi dnem následujícím po dni, v němž dosáhne věku 18 let, a zaniká dnem dosažení věku 60 let. Občan brannou povinnost  plní za stavu ohrožení státu  nebo za válečného stavu, pokud  zákon nestanoví jinak. </a:t>
            </a:r>
          </a:p>
          <a:p>
            <a:pPr marL="466618" indent="-466618">
              <a:buAutoNum type="arabicParenR"/>
            </a:pPr>
            <a:r>
              <a:rPr lang="en-US" sz="2400"/>
              <a:t> Voják z povolání starší 60 let má brannou povinnost  do dne propuštění ze služebního poměru podle zvláštního právního předpisu</a:t>
            </a:r>
          </a:p>
        </p:txBody>
      </p:sp>
    </p:spTree>
    <p:extLst>
      <p:ext uri="{BB962C8B-B14F-4D97-AF65-F5344CB8AC3E}">
        <p14:creationId xmlns:p14="http://schemas.microsoft.com/office/powerpoint/2010/main" val="376399916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Výhrada svědomí a náboženského vyznání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Voják</a:t>
            </a:r>
            <a:r>
              <a:rPr lang="en-US" sz="2400" dirty="0"/>
              <a:t> v </a:t>
            </a:r>
            <a:r>
              <a:rPr lang="en-US" sz="2400" dirty="0" err="1"/>
              <a:t>záloze</a:t>
            </a:r>
            <a:r>
              <a:rPr lang="en-US" sz="2400" dirty="0"/>
              <a:t> </a:t>
            </a:r>
            <a:r>
              <a:rPr lang="en-US" sz="2400" dirty="0" err="1"/>
              <a:t>může</a:t>
            </a:r>
            <a:r>
              <a:rPr lang="en-US" sz="2400" dirty="0"/>
              <a:t> </a:t>
            </a:r>
            <a:r>
              <a:rPr lang="en-US" sz="2400" dirty="0" err="1"/>
              <a:t>odmítnout</a:t>
            </a:r>
            <a:r>
              <a:rPr lang="en-US" sz="2400" dirty="0"/>
              <a:t> </a:t>
            </a:r>
            <a:r>
              <a:rPr lang="en-US" sz="2400" dirty="0" err="1"/>
              <a:t>vykonávat</a:t>
            </a:r>
            <a:r>
              <a:rPr lang="en-US" sz="2400" dirty="0"/>
              <a:t> </a:t>
            </a:r>
            <a:r>
              <a:rPr lang="en-US" sz="2400" dirty="0" err="1"/>
              <a:t>mimořádnou</a:t>
            </a:r>
            <a:r>
              <a:rPr lang="en-US" sz="2400" dirty="0"/>
              <a:t> </a:t>
            </a:r>
            <a:r>
              <a:rPr lang="en-US" sz="2400" dirty="0" err="1"/>
              <a:t>službu</a:t>
            </a:r>
            <a:r>
              <a:rPr lang="en-US" sz="2400" dirty="0"/>
              <a:t> z </a:t>
            </a:r>
            <a:r>
              <a:rPr lang="en-US" sz="2400" dirty="0" err="1"/>
              <a:t>důvodu</a:t>
            </a:r>
            <a:r>
              <a:rPr lang="en-US" sz="2400" dirty="0"/>
              <a:t> </a:t>
            </a:r>
            <a:r>
              <a:rPr lang="en-US" sz="2400" dirty="0" err="1"/>
              <a:t>svědomí</a:t>
            </a:r>
            <a:r>
              <a:rPr lang="en-US" sz="2400" dirty="0"/>
              <a:t> </a:t>
            </a:r>
            <a:r>
              <a:rPr lang="en-US" sz="2400" dirty="0" err="1"/>
              <a:t>nebo</a:t>
            </a:r>
            <a:r>
              <a:rPr lang="en-US" sz="2400" dirty="0"/>
              <a:t> </a:t>
            </a:r>
            <a:r>
              <a:rPr lang="en-US" sz="2400" dirty="0" err="1"/>
              <a:t>náboženského</a:t>
            </a:r>
            <a:r>
              <a:rPr lang="en-US" sz="2400" dirty="0"/>
              <a:t> </a:t>
            </a:r>
            <a:r>
              <a:rPr lang="en-US" sz="2400" dirty="0" err="1"/>
              <a:t>vyznání</a:t>
            </a:r>
            <a:r>
              <a:rPr lang="en-US" sz="2400" dirty="0"/>
              <a:t>: </a:t>
            </a:r>
          </a:p>
          <a:p>
            <a:pPr marL="0" indent="0">
              <a:buNone/>
            </a:pPr>
            <a:r>
              <a:rPr lang="en-US" sz="2400" dirty="0"/>
              <a:t>a) do 15 </a:t>
            </a:r>
            <a:r>
              <a:rPr lang="en-US" sz="2400" dirty="0" err="1"/>
              <a:t>dnů</a:t>
            </a:r>
            <a:r>
              <a:rPr lang="en-US" sz="2400" dirty="0"/>
              <a:t> ode </a:t>
            </a:r>
            <a:r>
              <a:rPr lang="en-US" sz="2400" dirty="0" err="1"/>
              <a:t>dne</a:t>
            </a:r>
            <a:r>
              <a:rPr lang="en-US" sz="2400" dirty="0"/>
              <a:t> </a:t>
            </a:r>
            <a:r>
              <a:rPr lang="en-US" sz="2400" dirty="0" err="1"/>
              <a:t>předání</a:t>
            </a:r>
            <a:r>
              <a:rPr lang="en-US" sz="2400" dirty="0"/>
              <a:t> </a:t>
            </a:r>
            <a:r>
              <a:rPr lang="en-US" sz="2400" dirty="0" err="1"/>
              <a:t>rozhodnutí</a:t>
            </a:r>
            <a:r>
              <a:rPr lang="en-US" sz="2400" dirty="0"/>
              <a:t> o </a:t>
            </a:r>
            <a:r>
              <a:rPr lang="en-US" sz="2400" dirty="0" err="1"/>
              <a:t>schopnosti</a:t>
            </a:r>
            <a:r>
              <a:rPr lang="en-US" sz="2400" dirty="0"/>
              <a:t> </a:t>
            </a:r>
            <a:r>
              <a:rPr lang="en-US" sz="2400" dirty="0" err="1"/>
              <a:t>občana</a:t>
            </a:r>
            <a:r>
              <a:rPr lang="en-US" sz="2400" dirty="0"/>
              <a:t> </a:t>
            </a:r>
            <a:r>
              <a:rPr lang="en-US" sz="2400" dirty="0" err="1"/>
              <a:t>vykonávat</a:t>
            </a:r>
            <a:r>
              <a:rPr lang="en-US" sz="2400" dirty="0"/>
              <a:t> </a:t>
            </a:r>
            <a:r>
              <a:rPr lang="en-US" sz="2400" dirty="0" err="1"/>
              <a:t>vojenskou</a:t>
            </a:r>
            <a:r>
              <a:rPr lang="en-US" sz="2400" dirty="0"/>
              <a:t> </a:t>
            </a:r>
            <a:r>
              <a:rPr lang="en-US" sz="2400" dirty="0" err="1"/>
              <a:t>činnou</a:t>
            </a:r>
            <a:r>
              <a:rPr lang="en-US" sz="2400" dirty="0"/>
              <a:t> </a:t>
            </a:r>
            <a:r>
              <a:rPr lang="en-US" sz="2400" dirty="0" err="1"/>
              <a:t>službu</a:t>
            </a:r>
            <a:r>
              <a:rPr lang="en-US" sz="2400" dirty="0"/>
              <a:t> </a:t>
            </a:r>
            <a:r>
              <a:rPr lang="en-US" sz="2400" dirty="0" err="1"/>
              <a:t>vydaného</a:t>
            </a:r>
            <a:r>
              <a:rPr lang="en-US" sz="2400" dirty="0"/>
              <a:t> </a:t>
            </a:r>
            <a:r>
              <a:rPr lang="en-US" sz="2400" dirty="0" err="1"/>
              <a:t>při</a:t>
            </a:r>
            <a:r>
              <a:rPr lang="en-US" sz="2400" dirty="0"/>
              <a:t> </a:t>
            </a:r>
            <a:r>
              <a:rPr lang="en-US" sz="2400" dirty="0" err="1"/>
              <a:t>odvodním</a:t>
            </a:r>
            <a:r>
              <a:rPr lang="en-US" sz="2400" dirty="0"/>
              <a:t> </a:t>
            </a:r>
            <a:r>
              <a:rPr lang="en-US" sz="2400" dirty="0" err="1"/>
              <a:t>řízení</a:t>
            </a:r>
            <a:r>
              <a:rPr lang="en-US" sz="2400" dirty="0"/>
              <a:t>, </a:t>
            </a:r>
          </a:p>
          <a:p>
            <a:pPr marL="466618" indent="-466618">
              <a:buAutoNum type="alphaLcParenR" startAt="2"/>
            </a:pPr>
            <a:r>
              <a:rPr lang="en-US" sz="2400" dirty="0"/>
              <a:t>do 15 </a:t>
            </a:r>
            <a:r>
              <a:rPr lang="en-US" sz="2400" dirty="0" err="1"/>
              <a:t>dnů</a:t>
            </a:r>
            <a:r>
              <a:rPr lang="en-US" sz="2400" dirty="0"/>
              <a:t> ode </a:t>
            </a:r>
            <a:r>
              <a:rPr lang="en-US" sz="2400" dirty="0" err="1"/>
              <a:t>dne</a:t>
            </a:r>
            <a:r>
              <a:rPr lang="en-US" sz="2400" dirty="0"/>
              <a:t> </a:t>
            </a:r>
            <a:r>
              <a:rPr lang="en-US" sz="2400" dirty="0" err="1"/>
              <a:t>účinnosti</a:t>
            </a:r>
            <a:r>
              <a:rPr lang="en-US" sz="2400" dirty="0"/>
              <a:t> </a:t>
            </a:r>
            <a:r>
              <a:rPr lang="en-US" sz="2400" dirty="0" err="1"/>
              <a:t>vyhlášení</a:t>
            </a:r>
            <a:r>
              <a:rPr lang="en-US" sz="2400" dirty="0"/>
              <a:t> </a:t>
            </a:r>
            <a:r>
              <a:rPr lang="en-US" sz="2400" dirty="0" err="1"/>
              <a:t>stavu</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a:t>
            </a:r>
            <a:r>
              <a:rPr lang="en-US" sz="2400" dirty="0" err="1"/>
              <a:t>válečného</a:t>
            </a:r>
            <a:r>
              <a:rPr lang="en-US" sz="2400" dirty="0"/>
              <a:t> </a:t>
            </a:r>
            <a:r>
              <a:rPr lang="en-US" sz="2400" dirty="0" err="1"/>
              <a:t>stavu</a:t>
            </a:r>
            <a:r>
              <a:rPr lang="en-US" sz="2400" dirty="0"/>
              <a:t>.</a:t>
            </a:r>
          </a:p>
          <a:p>
            <a:pPr marL="466618" indent="-466618">
              <a:buAutoNum type="alphaLcParenR" startAt="2"/>
            </a:pPr>
            <a:r>
              <a:rPr lang="en-US" sz="2400" dirty="0" err="1"/>
              <a:t>Odůvodněné</a:t>
            </a:r>
            <a:r>
              <a:rPr lang="en-US" sz="2400" dirty="0"/>
              <a:t> </a:t>
            </a:r>
            <a:r>
              <a:rPr lang="en-US" sz="2400" dirty="0" err="1"/>
              <a:t>prohlášení</a:t>
            </a:r>
            <a:r>
              <a:rPr lang="en-US" sz="2400" dirty="0"/>
              <a:t> o </a:t>
            </a:r>
            <a:r>
              <a:rPr lang="en-US" sz="2400" dirty="0" err="1"/>
              <a:t>odmítnutí</a:t>
            </a:r>
            <a:r>
              <a:rPr lang="en-US" sz="2400" dirty="0"/>
              <a:t> </a:t>
            </a:r>
            <a:r>
              <a:rPr lang="en-US" sz="2400" dirty="0" err="1"/>
              <a:t>výkonu</a:t>
            </a:r>
            <a:r>
              <a:rPr lang="en-US" sz="2400" dirty="0"/>
              <a:t> </a:t>
            </a:r>
            <a:r>
              <a:rPr lang="en-US" sz="2400" dirty="0" err="1"/>
              <a:t>mimořádné</a:t>
            </a:r>
            <a:r>
              <a:rPr lang="en-US" sz="2400" dirty="0"/>
              <a:t> </a:t>
            </a:r>
            <a:r>
              <a:rPr lang="en-US" sz="2400" dirty="0" err="1"/>
              <a:t>služby</a:t>
            </a:r>
            <a:r>
              <a:rPr lang="en-US" sz="2400" dirty="0"/>
              <a:t> se </a:t>
            </a:r>
            <a:r>
              <a:rPr lang="en-US" sz="2400" dirty="0" err="1"/>
              <a:t>podává</a:t>
            </a:r>
            <a:r>
              <a:rPr lang="en-US" sz="2400" dirty="0"/>
              <a:t> </a:t>
            </a:r>
            <a:r>
              <a:rPr lang="en-US" sz="2400" dirty="0" err="1"/>
              <a:t>písemně</a:t>
            </a:r>
            <a:r>
              <a:rPr lang="en-US" sz="2400" dirty="0"/>
              <a:t> </a:t>
            </a:r>
            <a:r>
              <a:rPr lang="en-US" sz="2400" dirty="0" err="1"/>
              <a:t>příslušnému</a:t>
            </a:r>
            <a:r>
              <a:rPr lang="en-US" sz="2400" dirty="0"/>
              <a:t> </a:t>
            </a:r>
            <a:r>
              <a:rPr lang="en-US" sz="2400" dirty="0" err="1"/>
              <a:t>krajskému</a:t>
            </a:r>
            <a:r>
              <a:rPr lang="en-US" sz="2400" dirty="0"/>
              <a:t> </a:t>
            </a:r>
            <a:r>
              <a:rPr lang="en-US" sz="2400" dirty="0" err="1"/>
              <a:t>vojenskému</a:t>
            </a:r>
            <a:r>
              <a:rPr lang="en-US" sz="2400" dirty="0"/>
              <a:t> </a:t>
            </a:r>
            <a:r>
              <a:rPr lang="en-US" sz="2400" dirty="0" err="1"/>
              <a:t>velitelství</a:t>
            </a:r>
            <a:r>
              <a:rPr lang="en-US" sz="2400" dirty="0"/>
              <a:t>. </a:t>
            </a:r>
          </a:p>
        </p:txBody>
      </p:sp>
    </p:spTree>
    <p:extLst>
      <p:ext uri="{BB962C8B-B14F-4D97-AF65-F5344CB8AC3E}">
        <p14:creationId xmlns:p14="http://schemas.microsoft.com/office/powerpoint/2010/main" val="119068714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Vojenská činnost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Vojenskou</a:t>
            </a:r>
            <a:r>
              <a:rPr lang="en-US" sz="2400" dirty="0"/>
              <a:t> </a:t>
            </a:r>
            <a:r>
              <a:rPr lang="en-US" sz="2400" dirty="0" err="1"/>
              <a:t>činnou</a:t>
            </a:r>
            <a:r>
              <a:rPr lang="en-US" sz="2400" dirty="0"/>
              <a:t> </a:t>
            </a:r>
            <a:r>
              <a:rPr lang="en-US" sz="2400" dirty="0" err="1"/>
              <a:t>službou</a:t>
            </a:r>
            <a:r>
              <a:rPr lang="en-US" sz="2400" dirty="0"/>
              <a:t> </a:t>
            </a:r>
            <a:r>
              <a:rPr lang="en-US" sz="2400" dirty="0" err="1"/>
              <a:t>mimo</a:t>
            </a:r>
            <a:r>
              <a:rPr lang="en-US" sz="2400" dirty="0"/>
              <a:t> </a:t>
            </a:r>
            <a:r>
              <a:rPr lang="en-US" sz="2400" dirty="0" err="1"/>
              <a:t>stav</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a:t>
            </a:r>
            <a:r>
              <a:rPr lang="en-US" sz="2400" dirty="0" err="1"/>
              <a:t>mimo</a:t>
            </a:r>
            <a:r>
              <a:rPr lang="en-US" sz="2400" dirty="0"/>
              <a:t> </a:t>
            </a:r>
            <a:r>
              <a:rPr lang="en-US" sz="2400" dirty="0" err="1"/>
              <a:t>válečný</a:t>
            </a:r>
            <a:r>
              <a:rPr lang="en-US" sz="2400" dirty="0"/>
              <a:t> </a:t>
            </a:r>
            <a:r>
              <a:rPr lang="en-US" sz="2400" dirty="0" err="1"/>
              <a:t>stav</a:t>
            </a:r>
            <a:r>
              <a:rPr lang="en-US" sz="2400" dirty="0"/>
              <a:t>  je </a:t>
            </a:r>
            <a:r>
              <a:rPr lang="en-US" sz="2400" dirty="0" err="1"/>
              <a:t>služba</a:t>
            </a:r>
            <a:r>
              <a:rPr lang="en-US" sz="2400" dirty="0"/>
              <a:t> </a:t>
            </a:r>
            <a:r>
              <a:rPr lang="en-US" sz="2400" dirty="0" err="1"/>
              <a:t>vojáka</a:t>
            </a:r>
            <a:r>
              <a:rPr lang="en-US" sz="2400" dirty="0"/>
              <a:t> z </a:t>
            </a:r>
            <a:r>
              <a:rPr lang="en-US" sz="2400" dirty="0" err="1"/>
              <a:t>povolání</a:t>
            </a:r>
            <a:r>
              <a:rPr lang="en-US" sz="2400" dirty="0"/>
              <a:t> </a:t>
            </a:r>
            <a:r>
              <a:rPr lang="en-US" sz="2400" dirty="0" err="1"/>
              <a:t>ve</a:t>
            </a:r>
            <a:r>
              <a:rPr lang="en-US" sz="2400" dirty="0"/>
              <a:t> </a:t>
            </a:r>
            <a:r>
              <a:rPr lang="en-US" sz="2400" dirty="0" err="1"/>
              <a:t>služebním</a:t>
            </a:r>
            <a:r>
              <a:rPr lang="en-US" sz="2400" dirty="0"/>
              <a:t> </a:t>
            </a:r>
            <a:r>
              <a:rPr lang="en-US" sz="2400" dirty="0" err="1"/>
              <a:t>poměru</a:t>
            </a:r>
            <a:r>
              <a:rPr lang="en-US" sz="2400" dirty="0"/>
              <a:t> a </a:t>
            </a:r>
            <a:r>
              <a:rPr lang="en-US" sz="2400" dirty="0" err="1"/>
              <a:t>vojenské</a:t>
            </a:r>
            <a:r>
              <a:rPr lang="en-US" sz="2400" dirty="0"/>
              <a:t> </a:t>
            </a:r>
            <a:r>
              <a:rPr lang="en-US" sz="2400" dirty="0" err="1"/>
              <a:t>cvičení</a:t>
            </a:r>
            <a:r>
              <a:rPr lang="en-US" sz="2400" dirty="0"/>
              <a:t> </a:t>
            </a:r>
            <a:r>
              <a:rPr lang="en-US" sz="2400" dirty="0" err="1"/>
              <a:t>nebo</a:t>
            </a:r>
            <a:r>
              <a:rPr lang="en-US" sz="2400" dirty="0"/>
              <a:t> </a:t>
            </a:r>
            <a:r>
              <a:rPr lang="en-US" sz="2400" dirty="0" err="1"/>
              <a:t>výjimečné</a:t>
            </a:r>
            <a:r>
              <a:rPr lang="en-US" sz="2400" dirty="0"/>
              <a:t> </a:t>
            </a:r>
            <a:r>
              <a:rPr lang="en-US" sz="2400" dirty="0" err="1"/>
              <a:t>vojenské</a:t>
            </a:r>
            <a:r>
              <a:rPr lang="en-US" sz="2400" dirty="0"/>
              <a:t> </a:t>
            </a:r>
            <a:r>
              <a:rPr lang="en-US" sz="2400" dirty="0" err="1"/>
              <a:t>cvičení</a:t>
            </a:r>
            <a:r>
              <a:rPr lang="en-US" sz="2400" dirty="0"/>
              <a:t>. </a:t>
            </a:r>
          </a:p>
          <a:p>
            <a:pPr marL="0" indent="0">
              <a:buNone/>
            </a:pPr>
            <a:r>
              <a:rPr lang="en-US" sz="2400" dirty="0" err="1"/>
              <a:t>Vojenskou</a:t>
            </a:r>
            <a:r>
              <a:rPr lang="en-US" sz="2400" dirty="0"/>
              <a:t> </a:t>
            </a:r>
            <a:r>
              <a:rPr lang="en-US" sz="2400" dirty="0" err="1"/>
              <a:t>činnou</a:t>
            </a:r>
            <a:r>
              <a:rPr lang="en-US" sz="2400" dirty="0"/>
              <a:t> </a:t>
            </a:r>
            <a:r>
              <a:rPr lang="en-US" sz="2400" dirty="0" err="1"/>
              <a:t>službou</a:t>
            </a:r>
            <a:r>
              <a:rPr lang="en-US" sz="2400" dirty="0"/>
              <a:t> za </a:t>
            </a:r>
            <a:r>
              <a:rPr lang="en-US" sz="2400" dirty="0" err="1"/>
              <a:t>stavu</a:t>
            </a:r>
            <a:r>
              <a:rPr lang="en-US" sz="2400" dirty="0"/>
              <a:t> </a:t>
            </a:r>
            <a:r>
              <a:rPr lang="en-US" sz="2400" dirty="0" err="1"/>
              <a:t>ohrožení</a:t>
            </a:r>
            <a:r>
              <a:rPr lang="en-US" sz="2400" dirty="0"/>
              <a:t> </a:t>
            </a:r>
            <a:r>
              <a:rPr lang="en-US" sz="2400" dirty="0" err="1"/>
              <a:t>státu</a:t>
            </a:r>
            <a:r>
              <a:rPr lang="en-US" sz="2400" dirty="0"/>
              <a:t>  </a:t>
            </a:r>
            <a:r>
              <a:rPr lang="en-US" sz="2400" dirty="0" err="1"/>
              <a:t>nebo</a:t>
            </a:r>
            <a:r>
              <a:rPr lang="en-US" sz="2400" dirty="0"/>
              <a:t> </a:t>
            </a:r>
            <a:r>
              <a:rPr lang="en-US" sz="2400" dirty="0" err="1"/>
              <a:t>válečného</a:t>
            </a:r>
            <a:r>
              <a:rPr lang="en-US" sz="2400" dirty="0"/>
              <a:t> </a:t>
            </a:r>
            <a:r>
              <a:rPr lang="en-US" sz="2400" dirty="0" err="1"/>
              <a:t>stavu</a:t>
            </a:r>
            <a:r>
              <a:rPr lang="en-US" sz="2400" dirty="0"/>
              <a:t> je </a:t>
            </a:r>
            <a:r>
              <a:rPr lang="en-US" sz="2400" dirty="0" err="1"/>
              <a:t>mimořádná</a:t>
            </a:r>
            <a:r>
              <a:rPr lang="en-US" sz="2400" dirty="0"/>
              <a:t> </a:t>
            </a:r>
            <a:r>
              <a:rPr lang="en-US" sz="2400" dirty="0" err="1"/>
              <a:t>služba</a:t>
            </a:r>
            <a:r>
              <a:rPr lang="en-US" sz="2400" dirty="0"/>
              <a:t>. </a:t>
            </a:r>
          </a:p>
          <a:p>
            <a:pPr marL="0" indent="0">
              <a:buNone/>
            </a:pPr>
            <a:r>
              <a:rPr lang="en-US" sz="2400" dirty="0" err="1"/>
              <a:t>Dnem</a:t>
            </a:r>
            <a:r>
              <a:rPr lang="en-US" sz="2400" dirty="0"/>
              <a:t> </a:t>
            </a:r>
            <a:r>
              <a:rPr lang="en-US" sz="2400" dirty="0" err="1"/>
              <a:t>právní</a:t>
            </a:r>
            <a:r>
              <a:rPr lang="en-US" sz="2400" dirty="0"/>
              <a:t> </a:t>
            </a:r>
            <a:r>
              <a:rPr lang="en-US" sz="2400" dirty="0" err="1"/>
              <a:t>moci</a:t>
            </a:r>
            <a:r>
              <a:rPr lang="en-US" sz="2400" dirty="0"/>
              <a:t> </a:t>
            </a:r>
            <a:r>
              <a:rPr lang="en-US" sz="2400" dirty="0" err="1"/>
              <a:t>rozhodnutí</a:t>
            </a:r>
            <a:r>
              <a:rPr lang="en-US" sz="2400" dirty="0"/>
              <a:t> o </a:t>
            </a:r>
            <a:r>
              <a:rPr lang="en-US" sz="2400" dirty="0" err="1"/>
              <a:t>schopnosti</a:t>
            </a:r>
            <a:r>
              <a:rPr lang="en-US" sz="2400" dirty="0"/>
              <a:t> </a:t>
            </a:r>
            <a:r>
              <a:rPr lang="en-US" sz="2400" dirty="0" err="1"/>
              <a:t>občana</a:t>
            </a:r>
            <a:r>
              <a:rPr lang="en-US" sz="2400" dirty="0"/>
              <a:t> </a:t>
            </a:r>
            <a:r>
              <a:rPr lang="en-US" sz="2400" dirty="0" err="1"/>
              <a:t>vykonávat</a:t>
            </a:r>
            <a:r>
              <a:rPr lang="en-US" sz="2400" dirty="0"/>
              <a:t> </a:t>
            </a:r>
            <a:r>
              <a:rPr lang="en-US" sz="2400" dirty="0" err="1"/>
              <a:t>vojenskou</a:t>
            </a:r>
            <a:r>
              <a:rPr lang="en-US" sz="2400" dirty="0"/>
              <a:t> </a:t>
            </a:r>
            <a:r>
              <a:rPr lang="en-US" sz="2400" dirty="0" err="1"/>
              <a:t>činnou</a:t>
            </a:r>
            <a:r>
              <a:rPr lang="en-US" sz="2400" dirty="0"/>
              <a:t> </a:t>
            </a:r>
            <a:r>
              <a:rPr lang="en-US" sz="2400" dirty="0" err="1"/>
              <a:t>službu</a:t>
            </a:r>
            <a:r>
              <a:rPr lang="en-US" sz="2400" dirty="0"/>
              <a:t> </a:t>
            </a:r>
            <a:r>
              <a:rPr lang="en-US" sz="2400" dirty="0" err="1"/>
              <a:t>vydaným</a:t>
            </a:r>
            <a:r>
              <a:rPr lang="en-US" sz="2400" dirty="0"/>
              <a:t> </a:t>
            </a:r>
            <a:r>
              <a:rPr lang="en-US" sz="2400" dirty="0" err="1"/>
              <a:t>při</a:t>
            </a:r>
            <a:r>
              <a:rPr lang="en-US" sz="2400" dirty="0"/>
              <a:t> </a:t>
            </a:r>
            <a:r>
              <a:rPr lang="en-US" sz="2400" dirty="0" err="1"/>
              <a:t>odvodním</a:t>
            </a:r>
            <a:r>
              <a:rPr lang="en-US" sz="2400" dirty="0"/>
              <a:t> </a:t>
            </a:r>
            <a:r>
              <a:rPr lang="en-US" sz="2400" dirty="0" err="1"/>
              <a:t>řízení</a:t>
            </a:r>
            <a:r>
              <a:rPr lang="en-US" sz="2400" dirty="0"/>
              <a:t> se </a:t>
            </a:r>
            <a:r>
              <a:rPr lang="en-US" sz="2400" dirty="0" err="1"/>
              <a:t>občan</a:t>
            </a:r>
            <a:r>
              <a:rPr lang="en-US" sz="2400" dirty="0"/>
              <a:t> </a:t>
            </a:r>
            <a:r>
              <a:rPr lang="en-US" sz="2400" dirty="0" err="1"/>
              <a:t>stává</a:t>
            </a:r>
            <a:r>
              <a:rPr lang="en-US" sz="2400" dirty="0"/>
              <a:t> </a:t>
            </a:r>
            <a:r>
              <a:rPr lang="en-US" sz="2400" dirty="0" err="1"/>
              <a:t>vojákem</a:t>
            </a:r>
            <a:r>
              <a:rPr lang="en-US" sz="2400" dirty="0"/>
              <a:t>. </a:t>
            </a:r>
            <a:r>
              <a:rPr lang="en-US" sz="2400" dirty="0" err="1"/>
              <a:t>Voják</a:t>
            </a:r>
            <a:r>
              <a:rPr lang="en-US" sz="2400" dirty="0"/>
              <a:t> je </a:t>
            </a:r>
            <a:r>
              <a:rPr lang="en-US" sz="2400" dirty="0" err="1"/>
              <a:t>povinen</a:t>
            </a:r>
            <a:r>
              <a:rPr lang="en-US" sz="2400" dirty="0"/>
              <a:t> </a:t>
            </a:r>
            <a:r>
              <a:rPr lang="en-US" sz="2400" dirty="0" err="1"/>
              <a:t>vojenskou</a:t>
            </a:r>
            <a:r>
              <a:rPr lang="en-US" sz="2400" dirty="0"/>
              <a:t> </a:t>
            </a:r>
            <a:r>
              <a:rPr lang="en-US" sz="2400" dirty="0" err="1"/>
              <a:t>činnou</a:t>
            </a:r>
            <a:r>
              <a:rPr lang="en-US" sz="2400" dirty="0"/>
              <a:t> </a:t>
            </a:r>
            <a:r>
              <a:rPr lang="en-US" sz="2400" dirty="0" err="1"/>
              <a:t>službu</a:t>
            </a:r>
            <a:r>
              <a:rPr lang="en-US" sz="2400" dirty="0"/>
              <a:t> </a:t>
            </a:r>
            <a:r>
              <a:rPr lang="en-US" sz="2400" dirty="0" err="1"/>
              <a:t>včas</a:t>
            </a:r>
            <a:r>
              <a:rPr lang="en-US" sz="2400" dirty="0"/>
              <a:t> </a:t>
            </a:r>
            <a:r>
              <a:rPr lang="en-US" sz="2400" dirty="0" err="1"/>
              <a:t>nastoupit</a:t>
            </a:r>
            <a:r>
              <a:rPr lang="en-US" sz="2400" dirty="0"/>
              <a:t> a </a:t>
            </a:r>
            <a:r>
              <a:rPr lang="en-US" sz="2400" dirty="0" err="1"/>
              <a:t>osobně</a:t>
            </a:r>
            <a:r>
              <a:rPr lang="en-US" sz="2400" dirty="0"/>
              <a:t> </a:t>
            </a:r>
            <a:r>
              <a:rPr lang="en-US" sz="2400" dirty="0" err="1"/>
              <a:t>vykonávat</a:t>
            </a:r>
            <a:r>
              <a:rPr lang="en-US" sz="2400" dirty="0"/>
              <a:t>. </a:t>
            </a:r>
          </a:p>
        </p:txBody>
      </p:sp>
    </p:spTree>
    <p:extLst>
      <p:ext uri="{BB962C8B-B14F-4D97-AF65-F5344CB8AC3E}">
        <p14:creationId xmlns:p14="http://schemas.microsoft.com/office/powerpoint/2010/main" val="174285433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Policie České republiky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Policie</a:t>
            </a:r>
            <a:r>
              <a:rPr lang="en-US" sz="2400" dirty="0"/>
              <a:t> </a:t>
            </a:r>
            <a:r>
              <a:rPr lang="en-US" sz="2400" dirty="0" err="1"/>
              <a:t>České</a:t>
            </a:r>
            <a:r>
              <a:rPr lang="en-US" sz="2400" dirty="0"/>
              <a:t> </a:t>
            </a:r>
            <a:r>
              <a:rPr lang="en-US" sz="2400" dirty="0" err="1"/>
              <a:t>republiky</a:t>
            </a:r>
            <a:r>
              <a:rPr lang="en-US" sz="2400" dirty="0"/>
              <a:t>  je </a:t>
            </a:r>
            <a:r>
              <a:rPr lang="en-US" sz="2400" dirty="0" err="1"/>
              <a:t>jednotný</a:t>
            </a:r>
            <a:r>
              <a:rPr lang="en-US" sz="2400" dirty="0"/>
              <a:t> </a:t>
            </a:r>
            <a:r>
              <a:rPr lang="en-US" sz="2400" dirty="0" err="1"/>
              <a:t>ozbrojený</a:t>
            </a:r>
            <a:r>
              <a:rPr lang="en-US" sz="2400" dirty="0"/>
              <a:t> </a:t>
            </a:r>
            <a:r>
              <a:rPr lang="en-US" sz="2400" dirty="0" err="1"/>
              <a:t>bezpečnostní</a:t>
            </a:r>
            <a:r>
              <a:rPr lang="en-US" sz="2400" dirty="0"/>
              <a:t> </a:t>
            </a:r>
            <a:r>
              <a:rPr lang="en-US" sz="2400" dirty="0" err="1"/>
              <a:t>sbor</a:t>
            </a:r>
            <a:r>
              <a:rPr lang="en-US" sz="2400" dirty="0"/>
              <a:t>.</a:t>
            </a:r>
          </a:p>
          <a:p>
            <a:pPr marL="0" indent="0">
              <a:buNone/>
            </a:pPr>
            <a:r>
              <a:rPr lang="en-US" sz="2400" dirty="0" err="1"/>
              <a:t>Policie</a:t>
            </a:r>
            <a:r>
              <a:rPr lang="en-US" sz="2400" dirty="0"/>
              <a:t> </a:t>
            </a:r>
            <a:r>
              <a:rPr lang="en-US" sz="2400" dirty="0" err="1"/>
              <a:t>slouží</a:t>
            </a:r>
            <a:r>
              <a:rPr lang="en-US" sz="2400" dirty="0"/>
              <a:t> </a:t>
            </a:r>
            <a:r>
              <a:rPr lang="en-US" sz="2400" dirty="0" err="1"/>
              <a:t>veřejnosti</a:t>
            </a:r>
            <a:r>
              <a:rPr lang="en-US" sz="2400" dirty="0"/>
              <a:t>. </a:t>
            </a:r>
            <a:r>
              <a:rPr lang="en-US" sz="2400" dirty="0" err="1"/>
              <a:t>Jejím</a:t>
            </a:r>
            <a:r>
              <a:rPr lang="en-US" sz="2400" dirty="0"/>
              <a:t> </a:t>
            </a:r>
            <a:r>
              <a:rPr lang="en-US" sz="2400" dirty="0" err="1"/>
              <a:t>úkolem</a:t>
            </a:r>
            <a:r>
              <a:rPr lang="en-US" sz="2400" dirty="0"/>
              <a:t> je </a:t>
            </a:r>
            <a:r>
              <a:rPr lang="en-US" sz="2400" dirty="0" err="1"/>
              <a:t>chránit</a:t>
            </a:r>
            <a:r>
              <a:rPr lang="en-US" sz="2400" dirty="0"/>
              <a:t> </a:t>
            </a:r>
            <a:r>
              <a:rPr lang="en-US" sz="2400" dirty="0" err="1"/>
              <a:t>bezpečnost</a:t>
            </a:r>
            <a:r>
              <a:rPr lang="en-US" sz="2400" dirty="0"/>
              <a:t> </a:t>
            </a:r>
            <a:r>
              <a:rPr lang="en-US" sz="2400" dirty="0" err="1"/>
              <a:t>osob</a:t>
            </a:r>
            <a:r>
              <a:rPr lang="en-US" sz="2400" dirty="0"/>
              <a:t> a </a:t>
            </a:r>
            <a:r>
              <a:rPr lang="en-US" sz="2400" dirty="0" err="1"/>
              <a:t>majetku,a</a:t>
            </a:r>
            <a:r>
              <a:rPr lang="en-US" sz="2400" dirty="0"/>
              <a:t> </a:t>
            </a:r>
            <a:r>
              <a:rPr lang="en-US" sz="2400" dirty="0" err="1"/>
              <a:t>veřejný</a:t>
            </a:r>
            <a:r>
              <a:rPr lang="en-US" sz="2400" dirty="0"/>
              <a:t> </a:t>
            </a:r>
            <a:r>
              <a:rPr lang="en-US" sz="2400" dirty="0" err="1"/>
              <a:t>pořádek</a:t>
            </a:r>
            <a:r>
              <a:rPr lang="en-US" sz="2400" dirty="0"/>
              <a:t>, </a:t>
            </a:r>
            <a:r>
              <a:rPr lang="en-US" sz="2400" dirty="0" err="1"/>
              <a:t>předcházet</a:t>
            </a:r>
            <a:r>
              <a:rPr lang="en-US" sz="2400" dirty="0"/>
              <a:t> </a:t>
            </a:r>
            <a:r>
              <a:rPr lang="en-US" sz="2400" dirty="0" err="1"/>
              <a:t>trestné</a:t>
            </a:r>
            <a:r>
              <a:rPr lang="en-US" sz="2400" dirty="0"/>
              <a:t> </a:t>
            </a:r>
            <a:r>
              <a:rPr lang="en-US" sz="2400" dirty="0" err="1"/>
              <a:t>činnosti</a:t>
            </a:r>
            <a:r>
              <a:rPr lang="en-US" sz="2400" dirty="0"/>
              <a:t>, </a:t>
            </a:r>
            <a:r>
              <a:rPr lang="en-US" sz="2400" dirty="0" err="1"/>
              <a:t>plnit</a:t>
            </a:r>
            <a:r>
              <a:rPr lang="en-US" sz="2400" dirty="0"/>
              <a:t> </a:t>
            </a:r>
            <a:r>
              <a:rPr lang="en-US" sz="2400" dirty="0" err="1"/>
              <a:t>úkoly</a:t>
            </a:r>
            <a:r>
              <a:rPr lang="en-US" sz="2400" dirty="0"/>
              <a:t> </a:t>
            </a:r>
            <a:r>
              <a:rPr lang="en-US" sz="2400" dirty="0" err="1"/>
              <a:t>podle</a:t>
            </a:r>
            <a:r>
              <a:rPr lang="en-US" sz="2400" dirty="0"/>
              <a:t> </a:t>
            </a:r>
            <a:r>
              <a:rPr lang="en-US" sz="2400" dirty="0" err="1"/>
              <a:t>trestního</a:t>
            </a:r>
            <a:r>
              <a:rPr lang="en-US" sz="2400" dirty="0"/>
              <a:t> </a:t>
            </a:r>
            <a:r>
              <a:rPr lang="en-US" sz="2400" dirty="0" err="1"/>
              <a:t>řádu</a:t>
            </a:r>
            <a:r>
              <a:rPr lang="en-US" sz="2400" dirty="0"/>
              <a:t>  a </a:t>
            </a:r>
            <a:r>
              <a:rPr lang="en-US" sz="2400" dirty="0" err="1"/>
              <a:t>další</a:t>
            </a:r>
            <a:r>
              <a:rPr lang="en-US" sz="2400" dirty="0"/>
              <a:t> </a:t>
            </a:r>
            <a:r>
              <a:rPr lang="en-US" sz="2400" dirty="0" err="1"/>
              <a:t>úkoly</a:t>
            </a:r>
            <a:r>
              <a:rPr lang="en-US" sz="2400" dirty="0"/>
              <a:t> </a:t>
            </a:r>
            <a:r>
              <a:rPr lang="en-US" sz="2400" dirty="0" err="1"/>
              <a:t>na</a:t>
            </a:r>
            <a:r>
              <a:rPr lang="en-US" sz="2400" dirty="0"/>
              <a:t> </a:t>
            </a:r>
            <a:r>
              <a:rPr lang="en-US" sz="2400" dirty="0" err="1"/>
              <a:t>úseku</a:t>
            </a:r>
            <a:r>
              <a:rPr lang="en-US" sz="2400" dirty="0"/>
              <a:t> </a:t>
            </a:r>
            <a:r>
              <a:rPr lang="en-US" sz="2400" dirty="0" err="1"/>
              <a:t>vnitřního</a:t>
            </a:r>
            <a:r>
              <a:rPr lang="en-US" sz="2400" dirty="0"/>
              <a:t> </a:t>
            </a:r>
            <a:r>
              <a:rPr lang="en-US" sz="2400" dirty="0" err="1"/>
              <a:t>pořádku</a:t>
            </a:r>
            <a:r>
              <a:rPr lang="en-US" sz="2400" dirty="0"/>
              <a:t> a </a:t>
            </a:r>
            <a:r>
              <a:rPr lang="en-US" sz="2400" dirty="0" err="1"/>
              <a:t>bezpečnosti</a:t>
            </a:r>
            <a:r>
              <a:rPr lang="en-US" sz="2400" dirty="0"/>
              <a:t> </a:t>
            </a:r>
            <a:r>
              <a:rPr lang="en-US" sz="2400" dirty="0" err="1"/>
              <a:t>svěřené</a:t>
            </a:r>
            <a:r>
              <a:rPr lang="en-US" sz="2400" dirty="0"/>
              <a:t> </a:t>
            </a:r>
            <a:r>
              <a:rPr lang="en-US" sz="2400" dirty="0" err="1"/>
              <a:t>jí</a:t>
            </a:r>
            <a:r>
              <a:rPr lang="en-US" sz="2400" dirty="0"/>
              <a:t> </a:t>
            </a:r>
            <a:r>
              <a:rPr lang="en-US" sz="2400" dirty="0" err="1"/>
              <a:t>zákony</a:t>
            </a:r>
            <a:r>
              <a:rPr lang="en-US" sz="2400" dirty="0"/>
              <a:t>, </a:t>
            </a:r>
            <a:r>
              <a:rPr lang="en-US" sz="2400" dirty="0" err="1"/>
              <a:t>přímo</a:t>
            </a:r>
            <a:r>
              <a:rPr lang="en-US" sz="2400" dirty="0"/>
              <a:t> </a:t>
            </a:r>
            <a:r>
              <a:rPr lang="en-US" sz="2400" dirty="0" err="1"/>
              <a:t>použitelnými</a:t>
            </a:r>
            <a:r>
              <a:rPr lang="en-US" sz="2400" dirty="0"/>
              <a:t> </a:t>
            </a:r>
            <a:r>
              <a:rPr lang="en-US" sz="2400" dirty="0" err="1"/>
              <a:t>předpisy</a:t>
            </a:r>
            <a:r>
              <a:rPr lang="en-US" sz="2400" dirty="0"/>
              <a:t> </a:t>
            </a:r>
            <a:r>
              <a:rPr lang="en-US" sz="2400" dirty="0" err="1"/>
              <a:t>Evropské</a:t>
            </a:r>
            <a:r>
              <a:rPr lang="en-US" sz="2400" dirty="0"/>
              <a:t> </a:t>
            </a:r>
            <a:r>
              <a:rPr lang="en-US" sz="2400" dirty="0" err="1"/>
              <a:t>unie</a:t>
            </a:r>
            <a:r>
              <a:rPr lang="en-US" sz="2400" dirty="0"/>
              <a:t>  </a:t>
            </a:r>
            <a:r>
              <a:rPr lang="en-US" sz="2400" dirty="0" err="1"/>
              <a:t>nebo</a:t>
            </a:r>
            <a:r>
              <a:rPr lang="en-US" sz="2400" dirty="0"/>
              <a:t> </a:t>
            </a:r>
            <a:r>
              <a:rPr lang="en-US" sz="2400" dirty="0" err="1"/>
              <a:t>mezinárodními</a:t>
            </a:r>
            <a:r>
              <a:rPr lang="en-US" sz="2400" dirty="0"/>
              <a:t> </a:t>
            </a:r>
            <a:r>
              <a:rPr lang="en-US" sz="2400" dirty="0" err="1"/>
              <a:t>smlouvami</a:t>
            </a:r>
            <a:endParaRPr lang="en-US" sz="2400" dirty="0"/>
          </a:p>
        </p:txBody>
      </p:sp>
    </p:spTree>
    <p:extLst>
      <p:ext uri="{BB962C8B-B14F-4D97-AF65-F5344CB8AC3E}">
        <p14:creationId xmlns:p14="http://schemas.microsoft.com/office/powerpoint/2010/main" val="105741403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Organizace  policie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Policie</a:t>
            </a:r>
            <a:r>
              <a:rPr lang="en-US" sz="2400" dirty="0"/>
              <a:t> je </a:t>
            </a:r>
            <a:r>
              <a:rPr lang="en-US" sz="2400" dirty="0" err="1"/>
              <a:t>podřízena</a:t>
            </a:r>
            <a:r>
              <a:rPr lang="en-US" sz="2400" dirty="0"/>
              <a:t> </a:t>
            </a:r>
            <a:r>
              <a:rPr lang="en-US" sz="2400" dirty="0" err="1"/>
              <a:t>ministerstvu</a:t>
            </a:r>
            <a:r>
              <a:rPr lang="en-US" sz="2400" dirty="0"/>
              <a:t> </a:t>
            </a:r>
            <a:r>
              <a:rPr lang="en-US" sz="2400" dirty="0" err="1"/>
              <a:t>vnitra</a:t>
            </a:r>
            <a:r>
              <a:rPr lang="en-US" sz="2400" dirty="0"/>
              <a:t>. </a:t>
            </a:r>
          </a:p>
          <a:p>
            <a:pPr marL="0" indent="0">
              <a:buNone/>
            </a:pPr>
            <a:r>
              <a:rPr lang="en-US" sz="2400" dirty="0" err="1"/>
              <a:t>Ministerstvo</a:t>
            </a:r>
            <a:r>
              <a:rPr lang="en-US" sz="2400" dirty="0"/>
              <a:t> </a:t>
            </a:r>
            <a:r>
              <a:rPr lang="en-US" sz="2400" dirty="0" err="1"/>
              <a:t>vytváří</a:t>
            </a:r>
            <a:r>
              <a:rPr lang="en-US" sz="2400" dirty="0"/>
              <a:t> </a:t>
            </a:r>
            <a:r>
              <a:rPr lang="en-US" sz="2400" dirty="0" err="1"/>
              <a:t>podmínky</a:t>
            </a:r>
            <a:r>
              <a:rPr lang="en-US" sz="2400" dirty="0"/>
              <a:t> pro </a:t>
            </a:r>
            <a:r>
              <a:rPr lang="en-US" sz="2400" dirty="0" err="1"/>
              <a:t>plnění</a:t>
            </a:r>
            <a:r>
              <a:rPr lang="en-US" sz="2400" dirty="0"/>
              <a:t> </a:t>
            </a:r>
            <a:r>
              <a:rPr lang="en-US" sz="2400" dirty="0" err="1"/>
              <a:t>úkolů</a:t>
            </a:r>
            <a:r>
              <a:rPr lang="en-US" sz="2400" dirty="0"/>
              <a:t> </a:t>
            </a:r>
            <a:r>
              <a:rPr lang="en-US" sz="2400" dirty="0" err="1"/>
              <a:t>policie</a:t>
            </a:r>
            <a:r>
              <a:rPr lang="en-US" sz="2400" dirty="0"/>
              <a:t>. </a:t>
            </a:r>
          </a:p>
          <a:p>
            <a:pPr marL="0" indent="0">
              <a:buNone/>
            </a:pPr>
            <a:r>
              <a:rPr lang="en-US" sz="2400" dirty="0" err="1"/>
              <a:t>Policejní</a:t>
            </a:r>
            <a:r>
              <a:rPr lang="en-US" sz="2400" dirty="0"/>
              <a:t> </a:t>
            </a:r>
            <a:r>
              <a:rPr lang="en-US" sz="2400" dirty="0" err="1"/>
              <a:t>prezident</a:t>
            </a:r>
            <a:r>
              <a:rPr lang="en-US" sz="2400" dirty="0"/>
              <a:t> </a:t>
            </a:r>
            <a:r>
              <a:rPr lang="en-US" sz="2400" dirty="0" err="1"/>
              <a:t>odpovídá</a:t>
            </a:r>
            <a:r>
              <a:rPr lang="en-US" sz="2400" dirty="0"/>
              <a:t> za </a:t>
            </a:r>
            <a:r>
              <a:rPr lang="en-US" sz="2400" dirty="0" err="1"/>
              <a:t>činnost</a:t>
            </a:r>
            <a:r>
              <a:rPr lang="en-US" sz="2400" dirty="0"/>
              <a:t> </a:t>
            </a:r>
            <a:r>
              <a:rPr lang="en-US" sz="2400" dirty="0" err="1"/>
              <a:t>policie</a:t>
            </a:r>
            <a:r>
              <a:rPr lang="en-US" sz="2400" dirty="0"/>
              <a:t> </a:t>
            </a:r>
            <a:r>
              <a:rPr lang="en-US" sz="2400" dirty="0" err="1"/>
              <a:t>ministrovi</a:t>
            </a:r>
            <a:r>
              <a:rPr lang="en-US" sz="2400" dirty="0"/>
              <a:t>.</a:t>
            </a:r>
          </a:p>
          <a:p>
            <a:pPr marL="0" indent="0">
              <a:buNone/>
            </a:pPr>
            <a:r>
              <a:rPr lang="en-US" sz="2400" dirty="0" err="1"/>
              <a:t>Policie</a:t>
            </a:r>
            <a:r>
              <a:rPr lang="en-US" sz="2400" dirty="0"/>
              <a:t> </a:t>
            </a:r>
            <a:r>
              <a:rPr lang="en-US" sz="2400" dirty="0" err="1"/>
              <a:t>působí</a:t>
            </a:r>
            <a:r>
              <a:rPr lang="en-US" sz="2400" dirty="0"/>
              <a:t> </a:t>
            </a:r>
            <a:r>
              <a:rPr lang="en-US" sz="2400" dirty="0" err="1"/>
              <a:t>na</a:t>
            </a:r>
            <a:r>
              <a:rPr lang="en-US" sz="2400" dirty="0"/>
              <a:t> </a:t>
            </a:r>
            <a:r>
              <a:rPr lang="en-US" sz="2400" dirty="0" err="1"/>
              <a:t>území</a:t>
            </a:r>
            <a:r>
              <a:rPr lang="en-US" sz="2400" dirty="0"/>
              <a:t> </a:t>
            </a:r>
            <a:r>
              <a:rPr lang="en-US" sz="2400" dirty="0" err="1"/>
              <a:t>České</a:t>
            </a:r>
            <a:r>
              <a:rPr lang="en-US" sz="2400" dirty="0"/>
              <a:t> </a:t>
            </a:r>
            <a:r>
              <a:rPr lang="en-US" sz="2400" dirty="0" err="1"/>
              <a:t>republiky</a:t>
            </a:r>
            <a:r>
              <a:rPr lang="en-US" sz="2400" dirty="0"/>
              <a:t>, </a:t>
            </a:r>
            <a:r>
              <a:rPr lang="en-US" sz="2400" dirty="0" err="1"/>
              <a:t>nestanoví</a:t>
            </a:r>
            <a:r>
              <a:rPr lang="en-US" sz="2400" dirty="0"/>
              <a:t>-li </a:t>
            </a:r>
            <a:r>
              <a:rPr lang="en-US" sz="2400" dirty="0" err="1"/>
              <a:t>tento</a:t>
            </a:r>
            <a:r>
              <a:rPr lang="en-US" sz="2400" dirty="0"/>
              <a:t> </a:t>
            </a:r>
            <a:r>
              <a:rPr lang="en-US" sz="2400" dirty="0" err="1"/>
              <a:t>zákon</a:t>
            </a:r>
            <a:r>
              <a:rPr lang="en-US" sz="2400" dirty="0"/>
              <a:t> </a:t>
            </a:r>
            <a:r>
              <a:rPr lang="en-US" sz="2400" dirty="0" err="1"/>
              <a:t>nebo</a:t>
            </a:r>
            <a:r>
              <a:rPr lang="en-US" sz="2400" dirty="0"/>
              <a:t> </a:t>
            </a:r>
            <a:r>
              <a:rPr lang="en-US" sz="2400" dirty="0" err="1"/>
              <a:t>jiný</a:t>
            </a:r>
            <a:r>
              <a:rPr lang="en-US" sz="2400" dirty="0"/>
              <a:t> </a:t>
            </a:r>
            <a:r>
              <a:rPr lang="en-US" sz="2400" dirty="0" err="1"/>
              <a:t>právní</a:t>
            </a:r>
            <a:r>
              <a:rPr lang="en-US" sz="2400" dirty="0"/>
              <a:t> </a:t>
            </a:r>
            <a:r>
              <a:rPr lang="en-US" sz="2400" dirty="0" err="1"/>
              <a:t>předpis</a:t>
            </a:r>
            <a:r>
              <a:rPr lang="en-US" sz="2400" dirty="0"/>
              <a:t>  </a:t>
            </a:r>
            <a:r>
              <a:rPr lang="en-US" sz="2400" dirty="0" err="1"/>
              <a:t>jinak</a:t>
            </a:r>
            <a:r>
              <a:rPr lang="en-US" sz="2400" dirty="0"/>
              <a:t>.</a:t>
            </a:r>
          </a:p>
        </p:txBody>
      </p:sp>
    </p:spTree>
    <p:extLst>
      <p:ext uri="{BB962C8B-B14F-4D97-AF65-F5344CB8AC3E}">
        <p14:creationId xmlns:p14="http://schemas.microsoft.com/office/powerpoint/2010/main" val="369567470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Úkoly policie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Úkoly</a:t>
            </a:r>
            <a:r>
              <a:rPr lang="en-US" sz="2400" dirty="0"/>
              <a:t> </a:t>
            </a:r>
            <a:r>
              <a:rPr lang="en-US" sz="2400" dirty="0" err="1"/>
              <a:t>policie</a:t>
            </a:r>
            <a:r>
              <a:rPr lang="en-US" sz="2400" dirty="0"/>
              <a:t> </a:t>
            </a:r>
            <a:r>
              <a:rPr lang="en-US" sz="2400" dirty="0" err="1"/>
              <a:t>vykonávají</a:t>
            </a:r>
            <a:r>
              <a:rPr lang="en-US" sz="2400" dirty="0"/>
              <a:t> </a:t>
            </a:r>
            <a:r>
              <a:rPr lang="en-US" sz="2400" dirty="0" err="1"/>
              <a:t>příslušníci</a:t>
            </a:r>
            <a:r>
              <a:rPr lang="en-US" sz="2400" dirty="0"/>
              <a:t> </a:t>
            </a:r>
            <a:r>
              <a:rPr lang="en-US" sz="2400" dirty="0" err="1"/>
              <a:t>policie</a:t>
            </a:r>
            <a:r>
              <a:rPr lang="en-US" sz="2400" dirty="0"/>
              <a:t> a </a:t>
            </a:r>
            <a:r>
              <a:rPr lang="en-US" sz="2400" dirty="0" err="1"/>
              <a:t>zaměstnanci</a:t>
            </a:r>
            <a:r>
              <a:rPr lang="en-US" sz="2400" dirty="0"/>
              <a:t> </a:t>
            </a:r>
            <a:r>
              <a:rPr lang="en-US" sz="2400" dirty="0" err="1"/>
              <a:t>zařazeni</a:t>
            </a:r>
            <a:r>
              <a:rPr lang="en-US" sz="2400" dirty="0"/>
              <a:t> v </a:t>
            </a:r>
            <a:r>
              <a:rPr lang="en-US" sz="2400" dirty="0" err="1"/>
              <a:t>policii</a:t>
            </a:r>
            <a:r>
              <a:rPr lang="en-US" sz="2400" dirty="0"/>
              <a:t>. </a:t>
            </a:r>
          </a:p>
          <a:p>
            <a:pPr marL="0" indent="0">
              <a:buNone/>
            </a:pPr>
            <a:r>
              <a:rPr lang="en-US" sz="2400" dirty="0" err="1"/>
              <a:t>Ministr</a:t>
            </a:r>
            <a:r>
              <a:rPr lang="en-US" sz="2400" dirty="0"/>
              <a:t> </a:t>
            </a:r>
            <a:r>
              <a:rPr lang="en-US" sz="2400" dirty="0" err="1"/>
              <a:t>vnitra</a:t>
            </a:r>
            <a:r>
              <a:rPr lang="en-US" sz="2400" dirty="0"/>
              <a:t> </a:t>
            </a:r>
            <a:r>
              <a:rPr lang="en-US" sz="2400" dirty="0" err="1"/>
              <a:t>může</a:t>
            </a:r>
            <a:r>
              <a:rPr lang="en-US" sz="2400" dirty="0"/>
              <a:t> </a:t>
            </a:r>
            <a:r>
              <a:rPr lang="en-US" sz="2400" dirty="0" err="1"/>
              <a:t>povolat</a:t>
            </a:r>
            <a:r>
              <a:rPr lang="en-US" sz="2400" dirty="0"/>
              <a:t> </a:t>
            </a:r>
            <a:r>
              <a:rPr lang="en-US" sz="2400" dirty="0" err="1"/>
              <a:t>policisty</a:t>
            </a:r>
            <a:r>
              <a:rPr lang="en-US" sz="2400" dirty="0"/>
              <a:t> k </a:t>
            </a:r>
            <a:r>
              <a:rPr lang="en-US" sz="2400" dirty="0" err="1"/>
              <a:t>plnění</a:t>
            </a:r>
            <a:r>
              <a:rPr lang="en-US" sz="2400" dirty="0"/>
              <a:t> </a:t>
            </a:r>
            <a:r>
              <a:rPr lang="en-US" sz="2400" dirty="0" err="1"/>
              <a:t>úkolů</a:t>
            </a:r>
            <a:r>
              <a:rPr lang="en-US" sz="2400" dirty="0"/>
              <a:t>: </a:t>
            </a:r>
          </a:p>
          <a:p>
            <a:pPr marL="0" indent="0">
              <a:buNone/>
            </a:pPr>
            <a:r>
              <a:rPr lang="en-US" sz="2400" dirty="0"/>
              <a:t>a)	</a:t>
            </a:r>
            <a:r>
              <a:rPr lang="en-US" sz="2400" dirty="0" err="1"/>
              <a:t>Ministerstva</a:t>
            </a:r>
            <a:r>
              <a:rPr lang="en-US" sz="2400" dirty="0"/>
              <a:t> </a:t>
            </a:r>
            <a:r>
              <a:rPr lang="en-US" sz="2400" dirty="0" err="1"/>
              <a:t>vnitra</a:t>
            </a:r>
            <a:r>
              <a:rPr lang="en-US" sz="2400" dirty="0"/>
              <a:t> (</a:t>
            </a:r>
            <a:r>
              <a:rPr lang="en-US" sz="2400" dirty="0" err="1"/>
              <a:t>dále</a:t>
            </a:r>
            <a:r>
              <a:rPr lang="en-US" sz="2400" dirty="0"/>
              <a:t> </a:t>
            </a:r>
            <a:r>
              <a:rPr lang="en-US" sz="2400" dirty="0" err="1"/>
              <a:t>jen</a:t>
            </a:r>
            <a:r>
              <a:rPr lang="en-US" sz="2400" dirty="0"/>
              <a:t> „</a:t>
            </a:r>
            <a:r>
              <a:rPr lang="en-US" sz="2400" dirty="0" err="1"/>
              <a:t>ministerstvo</a:t>
            </a:r>
            <a:r>
              <a:rPr lang="en-US" sz="2400" dirty="0"/>
              <a:t>“), </a:t>
            </a:r>
          </a:p>
          <a:p>
            <a:pPr marL="0" indent="0">
              <a:buNone/>
            </a:pPr>
            <a:r>
              <a:rPr lang="en-US" sz="2400" dirty="0"/>
              <a:t>b)	v </a:t>
            </a:r>
            <a:r>
              <a:rPr lang="en-US" sz="2400" dirty="0" err="1"/>
              <a:t>Policejní</a:t>
            </a:r>
            <a:r>
              <a:rPr lang="en-US" sz="2400" dirty="0"/>
              <a:t> </a:t>
            </a:r>
            <a:r>
              <a:rPr lang="en-US" sz="2400" dirty="0" err="1"/>
              <a:t>akademii</a:t>
            </a:r>
            <a:r>
              <a:rPr lang="en-US" sz="2400" dirty="0"/>
              <a:t> </a:t>
            </a:r>
            <a:r>
              <a:rPr lang="en-US" sz="2400" dirty="0" err="1"/>
              <a:t>České</a:t>
            </a:r>
            <a:r>
              <a:rPr lang="en-US" sz="2400" dirty="0"/>
              <a:t> </a:t>
            </a:r>
            <a:r>
              <a:rPr lang="en-US" sz="2400" dirty="0" err="1"/>
              <a:t>republiky</a:t>
            </a:r>
            <a:r>
              <a:rPr lang="en-US" sz="2400" dirty="0"/>
              <a:t>, </a:t>
            </a:r>
            <a:r>
              <a:rPr lang="en-US" sz="2400" dirty="0" err="1"/>
              <a:t>nebo</a:t>
            </a:r>
            <a:r>
              <a:rPr lang="en-US" sz="2400" dirty="0"/>
              <a:t> </a:t>
            </a:r>
          </a:p>
          <a:p>
            <a:pPr marL="0" indent="0">
              <a:buNone/>
            </a:pPr>
            <a:r>
              <a:rPr lang="en-US" sz="2400" dirty="0"/>
              <a:t>c)	</a:t>
            </a:r>
            <a:r>
              <a:rPr lang="en-US" sz="2400" dirty="0" err="1"/>
              <a:t>ve</a:t>
            </a:r>
            <a:r>
              <a:rPr lang="en-US" sz="2400" dirty="0"/>
              <a:t> </a:t>
            </a:r>
            <a:r>
              <a:rPr lang="en-US" sz="2400" dirty="0" err="1"/>
              <a:t>škole</a:t>
            </a:r>
            <a:r>
              <a:rPr lang="en-US" sz="2400" dirty="0"/>
              <a:t> </a:t>
            </a:r>
            <a:r>
              <a:rPr lang="en-US" sz="2400" dirty="0" err="1"/>
              <a:t>anebo</a:t>
            </a:r>
            <a:r>
              <a:rPr lang="en-US" sz="2400" dirty="0"/>
              <a:t> </a:t>
            </a:r>
            <a:r>
              <a:rPr lang="en-US" sz="2400" dirty="0" err="1"/>
              <a:t>školském</a:t>
            </a:r>
            <a:r>
              <a:rPr lang="en-US" sz="2400" dirty="0"/>
              <a:t> </a:t>
            </a:r>
            <a:r>
              <a:rPr lang="en-US" sz="2400" dirty="0" err="1"/>
              <a:t>zařízení</a:t>
            </a:r>
            <a:r>
              <a:rPr lang="en-US" sz="2400" dirty="0"/>
              <a:t>, </a:t>
            </a:r>
            <a:r>
              <a:rPr lang="en-US" sz="2400" dirty="0" err="1"/>
              <a:t>které</a:t>
            </a:r>
            <a:r>
              <a:rPr lang="en-US" sz="2400" dirty="0"/>
              <a:t> </a:t>
            </a:r>
            <a:r>
              <a:rPr lang="en-US" sz="2400" dirty="0" err="1"/>
              <a:t>nejsou</a:t>
            </a:r>
            <a:r>
              <a:rPr lang="en-US" sz="2400" dirty="0"/>
              <a:t> </a:t>
            </a:r>
            <a:r>
              <a:rPr lang="en-US" sz="2400" dirty="0" err="1"/>
              <a:t>organizační</a:t>
            </a:r>
            <a:r>
              <a:rPr lang="en-US" sz="2400" dirty="0"/>
              <a:t> </a:t>
            </a:r>
            <a:r>
              <a:rPr lang="en-US" sz="2400" dirty="0" err="1"/>
              <a:t>částí</a:t>
            </a:r>
            <a:r>
              <a:rPr lang="en-US" sz="2400" dirty="0"/>
              <a:t> </a:t>
            </a:r>
            <a:r>
              <a:rPr lang="en-US" sz="2400" dirty="0" err="1"/>
              <a:t>policie</a:t>
            </a:r>
            <a:r>
              <a:rPr lang="en-US" sz="2400" dirty="0"/>
              <a:t>.</a:t>
            </a:r>
          </a:p>
        </p:txBody>
      </p:sp>
    </p:spTree>
    <p:extLst>
      <p:ext uri="{BB962C8B-B14F-4D97-AF65-F5344CB8AC3E}">
        <p14:creationId xmlns:p14="http://schemas.microsoft.com/office/powerpoint/2010/main" val="382206274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Úkoly policisty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 </a:t>
            </a:r>
            <a:r>
              <a:rPr lang="en-US" sz="2400" dirty="0" err="1"/>
              <a:t>Policista</a:t>
            </a:r>
            <a:r>
              <a:rPr lang="en-US" sz="2400" dirty="0"/>
              <a:t> a </a:t>
            </a:r>
            <a:r>
              <a:rPr lang="en-US" sz="2400" dirty="0" err="1"/>
              <a:t>zaměstnanec</a:t>
            </a:r>
            <a:r>
              <a:rPr lang="en-US" sz="2400" dirty="0"/>
              <a:t> </a:t>
            </a:r>
            <a:r>
              <a:rPr lang="en-US" sz="2400" dirty="0" err="1"/>
              <a:t>policie</a:t>
            </a:r>
            <a:r>
              <a:rPr lang="en-US" sz="2400" dirty="0"/>
              <a:t> </a:t>
            </a:r>
            <a:r>
              <a:rPr lang="en-US" sz="2400" dirty="0" err="1"/>
              <a:t>jsou</a:t>
            </a:r>
            <a:r>
              <a:rPr lang="en-US" sz="2400" dirty="0"/>
              <a:t> </a:t>
            </a:r>
            <a:r>
              <a:rPr lang="en-US" sz="2400" dirty="0" err="1"/>
              <a:t>při</a:t>
            </a:r>
            <a:r>
              <a:rPr lang="en-US" sz="2400" dirty="0"/>
              <a:t> </a:t>
            </a:r>
            <a:r>
              <a:rPr lang="en-US" sz="2400" dirty="0" err="1"/>
              <a:t>plnění</a:t>
            </a:r>
            <a:r>
              <a:rPr lang="en-US" sz="2400" dirty="0"/>
              <a:t> </a:t>
            </a:r>
            <a:r>
              <a:rPr lang="en-US" sz="2400" dirty="0" err="1"/>
              <a:t>úkolů</a:t>
            </a:r>
            <a:r>
              <a:rPr lang="en-US" sz="2400" dirty="0"/>
              <a:t> </a:t>
            </a:r>
            <a:r>
              <a:rPr lang="en-US" sz="2400" dirty="0" err="1"/>
              <a:t>policie</a:t>
            </a:r>
            <a:r>
              <a:rPr lang="en-US" sz="2400" dirty="0"/>
              <a:t> </a:t>
            </a:r>
            <a:r>
              <a:rPr lang="en-US" sz="2400" dirty="0" err="1"/>
              <a:t>povinni</a:t>
            </a:r>
            <a:r>
              <a:rPr lang="en-US" sz="2400" dirty="0"/>
              <a:t>: </a:t>
            </a:r>
          </a:p>
          <a:p>
            <a:pPr marL="466618" indent="-466618">
              <a:buAutoNum type="alphaLcParenR"/>
            </a:pPr>
            <a:r>
              <a:rPr lang="en-US" sz="2400" dirty="0" err="1"/>
              <a:t>dodržovat</a:t>
            </a:r>
            <a:r>
              <a:rPr lang="en-US" sz="2400" dirty="0"/>
              <a:t> </a:t>
            </a:r>
            <a:r>
              <a:rPr lang="en-US" sz="2400" dirty="0" err="1"/>
              <a:t>pravidla</a:t>
            </a:r>
            <a:r>
              <a:rPr lang="en-US" sz="2400" dirty="0"/>
              <a:t> </a:t>
            </a:r>
            <a:r>
              <a:rPr lang="en-US" sz="2400" dirty="0" err="1"/>
              <a:t>zdvořilosti</a:t>
            </a:r>
            <a:r>
              <a:rPr lang="en-US" sz="2400" dirty="0"/>
              <a:t> a </a:t>
            </a:r>
          </a:p>
          <a:p>
            <a:pPr marL="466618" indent="-466618">
              <a:buAutoNum type="alphaLcParenR"/>
            </a:pPr>
            <a:r>
              <a:rPr lang="en-US" sz="2400" dirty="0" err="1"/>
              <a:t>dbát</a:t>
            </a:r>
            <a:r>
              <a:rPr lang="en-US" sz="2400" dirty="0"/>
              <a:t> </a:t>
            </a:r>
            <a:r>
              <a:rPr lang="en-US" sz="2400" dirty="0" err="1"/>
              <a:t>cti</a:t>
            </a:r>
            <a:r>
              <a:rPr lang="en-US" sz="2400" dirty="0"/>
              <a:t>, </a:t>
            </a:r>
            <a:r>
              <a:rPr lang="en-US" sz="2400" dirty="0" err="1"/>
              <a:t>vážnosti</a:t>
            </a:r>
            <a:r>
              <a:rPr lang="en-US" sz="2400" dirty="0"/>
              <a:t> a </a:t>
            </a:r>
          </a:p>
          <a:p>
            <a:pPr marL="466618" indent="-466618">
              <a:buAutoNum type="alphaLcParenR"/>
            </a:pPr>
            <a:r>
              <a:rPr lang="en-US" sz="2400" dirty="0" err="1"/>
              <a:t>důstojnosti</a:t>
            </a:r>
            <a:r>
              <a:rPr lang="en-US" sz="2400" dirty="0"/>
              <a:t> </a:t>
            </a:r>
            <a:r>
              <a:rPr lang="en-US" sz="2400" dirty="0" err="1"/>
              <a:t>osob</a:t>
            </a:r>
            <a:r>
              <a:rPr lang="en-US" sz="2400" dirty="0"/>
              <a:t> </a:t>
            </a:r>
            <a:r>
              <a:rPr lang="en-US" sz="2400" dirty="0" err="1"/>
              <a:t>i</a:t>
            </a:r>
            <a:r>
              <a:rPr lang="en-US" sz="2400" dirty="0"/>
              <a:t> </a:t>
            </a:r>
            <a:r>
              <a:rPr lang="en-US" sz="2400" dirty="0" err="1"/>
              <a:t>své</a:t>
            </a:r>
            <a:r>
              <a:rPr lang="en-US" sz="2400" dirty="0"/>
              <a:t> </a:t>
            </a:r>
            <a:r>
              <a:rPr lang="en-US" sz="2400" dirty="0" err="1"/>
              <a:t>vlastní</a:t>
            </a:r>
            <a:r>
              <a:rPr lang="en-US" sz="2400" dirty="0"/>
              <a:t>.</a:t>
            </a:r>
          </a:p>
          <a:p>
            <a:endParaRPr lang="en-US" sz="2400" dirty="0"/>
          </a:p>
        </p:txBody>
      </p:sp>
    </p:spTree>
    <p:extLst>
      <p:ext uri="{BB962C8B-B14F-4D97-AF65-F5344CB8AC3E}">
        <p14:creationId xmlns:p14="http://schemas.microsoft.com/office/powerpoint/2010/main" val="157838108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Zvláštní  úkoly policie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Policie</a:t>
            </a:r>
            <a:r>
              <a:rPr lang="en-US" sz="2400" dirty="0"/>
              <a:t> </a:t>
            </a:r>
            <a:r>
              <a:rPr lang="en-US" sz="2400" dirty="0" err="1"/>
              <a:t>plní</a:t>
            </a:r>
            <a:r>
              <a:rPr lang="en-US" sz="2400" dirty="0"/>
              <a:t> </a:t>
            </a:r>
            <a:r>
              <a:rPr lang="en-US" sz="2400" dirty="0" err="1"/>
              <a:t>rovněž</a:t>
            </a:r>
            <a:r>
              <a:rPr lang="en-US" sz="2400" dirty="0"/>
              <a:t> </a:t>
            </a:r>
            <a:r>
              <a:rPr lang="en-US" sz="2400" dirty="0" err="1"/>
              <a:t>úkoly</a:t>
            </a:r>
            <a:r>
              <a:rPr lang="en-US" sz="2400" dirty="0"/>
              <a:t> </a:t>
            </a:r>
            <a:r>
              <a:rPr lang="en-US" sz="2400" dirty="0" err="1"/>
              <a:t>při</a:t>
            </a:r>
            <a:r>
              <a:rPr lang="en-US" sz="2400" dirty="0"/>
              <a:t> </a:t>
            </a:r>
            <a:r>
              <a:rPr lang="en-US" sz="2400" dirty="0" err="1"/>
              <a:t>zabezpečování</a:t>
            </a:r>
            <a:r>
              <a:rPr lang="en-US" sz="2400" dirty="0"/>
              <a:t> </a:t>
            </a:r>
            <a:r>
              <a:rPr lang="en-US" sz="2400" dirty="0" err="1"/>
              <a:t>místních</a:t>
            </a:r>
            <a:r>
              <a:rPr lang="en-US" sz="2400" dirty="0"/>
              <a:t> </a:t>
            </a:r>
            <a:r>
              <a:rPr lang="en-US" sz="2400" dirty="0" err="1"/>
              <a:t>záležitostí</a:t>
            </a:r>
            <a:r>
              <a:rPr lang="en-US" sz="2400" dirty="0"/>
              <a:t> </a:t>
            </a:r>
            <a:r>
              <a:rPr lang="en-US" sz="2400" dirty="0" err="1"/>
              <a:t>veřejného</a:t>
            </a:r>
            <a:r>
              <a:rPr lang="en-US" sz="2400" dirty="0"/>
              <a:t> </a:t>
            </a:r>
            <a:r>
              <a:rPr lang="en-US" sz="2400" dirty="0" err="1"/>
              <a:t>pořádku</a:t>
            </a:r>
            <a:r>
              <a:rPr lang="en-US" sz="2400" dirty="0"/>
              <a:t>, </a:t>
            </a:r>
            <a:r>
              <a:rPr lang="en-US" sz="2400" dirty="0" err="1"/>
              <a:t>které</a:t>
            </a:r>
            <a:r>
              <a:rPr lang="en-US" sz="2400" dirty="0"/>
              <a:t> </a:t>
            </a:r>
            <a:r>
              <a:rPr lang="en-US" sz="2400" dirty="0" err="1"/>
              <a:t>jí</a:t>
            </a:r>
            <a:r>
              <a:rPr lang="en-US" sz="2400" dirty="0"/>
              <a:t> </a:t>
            </a:r>
            <a:r>
              <a:rPr lang="en-US" sz="2400" dirty="0" err="1"/>
              <a:t>ukládají</a:t>
            </a:r>
            <a:r>
              <a:rPr lang="en-US" sz="2400" dirty="0"/>
              <a:t> </a:t>
            </a:r>
            <a:r>
              <a:rPr lang="en-US" sz="2400" dirty="0" err="1"/>
              <a:t>příslušné</a:t>
            </a:r>
            <a:r>
              <a:rPr lang="en-US" sz="2400" dirty="0"/>
              <a:t> </a:t>
            </a:r>
            <a:r>
              <a:rPr lang="en-US" sz="2400" dirty="0" err="1"/>
              <a:t>orgány</a:t>
            </a:r>
            <a:r>
              <a:rPr lang="en-US" sz="2400" dirty="0"/>
              <a:t> </a:t>
            </a:r>
            <a:r>
              <a:rPr lang="en-US" sz="2400" dirty="0" err="1"/>
              <a:t>obcí</a:t>
            </a:r>
            <a:r>
              <a:rPr lang="en-US" sz="2400" dirty="0"/>
              <a:t> za </a:t>
            </a:r>
            <a:r>
              <a:rPr lang="en-US" sz="2400" dirty="0" err="1"/>
              <a:t>podmínek</a:t>
            </a:r>
            <a:r>
              <a:rPr lang="en-US" sz="2400" dirty="0"/>
              <a:t> </a:t>
            </a:r>
            <a:r>
              <a:rPr lang="en-US" sz="2400" dirty="0" err="1"/>
              <a:t>stanovených</a:t>
            </a:r>
            <a:r>
              <a:rPr lang="en-US" sz="2400" dirty="0"/>
              <a:t> </a:t>
            </a:r>
            <a:r>
              <a:rPr lang="en-US" sz="2400" dirty="0" err="1"/>
              <a:t>zvláštními</a:t>
            </a:r>
            <a:r>
              <a:rPr lang="en-US" sz="2400" dirty="0"/>
              <a:t> </a:t>
            </a:r>
            <a:r>
              <a:rPr lang="en-US" sz="2400" dirty="0" err="1"/>
              <a:t>předpis</a:t>
            </a:r>
            <a:endParaRPr lang="en-US" sz="2400" dirty="0"/>
          </a:p>
        </p:txBody>
      </p:sp>
    </p:spTree>
    <p:extLst>
      <p:ext uri="{BB962C8B-B14F-4D97-AF65-F5344CB8AC3E}">
        <p14:creationId xmlns:p14="http://schemas.microsoft.com/office/powerpoint/2010/main" val="349001626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Přimeřenost postupu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Policista</a:t>
            </a:r>
            <a:r>
              <a:rPr lang="en-US" sz="2400" dirty="0"/>
              <a:t> a </a:t>
            </a:r>
            <a:r>
              <a:rPr lang="en-US" sz="2400" dirty="0" err="1"/>
              <a:t>zaměstnanec</a:t>
            </a:r>
            <a:r>
              <a:rPr lang="en-US" sz="2400" dirty="0"/>
              <a:t> </a:t>
            </a:r>
            <a:r>
              <a:rPr lang="en-US" sz="2400" dirty="0" err="1"/>
              <a:t>policie</a:t>
            </a:r>
            <a:r>
              <a:rPr lang="en-US" sz="2400" dirty="0"/>
              <a:t> </a:t>
            </a:r>
            <a:r>
              <a:rPr lang="en-US" sz="2400" dirty="0" err="1"/>
              <a:t>jsou</a:t>
            </a:r>
            <a:r>
              <a:rPr lang="en-US" sz="2400" dirty="0"/>
              <a:t> </a:t>
            </a:r>
            <a:r>
              <a:rPr lang="en-US" sz="2400" dirty="0" err="1"/>
              <a:t>povinni</a:t>
            </a:r>
            <a:r>
              <a:rPr lang="en-US" sz="2400" dirty="0"/>
              <a:t> </a:t>
            </a:r>
          </a:p>
          <a:p>
            <a:pPr marL="0" indent="0">
              <a:buNone/>
            </a:pPr>
            <a:r>
              <a:rPr lang="en-US" sz="2400" dirty="0"/>
              <a:t>a)	</a:t>
            </a:r>
            <a:r>
              <a:rPr lang="en-US" sz="2400" dirty="0" err="1"/>
              <a:t>dbát</a:t>
            </a:r>
            <a:r>
              <a:rPr lang="en-US" sz="2400" dirty="0"/>
              <a:t>, aby </a:t>
            </a:r>
            <a:r>
              <a:rPr lang="en-US" sz="2400" dirty="0" err="1"/>
              <a:t>žádné</a:t>
            </a:r>
            <a:r>
              <a:rPr lang="en-US" sz="2400" dirty="0"/>
              <a:t> </a:t>
            </a:r>
            <a:r>
              <a:rPr lang="en-US" sz="2400" dirty="0" err="1"/>
              <a:t>osobě</a:t>
            </a:r>
            <a:r>
              <a:rPr lang="en-US" sz="2400" dirty="0"/>
              <a:t> v </a:t>
            </a:r>
            <a:r>
              <a:rPr lang="en-US" sz="2400" dirty="0" err="1"/>
              <a:t>důsledku</a:t>
            </a:r>
            <a:r>
              <a:rPr lang="en-US" sz="2400" dirty="0"/>
              <a:t> </a:t>
            </a:r>
            <a:r>
              <a:rPr lang="en-US" sz="2400" dirty="0" err="1"/>
              <a:t>jejich</a:t>
            </a:r>
            <a:r>
              <a:rPr lang="en-US" sz="2400" dirty="0"/>
              <a:t> </a:t>
            </a:r>
            <a:r>
              <a:rPr lang="en-US" sz="2400" dirty="0" err="1"/>
              <a:t>postupu</a:t>
            </a:r>
            <a:r>
              <a:rPr lang="en-US" sz="2400" dirty="0"/>
              <a:t> </a:t>
            </a:r>
            <a:r>
              <a:rPr lang="en-US" sz="2400" dirty="0" err="1"/>
              <a:t>nevznikla</a:t>
            </a:r>
            <a:r>
              <a:rPr lang="en-US" sz="2400" dirty="0"/>
              <a:t> </a:t>
            </a:r>
            <a:r>
              <a:rPr lang="en-US" sz="2400" dirty="0" err="1"/>
              <a:t>bezdůvodná</a:t>
            </a:r>
            <a:r>
              <a:rPr lang="en-US" sz="2400" dirty="0"/>
              <a:t> </a:t>
            </a:r>
            <a:r>
              <a:rPr lang="en-US" sz="2400" dirty="0" err="1"/>
              <a:t>újma</a:t>
            </a:r>
            <a:r>
              <a:rPr lang="en-US" sz="2400" dirty="0"/>
              <a:t>, </a:t>
            </a:r>
          </a:p>
          <a:p>
            <a:pPr marL="0" indent="0">
              <a:buNone/>
            </a:pPr>
            <a:r>
              <a:rPr lang="en-US" sz="2400" dirty="0"/>
              <a:t>b)	</a:t>
            </a:r>
            <a:r>
              <a:rPr lang="en-US" sz="2400" dirty="0" err="1"/>
              <a:t>dbát</a:t>
            </a:r>
            <a:r>
              <a:rPr lang="en-US" sz="2400" dirty="0"/>
              <a:t>, aby </a:t>
            </a:r>
            <a:r>
              <a:rPr lang="en-US" sz="2400" dirty="0" err="1"/>
              <a:t>jejich</a:t>
            </a:r>
            <a:r>
              <a:rPr lang="en-US" sz="2400" dirty="0"/>
              <a:t> </a:t>
            </a:r>
            <a:r>
              <a:rPr lang="en-US" sz="2400" dirty="0" err="1"/>
              <a:t>rozhodnutím</a:t>
            </a:r>
            <a:r>
              <a:rPr lang="en-US" sz="2400" dirty="0"/>
              <a:t> </a:t>
            </a:r>
            <a:r>
              <a:rPr lang="en-US" sz="2400" dirty="0" err="1"/>
              <a:t>neprovést</a:t>
            </a:r>
            <a:r>
              <a:rPr lang="en-US" sz="2400" dirty="0"/>
              <a:t> </a:t>
            </a:r>
            <a:r>
              <a:rPr lang="en-US" sz="2400" dirty="0" err="1"/>
              <a:t>úkon</a:t>
            </a:r>
            <a:r>
              <a:rPr lang="en-US" sz="2400" dirty="0"/>
              <a:t> </a:t>
            </a:r>
            <a:r>
              <a:rPr lang="en-US" sz="2400" dirty="0" err="1"/>
              <a:t>nevznikla</a:t>
            </a:r>
            <a:r>
              <a:rPr lang="en-US" sz="2400" dirty="0"/>
              <a:t> </a:t>
            </a:r>
            <a:r>
              <a:rPr lang="en-US" sz="2400" dirty="0" err="1"/>
              <a:t>osobám</a:t>
            </a:r>
            <a:r>
              <a:rPr lang="en-US" sz="2400" dirty="0"/>
              <a:t>, </a:t>
            </a:r>
            <a:r>
              <a:rPr lang="en-US" sz="2400" dirty="0" err="1"/>
              <a:t>jejichž</a:t>
            </a:r>
            <a:r>
              <a:rPr lang="en-US" sz="2400" dirty="0"/>
              <a:t> </a:t>
            </a:r>
            <a:r>
              <a:rPr lang="en-US" sz="2400" dirty="0" err="1"/>
              <a:t>bezpečnost</a:t>
            </a:r>
            <a:r>
              <a:rPr lang="en-US" sz="2400" dirty="0"/>
              <a:t> je </a:t>
            </a:r>
            <a:r>
              <a:rPr lang="en-US" sz="2400" dirty="0" err="1"/>
              <a:t>ohrožena</a:t>
            </a:r>
            <a:r>
              <a:rPr lang="en-US" sz="2400" dirty="0"/>
              <a:t>, </a:t>
            </a:r>
            <a:r>
              <a:rPr lang="en-US" sz="2400" dirty="0" err="1"/>
              <a:t>bezdůvodná</a:t>
            </a:r>
            <a:r>
              <a:rPr lang="en-US" sz="2400" dirty="0"/>
              <a:t> </a:t>
            </a:r>
            <a:r>
              <a:rPr lang="en-US" sz="2400" dirty="0" err="1"/>
              <a:t>újma</a:t>
            </a:r>
            <a:r>
              <a:rPr lang="en-US" sz="2400" dirty="0"/>
              <a:t>, </a:t>
            </a:r>
          </a:p>
          <a:p>
            <a:pPr marL="0" indent="0">
              <a:buNone/>
            </a:pPr>
            <a:r>
              <a:rPr lang="en-US" sz="2400" dirty="0"/>
              <a:t>c)	</a:t>
            </a:r>
            <a:r>
              <a:rPr lang="en-US" sz="2400" dirty="0" err="1"/>
              <a:t>postupovat</a:t>
            </a:r>
            <a:r>
              <a:rPr lang="en-US" sz="2400" dirty="0"/>
              <a:t> </a:t>
            </a:r>
            <a:r>
              <a:rPr lang="en-US" sz="2400" dirty="0" err="1"/>
              <a:t>tak</a:t>
            </a:r>
            <a:r>
              <a:rPr lang="en-US" sz="2400" dirty="0"/>
              <a:t>, aby </a:t>
            </a:r>
            <a:r>
              <a:rPr lang="en-US" sz="2400" dirty="0" err="1"/>
              <a:t>případný</a:t>
            </a:r>
            <a:r>
              <a:rPr lang="en-US" sz="2400" dirty="0"/>
              <a:t> </a:t>
            </a:r>
            <a:r>
              <a:rPr lang="en-US" sz="2400" dirty="0" err="1"/>
              <a:t>zásah</a:t>
            </a:r>
            <a:r>
              <a:rPr lang="en-US" sz="2400" dirty="0"/>
              <a:t> do </a:t>
            </a:r>
            <a:r>
              <a:rPr lang="en-US" sz="2400" dirty="0" err="1"/>
              <a:t>práv</a:t>
            </a:r>
            <a:r>
              <a:rPr lang="en-US" sz="2400" dirty="0"/>
              <a:t> a </a:t>
            </a:r>
            <a:r>
              <a:rPr lang="en-US" sz="2400" dirty="0" err="1"/>
              <a:t>svobod</a:t>
            </a:r>
            <a:r>
              <a:rPr lang="en-US" sz="2400" dirty="0"/>
              <a:t> </a:t>
            </a:r>
            <a:r>
              <a:rPr lang="en-US" sz="2400" dirty="0" err="1"/>
              <a:t>osob</a:t>
            </a:r>
            <a:r>
              <a:rPr lang="en-US" sz="2400" dirty="0"/>
              <a:t>, </a:t>
            </a:r>
            <a:r>
              <a:rPr lang="en-US" sz="2400" dirty="0" err="1"/>
              <a:t>vůči</a:t>
            </a:r>
            <a:r>
              <a:rPr lang="en-US" sz="2400" dirty="0"/>
              <a:t> </a:t>
            </a:r>
            <a:r>
              <a:rPr lang="en-US" sz="2400" dirty="0" err="1"/>
              <a:t>nimž</a:t>
            </a:r>
            <a:r>
              <a:rPr lang="en-US" sz="2400" dirty="0"/>
              <a:t> </a:t>
            </a:r>
            <a:r>
              <a:rPr lang="en-US" sz="2400" dirty="0" err="1"/>
              <a:t>směřuje</a:t>
            </a:r>
            <a:r>
              <a:rPr lang="en-US" sz="2400" dirty="0"/>
              <a:t> </a:t>
            </a:r>
            <a:r>
              <a:rPr lang="en-US" sz="2400" dirty="0" err="1"/>
              <a:t>úkon</a:t>
            </a:r>
            <a:r>
              <a:rPr lang="en-US" sz="2400" dirty="0"/>
              <a:t>, </a:t>
            </a:r>
            <a:r>
              <a:rPr lang="en-US" sz="2400" dirty="0" err="1"/>
              <a:t>nebo</a:t>
            </a:r>
            <a:r>
              <a:rPr lang="en-US" sz="2400" dirty="0"/>
              <a:t> </a:t>
            </a:r>
            <a:r>
              <a:rPr lang="en-US" sz="2400" dirty="0" err="1"/>
              <a:t>osob</a:t>
            </a:r>
            <a:r>
              <a:rPr lang="en-US" sz="2400" dirty="0"/>
              <a:t> </a:t>
            </a:r>
            <a:r>
              <a:rPr lang="en-US" sz="2400" dirty="0" err="1"/>
              <a:t>nezúčastněných</a:t>
            </a:r>
            <a:r>
              <a:rPr lang="en-US" sz="2400" dirty="0"/>
              <a:t> </a:t>
            </a:r>
            <a:r>
              <a:rPr lang="en-US" sz="2400" dirty="0" err="1"/>
              <a:t>nepřekročil</a:t>
            </a:r>
            <a:r>
              <a:rPr lang="en-US" sz="2400" dirty="0"/>
              <a:t> </a:t>
            </a:r>
            <a:r>
              <a:rPr lang="en-US" sz="2400" dirty="0" err="1"/>
              <a:t>míru</a:t>
            </a:r>
            <a:r>
              <a:rPr lang="en-US" sz="2400" dirty="0"/>
              <a:t> </a:t>
            </a:r>
            <a:r>
              <a:rPr lang="en-US" sz="2400" dirty="0" err="1"/>
              <a:t>nezbytnou</a:t>
            </a:r>
            <a:r>
              <a:rPr lang="en-US" sz="2400" dirty="0"/>
              <a:t> k </a:t>
            </a:r>
            <a:r>
              <a:rPr lang="en-US" sz="2400" dirty="0" err="1"/>
              <a:t>dosažení</a:t>
            </a:r>
            <a:r>
              <a:rPr lang="en-US" sz="2400" dirty="0"/>
              <a:t> </a:t>
            </a:r>
            <a:r>
              <a:rPr lang="en-US" sz="2400" dirty="0" err="1"/>
              <a:t>účelu</a:t>
            </a:r>
            <a:r>
              <a:rPr lang="en-US" sz="2400" dirty="0"/>
              <a:t> </a:t>
            </a:r>
            <a:r>
              <a:rPr lang="en-US" sz="2400" dirty="0" err="1"/>
              <a:t>sledovaného</a:t>
            </a:r>
            <a:r>
              <a:rPr lang="en-US" sz="2400" dirty="0"/>
              <a:t> </a:t>
            </a:r>
            <a:r>
              <a:rPr lang="en-US" sz="2400" dirty="0" err="1"/>
              <a:t>úkonem</a:t>
            </a:r>
            <a:endParaRPr lang="en-US" sz="2400" dirty="0"/>
          </a:p>
        </p:txBody>
      </p:sp>
    </p:spTree>
    <p:extLst>
      <p:ext uri="{BB962C8B-B14F-4D97-AF65-F5344CB8AC3E}">
        <p14:creationId xmlns:p14="http://schemas.microsoft.com/office/powerpoint/2010/main" val="3003087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Povinnosti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14772" indent="-414772">
              <a:buFont typeface="Arial" charset="0"/>
              <a:buChar char="•"/>
            </a:pPr>
            <a:r>
              <a:rPr lang="cs-CZ" sz="1500"/>
              <a:t>Ve společnosti pracujících může jednotlivec dospět k plnému rozvinutí svých schopností a k uplatnění svých oprávněných zájmů jen aktivní účastí na rozvoji celé společnosti, především náležitým podílem na společenské práci. Proto je práce ve prospěch celku přední povinností a právo na práci předním právem každého občana.</a:t>
            </a:r>
          </a:p>
          <a:p>
            <a:pPr marL="414772" indent="-414772">
              <a:buFont typeface="Arial" charset="0"/>
              <a:buChar char="•"/>
            </a:pPr>
            <a:r>
              <a:rPr lang="cs-CZ" sz="1500"/>
              <a:t>Občané jsou povinni zachovávat ústavu i ostatní zákony a dbát ve všem svém konání zájmů socialistického státu a společnosti pracujících.</a:t>
            </a:r>
          </a:p>
          <a:p>
            <a:pPr marL="414772" indent="-414772">
              <a:buFont typeface="Arial" charset="0"/>
              <a:buChar char="•"/>
            </a:pPr>
            <a:r>
              <a:rPr lang="cs-CZ" sz="1500"/>
              <a:t>Občané jsou povinni chránit a upevňovat socialistické vlastnictví jako nedotknutelný základ socialistického zřízení a zdroj blahobytu pracujícího lidu, bohatství a síly vlasti</a:t>
            </a:r>
          </a:p>
          <a:p>
            <a:pPr marL="414772" indent="-414772">
              <a:buFont typeface="Arial" charset="0"/>
              <a:buChar char="•"/>
            </a:pPr>
            <a:r>
              <a:rPr lang="cs-CZ" sz="1500"/>
              <a:t>Vrcholnou povinností a věcí cti každého občana je ochrana vlasti a jejího socialistického zřízení.</a:t>
            </a:r>
          </a:p>
          <a:p>
            <a:br>
              <a:rPr lang="cs-CZ" sz="1500"/>
            </a:br>
            <a:endParaRPr lang="cs-CZ" sz="1500"/>
          </a:p>
          <a:p>
            <a:br>
              <a:rPr lang="cs-CZ" sz="1500"/>
            </a:br>
            <a:endParaRPr lang="cs-CZ" sz="1500"/>
          </a:p>
        </p:txBody>
      </p:sp>
    </p:spTree>
    <p:extLst>
      <p:ext uri="{BB962C8B-B14F-4D97-AF65-F5344CB8AC3E}">
        <p14:creationId xmlns:p14="http://schemas.microsoft.com/office/powerpoint/2010/main" val="136694686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Povinnost prokázat totožnost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Při</a:t>
            </a:r>
            <a:r>
              <a:rPr lang="en-US" sz="2400" dirty="0"/>
              <a:t> </a:t>
            </a:r>
            <a:r>
              <a:rPr lang="en-US" sz="2400" dirty="0" err="1"/>
              <a:t>provádění</a:t>
            </a:r>
            <a:r>
              <a:rPr lang="en-US" sz="2400" dirty="0"/>
              <a:t> </a:t>
            </a:r>
            <a:r>
              <a:rPr lang="en-US" sz="2400" dirty="0" err="1"/>
              <a:t>úkonu</a:t>
            </a:r>
            <a:r>
              <a:rPr lang="en-US" sz="2400" dirty="0"/>
              <a:t> je </a:t>
            </a:r>
            <a:r>
              <a:rPr lang="en-US" sz="2400" dirty="0" err="1"/>
              <a:t>policista</a:t>
            </a:r>
            <a:r>
              <a:rPr lang="en-US" sz="2400" dirty="0"/>
              <a:t> </a:t>
            </a:r>
            <a:r>
              <a:rPr lang="en-US" sz="2400" dirty="0" err="1"/>
              <a:t>povinen</a:t>
            </a:r>
            <a:r>
              <a:rPr lang="en-US" sz="2400" dirty="0"/>
              <a:t> </a:t>
            </a:r>
            <a:r>
              <a:rPr lang="en-US" sz="2400" dirty="0" err="1"/>
              <a:t>prokázat</a:t>
            </a:r>
            <a:r>
              <a:rPr lang="en-US" sz="2400" dirty="0"/>
              <a:t> </a:t>
            </a:r>
            <a:r>
              <a:rPr lang="en-US" sz="2400" dirty="0" err="1"/>
              <a:t>svou</a:t>
            </a:r>
            <a:r>
              <a:rPr lang="en-US" sz="2400" dirty="0"/>
              <a:t> </a:t>
            </a:r>
            <a:r>
              <a:rPr lang="en-US" sz="2400" dirty="0" err="1"/>
              <a:t>příslušnost</a:t>
            </a:r>
            <a:r>
              <a:rPr lang="en-US" sz="2400" dirty="0"/>
              <a:t> k </a:t>
            </a:r>
            <a:r>
              <a:rPr lang="en-US" sz="2400" dirty="0" err="1"/>
              <a:t>policii</a:t>
            </a:r>
            <a:r>
              <a:rPr lang="en-US" sz="2400" dirty="0"/>
              <a:t>:</a:t>
            </a:r>
          </a:p>
          <a:p>
            <a:pPr marL="0" indent="0">
              <a:buNone/>
            </a:pPr>
            <a:r>
              <a:rPr lang="en-US" sz="2400" dirty="0"/>
              <a:t>a) </a:t>
            </a:r>
            <a:r>
              <a:rPr lang="en-US" sz="2400" dirty="0" err="1"/>
              <a:t>služebním</a:t>
            </a:r>
            <a:r>
              <a:rPr lang="en-US" sz="2400" dirty="0"/>
              <a:t> </a:t>
            </a:r>
            <a:r>
              <a:rPr lang="en-US" sz="2400" dirty="0" err="1"/>
              <a:t>stejnokrojem</a:t>
            </a:r>
            <a:r>
              <a:rPr lang="en-US" sz="2400" dirty="0"/>
              <a:t>, </a:t>
            </a:r>
          </a:p>
          <a:p>
            <a:pPr marL="0" indent="0">
              <a:buNone/>
            </a:pPr>
            <a:r>
              <a:rPr lang="en-US" sz="2400" dirty="0"/>
              <a:t>b) </a:t>
            </a:r>
            <a:r>
              <a:rPr lang="en-US" sz="2400" dirty="0" err="1"/>
              <a:t>služebním</a:t>
            </a:r>
            <a:r>
              <a:rPr lang="en-US" sz="2400" dirty="0"/>
              <a:t> </a:t>
            </a:r>
            <a:r>
              <a:rPr lang="en-US" sz="2400" dirty="0" err="1"/>
              <a:t>průkazem</a:t>
            </a:r>
            <a:r>
              <a:rPr lang="en-US" sz="2400" dirty="0"/>
              <a:t> </a:t>
            </a:r>
            <a:r>
              <a:rPr lang="en-US" sz="2400" dirty="0" err="1"/>
              <a:t>nebo</a:t>
            </a:r>
            <a:r>
              <a:rPr lang="en-US" sz="2400" dirty="0"/>
              <a:t> </a:t>
            </a:r>
            <a:r>
              <a:rPr lang="en-US" sz="2400" dirty="0" err="1"/>
              <a:t>odznakem</a:t>
            </a:r>
            <a:r>
              <a:rPr lang="en-US" sz="2400" dirty="0"/>
              <a:t> </a:t>
            </a:r>
            <a:r>
              <a:rPr lang="en-US" sz="2400" dirty="0" err="1"/>
              <a:t>policie</a:t>
            </a:r>
            <a:r>
              <a:rPr lang="en-US" sz="2400" dirty="0"/>
              <a:t>, </a:t>
            </a:r>
            <a:r>
              <a:rPr lang="en-US" sz="2400" dirty="0" err="1"/>
              <a:t>na</a:t>
            </a:r>
            <a:r>
              <a:rPr lang="en-US" sz="2400" dirty="0"/>
              <a:t> </a:t>
            </a:r>
            <a:r>
              <a:rPr lang="en-US" sz="2400" dirty="0" err="1"/>
              <a:t>kterých</a:t>
            </a:r>
            <a:r>
              <a:rPr lang="en-US" sz="2400" dirty="0"/>
              <a:t> </a:t>
            </a:r>
            <a:r>
              <a:rPr lang="en-US" sz="2400" dirty="0" err="1"/>
              <a:t>musí</a:t>
            </a:r>
            <a:r>
              <a:rPr lang="en-US" sz="2400" dirty="0"/>
              <a:t> </a:t>
            </a:r>
            <a:r>
              <a:rPr lang="en-US" sz="2400" dirty="0" err="1"/>
              <a:t>být</a:t>
            </a:r>
            <a:r>
              <a:rPr lang="en-US" sz="2400" dirty="0"/>
              <a:t> </a:t>
            </a:r>
            <a:r>
              <a:rPr lang="en-US" sz="2400" dirty="0" err="1"/>
              <a:t>zřetelně</a:t>
            </a:r>
            <a:r>
              <a:rPr lang="en-US" sz="2400" dirty="0"/>
              <a:t> </a:t>
            </a:r>
            <a:r>
              <a:rPr lang="en-US" sz="2400" dirty="0" err="1"/>
              <a:t>viditelné</a:t>
            </a:r>
            <a:r>
              <a:rPr lang="en-US" sz="2400" dirty="0"/>
              <a:t> </a:t>
            </a:r>
            <a:r>
              <a:rPr lang="en-US" sz="2400" dirty="0" err="1"/>
              <a:t>identifikační</a:t>
            </a:r>
            <a:r>
              <a:rPr lang="en-US" sz="2400" dirty="0"/>
              <a:t> </a:t>
            </a:r>
            <a:r>
              <a:rPr lang="en-US" sz="2400" dirty="0" err="1"/>
              <a:t>číslo</a:t>
            </a:r>
            <a:endParaRPr lang="en-US" sz="2400" dirty="0"/>
          </a:p>
          <a:p>
            <a:pPr marL="0" indent="0">
              <a:buNone/>
            </a:pPr>
            <a:r>
              <a:rPr lang="en-US" sz="2400" dirty="0" err="1"/>
              <a:t>Podle</a:t>
            </a:r>
            <a:r>
              <a:rPr lang="en-US" sz="2400" dirty="0"/>
              <a:t>  </a:t>
            </a:r>
            <a:r>
              <a:rPr lang="en-US" sz="2400" dirty="0" err="1"/>
              <a:t>povahy</a:t>
            </a:r>
            <a:r>
              <a:rPr lang="en-US" sz="2400" dirty="0"/>
              <a:t> </a:t>
            </a:r>
            <a:r>
              <a:rPr lang="en-US" sz="2400" dirty="0" err="1"/>
              <a:t>nebo</a:t>
            </a:r>
            <a:r>
              <a:rPr lang="en-US" sz="2400" dirty="0"/>
              <a:t> </a:t>
            </a:r>
            <a:r>
              <a:rPr lang="en-US" sz="2400" dirty="0" err="1"/>
              <a:t>okolností</a:t>
            </a:r>
            <a:r>
              <a:rPr lang="en-US" sz="2400" dirty="0"/>
              <a:t> </a:t>
            </a:r>
            <a:r>
              <a:rPr lang="en-US" sz="2400" dirty="0" err="1"/>
              <a:t>úkonu</a:t>
            </a:r>
            <a:r>
              <a:rPr lang="en-US" sz="2400" dirty="0"/>
              <a:t> </a:t>
            </a:r>
            <a:r>
              <a:rPr lang="en-US" sz="2400" dirty="0" err="1"/>
              <a:t>může</a:t>
            </a:r>
            <a:r>
              <a:rPr lang="en-US" sz="2400" dirty="0"/>
              <a:t> </a:t>
            </a:r>
            <a:r>
              <a:rPr lang="en-US" sz="2400" dirty="0" err="1"/>
              <a:t>policista</a:t>
            </a:r>
            <a:r>
              <a:rPr lang="en-US" sz="2400" dirty="0"/>
              <a:t> </a:t>
            </a:r>
            <a:r>
              <a:rPr lang="en-US" sz="2400" dirty="0" err="1"/>
              <a:t>prokázat</a:t>
            </a:r>
            <a:r>
              <a:rPr lang="en-US" sz="2400" dirty="0"/>
              <a:t> </a:t>
            </a:r>
            <a:r>
              <a:rPr lang="en-US" sz="2400" dirty="0" err="1"/>
              <a:t>svou</a:t>
            </a:r>
            <a:r>
              <a:rPr lang="en-US" sz="2400" dirty="0"/>
              <a:t> </a:t>
            </a:r>
            <a:r>
              <a:rPr lang="en-US" sz="2400" dirty="0" err="1"/>
              <a:t>příslušnost</a:t>
            </a:r>
            <a:r>
              <a:rPr lang="en-US" sz="2400" dirty="0"/>
              <a:t> k </a:t>
            </a:r>
            <a:r>
              <a:rPr lang="en-US" sz="2400" dirty="0" err="1"/>
              <a:t>policii</a:t>
            </a:r>
            <a:r>
              <a:rPr lang="en-US" sz="2400" dirty="0"/>
              <a:t> </a:t>
            </a:r>
            <a:r>
              <a:rPr lang="en-US" sz="2400" dirty="0" err="1"/>
              <a:t>ústním</a:t>
            </a:r>
            <a:r>
              <a:rPr lang="en-US" sz="2400" dirty="0"/>
              <a:t> </a:t>
            </a:r>
            <a:r>
              <a:rPr lang="en-US" sz="2400" dirty="0" err="1"/>
              <a:t>prohlášením</a:t>
            </a:r>
            <a:r>
              <a:rPr lang="en-US" sz="2400" dirty="0"/>
              <a:t> „</a:t>
            </a:r>
            <a:r>
              <a:rPr lang="en-US" sz="2400" dirty="0" err="1"/>
              <a:t>policie</a:t>
            </a:r>
            <a:r>
              <a:rPr lang="en-US" sz="2400" dirty="0"/>
              <a:t>“; </a:t>
            </a:r>
          </a:p>
        </p:txBody>
      </p:sp>
    </p:spTree>
    <p:extLst>
      <p:ext uri="{BB962C8B-B14F-4D97-AF65-F5344CB8AC3E}">
        <p14:creationId xmlns:p14="http://schemas.microsoft.com/office/powerpoint/2010/main" val="44137216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Poučovací povinnost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Policista</a:t>
            </a:r>
            <a:r>
              <a:rPr lang="en-US" sz="2400" dirty="0"/>
              <a:t> je </a:t>
            </a:r>
            <a:r>
              <a:rPr lang="en-US" sz="2400" dirty="0" err="1"/>
              <a:t>povinen</a:t>
            </a:r>
            <a:r>
              <a:rPr lang="en-US" sz="2400" dirty="0"/>
              <a:t> </a:t>
            </a:r>
            <a:r>
              <a:rPr lang="en-US" sz="2400" dirty="0" err="1"/>
              <a:t>před</a:t>
            </a:r>
            <a:r>
              <a:rPr lang="en-US" sz="2400" dirty="0"/>
              <a:t> </a:t>
            </a:r>
            <a:r>
              <a:rPr lang="en-US" sz="2400" dirty="0" err="1"/>
              <a:t>provedením</a:t>
            </a:r>
            <a:r>
              <a:rPr lang="en-US" sz="2400" dirty="0"/>
              <a:t> </a:t>
            </a:r>
            <a:r>
              <a:rPr lang="en-US" sz="2400" dirty="0" err="1"/>
              <a:t>úkonu</a:t>
            </a:r>
            <a:r>
              <a:rPr lang="en-US" sz="2400" dirty="0"/>
              <a:t> </a:t>
            </a:r>
            <a:r>
              <a:rPr lang="en-US" sz="2400" dirty="0" err="1"/>
              <a:t>poučit</a:t>
            </a:r>
            <a:r>
              <a:rPr lang="en-US" sz="2400" dirty="0"/>
              <a:t> </a:t>
            </a:r>
            <a:r>
              <a:rPr lang="en-US" sz="2400" dirty="0" err="1"/>
              <a:t>osobu</a:t>
            </a:r>
            <a:r>
              <a:rPr lang="en-US" sz="2400" dirty="0"/>
              <a:t> </a:t>
            </a:r>
            <a:r>
              <a:rPr lang="en-US" sz="2400" dirty="0" err="1"/>
              <a:t>dotčenou</a:t>
            </a:r>
            <a:r>
              <a:rPr lang="en-US" sz="2400" dirty="0"/>
              <a:t> </a:t>
            </a:r>
            <a:r>
              <a:rPr lang="en-US" sz="2400" dirty="0" err="1"/>
              <a:t>úkonem</a:t>
            </a:r>
            <a:r>
              <a:rPr lang="en-US" sz="2400" dirty="0"/>
              <a:t> o </a:t>
            </a:r>
            <a:r>
              <a:rPr lang="en-US" sz="2400" dirty="0" err="1"/>
              <a:t>právních</a:t>
            </a:r>
            <a:r>
              <a:rPr lang="en-US" sz="2400" dirty="0"/>
              <a:t> </a:t>
            </a:r>
            <a:r>
              <a:rPr lang="en-US" sz="2400" dirty="0" err="1"/>
              <a:t>důvodech</a:t>
            </a:r>
            <a:r>
              <a:rPr lang="en-US" sz="2400" dirty="0"/>
              <a:t> </a:t>
            </a:r>
            <a:r>
              <a:rPr lang="en-US" sz="2400" dirty="0" err="1"/>
              <a:t>provedení</a:t>
            </a:r>
            <a:r>
              <a:rPr lang="en-US" sz="2400" dirty="0"/>
              <a:t> </a:t>
            </a:r>
            <a:r>
              <a:rPr lang="en-US" sz="2400" dirty="0" err="1"/>
              <a:t>úkonu</a:t>
            </a:r>
            <a:r>
              <a:rPr lang="en-US" sz="2400" dirty="0"/>
              <a:t>, a </a:t>
            </a:r>
            <a:r>
              <a:rPr lang="en-US" sz="2400" dirty="0" err="1"/>
              <a:t>jde</a:t>
            </a:r>
            <a:r>
              <a:rPr lang="en-US" sz="2400" dirty="0"/>
              <a:t>-li o </a:t>
            </a:r>
            <a:r>
              <a:rPr lang="en-US" sz="2400" dirty="0" err="1"/>
              <a:t>úkon</a:t>
            </a:r>
            <a:r>
              <a:rPr lang="en-US" sz="2400" dirty="0"/>
              <a:t> </a:t>
            </a:r>
            <a:r>
              <a:rPr lang="en-US" sz="2400" dirty="0" err="1"/>
              <a:t>spojený</a:t>
            </a:r>
            <a:r>
              <a:rPr lang="en-US" sz="2400" dirty="0"/>
              <a:t> se </a:t>
            </a:r>
            <a:r>
              <a:rPr lang="en-US" sz="2400" dirty="0" err="1"/>
              <a:t>zásahem</a:t>
            </a:r>
            <a:r>
              <a:rPr lang="en-US" sz="2400" dirty="0"/>
              <a:t> do </a:t>
            </a:r>
            <a:r>
              <a:rPr lang="en-US" sz="2400" dirty="0" err="1"/>
              <a:t>práv</a:t>
            </a:r>
            <a:r>
              <a:rPr lang="en-US" sz="2400" dirty="0"/>
              <a:t> </a:t>
            </a:r>
            <a:r>
              <a:rPr lang="en-US" sz="2400" dirty="0" err="1"/>
              <a:t>nebo</a:t>
            </a:r>
            <a:r>
              <a:rPr lang="en-US" sz="2400" dirty="0"/>
              <a:t> </a:t>
            </a:r>
            <a:r>
              <a:rPr lang="en-US" sz="2400" dirty="0" err="1"/>
              <a:t>svobod</a:t>
            </a:r>
            <a:r>
              <a:rPr lang="en-US" sz="2400" dirty="0"/>
              <a:t> </a:t>
            </a:r>
            <a:r>
              <a:rPr lang="en-US" sz="2400" dirty="0" err="1"/>
              <a:t>osoby</a:t>
            </a:r>
            <a:r>
              <a:rPr lang="en-US" sz="2400" dirty="0"/>
              <a:t>, </a:t>
            </a:r>
            <a:r>
              <a:rPr lang="en-US" sz="2400" dirty="0" err="1"/>
              <a:t>také</a:t>
            </a:r>
            <a:r>
              <a:rPr lang="en-US" sz="2400" dirty="0"/>
              <a:t> o </a:t>
            </a:r>
            <a:r>
              <a:rPr lang="en-US" sz="2400" dirty="0" err="1"/>
              <a:t>jejích</a:t>
            </a:r>
            <a:r>
              <a:rPr lang="en-US" sz="2400" dirty="0"/>
              <a:t> </a:t>
            </a:r>
            <a:r>
              <a:rPr lang="en-US" sz="2400" dirty="0" err="1"/>
              <a:t>právech</a:t>
            </a:r>
            <a:r>
              <a:rPr lang="en-US" sz="2400" dirty="0"/>
              <a:t> a </a:t>
            </a:r>
            <a:r>
              <a:rPr lang="en-US" sz="2400" dirty="0" err="1"/>
              <a:t>povinnostech</a:t>
            </a:r>
            <a:r>
              <a:rPr lang="en-US" sz="2400" dirty="0"/>
              <a:t>. </a:t>
            </a:r>
          </a:p>
          <a:p>
            <a:pPr marL="0" indent="0">
              <a:buNone/>
            </a:pPr>
            <a:r>
              <a:rPr lang="en-US" sz="2400" dirty="0"/>
              <a:t>Pokud </a:t>
            </a:r>
            <a:r>
              <a:rPr lang="en-US" sz="2400" dirty="0" err="1"/>
              <a:t>poučení</a:t>
            </a:r>
            <a:r>
              <a:rPr lang="en-US" sz="2400" dirty="0"/>
              <a:t> </a:t>
            </a:r>
            <a:r>
              <a:rPr lang="en-US" sz="2400" dirty="0" err="1"/>
              <a:t>brání</a:t>
            </a:r>
            <a:r>
              <a:rPr lang="en-US" sz="2400" dirty="0"/>
              <a:t> </a:t>
            </a:r>
            <a:r>
              <a:rPr lang="en-US" sz="2400" dirty="0" err="1"/>
              <a:t>povaha</a:t>
            </a:r>
            <a:r>
              <a:rPr lang="en-US" sz="2400" dirty="0"/>
              <a:t> a </a:t>
            </a:r>
            <a:r>
              <a:rPr lang="en-US" sz="2400" dirty="0" err="1"/>
              <a:t>okolnosti</a:t>
            </a:r>
            <a:r>
              <a:rPr lang="en-US" sz="2400" dirty="0"/>
              <a:t> </a:t>
            </a:r>
            <a:r>
              <a:rPr lang="en-US" sz="2400" dirty="0" err="1"/>
              <a:t>úkonu</a:t>
            </a:r>
            <a:r>
              <a:rPr lang="en-US" sz="2400" dirty="0"/>
              <a:t>, </a:t>
            </a:r>
            <a:r>
              <a:rPr lang="en-US" sz="2400" dirty="0" err="1"/>
              <a:t>poučí</a:t>
            </a:r>
            <a:r>
              <a:rPr lang="en-US" sz="2400" dirty="0"/>
              <a:t> </a:t>
            </a:r>
            <a:r>
              <a:rPr lang="en-US" sz="2400" dirty="0" err="1"/>
              <a:t>nebo</a:t>
            </a:r>
            <a:r>
              <a:rPr lang="en-US" sz="2400" dirty="0"/>
              <a:t> </a:t>
            </a:r>
            <a:r>
              <a:rPr lang="en-US" sz="2400" dirty="0" err="1"/>
              <a:t>zajistí</a:t>
            </a:r>
            <a:r>
              <a:rPr lang="en-US" sz="2400" dirty="0"/>
              <a:t> toto </a:t>
            </a:r>
            <a:r>
              <a:rPr lang="en-US" sz="2400" dirty="0" err="1"/>
              <a:t>poučení</a:t>
            </a:r>
            <a:r>
              <a:rPr lang="en-US" sz="2400" dirty="0"/>
              <a:t> </a:t>
            </a:r>
            <a:r>
              <a:rPr lang="en-US" sz="2400" dirty="0" err="1"/>
              <a:t>ihned</a:t>
            </a:r>
            <a:r>
              <a:rPr lang="en-US" sz="2400" dirty="0"/>
              <a:t>, </a:t>
            </a:r>
            <a:r>
              <a:rPr lang="en-US" sz="2400" dirty="0" err="1"/>
              <a:t>jakmile</a:t>
            </a:r>
            <a:r>
              <a:rPr lang="en-US" sz="2400" dirty="0"/>
              <a:t> to </a:t>
            </a:r>
            <a:r>
              <a:rPr lang="en-US" sz="2400" dirty="0" err="1"/>
              <a:t>okolnosti</a:t>
            </a:r>
            <a:r>
              <a:rPr lang="en-US" sz="2400" dirty="0"/>
              <a:t> </a:t>
            </a:r>
            <a:r>
              <a:rPr lang="en-US" sz="2400" dirty="0" err="1"/>
              <a:t>dovolí</a:t>
            </a:r>
            <a:r>
              <a:rPr lang="en-US" sz="2400" dirty="0"/>
              <a:t>.</a:t>
            </a:r>
          </a:p>
        </p:txBody>
      </p:sp>
    </p:spTree>
    <p:extLst>
      <p:ext uri="{BB962C8B-B14F-4D97-AF65-F5344CB8AC3E}">
        <p14:creationId xmlns:p14="http://schemas.microsoft.com/office/powerpoint/2010/main" val="319359845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Spolupráce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Policie</a:t>
            </a:r>
            <a:r>
              <a:rPr lang="en-US" sz="2400" dirty="0"/>
              <a:t> </a:t>
            </a:r>
            <a:r>
              <a:rPr lang="en-US" sz="2400" dirty="0" err="1"/>
              <a:t>při</a:t>
            </a:r>
            <a:r>
              <a:rPr lang="en-US" sz="2400" dirty="0"/>
              <a:t> </a:t>
            </a:r>
            <a:r>
              <a:rPr lang="en-US" sz="2400" dirty="0" err="1"/>
              <a:t>plnění</a:t>
            </a:r>
            <a:r>
              <a:rPr lang="en-US" sz="2400" dirty="0"/>
              <a:t> </a:t>
            </a:r>
            <a:r>
              <a:rPr lang="en-US" sz="2400" dirty="0" err="1"/>
              <a:t>svých</a:t>
            </a:r>
            <a:r>
              <a:rPr lang="en-US" sz="2400" dirty="0"/>
              <a:t> </a:t>
            </a:r>
            <a:r>
              <a:rPr lang="en-US" sz="2400" dirty="0" err="1"/>
              <a:t>úkolů</a:t>
            </a:r>
            <a:r>
              <a:rPr lang="en-US" sz="2400" dirty="0"/>
              <a:t> </a:t>
            </a:r>
            <a:r>
              <a:rPr lang="en-US" sz="2400" dirty="0" err="1"/>
              <a:t>spolupracuje</a:t>
            </a:r>
            <a:r>
              <a:rPr lang="en-US" sz="2400" dirty="0"/>
              <a:t>:</a:t>
            </a:r>
          </a:p>
          <a:p>
            <a:pPr marL="466618" indent="-466618">
              <a:buAutoNum type="alphaLcParenR"/>
            </a:pPr>
            <a:r>
              <a:rPr lang="en-US" sz="2400" dirty="0"/>
              <a:t>s </a:t>
            </a:r>
            <a:r>
              <a:rPr lang="en-US" sz="2400" dirty="0" err="1"/>
              <a:t>ozbrojenými</a:t>
            </a:r>
            <a:r>
              <a:rPr lang="en-US" sz="2400" dirty="0"/>
              <a:t> </a:t>
            </a:r>
            <a:r>
              <a:rPr lang="en-US" sz="2400" dirty="0" err="1"/>
              <a:t>silami</a:t>
            </a:r>
            <a:r>
              <a:rPr lang="en-US" sz="2400" dirty="0"/>
              <a:t>, </a:t>
            </a:r>
          </a:p>
          <a:p>
            <a:pPr marL="466618" indent="-466618">
              <a:buAutoNum type="alphaLcParenR"/>
            </a:pPr>
            <a:r>
              <a:rPr lang="en-US" sz="2400" dirty="0" err="1"/>
              <a:t>bezpečnostními</a:t>
            </a:r>
            <a:r>
              <a:rPr lang="en-US" sz="2400" dirty="0"/>
              <a:t> </a:t>
            </a:r>
            <a:r>
              <a:rPr lang="en-US" sz="2400" dirty="0" err="1"/>
              <a:t>sbory</a:t>
            </a:r>
            <a:r>
              <a:rPr lang="en-US" sz="2400" dirty="0"/>
              <a:t>,</a:t>
            </a:r>
          </a:p>
          <a:p>
            <a:pPr marL="466618" indent="-466618">
              <a:buAutoNum type="alphaLcParenR"/>
            </a:pPr>
            <a:r>
              <a:rPr lang="en-US" sz="2400" dirty="0" err="1"/>
              <a:t>dalšími</a:t>
            </a:r>
            <a:r>
              <a:rPr lang="en-US" sz="2400" dirty="0"/>
              <a:t> </a:t>
            </a:r>
            <a:r>
              <a:rPr lang="en-US" sz="2400" dirty="0" err="1"/>
              <a:t>orgány</a:t>
            </a:r>
            <a:r>
              <a:rPr lang="en-US" sz="2400" dirty="0"/>
              <a:t> </a:t>
            </a:r>
            <a:r>
              <a:rPr lang="en-US" sz="2400" dirty="0" err="1"/>
              <a:t>veřejné</a:t>
            </a:r>
            <a:r>
              <a:rPr lang="en-US" sz="2400" dirty="0"/>
              <a:t> </a:t>
            </a:r>
            <a:r>
              <a:rPr lang="en-US" sz="2400" dirty="0" err="1"/>
              <a:t>správy</a:t>
            </a:r>
            <a:r>
              <a:rPr lang="en-US" sz="2400" dirty="0"/>
              <a:t>, </a:t>
            </a:r>
          </a:p>
          <a:p>
            <a:pPr marL="466618" indent="-466618">
              <a:buAutoNum type="alphaLcParenR"/>
            </a:pPr>
            <a:r>
              <a:rPr lang="en-US" sz="2400" dirty="0"/>
              <a:t> </a:t>
            </a:r>
            <a:r>
              <a:rPr lang="en-US" sz="2400" dirty="0" err="1"/>
              <a:t>právnickými</a:t>
            </a:r>
            <a:r>
              <a:rPr lang="en-US" sz="2400" dirty="0"/>
              <a:t> a </a:t>
            </a:r>
          </a:p>
          <a:p>
            <a:pPr marL="466618" indent="-466618">
              <a:buAutoNum type="alphaLcParenR"/>
            </a:pPr>
            <a:r>
              <a:rPr lang="en-US" sz="2400" dirty="0" err="1"/>
              <a:t>fyzickými</a:t>
            </a:r>
            <a:r>
              <a:rPr lang="en-US" sz="2400" dirty="0"/>
              <a:t> </a:t>
            </a:r>
            <a:r>
              <a:rPr lang="en-US" sz="2400" dirty="0" err="1"/>
              <a:t>osobami</a:t>
            </a:r>
            <a:r>
              <a:rPr lang="en-US" sz="2400" dirty="0"/>
              <a:t>.</a:t>
            </a:r>
          </a:p>
        </p:txBody>
      </p:sp>
    </p:spTree>
    <p:extLst>
      <p:ext uri="{BB962C8B-B14F-4D97-AF65-F5344CB8AC3E}">
        <p14:creationId xmlns:p14="http://schemas.microsoft.com/office/powerpoint/2010/main" val="31169294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Povinnost součinnosti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Policista</a:t>
            </a:r>
            <a:r>
              <a:rPr lang="en-US" sz="2400" dirty="0"/>
              <a:t> je v </a:t>
            </a:r>
            <a:r>
              <a:rPr lang="en-US" sz="2400" dirty="0" err="1"/>
              <a:t>rozsahu</a:t>
            </a:r>
            <a:r>
              <a:rPr lang="en-US" sz="2400" dirty="0"/>
              <a:t> </a:t>
            </a:r>
            <a:r>
              <a:rPr lang="en-US" sz="2400" dirty="0" err="1"/>
              <a:t>potřebném</a:t>
            </a:r>
            <a:r>
              <a:rPr lang="en-US" sz="2400" dirty="0"/>
              <a:t> pro </a:t>
            </a:r>
            <a:r>
              <a:rPr lang="en-US" sz="2400" dirty="0" err="1"/>
              <a:t>splnění</a:t>
            </a:r>
            <a:r>
              <a:rPr lang="en-US" sz="2400" dirty="0"/>
              <a:t> </a:t>
            </a:r>
            <a:r>
              <a:rPr lang="en-US" sz="2400" dirty="0" err="1"/>
              <a:t>konkrétního</a:t>
            </a:r>
            <a:r>
              <a:rPr lang="en-US" sz="2400" dirty="0"/>
              <a:t> </a:t>
            </a:r>
            <a:r>
              <a:rPr lang="en-US" sz="2400" dirty="0" err="1"/>
              <a:t>úkolu</a:t>
            </a:r>
            <a:r>
              <a:rPr lang="en-US" sz="2400" dirty="0"/>
              <a:t> </a:t>
            </a:r>
            <a:r>
              <a:rPr lang="en-US" sz="2400" dirty="0" err="1"/>
              <a:t>policie</a:t>
            </a:r>
            <a:r>
              <a:rPr lang="en-US" sz="2400" dirty="0"/>
              <a:t> </a:t>
            </a:r>
            <a:r>
              <a:rPr lang="en-US" sz="2400" dirty="0" err="1"/>
              <a:t>oprávněn</a:t>
            </a:r>
            <a:r>
              <a:rPr lang="en-US" sz="2400" dirty="0"/>
              <a:t> </a:t>
            </a:r>
            <a:r>
              <a:rPr lang="en-US" sz="2400" dirty="0" err="1"/>
              <a:t>požadovat</a:t>
            </a:r>
            <a:r>
              <a:rPr lang="en-US" sz="2400" dirty="0"/>
              <a:t> od </a:t>
            </a:r>
            <a:r>
              <a:rPr lang="en-US" sz="2400" dirty="0" err="1"/>
              <a:t>orgánů</a:t>
            </a:r>
            <a:r>
              <a:rPr lang="en-US" sz="2400" dirty="0"/>
              <a:t> a </a:t>
            </a:r>
            <a:r>
              <a:rPr lang="en-US" sz="2400" dirty="0" err="1"/>
              <a:t>osob</a:t>
            </a:r>
            <a:r>
              <a:rPr lang="en-US" sz="2400" dirty="0"/>
              <a:t> </a:t>
            </a:r>
            <a:r>
              <a:rPr lang="en-US" sz="2400" dirty="0" err="1"/>
              <a:t>věcnou</a:t>
            </a:r>
            <a:r>
              <a:rPr lang="en-US" sz="2400" dirty="0"/>
              <a:t> a </a:t>
            </a:r>
            <a:r>
              <a:rPr lang="en-US" sz="2400" dirty="0" err="1"/>
              <a:t>osobní</a:t>
            </a:r>
            <a:r>
              <a:rPr lang="en-US" sz="2400" dirty="0"/>
              <a:t> </a:t>
            </a:r>
            <a:r>
              <a:rPr lang="en-US" sz="2400" dirty="0" err="1"/>
              <a:t>pomoc</a:t>
            </a:r>
            <a:r>
              <a:rPr lang="en-US" sz="2400" dirty="0"/>
              <a:t>, </a:t>
            </a:r>
            <a:r>
              <a:rPr lang="en-US" sz="2400" dirty="0" err="1"/>
              <a:t>zejména</a:t>
            </a:r>
            <a:r>
              <a:rPr lang="en-US" sz="2400" dirty="0"/>
              <a:t> </a:t>
            </a:r>
            <a:r>
              <a:rPr lang="en-US" sz="2400" dirty="0" err="1"/>
              <a:t>potřebné</a:t>
            </a:r>
            <a:r>
              <a:rPr lang="en-US" sz="2400" dirty="0"/>
              <a:t> </a:t>
            </a:r>
            <a:r>
              <a:rPr lang="en-US" sz="2400" dirty="0" err="1"/>
              <a:t>podklady</a:t>
            </a:r>
            <a:r>
              <a:rPr lang="en-US" sz="2400" dirty="0"/>
              <a:t> a </a:t>
            </a:r>
            <a:r>
              <a:rPr lang="en-US" sz="2400" dirty="0" err="1"/>
              <a:t>informace</a:t>
            </a:r>
            <a:r>
              <a:rPr lang="en-US" sz="2400" dirty="0"/>
              <a:t> </a:t>
            </a:r>
            <a:r>
              <a:rPr lang="en-US" sz="2400" dirty="0" err="1"/>
              <a:t>včetně</a:t>
            </a:r>
            <a:r>
              <a:rPr lang="en-US" sz="2400" dirty="0"/>
              <a:t> </a:t>
            </a:r>
            <a:r>
              <a:rPr lang="en-US" sz="2400" dirty="0" err="1"/>
              <a:t>osobních</a:t>
            </a:r>
            <a:r>
              <a:rPr lang="en-US" sz="2400" dirty="0"/>
              <a:t> </a:t>
            </a:r>
            <a:r>
              <a:rPr lang="en-US" sz="2400" dirty="0" err="1"/>
              <a:t>údajů</a:t>
            </a:r>
            <a:r>
              <a:rPr lang="en-US" sz="2400" dirty="0"/>
              <a:t>. Tyto </a:t>
            </a:r>
            <a:r>
              <a:rPr lang="en-US" sz="2400" dirty="0" err="1"/>
              <a:t>orgány</a:t>
            </a:r>
            <a:r>
              <a:rPr lang="en-US" sz="2400" dirty="0"/>
              <a:t> a </a:t>
            </a:r>
            <a:r>
              <a:rPr lang="en-US" sz="2400" dirty="0" err="1"/>
              <a:t>osoby</a:t>
            </a:r>
            <a:r>
              <a:rPr lang="en-US" sz="2400" dirty="0"/>
              <a:t> </a:t>
            </a:r>
            <a:r>
              <a:rPr lang="en-US" sz="2400" dirty="0" err="1"/>
              <a:t>jsou</a:t>
            </a:r>
            <a:r>
              <a:rPr lang="en-US" sz="2400" dirty="0"/>
              <a:t> </a:t>
            </a:r>
            <a:r>
              <a:rPr lang="en-US" sz="2400" dirty="0" err="1"/>
              <a:t>povinny</a:t>
            </a:r>
            <a:r>
              <a:rPr lang="en-US" sz="2400" dirty="0"/>
              <a:t> </a:t>
            </a:r>
            <a:r>
              <a:rPr lang="en-US" sz="2400" dirty="0" err="1"/>
              <a:t>požadovanou</a:t>
            </a:r>
            <a:r>
              <a:rPr lang="en-US" sz="2400" dirty="0"/>
              <a:t> </a:t>
            </a:r>
            <a:r>
              <a:rPr lang="en-US" sz="2400" dirty="0" err="1"/>
              <a:t>pomoc</a:t>
            </a:r>
            <a:r>
              <a:rPr lang="en-US" sz="2400" dirty="0"/>
              <a:t> </a:t>
            </a:r>
            <a:r>
              <a:rPr lang="en-US" sz="2400" dirty="0" err="1"/>
              <a:t>poskytnout</a:t>
            </a:r>
            <a:r>
              <a:rPr lang="en-US" sz="2400" dirty="0"/>
              <a:t>; </a:t>
            </a:r>
            <a:r>
              <a:rPr lang="en-US" sz="2400" dirty="0" err="1"/>
              <a:t>nemusí</a:t>
            </a:r>
            <a:r>
              <a:rPr lang="en-US" sz="2400" dirty="0"/>
              <a:t> </a:t>
            </a:r>
            <a:r>
              <a:rPr lang="en-US" sz="2400" dirty="0" err="1"/>
              <a:t>tak</a:t>
            </a:r>
            <a:r>
              <a:rPr lang="en-US" sz="2400" dirty="0"/>
              <a:t> </a:t>
            </a:r>
            <a:r>
              <a:rPr lang="en-US" sz="2400" dirty="0" err="1"/>
              <a:t>učinit</a:t>
            </a:r>
            <a:r>
              <a:rPr lang="en-US" sz="2400" dirty="0"/>
              <a:t>, </a:t>
            </a:r>
            <a:r>
              <a:rPr lang="en-US" sz="2400" dirty="0" err="1"/>
              <a:t>brání</a:t>
            </a:r>
            <a:r>
              <a:rPr lang="en-US" sz="2400" dirty="0"/>
              <a:t>-li </a:t>
            </a:r>
            <a:r>
              <a:rPr lang="en-US" sz="2400" dirty="0" err="1"/>
              <a:t>jim</a:t>
            </a:r>
            <a:r>
              <a:rPr lang="en-US" sz="2400" dirty="0"/>
              <a:t> v tom </a:t>
            </a:r>
            <a:r>
              <a:rPr lang="en-US" sz="2400" dirty="0" err="1"/>
              <a:t>zákonná</a:t>
            </a:r>
            <a:r>
              <a:rPr lang="en-US" sz="2400" dirty="0"/>
              <a:t> </a:t>
            </a:r>
            <a:r>
              <a:rPr lang="en-US" sz="2400" dirty="0" err="1"/>
              <a:t>nebo</a:t>
            </a:r>
            <a:r>
              <a:rPr lang="en-US" sz="2400" dirty="0"/>
              <a:t> </a:t>
            </a:r>
            <a:r>
              <a:rPr lang="en-US" sz="2400" dirty="0" err="1"/>
              <a:t>státem</a:t>
            </a:r>
            <a:r>
              <a:rPr lang="en-US" sz="2400" dirty="0"/>
              <a:t> </a:t>
            </a:r>
            <a:r>
              <a:rPr lang="en-US" sz="2400" dirty="0" err="1"/>
              <a:t>uznaná</a:t>
            </a:r>
            <a:r>
              <a:rPr lang="en-US" sz="2400" dirty="0"/>
              <a:t> </a:t>
            </a:r>
            <a:r>
              <a:rPr lang="en-US" sz="2400" dirty="0" err="1"/>
              <a:t>povinnost</a:t>
            </a:r>
            <a:r>
              <a:rPr lang="en-US" sz="2400" dirty="0"/>
              <a:t> </a:t>
            </a:r>
            <a:r>
              <a:rPr lang="en-US" sz="2400" dirty="0" err="1"/>
              <a:t>mlčenlivosti</a:t>
            </a:r>
            <a:r>
              <a:rPr lang="en-US" sz="2400" dirty="0"/>
              <a:t> </a:t>
            </a:r>
            <a:r>
              <a:rPr lang="en-US" sz="2400" dirty="0" err="1"/>
              <a:t>anebo</a:t>
            </a:r>
            <a:r>
              <a:rPr lang="en-US" sz="2400" dirty="0"/>
              <a:t> </a:t>
            </a:r>
            <a:r>
              <a:rPr lang="en-US" sz="2400" dirty="0" err="1"/>
              <a:t>plnění</a:t>
            </a:r>
            <a:r>
              <a:rPr lang="en-US" sz="2400" dirty="0"/>
              <a:t> </a:t>
            </a:r>
            <a:r>
              <a:rPr lang="en-US" sz="2400" dirty="0" err="1"/>
              <a:t>jiné</a:t>
            </a:r>
            <a:r>
              <a:rPr lang="en-US" sz="2400" dirty="0"/>
              <a:t> </a:t>
            </a:r>
            <a:r>
              <a:rPr lang="en-US" sz="2400" dirty="0" err="1"/>
              <a:t>zákonné</a:t>
            </a:r>
            <a:r>
              <a:rPr lang="en-US" sz="2400" dirty="0"/>
              <a:t> </a:t>
            </a:r>
            <a:r>
              <a:rPr lang="en-US" sz="2400" dirty="0" err="1"/>
              <a:t>povinnosti</a:t>
            </a:r>
            <a:r>
              <a:rPr lang="en-US" sz="2400" dirty="0"/>
              <a:t>. </a:t>
            </a:r>
          </a:p>
          <a:p>
            <a:pPr marL="0" indent="0">
              <a:buNone/>
            </a:pPr>
            <a:r>
              <a:rPr lang="en-US" sz="2400" dirty="0" err="1"/>
              <a:t>Fyzická</a:t>
            </a:r>
            <a:r>
              <a:rPr lang="en-US" sz="2400" dirty="0"/>
              <a:t> </a:t>
            </a:r>
            <a:r>
              <a:rPr lang="en-US" sz="2400" dirty="0" err="1"/>
              <a:t>osoba</a:t>
            </a:r>
            <a:r>
              <a:rPr lang="en-US" sz="2400" dirty="0"/>
              <a:t> </a:t>
            </a:r>
            <a:r>
              <a:rPr lang="en-US" sz="2400" dirty="0" err="1"/>
              <a:t>tak</a:t>
            </a:r>
            <a:r>
              <a:rPr lang="en-US" sz="2400" dirty="0"/>
              <a:t> </a:t>
            </a:r>
            <a:r>
              <a:rPr lang="en-US" sz="2400" dirty="0" err="1"/>
              <a:t>nemusí</a:t>
            </a:r>
            <a:r>
              <a:rPr lang="en-US" sz="2400" dirty="0"/>
              <a:t> </a:t>
            </a:r>
            <a:r>
              <a:rPr lang="en-US" sz="2400" dirty="0" err="1"/>
              <a:t>dále</a:t>
            </a:r>
            <a:r>
              <a:rPr lang="en-US" sz="2400" dirty="0"/>
              <a:t> </a:t>
            </a:r>
            <a:r>
              <a:rPr lang="en-US" sz="2400" dirty="0" err="1"/>
              <a:t>učinit</a:t>
            </a:r>
            <a:r>
              <a:rPr lang="en-US" sz="2400" dirty="0"/>
              <a:t>, </a:t>
            </a:r>
            <a:r>
              <a:rPr lang="en-US" sz="2400" dirty="0" err="1"/>
              <a:t>pokud</a:t>
            </a:r>
            <a:r>
              <a:rPr lang="en-US" sz="2400" dirty="0"/>
              <a:t> by </a:t>
            </a:r>
            <a:r>
              <a:rPr lang="en-US" sz="2400" dirty="0" err="1"/>
              <a:t>poskytnutím</a:t>
            </a:r>
            <a:r>
              <a:rPr lang="en-US" sz="2400" dirty="0"/>
              <a:t> </a:t>
            </a:r>
            <a:r>
              <a:rPr lang="en-US" sz="2400" dirty="0" err="1"/>
              <a:t>pomoci</a:t>
            </a:r>
            <a:r>
              <a:rPr lang="en-US" sz="2400" dirty="0"/>
              <a:t> </a:t>
            </a:r>
            <a:r>
              <a:rPr lang="en-US" sz="2400" dirty="0" err="1"/>
              <a:t>vystavila</a:t>
            </a:r>
            <a:r>
              <a:rPr lang="en-US" sz="2400" dirty="0"/>
              <a:t> </a:t>
            </a:r>
            <a:r>
              <a:rPr lang="en-US" sz="2400" dirty="0" err="1"/>
              <a:t>vážnému</a:t>
            </a:r>
            <a:r>
              <a:rPr lang="en-US" sz="2400" dirty="0"/>
              <a:t> </a:t>
            </a:r>
            <a:r>
              <a:rPr lang="en-US" sz="2400" dirty="0" err="1"/>
              <a:t>ohrožení</a:t>
            </a:r>
            <a:r>
              <a:rPr lang="en-US" sz="2400" dirty="0"/>
              <a:t> </a:t>
            </a:r>
            <a:r>
              <a:rPr lang="en-US" sz="2400" dirty="0" err="1"/>
              <a:t>sebe</a:t>
            </a:r>
            <a:r>
              <a:rPr lang="en-US" sz="2400" dirty="0"/>
              <a:t> </a:t>
            </a:r>
            <a:r>
              <a:rPr lang="en-US" sz="2400" dirty="0" err="1"/>
              <a:t>nebo</a:t>
            </a:r>
            <a:r>
              <a:rPr lang="en-US" sz="2400" dirty="0"/>
              <a:t> </a:t>
            </a:r>
            <a:r>
              <a:rPr lang="en-US" sz="2400" dirty="0" err="1"/>
              <a:t>osobu</a:t>
            </a:r>
            <a:r>
              <a:rPr lang="en-US" sz="2400" dirty="0"/>
              <a:t> </a:t>
            </a:r>
            <a:r>
              <a:rPr lang="en-US" sz="2400" dirty="0" err="1"/>
              <a:t>blízkou</a:t>
            </a:r>
            <a:r>
              <a:rPr lang="en-US" sz="2400" dirty="0"/>
              <a:t>.</a:t>
            </a:r>
          </a:p>
        </p:txBody>
      </p:sp>
    </p:spTree>
    <p:extLst>
      <p:ext uri="{BB962C8B-B14F-4D97-AF65-F5344CB8AC3E}">
        <p14:creationId xmlns:p14="http://schemas.microsoft.com/office/powerpoint/2010/main" val="16877932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Činnost policie v rámci IZS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200" dirty="0" err="1"/>
              <a:t>Policie</a:t>
            </a:r>
            <a:r>
              <a:rPr lang="en-US" sz="2200" dirty="0"/>
              <a:t> </a:t>
            </a:r>
            <a:r>
              <a:rPr lang="en-US" sz="2200" dirty="0" err="1"/>
              <a:t>jako</a:t>
            </a:r>
            <a:r>
              <a:rPr lang="en-US" sz="2200" dirty="0"/>
              <a:t> </a:t>
            </a:r>
            <a:r>
              <a:rPr lang="en-US" sz="2200" dirty="0" err="1"/>
              <a:t>základní</a:t>
            </a:r>
            <a:r>
              <a:rPr lang="en-US" sz="2200" dirty="0"/>
              <a:t> </a:t>
            </a:r>
            <a:r>
              <a:rPr lang="en-US" sz="2200" dirty="0" err="1"/>
              <a:t>složka</a:t>
            </a:r>
            <a:r>
              <a:rPr lang="en-US" sz="2200" dirty="0"/>
              <a:t> </a:t>
            </a:r>
            <a:r>
              <a:rPr lang="en-US" sz="2200" dirty="0" err="1"/>
              <a:t>integrovaného</a:t>
            </a:r>
            <a:r>
              <a:rPr lang="en-US" sz="2200" dirty="0"/>
              <a:t> </a:t>
            </a:r>
            <a:r>
              <a:rPr lang="en-US" sz="2200" dirty="0" err="1"/>
              <a:t>záchranného</a:t>
            </a:r>
            <a:r>
              <a:rPr lang="en-US" sz="2200" dirty="0"/>
              <a:t> </a:t>
            </a:r>
            <a:r>
              <a:rPr lang="en-US" sz="2200" dirty="0" err="1"/>
              <a:t>systému</a:t>
            </a:r>
            <a:r>
              <a:rPr lang="en-US" sz="2200" dirty="0"/>
              <a:t> </a:t>
            </a:r>
            <a:r>
              <a:rPr lang="en-US" sz="2200" dirty="0" err="1"/>
              <a:t>vykonává</a:t>
            </a:r>
            <a:r>
              <a:rPr lang="en-US" sz="2200" dirty="0"/>
              <a:t> v </a:t>
            </a:r>
            <a:r>
              <a:rPr lang="en-US" sz="2200" dirty="0" err="1"/>
              <a:t>místě</a:t>
            </a:r>
            <a:r>
              <a:rPr lang="en-US" sz="2200" dirty="0"/>
              <a:t> </a:t>
            </a:r>
            <a:r>
              <a:rPr lang="en-US" sz="2200" dirty="0" err="1"/>
              <a:t>provádění</a:t>
            </a:r>
            <a:r>
              <a:rPr lang="en-US" sz="2200" dirty="0"/>
              <a:t> </a:t>
            </a:r>
            <a:r>
              <a:rPr lang="en-US" sz="2200" dirty="0" err="1"/>
              <a:t>záchranných</a:t>
            </a:r>
            <a:r>
              <a:rPr lang="en-US" sz="2200" dirty="0"/>
              <a:t> a </a:t>
            </a:r>
            <a:r>
              <a:rPr lang="en-US" sz="2200" dirty="0" err="1"/>
              <a:t>likvidačních</a:t>
            </a:r>
            <a:r>
              <a:rPr lang="en-US" sz="2200" dirty="0"/>
              <a:t> </a:t>
            </a:r>
            <a:r>
              <a:rPr lang="en-US" sz="2200" dirty="0" err="1"/>
              <a:t>prací</a:t>
            </a:r>
            <a:r>
              <a:rPr lang="en-US" sz="2200" dirty="0"/>
              <a:t> </a:t>
            </a:r>
            <a:r>
              <a:rPr lang="en-US" sz="2200" dirty="0" err="1"/>
              <a:t>úkoly</a:t>
            </a:r>
            <a:r>
              <a:rPr lang="en-US" sz="2200" dirty="0"/>
              <a:t> </a:t>
            </a:r>
            <a:r>
              <a:rPr lang="en-US" sz="2200" dirty="0" err="1"/>
              <a:t>podle</a:t>
            </a:r>
            <a:r>
              <a:rPr lang="en-US" sz="2200" dirty="0"/>
              <a:t> </a:t>
            </a:r>
            <a:r>
              <a:rPr lang="en-US" sz="2200" dirty="0" err="1"/>
              <a:t>zákona</a:t>
            </a:r>
            <a:r>
              <a:rPr lang="en-US" sz="2200" dirty="0"/>
              <a:t>. </a:t>
            </a:r>
          </a:p>
          <a:p>
            <a:pPr marL="0" indent="0">
              <a:buNone/>
            </a:pPr>
            <a:r>
              <a:rPr lang="en-US" sz="2200" dirty="0" err="1"/>
              <a:t>Policista</a:t>
            </a:r>
            <a:r>
              <a:rPr lang="en-US" sz="2200" dirty="0"/>
              <a:t> </a:t>
            </a:r>
            <a:r>
              <a:rPr lang="en-US" sz="2200" dirty="0" err="1"/>
              <a:t>nebo</a:t>
            </a:r>
            <a:r>
              <a:rPr lang="en-US" sz="2200" dirty="0"/>
              <a:t> </a:t>
            </a:r>
            <a:r>
              <a:rPr lang="en-US" sz="2200" dirty="0" err="1"/>
              <a:t>útvar</a:t>
            </a:r>
            <a:r>
              <a:rPr lang="en-US" sz="2200" dirty="0"/>
              <a:t> </a:t>
            </a:r>
            <a:r>
              <a:rPr lang="en-US" sz="2200" dirty="0" err="1"/>
              <a:t>policie</a:t>
            </a:r>
            <a:r>
              <a:rPr lang="en-US" sz="2200" dirty="0"/>
              <a:t> se </a:t>
            </a:r>
            <a:r>
              <a:rPr lang="en-US" sz="2200" dirty="0" err="1"/>
              <a:t>podílejí</a:t>
            </a:r>
            <a:r>
              <a:rPr lang="en-US" sz="2200" dirty="0"/>
              <a:t> </a:t>
            </a:r>
            <a:r>
              <a:rPr lang="en-US" sz="2200" dirty="0" err="1"/>
              <a:t>na</a:t>
            </a:r>
            <a:r>
              <a:rPr lang="en-US" sz="2200" dirty="0"/>
              <a:t> </a:t>
            </a:r>
            <a:r>
              <a:rPr lang="en-US" sz="2200" dirty="0" err="1"/>
              <a:t>provádění</a:t>
            </a:r>
            <a:r>
              <a:rPr lang="en-US" sz="2200" dirty="0"/>
              <a:t> </a:t>
            </a:r>
            <a:r>
              <a:rPr lang="en-US" sz="2200" dirty="0" err="1"/>
              <a:t>záchranných</a:t>
            </a:r>
            <a:r>
              <a:rPr lang="en-US" sz="2200" dirty="0"/>
              <a:t> a </a:t>
            </a:r>
            <a:r>
              <a:rPr lang="en-US" sz="2200" dirty="0" err="1"/>
              <a:t>likvidačních</a:t>
            </a:r>
            <a:r>
              <a:rPr lang="en-US" sz="2200" dirty="0"/>
              <a:t> </a:t>
            </a:r>
            <a:r>
              <a:rPr lang="en-US" sz="2200" dirty="0" err="1"/>
              <a:t>prací</a:t>
            </a:r>
            <a:r>
              <a:rPr lang="en-US" sz="2200" dirty="0"/>
              <a:t> </a:t>
            </a:r>
            <a:r>
              <a:rPr lang="en-US" sz="2200" dirty="0" err="1"/>
              <a:t>včetně</a:t>
            </a:r>
            <a:r>
              <a:rPr lang="en-US" sz="2200" dirty="0"/>
              <a:t> </a:t>
            </a:r>
            <a:r>
              <a:rPr lang="en-US" sz="2200" dirty="0" err="1"/>
              <a:t>letecké</a:t>
            </a:r>
            <a:r>
              <a:rPr lang="en-US" sz="2200" dirty="0"/>
              <a:t> </a:t>
            </a:r>
            <a:r>
              <a:rPr lang="en-US" sz="2200" dirty="0" err="1"/>
              <a:t>podpory</a:t>
            </a:r>
            <a:r>
              <a:rPr lang="en-US" sz="2200" dirty="0"/>
              <a:t> </a:t>
            </a:r>
            <a:r>
              <a:rPr lang="en-US" sz="2200" dirty="0" err="1"/>
              <a:t>integrovaného</a:t>
            </a:r>
            <a:r>
              <a:rPr lang="en-US" sz="2200" dirty="0"/>
              <a:t> </a:t>
            </a:r>
            <a:r>
              <a:rPr lang="en-US" sz="2200" dirty="0" err="1"/>
              <a:t>záchranného</a:t>
            </a:r>
            <a:r>
              <a:rPr lang="en-US" sz="2200" dirty="0"/>
              <a:t> </a:t>
            </a:r>
            <a:r>
              <a:rPr lang="en-US" sz="2200" dirty="0" err="1"/>
              <a:t>systému</a:t>
            </a:r>
            <a:r>
              <a:rPr lang="en-US" sz="2200" dirty="0"/>
              <a:t> a </a:t>
            </a:r>
            <a:r>
              <a:rPr lang="en-US" sz="2200" dirty="0" err="1"/>
              <a:t>letecké</a:t>
            </a:r>
            <a:r>
              <a:rPr lang="en-US" sz="2200" dirty="0"/>
              <a:t> </a:t>
            </a:r>
            <a:r>
              <a:rPr lang="en-US" sz="2200" dirty="0" err="1"/>
              <a:t>podpory</a:t>
            </a:r>
            <a:r>
              <a:rPr lang="en-US" sz="2200" dirty="0"/>
              <a:t> v </a:t>
            </a:r>
            <a:r>
              <a:rPr lang="en-US" sz="2200" dirty="0" err="1"/>
              <a:t>krizových</a:t>
            </a:r>
            <a:r>
              <a:rPr lang="en-US" sz="2200" dirty="0"/>
              <a:t> </a:t>
            </a:r>
            <a:r>
              <a:rPr lang="en-US" sz="2200" dirty="0" err="1"/>
              <a:t>situacích</a:t>
            </a:r>
            <a:r>
              <a:rPr lang="en-US" sz="2200" dirty="0"/>
              <a:t>, </a:t>
            </a:r>
          </a:p>
          <a:p>
            <a:pPr marL="0" indent="0">
              <a:buNone/>
            </a:pPr>
            <a:r>
              <a:rPr lang="en-US" sz="2200" dirty="0"/>
              <a:t>a)	</a:t>
            </a:r>
            <a:r>
              <a:rPr lang="en-US" sz="2200" dirty="0" err="1"/>
              <a:t>jsou</a:t>
            </a:r>
            <a:r>
              <a:rPr lang="en-US" sz="2200" dirty="0"/>
              <a:t>-li k </a:t>
            </a:r>
            <a:r>
              <a:rPr lang="en-US" sz="2200" dirty="0" err="1"/>
              <a:t>tomu</a:t>
            </a:r>
            <a:r>
              <a:rPr lang="en-US" sz="2200" dirty="0"/>
              <a:t> </a:t>
            </a:r>
            <a:r>
              <a:rPr lang="en-US" sz="2200" dirty="0" err="1"/>
              <a:t>vycvičeni</a:t>
            </a:r>
            <a:r>
              <a:rPr lang="en-US" sz="2200" dirty="0"/>
              <a:t> a </a:t>
            </a:r>
            <a:r>
              <a:rPr lang="en-US" sz="2200" dirty="0" err="1"/>
              <a:t>vybaveni</a:t>
            </a:r>
            <a:r>
              <a:rPr lang="en-US" sz="2200" dirty="0"/>
              <a:t>, </a:t>
            </a:r>
          </a:p>
          <a:p>
            <a:pPr marL="0" indent="0">
              <a:buNone/>
            </a:pPr>
            <a:r>
              <a:rPr lang="en-US" sz="2200" dirty="0"/>
              <a:t>b)	je-li to </a:t>
            </a:r>
            <a:r>
              <a:rPr lang="en-US" sz="2200" dirty="0" err="1"/>
              <a:t>nezbytné</a:t>
            </a:r>
            <a:r>
              <a:rPr lang="en-US" sz="2200" dirty="0"/>
              <a:t> pro </a:t>
            </a:r>
            <a:r>
              <a:rPr lang="en-US" sz="2200" dirty="0" err="1"/>
              <a:t>záchranu</a:t>
            </a:r>
            <a:r>
              <a:rPr lang="en-US" sz="2200" dirty="0"/>
              <a:t> </a:t>
            </a:r>
            <a:r>
              <a:rPr lang="en-US" sz="2200" dirty="0" err="1"/>
              <a:t>života</a:t>
            </a:r>
            <a:r>
              <a:rPr lang="en-US" sz="2200" dirty="0"/>
              <a:t>, </a:t>
            </a:r>
            <a:r>
              <a:rPr lang="en-US" sz="2200" dirty="0" err="1"/>
              <a:t>zdraví</a:t>
            </a:r>
            <a:r>
              <a:rPr lang="en-US" sz="2200" dirty="0"/>
              <a:t> </a:t>
            </a:r>
            <a:r>
              <a:rPr lang="en-US" sz="2200" dirty="0" err="1"/>
              <a:t>nebo</a:t>
            </a:r>
            <a:r>
              <a:rPr lang="en-US" sz="2200" dirty="0"/>
              <a:t> </a:t>
            </a:r>
            <a:r>
              <a:rPr lang="en-US" sz="2200" dirty="0" err="1"/>
              <a:t>majetku</a:t>
            </a:r>
            <a:r>
              <a:rPr lang="en-US" sz="2200" dirty="0"/>
              <a:t> a </a:t>
            </a:r>
          </a:p>
          <a:p>
            <a:pPr marL="0" indent="0">
              <a:buNone/>
            </a:pPr>
            <a:r>
              <a:rPr lang="en-US" sz="2200" dirty="0"/>
              <a:t>c)	</a:t>
            </a:r>
            <a:r>
              <a:rPr lang="en-US" sz="2200" dirty="0" err="1"/>
              <a:t>jsou</a:t>
            </a:r>
            <a:r>
              <a:rPr lang="en-US" sz="2200" dirty="0"/>
              <a:t>-li k </a:t>
            </a:r>
            <a:r>
              <a:rPr lang="en-US" sz="2200" dirty="0" err="1"/>
              <a:t>tomu</a:t>
            </a:r>
            <a:r>
              <a:rPr lang="en-US" sz="2200" dirty="0"/>
              <a:t> </a:t>
            </a:r>
            <a:r>
              <a:rPr lang="en-US" sz="2200" dirty="0" err="1"/>
              <a:t>určeni</a:t>
            </a:r>
            <a:r>
              <a:rPr lang="en-US" sz="2200" dirty="0"/>
              <a:t> </a:t>
            </a:r>
            <a:r>
              <a:rPr lang="en-US" sz="2200" dirty="0" err="1"/>
              <a:t>policejním</a:t>
            </a:r>
            <a:r>
              <a:rPr lang="en-US" sz="2200" dirty="0"/>
              <a:t> </a:t>
            </a:r>
            <a:r>
              <a:rPr lang="en-US" sz="2200" dirty="0" err="1"/>
              <a:t>prezidentem</a:t>
            </a:r>
            <a:endParaRPr lang="en-US" sz="2200" dirty="0"/>
          </a:p>
        </p:txBody>
      </p:sp>
    </p:spTree>
    <p:extLst>
      <p:ext uri="{BB962C8B-B14F-4D97-AF65-F5344CB8AC3E}">
        <p14:creationId xmlns:p14="http://schemas.microsoft.com/office/powerpoint/2010/main" val="169284052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Vojenská policie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Vojenská</a:t>
            </a:r>
            <a:r>
              <a:rPr lang="en-US" sz="2400" dirty="0"/>
              <a:t> </a:t>
            </a:r>
            <a:r>
              <a:rPr lang="en-US" sz="2400" dirty="0" err="1"/>
              <a:t>policie</a:t>
            </a:r>
            <a:r>
              <a:rPr lang="en-US" sz="2400" dirty="0"/>
              <a:t> </a:t>
            </a:r>
            <a:r>
              <a:rPr lang="en-US" sz="2400" dirty="0" err="1"/>
              <a:t>plní</a:t>
            </a:r>
            <a:r>
              <a:rPr lang="en-US" sz="2400" dirty="0"/>
              <a:t> </a:t>
            </a:r>
            <a:r>
              <a:rPr lang="en-US" sz="2400" dirty="0" err="1"/>
              <a:t>úkoly</a:t>
            </a:r>
            <a:r>
              <a:rPr lang="en-US" sz="2400" dirty="0"/>
              <a:t>: </a:t>
            </a:r>
          </a:p>
          <a:p>
            <a:pPr marL="466618" indent="-466618">
              <a:buAutoNum type="alphaLcParenR"/>
            </a:pPr>
            <a:r>
              <a:rPr lang="en-US" sz="2400" dirty="0" err="1"/>
              <a:t>policejní</a:t>
            </a:r>
            <a:r>
              <a:rPr lang="en-US" sz="2400" dirty="0"/>
              <a:t> </a:t>
            </a:r>
            <a:r>
              <a:rPr lang="en-US" sz="2400" dirty="0" err="1"/>
              <a:t>ochrany</a:t>
            </a:r>
            <a:r>
              <a:rPr lang="en-US" sz="2400" dirty="0"/>
              <a:t> </a:t>
            </a:r>
            <a:r>
              <a:rPr lang="en-US" sz="2400" dirty="0" err="1"/>
              <a:t>ozbrojených</a:t>
            </a:r>
            <a:r>
              <a:rPr lang="en-US" sz="2400" dirty="0"/>
              <a:t> </a:t>
            </a:r>
            <a:r>
              <a:rPr lang="en-US" sz="2400" dirty="0" err="1"/>
              <a:t>sil</a:t>
            </a:r>
            <a:r>
              <a:rPr lang="en-US" sz="2400" dirty="0"/>
              <a:t>, </a:t>
            </a:r>
          </a:p>
          <a:p>
            <a:pPr marL="466618" indent="-466618">
              <a:buAutoNum type="alphaLcParenR"/>
            </a:pPr>
            <a:r>
              <a:rPr lang="en-US" sz="2400" dirty="0" err="1"/>
              <a:t>vojenských</a:t>
            </a:r>
            <a:r>
              <a:rPr lang="en-US" sz="2400" dirty="0"/>
              <a:t> </a:t>
            </a:r>
            <a:r>
              <a:rPr lang="en-US" sz="2400" dirty="0" err="1"/>
              <a:t>objektů</a:t>
            </a:r>
            <a:r>
              <a:rPr lang="en-US" sz="2400" dirty="0"/>
              <a:t>, </a:t>
            </a:r>
          </a:p>
          <a:p>
            <a:pPr marL="466618" indent="-466618">
              <a:buAutoNum type="alphaLcParenR"/>
            </a:pPr>
            <a:r>
              <a:rPr lang="en-US" sz="2400" dirty="0" err="1"/>
              <a:t>vojenského</a:t>
            </a:r>
            <a:r>
              <a:rPr lang="en-US" sz="2400" dirty="0"/>
              <a:t> </a:t>
            </a:r>
            <a:r>
              <a:rPr lang="en-US" sz="2400" dirty="0" err="1"/>
              <a:t>materiálu</a:t>
            </a:r>
            <a:r>
              <a:rPr lang="en-US" sz="2400" dirty="0"/>
              <a:t>  a </a:t>
            </a:r>
            <a:r>
              <a:rPr lang="en-US" sz="2400" dirty="0" err="1"/>
              <a:t>ostatního</a:t>
            </a:r>
            <a:r>
              <a:rPr lang="en-US" sz="2400" dirty="0"/>
              <a:t> </a:t>
            </a:r>
            <a:r>
              <a:rPr lang="en-US" sz="2400" dirty="0" err="1"/>
              <a:t>majetku</a:t>
            </a:r>
            <a:r>
              <a:rPr lang="en-US" sz="2400" dirty="0"/>
              <a:t> </a:t>
            </a:r>
            <a:r>
              <a:rPr lang="en-US" sz="2400" dirty="0" err="1"/>
              <a:t>státu</a:t>
            </a:r>
            <a:r>
              <a:rPr lang="en-US" sz="2400" dirty="0"/>
              <a:t>, s </a:t>
            </a:r>
            <a:r>
              <a:rPr lang="en-US" sz="2400" dirty="0" err="1"/>
              <a:t>nímž</a:t>
            </a:r>
            <a:r>
              <a:rPr lang="en-US" sz="2400" dirty="0"/>
              <a:t> </a:t>
            </a:r>
            <a:r>
              <a:rPr lang="en-US" sz="2400" dirty="0" err="1"/>
              <a:t>hospodaří</a:t>
            </a:r>
            <a:r>
              <a:rPr lang="en-US" sz="2400" dirty="0"/>
              <a:t> </a:t>
            </a:r>
            <a:r>
              <a:rPr lang="en-US" sz="2400" dirty="0" err="1"/>
              <a:t>Ministerstvo</a:t>
            </a:r>
            <a:r>
              <a:rPr lang="en-US" sz="2400" dirty="0"/>
              <a:t> </a:t>
            </a:r>
            <a:r>
              <a:rPr lang="en-US" sz="2400" dirty="0" err="1"/>
              <a:t>obrany</a:t>
            </a:r>
            <a:r>
              <a:rPr lang="en-US" sz="2400" dirty="0"/>
              <a:t>. </a:t>
            </a:r>
          </a:p>
          <a:p>
            <a:pPr marL="466618" indent="-466618">
              <a:buAutoNum type="alphaLcParenR"/>
            </a:pPr>
            <a:endParaRPr lang="en-US" sz="2400" dirty="0"/>
          </a:p>
          <a:p>
            <a:pPr marL="0" indent="0"/>
            <a:r>
              <a:rPr lang="en-US" sz="2400" dirty="0" err="1"/>
              <a:t>Vojenským</a:t>
            </a:r>
            <a:r>
              <a:rPr lang="en-US" sz="2400" dirty="0"/>
              <a:t> </a:t>
            </a:r>
            <a:r>
              <a:rPr lang="en-US" sz="2400" dirty="0" err="1"/>
              <a:t>policistou</a:t>
            </a:r>
            <a:r>
              <a:rPr lang="en-US" sz="2400" dirty="0"/>
              <a:t> </a:t>
            </a:r>
            <a:r>
              <a:rPr lang="en-US" sz="2400" dirty="0" err="1"/>
              <a:t>může</a:t>
            </a:r>
            <a:r>
              <a:rPr lang="en-US" sz="2400" dirty="0"/>
              <a:t> </a:t>
            </a:r>
            <a:r>
              <a:rPr lang="en-US" sz="2400" dirty="0" err="1"/>
              <a:t>být</a:t>
            </a:r>
            <a:r>
              <a:rPr lang="en-US" sz="2400" dirty="0"/>
              <a:t> </a:t>
            </a:r>
            <a:r>
              <a:rPr lang="en-US" sz="2400" dirty="0" err="1"/>
              <a:t>pouze</a:t>
            </a:r>
            <a:r>
              <a:rPr lang="en-US" sz="2400" dirty="0"/>
              <a:t> </a:t>
            </a:r>
            <a:r>
              <a:rPr lang="en-US" sz="2400" dirty="0" err="1"/>
              <a:t>voják</a:t>
            </a:r>
            <a:r>
              <a:rPr lang="en-US" sz="2400" dirty="0"/>
              <a:t> z </a:t>
            </a:r>
            <a:r>
              <a:rPr lang="en-US" sz="2400" dirty="0" err="1"/>
              <a:t>povolání</a:t>
            </a:r>
            <a:endParaRPr lang="en-US" sz="2400" dirty="0"/>
          </a:p>
        </p:txBody>
      </p:sp>
    </p:spTree>
    <p:extLst>
      <p:ext uri="{BB962C8B-B14F-4D97-AF65-F5344CB8AC3E}">
        <p14:creationId xmlns:p14="http://schemas.microsoft.com/office/powerpoint/2010/main" val="397737913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Působnost vojenské policie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Vojenská</a:t>
            </a:r>
            <a:r>
              <a:rPr lang="en-US" sz="2400" dirty="0"/>
              <a:t> </a:t>
            </a:r>
            <a:r>
              <a:rPr lang="en-US" sz="2400" dirty="0" err="1"/>
              <a:t>policie</a:t>
            </a:r>
            <a:r>
              <a:rPr lang="en-US" sz="2400" dirty="0"/>
              <a:t> </a:t>
            </a:r>
            <a:r>
              <a:rPr lang="en-US" sz="2400" dirty="0" err="1"/>
              <a:t>působí</a:t>
            </a:r>
            <a:r>
              <a:rPr lang="en-US" sz="2400" dirty="0"/>
              <a:t> </a:t>
            </a:r>
            <a:r>
              <a:rPr lang="en-US" sz="2400" dirty="0" err="1"/>
              <a:t>vůči</a:t>
            </a:r>
            <a:r>
              <a:rPr lang="en-US" sz="2400" dirty="0"/>
              <a:t> :</a:t>
            </a:r>
          </a:p>
          <a:p>
            <a:pPr marL="0" indent="0">
              <a:buNone/>
            </a:pPr>
            <a:r>
              <a:rPr lang="en-US" sz="2400" dirty="0"/>
              <a:t>a)	</a:t>
            </a:r>
            <a:r>
              <a:rPr lang="en-US" sz="2400" dirty="0" err="1"/>
              <a:t>vojákům</a:t>
            </a:r>
            <a:r>
              <a:rPr lang="en-US" sz="2400" dirty="0"/>
              <a:t> v </a:t>
            </a:r>
            <a:r>
              <a:rPr lang="en-US" sz="2400" dirty="0" err="1"/>
              <a:t>činné</a:t>
            </a:r>
            <a:r>
              <a:rPr lang="en-US" sz="2400" dirty="0"/>
              <a:t> </a:t>
            </a:r>
            <a:r>
              <a:rPr lang="en-US" sz="2400" dirty="0" err="1"/>
              <a:t>službě</a:t>
            </a:r>
            <a:r>
              <a:rPr lang="en-US" sz="2400" dirty="0"/>
              <a:t>, </a:t>
            </a:r>
          </a:p>
          <a:p>
            <a:pPr marL="466618" indent="-466618">
              <a:buAutoNum type="alphaLcParenR" startAt="2"/>
            </a:pPr>
            <a:r>
              <a:rPr lang="en-US" sz="2400" dirty="0" err="1"/>
              <a:t>osobám</a:t>
            </a:r>
            <a:r>
              <a:rPr lang="en-US" sz="2400" dirty="0"/>
              <a:t>, </a:t>
            </a:r>
            <a:r>
              <a:rPr lang="en-US" sz="2400" dirty="0" err="1"/>
              <a:t>které</a:t>
            </a:r>
            <a:r>
              <a:rPr lang="en-US" sz="2400" dirty="0"/>
              <a:t> se </a:t>
            </a:r>
            <a:r>
              <a:rPr lang="en-US" sz="2400" dirty="0" err="1"/>
              <a:t>nacházejí</a:t>
            </a:r>
            <a:r>
              <a:rPr lang="en-US" sz="2400" dirty="0"/>
              <a:t> </a:t>
            </a:r>
            <a:r>
              <a:rPr lang="en-US" sz="2400" dirty="0" err="1"/>
              <a:t>ve</a:t>
            </a:r>
            <a:r>
              <a:rPr lang="en-US" sz="2400" dirty="0"/>
              <a:t> </a:t>
            </a:r>
            <a:r>
              <a:rPr lang="en-US" sz="2400" dirty="0" err="1"/>
              <a:t>vojenských</a:t>
            </a:r>
            <a:r>
              <a:rPr lang="en-US" sz="2400" dirty="0"/>
              <a:t> </a:t>
            </a:r>
            <a:r>
              <a:rPr lang="en-US" sz="2400" dirty="0" err="1"/>
              <a:t>objektech</a:t>
            </a:r>
            <a:r>
              <a:rPr lang="en-US" sz="2400" dirty="0"/>
              <a:t> a v </a:t>
            </a:r>
            <a:r>
              <a:rPr lang="en-US" sz="2400" dirty="0" err="1"/>
              <a:t>prostoru,kde</a:t>
            </a:r>
            <a:r>
              <a:rPr lang="en-US" sz="2400" dirty="0"/>
              <a:t> </a:t>
            </a:r>
            <a:r>
              <a:rPr lang="en-US" sz="2400" dirty="0" err="1"/>
              <a:t>probíhají</a:t>
            </a:r>
            <a:r>
              <a:rPr lang="en-US" sz="2400" dirty="0"/>
              <a:t> </a:t>
            </a:r>
            <a:r>
              <a:rPr lang="en-US" sz="2400" dirty="0" err="1"/>
              <a:t>vojenské</a:t>
            </a:r>
            <a:r>
              <a:rPr lang="en-US" sz="2400" dirty="0"/>
              <a:t> </a:t>
            </a:r>
            <a:r>
              <a:rPr lang="en-US" sz="2400" dirty="0" err="1"/>
              <a:t>akce</a:t>
            </a:r>
            <a:r>
              <a:rPr lang="en-US" sz="2400" dirty="0"/>
              <a:t>,</a:t>
            </a:r>
          </a:p>
          <a:p>
            <a:pPr marL="466618" indent="-466618">
              <a:buAutoNum type="alphaLcParenR" startAt="2"/>
            </a:pPr>
            <a:r>
              <a:rPr lang="en-US" sz="2400" dirty="0"/>
              <a:t> a </a:t>
            </a:r>
            <a:r>
              <a:rPr lang="en-US" sz="2400" dirty="0" err="1"/>
              <a:t>dále</a:t>
            </a:r>
            <a:r>
              <a:rPr lang="en-US" sz="2400" dirty="0"/>
              <a:t> </a:t>
            </a:r>
            <a:r>
              <a:rPr lang="en-US" sz="2400" dirty="0" err="1"/>
              <a:t>vůči</a:t>
            </a:r>
            <a:r>
              <a:rPr lang="en-US" sz="2400" dirty="0"/>
              <a:t> </a:t>
            </a:r>
            <a:r>
              <a:rPr lang="en-US" sz="2400" dirty="0" err="1"/>
              <a:t>osobám</a:t>
            </a:r>
            <a:r>
              <a:rPr lang="en-US" sz="2400" dirty="0"/>
              <a:t>, </a:t>
            </a:r>
            <a:r>
              <a:rPr lang="en-US" sz="2400" dirty="0" err="1"/>
              <a:t>které</a:t>
            </a:r>
            <a:r>
              <a:rPr lang="en-US" sz="2400" dirty="0"/>
              <a:t> </a:t>
            </a:r>
            <a:r>
              <a:rPr lang="en-US" sz="2400" dirty="0" err="1"/>
              <a:t>páchají</a:t>
            </a:r>
            <a:r>
              <a:rPr lang="en-US" sz="2400" dirty="0"/>
              <a:t> </a:t>
            </a:r>
            <a:r>
              <a:rPr lang="en-US" sz="2400" dirty="0" err="1"/>
              <a:t>trestnou</a:t>
            </a:r>
            <a:r>
              <a:rPr lang="en-US" sz="2400" dirty="0"/>
              <a:t> </a:t>
            </a:r>
            <a:r>
              <a:rPr lang="en-US" sz="2400" dirty="0" err="1"/>
              <a:t>činnost</a:t>
            </a:r>
            <a:r>
              <a:rPr lang="en-US" sz="2400" dirty="0"/>
              <a:t> </a:t>
            </a:r>
            <a:r>
              <a:rPr lang="en-US" sz="2400" dirty="0" err="1"/>
              <a:t>či</a:t>
            </a:r>
            <a:r>
              <a:rPr lang="en-US" sz="2400" dirty="0"/>
              <a:t> </a:t>
            </a:r>
            <a:r>
              <a:rPr lang="en-US" sz="2400" dirty="0" err="1"/>
              <a:t>přestupky</a:t>
            </a:r>
            <a:r>
              <a:rPr lang="en-US" sz="2400" dirty="0"/>
              <a:t>  </a:t>
            </a:r>
            <a:r>
              <a:rPr lang="en-US" sz="2400" dirty="0" err="1"/>
              <a:t>spolu</a:t>
            </a:r>
            <a:r>
              <a:rPr lang="en-US" sz="2400" dirty="0"/>
              <a:t> s </a:t>
            </a:r>
            <a:r>
              <a:rPr lang="en-US" sz="2400" dirty="0" err="1"/>
              <a:t>vojáky</a:t>
            </a:r>
            <a:r>
              <a:rPr lang="en-US" sz="2400" dirty="0"/>
              <a:t> </a:t>
            </a:r>
            <a:r>
              <a:rPr lang="en-US" sz="2400" dirty="0" err="1"/>
              <a:t>nebo</a:t>
            </a:r>
            <a:r>
              <a:rPr lang="en-US" sz="2400" dirty="0"/>
              <a:t> </a:t>
            </a:r>
            <a:r>
              <a:rPr lang="en-US" sz="2400" dirty="0" err="1"/>
              <a:t>proti</a:t>
            </a:r>
            <a:r>
              <a:rPr lang="en-US" sz="2400" dirty="0"/>
              <a:t> </a:t>
            </a:r>
            <a:r>
              <a:rPr lang="en-US" sz="2400" dirty="0" err="1"/>
              <a:t>vojenským</a:t>
            </a:r>
            <a:r>
              <a:rPr lang="en-US" sz="2400" dirty="0"/>
              <a:t> </a:t>
            </a:r>
            <a:r>
              <a:rPr lang="en-US" sz="2400" dirty="0" err="1"/>
              <a:t>objektům</a:t>
            </a:r>
            <a:r>
              <a:rPr lang="en-US" sz="2400" dirty="0"/>
              <a:t>, </a:t>
            </a:r>
            <a:r>
              <a:rPr lang="en-US" sz="2400" dirty="0" err="1"/>
              <a:t>vojenskému</a:t>
            </a:r>
            <a:r>
              <a:rPr lang="en-US" sz="2400" dirty="0"/>
              <a:t> </a:t>
            </a:r>
            <a:r>
              <a:rPr lang="en-US" sz="2400" dirty="0" err="1"/>
              <a:t>materiálu</a:t>
            </a:r>
            <a:r>
              <a:rPr lang="en-US" sz="2400" dirty="0"/>
              <a:t>  </a:t>
            </a:r>
            <a:r>
              <a:rPr lang="en-US" sz="2400" dirty="0" err="1"/>
              <a:t>nebo</a:t>
            </a:r>
            <a:r>
              <a:rPr lang="en-US" sz="2400" dirty="0"/>
              <a:t> </a:t>
            </a:r>
            <a:r>
              <a:rPr lang="en-US" sz="2400" dirty="0" err="1"/>
              <a:t>ostatnímu</a:t>
            </a:r>
            <a:r>
              <a:rPr lang="en-US" sz="2400" dirty="0"/>
              <a:t> </a:t>
            </a:r>
            <a:r>
              <a:rPr lang="en-US" sz="2400" dirty="0" err="1"/>
              <a:t>majetku</a:t>
            </a:r>
            <a:r>
              <a:rPr lang="en-US" sz="2400" dirty="0"/>
              <a:t> </a:t>
            </a:r>
            <a:r>
              <a:rPr lang="en-US" sz="2400" dirty="0" err="1"/>
              <a:t>státu</a:t>
            </a:r>
            <a:r>
              <a:rPr lang="en-US" sz="2400" dirty="0"/>
              <a:t>, s </a:t>
            </a:r>
            <a:r>
              <a:rPr lang="en-US" sz="2400" dirty="0" err="1"/>
              <a:t>nímž</a:t>
            </a:r>
            <a:r>
              <a:rPr lang="en-US" sz="2400" dirty="0"/>
              <a:t> </a:t>
            </a:r>
            <a:r>
              <a:rPr lang="en-US" sz="2400" dirty="0" err="1"/>
              <a:t>hospodaří</a:t>
            </a:r>
            <a:r>
              <a:rPr lang="en-US" sz="2400" dirty="0"/>
              <a:t> </a:t>
            </a:r>
            <a:r>
              <a:rPr lang="en-US" sz="2400" dirty="0" err="1"/>
              <a:t>Ministerstvo</a:t>
            </a:r>
            <a:r>
              <a:rPr lang="en-US" sz="2400" dirty="0"/>
              <a:t> </a:t>
            </a:r>
            <a:r>
              <a:rPr lang="en-US" sz="2400" dirty="0" err="1"/>
              <a:t>obrany</a:t>
            </a:r>
            <a:r>
              <a:rPr lang="en-US" sz="2400" dirty="0"/>
              <a:t> .</a:t>
            </a:r>
          </a:p>
        </p:txBody>
      </p:sp>
    </p:spTree>
    <p:extLst>
      <p:ext uri="{BB962C8B-B14F-4D97-AF65-F5344CB8AC3E}">
        <p14:creationId xmlns:p14="http://schemas.microsoft.com/office/powerpoint/2010/main" val="338043297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4200"/>
              <a:t>Hospodářská opatření pro krizové stavy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Hospodářským</a:t>
            </a:r>
            <a:r>
              <a:rPr lang="en-US" sz="2400" dirty="0"/>
              <a:t> </a:t>
            </a:r>
            <a:r>
              <a:rPr lang="en-US" sz="2400" dirty="0" err="1"/>
              <a:t>opatřením</a:t>
            </a:r>
            <a:r>
              <a:rPr lang="en-US" sz="2400" dirty="0"/>
              <a:t> pro </a:t>
            </a:r>
            <a:r>
              <a:rPr lang="en-US" sz="2400" dirty="0" err="1"/>
              <a:t>krizové</a:t>
            </a:r>
            <a:r>
              <a:rPr lang="en-US" sz="2400" dirty="0"/>
              <a:t> </a:t>
            </a:r>
            <a:r>
              <a:rPr lang="en-US" sz="2400" dirty="0" err="1"/>
              <a:t>stavy</a:t>
            </a:r>
            <a:r>
              <a:rPr lang="en-US" sz="2400" dirty="0"/>
              <a:t> je </a:t>
            </a:r>
            <a:r>
              <a:rPr lang="en-US" sz="2400" dirty="0" err="1"/>
              <a:t>organizační</a:t>
            </a:r>
            <a:r>
              <a:rPr lang="en-US" sz="2400" dirty="0"/>
              <a:t>, </a:t>
            </a:r>
            <a:r>
              <a:rPr lang="en-US" sz="2400" dirty="0" err="1"/>
              <a:t>materiální</a:t>
            </a:r>
            <a:r>
              <a:rPr lang="en-US" sz="2400" dirty="0"/>
              <a:t> </a:t>
            </a:r>
            <a:r>
              <a:rPr lang="en-US" sz="2400" dirty="0" err="1"/>
              <a:t>nebo</a:t>
            </a:r>
            <a:r>
              <a:rPr lang="en-US" sz="2400" dirty="0"/>
              <a:t> </a:t>
            </a:r>
            <a:r>
              <a:rPr lang="en-US" sz="2400" dirty="0" err="1"/>
              <a:t>finanční</a:t>
            </a:r>
            <a:r>
              <a:rPr lang="en-US" sz="2400" dirty="0"/>
              <a:t> </a:t>
            </a:r>
            <a:r>
              <a:rPr lang="en-US" sz="2400" dirty="0" err="1"/>
              <a:t>opatření</a:t>
            </a:r>
            <a:r>
              <a:rPr lang="en-US" sz="2400" dirty="0"/>
              <a:t> </a:t>
            </a:r>
            <a:r>
              <a:rPr lang="en-US" sz="2400" dirty="0" err="1"/>
              <a:t>přijímané</a:t>
            </a:r>
            <a:r>
              <a:rPr lang="en-US" sz="2400" dirty="0"/>
              <a:t> </a:t>
            </a:r>
            <a:r>
              <a:rPr lang="en-US" sz="2400" dirty="0" err="1"/>
              <a:t>správním</a:t>
            </a:r>
            <a:r>
              <a:rPr lang="en-US" sz="2400" dirty="0"/>
              <a:t> </a:t>
            </a:r>
            <a:r>
              <a:rPr lang="en-US" sz="2400" dirty="0" err="1"/>
              <a:t>úřadem</a:t>
            </a:r>
            <a:r>
              <a:rPr lang="en-US" sz="2400" dirty="0"/>
              <a:t>  v </a:t>
            </a:r>
            <a:r>
              <a:rPr lang="en-US" sz="2400" dirty="0" err="1"/>
              <a:t>krizových</a:t>
            </a:r>
            <a:r>
              <a:rPr lang="en-US" sz="2400" dirty="0"/>
              <a:t> </a:t>
            </a:r>
            <a:r>
              <a:rPr lang="en-US" sz="2400" dirty="0" err="1"/>
              <a:t>stavech</a:t>
            </a:r>
            <a:r>
              <a:rPr lang="en-US" sz="2400" dirty="0"/>
              <a:t> pro </a:t>
            </a:r>
            <a:r>
              <a:rPr lang="en-US" sz="2400" dirty="0" err="1"/>
              <a:t>zabezpečení</a:t>
            </a:r>
            <a:r>
              <a:rPr lang="en-US" sz="2400" dirty="0"/>
              <a:t> </a:t>
            </a:r>
            <a:r>
              <a:rPr lang="en-US" sz="2400" dirty="0" err="1"/>
              <a:t>nezbytné</a:t>
            </a:r>
            <a:r>
              <a:rPr lang="en-US" sz="2400" dirty="0"/>
              <a:t> </a:t>
            </a:r>
            <a:r>
              <a:rPr lang="en-US" sz="2400" dirty="0" err="1"/>
              <a:t>dodávky</a:t>
            </a:r>
            <a:r>
              <a:rPr lang="en-US" sz="2400" dirty="0"/>
              <a:t> </a:t>
            </a:r>
            <a:r>
              <a:rPr lang="en-US" sz="2400" dirty="0" err="1"/>
              <a:t>výrobků</a:t>
            </a:r>
            <a:r>
              <a:rPr lang="en-US" sz="2400" dirty="0"/>
              <a:t>, </a:t>
            </a:r>
            <a:r>
              <a:rPr lang="en-US" sz="2400" dirty="0" err="1"/>
              <a:t>prací</a:t>
            </a:r>
            <a:r>
              <a:rPr lang="en-US" sz="2400" dirty="0"/>
              <a:t> a </a:t>
            </a:r>
            <a:r>
              <a:rPr lang="en-US" sz="2400" dirty="0" err="1"/>
              <a:t>služeb</a:t>
            </a:r>
            <a:r>
              <a:rPr lang="en-US" sz="2400" dirty="0"/>
              <a:t>. </a:t>
            </a:r>
          </a:p>
          <a:p>
            <a:pPr marL="0" indent="0">
              <a:buNone/>
            </a:pPr>
            <a:r>
              <a:rPr lang="en-US" sz="2400" dirty="0" err="1"/>
              <a:t>Dodavatelem</a:t>
            </a:r>
            <a:r>
              <a:rPr lang="en-US" sz="2400" dirty="0"/>
              <a:t> </a:t>
            </a:r>
            <a:r>
              <a:rPr lang="en-US" sz="2400" dirty="0" err="1"/>
              <a:t>nezbytné</a:t>
            </a:r>
            <a:r>
              <a:rPr lang="en-US" sz="2400" dirty="0"/>
              <a:t> </a:t>
            </a:r>
            <a:r>
              <a:rPr lang="en-US" sz="2400" dirty="0" err="1"/>
              <a:t>dodávky</a:t>
            </a:r>
            <a:r>
              <a:rPr lang="en-US" sz="2400" dirty="0"/>
              <a:t> </a:t>
            </a:r>
            <a:r>
              <a:rPr lang="en-US" sz="2400" dirty="0" err="1"/>
              <a:t>fyzická</a:t>
            </a:r>
            <a:r>
              <a:rPr lang="en-US" sz="2400" dirty="0"/>
              <a:t> </a:t>
            </a:r>
            <a:r>
              <a:rPr lang="en-US" sz="2400" dirty="0" err="1"/>
              <a:t>osoba</a:t>
            </a:r>
            <a:r>
              <a:rPr lang="en-US" sz="2400" dirty="0"/>
              <a:t> s </a:t>
            </a:r>
            <a:r>
              <a:rPr lang="en-US" sz="2400" dirty="0" err="1"/>
              <a:t>trvalým</a:t>
            </a:r>
            <a:r>
              <a:rPr lang="en-US" sz="2400" dirty="0"/>
              <a:t> </a:t>
            </a:r>
            <a:r>
              <a:rPr lang="en-US" sz="2400" dirty="0" err="1"/>
              <a:t>pobytem</a:t>
            </a:r>
            <a:r>
              <a:rPr lang="en-US" sz="2400" dirty="0"/>
              <a:t> </a:t>
            </a:r>
            <a:r>
              <a:rPr lang="en-US" sz="2400" dirty="0" err="1"/>
              <a:t>nebo</a:t>
            </a:r>
            <a:r>
              <a:rPr lang="en-US" sz="2400" dirty="0"/>
              <a:t> </a:t>
            </a:r>
            <a:r>
              <a:rPr lang="en-US" sz="2400" dirty="0" err="1"/>
              <a:t>právnická</a:t>
            </a:r>
            <a:r>
              <a:rPr lang="en-US" sz="2400" dirty="0"/>
              <a:t> </a:t>
            </a:r>
            <a:r>
              <a:rPr lang="en-US" sz="2400" dirty="0" err="1"/>
              <a:t>osoba</a:t>
            </a:r>
            <a:r>
              <a:rPr lang="en-US" sz="2400" dirty="0"/>
              <a:t> se </a:t>
            </a:r>
            <a:r>
              <a:rPr lang="en-US" sz="2400" dirty="0" err="1"/>
              <a:t>sídlem</a:t>
            </a:r>
            <a:r>
              <a:rPr lang="en-US" sz="2400" dirty="0"/>
              <a:t> </a:t>
            </a:r>
            <a:r>
              <a:rPr lang="en-US" sz="2400" dirty="0" err="1"/>
              <a:t>na</a:t>
            </a:r>
            <a:r>
              <a:rPr lang="en-US" sz="2400" dirty="0"/>
              <a:t> </a:t>
            </a:r>
            <a:r>
              <a:rPr lang="en-US" sz="2400" dirty="0" err="1"/>
              <a:t>území</a:t>
            </a:r>
            <a:r>
              <a:rPr lang="en-US" sz="2400" dirty="0"/>
              <a:t> ČR a </a:t>
            </a:r>
            <a:r>
              <a:rPr lang="en-US" sz="2400" dirty="0" err="1"/>
              <a:t>organizační</a:t>
            </a:r>
            <a:r>
              <a:rPr lang="en-US" sz="2400" dirty="0"/>
              <a:t> </a:t>
            </a:r>
            <a:r>
              <a:rPr lang="en-US" sz="2400" dirty="0" err="1"/>
              <a:t>složka</a:t>
            </a:r>
            <a:r>
              <a:rPr lang="en-US" sz="2400" dirty="0"/>
              <a:t> </a:t>
            </a:r>
            <a:r>
              <a:rPr lang="en-US" sz="2400" dirty="0" err="1"/>
              <a:t>právnické</a:t>
            </a:r>
            <a:r>
              <a:rPr lang="en-US" sz="2400" dirty="0"/>
              <a:t> </a:t>
            </a:r>
            <a:r>
              <a:rPr lang="en-US" sz="2400" dirty="0" err="1"/>
              <a:t>osoby</a:t>
            </a:r>
            <a:r>
              <a:rPr lang="en-US" sz="2400" dirty="0"/>
              <a:t> se </a:t>
            </a:r>
            <a:r>
              <a:rPr lang="en-US" sz="2400" dirty="0" err="1"/>
              <a:t>sídlem</a:t>
            </a:r>
            <a:r>
              <a:rPr lang="en-US" sz="2400" dirty="0"/>
              <a:t> v </a:t>
            </a:r>
            <a:r>
              <a:rPr lang="en-US" sz="2400" dirty="0" err="1"/>
              <a:t>zahraničí</a:t>
            </a:r>
            <a:r>
              <a:rPr lang="en-US" sz="2400" dirty="0"/>
              <a:t> </a:t>
            </a:r>
            <a:r>
              <a:rPr lang="en-US" sz="2400" dirty="0" err="1"/>
              <a:t>podnikající</a:t>
            </a:r>
            <a:r>
              <a:rPr lang="en-US" sz="2400" dirty="0"/>
              <a:t> </a:t>
            </a:r>
            <a:r>
              <a:rPr lang="en-US" sz="2400" dirty="0" err="1"/>
              <a:t>na</a:t>
            </a:r>
            <a:r>
              <a:rPr lang="en-US" sz="2400" dirty="0"/>
              <a:t> </a:t>
            </a:r>
            <a:r>
              <a:rPr lang="en-US" sz="2400" dirty="0" err="1"/>
              <a:t>území</a:t>
            </a:r>
            <a:r>
              <a:rPr lang="en-US" sz="2400" dirty="0"/>
              <a:t> ČR, </a:t>
            </a:r>
            <a:r>
              <a:rPr lang="en-US" sz="2400" dirty="0" err="1"/>
              <a:t>která</a:t>
            </a:r>
            <a:r>
              <a:rPr lang="en-US" sz="2400" dirty="0"/>
              <a:t> </a:t>
            </a:r>
            <a:r>
              <a:rPr lang="en-US" sz="2400" dirty="0" err="1"/>
              <a:t>má</a:t>
            </a:r>
            <a:r>
              <a:rPr lang="en-US" sz="2400" dirty="0"/>
              <a:t> </a:t>
            </a:r>
            <a:r>
              <a:rPr lang="en-US" sz="2400" dirty="0" err="1"/>
              <a:t>jako</a:t>
            </a:r>
            <a:r>
              <a:rPr lang="en-US" sz="2400" dirty="0"/>
              <a:t> </a:t>
            </a:r>
            <a:r>
              <a:rPr lang="en-US" sz="2400" dirty="0" err="1"/>
              <a:t>předmět</a:t>
            </a:r>
            <a:r>
              <a:rPr lang="en-US" sz="2400" dirty="0"/>
              <a:t> </a:t>
            </a:r>
            <a:r>
              <a:rPr lang="en-US" sz="2400" dirty="0" err="1"/>
              <a:t>své</a:t>
            </a:r>
            <a:r>
              <a:rPr lang="en-US" sz="2400" dirty="0"/>
              <a:t> </a:t>
            </a:r>
            <a:r>
              <a:rPr lang="en-US" sz="2400" dirty="0" err="1"/>
              <a:t>činnosti</a:t>
            </a:r>
            <a:r>
              <a:rPr lang="en-US" sz="2400" dirty="0"/>
              <a:t> </a:t>
            </a:r>
            <a:r>
              <a:rPr lang="en-US" sz="2400" dirty="0" err="1"/>
              <a:t>nebo</a:t>
            </a:r>
            <a:r>
              <a:rPr lang="en-US" sz="2400" dirty="0"/>
              <a:t> </a:t>
            </a:r>
            <a:r>
              <a:rPr lang="en-US" sz="2400" dirty="0" err="1"/>
              <a:t>podnikání</a:t>
            </a:r>
            <a:r>
              <a:rPr lang="en-US" sz="2400" dirty="0"/>
              <a:t> </a:t>
            </a:r>
            <a:r>
              <a:rPr lang="en-US" sz="2400" dirty="0" err="1"/>
              <a:t>zapsanou</a:t>
            </a:r>
            <a:r>
              <a:rPr lang="en-US" sz="2400" dirty="0"/>
              <a:t> </a:t>
            </a:r>
            <a:r>
              <a:rPr lang="en-US" sz="2400" dirty="0" err="1"/>
              <a:t>činnost</a:t>
            </a:r>
            <a:r>
              <a:rPr lang="en-US" sz="2400" dirty="0"/>
              <a:t> </a:t>
            </a:r>
            <a:r>
              <a:rPr lang="en-US" sz="2400" dirty="0" err="1"/>
              <a:t>umožňující</a:t>
            </a:r>
            <a:r>
              <a:rPr lang="en-US" sz="2400" dirty="0"/>
              <a:t> </a:t>
            </a:r>
            <a:r>
              <a:rPr lang="en-US" sz="2400" dirty="0" err="1"/>
              <a:t>dodat</a:t>
            </a:r>
            <a:r>
              <a:rPr lang="en-US" sz="2400" dirty="0"/>
              <a:t> </a:t>
            </a:r>
            <a:r>
              <a:rPr lang="en-US" sz="2400" dirty="0" err="1"/>
              <a:t>předmět</a:t>
            </a:r>
            <a:r>
              <a:rPr lang="en-US" sz="2400" dirty="0"/>
              <a:t> </a:t>
            </a:r>
            <a:r>
              <a:rPr lang="en-US" sz="2400" dirty="0" err="1"/>
              <a:t>nezbytné</a:t>
            </a:r>
            <a:r>
              <a:rPr lang="en-US" sz="2400" dirty="0"/>
              <a:t> </a:t>
            </a:r>
            <a:r>
              <a:rPr lang="en-US" sz="2400" dirty="0" err="1"/>
              <a:t>dodávky</a:t>
            </a:r>
            <a:r>
              <a:rPr lang="en-US" sz="2400" dirty="0"/>
              <a:t> </a:t>
            </a:r>
            <a:r>
              <a:rPr lang="en-US" sz="2400" dirty="0" err="1"/>
              <a:t>nebo</a:t>
            </a:r>
            <a:r>
              <a:rPr lang="en-US" sz="2400" dirty="0"/>
              <a:t> </a:t>
            </a:r>
            <a:r>
              <a:rPr lang="en-US" sz="2400" dirty="0" err="1"/>
              <a:t>která</a:t>
            </a:r>
            <a:r>
              <a:rPr lang="en-US" sz="2400" dirty="0"/>
              <a:t> je </a:t>
            </a:r>
            <a:r>
              <a:rPr lang="en-US" sz="2400" dirty="0" err="1"/>
              <a:t>schopna</a:t>
            </a:r>
            <a:r>
              <a:rPr lang="en-US" sz="2400" dirty="0"/>
              <a:t> </a:t>
            </a:r>
            <a:r>
              <a:rPr lang="en-US" sz="2400" dirty="0" err="1"/>
              <a:t>dodat</a:t>
            </a:r>
            <a:r>
              <a:rPr lang="en-US" sz="2400" dirty="0"/>
              <a:t> </a:t>
            </a:r>
            <a:r>
              <a:rPr lang="en-US" sz="2400" dirty="0" err="1"/>
              <a:t>předmět</a:t>
            </a:r>
            <a:r>
              <a:rPr lang="en-US" sz="2400" dirty="0"/>
              <a:t> </a:t>
            </a:r>
            <a:r>
              <a:rPr lang="en-US" sz="2400" dirty="0" err="1"/>
              <a:t>nezbytné</a:t>
            </a:r>
            <a:r>
              <a:rPr lang="en-US" sz="2400" dirty="0"/>
              <a:t> </a:t>
            </a:r>
            <a:r>
              <a:rPr lang="en-US" sz="2400" dirty="0" err="1"/>
              <a:t>dodávky</a:t>
            </a:r>
            <a:endParaRPr lang="en-US" sz="2400" dirty="0"/>
          </a:p>
        </p:txBody>
      </p:sp>
    </p:spTree>
    <p:extLst>
      <p:ext uri="{BB962C8B-B14F-4D97-AF65-F5344CB8AC3E}">
        <p14:creationId xmlns:p14="http://schemas.microsoft.com/office/powerpoint/2010/main" val="77603537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Smysl  hospodářských opatření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Hospodářská</a:t>
            </a:r>
            <a:r>
              <a:rPr lang="en-US" sz="2400" dirty="0"/>
              <a:t> </a:t>
            </a:r>
            <a:r>
              <a:rPr lang="en-US" sz="2400" dirty="0" err="1"/>
              <a:t>opatření</a:t>
            </a:r>
            <a:r>
              <a:rPr lang="en-US" sz="2400" dirty="0"/>
              <a:t> pro </a:t>
            </a:r>
            <a:r>
              <a:rPr lang="en-US" sz="2400" dirty="0" err="1"/>
              <a:t>krizové</a:t>
            </a:r>
            <a:r>
              <a:rPr lang="en-US" sz="2400" dirty="0"/>
              <a:t> </a:t>
            </a:r>
            <a:r>
              <a:rPr lang="en-US" sz="2400" dirty="0" err="1"/>
              <a:t>stavy</a:t>
            </a:r>
            <a:r>
              <a:rPr lang="en-US" sz="2400" dirty="0"/>
              <a:t> </a:t>
            </a:r>
            <a:r>
              <a:rPr lang="en-US" sz="2400" dirty="0" err="1"/>
              <a:t>jsou</a:t>
            </a:r>
            <a:r>
              <a:rPr lang="en-US" sz="2400" dirty="0"/>
              <a:t> </a:t>
            </a:r>
            <a:r>
              <a:rPr lang="en-US" sz="2400" dirty="0" err="1"/>
              <a:t>přijímána</a:t>
            </a:r>
            <a:r>
              <a:rPr lang="en-US" sz="2400" dirty="0"/>
              <a:t> po </a:t>
            </a:r>
            <a:r>
              <a:rPr lang="en-US" sz="2400" dirty="0" err="1"/>
              <a:t>vyhlášení</a:t>
            </a:r>
            <a:r>
              <a:rPr lang="en-US" sz="2400" dirty="0"/>
              <a:t> </a:t>
            </a:r>
            <a:r>
              <a:rPr lang="en-US" sz="2400" dirty="0" err="1"/>
              <a:t>krizových</a:t>
            </a:r>
            <a:r>
              <a:rPr lang="en-US" sz="2400" dirty="0"/>
              <a:t> </a:t>
            </a:r>
            <a:r>
              <a:rPr lang="en-US" sz="2400" dirty="0" err="1"/>
              <a:t>stavů</a:t>
            </a:r>
            <a:r>
              <a:rPr lang="en-US" sz="2400" dirty="0"/>
              <a:t> a </a:t>
            </a:r>
            <a:r>
              <a:rPr lang="en-US" sz="2400" dirty="0" err="1"/>
              <a:t>jsou</a:t>
            </a:r>
            <a:r>
              <a:rPr lang="en-US" sz="2400" dirty="0"/>
              <a:t> </a:t>
            </a:r>
            <a:r>
              <a:rPr lang="en-US" sz="2400" dirty="0" err="1"/>
              <a:t>určena</a:t>
            </a:r>
            <a:r>
              <a:rPr lang="en-US" sz="2400" dirty="0"/>
              <a:t>:</a:t>
            </a:r>
          </a:p>
          <a:p>
            <a:pPr marL="0" indent="0">
              <a:buNone/>
            </a:pPr>
            <a:r>
              <a:rPr lang="en-US" sz="2400" dirty="0"/>
              <a:t>a) k </a:t>
            </a:r>
            <a:r>
              <a:rPr lang="en-US" sz="2400" dirty="0" err="1"/>
              <a:t>uspokojení</a:t>
            </a:r>
            <a:r>
              <a:rPr lang="en-US" sz="2400" dirty="0"/>
              <a:t> </a:t>
            </a:r>
            <a:r>
              <a:rPr lang="en-US" sz="2400" dirty="0" err="1"/>
              <a:t>základních</a:t>
            </a:r>
            <a:r>
              <a:rPr lang="en-US" sz="2400" dirty="0"/>
              <a:t> </a:t>
            </a:r>
            <a:r>
              <a:rPr lang="en-US" sz="2400" dirty="0" err="1"/>
              <a:t>potřeb</a:t>
            </a:r>
            <a:r>
              <a:rPr lang="en-US" sz="2400" dirty="0"/>
              <a:t> </a:t>
            </a:r>
            <a:r>
              <a:rPr lang="en-US" sz="2400" dirty="0" err="1"/>
              <a:t>fyzických</a:t>
            </a:r>
            <a:r>
              <a:rPr lang="en-US" sz="2400" dirty="0"/>
              <a:t> </a:t>
            </a:r>
            <a:r>
              <a:rPr lang="en-US" sz="2400" dirty="0" err="1"/>
              <a:t>osob</a:t>
            </a:r>
            <a:r>
              <a:rPr lang="en-US" sz="2400" dirty="0"/>
              <a:t> </a:t>
            </a:r>
            <a:r>
              <a:rPr lang="en-US" sz="2400" dirty="0" err="1"/>
              <a:t>na</a:t>
            </a:r>
            <a:r>
              <a:rPr lang="en-US" sz="2400" dirty="0"/>
              <a:t> </a:t>
            </a:r>
            <a:r>
              <a:rPr lang="en-US" sz="2400" dirty="0" err="1"/>
              <a:t>území</a:t>
            </a:r>
            <a:r>
              <a:rPr lang="en-US" sz="2400" dirty="0"/>
              <a:t> </a:t>
            </a:r>
            <a:r>
              <a:rPr lang="en-US" sz="2400" dirty="0" err="1"/>
              <a:t>České</a:t>
            </a:r>
            <a:r>
              <a:rPr lang="en-US" sz="2400" dirty="0"/>
              <a:t> </a:t>
            </a:r>
            <a:r>
              <a:rPr lang="en-US" sz="2400" dirty="0" err="1"/>
              <a:t>republiky</a:t>
            </a:r>
            <a:r>
              <a:rPr lang="en-US" sz="2400" dirty="0"/>
              <a:t> </a:t>
            </a:r>
            <a:r>
              <a:rPr lang="en-US" sz="2400" dirty="0" err="1"/>
              <a:t>umožňující</a:t>
            </a:r>
            <a:r>
              <a:rPr lang="en-US" sz="2400" dirty="0"/>
              <a:t> </a:t>
            </a:r>
            <a:r>
              <a:rPr lang="en-US" sz="2400" dirty="0" err="1"/>
              <a:t>přežití</a:t>
            </a:r>
            <a:r>
              <a:rPr lang="en-US" sz="2400" dirty="0"/>
              <a:t> </a:t>
            </a:r>
            <a:r>
              <a:rPr lang="en-US" sz="2400" dirty="0" err="1"/>
              <a:t>krizových</a:t>
            </a:r>
            <a:r>
              <a:rPr lang="en-US" sz="2400" dirty="0"/>
              <a:t> </a:t>
            </a:r>
            <a:r>
              <a:rPr lang="en-US" sz="2400" dirty="0" err="1"/>
              <a:t>stavů</a:t>
            </a:r>
            <a:r>
              <a:rPr lang="en-US" sz="2400" dirty="0"/>
              <a:t> bez </a:t>
            </a:r>
            <a:r>
              <a:rPr lang="en-US" sz="2400" dirty="0" err="1"/>
              <a:t>těžké</a:t>
            </a:r>
            <a:r>
              <a:rPr lang="en-US" sz="2400" dirty="0"/>
              <a:t> </a:t>
            </a:r>
            <a:r>
              <a:rPr lang="en-US" sz="2400" dirty="0" err="1"/>
              <a:t>újmy</a:t>
            </a:r>
            <a:r>
              <a:rPr lang="en-US" sz="2400" dirty="0"/>
              <a:t> </a:t>
            </a:r>
            <a:r>
              <a:rPr lang="en-US" sz="2400" dirty="0" err="1"/>
              <a:t>na</a:t>
            </a:r>
            <a:r>
              <a:rPr lang="en-US" sz="2400" dirty="0"/>
              <a:t> </a:t>
            </a:r>
            <a:r>
              <a:rPr lang="en-US" sz="2400" dirty="0" err="1"/>
              <a:t>zdraví</a:t>
            </a:r>
            <a:r>
              <a:rPr lang="en-US" sz="2400" dirty="0"/>
              <a:t>, </a:t>
            </a:r>
          </a:p>
          <a:p>
            <a:pPr marL="0" indent="0">
              <a:buNone/>
            </a:pPr>
            <a:r>
              <a:rPr lang="en-US" sz="2400" dirty="0"/>
              <a:t>b)	pro </a:t>
            </a:r>
            <a:r>
              <a:rPr lang="en-US" sz="2400" dirty="0" err="1"/>
              <a:t>podporu</a:t>
            </a:r>
            <a:r>
              <a:rPr lang="en-US" sz="2400" dirty="0"/>
              <a:t> </a:t>
            </a:r>
            <a:r>
              <a:rPr lang="en-US" sz="2400" dirty="0" err="1"/>
              <a:t>činnosti</a:t>
            </a:r>
            <a:r>
              <a:rPr lang="en-US" sz="2400" dirty="0"/>
              <a:t> </a:t>
            </a:r>
            <a:r>
              <a:rPr lang="en-US" sz="2400" dirty="0" err="1"/>
              <a:t>ozbrojených</a:t>
            </a:r>
            <a:r>
              <a:rPr lang="en-US" sz="2400" dirty="0"/>
              <a:t> </a:t>
            </a:r>
            <a:r>
              <a:rPr lang="en-US" sz="2400" dirty="0" err="1"/>
              <a:t>sil</a:t>
            </a:r>
            <a:r>
              <a:rPr lang="en-US" sz="2400" dirty="0"/>
              <a:t>, </a:t>
            </a:r>
            <a:r>
              <a:rPr lang="en-US" sz="2400" dirty="0" err="1"/>
              <a:t>ozbrojených</a:t>
            </a:r>
            <a:r>
              <a:rPr lang="en-US" sz="2400" dirty="0"/>
              <a:t> </a:t>
            </a:r>
            <a:r>
              <a:rPr lang="en-US" sz="2400" dirty="0" err="1"/>
              <a:t>bezpečnostních</a:t>
            </a:r>
            <a:r>
              <a:rPr lang="en-US" sz="2400" dirty="0"/>
              <a:t> </a:t>
            </a:r>
            <a:r>
              <a:rPr lang="en-US" sz="2400" dirty="0" err="1"/>
              <a:t>sborů</a:t>
            </a:r>
            <a:r>
              <a:rPr lang="en-US" sz="2400" dirty="0"/>
              <a:t>, </a:t>
            </a:r>
            <a:r>
              <a:rPr lang="en-US" sz="2400" dirty="0" err="1"/>
              <a:t>hasičských</a:t>
            </a:r>
            <a:r>
              <a:rPr lang="en-US" sz="2400" dirty="0"/>
              <a:t> </a:t>
            </a:r>
            <a:r>
              <a:rPr lang="en-US" sz="2400" dirty="0" err="1"/>
              <a:t>záchranných</a:t>
            </a:r>
            <a:r>
              <a:rPr lang="en-US" sz="2400" dirty="0"/>
              <a:t> </a:t>
            </a:r>
            <a:r>
              <a:rPr lang="en-US" sz="2400" dirty="0" err="1"/>
              <a:t>sborů</a:t>
            </a:r>
            <a:r>
              <a:rPr lang="en-US" sz="2400" dirty="0"/>
              <a:t>  a </a:t>
            </a:r>
            <a:r>
              <a:rPr lang="en-US" sz="2400" dirty="0" err="1"/>
              <a:t>havarijních</a:t>
            </a:r>
            <a:r>
              <a:rPr lang="en-US" sz="2400" dirty="0"/>
              <a:t> </a:t>
            </a:r>
            <a:r>
              <a:rPr lang="en-US" sz="2400" dirty="0" err="1"/>
              <a:t>služeb</a:t>
            </a:r>
            <a:r>
              <a:rPr lang="en-US" sz="2400" dirty="0"/>
              <a:t>, </a:t>
            </a:r>
          </a:p>
          <a:p>
            <a:pPr marL="0" indent="0">
              <a:buNone/>
            </a:pPr>
            <a:r>
              <a:rPr lang="en-US" sz="2400" dirty="0"/>
              <a:t>c)	pro </a:t>
            </a:r>
            <a:r>
              <a:rPr lang="en-US" sz="2400" dirty="0" err="1"/>
              <a:t>podporu</a:t>
            </a:r>
            <a:r>
              <a:rPr lang="en-US" sz="2400" dirty="0"/>
              <a:t> </a:t>
            </a:r>
            <a:r>
              <a:rPr lang="en-US" sz="2400" dirty="0" err="1"/>
              <a:t>výkonu</a:t>
            </a:r>
            <a:r>
              <a:rPr lang="en-US" sz="2400" dirty="0"/>
              <a:t> </a:t>
            </a:r>
            <a:r>
              <a:rPr lang="en-US" sz="2400" dirty="0" err="1"/>
              <a:t>státní</a:t>
            </a:r>
            <a:r>
              <a:rPr lang="en-US" sz="2400" dirty="0"/>
              <a:t> </a:t>
            </a:r>
            <a:r>
              <a:rPr lang="en-US" sz="2400" dirty="0" err="1"/>
              <a:t>správy</a:t>
            </a:r>
            <a:r>
              <a:rPr lang="en-US" sz="2400" dirty="0"/>
              <a:t>. </a:t>
            </a:r>
          </a:p>
          <a:p>
            <a:endParaRPr lang="en-US" sz="2400" dirty="0"/>
          </a:p>
          <a:p>
            <a:endParaRPr lang="en-US" sz="2400" dirty="0"/>
          </a:p>
        </p:txBody>
      </p:sp>
    </p:spTree>
    <p:extLst>
      <p:ext uri="{BB962C8B-B14F-4D97-AF65-F5344CB8AC3E}">
        <p14:creationId xmlns:p14="http://schemas.microsoft.com/office/powerpoint/2010/main" val="271753520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Systém  hospodářských opatření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Systém</a:t>
            </a:r>
            <a:r>
              <a:rPr lang="en-US" sz="2400" dirty="0"/>
              <a:t> </a:t>
            </a:r>
            <a:r>
              <a:rPr lang="en-US" sz="2400" dirty="0" err="1"/>
              <a:t>hospodářských</a:t>
            </a:r>
            <a:r>
              <a:rPr lang="en-US" sz="2400" dirty="0"/>
              <a:t> </a:t>
            </a:r>
            <a:r>
              <a:rPr lang="en-US" sz="2400" dirty="0" err="1"/>
              <a:t>opatření</a:t>
            </a:r>
            <a:r>
              <a:rPr lang="en-US" sz="2400" dirty="0"/>
              <a:t> pro </a:t>
            </a:r>
            <a:r>
              <a:rPr lang="en-US" sz="2400" dirty="0" err="1"/>
              <a:t>krizové</a:t>
            </a:r>
            <a:r>
              <a:rPr lang="en-US" sz="2400" dirty="0"/>
              <a:t> </a:t>
            </a:r>
            <a:r>
              <a:rPr lang="en-US" sz="2400" dirty="0" err="1"/>
              <a:t>stavy</a:t>
            </a:r>
            <a:r>
              <a:rPr lang="en-US" sz="2400" dirty="0"/>
              <a:t> </a:t>
            </a:r>
            <a:r>
              <a:rPr lang="en-US" sz="2400" dirty="0" err="1"/>
              <a:t>zahrnuje</a:t>
            </a:r>
            <a:r>
              <a:rPr lang="en-US" sz="2400" dirty="0"/>
              <a:t> </a:t>
            </a:r>
          </a:p>
          <a:p>
            <a:pPr marL="0" indent="0">
              <a:buNone/>
            </a:pPr>
            <a:r>
              <a:rPr lang="en-US" sz="2400" dirty="0"/>
              <a:t>a)</a:t>
            </a:r>
            <a:r>
              <a:rPr lang="en-US" sz="2400" dirty="0" err="1"/>
              <a:t>systém</a:t>
            </a:r>
            <a:r>
              <a:rPr lang="en-US" sz="2400" dirty="0"/>
              <a:t> </a:t>
            </a:r>
            <a:r>
              <a:rPr lang="en-US" sz="2400" dirty="0" err="1"/>
              <a:t>nouzového</a:t>
            </a:r>
            <a:r>
              <a:rPr lang="en-US" sz="2400" dirty="0"/>
              <a:t> </a:t>
            </a:r>
            <a:r>
              <a:rPr lang="en-US" sz="2400" dirty="0" err="1"/>
              <a:t>hospodářství</a:t>
            </a:r>
            <a:r>
              <a:rPr lang="en-US" sz="2400" dirty="0"/>
              <a:t>, </a:t>
            </a:r>
          </a:p>
          <a:p>
            <a:pPr marL="0" indent="0">
              <a:buNone/>
            </a:pPr>
            <a:r>
              <a:rPr lang="en-US" sz="2400" dirty="0"/>
              <a:t>b)	</a:t>
            </a:r>
            <a:r>
              <a:rPr lang="en-US" sz="2400" dirty="0" err="1"/>
              <a:t>systém</a:t>
            </a:r>
            <a:r>
              <a:rPr lang="en-US" sz="2400" dirty="0"/>
              <a:t> </a:t>
            </a:r>
            <a:r>
              <a:rPr lang="en-US" sz="2400" dirty="0" err="1"/>
              <a:t>hospodářské</a:t>
            </a:r>
            <a:r>
              <a:rPr lang="en-US" sz="2400" dirty="0"/>
              <a:t> </a:t>
            </a:r>
            <a:r>
              <a:rPr lang="en-US" sz="2400" dirty="0" err="1"/>
              <a:t>mobilizace</a:t>
            </a:r>
            <a:r>
              <a:rPr lang="en-US" sz="2400" dirty="0"/>
              <a:t>, </a:t>
            </a:r>
          </a:p>
          <a:p>
            <a:pPr marL="0" indent="0">
              <a:buNone/>
            </a:pPr>
            <a:r>
              <a:rPr lang="en-US" sz="2400" dirty="0"/>
              <a:t>c)	</a:t>
            </a:r>
            <a:r>
              <a:rPr lang="en-US" sz="2400" dirty="0" err="1"/>
              <a:t>použití</a:t>
            </a:r>
            <a:r>
              <a:rPr lang="en-US" sz="2400" dirty="0"/>
              <a:t> </a:t>
            </a:r>
            <a:r>
              <a:rPr lang="en-US" sz="2400" dirty="0" err="1"/>
              <a:t>státních</a:t>
            </a:r>
            <a:r>
              <a:rPr lang="en-US" sz="2400" dirty="0"/>
              <a:t> </a:t>
            </a:r>
            <a:r>
              <a:rPr lang="en-US" sz="2400" dirty="0" err="1"/>
              <a:t>hmotných</a:t>
            </a:r>
            <a:r>
              <a:rPr lang="en-US" sz="2400" dirty="0"/>
              <a:t> </a:t>
            </a:r>
            <a:r>
              <a:rPr lang="en-US" sz="2400" dirty="0" err="1"/>
              <a:t>rezerv</a:t>
            </a:r>
            <a:r>
              <a:rPr lang="en-US" sz="2400" dirty="0"/>
              <a:t>, </a:t>
            </a:r>
          </a:p>
          <a:p>
            <a:pPr marL="0" indent="0">
              <a:buNone/>
            </a:pPr>
            <a:r>
              <a:rPr lang="en-US" sz="2400" dirty="0"/>
              <a:t>d)	</a:t>
            </a:r>
            <a:r>
              <a:rPr lang="en-US" sz="2400" dirty="0" err="1"/>
              <a:t>výstavbu</a:t>
            </a:r>
            <a:r>
              <a:rPr lang="en-US" sz="2400" dirty="0"/>
              <a:t> a </a:t>
            </a:r>
            <a:r>
              <a:rPr lang="en-US" sz="2400" dirty="0" err="1"/>
              <a:t>údržbu</a:t>
            </a:r>
            <a:r>
              <a:rPr lang="en-US" sz="2400" dirty="0"/>
              <a:t> </a:t>
            </a:r>
            <a:r>
              <a:rPr lang="en-US" sz="2400" dirty="0" err="1"/>
              <a:t>infrastruktury</a:t>
            </a:r>
            <a:r>
              <a:rPr lang="en-US" sz="2400" dirty="0"/>
              <a:t>, </a:t>
            </a:r>
          </a:p>
          <a:p>
            <a:pPr marL="0" indent="0">
              <a:buNone/>
            </a:pPr>
            <a:r>
              <a:rPr lang="en-US" sz="2400" dirty="0"/>
              <a:t>e)	</a:t>
            </a:r>
            <a:r>
              <a:rPr lang="en-US" sz="2400" dirty="0" err="1"/>
              <a:t>regulační</a:t>
            </a:r>
            <a:r>
              <a:rPr lang="en-US" sz="2400" dirty="0"/>
              <a:t> </a:t>
            </a:r>
            <a:r>
              <a:rPr lang="en-US" sz="2400" dirty="0" err="1"/>
              <a:t>opatření</a:t>
            </a:r>
            <a:r>
              <a:rPr lang="en-US" sz="2400" dirty="0"/>
              <a:t>.</a:t>
            </a:r>
          </a:p>
        </p:txBody>
      </p:sp>
    </p:spTree>
    <p:extLst>
      <p:ext uri="{BB962C8B-B14F-4D97-AF65-F5344CB8AC3E}">
        <p14:creationId xmlns:p14="http://schemas.microsoft.com/office/powerpoint/2010/main" val="3353921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Hospodářská soustava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Socialistická hospodářská soustava, v níž jsou výrobní prostředky zespolečenštěny a veškeré národní hospodářství je plánovitě řízeno, zabezpečuje za uvědomělé spolupráce všech občanů mohutný rozvoj výroby a neustálý vzestup životní úrovně pracujících.</a:t>
            </a:r>
          </a:p>
        </p:txBody>
      </p:sp>
    </p:spTree>
    <p:extLst>
      <p:ext uri="{BB962C8B-B14F-4D97-AF65-F5344CB8AC3E}">
        <p14:creationId xmlns:p14="http://schemas.microsoft.com/office/powerpoint/2010/main" val="198026015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Působnost krajského úřadu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Krajský </a:t>
            </a:r>
            <a:r>
              <a:rPr lang="en-US" sz="2400" dirty="0" err="1"/>
              <a:t>úřad</a:t>
            </a:r>
            <a:r>
              <a:rPr lang="en-US" sz="2400" dirty="0"/>
              <a:t> v </a:t>
            </a:r>
            <a:r>
              <a:rPr lang="en-US" sz="2400" dirty="0" err="1"/>
              <a:t>systému</a:t>
            </a:r>
            <a:r>
              <a:rPr lang="en-US" sz="2400" dirty="0"/>
              <a:t> </a:t>
            </a:r>
            <a:r>
              <a:rPr lang="en-US" sz="2400" dirty="0" err="1"/>
              <a:t>hospodářských</a:t>
            </a:r>
            <a:r>
              <a:rPr lang="en-US" sz="2400" dirty="0"/>
              <a:t> </a:t>
            </a:r>
            <a:r>
              <a:rPr lang="en-US" sz="2400" dirty="0" err="1"/>
              <a:t>opatření</a:t>
            </a:r>
            <a:r>
              <a:rPr lang="en-US" sz="2400" dirty="0"/>
              <a:t> pro </a:t>
            </a:r>
            <a:r>
              <a:rPr lang="en-US" sz="2400" dirty="0" err="1"/>
              <a:t>krizové</a:t>
            </a:r>
            <a:r>
              <a:rPr lang="en-US" sz="2400" dirty="0"/>
              <a:t> </a:t>
            </a:r>
            <a:r>
              <a:rPr lang="en-US" sz="2400" dirty="0" err="1"/>
              <a:t>stavy</a:t>
            </a:r>
            <a:r>
              <a:rPr lang="en-US" sz="2400" dirty="0"/>
              <a:t> v </a:t>
            </a:r>
            <a:r>
              <a:rPr lang="en-US" sz="2400" dirty="0" err="1"/>
              <a:t>přenesené</a:t>
            </a:r>
            <a:r>
              <a:rPr lang="en-US" sz="2400" dirty="0"/>
              <a:t> </a:t>
            </a:r>
            <a:r>
              <a:rPr lang="en-US" sz="2400" dirty="0" err="1"/>
              <a:t>působnosti</a:t>
            </a:r>
            <a:endParaRPr lang="en-US" sz="2400" dirty="0"/>
          </a:p>
          <a:p>
            <a:pPr marL="0" indent="0">
              <a:buNone/>
            </a:pPr>
            <a:r>
              <a:rPr lang="en-US" sz="2400" dirty="0"/>
              <a:t>a)</a:t>
            </a:r>
            <a:r>
              <a:rPr lang="en-US" sz="2400" dirty="0" err="1"/>
              <a:t>zpracovává</a:t>
            </a:r>
            <a:r>
              <a:rPr lang="en-US" sz="2400" dirty="0"/>
              <a:t> </a:t>
            </a:r>
            <a:r>
              <a:rPr lang="en-US" sz="2400" dirty="0" err="1"/>
              <a:t>plán</a:t>
            </a:r>
            <a:r>
              <a:rPr lang="en-US" sz="2400" dirty="0"/>
              <a:t> </a:t>
            </a:r>
            <a:r>
              <a:rPr lang="en-US" sz="2400" dirty="0" err="1"/>
              <a:t>nezbytných</a:t>
            </a:r>
            <a:r>
              <a:rPr lang="en-US" sz="2400" dirty="0"/>
              <a:t> </a:t>
            </a:r>
            <a:r>
              <a:rPr lang="en-US" sz="2400" dirty="0" err="1"/>
              <a:t>dodávek</a:t>
            </a:r>
            <a:r>
              <a:rPr lang="en-US" sz="2400" dirty="0"/>
              <a:t>,</a:t>
            </a:r>
          </a:p>
          <a:p>
            <a:pPr marL="0" indent="0">
              <a:buNone/>
            </a:pPr>
            <a:r>
              <a:rPr lang="en-US" sz="2400" dirty="0"/>
              <a:t>b)</a:t>
            </a:r>
            <a:r>
              <a:rPr lang="en-US" sz="2400" dirty="0" err="1"/>
              <a:t>zabezpečuje</a:t>
            </a:r>
            <a:r>
              <a:rPr lang="en-US" sz="2400" dirty="0"/>
              <a:t> </a:t>
            </a:r>
            <a:r>
              <a:rPr lang="en-US" sz="2400" dirty="0" err="1"/>
              <a:t>nezbytnou</a:t>
            </a:r>
            <a:r>
              <a:rPr lang="en-US" sz="2400" dirty="0"/>
              <a:t> </a:t>
            </a:r>
            <a:r>
              <a:rPr lang="en-US" sz="2400" dirty="0" err="1"/>
              <a:t>dodávku</a:t>
            </a:r>
            <a:r>
              <a:rPr lang="en-US" sz="2400" dirty="0"/>
              <a:t> k </a:t>
            </a:r>
            <a:r>
              <a:rPr lang="en-US" sz="2400" dirty="0" err="1"/>
              <a:t>uspokojení</a:t>
            </a:r>
            <a:r>
              <a:rPr lang="en-US" sz="2400" dirty="0"/>
              <a:t> </a:t>
            </a:r>
            <a:r>
              <a:rPr lang="en-US" sz="2400" dirty="0" err="1"/>
              <a:t>základních</a:t>
            </a:r>
            <a:r>
              <a:rPr lang="en-US" sz="2400" dirty="0"/>
              <a:t> </a:t>
            </a:r>
            <a:r>
              <a:rPr lang="en-US" sz="2400" dirty="0" err="1"/>
              <a:t>životních</a:t>
            </a:r>
            <a:r>
              <a:rPr lang="en-US" sz="2400" dirty="0"/>
              <a:t> </a:t>
            </a:r>
            <a:r>
              <a:rPr lang="en-US" sz="2400" dirty="0" err="1"/>
              <a:t>potřeb</a:t>
            </a:r>
            <a:r>
              <a:rPr lang="en-US" sz="2400" dirty="0"/>
              <a:t> </a:t>
            </a:r>
            <a:r>
              <a:rPr lang="en-US" sz="2400" dirty="0" err="1"/>
              <a:t>obyvatel</a:t>
            </a:r>
            <a:r>
              <a:rPr lang="en-US" sz="2400" dirty="0"/>
              <a:t> </a:t>
            </a:r>
            <a:r>
              <a:rPr lang="en-US" sz="2400" dirty="0" err="1"/>
              <a:t>kraje</a:t>
            </a:r>
            <a:r>
              <a:rPr lang="en-US" sz="2400" dirty="0"/>
              <a:t>, </a:t>
            </a:r>
          </a:p>
          <a:p>
            <a:pPr marL="0" indent="0">
              <a:buNone/>
            </a:pPr>
            <a:r>
              <a:rPr lang="en-US" sz="2400" dirty="0"/>
              <a:t>c)	</a:t>
            </a:r>
            <a:r>
              <a:rPr lang="en-US" sz="2400" dirty="0" err="1"/>
              <a:t>rozhoduje</a:t>
            </a:r>
            <a:r>
              <a:rPr lang="en-US" sz="2400" dirty="0"/>
              <a:t> o </a:t>
            </a:r>
            <a:r>
              <a:rPr lang="en-US" sz="2400" dirty="0" err="1"/>
              <a:t>použití</a:t>
            </a:r>
            <a:r>
              <a:rPr lang="en-US" sz="2400" dirty="0"/>
              <a:t> </a:t>
            </a:r>
            <a:r>
              <a:rPr lang="en-US" sz="2400" dirty="0" err="1"/>
              <a:t>regulačních</a:t>
            </a:r>
            <a:r>
              <a:rPr lang="en-US" sz="2400" dirty="0"/>
              <a:t> </a:t>
            </a:r>
            <a:r>
              <a:rPr lang="en-US" sz="2400" dirty="0" err="1"/>
              <a:t>opatření</a:t>
            </a:r>
            <a:endParaRPr lang="en-US" sz="2400" dirty="0"/>
          </a:p>
        </p:txBody>
      </p:sp>
    </p:spTree>
    <p:extLst>
      <p:ext uri="{BB962C8B-B14F-4D97-AF65-F5344CB8AC3E}">
        <p14:creationId xmlns:p14="http://schemas.microsoft.com/office/powerpoint/2010/main" val="110177595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Státní hmotné rezervy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a:t>Z </a:t>
            </a:r>
            <a:r>
              <a:rPr lang="en-US" sz="2400" dirty="0" err="1"/>
              <a:t>hlediska</a:t>
            </a:r>
            <a:r>
              <a:rPr lang="en-US" sz="2400" dirty="0"/>
              <a:t> </a:t>
            </a:r>
            <a:r>
              <a:rPr lang="en-US" sz="2400" dirty="0" err="1"/>
              <a:t>účelu</a:t>
            </a:r>
            <a:r>
              <a:rPr lang="en-US" sz="2400" dirty="0"/>
              <a:t> se </a:t>
            </a:r>
            <a:r>
              <a:rPr lang="en-US" sz="2400" dirty="0" err="1"/>
              <a:t>státní</a:t>
            </a:r>
            <a:r>
              <a:rPr lang="en-US" sz="2400" dirty="0"/>
              <a:t> </a:t>
            </a:r>
            <a:r>
              <a:rPr lang="en-US" sz="2400" dirty="0" err="1"/>
              <a:t>hmotné</a:t>
            </a:r>
            <a:r>
              <a:rPr lang="en-US" sz="2400" dirty="0"/>
              <a:t> </a:t>
            </a:r>
            <a:r>
              <a:rPr lang="en-US" sz="2400" dirty="0" err="1"/>
              <a:t>rezervy</a:t>
            </a:r>
            <a:r>
              <a:rPr lang="en-US" sz="2400" dirty="0"/>
              <a:t> </a:t>
            </a:r>
            <a:r>
              <a:rPr lang="en-US" sz="2400" dirty="0" err="1"/>
              <a:t>člení</a:t>
            </a:r>
            <a:r>
              <a:rPr lang="en-US" sz="2400" dirty="0"/>
              <a:t> </a:t>
            </a:r>
            <a:r>
              <a:rPr lang="en-US" sz="2400" dirty="0" err="1"/>
              <a:t>na</a:t>
            </a:r>
            <a:r>
              <a:rPr lang="en-US" sz="2400" dirty="0"/>
              <a:t>:</a:t>
            </a:r>
          </a:p>
          <a:p>
            <a:pPr marL="466618" indent="-466618">
              <a:buAutoNum type="alphaLcParenR"/>
            </a:pPr>
            <a:r>
              <a:rPr lang="en-US" sz="2400" dirty="0" err="1"/>
              <a:t>hmotné</a:t>
            </a:r>
            <a:r>
              <a:rPr lang="en-US" sz="2400" dirty="0"/>
              <a:t> </a:t>
            </a:r>
            <a:r>
              <a:rPr lang="en-US" sz="2400" dirty="0" err="1"/>
              <a:t>rezervy</a:t>
            </a:r>
            <a:r>
              <a:rPr lang="en-US" sz="2400" dirty="0"/>
              <a:t>, </a:t>
            </a:r>
          </a:p>
          <a:p>
            <a:pPr marL="466618" indent="-466618">
              <a:buAutoNum type="alphaLcParenR"/>
            </a:pPr>
            <a:r>
              <a:rPr lang="en-US" sz="2400" dirty="0" err="1"/>
              <a:t>mobilizační</a:t>
            </a:r>
            <a:r>
              <a:rPr lang="en-US" sz="2400" dirty="0"/>
              <a:t> </a:t>
            </a:r>
            <a:r>
              <a:rPr lang="en-US" sz="2400" dirty="0" err="1"/>
              <a:t>rezervy</a:t>
            </a:r>
            <a:r>
              <a:rPr lang="en-US" sz="2400" dirty="0"/>
              <a:t>, </a:t>
            </a:r>
          </a:p>
          <a:p>
            <a:pPr marL="466618" indent="-466618">
              <a:buAutoNum type="alphaLcParenR"/>
            </a:pPr>
            <a:r>
              <a:rPr lang="en-US" sz="2400" dirty="0" err="1"/>
              <a:t>pohotovostní</a:t>
            </a:r>
            <a:r>
              <a:rPr lang="en-US" sz="2400" dirty="0"/>
              <a:t> </a:t>
            </a:r>
            <a:r>
              <a:rPr lang="en-US" sz="2400" dirty="0" err="1"/>
              <a:t>zásoby</a:t>
            </a:r>
            <a:r>
              <a:rPr lang="en-US" sz="2400" dirty="0"/>
              <a:t> a </a:t>
            </a:r>
          </a:p>
          <a:p>
            <a:pPr marL="466618" indent="-466618">
              <a:buAutoNum type="alphaLcParenR"/>
            </a:pPr>
            <a:r>
              <a:rPr lang="en-US" sz="2400" dirty="0" err="1"/>
              <a:t>zásoby</a:t>
            </a:r>
            <a:r>
              <a:rPr lang="en-US" sz="2400" dirty="0"/>
              <a:t> pro </a:t>
            </a:r>
            <a:r>
              <a:rPr lang="en-US" sz="2400" dirty="0" err="1"/>
              <a:t>humanitární</a:t>
            </a:r>
            <a:r>
              <a:rPr lang="en-US" sz="2400" dirty="0"/>
              <a:t> </a:t>
            </a:r>
            <a:r>
              <a:rPr lang="en-US" sz="2400" dirty="0" err="1"/>
              <a:t>pomoc</a:t>
            </a:r>
            <a:endParaRPr lang="en-US" sz="2400" dirty="0"/>
          </a:p>
        </p:txBody>
      </p:sp>
    </p:spTree>
    <p:extLst>
      <p:ext uri="{BB962C8B-B14F-4D97-AF65-F5344CB8AC3E}">
        <p14:creationId xmlns:p14="http://schemas.microsoft.com/office/powerpoint/2010/main" val="201641722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Hmotné rezervy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Hmotné</a:t>
            </a:r>
            <a:r>
              <a:rPr lang="en-US" sz="2400" dirty="0"/>
              <a:t> </a:t>
            </a:r>
            <a:r>
              <a:rPr lang="en-US" sz="2400" dirty="0" err="1"/>
              <a:t>rezervy</a:t>
            </a:r>
            <a:r>
              <a:rPr lang="en-US" sz="2400" dirty="0"/>
              <a:t> </a:t>
            </a:r>
            <a:r>
              <a:rPr lang="en-US" sz="2400" dirty="0" err="1"/>
              <a:t>tvoří</a:t>
            </a:r>
            <a:r>
              <a:rPr lang="en-US" sz="2400" dirty="0"/>
              <a:t> </a:t>
            </a:r>
            <a:r>
              <a:rPr lang="en-US" sz="2400" dirty="0" err="1"/>
              <a:t>vybrané</a:t>
            </a:r>
            <a:r>
              <a:rPr lang="en-US" sz="2400" dirty="0"/>
              <a:t> </a:t>
            </a:r>
            <a:r>
              <a:rPr lang="en-US" sz="2400" dirty="0" err="1"/>
              <a:t>základní</a:t>
            </a:r>
            <a:r>
              <a:rPr lang="en-US" sz="2400" dirty="0"/>
              <a:t>:</a:t>
            </a:r>
          </a:p>
          <a:p>
            <a:pPr marL="466618" indent="-466618">
              <a:buAutoNum type="alphaLcParenR"/>
            </a:pPr>
            <a:r>
              <a:rPr lang="en-US" sz="2400" dirty="0" err="1"/>
              <a:t>suroviny</a:t>
            </a:r>
            <a:r>
              <a:rPr lang="en-US" sz="2400" dirty="0"/>
              <a:t>, </a:t>
            </a:r>
          </a:p>
          <a:p>
            <a:pPr marL="466618" indent="-466618">
              <a:buAutoNum type="alphaLcParenR"/>
            </a:pPr>
            <a:r>
              <a:rPr lang="en-US" sz="2400" dirty="0" err="1"/>
              <a:t>materiály</a:t>
            </a:r>
            <a:r>
              <a:rPr lang="en-US" sz="2400" dirty="0"/>
              <a:t>, </a:t>
            </a:r>
          </a:p>
          <a:p>
            <a:pPr marL="466618" indent="-466618">
              <a:buAutoNum type="alphaLcParenR"/>
            </a:pPr>
            <a:r>
              <a:rPr lang="en-US" sz="2400" dirty="0" err="1"/>
              <a:t>polotovary</a:t>
            </a:r>
            <a:r>
              <a:rPr lang="en-US" sz="2400" dirty="0"/>
              <a:t> a </a:t>
            </a:r>
          </a:p>
          <a:p>
            <a:pPr marL="466618" indent="-466618">
              <a:buAutoNum type="alphaLcParenR"/>
            </a:pPr>
            <a:r>
              <a:rPr lang="en-US" sz="2400" dirty="0" err="1"/>
              <a:t>výrobky</a:t>
            </a:r>
            <a:r>
              <a:rPr lang="en-US" sz="2400" dirty="0"/>
              <a:t>. </a:t>
            </a:r>
          </a:p>
          <a:p>
            <a:pPr marL="0" indent="0">
              <a:buNone/>
            </a:pPr>
            <a:r>
              <a:rPr lang="en-US" sz="2400" dirty="0" err="1"/>
              <a:t>Jsou</a:t>
            </a:r>
            <a:r>
              <a:rPr lang="en-US" sz="2400" dirty="0"/>
              <a:t> </a:t>
            </a:r>
            <a:r>
              <a:rPr lang="en-US" sz="2400" dirty="0" err="1"/>
              <a:t>určeny</a:t>
            </a:r>
            <a:r>
              <a:rPr lang="en-US" sz="2400" dirty="0"/>
              <a:t> pro </a:t>
            </a:r>
            <a:r>
              <a:rPr lang="en-US" sz="2400" dirty="0" err="1"/>
              <a:t>zajištění</a:t>
            </a:r>
            <a:r>
              <a:rPr lang="en-US" sz="2400" dirty="0"/>
              <a:t> </a:t>
            </a:r>
            <a:r>
              <a:rPr lang="en-US" sz="2400" dirty="0" err="1"/>
              <a:t>obranyschopnosti</a:t>
            </a:r>
            <a:r>
              <a:rPr lang="en-US" sz="2400" dirty="0"/>
              <a:t> a </a:t>
            </a:r>
            <a:r>
              <a:rPr lang="en-US" sz="2400" dirty="0" err="1"/>
              <a:t>obrany</a:t>
            </a:r>
            <a:r>
              <a:rPr lang="en-US" sz="2400" dirty="0"/>
              <a:t> </a:t>
            </a:r>
            <a:r>
              <a:rPr lang="en-US" sz="2400" dirty="0" err="1"/>
              <a:t>státu</a:t>
            </a:r>
            <a:r>
              <a:rPr lang="en-US" sz="2400" dirty="0"/>
              <a:t>, pro </a:t>
            </a:r>
            <a:r>
              <a:rPr lang="en-US" sz="2400" dirty="0" err="1"/>
              <a:t>odstraňování</a:t>
            </a:r>
            <a:r>
              <a:rPr lang="en-US" sz="2400" dirty="0"/>
              <a:t> </a:t>
            </a:r>
            <a:r>
              <a:rPr lang="en-US" sz="2400" dirty="0" err="1"/>
              <a:t>následků</a:t>
            </a:r>
            <a:r>
              <a:rPr lang="en-US" sz="2400" dirty="0"/>
              <a:t> </a:t>
            </a:r>
            <a:r>
              <a:rPr lang="en-US" sz="2400" dirty="0" err="1"/>
              <a:t>krizových</a:t>
            </a:r>
            <a:r>
              <a:rPr lang="en-US" sz="2400" dirty="0"/>
              <a:t> </a:t>
            </a:r>
            <a:r>
              <a:rPr lang="en-US" sz="2400" dirty="0" err="1"/>
              <a:t>situací</a:t>
            </a:r>
            <a:r>
              <a:rPr lang="en-US" sz="2400" dirty="0"/>
              <a:t> a pro </a:t>
            </a:r>
            <a:r>
              <a:rPr lang="en-US" sz="2400" dirty="0" err="1"/>
              <a:t>ochranu</a:t>
            </a:r>
            <a:r>
              <a:rPr lang="en-US" sz="2400" dirty="0"/>
              <a:t> </a:t>
            </a:r>
            <a:r>
              <a:rPr lang="en-US" sz="2400" dirty="0" err="1"/>
              <a:t>životně</a:t>
            </a:r>
            <a:r>
              <a:rPr lang="en-US" sz="2400" dirty="0"/>
              <a:t> </a:t>
            </a:r>
            <a:r>
              <a:rPr lang="en-US" sz="2400" dirty="0" err="1"/>
              <a:t>důležitých</a:t>
            </a:r>
            <a:r>
              <a:rPr lang="en-US" sz="2400" dirty="0"/>
              <a:t> </a:t>
            </a:r>
            <a:r>
              <a:rPr lang="en-US" sz="2400" dirty="0" err="1"/>
              <a:t>hospodářských</a:t>
            </a:r>
            <a:r>
              <a:rPr lang="en-US" sz="2400" dirty="0"/>
              <a:t> </a:t>
            </a:r>
            <a:r>
              <a:rPr lang="en-US" sz="2400" dirty="0" err="1"/>
              <a:t>zájmů</a:t>
            </a:r>
            <a:r>
              <a:rPr lang="en-US" sz="2400" dirty="0"/>
              <a:t> </a:t>
            </a:r>
            <a:r>
              <a:rPr lang="en-US" sz="2400" dirty="0" err="1"/>
              <a:t>státu</a:t>
            </a:r>
            <a:endParaRPr lang="en-US" sz="2400" dirty="0"/>
          </a:p>
        </p:txBody>
      </p:sp>
    </p:spTree>
    <p:extLst>
      <p:ext uri="{BB962C8B-B14F-4D97-AF65-F5344CB8AC3E}">
        <p14:creationId xmlns:p14="http://schemas.microsoft.com/office/powerpoint/2010/main" val="379509074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Mobilizační rezervy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Mobilizační</a:t>
            </a:r>
            <a:r>
              <a:rPr lang="en-US" sz="2400" dirty="0"/>
              <a:t> </a:t>
            </a:r>
            <a:r>
              <a:rPr lang="en-US" sz="2400" dirty="0" err="1"/>
              <a:t>rezervy</a:t>
            </a:r>
            <a:r>
              <a:rPr lang="en-US" sz="2400" dirty="0"/>
              <a:t> </a:t>
            </a:r>
            <a:r>
              <a:rPr lang="en-US" sz="2400" dirty="0" err="1"/>
              <a:t>tvoří</a:t>
            </a:r>
            <a:r>
              <a:rPr lang="en-US" sz="2400" dirty="0"/>
              <a:t> </a:t>
            </a:r>
            <a:r>
              <a:rPr lang="en-US" sz="2400" dirty="0" err="1"/>
              <a:t>vybrané</a:t>
            </a:r>
            <a:r>
              <a:rPr lang="en-US" sz="2400" dirty="0"/>
              <a:t> </a:t>
            </a:r>
            <a:r>
              <a:rPr lang="en-US" sz="2400" dirty="0" err="1"/>
              <a:t>základní</a:t>
            </a:r>
            <a:r>
              <a:rPr lang="en-US" sz="2400" dirty="0"/>
              <a:t>:</a:t>
            </a:r>
          </a:p>
          <a:p>
            <a:pPr marL="466618" indent="-466618">
              <a:buAutoNum type="alphaLcParenR"/>
            </a:pPr>
            <a:r>
              <a:rPr lang="en-US" sz="2400" dirty="0" err="1"/>
              <a:t>suroviny</a:t>
            </a:r>
            <a:r>
              <a:rPr lang="en-US" sz="2400" dirty="0"/>
              <a:t>, </a:t>
            </a:r>
          </a:p>
          <a:p>
            <a:pPr marL="466618" indent="-466618">
              <a:buAutoNum type="alphaLcParenR"/>
            </a:pPr>
            <a:r>
              <a:rPr lang="en-US" sz="2400" dirty="0" err="1"/>
              <a:t>materiály</a:t>
            </a:r>
            <a:r>
              <a:rPr lang="en-US" sz="2400" dirty="0"/>
              <a:t>, </a:t>
            </a:r>
          </a:p>
          <a:p>
            <a:pPr marL="466618" indent="-466618">
              <a:buAutoNum type="alphaLcParenR"/>
            </a:pPr>
            <a:r>
              <a:rPr lang="en-US" sz="2400" dirty="0" err="1"/>
              <a:t>polotovary</a:t>
            </a:r>
            <a:r>
              <a:rPr lang="en-US" sz="2400" dirty="0"/>
              <a:t>, </a:t>
            </a:r>
          </a:p>
          <a:p>
            <a:pPr marL="466618" indent="-466618">
              <a:buAutoNum type="alphaLcParenR"/>
            </a:pPr>
            <a:r>
              <a:rPr lang="en-US" sz="2400" dirty="0" err="1"/>
              <a:t>výrobky</a:t>
            </a:r>
            <a:r>
              <a:rPr lang="en-US" sz="2400" dirty="0"/>
              <a:t>, </a:t>
            </a:r>
          </a:p>
          <a:p>
            <a:pPr marL="466618" indent="-466618">
              <a:buAutoNum type="alphaLcParenR"/>
            </a:pPr>
            <a:r>
              <a:rPr lang="en-US" sz="2400" dirty="0" err="1"/>
              <a:t>stroje</a:t>
            </a:r>
            <a:r>
              <a:rPr lang="en-US" sz="2400" dirty="0"/>
              <a:t> a </a:t>
            </a:r>
          </a:p>
          <a:p>
            <a:pPr marL="466618" indent="-466618">
              <a:buAutoNum type="alphaLcParenR"/>
            </a:pPr>
            <a:r>
              <a:rPr lang="en-US" sz="2400" dirty="0" err="1"/>
              <a:t>jiné</a:t>
            </a:r>
            <a:r>
              <a:rPr lang="en-US" sz="2400" dirty="0"/>
              <a:t> </a:t>
            </a:r>
            <a:r>
              <a:rPr lang="en-US" sz="2400" dirty="0" err="1"/>
              <a:t>majetkové</a:t>
            </a:r>
            <a:r>
              <a:rPr lang="en-US" sz="2400" dirty="0"/>
              <a:t> </a:t>
            </a:r>
            <a:r>
              <a:rPr lang="en-US" sz="2400" dirty="0" err="1"/>
              <a:t>hodnoty</a:t>
            </a:r>
            <a:r>
              <a:rPr lang="en-US" sz="2400" dirty="0"/>
              <a:t> </a:t>
            </a:r>
            <a:r>
              <a:rPr lang="en-US" sz="2400" dirty="0" err="1"/>
              <a:t>určené</a:t>
            </a:r>
            <a:r>
              <a:rPr lang="en-US" sz="2400" dirty="0"/>
              <a:t> pro </a:t>
            </a:r>
            <a:r>
              <a:rPr lang="en-US" sz="2400" dirty="0" err="1"/>
              <a:t>zajišťování</a:t>
            </a:r>
            <a:r>
              <a:rPr lang="en-US" sz="2400" dirty="0"/>
              <a:t> </a:t>
            </a:r>
            <a:r>
              <a:rPr lang="en-US" sz="2400" dirty="0" err="1"/>
              <a:t>mobilizačních</a:t>
            </a:r>
            <a:r>
              <a:rPr lang="en-US" sz="2400" dirty="0"/>
              <a:t> </a:t>
            </a:r>
            <a:r>
              <a:rPr lang="en-US" sz="2400" dirty="0" err="1"/>
              <a:t>dodávek</a:t>
            </a:r>
            <a:r>
              <a:rPr lang="en-US" sz="2400" dirty="0"/>
              <a:t>.</a:t>
            </a:r>
          </a:p>
        </p:txBody>
      </p:sp>
    </p:spTree>
    <p:extLst>
      <p:ext uri="{BB962C8B-B14F-4D97-AF65-F5344CB8AC3E}">
        <p14:creationId xmlns:p14="http://schemas.microsoft.com/office/powerpoint/2010/main" val="413324059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Pohotovostní zásoby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Pohotovostní</a:t>
            </a:r>
            <a:r>
              <a:rPr lang="en-US" sz="2400" dirty="0"/>
              <a:t> </a:t>
            </a:r>
            <a:r>
              <a:rPr lang="en-US" sz="2400" dirty="0" err="1"/>
              <a:t>zásoby</a:t>
            </a:r>
            <a:r>
              <a:rPr lang="en-US" sz="2400" dirty="0"/>
              <a:t> </a:t>
            </a:r>
            <a:r>
              <a:rPr lang="en-US" sz="2400" dirty="0" err="1"/>
              <a:t>tvoří</a:t>
            </a:r>
            <a:r>
              <a:rPr lang="en-US" sz="2400" dirty="0"/>
              <a:t> </a:t>
            </a:r>
            <a:r>
              <a:rPr lang="en-US" sz="2400" dirty="0" err="1"/>
              <a:t>vybrané</a:t>
            </a:r>
            <a:r>
              <a:rPr lang="en-US" sz="2400" dirty="0"/>
              <a:t> </a:t>
            </a:r>
            <a:r>
              <a:rPr lang="en-US" sz="2400" dirty="0" err="1"/>
              <a:t>základní</a:t>
            </a:r>
            <a:r>
              <a:rPr lang="en-US" sz="2400" dirty="0"/>
              <a:t> </a:t>
            </a:r>
            <a:r>
              <a:rPr lang="en-US" sz="2400" dirty="0" err="1"/>
              <a:t>materiály</a:t>
            </a:r>
            <a:r>
              <a:rPr lang="en-US" sz="2400" dirty="0"/>
              <a:t> a </a:t>
            </a:r>
            <a:r>
              <a:rPr lang="en-US" sz="2400" dirty="0" err="1"/>
              <a:t>výrobky</a:t>
            </a:r>
            <a:r>
              <a:rPr lang="en-US" sz="2400" dirty="0"/>
              <a:t>, </a:t>
            </a:r>
            <a:r>
              <a:rPr lang="en-US" sz="2400" dirty="0" err="1"/>
              <a:t>určené</a:t>
            </a:r>
            <a:r>
              <a:rPr lang="en-US" sz="2400" dirty="0"/>
              <a:t> k </a:t>
            </a:r>
            <a:r>
              <a:rPr lang="en-US" sz="2400" dirty="0" err="1"/>
              <a:t>zajištění</a:t>
            </a:r>
            <a:r>
              <a:rPr lang="en-US" sz="2400" dirty="0"/>
              <a:t> </a:t>
            </a:r>
            <a:r>
              <a:rPr lang="en-US" sz="2400" dirty="0" err="1"/>
              <a:t>nezbytných</a:t>
            </a:r>
            <a:r>
              <a:rPr lang="en-US" sz="2400" dirty="0"/>
              <a:t> </a:t>
            </a:r>
            <a:r>
              <a:rPr lang="en-US" sz="2400" dirty="0" err="1"/>
              <a:t>dodávek</a:t>
            </a:r>
            <a:endParaRPr lang="en-US" sz="2400" dirty="0"/>
          </a:p>
          <a:p>
            <a:pPr marL="466618" indent="-466618">
              <a:buAutoNum type="alphaLcParenR"/>
            </a:pPr>
            <a:r>
              <a:rPr lang="en-US" sz="2400" dirty="0"/>
              <a:t>pro </a:t>
            </a:r>
            <a:r>
              <a:rPr lang="en-US" sz="2400" dirty="0" err="1"/>
              <a:t>podporu</a:t>
            </a:r>
            <a:r>
              <a:rPr lang="en-US" sz="2400" dirty="0"/>
              <a:t> </a:t>
            </a:r>
            <a:r>
              <a:rPr lang="en-US" sz="2400" dirty="0" err="1"/>
              <a:t>obyvatelstva</a:t>
            </a:r>
            <a:r>
              <a:rPr lang="en-US" sz="2400" dirty="0"/>
              <a:t>, </a:t>
            </a:r>
            <a:r>
              <a:rPr lang="en-US" sz="2400" dirty="0" err="1"/>
              <a:t>činnosti</a:t>
            </a:r>
            <a:r>
              <a:rPr lang="en-US" sz="2400" dirty="0"/>
              <a:t> </a:t>
            </a:r>
            <a:r>
              <a:rPr lang="en-US" sz="2400" dirty="0" err="1"/>
              <a:t>havarijních</a:t>
            </a:r>
            <a:r>
              <a:rPr lang="en-US" sz="2400" dirty="0"/>
              <a:t> </a:t>
            </a:r>
            <a:r>
              <a:rPr lang="en-US" sz="2400" dirty="0" err="1"/>
              <a:t>služeb</a:t>
            </a:r>
            <a:r>
              <a:rPr lang="en-US" sz="2400" dirty="0"/>
              <a:t> a </a:t>
            </a:r>
            <a:r>
              <a:rPr lang="en-US" sz="2400" dirty="0" err="1"/>
              <a:t>hasičských</a:t>
            </a:r>
            <a:r>
              <a:rPr lang="en-US" sz="2400" dirty="0"/>
              <a:t> </a:t>
            </a:r>
            <a:r>
              <a:rPr lang="en-US" sz="2400" dirty="0" err="1"/>
              <a:t>záchranných</a:t>
            </a:r>
            <a:r>
              <a:rPr lang="en-US" sz="2400" dirty="0"/>
              <a:t> </a:t>
            </a:r>
            <a:r>
              <a:rPr lang="en-US" sz="2400" dirty="0" err="1"/>
              <a:t>sborů</a:t>
            </a:r>
            <a:r>
              <a:rPr lang="en-US" sz="2400" dirty="0"/>
              <a:t> po </a:t>
            </a:r>
            <a:r>
              <a:rPr lang="en-US" sz="2400" dirty="0" err="1"/>
              <a:t>vyhlášení</a:t>
            </a:r>
            <a:r>
              <a:rPr lang="en-US" sz="2400" dirty="0"/>
              <a:t> </a:t>
            </a:r>
            <a:r>
              <a:rPr lang="en-US" sz="2400" dirty="0" err="1"/>
              <a:t>krizových</a:t>
            </a:r>
            <a:r>
              <a:rPr lang="en-US" sz="2400" dirty="0"/>
              <a:t> </a:t>
            </a:r>
            <a:r>
              <a:rPr lang="en-US" sz="2400" dirty="0" err="1"/>
              <a:t>stavů</a:t>
            </a:r>
            <a:r>
              <a:rPr lang="en-US" sz="2400" dirty="0"/>
              <a:t>,  </a:t>
            </a:r>
          </a:p>
          <a:p>
            <a:pPr marL="466618" indent="-466618">
              <a:buAutoNum type="alphaLcParenR"/>
            </a:pPr>
            <a:r>
              <a:rPr lang="en-US" sz="2400" dirty="0"/>
              <a:t>v </a:t>
            </a:r>
            <a:r>
              <a:rPr lang="en-US" sz="2400" dirty="0" err="1"/>
              <a:t>systému</a:t>
            </a:r>
            <a:r>
              <a:rPr lang="en-US" sz="2400" dirty="0"/>
              <a:t> </a:t>
            </a:r>
            <a:r>
              <a:rPr lang="en-US" sz="2400" dirty="0" err="1"/>
              <a:t>nouzového</a:t>
            </a:r>
            <a:r>
              <a:rPr lang="en-US" sz="2400" dirty="0"/>
              <a:t> </a:t>
            </a:r>
            <a:r>
              <a:rPr lang="en-US" sz="2400" dirty="0" err="1"/>
              <a:t>hospodářství</a:t>
            </a:r>
            <a:r>
              <a:rPr lang="en-US" sz="2400" dirty="0"/>
              <a:t>,  </a:t>
            </a:r>
            <a:r>
              <a:rPr lang="en-US" sz="2400" dirty="0" err="1"/>
              <a:t>kterou</a:t>
            </a:r>
            <a:r>
              <a:rPr lang="en-US" sz="2400" dirty="0"/>
              <a:t> </a:t>
            </a:r>
            <a:r>
              <a:rPr lang="en-US" sz="2400" dirty="0" err="1"/>
              <a:t>nelze</a:t>
            </a:r>
            <a:r>
              <a:rPr lang="en-US" sz="2400" dirty="0"/>
              <a:t> </a:t>
            </a:r>
            <a:r>
              <a:rPr lang="en-US" sz="2400" dirty="0" err="1"/>
              <a:t>zajistit</a:t>
            </a:r>
            <a:r>
              <a:rPr lang="en-US" sz="2400" dirty="0"/>
              <a:t> </a:t>
            </a:r>
            <a:r>
              <a:rPr lang="en-US" sz="2400" dirty="0" err="1"/>
              <a:t>obvyklým</a:t>
            </a:r>
            <a:r>
              <a:rPr lang="en-US" sz="2400" dirty="0"/>
              <a:t> </a:t>
            </a:r>
            <a:r>
              <a:rPr lang="en-US" sz="2400" dirty="0" err="1"/>
              <a:t>způsobem</a:t>
            </a:r>
            <a:r>
              <a:rPr lang="en-US" sz="2400" dirty="0"/>
              <a:t> , a </a:t>
            </a:r>
          </a:p>
          <a:p>
            <a:pPr marL="466618" indent="-466618">
              <a:buAutoNum type="alphaLcParenR"/>
            </a:pPr>
            <a:r>
              <a:rPr lang="en-US" sz="2400" dirty="0"/>
              <a:t>pro </a:t>
            </a:r>
            <a:r>
              <a:rPr lang="en-US" sz="2400" dirty="0" err="1"/>
              <a:t>materiální</a:t>
            </a:r>
            <a:r>
              <a:rPr lang="en-US" sz="2400" dirty="0"/>
              <a:t> </a:t>
            </a:r>
            <a:r>
              <a:rPr lang="en-US" sz="2400" dirty="0" err="1"/>
              <a:t>humanitární</a:t>
            </a:r>
            <a:r>
              <a:rPr lang="en-US" sz="2400" dirty="0"/>
              <a:t> </a:t>
            </a:r>
            <a:r>
              <a:rPr lang="en-US" sz="2400" dirty="0" err="1"/>
              <a:t>pomoc</a:t>
            </a:r>
            <a:r>
              <a:rPr lang="en-US" sz="2400" dirty="0"/>
              <a:t> </a:t>
            </a:r>
            <a:r>
              <a:rPr lang="en-US" sz="2400" dirty="0" err="1"/>
              <a:t>poskytovanou</a:t>
            </a:r>
            <a:r>
              <a:rPr lang="en-US" sz="2400" dirty="0"/>
              <a:t> do </a:t>
            </a:r>
            <a:r>
              <a:rPr lang="en-US" sz="2400" dirty="0" err="1"/>
              <a:t>zahraničí</a:t>
            </a:r>
            <a:endParaRPr lang="en-US" sz="2400" dirty="0"/>
          </a:p>
        </p:txBody>
      </p:sp>
    </p:spTree>
    <p:extLst>
      <p:ext uri="{BB962C8B-B14F-4D97-AF65-F5344CB8AC3E}">
        <p14:creationId xmlns:p14="http://schemas.microsoft.com/office/powerpoint/2010/main" val="164731796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Zásoby pro humanitární pomoc</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Zásoby</a:t>
            </a:r>
            <a:r>
              <a:rPr lang="en-US" sz="2400" dirty="0"/>
              <a:t> pro </a:t>
            </a:r>
            <a:r>
              <a:rPr lang="en-US" sz="2400" dirty="0" err="1"/>
              <a:t>humanitární</a:t>
            </a:r>
            <a:r>
              <a:rPr lang="en-US" sz="2400" dirty="0"/>
              <a:t> </a:t>
            </a:r>
            <a:r>
              <a:rPr lang="en-US" sz="2400" dirty="0" err="1"/>
              <a:t>pomoc</a:t>
            </a:r>
            <a:r>
              <a:rPr lang="en-US" sz="2400" dirty="0"/>
              <a:t> </a:t>
            </a:r>
            <a:r>
              <a:rPr lang="en-US" sz="2400" dirty="0" err="1"/>
              <a:t>tvoří</a:t>
            </a:r>
            <a:r>
              <a:rPr lang="en-US" sz="2400" dirty="0"/>
              <a:t> </a:t>
            </a:r>
            <a:r>
              <a:rPr lang="en-US" sz="2400" dirty="0" err="1"/>
              <a:t>vybrané</a:t>
            </a:r>
            <a:r>
              <a:rPr lang="en-US" sz="2400" dirty="0"/>
              <a:t> </a:t>
            </a:r>
            <a:r>
              <a:rPr lang="en-US" sz="2400" dirty="0" err="1"/>
              <a:t>základní</a:t>
            </a:r>
            <a:r>
              <a:rPr lang="en-US" sz="2400" dirty="0"/>
              <a:t> </a:t>
            </a:r>
            <a:r>
              <a:rPr lang="en-US" sz="2400" dirty="0" err="1"/>
              <a:t>materiály</a:t>
            </a:r>
            <a:r>
              <a:rPr lang="en-US" sz="2400" dirty="0"/>
              <a:t> a </a:t>
            </a:r>
            <a:r>
              <a:rPr lang="en-US" sz="2400" dirty="0" err="1"/>
              <a:t>výrobky</a:t>
            </a:r>
            <a:r>
              <a:rPr lang="en-US" sz="2400" dirty="0"/>
              <a:t> </a:t>
            </a:r>
            <a:r>
              <a:rPr lang="en-US" sz="2400" dirty="0" err="1"/>
              <a:t>určené</a:t>
            </a:r>
            <a:r>
              <a:rPr lang="en-US" sz="2400" dirty="0"/>
              <a:t> po </a:t>
            </a:r>
            <a:r>
              <a:rPr lang="en-US" sz="2400" dirty="0" err="1"/>
              <a:t>vyhlášení</a:t>
            </a:r>
            <a:r>
              <a:rPr lang="en-US" sz="2400" dirty="0"/>
              <a:t> </a:t>
            </a:r>
            <a:r>
              <a:rPr lang="en-US" sz="2400" dirty="0" err="1"/>
              <a:t>krizových</a:t>
            </a:r>
            <a:r>
              <a:rPr lang="en-US" sz="2400" dirty="0"/>
              <a:t> </a:t>
            </a:r>
            <a:r>
              <a:rPr lang="en-US" sz="2400" dirty="0" err="1"/>
              <a:t>stavů</a:t>
            </a:r>
            <a:r>
              <a:rPr lang="en-US" sz="2400" dirty="0"/>
              <a:t> k </a:t>
            </a:r>
            <a:r>
              <a:rPr lang="en-US" sz="2400" dirty="0" err="1"/>
              <a:t>bezplatnému</a:t>
            </a:r>
            <a:r>
              <a:rPr lang="en-US" sz="2400" dirty="0"/>
              <a:t> </a:t>
            </a:r>
            <a:r>
              <a:rPr lang="en-US" sz="2400" dirty="0" err="1"/>
              <a:t>poskytnutí</a:t>
            </a:r>
            <a:r>
              <a:rPr lang="en-US" sz="2400" dirty="0"/>
              <a:t> </a:t>
            </a:r>
            <a:r>
              <a:rPr lang="en-US" sz="2400" dirty="0" err="1"/>
              <a:t>fyzické</a:t>
            </a:r>
            <a:r>
              <a:rPr lang="en-US" sz="2400" dirty="0"/>
              <a:t> </a:t>
            </a:r>
            <a:r>
              <a:rPr lang="en-US" sz="2400" dirty="0" err="1"/>
              <a:t>osobě</a:t>
            </a:r>
            <a:r>
              <a:rPr lang="en-US" sz="2400" dirty="0"/>
              <a:t> </a:t>
            </a:r>
            <a:r>
              <a:rPr lang="en-US" sz="2400" dirty="0" err="1"/>
              <a:t>vážně</a:t>
            </a:r>
            <a:r>
              <a:rPr lang="en-US" sz="2400" dirty="0"/>
              <a:t> </a:t>
            </a:r>
            <a:r>
              <a:rPr lang="en-US" sz="2400" dirty="0" err="1"/>
              <a:t>materiálně</a:t>
            </a:r>
            <a:r>
              <a:rPr lang="en-US" sz="2400" dirty="0"/>
              <a:t> </a:t>
            </a:r>
            <a:r>
              <a:rPr lang="en-US" sz="2400" dirty="0" err="1"/>
              <a:t>postižené</a:t>
            </a:r>
            <a:r>
              <a:rPr lang="en-US" sz="2400" dirty="0"/>
              <a:t>.</a:t>
            </a:r>
          </a:p>
        </p:txBody>
      </p:sp>
    </p:spTree>
    <p:extLst>
      <p:ext uri="{BB962C8B-B14F-4D97-AF65-F5344CB8AC3E}">
        <p14:creationId xmlns:p14="http://schemas.microsoft.com/office/powerpoint/2010/main" val="298142597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Správa státních hmotných rezerv</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indent="0">
              <a:buNone/>
            </a:pPr>
            <a:r>
              <a:rPr lang="en-US" sz="2400" dirty="0" err="1"/>
              <a:t>Správa</a:t>
            </a:r>
            <a:r>
              <a:rPr lang="en-US" sz="2400" dirty="0"/>
              <a:t> </a:t>
            </a:r>
            <a:r>
              <a:rPr lang="en-US" sz="2400" dirty="0" err="1"/>
              <a:t>státních</a:t>
            </a:r>
            <a:r>
              <a:rPr lang="en-US" sz="2400" dirty="0"/>
              <a:t> </a:t>
            </a:r>
            <a:r>
              <a:rPr lang="en-US" sz="2400" dirty="0" err="1"/>
              <a:t>hmotných</a:t>
            </a:r>
            <a:r>
              <a:rPr lang="en-US" sz="2400" dirty="0"/>
              <a:t> </a:t>
            </a:r>
            <a:r>
              <a:rPr lang="en-US" sz="2400" dirty="0" err="1"/>
              <a:t>rezerv</a:t>
            </a:r>
            <a:r>
              <a:rPr lang="en-US" sz="2400" dirty="0"/>
              <a:t> je </a:t>
            </a:r>
            <a:r>
              <a:rPr lang="en-US" sz="2400" dirty="0" err="1"/>
              <a:t>ústředním</a:t>
            </a:r>
            <a:r>
              <a:rPr lang="en-US" sz="2400" dirty="0"/>
              <a:t> </a:t>
            </a:r>
            <a:r>
              <a:rPr lang="en-US" sz="2400" dirty="0" err="1"/>
              <a:t>orgánem</a:t>
            </a:r>
            <a:r>
              <a:rPr lang="en-US" sz="2400" dirty="0"/>
              <a:t> </a:t>
            </a:r>
            <a:r>
              <a:rPr lang="en-US" sz="2400" dirty="0" err="1"/>
              <a:t>státní</a:t>
            </a:r>
            <a:r>
              <a:rPr lang="en-US" sz="2400" dirty="0"/>
              <a:t> </a:t>
            </a:r>
            <a:r>
              <a:rPr lang="en-US" sz="2400" dirty="0" err="1"/>
              <a:t>správy</a:t>
            </a:r>
            <a:r>
              <a:rPr lang="en-US" sz="2400" dirty="0"/>
              <a:t>  v </a:t>
            </a:r>
            <a:r>
              <a:rPr lang="en-US" sz="2400" dirty="0" err="1"/>
              <a:t>oblastech</a:t>
            </a:r>
            <a:r>
              <a:rPr lang="en-US" sz="2400" dirty="0"/>
              <a:t> </a:t>
            </a:r>
            <a:r>
              <a:rPr lang="en-US" sz="2400" dirty="0" err="1"/>
              <a:t>hospodářských</a:t>
            </a:r>
            <a:r>
              <a:rPr lang="en-US" sz="2400" dirty="0"/>
              <a:t> </a:t>
            </a:r>
            <a:r>
              <a:rPr lang="en-US" sz="2400" dirty="0" err="1"/>
              <a:t>opatření</a:t>
            </a:r>
            <a:r>
              <a:rPr lang="en-US" sz="2400" dirty="0"/>
              <a:t> pro </a:t>
            </a:r>
            <a:r>
              <a:rPr lang="en-US" sz="2400" dirty="0" err="1"/>
              <a:t>krizové</a:t>
            </a:r>
            <a:r>
              <a:rPr lang="en-US" sz="2400" dirty="0"/>
              <a:t> </a:t>
            </a:r>
            <a:r>
              <a:rPr lang="en-US" sz="2400" dirty="0" err="1"/>
              <a:t>stavy</a:t>
            </a:r>
            <a:r>
              <a:rPr lang="en-US" sz="2400" dirty="0"/>
              <a:t> a </a:t>
            </a:r>
            <a:r>
              <a:rPr lang="en-US" sz="2400" dirty="0" err="1"/>
              <a:t>státních</a:t>
            </a:r>
            <a:r>
              <a:rPr lang="en-US" sz="2400" dirty="0"/>
              <a:t> </a:t>
            </a:r>
            <a:r>
              <a:rPr lang="en-US" sz="2400" dirty="0" err="1"/>
              <a:t>hmotných</a:t>
            </a:r>
            <a:r>
              <a:rPr lang="en-US" sz="2400" dirty="0"/>
              <a:t> </a:t>
            </a:r>
            <a:r>
              <a:rPr lang="en-US" sz="2400" dirty="0" err="1"/>
              <a:t>rezerv</a:t>
            </a:r>
            <a:r>
              <a:rPr lang="en-US" sz="2400" dirty="0"/>
              <a:t>. </a:t>
            </a:r>
          </a:p>
          <a:p>
            <a:pPr marL="0" indent="0">
              <a:buNone/>
            </a:pPr>
            <a:r>
              <a:rPr lang="en-US" sz="2400" dirty="0" err="1"/>
              <a:t>Sídlem</a:t>
            </a:r>
            <a:r>
              <a:rPr lang="en-US" sz="2400" dirty="0"/>
              <a:t> </a:t>
            </a:r>
            <a:r>
              <a:rPr lang="en-US" sz="2400" dirty="0" err="1"/>
              <a:t>Správy</a:t>
            </a:r>
            <a:r>
              <a:rPr lang="en-US" sz="2400" dirty="0"/>
              <a:t> je Praha. </a:t>
            </a:r>
          </a:p>
          <a:p>
            <a:pPr marL="0" indent="0">
              <a:buNone/>
            </a:pPr>
            <a:r>
              <a:rPr lang="en-US" sz="2400" dirty="0"/>
              <a:t>V </a:t>
            </a:r>
            <a:r>
              <a:rPr lang="en-US" sz="2400" dirty="0" err="1"/>
              <a:t>čele</a:t>
            </a:r>
            <a:r>
              <a:rPr lang="en-US" sz="2400" dirty="0"/>
              <a:t> </a:t>
            </a:r>
            <a:r>
              <a:rPr lang="en-US" sz="2400" dirty="0" err="1"/>
              <a:t>Správy</a:t>
            </a:r>
            <a:r>
              <a:rPr lang="en-US" sz="2400" dirty="0"/>
              <a:t> je </a:t>
            </a:r>
            <a:r>
              <a:rPr lang="en-US" sz="2400" dirty="0" err="1"/>
              <a:t>předseda</a:t>
            </a:r>
            <a:r>
              <a:rPr lang="en-US" sz="2400" dirty="0"/>
              <a:t>, </a:t>
            </a:r>
            <a:r>
              <a:rPr lang="en-US" sz="2400" dirty="0" err="1"/>
              <a:t>kterého</a:t>
            </a:r>
            <a:r>
              <a:rPr lang="en-US" sz="2400" dirty="0"/>
              <a:t> </a:t>
            </a:r>
            <a:r>
              <a:rPr lang="en-US" sz="2400" dirty="0" err="1"/>
              <a:t>jmenuje</a:t>
            </a:r>
            <a:r>
              <a:rPr lang="en-US" sz="2400" dirty="0"/>
              <a:t> a </a:t>
            </a:r>
            <a:r>
              <a:rPr lang="en-US" sz="2400" dirty="0" err="1"/>
              <a:t>odvolává</a:t>
            </a:r>
            <a:r>
              <a:rPr lang="en-US" sz="2400" dirty="0"/>
              <a:t> </a:t>
            </a:r>
            <a:r>
              <a:rPr lang="en-US" sz="2400" dirty="0" err="1"/>
              <a:t>vláda</a:t>
            </a:r>
            <a:r>
              <a:rPr lang="en-US" sz="2400" dirty="0"/>
              <a:t> </a:t>
            </a:r>
            <a:r>
              <a:rPr lang="en-US" sz="2400" dirty="0" err="1"/>
              <a:t>na</a:t>
            </a:r>
            <a:r>
              <a:rPr lang="en-US" sz="2400" dirty="0"/>
              <a:t> </a:t>
            </a:r>
            <a:r>
              <a:rPr lang="en-US" sz="2400" dirty="0" err="1"/>
              <a:t>návrh</a:t>
            </a:r>
            <a:r>
              <a:rPr lang="en-US" sz="2400" dirty="0"/>
              <a:t> </a:t>
            </a:r>
            <a:r>
              <a:rPr lang="en-US" sz="2400" dirty="0" err="1"/>
              <a:t>ministra</a:t>
            </a:r>
            <a:r>
              <a:rPr lang="en-US" sz="2400" dirty="0"/>
              <a:t> </a:t>
            </a:r>
            <a:r>
              <a:rPr lang="en-US" sz="2400" dirty="0" err="1"/>
              <a:t>průmyslu</a:t>
            </a:r>
            <a:r>
              <a:rPr lang="en-US" sz="2400" dirty="0"/>
              <a:t> a </a:t>
            </a:r>
            <a:r>
              <a:rPr lang="en-US" sz="2400" dirty="0" err="1"/>
              <a:t>obchodu</a:t>
            </a:r>
            <a:r>
              <a:rPr lang="en-US" sz="2400" dirty="0"/>
              <a:t> v </a:t>
            </a:r>
            <a:r>
              <a:rPr lang="en-US" sz="2400" dirty="0" err="1"/>
              <a:t>dohodě</a:t>
            </a:r>
            <a:r>
              <a:rPr lang="en-US" sz="2400" dirty="0"/>
              <a:t> s </a:t>
            </a:r>
            <a:r>
              <a:rPr lang="en-US" sz="2400" dirty="0" err="1"/>
              <a:t>ministrem</a:t>
            </a:r>
            <a:r>
              <a:rPr lang="en-US" sz="2400" dirty="0"/>
              <a:t> </a:t>
            </a:r>
            <a:r>
              <a:rPr lang="en-US" sz="2400" dirty="0" err="1"/>
              <a:t>financí</a:t>
            </a:r>
            <a:r>
              <a:rPr lang="en-US" sz="2400" dirty="0"/>
              <a:t> </a:t>
            </a:r>
          </a:p>
        </p:txBody>
      </p:sp>
    </p:spTree>
    <p:extLst>
      <p:ext uri="{BB962C8B-B14F-4D97-AF65-F5344CB8AC3E}">
        <p14:creationId xmlns:p14="http://schemas.microsoft.com/office/powerpoint/2010/main" val="126518042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271" name="Rectangle 13927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73" name="Rectangle 13927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275" name="Rectangle 13927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5"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Základní  lidská práva a svobody</a:t>
            </a:r>
          </a:p>
        </p:txBody>
      </p:sp>
      <p:sp>
        <p:nvSpPr>
          <p:cNvPr id="139266"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Lidé jsou svobodní a rovní v důstojnosti i v právech. Základní práva a svobody jsou nezadatelné, nezcizitelné, nepromlčitelné a nezrušitelné.</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 </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Každý může činit, co není zákonem zakázáno, a nikdo nesmí být nucen činit, co zákon neukládá</a:t>
            </a:r>
          </a:p>
        </p:txBody>
      </p:sp>
      <p:cxnSp>
        <p:nvCxnSpPr>
          <p:cNvPr id="139277" name="Straight Connector 13927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9265"/>
                                        </p:tgtEl>
                                        <p:attrNameLst>
                                          <p:attrName>style.visibility</p:attrName>
                                        </p:attrNameLst>
                                      </p:cBhvr>
                                      <p:to>
                                        <p:strVal val="visible"/>
                                      </p:to>
                                    </p:set>
                                    <p:animEffect transition="in" filter="fade">
                                      <p:cBhvr>
                                        <p:cTn id="7" dur="400"/>
                                        <p:tgtEl>
                                          <p:spTgt spid="13926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39266">
                                            <p:txEl>
                                              <p:pRg st="0" end="0"/>
                                            </p:txEl>
                                          </p:spTgt>
                                        </p:tgtEl>
                                        <p:attrNameLst>
                                          <p:attrName>style.visibility</p:attrName>
                                        </p:attrNameLst>
                                      </p:cBhvr>
                                      <p:to>
                                        <p:strVal val="visible"/>
                                      </p:to>
                                    </p:set>
                                    <p:animEffect transition="in" filter="fade">
                                      <p:cBhvr>
                                        <p:cTn id="10" dur="400"/>
                                        <p:tgtEl>
                                          <p:spTgt spid="1392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139266">
                                            <p:txEl>
                                              <p:pRg st="1" end="1"/>
                                            </p:txEl>
                                          </p:spTgt>
                                        </p:tgtEl>
                                        <p:attrNameLst>
                                          <p:attrName>style.visibility</p:attrName>
                                        </p:attrNameLst>
                                      </p:cBhvr>
                                      <p:to>
                                        <p:strVal val="visible"/>
                                      </p:to>
                                    </p:set>
                                    <p:animEffect transition="in" filter="fade">
                                      <p:cBhvr>
                                        <p:cTn id="15" dur="400"/>
                                        <p:tgtEl>
                                          <p:spTgt spid="13926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139266">
                                            <p:txEl>
                                              <p:pRg st="2" end="2"/>
                                            </p:txEl>
                                          </p:spTgt>
                                        </p:tgtEl>
                                        <p:attrNameLst>
                                          <p:attrName>style.visibility</p:attrName>
                                        </p:attrNameLst>
                                      </p:cBhvr>
                                      <p:to>
                                        <p:strVal val="visible"/>
                                      </p:to>
                                    </p:set>
                                    <p:animEffect transition="in" filter="fade">
                                      <p:cBhvr>
                                        <p:cTn id="20" dur="400"/>
                                        <p:tgtEl>
                                          <p:spTgt spid="139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5" grpId="0"/>
      <p:bldP spid="139266" grpId="0" build="p"/>
    </p:bldLst>
  </p:timing>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1559" name="Rectangle 15155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3"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Charakter státní moci</a:t>
            </a:r>
          </a:p>
        </p:txBody>
      </p:sp>
      <p:grpSp>
        <p:nvGrpSpPr>
          <p:cNvPr id="151561" name="Group 15156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1562" name="Rectangle 15156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63" name="Rectangle 15156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565" name="Rectangle 15156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4"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Stát</a:t>
            </a:r>
            <a:r>
              <a:rPr lang="en-US" sz="2400" dirty="0"/>
              <a:t> je </a:t>
            </a:r>
            <a:r>
              <a:rPr lang="en-US" sz="2400" dirty="0" err="1"/>
              <a:t>založen</a:t>
            </a:r>
            <a:r>
              <a:rPr lang="en-US" sz="2400" dirty="0"/>
              <a:t> </a:t>
            </a:r>
            <a:r>
              <a:rPr lang="en-US" sz="2400" dirty="0" err="1"/>
              <a:t>na</a:t>
            </a:r>
            <a:r>
              <a:rPr lang="en-US" sz="2400" dirty="0"/>
              <a:t> </a:t>
            </a:r>
            <a:r>
              <a:rPr lang="en-US" sz="2400" dirty="0" err="1"/>
              <a:t>demokratických</a:t>
            </a:r>
            <a:r>
              <a:rPr lang="en-US" sz="2400" dirty="0"/>
              <a:t> </a:t>
            </a:r>
            <a:r>
              <a:rPr lang="en-US" sz="2400" dirty="0" err="1"/>
              <a:t>hodnotách</a:t>
            </a:r>
            <a:r>
              <a:rPr lang="en-US" sz="2400" dirty="0"/>
              <a:t> a </a:t>
            </a:r>
            <a:r>
              <a:rPr lang="en-US" sz="2400" dirty="0" err="1"/>
              <a:t>nesmí</a:t>
            </a:r>
            <a:r>
              <a:rPr lang="en-US" sz="2400" dirty="0"/>
              <a:t> se </a:t>
            </a:r>
            <a:r>
              <a:rPr lang="en-US" sz="2400" dirty="0" err="1"/>
              <a:t>vázat</a:t>
            </a:r>
            <a:r>
              <a:rPr lang="en-US" sz="2400" dirty="0"/>
              <a:t> ani </a:t>
            </a:r>
            <a:r>
              <a:rPr lang="en-US" sz="2400" dirty="0" err="1"/>
              <a:t>na</a:t>
            </a:r>
            <a:r>
              <a:rPr lang="en-US" sz="2400" dirty="0"/>
              <a:t> </a:t>
            </a:r>
            <a:r>
              <a:rPr lang="en-US" sz="2400" dirty="0" err="1"/>
              <a:t>výlučnou</a:t>
            </a:r>
            <a:r>
              <a:rPr lang="en-US" sz="2400" dirty="0"/>
              <a:t> </a:t>
            </a:r>
            <a:r>
              <a:rPr lang="en-US" sz="2400" dirty="0" err="1"/>
              <a:t>ideologii</a:t>
            </a:r>
            <a:r>
              <a:rPr lang="en-US" sz="2400" dirty="0"/>
              <a:t>, ani </a:t>
            </a:r>
            <a:r>
              <a:rPr lang="en-US" sz="2400" dirty="0" err="1"/>
              <a:t>na</a:t>
            </a:r>
            <a:r>
              <a:rPr lang="en-US" sz="2400" dirty="0"/>
              <a:t> </a:t>
            </a:r>
            <a:r>
              <a:rPr lang="en-US" sz="2400" dirty="0" err="1"/>
              <a:t>náboženské</a:t>
            </a:r>
            <a:r>
              <a:rPr lang="en-US" sz="2400" dirty="0"/>
              <a:t> </a:t>
            </a:r>
            <a:r>
              <a:rPr lang="en-US" sz="2400" dirty="0" err="1"/>
              <a:t>vyznání</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Státní</a:t>
            </a:r>
            <a:r>
              <a:rPr lang="en-US" sz="2400" dirty="0"/>
              <a:t> </a:t>
            </a:r>
            <a:r>
              <a:rPr lang="en-US" sz="2400" dirty="0" err="1"/>
              <a:t>moc</a:t>
            </a:r>
            <a:r>
              <a:rPr lang="en-US" sz="2400" dirty="0"/>
              <a:t> </a:t>
            </a:r>
            <a:r>
              <a:rPr lang="en-US" sz="2400" dirty="0" err="1"/>
              <a:t>lze</a:t>
            </a:r>
            <a:r>
              <a:rPr lang="en-US" sz="2400" dirty="0"/>
              <a:t> </a:t>
            </a:r>
            <a:r>
              <a:rPr lang="en-US" sz="2400" dirty="0" err="1"/>
              <a:t>uplatňovat</a:t>
            </a:r>
            <a:r>
              <a:rPr lang="en-US" sz="2400" dirty="0"/>
              <a:t> </a:t>
            </a:r>
            <a:r>
              <a:rPr lang="en-US" sz="2400" dirty="0" err="1"/>
              <a:t>jen</a:t>
            </a:r>
            <a:r>
              <a:rPr lang="en-US" sz="2400" dirty="0"/>
              <a:t> v </a:t>
            </a:r>
            <a:r>
              <a:rPr lang="en-US" sz="2400" dirty="0" err="1"/>
              <a:t>případech</a:t>
            </a:r>
            <a:r>
              <a:rPr lang="en-US" sz="2400" dirty="0"/>
              <a:t> a v </a:t>
            </a:r>
            <a:r>
              <a:rPr lang="en-US" sz="2400" dirty="0" err="1"/>
              <a:t>mezích</a:t>
            </a:r>
            <a:r>
              <a:rPr lang="en-US" sz="2400" dirty="0"/>
              <a:t> </a:t>
            </a:r>
            <a:r>
              <a:rPr lang="en-US" sz="2400" dirty="0" err="1"/>
              <a:t>stanovených</a:t>
            </a:r>
            <a:r>
              <a:rPr lang="en-US" sz="2400" dirty="0"/>
              <a:t> </a:t>
            </a:r>
            <a:r>
              <a:rPr lang="en-US" sz="2400" dirty="0" err="1"/>
              <a:t>zákonem</a:t>
            </a:r>
            <a:r>
              <a:rPr lang="en-US" sz="2400" dirty="0"/>
              <a:t>, a to </a:t>
            </a:r>
            <a:r>
              <a:rPr lang="en-US" sz="2400" dirty="0" err="1"/>
              <a:t>způsobem</a:t>
            </a:r>
            <a:r>
              <a:rPr lang="en-US" sz="2400" dirty="0"/>
              <a:t>, </a:t>
            </a:r>
            <a:r>
              <a:rPr lang="en-US" sz="2400" dirty="0" err="1"/>
              <a:t>který</a:t>
            </a:r>
            <a:r>
              <a:rPr lang="en-US" sz="2400" dirty="0"/>
              <a:t> </a:t>
            </a:r>
            <a:r>
              <a:rPr lang="en-US" sz="2400" dirty="0" err="1"/>
              <a:t>zákon</a:t>
            </a:r>
            <a:r>
              <a:rPr lang="en-US" sz="2400" dirty="0"/>
              <a:t> </a:t>
            </a:r>
            <a:r>
              <a:rPr lang="en-US" sz="2400" dirty="0" err="1"/>
              <a:t>stanoví</a:t>
            </a:r>
            <a:r>
              <a:rPr lang="en-US" sz="2400" dirty="0"/>
              <a:t>.</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Státní</a:t>
            </a:r>
            <a:r>
              <a:rPr lang="en-US" sz="2400" dirty="0"/>
              <a:t> </a:t>
            </a:r>
            <a:r>
              <a:rPr lang="en-US" sz="2400" dirty="0" err="1"/>
              <a:t>moc</a:t>
            </a:r>
            <a:r>
              <a:rPr lang="en-US" sz="2400" dirty="0"/>
              <a:t> </a:t>
            </a:r>
            <a:r>
              <a:rPr lang="en-US" sz="2400" dirty="0" err="1"/>
              <a:t>slouží</a:t>
            </a:r>
            <a:r>
              <a:rPr lang="en-US" sz="2400" dirty="0"/>
              <a:t> </a:t>
            </a:r>
            <a:r>
              <a:rPr lang="en-US" sz="2400" dirty="0" err="1"/>
              <a:t>všem</a:t>
            </a:r>
            <a:r>
              <a:rPr lang="en-US" sz="2400" dirty="0"/>
              <a:t> </a:t>
            </a:r>
            <a:r>
              <a:rPr lang="en-US" sz="2400" dirty="0" err="1"/>
              <a:t>občanům</a:t>
            </a:r>
            <a:r>
              <a:rPr lang="en-US" sz="2400" dirty="0"/>
              <a:t> a </a:t>
            </a:r>
            <a:r>
              <a:rPr lang="en-US" sz="2400" dirty="0" err="1"/>
              <a:t>lze</a:t>
            </a:r>
            <a:r>
              <a:rPr lang="en-US" sz="2400" dirty="0"/>
              <a:t> ji </a:t>
            </a:r>
            <a:r>
              <a:rPr lang="en-US" sz="2400" dirty="0" err="1"/>
              <a:t>uplatňovat</a:t>
            </a:r>
            <a:r>
              <a:rPr lang="en-US" sz="2400" dirty="0"/>
              <a:t> </a:t>
            </a:r>
            <a:r>
              <a:rPr lang="en-US" sz="2400" dirty="0" err="1"/>
              <a:t>jen</a:t>
            </a:r>
            <a:r>
              <a:rPr lang="en-US" sz="2400" dirty="0"/>
              <a:t> v </a:t>
            </a:r>
            <a:r>
              <a:rPr lang="en-US" sz="2400" dirty="0" err="1"/>
              <a:t>případech</a:t>
            </a:r>
            <a:r>
              <a:rPr lang="en-US" sz="2400" dirty="0"/>
              <a:t>, v </a:t>
            </a:r>
            <a:r>
              <a:rPr lang="en-US" sz="2400" dirty="0" err="1"/>
              <a:t>mezích</a:t>
            </a:r>
            <a:r>
              <a:rPr lang="en-US" sz="2400" dirty="0"/>
              <a:t> a </a:t>
            </a:r>
            <a:r>
              <a:rPr lang="en-US" sz="2400" dirty="0" err="1"/>
              <a:t>způsoby</a:t>
            </a:r>
            <a:r>
              <a:rPr lang="en-US" sz="2400" dirty="0"/>
              <a:t>, </a:t>
            </a:r>
            <a:r>
              <a:rPr lang="en-US" sz="2400" dirty="0" err="1"/>
              <a:t>které</a:t>
            </a:r>
            <a:r>
              <a:rPr lang="en-US" sz="2400" dirty="0"/>
              <a:t> </a:t>
            </a:r>
            <a:r>
              <a:rPr lang="en-US" sz="2400" dirty="0" err="1"/>
              <a:t>stanoví</a:t>
            </a:r>
            <a:r>
              <a:rPr lang="en-US" sz="2400" dirty="0"/>
              <a:t> </a:t>
            </a:r>
            <a:r>
              <a:rPr lang="en-US" sz="2400" dirty="0" err="1"/>
              <a:t>zákon</a:t>
            </a:r>
            <a:r>
              <a:rPr lang="en-US" sz="24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5655" name="Rectangle 155654">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57" name="Rectangle 155656">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59" name="Rectangle 155658">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661" name="Rectangle 155660">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49" name="Rectangle 1"/>
          <p:cNvSpPr>
            <a:spLocks noGrp="1" noChangeArrowheads="1"/>
          </p:cNvSpPr>
          <p:nvPr>
            <p:ph type="title"/>
          </p:nvPr>
        </p:nvSpPr>
        <p:spPr>
          <a:xfrm>
            <a:off x="987689" y="3071183"/>
            <a:ext cx="9910296" cy="2590027"/>
          </a:xfrm>
        </p:spPr>
        <p:txBody>
          <a:bodyPr vert="horz" lIns="91440" tIns="45720" rIns="91440" bIns="4572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0" kern="1200">
                <a:solidFill>
                  <a:schemeClr val="tx1"/>
                </a:solidFill>
                <a:latin typeface="+mj-lt"/>
                <a:ea typeface="+mj-ea"/>
                <a:cs typeface="+mj-cs"/>
              </a:rPr>
              <a:t>Způsobilost mít práva</a:t>
            </a:r>
          </a:p>
        </p:txBody>
      </p:sp>
      <p:sp>
        <p:nvSpPr>
          <p:cNvPr id="155650" name="Rectangle 2"/>
          <p:cNvSpPr>
            <a:spLocks noGrp="1" noChangeArrowheads="1"/>
          </p:cNvSpPr>
          <p:nvPr>
            <p:ph type="subTitle" idx="4294967295"/>
          </p:nvPr>
        </p:nvSpPr>
        <p:spPr bwMode="auto">
          <a:xfrm>
            <a:off x="987688" y="1553518"/>
            <a:ext cx="9910295" cy="128173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b">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Každý je způsobilý mít práva. Tato způsobolist začíná narozením a končí smrtí. Způsobilost mít práva  má i počaté dítě, narodí-li se živé. </a:t>
            </a:r>
          </a:p>
        </p:txBody>
      </p:sp>
      <p:sp>
        <p:nvSpPr>
          <p:cNvPr id="155663" name="Rectangle 155662">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55649"/>
                                        </p:tgtEl>
                                        <p:attrNameLst>
                                          <p:attrName>style.visibility</p:attrName>
                                        </p:attrNameLst>
                                      </p:cBhvr>
                                      <p:to>
                                        <p:strVal val="visible"/>
                                      </p:to>
                                    </p:set>
                                    <p:animEffect transition="in" filter="fade">
                                      <p:cBhvr>
                                        <p:cTn id="7" dur="1000"/>
                                        <p:tgtEl>
                                          <p:spTgt spid="155649"/>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155650">
                                            <p:txEl>
                                              <p:pRg st="0" end="0"/>
                                            </p:txEl>
                                          </p:spTgt>
                                        </p:tgtEl>
                                        <p:attrNameLst>
                                          <p:attrName>style.visibility</p:attrName>
                                        </p:attrNameLst>
                                      </p:cBhvr>
                                      <p:to>
                                        <p:strVal val="visible"/>
                                      </p:to>
                                    </p:set>
                                    <p:animEffect transition="in" filter="fade">
                                      <p:cBhvr>
                                        <p:cTn id="10" dur="1000"/>
                                        <p:tgtEl>
                                          <p:spTgt spid="155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49" grpId="0"/>
      <p:bldP spid="15565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Československá federace</a:t>
            </a:r>
          </a:p>
        </p:txBody>
      </p:sp>
      <p:grpSp>
        <p:nvGrpSpPr>
          <p:cNvPr id="11273" name="Group 112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274" name="Rectangle 112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77" name="Rectangle 112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body" idx="1"/>
          </p:nvPr>
        </p:nvSpPr>
        <p:spPr>
          <a:xfrm>
            <a:off x="793660" y="2599509"/>
            <a:ext cx="10143668" cy="3435531"/>
          </a:xfrm>
        </p:spPr>
        <p:txBody>
          <a:bodyPr vert="horz" lIns="91440" tIns="208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Ústavní zákon č. 143/1968 Sb. : ČSSR</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Vznik ČSR a SSR</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Federální shromáždění  zákonodárným sborem federace. </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 Sněmovny lidu 200 poslanců  poměr dvě ku jedné ČSR a SSR podle obyvatel v celé federaci</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Sněmovny národů 150 poslanců 75 ČSR a 75 SSR ,</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Zákaz majorizace</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ČNR a SNR – národní parlamenty</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Ústavní soud – nikdy nebyl vytvořen, zůstal jen v textu ústavního zákona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583" name="Rectangle 15258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7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Ukládání povinností</a:t>
            </a:r>
          </a:p>
        </p:txBody>
      </p:sp>
      <p:grpSp>
        <p:nvGrpSpPr>
          <p:cNvPr id="152585" name="Group 15258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2586" name="Rectangle 15258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87" name="Rectangle 15258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589" name="Rectangle 1525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7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Povinnosti</a:t>
            </a:r>
            <a:r>
              <a:rPr lang="en-US" sz="2200" dirty="0"/>
              <a:t> </a:t>
            </a:r>
            <a:r>
              <a:rPr lang="en-US" sz="2200" dirty="0" err="1"/>
              <a:t>mohou</a:t>
            </a:r>
            <a:r>
              <a:rPr lang="en-US" sz="2200" dirty="0"/>
              <a:t> </a:t>
            </a:r>
            <a:r>
              <a:rPr lang="en-US" sz="2200" dirty="0" err="1"/>
              <a:t>být</a:t>
            </a:r>
            <a:r>
              <a:rPr lang="en-US" sz="2200" dirty="0"/>
              <a:t> </a:t>
            </a:r>
            <a:r>
              <a:rPr lang="en-US" sz="2200" dirty="0" err="1"/>
              <a:t>ukládány</a:t>
            </a:r>
            <a:r>
              <a:rPr lang="en-US" sz="2200" dirty="0"/>
              <a:t> </a:t>
            </a:r>
            <a:r>
              <a:rPr lang="en-US" sz="2200" dirty="0" err="1"/>
              <a:t>toliko</a:t>
            </a:r>
            <a:r>
              <a:rPr lang="en-US" sz="2200" dirty="0"/>
              <a:t> </a:t>
            </a:r>
            <a:r>
              <a:rPr lang="en-US" sz="2200" dirty="0" err="1"/>
              <a:t>na</a:t>
            </a:r>
            <a:r>
              <a:rPr lang="en-US" sz="2200" dirty="0"/>
              <a:t> </a:t>
            </a:r>
            <a:r>
              <a:rPr lang="en-US" sz="2200" dirty="0" err="1"/>
              <a:t>základě</a:t>
            </a:r>
            <a:r>
              <a:rPr lang="en-US" sz="2200" dirty="0"/>
              <a:t> </a:t>
            </a:r>
            <a:r>
              <a:rPr lang="en-US" sz="2200" dirty="0" err="1"/>
              <a:t>zákona</a:t>
            </a:r>
            <a:r>
              <a:rPr lang="en-US" sz="2200" dirty="0"/>
              <a:t> a v </a:t>
            </a:r>
            <a:r>
              <a:rPr lang="en-US" sz="2200" dirty="0" err="1"/>
              <a:t>jeho</a:t>
            </a:r>
            <a:r>
              <a:rPr lang="en-US" sz="2200" dirty="0"/>
              <a:t> </a:t>
            </a:r>
            <a:r>
              <a:rPr lang="en-US" sz="2200" dirty="0" err="1"/>
              <a:t>mezích</a:t>
            </a:r>
            <a:r>
              <a:rPr lang="en-US" sz="2200" dirty="0"/>
              <a:t> a </a:t>
            </a:r>
            <a:r>
              <a:rPr lang="en-US" sz="2200" dirty="0" err="1"/>
              <a:t>jen</a:t>
            </a:r>
            <a:r>
              <a:rPr lang="en-US" sz="2200" dirty="0"/>
              <a:t> </a:t>
            </a:r>
            <a:r>
              <a:rPr lang="en-US" sz="2200" dirty="0" err="1"/>
              <a:t>při</a:t>
            </a:r>
            <a:r>
              <a:rPr lang="en-US" sz="2200" dirty="0"/>
              <a:t> </a:t>
            </a:r>
            <a:r>
              <a:rPr lang="en-US" sz="2200" dirty="0" err="1"/>
              <a:t>zachování</a:t>
            </a:r>
            <a:r>
              <a:rPr lang="en-US" sz="2200" dirty="0"/>
              <a:t> </a:t>
            </a:r>
            <a:r>
              <a:rPr lang="en-US" sz="2200" dirty="0" err="1"/>
              <a:t>základních</a:t>
            </a:r>
            <a:r>
              <a:rPr lang="en-US" sz="2200" dirty="0"/>
              <a:t> </a:t>
            </a:r>
            <a:r>
              <a:rPr lang="en-US" sz="2200" dirty="0" err="1"/>
              <a:t>práv</a:t>
            </a:r>
            <a:r>
              <a:rPr lang="en-US" sz="2200" dirty="0"/>
              <a:t> a </a:t>
            </a:r>
            <a:r>
              <a:rPr lang="en-US" sz="2200" dirty="0" err="1"/>
              <a:t>svobod</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Zákonná</a:t>
            </a:r>
            <a:r>
              <a:rPr lang="en-US" sz="2200" dirty="0"/>
              <a:t> </a:t>
            </a:r>
            <a:r>
              <a:rPr lang="en-US" sz="2200" dirty="0" err="1"/>
              <a:t>omezení</a:t>
            </a:r>
            <a:r>
              <a:rPr lang="en-US" sz="2200" dirty="0"/>
              <a:t> </a:t>
            </a:r>
            <a:r>
              <a:rPr lang="en-US" sz="2200" dirty="0" err="1"/>
              <a:t>základních</a:t>
            </a:r>
            <a:r>
              <a:rPr lang="en-US" sz="2200" dirty="0"/>
              <a:t> </a:t>
            </a:r>
            <a:r>
              <a:rPr lang="en-US" sz="2200" dirty="0" err="1"/>
              <a:t>práv</a:t>
            </a:r>
            <a:r>
              <a:rPr lang="en-US" sz="2200" dirty="0"/>
              <a:t> a </a:t>
            </a:r>
            <a:r>
              <a:rPr lang="en-US" sz="2200" dirty="0" err="1"/>
              <a:t>svobod</a:t>
            </a:r>
            <a:r>
              <a:rPr lang="en-US" sz="2200" dirty="0"/>
              <a:t> </a:t>
            </a:r>
            <a:r>
              <a:rPr lang="en-US" sz="2200" dirty="0" err="1"/>
              <a:t>musí</a:t>
            </a:r>
            <a:r>
              <a:rPr lang="en-US" sz="2200" dirty="0"/>
              <a:t> </a:t>
            </a:r>
            <a:r>
              <a:rPr lang="en-US" sz="2200" dirty="0" err="1"/>
              <a:t>platit</a:t>
            </a:r>
            <a:r>
              <a:rPr lang="en-US" sz="2200" dirty="0"/>
              <a:t> </a:t>
            </a:r>
            <a:r>
              <a:rPr lang="en-US" sz="2200" dirty="0" err="1"/>
              <a:t>stejně</a:t>
            </a:r>
            <a:r>
              <a:rPr lang="en-US" sz="2200" dirty="0"/>
              <a:t> pro </a:t>
            </a:r>
            <a:r>
              <a:rPr lang="en-US" sz="2200" dirty="0" err="1"/>
              <a:t>všechny</a:t>
            </a:r>
            <a:r>
              <a:rPr lang="en-US" sz="2200" dirty="0"/>
              <a:t> </a:t>
            </a:r>
            <a:r>
              <a:rPr lang="en-US" sz="2200" dirty="0" err="1"/>
              <a:t>případy</a:t>
            </a:r>
            <a:r>
              <a:rPr lang="en-US" sz="2200" dirty="0"/>
              <a:t>, </a:t>
            </a:r>
            <a:r>
              <a:rPr lang="en-US" sz="2200" dirty="0" err="1"/>
              <a:t>které</a:t>
            </a:r>
            <a:r>
              <a:rPr lang="en-US" sz="2200" dirty="0"/>
              <a:t> </a:t>
            </a:r>
            <a:r>
              <a:rPr lang="en-US" sz="2200" dirty="0" err="1"/>
              <a:t>splňují</a:t>
            </a:r>
            <a:r>
              <a:rPr lang="en-US" sz="2200" dirty="0"/>
              <a:t> </a:t>
            </a:r>
            <a:r>
              <a:rPr lang="en-US" sz="2200" dirty="0" err="1"/>
              <a:t>stanovené</a:t>
            </a:r>
            <a:r>
              <a:rPr lang="en-US" sz="2200" dirty="0"/>
              <a:t> </a:t>
            </a:r>
            <a:r>
              <a:rPr lang="en-US" sz="2200" dirty="0" err="1"/>
              <a:t>podmínky</a:t>
            </a:r>
            <a:r>
              <a:rPr lang="en-US" sz="22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Při</a:t>
            </a:r>
            <a:r>
              <a:rPr lang="en-US" sz="2200" dirty="0"/>
              <a:t> </a:t>
            </a:r>
            <a:r>
              <a:rPr lang="en-US" sz="2200" dirty="0" err="1"/>
              <a:t>používání</a:t>
            </a:r>
            <a:r>
              <a:rPr lang="en-US" sz="2200" dirty="0"/>
              <a:t> </a:t>
            </a:r>
            <a:r>
              <a:rPr lang="en-US" sz="2200" dirty="0" err="1"/>
              <a:t>ustanovení</a:t>
            </a:r>
            <a:r>
              <a:rPr lang="en-US" sz="2200" dirty="0"/>
              <a:t> o </a:t>
            </a:r>
            <a:r>
              <a:rPr lang="en-US" sz="2200" dirty="0" err="1"/>
              <a:t>mezích</a:t>
            </a:r>
            <a:r>
              <a:rPr lang="en-US" sz="2200" dirty="0"/>
              <a:t> </a:t>
            </a:r>
            <a:r>
              <a:rPr lang="en-US" sz="2200" dirty="0" err="1"/>
              <a:t>základních</a:t>
            </a:r>
            <a:r>
              <a:rPr lang="en-US" sz="2200" dirty="0"/>
              <a:t> </a:t>
            </a:r>
            <a:r>
              <a:rPr lang="en-US" sz="2200" dirty="0" err="1"/>
              <a:t>práv</a:t>
            </a:r>
            <a:r>
              <a:rPr lang="en-US" sz="2200" dirty="0"/>
              <a:t> a </a:t>
            </a:r>
            <a:r>
              <a:rPr lang="en-US" sz="2200" dirty="0" err="1"/>
              <a:t>svobod</a:t>
            </a:r>
            <a:r>
              <a:rPr lang="en-US" sz="2200" dirty="0"/>
              <a:t> </a:t>
            </a:r>
            <a:r>
              <a:rPr lang="en-US" sz="2200" dirty="0" err="1"/>
              <a:t>musí</a:t>
            </a:r>
            <a:r>
              <a:rPr lang="en-US" sz="2200" dirty="0"/>
              <a:t> </a:t>
            </a:r>
            <a:r>
              <a:rPr lang="en-US" sz="2200" dirty="0" err="1"/>
              <a:t>být</a:t>
            </a:r>
            <a:r>
              <a:rPr lang="en-US" sz="2200" dirty="0"/>
              <a:t> </a:t>
            </a:r>
            <a:r>
              <a:rPr lang="en-US" sz="2200" dirty="0" err="1"/>
              <a:t>šetřeno</a:t>
            </a:r>
            <a:r>
              <a:rPr lang="en-US" sz="2200" dirty="0"/>
              <a:t> </a:t>
            </a:r>
            <a:r>
              <a:rPr lang="en-US" sz="2200" dirty="0" err="1"/>
              <a:t>jejich</a:t>
            </a:r>
            <a:r>
              <a:rPr lang="en-US" sz="2200" dirty="0"/>
              <a:t> </a:t>
            </a:r>
            <a:r>
              <a:rPr lang="en-US" sz="2200" dirty="0" err="1"/>
              <a:t>podstaty</a:t>
            </a:r>
            <a:r>
              <a:rPr lang="en-US" sz="2200" dirty="0"/>
              <a:t> a </a:t>
            </a:r>
            <a:r>
              <a:rPr lang="en-US" sz="2200" dirty="0" err="1"/>
              <a:t>smyslu</a:t>
            </a:r>
            <a:r>
              <a:rPr lang="en-US" sz="2200" dirty="0"/>
              <a:t>. </a:t>
            </a:r>
            <a:r>
              <a:rPr lang="en-US" sz="2200" dirty="0" err="1"/>
              <a:t>Taková</a:t>
            </a:r>
            <a:r>
              <a:rPr lang="en-US" sz="2200" dirty="0"/>
              <a:t> </a:t>
            </a:r>
            <a:r>
              <a:rPr lang="en-US" sz="2200" dirty="0" err="1"/>
              <a:t>omezení</a:t>
            </a:r>
            <a:r>
              <a:rPr lang="en-US" sz="2200" dirty="0"/>
              <a:t> </a:t>
            </a:r>
            <a:r>
              <a:rPr lang="en-US" sz="2200" dirty="0" err="1"/>
              <a:t>nesmějí</a:t>
            </a:r>
            <a:r>
              <a:rPr lang="en-US" sz="2200" dirty="0"/>
              <a:t> </a:t>
            </a:r>
            <a:r>
              <a:rPr lang="en-US" sz="2200" dirty="0" err="1"/>
              <a:t>být</a:t>
            </a:r>
            <a:r>
              <a:rPr lang="en-US" sz="2200" dirty="0"/>
              <a:t> </a:t>
            </a:r>
            <a:r>
              <a:rPr lang="en-US" sz="2200" dirty="0" err="1"/>
              <a:t>zneužívána</a:t>
            </a:r>
            <a:r>
              <a:rPr lang="en-US" sz="2200" dirty="0"/>
              <a:t> k </a:t>
            </a:r>
            <a:r>
              <a:rPr lang="en-US" sz="2200" dirty="0" err="1"/>
              <a:t>jiným</a:t>
            </a:r>
            <a:r>
              <a:rPr lang="en-US" sz="2200" dirty="0"/>
              <a:t> </a:t>
            </a:r>
            <a:r>
              <a:rPr lang="en-US" sz="2200" dirty="0" err="1"/>
              <a:t>účelům</a:t>
            </a:r>
            <a:r>
              <a:rPr lang="en-US" sz="2200" dirty="0"/>
              <a:t>, </a:t>
            </a:r>
            <a:r>
              <a:rPr lang="en-US" sz="2200" dirty="0" err="1"/>
              <a:t>než</a:t>
            </a:r>
            <a:r>
              <a:rPr lang="en-US" sz="2200" dirty="0"/>
              <a:t> pro </a:t>
            </a:r>
            <a:r>
              <a:rPr lang="en-US" sz="2200" dirty="0" err="1"/>
              <a:t>které</a:t>
            </a:r>
            <a:r>
              <a:rPr lang="en-US" sz="2200" dirty="0"/>
              <a:t> </a:t>
            </a:r>
            <a:r>
              <a:rPr lang="en-US" sz="2200" dirty="0" err="1"/>
              <a:t>byla</a:t>
            </a:r>
            <a:r>
              <a:rPr lang="en-US" sz="2200" dirty="0"/>
              <a:t> </a:t>
            </a:r>
            <a:r>
              <a:rPr lang="en-US" sz="2200" dirty="0" err="1"/>
              <a:t>stanovena</a:t>
            </a:r>
            <a:r>
              <a:rPr lang="en-US" sz="22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Nedotknutelnost osoby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Nedotknutelnost osoby a jejího soukromí je zaručena. Omezena může být jen v případech stanovených zákonem.</a:t>
            </a:r>
          </a:p>
          <a:p>
            <a:pPr marL="0" indent="0" fontAlgn="ctr">
              <a:buNone/>
            </a:pPr>
            <a:r>
              <a:rPr lang="cs-CZ" sz="2400" dirty="0"/>
              <a:t>Nikdo nesmí být mučen ani podroben krutému, nelidskému nebo ponižujícímu zacházení nebo trestu</a:t>
            </a:r>
          </a:p>
          <a:p>
            <a:pPr marL="414772" indent="-414772">
              <a:buFont typeface="Arial" charset="0"/>
              <a:buChar char="•"/>
            </a:pPr>
            <a:endParaRPr lang="cs-CZ" sz="2400" dirty="0"/>
          </a:p>
        </p:txBody>
      </p:sp>
    </p:spTree>
    <p:extLst>
      <p:ext uri="{BB962C8B-B14F-4D97-AF65-F5344CB8AC3E}">
        <p14:creationId xmlns:p14="http://schemas.microsoft.com/office/powerpoint/2010/main" val="124486511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808638" y="386930"/>
            <a:ext cx="9236700" cy="1188950"/>
          </a:xfrm>
        </p:spPr>
        <p:txBody>
          <a:bodyPr anchor="b">
            <a:normAutofit/>
          </a:bodyPr>
          <a:lstStyle/>
          <a:p>
            <a:r>
              <a:rPr lang="cs-CZ" sz="5400"/>
              <a:t>Občanskoprávní  úprava</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p:cNvSpPr>
            <a:spLocks noGrp="1"/>
          </p:cNvSpPr>
          <p:nvPr>
            <p:ph idx="1"/>
          </p:nvPr>
        </p:nvSpPr>
        <p:spPr>
          <a:xfrm>
            <a:off x="793660" y="2599509"/>
            <a:ext cx="10143668" cy="3435531"/>
          </a:xfrm>
        </p:spPr>
        <p:txBody>
          <a:bodyPr anchor="ctr">
            <a:normAutofit/>
          </a:bodyPr>
          <a:lstStyle/>
          <a:p>
            <a:pPr marL="0" indent="0">
              <a:buNone/>
            </a:pPr>
            <a:r>
              <a:rPr lang="cs-CZ" sz="2400" dirty="0"/>
              <a:t>Na počaté dítě se hledí jako na již narozené, pokud to vyhovuje jeho zájmům. </a:t>
            </a:r>
          </a:p>
          <a:p>
            <a:pPr marL="0" indent="0">
              <a:buNone/>
            </a:pPr>
            <a:r>
              <a:rPr lang="cs-CZ" sz="2400" dirty="0"/>
              <a:t>Má se za to, že se dítě narodilo živé. (</a:t>
            </a:r>
            <a:r>
              <a:rPr lang="cs-CZ" sz="2400" dirty="0" err="1"/>
              <a:t>doměnka</a:t>
            </a:r>
            <a:r>
              <a:rPr lang="cs-CZ" sz="2400" dirty="0"/>
              <a:t>)</a:t>
            </a:r>
          </a:p>
          <a:p>
            <a:pPr marL="0" indent="0">
              <a:buNone/>
            </a:pPr>
            <a:r>
              <a:rPr lang="cs-CZ" sz="2400" dirty="0"/>
              <a:t>Nenarodí-li se však živé, hledí se na ně, jako by nikdy nebylo. (fikce)</a:t>
            </a:r>
          </a:p>
          <a:p>
            <a:endParaRPr lang="cs-CZ" sz="2400" dirty="0"/>
          </a:p>
        </p:txBody>
      </p:sp>
    </p:spTree>
    <p:extLst>
      <p:ext uri="{BB962C8B-B14F-4D97-AF65-F5344CB8AC3E}">
        <p14:creationId xmlns:p14="http://schemas.microsoft.com/office/powerpoint/2010/main" val="184769172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19A4A824-4936-83CA-30FE-D071DABA4E24}"/>
              </a:ext>
            </a:extLst>
          </p:cNvPr>
          <p:cNvSpPr>
            <a:spLocks noGrp="1"/>
          </p:cNvSpPr>
          <p:nvPr>
            <p:ph type="title"/>
          </p:nvPr>
        </p:nvSpPr>
        <p:spPr>
          <a:xfrm>
            <a:off x="808638" y="386930"/>
            <a:ext cx="9236700" cy="1188950"/>
          </a:xfrm>
        </p:spPr>
        <p:txBody>
          <a:bodyPr anchor="b">
            <a:normAutofit/>
          </a:bodyPr>
          <a:lstStyle/>
          <a:p>
            <a:r>
              <a:rPr lang="cs-CZ" sz="5400"/>
              <a:t>Právo na život</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D3AD19D1-29BA-EB67-B423-4A3FB9E7C091}"/>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Každý má právo na život. Lidský život je hoden ochrany již před narozením. </a:t>
            </a:r>
          </a:p>
          <a:p>
            <a:pPr marL="0" indent="0">
              <a:buNone/>
            </a:pPr>
            <a:r>
              <a:rPr lang="cs-CZ" sz="2400" dirty="0"/>
              <a:t>Nikdo nesmí být zbaven života. Trest smrti se nepřipouští.</a:t>
            </a:r>
          </a:p>
          <a:p>
            <a:pPr marL="0" indent="0">
              <a:buNone/>
            </a:pPr>
            <a:r>
              <a:rPr lang="cs-CZ" sz="2400" dirty="0"/>
              <a:t>Porušením práv není, jestliže byl někdo zbaven života v souvislosti s jednáním, které podle zákona není trestné. </a:t>
            </a:r>
          </a:p>
          <a:p>
            <a:pPr marL="0" indent="0">
              <a:buNone/>
            </a:pPr>
            <a:r>
              <a:rPr lang="cs-CZ" sz="2400" dirty="0"/>
              <a:t>Právo bránit život svůj či život jiného člověka i se zbraní je zaručeno za podmínek, které stanoví zákon.</a:t>
            </a:r>
          </a:p>
          <a:p>
            <a:endParaRPr lang="cs-CZ" sz="1500" dirty="0"/>
          </a:p>
        </p:txBody>
      </p:sp>
    </p:spTree>
    <p:extLst>
      <p:ext uri="{BB962C8B-B14F-4D97-AF65-F5344CB8AC3E}">
        <p14:creationId xmlns:p14="http://schemas.microsoft.com/office/powerpoint/2010/main" val="232266333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631" name="Rectangle 154630">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25"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Vymezení ochrany života</a:t>
            </a:r>
          </a:p>
        </p:txBody>
      </p:sp>
      <p:grpSp>
        <p:nvGrpSpPr>
          <p:cNvPr id="154633" name="Group 154632">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54634" name="Rectangle 154633">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35" name="Rectangle 154634">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36" name="Rectangle 154635">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638" name="Rectangle 154637">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40" name="Rectangle 154639">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26"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kern="1200">
                <a:solidFill>
                  <a:schemeClr val="tx1"/>
                </a:solidFill>
                <a:latin typeface="+mn-lt"/>
                <a:ea typeface="+mn-ea"/>
                <a:cs typeface="+mn-cs"/>
              </a:rPr>
              <a:t>Předmětem útoku  je pouze živý člověk , kterým je dítě, které přestalo být lidským plodem, poté dospělý člověk až do okamžiku smrti v biologickém smyslu. Plod přechází v živého člověka okamžikem začátku porodu.</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54625"/>
                                        </p:tgtEl>
                                        <p:attrNameLst>
                                          <p:attrName>style.visibility</p:attrName>
                                        </p:attrNameLst>
                                      </p:cBhvr>
                                      <p:to>
                                        <p:strVal val="visible"/>
                                      </p:to>
                                    </p:set>
                                    <p:animEffect transition="in" filter="fade">
                                      <p:cBhvr>
                                        <p:cTn id="7" dur="400"/>
                                        <p:tgtEl>
                                          <p:spTgt spid="15462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54626">
                                            <p:txEl>
                                              <p:pRg st="0" end="0"/>
                                            </p:txEl>
                                          </p:spTgt>
                                        </p:tgtEl>
                                        <p:attrNameLst>
                                          <p:attrName>style.visibility</p:attrName>
                                        </p:attrNameLst>
                                      </p:cBhvr>
                                      <p:to>
                                        <p:strVal val="visible"/>
                                      </p:to>
                                    </p:set>
                                    <p:animEffect transition="in" filter="fade">
                                      <p:cBhvr>
                                        <p:cTn id="10" dur="400"/>
                                        <p:tgtEl>
                                          <p:spTgt spid="1546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5" grpId="0"/>
      <p:bldP spid="154626" grpId="0" build="p"/>
    </p:bldLst>
  </p:timing>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Subjektivita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000" dirty="0"/>
              <a:t>Každý je způsobilý mít práva․</a:t>
            </a:r>
          </a:p>
          <a:p>
            <a:pPr marL="0" indent="0">
              <a:buNone/>
            </a:pPr>
            <a:r>
              <a:rPr lang="cs-CZ" sz="2000" dirty="0"/>
              <a:t>Právní osobnost je způsobilost mít v mezích právního řádu práva a povinnosti</a:t>
            </a:r>
          </a:p>
          <a:p>
            <a:pPr marL="0" indent="0">
              <a:buNone/>
            </a:pPr>
            <a:r>
              <a:rPr lang="cs-CZ" sz="2000" dirty="0"/>
              <a:t>Svéprávnost je způsobilost nabývat pro sebe vlastním právním jednáním práva a zavazovat se k povinnostem (právně jednat).</a:t>
            </a:r>
          </a:p>
          <a:p>
            <a:pPr marL="0" indent="0">
              <a:buNone/>
            </a:pPr>
            <a:r>
              <a:rPr lang="cs-CZ" sz="2000" dirty="0"/>
              <a:t>Plně svéprávným se člověk stává zletilostí. Zletilosti se nabývá dovršením osmnáctého roku věku.</a:t>
            </a:r>
          </a:p>
          <a:p>
            <a:pPr marL="0" indent="0">
              <a:buNone/>
            </a:pPr>
            <a:r>
              <a:rPr lang="cs-CZ" sz="2000" dirty="0"/>
              <a:t>Člověk má právní osobnost od narození až do smrti.</a:t>
            </a:r>
          </a:p>
          <a:p>
            <a:pPr marL="0" indent="0">
              <a:buNone/>
            </a:pPr>
            <a:r>
              <a:rPr lang="cs-CZ" sz="2000" dirty="0"/>
              <a:t>Na počaté dítě se hledí jako na již narozené, pokud to vyhovuje jeho zájmům. Má se za to, že se dítě narodilo živé. Nenarodí-li se však živé, hledí se na ně, jako by nikdy nebylo</a:t>
            </a:r>
          </a:p>
          <a:p>
            <a:endParaRPr lang="cs-CZ" sz="2000" dirty="0"/>
          </a:p>
        </p:txBody>
      </p:sp>
    </p:spTree>
    <p:extLst>
      <p:ext uri="{BB962C8B-B14F-4D97-AF65-F5344CB8AC3E}">
        <p14:creationId xmlns:p14="http://schemas.microsoft.com/office/powerpoint/2010/main" val="863748508"/>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808638" y="386930"/>
            <a:ext cx="9236700" cy="1188950"/>
          </a:xfrm>
        </p:spPr>
        <p:txBody>
          <a:bodyPr anchor="b">
            <a:normAutofit/>
          </a:bodyPr>
          <a:lstStyle/>
          <a:p>
            <a:r>
              <a:rPr lang="cs-CZ" sz="5400"/>
              <a:t>Ochrana lidského těla</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p:cNvSpPr>
            <a:spLocks noGrp="1"/>
          </p:cNvSpPr>
          <p:nvPr>
            <p:ph idx="1"/>
          </p:nvPr>
        </p:nvSpPr>
        <p:spPr>
          <a:xfrm>
            <a:off x="793660" y="2599509"/>
            <a:ext cx="10143668" cy="3435531"/>
          </a:xfrm>
        </p:spPr>
        <p:txBody>
          <a:bodyPr anchor="ctr">
            <a:normAutofit/>
          </a:bodyPr>
          <a:lstStyle/>
          <a:p>
            <a:pPr marL="0" indent="0">
              <a:buNone/>
            </a:pPr>
            <a:r>
              <a:rPr lang="cs-CZ" sz="2400" dirty="0"/>
              <a:t>Lidské tělo je pod právní ochranou i po smrti člověka. </a:t>
            </a:r>
          </a:p>
          <a:p>
            <a:pPr marL="0" indent="0">
              <a:buNone/>
            </a:pPr>
            <a:r>
              <a:rPr lang="cs-CZ" sz="2400" dirty="0"/>
              <a:t>Naložit s lidskými pozůstatky a s lidskými ostatky způsobem pro zemřelého nedůstojným se zakazuje.</a:t>
            </a:r>
          </a:p>
          <a:p>
            <a:pPr marL="0" indent="0">
              <a:buNone/>
            </a:pPr>
            <a:r>
              <a:rPr lang="cs-CZ" sz="2400" dirty="0"/>
              <a:t>Člověk má právo rozhodnout, jak bude po jeho smrti naloženo s jeho tělem.</a:t>
            </a:r>
          </a:p>
          <a:p>
            <a:pPr marL="0" indent="0">
              <a:buNone/>
            </a:pPr>
            <a:r>
              <a:rPr lang="cs-CZ" sz="2400" dirty="0"/>
              <a:t>Provést pitvu nebo použít lidské tělo po smrti člověka bez souhlasu zemřelého lze jen, pokud tak stanoví jiný zákon.</a:t>
            </a:r>
          </a:p>
          <a:p>
            <a:pPr marL="0" indent="0">
              <a:buNone/>
            </a:pPr>
            <a:r>
              <a:rPr lang="cs-CZ" sz="2400" dirty="0"/>
              <a:t>Lidské tělo ani jeho části, třebaže byly od těla odděleny, nejsou věcí</a:t>
            </a:r>
          </a:p>
          <a:p>
            <a:pPr marL="0" indent="0"/>
            <a:endParaRPr lang="cs-CZ" sz="2400" dirty="0"/>
          </a:p>
        </p:txBody>
      </p:sp>
    </p:spTree>
    <p:extLst>
      <p:ext uri="{BB962C8B-B14F-4D97-AF65-F5344CB8AC3E}">
        <p14:creationId xmlns:p14="http://schemas.microsoft.com/office/powerpoint/2010/main" val="450623590"/>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679" name="Rectangle 156678">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73"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Umělé ukončení těhotenství</a:t>
            </a:r>
          </a:p>
        </p:txBody>
      </p:sp>
      <p:grpSp>
        <p:nvGrpSpPr>
          <p:cNvPr id="156681" name="Group 156680">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56682" name="Rectangle 156681">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83" name="Rectangle 156682">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84" name="Rectangle 156683">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686" name="Rectangle 156685">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88" name="Rectangle 156687">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74"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Zákon upravuje umělé přerušení těhotenství a se zřetelem na ochranu života a zdraví ženy a v zájmu plánovaného a odpovědného rodičovství stanoví podmínky pro jeho provádění</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500" kern="1200">
                <a:solidFill>
                  <a:schemeClr val="tx1"/>
                </a:solidFill>
                <a:latin typeface="+mn-lt"/>
                <a:ea typeface="+mn-ea"/>
                <a:cs typeface="+mn-cs"/>
              </a:rPr>
              <a:t>Nežádoucímu těhotenství se předchází především výchovou k plánovanému a odpovědnému rodičovství v rodině, ve škole a zdravotnických zařízeních, výchovným působením v oblasti sociální a kulturní a využíváním prostředků k zabránění těhotenství.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703" name="Rectangle 157702">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97"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Podmínky  ukončení těhotenství</a:t>
            </a:r>
          </a:p>
        </p:txBody>
      </p:sp>
      <p:grpSp>
        <p:nvGrpSpPr>
          <p:cNvPr id="157705" name="Group 157704">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57706" name="Rectangle 157705">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07" name="Rectangle 157706">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08" name="Rectangle 157707">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710" name="Rectangle 157709">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12" name="Rectangle 157711">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98"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Ženě se uměle přeruší těhotenství, jestliže o to písemně požádá, nepřesahuje-li těhotenství dvanáct týdnů a nebrání-li tomu její zdravotní důvody.</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57697"/>
                                        </p:tgtEl>
                                        <p:attrNameLst>
                                          <p:attrName>style.visibility</p:attrName>
                                        </p:attrNameLst>
                                      </p:cBhvr>
                                      <p:to>
                                        <p:strVal val="visible"/>
                                      </p:to>
                                    </p:set>
                                    <p:animEffect transition="in" filter="fade">
                                      <p:cBhvr>
                                        <p:cTn id="7" dur="1000"/>
                                        <p:tgtEl>
                                          <p:spTgt spid="157697"/>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157698">
                                            <p:txEl>
                                              <p:pRg st="0" end="0"/>
                                            </p:txEl>
                                          </p:spTgt>
                                        </p:tgtEl>
                                        <p:attrNameLst>
                                          <p:attrName>style.visibility</p:attrName>
                                        </p:attrNameLst>
                                      </p:cBhvr>
                                      <p:to>
                                        <p:strVal val="visible"/>
                                      </p:to>
                                    </p:set>
                                    <p:animEffect transition="in" filter="fade">
                                      <p:cBhvr>
                                        <p:cTn id="10" dur="1000"/>
                                        <p:tgtEl>
                                          <p:spTgt spid="157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7" grpId="0"/>
      <p:bldP spid="157698" grpId="0" build="p"/>
    </p:bldLst>
  </p:timing>
</p:sld>
</file>

<file path=ppt/slides/slide3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Euthanasie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lnSpcReduction="10000"/>
          </a:bodyPr>
          <a:lstStyle/>
          <a:p>
            <a:pPr marL="457200" indent="-457200">
              <a:buFont typeface="+mj-lt"/>
              <a:buAutoNum type="arabicPeriod"/>
            </a:pPr>
            <a:r>
              <a:rPr lang="cs-CZ" sz="2400" dirty="0"/>
              <a:t>Žádost musí pocházet jen od pacienta a musí být svobodná a chtěná;</a:t>
            </a:r>
          </a:p>
          <a:p>
            <a:pPr marL="457200" indent="-457200">
              <a:buFont typeface="+mj-lt"/>
              <a:buAutoNum type="arabicPeriod"/>
            </a:pPr>
            <a:r>
              <a:rPr lang="cs-CZ" sz="2400" dirty="0"/>
              <a:t>pacientova žádost musí být dobře uvážená, pevná a nezvratná;</a:t>
            </a:r>
          </a:p>
          <a:p>
            <a:pPr marL="457200" indent="-457200">
              <a:buFont typeface="+mj-lt"/>
              <a:buAutoNum type="arabicPeriod"/>
            </a:pPr>
            <a:r>
              <a:rPr lang="cs-CZ" sz="2400" dirty="0"/>
              <a:t>pacientův stav musí působit nesnesitelné útrapy bez perspektivy zlepšení;</a:t>
            </a:r>
          </a:p>
          <a:p>
            <a:pPr marL="457200" indent="-457200">
              <a:buFont typeface="+mj-lt"/>
              <a:buAutoNum type="arabicPeriod"/>
            </a:pPr>
            <a:r>
              <a:rPr lang="cs-CZ" sz="2400" dirty="0"/>
              <a:t>euthanasie musí být poslední opatření; musí být vzaty v úvahu a hledány všechny alternativy ke zmírnění pacientovy situace;</a:t>
            </a:r>
          </a:p>
          <a:p>
            <a:pPr marL="457200" indent="-457200">
              <a:buFont typeface="+mj-lt"/>
              <a:buAutoNum type="arabicPeriod"/>
            </a:pPr>
            <a:r>
              <a:rPr lang="cs-CZ" sz="2400" dirty="0"/>
              <a:t>euthanasie musí být provedena lékařem;</a:t>
            </a:r>
          </a:p>
          <a:p>
            <a:pPr marL="457200" indent="-457200">
              <a:buFont typeface="+mj-lt"/>
              <a:buAutoNum type="arabicPeriod"/>
            </a:pPr>
            <a:r>
              <a:rPr lang="cs-CZ" sz="2400" dirty="0"/>
              <a:t>lékař musí provést konzultaci s jiným nezávislým lékařem, který má zkušenosti z této oblasti;</a:t>
            </a:r>
          </a:p>
          <a:p>
            <a:endParaRPr lang="cs-CZ" sz="2400" dirty="0"/>
          </a:p>
        </p:txBody>
      </p:sp>
    </p:spTree>
    <p:extLst>
      <p:ext uri="{BB962C8B-B14F-4D97-AF65-F5344CB8AC3E}">
        <p14:creationId xmlns:p14="http://schemas.microsoft.com/office/powerpoint/2010/main" val="72302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Ústavní zákon o referndu </a:t>
            </a:r>
          </a:p>
        </p:txBody>
      </p:sp>
      <p:grpSp>
        <p:nvGrpSpPr>
          <p:cNvPr id="12297" name="Group 1229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298" name="Rectangle 1229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01" name="Rectangle 1230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Zákon č. 327/1991 Sb.</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 referendu mohou být předloženy občanům České a Slovenské Federativní Republiky k rozhodnutí zásadní otázky formy státoprávního uspořádání České a Slovenské Federativní Republiky.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O návrhu na vystoupení České republiky nebo Slovenské republiky z České a Slovenské Federativní Republiky lze rozhodnout jen referendem. </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508879-9732-0738-4F95-96770C0D2014}"/>
              </a:ext>
            </a:extLst>
          </p:cNvPr>
          <p:cNvSpPr>
            <a:spLocks noGrp="1"/>
          </p:cNvSpPr>
          <p:nvPr>
            <p:ph type="title"/>
          </p:nvPr>
        </p:nvSpPr>
        <p:spPr>
          <a:xfrm>
            <a:off x="808638" y="386930"/>
            <a:ext cx="9236700" cy="1188950"/>
          </a:xfrm>
        </p:spPr>
        <p:txBody>
          <a:bodyPr anchor="b">
            <a:normAutofit/>
          </a:bodyPr>
          <a:lstStyle/>
          <a:p>
            <a:r>
              <a:rPr lang="cs-CZ" sz="5400"/>
              <a:t>Osobní svoboda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2BD1F1A-6BD0-01D5-31ED-AF52B6B0D004}"/>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Osobní svoboda je zaručena.</a:t>
            </a:r>
          </a:p>
          <a:p>
            <a:pPr marL="0" indent="0">
              <a:buNone/>
            </a:pPr>
            <a:r>
              <a:rPr lang="cs-CZ" sz="2400" dirty="0"/>
              <a:t>Nikdo nesmí být stíhán nebo zbaven svobody</a:t>
            </a:r>
          </a:p>
          <a:p>
            <a:pPr marL="0" indent="0">
              <a:buNone/>
            </a:pPr>
            <a:r>
              <a:rPr lang="cs-CZ" sz="2400" dirty="0"/>
              <a:t>jinak než z důvodů a způsobem, který stanoví zákon. </a:t>
            </a:r>
          </a:p>
          <a:p>
            <a:pPr marL="0" indent="0">
              <a:buNone/>
            </a:pPr>
            <a:r>
              <a:rPr lang="cs-CZ" sz="2400" dirty="0"/>
              <a:t>Nikdo nesmí být zbaven svobody pouze pro neschopnost dostát smluvnímu závazku.</a:t>
            </a:r>
          </a:p>
        </p:txBody>
      </p:sp>
    </p:spTree>
    <p:extLst>
      <p:ext uri="{BB962C8B-B14F-4D97-AF65-F5344CB8AC3E}">
        <p14:creationId xmlns:p14="http://schemas.microsoft.com/office/powerpoint/2010/main" val="72330037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918FE979-03C7-E83C-F09A-D636DEBF3337}"/>
              </a:ext>
            </a:extLst>
          </p:cNvPr>
          <p:cNvSpPr>
            <a:spLocks noGrp="1"/>
          </p:cNvSpPr>
          <p:nvPr>
            <p:ph type="title"/>
          </p:nvPr>
        </p:nvSpPr>
        <p:spPr>
          <a:xfrm>
            <a:off x="808638" y="386930"/>
            <a:ext cx="9236700" cy="1188950"/>
          </a:xfrm>
        </p:spPr>
        <p:txBody>
          <a:bodyPr anchor="b">
            <a:normAutofit/>
          </a:bodyPr>
          <a:lstStyle/>
          <a:p>
            <a:r>
              <a:rPr lang="cs-CZ" sz="5400"/>
              <a:t>Práva obviněného </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obsah 4">
            <a:extLst>
              <a:ext uri="{FF2B5EF4-FFF2-40B4-BE49-F238E27FC236}">
                <a16:creationId xmlns:a16="http://schemas.microsoft.com/office/drawing/2014/main" id="{C0185A14-D877-EB09-4342-A022BAA740B7}"/>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Obviněného nebo podezřelého z trestného činu je možno zadržet jen v případech stanovených v zákoně. Zadržená osoba musí být ihned seznámena s důvody zadržení, vyslechnuta a nejpozději do 48 hodin propuštěna na svobodu nebo odevzdána soudu. Soudce musí zadrženou osobu do 24 hodin od převzetí vyslechnout a rozhodnout o vazbě, nebo ji propustit na svobodu.</a:t>
            </a:r>
          </a:p>
          <a:p>
            <a:pPr marL="0" indent="0">
              <a:buNone/>
            </a:pPr>
            <a:r>
              <a:rPr lang="cs-CZ" sz="2200" dirty="0"/>
              <a:t>Zatknout obviněného je možno jen na písemný odůvodněný příkaz soudce. Zatčená osoba musí být do 24 hodin odevzdána soudu. Soudce musí zatčenou osobu do 24 hodin od převzetí vyslechnout a rozhodnout o vazbě nebo ji propustit na svobodu.</a:t>
            </a:r>
          </a:p>
          <a:p>
            <a:endParaRPr lang="cs-CZ" sz="2200" dirty="0"/>
          </a:p>
        </p:txBody>
      </p:sp>
    </p:spTree>
    <p:extLst>
      <p:ext uri="{BB962C8B-B14F-4D97-AF65-F5344CB8AC3E}">
        <p14:creationId xmlns:p14="http://schemas.microsoft.com/office/powerpoint/2010/main" val="95278816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295" name="Rectangle 14029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7" name="Rectangle 14029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299" name="Rectangle 14029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89"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Politický systém</a:t>
            </a:r>
          </a:p>
        </p:txBody>
      </p:sp>
      <p:sp>
        <p:nvSpPr>
          <p:cNvPr id="140290"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Politický systém je založen na svobodném a dobrovolném vzniku a volné soutěži politických stran respektujících základní demokratické principy a odmítajících násilí jako prostředek k prosazování svých zájmů.</a:t>
            </a:r>
          </a:p>
        </p:txBody>
      </p:sp>
      <p:cxnSp>
        <p:nvCxnSpPr>
          <p:cNvPr id="140301" name="Straight Connector 14030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40289"/>
                                        </p:tgtEl>
                                        <p:attrNameLst>
                                          <p:attrName>style.visibility</p:attrName>
                                        </p:attrNameLst>
                                      </p:cBhvr>
                                      <p:to>
                                        <p:strVal val="visible"/>
                                      </p:to>
                                    </p:set>
                                    <p:animEffect transition="in" filter="fade">
                                      <p:cBhvr>
                                        <p:cTn id="7" dur="400"/>
                                        <p:tgtEl>
                                          <p:spTgt spid="140289"/>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40290">
                                            <p:txEl>
                                              <p:pRg st="0" end="0"/>
                                            </p:txEl>
                                          </p:spTgt>
                                        </p:tgtEl>
                                        <p:attrNameLst>
                                          <p:attrName>style.visibility</p:attrName>
                                        </p:attrNameLst>
                                      </p:cBhvr>
                                      <p:to>
                                        <p:strVal val="visible"/>
                                      </p:to>
                                    </p:set>
                                    <p:animEffect transition="in" filter="fade">
                                      <p:cBhvr>
                                        <p:cTn id="10" dur="400"/>
                                        <p:tgtEl>
                                          <p:spTgt spid="140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9" grpId="0"/>
      <p:bldP spid="140290" grpId="0" build="p"/>
    </p:bldLst>
  </p:timing>
</p:sld>
</file>

<file path=ppt/slides/slide3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319" name="Rectangle 14131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21" name="Rectangle 14132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23" name="Rectangle 14132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325" name="Rectangle 14132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13" name="Rectangle 1"/>
          <p:cNvSpPr>
            <a:spLocks noGrp="1" noChangeArrowheads="1"/>
          </p:cNvSpPr>
          <p:nvPr>
            <p:ph type="title"/>
          </p:nvPr>
        </p:nvSpPr>
        <p:spPr>
          <a:xfrm>
            <a:off x="987689" y="3071183"/>
            <a:ext cx="9910296" cy="2590027"/>
          </a:xfrm>
        </p:spPr>
        <p:txBody>
          <a:bodyPr vert="horz" lIns="91440" tIns="45720" rIns="91440" bIns="4572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0" kern="1200">
                <a:solidFill>
                  <a:schemeClr val="tx1"/>
                </a:solidFill>
                <a:latin typeface="+mj-lt"/>
                <a:ea typeface="+mj-ea"/>
                <a:cs typeface="+mj-cs"/>
              </a:rPr>
              <a:t>Politická rozhodnutí</a:t>
            </a:r>
          </a:p>
        </p:txBody>
      </p:sp>
      <p:sp>
        <p:nvSpPr>
          <p:cNvPr id="141314" name="Rectangle 2"/>
          <p:cNvSpPr>
            <a:spLocks noGrp="1" noChangeArrowheads="1"/>
          </p:cNvSpPr>
          <p:nvPr>
            <p:ph type="subTitle" idx="4294967295"/>
          </p:nvPr>
        </p:nvSpPr>
        <p:spPr bwMode="auto">
          <a:xfrm>
            <a:off x="987688" y="1553518"/>
            <a:ext cx="9910295" cy="128173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b">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kern="1200">
                <a:solidFill>
                  <a:schemeClr val="tx1"/>
                </a:solidFill>
                <a:latin typeface="+mn-lt"/>
                <a:ea typeface="+mn-ea"/>
                <a:cs typeface="+mn-cs"/>
              </a:rPr>
              <a:t>Politická rozhodnutí vycházejí z vůle většiny vyjádřené svobodným hlasováním. Rozhodování většiny dbá ochrany menšin.</a:t>
            </a:r>
          </a:p>
        </p:txBody>
      </p:sp>
      <p:sp>
        <p:nvSpPr>
          <p:cNvPr id="141327" name="Rectangle 14132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41313"/>
                                        </p:tgtEl>
                                        <p:attrNameLst>
                                          <p:attrName>style.visibility</p:attrName>
                                        </p:attrNameLst>
                                      </p:cBhvr>
                                      <p:to>
                                        <p:strVal val="visible"/>
                                      </p:to>
                                    </p:set>
                                    <p:animEffect transition="in" filter="fade">
                                      <p:cBhvr>
                                        <p:cTn id="7" dur="700"/>
                                        <p:tgtEl>
                                          <p:spTgt spid="141313"/>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41314">
                                            <p:txEl>
                                              <p:pRg st="0" end="0"/>
                                            </p:txEl>
                                          </p:spTgt>
                                        </p:tgtEl>
                                        <p:attrNameLst>
                                          <p:attrName>style.visibility</p:attrName>
                                        </p:attrNameLst>
                                      </p:cBhvr>
                                      <p:to>
                                        <p:strVal val="visible"/>
                                      </p:to>
                                    </p:set>
                                    <p:animEffect transition="in" filter="fade">
                                      <p:cBhvr>
                                        <p:cTn id="10" dur="700"/>
                                        <p:tgtEl>
                                          <p:spTgt spid="141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3" grpId="0"/>
      <p:bldP spid="141314" grpId="0" build="p"/>
    </p:bldLst>
  </p:timing>
</p:sld>
</file>

<file path=ppt/slides/slide3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343" name="Rectangle 14234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45" name="Rectangle 14234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347" name="Rectangle 14234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37"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Zákaz diskriminace</a:t>
            </a:r>
          </a:p>
        </p:txBody>
      </p:sp>
      <p:sp>
        <p:nvSpPr>
          <p:cNvPr id="142338"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 Základní práva a svobody se zaručují všem bez rozdílu pohlaví, rasy, barvy pleti, jazyka, víry a náboženství, politického či jiného smýšlení, národního nebo sociálního původu, příslušnosti k národnostní nebo etnické menšině, majetku, rodu nebo jiného postavení.</a:t>
            </a:r>
          </a:p>
        </p:txBody>
      </p:sp>
      <p:cxnSp>
        <p:nvCxnSpPr>
          <p:cNvPr id="142349" name="Straight Connector 14234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42337"/>
                                        </p:tgtEl>
                                        <p:attrNameLst>
                                          <p:attrName>style.visibility</p:attrName>
                                        </p:attrNameLst>
                                      </p:cBhvr>
                                      <p:to>
                                        <p:strVal val="visible"/>
                                      </p:to>
                                    </p:set>
                                    <p:animEffect transition="in" filter="fade">
                                      <p:cBhvr>
                                        <p:cTn id="7" dur="400"/>
                                        <p:tgtEl>
                                          <p:spTgt spid="142337"/>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42338">
                                            <p:txEl>
                                              <p:pRg st="0" end="0"/>
                                            </p:txEl>
                                          </p:spTgt>
                                        </p:tgtEl>
                                        <p:attrNameLst>
                                          <p:attrName>style.visibility</p:attrName>
                                        </p:attrNameLst>
                                      </p:cBhvr>
                                      <p:to>
                                        <p:strVal val="visible"/>
                                      </p:to>
                                    </p:set>
                                    <p:animEffect transition="in" filter="fade">
                                      <p:cBhvr>
                                        <p:cTn id="10" dur="400"/>
                                        <p:tgtEl>
                                          <p:spTgt spid="142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7" grpId="0"/>
      <p:bldP spid="142338" grpId="0" build="p"/>
    </p:bldLst>
  </p:timing>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367" name="Rectangle 14336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69" name="Rectangle 14336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1" name="Rectangle 14337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73" name="Rectangle 14337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61" name="Rectangle 1"/>
          <p:cNvSpPr>
            <a:spLocks noGrp="1" noChangeArrowheads="1"/>
          </p:cNvSpPr>
          <p:nvPr>
            <p:ph type="title"/>
          </p:nvPr>
        </p:nvSpPr>
        <p:spPr>
          <a:xfrm>
            <a:off x="987689" y="3071183"/>
            <a:ext cx="9910296" cy="2590027"/>
          </a:xfrm>
        </p:spPr>
        <p:txBody>
          <a:bodyPr vert="horz" lIns="91440" tIns="45720" rIns="91440" bIns="4572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0" kern="1200">
                <a:solidFill>
                  <a:schemeClr val="tx1"/>
                </a:solidFill>
                <a:latin typeface="+mj-lt"/>
                <a:ea typeface="+mj-ea"/>
                <a:cs typeface="+mj-cs"/>
              </a:rPr>
              <a:t>Zákaz diskriminace  - přímá diskriminace</a:t>
            </a:r>
          </a:p>
        </p:txBody>
      </p:sp>
      <p:sp>
        <p:nvSpPr>
          <p:cNvPr id="143362" name="Rectangle 2"/>
          <p:cNvSpPr>
            <a:spLocks noGrp="1" noChangeArrowheads="1"/>
          </p:cNvSpPr>
          <p:nvPr>
            <p:ph type="subTitle" idx="4294967295"/>
          </p:nvPr>
        </p:nvSpPr>
        <p:spPr bwMode="auto">
          <a:xfrm>
            <a:off x="987688" y="1553518"/>
            <a:ext cx="9910295" cy="128173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b">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900" kern="1200">
                <a:solidFill>
                  <a:schemeClr val="tx1"/>
                </a:solidFill>
                <a:latin typeface="+mn-lt"/>
                <a:ea typeface="+mn-ea"/>
                <a:cs typeface="+mn-cs"/>
              </a:rPr>
              <a:t>Přímou diskriminací  se rozumí takové jednání, včetně opomenutí, kdy se s jednou osobou zachází méně příznivě, než se zachází nebo zacházelo nebo by se zacházelo s jinou osobou ve srovnatelné situaci, a to z důvodu rasy, etnického původu, národnosti, pohlaví, sexuální orientace, věku, zdravotního postižení, náboženského vyznání, víry či světového názoru.</a:t>
            </a:r>
          </a:p>
        </p:txBody>
      </p:sp>
      <p:sp>
        <p:nvSpPr>
          <p:cNvPr id="143375" name="Rectangle 14337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43361"/>
                                        </p:tgtEl>
                                        <p:attrNameLst>
                                          <p:attrName>style.visibility</p:attrName>
                                        </p:attrNameLst>
                                      </p:cBhvr>
                                      <p:to>
                                        <p:strVal val="visible"/>
                                      </p:to>
                                    </p:set>
                                    <p:animEffect transition="in" filter="fade">
                                      <p:cBhvr>
                                        <p:cTn id="7" dur="400"/>
                                        <p:tgtEl>
                                          <p:spTgt spid="143361"/>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43362">
                                            <p:txEl>
                                              <p:pRg st="0" end="0"/>
                                            </p:txEl>
                                          </p:spTgt>
                                        </p:tgtEl>
                                        <p:attrNameLst>
                                          <p:attrName>style.visibility</p:attrName>
                                        </p:attrNameLst>
                                      </p:cBhvr>
                                      <p:to>
                                        <p:strVal val="visible"/>
                                      </p:to>
                                    </p:set>
                                    <p:animEffect transition="in" filter="fade">
                                      <p:cBhvr>
                                        <p:cTn id="10" dur="400"/>
                                        <p:tgtEl>
                                          <p:spTgt spid="143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1" grpId="0"/>
      <p:bldP spid="143362" grpId="0" build="p"/>
    </p:bldLst>
  </p:timing>
</p:sld>
</file>

<file path=ppt/slides/slide3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391" name="Rectangle 14439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93" name="Rectangle 14439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395" name="Rectangle 14439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85"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Speciální důvody diskriminace</a:t>
            </a:r>
          </a:p>
        </p:txBody>
      </p:sp>
      <p:sp>
        <p:nvSpPr>
          <p:cNvPr id="144386"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Za diskriminaci  z důvodu pohlaví se považuje i diskriminace z důvodu těhotenství, mateřství  nebo otcovství  a z důvodu pohlavní identifikace</a:t>
            </a: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600" kern="1200">
              <a:solidFill>
                <a:schemeClr val="tx1"/>
              </a:solidFill>
              <a:latin typeface="+mn-lt"/>
              <a:ea typeface="+mn-ea"/>
              <a:cs typeface="+mn-cs"/>
            </a:endParaRPr>
          </a:p>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 kern="1200">
                <a:solidFill>
                  <a:schemeClr val="tx1"/>
                </a:solidFill>
                <a:latin typeface="+mn-lt"/>
                <a:ea typeface="+mn-ea"/>
                <a:cs typeface="+mn-cs"/>
              </a:rPr>
              <a:t>Diskriminací je také jednání, kdy je s osobou zacházeno méně příznivě na základě domnělého důvodu.</a:t>
            </a:r>
          </a:p>
        </p:txBody>
      </p:sp>
      <p:cxnSp>
        <p:nvCxnSpPr>
          <p:cNvPr id="144397" name="Straight Connector 14439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44385"/>
                                        </p:tgtEl>
                                        <p:attrNameLst>
                                          <p:attrName>style.visibility</p:attrName>
                                        </p:attrNameLst>
                                      </p:cBhvr>
                                      <p:to>
                                        <p:strVal val="visible"/>
                                      </p:to>
                                    </p:set>
                                    <p:animEffect transition="in" filter="fade">
                                      <p:cBhvr>
                                        <p:cTn id="7" dur="400"/>
                                        <p:tgtEl>
                                          <p:spTgt spid="14438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44386">
                                            <p:txEl>
                                              <p:pRg st="0" end="0"/>
                                            </p:txEl>
                                          </p:spTgt>
                                        </p:tgtEl>
                                        <p:attrNameLst>
                                          <p:attrName>style.visibility</p:attrName>
                                        </p:attrNameLst>
                                      </p:cBhvr>
                                      <p:to>
                                        <p:strVal val="visible"/>
                                      </p:to>
                                    </p:set>
                                    <p:animEffect transition="in" filter="fade">
                                      <p:cBhvr>
                                        <p:cTn id="10" dur="400"/>
                                        <p:tgtEl>
                                          <p:spTgt spid="1443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144386">
                                            <p:txEl>
                                              <p:pRg st="2" end="2"/>
                                            </p:txEl>
                                          </p:spTgt>
                                        </p:tgtEl>
                                        <p:attrNameLst>
                                          <p:attrName>style.visibility</p:attrName>
                                        </p:attrNameLst>
                                      </p:cBhvr>
                                      <p:to>
                                        <p:strVal val="visible"/>
                                      </p:to>
                                    </p:set>
                                    <p:animEffect transition="in" filter="fade">
                                      <p:cBhvr>
                                        <p:cTn id="15" dur="400"/>
                                        <p:tgtEl>
                                          <p:spTgt spid="144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5" grpId="0"/>
      <p:bldP spid="144386" grpId="0" build="p"/>
    </p:bldLst>
  </p:timing>
</p:sld>
</file>

<file path=ppt/slides/slide3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442" name="Rectangle 145414">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43" name="Rectangle 145416">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44" name="Rectangle 145418">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445" name="Rectangle 145420">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09" name="Rectangle 1"/>
          <p:cNvSpPr>
            <a:spLocks noGrp="1" noChangeArrowheads="1"/>
          </p:cNvSpPr>
          <p:nvPr>
            <p:ph type="title"/>
          </p:nvPr>
        </p:nvSpPr>
        <p:spPr>
          <a:xfrm>
            <a:off x="987689" y="3071183"/>
            <a:ext cx="9910296" cy="2590027"/>
          </a:xfrm>
        </p:spPr>
        <p:txBody>
          <a:bodyPr vert="horz" lIns="91440" tIns="45720" rIns="91440" bIns="4572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8000" kern="1200">
                <a:solidFill>
                  <a:schemeClr val="tx1"/>
                </a:solidFill>
                <a:latin typeface="+mj-lt"/>
                <a:ea typeface="+mj-ea"/>
                <a:cs typeface="+mj-cs"/>
              </a:rPr>
              <a:t>Nepřímá diskriminace</a:t>
            </a:r>
          </a:p>
        </p:txBody>
      </p:sp>
      <p:sp>
        <p:nvSpPr>
          <p:cNvPr id="145410" name="Rectangle 2"/>
          <p:cNvSpPr>
            <a:spLocks noGrp="1" noChangeArrowheads="1"/>
          </p:cNvSpPr>
          <p:nvPr>
            <p:ph type="subTitle" idx="4294967295"/>
          </p:nvPr>
        </p:nvSpPr>
        <p:spPr bwMode="auto">
          <a:xfrm>
            <a:off x="987688" y="1553518"/>
            <a:ext cx="9910295" cy="128173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b">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700" kern="1200">
                <a:solidFill>
                  <a:schemeClr val="tx1"/>
                </a:solidFill>
                <a:latin typeface="+mn-lt"/>
                <a:ea typeface="+mn-ea"/>
                <a:cs typeface="+mn-cs"/>
              </a:rPr>
              <a:t>Nepřímou diskriminací  se rozumí takové jednání nebo opomenutí, kdy na základě zdánlivě neutrálního ustanovení, kritéria nebo praxe je z některého z důvodů  osoba znevýhodněna oproti ostatním. Nepřímou diskriminací není, pokud toto ustanovení, kritérium nebo praxe je objektivně odůvodněno legitimním cílem a prostředky k jeho dosažení jsou přiměřené a nezbytné</a:t>
            </a:r>
          </a:p>
        </p:txBody>
      </p:sp>
      <p:sp>
        <p:nvSpPr>
          <p:cNvPr id="145446" name="Rectangle 145422">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45409"/>
                                        </p:tgtEl>
                                        <p:attrNameLst>
                                          <p:attrName>style.visibility</p:attrName>
                                        </p:attrNameLst>
                                      </p:cBhvr>
                                      <p:to>
                                        <p:strVal val="visible"/>
                                      </p:to>
                                    </p:set>
                                    <p:animEffect transition="in" filter="fade">
                                      <p:cBhvr>
                                        <p:cTn id="7" dur="700"/>
                                        <p:tgtEl>
                                          <p:spTgt spid="145409"/>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45410">
                                            <p:txEl>
                                              <p:pRg st="0" end="0"/>
                                            </p:txEl>
                                          </p:spTgt>
                                        </p:tgtEl>
                                        <p:attrNameLst>
                                          <p:attrName>style.visibility</p:attrName>
                                        </p:attrNameLst>
                                      </p:cBhvr>
                                      <p:to>
                                        <p:strVal val="visible"/>
                                      </p:to>
                                    </p:set>
                                    <p:animEffect transition="in" filter="fade">
                                      <p:cBhvr>
                                        <p:cTn id="10" dur="700"/>
                                        <p:tgtEl>
                                          <p:spTgt spid="145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09" grpId="0"/>
      <p:bldP spid="145410" grpId="0" build="p"/>
    </p:bldLst>
  </p:timing>
</p:sld>
</file>

<file path=ppt/slides/slide3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439" name="Rectangle 14643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41" name="Rectangle 14644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443" name="Rectangle 14644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33" name="Rectangle 1"/>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7200" kern="1200">
                <a:solidFill>
                  <a:schemeClr val="tx1"/>
                </a:solidFill>
                <a:latin typeface="+mj-lt"/>
                <a:ea typeface="+mj-ea"/>
                <a:cs typeface="+mj-cs"/>
              </a:rPr>
              <a:t>Nepřímá diskriminace z důvodu zdravotního postižení</a:t>
            </a:r>
          </a:p>
        </p:txBody>
      </p:sp>
      <p:sp>
        <p:nvSpPr>
          <p:cNvPr id="146434" name="Rectangle 2"/>
          <p:cNvSpPr>
            <a:spLocks noGrp="1" noChangeArrowheads="1"/>
          </p:cNvSpPr>
          <p:nvPr>
            <p:ph type="subTitle" idx="4294967295"/>
          </p:nvPr>
        </p:nvSpPr>
        <p:spPr bwMode="auto">
          <a:xfrm>
            <a:off x="1524000" y="5514052"/>
            <a:ext cx="9144000" cy="65191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lgn="ctr">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100" kern="1200">
                <a:solidFill>
                  <a:schemeClr val="tx1"/>
                </a:solidFill>
                <a:latin typeface="+mn-lt"/>
                <a:ea typeface="+mn-ea"/>
                <a:cs typeface="+mn-cs"/>
              </a:rPr>
              <a:t>Je  odmítnutí nebo opomenutí přijmout přiměřená opatření, aby měla  osoba se zdravotním postižením přístup k určitému zaměstnání, k výkonu pracovní činnosti nebo funkčnímu nebo jinému postupu v zaměstnání, aby mohla využít pracovního poradenství, nebo se zúčastnit jiného odborného vzdělávání, nebo aby mohla využít služeb určených veřejnosti, ledaže by takové opatření představovalo nepřiměřené zatížení.</a:t>
            </a:r>
          </a:p>
        </p:txBody>
      </p:sp>
      <p:cxnSp>
        <p:nvCxnSpPr>
          <p:cNvPr id="146445" name="Straight Connector 14644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46433"/>
                                        </p:tgtEl>
                                        <p:attrNameLst>
                                          <p:attrName>style.visibility</p:attrName>
                                        </p:attrNameLst>
                                      </p:cBhvr>
                                      <p:to>
                                        <p:strVal val="visible"/>
                                      </p:to>
                                    </p:set>
                                    <p:animEffect transition="in" filter="fade">
                                      <p:cBhvr>
                                        <p:cTn id="7" dur="1000"/>
                                        <p:tgtEl>
                                          <p:spTgt spid="146433"/>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146434">
                                            <p:txEl>
                                              <p:pRg st="0" end="0"/>
                                            </p:txEl>
                                          </p:spTgt>
                                        </p:tgtEl>
                                        <p:attrNameLst>
                                          <p:attrName>style.visibility</p:attrName>
                                        </p:attrNameLst>
                                      </p:cBhvr>
                                      <p:to>
                                        <p:strVal val="visible"/>
                                      </p:to>
                                    </p:set>
                                    <p:animEffect transition="in" filter="fade">
                                      <p:cBhvr>
                                        <p:cTn id="10" dur="1000"/>
                                        <p:tgtEl>
                                          <p:spTgt spid="146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3" grpId="0"/>
      <p:bldP spid="146434" grpId="0" build="p"/>
    </p:bldLst>
  </p:timing>
</p:sld>
</file>

<file path=ppt/slides/slide3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463" name="Rectangle 14746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57"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5400" kern="1200">
                <a:solidFill>
                  <a:schemeClr val="tx1"/>
                </a:solidFill>
                <a:latin typeface="+mj-lt"/>
                <a:ea typeface="+mj-ea"/>
                <a:cs typeface="+mj-cs"/>
              </a:rPr>
              <a:t>Zákaz obtěžování</a:t>
            </a:r>
          </a:p>
        </p:txBody>
      </p:sp>
      <p:grpSp>
        <p:nvGrpSpPr>
          <p:cNvPr id="147465" name="Group 14746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7466" name="Rectangle 14746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67" name="Rectangle 14746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469" name="Rectangle 14746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58"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Obtěžováním</a:t>
            </a:r>
            <a:r>
              <a:rPr lang="en-US" sz="2400" dirty="0"/>
              <a:t> se </a:t>
            </a:r>
            <a:r>
              <a:rPr lang="en-US" sz="2400" dirty="0" err="1"/>
              <a:t>rozumí</a:t>
            </a:r>
            <a:r>
              <a:rPr lang="en-US" sz="2400" dirty="0"/>
              <a:t> </a:t>
            </a:r>
            <a:r>
              <a:rPr lang="en-US" sz="2400" dirty="0" err="1"/>
              <a:t>nežádoucí</a:t>
            </a:r>
            <a:r>
              <a:rPr lang="en-US" sz="2400" dirty="0"/>
              <a:t> </a:t>
            </a:r>
            <a:r>
              <a:rPr lang="en-US" sz="2400" dirty="0" err="1"/>
              <a:t>chování</a:t>
            </a:r>
            <a:r>
              <a:rPr lang="en-US" sz="2400" dirty="0"/>
              <a:t>,</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jehož</a:t>
            </a:r>
            <a:r>
              <a:rPr lang="en-US" sz="2400" dirty="0"/>
              <a:t> </a:t>
            </a:r>
            <a:r>
              <a:rPr lang="en-US" sz="2400" dirty="0" err="1"/>
              <a:t>záměrem</a:t>
            </a:r>
            <a:r>
              <a:rPr lang="en-US" sz="2400" dirty="0"/>
              <a:t> </a:t>
            </a:r>
            <a:r>
              <a:rPr lang="en-US" sz="2400" dirty="0" err="1"/>
              <a:t>nebo</a:t>
            </a:r>
            <a:r>
              <a:rPr lang="en-US" sz="2400" dirty="0"/>
              <a:t> </a:t>
            </a:r>
            <a:r>
              <a:rPr lang="en-US" sz="2400" dirty="0" err="1"/>
              <a:t>důsledkem</a:t>
            </a:r>
            <a:r>
              <a:rPr lang="en-US" sz="2400" dirty="0"/>
              <a:t> je </a:t>
            </a:r>
            <a:r>
              <a:rPr lang="en-US" sz="2400" dirty="0" err="1"/>
              <a:t>snížení</a:t>
            </a:r>
            <a:r>
              <a:rPr lang="en-US" sz="2400" dirty="0"/>
              <a:t> </a:t>
            </a:r>
            <a:r>
              <a:rPr lang="en-US" sz="2400" dirty="0" err="1"/>
              <a:t>důstojnosti</a:t>
            </a:r>
            <a:r>
              <a:rPr lang="en-US" sz="2400" dirty="0"/>
              <a:t> </a:t>
            </a:r>
            <a:r>
              <a:rPr lang="en-US" sz="2400" dirty="0" err="1"/>
              <a:t>osoby</a:t>
            </a:r>
            <a:r>
              <a:rPr lang="en-US" sz="2400" dirty="0"/>
              <a:t> a </a:t>
            </a:r>
            <a:r>
              <a:rPr lang="en-US" sz="2400" dirty="0" err="1"/>
              <a:t>vytvoření</a:t>
            </a:r>
            <a:r>
              <a:rPr lang="en-US" sz="2400" dirty="0"/>
              <a:t> </a:t>
            </a:r>
            <a:r>
              <a:rPr lang="en-US" sz="2400" dirty="0" err="1"/>
              <a:t>zastrašujícího</a:t>
            </a:r>
            <a:r>
              <a:rPr lang="en-US" sz="2400" dirty="0"/>
              <a:t>, </a:t>
            </a:r>
            <a:r>
              <a:rPr lang="en-US" sz="2400" dirty="0" err="1"/>
              <a:t>nepřátelského</a:t>
            </a:r>
            <a:r>
              <a:rPr lang="en-US" sz="2400" dirty="0"/>
              <a:t>, </a:t>
            </a:r>
            <a:r>
              <a:rPr lang="en-US" sz="2400" dirty="0" err="1"/>
              <a:t>ponižujícího</a:t>
            </a:r>
            <a:r>
              <a:rPr lang="en-US" sz="2400" dirty="0"/>
              <a:t>, </a:t>
            </a:r>
            <a:r>
              <a:rPr lang="en-US" sz="2400" dirty="0" err="1"/>
              <a:t>pokořujícího</a:t>
            </a:r>
            <a:r>
              <a:rPr lang="en-US" sz="2400" dirty="0"/>
              <a:t> </a:t>
            </a:r>
            <a:r>
              <a:rPr lang="en-US" sz="2400" dirty="0" err="1"/>
              <a:t>nebo</a:t>
            </a:r>
            <a:r>
              <a:rPr lang="en-US" sz="2400" dirty="0"/>
              <a:t> </a:t>
            </a:r>
            <a:r>
              <a:rPr lang="en-US" sz="2400" dirty="0" err="1"/>
              <a:t>urážlivého</a:t>
            </a:r>
            <a:r>
              <a:rPr lang="en-US" sz="2400" dirty="0"/>
              <a:t> </a:t>
            </a:r>
            <a:r>
              <a:rPr lang="en-US" sz="2400" dirty="0" err="1"/>
              <a:t>prostředí</a:t>
            </a:r>
            <a:r>
              <a:rPr lang="en-US" sz="2400" dirty="0"/>
              <a:t>, </a:t>
            </a:r>
            <a:r>
              <a:rPr lang="en-US" sz="2400" dirty="0" err="1"/>
              <a:t>nebo</a:t>
            </a:r>
            <a:r>
              <a:rPr lang="en-US" sz="2400" dirty="0"/>
              <a:t>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které</a:t>
            </a:r>
            <a:r>
              <a:rPr lang="en-US" sz="2400" dirty="0"/>
              <a:t> </a:t>
            </a:r>
            <a:r>
              <a:rPr lang="en-US" sz="2400" dirty="0" err="1"/>
              <a:t>může</a:t>
            </a:r>
            <a:r>
              <a:rPr lang="en-US" sz="2400" dirty="0"/>
              <a:t> </a:t>
            </a:r>
            <a:r>
              <a:rPr lang="en-US" sz="2400" dirty="0" err="1"/>
              <a:t>být</a:t>
            </a:r>
            <a:r>
              <a:rPr lang="en-US" sz="2400" dirty="0"/>
              <a:t> </a:t>
            </a:r>
            <a:r>
              <a:rPr lang="en-US" sz="2400" dirty="0" err="1"/>
              <a:t>oprávněně</a:t>
            </a:r>
            <a:r>
              <a:rPr lang="en-US" sz="2400" dirty="0"/>
              <a:t> </a:t>
            </a:r>
            <a:r>
              <a:rPr lang="en-US" sz="2400" dirty="0" err="1"/>
              <a:t>vnímáno</a:t>
            </a:r>
            <a:r>
              <a:rPr lang="en-US" sz="2400" dirty="0"/>
              <a:t> </a:t>
            </a:r>
            <a:r>
              <a:rPr lang="en-US" sz="2400" dirty="0" err="1"/>
              <a:t>jako</a:t>
            </a:r>
            <a:r>
              <a:rPr lang="en-US" sz="2400" dirty="0"/>
              <a:t> </a:t>
            </a:r>
            <a:r>
              <a:rPr lang="en-US" sz="2400" dirty="0" err="1"/>
              <a:t>podmínka</a:t>
            </a:r>
            <a:r>
              <a:rPr lang="en-US" sz="2400" dirty="0"/>
              <a:t> pro </a:t>
            </a:r>
            <a:r>
              <a:rPr lang="en-US" sz="2400" dirty="0" err="1"/>
              <a:t>rozhodnutí</a:t>
            </a:r>
            <a:r>
              <a:rPr lang="en-US" sz="2400" dirty="0"/>
              <a:t> </a:t>
            </a:r>
            <a:r>
              <a:rPr lang="en-US" sz="2400" dirty="0" err="1"/>
              <a:t>ovlivňující</a:t>
            </a:r>
            <a:r>
              <a:rPr lang="en-US" sz="2400" dirty="0"/>
              <a:t> </a:t>
            </a:r>
            <a:r>
              <a:rPr lang="en-US" sz="2400" dirty="0" err="1"/>
              <a:t>výkon</a:t>
            </a:r>
            <a:r>
              <a:rPr lang="en-US" sz="2400" dirty="0"/>
              <a:t> </a:t>
            </a:r>
            <a:r>
              <a:rPr lang="en-US" sz="2400" dirty="0" err="1"/>
              <a:t>práv</a:t>
            </a:r>
            <a:r>
              <a:rPr lang="en-US" sz="2400" dirty="0"/>
              <a:t>  a </a:t>
            </a:r>
            <a:r>
              <a:rPr lang="en-US" sz="2400" dirty="0" err="1"/>
              <a:t>povinností</a:t>
            </a:r>
            <a:r>
              <a:rPr lang="en-US" sz="2400" dirty="0"/>
              <a:t> </a:t>
            </a:r>
            <a:r>
              <a:rPr lang="en-US" sz="2400" dirty="0" err="1"/>
              <a:t>vyplývajících</a:t>
            </a:r>
            <a:r>
              <a:rPr lang="en-US" sz="2400" dirty="0"/>
              <a:t> z </a:t>
            </a:r>
            <a:r>
              <a:rPr lang="en-US" sz="2400" dirty="0" err="1"/>
              <a:t>právních</a:t>
            </a:r>
            <a:r>
              <a:rPr lang="en-US" sz="2400" dirty="0"/>
              <a:t> </a:t>
            </a:r>
            <a:r>
              <a:rPr lang="en-US" sz="2400" dirty="0" err="1"/>
              <a:t>vztahů</a:t>
            </a:r>
            <a:r>
              <a:rPr lang="en-US" sz="2400" dirty="0"/>
              <a:t>.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400" dirty="0" err="1"/>
              <a:t>Sexuálním</a:t>
            </a:r>
            <a:r>
              <a:rPr lang="en-US" sz="2400" dirty="0"/>
              <a:t> </a:t>
            </a:r>
            <a:r>
              <a:rPr lang="en-US" sz="2400" dirty="0" err="1"/>
              <a:t>obtěžováním</a:t>
            </a:r>
            <a:r>
              <a:rPr lang="en-US" sz="2400" dirty="0"/>
              <a:t> se </a:t>
            </a:r>
            <a:r>
              <a:rPr lang="en-US" sz="2400" dirty="0" err="1"/>
              <a:t>rozumí</a:t>
            </a:r>
            <a:r>
              <a:rPr lang="en-US" sz="2400" dirty="0"/>
              <a:t> </a:t>
            </a:r>
            <a:r>
              <a:rPr lang="en-US" sz="2400" dirty="0" err="1"/>
              <a:t>chování</a:t>
            </a:r>
            <a:r>
              <a:rPr lang="en-US" sz="2400" dirty="0"/>
              <a:t>, </a:t>
            </a:r>
            <a:r>
              <a:rPr lang="en-US" sz="2400" dirty="0" err="1"/>
              <a:t>které</a:t>
            </a:r>
            <a:r>
              <a:rPr lang="en-US" sz="2400" dirty="0"/>
              <a:t> </a:t>
            </a:r>
            <a:r>
              <a:rPr lang="en-US" sz="2400" dirty="0" err="1"/>
              <a:t>má</a:t>
            </a:r>
            <a:r>
              <a:rPr lang="en-US" sz="2400" dirty="0"/>
              <a:t> </a:t>
            </a:r>
            <a:r>
              <a:rPr lang="en-US" sz="2400" dirty="0" err="1"/>
              <a:t>sexuální</a:t>
            </a:r>
            <a:r>
              <a:rPr lang="en-US" sz="2400" dirty="0"/>
              <a:t> </a:t>
            </a:r>
            <a:r>
              <a:rPr lang="en-US" sz="2400" dirty="0" err="1"/>
              <a:t>povahu</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5DA1930-CA8A-B591-D6FE-1D76F3500A68}"/>
              </a:ext>
            </a:extLst>
          </p:cNvPr>
          <p:cNvSpPr>
            <a:spLocks noGrp="1"/>
          </p:cNvSpPr>
          <p:nvPr>
            <p:ph type="title"/>
          </p:nvPr>
        </p:nvSpPr>
        <p:spPr>
          <a:xfrm>
            <a:off x="808638" y="386930"/>
            <a:ext cx="9236700" cy="1188950"/>
          </a:xfrm>
        </p:spPr>
        <p:txBody>
          <a:bodyPr anchor="b">
            <a:normAutofit/>
          </a:bodyPr>
          <a:lstStyle/>
          <a:p>
            <a:r>
              <a:rPr lang="cs-CZ" sz="5400"/>
              <a:t>Předpokládané scénáře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B93B4DED-51E6-581A-6D9A-5A7A3C59303D}"/>
              </a:ext>
            </a:extLst>
          </p:cNvPr>
          <p:cNvSpPr>
            <a:spLocks noGrp="1"/>
          </p:cNvSpPr>
          <p:nvPr>
            <p:ph idx="1"/>
          </p:nvPr>
        </p:nvSpPr>
        <p:spPr>
          <a:xfrm>
            <a:off x="793660" y="2599509"/>
            <a:ext cx="10143668" cy="3435531"/>
          </a:xfrm>
        </p:spPr>
        <p:txBody>
          <a:bodyPr anchor="ctr">
            <a:normAutofit/>
          </a:bodyPr>
          <a:lstStyle/>
          <a:p>
            <a:pPr marL="466618" indent="-466618">
              <a:buAutoNum type="arabicPeriod"/>
            </a:pPr>
            <a:r>
              <a:rPr lang="cs-CZ" sz="2400"/>
              <a:t>Návrh podá Federální shromáždění, pak se vyhlašuje referendum na celém území ČSFR. Před vyhlášením je třeba znát stanovisko ČNR a SNR. U tohoto scénáře stačí, aby jedna z republik se vyslovila pro vystoupení ze společného státu.</a:t>
            </a:r>
          </a:p>
          <a:p>
            <a:pPr marL="466618" indent="-466618">
              <a:buAutoNum type="arabicPeriod"/>
            </a:pPr>
            <a:r>
              <a:rPr lang="cs-CZ" sz="2400"/>
              <a:t>Návrh je podán jednou z republik (ČNR nebo SRN), pak se referendum o vystoupení ze společného státu koná jen v jedné z republik.</a:t>
            </a:r>
          </a:p>
          <a:p>
            <a:pPr marL="466618" indent="-466618">
              <a:buAutoNum type="arabicPeriod"/>
            </a:pPr>
            <a:endParaRPr lang="cs-CZ" sz="2400"/>
          </a:p>
        </p:txBody>
      </p:sp>
    </p:spTree>
    <p:extLst>
      <p:ext uri="{BB962C8B-B14F-4D97-AF65-F5344CB8AC3E}">
        <p14:creationId xmlns:p14="http://schemas.microsoft.com/office/powerpoint/2010/main" val="1946269043"/>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496" name="Rectangle 148486">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97" name="Rectangle 14848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98" name="Rectangle 14849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499" name="Rectangle 14849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81" name="Rectangle 1"/>
          <p:cNvSpPr>
            <a:spLocks noGrp="1" noChangeArrowheads="1"/>
          </p:cNvSpPr>
          <p:nvPr>
            <p:ph type="title"/>
          </p:nvPr>
        </p:nvSpPr>
        <p:spPr>
          <a:xfrm>
            <a:off x="879620" y="1471351"/>
            <a:ext cx="7108911" cy="4016621"/>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600" kern="1200">
                <a:solidFill>
                  <a:schemeClr val="tx1"/>
                </a:solidFill>
                <a:latin typeface="+mj-lt"/>
                <a:ea typeface="+mj-ea"/>
                <a:cs typeface="+mj-cs"/>
              </a:rPr>
              <a:t>Rovné zacházení</a:t>
            </a:r>
          </a:p>
        </p:txBody>
      </p:sp>
      <p:sp>
        <p:nvSpPr>
          <p:cNvPr id="148482" name="Rectangle 2"/>
          <p:cNvSpPr>
            <a:spLocks noGrp="1" noChangeArrowheads="1"/>
          </p:cNvSpPr>
          <p:nvPr>
            <p:ph type="subTitle" idx="4294967295"/>
          </p:nvPr>
        </p:nvSpPr>
        <p:spPr bwMode="auto">
          <a:xfrm>
            <a:off x="8803178" y="1845264"/>
            <a:ext cx="3000907" cy="3268794"/>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200" kern="1200">
                <a:solidFill>
                  <a:schemeClr val="tx1"/>
                </a:solidFill>
                <a:latin typeface="+mn-lt"/>
                <a:ea typeface="+mn-ea"/>
                <a:cs typeface="+mn-cs"/>
              </a:rPr>
              <a:t>Zajišťováním rovného zacházení se rozumí přijetí opatření, která jsou podmínkou účinné ochrany před diskriminací  a která je možno s ohledem na dobré mravy  požadovat vzhledem k okolnostem a osobním poměrům toho, kdo má povinnost rovné zacházení zajišťovat; za zajišťování rovného zacházení se považuje také zajišťování rovných příležitostí. </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200" kern="1200">
                <a:solidFill>
                  <a:schemeClr val="tx1"/>
                </a:solidFill>
                <a:latin typeface="+mn-lt"/>
                <a:ea typeface="+mn-ea"/>
                <a:cs typeface="+mn-cs"/>
              </a:rPr>
              <a:t>Zaměstnavatelé jsou povinni ve věcech práva na zaměstnání  a přístupu k zaměstnání, přístupu k povolání, podnikání a jiné samostatné výdělečné činnosti, pracovní a jiné závislé činnosti, včetně odměňování, zajišťovat rovné zacházení.</a:t>
            </a:r>
          </a:p>
        </p:txBody>
      </p:sp>
      <p:sp>
        <p:nvSpPr>
          <p:cNvPr id="148495" name="Rectangle 14849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511" name="Rectangle 149510">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5" name="Rectangle 1"/>
          <p:cNvSpPr>
            <a:spLocks noGrp="1" noChangeArrowheads="1"/>
          </p:cNvSpPr>
          <p:nvPr>
            <p:ph type="title"/>
          </p:nvPr>
        </p:nvSpPr>
        <p:spPr>
          <a:xfrm>
            <a:off x="1078828" y="1147158"/>
            <a:ext cx="6038470" cy="4713316"/>
          </a:xfrm>
        </p:spPr>
        <p:txBody>
          <a:bodyPr vert="horz" lIns="91440" tIns="45720"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6000" kern="1200">
                <a:solidFill>
                  <a:schemeClr val="tx1"/>
                </a:solidFill>
                <a:latin typeface="+mj-lt"/>
                <a:ea typeface="+mj-ea"/>
                <a:cs typeface="+mj-cs"/>
              </a:rPr>
              <a:t>Diskriminací není</a:t>
            </a:r>
          </a:p>
        </p:txBody>
      </p:sp>
      <p:grpSp>
        <p:nvGrpSpPr>
          <p:cNvPr id="149513" name="Group 149512">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49514" name="Rectangle 149513">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15" name="Rectangle 149514">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16" name="Rectangle 149515">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518" name="Rectangle 149517">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20" name="Rectangle 149519">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2"/>
          <p:cNvSpPr>
            <a:spLocks noGrp="1" noChangeArrowheads="1"/>
          </p:cNvSpPr>
          <p:nvPr>
            <p:ph type="subTitle" idx="4294967295"/>
          </p:nvPr>
        </p:nvSpPr>
        <p:spPr bwMode="auto">
          <a:xfrm>
            <a:off x="8030590" y="1687486"/>
            <a:ext cx="3300156" cy="3636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Podmínka minimálního věku, odborné praxe nebo doby zaměstnání, která je pro řádný výkon zaměstnání nebo povolání nebo pro přístup k určitým právům a povinnostem spojeným se zaměstnáním nebo povoláním nezbytná,</a:t>
            </a:r>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1300" kern="1200">
                <a:solidFill>
                  <a:schemeClr val="tx1"/>
                </a:solidFill>
                <a:latin typeface="+mn-lt"/>
                <a:ea typeface="+mn-ea"/>
                <a:cs typeface="+mn-cs"/>
              </a:rPr>
              <a:t>Diskriminací není též rozdílné zacházení z důvodu věku v přístupu k zaměstnání nebo povolání, pokud je pro řádný výkon zaměstnání nebo povolání potřebné odborné vzdělávání, které je nepřiměřeně dlouhé vzhledem k datu, ke kterému osoba ucházející se o zaměstnání nebo povolání dosáhne důchodového věku  podle zvláštního zákona.</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49505"/>
                                        </p:tgtEl>
                                        <p:attrNameLst>
                                          <p:attrName>style.visibility</p:attrName>
                                        </p:attrNameLst>
                                      </p:cBhvr>
                                      <p:to>
                                        <p:strVal val="visible"/>
                                      </p:to>
                                    </p:set>
                                    <p:animEffect transition="in" filter="fade">
                                      <p:cBhvr>
                                        <p:cTn id="7" dur="700"/>
                                        <p:tgtEl>
                                          <p:spTgt spid="14950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49506">
                                            <p:txEl>
                                              <p:pRg st="0" end="0"/>
                                            </p:txEl>
                                          </p:spTgt>
                                        </p:tgtEl>
                                        <p:attrNameLst>
                                          <p:attrName>style.visibility</p:attrName>
                                        </p:attrNameLst>
                                      </p:cBhvr>
                                      <p:to>
                                        <p:strVal val="visible"/>
                                      </p:to>
                                    </p:set>
                                    <p:animEffect transition="in" filter="fade">
                                      <p:cBhvr>
                                        <p:cTn id="10" dur="700"/>
                                        <p:tgtEl>
                                          <p:spTgt spid="1495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149506">
                                            <p:txEl>
                                              <p:pRg st="1" end="1"/>
                                            </p:txEl>
                                          </p:spTgt>
                                        </p:tgtEl>
                                        <p:attrNameLst>
                                          <p:attrName>style.visibility</p:attrName>
                                        </p:attrNameLst>
                                      </p:cBhvr>
                                      <p:to>
                                        <p:strVal val="visible"/>
                                      </p:to>
                                    </p:set>
                                    <p:animEffect transition="in" filter="fade">
                                      <p:cBhvr>
                                        <p:cTn id="15" dur="700"/>
                                        <p:tgtEl>
                                          <p:spTgt spid="149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5" grpId="0"/>
      <p:bldP spid="149506" grpId="0" build="p"/>
    </p:bldLst>
  </p:timing>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808638" y="386930"/>
            <a:ext cx="9236700" cy="1188950"/>
          </a:xfrm>
        </p:spPr>
        <p:txBody>
          <a:bodyPr anchor="b">
            <a:normAutofit/>
          </a:bodyPr>
          <a:lstStyle/>
          <a:p>
            <a:r>
              <a:rPr lang="cs-CZ" sz="5400"/>
              <a:t>Odpovědnost matky</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p:cNvSpPr>
            <a:spLocks noGrp="1"/>
          </p:cNvSpPr>
          <p:nvPr>
            <p:ph idx="1"/>
          </p:nvPr>
        </p:nvSpPr>
        <p:spPr>
          <a:xfrm>
            <a:off x="793660" y="2599509"/>
            <a:ext cx="10143668" cy="3435531"/>
          </a:xfrm>
        </p:spPr>
        <p:txBody>
          <a:bodyPr anchor="ctr">
            <a:normAutofit/>
          </a:bodyPr>
          <a:lstStyle/>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Matka, která v rozrušení způsobeném porodem úmyslně usmrtí své novorozené dítě při porodu nebo hned po něm, bude potrestána odnětím svobody na tři léta až osm let.</a:t>
            </a:r>
          </a:p>
          <a:p>
            <a:pPr marL="0" indent="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400" dirty="0"/>
          </a:p>
          <a:p>
            <a:pPr marL="0" indent="0">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Kdo jiného úmyslně usmrtí, bude potrestán odnětím svobody na deset až patnáct let - vražda</a:t>
            </a:r>
          </a:p>
          <a:p>
            <a:endParaRPr lang="cs-CZ" sz="2400" dirty="0"/>
          </a:p>
        </p:txBody>
      </p:sp>
    </p:spTree>
    <p:extLst>
      <p:ext uri="{BB962C8B-B14F-4D97-AF65-F5344CB8AC3E}">
        <p14:creationId xmlns:p14="http://schemas.microsoft.com/office/powerpoint/2010/main" val="1541219227"/>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Ochrana jména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Jméno člověka je jeho osobní jméno a příjmení, popřípadě jeho další jména a rodné příjmení, která mu podle zákona náležejí. </a:t>
            </a:r>
          </a:p>
          <a:p>
            <a:pPr marL="0" indent="0">
              <a:buNone/>
            </a:pPr>
            <a:r>
              <a:rPr lang="cs-CZ" sz="2400" dirty="0"/>
              <a:t>Každý člověk má právo užívat své jméno v právním styku, stejně jako právo na ochranu svého jména a na úctu k němu.</a:t>
            </a:r>
          </a:p>
          <a:p>
            <a:endParaRPr lang="cs-CZ" sz="2400" dirty="0"/>
          </a:p>
        </p:txBody>
      </p:sp>
    </p:spTree>
    <p:extLst>
      <p:ext uri="{BB962C8B-B14F-4D97-AF65-F5344CB8AC3E}">
        <p14:creationId xmlns:p14="http://schemas.microsoft.com/office/powerpoint/2010/main" val="258863362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Ochrana osobnosti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Chráněna je osobnost člověka včetně všech jeho přirozených práv. </a:t>
            </a:r>
          </a:p>
          <a:p>
            <a:pPr marL="0" indent="0">
              <a:buNone/>
            </a:pPr>
            <a:r>
              <a:rPr lang="cs-CZ" sz="2400" dirty="0"/>
              <a:t>Každý je povinen ctít svobodné rozhodnutí člověka žít podle svého.</a:t>
            </a:r>
          </a:p>
          <a:p>
            <a:pPr marL="0" indent="0">
              <a:buNone/>
            </a:pPr>
            <a:r>
              <a:rPr lang="cs-CZ" sz="2400" dirty="0"/>
              <a:t>Ochrany požívají zejména život a důstojnost člověka, jeho zdraví a právo žít v příznivém životním prostředí, jeho vážnost, čest, soukromí a jeho projevy osobní povahy.</a:t>
            </a:r>
          </a:p>
          <a:p>
            <a:pPr marL="414772" indent="-414772">
              <a:buFont typeface="Arial" charset="0"/>
              <a:buChar char="•"/>
            </a:pPr>
            <a:endParaRPr lang="cs-CZ" sz="2400" dirty="0"/>
          </a:p>
        </p:txBody>
      </p:sp>
    </p:spTree>
    <p:extLst>
      <p:ext uri="{BB962C8B-B14F-4D97-AF65-F5344CB8AC3E}">
        <p14:creationId xmlns:p14="http://schemas.microsoft.com/office/powerpoint/2010/main" val="123260651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Neoprávněné zásahy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Člověk, jehož osobnost byla dotčena, má právo domáhat se toho, aby bylo od neoprávněného zásahu upuštěno nebo aby byl odstraněn jeho následek.</a:t>
            </a:r>
          </a:p>
          <a:p>
            <a:pPr marL="0" indent="0">
              <a:buNone/>
            </a:pPr>
            <a:r>
              <a:rPr lang="cs-CZ" sz="2400" dirty="0"/>
              <a:t>Po smrti člověka se může ochrany jeho osobnosti domáhat kterákoli z osob jemu blízkých.</a:t>
            </a:r>
          </a:p>
          <a:p>
            <a:endParaRPr lang="cs-CZ" sz="2400" dirty="0"/>
          </a:p>
        </p:txBody>
      </p:sp>
    </p:spTree>
    <p:extLst>
      <p:ext uri="{BB962C8B-B14F-4D97-AF65-F5344CB8AC3E}">
        <p14:creationId xmlns:p14="http://schemas.microsoft.com/office/powerpoint/2010/main" val="848387922"/>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Zachycení podoby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Zachytit jakýmkoli způsobem podobu člověka tak, aby podle zobrazení bylo možné určit jeho totožnost, je možné jen s jeho svolením.</a:t>
            </a:r>
          </a:p>
          <a:p>
            <a:pPr marL="0" indent="0">
              <a:buNone/>
            </a:pPr>
            <a:r>
              <a:rPr lang="cs-CZ" sz="2400" dirty="0"/>
              <a:t>Rozšiřovat podobu člověka je možné jen s jeho svolením.</a:t>
            </a:r>
          </a:p>
          <a:p>
            <a:endParaRPr lang="cs-CZ" sz="2400" dirty="0"/>
          </a:p>
        </p:txBody>
      </p:sp>
    </p:spTree>
    <p:extLst>
      <p:ext uri="{BB962C8B-B14F-4D97-AF65-F5344CB8AC3E}">
        <p14:creationId xmlns:p14="http://schemas.microsoft.com/office/powerpoint/2010/main" val="171187262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Ochrana  soukromí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Nikdo nesmí zasáhnout do soukromí jiného, nemá-li k tomu zákonný důvod. </a:t>
            </a:r>
          </a:p>
          <a:p>
            <a:pPr marL="0" indent="0">
              <a:buNone/>
            </a:pPr>
            <a:r>
              <a:rPr lang="cs-CZ" sz="2400" dirty="0"/>
              <a:t>Zejména nelze bez svolení člověka narušit jeho soukromé prostory, sledovat jeho soukromý život nebo pořizovat o tom zvukový nebo obrazový záznam, využívat takové či jiné záznamy pořízené o soukromém životě člověka třetí osobou, nebo takové záznamy o jeho soukromém životě šířit. </a:t>
            </a:r>
          </a:p>
          <a:p>
            <a:pPr marL="0" indent="0">
              <a:buNone/>
            </a:pPr>
            <a:r>
              <a:rPr lang="cs-CZ" sz="2400" dirty="0"/>
              <a:t>Ve stejném rozsahu jsou chráněny i soukromé písemnosti osobní povahy.</a:t>
            </a:r>
          </a:p>
          <a:p>
            <a:endParaRPr lang="cs-CZ" sz="2400" dirty="0"/>
          </a:p>
        </p:txBody>
      </p:sp>
    </p:spTree>
    <p:extLst>
      <p:ext uri="{BB962C8B-B14F-4D97-AF65-F5344CB8AC3E}">
        <p14:creationId xmlns:p14="http://schemas.microsoft.com/office/powerpoint/2010/main" val="74638157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Ochrana osobních údajů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Každý má právo na ochranu před neoprávněným </a:t>
            </a:r>
          </a:p>
          <a:p>
            <a:pPr marL="466618" indent="-466618">
              <a:buFont typeface="+mj-lt"/>
              <a:buAutoNum type="arabicPeriod"/>
            </a:pPr>
            <a:r>
              <a:rPr lang="cs-CZ" sz="2400" dirty="0"/>
              <a:t>shromažďováním, </a:t>
            </a:r>
          </a:p>
          <a:p>
            <a:pPr marL="466618" indent="-466618">
              <a:buFont typeface="+mj-lt"/>
              <a:buAutoNum type="arabicPeriod"/>
            </a:pPr>
            <a:r>
              <a:rPr lang="cs-CZ" sz="2400" dirty="0"/>
              <a:t>zveřejňováním nebo jiným </a:t>
            </a:r>
          </a:p>
          <a:p>
            <a:pPr marL="466618" indent="-466618">
              <a:buFont typeface="+mj-lt"/>
              <a:buAutoNum type="arabicPeriod"/>
            </a:pPr>
            <a:r>
              <a:rPr lang="cs-CZ" sz="2400" dirty="0"/>
              <a:t>zneužíváním údajů o své osobě.</a:t>
            </a:r>
          </a:p>
        </p:txBody>
      </p:sp>
    </p:spTree>
    <p:extLst>
      <p:ext uri="{BB962C8B-B14F-4D97-AF65-F5344CB8AC3E}">
        <p14:creationId xmlns:p14="http://schemas.microsoft.com/office/powerpoint/2010/main" val="19245461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Osobní údaj</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b="1" dirty="0"/>
              <a:t>Osobním údajem </a:t>
            </a:r>
            <a:r>
              <a:rPr lang="cs-CZ" sz="2400" dirty="0"/>
              <a:t>je jakákoliv informace týkající se určeného nebo určitelného subjektu údajů. Subjekt údajů se považuje za určený nebo určitelný, jestliže lze subjekt údajů přímo či nepřímo identifikovat</a:t>
            </a:r>
          </a:p>
        </p:txBody>
      </p:sp>
    </p:spTree>
    <p:extLst>
      <p:ext uri="{BB962C8B-B14F-4D97-AF65-F5344CB8AC3E}">
        <p14:creationId xmlns:p14="http://schemas.microsoft.com/office/powerpoint/2010/main" val="1126365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3698AB2-3A15-E44E-8CD1-9F1815EEEEB3}"/>
              </a:ext>
            </a:extLst>
          </p:cNvPr>
          <p:cNvSpPr>
            <a:spLocks noGrp="1"/>
          </p:cNvSpPr>
          <p:nvPr>
            <p:ph type="title"/>
          </p:nvPr>
        </p:nvSpPr>
        <p:spPr>
          <a:xfrm>
            <a:off x="808638" y="386930"/>
            <a:ext cx="9236700" cy="1188950"/>
          </a:xfrm>
        </p:spPr>
        <p:txBody>
          <a:bodyPr anchor="b">
            <a:normAutofit/>
          </a:bodyPr>
          <a:lstStyle/>
          <a:p>
            <a:r>
              <a:rPr lang="cs-CZ" sz="5400"/>
              <a:t>Konec společného státu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0454681-AE4B-CB4F-892E-BB8DDFB18A08}"/>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President ČSFR byl volen na období pěti let.  Funkční období prezidenta, zvoleného po svobodných demokratických volbách do FS v roce 1990  bylo omezeni na  24 měsíce.</a:t>
            </a:r>
          </a:p>
          <a:p>
            <a:pPr marL="0" indent="0">
              <a:buNone/>
            </a:pPr>
            <a:r>
              <a:rPr lang="cs-CZ" sz="2400" dirty="0"/>
              <a:t>Volby  5.-6. června 1992 V ČR vyhrála koalice ODS-KDS a na Slovensku HZDS</a:t>
            </a:r>
          </a:p>
          <a:p>
            <a:pPr marL="0" indent="0">
              <a:buNone/>
            </a:pPr>
            <a:r>
              <a:rPr lang="cs-CZ" sz="2400" dirty="0"/>
              <a:t>20.7.1992  podal demisi Václav Havel, poslední prezident ČSFR</a:t>
            </a:r>
          </a:p>
          <a:p>
            <a:pPr marL="414772" indent="-414772"/>
            <a:endParaRPr lang="cs-CZ" sz="2400" dirty="0"/>
          </a:p>
        </p:txBody>
      </p:sp>
    </p:spTree>
    <p:extLst>
      <p:ext uri="{BB962C8B-B14F-4D97-AF65-F5344CB8AC3E}">
        <p14:creationId xmlns:p14="http://schemas.microsoft.com/office/powerpoint/2010/main" val="408514149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Citlivý  údaj</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b="1" dirty="0"/>
              <a:t>Citlivým údajem</a:t>
            </a:r>
            <a:r>
              <a:rPr lang="cs-CZ" sz="2400" dirty="0"/>
              <a:t> osobní údaj vypovídající o národnostním, rasovém nebo etnickém původu, politických postojích, členství v odborových organizacích, náboženství a filozofickém přesvědčení, odsouzení za trestný čin, zdravotním stavu a sexuálním životě subjektu údajů a genetický údaj subjektu údajů; citlivým údajem je také biometrický údaj, který umožňuje přímou identifikaci nebo autentizaci subjektu údajů,</a:t>
            </a:r>
          </a:p>
        </p:txBody>
      </p:sp>
    </p:spTree>
    <p:extLst>
      <p:ext uri="{BB962C8B-B14F-4D97-AF65-F5344CB8AC3E}">
        <p14:creationId xmlns:p14="http://schemas.microsoft.com/office/powerpoint/2010/main" val="59715857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Vlastnické právo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1700" dirty="0"/>
              <a:t>Každý má právo vlastnit majetek. Vlastnické právo všech vlastníků má stejný zákonný obsah a ochranu. Dědění se zaručuje.</a:t>
            </a:r>
          </a:p>
          <a:p>
            <a:pPr marL="0" indent="0">
              <a:buNone/>
            </a:pPr>
            <a:r>
              <a:rPr lang="cs-CZ" sz="1700" dirty="0"/>
              <a:t>Zákon stanoví, který majetek nezbytný k zabezpečování potřeb celé společnosti, rozvoje národního hospodářství a veřejného zájmu smí být jen ve vlastnictví státu, obce nebo určených právnických osob; zákon může také stanovit, že určité věci mohou být pouze ve vlastnictví občanů nebo právnických osob se sídlem v České a Slovenské Federativní Republice.</a:t>
            </a:r>
          </a:p>
          <a:p>
            <a:pPr marL="0" indent="0">
              <a:buNone/>
            </a:pPr>
            <a:r>
              <a:rPr lang="cs-CZ" sz="1700" dirty="0"/>
              <a:t>Vlastnictví zavazuje. Nesmí být zneužito na újmu práv druhých anebo v rozporu se zákonem chráněnými obecnými zájmy. Jeho výkon nesmí poškozovat lidské zdraví, přírodu a životní prostředí nad míru stanovenou zákonem.</a:t>
            </a:r>
          </a:p>
          <a:p>
            <a:pPr marL="0" indent="0">
              <a:buNone/>
            </a:pPr>
            <a:r>
              <a:rPr lang="cs-CZ" sz="1700" dirty="0"/>
              <a:t>Vyvlastnění nebo nucené omezení vlastnického práva je možné ve veřejném zájmu, a to na základě zákona a za náhradu.</a:t>
            </a:r>
          </a:p>
          <a:p>
            <a:pPr marL="0" indent="0">
              <a:buNone/>
            </a:pPr>
            <a:r>
              <a:rPr lang="cs-CZ" sz="1700" dirty="0"/>
              <a:t>Daně a poplatky lze ukládat jen na základě zákona.</a:t>
            </a:r>
          </a:p>
          <a:p>
            <a:endParaRPr lang="cs-CZ" sz="1700" dirty="0"/>
          </a:p>
        </p:txBody>
      </p:sp>
    </p:spTree>
    <p:extLst>
      <p:ext uri="{BB962C8B-B14F-4D97-AF65-F5344CB8AC3E}">
        <p14:creationId xmlns:p14="http://schemas.microsoft.com/office/powerpoint/2010/main" val="128864888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Nedotknutelnost obydlí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200" dirty="0"/>
              <a:t>Obydlí je nedotknutelné. Není dovoleno do něj vstoupit bez souhlasu toho, kdo v něm bydlí.</a:t>
            </a:r>
          </a:p>
          <a:p>
            <a:pPr marL="0" indent="0">
              <a:buNone/>
            </a:pPr>
            <a:r>
              <a:rPr lang="cs-CZ" sz="2200" dirty="0"/>
              <a:t>Domovní prohlídka je přípustná jen pro účely trestního řízení, a to na písemný odůvodněný příkaz soudce. Způsob provedení domovní prohlídky stanoví zákon.</a:t>
            </a:r>
          </a:p>
          <a:p>
            <a:pPr marL="0" indent="0">
              <a:buNone/>
            </a:pPr>
            <a:r>
              <a:rPr lang="cs-CZ" sz="2200" dirty="0"/>
              <a:t>Jiné zásahy do nedotknutelnosti obydlí mohou být zákonem dovoleny, jen je-li to v demokratické společnosti nezbytné pro ochranu života nebo zdraví osob, pro ochranu práv a svobod druhých anebo pro odvrácení závažného ohrožení veřejné bezpečnosti a pořádku. Pokud je obydlí užíváno také pro podnikání nebo provozování jiné hospodářské činnosti, mohou být takové zásahy zákonem dovoleny, též je-li to nezbytné pro plnění úkolů veřejné správy.</a:t>
            </a:r>
          </a:p>
          <a:p>
            <a:endParaRPr lang="cs-CZ" sz="2200" dirty="0"/>
          </a:p>
        </p:txBody>
      </p:sp>
    </p:spTree>
    <p:extLst>
      <p:ext uri="{BB962C8B-B14F-4D97-AF65-F5344CB8AC3E}">
        <p14:creationId xmlns:p14="http://schemas.microsoft.com/office/powerpoint/2010/main" val="94914616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Svoboda pohybu a pobytu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200" dirty="0"/>
              <a:t>Svoboda pohybu a pobytu je zaručena.</a:t>
            </a:r>
          </a:p>
          <a:p>
            <a:pPr marL="0" indent="0" fontAlgn="ctr">
              <a:buNone/>
            </a:pPr>
            <a:r>
              <a:rPr lang="cs-CZ" sz="2200" dirty="0"/>
              <a:t>Každý, kdo se oprávněně zdržuje na území České  republiky, má právo svobodně je opustit.</a:t>
            </a:r>
          </a:p>
          <a:p>
            <a:pPr marL="0" indent="0" fontAlgn="ctr">
              <a:buNone/>
            </a:pPr>
            <a:r>
              <a:rPr lang="cs-CZ" sz="2200" dirty="0"/>
              <a:t>Tyto svobody mohou být omezeny zákonem, jestliže je to nevyhnutelné pro bezpečnost státu, udržení veřejného pořádku, ochranu zdraví nebo ochranu práv a svobod druhých a na vymezených územích též z důvodu ochrany přírody.</a:t>
            </a:r>
          </a:p>
          <a:p>
            <a:pPr marL="0" indent="0" fontAlgn="ctr">
              <a:buNone/>
            </a:pPr>
            <a:r>
              <a:rPr lang="cs-CZ" sz="2200" dirty="0"/>
              <a:t>Každý občan má právo na svobodný vstup na území České republiky. Občan nemůže být nucen k opuštění své vlasti.</a:t>
            </a:r>
          </a:p>
          <a:p>
            <a:pPr marL="0" indent="0" fontAlgn="ctr">
              <a:buNone/>
            </a:pPr>
            <a:r>
              <a:rPr lang="cs-CZ" sz="2200" dirty="0"/>
              <a:t>Cizinec může být vyhoštěn jen v případech stanovených zákonem.</a:t>
            </a:r>
          </a:p>
          <a:p>
            <a:endParaRPr lang="cs-CZ" sz="2200" dirty="0"/>
          </a:p>
        </p:txBody>
      </p:sp>
    </p:spTree>
    <p:extLst>
      <p:ext uri="{BB962C8B-B14F-4D97-AF65-F5344CB8AC3E}">
        <p14:creationId xmlns:p14="http://schemas.microsoft.com/office/powerpoint/2010/main" val="36221329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Svoboda myšlení, svědomí a náboženského vyznání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Svoboda myšlení, svědomí a náboženského vyznání je zaručena. Každý má právo změnit své náboženství nebo víru anebo být bez náboženského vyznání.</a:t>
            </a:r>
          </a:p>
          <a:p>
            <a:pPr marL="0" indent="0" fontAlgn="ctr">
              <a:buNone/>
            </a:pPr>
            <a:r>
              <a:rPr lang="cs-CZ" sz="2400" dirty="0"/>
              <a:t>Svoboda vědeckého bádání a umělecké tvorby je zaručena.</a:t>
            </a:r>
          </a:p>
          <a:p>
            <a:pPr marL="0" indent="0" fontAlgn="ctr">
              <a:buNone/>
            </a:pPr>
            <a:r>
              <a:rPr lang="cs-CZ" sz="2400" dirty="0"/>
              <a:t>Nikdo nemůže být nucen vykonávat vojenskou službu, pokud je to v rozporu s jeho svědomím nebo s jeho náboženským vyznáním. Podrobnosti stanoví zákon.</a:t>
            </a:r>
          </a:p>
          <a:p>
            <a:endParaRPr lang="cs-CZ" sz="2400" dirty="0"/>
          </a:p>
        </p:txBody>
      </p:sp>
    </p:spTree>
    <p:extLst>
      <p:ext uri="{BB962C8B-B14F-4D97-AF65-F5344CB8AC3E}">
        <p14:creationId xmlns:p14="http://schemas.microsoft.com/office/powerpoint/2010/main" val="488348390"/>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Svoboda  náboženského projevu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000" dirty="0"/>
              <a:t>Každý má právo svobodně projevovat své náboženství nebo víru buď sám nebo společně s jinými, soukromě neb veřejně, bohoslužbou, vyučováním, náboženskými úkony nebo zachováváním obřadu.</a:t>
            </a:r>
          </a:p>
          <a:p>
            <a:pPr marL="0" indent="0" fontAlgn="ctr">
              <a:buNone/>
            </a:pPr>
            <a:r>
              <a:rPr lang="cs-CZ" sz="2000" dirty="0"/>
              <a:t>Církve a náboženské společnosti spravují své záležitosti, zejména ustavují své orgány, ustanovují své duchovní a zřizují řeholní a jiné církevní instituce nezávisle na státních orgánech.</a:t>
            </a:r>
          </a:p>
          <a:p>
            <a:pPr marL="0" indent="0" fontAlgn="ctr">
              <a:buNone/>
            </a:pPr>
            <a:r>
              <a:rPr lang="cs-CZ" sz="2000" dirty="0"/>
              <a:t>Zákon stanoví podmínky vyučování náboženství na státních školách.</a:t>
            </a:r>
          </a:p>
          <a:p>
            <a:pPr marL="0" indent="0" fontAlgn="ctr">
              <a:buNone/>
            </a:pPr>
            <a:r>
              <a:rPr lang="cs-CZ" sz="2000" dirty="0"/>
              <a:t>Výkon těchto práv může být omezen zákonem, jde-li o opatření v demokratické společnosti nezbytná pro ochranu veřejné bezpečnosti a pořádku, zdraví a mravnosti nebo práv a svobod druhých.</a:t>
            </a:r>
          </a:p>
          <a:p>
            <a:pPr marL="414772" indent="-414772">
              <a:buFont typeface="Arial" charset="0"/>
              <a:buChar char="•"/>
            </a:pPr>
            <a:endParaRPr lang="cs-CZ" sz="2000" dirty="0"/>
          </a:p>
        </p:txBody>
      </p:sp>
    </p:spTree>
    <p:extLst>
      <p:ext uri="{BB962C8B-B14F-4D97-AF65-F5344CB8AC3E}">
        <p14:creationId xmlns:p14="http://schemas.microsoft.com/office/powerpoint/2010/main" val="2136375543"/>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Svoboda projevu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Svoboda projevu a právo na informace jsou zaručeny. </a:t>
            </a:r>
          </a:p>
          <a:p>
            <a:pPr marL="0" indent="0" fontAlgn="ctr">
              <a:buNone/>
            </a:pPr>
            <a:r>
              <a:rPr lang="cs-CZ" sz="2400" dirty="0"/>
              <a:t>Každý má právo vyjadřovat své názory slovem, písmem, tiskem, obrazem nebo jiným způsobem, jakož i svobodně vyhledávat, přijímat a rozšiřovat ideje a informace bez ohledu na hranice státu.</a:t>
            </a:r>
          </a:p>
          <a:p>
            <a:pPr marL="0" indent="0" fontAlgn="ctr">
              <a:buNone/>
            </a:pPr>
            <a:r>
              <a:rPr lang="cs-CZ" sz="2400" dirty="0"/>
              <a:t>Cenzura je nepřípustná.</a:t>
            </a:r>
          </a:p>
          <a:p>
            <a:pPr marL="414772" indent="-414772" fontAlgn="ctr">
              <a:buFont typeface="Arial" charset="0"/>
              <a:buChar char="•"/>
            </a:pPr>
            <a:endParaRPr lang="cs-CZ" sz="2400" dirty="0"/>
          </a:p>
        </p:txBody>
      </p:sp>
    </p:spTree>
    <p:extLst>
      <p:ext uri="{BB962C8B-B14F-4D97-AF65-F5344CB8AC3E}">
        <p14:creationId xmlns:p14="http://schemas.microsoft.com/office/powerpoint/2010/main" val="47711719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Vztah  k veřejné moci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Svobodu projevu a právo vyhledávat a šířit informace lze omezit zákonem, jde-li o opatření v demokratické společnosti nezbytná pro ochranu práv a svobod druhých, bezpečnost státu, veřejnou bezpečnost, ochranu veřejného zdraví a mravnosti.</a:t>
            </a:r>
          </a:p>
          <a:p>
            <a:pPr marL="0" indent="0" fontAlgn="ctr">
              <a:buNone/>
            </a:pPr>
            <a:r>
              <a:rPr lang="cs-CZ" sz="2400" dirty="0"/>
              <a:t>Státní orgány a orgány územní samosprávy jsou povinny přiměřeným způsobem poskytovat informace o své činnosti. Podmínky a provedení stanoví zákon.</a:t>
            </a:r>
          </a:p>
          <a:p>
            <a:endParaRPr lang="cs-CZ" sz="2400" dirty="0"/>
          </a:p>
        </p:txBody>
      </p:sp>
    </p:spTree>
    <p:extLst>
      <p:ext uri="{BB962C8B-B14F-4D97-AF65-F5344CB8AC3E}">
        <p14:creationId xmlns:p14="http://schemas.microsoft.com/office/powerpoint/2010/main" val="210637564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3800"/>
              <a:t>Zákon o svobodném přístupu k informacím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Povinnými subjekty jsou státní orgány, územní samosprávné celky a jejich orgány a veřejné instituce a dále ty subjekty, kterým zákon svěřil rozhodování o právech, právem chráněných zájmech nebo povinnostech fyzických nebo právnických osob v oblasti veřejné správy, a to pouze v rozsahu této jejich rozhodovací činnosti.</a:t>
            </a:r>
          </a:p>
          <a:p>
            <a:pPr marL="0" indent="0" fontAlgn="ctr">
              <a:buNone/>
            </a:pPr>
            <a:r>
              <a:rPr lang="cs-CZ" sz="2400" dirty="0"/>
              <a:t>Povinnost poskytovat informace se netýká dotazů na názory, budoucí rozhodnutí a vytváření nových informací.</a:t>
            </a:r>
          </a:p>
          <a:p>
            <a:endParaRPr lang="cs-CZ" sz="2400" dirty="0"/>
          </a:p>
        </p:txBody>
      </p:sp>
    </p:spTree>
    <p:extLst>
      <p:ext uri="{BB962C8B-B14F-4D97-AF65-F5344CB8AC3E}">
        <p14:creationId xmlns:p14="http://schemas.microsoft.com/office/powerpoint/2010/main" val="1185438628"/>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Právo shromažďovací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Právo</a:t>
            </a:r>
            <a:r>
              <a:rPr lang="cs-CZ" sz="2400" b="1" dirty="0"/>
              <a:t> pokojně </a:t>
            </a:r>
            <a:r>
              <a:rPr lang="cs-CZ" sz="2400" dirty="0"/>
              <a:t>se shromažďovat je zaručeno.</a:t>
            </a:r>
          </a:p>
          <a:p>
            <a:pPr marL="0" indent="0" fontAlgn="ctr">
              <a:buNone/>
            </a:pPr>
            <a:r>
              <a:rPr lang="cs-CZ" sz="2400" dirty="0"/>
              <a:t>Toto právo lze omezit zákonem v případech shromáždění na veřejných místech, jde-li o opatření v demokratické společnosti nezbytná pro ochranu práv a svobod druhých, ochranu veřejného pořádku, zdraví, mravnosti, majetku nebo pro bezpečnost státu. </a:t>
            </a:r>
          </a:p>
          <a:p>
            <a:pPr marL="0" indent="0" fontAlgn="ctr">
              <a:buNone/>
            </a:pPr>
            <a:r>
              <a:rPr lang="cs-CZ" sz="2400" dirty="0"/>
              <a:t>Shromáždění však nesmí být podmíněno </a:t>
            </a:r>
            <a:r>
              <a:rPr lang="cs-CZ" sz="2400" b="1" dirty="0"/>
              <a:t>povolením</a:t>
            </a:r>
            <a:r>
              <a:rPr lang="cs-CZ" sz="2400" dirty="0"/>
              <a:t> orgánu veřejné správy.</a:t>
            </a:r>
          </a:p>
          <a:p>
            <a:endParaRPr lang="cs-CZ" sz="2400" dirty="0"/>
          </a:p>
        </p:txBody>
      </p:sp>
    </p:spTree>
    <p:extLst>
      <p:ext uri="{BB962C8B-B14F-4D97-AF65-F5344CB8AC3E}">
        <p14:creationId xmlns:p14="http://schemas.microsoft.com/office/powerpoint/2010/main" val="11425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D0AB5DD2-0BB9-4749-AA55-55775AD39A35}"/>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Česká republika</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Právo sdružovací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Právo svobodně se sdružovat je zaručeno. Každý má právo spolu s jinými se sdružovat ve spolcích, společnostech a jiných sdruženích.</a:t>
            </a:r>
          </a:p>
          <a:p>
            <a:pPr marL="0" indent="0" fontAlgn="ctr">
              <a:buNone/>
            </a:pPr>
            <a:r>
              <a:rPr lang="cs-CZ" sz="2400" dirty="0"/>
              <a:t>Občané mají právo zakládat též politické strany a politická hnutí a sdružovat se v nich.</a:t>
            </a:r>
          </a:p>
          <a:p>
            <a:pPr marL="0" indent="0" fontAlgn="ctr">
              <a:buNone/>
            </a:pPr>
            <a:r>
              <a:rPr lang="cs-CZ" sz="2400" dirty="0"/>
              <a:t>Politické strany a politická hnutí, jakož i jiná sdružení jsou odděleny od státu.</a:t>
            </a:r>
          </a:p>
          <a:p>
            <a:endParaRPr lang="cs-CZ" sz="2400" dirty="0"/>
          </a:p>
        </p:txBody>
      </p:sp>
    </p:spTree>
    <p:extLst>
      <p:ext uri="{BB962C8B-B14F-4D97-AF65-F5344CB8AC3E}">
        <p14:creationId xmlns:p14="http://schemas.microsoft.com/office/powerpoint/2010/main" val="93141491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4200"/>
              <a:t>Právo sdružovat se v politických stranách</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spcBef>
                <a:spcPts val="0"/>
              </a:spcBef>
              <a:buNone/>
            </a:pPr>
            <a:r>
              <a:rPr lang="cs-CZ" sz="2400"/>
              <a:t>Občané mají právo se sdružovat v politických stranách a v politických hnutích. Výkon tohoto práva slouží občanům k jejich účasti na politickém životě společnosti, zejména na</a:t>
            </a:r>
          </a:p>
          <a:p>
            <a:pPr marL="466618" indent="-466618">
              <a:spcBef>
                <a:spcPts val="0"/>
              </a:spcBef>
              <a:buFont typeface="+mj-lt"/>
              <a:buAutoNum type="arabicPeriod"/>
            </a:pPr>
            <a:r>
              <a:rPr lang="cs-CZ" sz="2400"/>
              <a:t> vytváření zákonodárných sborů a </a:t>
            </a:r>
          </a:p>
          <a:p>
            <a:pPr marL="466618" indent="-466618">
              <a:spcBef>
                <a:spcPts val="0"/>
              </a:spcBef>
              <a:buFont typeface="+mj-lt"/>
              <a:buAutoNum type="arabicPeriod"/>
            </a:pPr>
            <a:r>
              <a:rPr lang="cs-CZ" sz="2400"/>
              <a:t>orgánů vyšších územních samosprávných celků a </a:t>
            </a:r>
          </a:p>
          <a:p>
            <a:pPr marL="466618" indent="-466618">
              <a:spcBef>
                <a:spcPts val="0"/>
              </a:spcBef>
              <a:buFont typeface="+mj-lt"/>
              <a:buAutoNum type="arabicPeriod"/>
            </a:pPr>
            <a:r>
              <a:rPr lang="cs-CZ" sz="2400"/>
              <a:t>orgánů místní samosprávy. </a:t>
            </a:r>
          </a:p>
          <a:p>
            <a:endParaRPr lang="cs-CZ" sz="2400"/>
          </a:p>
        </p:txBody>
      </p:sp>
    </p:spTree>
    <p:extLst>
      <p:ext uri="{BB962C8B-B14F-4D97-AF65-F5344CB8AC3E}">
        <p14:creationId xmlns:p14="http://schemas.microsoft.com/office/powerpoint/2010/main" val="121953233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Podmínka členství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Členem strany a hnutí mohou být pouze fyzické osoby.</a:t>
            </a:r>
          </a:p>
          <a:p>
            <a:pPr marL="0" indent="0" fontAlgn="ctr">
              <a:buNone/>
            </a:pPr>
            <a:r>
              <a:rPr lang="cs-CZ" sz="2400" dirty="0"/>
              <a:t>Členem strany a hnutí může být občan starší 18 let, může být však členem pouze jedné strany nebo hnutí.</a:t>
            </a:r>
          </a:p>
          <a:p>
            <a:pPr marL="0" indent="0" fontAlgn="ctr">
              <a:buNone/>
            </a:pPr>
            <a:r>
              <a:rPr lang="cs-CZ" sz="2400" dirty="0"/>
              <a:t>Ustanovení zvláštních zákonů o neslučitelnosti členství nebo funkcí ve stranách a hnutích s výkonem jiných činností či funkcí nejsou tímto zákonem dotčena. (Výkon státní služby,  služební poměr,</a:t>
            </a:r>
            <a:r>
              <a:rPr lang="is-IS" sz="2400" dirty="0"/>
              <a:t>…)</a:t>
            </a:r>
            <a:endParaRPr lang="cs-CZ" sz="2400" dirty="0"/>
          </a:p>
          <a:p>
            <a:endParaRPr lang="cs-CZ" sz="2400" dirty="0"/>
          </a:p>
        </p:txBody>
      </p:sp>
    </p:spTree>
    <p:extLst>
      <p:ext uri="{BB962C8B-B14F-4D97-AF65-F5344CB8AC3E}">
        <p14:creationId xmlns:p14="http://schemas.microsoft.com/office/powerpoint/2010/main" val="907194326"/>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Právní postavení politické strany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Strany a hnutí jsou právnickými osobami. Státní orgány mohou do jejich postavení a činnosti zasahovat jen na základě zákona a v jeho mezích.</a:t>
            </a:r>
          </a:p>
          <a:p>
            <a:pPr marL="0" indent="0" fontAlgn="ctr">
              <a:buNone/>
            </a:pPr>
            <a:r>
              <a:rPr lang="cs-CZ" sz="2400" dirty="0"/>
              <a:t>Sídlo strany musí být na území České republiky</a:t>
            </a:r>
          </a:p>
          <a:p>
            <a:pPr marL="0" indent="0" fontAlgn="ctr">
              <a:buNone/>
            </a:pPr>
            <a:r>
              <a:rPr lang="cs-CZ" sz="2400" dirty="0"/>
              <a:t>Nikdo nesmí být nucen k členství ve stranách a hnutích. Ze strany a hnutí může každý svobodně vystoupit.</a:t>
            </a:r>
          </a:p>
          <a:p>
            <a:pPr marL="0" indent="0" fontAlgn="ctr">
              <a:buNone/>
            </a:pPr>
            <a:r>
              <a:rPr lang="cs-CZ" sz="2400" dirty="0"/>
              <a:t>Nikdo nesmí být omezován ve svých právech proto, že je členem strany a hnutí, že se účastní jejich činnosti nebo je podporuje anebo že stojí mimo ně.</a:t>
            </a:r>
          </a:p>
          <a:p>
            <a:endParaRPr lang="cs-CZ" sz="2400" dirty="0"/>
          </a:p>
        </p:txBody>
      </p:sp>
    </p:spTree>
    <p:extLst>
      <p:ext uri="{BB962C8B-B14F-4D97-AF65-F5344CB8AC3E}">
        <p14:creationId xmlns:p14="http://schemas.microsoft.com/office/powerpoint/2010/main" val="81143382"/>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4200"/>
              <a:t>Omezení  práva zakládat politickou stranu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spcBef>
                <a:spcPts val="0"/>
              </a:spcBef>
              <a:buNone/>
            </a:pPr>
            <a:r>
              <a:rPr lang="cs-CZ" sz="2400"/>
              <a:t>Vznikat a vyvíjet činnost nemohou strany a hnutí,</a:t>
            </a:r>
          </a:p>
          <a:p>
            <a:pPr marL="466618" indent="-466618">
              <a:spcBef>
                <a:spcPts val="0"/>
              </a:spcBef>
              <a:buFont typeface="+mj-lt"/>
              <a:buAutoNum type="arabicPeriod"/>
            </a:pPr>
            <a:r>
              <a:rPr lang="cs-CZ" sz="2400"/>
              <a:t>které porušují ústavu a zákony nebo jejichž cílem je odstranění demokratických základů státu,</a:t>
            </a:r>
          </a:p>
          <a:p>
            <a:pPr marL="466618" indent="-466618">
              <a:spcBef>
                <a:spcPts val="0"/>
              </a:spcBef>
              <a:buFont typeface="+mj-lt"/>
              <a:buAutoNum type="arabicPeriod"/>
            </a:pPr>
            <a:r>
              <a:rPr lang="cs-CZ" sz="2400"/>
              <a:t>které nemají demokratické stanovy nebo nemají demokraticky ustanovené orgány,</a:t>
            </a:r>
          </a:p>
          <a:p>
            <a:pPr marL="466618" indent="-466618">
              <a:spcBef>
                <a:spcPts val="0"/>
              </a:spcBef>
              <a:buFont typeface="+mj-lt"/>
              <a:buAutoNum type="arabicPeriod"/>
            </a:pPr>
            <a:r>
              <a:rPr lang="cs-CZ" sz="2400"/>
              <a:t>které směřují k uchopení a držení moci zamezujícímu druhým stranám a hnutím ucházet se ústavními prostředky o moc nebo které směřují k potlačení rovnoprávnosti občanů,</a:t>
            </a:r>
          </a:p>
          <a:p>
            <a:pPr marL="466618" indent="-466618">
              <a:spcBef>
                <a:spcPts val="0"/>
              </a:spcBef>
              <a:buFont typeface="+mj-lt"/>
              <a:buAutoNum type="arabicPeriod"/>
            </a:pPr>
            <a:r>
              <a:rPr lang="cs-CZ" sz="2400"/>
              <a:t>jejichž program nebo činnost ohrožují mravnost, veřejný pořádek nebo práva a svobod</a:t>
            </a:r>
          </a:p>
          <a:p>
            <a:endParaRPr lang="cs-CZ" sz="2400"/>
          </a:p>
        </p:txBody>
      </p:sp>
    </p:spTree>
    <p:extLst>
      <p:ext uri="{BB962C8B-B14F-4D97-AF65-F5344CB8AC3E}">
        <p14:creationId xmlns:p14="http://schemas.microsoft.com/office/powerpoint/2010/main" val="124705429"/>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000"/>
              <a:t>Oddělení politické strany od státu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66618" indent="-466618" fontAlgn="ctr">
              <a:buFont typeface="+mj-lt"/>
              <a:buAutoNum type="arabicPeriod"/>
            </a:pPr>
            <a:r>
              <a:rPr lang="cs-CZ" sz="2400"/>
              <a:t>Strany a hnutí jsou odděleny od státu. </a:t>
            </a:r>
          </a:p>
          <a:p>
            <a:pPr marL="466618" indent="-466618" fontAlgn="ctr">
              <a:buFont typeface="+mj-lt"/>
              <a:buAutoNum type="arabicPeriod"/>
            </a:pPr>
            <a:r>
              <a:rPr lang="cs-CZ" sz="2400"/>
              <a:t>Nesmějí vykonávat funkce státních orgánů ani tyto orgány nahrazovat.</a:t>
            </a:r>
          </a:p>
          <a:p>
            <a:pPr marL="466618" indent="-466618" fontAlgn="ctr">
              <a:buFont typeface="+mj-lt"/>
              <a:buAutoNum type="arabicPeriod"/>
            </a:pPr>
            <a:r>
              <a:rPr lang="cs-CZ" sz="2400"/>
              <a:t>Nesmějí řídit státní orgány ani ukládat povinnosti osobám, které nejsou jejich členy.</a:t>
            </a:r>
          </a:p>
          <a:p>
            <a:pPr marL="466618" indent="-466618" fontAlgn="ctr">
              <a:buFont typeface="+mj-lt"/>
              <a:buAutoNum type="arabicPeriod"/>
            </a:pPr>
            <a:r>
              <a:rPr lang="cs-CZ" sz="2400"/>
              <a:t>Strany a hnutí nesmějí být ozbrojeny a nesmějí zřizovat ozbrojené složky.</a:t>
            </a:r>
          </a:p>
          <a:p>
            <a:endParaRPr lang="cs-CZ" sz="2400"/>
          </a:p>
        </p:txBody>
      </p:sp>
    </p:spTree>
    <p:extLst>
      <p:ext uri="{BB962C8B-B14F-4D97-AF65-F5344CB8AC3E}">
        <p14:creationId xmlns:p14="http://schemas.microsoft.com/office/powerpoint/2010/main" val="644469849"/>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Vznik politické strany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1900" dirty="0"/>
              <a:t>Strana a hnutí vznikají registrací.</a:t>
            </a:r>
          </a:p>
          <a:p>
            <a:pPr marL="0" indent="0" fontAlgn="ctr">
              <a:buNone/>
            </a:pPr>
            <a:r>
              <a:rPr lang="cs-CZ" sz="1900" dirty="0"/>
              <a:t>Návrh na registraci strany a hnutí podává nejméně tříčlenný přípravný výbor strany a hnutí, který je oprávněn vyvíjet pouze činnost směřující ke vzniku strany a hnutí. </a:t>
            </a:r>
          </a:p>
          <a:p>
            <a:pPr marL="0" indent="0" fontAlgn="ctr">
              <a:buNone/>
            </a:pPr>
            <a:r>
              <a:rPr lang="cs-CZ" sz="1900" dirty="0"/>
              <a:t>Členy přípravného výboru musí být občané, kteří dosáhli věku 18 let. Návrh na registraci podepíší všichni členové přípravného výboru a uvedou svoje jména a příjmení, data narození a bydliště. K návrhu na registraci přípravný výbor připojí:</a:t>
            </a:r>
          </a:p>
          <a:p>
            <a:pPr marL="466618" indent="-466618">
              <a:buFont typeface="+mj-lt"/>
              <a:buAutoNum type="arabicPeriod"/>
            </a:pPr>
            <a:r>
              <a:rPr lang="cs-CZ" sz="1900" dirty="0"/>
              <a:t>petici alespoň jednoho tisíce občanů požadujících, aby strana a hnutí vznikly. K podpisu pod peticí musí občan uvést své jméno a příjmení, datum narození a bydliště,</a:t>
            </a:r>
          </a:p>
          <a:p>
            <a:pPr marL="466618" indent="-466618">
              <a:buFont typeface="+mj-lt"/>
              <a:buAutoNum type="arabicPeriod"/>
            </a:pPr>
            <a:r>
              <a:rPr lang="cs-CZ" sz="1900" dirty="0"/>
              <a:t>stanovy (organizační řád) </a:t>
            </a:r>
          </a:p>
          <a:p>
            <a:endParaRPr lang="cs-CZ" sz="1900" dirty="0"/>
          </a:p>
        </p:txBody>
      </p:sp>
    </p:spTree>
    <p:extLst>
      <p:ext uri="{BB962C8B-B14F-4D97-AF65-F5344CB8AC3E}">
        <p14:creationId xmlns:p14="http://schemas.microsoft.com/office/powerpoint/2010/main" val="1844720322"/>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Rejstřík stran a hnutí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Rejstřík stran a hnutí vedený ministerstvem je veřejný seznam, do kterého se zapisují nebo vyznačují zákonem stanovené údaje týkající se stran a hnutí. </a:t>
            </a:r>
          </a:p>
          <a:p>
            <a:pPr marL="0" indent="0">
              <a:buNone/>
            </a:pPr>
            <a:r>
              <a:rPr lang="cs-CZ" sz="2400" dirty="0"/>
              <a:t>Rejstřík stran a hnutí je každému přístupný. Každý má právo do něj nahlížet, pořizovat si kopie a výpisy. </a:t>
            </a:r>
          </a:p>
          <a:p>
            <a:pPr marL="0" indent="0">
              <a:buNone/>
            </a:pPr>
            <a:r>
              <a:rPr lang="cs-CZ" sz="2400" dirty="0"/>
              <a:t>Na požádání vydá ministerstvo úřední potvrzení o zápisu nebo o tom, že zápis není proveden</a:t>
            </a:r>
          </a:p>
        </p:txBody>
      </p:sp>
    </p:spTree>
    <p:extLst>
      <p:ext uri="{BB962C8B-B14F-4D97-AF65-F5344CB8AC3E}">
        <p14:creationId xmlns:p14="http://schemas.microsoft.com/office/powerpoint/2010/main" val="155431625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Zánik politické strany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Strana a hnutí zanikají dnem, kdy ministerstvo provede výmaz strany a hnutí ze seznamu stran a hnutí. </a:t>
            </a:r>
          </a:p>
          <a:p>
            <a:pPr marL="0" indent="0">
              <a:buNone/>
            </a:pPr>
            <a:r>
              <a:rPr lang="cs-CZ" sz="2400" dirty="0"/>
              <a:t>Před provedením výmazu ministerstvo zkoumá, zda jeho provedení nebrání probíhající trestní stíhání proti straně a hnutí nebo výkon trestu, který jim byl uložen podle jiného právního předpisu</a:t>
            </a:r>
          </a:p>
        </p:txBody>
      </p:sp>
    </p:spTree>
    <p:extLst>
      <p:ext uri="{BB962C8B-B14F-4D97-AF65-F5344CB8AC3E}">
        <p14:creationId xmlns:p14="http://schemas.microsoft.com/office/powerpoint/2010/main" val="116731027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Zrušení strany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466618" indent="-466618">
              <a:buFont typeface="+mj-lt"/>
              <a:buAutoNum type="arabicPeriod"/>
            </a:pPr>
            <a:r>
              <a:rPr lang="cs-CZ" sz="2400" b="1" dirty="0"/>
              <a:t>vlastním rozhodnutím</a:t>
            </a:r>
            <a:r>
              <a:rPr lang="cs-CZ" sz="2400" dirty="0"/>
              <a:t>, a to dobrovolným rozpuštěním, sloučením s jinou stranou a hnutím nebo přeměnou na spolek,</a:t>
            </a:r>
          </a:p>
          <a:p>
            <a:pPr marL="466618" indent="-466618">
              <a:buFont typeface="+mj-lt"/>
              <a:buAutoNum type="arabicPeriod"/>
            </a:pPr>
            <a:r>
              <a:rPr lang="cs-CZ" sz="2400" dirty="0"/>
              <a:t>rozhodnutím soudu o jejich rozpuštění</a:t>
            </a:r>
          </a:p>
          <a:p>
            <a:pPr marL="0" indent="0">
              <a:buNone/>
            </a:pPr>
            <a:r>
              <a:rPr lang="cs-CZ" sz="2400" dirty="0"/>
              <a:t>O rozpuštění strany a hnutí rozhoduje </a:t>
            </a:r>
            <a:r>
              <a:rPr lang="cs-CZ" sz="2400" b="1" dirty="0"/>
              <a:t>Nejvyšší správní soud. </a:t>
            </a:r>
          </a:p>
          <a:p>
            <a:pPr marL="0" indent="0">
              <a:buNone/>
            </a:pPr>
            <a:r>
              <a:rPr lang="cs-CZ" sz="2400" dirty="0"/>
              <a:t>Návrh </a:t>
            </a:r>
            <a:r>
              <a:rPr lang="cs-CZ" sz="2400" b="1" dirty="0"/>
              <a:t>podá</a:t>
            </a:r>
            <a:r>
              <a:rPr lang="cs-CZ" sz="2400" dirty="0"/>
              <a:t> vláda; pokud tak neučiní do 30 dnů od doručení podnětu, </a:t>
            </a:r>
            <a:r>
              <a:rPr lang="cs-CZ" sz="2400" b="1" dirty="0"/>
              <a:t>může </a:t>
            </a:r>
            <a:r>
              <a:rPr lang="cs-CZ" sz="2400" dirty="0"/>
              <a:t>návrh </a:t>
            </a:r>
            <a:r>
              <a:rPr lang="cs-CZ" sz="2400" b="1" dirty="0"/>
              <a:t>podat</a:t>
            </a:r>
            <a:r>
              <a:rPr lang="cs-CZ" sz="2400" dirty="0"/>
              <a:t> prezident republiky.</a:t>
            </a:r>
          </a:p>
          <a:p>
            <a:pPr marL="466618" indent="-466618">
              <a:buFont typeface="+mj-lt"/>
              <a:buAutoNum type="arabicPeriod"/>
            </a:pPr>
            <a:endParaRPr lang="cs-CZ" sz="2400" dirty="0"/>
          </a:p>
        </p:txBody>
      </p:sp>
    </p:spTree>
    <p:extLst>
      <p:ext uri="{BB962C8B-B14F-4D97-AF65-F5344CB8AC3E}">
        <p14:creationId xmlns:p14="http://schemas.microsoft.com/office/powerpoint/2010/main" val="1812822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44C5A13-B8AE-D347-9023-6DB8ED7E78C5}"/>
              </a:ext>
            </a:extLst>
          </p:cNvPr>
          <p:cNvSpPr>
            <a:spLocks noGrp="1"/>
          </p:cNvSpPr>
          <p:nvPr>
            <p:ph type="title"/>
          </p:nvPr>
        </p:nvSpPr>
        <p:spPr>
          <a:xfrm>
            <a:off x="808638" y="386930"/>
            <a:ext cx="9236700" cy="1188950"/>
          </a:xfrm>
        </p:spPr>
        <p:txBody>
          <a:bodyPr anchor="b">
            <a:normAutofit/>
          </a:bodyPr>
          <a:lstStyle/>
          <a:p>
            <a:r>
              <a:rPr lang="cs-CZ" sz="3800"/>
              <a:t>Deklarace Slovenské národní rady o svrchovanosti Slovenské republiky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24B8114C-40E0-9042-B00D-CE38E111960D}"/>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Deklarace Slovenské národní rady o svrchovanosti Slovenské republiky je usnesení SNR dne 17. července 1992 </a:t>
            </a:r>
          </a:p>
          <a:p>
            <a:pPr marL="0" indent="0">
              <a:buNone/>
            </a:pPr>
            <a:r>
              <a:rPr lang="cs-CZ" sz="2400" dirty="0"/>
              <a:t>Poslanci SNR v ní vyslovili požadavek samostatnosti Slovenska.</a:t>
            </a:r>
          </a:p>
        </p:txBody>
      </p:sp>
    </p:spTree>
    <p:extLst>
      <p:ext uri="{BB962C8B-B14F-4D97-AF65-F5344CB8AC3E}">
        <p14:creationId xmlns:p14="http://schemas.microsoft.com/office/powerpoint/2010/main" val="737928166"/>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Pozastavení činnosti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Činnost strany a hnutí může být rozhodnutím soudu pozastavena, jestliže jejich činnost je v rozporu se zákonem.</a:t>
            </a:r>
          </a:p>
          <a:p>
            <a:pPr marL="0" indent="0">
              <a:buNone/>
            </a:pPr>
            <a:r>
              <a:rPr lang="cs-CZ" sz="2400" dirty="0"/>
              <a:t>Při pozastavení činnosti mohou strana a hnutí činit pouze úkony zaměřené na odstranění stavu, který byl důvodem k rozhodnutí soudu o pozastavení jejich činnosti, a to nejdéle po dobu jednoho roku. </a:t>
            </a:r>
          </a:p>
          <a:p>
            <a:pPr marL="0" indent="0">
              <a:buNone/>
            </a:pPr>
            <a:r>
              <a:rPr lang="cs-CZ" sz="2400" dirty="0"/>
              <a:t>Trvají-li i nadále skutečnosti, pro které byla činnost strany pozastavena, podá </a:t>
            </a:r>
            <a:r>
              <a:rPr lang="cs-CZ" sz="2400" b="1" dirty="0"/>
              <a:t>vláda; </a:t>
            </a:r>
            <a:r>
              <a:rPr lang="cs-CZ" sz="2400" dirty="0"/>
              <a:t>pokud tak neučiní do 30 dnů od doručení podnětu, může návrh podat </a:t>
            </a:r>
            <a:r>
              <a:rPr lang="cs-CZ" sz="2400" b="1" dirty="0"/>
              <a:t>prezident republiky </a:t>
            </a:r>
            <a:r>
              <a:rPr lang="cs-CZ" sz="2400" dirty="0"/>
              <a:t>žalobu ve správním soudnictví na rozpuštění strany</a:t>
            </a:r>
          </a:p>
        </p:txBody>
      </p:sp>
    </p:spTree>
    <p:extLst>
      <p:ext uri="{BB962C8B-B14F-4D97-AF65-F5344CB8AC3E}">
        <p14:creationId xmlns:p14="http://schemas.microsoft.com/office/powerpoint/2010/main" val="962854583"/>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Obnovení činnosti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Dojde-li ve stanovené lhůtě k odstranění stavu, který byl důvodem pro pozastavení činnosti strany a hnutí, rozhoduje o znovuobnovení jejich činnosti na základě žaloby strany a hnutí </a:t>
            </a:r>
            <a:r>
              <a:rPr lang="cs-CZ" sz="2400" b="1" dirty="0"/>
              <a:t>soud</a:t>
            </a:r>
            <a:r>
              <a:rPr lang="cs-CZ" sz="2400" dirty="0"/>
              <a:t> ve správním soudnictví.</a:t>
            </a:r>
          </a:p>
        </p:txBody>
      </p:sp>
    </p:spTree>
    <p:extLst>
      <p:ext uri="{BB962C8B-B14F-4D97-AF65-F5344CB8AC3E}">
        <p14:creationId xmlns:p14="http://schemas.microsoft.com/office/powerpoint/2010/main" val="92724282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Odpovědnost politické strany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Strana a hnutí odpovídají za své závazky celým svým majetkem. </a:t>
            </a:r>
          </a:p>
          <a:p>
            <a:pPr marL="0" indent="0">
              <a:buNone/>
            </a:pPr>
            <a:r>
              <a:rPr lang="cs-CZ" sz="2400" dirty="0"/>
              <a:t>Členové strany a hnutí za závazky strany a hnutí ani neodpovídají ani neručí</a:t>
            </a:r>
          </a:p>
        </p:txBody>
      </p:sp>
    </p:spTree>
    <p:extLst>
      <p:ext uri="{BB962C8B-B14F-4D97-AF65-F5344CB8AC3E}">
        <p14:creationId xmlns:p14="http://schemas.microsoft.com/office/powerpoint/2010/main" val="53971709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br>
              <a:rPr lang="cs-CZ" sz="2600"/>
            </a:br>
            <a:r>
              <a:rPr lang="cs-CZ" sz="2600"/>
              <a:t>Podnikání politické strany</a:t>
            </a:r>
            <a:br>
              <a:rPr lang="cs-CZ" sz="2600"/>
            </a:br>
            <a:endParaRPr lang="cs-CZ" sz="26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1900" dirty="0"/>
              <a:t>Strana a hnutí nesmějí vlastním jménem podnikat.</a:t>
            </a:r>
          </a:p>
          <a:p>
            <a:pPr marL="0" indent="0">
              <a:buNone/>
            </a:pPr>
            <a:r>
              <a:rPr lang="cs-CZ" sz="1900" dirty="0"/>
              <a:t>Strana a hnutí mohou </a:t>
            </a:r>
            <a:r>
              <a:rPr lang="cs-CZ" sz="1900" b="1" dirty="0"/>
              <a:t>založit</a:t>
            </a:r>
            <a:r>
              <a:rPr lang="cs-CZ" sz="1900" dirty="0"/>
              <a:t> obchodní společnost nebo družstvo nebo se </a:t>
            </a:r>
            <a:r>
              <a:rPr lang="cs-CZ" sz="1900" b="1" dirty="0"/>
              <a:t>účastnit </a:t>
            </a:r>
            <a:r>
              <a:rPr lang="cs-CZ" sz="1900" dirty="0"/>
              <a:t>jako společník nebo člen na již založené obchodní společnosti nebo družstvu jen tehdy, je-li výlučným předmětem jejich činnosti:</a:t>
            </a:r>
          </a:p>
          <a:p>
            <a:pPr marL="414772" indent="-414772">
              <a:buFont typeface="+mj-lt"/>
              <a:buAutoNum type="arabicPeriod"/>
            </a:pPr>
            <a:r>
              <a:rPr lang="cs-CZ" sz="1900" dirty="0"/>
              <a:t>provozování vydavatelství, nakladatelství, tiskáren, rozhlasového nebo televizního vysílání,</a:t>
            </a:r>
          </a:p>
          <a:p>
            <a:pPr marL="414772" indent="-414772">
              <a:buFont typeface="+mj-lt"/>
              <a:buAutoNum type="arabicPeriod"/>
            </a:pPr>
            <a:r>
              <a:rPr lang="cs-CZ" sz="1900" dirty="0"/>
              <a:t>publikační a propagační činnost,</a:t>
            </a:r>
          </a:p>
          <a:p>
            <a:pPr marL="414772" indent="-414772">
              <a:buFont typeface="+mj-lt"/>
              <a:buAutoNum type="arabicPeriod"/>
            </a:pPr>
            <a:r>
              <a:rPr lang="cs-CZ" sz="1900" dirty="0"/>
              <a:t>pořádání kulturních, společenských, sportovních, rekreačních, vzdělávacích a politických akcí,</a:t>
            </a:r>
          </a:p>
          <a:p>
            <a:pPr marL="414772" indent="-414772">
              <a:buFont typeface="+mj-lt"/>
              <a:buAutoNum type="arabicPeriod"/>
            </a:pPr>
            <a:r>
              <a:rPr lang="cs-CZ" sz="1900" dirty="0"/>
              <a:t>výroba a prodej předmětů propagujících program a činnost příslušné strany a hnutí.</a:t>
            </a:r>
          </a:p>
        </p:txBody>
      </p:sp>
    </p:spTree>
    <p:extLst>
      <p:ext uri="{BB962C8B-B14F-4D97-AF65-F5344CB8AC3E}">
        <p14:creationId xmlns:p14="http://schemas.microsoft.com/office/powerpoint/2010/main" val="683182611"/>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Politický institut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000" dirty="0"/>
              <a:t>Strana a hnutí mohou založit nebo být členem jednoho politického institutu; politickým institutem se pro účely tohoto zákona rozumí právnická osoba, jejímž hlavním předmětem činnosti je výzkumná, publikační, vzdělávací nebo kulturní činnost.</a:t>
            </a:r>
          </a:p>
          <a:p>
            <a:pPr marL="0" indent="0">
              <a:buNone/>
            </a:pPr>
            <a:r>
              <a:rPr lang="cs-CZ" sz="2000" dirty="0"/>
              <a:t>Politický institut nesmí vykonávat činnost školy nebo školského zařízení podle školského zákona, ani působit jako vysoká škola podle zákona o vysokých školách,</a:t>
            </a:r>
          </a:p>
          <a:p>
            <a:pPr marL="0" indent="0">
              <a:buNone/>
            </a:pPr>
            <a:r>
              <a:rPr lang="cs-CZ" sz="2000" dirty="0"/>
              <a:t>Příspěvek na podporu činnosti politického institutu lze poskytnout, má-li politický institut zapsaný status veřejné prospěšnosti. Příspěvek na podporu činnosti politického institutu nelze použít na financování volební kampaně strany nebo hnutí nebo koalice anebo jejich kandidáta nebo nezávislého kandidáta</a:t>
            </a:r>
          </a:p>
        </p:txBody>
      </p:sp>
    </p:spTree>
    <p:extLst>
      <p:ext uri="{BB962C8B-B14F-4D97-AF65-F5344CB8AC3E}">
        <p14:creationId xmlns:p14="http://schemas.microsoft.com/office/powerpoint/2010/main" val="59657296"/>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Volební právo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Občané mají právo podílet se na správě veřejných věcí přímo nebo svobodnou volbou svých zástupců.</a:t>
            </a:r>
          </a:p>
          <a:p>
            <a:pPr marL="0" indent="0" fontAlgn="ctr">
              <a:buNone/>
            </a:pPr>
            <a:r>
              <a:rPr lang="cs-CZ" sz="2400" dirty="0"/>
              <a:t>Volby se musí konat ve lhůtách nepřesahujících pravidelná volební období stanovená zákonem.</a:t>
            </a:r>
          </a:p>
          <a:p>
            <a:pPr marL="0" indent="0" fontAlgn="ctr">
              <a:buNone/>
            </a:pPr>
            <a:r>
              <a:rPr lang="cs-CZ" sz="2400" dirty="0"/>
              <a:t>Volební právo je všeobecné a rovné a vykonává se tajným hlasováním. Podmínky výkonu volebního práva stanoví zákon.</a:t>
            </a:r>
          </a:p>
          <a:p>
            <a:pPr marL="0" indent="0" fontAlgn="ctr">
              <a:buNone/>
            </a:pPr>
            <a:r>
              <a:rPr lang="cs-CZ" sz="2400" dirty="0"/>
              <a:t>Občané mají za rovných podmínek přístup k voleným a jiným veřejným funkcím.</a:t>
            </a:r>
          </a:p>
          <a:p>
            <a:endParaRPr lang="cs-CZ" sz="2400" dirty="0"/>
          </a:p>
        </p:txBody>
      </p:sp>
    </p:spTree>
    <p:extLst>
      <p:ext uri="{BB962C8B-B14F-4D97-AF65-F5344CB8AC3E}">
        <p14:creationId xmlns:p14="http://schemas.microsoft.com/office/powerpoint/2010/main" val="101292183"/>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Ochrana zdraví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Každý má právo na ochranu zdraví. Občané mají na základě veřejného pojištění právo na bezplatnou zdravotní péči a na zdravotní pomůcky za podmínek, které stanoví zákon.</a:t>
            </a:r>
          </a:p>
          <a:p>
            <a:endParaRPr lang="cs-CZ" sz="2400" dirty="0"/>
          </a:p>
        </p:txBody>
      </p:sp>
    </p:spTree>
    <p:extLst>
      <p:ext uri="{BB962C8B-B14F-4D97-AF65-F5344CB8AC3E}">
        <p14:creationId xmlns:p14="http://schemas.microsoft.com/office/powerpoint/2010/main" val="1367643392"/>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Práva v soudním  řízení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Každý má právo odepřít výpověď, jestliže by jí způsobil nebezpečí trestního stíhání sobě nebo osobě blízké.</a:t>
            </a:r>
          </a:p>
          <a:p>
            <a:pPr marL="0" indent="0" fontAlgn="ctr">
              <a:buNone/>
            </a:pPr>
            <a:r>
              <a:rPr lang="cs-CZ" sz="2400" dirty="0"/>
              <a:t>Každý má právo na právní pomoc v řízení před soudy, jinými státními orgány či orgány veřejné správy, a to od počátku řízení.</a:t>
            </a:r>
          </a:p>
          <a:p>
            <a:pPr marL="0" indent="0" fontAlgn="ctr">
              <a:buNone/>
            </a:pPr>
            <a:r>
              <a:rPr lang="cs-CZ" sz="2400" dirty="0"/>
              <a:t>Všichni účastníci jsou si v řízení rovni.</a:t>
            </a:r>
          </a:p>
          <a:p>
            <a:pPr marL="0" indent="0" fontAlgn="ctr">
              <a:buNone/>
            </a:pPr>
            <a:r>
              <a:rPr lang="cs-CZ" sz="2400" dirty="0"/>
              <a:t>Kdo prohlásí, že neovládá jazyk, jímž se vede jednání, má právo na tlumočníka.</a:t>
            </a:r>
          </a:p>
          <a:p>
            <a:endParaRPr lang="cs-CZ" sz="2400" dirty="0"/>
          </a:p>
        </p:txBody>
      </p:sp>
    </p:spTree>
    <p:extLst>
      <p:ext uri="{BB962C8B-B14F-4D97-AF65-F5344CB8AC3E}">
        <p14:creationId xmlns:p14="http://schemas.microsoft.com/office/powerpoint/2010/main" val="1469908556"/>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Zákonný soudce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Nikdo nesmí být odňat svému zákonnému soudci. Příslušnost soudu i soudce stanoví zákon.</a:t>
            </a:r>
          </a:p>
          <a:p>
            <a:pPr marL="0" indent="0" fontAlgn="ctr">
              <a:buNone/>
            </a:pPr>
            <a:r>
              <a:rPr lang="cs-CZ" sz="2400" dirty="0"/>
              <a:t>Každý má právo, aby jeho věc byla projednána veřejně, bez zbytečných průtahů a v jeho přítomnosti a aby se mohl vyjádřit ke všem prováděným důkazům. </a:t>
            </a:r>
          </a:p>
          <a:p>
            <a:pPr marL="0" indent="0" fontAlgn="ctr">
              <a:buNone/>
            </a:pPr>
            <a:r>
              <a:rPr lang="cs-CZ" sz="2400" dirty="0"/>
              <a:t>Veřejnost může být vyloučena jen v případech stanovených zákonem.</a:t>
            </a:r>
          </a:p>
          <a:p>
            <a:endParaRPr lang="cs-CZ" sz="2400" dirty="0"/>
          </a:p>
        </p:txBody>
      </p:sp>
    </p:spTree>
    <p:extLst>
      <p:ext uri="{BB962C8B-B14F-4D97-AF65-F5344CB8AC3E}">
        <p14:creationId xmlns:p14="http://schemas.microsoft.com/office/powerpoint/2010/main" val="19904178"/>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Trestnost jednání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buNone/>
            </a:pPr>
            <a:r>
              <a:rPr lang="cs-CZ" sz="2400" dirty="0"/>
              <a:t>Jen zákon stanoví, které jednání je trestným činem a jaký trest, jakož i jaké jiné újmy na právech nebo majetku, lze za jeho spáchání uložit.</a:t>
            </a:r>
          </a:p>
        </p:txBody>
      </p:sp>
    </p:spTree>
    <p:extLst>
      <p:ext uri="{BB962C8B-B14F-4D97-AF65-F5344CB8AC3E}">
        <p14:creationId xmlns:p14="http://schemas.microsoft.com/office/powerpoint/2010/main" val="348894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Zánik federace ČSFR</a:t>
            </a:r>
          </a:p>
        </p:txBody>
      </p:sp>
      <p:grpSp>
        <p:nvGrpSpPr>
          <p:cNvPr id="13321" name="Group 133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322" name="Rectangle 133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25" name="Rectangle 133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body" idx="1"/>
          </p:nvPr>
        </p:nvSpPr>
        <p:spPr>
          <a:xfrm>
            <a:off x="793660" y="2599509"/>
            <a:ext cx="10143668" cy="3435531"/>
          </a:xfrm>
        </p:spPr>
        <p:txBody>
          <a:bodyPr vert="horz" lIns="91440" tIns="224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Ústavní zákon o zániku ČSFR č. 542/1992 </a:t>
            </a:r>
            <a:r>
              <a:rPr lang="cs-CZ" sz="2400" dirty="0" err="1"/>
              <a:t>Sb</a:t>
            </a:r>
            <a:endParaRPr lang="cs-CZ" sz="2400" dirty="0"/>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Uplynutím dne 31. prosince 1992 zaniká Česká a Slovenská Federativní Republika.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Nástupnickými státy České a Slovenské Federativní Republiky jsou Česká republika a Slovenská republika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Zákonodárná moc v České republice zákonodárnému sboru složenému z poslanců zvolených ve volbách v roce 1992 v České republice do Federálního shromáždění České a Slovenské Federativní Republiky a do České národní rady.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Pravidla trestního stíhání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400" dirty="0"/>
              <a:t>Jen soud rozhoduje o vině a trestu za trestné činy.</a:t>
            </a:r>
          </a:p>
          <a:p>
            <a:pPr marL="0" indent="0" fontAlgn="ctr">
              <a:buNone/>
            </a:pPr>
            <a:r>
              <a:rPr lang="cs-CZ" sz="2400" dirty="0"/>
              <a:t>Každý, proti němuž je vedeno trestní řízení, je považován za nevinného, pokud pravomocným odsuzujícím rozsudkem soudu nebyla jeho vina vyslovena.</a:t>
            </a:r>
          </a:p>
          <a:p>
            <a:pPr marL="0" indent="0" fontAlgn="ctr">
              <a:buNone/>
            </a:pPr>
            <a:r>
              <a:rPr lang="cs-CZ" sz="2400" dirty="0"/>
              <a:t>Obviněný má právo, aby mu byl poskytnut čas a možnost k přípravě obhajoby a aby se mohl hájit sám nebo prostřednictvím obhájce. Jestliže si obhájce nezvolí, ačkoliv ho podle zákona mít musí, bude mu ustanoven soudem. Zákon stanoví, v kterých případech má obviněný právo na bezplatnou pomoc obhájce.</a:t>
            </a:r>
          </a:p>
          <a:p>
            <a:endParaRPr lang="cs-CZ" sz="2400" dirty="0"/>
          </a:p>
        </p:txBody>
      </p:sp>
    </p:spTree>
    <p:extLst>
      <p:ext uri="{BB962C8B-B14F-4D97-AF65-F5344CB8AC3E}">
        <p14:creationId xmlns:p14="http://schemas.microsoft.com/office/powerpoint/2010/main" val="1238093402"/>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Práva obviněného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fontAlgn="ctr">
              <a:buNone/>
            </a:pPr>
            <a:r>
              <a:rPr lang="cs-CZ" sz="2000" dirty="0"/>
              <a:t>Obviněný má právo, aby mu byl poskytnut čas a možnost k přípravě obhajoby a aby se mohl hájit sám nebo prostřednictvím obhájce. Jestliže si obhájce nezvolí, ačkoliv ho podle zákona mít musí, bude mu ustanoven soudem. Zákon stanoví, v kterých případech má obviněný právo na bezplatnou pomoc obhájce.</a:t>
            </a:r>
          </a:p>
          <a:p>
            <a:pPr marL="0" indent="0" fontAlgn="ctr">
              <a:buNone/>
            </a:pPr>
            <a:r>
              <a:rPr lang="cs-CZ" sz="2000" dirty="0"/>
              <a:t>Obviněný má právo odepřít výpověď; tohoto práva nesmí být žádným způsobem zbaven.</a:t>
            </a:r>
          </a:p>
          <a:p>
            <a:pPr marL="0" indent="0" fontAlgn="ctr">
              <a:buNone/>
            </a:pPr>
            <a:r>
              <a:rPr lang="cs-CZ" sz="2000" dirty="0"/>
              <a:t>Nikdo nemůže být trestně stíhán za čin, pro který již byl pravomocně odsouzen nebo zproštěn obžaloby. Tato zásada nevylučuje uplatnění mimořádných opravných prostředků v souladu se zákonem.</a:t>
            </a:r>
          </a:p>
          <a:p>
            <a:pPr marL="0" indent="0" fontAlgn="ctr">
              <a:buNone/>
            </a:pPr>
            <a:r>
              <a:rPr lang="cs-CZ" sz="2000" dirty="0"/>
              <a:t>Trestnost činu se posuzuje a trest se ukládá podle zákona účinného v době, kdy byl čin spáchán. Pozdějšího zákona se použije, jestliže je to pro pachatele příznivější.</a:t>
            </a:r>
          </a:p>
          <a:p>
            <a:endParaRPr lang="cs-CZ" sz="2000" dirty="0"/>
          </a:p>
        </p:txBody>
      </p:sp>
    </p:spTree>
    <p:extLst>
      <p:ext uri="{BB962C8B-B14F-4D97-AF65-F5344CB8AC3E}">
        <p14:creationId xmlns:p14="http://schemas.microsoft.com/office/powerpoint/2010/main" val="87271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AE2F040-B56F-A34E-A113-6D530A038A81}"/>
              </a:ext>
            </a:extLst>
          </p:cNvPr>
          <p:cNvSpPr>
            <a:spLocks noGrp="1"/>
          </p:cNvSpPr>
          <p:nvPr>
            <p:ph type="title"/>
          </p:nvPr>
        </p:nvSpPr>
        <p:spPr>
          <a:xfrm>
            <a:off x="808638" y="386930"/>
            <a:ext cx="9236700" cy="1188950"/>
          </a:xfrm>
        </p:spPr>
        <p:txBody>
          <a:bodyPr anchor="b">
            <a:normAutofit/>
          </a:bodyPr>
          <a:lstStyle/>
          <a:p>
            <a:r>
              <a:rPr lang="cs-CZ" sz="5400"/>
              <a:t>14 bodů W. Wilsona 8.1.1918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81D719E-4528-694A-A3BC-AAE3C6BD7496}"/>
              </a:ext>
            </a:extLst>
          </p:cNvPr>
          <p:cNvSpPr>
            <a:spLocks noGrp="1"/>
          </p:cNvSpPr>
          <p:nvPr>
            <p:ph idx="1"/>
          </p:nvPr>
        </p:nvSpPr>
        <p:spPr>
          <a:xfrm>
            <a:off x="793660" y="2599509"/>
            <a:ext cx="10143668" cy="3435531"/>
          </a:xfrm>
        </p:spPr>
        <p:txBody>
          <a:bodyPr anchor="ctr">
            <a:normAutofit/>
          </a:bodyPr>
          <a:lstStyle/>
          <a:p>
            <a:pPr>
              <a:buFont typeface="+mj-lt"/>
              <a:buAutoNum type="arabicPeriod"/>
            </a:pPr>
            <a:r>
              <a:rPr lang="cs-CZ" sz="1500" b="1"/>
              <a:t>Odstranění kabinetní diplomacie.</a:t>
            </a:r>
            <a:r>
              <a:rPr lang="cs-CZ" sz="1500"/>
              <a:t> Změna stylu chování států, tajná zákulisní diplomacie měla být nahrazena otevřenou mezinárodní diplomacií s cílem udržovat mír.</a:t>
            </a:r>
          </a:p>
          <a:p>
            <a:pPr>
              <a:buFont typeface="+mj-lt"/>
              <a:buAutoNum type="arabicPeriod"/>
            </a:pPr>
            <a:r>
              <a:rPr lang="cs-CZ" sz="1500" b="1"/>
              <a:t>Svobodná mořeplavba.</a:t>
            </a:r>
            <a:r>
              <a:rPr lang="cs-CZ" sz="1500"/>
              <a:t> V mezinárodních vodách měla platit absolutní svobodná plavba a také právo rovného přístupu ke svobodným zdrojům surovin.</a:t>
            </a:r>
          </a:p>
          <a:p>
            <a:pPr>
              <a:buFont typeface="+mj-lt"/>
              <a:buAutoNum type="arabicPeriod"/>
            </a:pPr>
            <a:r>
              <a:rPr lang="cs-CZ" sz="1500" b="1"/>
              <a:t>Odstranění překážek mezinárodního obchodu.</a:t>
            </a:r>
            <a:r>
              <a:rPr lang="cs-CZ" sz="1500"/>
              <a:t> Cílem bylo vytvoření svobodného, liberálního obchodního systému ve světě, prostřednictvím odstraňování obchodních překážek.</a:t>
            </a:r>
          </a:p>
          <a:p>
            <a:pPr>
              <a:buFont typeface="+mj-lt"/>
              <a:buAutoNum type="arabicPeriod"/>
            </a:pPr>
            <a:r>
              <a:rPr lang="cs-CZ" sz="1500" b="1"/>
              <a:t>Omezení zbrojení.</a:t>
            </a:r>
            <a:r>
              <a:rPr lang="cs-CZ" sz="1500"/>
              <a:t> Všechny státy a národy se měly podílet na procesu odzbrojování.</a:t>
            </a:r>
          </a:p>
          <a:p>
            <a:pPr>
              <a:buFont typeface="+mj-lt"/>
              <a:buAutoNum type="arabicPeriod"/>
            </a:pPr>
            <a:r>
              <a:rPr lang="cs-CZ" sz="1500" b="1"/>
              <a:t>Vyřešení koloniální otázky.</a:t>
            </a:r>
            <a:r>
              <a:rPr lang="cs-CZ" sz="1500"/>
              <a:t> Koloniální otázky a problémy se měly řešit nestranně s přihlédnutím k názoru domorodého obyvatelstva</a:t>
            </a:r>
          </a:p>
          <a:p>
            <a:pPr>
              <a:buFont typeface="+mj-lt"/>
              <a:buAutoNum type="arabicPeriod"/>
            </a:pPr>
            <a:r>
              <a:rPr lang="cs-CZ" sz="1500" b="1"/>
              <a:t>Evakuace cizích vojsk z ruského území.</a:t>
            </a:r>
            <a:r>
              <a:rPr lang="cs-CZ" sz="1500"/>
              <a:t> Německá vojska měla být stažena z okupovaných území v Rusku</a:t>
            </a:r>
          </a:p>
          <a:p>
            <a:pPr>
              <a:buFont typeface="+mj-lt"/>
              <a:buAutoNum type="arabicPeriod"/>
            </a:pPr>
            <a:r>
              <a:rPr lang="cs-CZ" sz="1500" b="1"/>
              <a:t>Obnova suverenity Belgie.</a:t>
            </a:r>
            <a:r>
              <a:rPr lang="cs-CZ" sz="1500"/>
              <a:t> Mělo dojít k znovuobnovení nezávislé Belgie</a:t>
            </a:r>
          </a:p>
          <a:p>
            <a:pPr marL="0" indent="0"/>
            <a:endParaRPr lang="cs-CZ" sz="1500"/>
          </a:p>
        </p:txBody>
      </p:sp>
    </p:spTree>
    <p:extLst>
      <p:ext uri="{BB962C8B-B14F-4D97-AF65-F5344CB8AC3E}">
        <p14:creationId xmlns:p14="http://schemas.microsoft.com/office/powerpoint/2010/main" val="818894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Dělení majetku  federace</a:t>
            </a:r>
          </a:p>
        </p:txBody>
      </p:sp>
      <p:grpSp>
        <p:nvGrpSpPr>
          <p:cNvPr id="14345" name="Group 1434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346" name="Rectangle 1434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49" name="Rectangle 1434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body" idx="1"/>
          </p:nvPr>
        </p:nvSpPr>
        <p:spPr>
          <a:xfrm>
            <a:off x="793660" y="2599509"/>
            <a:ext cx="10143668" cy="3435531"/>
          </a:xfrm>
        </p:spPr>
        <p:txBody>
          <a:bodyPr vert="horz" lIns="91440" tIns="224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nemovité a movité věci ve vlastnictví České a Slovenské Federativní Republiky,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státní finanční aktiva a pasiva České a Slovenské Federativní Republiky,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měnová aktiva, pasiva a rezervy České a Slovenské Federativní Republiky,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jiná majetková práva a závazky náležející České a Slovenské Federativní Republice a státním organizacím v působnosti České a Slovenské Federativní Republiky, nacházející se na území České a Slovenské Federativní Republiky i mimo toto území.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Princip dělení majetku</a:t>
            </a:r>
          </a:p>
        </p:txBody>
      </p:sp>
      <p:grpSp>
        <p:nvGrpSpPr>
          <p:cNvPr id="15369" name="Group 1536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370" name="Rectangle 1536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1" name="Rectangle 1537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73" name="Rectangle 1537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územní princip, podle něhož přechází majetek na ten nástupnický stát, na jehož území se nachází; pro nemovitosti na území České republiky a Slovenské republiky se použije tento princip vždy, pro věci movité se použije v případech, kdy tyto věci vzhledem k jejich určení, účelu použití, popřípadě povaze tvoří příslušenství nemovité věci,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princip podílu počtu obyvatel České republiky a obyvatel Slovenské republiky, podle něhož přechází majetek na Českou republiku a Slovenskou republiku v poměru dva ku jedné;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Ústavní zákon  o opatření v souvislosti se zánikem ČSFR</a:t>
            </a:r>
          </a:p>
        </p:txBody>
      </p:sp>
      <p:grpSp>
        <p:nvGrpSpPr>
          <p:cNvPr id="16393" name="Group 1639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394" name="Rectangle 1639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Rectangle 1639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97" name="Rectangle 1639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Ústavní zákony, zákony a ostatní právní předpisy ČSFR v den zániku ČSFR na území České republiky zůstávají nadále v platnosti.</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Nelze je použít, jsou-li vázány jen na ČSFR</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Působnost vlády ČSFR přechází na vládu ČR</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Působnost FS přechází na  ČNR a její předsednictvo</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Působnost federálních úřadů  přecházejí na orgány ČR, které jsou  povahou své působnosti nejbližší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Ústavní pořádek  ČR</a:t>
            </a:r>
          </a:p>
        </p:txBody>
      </p:sp>
      <p:grpSp>
        <p:nvGrpSpPr>
          <p:cNvPr id="17417" name="Group 174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7418" name="Rectangle 174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Rectangle 1741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21" name="Rectangle 174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Pojem zavedený Ústavou  v článku 112</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Jde o neuzavřený soubor všech platných ústavních zákon</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Všechny tvoří  ústavu České republiky v širším smyslu</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Přímo uvedené ústavní zákony:</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Ústava, Listina základních práv a svobod </a:t>
            </a:r>
          </a:p>
          <a:p>
            <a:pPr marL="555132" indent="-457200">
              <a:buSzPct val="45000"/>
              <a:buFont typeface="+mj-lt"/>
              <a:buAutoNum type="arabicPeriod"/>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Nepřímo zmíněné ústavní zákony upravující  státní hranice a ústavní zákony přijaté ČNR po 6. 6. 1992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000"/>
              <a:t>Mezinárodní uznání suverenity  ČR</a:t>
            </a:r>
          </a:p>
        </p:txBody>
      </p:sp>
      <p:grpSp>
        <p:nvGrpSpPr>
          <p:cNvPr id="18441" name="Group 1844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8442" name="Rectangle 1844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3" name="Rectangle 1844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45" name="Rectangle 1844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body" idx="1"/>
          </p:nvPr>
        </p:nvSpPr>
        <p:spPr>
          <a:xfrm>
            <a:off x="793660" y="2599509"/>
            <a:ext cx="10143668" cy="3435531"/>
          </a:xfrm>
        </p:spPr>
        <p:txBody>
          <a:bodyPr anchor="ctr">
            <a:normAutofit/>
          </a:bodyPr>
          <a:lstStyle/>
          <a:p>
            <a:pPr marL="0" indent="0">
              <a:buNone/>
            </a:pPr>
            <a:r>
              <a:rPr lang="cs-CZ" sz="2400" dirty="0"/>
              <a:t>Montevidejská konvence stanoví </a:t>
            </a:r>
            <a:r>
              <a:rPr lang="cs-CZ" sz="2400" b="1" dirty="0"/>
              <a:t>4 základní kritéria státu</a:t>
            </a:r>
            <a:r>
              <a:rPr lang="cs-CZ" sz="2400" dirty="0"/>
              <a:t> jako právnické osoby v mezinárodním právu. </a:t>
            </a:r>
          </a:p>
          <a:p>
            <a:pPr marL="466618" indent="-466618">
              <a:buFont typeface="+mj-lt"/>
              <a:buAutoNum type="arabicPeriod"/>
            </a:pPr>
            <a:r>
              <a:rPr lang="cs-CZ" sz="2400" i="1" dirty="0"/>
              <a:t>stálé obyvatelstvo</a:t>
            </a:r>
            <a:endParaRPr lang="cs-CZ" sz="2400" dirty="0"/>
          </a:p>
          <a:p>
            <a:pPr marL="466618" indent="-466618">
              <a:buFont typeface="+mj-lt"/>
              <a:buAutoNum type="arabicPeriod"/>
            </a:pPr>
            <a:r>
              <a:rPr lang="cs-CZ" sz="2400" i="1" dirty="0"/>
              <a:t>definované teritorium</a:t>
            </a:r>
            <a:endParaRPr lang="cs-CZ" sz="2400" dirty="0"/>
          </a:p>
          <a:p>
            <a:pPr marL="466618" indent="-466618">
              <a:buFont typeface="+mj-lt"/>
              <a:buAutoNum type="arabicPeriod"/>
            </a:pPr>
            <a:r>
              <a:rPr lang="cs-CZ" sz="2400" i="1" dirty="0"/>
              <a:t>vláda</a:t>
            </a:r>
            <a:endParaRPr lang="cs-CZ" sz="2400" dirty="0"/>
          </a:p>
          <a:p>
            <a:pPr marL="466618" indent="-466618">
              <a:buFont typeface="+mj-lt"/>
              <a:buAutoNum type="arabicPeriod"/>
            </a:pPr>
            <a:r>
              <a:rPr lang="cs-CZ" sz="2400" i="1" dirty="0"/>
              <a:t>kapacita vstoupit do diplomatických vztahů s jinými státy (mezinárodní uznání)</a:t>
            </a:r>
            <a:endParaRPr lang="cs-CZ" sz="2400" dirty="0"/>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B9BBD3C-B456-0342-9FF0-CA6D397D987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Součást EU</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27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3DF65699-D53A-17AE-947A-F24898FD63A7}"/>
              </a:ext>
            </a:extLst>
          </p:cNvPr>
          <p:cNvSpPr>
            <a:spLocks noGrp="1"/>
          </p:cNvSpPr>
          <p:nvPr>
            <p:ph type="title"/>
          </p:nvPr>
        </p:nvSpPr>
        <p:spPr>
          <a:xfrm>
            <a:off x="808638" y="386930"/>
            <a:ext cx="9236700" cy="1188950"/>
          </a:xfrm>
        </p:spPr>
        <p:txBody>
          <a:bodyPr anchor="b">
            <a:normAutofit/>
          </a:bodyPr>
          <a:lstStyle/>
          <a:p>
            <a:r>
              <a:rPr lang="cs-CZ" sz="5400"/>
              <a:t>Přenos části suverenity </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8AE6060E-C8C3-B80B-07B6-7FE2992B5A29}"/>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Mezinárodní smlouvou mohou být některé pravomoci orgánů České republiky přeneseny na mezinárodní organizaci nebo instituci.</a:t>
            </a:r>
          </a:p>
          <a:p>
            <a:pPr marL="0" indent="0">
              <a:buNone/>
            </a:pPr>
            <a:r>
              <a:rPr lang="cs-CZ" sz="2400" dirty="0"/>
              <a:t>K ratifikaci takové mezinárodní smlouvy je třeba souhlasu Parlamentu, nestanoví-li ústavní zákon, že k ratifikaci je třeba souhlasu daného referendu. (čl. 10a) Ústavy ČR</a:t>
            </a:r>
          </a:p>
        </p:txBody>
      </p:sp>
    </p:spTree>
    <p:extLst>
      <p:ext uri="{BB962C8B-B14F-4D97-AF65-F5344CB8AC3E}">
        <p14:creationId xmlns:p14="http://schemas.microsoft.com/office/powerpoint/2010/main" val="45410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 name="Rectangle 1"/>
          <p:cNvSpPr>
            <a:spLocks noGrp="1" noChangeArrowheads="1"/>
          </p:cNvSpPr>
          <p:nvPr>
            <p:ph type="title"/>
          </p:nvPr>
        </p:nvSpPr>
        <p:spPr>
          <a:xfrm>
            <a:off x="645065" y="1463040"/>
            <a:ext cx="3796306" cy="2690949"/>
          </a:xfrm>
        </p:spPr>
        <p:txBody>
          <a:bodyPr vert="horz" lIns="91440" tIns="45720" rIns="91440" bIns="45720" rtlCol="0" anchor="t">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4800" kern="1200">
                <a:solidFill>
                  <a:schemeClr val="tx1"/>
                </a:solidFill>
                <a:latin typeface="+mj-lt"/>
                <a:ea typeface="+mj-ea"/>
                <a:cs typeface="+mj-cs"/>
              </a:rPr>
              <a:t>Prameny  práva EU</a:t>
            </a:r>
          </a:p>
        </p:txBody>
      </p:sp>
      <p:grpSp>
        <p:nvGrpSpPr>
          <p:cNvPr id="19465" name="Group 19464">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9466" name="Rectangle 1946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67" name="Straight Connector 19466">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9469" name="Rectangle 1946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body" idx="4294967295"/>
          </p:nvPr>
        </p:nvSpPr>
        <p:spPr>
          <a:xfrm>
            <a:off x="5656218" y="1463039"/>
            <a:ext cx="5542387" cy="4300447"/>
          </a:xfrm>
        </p:spPr>
        <p:txBody>
          <a:bodyPr vert="horz" lIns="91440" tIns="45720" rIns="91440" bIns="45720" rtlCol="0" anchor="t">
            <a:normAutofit/>
          </a:bodyPr>
          <a:lstStyle/>
          <a:p>
            <a:pPr marL="163129"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Primární</a:t>
            </a:r>
            <a:r>
              <a:rPr lang="en-US" sz="2200" dirty="0"/>
              <a:t> : </a:t>
            </a:r>
            <a:r>
              <a:rPr lang="en-US" sz="2200" dirty="0" err="1"/>
              <a:t>zakládací</a:t>
            </a:r>
            <a:r>
              <a:rPr lang="en-US" sz="2200" dirty="0"/>
              <a:t> </a:t>
            </a:r>
            <a:r>
              <a:rPr lang="en-US" sz="2200" dirty="0" err="1"/>
              <a:t>smlouvy</a:t>
            </a:r>
            <a:r>
              <a:rPr lang="en-US" sz="2200" dirty="0"/>
              <a:t>, </a:t>
            </a:r>
            <a:r>
              <a:rPr lang="en-US" sz="2200" dirty="0" err="1"/>
              <a:t>smlouvy</a:t>
            </a:r>
            <a:r>
              <a:rPr lang="en-US" sz="2200" dirty="0"/>
              <a:t> o </a:t>
            </a:r>
            <a:r>
              <a:rPr lang="en-US" sz="2200" dirty="0" err="1"/>
              <a:t>přistoupení</a:t>
            </a:r>
            <a:r>
              <a:rPr lang="en-US" sz="2200" dirty="0"/>
              <a:t>, </a:t>
            </a:r>
            <a:r>
              <a:rPr lang="en-US" sz="2200" dirty="0" err="1"/>
              <a:t>obecné</a:t>
            </a:r>
            <a:r>
              <a:rPr lang="en-US" sz="2200" dirty="0"/>
              <a:t> </a:t>
            </a:r>
            <a:r>
              <a:rPr lang="en-US" sz="2200" dirty="0" err="1"/>
              <a:t>zásady</a:t>
            </a:r>
            <a:r>
              <a:rPr lang="en-US" sz="2200" dirty="0"/>
              <a:t> </a:t>
            </a:r>
            <a:r>
              <a:rPr lang="en-US" sz="2200" dirty="0" err="1"/>
              <a:t>právní</a:t>
            </a:r>
            <a:endParaRPr lang="en-US" sz="2200" dirty="0"/>
          </a:p>
          <a:p>
            <a:pPr marL="163129"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dirty="0" err="1"/>
              <a:t>Sekundární</a:t>
            </a:r>
            <a:r>
              <a:rPr lang="en-US" sz="2200" dirty="0"/>
              <a:t>: </a:t>
            </a:r>
            <a:r>
              <a:rPr lang="en-US" sz="2200" dirty="0" err="1"/>
              <a:t>nařízení</a:t>
            </a:r>
            <a:r>
              <a:rPr lang="en-US" sz="2200" dirty="0"/>
              <a:t>, </a:t>
            </a:r>
            <a:r>
              <a:rPr lang="en-US" sz="2200" dirty="0" err="1"/>
              <a:t>směrnice</a:t>
            </a:r>
            <a:r>
              <a:rPr lang="en-US" sz="2200" dirty="0"/>
              <a:t>, </a:t>
            </a:r>
            <a:r>
              <a:rPr lang="en-US" sz="2200" dirty="0" err="1"/>
              <a:t>rozhodnutí</a:t>
            </a:r>
            <a:r>
              <a:rPr lang="en-US" sz="2200" dirty="0"/>
              <a:t> ESD, </a:t>
            </a:r>
            <a:r>
              <a:rPr lang="en-US" sz="2200" dirty="0" err="1"/>
              <a:t>doporučení</a:t>
            </a:r>
            <a:r>
              <a:rPr lang="en-US" sz="2200" dirty="0"/>
              <a:t> a </a:t>
            </a:r>
            <a:r>
              <a:rPr lang="en-US" sz="2200" dirty="0" err="1"/>
              <a:t>stanoviska</a:t>
            </a:r>
            <a:endParaRPr lang="en-US"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43E6083-00CE-AE49-9A20-A94DDB7129F2}"/>
              </a:ext>
            </a:extLst>
          </p:cNvPr>
          <p:cNvSpPr>
            <a:spLocks noGrp="1"/>
          </p:cNvSpPr>
          <p:nvPr>
            <p:ph type="title"/>
          </p:nvPr>
        </p:nvSpPr>
        <p:spPr>
          <a:xfrm>
            <a:off x="808638" y="386930"/>
            <a:ext cx="9236700" cy="1188950"/>
          </a:xfrm>
        </p:spPr>
        <p:txBody>
          <a:bodyPr anchor="b">
            <a:normAutofit/>
          </a:bodyPr>
          <a:lstStyle/>
          <a:p>
            <a:r>
              <a:rPr lang="cs-CZ" sz="5400"/>
              <a:t>Zakládací smlouvy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6E1DB40F-B49B-1D48-A3EE-E83532C66B7B}"/>
              </a:ext>
            </a:extLst>
          </p:cNvPr>
          <p:cNvSpPr>
            <a:spLocks noGrp="1"/>
          </p:cNvSpPr>
          <p:nvPr>
            <p:ph idx="1"/>
          </p:nvPr>
        </p:nvSpPr>
        <p:spPr>
          <a:xfrm>
            <a:off x="793660" y="2599509"/>
            <a:ext cx="10143668" cy="3435531"/>
          </a:xfrm>
        </p:spPr>
        <p:txBody>
          <a:bodyPr anchor="ctr">
            <a:normAutofit/>
          </a:bodyPr>
          <a:lstStyle/>
          <a:p>
            <a:pPr marL="0" indent="0">
              <a:buNone/>
            </a:pPr>
            <a:r>
              <a:rPr lang="cs-CZ" altLang="cs-CZ" sz="2400" dirty="0">
                <a:ea typeface="ＭＳ Ｐゴシック" panose="020B0600070205080204" pitchFamily="34" charset="-128"/>
              </a:rPr>
              <a:t>Smlouva o Evropské unii (SEU) byla podepsána 7. února 1992 v </a:t>
            </a:r>
            <a:r>
              <a:rPr lang="cs-CZ" altLang="cs-CZ" sz="2400" b="1" dirty="0">
                <a:ea typeface="ＭＳ Ｐゴシック" panose="020B0600070205080204" pitchFamily="34" charset="-128"/>
              </a:rPr>
              <a:t>Maastrichtu </a:t>
            </a:r>
            <a:r>
              <a:rPr lang="cs-CZ" altLang="cs-CZ" sz="2400" dirty="0">
                <a:ea typeface="ＭＳ Ｐゴシック" panose="020B0600070205080204" pitchFamily="34" charset="-128"/>
              </a:rPr>
              <a:t>a vstoupila v platnost 1. listopadu 1993. </a:t>
            </a:r>
          </a:p>
          <a:p>
            <a:pPr marL="0" indent="0">
              <a:buNone/>
            </a:pPr>
            <a:r>
              <a:rPr lang="en-US" altLang="cs-CZ" sz="2400" dirty="0">
                <a:ea typeface="ＭＳ Ｐゴシック" panose="020B0600070205080204" pitchFamily="34" charset="-128"/>
              </a:rPr>
              <a:t>(SFUE) </a:t>
            </a:r>
            <a:r>
              <a:rPr lang="en-US" altLang="cs-CZ" sz="2400" dirty="0" err="1">
                <a:ea typeface="ＭＳ Ｐゴシック" panose="020B0600070205080204" pitchFamily="34" charset="-128"/>
              </a:rPr>
              <a:t>podepsána</a:t>
            </a:r>
            <a:r>
              <a:rPr lang="en-US" altLang="cs-CZ" sz="2400" dirty="0">
                <a:ea typeface="ＭＳ Ｐゴシック" panose="020B0600070205080204" pitchFamily="34" charset="-128"/>
              </a:rPr>
              <a:t> 13. </a:t>
            </a:r>
            <a:r>
              <a:rPr lang="en-US" altLang="cs-CZ" sz="2400" dirty="0" err="1">
                <a:ea typeface="ＭＳ Ｐゴシック" panose="020B0600070205080204" pitchFamily="34" charset="-128"/>
              </a:rPr>
              <a:t>prosince</a:t>
            </a:r>
            <a:r>
              <a:rPr lang="en-US" altLang="cs-CZ" sz="2400" dirty="0">
                <a:ea typeface="ＭＳ Ｐゴシック" panose="020B0600070205080204" pitchFamily="34" charset="-128"/>
              </a:rPr>
              <a:t> 2007 v</a:t>
            </a:r>
            <a:r>
              <a:rPr lang="en-US" altLang="cs-CZ" sz="2400" b="1" dirty="0">
                <a:ea typeface="ＭＳ Ｐゴシック" panose="020B0600070205080204" pitchFamily="34" charset="-128"/>
              </a:rPr>
              <a:t> </a:t>
            </a:r>
            <a:r>
              <a:rPr lang="en-US" altLang="cs-CZ" sz="2400" b="1" dirty="0" err="1">
                <a:ea typeface="ＭＳ Ｐゴシック" panose="020B0600070205080204" pitchFamily="34" charset="-128"/>
              </a:rPr>
              <a:t>Lisabonu</a:t>
            </a:r>
            <a:r>
              <a:rPr lang="en-US" altLang="cs-CZ" sz="2400" dirty="0">
                <a:ea typeface="ＭＳ Ｐゴシック" panose="020B0600070205080204" pitchFamily="34" charset="-128"/>
              </a:rPr>
              <a:t>, </a:t>
            </a:r>
            <a:r>
              <a:rPr lang="en-US" altLang="cs-CZ" sz="2400" dirty="0" err="1">
                <a:ea typeface="ＭＳ Ｐゴシック" panose="020B0600070205080204" pitchFamily="34" charset="-128"/>
              </a:rPr>
              <a:t>Českou</a:t>
            </a:r>
            <a:r>
              <a:rPr lang="en-US" altLang="cs-CZ" sz="2400" dirty="0">
                <a:ea typeface="ＭＳ Ｐゴシック" panose="020B0600070205080204" pitchFamily="34" charset="-128"/>
              </a:rPr>
              <a:t> </a:t>
            </a:r>
            <a:r>
              <a:rPr lang="en-US" altLang="cs-CZ" sz="2400" dirty="0" err="1">
                <a:ea typeface="ＭＳ Ｐゴシック" panose="020B0600070205080204" pitchFamily="34" charset="-128"/>
              </a:rPr>
              <a:t>republikou</a:t>
            </a:r>
            <a:r>
              <a:rPr lang="en-US" altLang="cs-CZ" sz="2400" dirty="0">
                <a:ea typeface="ＭＳ Ｐゴシック" panose="020B0600070205080204" pitchFamily="34" charset="-128"/>
              </a:rPr>
              <a:t> </a:t>
            </a:r>
            <a:r>
              <a:rPr lang="en-US" altLang="cs-CZ" sz="2400" dirty="0" err="1">
                <a:ea typeface="ＭＳ Ｐゴシック" panose="020B0600070205080204" pitchFamily="34" charset="-128"/>
              </a:rPr>
              <a:t>byla</a:t>
            </a:r>
            <a:r>
              <a:rPr lang="en-US" altLang="cs-CZ" sz="2400" dirty="0">
                <a:ea typeface="ＭＳ Ｐゴシック" panose="020B0600070205080204" pitchFamily="34" charset="-128"/>
              </a:rPr>
              <a:t> </a:t>
            </a:r>
            <a:r>
              <a:rPr lang="en-US" altLang="cs-CZ" sz="2400" dirty="0" err="1">
                <a:ea typeface="ＭＳ Ｐゴシック" panose="020B0600070205080204" pitchFamily="34" charset="-128"/>
              </a:rPr>
              <a:t>ratifikována</a:t>
            </a:r>
            <a:r>
              <a:rPr lang="en-US" altLang="cs-CZ" sz="2400" dirty="0">
                <a:ea typeface="ＭＳ Ｐゴシック" panose="020B0600070205080204" pitchFamily="34" charset="-128"/>
              </a:rPr>
              <a:t> 3. </a:t>
            </a:r>
            <a:r>
              <a:rPr lang="en-US" altLang="cs-CZ" sz="2400" dirty="0" err="1">
                <a:ea typeface="ＭＳ Ｐゴシック" panose="020B0600070205080204" pitchFamily="34" charset="-128"/>
              </a:rPr>
              <a:t>listopadu</a:t>
            </a:r>
            <a:r>
              <a:rPr lang="en-US" altLang="cs-CZ" sz="2400" dirty="0">
                <a:ea typeface="ＭＳ Ｐゴシック" panose="020B0600070205080204" pitchFamily="34" charset="-128"/>
              </a:rPr>
              <a:t> 2009. </a:t>
            </a:r>
            <a:r>
              <a:rPr lang="en-US" altLang="cs-CZ" sz="2400" dirty="0" err="1">
                <a:ea typeface="ＭＳ Ｐゴシック" panose="020B0600070205080204" pitchFamily="34" charset="-128"/>
              </a:rPr>
              <a:t>Vstoupila</a:t>
            </a:r>
            <a:r>
              <a:rPr lang="en-US" altLang="cs-CZ" sz="2400" dirty="0">
                <a:ea typeface="ＭＳ Ｐゴシック" panose="020B0600070205080204" pitchFamily="34" charset="-128"/>
              </a:rPr>
              <a:t> v </a:t>
            </a:r>
            <a:r>
              <a:rPr lang="en-US" altLang="cs-CZ" sz="2400" dirty="0" err="1">
                <a:ea typeface="ＭＳ Ｐゴシック" panose="020B0600070205080204" pitchFamily="34" charset="-128"/>
              </a:rPr>
              <a:t>platnost</a:t>
            </a:r>
            <a:r>
              <a:rPr lang="en-US" altLang="cs-CZ" sz="2400" dirty="0">
                <a:ea typeface="ＭＳ Ｐゴシック" panose="020B0600070205080204" pitchFamily="34" charset="-128"/>
              </a:rPr>
              <a:t> 1. </a:t>
            </a:r>
            <a:r>
              <a:rPr lang="en-US" altLang="cs-CZ" sz="2400" dirty="0" err="1">
                <a:ea typeface="ＭＳ Ｐゴシック" panose="020B0600070205080204" pitchFamily="34" charset="-128"/>
              </a:rPr>
              <a:t>prosince</a:t>
            </a:r>
            <a:r>
              <a:rPr lang="en-US" altLang="cs-CZ" sz="2400" dirty="0">
                <a:ea typeface="ＭＳ Ｐゴシック" panose="020B0600070205080204" pitchFamily="34" charset="-128"/>
              </a:rPr>
              <a:t> 2009. </a:t>
            </a:r>
          </a:p>
          <a:p>
            <a:pPr marL="414772" indent="-414772"/>
            <a:endParaRPr lang="cs-CZ" altLang="cs-CZ" sz="2400" dirty="0">
              <a:ea typeface="ＭＳ Ｐゴシック" panose="020B0600070205080204" pitchFamily="34" charset="-128"/>
            </a:endParaRPr>
          </a:p>
          <a:p>
            <a:endParaRPr lang="cs-CZ" sz="2400" dirty="0"/>
          </a:p>
        </p:txBody>
      </p:sp>
    </p:spTree>
    <p:extLst>
      <p:ext uri="{BB962C8B-B14F-4D97-AF65-F5344CB8AC3E}">
        <p14:creationId xmlns:p14="http://schemas.microsoft.com/office/powerpoint/2010/main" val="2061252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7" name="Rectangle 4608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1" name="Title 1">
            <a:extLst>
              <a:ext uri="{FF2B5EF4-FFF2-40B4-BE49-F238E27FC236}">
                <a16:creationId xmlns:a16="http://schemas.microsoft.com/office/drawing/2014/main" id="{713D9727-55F7-AE4E-85C0-342FC0E632B2}"/>
              </a:ext>
            </a:extLst>
          </p:cNvPr>
          <p:cNvSpPr>
            <a:spLocks noGrp="1"/>
          </p:cNvSpPr>
          <p:nvPr>
            <p:ph type="title"/>
          </p:nvPr>
        </p:nvSpPr>
        <p:spPr>
          <a:xfrm>
            <a:off x="808638" y="386930"/>
            <a:ext cx="9236700" cy="1188950"/>
          </a:xfrm>
        </p:spPr>
        <p:txBody>
          <a:bodyPr anchor="b">
            <a:normAutofit/>
          </a:bodyPr>
          <a:lstStyle/>
          <a:p>
            <a:r>
              <a:rPr lang="en-US" altLang="cs-CZ" sz="5400">
                <a:ea typeface="ＭＳ Ｐゴシック" panose="020B0600070205080204" pitchFamily="34" charset="-128"/>
              </a:rPr>
              <a:t>Principy práva EU</a:t>
            </a:r>
          </a:p>
        </p:txBody>
      </p:sp>
      <p:grpSp>
        <p:nvGrpSpPr>
          <p:cNvPr id="46089" name="Group 4608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6090" name="Rectangle 4608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1" name="Rectangle 4609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93" name="Rectangle 4609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Content Placeholder 2">
            <a:extLst>
              <a:ext uri="{FF2B5EF4-FFF2-40B4-BE49-F238E27FC236}">
                <a16:creationId xmlns:a16="http://schemas.microsoft.com/office/drawing/2014/main" id="{0F3A0DD7-DEF2-2D44-A7EE-6E647BC686E0}"/>
              </a:ext>
            </a:extLst>
          </p:cNvPr>
          <p:cNvSpPr>
            <a:spLocks noGrp="1"/>
          </p:cNvSpPr>
          <p:nvPr>
            <p:ph idx="1"/>
          </p:nvPr>
        </p:nvSpPr>
        <p:spPr>
          <a:xfrm>
            <a:off x="793660" y="2599509"/>
            <a:ext cx="10143668" cy="3435531"/>
          </a:xfrm>
        </p:spPr>
        <p:txBody>
          <a:bodyPr anchor="ctr">
            <a:normAutofit/>
          </a:bodyPr>
          <a:lstStyle/>
          <a:p>
            <a:pPr marL="0" indent="0">
              <a:buNone/>
            </a:pPr>
            <a:r>
              <a:rPr lang="cs-CZ" altLang="cs-CZ" sz="2400" dirty="0">
                <a:ea typeface="ＭＳ Ｐゴシック" panose="020B0600070205080204" pitchFamily="34" charset="-128"/>
              </a:rPr>
              <a:t>Princip svěřených pravomocí </a:t>
            </a:r>
          </a:p>
          <a:p>
            <a:pPr marL="0" indent="0">
              <a:buNone/>
            </a:pPr>
            <a:r>
              <a:rPr lang="cs-CZ" altLang="cs-CZ" sz="2400" dirty="0">
                <a:ea typeface="ＭＳ Ｐゴシック" panose="020B0600070205080204" pitchFamily="34" charset="-128"/>
              </a:rPr>
              <a:t>Princip subsidiarity</a:t>
            </a:r>
          </a:p>
          <a:p>
            <a:pPr marL="0" indent="0">
              <a:buNone/>
            </a:pPr>
            <a:r>
              <a:rPr lang="cs-CZ" altLang="cs-CZ" sz="2400" dirty="0">
                <a:ea typeface="ＭＳ Ｐゴシック" panose="020B0600070205080204" pitchFamily="34" charset="-128"/>
              </a:rPr>
              <a:t>Princip proporcionality</a:t>
            </a:r>
          </a:p>
          <a:p>
            <a:endParaRPr lang="en-US" altLang="cs-CZ" sz="2400" dirty="0">
              <a:ea typeface="ＭＳ Ｐゴシック" panose="020B0600070205080204" pitchFamily="34" charset="-128"/>
            </a:endParaRPr>
          </a:p>
        </p:txBody>
      </p:sp>
    </p:spTree>
    <p:extLst>
      <p:ext uri="{BB962C8B-B14F-4D97-AF65-F5344CB8AC3E}">
        <p14:creationId xmlns:p14="http://schemas.microsoft.com/office/powerpoint/2010/main" val="151959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7ABE328-C72F-1043-B6AD-CD6CFC34057E}"/>
              </a:ext>
            </a:extLst>
          </p:cNvPr>
          <p:cNvSpPr>
            <a:spLocks noGrp="1"/>
          </p:cNvSpPr>
          <p:nvPr>
            <p:ph type="title"/>
          </p:nvPr>
        </p:nvSpPr>
        <p:spPr>
          <a:xfrm>
            <a:off x="808638" y="386930"/>
            <a:ext cx="9236700" cy="1188950"/>
          </a:xfrm>
        </p:spPr>
        <p:txBody>
          <a:bodyPr anchor="b">
            <a:normAutofit/>
          </a:bodyPr>
          <a:lstStyle/>
          <a:p>
            <a:r>
              <a:rPr lang="cs-CZ" sz="5400"/>
              <a:t>14 bodů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63A3582C-FF65-4248-96A0-0B642C363C8B}"/>
              </a:ext>
            </a:extLst>
          </p:cNvPr>
          <p:cNvSpPr>
            <a:spLocks noGrp="1"/>
          </p:cNvSpPr>
          <p:nvPr>
            <p:ph idx="1"/>
          </p:nvPr>
        </p:nvSpPr>
        <p:spPr>
          <a:xfrm>
            <a:off x="793660" y="2599509"/>
            <a:ext cx="10143668" cy="3435531"/>
          </a:xfrm>
        </p:spPr>
        <p:txBody>
          <a:bodyPr anchor="ctr">
            <a:normAutofit/>
          </a:bodyPr>
          <a:lstStyle/>
          <a:p>
            <a:pPr marL="0" indent="0">
              <a:buNone/>
            </a:pPr>
            <a:r>
              <a:rPr lang="cs-CZ" sz="1300" b="1" dirty="0"/>
              <a:t>8. Alsaska-Lotrinska Francii.</a:t>
            </a:r>
            <a:r>
              <a:rPr lang="cs-CZ" sz="1300" dirty="0"/>
              <a:t>  Franci měla být obnovena v předválečných hranicích a navíc měla opět získat Alsasko-Lotrinsko.</a:t>
            </a:r>
          </a:p>
          <a:p>
            <a:pPr marL="0" indent="0">
              <a:buNone/>
            </a:pPr>
            <a:r>
              <a:rPr lang="cs-CZ" sz="1300" b="1" dirty="0"/>
              <a:t>9. Italské hranice podle národnostního principu.</a:t>
            </a:r>
            <a:r>
              <a:rPr lang="cs-CZ" sz="1300" dirty="0"/>
              <a:t> Co nejpřesnější vytvoření italských státních hranic na základě etnických hranic.</a:t>
            </a:r>
          </a:p>
          <a:p>
            <a:pPr marL="0" indent="0">
              <a:buNone/>
            </a:pPr>
            <a:r>
              <a:rPr lang="cs-CZ" sz="1300" b="1" dirty="0"/>
              <a:t>10. Vytvoření předpokladů pro autonomní vývoj národů Rakousko-Uherska.</a:t>
            </a:r>
            <a:r>
              <a:rPr lang="cs-CZ" sz="1300" dirty="0"/>
              <a:t> Národy žijící v Rakousku-Uhersku měly obdržet autonomní status.</a:t>
            </a:r>
          </a:p>
          <a:p>
            <a:pPr marL="0" indent="0">
              <a:buNone/>
            </a:pPr>
            <a:r>
              <a:rPr lang="cs-CZ" sz="1300" b="1" dirty="0"/>
              <a:t>11. Ukončení okupace Rumunska, Srbska a Černé Hory a zajištění přístupu Srbska k moři.</a:t>
            </a:r>
            <a:endParaRPr lang="cs-CZ" sz="1300" dirty="0"/>
          </a:p>
          <a:p>
            <a:pPr marL="0" indent="0">
              <a:buNone/>
            </a:pPr>
            <a:r>
              <a:rPr lang="cs-CZ" sz="1300" b="1" dirty="0"/>
              <a:t>12. Nezávislost Turecka, autonomie pro neturecké národnosti Osmanské říše.</a:t>
            </a:r>
            <a:r>
              <a:rPr lang="cs-CZ" sz="1300" dirty="0"/>
              <a:t>  Turecko mělo také zajistit svobodnou plavbu úžinami Bospor a Dardanely.</a:t>
            </a:r>
          </a:p>
          <a:p>
            <a:pPr marL="0" indent="0">
              <a:buNone/>
            </a:pPr>
            <a:r>
              <a:rPr lang="cs-CZ" sz="1300" b="1" dirty="0"/>
              <a:t>13Zřízení nezávislého Polska s přístupem k moři.</a:t>
            </a:r>
            <a:r>
              <a:rPr lang="cs-CZ" sz="1300" dirty="0"/>
              <a:t> Polsko mělo mít přístup k Baltskému moři.</a:t>
            </a:r>
          </a:p>
          <a:p>
            <a:pPr marL="0" indent="0">
              <a:buNone/>
            </a:pPr>
            <a:r>
              <a:rPr lang="cs-CZ" sz="1300" b="1" dirty="0"/>
              <a:t>14. Založení Společnosti národů.</a:t>
            </a:r>
            <a:r>
              <a:rPr lang="cs-CZ" sz="1300" dirty="0"/>
              <a:t> Tato organizace měla za úkol garantovat dodržování mezinárodního práva, územní nedotknutelnosti a politické nezávislosti každého z členských států. Byl zde uplatněn princip rovnosti všech členů, bez rozdílu mezi malými a velkými státy.</a:t>
            </a:r>
          </a:p>
          <a:p>
            <a:endParaRPr lang="cs-CZ" sz="1300" dirty="0"/>
          </a:p>
        </p:txBody>
      </p:sp>
    </p:spTree>
    <p:extLst>
      <p:ext uri="{BB962C8B-B14F-4D97-AF65-F5344CB8AC3E}">
        <p14:creationId xmlns:p14="http://schemas.microsoft.com/office/powerpoint/2010/main" val="200071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1" name="Rectangle 471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5" name="Title 1">
            <a:extLst>
              <a:ext uri="{FF2B5EF4-FFF2-40B4-BE49-F238E27FC236}">
                <a16:creationId xmlns:a16="http://schemas.microsoft.com/office/drawing/2014/main" id="{855B16E3-E2BA-F34A-92A9-E30B26DF8A3A}"/>
              </a:ext>
            </a:extLst>
          </p:cNvPr>
          <p:cNvSpPr>
            <a:spLocks noGrp="1"/>
          </p:cNvSpPr>
          <p:nvPr>
            <p:ph type="title"/>
          </p:nvPr>
        </p:nvSpPr>
        <p:spPr>
          <a:xfrm>
            <a:off x="808638" y="386930"/>
            <a:ext cx="9236700" cy="1188950"/>
          </a:xfrm>
        </p:spPr>
        <p:txBody>
          <a:bodyPr anchor="b">
            <a:normAutofit/>
          </a:bodyPr>
          <a:lstStyle/>
          <a:p>
            <a:br>
              <a:rPr lang="cs-CZ" altLang="cs-CZ" sz="2600">
                <a:ea typeface="ＭＳ Ｐゴシック" panose="020B0600070205080204" pitchFamily="34" charset="-128"/>
              </a:rPr>
            </a:br>
            <a:r>
              <a:rPr lang="cs-CZ" altLang="cs-CZ" sz="2600">
                <a:ea typeface="ＭＳ Ｐゴシック" panose="020B0600070205080204" pitchFamily="34" charset="-128"/>
              </a:rPr>
              <a:t>Princip svěřených pravomocí </a:t>
            </a:r>
            <a:br>
              <a:rPr lang="cs-CZ" altLang="cs-CZ" sz="2600">
                <a:ea typeface="ＭＳ Ｐゴシック" panose="020B0600070205080204" pitchFamily="34" charset="-128"/>
              </a:rPr>
            </a:br>
            <a:endParaRPr lang="en-US" altLang="cs-CZ" sz="2600">
              <a:ea typeface="ＭＳ Ｐゴシック" panose="020B0600070205080204" pitchFamily="34" charset="-128"/>
            </a:endParaRPr>
          </a:p>
        </p:txBody>
      </p:sp>
      <p:grpSp>
        <p:nvGrpSpPr>
          <p:cNvPr id="47113" name="Group 471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7114" name="Rectangle 471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5" name="Rectangle 471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117" name="Rectangle 471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Content Placeholder 2">
            <a:extLst>
              <a:ext uri="{FF2B5EF4-FFF2-40B4-BE49-F238E27FC236}">
                <a16:creationId xmlns:a16="http://schemas.microsoft.com/office/drawing/2014/main" id="{4E422F39-56A2-DE41-AEAC-2A02A12DCF64}"/>
              </a:ext>
            </a:extLst>
          </p:cNvPr>
          <p:cNvSpPr>
            <a:spLocks noGrp="1"/>
          </p:cNvSpPr>
          <p:nvPr>
            <p:ph idx="1"/>
          </p:nvPr>
        </p:nvSpPr>
        <p:spPr>
          <a:xfrm>
            <a:off x="793660" y="2599509"/>
            <a:ext cx="10143668" cy="3435531"/>
          </a:xfrm>
        </p:spPr>
        <p:txBody>
          <a:bodyPr anchor="ctr">
            <a:normAutofit/>
          </a:bodyPr>
          <a:lstStyle/>
          <a:p>
            <a:pPr marL="0" indent="0">
              <a:buNone/>
            </a:pPr>
            <a:r>
              <a:rPr lang="cs-CZ" altLang="cs-CZ" sz="2400" dirty="0">
                <a:ea typeface="ＭＳ Ｐゴシック" panose="020B0600070205080204" pitchFamily="34" charset="-128"/>
              </a:rPr>
              <a:t> EU jedná výlučně v mezích pravomocí svěřených ve Smlouvách členskými státy pro dosažení cílů obsažených ve  Smlouvách</a:t>
            </a:r>
            <a:endParaRPr lang="en-US" altLang="cs-CZ" sz="2400" dirty="0">
              <a:ea typeface="ＭＳ Ｐゴシック" panose="020B0600070205080204" pitchFamily="34" charset="-128"/>
            </a:endParaRPr>
          </a:p>
        </p:txBody>
      </p:sp>
    </p:spTree>
    <p:extLst>
      <p:ext uri="{BB962C8B-B14F-4D97-AF65-F5344CB8AC3E}">
        <p14:creationId xmlns:p14="http://schemas.microsoft.com/office/powerpoint/2010/main" val="971653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5" name="Rectangle 4813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29" name="Title 1">
            <a:extLst>
              <a:ext uri="{FF2B5EF4-FFF2-40B4-BE49-F238E27FC236}">
                <a16:creationId xmlns:a16="http://schemas.microsoft.com/office/drawing/2014/main" id="{E836F21D-C292-714E-B9C7-B4FAF936456D}"/>
              </a:ext>
            </a:extLst>
          </p:cNvPr>
          <p:cNvSpPr>
            <a:spLocks noGrp="1"/>
          </p:cNvSpPr>
          <p:nvPr>
            <p:ph type="title"/>
          </p:nvPr>
        </p:nvSpPr>
        <p:spPr>
          <a:xfrm>
            <a:off x="808638" y="386930"/>
            <a:ext cx="9236700" cy="1188950"/>
          </a:xfrm>
        </p:spPr>
        <p:txBody>
          <a:bodyPr anchor="b">
            <a:normAutofit/>
          </a:bodyPr>
          <a:lstStyle/>
          <a:p>
            <a:br>
              <a:rPr lang="cs-CZ" altLang="cs-CZ" sz="2600">
                <a:ea typeface="ＭＳ Ｐゴシック" panose="020B0600070205080204" pitchFamily="34" charset="-128"/>
              </a:rPr>
            </a:br>
            <a:r>
              <a:rPr lang="cs-CZ" altLang="cs-CZ" sz="2600">
                <a:ea typeface="ＭＳ Ｐゴシック" panose="020B0600070205080204" pitchFamily="34" charset="-128"/>
              </a:rPr>
              <a:t>Princip subsidiarity</a:t>
            </a:r>
            <a:br>
              <a:rPr lang="cs-CZ" altLang="cs-CZ" sz="2600">
                <a:ea typeface="ＭＳ Ｐゴシック" panose="020B0600070205080204" pitchFamily="34" charset="-128"/>
              </a:rPr>
            </a:br>
            <a:endParaRPr lang="en-US" altLang="cs-CZ" sz="2600">
              <a:ea typeface="ＭＳ Ｐゴシック" panose="020B0600070205080204" pitchFamily="34" charset="-128"/>
            </a:endParaRPr>
          </a:p>
        </p:txBody>
      </p:sp>
      <p:grpSp>
        <p:nvGrpSpPr>
          <p:cNvPr id="48137" name="Group 4813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8138" name="Rectangle 4813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9" name="Rectangle 4813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141" name="Rectangle 4814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Content Placeholder 2">
            <a:extLst>
              <a:ext uri="{FF2B5EF4-FFF2-40B4-BE49-F238E27FC236}">
                <a16:creationId xmlns:a16="http://schemas.microsoft.com/office/drawing/2014/main" id="{54575966-0178-0745-9415-C13A23BE4F18}"/>
              </a:ext>
            </a:extLst>
          </p:cNvPr>
          <p:cNvSpPr>
            <a:spLocks noGrp="1"/>
          </p:cNvSpPr>
          <p:nvPr>
            <p:ph idx="1"/>
          </p:nvPr>
        </p:nvSpPr>
        <p:spPr>
          <a:xfrm>
            <a:off x="793660" y="2599509"/>
            <a:ext cx="10143668" cy="3435531"/>
          </a:xfrm>
        </p:spPr>
        <p:txBody>
          <a:bodyPr anchor="ctr">
            <a:normAutofit/>
          </a:bodyPr>
          <a:lstStyle/>
          <a:p>
            <a:pPr marL="0" indent="0">
              <a:buNone/>
            </a:pPr>
            <a:r>
              <a:rPr lang="cs-CZ" altLang="cs-CZ" sz="2400" dirty="0">
                <a:ea typeface="ＭＳ Ｐゴシック" panose="020B0600070205080204" pitchFamily="34" charset="-128"/>
              </a:rPr>
              <a:t>V oblastech, které nenáleží do výlučné pravomoci EU jedná EU pouze tehdy a to té míry, pokud cílů EU nemůže být uspokojivě dosaženo na úrovni členských států </a:t>
            </a:r>
          </a:p>
          <a:p>
            <a:pPr marL="0" indent="0"/>
            <a:endParaRPr lang="en-US" altLang="cs-CZ" sz="2400" dirty="0">
              <a:ea typeface="ＭＳ Ｐゴシック" panose="020B0600070205080204" pitchFamily="34" charset="-128"/>
            </a:endParaRPr>
          </a:p>
        </p:txBody>
      </p:sp>
    </p:spTree>
    <p:extLst>
      <p:ext uri="{BB962C8B-B14F-4D97-AF65-F5344CB8AC3E}">
        <p14:creationId xmlns:p14="http://schemas.microsoft.com/office/powerpoint/2010/main" val="3942754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59" name="Rectangle 4915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3" name="Title 1">
            <a:extLst>
              <a:ext uri="{FF2B5EF4-FFF2-40B4-BE49-F238E27FC236}">
                <a16:creationId xmlns:a16="http://schemas.microsoft.com/office/drawing/2014/main" id="{E78F879D-0275-784C-A5CB-F2D9B92518B3}"/>
              </a:ext>
            </a:extLst>
          </p:cNvPr>
          <p:cNvSpPr>
            <a:spLocks noGrp="1"/>
          </p:cNvSpPr>
          <p:nvPr>
            <p:ph type="title"/>
          </p:nvPr>
        </p:nvSpPr>
        <p:spPr>
          <a:xfrm>
            <a:off x="808638" y="386930"/>
            <a:ext cx="9236700" cy="1188950"/>
          </a:xfrm>
        </p:spPr>
        <p:txBody>
          <a:bodyPr anchor="b">
            <a:normAutofit/>
          </a:bodyPr>
          <a:lstStyle/>
          <a:p>
            <a:br>
              <a:rPr lang="cs-CZ" altLang="cs-CZ" sz="2600">
                <a:ea typeface="ＭＳ Ｐゴシック" panose="020B0600070205080204" pitchFamily="34" charset="-128"/>
              </a:rPr>
            </a:br>
            <a:r>
              <a:rPr lang="cs-CZ" altLang="cs-CZ" sz="2600">
                <a:ea typeface="ＭＳ Ｐゴシック" panose="020B0600070205080204" pitchFamily="34" charset="-128"/>
              </a:rPr>
              <a:t>Princip proporcionality</a:t>
            </a:r>
            <a:br>
              <a:rPr lang="cs-CZ" altLang="cs-CZ" sz="2600">
                <a:ea typeface="ＭＳ Ｐゴシック" panose="020B0600070205080204" pitchFamily="34" charset="-128"/>
              </a:rPr>
            </a:br>
            <a:endParaRPr lang="en-US" altLang="cs-CZ" sz="2600">
              <a:ea typeface="ＭＳ Ｐゴシック" panose="020B0600070205080204" pitchFamily="34" charset="-128"/>
            </a:endParaRPr>
          </a:p>
        </p:txBody>
      </p:sp>
      <p:grpSp>
        <p:nvGrpSpPr>
          <p:cNvPr id="49161" name="Group 4916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9162" name="Rectangle 4916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3" name="Rectangle 4916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165" name="Rectangle 4916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Content Placeholder 2">
            <a:extLst>
              <a:ext uri="{FF2B5EF4-FFF2-40B4-BE49-F238E27FC236}">
                <a16:creationId xmlns:a16="http://schemas.microsoft.com/office/drawing/2014/main" id="{0F90E665-5E46-0946-83A3-1386ABF56918}"/>
              </a:ext>
            </a:extLst>
          </p:cNvPr>
          <p:cNvSpPr>
            <a:spLocks noGrp="1"/>
          </p:cNvSpPr>
          <p:nvPr>
            <p:ph idx="1"/>
          </p:nvPr>
        </p:nvSpPr>
        <p:spPr>
          <a:xfrm>
            <a:off x="793660" y="2599509"/>
            <a:ext cx="10143668" cy="3435531"/>
          </a:xfrm>
        </p:spPr>
        <p:txBody>
          <a:bodyPr anchor="ctr">
            <a:normAutofit/>
          </a:bodyPr>
          <a:lstStyle/>
          <a:p>
            <a:pPr marL="0" indent="0"/>
            <a:endParaRPr lang="cs-CZ" altLang="cs-CZ" sz="2400" dirty="0">
              <a:ea typeface="ＭＳ Ｐゴシック" panose="020B0600070205080204" pitchFamily="34" charset="-128"/>
            </a:endParaRPr>
          </a:p>
          <a:p>
            <a:pPr marL="0" indent="0">
              <a:buNone/>
            </a:pPr>
            <a:r>
              <a:rPr lang="cs-CZ" altLang="cs-CZ" sz="2400" dirty="0">
                <a:ea typeface="ＭＳ Ｐゴシック" panose="020B0600070205080204" pitchFamily="34" charset="-128"/>
              </a:rPr>
              <a:t>Obsah a forma činnosti EU nesmí překročit rámec toho, co je nezbytné pro dosažení cílů uvedených ve Smlouvách </a:t>
            </a:r>
          </a:p>
          <a:p>
            <a:pPr marL="0" indent="0"/>
            <a:endParaRPr lang="en-US" altLang="cs-CZ" sz="2400" dirty="0">
              <a:ea typeface="ＭＳ Ｐゴシック" panose="020B0600070205080204" pitchFamily="34" charset="-128"/>
            </a:endParaRPr>
          </a:p>
        </p:txBody>
      </p:sp>
    </p:spTree>
    <p:extLst>
      <p:ext uri="{BB962C8B-B14F-4D97-AF65-F5344CB8AC3E}">
        <p14:creationId xmlns:p14="http://schemas.microsoft.com/office/powerpoint/2010/main" val="2658916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3" name="Rectangle 5018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7" name="Title 1">
            <a:extLst>
              <a:ext uri="{FF2B5EF4-FFF2-40B4-BE49-F238E27FC236}">
                <a16:creationId xmlns:a16="http://schemas.microsoft.com/office/drawing/2014/main" id="{B4BA4BF4-6B11-4344-AC4C-A8BBF1CDEDB6}"/>
              </a:ext>
            </a:extLst>
          </p:cNvPr>
          <p:cNvSpPr>
            <a:spLocks noGrp="1"/>
          </p:cNvSpPr>
          <p:nvPr>
            <p:ph type="title"/>
          </p:nvPr>
        </p:nvSpPr>
        <p:spPr>
          <a:xfrm>
            <a:off x="808638" y="386930"/>
            <a:ext cx="9236700" cy="1188950"/>
          </a:xfrm>
        </p:spPr>
        <p:txBody>
          <a:bodyPr anchor="b">
            <a:normAutofit/>
          </a:bodyPr>
          <a:lstStyle/>
          <a:p>
            <a:r>
              <a:rPr lang="en-US" altLang="cs-CZ" sz="5400">
                <a:ea typeface="ＭＳ Ｐゴシック" panose="020B0600070205080204" pitchFamily="34" charset="-128"/>
              </a:rPr>
              <a:t>Sekundární právo EU</a:t>
            </a:r>
          </a:p>
        </p:txBody>
      </p:sp>
      <p:grpSp>
        <p:nvGrpSpPr>
          <p:cNvPr id="50185" name="Group 5018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0186" name="Rectangle 5018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7" name="Rectangle 5018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189" name="Rectangle 501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Content Placeholder 2">
            <a:extLst>
              <a:ext uri="{FF2B5EF4-FFF2-40B4-BE49-F238E27FC236}">
                <a16:creationId xmlns:a16="http://schemas.microsoft.com/office/drawing/2014/main" id="{DB1D69B1-F6B6-1A43-99CF-8F5AFDB76C4E}"/>
              </a:ext>
            </a:extLst>
          </p:cNvPr>
          <p:cNvSpPr>
            <a:spLocks noGrp="1"/>
          </p:cNvSpPr>
          <p:nvPr>
            <p:ph idx="1"/>
          </p:nvPr>
        </p:nvSpPr>
        <p:spPr>
          <a:xfrm>
            <a:off x="793660" y="2599509"/>
            <a:ext cx="10143668" cy="3435531"/>
          </a:xfrm>
        </p:spPr>
        <p:txBody>
          <a:bodyPr anchor="ctr">
            <a:normAutofit/>
          </a:bodyPr>
          <a:lstStyle/>
          <a:p>
            <a:r>
              <a:rPr lang="cs-CZ" altLang="cs-CZ" sz="2400">
                <a:ea typeface="ＭＳ Ｐゴシック" panose="020B0600070205080204" pitchFamily="34" charset="-128"/>
              </a:rPr>
              <a:t>Právní předpisy, jež přijímají Rada EU a Evropský parlament.</a:t>
            </a:r>
          </a:p>
          <a:p>
            <a:r>
              <a:rPr lang="cs-CZ" altLang="cs-CZ" sz="2400">
                <a:ea typeface="ＭＳ Ｐゴシック" panose="020B0600070205080204" pitchFamily="34" charset="-128"/>
              </a:rPr>
              <a:t>Nutné zmocňovací ustanovení k jejich přijetí  v zakládacích smlouvách. </a:t>
            </a:r>
            <a:endParaRPr lang="en-US" altLang="cs-CZ" sz="2400">
              <a:ea typeface="ＭＳ Ｐゴシック" panose="020B0600070205080204" pitchFamily="34" charset="-128"/>
            </a:endParaRPr>
          </a:p>
        </p:txBody>
      </p:sp>
    </p:spTree>
    <p:extLst>
      <p:ext uri="{BB962C8B-B14F-4D97-AF65-F5344CB8AC3E}">
        <p14:creationId xmlns:p14="http://schemas.microsoft.com/office/powerpoint/2010/main" val="1835593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B119CE8-3E64-544A-B2F3-D50E2CB5A493}"/>
              </a:ext>
            </a:extLst>
          </p:cNvPr>
          <p:cNvSpPr>
            <a:spLocks noGrp="1"/>
          </p:cNvSpPr>
          <p:nvPr>
            <p:ph type="title"/>
          </p:nvPr>
        </p:nvSpPr>
        <p:spPr>
          <a:xfrm>
            <a:off x="808638" y="386930"/>
            <a:ext cx="9236700" cy="1188950"/>
          </a:xfrm>
        </p:spPr>
        <p:txBody>
          <a:bodyPr anchor="b">
            <a:normAutofit/>
          </a:bodyPr>
          <a:lstStyle/>
          <a:p>
            <a:r>
              <a:rPr lang="cs-CZ" sz="5400"/>
              <a:t>Formy sekundárního práva EU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A22CDE67-49F3-AF4F-A273-C075C0197EBC}"/>
              </a:ext>
            </a:extLst>
          </p:cNvPr>
          <p:cNvSpPr>
            <a:spLocks noGrp="1"/>
          </p:cNvSpPr>
          <p:nvPr>
            <p:ph idx="1"/>
          </p:nvPr>
        </p:nvSpPr>
        <p:spPr>
          <a:xfrm>
            <a:off x="793660" y="2599509"/>
            <a:ext cx="10143668" cy="3435531"/>
          </a:xfrm>
        </p:spPr>
        <p:txBody>
          <a:bodyPr anchor="ctr">
            <a:normAutofit/>
          </a:bodyPr>
          <a:lstStyle/>
          <a:p>
            <a:pPr marL="0" indent="0">
              <a:buNone/>
            </a:pPr>
            <a:r>
              <a:rPr lang="cs-CZ" altLang="cs-CZ" sz="2400">
                <a:ea typeface="ＭＳ Ｐゴシック" panose="020B0600070205080204" pitchFamily="34" charset="-128"/>
              </a:rPr>
              <a:t>a) legislativní: směrnice, nařízení a rozhodnutí přijímané na  základě primárního práva</a:t>
            </a:r>
          </a:p>
          <a:p>
            <a:pPr marL="0" indent="0">
              <a:buNone/>
            </a:pPr>
            <a:r>
              <a:rPr lang="cs-CZ" altLang="cs-CZ" sz="2400">
                <a:ea typeface="ＭＳ Ｐゴシック" panose="020B0600070205080204" pitchFamily="34" charset="-128"/>
              </a:rPr>
              <a:t>b) nelegislativní: akty (nařízení, směrnice, rozhodnutí) přijímané na základě zmocnění v legislativním pramenu práva</a:t>
            </a:r>
          </a:p>
          <a:p>
            <a:endParaRPr lang="cs-CZ" sz="2400"/>
          </a:p>
        </p:txBody>
      </p:sp>
    </p:spTree>
    <p:extLst>
      <p:ext uri="{BB962C8B-B14F-4D97-AF65-F5344CB8AC3E}">
        <p14:creationId xmlns:p14="http://schemas.microsoft.com/office/powerpoint/2010/main" val="2672944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F1DE1C19-C446-3F42-B3CA-5572BA1869E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Legitimita moci </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94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7BF6E5B5-7A89-2A40-B190-D00457B60689}"/>
              </a:ext>
            </a:extLst>
          </p:cNvPr>
          <p:cNvSpPr>
            <a:spLocks noGrp="1"/>
          </p:cNvSpPr>
          <p:nvPr>
            <p:ph type="title"/>
          </p:nvPr>
        </p:nvSpPr>
        <p:spPr>
          <a:xfrm>
            <a:off x="808638" y="386930"/>
            <a:ext cx="9236700" cy="1188950"/>
          </a:xfrm>
        </p:spPr>
        <p:txBody>
          <a:bodyPr anchor="b">
            <a:normAutofit/>
          </a:bodyPr>
          <a:lstStyle/>
          <a:p>
            <a:r>
              <a:rPr lang="cs-CZ" sz="5400"/>
              <a:t>Charakter státu </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pro obsah 3">
            <a:extLst>
              <a:ext uri="{FF2B5EF4-FFF2-40B4-BE49-F238E27FC236}">
                <a16:creationId xmlns:a16="http://schemas.microsoft.com/office/drawing/2014/main" id="{C5FC834C-0AD6-C942-9B24-3B19F687D34A}"/>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Česká republika je svrchovaný, jednotný a demokratický právní stát založený na úctě k právům a svobodám člověka a občana.</a:t>
            </a:r>
          </a:p>
          <a:p>
            <a:pPr marL="0" indent="0">
              <a:buNone/>
            </a:pPr>
            <a:r>
              <a:rPr lang="cs-CZ" sz="2400" dirty="0"/>
              <a:t>Česká republika dodržuje závazky, které pro ni vyplývají z mezinárodního práva.</a:t>
            </a:r>
          </a:p>
          <a:p>
            <a:pPr marL="0" indent="0">
              <a:buNone/>
            </a:pPr>
            <a:r>
              <a:rPr lang="cs-CZ" sz="2400" dirty="0"/>
              <a:t>Lid je zdrojem veškeré státní moci; vykonává ji prostřednictvím orgánů moci zákonodárné, výkonné a soudní.</a:t>
            </a:r>
          </a:p>
        </p:txBody>
      </p:sp>
    </p:spTree>
    <p:extLst>
      <p:ext uri="{BB962C8B-B14F-4D97-AF65-F5344CB8AC3E}">
        <p14:creationId xmlns:p14="http://schemas.microsoft.com/office/powerpoint/2010/main" val="741877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D84D567-F88C-284C-BECF-7E78A85B5B8C}"/>
              </a:ext>
            </a:extLst>
          </p:cNvPr>
          <p:cNvSpPr>
            <a:spLocks noGrp="1"/>
          </p:cNvSpPr>
          <p:nvPr>
            <p:ph type="title"/>
          </p:nvPr>
        </p:nvSpPr>
        <p:spPr>
          <a:xfrm>
            <a:off x="808638" y="386930"/>
            <a:ext cx="9236700" cy="1188950"/>
          </a:xfrm>
        </p:spPr>
        <p:txBody>
          <a:bodyPr anchor="b">
            <a:normAutofit/>
          </a:bodyPr>
          <a:lstStyle/>
          <a:p>
            <a:r>
              <a:rPr lang="cs-CZ" sz="5400"/>
              <a:t>Omezení státní moci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F7138C32-0165-574D-AFA9-01E962BA474E}"/>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Státní moc slouží všem občanům a lze ji uplatňovat jen v případech, v mezích a způsoby, které stanoví zákon.</a:t>
            </a:r>
          </a:p>
          <a:p>
            <a:pPr marL="0" indent="0">
              <a:buNone/>
            </a:pPr>
            <a:r>
              <a:rPr lang="cs-CZ" sz="2400" dirty="0"/>
              <a:t>Každý občan může činit, co není zákonem zakázáno, a nikdo nesmí být nucen činit, co zákon neukládá</a:t>
            </a:r>
          </a:p>
        </p:txBody>
      </p:sp>
    </p:spTree>
    <p:extLst>
      <p:ext uri="{BB962C8B-B14F-4D97-AF65-F5344CB8AC3E}">
        <p14:creationId xmlns:p14="http://schemas.microsoft.com/office/powerpoint/2010/main" val="485966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Demokracie podle Ústavy</a:t>
            </a:r>
          </a:p>
        </p:txBody>
      </p:sp>
      <p:grpSp>
        <p:nvGrpSpPr>
          <p:cNvPr id="20489" name="Group 2048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490" name="Rectangle 2048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1" name="Rectangle 2049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93" name="Rectangle 2049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Občané mají právo podílet se na správě veřejných věcí přímo nebo svobodnou volbou svých zástupců.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Volby se musí konat ve lhůtách nepřesahujících pravidelná volební období stanovená zákonem.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Volební právo je všeobecné a rovné a vykonává se tajným hlasováním. Podmínky výkonu volebního práva  stanoví zákon.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Občané mají za rovných podmínek přístup k voleným a jiným veřejným funkcím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Referendum </a:t>
            </a:r>
          </a:p>
        </p:txBody>
      </p:sp>
      <p:grpSp>
        <p:nvGrpSpPr>
          <p:cNvPr id="21513" name="Group 215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514" name="Rectangle 215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5" name="Rectangle 215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17" name="Rectangle 215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body" idx="1"/>
          </p:nvPr>
        </p:nvSpPr>
        <p:spPr>
          <a:xfrm>
            <a:off x="793660" y="2599509"/>
            <a:ext cx="10143668" cy="3435531"/>
          </a:xfrm>
        </p:spPr>
        <p:txBody>
          <a:bodyPr anchor="ctr">
            <a:normAutofit/>
          </a:bodyPr>
          <a:lstStyle/>
          <a:p>
            <a:pPr marL="391729" indent="-293797">
              <a:buSzPct val="45000"/>
              <a:buFont typeface="Wingdings"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Mezinárodní smlouvou mohou být některé pravomoci  orgánů České republiky přeneseny na mezinárodní organizaci nebo instituci. </a:t>
            </a:r>
          </a:p>
          <a:p>
            <a:pPr marL="391729" indent="-293797">
              <a:buSzPct val="45000"/>
              <a:buFont typeface="Wingdings"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K ratifikaci mezinárodní smlouvy je třeba souhlasu Parlamentu, nestanoví-li ústavní zákon, že k ratifikaci je třeba souhlasu daného v referendu. (čl. 10a Ústavy)</a:t>
            </a:r>
          </a:p>
          <a:p>
            <a:pPr marL="391729" indent="-293797">
              <a:buSzPct val="45000"/>
              <a:buFont typeface="Wingdings"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Zákon o provádění referenda (z.č.114/2003 Sb.)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F2D861E6-388B-D344-9A14-C65A76B392C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Česko-slovenská reakce</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7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Zákonodárná pravomoc   </a:t>
            </a:r>
          </a:p>
        </p:txBody>
      </p:sp>
      <p:grpSp>
        <p:nvGrpSpPr>
          <p:cNvPr id="22537" name="Group 2253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538" name="Rectangle 2253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9" name="Rectangle 2253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41" name="Rectangle 2254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err="1"/>
              <a:t>Zákondárná</a:t>
            </a:r>
            <a:r>
              <a:rPr lang="cs-CZ" sz="2200" dirty="0"/>
              <a:t> pravomoc (ústavodárná moc)</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Pravomoc vyjadřovat souhlas k ratifikaci mezinárodních smluv (smlouvy podle čl. 10A a smlouvy podle čl. 49 Ústavy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upravujících práva a povinnosti osob,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spojeneckých, mírových a jiných politických,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z nichž vzniká členství České republiky v mezinárodní organizaci,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hospodářských, jež jsou všeobecné povahy,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o dalších věcech, jejichž úprava je vyhrazena zákonu</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cs-CZ"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Další pravomoci parlamentu</a:t>
            </a:r>
          </a:p>
        </p:txBody>
      </p:sp>
      <p:grpSp>
        <p:nvGrpSpPr>
          <p:cNvPr id="23561" name="Group 2356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3562" name="Rectangle 2356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Rectangle 2356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65" name="Rectangle 2356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Vyjadřovat se k připravovaným rozhodnutím EU</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Schvalovat státní rozpočet a státní závěrečný účet (jen Poslanecká sněmovna)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Kreační pravomoc (volba   Prezidenta republiky) spolurozhodování (návrh předsedovi vlády  na jmenování členů Rady pro </a:t>
            </a:r>
            <a:r>
              <a:rPr lang="cs-CZ" sz="2400" dirty="0" err="1"/>
              <a:t>rozhlsové</a:t>
            </a:r>
            <a:r>
              <a:rPr lang="cs-CZ" sz="2400" dirty="0"/>
              <a:t> a televizní vysílání (Poslanecká sněmovna), souhlas se jmenováním soudce Ústavního soudu (Senát).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Vztah Poslanecké sněmovny</a:t>
            </a:r>
            <a:br>
              <a:rPr lang="cs-CZ" sz="3800"/>
            </a:br>
            <a:r>
              <a:rPr lang="cs-CZ" sz="3800"/>
              <a:t> k Vládě</a:t>
            </a:r>
          </a:p>
        </p:txBody>
      </p:sp>
      <p:grpSp>
        <p:nvGrpSpPr>
          <p:cNvPr id="24585" name="Group 2458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4586" name="Rectangle 2458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7" name="Rectangle 2458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89" name="Rectangle 245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p:cNvSpPr>
            <a:spLocks noGrp="1" noChangeArrowheads="1"/>
          </p:cNvSpPr>
          <p:nvPr>
            <p:ph type="body" idx="1"/>
          </p:nvPr>
        </p:nvSpPr>
        <p:spPr>
          <a:xfrm>
            <a:off x="793660" y="2599509"/>
            <a:ext cx="10143668" cy="3435531"/>
          </a:xfrm>
        </p:spPr>
        <p:txBody>
          <a:bodyPr vert="horz" lIns="91440" tIns="208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Hlasování o vyslovení důvěry a nedůvěry vládě,</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Povinnost účasti člena vlády na schůzi Sněmovny, výboru, komise a vyšetřovací komise)</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Právo interpelovat člena vlády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Právo na informace od členů vlády a od vedoucích správních úřadů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Oprávnění zřídit vyšetřovací komisi pro vyšetření věci veřejného zájmu</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Povinnost členů vlády informovat o připravovaných rozhodnutích EU.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Principy volebního práva</a:t>
            </a:r>
          </a:p>
        </p:txBody>
      </p:sp>
      <p:grpSp>
        <p:nvGrpSpPr>
          <p:cNvPr id="25609" name="Group 2560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5610" name="Rectangle 2560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1" name="Rectangle 2561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13" name="Rectangle 256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Všeobecné volební právo  - pro volby obecně</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Aktivní volební právo  (18 let, státní občanství)</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Pasivní volební právo  (21 let, 40 let, státní občanství)</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Rovné volební právo (voliči mají stejná práva a povinnosti, stejná váha každého hlasu)</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Tajné hlasování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1" name="Rectangle 2663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Vyhlášení voleb</a:t>
            </a:r>
          </a:p>
        </p:txBody>
      </p:sp>
      <p:grpSp>
        <p:nvGrpSpPr>
          <p:cNvPr id="26633" name="Group 2663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634" name="Rectangle 2663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5" name="Rectangle 2663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37" name="Rectangle 2663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Volby do obou komor se konají ve lhůtě počínající třicátým dnem před uplynutím volebního období a končící dnem jeho uplynutí.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Byla-li Poslanecká sněmovna rozpuštěna, konají se volby do šedesáti dnů po jejím rozpuštění.</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Volby vyhlašuje Prezident republiky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80" name="Rectangle 2767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Volební seznam</a:t>
            </a:r>
          </a:p>
        </p:txBody>
      </p:sp>
      <p:grpSp>
        <p:nvGrpSpPr>
          <p:cNvPr id="27682" name="Group 2768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7683" name="Rectangle 2768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84" name="Rectangle 2768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86" name="Rectangle 2768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Voliči jsou zapsáni ve stálých seznamech voličů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ve zvláštních seznamech voličů, který vede obecní úřad pro voliče, který není v jeho územním obvodu přihlášen k trvalému pobyt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Každý volič může být zapsán pouze v jednom seznamu voličů.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8" name="Rectangle 2868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Dny voleb</a:t>
            </a:r>
          </a:p>
        </p:txBody>
      </p:sp>
      <p:grpSp>
        <p:nvGrpSpPr>
          <p:cNvPr id="28690" name="Group 2868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8691" name="Rectangle 2869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2" name="Rectangle 2869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94" name="Rectangle 2869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Volby do Parlamentu České republiky se na území České republiky konají ve 2 dnech, kterými jsou pátek a sobota.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První den voleb začíná hlasování ve 14.00 hodin a končí ve 22.00 hodin.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Druhý den voleb začíná hlasování v 8.00 hodin a končí ve 14.00 hodin.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Volby do Poslanecké sněmovny</a:t>
            </a:r>
          </a:p>
        </p:txBody>
      </p:sp>
      <p:grpSp>
        <p:nvGrpSpPr>
          <p:cNvPr id="29705" name="Group 2970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9706" name="Rectangle 2970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7" name="Rectangle 2970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09" name="Rectangle 2970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Poslanecká sněmovna má 200 poslanců, kteří jsou voleni na dobu čtyř let.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Volby podle zásady poměrného zastoupení ve volebních krajích  na území České republiky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Volebními kraji  jsou vyšší územní samosprávné celky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Podání kandidátní listiny</a:t>
            </a:r>
          </a:p>
        </p:txBody>
      </p:sp>
      <p:grpSp>
        <p:nvGrpSpPr>
          <p:cNvPr id="30729" name="Group 307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0730" name="Rectangle 307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1" name="Rectangle 307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33" name="Rectangle 307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body" idx="1"/>
          </p:nvPr>
        </p:nvSpPr>
        <p:spPr>
          <a:xfrm>
            <a:off x="793660" y="2599509"/>
            <a:ext cx="10143668" cy="3435531"/>
          </a:xfrm>
        </p:spPr>
        <p:txBody>
          <a:bodyPr vert="horz" lIns="91440" tIns="208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 Registrované politické strany a politická hnutí, jejichž činnost nebyla pozastavena,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Jejich koalice; za kandidátní listinu  podanou koalicí se považuje ta, kterou všechny společně kandidující politické strany a politická hnutí jednoznačně na kandidátní listině  jako koaliční označí, uvedou, kdo je členem koalice, a stanoví její název.</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Každá politická strana, politické hnutí a koalice může podat pro volby do Poslanecké sněmovny v každém volebním kraji  pouze 1 kandidátní listinu</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000" dirty="0"/>
              <a:t>Politická strana, politické hnutí nebo koalice ke kandidátní listině uhradí příspěvku na volební náklady  ve výši 15 000 Kč.</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1" name="Rectangle 3175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Hlasování</a:t>
            </a:r>
            <a:br>
              <a:rPr lang="cs-CZ" sz="3800"/>
            </a:br>
            <a:endParaRPr lang="cs-CZ" sz="3800"/>
          </a:p>
        </p:txBody>
      </p:sp>
      <p:grpSp>
        <p:nvGrpSpPr>
          <p:cNvPr id="31753" name="Group 3175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1754" name="Rectangle 3175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5" name="Rectangle 3175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57" name="Rectangle 3175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Hlasování se koná prostoru určeném pro úpravu hlasovacích lístků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vloží volič do úřední obálky 1 hlasovací lístek.</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Na hlasovacím lístku, který vkládá do úřední obálky, může přitom zakroužkováním pořadového čísla nejvýš u  4  kandidátů uvedených na témže hlasovacím lístku vyznačit, kterému z kandidátů dává přednost.</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Jiné písemné úpravy hlasovacího lístku nemají na posuzování hlasovacího lístku vliv.</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08A8EA9-88F3-A34D-8404-F9138ED5E5B1}"/>
              </a:ext>
            </a:extLst>
          </p:cNvPr>
          <p:cNvSpPr>
            <a:spLocks noGrp="1"/>
          </p:cNvSpPr>
          <p:nvPr>
            <p:ph type="title"/>
          </p:nvPr>
        </p:nvSpPr>
        <p:spPr>
          <a:xfrm>
            <a:off x="808638" y="386930"/>
            <a:ext cx="9236700" cy="1188950"/>
          </a:xfrm>
        </p:spPr>
        <p:txBody>
          <a:bodyPr anchor="b">
            <a:normAutofit/>
          </a:bodyPr>
          <a:lstStyle/>
          <a:p>
            <a:r>
              <a:rPr lang="cs-CZ" sz="3800"/>
              <a:t>Česko-Slovenská Dohoda,   Pittsburgh 1918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32100BEB-8D90-7746-89D2-D4E0FD8EBF4E}"/>
              </a:ext>
            </a:extLst>
          </p:cNvPr>
          <p:cNvSpPr>
            <a:spLocks noGrp="1"/>
          </p:cNvSpPr>
          <p:nvPr>
            <p:ph idx="1"/>
          </p:nvPr>
        </p:nvSpPr>
        <p:spPr>
          <a:xfrm>
            <a:off x="793660" y="2599509"/>
            <a:ext cx="10143668" cy="3435531"/>
          </a:xfrm>
        </p:spPr>
        <p:txBody>
          <a:bodyPr anchor="ctr">
            <a:normAutofit/>
          </a:bodyPr>
          <a:lstStyle/>
          <a:p>
            <a:pPr marL="0" indent="0">
              <a:buNone/>
            </a:pPr>
            <a:r>
              <a:rPr lang="sk-SK" sz="1300" dirty="0"/>
              <a:t> Dňa 30. mája 1918.</a:t>
            </a:r>
          </a:p>
          <a:p>
            <a:pPr marL="0" indent="0">
              <a:buNone/>
            </a:pPr>
            <a:r>
              <a:rPr lang="sk-SK" sz="1300" dirty="0"/>
              <a:t>Predstavitelia slovenských a českých organizácií vo Spoj. Štátoch, Slovenskej Ligy, Českého Národného Združenia a </a:t>
            </a:r>
            <a:r>
              <a:rPr lang="sk-SK" sz="1300" dirty="0" err="1"/>
              <a:t>Sväzu</a:t>
            </a:r>
            <a:r>
              <a:rPr lang="sk-SK" sz="1300" dirty="0"/>
              <a:t> Českých Katolíkov, porokovali za prítomnosti predsedu Česko-slovenské Národnej Rady profesora Masaryka, o česko-slovenskej otázke a o našich </a:t>
            </a:r>
            <a:r>
              <a:rPr lang="sk-SK" sz="1300" dirty="0" err="1"/>
              <a:t>posavádnych</a:t>
            </a:r>
            <a:r>
              <a:rPr lang="sk-SK" sz="1300" dirty="0"/>
              <a:t> programových prejavoch a uniesli sa nasledovne:</a:t>
            </a:r>
          </a:p>
          <a:p>
            <a:pPr marL="0" indent="0">
              <a:buNone/>
            </a:pPr>
            <a:r>
              <a:rPr lang="sk-SK" sz="1300" dirty="0"/>
              <a:t>Schvaľujeme politický program usilujúci sa o </a:t>
            </a:r>
            <a:r>
              <a:rPr lang="sk-SK" sz="1300" b="1" dirty="0"/>
              <a:t>Spojenie Čechov a Slovákov v samostatnom štáte z Českých Zemí a Slovenska</a:t>
            </a:r>
            <a:r>
              <a:rPr lang="sk-SK" sz="1300" dirty="0"/>
              <a:t>.</a:t>
            </a:r>
          </a:p>
          <a:p>
            <a:pPr marL="0" indent="0">
              <a:buNone/>
            </a:pPr>
            <a:r>
              <a:rPr lang="sk-SK" sz="1300" dirty="0"/>
              <a:t>Slovensko bude mať svoju vlastnú administratívu, svoj snem a svoje súdy.</a:t>
            </a:r>
          </a:p>
          <a:p>
            <a:pPr marL="0" indent="0">
              <a:buNone/>
            </a:pPr>
            <a:r>
              <a:rPr lang="sk-SK" sz="1300" dirty="0"/>
              <a:t>Slovenčina bude úradným jazykom v škole, v úrade a vo verejnom živote vôbec.</a:t>
            </a:r>
          </a:p>
          <a:p>
            <a:pPr marL="0" indent="0">
              <a:buNone/>
            </a:pPr>
            <a:r>
              <a:rPr lang="sk-SK" sz="1300" dirty="0"/>
              <a:t>Česko-slovenský štát bude republikou. Jeho Konštitúcia bude demokratická.</a:t>
            </a:r>
          </a:p>
          <a:p>
            <a:pPr marL="0" indent="0">
              <a:buNone/>
            </a:pPr>
            <a:r>
              <a:rPr lang="sk-SK" sz="1300" dirty="0"/>
              <a:t>Organizácia spolupráce Čechov a Slovákov vo Spojených Štátoch bude podľa potreby a meniacej sa situácie, pri spoločnom dorozumení, prehĺbená a upravená.</a:t>
            </a:r>
          </a:p>
          <a:p>
            <a:pPr marL="0" indent="0">
              <a:buNone/>
            </a:pPr>
            <a:r>
              <a:rPr lang="sk-SK" sz="1300" dirty="0"/>
              <a:t>Podrobné ustanovenia o zariadení česko-slovenského štátu ponechávajú sa oslobodeným Čechom a Slovákom a ich právoplatným predstaviteľom.</a:t>
            </a:r>
          </a:p>
          <a:p>
            <a:endParaRPr lang="cs-CZ" sz="1300" dirty="0"/>
          </a:p>
        </p:txBody>
      </p:sp>
    </p:spTree>
    <p:extLst>
      <p:ext uri="{BB962C8B-B14F-4D97-AF65-F5344CB8AC3E}">
        <p14:creationId xmlns:p14="http://schemas.microsoft.com/office/powerpoint/2010/main" val="4091218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Výsledek voleb</a:t>
            </a:r>
          </a:p>
        </p:txBody>
      </p:sp>
      <p:grpSp>
        <p:nvGrpSpPr>
          <p:cNvPr id="32777" name="Group 327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2778" name="Rectangle 327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9" name="Rectangle 327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81" name="Rectangle 327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2"/>
          <p:cNvSpPr>
            <a:spLocks noGrp="1" noChangeArrowheads="1"/>
          </p:cNvSpPr>
          <p:nvPr>
            <p:ph type="body" idx="1"/>
          </p:nvPr>
        </p:nvSpPr>
        <p:spPr>
          <a:xfrm>
            <a:off x="793660" y="2599509"/>
            <a:ext cx="10143668" cy="3435531"/>
          </a:xfrm>
        </p:spPr>
        <p:txBody>
          <a:bodyPr vert="horz" lIns="91440" tIns="224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politické strany nebo politická hnutí  nejméně 5 procent,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které koalice, složené ze 2 politických stran, popřípadě politických hnutí získaly nejméně 7 procent,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které koalice, složené ze 3 politických stran, popřípadě politických hnutí získaly nejméně 9 procent,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které koalice, složené z nejméně 4 a více politických stran, popřípadě politických hnutí získaly nejméně  11 procent z celkového počtu platných hlasů.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799" name="Rectangle 3379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Osvědčení o zvolení</a:t>
            </a:r>
          </a:p>
        </p:txBody>
      </p:sp>
      <p:grpSp>
        <p:nvGrpSpPr>
          <p:cNvPr id="33801" name="Group 3380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3802" name="Rectangle 3380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3" name="Rectangle 3380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05" name="Rectangle 3380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Státní volební komise vydá kandidátům zvoleným za poslance  Poslanecké sněmovny do 1 měsíce od uveřejnění výsledků voleb osvědčení o tom, že druhým dnem voleb byli zvoleni.</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Nezvolení kandidáti se  stávají náhradníky na </a:t>
            </a:r>
            <a:r>
              <a:rPr lang="cs-CZ" sz="2400" dirty="0" err="1"/>
              <a:t>kanditání</a:t>
            </a:r>
            <a:r>
              <a:rPr lang="cs-CZ" sz="2400" dirty="0"/>
              <a:t> listině téže politické strany , politického hnutí nebo koalice</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 Není-li náhradníka téže politické strany , politického hnutí nebo koalice, zůstane mandát uprázdněn až do konce volebního období.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3" name="Rectangle 348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4200"/>
              <a:t>Příspěvek na úhradu volebních  nákladů</a:t>
            </a:r>
          </a:p>
        </p:txBody>
      </p:sp>
      <p:grpSp>
        <p:nvGrpSpPr>
          <p:cNvPr id="34825" name="Group 348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4826" name="Rectangle 348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7" name="Rectangle 348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29" name="Rectangle 348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Příspěvek na úhradu volebních nákladů se poskytuje pouze za výsledky voleb do Poslanecké sněmovny.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Politické straně, politickému hnutí nebo koalici, která ve volbách získala nejméně 1,5 procenta z celkového počtu platných hlasů, bude za každý odevzdaný hlas ze státního rozpočtu  uhrazeno 100 Kč.</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7" name="Rectangle 3584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Volby do Senátu</a:t>
            </a:r>
          </a:p>
        </p:txBody>
      </p:sp>
      <p:grpSp>
        <p:nvGrpSpPr>
          <p:cNvPr id="35849" name="Group 358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5850" name="Rectangle 358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1" name="Rectangle 358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53" name="Rectangle 358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2"/>
          <p:cNvSpPr>
            <a:spLocks noGrp="1" noChangeArrowheads="1"/>
          </p:cNvSpPr>
          <p:nvPr>
            <p:ph type="body" idx="1"/>
          </p:nvPr>
        </p:nvSpPr>
        <p:spPr>
          <a:xfrm>
            <a:off x="793660" y="2599509"/>
            <a:ext cx="10143668" cy="3435531"/>
          </a:xfrm>
        </p:spPr>
        <p:txBody>
          <a:bodyPr vert="horz" lIns="91440" tIns="224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Systém absolutní většiny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Podávání přihlášek k registraci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Kandidáty pro volbu do Senátu  mohou přihlašovat registrované politické strany, politická hnutí, jejichž činnost nebyla pozastavena a koalice, prostřednictvím zmocněnce. </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Nezávislý kandidát podává přihlášku k registraci sám</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Každý kandidát může kandidovat pouze v jednom volebním obvodu, na jedné přihlášce k registraci.</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200" dirty="0"/>
              <a:t>Volební kauce 20.000 Kč (hranice 6% odevzdaných hlasů na její navrácení)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1" name="Rectangle 368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5"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Volební obvody</a:t>
            </a:r>
            <a:br>
              <a:rPr lang="cs-CZ" sz="3800"/>
            </a:br>
            <a:endParaRPr lang="cs-CZ" sz="3800"/>
          </a:p>
        </p:txBody>
      </p:sp>
      <p:grpSp>
        <p:nvGrpSpPr>
          <p:cNvPr id="36873" name="Group 368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6874" name="Rectangle 368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5" name="Rectangle 368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877" name="Rectangle 368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81 volebních obvodů, jejichž seznam je přílohou zákona o volbách do Parlamentu,</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Obvody by měly být stejně velké  pokud jde o počet oprávněných voličů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Každé dva roky se volí jedna třetina Senátu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5" name="Rectangle 3789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Výsledek voleb</a:t>
            </a:r>
            <a:br>
              <a:rPr lang="cs-CZ" sz="3800"/>
            </a:br>
            <a:endParaRPr lang="cs-CZ" sz="3800"/>
          </a:p>
        </p:txBody>
      </p:sp>
      <p:grpSp>
        <p:nvGrpSpPr>
          <p:cNvPr id="37897" name="Group 3789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7898" name="Rectangle 3789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9" name="Rectangle 3789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01" name="Rectangle 3790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Zvolen je kandidát, který obdržel nadpoloviční většinu odevzdaných platných hlasů.</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 případě, že žádný z kandidátů nezíská počet hlasů potřebný ke zvolení, koná se  druhé kolo voleb šestý den po ukončení hlasování v prvním kole</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Ve druhém kole kandidují v každém volebním obvodu, ve kterém se volby konají, pouze dva kandidáti, kteří se v prvním kole v konečném pořadí umístili na prvních dvou místech.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BBF131D-6BC4-15B8-C163-66DEBB715A20}"/>
              </a:ext>
            </a:extLst>
          </p:cNvPr>
          <p:cNvSpPr>
            <a:spLocks noGrp="1"/>
          </p:cNvSpPr>
          <p:nvPr>
            <p:ph type="title"/>
          </p:nvPr>
        </p:nvSpPr>
        <p:spPr>
          <a:xfrm>
            <a:off x="808638" y="386930"/>
            <a:ext cx="9236700" cy="1188950"/>
          </a:xfrm>
        </p:spPr>
        <p:txBody>
          <a:bodyPr anchor="b">
            <a:normAutofit/>
          </a:bodyPr>
          <a:lstStyle/>
          <a:p>
            <a:r>
              <a:rPr lang="cs-CZ" sz="5400"/>
              <a:t>Zasedání a schůze  sněmovny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2D48D93-3150-C0CF-36B7-CE3BA73870D7}"/>
              </a:ext>
            </a:extLst>
          </p:cNvPr>
          <p:cNvSpPr>
            <a:spLocks noGrp="1"/>
          </p:cNvSpPr>
          <p:nvPr>
            <p:ph idx="1"/>
          </p:nvPr>
        </p:nvSpPr>
        <p:spPr>
          <a:xfrm>
            <a:off x="793660" y="2599509"/>
            <a:ext cx="10143668" cy="3435531"/>
          </a:xfrm>
        </p:spPr>
        <p:txBody>
          <a:bodyPr anchor="ctr">
            <a:normAutofit/>
          </a:bodyPr>
          <a:lstStyle/>
          <a:p>
            <a:pPr marL="0" indent="0">
              <a:buNone/>
            </a:pPr>
            <a:r>
              <a:rPr lang="cs-CZ" sz="2200" dirty="0"/>
              <a:t>Zasedání Sněmovny je stálé. </a:t>
            </a:r>
          </a:p>
          <a:p>
            <a:pPr marL="0" indent="0">
              <a:buNone/>
            </a:pPr>
            <a:r>
              <a:rPr lang="cs-CZ" sz="2200" dirty="0"/>
              <a:t>Zasedání Sněmovny svolává prezident republiky,</a:t>
            </a:r>
          </a:p>
          <a:p>
            <a:endParaRPr lang="cs-CZ" sz="2200" dirty="0"/>
          </a:p>
          <a:p>
            <a:pPr marL="0" indent="0">
              <a:buNone/>
            </a:pPr>
            <a:r>
              <a:rPr lang="cs-CZ" sz="2200" dirty="0"/>
              <a:t>Zasedání Sněmovny může být</a:t>
            </a:r>
          </a:p>
          <a:p>
            <a:pPr marL="0" indent="0">
              <a:buNone/>
            </a:pPr>
            <a:r>
              <a:rPr lang="cs-CZ" sz="2200" dirty="0"/>
              <a:t>jejím usnesením přerušeno. Celková doba, po</a:t>
            </a:r>
          </a:p>
          <a:p>
            <a:pPr marL="0" indent="0">
              <a:buNone/>
            </a:pPr>
            <a:r>
              <a:rPr lang="cs-CZ" sz="2200" dirty="0"/>
              <a:t>kterou může být zasedání přerušeno, nesmí</a:t>
            </a:r>
          </a:p>
          <a:p>
            <a:pPr marL="0" indent="0">
              <a:buNone/>
            </a:pPr>
            <a:r>
              <a:rPr lang="cs-CZ" sz="2200" dirty="0"/>
              <a:t>překročit 120 dnů v roce.</a:t>
            </a:r>
          </a:p>
          <a:p>
            <a:pPr marL="0" indent="0">
              <a:buNone/>
            </a:pPr>
            <a:r>
              <a:rPr lang="cs-CZ" sz="2200" dirty="0"/>
              <a:t>V rámci zasedání se konají jednotlivé schůze </a:t>
            </a:r>
          </a:p>
        </p:txBody>
      </p:sp>
    </p:spTree>
    <p:extLst>
      <p:ext uri="{BB962C8B-B14F-4D97-AF65-F5344CB8AC3E}">
        <p14:creationId xmlns:p14="http://schemas.microsoft.com/office/powerpoint/2010/main" val="32235063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19" name="Rectangle 389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Orgány  Poslanecké sněmovny</a:t>
            </a:r>
          </a:p>
        </p:txBody>
      </p:sp>
      <p:grpSp>
        <p:nvGrpSpPr>
          <p:cNvPr id="38921" name="Group 389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8922" name="Rectangle 389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Rectangle 389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25" name="Rectangle 389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2"/>
          <p:cNvSpPr>
            <a:spLocks noGrp="1" noChangeArrowheads="1"/>
          </p:cNvSpPr>
          <p:nvPr>
            <p:ph type="body" idx="1"/>
          </p:nvPr>
        </p:nvSpPr>
        <p:spPr>
          <a:xfrm>
            <a:off x="793660" y="2599509"/>
            <a:ext cx="10143668" cy="3435531"/>
          </a:xfrm>
        </p:spPr>
        <p:txBody>
          <a:bodyPr vert="horz" lIns="91440" tIns="22403" rIns="91440" bIns="45720" rtlCol="0"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Předseda Poslanecké sněmovny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Místopředsedové Poslanecké sněmovny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Výbory (podle zásady poměrného zastoupení - Komise – stálé nebo dočasné- členem může být i ten, kdo není členem Poslanecké sněmovny</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Vyšetřovací  komise pro vyšetření věci veřejného zájmu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C116DD4-781A-B765-3E98-88715A18C370}"/>
              </a:ext>
            </a:extLst>
          </p:cNvPr>
          <p:cNvSpPr>
            <a:spLocks noGrp="1"/>
          </p:cNvSpPr>
          <p:nvPr>
            <p:ph type="title"/>
          </p:nvPr>
        </p:nvSpPr>
        <p:spPr>
          <a:xfrm>
            <a:off x="808638" y="386930"/>
            <a:ext cx="9236700" cy="1188950"/>
          </a:xfrm>
        </p:spPr>
        <p:txBody>
          <a:bodyPr anchor="b">
            <a:normAutofit/>
          </a:bodyPr>
          <a:lstStyle/>
          <a:p>
            <a:r>
              <a:rPr lang="cs-CZ" sz="5400"/>
              <a:t>Výbory sněmovny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E19D782-36FD-6BBB-CED4-7F007A3628B0}"/>
              </a:ext>
            </a:extLst>
          </p:cNvPr>
          <p:cNvSpPr>
            <a:spLocks noGrp="1"/>
          </p:cNvSpPr>
          <p:nvPr>
            <p:ph idx="1"/>
          </p:nvPr>
        </p:nvSpPr>
        <p:spPr>
          <a:xfrm>
            <a:off x="793660" y="2599509"/>
            <a:ext cx="10143668" cy="3435531"/>
          </a:xfrm>
        </p:spPr>
        <p:txBody>
          <a:bodyPr anchor="ctr">
            <a:normAutofit/>
          </a:bodyPr>
          <a:lstStyle/>
          <a:p>
            <a:pPr marL="0" indent="0">
              <a:buNone/>
            </a:pPr>
            <a:r>
              <a:rPr lang="cs-CZ" sz="1700" dirty="0"/>
              <a:t>Sněmovna zřizuje z poslanců:</a:t>
            </a:r>
          </a:p>
          <a:p>
            <a:pPr marL="414772" indent="-414772"/>
            <a:r>
              <a:rPr lang="cs-CZ" sz="1700" dirty="0"/>
              <a:t>mandátový a imunitní výbor, </a:t>
            </a:r>
          </a:p>
          <a:p>
            <a:pPr marL="414772" indent="-414772"/>
            <a:r>
              <a:rPr lang="cs-CZ" sz="1700" dirty="0"/>
              <a:t>petiční výbor, </a:t>
            </a:r>
          </a:p>
          <a:p>
            <a:pPr marL="414772" indent="-414772"/>
            <a:r>
              <a:rPr lang="cs-CZ" sz="1700" dirty="0"/>
              <a:t>rozpočtový výbor, </a:t>
            </a:r>
          </a:p>
          <a:p>
            <a:pPr marL="414772" indent="-414772"/>
            <a:r>
              <a:rPr lang="cs-CZ" sz="1700" dirty="0"/>
              <a:t>kontrolní výbor, </a:t>
            </a:r>
          </a:p>
          <a:p>
            <a:pPr marL="414772" indent="-414772"/>
            <a:r>
              <a:rPr lang="cs-CZ" sz="1700" dirty="0"/>
              <a:t>organizační výbor, </a:t>
            </a:r>
          </a:p>
          <a:p>
            <a:pPr marL="414772" indent="-414772"/>
            <a:r>
              <a:rPr lang="cs-CZ" sz="1700" dirty="0"/>
              <a:t>výbor pro mediální záležitosti, </a:t>
            </a:r>
          </a:p>
          <a:p>
            <a:pPr marL="414772" indent="-414772"/>
            <a:r>
              <a:rPr lang="cs-CZ" sz="1700" dirty="0"/>
              <a:t>výbor pro evropské záležitosti a </a:t>
            </a:r>
          </a:p>
          <a:p>
            <a:pPr marL="414772" indent="-414772"/>
            <a:r>
              <a:rPr lang="cs-CZ" sz="1700" dirty="0"/>
              <a:t>další výbory, na nichž se usnese.</a:t>
            </a:r>
          </a:p>
        </p:txBody>
      </p:sp>
    </p:spTree>
    <p:extLst>
      <p:ext uri="{BB962C8B-B14F-4D97-AF65-F5344CB8AC3E}">
        <p14:creationId xmlns:p14="http://schemas.microsoft.com/office/powerpoint/2010/main" val="6267644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2FE1E18-509F-21EB-C162-FA81B6DFE42B}"/>
              </a:ext>
            </a:extLst>
          </p:cNvPr>
          <p:cNvSpPr>
            <a:spLocks noGrp="1"/>
          </p:cNvSpPr>
          <p:nvPr>
            <p:ph type="title"/>
          </p:nvPr>
        </p:nvSpPr>
        <p:spPr>
          <a:xfrm>
            <a:off x="808638" y="386930"/>
            <a:ext cx="9236700" cy="1188950"/>
          </a:xfrm>
        </p:spPr>
        <p:txBody>
          <a:bodyPr anchor="b">
            <a:normAutofit/>
          </a:bodyPr>
          <a:lstStyle/>
          <a:p>
            <a:r>
              <a:rPr lang="cs-CZ" sz="5400"/>
              <a:t>Jednání výborů</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E033A907-5FDC-C3FC-2A64-2818E6DE0D36}"/>
              </a:ext>
            </a:extLst>
          </p:cNvPr>
          <p:cNvSpPr>
            <a:spLocks noGrp="1"/>
          </p:cNvSpPr>
          <p:nvPr>
            <p:ph idx="1"/>
          </p:nvPr>
        </p:nvSpPr>
        <p:spPr>
          <a:xfrm>
            <a:off x="793660" y="2599509"/>
            <a:ext cx="10143668" cy="3435531"/>
          </a:xfrm>
        </p:spPr>
        <p:txBody>
          <a:bodyPr anchor="ctr">
            <a:normAutofit/>
          </a:bodyPr>
          <a:lstStyle/>
          <a:p>
            <a:r>
              <a:rPr lang="cs-CZ" sz="2400"/>
              <a:t>Výbory jsou ze své činnosti odpovědny Sněmovně.</a:t>
            </a:r>
          </a:p>
          <a:p>
            <a:r>
              <a:rPr lang="cs-CZ" sz="2400"/>
              <a:t>Výbor projednává věci, které mu přikáže Sněmovna, a věci, na jejichž projednávání se usnese.</a:t>
            </a:r>
          </a:p>
          <a:p>
            <a:endParaRPr lang="cs-CZ" sz="2400"/>
          </a:p>
        </p:txBody>
      </p:sp>
    </p:spTree>
    <p:extLst>
      <p:ext uri="{BB962C8B-B14F-4D97-AF65-F5344CB8AC3E}">
        <p14:creationId xmlns:p14="http://schemas.microsoft.com/office/powerpoint/2010/main" val="40946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954C7FB-061E-8A49-8D79-194EF68CCF8D}"/>
              </a:ext>
            </a:extLst>
          </p:cNvPr>
          <p:cNvSpPr>
            <a:spLocks noGrp="1"/>
          </p:cNvSpPr>
          <p:nvPr>
            <p:ph type="title"/>
          </p:nvPr>
        </p:nvSpPr>
        <p:spPr>
          <a:xfrm>
            <a:off x="808638" y="386930"/>
            <a:ext cx="9236700" cy="1188950"/>
          </a:xfrm>
        </p:spPr>
        <p:txBody>
          <a:bodyPr anchor="b">
            <a:normAutofit/>
          </a:bodyPr>
          <a:lstStyle/>
          <a:p>
            <a:r>
              <a:rPr lang="cs-CZ" sz="5400"/>
              <a:t>Manifest císaře Karla 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64EC1C5D-17C1-BD48-9E8D-F5F81E77B730}"/>
              </a:ext>
            </a:extLst>
          </p:cNvPr>
          <p:cNvSpPr>
            <a:spLocks noGrp="1"/>
          </p:cNvSpPr>
          <p:nvPr>
            <p:ph idx="1"/>
          </p:nvPr>
        </p:nvSpPr>
        <p:spPr>
          <a:xfrm>
            <a:off x="793660" y="2599509"/>
            <a:ext cx="10143668" cy="3435531"/>
          </a:xfrm>
        </p:spPr>
        <p:txBody>
          <a:bodyPr anchor="ctr">
            <a:normAutofit/>
          </a:bodyPr>
          <a:lstStyle/>
          <a:p>
            <a:pPr marL="0" indent="0">
              <a:buNone/>
            </a:pPr>
            <a:r>
              <a:rPr lang="cs-CZ" sz="2400" dirty="0"/>
              <a:t>Manifest císaře ze 16. srpna Karla I. slibující ústupky přeměnu monarchie ve spolkový stát, složený z vlastních států jednotlivých národů. </a:t>
            </a:r>
          </a:p>
          <a:p>
            <a:pPr marL="0" indent="0">
              <a:buNone/>
            </a:pPr>
            <a:r>
              <a:rPr lang="cs-CZ" sz="2400" dirty="0"/>
              <a:t>Tato snaha ustoupit však byla marná, o dva dny později Masaryk na manifest reagoval tzv. Washingtonskou deklarací. </a:t>
            </a:r>
          </a:p>
        </p:txBody>
      </p:sp>
    </p:spTree>
    <p:extLst>
      <p:ext uri="{BB962C8B-B14F-4D97-AF65-F5344CB8AC3E}">
        <p14:creationId xmlns:p14="http://schemas.microsoft.com/office/powerpoint/2010/main" val="1111345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659C3DA-7616-5DD0-4754-AE606B645CB2}"/>
              </a:ext>
            </a:extLst>
          </p:cNvPr>
          <p:cNvSpPr>
            <a:spLocks noGrp="1"/>
          </p:cNvSpPr>
          <p:nvPr>
            <p:ph type="title"/>
          </p:nvPr>
        </p:nvSpPr>
        <p:spPr>
          <a:xfrm>
            <a:off x="808638" y="386930"/>
            <a:ext cx="9236700" cy="1188950"/>
          </a:xfrm>
        </p:spPr>
        <p:txBody>
          <a:bodyPr anchor="b">
            <a:normAutofit/>
          </a:bodyPr>
          <a:lstStyle/>
          <a:p>
            <a:r>
              <a:rPr lang="cs-CZ" sz="5400"/>
              <a:t>Právo účastnit se  schůze výboru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DF3A33C-A2C0-B9D1-13D7-353DB756E1E4}"/>
              </a:ext>
            </a:extLst>
          </p:cNvPr>
          <p:cNvSpPr>
            <a:spLocks noGrp="1"/>
          </p:cNvSpPr>
          <p:nvPr>
            <p:ph idx="1"/>
          </p:nvPr>
        </p:nvSpPr>
        <p:spPr>
          <a:xfrm>
            <a:off x="793660" y="2599509"/>
            <a:ext cx="10143668" cy="3435531"/>
          </a:xfrm>
        </p:spPr>
        <p:txBody>
          <a:bodyPr anchor="ctr">
            <a:normAutofit/>
          </a:bodyPr>
          <a:lstStyle/>
          <a:p>
            <a:r>
              <a:rPr lang="cs-CZ" sz="2400"/>
              <a:t>Schůze výboru se účastní poslanci, kteří jsou</a:t>
            </a:r>
          </a:p>
          <a:p>
            <a:r>
              <a:rPr lang="cs-CZ" sz="2400"/>
              <a:t>členy výboru. Mohou se jí zúčastnit prezident</a:t>
            </a:r>
          </a:p>
          <a:p>
            <a:r>
              <a:rPr lang="cs-CZ" sz="2400"/>
              <a:t>republiky, členové vlády a osoby, které mají</a:t>
            </a:r>
          </a:p>
          <a:p>
            <a:r>
              <a:rPr lang="cs-CZ" sz="2400"/>
              <a:t>oprávnění zúčastnit se schůzí Sněmovny a jejích</a:t>
            </a:r>
          </a:p>
          <a:p>
            <a:r>
              <a:rPr lang="cs-CZ" sz="2400"/>
              <a:t>orgánů ze zákona </a:t>
            </a:r>
          </a:p>
          <a:p>
            <a:endParaRPr lang="cs-CZ" sz="2400"/>
          </a:p>
        </p:txBody>
      </p:sp>
    </p:spTree>
    <p:extLst>
      <p:ext uri="{BB962C8B-B14F-4D97-AF65-F5344CB8AC3E}">
        <p14:creationId xmlns:p14="http://schemas.microsoft.com/office/powerpoint/2010/main" val="542325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7E58F3-E428-DF3F-9B75-BFA9AE153B40}"/>
              </a:ext>
            </a:extLst>
          </p:cNvPr>
          <p:cNvSpPr>
            <a:spLocks noGrp="1"/>
          </p:cNvSpPr>
          <p:nvPr>
            <p:ph type="title"/>
          </p:nvPr>
        </p:nvSpPr>
        <p:spPr>
          <a:xfrm>
            <a:off x="808638" y="386930"/>
            <a:ext cx="9236700" cy="1188950"/>
          </a:xfrm>
        </p:spPr>
        <p:txBody>
          <a:bodyPr anchor="b">
            <a:normAutofit/>
          </a:bodyPr>
          <a:lstStyle/>
          <a:p>
            <a:r>
              <a:rPr lang="cs-CZ" sz="4600"/>
              <a:t>Povinnost účastnit se schůze výboru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936AAEC1-1342-855D-577E-768E8E6E2E64}"/>
              </a:ext>
            </a:extLst>
          </p:cNvPr>
          <p:cNvSpPr>
            <a:spLocks noGrp="1"/>
          </p:cNvSpPr>
          <p:nvPr>
            <p:ph idx="1"/>
          </p:nvPr>
        </p:nvSpPr>
        <p:spPr>
          <a:xfrm>
            <a:off x="793660" y="2599509"/>
            <a:ext cx="10143668" cy="3435531"/>
          </a:xfrm>
        </p:spPr>
        <p:txBody>
          <a:bodyPr anchor="ctr">
            <a:normAutofit/>
          </a:bodyPr>
          <a:lstStyle/>
          <a:p>
            <a:r>
              <a:rPr lang="cs-CZ" sz="2400"/>
              <a:t>Člen vlády a vedoucí jiného ústředního správního</a:t>
            </a:r>
          </a:p>
          <a:p>
            <a:r>
              <a:rPr lang="cs-CZ" sz="2400"/>
              <a:t>úřadu je povinen dostavit se osobně na schůzi</a:t>
            </a:r>
          </a:p>
          <a:p>
            <a:r>
              <a:rPr lang="cs-CZ" sz="2400"/>
              <a:t>výboru, jestliže o to výbor požádá, a podat</a:t>
            </a:r>
          </a:p>
          <a:p>
            <a:r>
              <a:rPr lang="cs-CZ" sz="2400"/>
              <a:t>požadované informace a vysvětlení, pokud jejich</a:t>
            </a:r>
          </a:p>
          <a:p>
            <a:r>
              <a:rPr lang="cs-CZ" sz="2400"/>
              <a:t>poskytnutí nebrání zákony upravující mlčenlivosti</a:t>
            </a:r>
          </a:p>
          <a:p>
            <a:r>
              <a:rPr lang="cs-CZ" sz="2400"/>
              <a:t>anebo zákaz jejich zveřejnění.</a:t>
            </a:r>
          </a:p>
          <a:p>
            <a:endParaRPr lang="cs-CZ" sz="2400"/>
          </a:p>
        </p:txBody>
      </p:sp>
    </p:spTree>
    <p:extLst>
      <p:ext uri="{BB962C8B-B14F-4D97-AF65-F5344CB8AC3E}">
        <p14:creationId xmlns:p14="http://schemas.microsoft.com/office/powerpoint/2010/main" val="1192597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8AFEDD9-7282-D09E-3348-00FF6B637B79}"/>
              </a:ext>
            </a:extLst>
          </p:cNvPr>
          <p:cNvSpPr>
            <a:spLocks noGrp="1"/>
          </p:cNvSpPr>
          <p:nvPr>
            <p:ph type="title"/>
          </p:nvPr>
        </p:nvSpPr>
        <p:spPr>
          <a:xfrm>
            <a:off x="808638" y="386930"/>
            <a:ext cx="9236700" cy="1188950"/>
          </a:xfrm>
        </p:spPr>
        <p:txBody>
          <a:bodyPr anchor="b">
            <a:normAutofit/>
          </a:bodyPr>
          <a:lstStyle/>
          <a:p>
            <a:r>
              <a:rPr lang="cs-CZ" sz="5400"/>
              <a:t>Komise Sněmovny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807FA6E-7326-265D-B181-E20CC3A66441}"/>
              </a:ext>
            </a:extLst>
          </p:cNvPr>
          <p:cNvSpPr>
            <a:spLocks noGrp="1"/>
          </p:cNvSpPr>
          <p:nvPr>
            <p:ph idx="1"/>
          </p:nvPr>
        </p:nvSpPr>
        <p:spPr>
          <a:xfrm>
            <a:off x="793660" y="2599509"/>
            <a:ext cx="10143668" cy="3435531"/>
          </a:xfrm>
        </p:spPr>
        <p:txBody>
          <a:bodyPr anchor="ctr">
            <a:normAutofit/>
          </a:bodyPr>
          <a:lstStyle/>
          <a:p>
            <a:r>
              <a:rPr lang="cs-CZ" sz="2200"/>
              <a:t>Sněmovna může ze svých poslanců a dalších</a:t>
            </a:r>
          </a:p>
          <a:p>
            <a:r>
              <a:rPr lang="cs-CZ" sz="2200"/>
              <a:t>osob, které nejsou poslanci, zřizovat stálé nebo</a:t>
            </a:r>
          </a:p>
          <a:p>
            <a:r>
              <a:rPr lang="cs-CZ" sz="2200"/>
              <a:t>dočasné komise a stanovit jim v rámci své</a:t>
            </a:r>
          </a:p>
          <a:p>
            <a:r>
              <a:rPr lang="cs-CZ" sz="2200"/>
              <a:t>působnosti úkoly. </a:t>
            </a:r>
          </a:p>
          <a:p>
            <a:r>
              <a:rPr lang="cs-CZ" sz="2200"/>
              <a:t>Předsedou komise je vždy poslanec, kterého volí</a:t>
            </a:r>
          </a:p>
          <a:p>
            <a:r>
              <a:rPr lang="cs-CZ" sz="2200"/>
              <a:t>Sněmovna. </a:t>
            </a:r>
          </a:p>
          <a:p>
            <a:r>
              <a:rPr lang="cs-CZ" sz="2200"/>
              <a:t>Poslanec, který je členem vlády, nemůže být</a:t>
            </a:r>
          </a:p>
          <a:p>
            <a:r>
              <a:rPr lang="cs-CZ" sz="2200"/>
              <a:t>členem komise.</a:t>
            </a:r>
          </a:p>
        </p:txBody>
      </p:sp>
    </p:spTree>
    <p:extLst>
      <p:ext uri="{BB962C8B-B14F-4D97-AF65-F5344CB8AC3E}">
        <p14:creationId xmlns:p14="http://schemas.microsoft.com/office/powerpoint/2010/main" val="2851378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B3B6E98-9C71-A01C-1747-F208F5AC2261}"/>
              </a:ext>
            </a:extLst>
          </p:cNvPr>
          <p:cNvSpPr>
            <a:spLocks noGrp="1"/>
          </p:cNvSpPr>
          <p:nvPr>
            <p:ph type="title"/>
          </p:nvPr>
        </p:nvSpPr>
        <p:spPr>
          <a:xfrm>
            <a:off x="808638" y="386930"/>
            <a:ext cx="9236700" cy="1188950"/>
          </a:xfrm>
        </p:spPr>
        <p:txBody>
          <a:bodyPr anchor="b">
            <a:normAutofit/>
          </a:bodyPr>
          <a:lstStyle/>
          <a:p>
            <a:r>
              <a:rPr lang="cs-CZ" sz="5400"/>
              <a:t>Vyšetřovací komise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DE549C7-16B7-2A7F-7F7E-024FE86CB874}"/>
              </a:ext>
            </a:extLst>
          </p:cNvPr>
          <p:cNvSpPr>
            <a:spLocks noGrp="1"/>
          </p:cNvSpPr>
          <p:nvPr>
            <p:ph idx="1"/>
          </p:nvPr>
        </p:nvSpPr>
        <p:spPr>
          <a:xfrm>
            <a:off x="793660" y="2599509"/>
            <a:ext cx="10143668" cy="3435531"/>
          </a:xfrm>
        </p:spPr>
        <p:txBody>
          <a:bodyPr anchor="ctr">
            <a:normAutofit/>
          </a:bodyPr>
          <a:lstStyle/>
          <a:p>
            <a:r>
              <a:rPr lang="cs-CZ" sz="2400"/>
              <a:t>Na návrh nejméně jedné pětiny všech poslanců</a:t>
            </a:r>
          </a:p>
          <a:p>
            <a:r>
              <a:rPr lang="cs-CZ" sz="2400"/>
              <a:t>(20) může Sněmovna zřídit pro vyšetření věci</a:t>
            </a:r>
          </a:p>
          <a:p>
            <a:r>
              <a:rPr lang="cs-CZ" sz="2400"/>
              <a:t>veřejného zájmu vyšetřovací komisi. </a:t>
            </a:r>
          </a:p>
          <a:p>
            <a:r>
              <a:rPr lang="cs-CZ" sz="2400"/>
              <a:t>Předsedu a členy vyšetřovací komise, kterými</a:t>
            </a:r>
          </a:p>
          <a:p>
            <a:r>
              <a:rPr lang="cs-CZ" sz="2400"/>
              <a:t>mohou být jen poslanci, volí Sněmovna. Poslanec,</a:t>
            </a:r>
          </a:p>
          <a:p>
            <a:r>
              <a:rPr lang="cs-CZ" sz="2400"/>
              <a:t>který je členem vlády, nemůže být členem</a:t>
            </a:r>
          </a:p>
          <a:p>
            <a:r>
              <a:rPr lang="cs-CZ" sz="2400"/>
              <a:t>vyšetřovací komise</a:t>
            </a:r>
          </a:p>
        </p:txBody>
      </p:sp>
    </p:spTree>
    <p:extLst>
      <p:ext uri="{BB962C8B-B14F-4D97-AF65-F5344CB8AC3E}">
        <p14:creationId xmlns:p14="http://schemas.microsoft.com/office/powerpoint/2010/main" val="40459101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8DFD1EE-F732-75FF-046F-9A76BDA14A16}"/>
              </a:ext>
            </a:extLst>
          </p:cNvPr>
          <p:cNvSpPr>
            <a:spLocks noGrp="1"/>
          </p:cNvSpPr>
          <p:nvPr>
            <p:ph type="title"/>
          </p:nvPr>
        </p:nvSpPr>
        <p:spPr>
          <a:xfrm>
            <a:off x="808638" y="386930"/>
            <a:ext cx="9236700" cy="1188950"/>
          </a:xfrm>
        </p:spPr>
        <p:txBody>
          <a:bodyPr anchor="b">
            <a:normAutofit/>
          </a:bodyPr>
          <a:lstStyle/>
          <a:p>
            <a:r>
              <a:rPr lang="cs-CZ" sz="5400"/>
              <a:t>Poslanecké kluby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40DD519-5FE4-5DC7-EEF3-A70DE1BEF364}"/>
              </a:ext>
            </a:extLst>
          </p:cNvPr>
          <p:cNvSpPr>
            <a:spLocks noGrp="1"/>
          </p:cNvSpPr>
          <p:nvPr>
            <p:ph idx="1"/>
          </p:nvPr>
        </p:nvSpPr>
        <p:spPr>
          <a:xfrm>
            <a:off x="793660" y="2599509"/>
            <a:ext cx="10143668" cy="3435531"/>
          </a:xfrm>
        </p:spPr>
        <p:txBody>
          <a:bodyPr anchor="ctr">
            <a:normAutofit/>
          </a:bodyPr>
          <a:lstStyle/>
          <a:p>
            <a:r>
              <a:rPr lang="cs-CZ" sz="2200"/>
              <a:t>Poslanci se mohou sdružovat v poslaneckých</a:t>
            </a:r>
          </a:p>
          <a:p>
            <a:r>
              <a:rPr lang="cs-CZ" sz="2200"/>
              <a:t>klubech, a to podle příslušnosti k politickým</a:t>
            </a:r>
          </a:p>
          <a:p>
            <a:r>
              <a:rPr lang="cs-CZ" sz="2200"/>
              <a:t>stranám a politickým hnutím, za něž kandidovali</a:t>
            </a:r>
          </a:p>
          <a:p>
            <a:r>
              <a:rPr lang="cs-CZ" sz="2200"/>
              <a:t>ve volbách. </a:t>
            </a:r>
          </a:p>
          <a:p>
            <a:r>
              <a:rPr lang="cs-CZ" sz="2200"/>
              <a:t>Poslanci příslušející k jedné politické straně</a:t>
            </a:r>
          </a:p>
          <a:p>
            <a:r>
              <a:rPr lang="cs-CZ" sz="2200"/>
              <a:t>mohou vytvořit pouze jeden poslanecký klub.</a:t>
            </a:r>
          </a:p>
          <a:p>
            <a:r>
              <a:rPr lang="cs-CZ" sz="2200"/>
              <a:t>Nejméně 10 členů</a:t>
            </a:r>
          </a:p>
          <a:p>
            <a:r>
              <a:rPr lang="cs-CZ" sz="2200"/>
              <a:t>Slučování klubů je přípustné.</a:t>
            </a:r>
          </a:p>
          <a:p>
            <a:endParaRPr lang="cs-CZ" sz="2200"/>
          </a:p>
        </p:txBody>
      </p:sp>
    </p:spTree>
    <p:extLst>
      <p:ext uri="{BB962C8B-B14F-4D97-AF65-F5344CB8AC3E}">
        <p14:creationId xmlns:p14="http://schemas.microsoft.com/office/powerpoint/2010/main" val="3953803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0A02684-3AF5-0673-21D2-B45717CC472E}"/>
              </a:ext>
            </a:extLst>
          </p:cNvPr>
          <p:cNvSpPr>
            <a:spLocks noGrp="1"/>
          </p:cNvSpPr>
          <p:nvPr>
            <p:ph type="title"/>
          </p:nvPr>
        </p:nvSpPr>
        <p:spPr>
          <a:xfrm>
            <a:off x="808638" y="386930"/>
            <a:ext cx="9236700" cy="1188950"/>
          </a:xfrm>
        </p:spPr>
        <p:txBody>
          <a:bodyPr anchor="b">
            <a:normAutofit/>
          </a:bodyPr>
          <a:lstStyle/>
          <a:p>
            <a:r>
              <a:rPr lang="cs-CZ" sz="5400"/>
              <a:t>Usnášení komor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DD66585-9C34-F324-09A9-06E3F5AEE404}"/>
              </a:ext>
            </a:extLst>
          </p:cNvPr>
          <p:cNvSpPr>
            <a:spLocks noGrp="1"/>
          </p:cNvSpPr>
          <p:nvPr>
            <p:ph idx="1"/>
          </p:nvPr>
        </p:nvSpPr>
        <p:spPr>
          <a:xfrm>
            <a:off x="793660" y="2599509"/>
            <a:ext cx="10143668" cy="3435531"/>
          </a:xfrm>
        </p:spPr>
        <p:txBody>
          <a:bodyPr anchor="ctr">
            <a:normAutofit/>
          </a:bodyPr>
          <a:lstStyle/>
          <a:p>
            <a:r>
              <a:rPr lang="cs-CZ" sz="1100"/>
              <a:t>Komory jsou způsobilé se usnášet za přítomnosti alespoň jedné třetiny svých členů.</a:t>
            </a:r>
          </a:p>
          <a:p>
            <a:r>
              <a:rPr lang="cs-CZ" sz="1100"/>
              <a:t>K přijetí usnesení komory je třeba souhlasu nadpoloviční většiny přítomných poslanců</a:t>
            </a:r>
          </a:p>
          <a:p>
            <a:r>
              <a:rPr lang="cs-CZ" sz="1100"/>
              <a:t>nebo senátorů, nestanoví-li Ústava jinak.</a:t>
            </a:r>
          </a:p>
          <a:p>
            <a:r>
              <a:rPr lang="cs-CZ" sz="1100"/>
              <a:t>K přijetí usnesení o vyhlášení válečného stavu a k přijetí usnesení o souhlasu s vysláním</a:t>
            </a:r>
          </a:p>
          <a:p>
            <a:r>
              <a:rPr lang="cs-CZ" sz="1100"/>
              <a:t>ozbrojených sil České republiky mimo území České republiky nebo s pobytem</a:t>
            </a:r>
          </a:p>
          <a:p>
            <a:r>
              <a:rPr lang="cs-CZ" sz="1100"/>
              <a:t>ozbrojených sil jiných států na území České republiky, jakož i k přijetí usnesení o účasti</a:t>
            </a:r>
          </a:p>
          <a:p>
            <a:r>
              <a:rPr lang="cs-CZ" sz="1100"/>
              <a:t>České republiky v obranných systémech mezinárodní organizace, jíž je Česká republika</a:t>
            </a:r>
          </a:p>
          <a:p>
            <a:r>
              <a:rPr lang="cs-CZ" sz="1100"/>
              <a:t>členem, je třeba souhlasu nadpoloviční většiny všech poslanců a nadpoloviční většiny</a:t>
            </a:r>
          </a:p>
          <a:p>
            <a:r>
              <a:rPr lang="cs-CZ" sz="1100"/>
              <a:t>všech senátorů.</a:t>
            </a:r>
          </a:p>
          <a:p>
            <a:r>
              <a:rPr lang="cs-CZ" sz="1100"/>
              <a:t>K přijetí ústavního zákona a souhlasu k ratifikaci mezinárodní smlouvy uvedené v čl. 10a</a:t>
            </a:r>
          </a:p>
          <a:p>
            <a:r>
              <a:rPr lang="cs-CZ" sz="1100"/>
              <a:t>odst. 1 je třeba souhlasu třípětinové většiny všech poslanců a třípětinové většiny</a:t>
            </a:r>
          </a:p>
          <a:p>
            <a:r>
              <a:rPr lang="cs-CZ" sz="1100"/>
              <a:t>přítomných senátorů.</a:t>
            </a:r>
          </a:p>
        </p:txBody>
      </p:sp>
    </p:spTree>
    <p:extLst>
      <p:ext uri="{BB962C8B-B14F-4D97-AF65-F5344CB8AC3E}">
        <p14:creationId xmlns:p14="http://schemas.microsoft.com/office/powerpoint/2010/main" val="1863538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7FFA413-D498-24BF-5B81-02D54352DE2B}"/>
              </a:ext>
            </a:extLst>
          </p:cNvPr>
          <p:cNvSpPr>
            <a:spLocks noGrp="1"/>
          </p:cNvSpPr>
          <p:nvPr>
            <p:ph type="title"/>
          </p:nvPr>
        </p:nvSpPr>
        <p:spPr>
          <a:xfrm>
            <a:off x="808638" y="386930"/>
            <a:ext cx="9236700" cy="1188950"/>
          </a:xfrm>
        </p:spPr>
        <p:txBody>
          <a:bodyPr anchor="b">
            <a:normAutofit/>
          </a:bodyPr>
          <a:lstStyle/>
          <a:p>
            <a:r>
              <a:rPr lang="cs-CZ" sz="5000"/>
              <a:t>Rozpuštění poslanecké sněmovny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C274317-A27C-9330-D634-21C295DB4AFE}"/>
              </a:ext>
            </a:extLst>
          </p:cNvPr>
          <p:cNvSpPr>
            <a:spLocks noGrp="1"/>
          </p:cNvSpPr>
          <p:nvPr>
            <p:ph idx="1"/>
          </p:nvPr>
        </p:nvSpPr>
        <p:spPr>
          <a:xfrm>
            <a:off x="793660" y="2599509"/>
            <a:ext cx="10143668" cy="3435531"/>
          </a:xfrm>
        </p:spPr>
        <p:txBody>
          <a:bodyPr anchor="ctr">
            <a:normAutofit/>
          </a:bodyPr>
          <a:lstStyle/>
          <a:p>
            <a:r>
              <a:rPr lang="cs-CZ" sz="2000"/>
              <a:t> Poslaneckou sněmovnu může rozpustit prezident republiky,</a:t>
            </a:r>
          </a:p>
          <a:p>
            <a:r>
              <a:rPr lang="cs-CZ" sz="2000"/>
              <a:t>Jestliže:</a:t>
            </a:r>
            <a:br>
              <a:rPr lang="cs-CZ" sz="2000"/>
            </a:br>
            <a:r>
              <a:rPr lang="cs-CZ" sz="2000"/>
              <a:t>a) Poslanecká sněmovna nevyslovila důvěru nově jmenované vládě, jejíž předseda byl prezidentem republiky jmenován na návrh předsedy Poslanecké sněmovny,</a:t>
            </a:r>
            <a:br>
              <a:rPr lang="cs-CZ" sz="2000"/>
            </a:br>
            <a:r>
              <a:rPr lang="cs-CZ" sz="2000"/>
              <a:t>b) Poslanecká sněmovna se neusnese do tří měsíců o vládním návrhu zákona, s jehož projednáním spojila vláda otázku důvěry,</a:t>
            </a:r>
            <a:br>
              <a:rPr lang="cs-CZ" sz="2000"/>
            </a:br>
            <a:r>
              <a:rPr lang="cs-CZ" sz="2000"/>
              <a:t>c) zasedání Poslanecké sněmovny bylo přerušeno po dobu delší, než je přípustné,</a:t>
            </a:r>
            <a:br>
              <a:rPr lang="cs-CZ" sz="2000"/>
            </a:br>
            <a:r>
              <a:rPr lang="cs-CZ" sz="2000"/>
              <a:t>d) Poslanecká sněmovna nebyla po dobu delší tří měsíců způsobilá se usnášet, ačkoliv nebylo její zasedání přerušeno a ačkoliv byla v té době opakovaně svolána ke schůzi.</a:t>
            </a:r>
            <a:br>
              <a:rPr lang="cs-CZ" sz="2000"/>
            </a:br>
            <a:endParaRPr lang="cs-CZ" sz="2000"/>
          </a:p>
        </p:txBody>
      </p:sp>
    </p:spTree>
    <p:extLst>
      <p:ext uri="{BB962C8B-B14F-4D97-AF65-F5344CB8AC3E}">
        <p14:creationId xmlns:p14="http://schemas.microsoft.com/office/powerpoint/2010/main" val="20447372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24A38DC-9E55-F3F4-BF03-58A00FC61AF9}"/>
              </a:ext>
            </a:extLst>
          </p:cNvPr>
          <p:cNvSpPr>
            <a:spLocks noGrp="1"/>
          </p:cNvSpPr>
          <p:nvPr>
            <p:ph type="title"/>
          </p:nvPr>
        </p:nvSpPr>
        <p:spPr>
          <a:xfrm>
            <a:off x="808638" y="386930"/>
            <a:ext cx="9236700" cy="1188950"/>
          </a:xfrm>
        </p:spPr>
        <p:txBody>
          <a:bodyPr anchor="b">
            <a:normAutofit/>
          </a:bodyPr>
          <a:lstStyle/>
          <a:p>
            <a:r>
              <a:rPr lang="cs-CZ" sz="3800"/>
              <a:t>Povinnost rozpustit Poslaneckou sněmovnu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BC0F14D3-298B-EA47-3157-E474A73A1FEC}"/>
              </a:ext>
            </a:extLst>
          </p:cNvPr>
          <p:cNvSpPr>
            <a:spLocks noGrp="1"/>
          </p:cNvSpPr>
          <p:nvPr>
            <p:ph idx="1"/>
          </p:nvPr>
        </p:nvSpPr>
        <p:spPr>
          <a:xfrm>
            <a:off x="793660" y="2599509"/>
            <a:ext cx="10143668" cy="3435531"/>
          </a:xfrm>
        </p:spPr>
        <p:txBody>
          <a:bodyPr anchor="ctr">
            <a:normAutofit/>
          </a:bodyPr>
          <a:lstStyle/>
          <a:p>
            <a:r>
              <a:rPr lang="cs-CZ" sz="2400"/>
              <a:t>Prezident republiky Poslaneckou sněmovnu</a:t>
            </a:r>
          </a:p>
          <a:p>
            <a:r>
              <a:rPr lang="cs-CZ" sz="2400"/>
              <a:t>rozpustí, navrhne-li mu to Poslanecká sněmovna</a:t>
            </a:r>
          </a:p>
          <a:p>
            <a:r>
              <a:rPr lang="cs-CZ" sz="2400"/>
              <a:t>usnesením, s nímž vyslovila souhlas třípětinová</a:t>
            </a:r>
          </a:p>
          <a:p>
            <a:r>
              <a:rPr lang="cs-CZ" sz="2400"/>
              <a:t>většina všech poslanců.</a:t>
            </a:r>
          </a:p>
        </p:txBody>
      </p:sp>
    </p:spTree>
    <p:extLst>
      <p:ext uri="{BB962C8B-B14F-4D97-AF65-F5344CB8AC3E}">
        <p14:creationId xmlns:p14="http://schemas.microsoft.com/office/powerpoint/2010/main" val="21627159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1D8808E-50C8-1602-2920-6D91B7F1282E}"/>
              </a:ext>
            </a:extLst>
          </p:cNvPr>
          <p:cNvSpPr>
            <a:spLocks noGrp="1"/>
          </p:cNvSpPr>
          <p:nvPr>
            <p:ph type="title"/>
          </p:nvPr>
        </p:nvSpPr>
        <p:spPr>
          <a:xfrm>
            <a:off x="808638" y="386930"/>
            <a:ext cx="9236700" cy="1188950"/>
          </a:xfrm>
        </p:spPr>
        <p:txBody>
          <a:bodyPr anchor="b">
            <a:normAutofit/>
          </a:bodyPr>
          <a:lstStyle/>
          <a:p>
            <a:r>
              <a:rPr lang="cs-CZ" sz="3800"/>
              <a:t>Nemožnost rozpustit Poslaneckou sněmovnu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B7E354C-EDD4-7599-A46E-33EED2F7416B}"/>
              </a:ext>
            </a:extLst>
          </p:cNvPr>
          <p:cNvSpPr>
            <a:spLocks noGrp="1"/>
          </p:cNvSpPr>
          <p:nvPr>
            <p:ph idx="1"/>
          </p:nvPr>
        </p:nvSpPr>
        <p:spPr>
          <a:xfrm>
            <a:off x="793660" y="2599509"/>
            <a:ext cx="10143668" cy="3435531"/>
          </a:xfrm>
        </p:spPr>
        <p:txBody>
          <a:bodyPr anchor="ctr">
            <a:normAutofit/>
          </a:bodyPr>
          <a:lstStyle/>
          <a:p>
            <a:r>
              <a:rPr lang="cs-CZ" sz="2400"/>
              <a:t>Poslaneckou sněmovnu nelze rozpustit tři měsíce</a:t>
            </a:r>
          </a:p>
          <a:p>
            <a:r>
              <a:rPr lang="cs-CZ" sz="2400"/>
              <a:t>před skončením jejího volebního období.</a:t>
            </a:r>
          </a:p>
        </p:txBody>
      </p:sp>
    </p:spTree>
    <p:extLst>
      <p:ext uri="{BB962C8B-B14F-4D97-AF65-F5344CB8AC3E}">
        <p14:creationId xmlns:p14="http://schemas.microsoft.com/office/powerpoint/2010/main" val="29020018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3" name="Rectangle 3994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3800"/>
              <a:t>Orgány  Senátu</a:t>
            </a:r>
            <a:br>
              <a:rPr lang="cs-CZ" sz="3800"/>
            </a:br>
            <a:endParaRPr lang="cs-CZ" sz="3800"/>
          </a:p>
        </p:txBody>
      </p:sp>
      <p:grpSp>
        <p:nvGrpSpPr>
          <p:cNvPr id="39945" name="Group 3994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9946" name="Rectangle 3994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7" name="Rectangle 3994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49" name="Rectangle 3994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Předseda Senátu</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Místopředsedové Senátu</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Výbory - organizační výbor, mandátový a imunitní výbor a další výbory, na nichž se usnese.</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a:t>Komise – členem nemusí být senátor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Rectangle 1"/>
          <p:cNvSpPr>
            <a:spLocks noGrp="1" noChangeArrowheads="1"/>
          </p:cNvSpPr>
          <p:nvPr>
            <p:ph type="title"/>
          </p:nvPr>
        </p:nvSpPr>
        <p:spPr>
          <a:xfrm>
            <a:off x="808638" y="386930"/>
            <a:ext cx="9236700" cy="1188950"/>
          </a:xfrm>
        </p:spPr>
        <p:txBody>
          <a:bodyPr vert="horz" lIns="91440" tIns="35206"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5400"/>
              <a:t>Vznik  samostatného státu</a:t>
            </a:r>
          </a:p>
        </p:txBody>
      </p:sp>
      <p:grpSp>
        <p:nvGrpSpPr>
          <p:cNvPr id="3081" name="Group 308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082" name="Rectangle 308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body" idx="1"/>
          </p:nvPr>
        </p:nvSpPr>
        <p:spPr>
          <a:xfrm>
            <a:off x="793660" y="2599509"/>
            <a:ext cx="10143668" cy="3435531"/>
          </a:xfrm>
        </p:spPr>
        <p:txBody>
          <a:bodyPr anchor="ctr">
            <a:normAutofit/>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Provolání  Národního výboru 28. 10. 1918 – princip jednoty moci zákonodárné a výkonné</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Prohlášení prozatímní vlády  (Masaryk Beneš, Štefánik) Prohlášení nezávislosti československého národa 16. 10. 1918</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Recepční norma – zákon č. 11/1918 Sb., - materiální právní kontinuita</a:t>
            </a:r>
          </a:p>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cs-CZ" sz="2400" dirty="0"/>
              <a:t>Zákon č. 61/1918 o zrušení šlechtických titulů a řádů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Zákonodárný proces</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1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7" name="Rectangle 4608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1" name="Rectangle 1"/>
          <p:cNvSpPr>
            <a:spLocks noGrp="1" noChangeArrowheads="1"/>
          </p:cNvSpPr>
          <p:nvPr>
            <p:ph type="title"/>
          </p:nvPr>
        </p:nvSpPr>
        <p:spPr>
          <a:xfrm>
            <a:off x="808638" y="386930"/>
            <a:ext cx="9236700" cy="1188950"/>
          </a:xfrm>
        </p:spPr>
        <p:txBody>
          <a:bodyPr vert="horz" lIns="91440" tIns="45720" rIns="91440" bIns="45720" rtlCol="0" anchor="b">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br>
              <a:rPr lang="en-US" sz="2600" kern="1200">
                <a:solidFill>
                  <a:schemeClr val="tx1"/>
                </a:solidFill>
                <a:latin typeface="+mj-lt"/>
                <a:ea typeface="+mj-ea"/>
                <a:cs typeface="+mj-cs"/>
              </a:rPr>
            </a:br>
            <a:r>
              <a:rPr lang="en-US" sz="2600" kern="1200">
                <a:solidFill>
                  <a:schemeClr val="tx1"/>
                </a:solidFill>
                <a:latin typeface="+mj-lt"/>
                <a:ea typeface="+mj-ea"/>
                <a:cs typeface="+mj-cs"/>
              </a:rPr>
              <a:t>Zákonodárný proces</a:t>
            </a:r>
            <a:br>
              <a:rPr lang="en-US" sz="2600" kern="1200">
                <a:solidFill>
                  <a:schemeClr val="tx1"/>
                </a:solidFill>
                <a:latin typeface="+mj-lt"/>
                <a:ea typeface="+mj-ea"/>
                <a:cs typeface="+mj-cs"/>
              </a:rPr>
            </a:br>
            <a:endParaRPr lang="en-US" sz="2600" kern="1200">
              <a:solidFill>
                <a:schemeClr val="tx1"/>
              </a:solidFill>
              <a:latin typeface="+mj-lt"/>
              <a:ea typeface="+mj-ea"/>
              <a:cs typeface="+mj-cs"/>
            </a:endParaRPr>
          </a:p>
        </p:txBody>
      </p:sp>
      <p:grpSp>
        <p:nvGrpSpPr>
          <p:cNvPr id="46089" name="Group 4608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6090" name="Rectangle 4608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1" name="Rectangle 4609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93" name="Rectangle 4609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p:cNvSpPr>
            <a:spLocks noGrp="1" noChangeArrowheads="1"/>
          </p:cNvSpPr>
          <p:nvPr>
            <p:ph type="subTitle" idx="4294967295"/>
          </p:nvPr>
        </p:nvSpPr>
        <p:spPr bwMode="auto">
          <a:xfrm>
            <a:off x="793660" y="2599509"/>
            <a:ext cx="10143668" cy="343553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Zákonodárný proces je  postup upravený zákonem  při: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přípravě návrhů zákonů,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jejich projednání a </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schválení v Parlamentu.</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Je upraven především v  hlavě druhé Ústavy – Moc zákonodárná.</a:t>
            </a:r>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sz="2200"/>
          </a:p>
          <a:p>
            <a:pPr marL="0">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2200"/>
              <a:t>Parlamentu náleží vedle moci zákonodárné  i moc ústavodárná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Zákonodárná iniciativa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1700"/>
              <a:t>Návrh zákona může podat:</a:t>
            </a:r>
          </a:p>
          <a:p>
            <a:pPr marL="385800" indent="-385800">
              <a:buFont typeface="+mj-lt"/>
              <a:buAutoNum type="arabicPeriod"/>
            </a:pPr>
            <a:r>
              <a:rPr lang="cs-CZ" sz="1700"/>
              <a:t>Poslanec, </a:t>
            </a:r>
          </a:p>
          <a:p>
            <a:pPr marL="385800" indent="-385800">
              <a:buFont typeface="+mj-lt"/>
              <a:buAutoNum type="arabicPeriod"/>
            </a:pPr>
            <a:r>
              <a:rPr lang="cs-CZ" sz="1700"/>
              <a:t>Skupina poslanců, </a:t>
            </a:r>
          </a:p>
          <a:p>
            <a:pPr marL="385800" indent="-385800">
              <a:buFont typeface="+mj-lt"/>
              <a:buAutoNum type="arabicPeriod"/>
            </a:pPr>
            <a:r>
              <a:rPr lang="cs-CZ" sz="1700"/>
              <a:t>Senát, </a:t>
            </a:r>
          </a:p>
          <a:p>
            <a:pPr marL="385800" indent="-385800">
              <a:buFont typeface="+mj-lt"/>
              <a:buAutoNum type="arabicPeriod"/>
            </a:pPr>
            <a:r>
              <a:rPr lang="cs-CZ" sz="1700"/>
              <a:t>Vláda </a:t>
            </a:r>
          </a:p>
          <a:p>
            <a:pPr marL="385800" indent="-385800">
              <a:buFont typeface="+mj-lt"/>
              <a:buAutoNum type="arabicPeriod"/>
            </a:pPr>
            <a:r>
              <a:rPr lang="cs-CZ" sz="1700"/>
              <a:t>Krajské zastupitelstvo</a:t>
            </a:r>
          </a:p>
          <a:p>
            <a:pPr marL="0" indent="0"/>
            <a:r>
              <a:rPr lang="cs-CZ" sz="1700"/>
              <a:t>Za Senát, Vládu a krajské zastupitelstvo mohou jednat jen jejich členové, kteří byli takovým jednáním zvlášť pověřeni. Jde-li o návrh skupiny poslanců, odůvodní ho poslanec, který je jejím členem a kterého tím tato skupina pověří.</a:t>
            </a:r>
          </a:p>
          <a:p>
            <a:pPr marL="0" indent="0"/>
            <a:r>
              <a:rPr lang="cs-CZ" sz="1700"/>
              <a:t>Návrhy zákonů se podávají Poslanecké sněmovně. </a:t>
            </a:r>
          </a:p>
        </p:txBody>
      </p:sp>
    </p:spTree>
    <p:extLst>
      <p:ext uri="{BB962C8B-B14F-4D97-AF65-F5344CB8AC3E}">
        <p14:creationId xmlns:p14="http://schemas.microsoft.com/office/powerpoint/2010/main" val="21630069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Podmínky návrhu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spcBef>
                <a:spcPts val="0"/>
              </a:spcBef>
              <a:spcAft>
                <a:spcPts val="600"/>
              </a:spcAft>
            </a:pPr>
            <a:r>
              <a:rPr lang="cs-CZ" sz="2200"/>
              <a:t>Návrh zákona musí obsahovat přesné znění toho, na čem se má Sněmovna usnést.</a:t>
            </a:r>
          </a:p>
          <a:p>
            <a:pPr marL="0" indent="0">
              <a:spcBef>
                <a:spcPts val="0"/>
              </a:spcBef>
              <a:spcAft>
                <a:spcPts val="600"/>
              </a:spcAft>
            </a:pPr>
            <a:r>
              <a:rPr lang="cs-CZ" sz="2200"/>
              <a:t>Součástí návrhu zákona je důvodová zpráva, která odůvodňuje principy nové právní úpravy. Zhodnotí se v ní platný právní stav a vysvětlí nezbytnost nové úpravy v jejím celku (obecná část) i jednotlivá ustanovení (zvláštní část). </a:t>
            </a:r>
          </a:p>
          <a:p>
            <a:pPr marL="0" indent="0">
              <a:spcBef>
                <a:spcPts val="0"/>
              </a:spcBef>
              <a:spcAft>
                <a:spcPts val="600"/>
              </a:spcAft>
            </a:pPr>
            <a:r>
              <a:rPr lang="cs-CZ" sz="2200"/>
              <a:t>Důvodová zpráva obsahuje též předpokládaný hospodářský a finanční dosah navrhované úpravy, zejména nároky na státní rozpočet, rozpočty krajů a obcí a zhodnocení souladu návrhu zákona s mezinárodními smlouvami podle čl.10 Ústavy a s ústavním pořádkem České republiky.</a:t>
            </a:r>
            <a:endParaRPr lang="cs-CZ" sz="2200" b="1"/>
          </a:p>
        </p:txBody>
      </p:sp>
    </p:spTree>
    <p:extLst>
      <p:ext uri="{BB962C8B-B14F-4D97-AF65-F5344CB8AC3E}">
        <p14:creationId xmlns:p14="http://schemas.microsoft.com/office/powerpoint/2010/main" val="29069363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Vyjádření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Vláda má právo vyjádřit se ke všem návrhům zákonů.</a:t>
            </a:r>
          </a:p>
          <a:p>
            <a:r>
              <a:rPr lang="cs-CZ" sz="2400"/>
              <a:t>Nevyjádří-li se vláda do třiceti dnů od doby, kdy jí byl návrh zákona doručen, platí, že se vyjádřila kladně.</a:t>
            </a:r>
          </a:p>
          <a:p>
            <a:r>
              <a:rPr lang="cs-CZ" sz="2400"/>
              <a:t>Vláda je oprávněna žádat, aby Poslanecká sněmovna skončila projednávání vládního návrhu zákona do tří měsíců od jeho předložení, pokud s tím vláda spojí žádost o vyslovení důvěry.</a:t>
            </a:r>
          </a:p>
        </p:txBody>
      </p:sp>
    </p:spTree>
    <p:extLst>
      <p:ext uri="{BB962C8B-B14F-4D97-AF65-F5344CB8AC3E}">
        <p14:creationId xmlns:p14="http://schemas.microsoft.com/office/powerpoint/2010/main" val="42604883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Legislativní pravidla Vlády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Legislativní rada vlády je poradní orgán vlády. Posuzuje návrhy právních norem, zda jsou:</a:t>
            </a:r>
          </a:p>
          <a:p>
            <a:pPr marL="385800" indent="-385800">
              <a:buFont typeface="+mj-lt"/>
              <a:buAutoNum type="arabicPeriod"/>
            </a:pPr>
            <a:r>
              <a:rPr lang="cs-CZ" sz="2400"/>
              <a:t>v souladu s právními předpisy vyšší právní síly a s nálezy Ústavního soudu a stal se organickou součástí celého právního řádu,</a:t>
            </a:r>
          </a:p>
          <a:p>
            <a:pPr marL="385800" indent="-385800">
              <a:buFont typeface="+mj-lt"/>
              <a:buAutoNum type="arabicPeriod"/>
            </a:pPr>
            <a:r>
              <a:rPr lang="cs-CZ" sz="2400"/>
              <a:t>v souladu s mezinárodními smlouvami, jimiž je Česká republika vázána,</a:t>
            </a:r>
          </a:p>
          <a:p>
            <a:pPr marL="385800" indent="-385800">
              <a:buFont typeface="+mj-lt"/>
              <a:buAutoNum type="arabicPeriod"/>
            </a:pPr>
            <a:r>
              <a:rPr lang="cs-CZ" sz="2400"/>
              <a:t>v souladu s právem Evropské unie,</a:t>
            </a:r>
          </a:p>
          <a:p>
            <a:pPr marL="385800" indent="-385800">
              <a:buFont typeface="+mj-lt"/>
              <a:buAutoNum type="arabicPeriod"/>
            </a:pPr>
            <a:r>
              <a:rPr lang="cs-CZ" sz="2400"/>
              <a:t>koncipován přehledně a formulován jednoznačně, srozumitelně, jazykově a stylisticky bezvadně.</a:t>
            </a:r>
          </a:p>
          <a:p>
            <a:endParaRPr lang="cs-CZ" sz="2400"/>
          </a:p>
        </p:txBody>
      </p:sp>
    </p:spTree>
    <p:extLst>
      <p:ext uri="{BB962C8B-B14F-4D97-AF65-F5344CB8AC3E}">
        <p14:creationId xmlns:p14="http://schemas.microsoft.com/office/powerpoint/2010/main" val="26674579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Věcný záměr návrhu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Věcný záměr zákona vypracovávají ministerstva</a:t>
            </a:r>
          </a:p>
          <a:p>
            <a:r>
              <a:rPr lang="cs-CZ" sz="2400"/>
              <a:t>a jiné ústřední orgány státní správy a předkládají</a:t>
            </a:r>
          </a:p>
          <a:p>
            <a:r>
              <a:rPr lang="cs-CZ" sz="2400"/>
              <a:t>jej k projednání vládě před vypracováním návrhu</a:t>
            </a:r>
          </a:p>
          <a:p>
            <a:r>
              <a:rPr lang="cs-CZ" sz="2400"/>
              <a:t>zákona, a to v případě, že věcný záměr je</a:t>
            </a:r>
          </a:p>
          <a:p>
            <a:r>
              <a:rPr lang="cs-CZ" sz="2400"/>
              <a:t>obsažen v plánu legislativních prací vlády.</a:t>
            </a:r>
          </a:p>
          <a:p>
            <a:endParaRPr lang="cs-CZ" sz="2400"/>
          </a:p>
        </p:txBody>
      </p:sp>
    </p:spTree>
    <p:extLst>
      <p:ext uri="{BB962C8B-B14F-4D97-AF65-F5344CB8AC3E}">
        <p14:creationId xmlns:p14="http://schemas.microsoft.com/office/powerpoint/2010/main" val="26558824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Právo prezidenta republiky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2400"/>
              <a:t>Prezident republiky má právo vrátit Parlamentu přijatý zákon s výjimkou zákona ústavního</a:t>
            </a:r>
          </a:p>
        </p:txBody>
      </p:sp>
    </p:spTree>
    <p:extLst>
      <p:ext uri="{BB962C8B-B14F-4D97-AF65-F5344CB8AC3E}">
        <p14:creationId xmlns:p14="http://schemas.microsoft.com/office/powerpoint/2010/main" val="4753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První čtení návrhu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pPr marL="0" indent="0"/>
            <a:r>
              <a:rPr lang="cs-CZ" sz="2400"/>
              <a:t>Návrh zákona se předkládá předsedovi Sněmovny. </a:t>
            </a:r>
          </a:p>
          <a:p>
            <a:pPr marL="0" indent="0"/>
            <a:r>
              <a:rPr lang="cs-CZ" sz="2400"/>
              <a:t>V prvním čtení  se Sněmovna  může usnést:</a:t>
            </a:r>
          </a:p>
          <a:p>
            <a:pPr marL="385800" indent="-385800">
              <a:buFont typeface="+mj-lt"/>
              <a:buAutoNum type="arabicPeriod"/>
            </a:pPr>
            <a:r>
              <a:rPr lang="cs-CZ" sz="2400"/>
              <a:t> že vrátí návrh zákona navrhovateli k dopracování nebo </a:t>
            </a:r>
          </a:p>
          <a:p>
            <a:pPr marL="385800" indent="-385800">
              <a:buFont typeface="+mj-lt"/>
              <a:buAutoNum type="arabicPeriod"/>
            </a:pPr>
            <a:r>
              <a:rPr lang="cs-CZ" sz="2400"/>
              <a:t>že jej zamítne.</a:t>
            </a:r>
          </a:p>
          <a:p>
            <a:pPr marL="0" indent="0"/>
            <a:r>
              <a:rPr lang="cs-CZ" sz="2400"/>
              <a:t>Nerozhodne-li tak, přikáže návrh zákona k projednání garančnímu výboru, popřípadě dalšímu výboru nebo výborům. Lhůta pro projednání návrhu zákona ve výboru je 60 dnů od rozhodnutí o jeho přikázání výboru k projednání.</a:t>
            </a:r>
          </a:p>
        </p:txBody>
      </p:sp>
    </p:spTree>
    <p:extLst>
      <p:ext uri="{BB962C8B-B14F-4D97-AF65-F5344CB8AC3E}">
        <p14:creationId xmlns:p14="http://schemas.microsoft.com/office/powerpoint/2010/main" val="3044470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08638" y="386930"/>
            <a:ext cx="9236700" cy="1188950"/>
          </a:xfrm>
        </p:spPr>
        <p:txBody>
          <a:bodyPr anchor="b">
            <a:normAutofit/>
          </a:bodyPr>
          <a:lstStyle/>
          <a:p>
            <a:r>
              <a:rPr lang="cs-CZ" sz="5400"/>
              <a:t>Druhé čtení návrhu zákona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3660" y="2599509"/>
            <a:ext cx="10143668" cy="3435531"/>
          </a:xfrm>
        </p:spPr>
        <p:txBody>
          <a:bodyPr anchor="ctr">
            <a:normAutofit/>
          </a:bodyPr>
          <a:lstStyle/>
          <a:p>
            <a:r>
              <a:rPr lang="cs-CZ" sz="1500"/>
              <a:t>V druhém čtení uvede návrh zákona navrhovatel. </a:t>
            </a:r>
          </a:p>
          <a:p>
            <a:r>
              <a:rPr lang="cs-CZ" sz="1500"/>
              <a:t>Po navrhovateli vystoupí zpravodaj garančního výboru, popřípadě zpravodajové dalších výborů s informací o projednání návrhu zákona ve výboru. </a:t>
            </a:r>
          </a:p>
          <a:p>
            <a:r>
              <a:rPr lang="cs-CZ" sz="1500"/>
              <a:t>Pokud výbor doporučí Sněmovně přijmout k návrhu zákona pozměňovací návrhy, zpravodaj výboru je odůvodní.</a:t>
            </a:r>
          </a:p>
          <a:p>
            <a:r>
              <a:rPr lang="cs-CZ" sz="1500"/>
              <a:t>O návrhu zákona se koná obecná rozprava. Po obecné rozpravě může Sněmovna vrátit návrh zákona garančnímu výboru k novému projednání</a:t>
            </a:r>
          </a:p>
          <a:p>
            <a:r>
              <a:rPr lang="cs-CZ" sz="1500"/>
              <a:t>Pak proběhne podrobná rozprava. Během podrobné rozpravy se předkládají k návrhu zákona pozměňovací, popřípadě jiné návrhy.</a:t>
            </a:r>
          </a:p>
          <a:p>
            <a:r>
              <a:rPr lang="cs-CZ" sz="1500"/>
              <a:t>I po podrobné rozpravě může Sněmovna vrátit návrh zákona garančnímu výboru k novému projednání.</a:t>
            </a:r>
          </a:p>
          <a:p>
            <a:r>
              <a:rPr lang="cs-CZ" sz="1500"/>
              <a:t>Pokud zazněl ve druhém čtení návrh na zamítnutí návrhu zákona, Sněmovna o něm hlasuje ve třetím čtení po ukončení rozpravy</a:t>
            </a:r>
            <a:endParaRPr lang="cs-CZ" sz="1500" b="1"/>
          </a:p>
        </p:txBody>
      </p:sp>
    </p:spTree>
    <p:extLst>
      <p:ext uri="{BB962C8B-B14F-4D97-AF65-F5344CB8AC3E}">
        <p14:creationId xmlns:p14="http://schemas.microsoft.com/office/powerpoint/2010/main" val="134775607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258</TotalTime>
  <Words>23172</Words>
  <Application>Microsoft Macintosh PowerPoint</Application>
  <PresentationFormat>Širokoúhlá obrazovka</PresentationFormat>
  <Paragraphs>1937</Paragraphs>
  <Slides>391</Slides>
  <Notes>130</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391</vt:i4>
      </vt:variant>
    </vt:vector>
  </HeadingPairs>
  <TitlesOfParts>
    <vt:vector size="397" baseType="lpstr">
      <vt:lpstr>ＭＳ Ｐゴシック</vt:lpstr>
      <vt:lpstr>Aptos</vt:lpstr>
      <vt:lpstr>Aptos Display</vt:lpstr>
      <vt:lpstr>Arial</vt:lpstr>
      <vt:lpstr>Wingdings</vt:lpstr>
      <vt:lpstr>Motiv Office</vt:lpstr>
      <vt:lpstr>Ústavní právo  CEVRO univerzita 2026</vt:lpstr>
      <vt:lpstr>Vznik Československa</vt:lpstr>
      <vt:lpstr>Clevelandská  dohoda</vt:lpstr>
      <vt:lpstr>14 bodů W. Wilsona 8.1.1918</vt:lpstr>
      <vt:lpstr>14 bodů</vt:lpstr>
      <vt:lpstr>Česko-slovenská reakce</vt:lpstr>
      <vt:lpstr>Česko-Slovenská Dohoda,   Pittsburgh 1918</vt:lpstr>
      <vt:lpstr>Manifest císaře Karla I.</vt:lpstr>
      <vt:lpstr>Vznik  samostatného státu</vt:lpstr>
      <vt:lpstr>Provolání  Národního výboru 28. 10. 1918</vt:lpstr>
      <vt:lpstr>Provolání  Národního výboru 28. 10. 1918</vt:lpstr>
      <vt:lpstr>Abdikace císaře Karla I (11.11.1918)</vt:lpstr>
      <vt:lpstr>Prozatimní ústava </vt:lpstr>
      <vt:lpstr>Účast jiných národů a národností</vt:lpstr>
      <vt:lpstr>Zákon č. 11/1918 Sb., o zřízení samostatného státu československého</vt:lpstr>
      <vt:lpstr>Československý národ</vt:lpstr>
      <vt:lpstr>Martinská deklarace</vt:lpstr>
      <vt:lpstr>Uznání suverenity státu</vt:lpstr>
      <vt:lpstr>Samostatný stát </vt:lpstr>
      <vt:lpstr>Československá ústava z roku 1920</vt:lpstr>
      <vt:lpstr>Ústavní dekret 2/1940 (20/1945)</vt:lpstr>
      <vt:lpstr>Dekrety po roce1945</vt:lpstr>
      <vt:lpstr> Ústavní  zákon (28. 3. 1946), kterým se schvalují a prohlašují za zákon dekrety presidenta republiky (57/1946) </vt:lpstr>
      <vt:lpstr>Zákon č.115/1946 o právnosti jednání souvisících s bojem o znovudobytí svobody Čechů a Slováků (8.5.1946) </vt:lpstr>
      <vt:lpstr>Ústava  9. května 1948</vt:lpstr>
      <vt:lpstr>Charakter  státu</vt:lpstr>
      <vt:lpstr>Základní povinnosti</vt:lpstr>
      <vt:lpstr>Socialistická ústava 1960</vt:lpstr>
      <vt:lpstr>Společenské zřízení</vt:lpstr>
      <vt:lpstr>Národní fronta</vt:lpstr>
      <vt:lpstr>Povinnosti </vt:lpstr>
      <vt:lpstr>Hospodářská soustava</vt:lpstr>
      <vt:lpstr>Československá federace</vt:lpstr>
      <vt:lpstr>Ústavní zákon o referndu </vt:lpstr>
      <vt:lpstr>Předpokládané scénáře</vt:lpstr>
      <vt:lpstr>Konec společného státu</vt:lpstr>
      <vt:lpstr>Česká republika</vt:lpstr>
      <vt:lpstr>Deklarace Slovenské národní rady o svrchovanosti Slovenské republiky </vt:lpstr>
      <vt:lpstr>Zánik federace ČSFR</vt:lpstr>
      <vt:lpstr>Dělení majetku  federace</vt:lpstr>
      <vt:lpstr>Princip dělení majetku</vt:lpstr>
      <vt:lpstr>Ústavní zákon  o opatření v souvislosti se zánikem ČSFR</vt:lpstr>
      <vt:lpstr>Ústavní pořádek  ČR</vt:lpstr>
      <vt:lpstr>Mezinárodní uznání suverenity  ČR</vt:lpstr>
      <vt:lpstr>Součást EU</vt:lpstr>
      <vt:lpstr>Přenos části suverenity </vt:lpstr>
      <vt:lpstr>Prameny  práva EU</vt:lpstr>
      <vt:lpstr>Zakládací smlouvy</vt:lpstr>
      <vt:lpstr>Principy práva EU</vt:lpstr>
      <vt:lpstr> Princip svěřených pravomocí  </vt:lpstr>
      <vt:lpstr> Princip subsidiarity </vt:lpstr>
      <vt:lpstr> Princip proporcionality </vt:lpstr>
      <vt:lpstr>Sekundární právo EU</vt:lpstr>
      <vt:lpstr>Formy sekundárního práva EU</vt:lpstr>
      <vt:lpstr>Legitimita moci </vt:lpstr>
      <vt:lpstr>Charakter státu </vt:lpstr>
      <vt:lpstr>Omezení státní moci </vt:lpstr>
      <vt:lpstr>Demokracie podle Ústavy</vt:lpstr>
      <vt:lpstr>Referendum </vt:lpstr>
      <vt:lpstr>Zákonodárná pravomoc   </vt:lpstr>
      <vt:lpstr>Další pravomoci parlamentu</vt:lpstr>
      <vt:lpstr>Vztah Poslanecké sněmovny  k Vládě</vt:lpstr>
      <vt:lpstr>Principy volebního práva</vt:lpstr>
      <vt:lpstr>Vyhlášení voleb</vt:lpstr>
      <vt:lpstr>Volební seznam</vt:lpstr>
      <vt:lpstr>Dny voleb</vt:lpstr>
      <vt:lpstr>Volby do Poslanecké sněmovny</vt:lpstr>
      <vt:lpstr>Podání kandidátní listiny</vt:lpstr>
      <vt:lpstr>Hlasování </vt:lpstr>
      <vt:lpstr>Výsledek voleb</vt:lpstr>
      <vt:lpstr>Osvědčení o zvolení</vt:lpstr>
      <vt:lpstr>Příspěvek na úhradu volebních  nákladů</vt:lpstr>
      <vt:lpstr>Volby do Senátu</vt:lpstr>
      <vt:lpstr>Volební obvody </vt:lpstr>
      <vt:lpstr>Výsledek voleb </vt:lpstr>
      <vt:lpstr>Zasedání a schůze  sněmovny</vt:lpstr>
      <vt:lpstr>Orgány  Poslanecké sněmovny</vt:lpstr>
      <vt:lpstr>Výbory sněmovny</vt:lpstr>
      <vt:lpstr>Jednání výborů</vt:lpstr>
      <vt:lpstr>Právo účastnit se  schůze výboru</vt:lpstr>
      <vt:lpstr>Povinnost účastnit se schůze výboru</vt:lpstr>
      <vt:lpstr>Komise Sněmovny</vt:lpstr>
      <vt:lpstr>Vyšetřovací komise</vt:lpstr>
      <vt:lpstr>Poslanecké kluby</vt:lpstr>
      <vt:lpstr>Usnášení komor </vt:lpstr>
      <vt:lpstr>Rozpuštění poslanecké sněmovny</vt:lpstr>
      <vt:lpstr>Povinnost rozpustit Poslaneckou sněmovnu</vt:lpstr>
      <vt:lpstr>Nemožnost rozpustit Poslaneckou sněmovnu</vt:lpstr>
      <vt:lpstr>Orgány  Senátu </vt:lpstr>
      <vt:lpstr>Zákonodárný proces</vt:lpstr>
      <vt:lpstr> Zákonodárný proces </vt:lpstr>
      <vt:lpstr>Zákonodárná iniciativa</vt:lpstr>
      <vt:lpstr>Podmínky návrhu</vt:lpstr>
      <vt:lpstr>Vyjádření vlády</vt:lpstr>
      <vt:lpstr>Legislativní pravidla Vlády</vt:lpstr>
      <vt:lpstr>Věcný záměr návrhu zákona</vt:lpstr>
      <vt:lpstr>Právo prezidenta republiky</vt:lpstr>
      <vt:lpstr>První čtení návrhu zákona</vt:lpstr>
      <vt:lpstr>Druhé čtení návrhu zákona</vt:lpstr>
      <vt:lpstr>Třetí čtení návrhu zákona</vt:lpstr>
      <vt:lpstr>Účast Senátu v zákonodárném procesu </vt:lpstr>
      <vt:lpstr>Veto Poslanecké sněmovny</vt:lpstr>
      <vt:lpstr>Účast prezidenta republiky v zákonodárném procesu</vt:lpstr>
      <vt:lpstr>Legislativní proces ve stavu legislativní nouze</vt:lpstr>
      <vt:lpstr>Projednání státního rozpočtu</vt:lpstr>
      <vt:lpstr>Projednávání návrhu zákona o státním rozpočtu  </vt:lpstr>
      <vt:lpstr>Prvé čtení návrhu zákona o státním rozpočtu </vt:lpstr>
      <vt:lpstr>Druhé čtení návrhu zákona o státním rozpočtu </vt:lpstr>
      <vt:lpstr> Třetí čtení návrhu zákona o státním rozpočtu </vt:lpstr>
      <vt:lpstr>Jednání o mezinárodních smlouvách </vt:lpstr>
      <vt:lpstr>Zkrácené jednání o návrzích zákonů</vt:lpstr>
      <vt:lpstr>Zkrácené jednání o návrzích zákonů</vt:lpstr>
      <vt:lpstr>Legislativní proces ve stavu legislativní nouze</vt:lpstr>
      <vt:lpstr>Zákonné opatření Senátu</vt:lpstr>
      <vt:lpstr>Návrhy zákonů, které musejí být přijaty v obou komorách Parlamentu</vt:lpstr>
      <vt:lpstr>Účast prezidenta republiky v zákonodárném procesu</vt:lpstr>
      <vt:lpstr>Podpis a vyhlášení  zákona</vt:lpstr>
      <vt:lpstr>Podpis a vyhlášení  zákona</vt:lpstr>
      <vt:lpstr>Podzákonné normy</vt:lpstr>
      <vt:lpstr>Sbírka  zákonů a mezinárodních smluv</vt:lpstr>
      <vt:lpstr>Válečný stav </vt:lpstr>
      <vt:lpstr>Vyslání ozbrojených sil do zahraničí</vt:lpstr>
      <vt:lpstr>Mezinárodně právní  prameny práva </vt:lpstr>
      <vt:lpstr>Mezinárodní smlouvy</vt:lpstr>
      <vt:lpstr>Mandát poslance</vt:lpstr>
      <vt:lpstr>Ochrana výkonu mandátu</vt:lpstr>
      <vt:lpstr>Zánik mandátu </vt:lpstr>
      <vt:lpstr>Práva a povinnosti člena Parlamentu</vt:lpstr>
      <vt:lpstr>Další práva poslance</vt:lpstr>
      <vt:lpstr>Další práva senátora</vt:lpstr>
      <vt:lpstr>Imunita - indemnita</vt:lpstr>
      <vt:lpstr>Imunita (projevy)</vt:lpstr>
      <vt:lpstr>Imunita (přestupky)</vt:lpstr>
      <vt:lpstr>Imunita (trestní)</vt:lpstr>
      <vt:lpstr>Právo odepřít svědectví</vt:lpstr>
      <vt:lpstr>Inkompabilita </vt:lpstr>
      <vt:lpstr>Veřejný funkcinář – střet zájmů </vt:lpstr>
      <vt:lpstr>Povinnosti veřejného funkcionáře</vt:lpstr>
      <vt:lpstr>Omezení práv poslance a senátora</vt:lpstr>
      <vt:lpstr>Volba prezidenta republiky</vt:lpstr>
      <vt:lpstr>Prezident republiky</vt:lpstr>
      <vt:lpstr>Volební období prezidenta republiky</vt:lpstr>
      <vt:lpstr>Vyhlašování volby</vt:lpstr>
      <vt:lpstr>Konání voleb</vt:lpstr>
      <vt:lpstr>Volba prezidenta republiky</vt:lpstr>
      <vt:lpstr>Aktivní volební právo</vt:lpstr>
      <vt:lpstr>Pasivní volební právo</vt:lpstr>
      <vt:lpstr>Překážka volebního práva </vt:lpstr>
      <vt:lpstr>Návrh kandidáta </vt:lpstr>
      <vt:lpstr>Podání kandidátní listiny</vt:lpstr>
      <vt:lpstr>Volební účet</vt:lpstr>
      <vt:lpstr>Náležitosti kandidátní listiny - kandidáta</vt:lpstr>
      <vt:lpstr>Náležitosti kandidátní listiny – kandidujících poslanců nebo senátorů</vt:lpstr>
      <vt:lpstr>Prohlášení kandidáta</vt:lpstr>
      <vt:lpstr>Podpisy občanů</vt:lpstr>
      <vt:lpstr>Kontrola ministerstva vnitra</vt:lpstr>
      <vt:lpstr>Rozhodnutí ministerstva o registraci</vt:lpstr>
      <vt:lpstr>Zánik kandidatury</vt:lpstr>
      <vt:lpstr>Volební kampaň</vt:lpstr>
      <vt:lpstr>Zvolení kandidáta</vt:lpstr>
      <vt:lpstr> Druhé kolo volby prezidenta republiky</vt:lpstr>
      <vt:lpstr>Postup do druhého kola volby</vt:lpstr>
      <vt:lpstr>Ztráta volitelnosti v druhém kolem</vt:lpstr>
      <vt:lpstr>Postavení prezidenta republiky</vt:lpstr>
      <vt:lpstr>Indemnita Prezidenta republiky</vt:lpstr>
      <vt:lpstr>Žaloba proti Prezidentu republiky</vt:lpstr>
      <vt:lpstr>Velezrada</vt:lpstr>
      <vt:lpstr>Rozhodnutí Ústavního soudu</vt:lpstr>
      <vt:lpstr>Vlastizrada</vt:lpstr>
      <vt:lpstr>Podmínky podání návrhu</vt:lpstr>
      <vt:lpstr>Podmínky rozhodnutí Ústavního soudu</vt:lpstr>
      <vt:lpstr>Rozhodnutí Ústavního soudu</vt:lpstr>
      <vt:lpstr>Obnova řízení</vt:lpstr>
      <vt:lpstr>Náhradní výkon funkcí PR</vt:lpstr>
      <vt:lpstr>Pravomoci prezidenta republiky</vt:lpstr>
      <vt:lpstr>Postavení prezidenta republiky</vt:lpstr>
      <vt:lpstr>Základní pravomoci prezidenta republiky</vt:lpstr>
      <vt:lpstr>Další pravomoci Prezidenta republiky</vt:lpstr>
      <vt:lpstr>Prezidentské smlouvy</vt:lpstr>
      <vt:lpstr>Odkaz na zákon</vt:lpstr>
      <vt:lpstr>Právo účastnit se jednání</vt:lpstr>
      <vt:lpstr>Omezení  základních pravomocí</vt:lpstr>
      <vt:lpstr>Vláda </vt:lpstr>
      <vt:lpstr>Rozhodování vlády</vt:lpstr>
      <vt:lpstr>Odpovědnost vlády</vt:lpstr>
      <vt:lpstr>Demise </vt:lpstr>
      <vt:lpstr>Dopady podání demise předsedy vlády</vt:lpstr>
      <vt:lpstr>Inkompabilita </vt:lpstr>
      <vt:lpstr>Zřízení ministerstev</vt:lpstr>
      <vt:lpstr>Ministerstva </vt:lpstr>
      <vt:lpstr>Ministerstva </vt:lpstr>
      <vt:lpstr>Další orgány státní moci</vt:lpstr>
      <vt:lpstr>Konflikt výkonu funkcí</vt:lpstr>
      <vt:lpstr>Zákon o střetu zájmů upravuje (159/2006 Sb.)</vt:lpstr>
      <vt:lpstr>Veřejný funkcionář</vt:lpstr>
      <vt:lpstr>Střet zájmů</vt:lpstr>
      <vt:lpstr>Obecná povinnost</vt:lpstr>
      <vt:lpstr>Povinnost veřejného funkcionáře</vt:lpstr>
      <vt:lpstr>Zákazy pro veřejného funkcionáře</vt:lpstr>
      <vt:lpstr>Omezení v mediálním trhu</vt:lpstr>
      <vt:lpstr>Omezení ve veřejných zakázkách</vt:lpstr>
      <vt:lpstr>Zákaz dotací</vt:lpstr>
      <vt:lpstr>Čestné prohlášení</vt:lpstr>
      <vt:lpstr>Registr oznámení</vt:lpstr>
      <vt:lpstr>Nahlížení do registru oznámení</vt:lpstr>
      <vt:lpstr>Podzákonná normotvorba</vt:lpstr>
      <vt:lpstr>Přenesená pravomoc</vt:lpstr>
      <vt:lpstr>Státní zastupitelství</vt:lpstr>
      <vt:lpstr>Další orgány státní moci</vt:lpstr>
      <vt:lpstr>Soudní moc</vt:lpstr>
      <vt:lpstr>Základní principy výkonu soudní moci</vt:lpstr>
      <vt:lpstr>Další zásady  výkonu soudní moci</vt:lpstr>
      <vt:lpstr>Zásady výkonu soudní moci</vt:lpstr>
      <vt:lpstr>Přezkum správních rozhodnutí</vt:lpstr>
      <vt:lpstr>Odpovědnost veřejné moci</vt:lpstr>
      <vt:lpstr>Tresnost jednání</vt:lpstr>
      <vt:lpstr>Nezávislost soudců</vt:lpstr>
      <vt:lpstr>Imunita soudce</vt:lpstr>
      <vt:lpstr>Povinnost soudce</vt:lpstr>
      <vt:lpstr>Předpoklad výkonu funkce soudce</vt:lpstr>
      <vt:lpstr>Složení soudů při rozhodování</vt:lpstr>
      <vt:lpstr>Soustava soudů</vt:lpstr>
      <vt:lpstr>Nejvyšší soud</vt:lpstr>
      <vt:lpstr>Vázanost zákonem</vt:lpstr>
      <vt:lpstr>Ústavní soud</vt:lpstr>
      <vt:lpstr>Vznik  funkce ústavního soudce</vt:lpstr>
      <vt:lpstr>Imunita ústavního soudce</vt:lpstr>
      <vt:lpstr>Věcná působnost  I</vt:lpstr>
      <vt:lpstr>Věcná působnost II </vt:lpstr>
      <vt:lpstr>Omezení práva podat návrh k US</vt:lpstr>
      <vt:lpstr>Návrh na zrušení zákona</vt:lpstr>
      <vt:lpstr>Návrh na zrušení jiného právního předpisu</vt:lpstr>
      <vt:lpstr>Vykonatelnost  rozhodnutí US</vt:lpstr>
      <vt:lpstr>Orgány  Ústavního soudu</vt:lpstr>
      <vt:lpstr>Nejvyšší kontrolní úřad</vt:lpstr>
      <vt:lpstr>Ústavní vymezení NKÚ</vt:lpstr>
      <vt:lpstr>Působnost NKÚ</vt:lpstr>
      <vt:lpstr>Kontrolované subjekty</vt:lpstr>
      <vt:lpstr>Kontrolní činnost</vt:lpstr>
      <vt:lpstr>Zpráva Poslanecké sněmovně a Senátu</vt:lpstr>
      <vt:lpstr>Orgány NKÚ</vt:lpstr>
      <vt:lpstr>Prezident NKÚ</vt:lpstr>
      <vt:lpstr>Členové NKÚ</vt:lpstr>
      <vt:lpstr>Stanovisko kontrolované osoby</vt:lpstr>
      <vt:lpstr>Publikace </vt:lpstr>
      <vt:lpstr>Senáty NKÚ</vt:lpstr>
      <vt:lpstr>Výsledek kontrolní činnosti</vt:lpstr>
      <vt:lpstr>Kontrolní protokol</vt:lpstr>
      <vt:lpstr>Kontrolní závěr</vt:lpstr>
      <vt:lpstr>Návrh kontrolního závěru</vt:lpstr>
      <vt:lpstr>Kontrolní závěr</vt:lpstr>
      <vt:lpstr>Zákon o veřejném ochránci práv</vt:lpstr>
      <vt:lpstr>Pravomoc veřejného ochránce práv</vt:lpstr>
      <vt:lpstr>Ochránce práv dětí</vt:lpstr>
      <vt:lpstr>Rozsah oprávnění veřejného ochránce práv</vt:lpstr>
      <vt:lpstr>Samospráva </vt:lpstr>
      <vt:lpstr>Obsah samosprávy </vt:lpstr>
      <vt:lpstr>Právo na samosprávu</vt:lpstr>
      <vt:lpstr>Záruka smosprávy</vt:lpstr>
      <vt:lpstr>Složení zastupitelstva</vt:lpstr>
      <vt:lpstr>Právo volit do obecního zastupitelstva</vt:lpstr>
      <vt:lpstr>Právo být volen do obecního zastupitelstva</vt:lpstr>
      <vt:lpstr>Právo volit do zastupitelstva kraje</vt:lpstr>
      <vt:lpstr>Právo být volen do zastupitelstva kraje</vt:lpstr>
      <vt:lpstr>Působnost zastupitelstva</vt:lpstr>
      <vt:lpstr>Orgány samosprávy</vt:lpstr>
      <vt:lpstr>Bezpečnost země</vt:lpstr>
      <vt:lpstr>Ohrožení bezpečnosti nebo plnění spojeneckých závazků</vt:lpstr>
      <vt:lpstr>Nouzový stav</vt:lpstr>
      <vt:lpstr>Rozsah nouzového stavu</vt:lpstr>
      <vt:lpstr>Ohrožení státu</vt:lpstr>
      <vt:lpstr>Legislativní proces ve stavu ohrožení státu nebo válečného stavu</vt:lpstr>
      <vt:lpstr>Bezpečnostní rada státu</vt:lpstr>
      <vt:lpstr>Vláda v době míru</vt:lpstr>
      <vt:lpstr>Vláda za stavu ohrožení státu</vt:lpstr>
      <vt:lpstr>Ministerstvo vnitra</vt:lpstr>
      <vt:lpstr>Ministerstvo obrany</vt:lpstr>
      <vt:lpstr>Ministerstvo obrany dále</vt:lpstr>
      <vt:lpstr>Krajské úřady</vt:lpstr>
      <vt:lpstr>Povinnost právnických osob  součinnosti</vt:lpstr>
      <vt:lpstr>Povinnost právnických osob strpět </vt:lpstr>
      <vt:lpstr>Povinnost právnických osob oznamovací</vt:lpstr>
      <vt:lpstr>Povinnost fyzických osob</vt:lpstr>
      <vt:lpstr>Věcné státní prostředky určené k obraně</vt:lpstr>
      <vt:lpstr>Pracovní povinnost uložená rozhodnutím</vt:lpstr>
      <vt:lpstr>Pracovní povinnost ze zákona</vt:lpstr>
      <vt:lpstr>Ozbrojené síly</vt:lpstr>
      <vt:lpstr>Omezení sdružovacího práva v ozbrojených silách</vt:lpstr>
      <vt:lpstr>Prezident republiky jako vrchní velitel ozbrojených sil</vt:lpstr>
      <vt:lpstr>Vláda </vt:lpstr>
      <vt:lpstr>Ministerstvo obrany</vt:lpstr>
      <vt:lpstr>Náčelní Vojenské kanceláře</vt:lpstr>
      <vt:lpstr>Úkoly  Hradní stráže</vt:lpstr>
      <vt:lpstr>Základní úkoly armády</vt:lpstr>
      <vt:lpstr>Mezinárodní spolupráce</vt:lpstr>
      <vt:lpstr>Pravomoc vlády</vt:lpstr>
      <vt:lpstr>Mezinárodní mise</vt:lpstr>
      <vt:lpstr>Zákaz zneužití ozbrojených sil</vt:lpstr>
      <vt:lpstr>Armáda</vt:lpstr>
      <vt:lpstr>Branná povinnost</vt:lpstr>
      <vt:lpstr>Trvání branné povinnosti</vt:lpstr>
      <vt:lpstr>Výhrada svědomí a náboženského vyznání</vt:lpstr>
      <vt:lpstr>Vojenská činnost</vt:lpstr>
      <vt:lpstr>Policie České republiky</vt:lpstr>
      <vt:lpstr>Organizace  policie</vt:lpstr>
      <vt:lpstr>Úkoly policie</vt:lpstr>
      <vt:lpstr>Úkoly policisty</vt:lpstr>
      <vt:lpstr>Zvláštní  úkoly policie</vt:lpstr>
      <vt:lpstr>Přimeřenost postupu</vt:lpstr>
      <vt:lpstr>Povinnost prokázat totožnost</vt:lpstr>
      <vt:lpstr>Poučovací povinnost</vt:lpstr>
      <vt:lpstr>Spolupráce</vt:lpstr>
      <vt:lpstr>Povinnost součinnosti</vt:lpstr>
      <vt:lpstr>Činnost policie v rámci IZS</vt:lpstr>
      <vt:lpstr>Vojenská policie</vt:lpstr>
      <vt:lpstr>Působnost vojenské policie</vt:lpstr>
      <vt:lpstr>Hospodářská opatření pro krizové stavy</vt:lpstr>
      <vt:lpstr>Smysl  hospodářských opatření </vt:lpstr>
      <vt:lpstr>Systém  hospodářských opatření</vt:lpstr>
      <vt:lpstr>Působnost krajského úřadu</vt:lpstr>
      <vt:lpstr>Státní hmotné rezervy</vt:lpstr>
      <vt:lpstr>Hmotné rezervy</vt:lpstr>
      <vt:lpstr>Mobilizační rezervy</vt:lpstr>
      <vt:lpstr>Pohotovostní zásoby</vt:lpstr>
      <vt:lpstr>Zásoby pro humanitární pomoc</vt:lpstr>
      <vt:lpstr>Správa státních hmotných rezerv</vt:lpstr>
      <vt:lpstr>Základní  lidská práva a svobody</vt:lpstr>
      <vt:lpstr>Charakter státní moci</vt:lpstr>
      <vt:lpstr>Způsobilost mít práva</vt:lpstr>
      <vt:lpstr>Ukládání povinností</vt:lpstr>
      <vt:lpstr>Nedotknutelnost osoby</vt:lpstr>
      <vt:lpstr>Občanskoprávní  úprava</vt:lpstr>
      <vt:lpstr>Právo na život</vt:lpstr>
      <vt:lpstr>Vymezení ochrany života</vt:lpstr>
      <vt:lpstr>Subjektivita </vt:lpstr>
      <vt:lpstr>Ochrana lidského těla</vt:lpstr>
      <vt:lpstr>Umělé ukončení těhotenství</vt:lpstr>
      <vt:lpstr>Podmínky  ukončení těhotenství</vt:lpstr>
      <vt:lpstr>Euthanasie </vt:lpstr>
      <vt:lpstr>Osobní svoboda</vt:lpstr>
      <vt:lpstr>Práva obviněného </vt:lpstr>
      <vt:lpstr>Politický systém</vt:lpstr>
      <vt:lpstr>Politická rozhodnutí</vt:lpstr>
      <vt:lpstr>Zákaz diskriminace</vt:lpstr>
      <vt:lpstr>Zákaz diskriminace  - přímá diskriminace</vt:lpstr>
      <vt:lpstr>Speciální důvody diskriminace</vt:lpstr>
      <vt:lpstr>Nepřímá diskriminace</vt:lpstr>
      <vt:lpstr>Nepřímá diskriminace z důvodu zdravotního postižení</vt:lpstr>
      <vt:lpstr>Zákaz obtěžování</vt:lpstr>
      <vt:lpstr>Rovné zacházení</vt:lpstr>
      <vt:lpstr>Diskriminací není</vt:lpstr>
      <vt:lpstr>Odpovědnost matky</vt:lpstr>
      <vt:lpstr>Ochrana jména</vt:lpstr>
      <vt:lpstr>Ochrana osobnosti</vt:lpstr>
      <vt:lpstr>Neoprávněné zásahy</vt:lpstr>
      <vt:lpstr>Zachycení podoby</vt:lpstr>
      <vt:lpstr>Ochrana  soukromí</vt:lpstr>
      <vt:lpstr>Ochrana osobních údajů</vt:lpstr>
      <vt:lpstr>Osobní údaj</vt:lpstr>
      <vt:lpstr>Citlivý  údaj</vt:lpstr>
      <vt:lpstr>Vlastnické právo </vt:lpstr>
      <vt:lpstr>Nedotknutelnost obydlí</vt:lpstr>
      <vt:lpstr>Svoboda pohybu a pobytu</vt:lpstr>
      <vt:lpstr>Svoboda myšlení, svědomí a náboženského vyznání</vt:lpstr>
      <vt:lpstr>Svoboda  náboženského projevu</vt:lpstr>
      <vt:lpstr>Svoboda projevu</vt:lpstr>
      <vt:lpstr>Vztah  k veřejné moci</vt:lpstr>
      <vt:lpstr>Zákon o svobodném přístupu k informacím </vt:lpstr>
      <vt:lpstr>Právo shromažďovací </vt:lpstr>
      <vt:lpstr>Právo sdružovací</vt:lpstr>
      <vt:lpstr>Právo sdružovat se v politických stranách</vt:lpstr>
      <vt:lpstr>Podmínka členství </vt:lpstr>
      <vt:lpstr>Právní postavení politické strany</vt:lpstr>
      <vt:lpstr>Omezení  práva zakládat politickou stranu</vt:lpstr>
      <vt:lpstr>Oddělení politické strany od státu</vt:lpstr>
      <vt:lpstr>Vznik politické strany</vt:lpstr>
      <vt:lpstr>Rejstřík stran a hnutí</vt:lpstr>
      <vt:lpstr>Zánik politické strany</vt:lpstr>
      <vt:lpstr>Zrušení strany</vt:lpstr>
      <vt:lpstr>Pozastavení činnosti</vt:lpstr>
      <vt:lpstr>Obnovení činnosti</vt:lpstr>
      <vt:lpstr>Odpovědnost politické strany</vt:lpstr>
      <vt:lpstr> Podnikání politické strany </vt:lpstr>
      <vt:lpstr>Politický institut</vt:lpstr>
      <vt:lpstr>Volební právo</vt:lpstr>
      <vt:lpstr>Ochrana zdraví</vt:lpstr>
      <vt:lpstr>Práva v soudním  řízení </vt:lpstr>
      <vt:lpstr>Zákonný soudce</vt:lpstr>
      <vt:lpstr>Trestnost jednání </vt:lpstr>
      <vt:lpstr>Pravidla trestního stíhání</vt:lpstr>
      <vt:lpstr>Práva obviněného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Cyril Svoboda</dc:creator>
  <cp:keywords/>
  <dc:description/>
  <cp:lastModifiedBy>Cyril Svoboda</cp:lastModifiedBy>
  <cp:revision>5</cp:revision>
  <dcterms:created xsi:type="dcterms:W3CDTF">2026-02-10T16:08:24Z</dcterms:created>
  <dcterms:modified xsi:type="dcterms:W3CDTF">2026-02-10T20:29:44Z</dcterms:modified>
  <cp:category/>
</cp:coreProperties>
</file>