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Diplomacy and Diplomatic Law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Course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Cyril Svoboda: Diplomatic Law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Concept of Diplomacy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Ancient Greek diploma – sovereign authorisation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Art of negotiation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Maintenance of international relations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Protection of strategic interests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Public and Private Diplomacy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Public diplomacy – state representation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Negotiations with foreign governments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Private diplomacy – NGOs and corporations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Global corporate actors in diplomacy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Methods of Diplomacy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Summits and high-level meetings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Permanent diplomatic representation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Special missions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Secret negotiations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Diplomatic correspondence and media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Types of Diplomacy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Bilateral and multilateral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Economic and cultural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Parliamentary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Military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European External Action Service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Historical Development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15th century Italian city-states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18th century France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Diplomatic corps and hierarchy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Monarchical direction of diplomacy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Vienna Congress (1815)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Vienna Regulation – three classes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Legates, Ambassadors, Nuncios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Ministers and Chargés d’affaires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Vienna Convention (1961)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Principle of seniority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Classes of heads of mission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Codification of diplomatic law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Functions of a Diplomatic Mission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Representation of sending State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Protection of nationals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Negotiation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Reporting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Promotion of cooperation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Immunity and Indemnity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Immunity – procedural protection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Indemnity – substantive non-liability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Diplomatic Immunity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Personal inviolability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No arrest or detention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Duty of respect and protection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Foreign Policy and Diplomacy – Basic Concepts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Politics as promotion of public interest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National interests and national security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Alliance and Union relations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Bilateral and multilateral relations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Export promotion and human rights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Diplomatic Missions under Czech Law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Embassy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Permanent Mission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Consular Post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Special Mission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Liaison Office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Privileges and Immunities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Use of flag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Inviolability of premises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Tax exemption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Diplomatic courier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Limited staff immunity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Duration of Immunity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Begins upon entry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Ends upon departure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Functional immunity persists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Diplomatic Service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Developing foreign relations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Protecting Czech interests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Conducted within Ministry of Foreign Affairs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Foreign Policy of Donald Trump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Graduate Lecture Presentation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Analytical and Comparative Framework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1. Analytical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Realism vs Liberal Institutionalism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Nationalism and Economic Statecraft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Transactional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Rupture or Structural Continuity?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2. America First Doctrine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Sovereignty over multilateralism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Bilateralism over institutional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Alliance burden-sharing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Trade as a security instrument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3. NATO and Alliance Management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Pressure for 2% GDP defence spending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Public criticism of allies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Conditional rhetoric on Article 5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Strategic uncertainty vs fiscal correction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4. China Policy Shift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Trade war and tariffs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Technology restrictions (Huawei, semiconductors)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Indo-Pacific strategic framing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China as systemic competitor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5. Economic Statecraft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Withdrawal from TPP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Renegotiation of NAFTA → USMCA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Section 301 tariffs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Trade as geopolitical leverage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Understanding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Politics is the process of making collective decisions that affect society.</a:t>
            </a:r>
          </a:p>
          <a:p>
            <a:pPr marL="0" indent="0">
              <a:buNone/>
            </a:pPr>
            <a:r>
              <a:rPr dirty="0"/>
              <a:t>It involves power, authority, conflict, and cooperation.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6. Middle East Policy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Withdrawal from JCPOA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Abraham Accords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Jerusalem recognition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Targeted killing of Qasem Soleimani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7. Russia Policy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Ambiguous rhetoric vs sanctions regime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Eastern Europe troop deployments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Helsinki summit controversy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Personal diplomacy vs structural constraints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8. North Korea Diplomacy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Singapore and Hanoi summits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Leader-to-leader diplomacy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Media-driven summitry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Limited denuclearisation progress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9. Multilateral Institutions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Withdrawal from Paris Agreement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WHO withdrawal attempt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UNESCO and UNHRC exit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Critique of liberal international order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10. Sanctions and Executive Power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Expanded sanctions regime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Use of IEEPA authority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Iran, Venezuela, Russia, China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Growth of economic coercion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11. Strategic Outcomes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Continuity in China containment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Disruption in alliance cohesion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Normative rhetoric shift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Acceleration of multipolar realism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12. Comparative Perspective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Obama – Multilateralism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Trump – Bilateralism / Transactionalism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Biden – Alliance restoration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Structural vs personal determinants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13. Academic Debates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Transactional diplomacy vs grand strategy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Erosion of liberal international order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Executive dominance in foreign policy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Populism in international relations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5486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240"/>
                </a:solidFill>
              </a:defRPr>
            </a:pPr>
            <a:r>
              <a:t>Conclusion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2286000" cy="109728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Realist correction?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Institutional damage?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Structural inevitability?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Open debate for advanced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Politics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Shapes laws, rights, and daily life.</a:t>
            </a:r>
          </a:p>
          <a:p>
            <a:pPr marL="0" indent="0">
              <a:buNone/>
            </a:pPr>
            <a:r>
              <a:rPr dirty="0"/>
              <a:t>Decides how resources are distributed.</a:t>
            </a:r>
          </a:p>
          <a:p>
            <a:pPr marL="0" indent="0">
              <a:buNone/>
            </a:pPr>
            <a:r>
              <a:rPr dirty="0"/>
              <a:t>Maintains order and protects citizens.</a:t>
            </a:r>
          </a:p>
          <a:p>
            <a:pPr marL="0" indent="0">
              <a:buNone/>
            </a:pPr>
            <a:r>
              <a:rPr dirty="0"/>
              <a:t>Influences international relations and peace.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Political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Democracy – Power belongs to the people.</a:t>
            </a:r>
          </a:p>
          <a:p>
            <a:pPr marL="0" indent="0">
              <a:buNone/>
            </a:pPr>
            <a:r>
              <a:rPr dirty="0"/>
              <a:t>Authoritarianism – Power in one leader or elite.</a:t>
            </a:r>
          </a:p>
          <a:p>
            <a:pPr marL="0" indent="0">
              <a:buNone/>
            </a:pPr>
            <a:r>
              <a:rPr dirty="0"/>
              <a:t>Monarchy – Power held by royalty.</a:t>
            </a:r>
          </a:p>
          <a:p>
            <a:pPr marL="0" indent="0">
              <a:buNone/>
            </a:pPr>
            <a:r>
              <a:rPr lang="cs-CZ" dirty="0" err="1"/>
              <a:t>Comunism</a:t>
            </a:r>
            <a:r>
              <a:rPr dirty="0"/>
              <a:t> – State controls economy.</a:t>
            </a:r>
          </a:p>
          <a:p>
            <a:pPr marL="0" indent="0">
              <a:buNone/>
            </a:pPr>
            <a:r>
              <a:rPr dirty="0"/>
              <a:t>Hybrid regimes – Mix of democracy and control.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Political Ideologies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Liberalism – Individual freedom, democracy, free markets.</a:t>
            </a:r>
            <a:endParaRPr lang="cs-CZ" dirty="0"/>
          </a:p>
          <a:p>
            <a:pPr marL="0" indent="0">
              <a:buNone/>
            </a:pPr>
            <a:r>
              <a:rPr dirty="0"/>
              <a:t>Conservatism – Tradition, stability, gradual change.</a:t>
            </a:r>
          </a:p>
          <a:p>
            <a:pPr marL="0" indent="0">
              <a:buNone/>
            </a:pPr>
            <a:r>
              <a:rPr dirty="0"/>
              <a:t>Socialism – Economic equality, welfare state.</a:t>
            </a:r>
          </a:p>
          <a:p>
            <a:pPr marL="0" indent="0">
              <a:buNone/>
            </a:pPr>
            <a:r>
              <a:rPr dirty="0"/>
              <a:t>Nationalism – Loyalty to one’s nation.</a:t>
            </a:r>
          </a:p>
          <a:p>
            <a:pPr marL="0" indent="0">
              <a:buNone/>
            </a:pPr>
            <a:r>
              <a:rPr dirty="0"/>
              <a:t>Environmentalism – Protecting the planet.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Political Challenges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Climate change and sustainability.</a:t>
            </a:r>
          </a:p>
          <a:p>
            <a:pPr marL="0" indent="0">
              <a:buNone/>
            </a:pPr>
            <a:r>
              <a:rPr dirty="0"/>
              <a:t>Migration and inequality.</a:t>
            </a:r>
          </a:p>
          <a:p>
            <a:pPr marL="0" indent="0">
              <a:buNone/>
            </a:pPr>
            <a:r>
              <a:rPr dirty="0"/>
              <a:t>Rise of populism and misinformation.</a:t>
            </a:r>
          </a:p>
          <a:p>
            <a:pPr marL="0" indent="0">
              <a:buNone/>
            </a:pPr>
            <a:r>
              <a:rPr dirty="0"/>
              <a:t>Conflicts (Ukraine, Middle East, Sudan). Balancing national sovereignty and global cooperation.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Constitutional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President – Head of State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External representation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Negotiation and ratification of treaties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Appointment and recall of heads of missions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42346"/>
                </a:solidFill>
              </a:defRPr>
            </a:pPr>
            <a:r>
              <a:t>Responsibility for Foreign Policy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2286000" cy="91440"/>
          </a:xfrm>
          <a:prstGeom prst="rect">
            <a:avLst/>
          </a:prstGeom>
          <a:solidFill>
            <a:srgbClr val="B48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Government bears responsibility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President not politically accountable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Countersignature requirement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Government responsible for decisions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777</Words>
  <Application>Microsoft Macintosh PowerPoint</Application>
  <PresentationFormat>Předvádění na obrazovce (4:3)</PresentationFormat>
  <Paragraphs>185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Prezentace aplikace PowerPoint</vt:lpstr>
      <vt:lpstr>Prezentace aplikace PowerPoint</vt:lpstr>
      <vt:lpstr>Understanding Politics</vt:lpstr>
      <vt:lpstr>Why Politics Matters</vt:lpstr>
      <vt:lpstr>Political Systems</vt:lpstr>
      <vt:lpstr>Key Political Ideologies</vt:lpstr>
      <vt:lpstr>Global Political Challenges Today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Cyril Svoboda</cp:lastModifiedBy>
  <cp:revision>4</cp:revision>
  <dcterms:created xsi:type="dcterms:W3CDTF">2013-01-27T09:14:16Z</dcterms:created>
  <dcterms:modified xsi:type="dcterms:W3CDTF">2026-02-10T13:19:58Z</dcterms:modified>
  <cp:category/>
</cp:coreProperties>
</file>