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0"/>
  </p:notesMasterIdLst>
  <p:sldIdLst>
    <p:sldId id="256" r:id="rId2"/>
    <p:sldId id="460" r:id="rId3"/>
    <p:sldId id="592" r:id="rId4"/>
    <p:sldId id="593" r:id="rId5"/>
    <p:sldId id="598" r:id="rId6"/>
    <p:sldId id="621" r:id="rId7"/>
    <p:sldId id="599" r:id="rId8"/>
    <p:sldId id="608" r:id="rId9"/>
    <p:sldId id="614" r:id="rId10"/>
    <p:sldId id="610" r:id="rId11"/>
    <p:sldId id="617" r:id="rId12"/>
    <p:sldId id="602" r:id="rId13"/>
    <p:sldId id="618" r:id="rId14"/>
    <p:sldId id="609" r:id="rId15"/>
    <p:sldId id="611" r:id="rId16"/>
    <p:sldId id="612" r:id="rId17"/>
    <p:sldId id="622" r:id="rId18"/>
    <p:sldId id="594" r:id="rId19"/>
    <p:sldId id="616" r:id="rId20"/>
    <p:sldId id="623" r:id="rId21"/>
    <p:sldId id="615" r:id="rId22"/>
    <p:sldId id="595" r:id="rId23"/>
    <p:sldId id="624" r:id="rId24"/>
    <p:sldId id="604" r:id="rId25"/>
    <p:sldId id="625" r:id="rId26"/>
    <p:sldId id="596" r:id="rId27"/>
    <p:sldId id="597" r:id="rId28"/>
    <p:sldId id="570"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p:restoredTop sz="94580"/>
  </p:normalViewPr>
  <p:slideViewPr>
    <p:cSldViewPr snapToGrid="0">
      <p:cViewPr varScale="1">
        <p:scale>
          <a:sx n="102" d="100"/>
          <a:sy n="102" d="100"/>
        </p:scale>
        <p:origin x="209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1" i="0" u="none">
                <a:solidFill>
                  <a:srgbClr val="000000"/>
                </a:solidFill>
                <a:latin typeface="Arial"/>
                <a:ea typeface="Arial"/>
                <a:cs typeface="Arial"/>
                <a:sym typeface="Arial"/>
              </a:rPr>
              <a:t>1</a:t>
            </a:fld>
            <a:endParaRPr/>
          </a:p>
        </p:txBody>
      </p:sp>
      <p:sp>
        <p:nvSpPr>
          <p:cNvPr id="62" name="Google Shape;6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846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214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300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37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86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31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2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43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495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98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96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1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304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614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413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444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693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522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480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60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00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35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81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381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658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16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29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6" name="Google Shape;16;p2"/>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29" name="Google Shape;29;p5"/>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3" name="Google Shape;33;p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4" name="Google Shape;34;p6"/>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35"/>
        <p:cNvGrpSpPr/>
        <p:nvPr/>
      </p:nvGrpSpPr>
      <p:grpSpPr>
        <a:xfrm>
          <a:off x="0" y="0"/>
          <a:ext cx="0" cy="0"/>
          <a:chOff x="0" y="0"/>
          <a:chExt cx="0" cy="0"/>
        </a:xfrm>
      </p:grpSpPr>
      <p:sp>
        <p:nvSpPr>
          <p:cNvPr id="36" name="Google Shape;36;p7"/>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55" name="Google Shape;55;p11"/>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12"/>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penize.cz/banky/41810-unicredit-bank-czech-republic-a-s" TargetMode="External"/><Relationship Id="rId3" Type="http://schemas.openxmlformats.org/officeDocument/2006/relationships/image" Target="../media/image1.jpg"/><Relationship Id="rId7" Type="http://schemas.openxmlformats.org/officeDocument/2006/relationships/hyperlink" Target="https://www.penize.cz/banky/8164-raiffeisenbank-a-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penize.cz/banky/8158-komercni-banka-a-s" TargetMode="External"/><Relationship Id="rId5" Type="http://schemas.openxmlformats.org/officeDocument/2006/relationships/hyperlink" Target="https://www.penize.cz/banky/8146-ceskoslovenska-obchodni-banka-a-s" TargetMode="External"/><Relationship Id="rId4" Type="http://schemas.openxmlformats.org/officeDocument/2006/relationships/hyperlink" Target="https://www.penize.cz/banky/8145-ceska-sporitelna-a-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thebanks.eu/banks/17727" TargetMode="External"/><Relationship Id="rId3" Type="http://schemas.openxmlformats.org/officeDocument/2006/relationships/image" Target="../media/image1.jpg"/><Relationship Id="rId7" Type="http://schemas.openxmlformats.org/officeDocument/2006/relationships/hyperlink" Target="https://thebanks.eu/banks/17732"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thebanks.eu/banks/17725" TargetMode="External"/><Relationship Id="rId5" Type="http://schemas.openxmlformats.org/officeDocument/2006/relationships/hyperlink" Target="https://thebanks.eu/banks/17728" TargetMode="External"/><Relationship Id="rId4" Type="http://schemas.openxmlformats.org/officeDocument/2006/relationships/hyperlink" Target="https://thebanks.eu/banks/1772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p:nvPr/>
        </p:nvSpPr>
        <p:spPr>
          <a:xfrm>
            <a:off x="0" y="327026"/>
            <a:ext cx="9144000" cy="3359150"/>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600"/>
              <a:buFont typeface="Arial"/>
              <a:buNone/>
            </a:pPr>
            <a:r>
              <a:rPr lang="cs-CZ" sz="3600" b="1" dirty="0" err="1">
                <a:solidFill>
                  <a:schemeClr val="lt1"/>
                </a:solidFill>
              </a:rPr>
              <a:t>European</a:t>
            </a:r>
            <a:r>
              <a:rPr lang="cs-CZ" sz="3600" b="1" dirty="0">
                <a:solidFill>
                  <a:schemeClr val="lt1"/>
                </a:solidFill>
              </a:rPr>
              <a:t> Banking Union</a:t>
            </a:r>
          </a:p>
          <a:p>
            <a:pPr algn="ctr">
              <a:lnSpc>
                <a:spcPct val="150000"/>
              </a:lnSpc>
            </a:pPr>
            <a:r>
              <a:rPr lang="en-US" sz="1800" b="1" dirty="0">
                <a:effectLst/>
                <a:latin typeface="Times New Roman" panose="02020603050405020304" pitchFamily="18" charset="0"/>
                <a:ea typeface="Times New Roman" panose="02020603050405020304" pitchFamily="18" charset="0"/>
              </a:rPr>
              <a:t>The Implications of the Membership in the European Banking Union on </a:t>
            </a:r>
            <a:endParaRPr lang="cs-CZ" sz="1800" dirty="0">
              <a:effectLst/>
              <a:latin typeface="Times New Roman" panose="02020603050405020304" pitchFamily="18" charset="0"/>
              <a:ea typeface="Times New Roman" panose="02020603050405020304" pitchFamily="18" charset="0"/>
            </a:endParaRPr>
          </a:p>
          <a:p>
            <a:pPr algn="ctr">
              <a:lnSpc>
                <a:spcPct val="150000"/>
              </a:lnSpc>
            </a:pPr>
            <a:r>
              <a:rPr lang="en-US" sz="1800" b="1" dirty="0">
                <a:effectLst/>
                <a:latin typeface="Times New Roman" panose="02020603050405020304" pitchFamily="18" charset="0"/>
                <a:ea typeface="Times New Roman" panose="02020603050405020304" pitchFamily="18" charset="0"/>
              </a:rPr>
              <a:t>the Legal and Institutional </a:t>
            </a:r>
            <a:r>
              <a:rPr lang="en-US" sz="1800" b="1" dirty="0">
                <a:latin typeface="Times New Roman" panose="02020603050405020304" pitchFamily="18" charset="0"/>
                <a:ea typeface="Times New Roman" panose="02020603050405020304" pitchFamily="18" charset="0"/>
              </a:rPr>
              <a:t>F</a:t>
            </a:r>
            <a:r>
              <a:rPr lang="en-US" sz="1800" b="1" dirty="0">
                <a:effectLst/>
                <a:latin typeface="Times New Roman" panose="02020603050405020304" pitchFamily="18" charset="0"/>
                <a:ea typeface="Times New Roman" panose="02020603050405020304" pitchFamily="18" charset="0"/>
              </a:rPr>
              <a:t>ramework in the EU Member States</a:t>
            </a:r>
            <a:endParaRPr lang="cs-CZ" sz="1800" dirty="0">
              <a:effectLst/>
              <a:latin typeface="Times New Roman" panose="02020603050405020304" pitchFamily="18" charset="0"/>
              <a:ea typeface="Times New Roman" panose="02020603050405020304" pitchFamily="18" charset="0"/>
            </a:endParaRPr>
          </a:p>
        </p:txBody>
      </p:sp>
      <p:sp>
        <p:nvSpPr>
          <p:cNvPr id="67" name="Google Shape;67;p13"/>
          <p:cNvSpPr txBox="1"/>
          <p:nvPr/>
        </p:nvSpPr>
        <p:spPr>
          <a:xfrm>
            <a:off x="0" y="6597650"/>
            <a:ext cx="9144000" cy="260350"/>
          </a:xfrm>
          <a:prstGeom prst="rect">
            <a:avLst/>
          </a:prstGeom>
          <a:solidFill>
            <a:srgbClr val="991F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cxnSp>
        <p:nvCxnSpPr>
          <p:cNvPr id="68" name="Google Shape;68;p13"/>
          <p:cNvCxnSpPr/>
          <p:nvPr/>
        </p:nvCxnSpPr>
        <p:spPr>
          <a:xfrm>
            <a:off x="0" y="4313954"/>
            <a:ext cx="9144000" cy="0"/>
          </a:xfrm>
          <a:prstGeom prst="straightConnector1">
            <a:avLst/>
          </a:prstGeom>
          <a:noFill/>
          <a:ln w="15875" cap="flat" cmpd="sng">
            <a:solidFill>
              <a:srgbClr val="991F36"/>
            </a:solidFill>
            <a:prstDash val="solid"/>
            <a:miter lim="800000"/>
            <a:headEnd type="none" w="med" len="med"/>
            <a:tailEnd type="none" w="med" len="med"/>
          </a:ln>
        </p:spPr>
      </p:cxnSp>
      <p:cxnSp>
        <p:nvCxnSpPr>
          <p:cNvPr id="69" name="Google Shape;69;p13"/>
          <p:cNvCxnSpPr/>
          <p:nvPr/>
        </p:nvCxnSpPr>
        <p:spPr>
          <a:xfrm>
            <a:off x="0" y="6596062"/>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70" name="Google Shape;70;p13"/>
          <p:cNvSpPr txBox="1"/>
          <p:nvPr/>
        </p:nvSpPr>
        <p:spPr>
          <a:xfrm>
            <a:off x="162838" y="4601400"/>
            <a:ext cx="6434731" cy="1662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chemeClr val="dk1"/>
                </a:solidFill>
              </a:rPr>
              <a:t>Dominik Králik, LL.M.EUR. (LMU Munich)</a:t>
            </a:r>
            <a:endParaRPr sz="1800" b="0" i="0" u="none" dirty="0">
              <a:solidFill>
                <a:schemeClr val="dk1"/>
              </a:solidFill>
              <a:latin typeface="Arial"/>
              <a:ea typeface="Arial"/>
              <a:cs typeface="Arial"/>
              <a:sym typeface="Arial"/>
            </a:endParaRPr>
          </a:p>
          <a:p>
            <a:pPr lvl="0">
              <a:buClr>
                <a:schemeClr val="dk1"/>
              </a:buClr>
              <a:buSzPts val="1800"/>
            </a:pPr>
            <a:r>
              <a:rPr lang="en-US" sz="1800" dirty="0">
                <a:solidFill>
                  <a:schemeClr val="dk1"/>
                </a:solidFill>
              </a:rPr>
              <a:t>University of Salzburg</a:t>
            </a:r>
            <a:br>
              <a:rPr lang="en-US" sz="1800" dirty="0">
                <a:solidFill>
                  <a:schemeClr val="dk1"/>
                </a:solidFill>
              </a:rPr>
            </a:br>
            <a:r>
              <a:rPr lang="en-US" sz="1800" dirty="0">
                <a:solidFill>
                  <a:schemeClr val="dk1"/>
                </a:solidFill>
              </a:rPr>
              <a:t>Department of Public, International and European Law</a:t>
            </a:r>
            <a:br>
              <a:rPr lang="en-US" sz="1800" dirty="0">
                <a:solidFill>
                  <a:schemeClr val="dk1"/>
                </a:solidFill>
              </a:rPr>
            </a:br>
            <a:r>
              <a:rPr lang="en-US" sz="1800" dirty="0">
                <a:solidFill>
                  <a:schemeClr val="dk1"/>
                </a:solidFill>
              </a:rPr>
              <a:t>Section European Law</a:t>
            </a:r>
          </a:p>
          <a:p>
            <a:pPr lvl="0">
              <a:buClr>
                <a:schemeClr val="dk1"/>
              </a:buClr>
              <a:buSzPts val="1800"/>
            </a:pPr>
            <a:r>
              <a:rPr lang="en-US" sz="1800" b="0" i="0" u="none" dirty="0">
                <a:solidFill>
                  <a:schemeClr val="dk1"/>
                </a:solidFill>
                <a:latin typeface="Arial"/>
                <a:ea typeface="Arial"/>
                <a:cs typeface="Arial"/>
                <a:sym typeface="Arial"/>
              </a:rPr>
              <a:t>June </a:t>
            </a:r>
            <a:r>
              <a:rPr lang="en-US" sz="1800" dirty="0">
                <a:solidFill>
                  <a:schemeClr val="dk1"/>
                </a:solidFill>
              </a:rPr>
              <a:t>7</a:t>
            </a:r>
            <a:r>
              <a:rPr lang="en-US" sz="1800" baseline="30000" dirty="0">
                <a:solidFill>
                  <a:schemeClr val="dk1"/>
                </a:solidFill>
              </a:rPr>
              <a:t>th</a:t>
            </a:r>
            <a:r>
              <a:rPr lang="en-US" sz="1800" dirty="0">
                <a:solidFill>
                  <a:schemeClr val="dk1"/>
                </a:solidFill>
              </a:rPr>
              <a:t>, 2023, Salzburg, Austria </a:t>
            </a:r>
            <a:endParaRPr dirty="0"/>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71" name="Google Shape;71;p13"/>
          <p:cNvSpPr txBox="1"/>
          <p:nvPr/>
        </p:nvSpPr>
        <p:spPr>
          <a:xfrm>
            <a:off x="8412162" y="6110287"/>
            <a:ext cx="720725" cy="420687"/>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72" name="Google Shape;72;p13"/>
          <p:cNvSpPr txBox="1"/>
          <p:nvPr/>
        </p:nvSpPr>
        <p:spPr>
          <a:xfrm>
            <a:off x="1079500" y="3752850"/>
            <a:ext cx="895350" cy="46196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 </a:t>
            </a:r>
            <a:endParaRPr dirty="0"/>
          </a:p>
        </p:txBody>
      </p:sp>
      <p:pic>
        <p:nvPicPr>
          <p:cNvPr id="2" name="Obrázek 1">
            <a:extLst>
              <a:ext uri="{FF2B5EF4-FFF2-40B4-BE49-F238E27FC236}">
                <a16:creationId xmlns:a16="http://schemas.microsoft.com/office/drawing/2014/main" id="{346680B3-E17E-1D2B-BE7F-3AF2C8FC0BBF}"/>
              </a:ext>
            </a:extLst>
          </p:cNvPr>
          <p:cNvPicPr>
            <a:picLocks noChangeAspect="1"/>
          </p:cNvPicPr>
          <p:nvPr/>
        </p:nvPicPr>
        <p:blipFill>
          <a:blip r:embed="rId3"/>
          <a:stretch>
            <a:fillRect/>
          </a:stretch>
        </p:blipFill>
        <p:spPr>
          <a:xfrm>
            <a:off x="7524750" y="5145788"/>
            <a:ext cx="1649115" cy="16455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0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endParaRPr lang="cs-CZ" sz="1200" dirty="0">
              <a:latin typeface="Times New Roman" panose="02020603050405020304" pitchFamily="18" charset="0"/>
              <a:ea typeface="Times New Roman" panose="02020603050405020304" pitchFamily="18" charset="0"/>
            </a:endParaRPr>
          </a:p>
          <a:p>
            <a:pPr algn="just">
              <a:lnSpc>
                <a:spcPct val="150000"/>
              </a:lnSpc>
            </a:pPr>
            <a:endParaRPr lang="en-US" sz="1200" dirty="0">
              <a:latin typeface="Times New Roman" panose="02020603050405020304" pitchFamily="18" charset="0"/>
              <a:ea typeface="Times New Roman" panose="02020603050405020304" pitchFamily="18" charset="0"/>
            </a:endParaRPr>
          </a:p>
          <a:p>
            <a:pPr algn="just">
              <a:lnSpc>
                <a:spcPct val="150000"/>
              </a:lnSpc>
            </a:pPr>
            <a:endParaRPr lang="en-US" sz="1200" dirty="0">
              <a:latin typeface="Times New Roman" panose="02020603050405020304" pitchFamily="18" charset="0"/>
              <a:ea typeface="Times New Roman" panose="02020603050405020304" pitchFamily="18" charset="0"/>
            </a:endParaRPr>
          </a:p>
          <a:p>
            <a:pPr marL="114300" indent="0" algn="just">
              <a:lnSpc>
                <a:spcPct val="150000"/>
              </a:lnSpc>
              <a:buNone/>
            </a:pPr>
            <a:endParaRPr lang="en-US" sz="1200" dirty="0">
              <a:effectLst/>
              <a:latin typeface="Times New Roman" panose="02020603050405020304" pitchFamily="18" charset="0"/>
              <a:ea typeface="Times New Roman" panose="02020603050405020304" pitchFamily="18" charset="0"/>
            </a:endParaRPr>
          </a:p>
          <a:p>
            <a:pPr algn="just">
              <a:lnSpc>
                <a:spcPct val="150000"/>
              </a:lnSpc>
            </a:pPr>
            <a:endParaRPr lang="cs-CZ" sz="1200" dirty="0">
              <a:effectLst/>
              <a:latin typeface="Times New Roman" panose="02020603050405020304" pitchFamily="18" charset="0"/>
              <a:ea typeface="Times New Roman" panose="02020603050405020304" pitchFamily="18" charset="0"/>
            </a:endParaRPr>
          </a:p>
          <a:p>
            <a:pPr algn="just">
              <a:lnSpc>
                <a:spcPct val="150000"/>
              </a:lnSpc>
            </a:pPr>
            <a:endParaRPr lang="cs-CZ" sz="1200" dirty="0">
              <a:effectLst/>
              <a:latin typeface="Times New Roman" panose="02020603050405020304" pitchFamily="18" charset="0"/>
              <a:ea typeface="Times New Roman" panose="02020603050405020304" pitchFamily="18" charset="0"/>
            </a:endParaRPr>
          </a:p>
          <a:p>
            <a:pPr algn="just">
              <a:lnSpc>
                <a:spcPct val="150000"/>
              </a:lnSpc>
            </a:pPr>
            <a:endParaRPr lang="cs-CZ" sz="1200" dirty="0">
              <a:latin typeface="Times New Roman" panose="02020603050405020304" pitchFamily="18" charset="0"/>
              <a:ea typeface="Times New Roman" panose="02020603050405020304" pitchFamily="18" charset="0"/>
            </a:endParaRPr>
          </a:p>
          <a:p>
            <a:pPr algn="just">
              <a:lnSpc>
                <a:spcPct val="150000"/>
              </a:lnSpc>
            </a:pPr>
            <a:endParaRPr lang="cs-CZ" sz="1200" dirty="0">
              <a:latin typeface="Times New Roman" panose="02020603050405020304" pitchFamily="18" charset="0"/>
              <a:ea typeface="Times New Roman" panose="02020603050405020304" pitchFamily="18" charset="0"/>
            </a:endParaRPr>
          </a:p>
          <a:p>
            <a:pPr marL="114300" indent="0" algn="just">
              <a:lnSpc>
                <a:spcPct val="150000"/>
              </a:lnSpc>
              <a:buNone/>
            </a:pPr>
            <a:endParaRPr lang="cs-CZ" sz="1200" dirty="0">
              <a:effectLst/>
              <a:latin typeface="Times New Roman" panose="02020603050405020304" pitchFamily="18" charset="0"/>
              <a:ea typeface="Times New Roman" panose="02020603050405020304" pitchFamily="18" charset="0"/>
            </a:endParaRPr>
          </a:p>
          <a:p>
            <a:pPr algn="just">
              <a:lnSpc>
                <a:spcPct val="150000"/>
              </a:lnSpc>
            </a:pPr>
            <a:endParaRPr lang="en-US" sz="1200" b="1" u="sng" dirty="0">
              <a:latin typeface="Times New Roman" panose="02020603050405020304" pitchFamily="18" charset="0"/>
              <a:ea typeface="Times New Roman" panose="02020603050405020304" pitchFamily="18" charset="0"/>
            </a:endParaRPr>
          </a:p>
          <a:p>
            <a:pPr algn="just">
              <a:lnSpc>
                <a:spcPct val="150000"/>
              </a:lnSpc>
            </a:pPr>
            <a:endParaRPr lang="en-US" sz="1200" b="1" u="sng" dirty="0">
              <a:latin typeface="Times New Roman" panose="02020603050405020304" pitchFamily="18" charset="0"/>
              <a:ea typeface="Times New Roman" panose="02020603050405020304" pitchFamily="18" charset="0"/>
            </a:endParaRPr>
          </a:p>
          <a:p>
            <a:pPr marL="114300" indent="0">
              <a:buNone/>
            </a:pPr>
            <a:endParaRPr lang="cs-CZ" sz="1200" b="1" dirty="0"/>
          </a:p>
        </p:txBody>
      </p:sp>
      <p:graphicFrame>
        <p:nvGraphicFramePr>
          <p:cNvPr id="6" name="Tabulka 6">
            <a:extLst>
              <a:ext uri="{FF2B5EF4-FFF2-40B4-BE49-F238E27FC236}">
                <a16:creationId xmlns:a16="http://schemas.microsoft.com/office/drawing/2014/main" id="{9EFDBF8D-9B4B-56DB-9F62-BEACFA091055}"/>
              </a:ext>
            </a:extLst>
          </p:cNvPr>
          <p:cNvGraphicFramePr>
            <a:graphicFrameLocks noGrp="1"/>
          </p:cNvGraphicFramePr>
          <p:nvPr>
            <p:extLst>
              <p:ext uri="{D42A27DB-BD31-4B8C-83A1-F6EECF244321}">
                <p14:modId xmlns:p14="http://schemas.microsoft.com/office/powerpoint/2010/main" val="2860655131"/>
              </p:ext>
            </p:extLst>
          </p:nvPr>
        </p:nvGraphicFramePr>
        <p:xfrm>
          <a:off x="804973" y="2257109"/>
          <a:ext cx="7534052" cy="3796345"/>
        </p:xfrm>
        <a:graphic>
          <a:graphicData uri="http://schemas.openxmlformats.org/drawingml/2006/table">
            <a:tbl>
              <a:tblPr firstRow="1" bandRow="1">
                <a:tableStyleId>{5C22544A-7EE6-4342-B048-85BDC9FD1C3A}</a:tableStyleId>
              </a:tblPr>
              <a:tblGrid>
                <a:gridCol w="1883513">
                  <a:extLst>
                    <a:ext uri="{9D8B030D-6E8A-4147-A177-3AD203B41FA5}">
                      <a16:colId xmlns:a16="http://schemas.microsoft.com/office/drawing/2014/main" val="628328333"/>
                    </a:ext>
                  </a:extLst>
                </a:gridCol>
                <a:gridCol w="1883513">
                  <a:extLst>
                    <a:ext uri="{9D8B030D-6E8A-4147-A177-3AD203B41FA5}">
                      <a16:colId xmlns:a16="http://schemas.microsoft.com/office/drawing/2014/main" val="1932926603"/>
                    </a:ext>
                  </a:extLst>
                </a:gridCol>
                <a:gridCol w="1883513">
                  <a:extLst>
                    <a:ext uri="{9D8B030D-6E8A-4147-A177-3AD203B41FA5}">
                      <a16:colId xmlns:a16="http://schemas.microsoft.com/office/drawing/2014/main" val="2210587029"/>
                    </a:ext>
                  </a:extLst>
                </a:gridCol>
                <a:gridCol w="1883513">
                  <a:extLst>
                    <a:ext uri="{9D8B030D-6E8A-4147-A177-3AD203B41FA5}">
                      <a16:colId xmlns:a16="http://schemas.microsoft.com/office/drawing/2014/main" val="4207396215"/>
                    </a:ext>
                  </a:extLst>
                </a:gridCol>
              </a:tblGrid>
              <a:tr h="542335">
                <a:tc>
                  <a:txBody>
                    <a:bodyPr/>
                    <a:lstStyle/>
                    <a:p>
                      <a:r>
                        <a:rPr lang="cs-CZ" dirty="0">
                          <a:solidFill>
                            <a:schemeClr val="tx1"/>
                          </a:solidFill>
                        </a:rPr>
                        <a:t>Bank</a:t>
                      </a:r>
                    </a:p>
                  </a:txBody>
                  <a:tcPr/>
                </a:tc>
                <a:tc>
                  <a:txBody>
                    <a:bodyPr/>
                    <a:lstStyle/>
                    <a:p>
                      <a:r>
                        <a:rPr lang="cs-CZ" dirty="0" err="1">
                          <a:solidFill>
                            <a:schemeClr val="tx1"/>
                          </a:solidFill>
                        </a:rPr>
                        <a:t>Number</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clients</a:t>
                      </a:r>
                      <a:endParaRPr lang="cs-CZ" dirty="0">
                        <a:solidFill>
                          <a:schemeClr val="tx1"/>
                        </a:solidFill>
                      </a:endParaRPr>
                    </a:p>
                  </a:txBody>
                  <a:tcPr/>
                </a:tc>
                <a:tc>
                  <a:txBody>
                    <a:bodyPr/>
                    <a:lstStyle/>
                    <a:p>
                      <a:r>
                        <a:rPr lang="cs-CZ" dirty="0" err="1">
                          <a:solidFill>
                            <a:schemeClr val="tx1"/>
                          </a:solidFill>
                        </a:rPr>
                        <a:t>Mother</a:t>
                      </a:r>
                      <a:r>
                        <a:rPr lang="cs-CZ" dirty="0">
                          <a:solidFill>
                            <a:schemeClr val="tx1"/>
                          </a:solidFill>
                        </a:rPr>
                        <a:t> </a:t>
                      </a:r>
                      <a:r>
                        <a:rPr lang="cs-CZ" dirty="0" err="1">
                          <a:solidFill>
                            <a:schemeClr val="tx1"/>
                          </a:solidFill>
                        </a:rPr>
                        <a:t>Company</a:t>
                      </a:r>
                      <a:endParaRPr lang="cs-CZ" dirty="0">
                        <a:solidFill>
                          <a:schemeClr val="tx1"/>
                        </a:solidFill>
                      </a:endParaRPr>
                    </a:p>
                  </a:txBody>
                  <a:tcPr/>
                </a:tc>
                <a:tc>
                  <a:txBody>
                    <a:bodyPr/>
                    <a:lstStyle/>
                    <a:p>
                      <a:r>
                        <a:rPr lang="cs-CZ" dirty="0" err="1">
                          <a:solidFill>
                            <a:schemeClr val="tx1"/>
                          </a:solidFill>
                        </a:rPr>
                        <a:t>Probably</a:t>
                      </a:r>
                      <a:r>
                        <a:rPr lang="cs-CZ" dirty="0">
                          <a:solidFill>
                            <a:schemeClr val="tx1"/>
                          </a:solidFill>
                        </a:rPr>
                        <a:t> </a:t>
                      </a:r>
                      <a:r>
                        <a:rPr lang="cs-CZ" dirty="0" err="1">
                          <a:solidFill>
                            <a:schemeClr val="tx1"/>
                          </a:solidFill>
                        </a:rPr>
                        <a:t>significant</a:t>
                      </a:r>
                      <a:r>
                        <a:rPr lang="cs-CZ" dirty="0">
                          <a:solidFill>
                            <a:schemeClr val="tx1"/>
                          </a:solidFill>
                        </a:rPr>
                        <a:t> bank</a:t>
                      </a:r>
                    </a:p>
                  </a:txBody>
                  <a:tcPr/>
                </a:tc>
                <a:extLst>
                  <a:ext uri="{0D108BD9-81ED-4DB2-BD59-A6C34878D82A}">
                    <a16:rowId xmlns:a16="http://schemas.microsoft.com/office/drawing/2014/main" val="584156104"/>
                  </a:ext>
                </a:extLst>
              </a:tr>
              <a:tr h="542335">
                <a:tc>
                  <a:txBody>
                    <a:bodyPr/>
                    <a:lstStyle/>
                    <a:p>
                      <a:r>
                        <a:rPr lang="cs-CZ" sz="1400" b="0" i="0" u="sng" strike="noStrike" cap="none" dirty="0">
                          <a:solidFill>
                            <a:schemeClr val="dk1"/>
                          </a:solidFill>
                          <a:effectLst/>
                          <a:latin typeface="+mn-lt"/>
                          <a:ea typeface="+mn-ea"/>
                          <a:cs typeface="+mn-cs"/>
                          <a:sym typeface="Arial"/>
                          <a:hlinkClick r:id="rId4">
                            <a:extLst>
                              <a:ext uri="{A12FA001-AC4F-418D-AE19-62706E023703}">
                                <ahyp:hlinkClr xmlns:ahyp="http://schemas.microsoft.com/office/drawing/2018/hyperlinkcolor" val="tx"/>
                              </a:ext>
                            </a:extLst>
                          </a:hlinkClick>
                        </a:rPr>
                        <a:t>Česká spořitelna</a:t>
                      </a:r>
                      <a:endParaRPr lang="cs-CZ" sz="1400" b="0" i="0" u="sng" strike="noStrike" cap="none" dirty="0">
                        <a:solidFill>
                          <a:schemeClr val="dk1"/>
                        </a:solidFill>
                        <a:effectLst/>
                        <a:latin typeface="+mn-lt"/>
                        <a:ea typeface="+mn-ea"/>
                        <a:cs typeface="+mn-cs"/>
                        <a:sym typeface="Arial"/>
                      </a:endParaRPr>
                    </a:p>
                  </a:txBody>
                  <a:tcPr/>
                </a:tc>
                <a:tc>
                  <a:txBody>
                    <a:bodyPr/>
                    <a:lstStyle/>
                    <a:p>
                      <a:r>
                        <a:rPr lang="cs-CZ" sz="1400" b="0" i="0" u="none" strike="noStrike" cap="none" dirty="0">
                          <a:solidFill>
                            <a:schemeClr val="dk1"/>
                          </a:solidFill>
                          <a:effectLst/>
                          <a:latin typeface="+mn-lt"/>
                          <a:ea typeface="+mn-ea"/>
                          <a:cs typeface="+mn-cs"/>
                          <a:sym typeface="Arial"/>
                        </a:rPr>
                        <a:t>4,548 </a:t>
                      </a:r>
                      <a:r>
                        <a:rPr lang="cs-CZ" sz="1400" b="0" i="0" u="none" strike="noStrike" cap="none" dirty="0" err="1">
                          <a:solidFill>
                            <a:schemeClr val="dk1"/>
                          </a:solidFill>
                          <a:effectLst/>
                          <a:latin typeface="+mn-lt"/>
                          <a:ea typeface="+mn-ea"/>
                          <a:cs typeface="+mn-cs"/>
                          <a:sym typeface="Arial"/>
                        </a:rPr>
                        <a:t>Mio</a:t>
                      </a:r>
                      <a:r>
                        <a:rPr lang="cs-CZ" sz="1400" b="0" i="0" u="none" strike="noStrike" cap="none" dirty="0">
                          <a:solidFill>
                            <a:schemeClr val="dk1"/>
                          </a:solidFill>
                          <a:effectLst/>
                          <a:latin typeface="+mn-lt"/>
                          <a:ea typeface="+mn-ea"/>
                          <a:cs typeface="+mn-cs"/>
                          <a:sym typeface="Arial"/>
                        </a:rPr>
                        <a:t>.</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dirty="0" err="1"/>
                        <a:t>Erste</a:t>
                      </a:r>
                      <a:r>
                        <a:rPr lang="cs-CZ" dirty="0"/>
                        <a:t> Bank, </a:t>
                      </a:r>
                      <a:r>
                        <a:rPr lang="cs-CZ" dirty="0" err="1"/>
                        <a:t>Austria</a:t>
                      </a:r>
                      <a:endParaRPr lang="cs-CZ" dirty="0"/>
                    </a:p>
                  </a:txBody>
                  <a:tcPr/>
                </a:tc>
                <a:tc>
                  <a:txBody>
                    <a:bodyPr/>
                    <a:lstStyle/>
                    <a:p>
                      <a:r>
                        <a:rPr lang="cs-CZ" dirty="0"/>
                        <a:t>YES</a:t>
                      </a:r>
                    </a:p>
                  </a:txBody>
                  <a:tcPr/>
                </a:tc>
                <a:extLst>
                  <a:ext uri="{0D108BD9-81ED-4DB2-BD59-A6C34878D82A}">
                    <a16:rowId xmlns:a16="http://schemas.microsoft.com/office/drawing/2014/main" val="2047617177"/>
                  </a:ext>
                </a:extLst>
              </a:tr>
              <a:tr h="542335">
                <a:tc>
                  <a:txBody>
                    <a:bodyPr/>
                    <a:lstStyle/>
                    <a:p>
                      <a:r>
                        <a:rPr lang="cs-CZ" sz="1400" b="0" i="0" u="sng" strike="noStrike" cap="none" dirty="0">
                          <a:solidFill>
                            <a:schemeClr val="dk1"/>
                          </a:solidFill>
                          <a:effectLst/>
                          <a:latin typeface="+mn-lt"/>
                          <a:ea typeface="+mn-ea"/>
                          <a:cs typeface="+mn-cs"/>
                          <a:sym typeface="Arial"/>
                          <a:hlinkClick r:id="rId5">
                            <a:extLst>
                              <a:ext uri="{A12FA001-AC4F-418D-AE19-62706E023703}">
                                <ahyp:hlinkClr xmlns:ahyp="http://schemas.microsoft.com/office/drawing/2018/hyperlinkcolor" val="tx"/>
                              </a:ext>
                            </a:extLst>
                          </a:hlinkClick>
                        </a:rPr>
                        <a:t>ČSOB</a:t>
                      </a:r>
                      <a:endParaRPr lang="cs-CZ" sz="1400" b="0" i="0" u="sng" strike="noStrike" cap="none" dirty="0">
                        <a:solidFill>
                          <a:schemeClr val="dk1"/>
                        </a:solidFill>
                        <a:effectLst/>
                        <a:latin typeface="+mn-lt"/>
                        <a:ea typeface="+mn-ea"/>
                        <a:cs typeface="+mn-cs"/>
                        <a:sym typeface="Arial"/>
                      </a:endParaRPr>
                    </a:p>
                  </a:txBody>
                  <a:tcPr/>
                </a:tc>
                <a:tc>
                  <a:txBody>
                    <a:bodyPr/>
                    <a:lstStyle/>
                    <a:p>
                      <a:r>
                        <a:rPr lang="cs-CZ" sz="1400" b="0" i="0" u="none" strike="noStrike" cap="none" dirty="0">
                          <a:solidFill>
                            <a:schemeClr val="dk1"/>
                          </a:solidFill>
                          <a:effectLst/>
                          <a:latin typeface="+mn-lt"/>
                          <a:ea typeface="+mn-ea"/>
                          <a:cs typeface="+mn-cs"/>
                          <a:sym typeface="Arial"/>
                        </a:rPr>
                        <a:t>4,34 </a:t>
                      </a:r>
                      <a:r>
                        <a:rPr lang="cs-CZ" sz="1400" b="0" i="0" u="none" strike="noStrike" cap="none" dirty="0" err="1">
                          <a:solidFill>
                            <a:schemeClr val="dk1"/>
                          </a:solidFill>
                          <a:effectLst/>
                          <a:latin typeface="+mn-lt"/>
                          <a:ea typeface="+mn-ea"/>
                          <a:cs typeface="+mn-cs"/>
                          <a:sym typeface="Arial"/>
                        </a:rPr>
                        <a:t>Mio</a:t>
                      </a:r>
                      <a:r>
                        <a:rPr lang="cs-CZ" sz="1400" b="0" i="0" u="none" strike="noStrike" cap="none" dirty="0">
                          <a:solidFill>
                            <a:schemeClr val="dk1"/>
                          </a:solidFill>
                          <a:effectLst/>
                          <a:latin typeface="+mn-lt"/>
                          <a:ea typeface="+mn-ea"/>
                          <a:cs typeface="+mn-cs"/>
                          <a:sym typeface="Arial"/>
                        </a:rPr>
                        <a:t>.</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dirty="0"/>
                        <a:t>KBC Bank, </a:t>
                      </a:r>
                      <a:r>
                        <a:rPr lang="cs-CZ" dirty="0" err="1"/>
                        <a:t>Belgium</a:t>
                      </a:r>
                      <a:endParaRPr lang="cs-CZ" dirty="0"/>
                    </a:p>
                  </a:txBody>
                  <a:tcPr/>
                </a:tc>
                <a:tc>
                  <a:txBody>
                    <a:bodyPr/>
                    <a:lstStyle/>
                    <a:p>
                      <a:r>
                        <a:rPr lang="cs-CZ" dirty="0"/>
                        <a:t>YES</a:t>
                      </a:r>
                    </a:p>
                  </a:txBody>
                  <a:tcPr/>
                </a:tc>
                <a:extLst>
                  <a:ext uri="{0D108BD9-81ED-4DB2-BD59-A6C34878D82A}">
                    <a16:rowId xmlns:a16="http://schemas.microsoft.com/office/drawing/2014/main" val="1765764503"/>
                  </a:ext>
                </a:extLst>
              </a:tr>
              <a:tr h="542335">
                <a:tc>
                  <a:txBody>
                    <a:bodyPr/>
                    <a:lstStyle/>
                    <a:p>
                      <a:r>
                        <a:rPr lang="cs-CZ" sz="1400" b="0" i="0" u="sng" strike="noStrike" cap="none" dirty="0">
                          <a:solidFill>
                            <a:schemeClr val="dk1"/>
                          </a:solidFill>
                          <a:effectLst/>
                          <a:latin typeface="+mn-lt"/>
                          <a:ea typeface="+mn-ea"/>
                          <a:cs typeface="+mn-cs"/>
                          <a:sym typeface="Arial"/>
                          <a:hlinkClick r:id="rId6">
                            <a:extLst>
                              <a:ext uri="{A12FA001-AC4F-418D-AE19-62706E023703}">
                                <ahyp:hlinkClr xmlns:ahyp="http://schemas.microsoft.com/office/drawing/2018/hyperlinkcolor" val="tx"/>
                              </a:ext>
                            </a:extLst>
                          </a:hlinkClick>
                        </a:rPr>
                        <a:t>Komerční banka</a:t>
                      </a:r>
                      <a:endParaRPr lang="cs-CZ" sz="1400" b="0" i="0" u="sng" strike="noStrike" cap="none" dirty="0">
                        <a:solidFill>
                          <a:schemeClr val="dk1"/>
                        </a:solidFill>
                        <a:effectLst/>
                        <a:latin typeface="+mn-lt"/>
                        <a:ea typeface="+mn-ea"/>
                        <a:cs typeface="+mn-cs"/>
                        <a:sym typeface="Arial"/>
                      </a:endParaRPr>
                    </a:p>
                  </a:txBody>
                  <a:tcPr/>
                </a:tc>
                <a:tc>
                  <a:txBody>
                    <a:bodyPr/>
                    <a:lstStyle/>
                    <a:p>
                      <a:r>
                        <a:rPr lang="cs-CZ" sz="1400" b="0" i="0" u="none" strike="noStrike" cap="none" dirty="0">
                          <a:solidFill>
                            <a:schemeClr val="dk1"/>
                          </a:solidFill>
                          <a:effectLst/>
                          <a:latin typeface="+mn-lt"/>
                          <a:ea typeface="+mn-ea"/>
                          <a:cs typeface="+mn-cs"/>
                          <a:sym typeface="Arial"/>
                        </a:rPr>
                        <a:t>2,24 </a:t>
                      </a:r>
                      <a:r>
                        <a:rPr lang="cs-CZ" sz="1400" b="0" i="0" u="none" strike="noStrike" cap="none" dirty="0" err="1">
                          <a:solidFill>
                            <a:schemeClr val="dk1"/>
                          </a:solidFill>
                          <a:effectLst/>
                          <a:latin typeface="+mn-lt"/>
                          <a:ea typeface="+mn-ea"/>
                          <a:cs typeface="+mn-cs"/>
                          <a:sym typeface="Arial"/>
                        </a:rPr>
                        <a:t>Mio</a:t>
                      </a:r>
                      <a:r>
                        <a:rPr lang="cs-CZ" sz="1400" b="0" i="0" u="none" strike="noStrike" cap="none" dirty="0">
                          <a:solidFill>
                            <a:schemeClr val="dk1"/>
                          </a:solidFill>
                          <a:effectLst/>
                          <a:latin typeface="+mn-lt"/>
                          <a:ea typeface="+mn-ea"/>
                          <a:cs typeface="+mn-cs"/>
                          <a:sym typeface="Arial"/>
                        </a:rPr>
                        <a:t>.</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dirty="0" err="1"/>
                        <a:t>Société</a:t>
                      </a:r>
                      <a:r>
                        <a:rPr lang="cs-CZ" dirty="0"/>
                        <a:t> </a:t>
                      </a:r>
                      <a:r>
                        <a:rPr lang="cs-CZ" dirty="0" err="1"/>
                        <a:t>Générale</a:t>
                      </a:r>
                      <a:r>
                        <a:rPr lang="cs-CZ" dirty="0"/>
                        <a:t>, France</a:t>
                      </a:r>
                    </a:p>
                  </a:txBody>
                  <a:tcPr/>
                </a:tc>
                <a:tc>
                  <a:txBody>
                    <a:bodyPr/>
                    <a:lstStyle/>
                    <a:p>
                      <a:r>
                        <a:rPr lang="cs-CZ" dirty="0"/>
                        <a:t>YES</a:t>
                      </a:r>
                    </a:p>
                  </a:txBody>
                  <a:tcPr/>
                </a:tc>
                <a:extLst>
                  <a:ext uri="{0D108BD9-81ED-4DB2-BD59-A6C34878D82A}">
                    <a16:rowId xmlns:a16="http://schemas.microsoft.com/office/drawing/2014/main" val="1674254130"/>
                  </a:ext>
                </a:extLst>
              </a:tr>
              <a:tr h="542335">
                <a:tc>
                  <a:txBody>
                    <a:bodyPr/>
                    <a:lstStyle/>
                    <a:p>
                      <a:r>
                        <a:rPr lang="cs-CZ" sz="1400" b="0" i="0" u="sng" strike="noStrike" cap="none" dirty="0">
                          <a:solidFill>
                            <a:schemeClr val="dk1"/>
                          </a:solidFill>
                          <a:effectLst/>
                          <a:latin typeface="+mn-lt"/>
                          <a:ea typeface="+mn-ea"/>
                          <a:cs typeface="+mn-cs"/>
                          <a:sym typeface="Arial"/>
                          <a:hlinkClick r:id="rId7">
                            <a:extLst>
                              <a:ext uri="{A12FA001-AC4F-418D-AE19-62706E023703}">
                                <ahyp:hlinkClr xmlns:ahyp="http://schemas.microsoft.com/office/drawing/2018/hyperlinkcolor" val="tx"/>
                              </a:ext>
                            </a:extLst>
                          </a:hlinkClick>
                        </a:rPr>
                        <a:t>Raiffeisenbank</a:t>
                      </a:r>
                      <a:endParaRPr lang="cs-CZ" sz="1400" b="0" i="0" u="sng" strike="noStrike" cap="none" dirty="0">
                        <a:solidFill>
                          <a:schemeClr val="dk1"/>
                        </a:solidFill>
                        <a:effectLst/>
                        <a:latin typeface="+mn-lt"/>
                        <a:ea typeface="+mn-ea"/>
                        <a:cs typeface="+mn-cs"/>
                        <a:sym typeface="Arial"/>
                      </a:endParaRPr>
                    </a:p>
                  </a:txBody>
                  <a:tcPr/>
                </a:tc>
                <a:tc>
                  <a:txBody>
                    <a:bodyPr/>
                    <a:lstStyle/>
                    <a:p>
                      <a:r>
                        <a:rPr lang="cs-CZ" sz="1400" b="0" i="0" u="none" strike="noStrike" cap="none" dirty="0">
                          <a:solidFill>
                            <a:schemeClr val="dk1"/>
                          </a:solidFill>
                          <a:effectLst/>
                          <a:latin typeface="+mn-lt"/>
                          <a:ea typeface="+mn-ea"/>
                          <a:cs typeface="+mn-cs"/>
                          <a:sym typeface="Arial"/>
                        </a:rPr>
                        <a:t>1,8 </a:t>
                      </a:r>
                      <a:r>
                        <a:rPr lang="cs-CZ" sz="1400" b="0" i="0" u="none" strike="noStrike" cap="none" dirty="0" err="1">
                          <a:solidFill>
                            <a:schemeClr val="dk1"/>
                          </a:solidFill>
                          <a:effectLst/>
                          <a:latin typeface="+mn-lt"/>
                          <a:ea typeface="+mn-ea"/>
                          <a:cs typeface="+mn-cs"/>
                          <a:sym typeface="Arial"/>
                        </a:rPr>
                        <a:t>Mio</a:t>
                      </a:r>
                      <a:r>
                        <a:rPr lang="cs-CZ" sz="1400" b="0" i="0" u="none" strike="noStrike" cap="none" dirty="0">
                          <a:solidFill>
                            <a:schemeClr val="dk1"/>
                          </a:solidFill>
                          <a:effectLst/>
                          <a:latin typeface="+mn-lt"/>
                          <a:ea typeface="+mn-ea"/>
                          <a:cs typeface="+mn-cs"/>
                          <a:sym typeface="Arial"/>
                        </a:rPr>
                        <a:t>.</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sz="1400" b="0" i="0" u="none" strike="noStrike" cap="none" dirty="0" err="1">
                          <a:solidFill>
                            <a:schemeClr val="dk1"/>
                          </a:solidFill>
                          <a:effectLst/>
                          <a:latin typeface="+mn-lt"/>
                          <a:ea typeface="+mn-ea"/>
                          <a:cs typeface="+mn-cs"/>
                          <a:sym typeface="Arial"/>
                        </a:rPr>
                        <a:t>Raiffeisen</a:t>
                      </a:r>
                      <a:r>
                        <a:rPr lang="cs-CZ" sz="1400" b="0" i="0" u="none" strike="noStrike" cap="none" dirty="0">
                          <a:solidFill>
                            <a:schemeClr val="dk1"/>
                          </a:solidFill>
                          <a:effectLst/>
                          <a:latin typeface="+mn-lt"/>
                          <a:ea typeface="+mn-ea"/>
                          <a:cs typeface="+mn-cs"/>
                          <a:sym typeface="Arial"/>
                        </a:rPr>
                        <a:t> CEE, </a:t>
                      </a:r>
                      <a:r>
                        <a:rPr lang="cs-CZ" u="none" dirty="0" err="1"/>
                        <a:t>Austria</a:t>
                      </a:r>
                      <a:endParaRPr lang="cs-CZ" u="none" dirty="0"/>
                    </a:p>
                  </a:txBody>
                  <a:tcPr/>
                </a:tc>
                <a:tc>
                  <a:txBody>
                    <a:bodyPr/>
                    <a:lstStyle/>
                    <a:p>
                      <a:r>
                        <a:rPr lang="cs-CZ" dirty="0"/>
                        <a:t>YES</a:t>
                      </a:r>
                    </a:p>
                  </a:txBody>
                  <a:tcPr/>
                </a:tc>
                <a:extLst>
                  <a:ext uri="{0D108BD9-81ED-4DB2-BD59-A6C34878D82A}">
                    <a16:rowId xmlns:a16="http://schemas.microsoft.com/office/drawing/2014/main" val="1733050631"/>
                  </a:ext>
                </a:extLst>
              </a:tr>
              <a:tr h="54233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sz="1400" b="0" i="0" u="sng" strike="noStrike" cap="none" dirty="0">
                          <a:solidFill>
                            <a:schemeClr val="dk1"/>
                          </a:solidFill>
                          <a:effectLst/>
                          <a:latin typeface="+mn-lt"/>
                          <a:ea typeface="+mn-ea"/>
                          <a:cs typeface="+mn-cs"/>
                          <a:sym typeface="Arial"/>
                          <a:hlinkClick r:id="rId8">
                            <a:extLst>
                              <a:ext uri="{A12FA001-AC4F-418D-AE19-62706E023703}">
                                <ahyp:hlinkClr xmlns:ahyp="http://schemas.microsoft.com/office/drawing/2018/hyperlinkcolor" val="tx"/>
                              </a:ext>
                            </a:extLst>
                          </a:hlinkClick>
                        </a:rPr>
                        <a:t>UniCredit</a:t>
                      </a:r>
                      <a:endParaRPr lang="cs-CZ" sz="1400" b="0" i="0" u="sng" strike="noStrike" cap="none" dirty="0">
                        <a:solidFill>
                          <a:schemeClr val="dk1"/>
                        </a:solidFill>
                        <a:effectLst/>
                        <a:latin typeface="+mn-lt"/>
                        <a:ea typeface="+mn-ea"/>
                        <a:cs typeface="+mn-cs"/>
                        <a:sym typeface="Arial"/>
                      </a:endParaRPr>
                    </a:p>
                    <a:p>
                      <a:endParaRPr lang="cs-CZ" sz="1400" b="0" i="0" u="sng" strike="noStrike" cap="none" dirty="0">
                        <a:solidFill>
                          <a:schemeClr val="dk1"/>
                        </a:solidFill>
                        <a:effectLst/>
                        <a:latin typeface="+mn-lt"/>
                        <a:ea typeface="+mn-ea"/>
                        <a:cs typeface="+mn-cs"/>
                        <a:sym typeface="Arial"/>
                      </a:endParaRPr>
                    </a:p>
                  </a:txBody>
                  <a:tcPr/>
                </a:tc>
                <a:tc>
                  <a:txBody>
                    <a:bodyPr/>
                    <a:lstStyle/>
                    <a:p>
                      <a:r>
                        <a:rPr lang="cs-CZ" sz="1400" b="0" i="0" u="none" strike="noStrike" cap="none" dirty="0">
                          <a:solidFill>
                            <a:schemeClr val="dk1"/>
                          </a:solidFill>
                          <a:effectLst/>
                          <a:latin typeface="+mn-lt"/>
                          <a:ea typeface="+mn-ea"/>
                          <a:cs typeface="+mn-cs"/>
                          <a:sym typeface="Arial"/>
                        </a:rPr>
                        <a:t>1,5 </a:t>
                      </a:r>
                      <a:r>
                        <a:rPr lang="cs-CZ" sz="1400" b="0" i="0" u="none" strike="noStrike" cap="none" dirty="0" err="1">
                          <a:solidFill>
                            <a:schemeClr val="dk1"/>
                          </a:solidFill>
                          <a:effectLst/>
                          <a:latin typeface="+mn-lt"/>
                          <a:ea typeface="+mn-ea"/>
                          <a:cs typeface="+mn-cs"/>
                          <a:sym typeface="Arial"/>
                        </a:rPr>
                        <a:t>Mio</a:t>
                      </a:r>
                      <a:r>
                        <a:rPr lang="cs-CZ" sz="1400" b="0" i="0" u="none" strike="noStrike" cap="none" dirty="0">
                          <a:solidFill>
                            <a:schemeClr val="dk1"/>
                          </a:solidFill>
                          <a:effectLst/>
                          <a:latin typeface="+mn-lt"/>
                          <a:ea typeface="+mn-ea"/>
                          <a:cs typeface="+mn-cs"/>
                          <a:sym typeface="Arial"/>
                        </a:rPr>
                        <a:t>.</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sz="1400" b="0" i="0" u="none" strike="noStrike" cap="none" dirty="0" err="1">
                          <a:solidFill>
                            <a:schemeClr val="dk1"/>
                          </a:solidFill>
                          <a:effectLst/>
                          <a:latin typeface="+mn-lt"/>
                          <a:ea typeface="+mn-ea"/>
                          <a:cs typeface="+mn-cs"/>
                          <a:sym typeface="Arial"/>
                        </a:rPr>
                        <a:t>UniCredit</a:t>
                      </a:r>
                      <a:r>
                        <a:rPr lang="cs-CZ" sz="1400" b="0" i="0" u="none" strike="noStrike" cap="none" dirty="0">
                          <a:solidFill>
                            <a:schemeClr val="dk1"/>
                          </a:solidFill>
                          <a:effectLst/>
                          <a:latin typeface="+mn-lt"/>
                          <a:ea typeface="+mn-ea"/>
                          <a:cs typeface="+mn-cs"/>
                          <a:sym typeface="Arial"/>
                        </a:rPr>
                        <a:t>, </a:t>
                      </a:r>
                      <a:r>
                        <a:rPr lang="cs-CZ" dirty="0"/>
                        <a:t>Italy </a:t>
                      </a:r>
                    </a:p>
                  </a:txBody>
                  <a:tcPr/>
                </a:tc>
                <a:tc>
                  <a:txBody>
                    <a:bodyPr/>
                    <a:lstStyle/>
                    <a:p>
                      <a:r>
                        <a:rPr lang="cs-CZ" dirty="0"/>
                        <a:t>YES</a:t>
                      </a:r>
                    </a:p>
                  </a:txBody>
                  <a:tcPr/>
                </a:tc>
                <a:extLst>
                  <a:ext uri="{0D108BD9-81ED-4DB2-BD59-A6C34878D82A}">
                    <a16:rowId xmlns:a16="http://schemas.microsoft.com/office/drawing/2014/main" val="1551132238"/>
                  </a:ext>
                </a:extLst>
              </a:tr>
              <a:tr h="542335">
                <a:tc>
                  <a:txBody>
                    <a:bodyPr/>
                    <a:lstStyle/>
                    <a:p>
                      <a:r>
                        <a:rPr lang="cs-CZ" sz="1400" b="0" i="0" u="sng" strike="noStrike" cap="none" dirty="0">
                          <a:solidFill>
                            <a:schemeClr val="dk1"/>
                          </a:solidFill>
                          <a:effectLst/>
                          <a:latin typeface="+mn-lt"/>
                          <a:ea typeface="+mn-ea"/>
                          <a:cs typeface="+mn-cs"/>
                          <a:sym typeface="Arial"/>
                        </a:rPr>
                        <a:t>PPF Banka</a:t>
                      </a:r>
                    </a:p>
                  </a:txBody>
                  <a:tcPr/>
                </a:tc>
                <a:tc>
                  <a:txBody>
                    <a:bodyPr/>
                    <a:lstStyle/>
                    <a:p>
                      <a:r>
                        <a:rPr lang="cs-CZ" sz="1400" b="0" i="0" u="none" strike="noStrike" cap="none" dirty="0">
                          <a:solidFill>
                            <a:schemeClr val="dk1"/>
                          </a:solidFill>
                          <a:effectLst/>
                          <a:latin typeface="+mn-lt"/>
                          <a:ea typeface="+mn-ea"/>
                          <a:cs typeface="+mn-cs"/>
                          <a:sym typeface="Arial"/>
                        </a:rPr>
                        <a:t>850 000</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dirty="0"/>
                        <a:t>- </a:t>
                      </a:r>
                    </a:p>
                    <a:p>
                      <a:endParaRPr lang="cs-CZ" dirty="0"/>
                    </a:p>
                  </a:txBody>
                  <a:tcPr/>
                </a:tc>
                <a:tc>
                  <a:txBody>
                    <a:bodyPr/>
                    <a:lstStyle/>
                    <a:p>
                      <a:r>
                        <a:rPr lang="cs-CZ" dirty="0"/>
                        <a:t>NO</a:t>
                      </a:r>
                    </a:p>
                  </a:txBody>
                  <a:tcPr/>
                </a:tc>
                <a:extLst>
                  <a:ext uri="{0D108BD9-81ED-4DB2-BD59-A6C34878D82A}">
                    <a16:rowId xmlns:a16="http://schemas.microsoft.com/office/drawing/2014/main" val="1519751600"/>
                  </a:ext>
                </a:extLst>
              </a:tr>
            </a:tbl>
          </a:graphicData>
        </a:graphic>
      </p:graphicFrame>
      <p:sp>
        <p:nvSpPr>
          <p:cNvPr id="7" name="TextovéPole 6">
            <a:extLst>
              <a:ext uri="{FF2B5EF4-FFF2-40B4-BE49-F238E27FC236}">
                <a16:creationId xmlns:a16="http://schemas.microsoft.com/office/drawing/2014/main" id="{DFEFD4D5-DEE6-2927-1656-AE655BB4E63F}"/>
              </a:ext>
            </a:extLst>
          </p:cNvPr>
          <p:cNvSpPr txBox="1"/>
          <p:nvPr/>
        </p:nvSpPr>
        <p:spPr>
          <a:xfrm>
            <a:off x="457200" y="1476075"/>
            <a:ext cx="8229600" cy="487313"/>
          </a:xfrm>
          <a:prstGeom prst="rect">
            <a:avLst/>
          </a:prstGeom>
          <a:noFill/>
        </p:spPr>
        <p:txBody>
          <a:bodyPr wrap="square" rtlCol="0">
            <a:spAutoFit/>
          </a:bodyPr>
          <a:lstStyle/>
          <a:p>
            <a:pPr marL="914400" lvl="2" algn="ctr">
              <a:spcBef>
                <a:spcPts val="200"/>
              </a:spcBef>
            </a:pPr>
            <a:r>
              <a:rPr lang="en-US" sz="1200" b="1" dirty="0">
                <a:solidFill>
                  <a:srgbClr val="1F3763"/>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The Banking Sector in the Czech Republic</a:t>
            </a:r>
          </a:p>
          <a:p>
            <a:pPr marL="914400" lvl="2" algn="ctr">
              <a:spcBef>
                <a:spcPts val="200"/>
              </a:spcBef>
            </a:pPr>
            <a:r>
              <a:rPr lang="en-US" sz="1200" dirty="0">
                <a:effectLst/>
                <a:latin typeface="Times New Roman" panose="02020603050405020304" pitchFamily="18" charset="0"/>
                <a:ea typeface="Times New Roman" panose="02020603050405020304" pitchFamily="18" charset="0"/>
              </a:rPr>
              <a:t>These characteristics point to the high number of subsidiary banks operating in the Czech banking sector</a:t>
            </a:r>
            <a:endParaRPr lang="cs-CZ" sz="1200" b="1" dirty="0">
              <a:solidFill>
                <a:srgbClr val="1F3763"/>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56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0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endParaRPr lang="cs-CZ" sz="1200" dirty="0">
              <a:latin typeface="Times New Roman" panose="02020603050405020304" pitchFamily="18" charset="0"/>
              <a:ea typeface="Times New Roman" panose="02020603050405020304" pitchFamily="18" charset="0"/>
            </a:endParaRPr>
          </a:p>
          <a:p>
            <a:pPr algn="just">
              <a:lnSpc>
                <a:spcPct val="150000"/>
              </a:lnSpc>
            </a:pPr>
            <a:endParaRPr lang="en-US" sz="1200" dirty="0">
              <a:latin typeface="Times New Roman" panose="02020603050405020304" pitchFamily="18" charset="0"/>
              <a:ea typeface="Times New Roman" panose="02020603050405020304" pitchFamily="18" charset="0"/>
            </a:endParaRPr>
          </a:p>
          <a:p>
            <a:pPr algn="just">
              <a:lnSpc>
                <a:spcPct val="150000"/>
              </a:lnSpc>
            </a:pPr>
            <a:endParaRPr lang="en-US" sz="1200" dirty="0">
              <a:latin typeface="Times New Roman" panose="02020603050405020304" pitchFamily="18" charset="0"/>
              <a:ea typeface="Times New Roman" panose="02020603050405020304" pitchFamily="18" charset="0"/>
            </a:endParaRPr>
          </a:p>
          <a:p>
            <a:pPr marL="114300" indent="0" algn="just">
              <a:lnSpc>
                <a:spcPct val="150000"/>
              </a:lnSpc>
              <a:buNone/>
            </a:pPr>
            <a:endParaRPr lang="en-US" sz="1200" dirty="0">
              <a:effectLst/>
              <a:latin typeface="Times New Roman" panose="02020603050405020304" pitchFamily="18" charset="0"/>
              <a:ea typeface="Times New Roman" panose="02020603050405020304" pitchFamily="18" charset="0"/>
            </a:endParaRPr>
          </a:p>
          <a:p>
            <a:pPr algn="just">
              <a:lnSpc>
                <a:spcPct val="150000"/>
              </a:lnSpc>
            </a:pPr>
            <a:endParaRPr lang="cs-CZ" sz="1200" dirty="0">
              <a:effectLst/>
              <a:latin typeface="Times New Roman" panose="02020603050405020304" pitchFamily="18" charset="0"/>
              <a:ea typeface="Times New Roman" panose="02020603050405020304" pitchFamily="18" charset="0"/>
            </a:endParaRPr>
          </a:p>
          <a:p>
            <a:pPr algn="just">
              <a:lnSpc>
                <a:spcPct val="150000"/>
              </a:lnSpc>
            </a:pPr>
            <a:endParaRPr lang="cs-CZ" sz="1200" dirty="0">
              <a:effectLst/>
              <a:latin typeface="Times New Roman" panose="02020603050405020304" pitchFamily="18" charset="0"/>
              <a:ea typeface="Times New Roman" panose="02020603050405020304" pitchFamily="18" charset="0"/>
            </a:endParaRPr>
          </a:p>
          <a:p>
            <a:pPr algn="just">
              <a:lnSpc>
                <a:spcPct val="150000"/>
              </a:lnSpc>
            </a:pPr>
            <a:endParaRPr lang="cs-CZ" sz="1200" dirty="0">
              <a:latin typeface="Times New Roman" panose="02020603050405020304" pitchFamily="18" charset="0"/>
              <a:ea typeface="Times New Roman" panose="02020603050405020304" pitchFamily="18" charset="0"/>
            </a:endParaRPr>
          </a:p>
          <a:p>
            <a:pPr algn="just">
              <a:lnSpc>
                <a:spcPct val="150000"/>
              </a:lnSpc>
            </a:pPr>
            <a:endParaRPr lang="cs-CZ" sz="1200" dirty="0">
              <a:latin typeface="Times New Roman" panose="02020603050405020304" pitchFamily="18" charset="0"/>
              <a:ea typeface="Times New Roman" panose="02020603050405020304" pitchFamily="18" charset="0"/>
            </a:endParaRPr>
          </a:p>
          <a:p>
            <a:pPr marL="114300" indent="0" algn="just">
              <a:lnSpc>
                <a:spcPct val="150000"/>
              </a:lnSpc>
              <a:buNone/>
            </a:pPr>
            <a:endParaRPr lang="cs-CZ" sz="1200" dirty="0">
              <a:effectLst/>
              <a:latin typeface="Times New Roman" panose="02020603050405020304" pitchFamily="18" charset="0"/>
              <a:ea typeface="Times New Roman" panose="02020603050405020304" pitchFamily="18" charset="0"/>
            </a:endParaRPr>
          </a:p>
          <a:p>
            <a:pPr algn="just">
              <a:lnSpc>
                <a:spcPct val="150000"/>
              </a:lnSpc>
            </a:pPr>
            <a:endParaRPr lang="en-US" sz="1200" b="1" u="sng" dirty="0">
              <a:latin typeface="Times New Roman" panose="02020603050405020304" pitchFamily="18" charset="0"/>
              <a:ea typeface="Times New Roman" panose="02020603050405020304" pitchFamily="18" charset="0"/>
            </a:endParaRPr>
          </a:p>
          <a:p>
            <a:pPr algn="just">
              <a:lnSpc>
                <a:spcPct val="150000"/>
              </a:lnSpc>
            </a:pPr>
            <a:endParaRPr lang="en-US" sz="1200" b="1" u="sng" dirty="0">
              <a:latin typeface="Times New Roman" panose="02020603050405020304" pitchFamily="18" charset="0"/>
              <a:ea typeface="Times New Roman" panose="02020603050405020304" pitchFamily="18" charset="0"/>
            </a:endParaRPr>
          </a:p>
          <a:p>
            <a:pPr marL="114300" indent="0">
              <a:buNone/>
            </a:pPr>
            <a:endParaRPr lang="cs-CZ" sz="1200" b="1" dirty="0"/>
          </a:p>
        </p:txBody>
      </p:sp>
      <p:graphicFrame>
        <p:nvGraphicFramePr>
          <p:cNvPr id="6" name="Tabulka 6">
            <a:extLst>
              <a:ext uri="{FF2B5EF4-FFF2-40B4-BE49-F238E27FC236}">
                <a16:creationId xmlns:a16="http://schemas.microsoft.com/office/drawing/2014/main" id="{9EFDBF8D-9B4B-56DB-9F62-BEACFA091055}"/>
              </a:ext>
            </a:extLst>
          </p:cNvPr>
          <p:cNvGraphicFramePr>
            <a:graphicFrameLocks noGrp="1"/>
          </p:cNvGraphicFramePr>
          <p:nvPr>
            <p:extLst>
              <p:ext uri="{D42A27DB-BD31-4B8C-83A1-F6EECF244321}">
                <p14:modId xmlns:p14="http://schemas.microsoft.com/office/powerpoint/2010/main" val="2753370819"/>
              </p:ext>
            </p:extLst>
          </p:nvPr>
        </p:nvGraphicFramePr>
        <p:xfrm>
          <a:off x="804973" y="2257109"/>
          <a:ext cx="7534052" cy="3985530"/>
        </p:xfrm>
        <a:graphic>
          <a:graphicData uri="http://schemas.openxmlformats.org/drawingml/2006/table">
            <a:tbl>
              <a:tblPr firstRow="1" bandRow="1">
                <a:tableStyleId>{5C22544A-7EE6-4342-B048-85BDC9FD1C3A}</a:tableStyleId>
              </a:tblPr>
              <a:tblGrid>
                <a:gridCol w="1883513">
                  <a:extLst>
                    <a:ext uri="{9D8B030D-6E8A-4147-A177-3AD203B41FA5}">
                      <a16:colId xmlns:a16="http://schemas.microsoft.com/office/drawing/2014/main" val="628328333"/>
                    </a:ext>
                  </a:extLst>
                </a:gridCol>
                <a:gridCol w="1883513">
                  <a:extLst>
                    <a:ext uri="{9D8B030D-6E8A-4147-A177-3AD203B41FA5}">
                      <a16:colId xmlns:a16="http://schemas.microsoft.com/office/drawing/2014/main" val="1932926603"/>
                    </a:ext>
                  </a:extLst>
                </a:gridCol>
                <a:gridCol w="1883513">
                  <a:extLst>
                    <a:ext uri="{9D8B030D-6E8A-4147-A177-3AD203B41FA5}">
                      <a16:colId xmlns:a16="http://schemas.microsoft.com/office/drawing/2014/main" val="2210587029"/>
                    </a:ext>
                  </a:extLst>
                </a:gridCol>
                <a:gridCol w="1883513">
                  <a:extLst>
                    <a:ext uri="{9D8B030D-6E8A-4147-A177-3AD203B41FA5}">
                      <a16:colId xmlns:a16="http://schemas.microsoft.com/office/drawing/2014/main" val="4207396215"/>
                    </a:ext>
                  </a:extLst>
                </a:gridCol>
              </a:tblGrid>
              <a:tr h="542335">
                <a:tc>
                  <a:txBody>
                    <a:bodyPr/>
                    <a:lstStyle/>
                    <a:p>
                      <a:r>
                        <a:rPr lang="cs-CZ" dirty="0">
                          <a:solidFill>
                            <a:schemeClr val="tx1"/>
                          </a:solidFill>
                        </a:rPr>
                        <a:t>Bank</a:t>
                      </a:r>
                    </a:p>
                  </a:txBody>
                  <a:tcPr/>
                </a:tc>
                <a:tc>
                  <a:txBody>
                    <a:bodyPr/>
                    <a:lstStyle/>
                    <a:p>
                      <a:r>
                        <a:rPr lang="cs-CZ" dirty="0" err="1">
                          <a:solidFill>
                            <a:schemeClr val="tx1"/>
                          </a:solidFill>
                        </a:rPr>
                        <a:t>Number</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clients</a:t>
                      </a:r>
                      <a:endParaRPr lang="cs-CZ" dirty="0">
                        <a:solidFill>
                          <a:schemeClr val="tx1"/>
                        </a:solidFill>
                      </a:endParaRPr>
                    </a:p>
                  </a:txBody>
                  <a:tcPr/>
                </a:tc>
                <a:tc>
                  <a:txBody>
                    <a:bodyPr/>
                    <a:lstStyle/>
                    <a:p>
                      <a:r>
                        <a:rPr lang="cs-CZ" dirty="0" err="1">
                          <a:solidFill>
                            <a:schemeClr val="tx1"/>
                          </a:solidFill>
                        </a:rPr>
                        <a:t>Mother</a:t>
                      </a:r>
                      <a:r>
                        <a:rPr lang="cs-CZ" dirty="0">
                          <a:solidFill>
                            <a:schemeClr val="tx1"/>
                          </a:solidFill>
                        </a:rPr>
                        <a:t> </a:t>
                      </a:r>
                      <a:r>
                        <a:rPr lang="cs-CZ" dirty="0" err="1">
                          <a:solidFill>
                            <a:schemeClr val="tx1"/>
                          </a:solidFill>
                        </a:rPr>
                        <a:t>Company</a:t>
                      </a:r>
                      <a:endParaRPr lang="cs-CZ" dirty="0">
                        <a:solidFill>
                          <a:schemeClr val="tx1"/>
                        </a:solidFill>
                      </a:endParaRPr>
                    </a:p>
                  </a:txBody>
                  <a:tcPr/>
                </a:tc>
                <a:tc>
                  <a:txBody>
                    <a:bodyPr/>
                    <a:lstStyle/>
                    <a:p>
                      <a:r>
                        <a:rPr lang="cs-CZ" dirty="0" err="1">
                          <a:solidFill>
                            <a:schemeClr val="tx1"/>
                          </a:solidFill>
                        </a:rPr>
                        <a:t>Significant</a:t>
                      </a:r>
                      <a:r>
                        <a:rPr lang="cs-CZ" dirty="0">
                          <a:solidFill>
                            <a:schemeClr val="tx1"/>
                          </a:solidFill>
                        </a:rPr>
                        <a:t> bank</a:t>
                      </a:r>
                    </a:p>
                  </a:txBody>
                  <a:tcPr/>
                </a:tc>
                <a:extLst>
                  <a:ext uri="{0D108BD9-81ED-4DB2-BD59-A6C34878D82A}">
                    <a16:rowId xmlns:a16="http://schemas.microsoft.com/office/drawing/2014/main" val="584156104"/>
                  </a:ext>
                </a:extLst>
              </a:tr>
              <a:tr h="542335">
                <a:tc>
                  <a:txBody>
                    <a:bodyPr/>
                    <a:lstStyle/>
                    <a:p>
                      <a:r>
                        <a:rPr lang="cs-CZ" sz="1400" b="0" i="0" u="sng" strike="noStrike" cap="none" dirty="0">
                          <a:solidFill>
                            <a:schemeClr val="dk1"/>
                          </a:solidFill>
                          <a:effectLst/>
                          <a:latin typeface="+mn-lt"/>
                          <a:ea typeface="+mn-ea"/>
                          <a:cs typeface="+mn-cs"/>
                          <a:sym typeface="Arial"/>
                          <a:hlinkClick r:id="rId4">
                            <a:extLst>
                              <a:ext uri="{A12FA001-AC4F-418D-AE19-62706E023703}">
                                <ahyp:hlinkClr xmlns:ahyp="http://schemas.microsoft.com/office/drawing/2018/hyperlinkcolor" val="tx"/>
                              </a:ext>
                            </a:extLst>
                          </a:hlinkClick>
                        </a:rPr>
                        <a:t>Slovenská sporiteľňa, a.s.</a:t>
                      </a:r>
                      <a:endParaRPr lang="cs-CZ" sz="1400" b="0" i="0" u="sng" strike="noStrike" cap="none" dirty="0">
                        <a:solidFill>
                          <a:schemeClr val="dk1"/>
                        </a:solidFill>
                        <a:effectLst/>
                        <a:latin typeface="+mn-lt"/>
                        <a:ea typeface="+mn-ea"/>
                        <a:cs typeface="+mn-cs"/>
                        <a:sym typeface="Arial"/>
                      </a:endParaRPr>
                    </a:p>
                  </a:txBody>
                  <a:tcPr/>
                </a:tc>
                <a:tc>
                  <a:txBody>
                    <a:bodyPr/>
                    <a:lstStyle/>
                    <a:p>
                      <a:r>
                        <a:rPr lang="cs-CZ" sz="1400" b="0" i="0" u="none" strike="noStrike" cap="none" dirty="0">
                          <a:solidFill>
                            <a:schemeClr val="dk1"/>
                          </a:solidFill>
                          <a:effectLst/>
                          <a:latin typeface="+mn-lt"/>
                          <a:ea typeface="+mn-ea"/>
                          <a:cs typeface="+mn-cs"/>
                          <a:sym typeface="Arial"/>
                        </a:rPr>
                        <a:t>2 329 480</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dirty="0" err="1"/>
                        <a:t>Erste</a:t>
                      </a:r>
                      <a:r>
                        <a:rPr lang="cs-CZ" dirty="0"/>
                        <a:t> Bank, </a:t>
                      </a:r>
                      <a:r>
                        <a:rPr lang="cs-CZ" dirty="0" err="1"/>
                        <a:t>Austria</a:t>
                      </a:r>
                      <a:endParaRPr lang="cs-CZ" dirty="0"/>
                    </a:p>
                  </a:txBody>
                  <a:tcPr/>
                </a:tc>
                <a:tc>
                  <a:txBody>
                    <a:bodyPr/>
                    <a:lstStyle/>
                    <a:p>
                      <a:r>
                        <a:rPr lang="cs-CZ" dirty="0"/>
                        <a:t>YES</a:t>
                      </a:r>
                    </a:p>
                  </a:txBody>
                  <a:tcPr/>
                </a:tc>
                <a:extLst>
                  <a:ext uri="{0D108BD9-81ED-4DB2-BD59-A6C34878D82A}">
                    <a16:rowId xmlns:a16="http://schemas.microsoft.com/office/drawing/2014/main" val="2047617177"/>
                  </a:ext>
                </a:extLst>
              </a:tr>
              <a:tr h="542335">
                <a:tc>
                  <a:txBody>
                    <a:bodyPr/>
                    <a:lstStyle/>
                    <a:p>
                      <a:r>
                        <a:rPr lang="cs-CZ" sz="1400" b="0" i="0" u="sng" strike="noStrike" cap="none" dirty="0">
                          <a:solidFill>
                            <a:schemeClr val="dk1"/>
                          </a:solidFill>
                          <a:effectLst/>
                          <a:latin typeface="+mn-lt"/>
                          <a:ea typeface="+mn-ea"/>
                          <a:cs typeface="+mn-cs"/>
                          <a:sym typeface="Arial"/>
                          <a:hlinkClick r:id="rId5">
                            <a:extLst>
                              <a:ext uri="{A12FA001-AC4F-418D-AE19-62706E023703}">
                                <ahyp:hlinkClr xmlns:ahyp="http://schemas.microsoft.com/office/drawing/2018/hyperlinkcolor" val="tx"/>
                              </a:ext>
                            </a:extLst>
                          </a:hlinkClick>
                        </a:rPr>
                        <a:t>VUB Banka (Intesa)</a:t>
                      </a:r>
                      <a:endParaRPr lang="cs-CZ" sz="1400" b="0" i="0" u="sng" strike="noStrike" cap="none" dirty="0">
                        <a:solidFill>
                          <a:schemeClr val="dk1"/>
                        </a:solidFill>
                        <a:effectLst/>
                        <a:latin typeface="+mn-lt"/>
                        <a:ea typeface="+mn-ea"/>
                        <a:cs typeface="+mn-cs"/>
                        <a:sym typeface="Arial"/>
                      </a:endParaRPr>
                    </a:p>
                  </a:txBody>
                  <a:tcPr/>
                </a:tc>
                <a:tc>
                  <a:txBody>
                    <a:bodyPr/>
                    <a:lstStyle/>
                    <a:p>
                      <a:r>
                        <a:rPr lang="cs-CZ" sz="1400" b="0" i="0" u="none" strike="noStrike" cap="none" dirty="0">
                          <a:solidFill>
                            <a:schemeClr val="dk1"/>
                          </a:solidFill>
                          <a:effectLst/>
                          <a:latin typeface="+mn-lt"/>
                          <a:ea typeface="+mn-ea"/>
                          <a:cs typeface="+mn-cs"/>
                          <a:sym typeface="Arial"/>
                        </a:rPr>
                        <a:t>1 202 615</a:t>
                      </a:r>
                      <a:endParaRPr lang="cs-CZ" dirty="0"/>
                    </a:p>
                  </a:txBody>
                  <a:tcPr/>
                </a:tc>
                <a:tc>
                  <a:txBody>
                    <a:bodyPr/>
                    <a:lstStyle/>
                    <a:p>
                      <a:r>
                        <a:rPr lang="cs-CZ" dirty="0"/>
                        <a:t>Italy</a:t>
                      </a:r>
                    </a:p>
                  </a:txBody>
                  <a:tcPr/>
                </a:tc>
                <a:tc>
                  <a:txBody>
                    <a:bodyPr/>
                    <a:lstStyle/>
                    <a:p>
                      <a:r>
                        <a:rPr lang="cs-CZ" dirty="0"/>
                        <a:t>YES</a:t>
                      </a:r>
                    </a:p>
                  </a:txBody>
                  <a:tcPr/>
                </a:tc>
                <a:extLst>
                  <a:ext uri="{0D108BD9-81ED-4DB2-BD59-A6C34878D82A}">
                    <a16:rowId xmlns:a16="http://schemas.microsoft.com/office/drawing/2014/main" val="1765764503"/>
                  </a:ext>
                </a:extLst>
              </a:tr>
              <a:tr h="542335">
                <a:tc>
                  <a:txBody>
                    <a:bodyPr/>
                    <a:lstStyle/>
                    <a:p>
                      <a:r>
                        <a:rPr lang="cs-CZ" sz="1400" b="0" i="0" u="sng" strike="noStrike" cap="none" dirty="0">
                          <a:solidFill>
                            <a:schemeClr val="dk1"/>
                          </a:solidFill>
                          <a:effectLst/>
                          <a:latin typeface="+mn-lt"/>
                          <a:ea typeface="+mn-ea"/>
                          <a:cs typeface="+mn-cs"/>
                          <a:sym typeface="Arial"/>
                          <a:hlinkClick r:id="rId6">
                            <a:extLst>
                              <a:ext uri="{A12FA001-AC4F-418D-AE19-62706E023703}">
                                <ahyp:hlinkClr xmlns:ahyp="http://schemas.microsoft.com/office/drawing/2018/hyperlinkcolor" val="tx"/>
                              </a:ext>
                            </a:extLst>
                          </a:hlinkClick>
                        </a:rPr>
                        <a:t>Tatra banka, a.s.</a:t>
                      </a:r>
                      <a:endParaRPr lang="cs-CZ" sz="1400" b="0" i="0" u="sng" strike="noStrike" cap="none" dirty="0">
                        <a:solidFill>
                          <a:schemeClr val="dk1"/>
                        </a:solidFill>
                        <a:effectLst/>
                        <a:latin typeface="+mn-lt"/>
                        <a:ea typeface="+mn-ea"/>
                        <a:cs typeface="+mn-cs"/>
                        <a:sym typeface="Arial"/>
                      </a:endParaRPr>
                    </a:p>
                  </a:txBody>
                  <a:tcPr/>
                </a:tc>
                <a:tc>
                  <a:txBody>
                    <a:bodyPr/>
                    <a:lstStyle/>
                    <a:p>
                      <a:r>
                        <a:rPr lang="cs-CZ" sz="1400" b="0" i="0" u="none" strike="noStrike" cap="none" dirty="0">
                          <a:solidFill>
                            <a:schemeClr val="dk1"/>
                          </a:solidFill>
                          <a:effectLst/>
                          <a:latin typeface="+mn-lt"/>
                          <a:ea typeface="+mn-ea"/>
                          <a:cs typeface="+mn-cs"/>
                          <a:sym typeface="Arial"/>
                        </a:rPr>
                        <a:t>811 379</a:t>
                      </a:r>
                      <a:endParaRPr lang="cs-CZ" dirty="0"/>
                    </a:p>
                  </a:txBody>
                  <a:tcPr/>
                </a:tc>
                <a:tc>
                  <a:txBody>
                    <a:bodyPr/>
                    <a:lstStyle/>
                    <a:p>
                      <a:r>
                        <a:rPr lang="cs-CZ" sz="1400" b="0" i="0" u="none" strike="noStrike" cap="none" dirty="0" err="1">
                          <a:solidFill>
                            <a:schemeClr val="dk1"/>
                          </a:solidFill>
                          <a:effectLst/>
                          <a:latin typeface="+mn-lt"/>
                          <a:ea typeface="+mn-ea"/>
                          <a:cs typeface="+mn-cs"/>
                          <a:sym typeface="Arial"/>
                        </a:rPr>
                        <a:t>Raiffeisen</a:t>
                      </a:r>
                      <a:r>
                        <a:rPr lang="cs-CZ" sz="1400" b="0" i="0" u="none" strike="noStrike" cap="none" dirty="0">
                          <a:solidFill>
                            <a:schemeClr val="dk1"/>
                          </a:solidFill>
                          <a:effectLst/>
                          <a:latin typeface="+mn-lt"/>
                          <a:ea typeface="+mn-ea"/>
                          <a:cs typeface="+mn-cs"/>
                          <a:sym typeface="Arial"/>
                        </a:rPr>
                        <a:t> CEE, </a:t>
                      </a:r>
                      <a:r>
                        <a:rPr lang="cs-CZ" dirty="0" err="1"/>
                        <a:t>Austria</a:t>
                      </a:r>
                      <a:endParaRPr lang="cs-CZ" dirty="0"/>
                    </a:p>
                  </a:txBody>
                  <a:tcPr/>
                </a:tc>
                <a:tc>
                  <a:txBody>
                    <a:bodyPr/>
                    <a:lstStyle/>
                    <a:p>
                      <a:r>
                        <a:rPr lang="cs-CZ" dirty="0"/>
                        <a:t>YES</a:t>
                      </a:r>
                    </a:p>
                  </a:txBody>
                  <a:tcPr/>
                </a:tc>
                <a:extLst>
                  <a:ext uri="{0D108BD9-81ED-4DB2-BD59-A6C34878D82A}">
                    <a16:rowId xmlns:a16="http://schemas.microsoft.com/office/drawing/2014/main" val="1674254130"/>
                  </a:ext>
                </a:extLst>
              </a:tr>
              <a:tr h="542335">
                <a:tc>
                  <a:txBody>
                    <a:bodyPr/>
                    <a:lstStyle/>
                    <a:p>
                      <a:r>
                        <a:rPr lang="cs-CZ" sz="1400" b="0" i="0" u="sng" strike="noStrike" cap="none" dirty="0">
                          <a:solidFill>
                            <a:schemeClr val="dk1"/>
                          </a:solidFill>
                          <a:effectLst/>
                          <a:latin typeface="+mn-lt"/>
                          <a:ea typeface="+mn-ea"/>
                          <a:cs typeface="+mn-cs"/>
                          <a:sym typeface="Arial"/>
                          <a:hlinkClick r:id="rId7">
                            <a:extLst>
                              <a:ext uri="{A12FA001-AC4F-418D-AE19-62706E023703}">
                                <ahyp:hlinkClr xmlns:ahyp="http://schemas.microsoft.com/office/drawing/2018/hyperlinkcolor" val="tx"/>
                              </a:ext>
                            </a:extLst>
                          </a:hlinkClick>
                        </a:rPr>
                        <a:t>Československá obchodná banka, a.s.</a:t>
                      </a:r>
                      <a:endParaRPr lang="cs-CZ" sz="1400" b="0" i="0" u="sng" strike="noStrike" cap="none" dirty="0">
                        <a:solidFill>
                          <a:schemeClr val="dk1"/>
                        </a:solidFill>
                        <a:effectLst/>
                        <a:latin typeface="+mn-lt"/>
                        <a:ea typeface="+mn-ea"/>
                        <a:cs typeface="+mn-cs"/>
                        <a:sym typeface="Arial"/>
                      </a:endParaRPr>
                    </a:p>
                  </a:txBody>
                  <a:tcPr/>
                </a:tc>
                <a:tc>
                  <a:txBody>
                    <a:bodyPr/>
                    <a:lstStyle/>
                    <a:p>
                      <a:r>
                        <a:rPr lang="cs-CZ" sz="1400" b="0" i="0" u="none" strike="noStrike" cap="none" dirty="0">
                          <a:solidFill>
                            <a:schemeClr val="dk1"/>
                          </a:solidFill>
                          <a:effectLst/>
                          <a:latin typeface="+mn-lt"/>
                          <a:ea typeface="+mn-ea"/>
                          <a:cs typeface="+mn-cs"/>
                          <a:sym typeface="Arial"/>
                        </a:rPr>
                        <a:t>393 939</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dirty="0"/>
                        <a:t>KBC Bank, </a:t>
                      </a:r>
                      <a:r>
                        <a:rPr lang="cs-CZ" dirty="0" err="1"/>
                        <a:t>Belgium</a:t>
                      </a:r>
                      <a:endParaRPr lang="cs-CZ" dirty="0"/>
                    </a:p>
                  </a:txBody>
                  <a:tcPr/>
                </a:tc>
                <a:tc>
                  <a:txBody>
                    <a:bodyPr/>
                    <a:lstStyle/>
                    <a:p>
                      <a:r>
                        <a:rPr lang="cs-CZ" dirty="0"/>
                        <a:t>YES</a:t>
                      </a:r>
                    </a:p>
                  </a:txBody>
                  <a:tcPr/>
                </a:tc>
                <a:extLst>
                  <a:ext uri="{0D108BD9-81ED-4DB2-BD59-A6C34878D82A}">
                    <a16:rowId xmlns:a16="http://schemas.microsoft.com/office/drawing/2014/main" val="1733050631"/>
                  </a:ext>
                </a:extLst>
              </a:tr>
              <a:tr h="542335">
                <a:tc>
                  <a:txBody>
                    <a:bodyPr/>
                    <a:lstStyle/>
                    <a:p>
                      <a:r>
                        <a:rPr lang="cs-CZ" sz="1400" b="0" i="0" u="sng" strike="noStrike" cap="none" dirty="0">
                          <a:solidFill>
                            <a:schemeClr val="dk1"/>
                          </a:solidFill>
                          <a:effectLst/>
                          <a:latin typeface="+mn-lt"/>
                          <a:ea typeface="+mn-ea"/>
                          <a:cs typeface="+mn-cs"/>
                          <a:sym typeface="Arial"/>
                          <a:hlinkClick r:id="rId8">
                            <a:extLst>
                              <a:ext uri="{A12FA001-AC4F-418D-AE19-62706E023703}">
                                <ahyp:hlinkClr xmlns:ahyp="http://schemas.microsoft.com/office/drawing/2018/hyperlinkcolor" val="tx"/>
                              </a:ext>
                            </a:extLst>
                          </a:hlinkClick>
                        </a:rPr>
                        <a:t>UniCredit Bank Czech Republic and Slovakia</a:t>
                      </a:r>
                      <a:endParaRPr lang="cs-CZ" sz="1400" b="0" i="0" u="sng" strike="noStrike" cap="none" dirty="0">
                        <a:solidFill>
                          <a:schemeClr val="dk1"/>
                        </a:solidFill>
                        <a:effectLst/>
                        <a:latin typeface="+mn-lt"/>
                        <a:ea typeface="+mn-ea"/>
                        <a:cs typeface="+mn-cs"/>
                        <a:sym typeface="Arial"/>
                      </a:endParaRPr>
                    </a:p>
                  </a:txBody>
                  <a:tcPr/>
                </a:tc>
                <a:tc>
                  <a:txBody>
                    <a:bodyPr/>
                    <a:lstStyle/>
                    <a:p>
                      <a:r>
                        <a:rPr lang="cs-CZ" sz="1400" b="0" i="0" u="none" strike="noStrike" cap="none" dirty="0">
                          <a:solidFill>
                            <a:schemeClr val="dk1"/>
                          </a:solidFill>
                          <a:effectLst/>
                          <a:latin typeface="+mn-lt"/>
                          <a:ea typeface="+mn-ea"/>
                          <a:cs typeface="+mn-cs"/>
                          <a:sym typeface="Arial"/>
                        </a:rPr>
                        <a:t>234 229</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sz="1400" b="0" i="0" u="none" strike="noStrike" cap="none" dirty="0" err="1">
                          <a:solidFill>
                            <a:schemeClr val="dk1"/>
                          </a:solidFill>
                          <a:effectLst/>
                          <a:latin typeface="+mn-lt"/>
                          <a:ea typeface="+mn-ea"/>
                          <a:cs typeface="+mn-cs"/>
                          <a:sym typeface="Arial"/>
                        </a:rPr>
                        <a:t>UniCredit</a:t>
                      </a:r>
                      <a:r>
                        <a:rPr lang="cs-CZ" sz="1400" b="0" i="0" u="none" strike="noStrike" cap="none" dirty="0">
                          <a:solidFill>
                            <a:schemeClr val="dk1"/>
                          </a:solidFill>
                          <a:effectLst/>
                          <a:latin typeface="+mn-lt"/>
                          <a:ea typeface="+mn-ea"/>
                          <a:cs typeface="+mn-cs"/>
                          <a:sym typeface="Arial"/>
                        </a:rPr>
                        <a:t>, </a:t>
                      </a:r>
                      <a:r>
                        <a:rPr lang="cs-CZ" dirty="0"/>
                        <a:t>Italy </a:t>
                      </a:r>
                    </a:p>
                  </a:txBody>
                  <a:tcPr/>
                </a:tc>
                <a:tc>
                  <a:txBody>
                    <a:bodyPr/>
                    <a:lstStyle/>
                    <a:p>
                      <a:r>
                        <a:rPr lang="cs-CZ" dirty="0"/>
                        <a:t>YES</a:t>
                      </a:r>
                    </a:p>
                  </a:txBody>
                  <a:tcPr/>
                </a:tc>
                <a:extLst>
                  <a:ext uri="{0D108BD9-81ED-4DB2-BD59-A6C34878D82A}">
                    <a16:rowId xmlns:a16="http://schemas.microsoft.com/office/drawing/2014/main" val="1551132238"/>
                  </a:ext>
                </a:extLst>
              </a:tr>
              <a:tr h="542335">
                <a:tc>
                  <a:txBody>
                    <a:bodyPr/>
                    <a:lstStyle/>
                    <a:p>
                      <a:r>
                        <a:rPr lang="cs-CZ" sz="1400" b="0" i="0" u="sng" strike="noStrike" cap="none" dirty="0">
                          <a:solidFill>
                            <a:schemeClr val="dk1"/>
                          </a:solidFill>
                          <a:effectLst/>
                          <a:latin typeface="+mn-lt"/>
                          <a:ea typeface="+mn-ea"/>
                          <a:cs typeface="+mn-cs"/>
                          <a:sym typeface="Arial"/>
                        </a:rPr>
                        <a:t>Poštová banka, a.s.</a:t>
                      </a:r>
                    </a:p>
                  </a:txBody>
                  <a:tcPr/>
                </a:tc>
                <a:tc>
                  <a:txBody>
                    <a:bodyPr/>
                    <a:lstStyle/>
                    <a:p>
                      <a:r>
                        <a:rPr lang="cs-CZ" sz="1400" b="0" i="0" u="none" strike="noStrike" cap="none" dirty="0">
                          <a:solidFill>
                            <a:schemeClr val="dk1"/>
                          </a:solidFill>
                          <a:effectLst/>
                          <a:latin typeface="+mn-lt"/>
                          <a:ea typeface="+mn-ea"/>
                          <a:cs typeface="+mn-cs"/>
                          <a:sym typeface="Arial"/>
                        </a:rPr>
                        <a:t>134000</a:t>
                      </a:r>
                      <a:endParaRPr lang="cs-CZ" dirty="0"/>
                    </a:p>
                  </a:txBody>
                  <a:tcPr/>
                </a:tc>
                <a:tc>
                  <a:txBody>
                    <a:bodyPr/>
                    <a:lstStyle/>
                    <a:p>
                      <a:r>
                        <a:rPr lang="cs-CZ" dirty="0"/>
                        <a:t>- </a:t>
                      </a:r>
                    </a:p>
                  </a:txBody>
                  <a:tcPr/>
                </a:tc>
                <a:tc>
                  <a:txBody>
                    <a:bodyPr/>
                    <a:lstStyle/>
                    <a:p>
                      <a:r>
                        <a:rPr lang="cs-CZ" dirty="0"/>
                        <a:t>NO</a:t>
                      </a:r>
                    </a:p>
                  </a:txBody>
                  <a:tcPr/>
                </a:tc>
                <a:extLst>
                  <a:ext uri="{0D108BD9-81ED-4DB2-BD59-A6C34878D82A}">
                    <a16:rowId xmlns:a16="http://schemas.microsoft.com/office/drawing/2014/main" val="1519751600"/>
                  </a:ext>
                </a:extLst>
              </a:tr>
            </a:tbl>
          </a:graphicData>
        </a:graphic>
      </p:graphicFrame>
      <p:sp>
        <p:nvSpPr>
          <p:cNvPr id="7" name="TextovéPole 6">
            <a:extLst>
              <a:ext uri="{FF2B5EF4-FFF2-40B4-BE49-F238E27FC236}">
                <a16:creationId xmlns:a16="http://schemas.microsoft.com/office/drawing/2014/main" id="{DFEFD4D5-DEE6-2927-1656-AE655BB4E63F}"/>
              </a:ext>
            </a:extLst>
          </p:cNvPr>
          <p:cNvSpPr txBox="1"/>
          <p:nvPr/>
        </p:nvSpPr>
        <p:spPr>
          <a:xfrm>
            <a:off x="457200" y="1476075"/>
            <a:ext cx="8229600" cy="487313"/>
          </a:xfrm>
          <a:prstGeom prst="rect">
            <a:avLst/>
          </a:prstGeom>
          <a:noFill/>
        </p:spPr>
        <p:txBody>
          <a:bodyPr wrap="square" rtlCol="0">
            <a:spAutoFit/>
          </a:bodyPr>
          <a:lstStyle/>
          <a:p>
            <a:pPr marL="914400" lvl="2" algn="ctr">
              <a:spcBef>
                <a:spcPts val="200"/>
              </a:spcBef>
            </a:pPr>
            <a:r>
              <a:rPr lang="en-US" sz="1200" b="1" dirty="0">
                <a:solidFill>
                  <a:srgbClr val="1F3763"/>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The Banking Sector in the Slovak Republic</a:t>
            </a:r>
          </a:p>
          <a:p>
            <a:pPr marL="914400" lvl="2" algn="ctr">
              <a:spcBef>
                <a:spcPts val="200"/>
              </a:spcBef>
            </a:pPr>
            <a:r>
              <a:rPr lang="en-US" sz="1200" dirty="0">
                <a:effectLst/>
                <a:latin typeface="Times New Roman" panose="02020603050405020304" pitchFamily="18" charset="0"/>
                <a:ea typeface="Times New Roman" panose="02020603050405020304" pitchFamily="18" charset="0"/>
              </a:rPr>
              <a:t>These characteristics point to the high number of subsidiary banks operating in the Czech banking sector</a:t>
            </a:r>
            <a:endParaRPr lang="cs-CZ" sz="1200" b="1" dirty="0">
              <a:solidFill>
                <a:srgbClr val="1F3763"/>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79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a:t>
            </a:fld>
            <a:r>
              <a:rPr lang="en-US" sz="1400" b="0" i="0" u="none">
                <a:solidFill>
                  <a:schemeClr val="dk1"/>
                </a:solidFill>
                <a:latin typeface="Arial"/>
                <a:ea typeface="Arial"/>
                <a:cs typeface="Arial"/>
                <a:sym typeface="Arial"/>
              </a:rPr>
              <a:t>.</a:t>
            </a:r>
            <a:endParaRPr/>
          </a:p>
        </p:txBody>
      </p: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00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a:xfrm>
            <a:off x="457200" y="1941916"/>
            <a:ext cx="8229600" cy="4184246"/>
          </a:xfrm>
        </p:spPr>
        <p:txBody>
          <a:bodyPr/>
          <a:lstStyle/>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cs-CZ" sz="1800"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marL="114300" indent="0">
              <a:buNone/>
            </a:pPr>
            <a:endParaRPr lang="cs-CZ" sz="1800" b="1" dirty="0"/>
          </a:p>
        </p:txBody>
      </p:sp>
      <p:graphicFrame>
        <p:nvGraphicFramePr>
          <p:cNvPr id="6" name="Tabulka 6">
            <a:extLst>
              <a:ext uri="{FF2B5EF4-FFF2-40B4-BE49-F238E27FC236}">
                <a16:creationId xmlns:a16="http://schemas.microsoft.com/office/drawing/2014/main" id="{9C24C72A-A3E2-3EC4-8DA3-3E94C2937251}"/>
              </a:ext>
            </a:extLst>
          </p:cNvPr>
          <p:cNvGraphicFramePr>
            <a:graphicFrameLocks noGrp="1"/>
          </p:cNvGraphicFramePr>
          <p:nvPr>
            <p:extLst>
              <p:ext uri="{D42A27DB-BD31-4B8C-83A1-F6EECF244321}">
                <p14:modId xmlns:p14="http://schemas.microsoft.com/office/powerpoint/2010/main" val="2962896770"/>
              </p:ext>
            </p:extLst>
          </p:nvPr>
        </p:nvGraphicFramePr>
        <p:xfrm>
          <a:off x="438150" y="2218927"/>
          <a:ext cx="8229600" cy="4297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198295949"/>
                    </a:ext>
                  </a:extLst>
                </a:gridCol>
                <a:gridCol w="4114800">
                  <a:extLst>
                    <a:ext uri="{9D8B030D-6E8A-4147-A177-3AD203B41FA5}">
                      <a16:colId xmlns:a16="http://schemas.microsoft.com/office/drawing/2014/main" val="3445812960"/>
                    </a:ext>
                  </a:extLst>
                </a:gridCol>
              </a:tblGrid>
              <a:tr h="5529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relatively high </a:t>
                      </a:r>
                      <a:r>
                        <a:rPr lang="en-US" sz="1400" b="1" i="0" u="none" strike="noStrike" cap="none" dirty="0" err="1">
                          <a:solidFill>
                            <a:schemeClr val="tx1"/>
                          </a:solidFill>
                          <a:effectLst/>
                          <a:latin typeface="+mn-lt"/>
                          <a:ea typeface="+mn-ea"/>
                          <a:cs typeface="+mn-cs"/>
                          <a:sym typeface="Arial"/>
                        </a:rPr>
                        <a:t>capitalisation</a:t>
                      </a:r>
                      <a:r>
                        <a:rPr lang="en-US" sz="1400" b="1" i="0" u="none" strike="noStrike" cap="none" dirty="0">
                          <a:solidFill>
                            <a:schemeClr val="tx1"/>
                          </a:solidFill>
                          <a:effectLst/>
                          <a:latin typeface="+mn-lt"/>
                          <a:ea typeface="+mn-ea"/>
                          <a:cs typeface="+mn-cs"/>
                          <a:sym typeface="Arial"/>
                        </a:rPr>
                        <a:t> and profitability of the banking sector</a:t>
                      </a:r>
                    </a:p>
                    <a:p>
                      <a:endParaRPr lang="en-US" sz="1400" b="1" i="0" u="none" strike="noStrike" cap="none" dirty="0">
                        <a:solidFill>
                          <a:schemeClr val="tx1"/>
                        </a:solidFill>
                        <a:effectLst/>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low share of household debt in foreign currency</a:t>
                      </a:r>
                    </a:p>
                    <a:p>
                      <a:endParaRPr lang="cs-CZ" dirty="0"/>
                    </a:p>
                  </a:txBody>
                  <a:tcPr/>
                </a:tc>
                <a:extLst>
                  <a:ext uri="{0D108BD9-81ED-4DB2-BD59-A6C34878D82A}">
                    <a16:rowId xmlns:a16="http://schemas.microsoft.com/office/drawing/2014/main" val="2684334490"/>
                  </a:ext>
                </a:extLst>
              </a:tr>
              <a:tr h="5529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marginal importance of central bank financing</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the lower size of the banking sector's balance sheet relative to GDP</a:t>
                      </a:r>
                    </a:p>
                    <a:p>
                      <a:endParaRPr lang="cs-CZ" dirty="0"/>
                    </a:p>
                  </a:txBody>
                  <a:tcPr/>
                </a:tc>
                <a:extLst>
                  <a:ext uri="{0D108BD9-81ED-4DB2-BD59-A6C34878D82A}">
                    <a16:rowId xmlns:a16="http://schemas.microsoft.com/office/drawing/2014/main" val="2214854977"/>
                  </a:ext>
                </a:extLst>
              </a:tr>
              <a:tr h="5529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high share of financing of banks' balance sheets by customer deposits</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the higher concentration of the banking sector acting as a factor potentially exacerbating the negative consequences of a possible resolution of the crisis</a:t>
                      </a:r>
                    </a:p>
                  </a:txBody>
                  <a:tcPr/>
                </a:tc>
                <a:extLst>
                  <a:ext uri="{0D108BD9-81ED-4DB2-BD59-A6C34878D82A}">
                    <a16:rowId xmlns:a16="http://schemas.microsoft.com/office/drawing/2014/main" val="3207625842"/>
                  </a:ext>
                </a:extLst>
              </a:tr>
              <a:tr h="5529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low level of household and non-financial corporation debt, low share of household debt in foreign currency</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the quite dominant role of banking entities owned by euro area parent entities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cs-CZ" dirty="0">
                        <a:solidFill>
                          <a:schemeClr val="tx1"/>
                        </a:solidFill>
                        <a:effectLst/>
                      </a:endParaRPr>
                    </a:p>
                  </a:txBody>
                  <a:tcPr/>
                </a:tc>
                <a:extLst>
                  <a:ext uri="{0D108BD9-81ED-4DB2-BD59-A6C34878D82A}">
                    <a16:rowId xmlns:a16="http://schemas.microsoft.com/office/drawing/2014/main" val="697854271"/>
                  </a:ext>
                </a:extLst>
              </a:tr>
              <a:tr h="5529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low level of household and non-financial corporation debt</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the relatively significant role of the banking sector as an owner of domestic government bonds</a:t>
                      </a:r>
                      <a:endParaRPr lang="cs-CZ" dirty="0">
                        <a:solidFill>
                          <a:schemeClr val="tx1"/>
                        </a:solidFill>
                        <a:effectLst/>
                      </a:endParaRPr>
                    </a:p>
                    <a:p>
                      <a:endParaRPr lang="cs-CZ" dirty="0"/>
                    </a:p>
                  </a:txBody>
                  <a:tcPr/>
                </a:tc>
                <a:extLst>
                  <a:ext uri="{0D108BD9-81ED-4DB2-BD59-A6C34878D82A}">
                    <a16:rowId xmlns:a16="http://schemas.microsoft.com/office/drawing/2014/main" val="3755087837"/>
                  </a:ext>
                </a:extLst>
              </a:tr>
            </a:tbl>
          </a:graphicData>
        </a:graphic>
      </p:graphicFrame>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7" name="TextovéPole 6">
            <a:extLst>
              <a:ext uri="{FF2B5EF4-FFF2-40B4-BE49-F238E27FC236}">
                <a16:creationId xmlns:a16="http://schemas.microsoft.com/office/drawing/2014/main" id="{B96C1B3D-C707-1B64-959D-33F2DD67D8B4}"/>
              </a:ext>
            </a:extLst>
          </p:cNvPr>
          <p:cNvSpPr txBox="1"/>
          <p:nvPr/>
        </p:nvSpPr>
        <p:spPr>
          <a:xfrm>
            <a:off x="457200" y="1476075"/>
            <a:ext cx="8229600" cy="882293"/>
          </a:xfrm>
          <a:prstGeom prst="rect">
            <a:avLst/>
          </a:prstGeom>
          <a:noFill/>
        </p:spPr>
        <p:txBody>
          <a:bodyPr wrap="square" rtlCol="0">
            <a:spAutoFit/>
          </a:bodyPr>
          <a:lstStyle/>
          <a:p>
            <a:pPr marL="914400" lvl="2" algn="ctr">
              <a:spcBef>
                <a:spcPts val="200"/>
              </a:spcBef>
            </a:pPr>
            <a:r>
              <a:rPr lang="en-US" sz="1200" b="1" dirty="0">
                <a:solidFill>
                  <a:srgbClr val="1F3763"/>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The Banking Sector in the Czech Republic</a:t>
            </a:r>
          </a:p>
          <a:p>
            <a:pPr marL="914400" lvl="2" algn="ctr">
              <a:spcBef>
                <a:spcPts val="200"/>
              </a:spcBef>
            </a:pPr>
            <a:r>
              <a:rPr lang="en-US" sz="1200" dirty="0">
                <a:effectLst/>
                <a:latin typeface="Times New Roman" panose="02020603050405020304" pitchFamily="18" charset="0"/>
                <a:ea typeface="Times New Roman" panose="02020603050405020304" pitchFamily="18" charset="0"/>
              </a:rPr>
              <a:t>These characteristics point to the higher resilience and stability of the banking sector in the Czech Republic compared to many other EU Member States and members of the banking union.</a:t>
            </a:r>
          </a:p>
          <a:p>
            <a:pPr marL="914400" lvl="2" algn="ctr">
              <a:spcBef>
                <a:spcPts val="200"/>
              </a:spcBef>
            </a:pPr>
            <a:endParaRPr lang="cs-CZ" sz="1200" b="1" dirty="0">
              <a:solidFill>
                <a:srgbClr val="1F3763"/>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00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a:t>
            </a:fld>
            <a:r>
              <a:rPr lang="en-US" sz="1400" b="0" i="0" u="none">
                <a:solidFill>
                  <a:schemeClr val="dk1"/>
                </a:solidFill>
                <a:latin typeface="Arial"/>
                <a:ea typeface="Arial"/>
                <a:cs typeface="Arial"/>
                <a:sym typeface="Arial"/>
              </a:rPr>
              <a:t>.</a:t>
            </a:r>
            <a:endParaRPr/>
          </a:p>
        </p:txBody>
      </p: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00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a:xfrm>
            <a:off x="457200" y="1941916"/>
            <a:ext cx="8229600" cy="4184246"/>
          </a:xfrm>
        </p:spPr>
        <p:txBody>
          <a:bodyPr/>
          <a:lstStyle/>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cs-CZ" sz="1800"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marL="114300" indent="0">
              <a:buNone/>
            </a:pPr>
            <a:endParaRPr lang="cs-CZ" sz="1800" b="1" dirty="0"/>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7" name="TextovéPole 6">
            <a:extLst>
              <a:ext uri="{FF2B5EF4-FFF2-40B4-BE49-F238E27FC236}">
                <a16:creationId xmlns:a16="http://schemas.microsoft.com/office/drawing/2014/main" id="{B96C1B3D-C707-1B64-959D-33F2DD67D8B4}"/>
              </a:ext>
            </a:extLst>
          </p:cNvPr>
          <p:cNvSpPr txBox="1"/>
          <p:nvPr/>
        </p:nvSpPr>
        <p:spPr>
          <a:xfrm>
            <a:off x="457200" y="1476075"/>
            <a:ext cx="8229600" cy="671979"/>
          </a:xfrm>
          <a:prstGeom prst="rect">
            <a:avLst/>
          </a:prstGeom>
          <a:noFill/>
        </p:spPr>
        <p:txBody>
          <a:bodyPr wrap="square" rtlCol="0">
            <a:spAutoFit/>
          </a:bodyPr>
          <a:lstStyle/>
          <a:p>
            <a:pPr marL="914400" lvl="2" algn="ctr">
              <a:spcBef>
                <a:spcPts val="200"/>
              </a:spcBef>
            </a:pPr>
            <a:r>
              <a:rPr lang="en-US" sz="1200" b="1" dirty="0">
                <a:solidFill>
                  <a:srgbClr val="1F3763"/>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The Soundness of the Banking Sector in the Czech Republic and in Slovakia </a:t>
            </a:r>
          </a:p>
          <a:p>
            <a:pPr marL="914400" lvl="2" algn="ctr">
              <a:spcBef>
                <a:spcPts val="200"/>
              </a:spcBef>
            </a:pPr>
            <a:r>
              <a:rPr lang="en-US" sz="1200" dirty="0">
                <a:effectLst/>
                <a:latin typeface="Times New Roman" panose="02020603050405020304" pitchFamily="18" charset="0"/>
                <a:ea typeface="Times New Roman" panose="02020603050405020304" pitchFamily="18" charset="0"/>
              </a:rPr>
              <a:t>These characteristics point to the higher resilience and stability of the banking sector in the Czech Republic but also in Slovakia compared to many other EU Member States</a:t>
            </a:r>
            <a:endParaRPr lang="cs-CZ" sz="1200" b="1" dirty="0">
              <a:solidFill>
                <a:srgbClr val="1F3763"/>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8" name="Obrázek 7" descr="Obsah obrázku text, diagram, řada/pruh, Vykreslený graf&#10;&#10;Popis byl vytvořen automaticky">
            <a:extLst>
              <a:ext uri="{FF2B5EF4-FFF2-40B4-BE49-F238E27FC236}">
                <a16:creationId xmlns:a16="http://schemas.microsoft.com/office/drawing/2014/main" id="{196789B9-A3A4-44D5-0383-DA3263989E0E}"/>
              </a:ext>
            </a:extLst>
          </p:cNvPr>
          <p:cNvPicPr>
            <a:picLocks noChangeAspect="1"/>
          </p:cNvPicPr>
          <p:nvPr/>
        </p:nvPicPr>
        <p:blipFill>
          <a:blip r:embed="rId4"/>
          <a:stretch>
            <a:fillRect/>
          </a:stretch>
        </p:blipFill>
        <p:spPr>
          <a:xfrm>
            <a:off x="238728" y="3164774"/>
            <a:ext cx="4049766" cy="2024883"/>
          </a:xfrm>
          <a:prstGeom prst="rect">
            <a:avLst/>
          </a:prstGeom>
        </p:spPr>
      </p:pic>
      <p:pic>
        <p:nvPicPr>
          <p:cNvPr id="10" name="Obrázek 9" descr="Obsah obrázku text, diagram, řada/pruh, Vykreslený graf&#10;&#10;Popis byl vytvořen automaticky">
            <a:extLst>
              <a:ext uri="{FF2B5EF4-FFF2-40B4-BE49-F238E27FC236}">
                <a16:creationId xmlns:a16="http://schemas.microsoft.com/office/drawing/2014/main" id="{CB8DDB80-C080-A086-F532-EA7EAA548BF7}"/>
              </a:ext>
            </a:extLst>
          </p:cNvPr>
          <p:cNvPicPr>
            <a:picLocks noChangeAspect="1"/>
          </p:cNvPicPr>
          <p:nvPr/>
        </p:nvPicPr>
        <p:blipFill>
          <a:blip r:embed="rId5"/>
          <a:stretch>
            <a:fillRect/>
          </a:stretch>
        </p:blipFill>
        <p:spPr>
          <a:xfrm>
            <a:off x="4552950" y="3145631"/>
            <a:ext cx="4064000" cy="2032000"/>
          </a:xfrm>
          <a:prstGeom prst="rect">
            <a:avLst/>
          </a:prstGeom>
        </p:spPr>
      </p:pic>
    </p:spTree>
    <p:extLst>
      <p:ext uri="{BB962C8B-B14F-4D97-AF65-F5344CB8AC3E}">
        <p14:creationId xmlns:p14="http://schemas.microsoft.com/office/powerpoint/2010/main" val="8900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0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endParaRPr lang="cs-CZ" sz="1600" dirty="0">
              <a:latin typeface="Times New Roman" panose="02020603050405020304" pitchFamily="18" charset="0"/>
              <a:ea typeface="Times New Roman" panose="02020603050405020304" pitchFamily="18" charset="0"/>
            </a:endParaRPr>
          </a:p>
          <a:p>
            <a:pPr algn="just">
              <a:lnSpc>
                <a:spcPct val="150000"/>
              </a:lnSpc>
            </a:pPr>
            <a:r>
              <a:rPr lang="en-US" sz="1600" dirty="0">
                <a:latin typeface="Times New Roman" panose="02020603050405020304" pitchFamily="18" charset="0"/>
                <a:ea typeface="Times New Roman" panose="02020603050405020304" pitchFamily="18" charset="0"/>
              </a:rPr>
              <a:t>The Question of joining the European Banking Union is based on the </a:t>
            </a:r>
            <a:r>
              <a:rPr lang="en-US" sz="1600" b="1" dirty="0">
                <a:highlight>
                  <a:srgbClr val="FFFF00"/>
                </a:highlight>
                <a:latin typeface="Times New Roman" panose="02020603050405020304" pitchFamily="18" charset="0"/>
                <a:ea typeface="Times New Roman" panose="02020603050405020304" pitchFamily="18" charset="0"/>
              </a:rPr>
              <a:t>POWER OF MOMENT.  </a:t>
            </a:r>
          </a:p>
          <a:p>
            <a:pPr algn="just">
              <a:lnSpc>
                <a:spcPct val="150000"/>
              </a:lnSpc>
            </a:pPr>
            <a:endParaRPr lang="en-US" sz="1600" dirty="0">
              <a:latin typeface="Times New Roman" panose="02020603050405020304" pitchFamily="18" charset="0"/>
              <a:ea typeface="Times New Roman" panose="02020603050405020304" pitchFamily="18" charset="0"/>
            </a:endParaRPr>
          </a:p>
          <a:p>
            <a:pPr algn="just">
              <a:lnSpc>
                <a:spcPct val="150000"/>
              </a:lnSpc>
            </a:pPr>
            <a:r>
              <a:rPr lang="en-US" sz="1600" dirty="0">
                <a:latin typeface="Times New Roman" panose="02020603050405020304" pitchFamily="18" charset="0"/>
                <a:ea typeface="Times New Roman" panose="02020603050405020304" pitchFamily="18" charset="0"/>
              </a:rPr>
              <a:t>Why is the Slovakia member of the Banking Union? </a:t>
            </a:r>
          </a:p>
          <a:p>
            <a:pPr algn="just">
              <a:lnSpc>
                <a:spcPct val="150000"/>
              </a:lnSpc>
            </a:pPr>
            <a:endParaRPr lang="en-US" sz="1600" dirty="0">
              <a:latin typeface="Times New Roman" panose="02020603050405020304" pitchFamily="18" charset="0"/>
              <a:ea typeface="Times New Roman" panose="02020603050405020304" pitchFamily="18" charset="0"/>
            </a:endParaRPr>
          </a:p>
          <a:p>
            <a:pPr algn="just">
              <a:lnSpc>
                <a:spcPct val="150000"/>
              </a:lnSpc>
            </a:pPr>
            <a:r>
              <a:rPr lang="en-US" sz="1600" dirty="0">
                <a:latin typeface="Times New Roman" panose="02020603050405020304" pitchFamily="18" charset="0"/>
                <a:ea typeface="Times New Roman" panose="02020603050405020304" pitchFamily="18" charset="0"/>
              </a:rPr>
              <a:t>The structure of the Slovak Banking Sector is more-less the same as in Czech Republic.</a:t>
            </a:r>
          </a:p>
          <a:p>
            <a:pPr algn="just">
              <a:lnSpc>
                <a:spcPct val="150000"/>
              </a:lnSpc>
            </a:pPr>
            <a:endParaRPr lang="en-US" sz="1600" dirty="0">
              <a:latin typeface="Times New Roman" panose="02020603050405020304" pitchFamily="18" charset="0"/>
              <a:ea typeface="Times New Roman" panose="02020603050405020304" pitchFamily="18" charset="0"/>
            </a:endParaRPr>
          </a:p>
          <a:p>
            <a:pPr algn="just">
              <a:lnSpc>
                <a:spcPct val="150000"/>
              </a:lnSpc>
            </a:pPr>
            <a:r>
              <a:rPr lang="en-US" sz="1600" dirty="0">
                <a:latin typeface="Times New Roman" panose="02020603050405020304" pitchFamily="18" charset="0"/>
                <a:ea typeface="Times New Roman" panose="02020603050405020304" pitchFamily="18" charset="0"/>
              </a:rPr>
              <a:t>However, the following chart gives us the answer.</a:t>
            </a:r>
          </a:p>
          <a:p>
            <a:pPr marL="114300" indent="0" algn="just">
              <a:lnSpc>
                <a:spcPct val="150000"/>
              </a:lnSpc>
              <a:buNone/>
            </a:pPr>
            <a:endParaRPr lang="en-US" sz="1600" dirty="0">
              <a:effectLst/>
              <a:latin typeface="Times New Roman" panose="02020603050405020304" pitchFamily="18" charset="0"/>
              <a:ea typeface="Times New Roman" panose="02020603050405020304" pitchFamily="18" charset="0"/>
            </a:endParaRPr>
          </a:p>
          <a:p>
            <a:pPr algn="just">
              <a:lnSpc>
                <a:spcPct val="150000"/>
              </a:lnSpc>
            </a:pPr>
            <a:endParaRPr lang="cs-CZ" sz="1600" dirty="0">
              <a:effectLst/>
              <a:latin typeface="Times New Roman" panose="02020603050405020304" pitchFamily="18" charset="0"/>
              <a:ea typeface="Times New Roman" panose="02020603050405020304" pitchFamily="18" charset="0"/>
            </a:endParaRPr>
          </a:p>
          <a:p>
            <a:pPr algn="just">
              <a:lnSpc>
                <a:spcPct val="150000"/>
              </a:lnSpc>
            </a:pPr>
            <a:endParaRPr lang="cs-CZ" sz="1600" dirty="0">
              <a:effectLst/>
              <a:latin typeface="Times New Roman" panose="02020603050405020304" pitchFamily="18" charset="0"/>
              <a:ea typeface="Times New Roman" panose="02020603050405020304" pitchFamily="18" charset="0"/>
            </a:endParaRPr>
          </a:p>
          <a:p>
            <a:pPr algn="just">
              <a:lnSpc>
                <a:spcPct val="150000"/>
              </a:lnSpc>
            </a:pPr>
            <a:endParaRPr lang="cs-CZ" sz="1600" dirty="0">
              <a:latin typeface="Times New Roman" panose="02020603050405020304" pitchFamily="18" charset="0"/>
              <a:ea typeface="Times New Roman" panose="02020603050405020304" pitchFamily="18" charset="0"/>
            </a:endParaRPr>
          </a:p>
          <a:p>
            <a:pPr algn="just">
              <a:lnSpc>
                <a:spcPct val="150000"/>
              </a:lnSpc>
            </a:pPr>
            <a:endParaRPr lang="cs-CZ" sz="1600" dirty="0">
              <a:latin typeface="Times New Roman" panose="02020603050405020304" pitchFamily="18" charset="0"/>
              <a:ea typeface="Times New Roman" panose="02020603050405020304" pitchFamily="18" charset="0"/>
            </a:endParaRPr>
          </a:p>
          <a:p>
            <a:pPr marL="114300" indent="0" algn="just">
              <a:lnSpc>
                <a:spcPct val="150000"/>
              </a:lnSpc>
              <a:buNone/>
            </a:pPr>
            <a:endParaRPr lang="cs-CZ" sz="1600" dirty="0">
              <a:effectLst/>
              <a:latin typeface="Times New Roman" panose="02020603050405020304" pitchFamily="18" charset="0"/>
              <a:ea typeface="Times New Roman" panose="02020603050405020304" pitchFamily="18" charset="0"/>
            </a:endParaRPr>
          </a:p>
          <a:p>
            <a:pPr algn="just">
              <a:lnSpc>
                <a:spcPct val="150000"/>
              </a:lnSpc>
            </a:pPr>
            <a:endParaRPr lang="en-US" sz="1600" b="1" u="sng" dirty="0">
              <a:latin typeface="Times New Roman" panose="02020603050405020304" pitchFamily="18" charset="0"/>
              <a:ea typeface="Times New Roman" panose="02020603050405020304" pitchFamily="18" charset="0"/>
            </a:endParaRPr>
          </a:p>
          <a:p>
            <a:pPr algn="just">
              <a:lnSpc>
                <a:spcPct val="150000"/>
              </a:lnSpc>
            </a:pPr>
            <a:endParaRPr lang="en-US" sz="1600" b="1" u="sng" dirty="0">
              <a:latin typeface="Times New Roman" panose="02020603050405020304" pitchFamily="18" charset="0"/>
              <a:ea typeface="Times New Roman" panose="02020603050405020304" pitchFamily="18" charset="0"/>
            </a:endParaRPr>
          </a:p>
          <a:p>
            <a:pPr marL="114300" indent="0">
              <a:buNone/>
            </a:pPr>
            <a:endParaRPr lang="cs-CZ" sz="1600" b="1" dirty="0"/>
          </a:p>
        </p:txBody>
      </p:sp>
    </p:spTree>
    <p:extLst>
      <p:ext uri="{BB962C8B-B14F-4D97-AF65-F5344CB8AC3E}">
        <p14:creationId xmlns:p14="http://schemas.microsoft.com/office/powerpoint/2010/main" val="387700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0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endParaRPr lang="cs-CZ" sz="1200" dirty="0">
              <a:latin typeface="Times New Roman" panose="02020603050405020304" pitchFamily="18" charset="0"/>
              <a:ea typeface="Times New Roman" panose="02020603050405020304" pitchFamily="18" charset="0"/>
            </a:endParaRPr>
          </a:p>
          <a:p>
            <a:pPr algn="just">
              <a:lnSpc>
                <a:spcPct val="150000"/>
              </a:lnSpc>
            </a:pPr>
            <a:endParaRPr lang="en-US" sz="1200" dirty="0">
              <a:latin typeface="Times New Roman" panose="02020603050405020304" pitchFamily="18" charset="0"/>
              <a:ea typeface="Times New Roman" panose="02020603050405020304" pitchFamily="18" charset="0"/>
            </a:endParaRPr>
          </a:p>
          <a:p>
            <a:pPr algn="just">
              <a:lnSpc>
                <a:spcPct val="150000"/>
              </a:lnSpc>
            </a:pPr>
            <a:endParaRPr lang="en-US" sz="1200" dirty="0">
              <a:latin typeface="Times New Roman" panose="02020603050405020304" pitchFamily="18" charset="0"/>
              <a:ea typeface="Times New Roman" panose="02020603050405020304" pitchFamily="18" charset="0"/>
            </a:endParaRPr>
          </a:p>
          <a:p>
            <a:pPr algn="just">
              <a:lnSpc>
                <a:spcPct val="150000"/>
              </a:lnSpc>
            </a:pPr>
            <a:endParaRPr lang="en-US" sz="1200" dirty="0">
              <a:latin typeface="Times New Roman" panose="02020603050405020304" pitchFamily="18" charset="0"/>
              <a:ea typeface="Times New Roman" panose="02020603050405020304" pitchFamily="18" charset="0"/>
            </a:endParaRPr>
          </a:p>
          <a:p>
            <a:pPr marL="114300" indent="0" algn="just">
              <a:lnSpc>
                <a:spcPct val="150000"/>
              </a:lnSpc>
              <a:buNone/>
            </a:pPr>
            <a:endParaRPr lang="en-US" sz="1200" dirty="0">
              <a:effectLst/>
              <a:latin typeface="Times New Roman" panose="02020603050405020304" pitchFamily="18" charset="0"/>
              <a:ea typeface="Times New Roman" panose="02020603050405020304" pitchFamily="18" charset="0"/>
            </a:endParaRPr>
          </a:p>
          <a:p>
            <a:pPr algn="just">
              <a:lnSpc>
                <a:spcPct val="150000"/>
              </a:lnSpc>
            </a:pPr>
            <a:endParaRPr lang="cs-CZ" sz="1200" dirty="0">
              <a:effectLst/>
              <a:latin typeface="Times New Roman" panose="02020603050405020304" pitchFamily="18" charset="0"/>
              <a:ea typeface="Times New Roman" panose="02020603050405020304" pitchFamily="18" charset="0"/>
            </a:endParaRPr>
          </a:p>
          <a:p>
            <a:pPr algn="just">
              <a:lnSpc>
                <a:spcPct val="150000"/>
              </a:lnSpc>
            </a:pPr>
            <a:endParaRPr lang="cs-CZ" sz="1200" dirty="0">
              <a:effectLst/>
              <a:latin typeface="Times New Roman" panose="02020603050405020304" pitchFamily="18" charset="0"/>
              <a:ea typeface="Times New Roman" panose="02020603050405020304" pitchFamily="18" charset="0"/>
            </a:endParaRPr>
          </a:p>
          <a:p>
            <a:pPr algn="just">
              <a:lnSpc>
                <a:spcPct val="150000"/>
              </a:lnSpc>
            </a:pPr>
            <a:endParaRPr lang="cs-CZ" sz="1200" dirty="0">
              <a:latin typeface="Times New Roman" panose="02020603050405020304" pitchFamily="18" charset="0"/>
              <a:ea typeface="Times New Roman" panose="02020603050405020304" pitchFamily="18" charset="0"/>
            </a:endParaRPr>
          </a:p>
          <a:p>
            <a:pPr algn="just">
              <a:lnSpc>
                <a:spcPct val="150000"/>
              </a:lnSpc>
            </a:pPr>
            <a:endParaRPr lang="cs-CZ" sz="1200" dirty="0">
              <a:latin typeface="Times New Roman" panose="02020603050405020304" pitchFamily="18" charset="0"/>
              <a:ea typeface="Times New Roman" panose="02020603050405020304" pitchFamily="18" charset="0"/>
            </a:endParaRPr>
          </a:p>
          <a:p>
            <a:pPr marL="114300" indent="0" algn="just">
              <a:lnSpc>
                <a:spcPct val="150000"/>
              </a:lnSpc>
              <a:buNone/>
            </a:pPr>
            <a:endParaRPr lang="cs-CZ" sz="1200" dirty="0">
              <a:effectLst/>
              <a:latin typeface="Times New Roman" panose="02020603050405020304" pitchFamily="18" charset="0"/>
              <a:ea typeface="Times New Roman" panose="02020603050405020304" pitchFamily="18" charset="0"/>
            </a:endParaRPr>
          </a:p>
          <a:p>
            <a:pPr algn="just">
              <a:lnSpc>
                <a:spcPct val="150000"/>
              </a:lnSpc>
            </a:pPr>
            <a:endParaRPr lang="en-US" sz="1200" b="1" u="sng" dirty="0">
              <a:latin typeface="Times New Roman" panose="02020603050405020304" pitchFamily="18" charset="0"/>
              <a:ea typeface="Times New Roman" panose="02020603050405020304" pitchFamily="18" charset="0"/>
            </a:endParaRPr>
          </a:p>
          <a:p>
            <a:pPr algn="just">
              <a:lnSpc>
                <a:spcPct val="150000"/>
              </a:lnSpc>
            </a:pPr>
            <a:endParaRPr lang="en-US" sz="1200" b="1" u="sng" dirty="0">
              <a:latin typeface="Times New Roman" panose="02020603050405020304" pitchFamily="18" charset="0"/>
              <a:ea typeface="Times New Roman" panose="02020603050405020304" pitchFamily="18" charset="0"/>
            </a:endParaRPr>
          </a:p>
          <a:p>
            <a:pPr marL="114300" indent="0">
              <a:buNone/>
            </a:pPr>
            <a:endParaRPr lang="cs-CZ" sz="1200" b="1" dirty="0"/>
          </a:p>
        </p:txBody>
      </p:sp>
      <p:pic>
        <p:nvPicPr>
          <p:cNvPr id="6" name="Obrázek 5" descr="Obsah obrázku text, řada/pruh, Písmo, Vykreslený graf&#10;&#10;Popis byl vytvořen automaticky">
            <a:extLst>
              <a:ext uri="{FF2B5EF4-FFF2-40B4-BE49-F238E27FC236}">
                <a16:creationId xmlns:a16="http://schemas.microsoft.com/office/drawing/2014/main" id="{085C5714-342C-D644-0CCB-C2A89B178A03}"/>
              </a:ext>
            </a:extLst>
          </p:cNvPr>
          <p:cNvPicPr>
            <a:picLocks noChangeAspect="1"/>
          </p:cNvPicPr>
          <p:nvPr/>
        </p:nvPicPr>
        <p:blipFill>
          <a:blip r:embed="rId4"/>
          <a:stretch>
            <a:fillRect/>
          </a:stretch>
        </p:blipFill>
        <p:spPr>
          <a:xfrm>
            <a:off x="1182576" y="1789906"/>
            <a:ext cx="6502400" cy="4572000"/>
          </a:xfrm>
          <a:prstGeom prst="rect">
            <a:avLst/>
          </a:prstGeom>
        </p:spPr>
      </p:pic>
    </p:spTree>
    <p:extLst>
      <p:ext uri="{BB962C8B-B14F-4D97-AF65-F5344CB8AC3E}">
        <p14:creationId xmlns:p14="http://schemas.microsoft.com/office/powerpoint/2010/main" val="42842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0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r>
              <a:rPr lang="cs-CZ" sz="1400" b="1" u="sng" dirty="0">
                <a:latin typeface="Times New Roman" panose="02020603050405020304" pitchFamily="18" charset="0"/>
                <a:ea typeface="Times New Roman" panose="02020603050405020304" pitchFamily="18" charset="0"/>
              </a:rPr>
              <a:t>Czech Republic: </a:t>
            </a:r>
          </a:p>
          <a:p>
            <a:pPr algn="just">
              <a:lnSpc>
                <a:spcPct val="150000"/>
              </a:lnSpc>
            </a:pPr>
            <a:r>
              <a:rPr lang="en-US" sz="1400" dirty="0">
                <a:effectLst/>
                <a:latin typeface="Times New Roman" panose="02020603050405020304" pitchFamily="18" charset="0"/>
                <a:ea typeface="Times New Roman" panose="02020603050405020304" pitchFamily="18" charset="0"/>
              </a:rPr>
              <a:t>Czech Republic as the Member of Banking Union: </a:t>
            </a:r>
            <a:r>
              <a:rPr lang="en-US" sz="1400" b="1" dirty="0">
                <a:effectLst/>
                <a:latin typeface="Times New Roman" panose="02020603050405020304" pitchFamily="18" charset="0"/>
                <a:ea typeface="Times New Roman" panose="02020603050405020304" pitchFamily="18" charset="0"/>
              </a:rPr>
              <a:t>The question of the Power of the sword </a:t>
            </a:r>
            <a:endParaRPr lang="en-US" sz="1400" b="1" dirty="0">
              <a:latin typeface="Times New Roman" panose="02020603050405020304" pitchFamily="18" charset="0"/>
              <a:ea typeface="Times New Roman" panose="02020603050405020304" pitchFamily="18" charset="0"/>
            </a:endParaRPr>
          </a:p>
          <a:p>
            <a:pPr algn="just">
              <a:lnSpc>
                <a:spcPct val="150000"/>
              </a:lnSpc>
            </a:pPr>
            <a:r>
              <a:rPr lang="en-US" sz="1400" dirty="0">
                <a:effectLst/>
                <a:latin typeface="Times New Roman" panose="02020603050405020304" pitchFamily="18" charset="0"/>
                <a:ea typeface="Times New Roman" panose="02020603050405020304" pitchFamily="18" charset="0"/>
              </a:rPr>
              <a:t>According to the Czech government, </a:t>
            </a:r>
            <a:r>
              <a:rPr lang="en-US" sz="1400" b="1" dirty="0">
                <a:effectLst/>
                <a:latin typeface="Times New Roman" panose="02020603050405020304" pitchFamily="18" charset="0"/>
                <a:ea typeface="Times New Roman" panose="02020603050405020304" pitchFamily="18" charset="0"/>
              </a:rPr>
              <a:t>joining the banking union is associated with cross-border sharing of risks and losses and may therefore be more beneficial in this respect for those Member States whose banking sector is relatively less stable</a:t>
            </a:r>
            <a:r>
              <a:rPr lang="en-US" sz="1400" dirty="0">
                <a:effectLst/>
                <a:latin typeface="Times New Roman" panose="02020603050405020304" pitchFamily="18" charset="0"/>
                <a:ea typeface="Times New Roman" panose="02020603050405020304" pitchFamily="18" charset="0"/>
              </a:rPr>
              <a:t>.</a:t>
            </a:r>
          </a:p>
          <a:p>
            <a:pPr algn="just">
              <a:lnSpc>
                <a:spcPct val="150000"/>
              </a:lnSpc>
            </a:pPr>
            <a:r>
              <a:rPr lang="cs-CZ" sz="1400" dirty="0">
                <a:latin typeface="Times New Roman" panose="02020603050405020304" pitchFamily="18" charset="0"/>
                <a:ea typeface="Times New Roman" panose="02020603050405020304" pitchFamily="18" charset="0"/>
              </a:rPr>
              <a:t>It </a:t>
            </a:r>
            <a:r>
              <a:rPr lang="cs-CZ" sz="1400" dirty="0" err="1">
                <a:latin typeface="Times New Roman" panose="02020603050405020304" pitchFamily="18" charset="0"/>
                <a:ea typeface="Times New Roman" panose="02020603050405020304" pitchFamily="18" charset="0"/>
              </a:rPr>
              <a:t>is</a:t>
            </a:r>
            <a:r>
              <a:rPr lang="cs-CZ" sz="1400" dirty="0">
                <a:latin typeface="Times New Roman" panose="02020603050405020304" pitchFamily="18" charset="0"/>
                <a:ea typeface="Times New Roman" panose="02020603050405020304" pitchFamily="18" charset="0"/>
              </a:rPr>
              <a:t> not </a:t>
            </a:r>
            <a:r>
              <a:rPr lang="cs-CZ" sz="1400" dirty="0" err="1">
                <a:latin typeface="Times New Roman" panose="02020603050405020304" pitchFamily="18" charset="0"/>
                <a:ea typeface="Times New Roman" panose="02020603050405020304" pitchFamily="18" charset="0"/>
              </a:rPr>
              <a:t>appropriate</a:t>
            </a:r>
            <a:r>
              <a:rPr lang="cs-CZ" sz="1400" dirty="0">
                <a:latin typeface="Times New Roman" panose="02020603050405020304" pitchFamily="18" charset="0"/>
                <a:ea typeface="Times New Roman" panose="02020603050405020304" pitchFamily="18" charset="0"/>
              </a:rPr>
              <a:t> to </a:t>
            </a:r>
            <a:r>
              <a:rPr lang="cs-CZ" sz="1400" dirty="0" err="1">
                <a:latin typeface="Times New Roman" panose="02020603050405020304" pitchFamily="18" charset="0"/>
                <a:ea typeface="Times New Roman" panose="02020603050405020304" pitchFamily="18" charset="0"/>
              </a:rPr>
              <a:t>argue</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from</a:t>
            </a:r>
            <a:r>
              <a:rPr lang="cs-CZ" sz="1400" dirty="0">
                <a:latin typeface="Times New Roman" panose="02020603050405020304" pitchFamily="18" charset="0"/>
                <a:ea typeface="Times New Roman" panose="02020603050405020304" pitchFamily="18" charset="0"/>
              </a:rPr>
              <a:t> Czech </a:t>
            </a:r>
            <a:r>
              <a:rPr lang="cs-CZ" sz="1400" dirty="0" err="1">
                <a:latin typeface="Times New Roman" panose="02020603050405020304" pitchFamily="18" charset="0"/>
                <a:ea typeface="Times New Roman" panose="02020603050405020304" pitchFamily="18" charset="0"/>
              </a:rPr>
              <a:t>populism</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People</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simply</a:t>
            </a:r>
            <a:r>
              <a:rPr lang="cs-CZ" sz="1400" dirty="0">
                <a:latin typeface="Times New Roman" panose="02020603050405020304" pitchFamily="18" charset="0"/>
                <a:ea typeface="Times New Roman" panose="02020603050405020304" pitchFamily="18" charset="0"/>
              </a:rPr>
              <a:t> do not </a:t>
            </a:r>
            <a:r>
              <a:rPr lang="cs-CZ" sz="1400" dirty="0" err="1">
                <a:latin typeface="Times New Roman" panose="02020603050405020304" pitchFamily="18" charset="0"/>
                <a:ea typeface="Times New Roman" panose="02020603050405020304" pitchFamily="18" charset="0"/>
              </a:rPr>
              <a:t>see</a:t>
            </a:r>
            <a:r>
              <a:rPr lang="cs-CZ" sz="1400" dirty="0">
                <a:latin typeface="Times New Roman" panose="02020603050405020304" pitchFamily="18" charset="0"/>
                <a:ea typeface="Times New Roman" panose="02020603050405020304" pitchFamily="18" charset="0"/>
              </a:rPr>
              <a:t> any </a:t>
            </a:r>
            <a:r>
              <a:rPr lang="cs-CZ" sz="1400" dirty="0" err="1">
                <a:latin typeface="Times New Roman" panose="02020603050405020304" pitchFamily="18" charset="0"/>
                <a:ea typeface="Times New Roman" panose="02020603050405020304" pitchFamily="18" charset="0"/>
              </a:rPr>
              <a:t>economic</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advantage</a:t>
            </a:r>
            <a:r>
              <a:rPr lang="cs-CZ" sz="1400" dirty="0">
                <a:latin typeface="Times New Roman" panose="02020603050405020304" pitchFamily="18" charset="0"/>
                <a:ea typeface="Times New Roman" panose="02020603050405020304" pitchFamily="18" charset="0"/>
              </a:rPr>
              <a:t>; on </a:t>
            </a:r>
            <a:r>
              <a:rPr lang="cs-CZ" sz="1400" dirty="0" err="1">
                <a:latin typeface="Times New Roman" panose="02020603050405020304" pitchFamily="18" charset="0"/>
                <a:ea typeface="Times New Roman" panose="02020603050405020304" pitchFamily="18" charset="0"/>
              </a:rPr>
              <a:t>the</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contrary</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there</a:t>
            </a:r>
            <a:r>
              <a:rPr lang="cs-CZ" sz="1400" dirty="0">
                <a:latin typeface="Times New Roman" panose="02020603050405020304" pitchFamily="18" charset="0"/>
                <a:ea typeface="Times New Roman" panose="02020603050405020304" pitchFamily="18" charset="0"/>
              </a:rPr>
              <a:t> are </a:t>
            </a:r>
            <a:r>
              <a:rPr lang="cs-CZ" sz="1400" dirty="0" err="1">
                <a:latin typeface="Times New Roman" panose="02020603050405020304" pitchFamily="18" charset="0"/>
                <a:ea typeface="Times New Roman" panose="02020603050405020304" pitchFamily="18" charset="0"/>
              </a:rPr>
              <a:t>risks</a:t>
            </a:r>
            <a:r>
              <a:rPr lang="cs-CZ" sz="1400" dirty="0">
                <a:latin typeface="Times New Roman" panose="02020603050405020304" pitchFamily="18" charset="0"/>
                <a:ea typeface="Times New Roman" panose="02020603050405020304" pitchFamily="18" charset="0"/>
              </a:rPr>
              <a:t>.      </a:t>
            </a:r>
            <a:r>
              <a:rPr lang="cs-CZ" sz="1400" b="1" dirty="0">
                <a:highlight>
                  <a:srgbClr val="FF00FF"/>
                </a:highlight>
                <a:latin typeface="Times New Roman" panose="02020603050405020304" pitchFamily="18" charset="0"/>
                <a:ea typeface="Times New Roman" panose="02020603050405020304" pitchFamily="18" charset="0"/>
              </a:rPr>
              <a:t>NO NEED NO ACTION</a:t>
            </a:r>
          </a:p>
          <a:p>
            <a:pPr algn="just">
              <a:lnSpc>
                <a:spcPct val="150000"/>
              </a:lnSpc>
            </a:pPr>
            <a:r>
              <a:rPr lang="cs-CZ" sz="1400" b="1" dirty="0" err="1">
                <a:highlight>
                  <a:srgbClr val="FFFF00"/>
                </a:highlight>
                <a:latin typeface="Times New Roman" panose="02020603050405020304" pitchFamily="18" charset="0"/>
                <a:ea typeface="Times New Roman" panose="02020603050405020304" pitchFamily="18" charset="0"/>
              </a:rPr>
              <a:t>We</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have</a:t>
            </a:r>
            <a:r>
              <a:rPr lang="cs-CZ" sz="1400" b="1" dirty="0">
                <a:highlight>
                  <a:srgbClr val="FFFF00"/>
                </a:highlight>
                <a:latin typeface="Times New Roman" panose="02020603050405020304" pitchFamily="18" charset="0"/>
                <a:ea typeface="Times New Roman" panose="02020603050405020304" pitchFamily="18" charset="0"/>
              </a:rPr>
              <a:t> to </a:t>
            </a:r>
            <a:r>
              <a:rPr lang="cs-CZ" sz="1400" b="1" dirty="0" err="1">
                <a:highlight>
                  <a:srgbClr val="FFFF00"/>
                </a:highlight>
                <a:latin typeface="Times New Roman" panose="02020603050405020304" pitchFamily="18" charset="0"/>
                <a:ea typeface="Times New Roman" panose="02020603050405020304" pitchFamily="18" charset="0"/>
              </a:rPr>
              <a:t>ask</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what</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can</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joining</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the</a:t>
            </a:r>
            <a:r>
              <a:rPr lang="cs-CZ" sz="1400" b="1" dirty="0">
                <a:highlight>
                  <a:srgbClr val="FFFF00"/>
                </a:highlight>
                <a:latin typeface="Times New Roman" panose="02020603050405020304" pitchFamily="18" charset="0"/>
                <a:ea typeface="Times New Roman" panose="02020603050405020304" pitchFamily="18" charset="0"/>
              </a:rPr>
              <a:t> Banking Union and </a:t>
            </a:r>
            <a:r>
              <a:rPr lang="cs-CZ" sz="1400" b="1" dirty="0" err="1">
                <a:highlight>
                  <a:srgbClr val="FFFF00"/>
                </a:highlight>
                <a:latin typeface="Times New Roman" panose="02020603050405020304" pitchFamily="18" charset="0"/>
                <a:ea typeface="Times New Roman" panose="02020603050405020304" pitchFamily="18" charset="0"/>
              </a:rPr>
              <a:t>the</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eurozone</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bring</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for</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the</a:t>
            </a:r>
            <a:r>
              <a:rPr lang="cs-CZ" sz="1400" b="1" dirty="0">
                <a:highlight>
                  <a:srgbClr val="FFFF00"/>
                </a:highlight>
                <a:latin typeface="Times New Roman" panose="02020603050405020304" pitchFamily="18" charset="0"/>
                <a:ea typeface="Times New Roman" panose="02020603050405020304" pitchFamily="18" charset="0"/>
              </a:rPr>
              <a:t> Czech Republic? </a:t>
            </a:r>
          </a:p>
          <a:p>
            <a:pPr marL="114300" indent="0" algn="just">
              <a:lnSpc>
                <a:spcPct val="150000"/>
              </a:lnSpc>
              <a:buNone/>
            </a:pPr>
            <a:endParaRPr lang="cs-CZ" sz="1400" b="1" u="sng" dirty="0">
              <a:latin typeface="Times New Roman" panose="02020603050405020304" pitchFamily="18" charset="0"/>
              <a:ea typeface="Times New Roman" panose="02020603050405020304" pitchFamily="18" charset="0"/>
            </a:endParaRPr>
          </a:p>
          <a:p>
            <a:pPr marL="114300" indent="0" algn="just">
              <a:lnSpc>
                <a:spcPct val="150000"/>
              </a:lnSpc>
              <a:buNone/>
            </a:pPr>
            <a:r>
              <a:rPr lang="cs-CZ" sz="1400" b="1" u="sng" dirty="0">
                <a:latin typeface="Times New Roman" panose="02020603050405020304" pitchFamily="18" charset="0"/>
                <a:ea typeface="Times New Roman" panose="02020603050405020304" pitchFamily="18" charset="0"/>
              </a:rPr>
              <a:t>Slovakia:</a:t>
            </a:r>
          </a:p>
          <a:p>
            <a:pPr algn="just">
              <a:lnSpc>
                <a:spcPct val="150000"/>
              </a:lnSpc>
              <a:buFont typeface="Arial" panose="020B0604020202020204" pitchFamily="34" charset="0"/>
              <a:buChar char="•"/>
            </a:pPr>
            <a:r>
              <a:rPr lang="cs-CZ" sz="1400" dirty="0" err="1">
                <a:latin typeface="Times New Roman" panose="02020603050405020304" pitchFamily="18" charset="0"/>
                <a:ea typeface="Times New Roman" panose="02020603050405020304" pitchFamily="18" charset="0"/>
              </a:rPr>
              <a:t>Entry</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into</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the</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eurozone</a:t>
            </a:r>
            <a:r>
              <a:rPr lang="cs-CZ" sz="1400" dirty="0">
                <a:latin typeface="Times New Roman" panose="02020603050405020304" pitchFamily="18" charset="0"/>
                <a:ea typeface="Times New Roman" panose="02020603050405020304" pitchFamily="18" charset="0"/>
              </a:rPr>
              <a:t> (and </a:t>
            </a:r>
            <a:r>
              <a:rPr lang="cs-CZ" sz="1400" dirty="0" err="1">
                <a:latin typeface="Times New Roman" panose="02020603050405020304" pitchFamily="18" charset="0"/>
                <a:ea typeface="Times New Roman" panose="02020603050405020304" pitchFamily="18" charset="0"/>
              </a:rPr>
              <a:t>only</a:t>
            </a:r>
            <a:r>
              <a:rPr lang="cs-CZ" sz="1400" dirty="0">
                <a:latin typeface="Times New Roman" panose="02020603050405020304" pitchFamily="18" charset="0"/>
                <a:ea typeface="Times New Roman" panose="02020603050405020304" pitchFamily="18" charset="0"/>
              </a:rPr>
              <a:t> as a </a:t>
            </a:r>
            <a:r>
              <a:rPr lang="cs-CZ" sz="1400" dirty="0" err="1">
                <a:latin typeface="Times New Roman" panose="02020603050405020304" pitchFamily="18" charset="0"/>
                <a:ea typeface="Times New Roman" panose="02020603050405020304" pitchFamily="18" charset="0"/>
              </a:rPr>
              <a:t>consequence</a:t>
            </a:r>
            <a:r>
              <a:rPr lang="cs-CZ" sz="1400" dirty="0">
                <a:latin typeface="Times New Roman" panose="02020603050405020304" pitchFamily="18" charset="0"/>
                <a:ea typeface="Times New Roman" panose="02020603050405020304" pitchFamily="18" charset="0"/>
              </a:rPr>
              <a:t>) has </a:t>
            </a:r>
            <a:r>
              <a:rPr lang="cs-CZ" sz="1400" dirty="0" err="1">
                <a:latin typeface="Times New Roman" panose="02020603050405020304" pitchFamily="18" charset="0"/>
                <a:ea typeface="Times New Roman" panose="02020603050405020304" pitchFamily="18" charset="0"/>
              </a:rPr>
              <a:t>brought</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economic</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stabilisation</a:t>
            </a:r>
            <a:r>
              <a:rPr lang="cs-CZ" sz="1400" dirty="0">
                <a:latin typeface="Times New Roman" panose="02020603050405020304" pitchFamily="18" charset="0"/>
                <a:ea typeface="Times New Roman" panose="02020603050405020304" pitchFamily="18" charset="0"/>
              </a:rPr>
              <a:t> to Slovakia. </a:t>
            </a:r>
          </a:p>
          <a:p>
            <a:pPr algn="just">
              <a:lnSpc>
                <a:spcPct val="150000"/>
              </a:lnSpc>
              <a:buFont typeface="Arial" panose="020B0604020202020204" pitchFamily="34" charset="0"/>
              <a:buChar char="•"/>
            </a:pPr>
            <a:r>
              <a:rPr lang="cs-CZ" sz="1400" dirty="0" err="1">
                <a:latin typeface="Times New Roman" panose="02020603050405020304" pitchFamily="18" charset="0"/>
                <a:ea typeface="Times New Roman" panose="02020603050405020304" pitchFamily="18" charset="0"/>
              </a:rPr>
              <a:t>This</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is</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clearly</a:t>
            </a:r>
            <a:r>
              <a:rPr lang="cs-CZ" sz="1400" dirty="0">
                <a:latin typeface="Times New Roman" panose="02020603050405020304" pitchFamily="18" charset="0"/>
                <a:ea typeface="Times New Roman" panose="02020603050405020304" pitchFamily="18" charset="0"/>
              </a:rPr>
              <a:t> a big plus </a:t>
            </a:r>
            <a:r>
              <a:rPr lang="cs-CZ" sz="1400" dirty="0" err="1">
                <a:latin typeface="Times New Roman" panose="02020603050405020304" pitchFamily="18" charset="0"/>
                <a:ea typeface="Times New Roman" panose="02020603050405020304" pitchFamily="18" charset="0"/>
              </a:rPr>
              <a:t>for</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the</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Slovak</a:t>
            </a:r>
            <a:r>
              <a:rPr lang="cs-CZ" sz="1400" dirty="0">
                <a:latin typeface="Times New Roman" panose="02020603050405020304" pitchFamily="18" charset="0"/>
                <a:ea typeface="Times New Roman" panose="02020603050405020304" pitchFamily="18" charset="0"/>
              </a:rPr>
              <a:t> </a:t>
            </a:r>
            <a:r>
              <a:rPr lang="cs-CZ" sz="1400" dirty="0" err="1">
                <a:latin typeface="Times New Roman" panose="02020603050405020304" pitchFamily="18" charset="0"/>
                <a:ea typeface="Times New Roman" panose="02020603050405020304" pitchFamily="18" charset="0"/>
              </a:rPr>
              <a:t>economy</a:t>
            </a:r>
            <a:r>
              <a:rPr lang="cs-CZ" sz="1400" dirty="0">
                <a:latin typeface="Times New Roman" panose="02020603050405020304" pitchFamily="18" charset="0"/>
                <a:ea typeface="Times New Roman" panose="02020603050405020304" pitchFamily="18" charset="0"/>
              </a:rPr>
              <a:t>. </a:t>
            </a:r>
          </a:p>
          <a:p>
            <a:pPr marL="114300" indent="0" algn="just">
              <a:lnSpc>
                <a:spcPct val="150000"/>
              </a:lnSpc>
              <a:buNone/>
            </a:pPr>
            <a:endParaRPr lang="cs-CZ" sz="1400" dirty="0">
              <a:latin typeface="Times New Roman" panose="02020603050405020304" pitchFamily="18" charset="0"/>
              <a:ea typeface="Times New Roman" panose="02020603050405020304" pitchFamily="18" charset="0"/>
            </a:endParaRPr>
          </a:p>
          <a:p>
            <a:pPr algn="just">
              <a:lnSpc>
                <a:spcPct val="150000"/>
              </a:lnSpc>
            </a:pPr>
            <a:endParaRPr lang="en-US" sz="1400" dirty="0">
              <a:effectLst/>
              <a:latin typeface="Times New Roman" panose="02020603050405020304" pitchFamily="18" charset="0"/>
              <a:ea typeface="Times New Roman" panose="02020603050405020304" pitchFamily="18" charset="0"/>
            </a:endParaRPr>
          </a:p>
          <a:p>
            <a:pPr algn="just">
              <a:lnSpc>
                <a:spcPct val="150000"/>
              </a:lnSpc>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latin typeface="Times New Roman" panose="02020603050405020304" pitchFamily="18" charset="0"/>
              <a:ea typeface="Times New Roman" panose="02020603050405020304" pitchFamily="18" charset="0"/>
            </a:endParaRPr>
          </a:p>
          <a:p>
            <a:pPr algn="just">
              <a:lnSpc>
                <a:spcPct val="150000"/>
              </a:lnSpc>
            </a:pPr>
            <a:endParaRPr lang="cs-CZ" sz="1400" dirty="0">
              <a:latin typeface="Times New Roman" panose="02020603050405020304" pitchFamily="18" charset="0"/>
              <a:ea typeface="Times New Roman" panose="02020603050405020304" pitchFamily="18" charset="0"/>
            </a:endParaRPr>
          </a:p>
          <a:p>
            <a:pPr marL="114300" indent="0" algn="just">
              <a:lnSpc>
                <a:spcPct val="150000"/>
              </a:lnSpc>
              <a:buNone/>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marL="114300" indent="0">
              <a:buNone/>
            </a:pPr>
            <a:endParaRPr lang="cs-CZ" sz="1400" b="1" dirty="0"/>
          </a:p>
        </p:txBody>
      </p:sp>
    </p:spTree>
    <p:extLst>
      <p:ext uri="{BB962C8B-B14F-4D97-AF65-F5344CB8AC3E}">
        <p14:creationId xmlns:p14="http://schemas.microsoft.com/office/powerpoint/2010/main" val="118700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0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r>
              <a:rPr lang="cs-CZ" sz="1800" b="1" dirty="0" err="1">
                <a:effectLst/>
                <a:latin typeface="Times New Roman" panose="02020603050405020304" pitchFamily="18" charset="0"/>
                <a:ea typeface="Times New Roman" panose="02020603050405020304" pitchFamily="18" charset="0"/>
              </a:rPr>
              <a:t>Conclusion</a:t>
            </a:r>
            <a:r>
              <a:rPr lang="cs-CZ" sz="1800" b="1" dirty="0" err="1">
                <a:latin typeface="Times New Roman" panose="02020603050405020304" pitchFamily="18" charset="0"/>
                <a:ea typeface="Times New Roman" panose="02020603050405020304" pitchFamily="18" charset="0"/>
              </a:rPr>
              <a:t>s</a:t>
            </a:r>
            <a:r>
              <a:rPr lang="cs-CZ" sz="1800" b="1" dirty="0">
                <a:latin typeface="Times New Roman" panose="02020603050405020304" pitchFamily="18" charset="0"/>
                <a:ea typeface="Times New Roman" panose="02020603050405020304" pitchFamily="18" charset="0"/>
              </a:rPr>
              <a:t>:</a:t>
            </a:r>
            <a:endParaRPr lang="cs-CZ" sz="1800" dirty="0">
              <a:effectLst/>
              <a:latin typeface="Times New Roman" panose="02020603050405020304" pitchFamily="18" charset="0"/>
              <a:ea typeface="Times New Roman" panose="02020603050405020304" pitchFamily="18" charset="0"/>
            </a:endParaRPr>
          </a:p>
          <a:p>
            <a:pPr algn="just">
              <a:lnSpc>
                <a:spcPct val="150000"/>
              </a:lnSpc>
              <a:buFont typeface="Arial" panose="020B0604020202020204" pitchFamily="34" charset="0"/>
              <a:buChar char="•"/>
            </a:pPr>
            <a:r>
              <a:rPr lang="cs-CZ" sz="1600" dirty="0">
                <a:latin typeface="Times New Roman" panose="02020603050405020304" pitchFamily="18" charset="0"/>
                <a:ea typeface="Times New Roman" panose="02020603050405020304" pitchFamily="18" charset="0"/>
              </a:rPr>
              <a:t>1. SSM and SRM </a:t>
            </a:r>
            <a:r>
              <a:rPr lang="cs-CZ" sz="1600" dirty="0" err="1">
                <a:latin typeface="Times New Roman" panose="02020603050405020304" pitchFamily="18" charset="0"/>
                <a:ea typeface="Times New Roman" panose="02020603050405020304" pitchFamily="18" charset="0"/>
              </a:rPr>
              <a:t>were</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created</a:t>
            </a:r>
            <a:r>
              <a:rPr lang="cs-CZ" sz="1600" dirty="0">
                <a:latin typeface="Times New Roman" panose="02020603050405020304" pitchFamily="18" charset="0"/>
                <a:ea typeface="Times New Roman" panose="02020603050405020304" pitchFamily="18" charset="0"/>
              </a:rPr>
              <a:t> to </a:t>
            </a:r>
            <a:r>
              <a:rPr lang="cs-CZ" sz="1600" dirty="0" err="1">
                <a:latin typeface="Times New Roman" panose="02020603050405020304" pitchFamily="18" charset="0"/>
                <a:ea typeface="Times New Roman" panose="02020603050405020304" pitchFamily="18" charset="0"/>
              </a:rPr>
              <a:t>ensure</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the</a:t>
            </a:r>
            <a:r>
              <a:rPr lang="cs-CZ" sz="1600" dirty="0">
                <a:latin typeface="Times New Roman" panose="02020603050405020304" pitchFamily="18" charset="0"/>
                <a:ea typeface="Times New Roman" panose="02020603050405020304" pitchFamily="18" charset="0"/>
              </a:rPr>
              <a:t> proper </a:t>
            </a:r>
            <a:r>
              <a:rPr lang="cs-CZ" sz="1600" dirty="0" err="1">
                <a:latin typeface="Times New Roman" panose="02020603050405020304" pitchFamily="18" charset="0"/>
                <a:ea typeface="Times New Roman" panose="02020603050405020304" pitchFamily="18" charset="0"/>
              </a:rPr>
              <a:t>implementation</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of</a:t>
            </a:r>
            <a:r>
              <a:rPr lang="cs-CZ" sz="1600" dirty="0">
                <a:latin typeface="Times New Roman" panose="02020603050405020304" pitchFamily="18" charset="0"/>
                <a:ea typeface="Times New Roman" panose="02020603050405020304" pitchFamily="18" charset="0"/>
              </a:rPr>
              <a:t> EU </a:t>
            </a:r>
            <a:r>
              <a:rPr lang="cs-CZ" sz="1600" dirty="0" err="1">
                <a:latin typeface="Times New Roman" panose="02020603050405020304" pitchFamily="18" charset="0"/>
                <a:ea typeface="Times New Roman" panose="02020603050405020304" pitchFamily="18" charset="0"/>
              </a:rPr>
              <a:t>law</a:t>
            </a:r>
            <a:r>
              <a:rPr lang="cs-CZ" sz="1600" dirty="0">
                <a:latin typeface="Times New Roman" panose="02020603050405020304" pitchFamily="18" charset="0"/>
                <a:ea typeface="Times New Roman" panose="02020603050405020304" pitchFamily="18" charset="0"/>
              </a:rPr>
              <a:t>. In </a:t>
            </a:r>
            <a:r>
              <a:rPr lang="cs-CZ" sz="1600" dirty="0" err="1">
                <a:latin typeface="Times New Roman" panose="02020603050405020304" pitchFamily="18" charset="0"/>
                <a:ea typeface="Times New Roman" panose="02020603050405020304" pitchFamily="18" charset="0"/>
              </a:rPr>
              <a:t>fact</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the</a:t>
            </a:r>
            <a:r>
              <a:rPr lang="cs-CZ" sz="1600" dirty="0">
                <a:latin typeface="Times New Roman" panose="02020603050405020304" pitchFamily="18" charset="0"/>
                <a:ea typeface="Times New Roman" panose="02020603050405020304" pitchFamily="18" charset="0"/>
              </a:rPr>
              <a:t> most </a:t>
            </a:r>
            <a:r>
              <a:rPr lang="cs-CZ" sz="1600" dirty="0" err="1">
                <a:latin typeface="Times New Roman" panose="02020603050405020304" pitchFamily="18" charset="0"/>
                <a:ea typeface="Times New Roman" panose="02020603050405020304" pitchFamily="18" charset="0"/>
              </a:rPr>
              <a:t>problematic</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points</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for</a:t>
            </a:r>
            <a:r>
              <a:rPr lang="cs-CZ" sz="1600" dirty="0">
                <a:latin typeface="Times New Roman" panose="02020603050405020304" pitchFamily="18" charset="0"/>
                <a:ea typeface="Times New Roman" panose="02020603050405020304" pitchFamily="18" charset="0"/>
              </a:rPr>
              <a:t> Czech Republic are </a:t>
            </a:r>
            <a:r>
              <a:rPr lang="cs-CZ" sz="1600" dirty="0" err="1">
                <a:latin typeface="Times New Roman" panose="02020603050405020304" pitchFamily="18" charset="0"/>
                <a:ea typeface="Times New Roman" panose="02020603050405020304" pitchFamily="18" charset="0"/>
              </a:rPr>
              <a:t>conferral</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from</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national</a:t>
            </a:r>
            <a:r>
              <a:rPr lang="cs-CZ" sz="1600" dirty="0">
                <a:latin typeface="Times New Roman" panose="02020603050405020304" pitchFamily="18" charset="0"/>
                <a:ea typeface="Times New Roman" panose="02020603050405020304" pitchFamily="18" charset="0"/>
              </a:rPr>
              <a:t> to </a:t>
            </a:r>
            <a:r>
              <a:rPr lang="cs-CZ" sz="1600" dirty="0" err="1">
                <a:latin typeface="Times New Roman" panose="02020603050405020304" pitchFamily="18" charset="0"/>
                <a:ea typeface="Times New Roman" panose="02020603050405020304" pitchFamily="18" charset="0"/>
              </a:rPr>
              <a:t>European</a:t>
            </a:r>
            <a:r>
              <a:rPr lang="cs-CZ" sz="1600" dirty="0">
                <a:latin typeface="Times New Roman" panose="02020603050405020304" pitchFamily="18" charset="0"/>
                <a:ea typeface="Times New Roman" panose="02020603050405020304" pitchFamily="18" charset="0"/>
              </a:rPr>
              <a:t> level</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of</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legislative</a:t>
            </a:r>
            <a:r>
              <a:rPr lang="cs-CZ" sz="1600" b="1" dirty="0">
                <a:latin typeface="Times New Roman" panose="02020603050405020304" pitchFamily="18" charset="0"/>
                <a:ea typeface="Times New Roman" panose="02020603050405020304" pitchFamily="18" charset="0"/>
              </a:rPr>
              <a:t> and/</a:t>
            </a:r>
            <a:r>
              <a:rPr lang="cs-CZ" sz="1600" b="1" dirty="0" err="1">
                <a:latin typeface="Times New Roman" panose="02020603050405020304" pitchFamily="18" charset="0"/>
                <a:ea typeface="Times New Roman" panose="02020603050405020304" pitchFamily="18" charset="0"/>
              </a:rPr>
              <a:t>or</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decision-making</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competencies</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about</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how</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the</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money</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placed</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or</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collected</a:t>
            </a:r>
            <a:r>
              <a:rPr lang="cs-CZ" sz="1600" b="1" dirty="0">
                <a:latin typeface="Times New Roman" panose="02020603050405020304" pitchFamily="18" charset="0"/>
                <a:ea typeface="Times New Roman" panose="02020603050405020304" pitchFamily="18" charset="0"/>
              </a:rPr>
              <a:t> in Czech Republic </a:t>
            </a:r>
            <a:r>
              <a:rPr lang="cs-CZ" sz="1600" b="1" dirty="0" err="1">
                <a:latin typeface="Times New Roman" panose="02020603050405020304" pitchFamily="18" charset="0"/>
                <a:ea typeface="Times New Roman" panose="02020603050405020304" pitchFamily="18" charset="0"/>
              </a:rPr>
              <a:t>should</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be</a:t>
            </a:r>
            <a:r>
              <a:rPr lang="cs-CZ" sz="1600" b="1" dirty="0">
                <a:latin typeface="Times New Roman" panose="02020603050405020304" pitchFamily="18" charset="0"/>
                <a:ea typeface="Times New Roman" panose="02020603050405020304" pitchFamily="18" charset="0"/>
              </a:rPr>
              <a:t> ALLOCATED (</a:t>
            </a:r>
            <a:r>
              <a:rPr lang="cs-CZ" sz="1600" b="1" dirty="0" err="1">
                <a:latin typeface="Times New Roman" panose="02020603050405020304" pitchFamily="18" charset="0"/>
                <a:ea typeface="Times New Roman" panose="02020603050405020304" pitchFamily="18" charset="0"/>
              </a:rPr>
              <a:t>used</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or</a:t>
            </a:r>
            <a:r>
              <a:rPr lang="cs-CZ" sz="1600" b="1" dirty="0">
                <a:latin typeface="Times New Roman" panose="02020603050405020304" pitchFamily="18" charset="0"/>
                <a:ea typeface="Times New Roman" panose="02020603050405020304" pitchFamily="18" charset="0"/>
              </a:rPr>
              <a:t> </a:t>
            </a:r>
            <a:r>
              <a:rPr lang="cs-CZ" sz="1600" b="1" dirty="0" err="1">
                <a:latin typeface="Times New Roman" panose="02020603050405020304" pitchFamily="18" charset="0"/>
                <a:ea typeface="Times New Roman" panose="02020603050405020304" pitchFamily="18" charset="0"/>
              </a:rPr>
              <a:t>trasnfered</a:t>
            </a:r>
            <a:r>
              <a:rPr lang="cs-CZ" sz="1600" b="1" dirty="0">
                <a:latin typeface="Times New Roman" panose="02020603050405020304" pitchFamily="18" charset="0"/>
                <a:ea typeface="Times New Roman" panose="02020603050405020304" pitchFamily="18" charset="0"/>
              </a:rPr>
              <a:t>(. </a:t>
            </a:r>
            <a:r>
              <a:rPr lang="cs-CZ" sz="1600" b="1" dirty="0">
                <a:highlight>
                  <a:srgbClr val="FFFF00"/>
                </a:highlight>
                <a:latin typeface="Times New Roman" panose="02020603050405020304" pitchFamily="18" charset="0"/>
                <a:ea typeface="Times New Roman" panose="02020603050405020304" pitchFamily="18" charset="0"/>
              </a:rPr>
              <a:t>In </a:t>
            </a:r>
            <a:r>
              <a:rPr lang="cs-CZ" sz="1600" b="1" dirty="0" err="1">
                <a:highlight>
                  <a:srgbClr val="FFFF00"/>
                </a:highlight>
                <a:latin typeface="Times New Roman" panose="02020603050405020304" pitchFamily="18" charset="0"/>
                <a:ea typeface="Times New Roman" panose="02020603050405020304" pitchFamily="18" charset="0"/>
              </a:rPr>
              <a:t>fact</a:t>
            </a:r>
            <a:r>
              <a:rPr lang="cs-CZ" sz="1600" b="1" dirty="0">
                <a:highlight>
                  <a:srgbClr val="FFFF00"/>
                </a:highlight>
                <a:latin typeface="Times New Roman" panose="02020603050405020304" pitchFamily="18" charset="0"/>
                <a:ea typeface="Times New Roman" panose="02020603050405020304" pitchFamily="18" charset="0"/>
              </a:rPr>
              <a:t> – </a:t>
            </a:r>
            <a:r>
              <a:rPr lang="cs-CZ" sz="1600" b="1" dirty="0" err="1">
                <a:highlight>
                  <a:srgbClr val="FFFF00"/>
                </a:highlight>
                <a:latin typeface="Times New Roman" panose="02020603050405020304" pitchFamily="18" charset="0"/>
                <a:ea typeface="Times New Roman" panose="02020603050405020304" pitchFamily="18" charset="0"/>
              </a:rPr>
              <a:t>substantial</a:t>
            </a:r>
            <a:r>
              <a:rPr lang="cs-CZ" sz="1600" b="1" dirty="0">
                <a:highlight>
                  <a:srgbClr val="FFFF00"/>
                </a:highlight>
                <a:latin typeface="Times New Roman" panose="02020603050405020304" pitchFamily="18" charset="0"/>
                <a:ea typeface="Times New Roman" panose="02020603050405020304" pitchFamily="18" charset="0"/>
              </a:rPr>
              <a:t> </a:t>
            </a:r>
            <a:r>
              <a:rPr lang="cs-CZ" sz="1600" b="1" dirty="0" err="1">
                <a:highlight>
                  <a:srgbClr val="FFFF00"/>
                </a:highlight>
                <a:latin typeface="Times New Roman" panose="02020603050405020304" pitchFamily="18" charset="0"/>
                <a:ea typeface="Times New Roman" panose="02020603050405020304" pitchFamily="18" charset="0"/>
              </a:rPr>
              <a:t>rules</a:t>
            </a:r>
            <a:r>
              <a:rPr lang="cs-CZ" sz="1600" b="1" dirty="0">
                <a:highlight>
                  <a:srgbClr val="FFFF00"/>
                </a:highlight>
                <a:latin typeface="Times New Roman" panose="02020603050405020304" pitchFamily="18" charset="0"/>
                <a:ea typeface="Times New Roman" panose="02020603050405020304" pitchFamily="18" charset="0"/>
              </a:rPr>
              <a:t> </a:t>
            </a:r>
            <a:r>
              <a:rPr lang="cs-CZ" sz="1600" b="1" dirty="0" err="1">
                <a:highlight>
                  <a:srgbClr val="FFFF00"/>
                </a:highlight>
                <a:latin typeface="Times New Roman" panose="02020603050405020304" pitchFamily="18" charset="0"/>
                <a:ea typeface="Times New Roman" panose="02020603050405020304" pitchFamily="18" charset="0"/>
              </a:rPr>
              <a:t>will</a:t>
            </a:r>
            <a:r>
              <a:rPr lang="cs-CZ" sz="1600" b="1" dirty="0">
                <a:highlight>
                  <a:srgbClr val="FFFF00"/>
                </a:highlight>
                <a:latin typeface="Times New Roman" panose="02020603050405020304" pitchFamily="18" charset="0"/>
                <a:ea typeface="Times New Roman" panose="02020603050405020304" pitchFamily="18" charset="0"/>
              </a:rPr>
              <a:t> </a:t>
            </a:r>
            <a:r>
              <a:rPr lang="cs-CZ" sz="1600" b="1" dirty="0" err="1">
                <a:highlight>
                  <a:srgbClr val="FFFF00"/>
                </a:highlight>
                <a:latin typeface="Times New Roman" panose="02020603050405020304" pitchFamily="18" charset="0"/>
                <a:ea typeface="Times New Roman" panose="02020603050405020304" pitchFamily="18" charset="0"/>
              </a:rPr>
              <a:t>be</a:t>
            </a:r>
            <a:r>
              <a:rPr lang="cs-CZ" sz="1600" b="1" dirty="0">
                <a:highlight>
                  <a:srgbClr val="FFFF00"/>
                </a:highlight>
                <a:latin typeface="Times New Roman" panose="02020603050405020304" pitchFamily="18" charset="0"/>
                <a:ea typeface="Times New Roman" panose="02020603050405020304" pitchFamily="18" charset="0"/>
              </a:rPr>
              <a:t> </a:t>
            </a:r>
            <a:r>
              <a:rPr lang="cs-CZ" sz="1600" b="1" dirty="0" err="1">
                <a:highlight>
                  <a:srgbClr val="FFFF00"/>
                </a:highlight>
                <a:latin typeface="Times New Roman" panose="02020603050405020304" pitchFamily="18" charset="0"/>
                <a:ea typeface="Times New Roman" panose="02020603050405020304" pitchFamily="18" charset="0"/>
              </a:rPr>
              <a:t>changed</a:t>
            </a:r>
            <a:r>
              <a:rPr lang="cs-CZ" sz="1600" b="1" dirty="0">
                <a:highlight>
                  <a:srgbClr val="FFFF00"/>
                </a:highlight>
                <a:latin typeface="Times New Roman" panose="02020603050405020304" pitchFamily="18" charset="0"/>
                <a:ea typeface="Times New Roman" panose="02020603050405020304" pitchFamily="18" charset="0"/>
              </a:rPr>
              <a:t>, not </a:t>
            </a:r>
            <a:r>
              <a:rPr lang="cs-CZ" sz="1600" b="1" dirty="0" err="1">
                <a:highlight>
                  <a:srgbClr val="FFFF00"/>
                </a:highlight>
                <a:latin typeface="Times New Roman" panose="02020603050405020304" pitchFamily="18" charset="0"/>
                <a:ea typeface="Times New Roman" panose="02020603050405020304" pitchFamily="18" charset="0"/>
              </a:rPr>
              <a:t>only</a:t>
            </a:r>
            <a:r>
              <a:rPr lang="cs-CZ" sz="1600" b="1" dirty="0">
                <a:highlight>
                  <a:srgbClr val="FFFF00"/>
                </a:highlight>
                <a:latin typeface="Times New Roman" panose="02020603050405020304" pitchFamily="18" charset="0"/>
                <a:ea typeface="Times New Roman" panose="02020603050405020304" pitchFamily="18" charset="0"/>
              </a:rPr>
              <a:t> </a:t>
            </a:r>
            <a:r>
              <a:rPr lang="cs-CZ" sz="1600" b="1" dirty="0" err="1">
                <a:highlight>
                  <a:srgbClr val="FFFF00"/>
                </a:highlight>
                <a:latin typeface="Times New Roman" panose="02020603050405020304" pitchFamily="18" charset="0"/>
                <a:ea typeface="Times New Roman" panose="02020603050405020304" pitchFamily="18" charset="0"/>
              </a:rPr>
              <a:t>institutional</a:t>
            </a:r>
            <a:r>
              <a:rPr lang="cs-CZ" sz="1600" b="1" dirty="0">
                <a:highlight>
                  <a:srgbClr val="FFFF00"/>
                </a:highlight>
                <a:latin typeface="Times New Roman" panose="02020603050405020304" pitchFamily="18" charset="0"/>
                <a:ea typeface="Times New Roman" panose="02020603050405020304" pitchFamily="18" charset="0"/>
              </a:rPr>
              <a:t> framework. </a:t>
            </a:r>
          </a:p>
          <a:p>
            <a:pPr marL="114300" indent="0" algn="just">
              <a:lnSpc>
                <a:spcPct val="150000"/>
              </a:lnSpc>
              <a:buNone/>
            </a:pPr>
            <a:endParaRPr lang="cs-CZ" sz="1600" b="1" dirty="0">
              <a:highlight>
                <a:srgbClr val="FFFF00"/>
              </a:highlight>
              <a:latin typeface="Times New Roman" panose="02020603050405020304" pitchFamily="18" charset="0"/>
              <a:ea typeface="Times New Roman" panose="02020603050405020304" pitchFamily="18" charset="0"/>
            </a:endParaRPr>
          </a:p>
          <a:p>
            <a:pPr algn="just">
              <a:lnSpc>
                <a:spcPct val="150000"/>
              </a:lnSpc>
              <a:buFont typeface="Arial" panose="020B0604020202020204" pitchFamily="34" charset="0"/>
              <a:buChar char="•"/>
            </a:pPr>
            <a:r>
              <a:rPr lang="cs-CZ" sz="1600" dirty="0">
                <a:latin typeface="Times New Roman" panose="02020603050405020304" pitchFamily="18" charset="0"/>
                <a:ea typeface="Times New Roman" panose="02020603050405020304" pitchFamily="18" charset="0"/>
              </a:rPr>
              <a:t>2</a:t>
            </a:r>
            <a:r>
              <a:rPr lang="cs-CZ" sz="1600" dirty="0">
                <a:effectLst/>
                <a:latin typeface="Times New Roman" panose="02020603050405020304" pitchFamily="18" charset="0"/>
                <a:ea typeface="Times New Roman" panose="02020603050405020304" pitchFamily="18" charset="0"/>
              </a:rPr>
              <a:t>. I </a:t>
            </a:r>
            <a:r>
              <a:rPr lang="cs-CZ" sz="1600" dirty="0" err="1">
                <a:effectLst/>
                <a:latin typeface="Times New Roman" panose="02020603050405020304" pitchFamily="18" charset="0"/>
                <a:ea typeface="Times New Roman" panose="02020603050405020304" pitchFamily="18" charset="0"/>
              </a:rPr>
              <a:t>am</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of</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the</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opinion</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that</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the</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functioning</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of</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the</a:t>
            </a:r>
            <a:r>
              <a:rPr lang="cs-CZ" sz="1600" dirty="0">
                <a:effectLst/>
                <a:latin typeface="Times New Roman" panose="02020603050405020304" pitchFamily="18" charset="0"/>
                <a:ea typeface="Times New Roman" panose="02020603050405020304" pitchFamily="18" charset="0"/>
              </a:rPr>
              <a:t> banking union </a:t>
            </a:r>
            <a:r>
              <a:rPr lang="cs-CZ" sz="1600" dirty="0" err="1">
                <a:effectLst/>
                <a:latin typeface="Times New Roman" panose="02020603050405020304" pitchFamily="18" charset="0"/>
                <a:ea typeface="Times New Roman" panose="02020603050405020304" pitchFamily="18" charset="0"/>
              </a:rPr>
              <a:t>is</a:t>
            </a:r>
            <a:r>
              <a:rPr lang="cs-CZ" sz="1600" dirty="0">
                <a:effectLst/>
                <a:latin typeface="Times New Roman" panose="02020603050405020304" pitchFamily="18" charset="0"/>
                <a:ea typeface="Times New Roman" panose="02020603050405020304" pitchFamily="18" charset="0"/>
              </a:rPr>
              <a:t> in </a:t>
            </a:r>
            <a:r>
              <a:rPr lang="cs-CZ" sz="1600" dirty="0" err="1">
                <a:effectLst/>
                <a:latin typeface="Times New Roman" panose="02020603050405020304" pitchFamily="18" charset="0"/>
                <a:ea typeface="Times New Roman" panose="02020603050405020304" pitchFamily="18" charset="0"/>
              </a:rPr>
              <a:t>conformity</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with</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the</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principle</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of</a:t>
            </a:r>
            <a:r>
              <a:rPr lang="cs-CZ" sz="1600" dirty="0">
                <a:effectLst/>
                <a:latin typeface="Times New Roman" panose="02020603050405020304" pitchFamily="18" charset="0"/>
                <a:ea typeface="Times New Roman" panose="02020603050405020304" pitchFamily="18" charset="0"/>
              </a:rPr>
              <a:t> subsidiarity and </a:t>
            </a:r>
            <a:r>
              <a:rPr lang="cs-CZ" sz="1600" dirty="0" err="1">
                <a:effectLst/>
                <a:latin typeface="Times New Roman" panose="02020603050405020304" pitchFamily="18" charset="0"/>
                <a:ea typeface="Times New Roman" panose="02020603050405020304" pitchFamily="18" charset="0"/>
              </a:rPr>
              <a:t>also</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does</a:t>
            </a:r>
            <a:r>
              <a:rPr lang="cs-CZ" sz="1600" dirty="0">
                <a:effectLst/>
                <a:latin typeface="Times New Roman" panose="02020603050405020304" pitchFamily="18" charset="0"/>
                <a:ea typeface="Times New Roman" panose="02020603050405020304" pitchFamily="18" charset="0"/>
              </a:rPr>
              <a:t> not </a:t>
            </a:r>
            <a:r>
              <a:rPr lang="cs-CZ" sz="1600" dirty="0" err="1">
                <a:effectLst/>
                <a:latin typeface="Times New Roman" panose="02020603050405020304" pitchFamily="18" charset="0"/>
                <a:ea typeface="Times New Roman" panose="02020603050405020304" pitchFamily="18" charset="0"/>
              </a:rPr>
              <a:t>interfere</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with</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national</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sovereignty</a:t>
            </a:r>
            <a:r>
              <a:rPr lang="cs-CZ" sz="1600" dirty="0">
                <a:effectLst/>
                <a:latin typeface="Times New Roman" panose="02020603050405020304" pitchFamily="18" charset="0"/>
                <a:ea typeface="Times New Roman" panose="02020603050405020304" pitchFamily="18" charset="0"/>
              </a:rPr>
              <a:t>. </a:t>
            </a:r>
          </a:p>
          <a:p>
            <a:pPr marL="114300" indent="0" algn="just">
              <a:lnSpc>
                <a:spcPct val="150000"/>
              </a:lnSpc>
              <a:buNone/>
            </a:pPr>
            <a:endParaRPr lang="cs-CZ" sz="1600" dirty="0">
              <a:effectLst/>
              <a:latin typeface="Times New Roman" panose="02020603050405020304" pitchFamily="18" charset="0"/>
              <a:ea typeface="Times New Roman" panose="02020603050405020304" pitchFamily="18" charset="0"/>
            </a:endParaRPr>
          </a:p>
          <a:p>
            <a:pPr algn="just">
              <a:lnSpc>
                <a:spcPct val="150000"/>
              </a:lnSpc>
              <a:buFont typeface="Arial" panose="020B0604020202020204" pitchFamily="34" charset="0"/>
              <a:buChar char="•"/>
            </a:pPr>
            <a:r>
              <a:rPr lang="cs-CZ" sz="1600" dirty="0">
                <a:latin typeface="Times New Roman" panose="02020603050405020304" pitchFamily="18" charset="0"/>
                <a:ea typeface="Times New Roman" panose="02020603050405020304" pitchFamily="18" charset="0"/>
              </a:rPr>
              <a:t>3. </a:t>
            </a:r>
            <a:r>
              <a:rPr lang="cs-CZ" sz="1600" dirty="0" err="1">
                <a:latin typeface="Times New Roman" panose="02020603050405020304" pitchFamily="18" charset="0"/>
                <a:ea typeface="Times New Roman" panose="02020603050405020304" pitchFamily="18" charset="0"/>
              </a:rPr>
              <a:t>The</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decision</a:t>
            </a:r>
            <a:r>
              <a:rPr lang="cs-CZ" sz="1600" dirty="0">
                <a:latin typeface="Times New Roman" panose="02020603050405020304" pitchFamily="18" charset="0"/>
                <a:ea typeface="Times New Roman" panose="02020603050405020304" pitchFamily="18" charset="0"/>
              </a:rPr>
              <a:t> to </a:t>
            </a:r>
            <a:r>
              <a:rPr lang="cs-CZ" sz="1600" dirty="0" err="1">
                <a:latin typeface="Times New Roman" panose="02020603050405020304" pitchFamily="18" charset="0"/>
                <a:ea typeface="Times New Roman" panose="02020603050405020304" pitchFamily="18" charset="0"/>
              </a:rPr>
              <a:t>join</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is</a:t>
            </a:r>
            <a:r>
              <a:rPr lang="cs-CZ" sz="1600" dirty="0">
                <a:latin typeface="Times New Roman" panose="02020603050405020304" pitchFamily="18" charset="0"/>
                <a:ea typeface="Times New Roman" panose="02020603050405020304" pitchFamily="18" charset="0"/>
              </a:rPr>
              <a:t> not </a:t>
            </a:r>
            <a:r>
              <a:rPr lang="cs-CZ" sz="1600" dirty="0" err="1">
                <a:latin typeface="Times New Roman" panose="02020603050405020304" pitchFamily="18" charset="0"/>
                <a:ea typeface="Times New Roman" panose="02020603050405020304" pitchFamily="18" charset="0"/>
              </a:rPr>
              <a:t>problematic</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from</a:t>
            </a:r>
            <a:r>
              <a:rPr lang="cs-CZ" sz="1600" dirty="0">
                <a:latin typeface="Times New Roman" panose="02020603050405020304" pitchFamily="18" charset="0"/>
                <a:ea typeface="Times New Roman" panose="02020603050405020304" pitchFamily="18" charset="0"/>
              </a:rPr>
              <a:t> a </a:t>
            </a:r>
            <a:r>
              <a:rPr lang="cs-CZ" sz="1600" dirty="0" err="1">
                <a:latin typeface="Times New Roman" panose="02020603050405020304" pitchFamily="18" charset="0"/>
                <a:ea typeface="Times New Roman" panose="02020603050405020304" pitchFamily="18" charset="0"/>
              </a:rPr>
              <a:t>legal</a:t>
            </a:r>
            <a:r>
              <a:rPr lang="cs-CZ" sz="1600" dirty="0">
                <a:latin typeface="Times New Roman" panose="02020603050405020304" pitchFamily="18" charset="0"/>
                <a:ea typeface="Times New Roman" panose="02020603050405020304" pitchFamily="18" charset="0"/>
              </a:rPr>
              <a:t> point </a:t>
            </a:r>
            <a:r>
              <a:rPr lang="cs-CZ" sz="1600" dirty="0" err="1">
                <a:latin typeface="Times New Roman" panose="02020603050405020304" pitchFamily="18" charset="0"/>
                <a:ea typeface="Times New Roman" panose="02020603050405020304" pitchFamily="18" charset="0"/>
              </a:rPr>
              <a:t>of</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view</a:t>
            </a:r>
            <a:r>
              <a:rPr lang="cs-CZ" sz="1600" dirty="0">
                <a:latin typeface="Times New Roman" panose="02020603050405020304" pitchFamily="18" charset="0"/>
                <a:ea typeface="Times New Roman" panose="02020603050405020304" pitchFamily="18" charset="0"/>
              </a:rPr>
              <a:t>, but </a:t>
            </a:r>
            <a:r>
              <a:rPr lang="cs-CZ" sz="1600" dirty="0" err="1">
                <a:latin typeface="Times New Roman" panose="02020603050405020304" pitchFamily="18" charset="0"/>
                <a:ea typeface="Times New Roman" panose="02020603050405020304" pitchFamily="18" charset="0"/>
              </a:rPr>
              <a:t>the</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actual</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economic</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aspect</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that</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determines</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the</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political</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decision</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may</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be</a:t>
            </a:r>
            <a:r>
              <a:rPr lang="cs-CZ" sz="1600" dirty="0">
                <a:latin typeface="Times New Roman" panose="02020603050405020304" pitchFamily="18" charset="0"/>
                <a:ea typeface="Times New Roman" panose="02020603050405020304" pitchFamily="18" charset="0"/>
              </a:rPr>
              <a:t> </a:t>
            </a:r>
            <a:r>
              <a:rPr lang="cs-CZ" sz="1600" dirty="0" err="1">
                <a:latin typeface="Times New Roman" panose="02020603050405020304" pitchFamily="18" charset="0"/>
                <a:ea typeface="Times New Roman" panose="02020603050405020304" pitchFamily="18" charset="0"/>
              </a:rPr>
              <a:t>problematic</a:t>
            </a:r>
            <a:r>
              <a:rPr lang="cs-CZ" sz="1600" dirty="0">
                <a:latin typeface="Times New Roman" panose="02020603050405020304" pitchFamily="18" charset="0"/>
                <a:ea typeface="Times New Roman" panose="02020603050405020304" pitchFamily="18" charset="0"/>
              </a:rPr>
              <a:t>.</a:t>
            </a:r>
            <a:endParaRPr lang="cs-CZ" sz="1600" dirty="0">
              <a:effectLst/>
              <a:highlight>
                <a:srgbClr val="FFFF00"/>
              </a:highlight>
              <a:latin typeface="Times New Roman" panose="02020603050405020304" pitchFamily="18" charset="0"/>
              <a:ea typeface="Times New Roman" panose="02020603050405020304" pitchFamily="18" charset="0"/>
            </a:endParaRPr>
          </a:p>
          <a:p>
            <a:pPr algn="just">
              <a:lnSpc>
                <a:spcPct val="150000"/>
              </a:lnSpc>
              <a:buFont typeface="Arial" panose="020B0604020202020204" pitchFamily="34" charset="0"/>
              <a:buChar char="•"/>
            </a:pPr>
            <a:endParaRPr lang="cs-CZ" sz="1800" dirty="0">
              <a:effectLst/>
              <a:latin typeface="Times New Roman" panose="02020603050405020304" pitchFamily="18" charset="0"/>
              <a:ea typeface="Times New Roman" panose="02020603050405020304" pitchFamily="18" charset="0"/>
            </a:endParaRPr>
          </a:p>
          <a:p>
            <a:pPr algn="just">
              <a:lnSpc>
                <a:spcPct val="150000"/>
              </a:lnSpc>
            </a:pPr>
            <a:endParaRPr lang="cs-CZ" sz="1800" dirty="0">
              <a:effectLst/>
              <a:latin typeface="Times New Roman" panose="02020603050405020304" pitchFamily="18" charset="0"/>
              <a:ea typeface="Times New Roman" panose="02020603050405020304" pitchFamily="18" charset="0"/>
            </a:endParaRPr>
          </a:p>
          <a:p>
            <a:pPr algn="just">
              <a:lnSpc>
                <a:spcPct val="150000"/>
              </a:lnSpc>
            </a:pPr>
            <a:endParaRPr lang="cs-CZ" sz="1800" dirty="0">
              <a:latin typeface="Times New Roman" panose="02020603050405020304" pitchFamily="18" charset="0"/>
              <a:ea typeface="Times New Roman" panose="02020603050405020304" pitchFamily="18" charset="0"/>
            </a:endParaRPr>
          </a:p>
          <a:p>
            <a:pPr algn="just">
              <a:lnSpc>
                <a:spcPct val="150000"/>
              </a:lnSpc>
            </a:pPr>
            <a:endParaRPr lang="cs-CZ" sz="1800" dirty="0">
              <a:latin typeface="Times New Roman" panose="02020603050405020304" pitchFamily="18" charset="0"/>
              <a:ea typeface="Times New Roman" panose="02020603050405020304" pitchFamily="18" charset="0"/>
            </a:endParaRPr>
          </a:p>
          <a:p>
            <a:pPr marL="114300" indent="0" algn="just">
              <a:lnSpc>
                <a:spcPct val="150000"/>
              </a:lnSpc>
              <a:buNone/>
            </a:pPr>
            <a:endParaRPr lang="cs-CZ" sz="1800"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marL="114300" indent="0">
              <a:buNone/>
            </a:pPr>
            <a:endParaRPr lang="cs-CZ" sz="1800" b="1" dirty="0"/>
          </a:p>
        </p:txBody>
      </p:sp>
    </p:spTree>
    <p:extLst>
      <p:ext uri="{BB962C8B-B14F-4D97-AF65-F5344CB8AC3E}">
        <p14:creationId xmlns:p14="http://schemas.microsoft.com/office/powerpoint/2010/main" val="96514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err="1">
                <a:effectLst/>
                <a:highlight>
                  <a:srgbClr val="008080"/>
                </a:highlight>
                <a:latin typeface="Times New Roman" panose="02020603050405020304" pitchFamily="18" charset="0"/>
                <a:ea typeface="Times New Roman" panose="02020603050405020304" pitchFamily="18" charset="0"/>
              </a:rPr>
              <a:t>Subquestion</a:t>
            </a:r>
            <a:r>
              <a:rPr lang="en-US" sz="4400" b="1" u="sng" dirty="0">
                <a:effectLst/>
                <a:highlight>
                  <a:srgbClr val="008080"/>
                </a:highlight>
                <a:latin typeface="Times New Roman" panose="02020603050405020304" pitchFamily="18" charset="0"/>
                <a:ea typeface="Times New Roman" panose="02020603050405020304" pitchFamily="18" charset="0"/>
              </a:rPr>
              <a:t> 2: </a:t>
            </a:r>
            <a:endParaRPr lang="cs-CZ" b="1"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r>
              <a:rPr lang="en-US" sz="1600" b="1" dirty="0">
                <a:highlight>
                  <a:srgbClr val="FFFF00"/>
                </a:highlight>
                <a:latin typeface="Times New Roman" panose="02020603050405020304" pitchFamily="18" charset="0"/>
              </a:rPr>
              <a:t>What are the differences in the legal framework for banking prudential regulation, supervision and resolution in the Czech Republic and Slovakia?</a:t>
            </a:r>
            <a:endParaRPr lang="cs-CZ" sz="1600" b="1" dirty="0">
              <a:highlight>
                <a:srgbClr val="FFFF00"/>
              </a:highlight>
              <a:latin typeface="Times New Roman" panose="02020603050405020304" pitchFamily="18" charset="0"/>
            </a:endParaRPr>
          </a:p>
          <a:p>
            <a:pPr algn="just">
              <a:lnSpc>
                <a:spcPct val="150000"/>
              </a:lnSpc>
            </a:pPr>
            <a:endParaRPr lang="cs-CZ" sz="1600" dirty="0">
              <a:effectLst/>
              <a:latin typeface="Times New Roman" panose="02020603050405020304" pitchFamily="18" charset="0"/>
              <a:ea typeface="Times New Roman" panose="02020603050405020304" pitchFamily="18" charset="0"/>
            </a:endParaRPr>
          </a:p>
          <a:p>
            <a:pPr algn="just">
              <a:lnSpc>
                <a:spcPct val="150000"/>
              </a:lnSpc>
              <a:buFont typeface="Wingdings" pitchFamily="2" charset="2"/>
              <a:buChar char="Ø"/>
            </a:pPr>
            <a:r>
              <a:rPr lang="en-US" sz="1600" dirty="0">
                <a:latin typeface="Times New Roman" panose="02020603050405020304" pitchFamily="18" charset="0"/>
              </a:rPr>
              <a:t>What is the difference between the regulation of bank supervision in Slovakia and the Czech Republic and which legislative framework has proved to be more progressive since Slovakia joined the Banking Union? </a:t>
            </a:r>
          </a:p>
          <a:p>
            <a:pPr algn="just">
              <a:lnSpc>
                <a:spcPct val="150000"/>
              </a:lnSpc>
              <a:buFont typeface="Wingdings" pitchFamily="2" charset="2"/>
              <a:buChar char="Ø"/>
            </a:pPr>
            <a:r>
              <a:rPr lang="en-US" sz="1600" dirty="0">
                <a:latin typeface="Times New Roman" panose="02020603050405020304" pitchFamily="18" charset="0"/>
              </a:rPr>
              <a:t>What are the differences between Slovak and Czech legislation in the way EU law is implemented in these countries and where is the greatest confidence that the implementation process will not lead to incorrect transposition of the directive?</a:t>
            </a:r>
            <a:endParaRPr lang="cs-CZ" sz="1600" dirty="0">
              <a:latin typeface="Times New Roman" panose="02020603050405020304" pitchFamily="18" charset="0"/>
            </a:endParaRPr>
          </a:p>
          <a:p>
            <a:pPr algn="just">
              <a:lnSpc>
                <a:spcPct val="150000"/>
              </a:lnSpc>
            </a:pPr>
            <a:endParaRPr lang="cs-CZ" sz="1800" dirty="0">
              <a:effectLst/>
              <a:latin typeface="Times New Roman" panose="02020603050405020304" pitchFamily="18" charset="0"/>
              <a:ea typeface="Times New Roman" panose="02020603050405020304" pitchFamily="18" charset="0"/>
            </a:endParaRPr>
          </a:p>
          <a:p>
            <a:pPr marL="114300" indent="0">
              <a:buNone/>
            </a:pPr>
            <a:endParaRPr lang="cs-CZ" sz="1800" b="1" dirty="0"/>
          </a:p>
        </p:txBody>
      </p:sp>
    </p:spTree>
    <p:extLst>
      <p:ext uri="{BB962C8B-B14F-4D97-AF65-F5344CB8AC3E}">
        <p14:creationId xmlns:p14="http://schemas.microsoft.com/office/powerpoint/2010/main" val="37481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008080"/>
                </a:highlight>
                <a:latin typeface="Times New Roman" panose="02020603050405020304" pitchFamily="18" charset="0"/>
                <a:ea typeface="Times New Roman" panose="02020603050405020304" pitchFamily="18" charset="0"/>
              </a:rPr>
              <a:t>To </a:t>
            </a:r>
            <a:r>
              <a:rPr lang="en-US" sz="4400" b="1" u="sng" dirty="0" err="1">
                <a:effectLst/>
                <a:highlight>
                  <a:srgbClr val="008080"/>
                </a:highlight>
                <a:latin typeface="Times New Roman" panose="02020603050405020304" pitchFamily="18" charset="0"/>
                <a:ea typeface="Times New Roman" panose="02020603050405020304" pitchFamily="18" charset="0"/>
              </a:rPr>
              <a:t>Subquestion</a:t>
            </a:r>
            <a:r>
              <a:rPr lang="en-US" sz="4400" b="1" u="sng" dirty="0">
                <a:effectLst/>
                <a:highlight>
                  <a:srgbClr val="008080"/>
                </a:highlight>
                <a:latin typeface="Times New Roman" panose="02020603050405020304" pitchFamily="18" charset="0"/>
                <a:ea typeface="Times New Roman" panose="02020603050405020304" pitchFamily="18" charset="0"/>
              </a:rPr>
              <a:t> </a:t>
            </a:r>
            <a:r>
              <a:rPr lang="en-US" sz="4400" b="1" u="sng" dirty="0">
                <a:highlight>
                  <a:srgbClr val="008080"/>
                </a:highlight>
                <a:latin typeface="Times New Roman" panose="02020603050405020304" pitchFamily="18" charset="0"/>
                <a:ea typeface="Times New Roman" panose="02020603050405020304" pitchFamily="18" charset="0"/>
              </a:rPr>
              <a:t>2</a:t>
            </a:r>
            <a:r>
              <a:rPr lang="en-US" sz="4400" b="1" u="sng" dirty="0">
                <a:effectLst/>
                <a:highlight>
                  <a:srgbClr val="008080"/>
                </a:highlight>
                <a:latin typeface="Times New Roman" panose="02020603050405020304" pitchFamily="18" charset="0"/>
                <a:ea typeface="Times New Roman" panose="02020603050405020304" pitchFamily="18" charset="0"/>
              </a:rPr>
              <a:t>:</a:t>
            </a:r>
            <a:endParaRPr lang="cs-CZ" b="1"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The Czech National Bank</a:t>
            </a:r>
            <a:r>
              <a:rPr lang="cs-CZ" sz="1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as macroprudential and </a:t>
            </a:r>
            <a:r>
              <a:rPr lang="en-US" sz="1800" b="1" dirty="0" err="1">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microprudential</a:t>
            </a:r>
            <a:r>
              <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 authority</a:t>
            </a:r>
            <a:endParaRPr lang="cs-CZ"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Times New Roman" panose="02020603050405020304" pitchFamily="18" charset="0"/>
              </a:rPr>
              <a:t>The Czech National Bank (Financial Markets Supervision Department I) is the organ in charge of banking prudential supervision.</a:t>
            </a:r>
            <a:endParaRPr lang="cs-CZ" sz="1800" dirty="0">
              <a:effectLst/>
              <a:latin typeface="Times New Roman" panose="02020603050405020304" pitchFamily="18" charset="0"/>
              <a:ea typeface="Times New Roman" panose="02020603050405020304" pitchFamily="18" charset="0"/>
            </a:endParaRPr>
          </a:p>
          <a:p>
            <a:pPr algn="just">
              <a:lnSpc>
                <a:spcPct val="150000"/>
              </a:lnSpc>
            </a:pPr>
            <a:r>
              <a:rPr lang="en-US" sz="1800" dirty="0">
                <a:effectLst/>
                <a:latin typeface="Times New Roman" panose="02020603050405020304" pitchFamily="18" charset="0"/>
                <a:ea typeface="Times New Roman" panose="02020603050405020304" pitchFamily="18" charset="0"/>
              </a:rPr>
              <a:t>The Czech National Bank is the only resolution authority for banks, credit unions and certain investment firms in the Czech Republic. </a:t>
            </a:r>
          </a:p>
          <a:p>
            <a:pPr algn="just">
              <a:lnSpc>
                <a:spcPct val="150000"/>
              </a:lnSpc>
            </a:pPr>
            <a:r>
              <a:rPr lang="en-US" sz="1800" dirty="0">
                <a:effectLst/>
                <a:latin typeface="Times New Roman" panose="02020603050405020304" pitchFamily="18" charset="0"/>
                <a:ea typeface="Times New Roman" panose="02020603050405020304" pitchFamily="18" charset="0"/>
              </a:rPr>
              <a:t>The CNB implements and enforces the rules under the Single Rule Book. </a:t>
            </a:r>
            <a:endParaRPr lang="cs-CZ" sz="1800" dirty="0">
              <a:effectLst/>
              <a:latin typeface="Times New Roman" panose="02020603050405020304" pitchFamily="18" charset="0"/>
              <a:ea typeface="Calibri" panose="020F0502020204030204" pitchFamily="34"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marL="114300" indent="0">
              <a:buNone/>
            </a:pPr>
            <a:endParaRPr lang="cs-CZ" sz="1400" b="1" dirty="0"/>
          </a:p>
        </p:txBody>
      </p:sp>
    </p:spTree>
    <p:extLst>
      <p:ext uri="{BB962C8B-B14F-4D97-AF65-F5344CB8AC3E}">
        <p14:creationId xmlns:p14="http://schemas.microsoft.com/office/powerpoint/2010/main" val="18902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Obrázek 4">
            <a:extLst>
              <a:ext uri="{FF2B5EF4-FFF2-40B4-BE49-F238E27FC236}">
                <a16:creationId xmlns:a16="http://schemas.microsoft.com/office/drawing/2014/main" id="{84B581CA-C61D-4BDF-1A56-44CBF4573433}"/>
              </a:ext>
            </a:extLst>
          </p:cNvPr>
          <p:cNvPicPr>
            <a:picLocks noChangeAspect="1"/>
          </p:cNvPicPr>
          <p:nvPr/>
        </p:nvPicPr>
        <p:blipFill>
          <a:blip r:embed="rId3"/>
          <a:stretch>
            <a:fillRect/>
          </a:stretch>
        </p:blipFill>
        <p:spPr>
          <a:xfrm>
            <a:off x="7540923" y="5270056"/>
            <a:ext cx="1649115" cy="1645537"/>
          </a:xfrm>
          <a:prstGeom prst="rect">
            <a:avLst/>
          </a:prstGeom>
        </p:spPr>
      </p:pic>
      <p:sp>
        <p:nvSpPr>
          <p:cNvPr id="88" name="Google Shape;88;p15"/>
          <p:cNvSpPr txBox="1"/>
          <p:nvPr/>
        </p:nvSpPr>
        <p:spPr>
          <a:xfrm>
            <a:off x="6971494" y="6439694"/>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r>
              <a:rPr lang="cs-CZ" sz="1800" dirty="0"/>
              <a:t>EU </a:t>
            </a:r>
            <a:r>
              <a:rPr lang="cs-CZ" sz="1800" dirty="0" err="1"/>
              <a:t>Law</a:t>
            </a:r>
            <a:r>
              <a:rPr lang="cs-CZ" sz="1800" dirty="0"/>
              <a:t> Department</a:t>
            </a:r>
          </a:p>
          <a:p>
            <a:r>
              <a:rPr lang="cs-CZ" sz="1800" dirty="0" err="1"/>
              <a:t>Proving</a:t>
            </a:r>
            <a:r>
              <a:rPr lang="cs-CZ" sz="1800" dirty="0"/>
              <a:t> </a:t>
            </a:r>
            <a:r>
              <a:rPr lang="cs-CZ" sz="1800" dirty="0" err="1"/>
              <a:t>the</a:t>
            </a:r>
            <a:r>
              <a:rPr lang="cs-CZ" sz="1800" dirty="0"/>
              <a:t> </a:t>
            </a:r>
            <a:r>
              <a:rPr lang="cs-CZ" sz="1800" dirty="0" err="1"/>
              <a:t>correct</a:t>
            </a:r>
            <a:r>
              <a:rPr lang="cs-CZ" sz="1800" dirty="0"/>
              <a:t> </a:t>
            </a:r>
            <a:r>
              <a:rPr lang="cs-CZ" sz="1800" dirty="0" err="1"/>
              <a:t>implementation</a:t>
            </a:r>
            <a:r>
              <a:rPr lang="cs-CZ" sz="1800" dirty="0"/>
              <a:t> </a:t>
            </a:r>
            <a:r>
              <a:rPr lang="cs-CZ" sz="1800" dirty="0" err="1"/>
              <a:t>of</a:t>
            </a:r>
            <a:r>
              <a:rPr lang="cs-CZ" sz="1800" dirty="0"/>
              <a:t> EU </a:t>
            </a:r>
            <a:r>
              <a:rPr lang="cs-CZ" sz="1800" dirty="0" err="1"/>
              <a:t>Financial</a:t>
            </a:r>
            <a:r>
              <a:rPr lang="cs-CZ" sz="1800" dirty="0"/>
              <a:t> </a:t>
            </a:r>
            <a:r>
              <a:rPr lang="cs-CZ" sz="1800" dirty="0" err="1"/>
              <a:t>Law</a:t>
            </a:r>
            <a:r>
              <a:rPr lang="cs-CZ" sz="1800" dirty="0"/>
              <a:t> </a:t>
            </a:r>
            <a:r>
              <a:rPr lang="cs-CZ" sz="1800" dirty="0" err="1"/>
              <a:t>into</a:t>
            </a:r>
            <a:r>
              <a:rPr lang="cs-CZ" sz="1800" dirty="0"/>
              <a:t> Czech </a:t>
            </a:r>
            <a:r>
              <a:rPr lang="cs-CZ" sz="1800" dirty="0" err="1"/>
              <a:t>legal</a:t>
            </a:r>
            <a:r>
              <a:rPr lang="cs-CZ" sz="1800" dirty="0"/>
              <a:t> </a:t>
            </a:r>
            <a:r>
              <a:rPr lang="cs-CZ" sz="1800" dirty="0" err="1"/>
              <a:t>order</a:t>
            </a:r>
            <a:endParaRPr lang="cs-CZ" sz="1800" dirty="0"/>
          </a:p>
        </p:txBody>
      </p:sp>
      <p:pic>
        <p:nvPicPr>
          <p:cNvPr id="4" name="Grafik 7" descr="Ein Bild, das Gras, Himmel, draußen, Gebäude enthält.&#10;&#10;Automatisch generierte Beschreibung">
            <a:extLst>
              <a:ext uri="{FF2B5EF4-FFF2-40B4-BE49-F238E27FC236}">
                <a16:creationId xmlns:a16="http://schemas.microsoft.com/office/drawing/2014/main" id="{22CD8889-5983-5D6E-98D5-6756192E0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62" y="2879450"/>
            <a:ext cx="5029970" cy="2551662"/>
          </a:xfrm>
          <a:prstGeom prst="rect">
            <a:avLst/>
          </a:prstGeom>
        </p:spPr>
      </p:pic>
      <p:pic>
        <p:nvPicPr>
          <p:cNvPr id="6" name="Obrázek 5" descr="Obsah obrázku obloha, venku, budova, oblečení&#10;&#10;Popis byl vytvořen automaticky">
            <a:extLst>
              <a:ext uri="{FF2B5EF4-FFF2-40B4-BE49-F238E27FC236}">
                <a16:creationId xmlns:a16="http://schemas.microsoft.com/office/drawing/2014/main" id="{35FEE20F-398E-AB37-4E00-4F50B7BEDA89}"/>
              </a:ext>
            </a:extLst>
          </p:cNvPr>
          <p:cNvPicPr>
            <a:picLocks noChangeAspect="1"/>
          </p:cNvPicPr>
          <p:nvPr/>
        </p:nvPicPr>
        <p:blipFill rotWithShape="1">
          <a:blip r:embed="rId5"/>
          <a:srcRect l="902" b="18580"/>
          <a:stretch/>
        </p:blipFill>
        <p:spPr>
          <a:xfrm>
            <a:off x="5593682" y="2353824"/>
            <a:ext cx="2755625" cy="3018714"/>
          </a:xfrm>
          <a:prstGeom prst="rect">
            <a:avLst/>
          </a:prstGeom>
        </p:spPr>
      </p:pic>
      <p:sp>
        <p:nvSpPr>
          <p:cNvPr id="7" name="Nadpis 1">
            <a:extLst>
              <a:ext uri="{FF2B5EF4-FFF2-40B4-BE49-F238E27FC236}">
                <a16:creationId xmlns:a16="http://schemas.microsoft.com/office/drawing/2014/main" id="{32796231-9EAC-EBDB-06A0-FC1B1502F3AF}"/>
              </a:ext>
            </a:extLst>
          </p:cNvPr>
          <p:cNvSpPr>
            <a:spLocks noGrp="1"/>
          </p:cNvSpPr>
          <p:nvPr>
            <p:ph type="title"/>
          </p:nvPr>
        </p:nvSpPr>
        <p:spPr>
          <a:xfrm>
            <a:off x="38100" y="652461"/>
            <a:ext cx="9067800" cy="765175"/>
          </a:xfrm>
          <a:ln>
            <a:solidFill>
              <a:schemeClr val="accent2">
                <a:lumMod val="60000"/>
                <a:lumOff val="40000"/>
              </a:schemeClr>
            </a:solidFill>
          </a:ln>
        </p:spPr>
        <p:txBody>
          <a:bodyPr/>
          <a:lstStyle/>
          <a:p>
            <a:r>
              <a:rPr lang="cs-CZ" sz="2400" b="1" dirty="0"/>
              <a:t>THE OFFICE OF THE CZECH GOVERNMENT</a:t>
            </a:r>
            <a:endParaRPr lang="cs-CZ" sz="2400" b="1" dirty="0">
              <a:highlight>
                <a:srgbClr val="800080"/>
              </a:highlight>
            </a:endParaRPr>
          </a:p>
        </p:txBody>
      </p:sp>
    </p:spTree>
    <p:extLst>
      <p:ext uri="{BB962C8B-B14F-4D97-AF65-F5344CB8AC3E}">
        <p14:creationId xmlns:p14="http://schemas.microsoft.com/office/powerpoint/2010/main" val="6250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008080"/>
                </a:highlight>
                <a:latin typeface="Times New Roman" panose="02020603050405020304" pitchFamily="18" charset="0"/>
                <a:ea typeface="Times New Roman" panose="02020603050405020304" pitchFamily="18" charset="0"/>
              </a:rPr>
              <a:t>To </a:t>
            </a:r>
            <a:r>
              <a:rPr lang="en-US" sz="4400" b="1" u="sng" dirty="0" err="1">
                <a:effectLst/>
                <a:highlight>
                  <a:srgbClr val="008080"/>
                </a:highlight>
                <a:latin typeface="Times New Roman" panose="02020603050405020304" pitchFamily="18" charset="0"/>
                <a:ea typeface="Times New Roman" panose="02020603050405020304" pitchFamily="18" charset="0"/>
              </a:rPr>
              <a:t>Subquestion</a:t>
            </a:r>
            <a:r>
              <a:rPr lang="en-US" sz="4400" b="1" u="sng" dirty="0">
                <a:effectLst/>
                <a:highlight>
                  <a:srgbClr val="008080"/>
                </a:highlight>
                <a:latin typeface="Times New Roman" panose="02020603050405020304" pitchFamily="18" charset="0"/>
                <a:ea typeface="Times New Roman" panose="02020603050405020304" pitchFamily="18" charset="0"/>
              </a:rPr>
              <a:t> </a:t>
            </a:r>
            <a:r>
              <a:rPr lang="en-US" sz="4400" b="1" u="sng" dirty="0">
                <a:highlight>
                  <a:srgbClr val="008080"/>
                </a:highlight>
                <a:latin typeface="Times New Roman" panose="02020603050405020304" pitchFamily="18" charset="0"/>
                <a:ea typeface="Times New Roman" panose="02020603050405020304" pitchFamily="18" charset="0"/>
              </a:rPr>
              <a:t>2</a:t>
            </a:r>
            <a:r>
              <a:rPr lang="en-US" sz="4400" b="1" u="sng" dirty="0">
                <a:effectLst/>
                <a:highlight>
                  <a:srgbClr val="008080"/>
                </a:highlight>
                <a:latin typeface="Times New Roman" panose="02020603050405020304" pitchFamily="18" charset="0"/>
                <a:ea typeface="Times New Roman" panose="02020603050405020304" pitchFamily="18" charset="0"/>
              </a:rPr>
              <a:t>:</a:t>
            </a:r>
            <a:endParaRPr lang="cs-CZ" b="1"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r>
              <a:rPr lang="en-US"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National Bank of Slovakia as macroprudential authority</a:t>
            </a:r>
            <a:endParaRPr lang="cs-CZ"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pPr>
            <a:r>
              <a:rPr lang="en-GB" sz="1400" dirty="0">
                <a:effectLst/>
                <a:latin typeface="Times New Roman" panose="02020603050405020304" pitchFamily="18" charset="0"/>
                <a:ea typeface="Calibri" panose="020F0502020204030204" pitchFamily="34" charset="0"/>
              </a:rPr>
              <a:t>The organ in charge of banking prudential supervision, supervisory authority, is the National bank of Slovakia.</a:t>
            </a:r>
          </a:p>
          <a:p>
            <a:pPr algn="just">
              <a:lnSpc>
                <a:spcPct val="150000"/>
              </a:lnSpc>
            </a:pPr>
            <a:r>
              <a:rPr lang="en-US" sz="1400" dirty="0">
                <a:effectLst/>
                <a:latin typeface="Times New Roman" panose="02020603050405020304" pitchFamily="18" charset="0"/>
                <a:ea typeface="Calibri" panose="020F0502020204030204" pitchFamily="34" charset="0"/>
              </a:rPr>
              <a:t>The stability of the European financial stability is also supported by the European Systemic Risk Board (ESRB), which issues recommendations and warnings on current risks as appropriate.</a:t>
            </a:r>
            <a:r>
              <a:rPr lang="cs-CZ" sz="1400" dirty="0">
                <a:effectLst/>
              </a:rPr>
              <a:t> </a:t>
            </a:r>
          </a:p>
          <a:p>
            <a:pPr marL="114300" indent="0" algn="just">
              <a:lnSpc>
                <a:spcPct val="150000"/>
              </a:lnSpc>
              <a:buNone/>
            </a:pPr>
            <a:r>
              <a:rPr lang="cs-CZ" sz="1400" b="1" dirty="0" err="1">
                <a:solidFill>
                  <a:srgbClr val="1F3763"/>
                </a:solidFill>
                <a:latin typeface="Calibri Light" panose="020F0302020204030204" pitchFamily="34" charset="0"/>
                <a:cs typeface="Times New Roman" panose="02020603050405020304" pitchFamily="18" charset="0"/>
              </a:rPr>
              <a:t>The</a:t>
            </a:r>
            <a:r>
              <a:rPr lang="cs-CZ" sz="1400" b="1" dirty="0">
                <a:solidFill>
                  <a:srgbClr val="1F3763"/>
                </a:solidFill>
                <a:latin typeface="Calibri Light" panose="020F0302020204030204" pitchFamily="34" charset="0"/>
                <a:cs typeface="Times New Roman" panose="02020603050405020304" pitchFamily="18" charset="0"/>
              </a:rPr>
              <a:t> </a:t>
            </a:r>
            <a:r>
              <a:rPr lang="cs-CZ" sz="1400" b="1" dirty="0" err="1">
                <a:solidFill>
                  <a:srgbClr val="1F3763"/>
                </a:solidFill>
                <a:latin typeface="Calibri Light" panose="020F0302020204030204" pitchFamily="34" charset="0"/>
                <a:cs typeface="Times New Roman" panose="02020603050405020304" pitchFamily="18" charset="0"/>
              </a:rPr>
              <a:t>Resolution</a:t>
            </a:r>
            <a:r>
              <a:rPr lang="cs-CZ" sz="1400" b="1" dirty="0">
                <a:solidFill>
                  <a:srgbClr val="1F3763"/>
                </a:solidFill>
                <a:latin typeface="Calibri Light" panose="020F0302020204030204" pitchFamily="34" charset="0"/>
                <a:cs typeface="Times New Roman" panose="02020603050405020304" pitchFamily="18" charset="0"/>
              </a:rPr>
              <a:t> </a:t>
            </a:r>
            <a:r>
              <a:rPr lang="cs-CZ" sz="1400" b="1" dirty="0" err="1">
                <a:solidFill>
                  <a:srgbClr val="1F3763"/>
                </a:solidFill>
                <a:latin typeface="Calibri Light" panose="020F0302020204030204" pitchFamily="34" charset="0"/>
                <a:cs typeface="Times New Roman" panose="02020603050405020304" pitchFamily="18" charset="0"/>
              </a:rPr>
              <a:t>Council</a:t>
            </a:r>
            <a:r>
              <a:rPr lang="cs-CZ" sz="1400" b="1" dirty="0">
                <a:solidFill>
                  <a:srgbClr val="1F3763"/>
                </a:solidFill>
                <a:latin typeface="Calibri Light" panose="020F0302020204030204" pitchFamily="34" charset="0"/>
                <a:cs typeface="Times New Roman" panose="02020603050405020304" pitchFamily="18" charset="0"/>
              </a:rPr>
              <a:t> </a:t>
            </a:r>
            <a:r>
              <a:rPr lang="en-US" sz="1400" b="1" dirty="0">
                <a:solidFill>
                  <a:srgbClr val="1F3763"/>
                </a:solidFill>
                <a:latin typeface="Calibri Light" panose="020F0302020204030204" pitchFamily="34" charset="0"/>
                <a:cs typeface="Times New Roman" panose="02020603050405020304" pitchFamily="18" charset="0"/>
              </a:rPr>
              <a:t>as </a:t>
            </a:r>
            <a:r>
              <a:rPr lang="en-US" sz="1400" b="1" dirty="0" err="1">
                <a:solidFill>
                  <a:srgbClr val="1F3763"/>
                </a:solidFill>
                <a:latin typeface="Calibri Light" panose="020F0302020204030204" pitchFamily="34" charset="0"/>
                <a:cs typeface="Times New Roman" panose="02020603050405020304" pitchFamily="18" charset="0"/>
              </a:rPr>
              <a:t>microprudential</a:t>
            </a:r>
            <a:r>
              <a:rPr lang="en-US" sz="1400" b="1" dirty="0">
                <a:solidFill>
                  <a:srgbClr val="1F3763"/>
                </a:solidFill>
                <a:latin typeface="Calibri Light" panose="020F0302020204030204" pitchFamily="34" charset="0"/>
                <a:cs typeface="Times New Roman" panose="02020603050405020304" pitchFamily="18" charset="0"/>
              </a:rPr>
              <a:t> authority</a:t>
            </a:r>
            <a:r>
              <a:rPr lang="cs-CZ" sz="1400" b="1" dirty="0">
                <a:solidFill>
                  <a:srgbClr val="1F3763"/>
                </a:solidFill>
                <a:latin typeface="Calibri Light" panose="020F0302020204030204" pitchFamily="34" charset="0"/>
                <a:cs typeface="Times New Roman" panose="02020603050405020304" pitchFamily="18" charset="0"/>
              </a:rPr>
              <a:t> </a:t>
            </a:r>
          </a:p>
          <a:p>
            <a:pPr algn="just">
              <a:lnSpc>
                <a:spcPct val="150000"/>
              </a:lnSpc>
              <a:buFont typeface="Arial" panose="020B0604020202020204" pitchFamily="34" charset="0"/>
              <a:buChar char="•"/>
            </a:pPr>
            <a:r>
              <a:rPr lang="en-GB" sz="1400" dirty="0">
                <a:effectLst/>
                <a:latin typeface="Times New Roman" panose="02020603050405020304" pitchFamily="18" charset="0"/>
                <a:ea typeface="Calibri" panose="020F0502020204030204" pitchFamily="34" charset="0"/>
              </a:rPr>
              <a:t>There is only one national resolution authority in Slovakia and it is the Resolution Council. </a:t>
            </a:r>
          </a:p>
          <a:p>
            <a:pPr algn="just">
              <a:lnSpc>
                <a:spcPct val="150000"/>
              </a:lnSpc>
              <a:buFont typeface="Arial" panose="020B0604020202020204" pitchFamily="34" charset="0"/>
              <a:buChar char="•"/>
            </a:pPr>
            <a:r>
              <a:rPr lang="en-IE" sz="1400" dirty="0">
                <a:effectLst/>
                <a:latin typeface="Times New Roman" panose="02020603050405020304" pitchFamily="18" charset="0"/>
                <a:ea typeface="Calibri" panose="020F0502020204030204" pitchFamily="34" charset="0"/>
              </a:rPr>
              <a:t>The Single Resolution Board (SRB) is the common resolution authority for all EU Member States participating in the Single Resolution Mechanism (SRM), i.e. the euro area countries and those EU Member States that have opted to participate in the SRM. </a:t>
            </a:r>
          </a:p>
          <a:p>
            <a:pPr algn="just">
              <a:lnSpc>
                <a:spcPct val="150000"/>
              </a:lnSpc>
              <a:buFont typeface="Arial" panose="020B0604020202020204" pitchFamily="34" charset="0"/>
              <a:buChar char="•"/>
            </a:pPr>
            <a:r>
              <a:rPr lang="en-IE" sz="1400" dirty="0">
                <a:effectLst/>
                <a:latin typeface="Times New Roman" panose="02020603050405020304" pitchFamily="18" charset="0"/>
                <a:ea typeface="Calibri" panose="020F0502020204030204" pitchFamily="34" charset="0"/>
              </a:rPr>
              <a:t>The Resolution Council cooperates closely with the SRB, mainly with regard to financial institutions incorporated in Slovakia.</a:t>
            </a:r>
            <a:endParaRPr lang="cs-CZ" sz="1400" dirty="0">
              <a:effectLst/>
              <a:latin typeface="Times New Roman" panose="02020603050405020304" pitchFamily="18" charset="0"/>
              <a:ea typeface="Times New Roman" panose="02020603050405020304" pitchFamily="18" charset="0"/>
            </a:endParaRPr>
          </a:p>
          <a:p>
            <a:pPr algn="just">
              <a:lnSpc>
                <a:spcPct val="150000"/>
              </a:lnSpc>
              <a:buFont typeface="Arial" panose="020B0604020202020204" pitchFamily="34" charset="0"/>
              <a:buChar char="•"/>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Calibri" panose="020F0502020204030204" pitchFamily="34"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marL="114300" indent="0">
              <a:buNone/>
            </a:pPr>
            <a:endParaRPr lang="cs-CZ" sz="1400" b="1" dirty="0"/>
          </a:p>
        </p:txBody>
      </p:sp>
    </p:spTree>
    <p:extLst>
      <p:ext uri="{BB962C8B-B14F-4D97-AF65-F5344CB8AC3E}">
        <p14:creationId xmlns:p14="http://schemas.microsoft.com/office/powerpoint/2010/main" val="4070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008080"/>
                </a:highlight>
                <a:latin typeface="Times New Roman" panose="02020603050405020304" pitchFamily="18" charset="0"/>
                <a:ea typeface="Times New Roman" panose="02020603050405020304" pitchFamily="18" charset="0"/>
              </a:rPr>
              <a:t>To </a:t>
            </a:r>
            <a:r>
              <a:rPr lang="en-US" sz="4400" b="1" u="sng" dirty="0" err="1">
                <a:effectLst/>
                <a:highlight>
                  <a:srgbClr val="008080"/>
                </a:highlight>
                <a:latin typeface="Times New Roman" panose="02020603050405020304" pitchFamily="18" charset="0"/>
                <a:ea typeface="Times New Roman" panose="02020603050405020304" pitchFamily="18" charset="0"/>
              </a:rPr>
              <a:t>Subquestion</a:t>
            </a:r>
            <a:r>
              <a:rPr lang="en-US" sz="4400" b="1" u="sng" dirty="0">
                <a:effectLst/>
                <a:highlight>
                  <a:srgbClr val="008080"/>
                </a:highlight>
                <a:latin typeface="Times New Roman" panose="02020603050405020304" pitchFamily="18" charset="0"/>
                <a:ea typeface="Times New Roman" panose="02020603050405020304" pitchFamily="18" charset="0"/>
              </a:rPr>
              <a:t> </a:t>
            </a:r>
            <a:r>
              <a:rPr lang="en-US" sz="4400" b="1" u="sng" dirty="0">
                <a:highlight>
                  <a:srgbClr val="008080"/>
                </a:highlight>
                <a:latin typeface="Times New Roman" panose="02020603050405020304" pitchFamily="18" charset="0"/>
                <a:ea typeface="Times New Roman" panose="02020603050405020304" pitchFamily="18" charset="0"/>
              </a:rPr>
              <a:t>2</a:t>
            </a:r>
            <a:r>
              <a:rPr lang="en-US" sz="4400" b="1" u="sng" dirty="0">
                <a:effectLst/>
                <a:highlight>
                  <a:srgbClr val="008080"/>
                </a:highlight>
                <a:latin typeface="Times New Roman" panose="02020603050405020304" pitchFamily="18" charset="0"/>
                <a:ea typeface="Times New Roman" panose="02020603050405020304" pitchFamily="18" charset="0"/>
              </a:rPr>
              <a:t>:</a:t>
            </a:r>
            <a:endParaRPr lang="cs-CZ" b="1"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algn="just">
              <a:lnSpc>
                <a:spcPct val="150000"/>
              </a:lnSpc>
              <a:buFont typeface="Arial" panose="020B0604020202020204" pitchFamily="34" charset="0"/>
              <a:buChar char="•"/>
            </a:pPr>
            <a:r>
              <a:rPr lang="en-US" sz="1400" dirty="0">
                <a:solidFill>
                  <a:srgbClr val="000000"/>
                </a:solidFill>
                <a:effectLst/>
                <a:latin typeface="Times New Roman" panose="02020603050405020304" pitchFamily="18" charset="0"/>
                <a:ea typeface="Calibri" panose="020F0502020204030204" pitchFamily="34" charset="0"/>
              </a:rPr>
              <a:t>The ECB carries out the single supervisory exercise and acts through instructions, guidelines and requests to national supervisors, as it has no direct competence over institutions outside the euro area.</a:t>
            </a:r>
          </a:p>
          <a:p>
            <a:pPr marL="114300" indent="0" algn="just">
              <a:lnSpc>
                <a:spcPct val="150000"/>
              </a:lnSpc>
              <a:buNone/>
            </a:pPr>
            <a:endParaRPr lang="en-US" sz="1400" dirty="0">
              <a:solidFill>
                <a:srgbClr val="000000"/>
              </a:solidFill>
              <a:effectLst/>
              <a:latin typeface="Times New Roman" panose="02020603050405020304" pitchFamily="18" charset="0"/>
              <a:ea typeface="Calibri" panose="020F0502020204030204" pitchFamily="34" charset="0"/>
            </a:endParaRPr>
          </a:p>
          <a:p>
            <a:pPr algn="just">
              <a:lnSpc>
                <a:spcPct val="150000"/>
              </a:lnSpc>
            </a:pPr>
            <a:r>
              <a:rPr lang="en-US" sz="1400" b="1" dirty="0">
                <a:solidFill>
                  <a:srgbClr val="000000"/>
                </a:solidFill>
                <a:highlight>
                  <a:srgbClr val="FFFF00"/>
                </a:highlight>
                <a:latin typeface="Times New Roman" panose="02020603050405020304" pitchFamily="18" charset="0"/>
                <a:ea typeface="Calibri" panose="020F0502020204030204" pitchFamily="34" charset="0"/>
              </a:rPr>
              <a:t>In relation to Slovakia and other the countries of the Banking Union, the ECB has both the possibility of directly supervising the exercise of powers and the possibility of taking over the supervision of an institution directly. Motivation for non obeying the soft law measures is on lower level than in Czech Republic. </a:t>
            </a:r>
          </a:p>
          <a:p>
            <a:pPr marL="114300" indent="0" algn="just">
              <a:lnSpc>
                <a:spcPct val="150000"/>
              </a:lnSpc>
              <a:buNone/>
            </a:pPr>
            <a:endParaRPr lang="en-US" sz="1400" dirty="0">
              <a:effectLst/>
              <a:latin typeface="Times New Roman" panose="02020603050405020304" pitchFamily="18" charset="0"/>
              <a:ea typeface="Times New Roman" panose="02020603050405020304" pitchFamily="18" charset="0"/>
            </a:endParaRPr>
          </a:p>
          <a:p>
            <a:pPr algn="just">
              <a:lnSpc>
                <a:spcPct val="150000"/>
              </a:lnSpc>
            </a:pPr>
            <a:r>
              <a:rPr lang="en-US" sz="1400" dirty="0">
                <a:effectLst/>
                <a:latin typeface="Times New Roman" panose="02020603050405020304" pitchFamily="18" charset="0"/>
                <a:ea typeface="Times New Roman" panose="02020603050405020304" pitchFamily="18" charset="0"/>
              </a:rPr>
              <a:t>Some Czech laws therefore adopt the rule set out in the founding regulations, namely that the CNB, as a national supervisory authority, has the option to opt-out and justify it in relation to specific EU soft law acts. Otherwise, however, the CNB has a legal obligation to rely on such acts.</a:t>
            </a:r>
            <a:r>
              <a:rPr lang="cs-CZ" sz="1400" dirty="0">
                <a:latin typeface="Times New Roman" panose="02020603050405020304" pitchFamily="18" charset="0"/>
                <a:ea typeface="Times New Roman" panose="02020603050405020304" pitchFamily="18" charset="0"/>
              </a:rPr>
              <a:t> </a:t>
            </a:r>
            <a:r>
              <a:rPr lang="en-US" sz="1400" b="1" dirty="0">
                <a:effectLst/>
                <a:highlight>
                  <a:srgbClr val="FFFF00"/>
                </a:highlight>
                <a:latin typeface="Times New Roman" panose="02020603050405020304" pitchFamily="18" charset="0"/>
                <a:ea typeface="Times New Roman" panose="02020603050405020304" pitchFamily="18" charset="0"/>
              </a:rPr>
              <a:t>A situation where the CNB explicitly enforces the implementation of EU soft law is not unusual in practice. </a:t>
            </a:r>
            <a:endParaRPr lang="cs-CZ" sz="1400" b="1" dirty="0">
              <a:effectLst/>
              <a:highlight>
                <a:srgbClr val="FFFF00"/>
              </a:highligh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marL="114300" indent="0">
              <a:buNone/>
            </a:pPr>
            <a:endParaRPr lang="cs-CZ" sz="1400" b="1" dirty="0"/>
          </a:p>
        </p:txBody>
      </p:sp>
    </p:spTree>
    <p:extLst>
      <p:ext uri="{BB962C8B-B14F-4D97-AF65-F5344CB8AC3E}">
        <p14:creationId xmlns:p14="http://schemas.microsoft.com/office/powerpoint/2010/main" val="39160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err="1">
                <a:effectLst/>
                <a:highlight>
                  <a:srgbClr val="008000"/>
                </a:highlight>
                <a:latin typeface="Times New Roman" panose="02020603050405020304" pitchFamily="18" charset="0"/>
                <a:ea typeface="Times New Roman" panose="02020603050405020304" pitchFamily="18" charset="0"/>
              </a:rPr>
              <a:t>Subquestion</a:t>
            </a:r>
            <a:r>
              <a:rPr lang="en-US" sz="4400" b="1" u="sng" dirty="0">
                <a:effectLst/>
                <a:highlight>
                  <a:srgbClr val="008000"/>
                </a:highlight>
                <a:latin typeface="Times New Roman" panose="02020603050405020304" pitchFamily="18" charset="0"/>
                <a:ea typeface="Times New Roman" panose="02020603050405020304" pitchFamily="18" charset="0"/>
              </a:rPr>
              <a:t> </a:t>
            </a:r>
            <a:r>
              <a:rPr lang="en-US" b="1" u="sng" dirty="0">
                <a:highlight>
                  <a:srgbClr val="008000"/>
                </a:highlight>
                <a:latin typeface="Times New Roman" panose="02020603050405020304" pitchFamily="18" charset="0"/>
                <a:ea typeface="Times New Roman" panose="02020603050405020304" pitchFamily="18" charset="0"/>
              </a:rPr>
              <a:t>3</a:t>
            </a:r>
            <a:r>
              <a:rPr lang="en-US" sz="4400" b="1" u="sng" dirty="0">
                <a:effectLst/>
                <a:highlight>
                  <a:srgbClr val="008000"/>
                </a:highlight>
                <a:latin typeface="Times New Roman" panose="02020603050405020304" pitchFamily="18" charset="0"/>
                <a:ea typeface="Times New Roman" panose="02020603050405020304" pitchFamily="18" charset="0"/>
              </a:rPr>
              <a:t>:</a:t>
            </a:r>
            <a:endParaRPr lang="cs-CZ" b="1" dirty="0">
              <a:highlight>
                <a:srgbClr val="0080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algn="just">
              <a:lnSpc>
                <a:spcPct val="150000"/>
              </a:lnSpc>
            </a:pPr>
            <a:r>
              <a:rPr lang="en-US" sz="1600" b="1" dirty="0">
                <a:highlight>
                  <a:srgbClr val="FFFF00"/>
                </a:highlight>
                <a:latin typeface="Times New Roman" panose="02020603050405020304" pitchFamily="18" charset="0"/>
              </a:rPr>
              <a:t>How does the transfer of competencies in the field of banking law from the national to the European level and the subsequent reverse transfer of the exercise of these competencies work effectively?</a:t>
            </a:r>
            <a:endParaRPr lang="en-US" sz="1800" b="1" u="sng" dirty="0">
              <a:latin typeface="Times New Roman" panose="02020603050405020304" pitchFamily="18" charset="0"/>
              <a:ea typeface="Times New Roman" panose="02020603050405020304" pitchFamily="18" charset="0"/>
            </a:endParaRPr>
          </a:p>
          <a:p>
            <a:pPr algn="just">
              <a:lnSpc>
                <a:spcPct val="150000"/>
              </a:lnSpc>
              <a:buFont typeface="Wingdings" pitchFamily="2" charset="2"/>
              <a:buChar char="Ø"/>
            </a:pPr>
            <a:r>
              <a:rPr lang="en-US" sz="1600" dirty="0">
                <a:effectLst/>
                <a:latin typeface="Times New Roman" panose="02020603050405020304" pitchFamily="18" charset="0"/>
                <a:ea typeface="Times New Roman" panose="02020603050405020304" pitchFamily="18" charset="0"/>
              </a:rPr>
              <a:t>How do European banking regulators communicate with each other?</a:t>
            </a:r>
          </a:p>
          <a:p>
            <a:pPr algn="just">
              <a:lnSpc>
                <a:spcPct val="150000"/>
              </a:lnSpc>
              <a:buFont typeface="Wingdings" pitchFamily="2" charset="2"/>
              <a:buChar char="Ø"/>
            </a:pPr>
            <a:r>
              <a:rPr lang="en-US" sz="1600" dirty="0">
                <a:effectLst/>
                <a:latin typeface="Times New Roman" panose="02020603050405020304" pitchFamily="18" charset="0"/>
                <a:ea typeface="Times New Roman" panose="02020603050405020304" pitchFamily="18" charset="0"/>
              </a:rPr>
              <a:t>What is the communication between the Council, EC, ECB, ESAs and national authorities? How far do national authorities accept the soft law issued by the European institutions and what impact does this have on the degree of integration of Member States in the EU and in the Banking Union?</a:t>
            </a:r>
            <a:endParaRPr lang="en-US" sz="1600" dirty="0">
              <a:latin typeface="Times New Roman" panose="02020603050405020304" pitchFamily="18" charset="0"/>
              <a:ea typeface="Times New Roman" panose="02020603050405020304" pitchFamily="18" charset="0"/>
            </a:endParaRPr>
          </a:p>
          <a:p>
            <a:pPr algn="just">
              <a:lnSpc>
                <a:spcPct val="150000"/>
              </a:lnSpc>
              <a:buFont typeface="Wingdings" pitchFamily="2" charset="2"/>
              <a:buChar char="Ø"/>
            </a:pPr>
            <a:r>
              <a:rPr lang="en-US" sz="1600" dirty="0">
                <a:solidFill>
                  <a:srgbClr val="000000"/>
                </a:solidFill>
                <a:effectLst/>
                <a:latin typeface="Times New Roman" panose="02020603050405020304" pitchFamily="18" charset="0"/>
                <a:ea typeface="Times New Roman" panose="02020603050405020304" pitchFamily="18" charset="0"/>
              </a:rPr>
              <a:t>What is the communication between the CJEU and the European banking regulators and how is the communication between the CJEU and the national authorities? Where do problems arise and at what level are they resolved?</a:t>
            </a:r>
            <a:endParaRPr lang="cs-CZ" sz="1600" dirty="0">
              <a:effectLst/>
              <a:latin typeface="Times New Roman" panose="02020603050405020304" pitchFamily="18" charset="0"/>
              <a:ea typeface="Times New Roman" panose="02020603050405020304" pitchFamily="18" charset="0"/>
            </a:endParaRPr>
          </a:p>
          <a:p>
            <a:pPr marL="114300" indent="0">
              <a:buNone/>
            </a:pPr>
            <a:endParaRPr lang="cs-CZ" sz="1800" b="1" dirty="0"/>
          </a:p>
        </p:txBody>
      </p:sp>
    </p:spTree>
    <p:extLst>
      <p:ext uri="{BB962C8B-B14F-4D97-AF65-F5344CB8AC3E}">
        <p14:creationId xmlns:p14="http://schemas.microsoft.com/office/powerpoint/2010/main" val="286950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008000"/>
                </a:highlight>
                <a:latin typeface="Times New Roman" panose="02020603050405020304" pitchFamily="18" charset="0"/>
                <a:ea typeface="Times New Roman" panose="02020603050405020304" pitchFamily="18" charset="0"/>
              </a:rPr>
              <a:t>To </a:t>
            </a:r>
            <a:r>
              <a:rPr lang="en-US" sz="4400" b="1" u="sng" dirty="0" err="1">
                <a:effectLst/>
                <a:highlight>
                  <a:srgbClr val="008000"/>
                </a:highlight>
                <a:latin typeface="Times New Roman" panose="02020603050405020304" pitchFamily="18" charset="0"/>
                <a:ea typeface="Times New Roman" panose="02020603050405020304" pitchFamily="18" charset="0"/>
              </a:rPr>
              <a:t>Subquestion</a:t>
            </a:r>
            <a:r>
              <a:rPr lang="en-US" sz="4400" b="1" u="sng" dirty="0">
                <a:effectLst/>
                <a:highlight>
                  <a:srgbClr val="008000"/>
                </a:highlight>
                <a:latin typeface="Times New Roman" panose="02020603050405020304" pitchFamily="18" charset="0"/>
                <a:ea typeface="Times New Roman" panose="02020603050405020304" pitchFamily="18" charset="0"/>
              </a:rPr>
              <a:t> </a:t>
            </a:r>
            <a:r>
              <a:rPr lang="en-US" b="1" u="sng" dirty="0">
                <a:effectLst/>
                <a:highlight>
                  <a:srgbClr val="008000"/>
                </a:highlight>
                <a:latin typeface="Times New Roman" panose="02020603050405020304" pitchFamily="18" charset="0"/>
                <a:ea typeface="Times New Roman" panose="02020603050405020304" pitchFamily="18" charset="0"/>
              </a:rPr>
              <a:t>3</a:t>
            </a:r>
            <a:r>
              <a:rPr lang="en-US" sz="4400" b="1" u="sng" dirty="0">
                <a:effectLst/>
                <a:highlight>
                  <a:srgbClr val="008000"/>
                </a:highlight>
                <a:latin typeface="Times New Roman" panose="02020603050405020304" pitchFamily="18" charset="0"/>
                <a:ea typeface="Times New Roman" panose="02020603050405020304" pitchFamily="18" charset="0"/>
              </a:rPr>
              <a:t>:</a:t>
            </a:r>
            <a:endParaRPr lang="cs-CZ" b="1" dirty="0">
              <a:highlight>
                <a:srgbClr val="0080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r>
              <a:rPr lang="cs-CZ" sz="1600" b="1" dirty="0" err="1">
                <a:effectLst/>
                <a:latin typeface="Times New Roman" panose="02020603050405020304" pitchFamily="18" charset="0"/>
                <a:ea typeface="Times New Roman" panose="02020603050405020304" pitchFamily="18" charset="0"/>
              </a:rPr>
              <a:t>State</a:t>
            </a:r>
            <a:r>
              <a:rPr lang="cs-CZ" sz="1600" b="1" dirty="0">
                <a:effectLst/>
                <a:latin typeface="Times New Roman" panose="02020603050405020304" pitchFamily="18" charset="0"/>
                <a:ea typeface="Times New Roman" panose="02020603050405020304" pitchFamily="18" charset="0"/>
              </a:rPr>
              <a:t> Aid </a:t>
            </a:r>
            <a:r>
              <a:rPr lang="cs-CZ" sz="1600" b="1" dirty="0" err="1">
                <a:effectLst/>
                <a:latin typeface="Times New Roman" panose="02020603050405020304" pitchFamily="18" charset="0"/>
                <a:ea typeface="Times New Roman" panose="02020603050405020304" pitchFamily="18" charset="0"/>
              </a:rPr>
              <a:t>Issue</a:t>
            </a:r>
            <a:endParaRPr lang="cs-CZ" sz="1600" b="1" dirty="0">
              <a:effectLst/>
              <a:latin typeface="Times New Roman" panose="02020603050405020304" pitchFamily="18" charset="0"/>
              <a:ea typeface="Times New Roman" panose="02020603050405020304" pitchFamily="18" charset="0"/>
            </a:endParaRPr>
          </a:p>
          <a:p>
            <a:pPr algn="just">
              <a:lnSpc>
                <a:spcPct val="150000"/>
              </a:lnSpc>
            </a:pPr>
            <a:endParaRPr lang="cs-CZ" sz="1600" dirty="0">
              <a:latin typeface="Times New Roman" panose="02020603050405020304" pitchFamily="18" charset="0"/>
              <a:ea typeface="Times New Roman" panose="02020603050405020304" pitchFamily="18" charset="0"/>
            </a:endParaRPr>
          </a:p>
          <a:p>
            <a:pPr algn="just">
              <a:lnSpc>
                <a:spcPct val="150000"/>
              </a:lnSpc>
            </a:pPr>
            <a:r>
              <a:rPr lang="cs-CZ" sz="1600" dirty="0" err="1">
                <a:effectLst/>
                <a:latin typeface="Times New Roman" panose="02020603050405020304" pitchFamily="18" charset="0"/>
                <a:ea typeface="Times New Roman" panose="02020603050405020304" pitchFamily="18" charset="0"/>
              </a:rPr>
              <a:t>The</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same</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legal</a:t>
            </a:r>
            <a:r>
              <a:rPr lang="cs-CZ" sz="1600" dirty="0">
                <a:effectLst/>
                <a:latin typeface="Times New Roman" panose="02020603050405020304" pitchFamily="18" charset="0"/>
                <a:ea typeface="Times New Roman" panose="02020603050405020304" pitchFamily="18" charset="0"/>
              </a:rPr>
              <a:t> framework </a:t>
            </a:r>
            <a:r>
              <a:rPr lang="cs-CZ" sz="1600" dirty="0" err="1">
                <a:effectLst/>
                <a:latin typeface="Times New Roman" panose="02020603050405020304" pitchFamily="18" charset="0"/>
                <a:ea typeface="Times New Roman" panose="02020603050405020304" pitchFamily="18" charset="0"/>
              </a:rPr>
              <a:t>for</a:t>
            </a:r>
            <a:r>
              <a:rPr lang="cs-CZ" sz="1600" dirty="0">
                <a:effectLst/>
                <a:latin typeface="Times New Roman" panose="02020603050405020304" pitchFamily="18" charset="0"/>
                <a:ea typeface="Times New Roman" panose="02020603050405020304" pitchFamily="18" charset="0"/>
              </a:rPr>
              <a:t> Slovakia and Czech Republic</a:t>
            </a:r>
          </a:p>
          <a:p>
            <a:pPr algn="just">
              <a:lnSpc>
                <a:spcPct val="150000"/>
              </a:lnSpc>
            </a:pPr>
            <a:endParaRPr lang="cs-CZ" sz="1600" dirty="0">
              <a:latin typeface="Times New Roman" panose="02020603050405020304" pitchFamily="18" charset="0"/>
              <a:ea typeface="Times New Roman" panose="02020603050405020304" pitchFamily="18" charset="0"/>
            </a:endParaRPr>
          </a:p>
          <a:p>
            <a:pPr algn="just">
              <a:lnSpc>
                <a:spcPct val="150000"/>
              </a:lnSpc>
            </a:pPr>
            <a:r>
              <a:rPr lang="en-US" sz="1600" dirty="0">
                <a:effectLst/>
                <a:latin typeface="Times New Roman" panose="02020603050405020304" pitchFamily="18" charset="0"/>
                <a:ea typeface="Times New Roman" panose="02020603050405020304" pitchFamily="18" charset="0"/>
              </a:rPr>
              <a:t>Under Recital 29 SRMR it is essential for the good functioning of the internal market that the same rules apply to all resolution actions, regardless of whether they are taken by the resolution authorities under Directive 2014/59/EU or within the framework of the SRM. The Commission should assess those measures under Article 107 TFEU.</a:t>
            </a:r>
            <a:endParaRPr lang="cs-CZ" sz="16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marL="114300" indent="0">
              <a:buNone/>
            </a:pPr>
            <a:endParaRPr lang="cs-CZ" sz="1400" b="1" dirty="0"/>
          </a:p>
        </p:txBody>
      </p:sp>
    </p:spTree>
    <p:extLst>
      <p:ext uri="{BB962C8B-B14F-4D97-AF65-F5344CB8AC3E}">
        <p14:creationId xmlns:p14="http://schemas.microsoft.com/office/powerpoint/2010/main" val="230347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008000"/>
                </a:highlight>
                <a:latin typeface="Times New Roman" panose="02020603050405020304" pitchFamily="18" charset="0"/>
                <a:ea typeface="Times New Roman" panose="02020603050405020304" pitchFamily="18" charset="0"/>
              </a:rPr>
              <a:t>To </a:t>
            </a:r>
            <a:r>
              <a:rPr lang="en-US" sz="4400" b="1" u="sng" dirty="0" err="1">
                <a:effectLst/>
                <a:highlight>
                  <a:srgbClr val="008000"/>
                </a:highlight>
                <a:latin typeface="Times New Roman" panose="02020603050405020304" pitchFamily="18" charset="0"/>
                <a:ea typeface="Times New Roman" panose="02020603050405020304" pitchFamily="18" charset="0"/>
              </a:rPr>
              <a:t>Subquestion</a:t>
            </a:r>
            <a:r>
              <a:rPr lang="en-US" sz="4400" b="1" u="sng" dirty="0">
                <a:effectLst/>
                <a:highlight>
                  <a:srgbClr val="008000"/>
                </a:highlight>
                <a:latin typeface="Times New Roman" panose="02020603050405020304" pitchFamily="18" charset="0"/>
                <a:ea typeface="Times New Roman" panose="02020603050405020304" pitchFamily="18" charset="0"/>
              </a:rPr>
              <a:t> </a:t>
            </a:r>
            <a:r>
              <a:rPr lang="en-US" b="1" u="sng" dirty="0">
                <a:effectLst/>
                <a:highlight>
                  <a:srgbClr val="008000"/>
                </a:highlight>
                <a:latin typeface="Times New Roman" panose="02020603050405020304" pitchFamily="18" charset="0"/>
                <a:ea typeface="Times New Roman" panose="02020603050405020304" pitchFamily="18" charset="0"/>
              </a:rPr>
              <a:t>3</a:t>
            </a:r>
            <a:r>
              <a:rPr lang="en-US" sz="4400" b="1" u="sng" dirty="0">
                <a:effectLst/>
                <a:highlight>
                  <a:srgbClr val="008000"/>
                </a:highlight>
                <a:latin typeface="Times New Roman" panose="02020603050405020304" pitchFamily="18" charset="0"/>
                <a:ea typeface="Times New Roman" panose="02020603050405020304" pitchFamily="18" charset="0"/>
              </a:rPr>
              <a:t>:</a:t>
            </a:r>
            <a:endParaRPr lang="cs-CZ" b="1" dirty="0">
              <a:highlight>
                <a:srgbClr val="0080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algn="just">
              <a:lnSpc>
                <a:spcPct val="150000"/>
              </a:lnSpc>
            </a:pPr>
            <a:r>
              <a:rPr lang="en-US" sz="1400" b="1" u="sng" dirty="0">
                <a:latin typeface="Times New Roman" panose="02020603050405020304" pitchFamily="18" charset="0"/>
                <a:ea typeface="Times New Roman" panose="02020603050405020304" pitchFamily="18" charset="0"/>
              </a:rPr>
              <a:t>The communication between ECB, Commission and Banking Union member states</a:t>
            </a:r>
          </a:p>
          <a:p>
            <a:pPr algn="just">
              <a:lnSpc>
                <a:spcPct val="150000"/>
              </a:lnSpc>
            </a:pPr>
            <a:r>
              <a:rPr lang="en-US" sz="1400" dirty="0">
                <a:latin typeface="Times New Roman" panose="02020603050405020304" pitchFamily="18" charset="0"/>
                <a:ea typeface="Times New Roman" panose="02020603050405020304" pitchFamily="18" charset="0"/>
              </a:rPr>
              <a:t>I</a:t>
            </a:r>
            <a:r>
              <a:rPr lang="en-US" sz="1400" dirty="0">
                <a:effectLst/>
                <a:latin typeface="Times New Roman" panose="02020603050405020304" pitchFamily="18" charset="0"/>
                <a:ea typeface="Times New Roman" panose="02020603050405020304" pitchFamily="18" charset="0"/>
              </a:rPr>
              <a:t>f the resolution plan provides for use of the fund or state aid, its adoption is conditional on a prior decision by the Commission on its </a:t>
            </a:r>
            <a:r>
              <a:rPr lang="en-US" sz="1400" b="1" dirty="0">
                <a:effectLst/>
                <a:highlight>
                  <a:srgbClr val="FFFF00"/>
                </a:highlight>
                <a:latin typeface="Times New Roman" panose="02020603050405020304" pitchFamily="18" charset="0"/>
                <a:ea typeface="Times New Roman" panose="02020603050405020304" pitchFamily="18" charset="0"/>
              </a:rPr>
              <a:t>compatibility with the criteria of European state aid law </a:t>
            </a:r>
            <a:r>
              <a:rPr lang="en-US" sz="1400" dirty="0">
                <a:effectLst/>
                <a:latin typeface="Times New Roman" panose="02020603050405020304" pitchFamily="18" charset="0"/>
                <a:ea typeface="Times New Roman" panose="02020603050405020304" pitchFamily="18" charset="0"/>
              </a:rPr>
              <a:t>pursuant to Art. 19 SRM Regulation.</a:t>
            </a:r>
          </a:p>
          <a:p>
            <a:pPr marL="114300" indent="0" algn="just">
              <a:lnSpc>
                <a:spcPct val="150000"/>
              </a:lnSpc>
              <a:buNone/>
            </a:pPr>
            <a:endParaRPr lang="en-US" sz="1400" dirty="0">
              <a:latin typeface="Times New Roman" panose="02020603050405020304" pitchFamily="18" charset="0"/>
              <a:ea typeface="Times New Roman" panose="02020603050405020304" pitchFamily="18" charset="0"/>
            </a:endParaRPr>
          </a:p>
          <a:p>
            <a:pPr algn="just">
              <a:lnSpc>
                <a:spcPct val="150000"/>
              </a:lnSpc>
            </a:pPr>
            <a:r>
              <a:rPr lang="en-US" sz="1400" dirty="0">
                <a:effectLst/>
                <a:latin typeface="Times New Roman" panose="02020603050405020304" pitchFamily="18" charset="0"/>
                <a:ea typeface="Times New Roman" panose="02020603050405020304" pitchFamily="18" charset="0"/>
              </a:rPr>
              <a:t>To date, the ECB has determined a default or probable default of an institution in four cases, thus giving rise to a decision of exclusion on their resolution. </a:t>
            </a:r>
            <a:r>
              <a:rPr lang="en-US" sz="1400" b="1" dirty="0">
                <a:effectLst/>
                <a:latin typeface="Times New Roman" panose="02020603050405020304" pitchFamily="18" charset="0"/>
                <a:ea typeface="Times New Roman" panose="02020603050405020304" pitchFamily="18" charset="0"/>
              </a:rPr>
              <a:t>In three cases, it decided that resolution was not in the public interest. Only Banco Popular was resolved. </a:t>
            </a:r>
            <a:r>
              <a:rPr lang="en-US" sz="1400" dirty="0">
                <a:effectLst/>
                <a:latin typeface="Times New Roman" panose="02020603050405020304" pitchFamily="18" charset="0"/>
                <a:ea typeface="Times New Roman" panose="02020603050405020304" pitchFamily="18" charset="0"/>
              </a:rPr>
              <a:t>The cases of Italian bank rescues with the help of </a:t>
            </a:r>
            <a:r>
              <a:rPr lang="en-US" sz="1400" b="1" dirty="0">
                <a:effectLst/>
                <a:latin typeface="Times New Roman" panose="02020603050405020304" pitchFamily="18" charset="0"/>
                <a:ea typeface="Times New Roman" panose="02020603050405020304" pitchFamily="18" charset="0"/>
              </a:rPr>
              <a:t>state aid </a:t>
            </a:r>
            <a:r>
              <a:rPr lang="en-US" sz="1400" dirty="0">
                <a:effectLst/>
                <a:latin typeface="Times New Roman" panose="02020603050405020304" pitchFamily="18" charset="0"/>
                <a:ea typeface="Times New Roman" panose="02020603050405020304" pitchFamily="18" charset="0"/>
              </a:rPr>
              <a:t>(based on Article 18 (4) (d) of the SRM Regulation) have repeatedly caused a public debate.</a:t>
            </a:r>
          </a:p>
          <a:p>
            <a:pPr algn="just">
              <a:lnSpc>
                <a:spcPct val="150000"/>
              </a:lnSpc>
            </a:pPr>
            <a:endParaRPr lang="en-US" sz="1400" dirty="0">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marL="114300" indent="0">
              <a:buNone/>
            </a:pPr>
            <a:endParaRPr lang="cs-CZ" sz="1400" b="1" dirty="0"/>
          </a:p>
        </p:txBody>
      </p:sp>
    </p:spTree>
    <p:extLst>
      <p:ext uri="{BB962C8B-B14F-4D97-AF65-F5344CB8AC3E}">
        <p14:creationId xmlns:p14="http://schemas.microsoft.com/office/powerpoint/2010/main" val="37151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008000"/>
                </a:highlight>
                <a:latin typeface="Times New Roman" panose="02020603050405020304" pitchFamily="18" charset="0"/>
                <a:ea typeface="Times New Roman" panose="02020603050405020304" pitchFamily="18" charset="0"/>
              </a:rPr>
              <a:t>To </a:t>
            </a:r>
            <a:r>
              <a:rPr lang="en-US" sz="4400" b="1" u="sng" dirty="0" err="1">
                <a:effectLst/>
                <a:highlight>
                  <a:srgbClr val="008000"/>
                </a:highlight>
                <a:latin typeface="Times New Roman" panose="02020603050405020304" pitchFamily="18" charset="0"/>
                <a:ea typeface="Times New Roman" panose="02020603050405020304" pitchFamily="18" charset="0"/>
              </a:rPr>
              <a:t>Subquestion</a:t>
            </a:r>
            <a:r>
              <a:rPr lang="en-US" sz="4400" b="1" u="sng" dirty="0">
                <a:effectLst/>
                <a:highlight>
                  <a:srgbClr val="008000"/>
                </a:highlight>
                <a:latin typeface="Times New Roman" panose="02020603050405020304" pitchFamily="18" charset="0"/>
                <a:ea typeface="Times New Roman" panose="02020603050405020304" pitchFamily="18" charset="0"/>
              </a:rPr>
              <a:t> </a:t>
            </a:r>
            <a:r>
              <a:rPr lang="en-US" b="1" u="sng" dirty="0">
                <a:effectLst/>
                <a:highlight>
                  <a:srgbClr val="008000"/>
                </a:highlight>
                <a:latin typeface="Times New Roman" panose="02020603050405020304" pitchFamily="18" charset="0"/>
                <a:ea typeface="Times New Roman" panose="02020603050405020304" pitchFamily="18" charset="0"/>
              </a:rPr>
              <a:t>3</a:t>
            </a:r>
            <a:r>
              <a:rPr lang="en-US" sz="4400" b="1" u="sng" dirty="0">
                <a:effectLst/>
                <a:highlight>
                  <a:srgbClr val="008000"/>
                </a:highlight>
                <a:latin typeface="Times New Roman" panose="02020603050405020304" pitchFamily="18" charset="0"/>
                <a:ea typeface="Times New Roman" panose="02020603050405020304" pitchFamily="18" charset="0"/>
              </a:rPr>
              <a:t>:</a:t>
            </a:r>
            <a:endParaRPr lang="cs-CZ" b="1" dirty="0">
              <a:highlight>
                <a:srgbClr val="0080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algn="just">
              <a:lnSpc>
                <a:spcPct val="150000"/>
              </a:lnSpc>
            </a:pPr>
            <a:r>
              <a:rPr lang="en-US" sz="1600" b="1" u="sng" dirty="0">
                <a:latin typeface="Times New Roman" panose="02020603050405020304" pitchFamily="18" charset="0"/>
                <a:ea typeface="Times New Roman" panose="02020603050405020304" pitchFamily="18" charset="0"/>
              </a:rPr>
              <a:t>The communication between ECJ, ECB, Commission and Banking Union member states</a:t>
            </a:r>
          </a:p>
          <a:p>
            <a:pPr algn="just">
              <a:lnSpc>
                <a:spcPct val="150000"/>
              </a:lnSpc>
            </a:pPr>
            <a:endParaRPr lang="en-US" sz="1600" dirty="0">
              <a:latin typeface="Times New Roman" panose="02020603050405020304" pitchFamily="18" charset="0"/>
              <a:ea typeface="Times New Roman" panose="02020603050405020304" pitchFamily="18" charset="0"/>
            </a:endParaRPr>
          </a:p>
          <a:p>
            <a:pPr algn="just"/>
            <a:r>
              <a:rPr lang="en-GB" sz="1600" dirty="0">
                <a:effectLst/>
                <a:latin typeface="Times New Roman" panose="02020603050405020304" pitchFamily="18" charset="0"/>
                <a:ea typeface="Times New Roman" panose="02020603050405020304" pitchFamily="18" charset="0"/>
              </a:rPr>
              <a:t>The Commission communicated its position on whether the granting of Deposit Guarantee Fund resources constitutes State aid in the 2013 Banking Communication, where, referring to case C-460/07 Puffer, it points out that the mere use of deposit protection fund resources to pay depositors for unavailable deposits does not constitute State aid. </a:t>
            </a:r>
          </a:p>
          <a:p>
            <a:pPr algn="just"/>
            <a:endParaRPr lang="en-GB" sz="1600" dirty="0">
              <a:latin typeface="Times New Roman" panose="02020603050405020304" pitchFamily="18" charset="0"/>
              <a:ea typeface="Times New Roman" panose="02020603050405020304" pitchFamily="18" charset="0"/>
            </a:endParaRPr>
          </a:p>
          <a:p>
            <a:pPr algn="just"/>
            <a:r>
              <a:rPr lang="en-GB" sz="1600" dirty="0">
                <a:effectLst/>
                <a:latin typeface="Times New Roman" panose="02020603050405020304" pitchFamily="18" charset="0"/>
                <a:ea typeface="Times New Roman" panose="02020603050405020304" pitchFamily="18" charset="0"/>
              </a:rPr>
              <a:t>Any other allocation of funds to the deposit protection fund may constitute State aid, despite the fact that the FOV is privately financed. This is because </a:t>
            </a:r>
            <a:r>
              <a:rPr lang="en-GB" sz="1600" b="1" dirty="0">
                <a:effectLst/>
                <a:latin typeface="Times New Roman" panose="02020603050405020304" pitchFamily="18" charset="0"/>
                <a:ea typeface="Times New Roman" panose="02020603050405020304" pitchFamily="18" charset="0"/>
              </a:rPr>
              <a:t>these funds are under the control of the state and the decision to use them can be attributed to the state.</a:t>
            </a:r>
            <a:r>
              <a:rPr lang="cs-CZ" sz="1600" b="1" dirty="0">
                <a:effectLst/>
              </a:rPr>
              <a:t> </a:t>
            </a:r>
          </a:p>
          <a:p>
            <a:pPr algn="just"/>
            <a:endParaRPr lang="cs-CZ" sz="1600" b="1" dirty="0">
              <a:latin typeface="Times New Roman" panose="02020603050405020304" pitchFamily="18" charset="0"/>
              <a:ea typeface="Times New Roman" panose="02020603050405020304" pitchFamily="18" charset="0"/>
            </a:endParaRPr>
          </a:p>
          <a:p>
            <a:pPr algn="just">
              <a:lnSpc>
                <a:spcPct val="150000"/>
              </a:lnSpc>
            </a:pPr>
            <a:endParaRPr lang="cs-CZ" sz="1600" dirty="0">
              <a:effectLst/>
              <a:latin typeface="Times New Roman" panose="02020603050405020304" pitchFamily="18" charset="0"/>
              <a:ea typeface="Times New Roman" panose="02020603050405020304" pitchFamily="18" charset="0"/>
            </a:endParaRPr>
          </a:p>
          <a:p>
            <a:pPr algn="just">
              <a:lnSpc>
                <a:spcPct val="150000"/>
              </a:lnSpc>
            </a:pPr>
            <a:endParaRPr lang="cs-CZ" sz="1600" dirty="0">
              <a:effectLst/>
              <a:latin typeface="Times New Roman" panose="02020603050405020304" pitchFamily="18" charset="0"/>
              <a:ea typeface="Times New Roman" panose="02020603050405020304" pitchFamily="18" charset="0"/>
            </a:endParaRPr>
          </a:p>
          <a:p>
            <a:pPr algn="just">
              <a:lnSpc>
                <a:spcPct val="150000"/>
              </a:lnSpc>
            </a:pPr>
            <a:endParaRPr lang="cs-CZ" sz="1600" dirty="0">
              <a:effectLst/>
              <a:latin typeface="Times New Roman" panose="02020603050405020304" pitchFamily="18" charset="0"/>
              <a:ea typeface="Times New Roman" panose="02020603050405020304" pitchFamily="18" charset="0"/>
            </a:endParaRPr>
          </a:p>
          <a:p>
            <a:pPr algn="just">
              <a:lnSpc>
                <a:spcPct val="150000"/>
              </a:lnSpc>
            </a:pPr>
            <a:endParaRPr lang="cs-CZ" sz="1600" dirty="0">
              <a:effectLst/>
              <a:latin typeface="Times New Roman" panose="02020603050405020304" pitchFamily="18" charset="0"/>
              <a:ea typeface="Times New Roman" panose="02020603050405020304" pitchFamily="18" charset="0"/>
            </a:endParaRPr>
          </a:p>
          <a:p>
            <a:pPr algn="just">
              <a:lnSpc>
                <a:spcPct val="150000"/>
              </a:lnSpc>
            </a:pPr>
            <a:endParaRPr lang="en-US" sz="1600" b="1" u="sng" dirty="0">
              <a:latin typeface="Times New Roman" panose="02020603050405020304" pitchFamily="18" charset="0"/>
              <a:ea typeface="Times New Roman" panose="02020603050405020304" pitchFamily="18" charset="0"/>
            </a:endParaRPr>
          </a:p>
          <a:p>
            <a:pPr algn="just">
              <a:lnSpc>
                <a:spcPct val="150000"/>
              </a:lnSpc>
            </a:pPr>
            <a:endParaRPr lang="en-US" sz="1600" b="1" u="sng" dirty="0">
              <a:latin typeface="Times New Roman" panose="02020603050405020304" pitchFamily="18" charset="0"/>
              <a:ea typeface="Times New Roman" panose="02020603050405020304" pitchFamily="18" charset="0"/>
            </a:endParaRPr>
          </a:p>
          <a:p>
            <a:pPr marL="114300" indent="0">
              <a:buNone/>
            </a:pPr>
            <a:endParaRPr lang="cs-CZ" sz="1600" b="1" dirty="0"/>
          </a:p>
        </p:txBody>
      </p:sp>
    </p:spTree>
    <p:extLst>
      <p:ext uri="{BB962C8B-B14F-4D97-AF65-F5344CB8AC3E}">
        <p14:creationId xmlns:p14="http://schemas.microsoft.com/office/powerpoint/2010/main" val="336017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1" y="0"/>
            <a:ext cx="9173865"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err="1">
                <a:effectLst/>
                <a:highlight>
                  <a:srgbClr val="00FF00"/>
                </a:highlight>
                <a:latin typeface="Times New Roman" panose="02020603050405020304" pitchFamily="18" charset="0"/>
                <a:ea typeface="Times New Roman" panose="02020603050405020304" pitchFamily="18" charset="0"/>
              </a:rPr>
              <a:t>Subquestion</a:t>
            </a:r>
            <a:r>
              <a:rPr lang="en-US" sz="4400" b="1" u="sng" dirty="0">
                <a:effectLst/>
                <a:highlight>
                  <a:srgbClr val="00FF00"/>
                </a:highlight>
                <a:latin typeface="Times New Roman" panose="02020603050405020304" pitchFamily="18" charset="0"/>
                <a:ea typeface="Times New Roman" panose="02020603050405020304" pitchFamily="18" charset="0"/>
              </a:rPr>
              <a:t> 4:</a:t>
            </a:r>
            <a:endParaRPr lang="cs-CZ" b="1" dirty="0">
              <a:highlight>
                <a:srgbClr val="00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r>
              <a:rPr lang="en-US" sz="1600" b="1" dirty="0">
                <a:highlight>
                  <a:srgbClr val="FFFF00"/>
                </a:highlight>
                <a:latin typeface="Times New Roman" panose="02020603050405020304" pitchFamily="18" charset="0"/>
              </a:rPr>
              <a:t>How does legal protection in banking law work in the Czech Republic and Slovakia?</a:t>
            </a:r>
            <a:endParaRPr lang="cs-CZ" sz="1600" b="1" dirty="0">
              <a:highlight>
                <a:srgbClr val="FFFF00"/>
              </a:highlight>
              <a:latin typeface="Times New Roman" panose="02020603050405020304" pitchFamily="18" charset="0"/>
            </a:endParaRPr>
          </a:p>
          <a:p>
            <a:pPr algn="just">
              <a:lnSpc>
                <a:spcPct val="150000"/>
              </a:lnSpc>
            </a:pPr>
            <a:endParaRPr lang="en-US" sz="1800" b="1" u="sng" dirty="0">
              <a:effectLst/>
              <a:latin typeface="Times New Roman" panose="02020603050405020304" pitchFamily="18" charset="0"/>
              <a:ea typeface="Times New Roman" panose="02020603050405020304" pitchFamily="18" charset="0"/>
            </a:endParaRPr>
          </a:p>
          <a:p>
            <a:pPr algn="just">
              <a:lnSpc>
                <a:spcPct val="150000"/>
              </a:lnSpc>
              <a:buFont typeface="Wingdings" pitchFamily="2" charset="2"/>
              <a:buChar char="Ø"/>
            </a:pPr>
            <a:r>
              <a:rPr lang="en-US" sz="1600" dirty="0">
                <a:latin typeface="Times New Roman" panose="02020603050405020304" pitchFamily="18" charset="0"/>
              </a:rPr>
              <a:t>What are the legal options for a private bank to defend itself against a breach of soft law and hard law provisions of European law in the context of Slovak law and in the context of Czech law? Which legal system provide better legal protection to a private entity?</a:t>
            </a:r>
            <a:endParaRPr lang="cs-CZ" sz="1600" dirty="0">
              <a:latin typeface="Times New Roman" panose="02020603050405020304" pitchFamily="18" charset="0"/>
            </a:endParaRPr>
          </a:p>
          <a:p>
            <a:pPr algn="just">
              <a:lnSpc>
                <a:spcPct val="150000"/>
              </a:lnSpc>
            </a:pPr>
            <a:endParaRPr lang="cs-CZ" sz="1800"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marL="114300" indent="0">
              <a:buNone/>
            </a:pPr>
            <a:endParaRPr lang="cs-CZ" sz="1800" b="1" dirty="0"/>
          </a:p>
        </p:txBody>
      </p:sp>
    </p:spTree>
    <p:extLst>
      <p:ext uri="{BB962C8B-B14F-4D97-AF65-F5344CB8AC3E}">
        <p14:creationId xmlns:p14="http://schemas.microsoft.com/office/powerpoint/2010/main" val="69593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1" y="0"/>
            <a:ext cx="9144001"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err="1">
                <a:effectLst/>
                <a:highlight>
                  <a:srgbClr val="00FF00"/>
                </a:highlight>
                <a:latin typeface="Times New Roman" panose="02020603050405020304" pitchFamily="18" charset="0"/>
                <a:ea typeface="Times New Roman" panose="02020603050405020304" pitchFamily="18" charset="0"/>
              </a:rPr>
              <a:t>Subquestion</a:t>
            </a:r>
            <a:r>
              <a:rPr lang="en-US" sz="4400" b="1" u="sng" dirty="0">
                <a:effectLst/>
                <a:highlight>
                  <a:srgbClr val="00FF00"/>
                </a:highlight>
                <a:latin typeface="Times New Roman" panose="02020603050405020304" pitchFamily="18" charset="0"/>
                <a:ea typeface="Times New Roman" panose="02020603050405020304" pitchFamily="18" charset="0"/>
              </a:rPr>
              <a:t> 5:</a:t>
            </a:r>
            <a:endParaRPr lang="cs-CZ" b="1" dirty="0">
              <a:highlight>
                <a:srgbClr val="00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r>
              <a:rPr lang="en-US" sz="1600" b="1" dirty="0">
                <a:highlight>
                  <a:srgbClr val="FFFF00"/>
                </a:highlight>
                <a:latin typeface="Times New Roman" panose="02020603050405020304" pitchFamily="18" charset="0"/>
              </a:rPr>
              <a:t>To what extent does the non-unification of public banking law constitute an obstacle to the EU's freedom of establishment?</a:t>
            </a:r>
            <a:endParaRPr lang="en-US" sz="1800" b="1" u="sng" dirty="0">
              <a:effectLst/>
              <a:latin typeface="Times New Roman" panose="02020603050405020304" pitchFamily="18" charset="0"/>
              <a:ea typeface="Times New Roman" panose="02020603050405020304" pitchFamily="18" charset="0"/>
            </a:endParaRPr>
          </a:p>
          <a:p>
            <a:pPr algn="just">
              <a:lnSpc>
                <a:spcPct val="150000"/>
              </a:lnSpc>
              <a:buFont typeface="Wingdings" pitchFamily="2" charset="2"/>
              <a:buChar char="Ø"/>
            </a:pPr>
            <a:r>
              <a:rPr lang="en-US" sz="1600" dirty="0">
                <a:latin typeface="Times New Roman" panose="02020603050405020304" pitchFamily="18" charset="0"/>
              </a:rPr>
              <a:t>The strongest banks with the largest market share in the Czech and Slovak markets are subsidiaries of Austrian banks. What legislative acts should the Czech Republic revise to ensure that the European freedom of establishment is restricted as little as possible? We take the postulate that a certain restriction of a fundamental freedom can be justified at the time of the adoption of a law, but that this justification must be corrected over time in the light of changing social circumstances.</a:t>
            </a:r>
            <a:endParaRPr lang="en-US" sz="1800" b="1" u="sng"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en-US" sz="1800" b="1" u="sng" dirty="0">
              <a:effectLst/>
              <a:latin typeface="Times New Roman" panose="02020603050405020304" pitchFamily="18" charset="0"/>
              <a:ea typeface="Times New Roman" panose="02020603050405020304" pitchFamily="18" charset="0"/>
            </a:endParaRPr>
          </a:p>
          <a:p>
            <a:pPr algn="just">
              <a:lnSpc>
                <a:spcPct val="150000"/>
              </a:lnSpc>
            </a:pPr>
            <a:endParaRPr lang="cs-CZ" sz="1800"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marL="114300" indent="0">
              <a:buNone/>
            </a:pPr>
            <a:endParaRPr lang="cs-CZ" sz="1800" b="1" dirty="0"/>
          </a:p>
        </p:txBody>
      </p:sp>
    </p:spTree>
    <p:extLst>
      <p:ext uri="{BB962C8B-B14F-4D97-AF65-F5344CB8AC3E}">
        <p14:creationId xmlns:p14="http://schemas.microsoft.com/office/powerpoint/2010/main" val="12512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endParaRPr lang="cs-CZ" sz="2000" dirty="0"/>
          </a:p>
          <a:p>
            <a:pPr marL="114300" indent="0" algn="ctr">
              <a:buNone/>
            </a:pPr>
            <a:endParaRPr lang="cs-CZ" sz="2000" b="1" dirty="0"/>
          </a:p>
          <a:p>
            <a:pPr marL="114300" indent="0" algn="ctr">
              <a:buNone/>
            </a:pPr>
            <a:endParaRPr lang="cs-CZ" sz="2000" b="1" dirty="0"/>
          </a:p>
          <a:p>
            <a:pPr marL="114300" indent="0" algn="ctr">
              <a:buNone/>
            </a:pPr>
            <a:endParaRPr lang="cs-CZ" sz="2000" b="1" dirty="0"/>
          </a:p>
          <a:p>
            <a:pPr marL="114300" indent="0" algn="ctr">
              <a:buNone/>
            </a:pPr>
            <a:r>
              <a:rPr lang="cs-CZ" sz="2000" b="1" dirty="0"/>
              <a:t>THANK YOU VERY MUCH</a:t>
            </a:r>
          </a:p>
          <a:p>
            <a:pPr marL="114300" indent="0" algn="ctr">
              <a:buNone/>
            </a:pPr>
            <a:r>
              <a:rPr lang="cs-CZ" sz="2000" b="1" dirty="0"/>
              <a:t>MERCI BEAUCOUP</a:t>
            </a:r>
          </a:p>
          <a:p>
            <a:pPr marL="114300" indent="0" algn="ctr">
              <a:buNone/>
            </a:pPr>
            <a:r>
              <a:rPr lang="cs-CZ" sz="2000" b="1" dirty="0"/>
              <a:t>VIELEN DANK</a:t>
            </a:r>
          </a:p>
          <a:p>
            <a:endParaRPr lang="cs-CZ" sz="2000" dirty="0"/>
          </a:p>
          <a:p>
            <a:endParaRPr lang="cs-CZ" sz="2000" dirty="0"/>
          </a:p>
        </p:txBody>
      </p:sp>
      <p:pic>
        <p:nvPicPr>
          <p:cNvPr id="2" name="Obrázek 1">
            <a:extLst>
              <a:ext uri="{FF2B5EF4-FFF2-40B4-BE49-F238E27FC236}">
                <a16:creationId xmlns:a16="http://schemas.microsoft.com/office/drawing/2014/main" id="{2FC01842-B3C8-935B-CFC3-4FB53DAF581B}"/>
              </a:ext>
            </a:extLst>
          </p:cNvPr>
          <p:cNvPicPr>
            <a:picLocks noChangeAspect="1"/>
          </p:cNvPicPr>
          <p:nvPr/>
        </p:nvPicPr>
        <p:blipFill>
          <a:blip r:embed="rId3"/>
          <a:stretch>
            <a:fillRect/>
          </a:stretch>
        </p:blipFill>
        <p:spPr>
          <a:xfrm>
            <a:off x="7524750" y="5145788"/>
            <a:ext cx="1649115" cy="1645537"/>
          </a:xfrm>
          <a:prstGeom prst="rect">
            <a:avLst/>
          </a:prstGeom>
        </p:spPr>
      </p:pic>
    </p:spTree>
    <p:extLst>
      <p:ext uri="{BB962C8B-B14F-4D97-AF65-F5344CB8AC3E}">
        <p14:creationId xmlns:p14="http://schemas.microsoft.com/office/powerpoint/2010/main" val="400980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algn="just">
              <a:lnSpc>
                <a:spcPct val="150000"/>
              </a:lnSpc>
              <a:buFont typeface="Arial" panose="020B0604020202020204" pitchFamily="34" charset="0"/>
              <a:buChar char="•"/>
            </a:pPr>
            <a:r>
              <a:rPr lang="en-US" sz="1800" b="1" dirty="0">
                <a:latin typeface="Times New Roman" panose="02020603050405020304" pitchFamily="18" charset="0"/>
                <a:ea typeface="Times New Roman" panose="02020603050405020304" pitchFamily="18" charset="0"/>
              </a:rPr>
              <a:t>Title: </a:t>
            </a:r>
            <a:r>
              <a:rPr lang="en-US" sz="1800" dirty="0">
                <a:effectLst/>
                <a:latin typeface="Times New Roman" panose="02020603050405020304" pitchFamily="18" charset="0"/>
                <a:ea typeface="Times New Roman" panose="02020603050405020304" pitchFamily="18" charset="0"/>
              </a:rPr>
              <a:t>European Banking Union</a:t>
            </a:r>
          </a:p>
          <a:p>
            <a:pPr marL="114300" indent="0" algn="just">
              <a:lnSpc>
                <a:spcPct val="150000"/>
              </a:lnSpc>
              <a:buNone/>
            </a:pP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sz="1800" b="1" dirty="0">
                <a:latin typeface="Times New Roman" panose="02020603050405020304" pitchFamily="18" charset="0"/>
                <a:ea typeface="Times New Roman" panose="02020603050405020304" pitchFamily="18" charset="0"/>
              </a:rPr>
              <a:t>Subtitle: </a:t>
            </a:r>
            <a:r>
              <a:rPr lang="en-US" sz="1800" dirty="0">
                <a:latin typeface="Times New Roman" panose="02020603050405020304" pitchFamily="18" charset="0"/>
                <a:ea typeface="Times New Roman" panose="02020603050405020304" pitchFamily="18" charset="0"/>
              </a:rPr>
              <a:t>The Implications of the Membership in the European Banking Union on  the Legal and Institutional Framework in the EU Member States</a:t>
            </a:r>
          </a:p>
          <a:p>
            <a:pPr marL="114300" indent="0" algn="just">
              <a:lnSpc>
                <a:spcPct val="150000"/>
              </a:lnSpc>
              <a:buNone/>
            </a:pPr>
            <a:endParaRPr lang="en-US" sz="1800" b="1" dirty="0">
              <a:effectLst/>
              <a:latin typeface="Times New Roman" panose="02020603050405020304" pitchFamily="18" charset="0"/>
              <a:ea typeface="Times New Roman" panose="02020603050405020304" pitchFamily="18" charset="0"/>
            </a:endParaRPr>
          </a:p>
          <a:p>
            <a:pPr algn="just">
              <a:lnSpc>
                <a:spcPct val="150000"/>
              </a:lnSpc>
            </a:pPr>
            <a:r>
              <a:rPr lang="en-US" sz="1800" b="1" dirty="0">
                <a:effectLst/>
                <a:latin typeface="Times New Roman" panose="02020603050405020304" pitchFamily="18" charset="0"/>
                <a:ea typeface="Times New Roman" panose="02020603050405020304" pitchFamily="18" charset="0"/>
              </a:rPr>
              <a:t>Main Research Question: </a:t>
            </a:r>
            <a:r>
              <a:rPr lang="en-US" sz="1800" dirty="0">
                <a:latin typeface="Times New Roman" panose="02020603050405020304" pitchFamily="18" charset="0"/>
              </a:rPr>
              <a:t>How can we assess the current legal and institutional framework for the banking supervision and resolution in the Czech Republic and in Slovakia in relation to their (non-)membership in the European Banking union?</a:t>
            </a:r>
            <a:endParaRPr lang="cs-CZ" sz="1800" dirty="0">
              <a:latin typeface="Times New Roman" panose="02020603050405020304" pitchFamily="18" charset="0"/>
            </a:endParaRPr>
          </a:p>
          <a:p>
            <a:pPr marL="114300" indent="0">
              <a:buNone/>
            </a:pPr>
            <a:endParaRPr lang="cs-CZ" sz="1800" b="1" dirty="0"/>
          </a:p>
        </p:txBody>
      </p:sp>
      <p:sp>
        <p:nvSpPr>
          <p:cNvPr id="7" name="Nadpis 1">
            <a:extLst>
              <a:ext uri="{FF2B5EF4-FFF2-40B4-BE49-F238E27FC236}">
                <a16:creationId xmlns:a16="http://schemas.microsoft.com/office/drawing/2014/main" id="{41DFA3E3-E7DC-1DAB-DE57-8E4383FEF432}"/>
              </a:ext>
            </a:extLst>
          </p:cNvPr>
          <p:cNvSpPr>
            <a:spLocks noGrp="1"/>
          </p:cNvSpPr>
          <p:nvPr>
            <p:ph type="title"/>
          </p:nvPr>
        </p:nvSpPr>
        <p:spPr>
          <a:xfrm>
            <a:off x="457200" y="652461"/>
            <a:ext cx="8648700" cy="765175"/>
          </a:xfrm>
          <a:ln>
            <a:solidFill>
              <a:schemeClr val="accent2">
                <a:lumMod val="60000"/>
                <a:lumOff val="40000"/>
              </a:schemeClr>
            </a:solidFill>
          </a:ln>
        </p:spPr>
        <p:txBody>
          <a:bodyPr/>
          <a:lstStyle/>
          <a:p>
            <a:r>
              <a:rPr lang="en-US" b="1" u="sng" dirty="0">
                <a:highlight>
                  <a:srgbClr val="808000"/>
                </a:highlight>
                <a:latin typeface="Times New Roman" panose="02020603050405020304" pitchFamily="18" charset="0"/>
                <a:ea typeface="Times New Roman" panose="02020603050405020304" pitchFamily="18" charset="0"/>
              </a:rPr>
              <a:t>Title and Main Research Q</a:t>
            </a:r>
            <a:r>
              <a:rPr lang="en-US" sz="4400" b="1" u="sng" dirty="0">
                <a:effectLst/>
                <a:highlight>
                  <a:srgbClr val="808000"/>
                </a:highlight>
                <a:latin typeface="Times New Roman" panose="02020603050405020304" pitchFamily="18" charset="0"/>
                <a:ea typeface="Times New Roman" panose="02020603050405020304" pitchFamily="18" charset="0"/>
              </a:rPr>
              <a:t>uestion</a:t>
            </a:r>
            <a:endParaRPr lang="cs-CZ" b="1" dirty="0">
              <a:highlight>
                <a:srgbClr val="808000"/>
              </a:highlight>
            </a:endParaRPr>
          </a:p>
        </p:txBody>
      </p:sp>
    </p:spTree>
    <p:extLst>
      <p:ext uri="{BB962C8B-B14F-4D97-AF65-F5344CB8AC3E}">
        <p14:creationId xmlns:p14="http://schemas.microsoft.com/office/powerpoint/2010/main" val="403517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80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algn="just">
              <a:lnSpc>
                <a:spcPct val="150000"/>
              </a:lnSpc>
            </a:pPr>
            <a:r>
              <a:rPr lang="cs-CZ" sz="1400" b="1" dirty="0" err="1">
                <a:effectLst/>
                <a:highlight>
                  <a:srgbClr val="FFFF00"/>
                </a:highlight>
                <a:latin typeface="Times New Roman" panose="02020603050405020304" pitchFamily="18" charset="0"/>
                <a:ea typeface="Times New Roman" panose="02020603050405020304" pitchFamily="18" charset="0"/>
              </a:rPr>
              <a:t>Does</a:t>
            </a:r>
            <a:r>
              <a:rPr lang="cs-CZ" sz="1400" b="1" dirty="0">
                <a:effectLst/>
                <a:highlight>
                  <a:srgbClr val="FFFF00"/>
                </a:highlight>
                <a:latin typeface="Times New Roman" panose="02020603050405020304" pitchFamily="18" charset="0"/>
                <a:ea typeface="Times New Roman" panose="02020603050405020304" pitchFamily="18" charset="0"/>
              </a:rPr>
              <a:t> </a:t>
            </a:r>
            <a:r>
              <a:rPr lang="cs-CZ" sz="1400" b="1" dirty="0" err="1">
                <a:effectLst/>
                <a:highlight>
                  <a:srgbClr val="FFFF00"/>
                </a:highlight>
                <a:latin typeface="Times New Roman" panose="02020603050405020304" pitchFamily="18" charset="0"/>
                <a:ea typeface="Times New Roman" panose="02020603050405020304" pitchFamily="18" charset="0"/>
              </a:rPr>
              <a:t>the</a:t>
            </a:r>
            <a:r>
              <a:rPr lang="cs-CZ" sz="1400" b="1" dirty="0">
                <a:effectLst/>
                <a:highlight>
                  <a:srgbClr val="FFFF00"/>
                </a:highlight>
                <a:latin typeface="Times New Roman" panose="02020603050405020304" pitchFamily="18" charset="0"/>
                <a:ea typeface="Times New Roman" panose="02020603050405020304" pitchFamily="18" charset="0"/>
              </a:rPr>
              <a:t> </a:t>
            </a:r>
            <a:r>
              <a:rPr lang="cs-CZ" sz="1400" b="1" dirty="0" err="1">
                <a:effectLst/>
                <a:highlight>
                  <a:srgbClr val="FFFF00"/>
                </a:highlight>
                <a:latin typeface="Times New Roman" panose="02020603050405020304" pitchFamily="18" charset="0"/>
                <a:ea typeface="Times New Roman" panose="02020603050405020304" pitchFamily="18" charset="0"/>
              </a:rPr>
              <a:t>current</a:t>
            </a:r>
            <a:r>
              <a:rPr lang="cs-CZ" sz="1400" b="1" dirty="0">
                <a:effectLst/>
                <a:highlight>
                  <a:srgbClr val="FFFF00"/>
                </a:highlight>
                <a:latin typeface="Times New Roman" panose="02020603050405020304" pitchFamily="18" charset="0"/>
                <a:ea typeface="Times New Roman" panose="02020603050405020304" pitchFamily="18" charset="0"/>
              </a:rPr>
              <a:t> set-up </a:t>
            </a:r>
            <a:r>
              <a:rPr lang="cs-CZ" sz="1400" b="1" dirty="0" err="1">
                <a:effectLst/>
                <a:highlight>
                  <a:srgbClr val="FFFF00"/>
                </a:highlight>
                <a:latin typeface="Times New Roman" panose="02020603050405020304" pitchFamily="18" charset="0"/>
                <a:ea typeface="Times New Roman" panose="02020603050405020304" pitchFamily="18" charset="0"/>
              </a:rPr>
              <a:t>of</a:t>
            </a:r>
            <a:r>
              <a:rPr lang="cs-CZ" sz="1400" b="1" dirty="0">
                <a:effectLst/>
                <a:highlight>
                  <a:srgbClr val="FFFF00"/>
                </a:highlight>
                <a:latin typeface="Times New Roman" panose="02020603050405020304" pitchFamily="18" charset="0"/>
                <a:ea typeface="Times New Roman" panose="02020603050405020304" pitchFamily="18" charset="0"/>
              </a:rPr>
              <a:t> </a:t>
            </a:r>
            <a:r>
              <a:rPr lang="cs-CZ" sz="1400" b="1" dirty="0" err="1">
                <a:effectLst/>
                <a:highlight>
                  <a:srgbClr val="FFFF00"/>
                </a:highlight>
                <a:latin typeface="Times New Roman" panose="02020603050405020304" pitchFamily="18" charset="0"/>
                <a:ea typeface="Times New Roman" panose="02020603050405020304" pitchFamily="18" charset="0"/>
              </a:rPr>
              <a:t>the</a:t>
            </a:r>
            <a:r>
              <a:rPr lang="cs-CZ" sz="1400" b="1" dirty="0">
                <a:effectLst/>
                <a:highlight>
                  <a:srgbClr val="FFFF00"/>
                </a:highlight>
                <a:latin typeface="Times New Roman" panose="02020603050405020304" pitchFamily="18" charset="0"/>
                <a:ea typeface="Times New Roman" panose="02020603050405020304" pitchFamily="18" charset="0"/>
              </a:rPr>
              <a:t> </a:t>
            </a:r>
            <a:r>
              <a:rPr lang="cs-CZ" sz="1400" b="1" dirty="0" err="1">
                <a:effectLst/>
                <a:highlight>
                  <a:srgbClr val="FFFF00"/>
                </a:highlight>
                <a:latin typeface="Times New Roman" panose="02020603050405020304" pitchFamily="18" charset="0"/>
                <a:ea typeface="Times New Roman" panose="02020603050405020304" pitchFamily="18" charset="0"/>
              </a:rPr>
              <a:t>European</a:t>
            </a:r>
            <a:r>
              <a:rPr lang="cs-CZ" sz="1400" b="1" dirty="0">
                <a:effectLst/>
                <a:highlight>
                  <a:srgbClr val="FFFF00"/>
                </a:highlight>
                <a:latin typeface="Times New Roman" panose="02020603050405020304" pitchFamily="18" charset="0"/>
                <a:ea typeface="Times New Roman" panose="02020603050405020304" pitchFamily="18" charset="0"/>
              </a:rPr>
              <a:t> banking </a:t>
            </a:r>
            <a:r>
              <a:rPr lang="cs-CZ" sz="1400" b="1" dirty="0" err="1">
                <a:effectLst/>
                <a:highlight>
                  <a:srgbClr val="FFFF00"/>
                </a:highlight>
                <a:latin typeface="Times New Roman" panose="02020603050405020304" pitchFamily="18" charset="0"/>
                <a:ea typeface="Times New Roman" panose="02020603050405020304" pitchFamily="18" charset="0"/>
              </a:rPr>
              <a:t>law</a:t>
            </a:r>
            <a:r>
              <a:rPr lang="cs-CZ" sz="1400" b="1" dirty="0">
                <a:effectLst/>
                <a:highlight>
                  <a:srgbClr val="FFFF00"/>
                </a:highlight>
                <a:latin typeface="Times New Roman" panose="02020603050405020304" pitchFamily="18" charset="0"/>
                <a:ea typeface="Times New Roman" panose="02020603050405020304" pitchFamily="18" charset="0"/>
              </a:rPr>
              <a:t> </a:t>
            </a:r>
            <a:r>
              <a:rPr lang="cs-CZ" sz="1400" b="1" dirty="0" err="1">
                <a:effectLst/>
                <a:highlight>
                  <a:srgbClr val="FFFF00"/>
                </a:highlight>
                <a:latin typeface="Times New Roman" panose="02020603050405020304" pitchFamily="18" charset="0"/>
                <a:ea typeface="Times New Roman" panose="02020603050405020304" pitchFamily="18" charset="0"/>
              </a:rPr>
              <a:t>system</a:t>
            </a:r>
            <a:r>
              <a:rPr lang="cs-CZ" sz="1400" b="1" dirty="0">
                <a:effectLst/>
                <a:highlight>
                  <a:srgbClr val="FFFF00"/>
                </a:highlight>
                <a:latin typeface="Times New Roman" panose="02020603050405020304" pitchFamily="18" charset="0"/>
                <a:ea typeface="Times New Roman" panose="02020603050405020304" pitchFamily="18" charset="0"/>
              </a:rPr>
              <a:t> </a:t>
            </a:r>
            <a:r>
              <a:rPr lang="cs-CZ" sz="1400" b="1" dirty="0" err="1">
                <a:effectLst/>
                <a:highlight>
                  <a:srgbClr val="FFFF00"/>
                </a:highlight>
                <a:latin typeface="Times New Roman" panose="02020603050405020304" pitchFamily="18" charset="0"/>
                <a:ea typeface="Times New Roman" panose="02020603050405020304" pitchFamily="18" charset="0"/>
              </a:rPr>
              <a:t>motivate</a:t>
            </a:r>
            <a:r>
              <a:rPr lang="cs-CZ" sz="1400" b="1" dirty="0">
                <a:effectLst/>
                <a:highlight>
                  <a:srgbClr val="FFFF00"/>
                </a:highlight>
                <a:latin typeface="Times New Roman" panose="02020603050405020304" pitchFamily="18" charset="0"/>
                <a:ea typeface="Times New Roman" panose="02020603050405020304" pitchFamily="18" charset="0"/>
              </a:rPr>
              <a:t> non-</a:t>
            </a:r>
            <a:r>
              <a:rPr lang="cs-CZ" sz="1400" b="1" dirty="0" err="1">
                <a:effectLst/>
                <a:highlight>
                  <a:srgbClr val="FFFF00"/>
                </a:highlight>
                <a:latin typeface="Times New Roman" panose="02020603050405020304" pitchFamily="18" charset="0"/>
                <a:ea typeface="Times New Roman" panose="02020603050405020304" pitchFamily="18" charset="0"/>
              </a:rPr>
              <a:t>members</a:t>
            </a:r>
            <a:r>
              <a:rPr lang="cs-CZ" sz="1400" b="1" dirty="0">
                <a:effectLst/>
                <a:highlight>
                  <a:srgbClr val="FFFF00"/>
                </a:highlight>
                <a:latin typeface="Times New Roman" panose="02020603050405020304" pitchFamily="18" charset="0"/>
                <a:ea typeface="Times New Roman" panose="02020603050405020304" pitchFamily="18" charset="0"/>
              </a:rPr>
              <a:t> to </a:t>
            </a:r>
            <a:r>
              <a:rPr lang="cs-CZ" sz="1400" b="1" dirty="0" err="1">
                <a:effectLst/>
                <a:highlight>
                  <a:srgbClr val="FFFF00"/>
                </a:highlight>
                <a:latin typeface="Times New Roman" panose="02020603050405020304" pitchFamily="18" charset="0"/>
                <a:ea typeface="Times New Roman" panose="02020603050405020304" pitchFamily="18" charset="0"/>
              </a:rPr>
              <a:t>join</a:t>
            </a:r>
            <a:r>
              <a:rPr lang="cs-CZ" sz="1400" b="1" dirty="0">
                <a:effectLst/>
                <a:highlight>
                  <a:srgbClr val="FFFF00"/>
                </a:highlight>
                <a:latin typeface="Times New Roman" panose="02020603050405020304" pitchFamily="18" charset="0"/>
                <a:ea typeface="Times New Roman" panose="02020603050405020304" pitchFamily="18" charset="0"/>
              </a:rPr>
              <a:t> </a:t>
            </a:r>
            <a:r>
              <a:rPr lang="cs-CZ" sz="1400" b="1" dirty="0" err="1">
                <a:effectLst/>
                <a:highlight>
                  <a:srgbClr val="FFFF00"/>
                </a:highlight>
                <a:latin typeface="Times New Roman" panose="02020603050405020304" pitchFamily="18" charset="0"/>
                <a:ea typeface="Times New Roman" panose="02020603050405020304" pitchFamily="18" charset="0"/>
              </a:rPr>
              <a:t>the</a:t>
            </a:r>
            <a:r>
              <a:rPr lang="cs-CZ" sz="1400" b="1" dirty="0">
                <a:effectLst/>
                <a:highlight>
                  <a:srgbClr val="FFFF00"/>
                </a:highlight>
                <a:latin typeface="Times New Roman" panose="02020603050405020304" pitchFamily="18" charset="0"/>
                <a:ea typeface="Times New Roman" panose="02020603050405020304" pitchFamily="18" charset="0"/>
              </a:rPr>
              <a:t> Banking union?</a:t>
            </a:r>
            <a:endParaRPr lang="cs-CZ" sz="1400" dirty="0">
              <a:effectLst/>
              <a:latin typeface="Times New Roman" panose="02020603050405020304" pitchFamily="18" charset="0"/>
              <a:ea typeface="Times New Roman" panose="02020603050405020304" pitchFamily="18" charset="0"/>
            </a:endParaRPr>
          </a:p>
          <a:p>
            <a:pPr algn="just">
              <a:lnSpc>
                <a:spcPct val="150000"/>
              </a:lnSpc>
              <a:buFont typeface="Wingdings" pitchFamily="2" charset="2"/>
              <a:buChar char="Ø"/>
            </a:pPr>
            <a:r>
              <a:rPr lang="en-US" sz="1400" dirty="0">
                <a:latin typeface="Times New Roman" panose="02020603050405020304" pitchFamily="18" charset="0"/>
              </a:rPr>
              <a:t>How far goes prudential regulation under Single Rule Book? Is this zero Pillar of Banking Union so strong and, that there is no need from perspective of Czech Republic to access the Banking Union? </a:t>
            </a:r>
          </a:p>
          <a:p>
            <a:pPr algn="just">
              <a:lnSpc>
                <a:spcPct val="150000"/>
              </a:lnSpc>
              <a:buFont typeface="Wingdings" pitchFamily="2" charset="2"/>
              <a:buChar char="Ø"/>
            </a:pPr>
            <a:r>
              <a:rPr lang="en-US" sz="1400" dirty="0">
                <a:latin typeface="Times New Roman" panose="02020603050405020304" pitchFamily="18" charset="0"/>
              </a:rPr>
              <a:t>Is it true that the correct setting of prudential rules at the EU level and leaving the supervision and resolution of the crisis to national authorities better corresponds to the </a:t>
            </a:r>
            <a:r>
              <a:rPr lang="en-US" sz="1400" b="1" u="sng" dirty="0">
                <a:highlight>
                  <a:srgbClr val="00FFFF"/>
                </a:highlight>
                <a:latin typeface="Times New Roman" panose="02020603050405020304" pitchFamily="18" charset="0"/>
              </a:rPr>
              <a:t>principle of subsidiarity </a:t>
            </a:r>
            <a:r>
              <a:rPr lang="en-US" sz="1400" dirty="0">
                <a:latin typeface="Times New Roman" panose="02020603050405020304" pitchFamily="18" charset="0"/>
              </a:rPr>
              <a:t>under the founding treaties of the EU and makes joining the banking union unnecessary from the point of view of the Czech Republic?</a:t>
            </a:r>
          </a:p>
          <a:p>
            <a:pPr algn="just">
              <a:lnSpc>
                <a:spcPct val="150000"/>
              </a:lnSpc>
              <a:buFont typeface="Wingdings" pitchFamily="2" charset="2"/>
              <a:buChar char="Ø"/>
            </a:pPr>
            <a:r>
              <a:rPr lang="en-US" sz="1400" dirty="0">
                <a:latin typeface="Times New Roman" panose="02020603050405020304" pitchFamily="18" charset="0"/>
              </a:rPr>
              <a:t>Can we see in the resolution competence </a:t>
            </a:r>
            <a:r>
              <a:rPr lang="en-US" sz="1400" b="1" u="sng" dirty="0">
                <a:highlight>
                  <a:srgbClr val="00FFFF"/>
                </a:highlight>
                <a:latin typeface="Times New Roman" panose="02020603050405020304" pitchFamily="18" charset="0"/>
              </a:rPr>
              <a:t>the problem of national sovereignty</a:t>
            </a:r>
            <a:r>
              <a:rPr lang="en-US" sz="1400" dirty="0">
                <a:latin typeface="Times New Roman" panose="02020603050405020304" pitchFamily="18" charset="0"/>
              </a:rPr>
              <a:t>? Why is it appropriate to think that this second pillar is a major barrier of the Czech Republic's entry into the Banking Union? Is it because of the resolution history that the ECB has gone through?</a:t>
            </a:r>
            <a:endParaRPr lang="cs-CZ" sz="1400" dirty="0">
              <a:latin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marL="114300" indent="0">
              <a:buNone/>
            </a:pPr>
            <a:endParaRPr lang="cs-CZ" sz="1400" b="1" dirty="0"/>
          </a:p>
        </p:txBody>
      </p:sp>
    </p:spTree>
    <p:extLst>
      <p:ext uri="{BB962C8B-B14F-4D97-AF65-F5344CB8AC3E}">
        <p14:creationId xmlns:p14="http://schemas.microsoft.com/office/powerpoint/2010/main" val="31294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80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r>
              <a:rPr lang="en-US" sz="1600" u="sng" dirty="0">
                <a:effectLst/>
                <a:latin typeface="Times New Roman" panose="02020603050405020304" pitchFamily="18" charset="0"/>
                <a:ea typeface="Times New Roman" panose="02020603050405020304" pitchFamily="18" charset="0"/>
              </a:rPr>
              <a:t>Why do we have Single Supervisory Mechanism? </a:t>
            </a:r>
          </a:p>
          <a:p>
            <a:pPr marL="114300" indent="0" algn="just">
              <a:lnSpc>
                <a:spcPct val="150000"/>
              </a:lnSpc>
              <a:buNone/>
            </a:pPr>
            <a:endParaRPr lang="en-US" sz="1600" dirty="0">
              <a:latin typeface="Times New Roman" panose="02020603050405020304" pitchFamily="18" charset="0"/>
              <a:ea typeface="Times New Roman" panose="02020603050405020304" pitchFamily="18" charset="0"/>
            </a:endParaRPr>
          </a:p>
          <a:p>
            <a:pPr algn="just">
              <a:lnSpc>
                <a:spcPct val="150000"/>
              </a:lnSpc>
            </a:pPr>
            <a:r>
              <a:rPr lang="en-US" sz="1600" b="1" dirty="0">
                <a:effectLst/>
                <a:highlight>
                  <a:srgbClr val="FF00FF"/>
                </a:highlight>
                <a:latin typeface="Times New Roman" panose="02020603050405020304" pitchFamily="18" charset="0"/>
                <a:ea typeface="Times New Roman" panose="02020603050405020304" pitchFamily="18" charset="0"/>
              </a:rPr>
              <a:t>LONG STORY SHORT:</a:t>
            </a:r>
            <a:r>
              <a:rPr lang="en-US" sz="1600" b="1"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The EU </a:t>
            </a:r>
            <a:r>
              <a:rPr lang="en-US" sz="1600" dirty="0">
                <a:latin typeface="Times New Roman" panose="02020603050405020304" pitchFamily="18" charset="0"/>
                <a:ea typeface="Times New Roman" panose="02020603050405020304" pitchFamily="18" charset="0"/>
              </a:rPr>
              <a:t>law </a:t>
            </a:r>
            <a:r>
              <a:rPr lang="en-US" sz="1600" dirty="0">
                <a:effectLst/>
                <a:latin typeface="Times New Roman" panose="02020603050405020304" pitchFamily="18" charset="0"/>
                <a:ea typeface="Times New Roman" panose="02020603050405020304" pitchFamily="18" charset="0"/>
              </a:rPr>
              <a:t>was not implemented correctly. </a:t>
            </a:r>
            <a:endParaRPr lang="en-US" sz="1600" dirty="0">
              <a:latin typeface="Times New Roman" panose="02020603050405020304" pitchFamily="18" charset="0"/>
              <a:ea typeface="Times New Roman" panose="02020603050405020304" pitchFamily="18" charset="0"/>
            </a:endParaRPr>
          </a:p>
          <a:p>
            <a:pPr algn="just">
              <a:lnSpc>
                <a:spcPct val="150000"/>
              </a:lnSpc>
            </a:pPr>
            <a:r>
              <a:rPr lang="en-US" sz="1600" dirty="0">
                <a:effectLst/>
                <a:latin typeface="Times New Roman" panose="02020603050405020304" pitchFamily="18" charset="0"/>
                <a:ea typeface="Times New Roman" panose="02020603050405020304" pitchFamily="18" charset="0"/>
              </a:rPr>
              <a:t>The financial crisis revealed flagrant weaknesses in decentralized supervisory system in the EU. Coordination between the competent national authorities did not work as hoped. </a:t>
            </a:r>
            <a:endParaRPr lang="en-US" sz="1600" b="1" u="sng" dirty="0">
              <a:highlight>
                <a:srgbClr val="FFFF00"/>
              </a:highlight>
              <a:latin typeface="Times New Roman" panose="02020603050405020304" pitchFamily="18" charset="0"/>
              <a:ea typeface="Times New Roman" panose="02020603050405020304" pitchFamily="18" charset="0"/>
            </a:endParaRPr>
          </a:p>
          <a:p>
            <a:pPr algn="just">
              <a:lnSpc>
                <a:spcPct val="150000"/>
              </a:lnSpc>
            </a:pPr>
            <a:r>
              <a:rPr lang="en-US" sz="1600" b="1" u="sng" dirty="0">
                <a:effectLst/>
                <a:highlight>
                  <a:srgbClr val="FFFF00"/>
                </a:highlight>
                <a:latin typeface="Times New Roman" panose="02020603050405020304" pitchFamily="18" charset="0"/>
                <a:ea typeface="Times New Roman" panose="02020603050405020304" pitchFamily="18" charset="0"/>
              </a:rPr>
              <a:t>The problem with the Single Rule Book was that supposedly common rules were sometimes interpreted and enforced very differently in practice.  So there was non-uniform application of supervisory law.</a:t>
            </a:r>
          </a:p>
          <a:p>
            <a:pPr algn="just">
              <a:lnSpc>
                <a:spcPct val="150000"/>
              </a:lnSpc>
            </a:pPr>
            <a:r>
              <a:rPr lang="cs-CZ" sz="1600" dirty="0" err="1">
                <a:effectLst/>
                <a:latin typeface="Times New Roman" panose="02020603050405020304" pitchFamily="18" charset="0"/>
                <a:ea typeface="Times New Roman" panose="02020603050405020304" pitchFamily="18" charset="0"/>
              </a:rPr>
              <a:t>The</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creation</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of</a:t>
            </a:r>
            <a:r>
              <a:rPr lang="cs-CZ" sz="1600" dirty="0">
                <a:effectLst/>
                <a:latin typeface="Times New Roman" panose="02020603050405020304" pitchFamily="18" charset="0"/>
                <a:ea typeface="Times New Roman" panose="02020603050405020304" pitchFamily="18" charset="0"/>
              </a:rPr>
              <a:t> SSM </a:t>
            </a:r>
            <a:r>
              <a:rPr lang="cs-CZ" sz="1600" dirty="0" err="1">
                <a:effectLst/>
                <a:latin typeface="Times New Roman" panose="02020603050405020304" pitchFamily="18" charset="0"/>
                <a:ea typeface="Times New Roman" panose="02020603050405020304" pitchFamily="18" charset="0"/>
              </a:rPr>
              <a:t>should</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further</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eliminate</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this</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problem</a:t>
            </a:r>
            <a:r>
              <a:rPr lang="cs-CZ" sz="1600" dirty="0">
                <a:effectLst/>
                <a:latin typeface="Times New Roman" panose="02020603050405020304" pitchFamily="18" charset="0"/>
                <a:ea typeface="Times New Roman" panose="02020603050405020304" pitchFamily="18" charset="0"/>
              </a:rPr>
              <a:t>. </a:t>
            </a:r>
          </a:p>
          <a:p>
            <a:pPr algn="just">
              <a:lnSpc>
                <a:spcPct val="150000"/>
              </a:lnSpc>
            </a:pPr>
            <a:endParaRPr lang="cs-CZ" sz="1400" u="sng"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effectLst/>
              <a:latin typeface="Times New Roman" panose="02020603050405020304" pitchFamily="18" charset="0"/>
              <a:ea typeface="Times New Roman" panose="02020603050405020304" pitchFamily="18" charset="0"/>
            </a:endParaRPr>
          </a:p>
          <a:p>
            <a:pPr algn="just">
              <a:lnSpc>
                <a:spcPct val="150000"/>
              </a:lnSpc>
            </a:pPr>
            <a:endParaRPr lang="cs-CZ" sz="1800"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marL="114300" indent="0">
              <a:buNone/>
            </a:pPr>
            <a:endParaRPr lang="cs-CZ" sz="1800" b="1" dirty="0"/>
          </a:p>
        </p:txBody>
      </p:sp>
    </p:spTree>
    <p:extLst>
      <p:ext uri="{BB962C8B-B14F-4D97-AF65-F5344CB8AC3E}">
        <p14:creationId xmlns:p14="http://schemas.microsoft.com/office/powerpoint/2010/main" val="41279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80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r>
              <a:rPr lang="en-US" sz="1400" b="1" dirty="0">
                <a:highlight>
                  <a:srgbClr val="00FFFF"/>
                </a:highlight>
                <a:latin typeface="Times New Roman" panose="02020603050405020304" pitchFamily="18" charset="0"/>
                <a:ea typeface="Times New Roman" panose="02020603050405020304" pitchFamily="18" charset="0"/>
              </a:rPr>
              <a:t>THE PRINCIPLE OF SUBSIDIARITY?</a:t>
            </a:r>
          </a:p>
          <a:p>
            <a:pPr marL="114300" indent="0" algn="just">
              <a:lnSpc>
                <a:spcPct val="150000"/>
              </a:lnSpc>
              <a:buNone/>
            </a:pPr>
            <a:r>
              <a:rPr lang="cs-CZ" sz="1400" dirty="0" err="1">
                <a:latin typeface="Times New Roman" panose="02020603050405020304" pitchFamily="18" charset="0"/>
                <a:ea typeface="Times New Roman" panose="02020603050405020304" pitchFamily="18" charset="0"/>
              </a:rPr>
              <a:t>The</a:t>
            </a:r>
            <a:r>
              <a:rPr lang="cs-CZ" sz="1400" dirty="0">
                <a:effectLst/>
                <a:latin typeface="Times New Roman" panose="02020603050405020304" pitchFamily="18" charset="0"/>
                <a:ea typeface="Times New Roman" panose="02020603050405020304" pitchFamily="18" charset="0"/>
              </a:rPr>
              <a:t> </a:t>
            </a:r>
            <a:r>
              <a:rPr lang="cs-CZ" sz="1400" u="sng" dirty="0">
                <a:effectLst/>
                <a:latin typeface="Times New Roman" panose="02020603050405020304" pitchFamily="18" charset="0"/>
                <a:ea typeface="Times New Roman" panose="02020603050405020304" pitchFamily="18" charset="0"/>
              </a:rPr>
              <a:t>ECB </a:t>
            </a:r>
            <a:r>
              <a:rPr lang="cs-CZ" sz="1400" u="sng" dirty="0" err="1">
                <a:effectLst/>
                <a:latin typeface="Times New Roman" panose="02020603050405020304" pitchFamily="18" charset="0"/>
                <a:ea typeface="Times New Roman" panose="02020603050405020304" pitchFamily="18" charset="0"/>
              </a:rPr>
              <a:t>exercises</a:t>
            </a:r>
            <a:r>
              <a:rPr lang="cs-CZ" sz="1400" u="sng" dirty="0">
                <a:effectLst/>
                <a:latin typeface="Times New Roman" panose="02020603050405020304" pitchFamily="18" charset="0"/>
                <a:ea typeface="Times New Roman" panose="02020603050405020304" pitchFamily="18" charset="0"/>
              </a:rPr>
              <a:t> </a:t>
            </a:r>
            <a:r>
              <a:rPr lang="cs-CZ" sz="1400" u="sng" dirty="0" err="1">
                <a:effectLst/>
                <a:latin typeface="Times New Roman" panose="02020603050405020304" pitchFamily="18" charset="0"/>
                <a:ea typeface="Times New Roman" panose="02020603050405020304" pitchFamily="18" charset="0"/>
              </a:rPr>
              <a:t>supervision</a:t>
            </a:r>
            <a:r>
              <a:rPr lang="cs-CZ" sz="1400" u="sng" dirty="0">
                <a:effectLst/>
                <a:latin typeface="Times New Roman" panose="02020603050405020304" pitchFamily="18" charset="0"/>
                <a:ea typeface="Times New Roman" panose="02020603050405020304" pitchFamily="18" charset="0"/>
              </a:rPr>
              <a:t> in </a:t>
            </a:r>
            <a:r>
              <a:rPr lang="cs-CZ" sz="1400" u="sng" dirty="0" err="1">
                <a:effectLst/>
                <a:latin typeface="Times New Roman" panose="02020603050405020304" pitchFamily="18" charset="0"/>
                <a:ea typeface="Times New Roman" panose="02020603050405020304" pitchFamily="18" charset="0"/>
              </a:rPr>
              <a:t>conjunction</a:t>
            </a:r>
            <a:r>
              <a:rPr lang="cs-CZ" sz="1400" u="sng" dirty="0">
                <a:effectLst/>
                <a:latin typeface="Times New Roman" panose="02020603050405020304" pitchFamily="18" charset="0"/>
                <a:ea typeface="Times New Roman" panose="02020603050405020304" pitchFamily="18" charset="0"/>
              </a:rPr>
              <a:t> </a:t>
            </a:r>
            <a:r>
              <a:rPr lang="cs-CZ" sz="1400" u="sng" dirty="0" err="1">
                <a:effectLst/>
                <a:latin typeface="Times New Roman" panose="02020603050405020304" pitchFamily="18" charset="0"/>
                <a:ea typeface="Times New Roman" panose="02020603050405020304" pitchFamily="18" charset="0"/>
              </a:rPr>
              <a:t>with</a:t>
            </a:r>
            <a:r>
              <a:rPr lang="cs-CZ" sz="1400" u="sng" dirty="0">
                <a:effectLst/>
                <a:latin typeface="Times New Roman" panose="02020603050405020304" pitchFamily="18" charset="0"/>
                <a:ea typeface="Times New Roman" panose="02020603050405020304" pitchFamily="18" charset="0"/>
              </a:rPr>
              <a:t> </a:t>
            </a:r>
            <a:r>
              <a:rPr lang="cs-CZ" sz="1400" u="sng" dirty="0" err="1">
                <a:effectLst/>
                <a:latin typeface="Times New Roman" panose="02020603050405020304" pitchFamily="18" charset="0"/>
                <a:ea typeface="Times New Roman" panose="02020603050405020304" pitchFamily="18" charset="0"/>
              </a:rPr>
              <a:t>the</a:t>
            </a:r>
            <a:r>
              <a:rPr lang="cs-CZ" sz="1400" u="sng" dirty="0">
                <a:effectLst/>
                <a:latin typeface="Times New Roman" panose="02020603050405020304" pitchFamily="18" charset="0"/>
                <a:ea typeface="Times New Roman" panose="02020603050405020304" pitchFamily="18" charset="0"/>
              </a:rPr>
              <a:t> </a:t>
            </a:r>
            <a:r>
              <a:rPr lang="cs-CZ" sz="1400" u="sng" dirty="0" err="1">
                <a:effectLst/>
                <a:latin typeface="Times New Roman" panose="02020603050405020304" pitchFamily="18" charset="0"/>
                <a:ea typeface="Times New Roman" panose="02020603050405020304" pitchFamily="18" charset="0"/>
              </a:rPr>
              <a:t>national</a:t>
            </a:r>
            <a:r>
              <a:rPr lang="cs-CZ" sz="1400" u="sng" dirty="0">
                <a:effectLst/>
                <a:latin typeface="Times New Roman" panose="02020603050405020304" pitchFamily="18" charset="0"/>
                <a:ea typeface="Times New Roman" panose="02020603050405020304" pitchFamily="18" charset="0"/>
              </a:rPr>
              <a:t> supervisory </a:t>
            </a:r>
            <a:r>
              <a:rPr lang="cs-CZ" sz="1400" u="sng" dirty="0" err="1">
                <a:effectLst/>
                <a:latin typeface="Times New Roman" panose="02020603050405020304" pitchFamily="18" charset="0"/>
                <a:ea typeface="Times New Roman" panose="02020603050405020304" pitchFamily="18" charset="0"/>
              </a:rPr>
              <a:t>authorities</a:t>
            </a:r>
            <a:r>
              <a:rPr lang="cs-CZ" sz="1400" u="sng" dirty="0">
                <a:effectLst/>
                <a:latin typeface="Times New Roman" panose="02020603050405020304" pitchFamily="18" charset="0"/>
                <a:ea typeface="Times New Roman" panose="02020603050405020304" pitchFamily="18" charset="0"/>
              </a:rPr>
              <a:t>.</a:t>
            </a:r>
          </a:p>
          <a:p>
            <a:pPr algn="just">
              <a:lnSpc>
                <a:spcPct val="150000"/>
              </a:lnSpc>
            </a:pPr>
            <a:r>
              <a:rPr lang="cs-CZ" sz="1400" dirty="0" err="1">
                <a:effectLst/>
                <a:latin typeface="Times New Roman" panose="02020603050405020304" pitchFamily="18" charset="0"/>
                <a:ea typeface="Times New Roman" panose="02020603050405020304" pitchFamily="18" charset="0"/>
              </a:rPr>
              <a:t>The</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differentiation</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between</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significant</a:t>
            </a:r>
            <a:r>
              <a:rPr lang="cs-CZ" sz="1400" dirty="0">
                <a:effectLst/>
                <a:latin typeface="Times New Roman" panose="02020603050405020304" pitchFamily="18" charset="0"/>
                <a:ea typeface="Times New Roman" panose="02020603050405020304" pitchFamily="18" charset="0"/>
              </a:rPr>
              <a:t> and </a:t>
            </a:r>
            <a:r>
              <a:rPr lang="cs-CZ" sz="1400" dirty="0" err="1">
                <a:effectLst/>
                <a:latin typeface="Times New Roman" panose="02020603050405020304" pitchFamily="18" charset="0"/>
                <a:ea typeface="Times New Roman" panose="02020603050405020304" pitchFamily="18" charset="0"/>
              </a:rPr>
              <a:t>less</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significant</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institutions</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affects</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the</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division</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of</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competences</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between</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the</a:t>
            </a:r>
            <a:r>
              <a:rPr lang="cs-CZ" sz="1400" dirty="0">
                <a:effectLst/>
                <a:latin typeface="Times New Roman" panose="02020603050405020304" pitchFamily="18" charset="0"/>
                <a:ea typeface="Times New Roman" panose="02020603050405020304" pitchFamily="18" charset="0"/>
              </a:rPr>
              <a:t> ECB and </a:t>
            </a:r>
            <a:r>
              <a:rPr lang="cs-CZ" sz="1400" dirty="0" err="1">
                <a:effectLst/>
                <a:latin typeface="Times New Roman" panose="02020603050405020304" pitchFamily="18" charset="0"/>
                <a:ea typeface="Times New Roman" panose="02020603050405020304" pitchFamily="18" charset="0"/>
              </a:rPr>
              <a:t>national</a:t>
            </a:r>
            <a:r>
              <a:rPr lang="cs-CZ" sz="1400" dirty="0">
                <a:effectLst/>
                <a:latin typeface="Times New Roman" panose="02020603050405020304" pitchFamily="18" charset="0"/>
                <a:ea typeface="Times New Roman" panose="02020603050405020304" pitchFamily="18" charset="0"/>
              </a:rPr>
              <a:t> </a:t>
            </a:r>
            <a:r>
              <a:rPr lang="cs-CZ" sz="1400" dirty="0" err="1">
                <a:effectLst/>
                <a:latin typeface="Times New Roman" panose="02020603050405020304" pitchFamily="18" charset="0"/>
                <a:ea typeface="Times New Roman" panose="02020603050405020304" pitchFamily="18" charset="0"/>
              </a:rPr>
              <a:t>authorities</a:t>
            </a:r>
            <a:r>
              <a:rPr lang="cs-CZ" sz="1400" dirty="0">
                <a:effectLst/>
                <a:latin typeface="Times New Roman" panose="02020603050405020304" pitchFamily="18" charset="0"/>
                <a:ea typeface="Times New Roman" panose="02020603050405020304" pitchFamily="18" charset="0"/>
              </a:rPr>
              <a:t>. </a:t>
            </a:r>
          </a:p>
          <a:p>
            <a:pPr algn="just">
              <a:lnSpc>
                <a:spcPct val="150000"/>
              </a:lnSpc>
            </a:pPr>
            <a:r>
              <a:rPr lang="en-US" sz="1400" dirty="0">
                <a:effectLst/>
                <a:latin typeface="Times New Roman" panose="02020603050405020304" pitchFamily="18" charset="0"/>
                <a:ea typeface="Times New Roman" panose="02020603050405020304" pitchFamily="18" charset="0"/>
              </a:rPr>
              <a:t>The differentiation </a:t>
            </a:r>
            <a:r>
              <a:rPr lang="en-US" sz="1400" b="1" dirty="0">
                <a:effectLst/>
                <a:highlight>
                  <a:srgbClr val="FFFF00"/>
                </a:highlight>
                <a:latin typeface="Times New Roman" panose="02020603050405020304" pitchFamily="18" charset="0"/>
                <a:ea typeface="Times New Roman" panose="02020603050405020304" pitchFamily="18" charset="0"/>
              </a:rPr>
              <a:t>criteria are the size of the credit institution, its relevance for the economy of the Union or a participating Member State, and the significance of the cross-border activity.</a:t>
            </a:r>
            <a:r>
              <a:rPr lang="en-US" sz="1400" b="1"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In addition, under certain circumstances, the ECB is empowered to draw competence to itself. This applies, for example, </a:t>
            </a:r>
            <a:r>
              <a:rPr lang="en-US" sz="1400" b="1" dirty="0">
                <a:effectLst/>
                <a:latin typeface="Times New Roman" panose="02020603050405020304" pitchFamily="18" charset="0"/>
                <a:ea typeface="Times New Roman" panose="02020603050405020304" pitchFamily="18" charset="0"/>
              </a:rPr>
              <a:t>to institutions that have subsidiary banks in several Member States</a:t>
            </a:r>
            <a:r>
              <a:rPr lang="en-US" sz="1400" dirty="0">
                <a:effectLst/>
                <a:latin typeface="Times New Roman" panose="02020603050405020304" pitchFamily="18"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pPr algn="just">
              <a:lnSpc>
                <a:spcPct val="150000"/>
              </a:lnSpc>
              <a:buFont typeface="Arial" panose="020B0604020202020204" pitchFamily="34" charset="0"/>
              <a:buChar char="•"/>
            </a:pPr>
            <a:r>
              <a:rPr lang="en-US" sz="1400" dirty="0">
                <a:latin typeface="Times New Roman" panose="02020603050405020304" pitchFamily="18" charset="0"/>
              </a:rPr>
              <a:t>The ECJ in the case of </a:t>
            </a:r>
            <a:r>
              <a:rPr lang="en-US" sz="1400" dirty="0" err="1">
                <a:latin typeface="Times New Roman" panose="02020603050405020304" pitchFamily="18" charset="0"/>
              </a:rPr>
              <a:t>Landeskreditbank</a:t>
            </a:r>
            <a:r>
              <a:rPr lang="en-US" sz="1400" dirty="0">
                <a:latin typeface="Times New Roman" panose="02020603050405020304" pitchFamily="18" charset="0"/>
              </a:rPr>
              <a:t> Baden-</a:t>
            </a:r>
            <a:r>
              <a:rPr lang="en-US" sz="1400" dirty="0" err="1">
                <a:latin typeface="Times New Roman" panose="02020603050405020304" pitchFamily="18" charset="0"/>
              </a:rPr>
              <a:t>Wüttenberg</a:t>
            </a:r>
            <a:r>
              <a:rPr lang="en-US" sz="1400" dirty="0">
                <a:latin typeface="Times New Roman" panose="02020603050405020304" pitchFamily="18" charset="0"/>
              </a:rPr>
              <a:t> v. Commission assumes that the </a:t>
            </a:r>
            <a:r>
              <a:rPr lang="en-US" sz="1400" b="1" dirty="0">
                <a:highlight>
                  <a:srgbClr val="FFFF00"/>
                </a:highlight>
                <a:latin typeface="Times New Roman" panose="02020603050405020304" pitchFamily="18" charset="0"/>
              </a:rPr>
              <a:t>ECB has exclusive competence with respect to all institutions, both significant and less significant</a:t>
            </a:r>
            <a:r>
              <a:rPr lang="en-US" sz="1400" dirty="0">
                <a:latin typeface="Times New Roman" panose="02020603050405020304" pitchFamily="18" charset="0"/>
              </a:rPr>
              <a:t>. </a:t>
            </a:r>
            <a:r>
              <a:rPr lang="de-AT" sz="1400" dirty="0" err="1">
                <a:latin typeface="Times New Roman" panose="02020603050405020304" pitchFamily="18" charset="0"/>
              </a:rPr>
              <a:t>Rs</a:t>
            </a:r>
            <a:r>
              <a:rPr lang="de-AT" sz="1400" dirty="0">
                <a:latin typeface="Times New Roman" panose="02020603050405020304" pitchFamily="18" charset="0"/>
              </a:rPr>
              <a:t>. C-450</a:t>
            </a:r>
            <a:r>
              <a:rPr lang="de-DE" sz="1400" dirty="0">
                <a:latin typeface="Times New Roman" panose="02020603050405020304" pitchFamily="18" charset="0"/>
              </a:rPr>
              <a:t>/17 P. </a:t>
            </a:r>
            <a:endParaRPr lang="cs-CZ" sz="1400" dirty="0">
              <a:latin typeface="Times New Roman" panose="02020603050405020304" pitchFamily="18" charset="0"/>
            </a:endParaRPr>
          </a:p>
          <a:p>
            <a:pPr algn="just">
              <a:lnSpc>
                <a:spcPct val="150000"/>
              </a:lnSpc>
            </a:pPr>
            <a:r>
              <a:rPr lang="en-US" sz="1400" dirty="0">
                <a:effectLst/>
                <a:latin typeface="Times New Roman" panose="02020603050405020304" pitchFamily="18" charset="0"/>
                <a:ea typeface="Times New Roman" panose="02020603050405020304" pitchFamily="18" charset="0"/>
              </a:rPr>
              <a:t>According to the ECJ's conception, the SSM Regulation thus transfers banking supervision entirely to the ECB. </a:t>
            </a:r>
            <a:r>
              <a:rPr lang="en-US" sz="1400" b="1" dirty="0">
                <a:effectLst/>
                <a:latin typeface="Times New Roman" panose="02020603050405020304" pitchFamily="18" charset="0"/>
                <a:ea typeface="Times New Roman" panose="02020603050405020304" pitchFamily="18" charset="0"/>
              </a:rPr>
              <a:t>The national authorities merely support the ECB in the form of decentralized implementation</a:t>
            </a:r>
            <a:r>
              <a:rPr lang="en-US" sz="1400" dirty="0">
                <a:effectLst/>
                <a:latin typeface="Times New Roman" panose="02020603050405020304" pitchFamily="18" charset="0"/>
                <a:ea typeface="Times New Roman" panose="02020603050405020304" pitchFamily="18" charset="0"/>
              </a:rPr>
              <a:t>. This view corresponds to a transfer of competences back from the European to the national level.</a:t>
            </a:r>
            <a:r>
              <a:rPr lang="cs-CZ" sz="1000" dirty="0">
                <a:effectLst/>
              </a:rPr>
              <a:t> </a:t>
            </a: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cs-CZ" sz="1400" u="sng" dirty="0">
              <a:effectLst/>
              <a:latin typeface="Times New Roman" panose="02020603050405020304" pitchFamily="18" charset="0"/>
              <a:ea typeface="Times New Roman" panose="02020603050405020304" pitchFamily="18" charset="0"/>
            </a:endParaRPr>
          </a:p>
          <a:p>
            <a:pPr algn="just">
              <a:lnSpc>
                <a:spcPct val="150000"/>
              </a:lnSpc>
            </a:pPr>
            <a:endParaRPr lang="cs-CZ" sz="1400"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effectLst/>
              <a:latin typeface="Times New Roman" panose="02020603050405020304" pitchFamily="18" charset="0"/>
              <a:ea typeface="Times New Roman" panose="02020603050405020304" pitchFamily="18" charset="0"/>
            </a:endParaRPr>
          </a:p>
          <a:p>
            <a:pPr algn="just">
              <a:lnSpc>
                <a:spcPct val="150000"/>
              </a:lnSpc>
            </a:pPr>
            <a:endParaRPr lang="cs-CZ" sz="1800"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marL="114300" indent="0">
              <a:buNone/>
            </a:pPr>
            <a:endParaRPr lang="cs-CZ" sz="1800" b="1" dirty="0"/>
          </a:p>
        </p:txBody>
      </p:sp>
    </p:spTree>
    <p:extLst>
      <p:ext uri="{BB962C8B-B14F-4D97-AF65-F5344CB8AC3E}">
        <p14:creationId xmlns:p14="http://schemas.microsoft.com/office/powerpoint/2010/main" val="39642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1" y="0"/>
            <a:ext cx="9173865"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80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lgn="just">
              <a:lnSpc>
                <a:spcPct val="150000"/>
              </a:lnSpc>
              <a:buNone/>
            </a:pPr>
            <a:r>
              <a:rPr lang="en-US" sz="1600" u="sng" dirty="0">
                <a:effectLst/>
                <a:latin typeface="Times New Roman" panose="02020603050405020304" pitchFamily="18" charset="0"/>
                <a:ea typeface="Times New Roman" panose="02020603050405020304" pitchFamily="18" charset="0"/>
              </a:rPr>
              <a:t>Why do we have Single Resolution Mechanism? </a:t>
            </a:r>
          </a:p>
          <a:p>
            <a:pPr algn="just">
              <a:lnSpc>
                <a:spcPct val="150000"/>
              </a:lnSpc>
            </a:pPr>
            <a:endParaRPr lang="en-US" sz="1600" dirty="0">
              <a:latin typeface="Times New Roman" panose="02020603050405020304" pitchFamily="18" charset="0"/>
              <a:ea typeface="Times New Roman" panose="02020603050405020304" pitchFamily="18" charset="0"/>
            </a:endParaRPr>
          </a:p>
          <a:p>
            <a:pPr algn="just">
              <a:lnSpc>
                <a:spcPct val="150000"/>
              </a:lnSpc>
            </a:pPr>
            <a:r>
              <a:rPr lang="en-US" sz="1600" b="1" dirty="0">
                <a:effectLst/>
                <a:highlight>
                  <a:srgbClr val="FF00FF"/>
                </a:highlight>
                <a:latin typeface="Times New Roman" panose="02020603050405020304" pitchFamily="18" charset="0"/>
                <a:ea typeface="Times New Roman" panose="02020603050405020304" pitchFamily="18" charset="0"/>
              </a:rPr>
              <a:t>LONG STORY SHORT:</a:t>
            </a:r>
            <a:r>
              <a:rPr lang="en-US" sz="1600" b="1" dirty="0">
                <a:effectLst/>
                <a:latin typeface="Times New Roman" panose="02020603050405020304" pitchFamily="18" charset="0"/>
                <a:ea typeface="Times New Roman" panose="02020603050405020304" pitchFamily="18" charset="0"/>
              </a:rPr>
              <a:t> </a:t>
            </a:r>
            <a:r>
              <a:rPr lang="en-US" sz="1600" b="1" dirty="0">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The EU law was not implemented correctly. </a:t>
            </a:r>
            <a:endParaRPr lang="en-US" sz="1600" dirty="0">
              <a:latin typeface="Times New Roman" panose="02020603050405020304" pitchFamily="18" charset="0"/>
              <a:ea typeface="Times New Roman" panose="02020603050405020304" pitchFamily="18" charset="0"/>
            </a:endParaRPr>
          </a:p>
          <a:p>
            <a:pPr algn="just">
              <a:lnSpc>
                <a:spcPct val="150000"/>
              </a:lnSpc>
            </a:pPr>
            <a:r>
              <a:rPr lang="en-US" sz="1600" dirty="0">
                <a:latin typeface="Times New Roman" panose="02020603050405020304" pitchFamily="18" charset="0"/>
                <a:ea typeface="Times New Roman" panose="02020603050405020304" pitchFamily="18" charset="0"/>
              </a:rPr>
              <a:t>Like the SSM Regulation, the SRM Regulation aims to shift decision-making competencies from the national to the European level </a:t>
            </a:r>
            <a:r>
              <a:rPr lang="en-US" sz="1600" b="1" dirty="0">
                <a:highlight>
                  <a:srgbClr val="FFFF00"/>
                </a:highlight>
                <a:latin typeface="Times New Roman" panose="02020603050405020304" pitchFamily="18" charset="0"/>
                <a:ea typeface="Times New Roman" panose="02020603050405020304" pitchFamily="18" charset="0"/>
              </a:rPr>
              <a:t>in order to ensure the uniform application of substantive bank resolution law </a:t>
            </a:r>
            <a:r>
              <a:rPr lang="en-US" sz="1600" dirty="0">
                <a:latin typeface="Times New Roman" panose="02020603050405020304" pitchFamily="18" charset="0"/>
                <a:ea typeface="Times New Roman" panose="02020603050405020304" pitchFamily="18" charset="0"/>
              </a:rPr>
              <a:t>in the euro area member states.</a:t>
            </a:r>
          </a:p>
          <a:p>
            <a:pPr algn="just">
              <a:lnSpc>
                <a:spcPct val="150000"/>
              </a:lnSpc>
            </a:pPr>
            <a:r>
              <a:rPr lang="en-US" sz="1600" dirty="0">
                <a:latin typeface="Times New Roman" panose="02020603050405020304" pitchFamily="18" charset="0"/>
                <a:ea typeface="Times New Roman" panose="02020603050405020304" pitchFamily="18" charset="0"/>
              </a:rPr>
              <a:t>The </a:t>
            </a:r>
            <a:r>
              <a:rPr lang="en-US" sz="1600" b="1" dirty="0">
                <a:latin typeface="Times New Roman" panose="02020603050405020304" pitchFamily="18" charset="0"/>
                <a:ea typeface="Times New Roman" panose="02020603050405020304" pitchFamily="18" charset="0"/>
              </a:rPr>
              <a:t>dividing of competencies between ECB and national (resolution) authorities </a:t>
            </a:r>
            <a:r>
              <a:rPr lang="en-US" sz="1600" dirty="0">
                <a:latin typeface="Times New Roman" panose="02020603050405020304" pitchFamily="18" charset="0"/>
                <a:ea typeface="Times New Roman" panose="02020603050405020304" pitchFamily="18" charset="0"/>
              </a:rPr>
              <a:t>is the very same as in SSM. </a:t>
            </a:r>
          </a:p>
          <a:p>
            <a:pPr algn="just">
              <a:lnSpc>
                <a:spcPct val="150000"/>
              </a:lnSpc>
            </a:pPr>
            <a:r>
              <a:rPr lang="cs-CZ" sz="1600" dirty="0">
                <a:latin typeface="Times New Roman" panose="02020603050405020304" pitchFamily="18" charset="0"/>
                <a:ea typeface="Times New Roman" panose="02020603050405020304" pitchFamily="18" charset="0"/>
              </a:rPr>
              <a:t>SRM </a:t>
            </a:r>
            <a:r>
              <a:rPr lang="cs-CZ" sz="1600" b="1" dirty="0" err="1">
                <a:effectLst/>
                <a:latin typeface="Times New Roman" panose="02020603050405020304" pitchFamily="18" charset="0"/>
                <a:ea typeface="Times New Roman" panose="02020603050405020304" pitchFamily="18" charset="0"/>
              </a:rPr>
              <a:t>obliges</a:t>
            </a:r>
            <a:r>
              <a:rPr lang="cs-CZ" sz="1600" b="1" dirty="0">
                <a:effectLst/>
                <a:latin typeface="Times New Roman" panose="02020603050405020304" pitchFamily="18" charset="0"/>
                <a:ea typeface="Times New Roman" panose="02020603050405020304" pitchFamily="18" charset="0"/>
              </a:rPr>
              <a:t> </a:t>
            </a:r>
            <a:r>
              <a:rPr lang="cs-CZ" sz="1600" b="1" dirty="0">
                <a:latin typeface="Times New Roman" panose="02020603050405020304" pitchFamily="18" charset="0"/>
                <a:ea typeface="Times New Roman" panose="02020603050405020304" pitchFamily="18" charset="0"/>
              </a:rPr>
              <a:t>and </a:t>
            </a:r>
            <a:r>
              <a:rPr lang="cs-CZ" sz="1600" b="1" dirty="0" err="1">
                <a:effectLst/>
                <a:latin typeface="Times New Roman" panose="02020603050405020304" pitchFamily="18" charset="0"/>
                <a:ea typeface="Times New Roman" panose="02020603050405020304" pitchFamily="18" charset="0"/>
              </a:rPr>
              <a:t>forces</a:t>
            </a:r>
            <a:r>
              <a:rPr lang="cs-CZ" sz="1600" b="1" dirty="0">
                <a:effectLst/>
                <a:latin typeface="Times New Roman" panose="02020603050405020304" pitchFamily="18" charset="0"/>
                <a:ea typeface="Times New Roman" panose="02020603050405020304" pitchFamily="18" charset="0"/>
              </a:rPr>
              <a:t> </a:t>
            </a:r>
            <a:r>
              <a:rPr lang="cs-CZ" sz="1600" b="1" dirty="0" err="1">
                <a:effectLst/>
                <a:latin typeface="Times New Roman" panose="02020603050405020304" pitchFamily="18" charset="0"/>
                <a:ea typeface="Times New Roman" panose="02020603050405020304" pitchFamily="18" charset="0"/>
              </a:rPr>
              <a:t>the</a:t>
            </a:r>
            <a:r>
              <a:rPr lang="cs-CZ" sz="1600" b="1" dirty="0">
                <a:effectLst/>
                <a:latin typeface="Times New Roman" panose="02020603050405020304" pitchFamily="18" charset="0"/>
                <a:ea typeface="Times New Roman" panose="02020603050405020304" pitchFamily="18" charset="0"/>
              </a:rPr>
              <a:t> </a:t>
            </a:r>
            <a:r>
              <a:rPr lang="cs-CZ" sz="1600" b="1" dirty="0" err="1">
                <a:effectLst/>
                <a:latin typeface="Times New Roman" panose="02020603050405020304" pitchFamily="18" charset="0"/>
                <a:ea typeface="Times New Roman" panose="02020603050405020304" pitchFamily="18" charset="0"/>
              </a:rPr>
              <a:t>national</a:t>
            </a:r>
            <a:r>
              <a:rPr lang="cs-CZ" sz="1600" b="1" dirty="0">
                <a:effectLst/>
                <a:latin typeface="Times New Roman" panose="02020603050405020304" pitchFamily="18" charset="0"/>
                <a:ea typeface="Times New Roman" panose="02020603050405020304" pitchFamily="18" charset="0"/>
              </a:rPr>
              <a:t> </a:t>
            </a:r>
            <a:r>
              <a:rPr lang="cs-CZ" sz="1600" b="1" dirty="0" err="1">
                <a:effectLst/>
                <a:latin typeface="Times New Roman" panose="02020603050405020304" pitchFamily="18" charset="0"/>
                <a:ea typeface="Times New Roman" panose="02020603050405020304" pitchFamily="18" charset="0"/>
              </a:rPr>
              <a:t>resolution</a:t>
            </a:r>
            <a:r>
              <a:rPr lang="cs-CZ" sz="1600" b="1" dirty="0">
                <a:effectLst/>
                <a:latin typeface="Times New Roman" panose="02020603050405020304" pitchFamily="18" charset="0"/>
                <a:ea typeface="Times New Roman" panose="02020603050405020304" pitchFamily="18" charset="0"/>
              </a:rPr>
              <a:t> </a:t>
            </a:r>
            <a:r>
              <a:rPr lang="cs-CZ" sz="1600" b="1" dirty="0" err="1">
                <a:effectLst/>
                <a:latin typeface="Times New Roman" panose="02020603050405020304" pitchFamily="18" charset="0"/>
                <a:ea typeface="Times New Roman" panose="02020603050405020304" pitchFamily="18" charset="0"/>
              </a:rPr>
              <a:t>authorities</a:t>
            </a:r>
            <a:r>
              <a:rPr lang="cs-CZ" sz="1600" b="1" dirty="0">
                <a:effectLst/>
                <a:latin typeface="Times New Roman" panose="02020603050405020304" pitchFamily="18" charset="0"/>
                <a:ea typeface="Times New Roman" panose="02020603050405020304" pitchFamily="18" charset="0"/>
              </a:rPr>
              <a:t> to </a:t>
            </a:r>
            <a:r>
              <a:rPr lang="cs-CZ" sz="1600" b="1" dirty="0" err="1">
                <a:effectLst/>
                <a:latin typeface="Times New Roman" panose="02020603050405020304" pitchFamily="18" charset="0"/>
                <a:ea typeface="Times New Roman" panose="02020603050405020304" pitchFamily="18" charset="0"/>
              </a:rPr>
              <a:t>take</a:t>
            </a:r>
            <a:r>
              <a:rPr lang="cs-CZ" sz="1600" b="1" dirty="0">
                <a:effectLst/>
                <a:latin typeface="Times New Roman" panose="02020603050405020304" pitchFamily="18" charset="0"/>
                <a:ea typeface="Times New Roman" panose="02020603050405020304" pitchFamily="18" charset="0"/>
              </a:rPr>
              <a:t> </a:t>
            </a:r>
            <a:r>
              <a:rPr lang="cs-CZ" sz="1600" b="1" dirty="0" err="1">
                <a:effectLst/>
                <a:latin typeface="Times New Roman" panose="02020603050405020304" pitchFamily="18" charset="0"/>
                <a:ea typeface="Times New Roman" panose="02020603050405020304" pitchFamily="18" charset="0"/>
              </a:rPr>
              <a:t>the</a:t>
            </a:r>
            <a:r>
              <a:rPr lang="cs-CZ" sz="1600" b="1" dirty="0">
                <a:effectLst/>
                <a:latin typeface="Times New Roman" panose="02020603050405020304" pitchFamily="18" charset="0"/>
                <a:ea typeface="Times New Roman" panose="02020603050405020304" pitchFamily="18" charset="0"/>
              </a:rPr>
              <a:t> </a:t>
            </a:r>
            <a:r>
              <a:rPr lang="cs-CZ" sz="1600" b="1" dirty="0" err="1">
                <a:effectLst/>
                <a:latin typeface="Times New Roman" panose="02020603050405020304" pitchFamily="18" charset="0"/>
                <a:ea typeface="Times New Roman" panose="02020603050405020304" pitchFamily="18" charset="0"/>
              </a:rPr>
              <a:t>measures</a:t>
            </a:r>
            <a:r>
              <a:rPr lang="cs-CZ" sz="1600" b="1" dirty="0">
                <a:effectLst/>
                <a:latin typeface="Times New Roman" panose="02020603050405020304" pitchFamily="18" charset="0"/>
                <a:ea typeface="Times New Roman" panose="02020603050405020304" pitchFamily="18" charset="0"/>
              </a:rPr>
              <a:t> </a:t>
            </a:r>
            <a:r>
              <a:rPr lang="cs-CZ" sz="1600" b="1" dirty="0" err="1">
                <a:effectLst/>
                <a:latin typeface="Times New Roman" panose="02020603050405020304" pitchFamily="18" charset="0"/>
                <a:ea typeface="Times New Roman" panose="02020603050405020304" pitchFamily="18" charset="0"/>
              </a:rPr>
              <a:t>required</a:t>
            </a:r>
            <a:r>
              <a:rPr lang="cs-CZ" sz="1600" b="1"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for</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implementation</a:t>
            </a:r>
            <a:r>
              <a:rPr lang="cs-CZ" sz="1600" dirty="0">
                <a:effectLst/>
                <a:latin typeface="Times New Roman" panose="02020603050405020304" pitchFamily="18" charset="0"/>
                <a:ea typeface="Times New Roman" panose="02020603050405020304" pitchFamily="18" charset="0"/>
              </a:rPr>
              <a:t>. </a:t>
            </a:r>
            <a:endParaRPr lang="cs-CZ" sz="1600" b="1" dirty="0">
              <a:latin typeface="Times New Roman" panose="02020603050405020304" pitchFamily="18" charset="0"/>
              <a:ea typeface="Times New Roman" panose="02020603050405020304" pitchFamily="18" charset="0"/>
            </a:endParaRPr>
          </a:p>
          <a:p>
            <a:pPr algn="just">
              <a:lnSpc>
                <a:spcPct val="150000"/>
              </a:lnSpc>
            </a:pPr>
            <a:r>
              <a:rPr lang="cs-CZ" sz="1600" b="1" dirty="0" err="1">
                <a:effectLst/>
                <a:latin typeface="Times New Roman" panose="02020603050405020304" pitchFamily="18" charset="0"/>
                <a:ea typeface="Times New Roman" panose="02020603050405020304" pitchFamily="18" charset="0"/>
              </a:rPr>
              <a:t>National</a:t>
            </a:r>
            <a:r>
              <a:rPr lang="cs-CZ" sz="1600" b="1" dirty="0">
                <a:effectLst/>
                <a:latin typeface="Times New Roman" panose="02020603050405020304" pitchFamily="18" charset="0"/>
                <a:ea typeface="Times New Roman" panose="02020603050405020304" pitchFamily="18" charset="0"/>
              </a:rPr>
              <a:t> </a:t>
            </a:r>
            <a:r>
              <a:rPr lang="cs-CZ" sz="1600" b="1" dirty="0" err="1">
                <a:effectLst/>
                <a:latin typeface="Times New Roman" panose="02020603050405020304" pitchFamily="18" charset="0"/>
                <a:ea typeface="Times New Roman" panose="02020603050405020304" pitchFamily="18" charset="0"/>
              </a:rPr>
              <a:t>resolution</a:t>
            </a:r>
            <a:r>
              <a:rPr lang="cs-CZ" sz="1600" b="1" dirty="0">
                <a:effectLst/>
                <a:latin typeface="Times New Roman" panose="02020603050405020304" pitchFamily="18" charset="0"/>
                <a:ea typeface="Times New Roman" panose="02020603050405020304" pitchFamily="18" charset="0"/>
              </a:rPr>
              <a:t> </a:t>
            </a:r>
            <a:r>
              <a:rPr lang="cs-CZ" sz="1600" b="1" dirty="0" err="1">
                <a:effectLst/>
                <a:latin typeface="Times New Roman" panose="02020603050405020304" pitchFamily="18" charset="0"/>
                <a:ea typeface="Times New Roman" panose="02020603050405020304" pitchFamily="18" charset="0"/>
              </a:rPr>
              <a:t>authorities</a:t>
            </a:r>
            <a:r>
              <a:rPr lang="cs-CZ" sz="1600" b="1" dirty="0">
                <a:effectLst/>
                <a:latin typeface="Times New Roman" panose="02020603050405020304" pitchFamily="18" charset="0"/>
                <a:ea typeface="Times New Roman" panose="02020603050405020304" pitchFamily="18" charset="0"/>
              </a:rPr>
              <a:t> are </a:t>
            </a:r>
            <a:r>
              <a:rPr lang="cs-CZ" sz="1600" b="1" dirty="0" err="1">
                <a:effectLst/>
                <a:latin typeface="Times New Roman" panose="02020603050405020304" pitchFamily="18" charset="0"/>
                <a:ea typeface="Times New Roman" panose="02020603050405020304" pitchFamily="18" charset="0"/>
              </a:rPr>
              <a:t>supervised</a:t>
            </a:r>
            <a:r>
              <a:rPr lang="cs-CZ" sz="1600" b="1" dirty="0">
                <a:effectLst/>
                <a:latin typeface="Times New Roman" panose="02020603050405020304" pitchFamily="18" charset="0"/>
                <a:ea typeface="Times New Roman" panose="02020603050405020304" pitchFamily="18" charset="0"/>
              </a:rPr>
              <a:t> by </a:t>
            </a:r>
            <a:r>
              <a:rPr lang="cs-CZ" sz="1600" b="1" dirty="0" err="1">
                <a:effectLst/>
                <a:latin typeface="Times New Roman" panose="02020603050405020304" pitchFamily="18" charset="0"/>
                <a:ea typeface="Times New Roman" panose="02020603050405020304" pitchFamily="18" charset="0"/>
              </a:rPr>
              <a:t>the</a:t>
            </a:r>
            <a:r>
              <a:rPr lang="cs-CZ" sz="1600" b="1" dirty="0">
                <a:effectLst/>
                <a:latin typeface="Times New Roman" panose="02020603050405020304" pitchFamily="18" charset="0"/>
                <a:ea typeface="Times New Roman" panose="02020603050405020304" pitchFamily="18" charset="0"/>
              </a:rPr>
              <a:t> </a:t>
            </a:r>
            <a:r>
              <a:rPr lang="cs-CZ" sz="1600" b="1" dirty="0" err="1">
                <a:effectLst/>
                <a:latin typeface="Times New Roman" panose="02020603050405020304" pitchFamily="18" charset="0"/>
                <a:ea typeface="Times New Roman" panose="02020603050405020304" pitchFamily="18" charset="0"/>
              </a:rPr>
              <a:t>Committee</a:t>
            </a:r>
            <a:r>
              <a:rPr lang="cs-CZ" sz="1600" b="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and are </a:t>
            </a:r>
            <a:r>
              <a:rPr lang="cs-CZ" sz="1600" dirty="0" err="1">
                <a:effectLst/>
                <a:latin typeface="Times New Roman" panose="02020603050405020304" pitchFamily="18" charset="0"/>
                <a:ea typeface="Times New Roman" panose="02020603050405020304" pitchFamily="18" charset="0"/>
              </a:rPr>
              <a:t>subject</a:t>
            </a:r>
            <a:r>
              <a:rPr lang="cs-CZ" sz="1600" dirty="0">
                <a:effectLst/>
                <a:latin typeface="Times New Roman" panose="02020603050405020304" pitchFamily="18" charset="0"/>
                <a:ea typeface="Times New Roman" panose="02020603050405020304" pitchFamily="18" charset="0"/>
              </a:rPr>
              <a:t> to </a:t>
            </a:r>
            <a:r>
              <a:rPr lang="cs-CZ" sz="1600" dirty="0" err="1">
                <a:effectLst/>
                <a:latin typeface="Times New Roman" panose="02020603050405020304" pitchFamily="18" charset="0"/>
                <a:ea typeface="Times New Roman" panose="02020603050405020304" pitchFamily="18" charset="0"/>
              </a:rPr>
              <a:t>its</a:t>
            </a:r>
            <a:r>
              <a:rPr lang="cs-CZ" sz="1600" dirty="0">
                <a:effectLst/>
                <a:latin typeface="Times New Roman" panose="02020603050405020304" pitchFamily="18" charset="0"/>
                <a:ea typeface="Times New Roman" panose="02020603050405020304" pitchFamily="18" charset="0"/>
              </a:rPr>
              <a:t> </a:t>
            </a:r>
            <a:r>
              <a:rPr lang="cs-CZ" sz="1600" dirty="0" err="1">
                <a:effectLst/>
                <a:latin typeface="Times New Roman" panose="02020603050405020304" pitchFamily="18" charset="0"/>
                <a:ea typeface="Times New Roman" panose="02020603050405020304" pitchFamily="18" charset="0"/>
              </a:rPr>
              <a:t>instructions</a:t>
            </a:r>
            <a:r>
              <a:rPr lang="cs-CZ" sz="1600" dirty="0">
                <a:effectLst/>
                <a:latin typeface="Times New Roman" panose="02020603050405020304" pitchFamily="18" charset="0"/>
                <a:ea typeface="Times New Roman" panose="02020603050405020304" pitchFamily="18" charset="0"/>
              </a:rPr>
              <a:t>.</a:t>
            </a:r>
          </a:p>
          <a:p>
            <a:pPr algn="just">
              <a:lnSpc>
                <a:spcPct val="150000"/>
              </a:lnSpc>
            </a:pPr>
            <a:endParaRPr lang="cs-CZ" sz="1600" b="1" dirty="0">
              <a:effectLst/>
              <a:latin typeface="Times New Roman" panose="02020603050405020304" pitchFamily="18" charset="0"/>
              <a:ea typeface="Times New Roman" panose="02020603050405020304" pitchFamily="18" charset="0"/>
            </a:endParaRPr>
          </a:p>
          <a:p>
            <a:pPr algn="just">
              <a:lnSpc>
                <a:spcPct val="150000"/>
              </a:lnSpc>
            </a:pPr>
            <a:endParaRPr lang="en-US" sz="1800" dirty="0">
              <a:latin typeface="Times New Roman" panose="02020603050405020304" pitchFamily="18" charset="0"/>
              <a:ea typeface="Times New Roman" panose="02020603050405020304" pitchFamily="18" charset="0"/>
            </a:endParaRPr>
          </a:p>
          <a:p>
            <a:pPr algn="just">
              <a:lnSpc>
                <a:spcPct val="150000"/>
              </a:lnSpc>
            </a:pPr>
            <a:endParaRPr lang="en-US" sz="1800" dirty="0">
              <a:latin typeface="Times New Roman" panose="02020603050405020304" pitchFamily="18" charset="0"/>
              <a:ea typeface="Times New Roman" panose="02020603050405020304" pitchFamily="18" charset="0"/>
            </a:endParaRPr>
          </a:p>
          <a:p>
            <a:pPr algn="just">
              <a:lnSpc>
                <a:spcPct val="150000"/>
              </a:lnSpc>
            </a:pPr>
            <a:endParaRPr lang="en-US" sz="1800" dirty="0">
              <a:effectLst/>
              <a:latin typeface="Times New Roman" panose="02020603050405020304" pitchFamily="18" charset="0"/>
              <a:ea typeface="Times New Roman" panose="02020603050405020304" pitchFamily="18" charset="0"/>
            </a:endParaRPr>
          </a:p>
          <a:p>
            <a:pPr algn="just">
              <a:lnSpc>
                <a:spcPct val="150000"/>
              </a:lnSpc>
            </a:pPr>
            <a:endParaRPr lang="cs-CZ" sz="1800" dirty="0">
              <a:effectLst/>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algn="just">
              <a:lnSpc>
                <a:spcPct val="150000"/>
              </a:lnSpc>
            </a:pPr>
            <a:endParaRPr lang="en-US" sz="1800" b="1" u="sng" dirty="0">
              <a:latin typeface="Times New Roman" panose="02020603050405020304" pitchFamily="18" charset="0"/>
              <a:ea typeface="Times New Roman" panose="02020603050405020304" pitchFamily="18" charset="0"/>
            </a:endParaRPr>
          </a:p>
          <a:p>
            <a:pPr marL="114300" indent="0">
              <a:buNone/>
            </a:pPr>
            <a:endParaRPr lang="cs-CZ" sz="1800" b="1" dirty="0"/>
          </a:p>
        </p:txBody>
      </p:sp>
    </p:spTree>
    <p:extLst>
      <p:ext uri="{BB962C8B-B14F-4D97-AF65-F5344CB8AC3E}">
        <p14:creationId xmlns:p14="http://schemas.microsoft.com/office/powerpoint/2010/main" val="25002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059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C0C0C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457200" lvl="1" indent="0">
              <a:spcBef>
                <a:spcPts val="200"/>
              </a:spcBef>
              <a:buNone/>
            </a:pPr>
            <a:r>
              <a:rPr lang="en-US" sz="1400" b="1" dirty="0">
                <a:solidFill>
                  <a:srgbClr val="2F5496"/>
                </a:solidFill>
                <a:latin typeface="Calibri Light" panose="020F0302020204030204" pitchFamily="34" charset="0"/>
                <a:cs typeface="Times New Roman" panose="02020603050405020304" pitchFamily="18" charset="0"/>
              </a:rPr>
              <a:t>Entry of the Czech Republic into First Pillar of the Banking Union</a:t>
            </a:r>
            <a:endParaRPr lang="cs-CZ" sz="1400" b="1" dirty="0">
              <a:solidFill>
                <a:srgbClr val="2F5496"/>
              </a:solidFill>
              <a:latin typeface="Calibri Light" panose="020F0302020204030204" pitchFamily="34" charset="0"/>
              <a:cs typeface="Times New Roman" panose="02020603050405020304" pitchFamily="18" charset="0"/>
            </a:endParaRPr>
          </a:p>
          <a:p>
            <a:pPr algn="just">
              <a:lnSpc>
                <a:spcPct val="150000"/>
              </a:lnSpc>
            </a:pPr>
            <a:r>
              <a:rPr lang="en-US" sz="1400" dirty="0">
                <a:effectLst/>
                <a:latin typeface="Times New Roman" panose="02020603050405020304" pitchFamily="18" charset="0"/>
                <a:ea typeface="Times New Roman" panose="02020603050405020304" pitchFamily="18" charset="0"/>
              </a:rPr>
              <a:t> </a:t>
            </a:r>
            <a:r>
              <a:rPr lang="en-US" sz="1400" b="1" dirty="0">
                <a:effectLst/>
                <a:highlight>
                  <a:srgbClr val="FF00FF"/>
                </a:highlight>
                <a:latin typeface="Times New Roman" panose="02020603050405020304" pitchFamily="18" charset="0"/>
                <a:ea typeface="Times New Roman" panose="02020603050405020304" pitchFamily="18" charset="0"/>
              </a:rPr>
              <a:t>IT IS ABOUT SUPERVISION, BUT: MONEY. MONEY FIRST</a:t>
            </a:r>
          </a:p>
          <a:p>
            <a:pPr marL="114300" indent="0" algn="just">
              <a:lnSpc>
                <a:spcPct val="150000"/>
              </a:lnSpc>
              <a:buNone/>
            </a:pPr>
            <a:endParaRPr lang="en-US" sz="1400" b="1" dirty="0">
              <a:highlight>
                <a:srgbClr val="FF00FF"/>
              </a:highlight>
              <a:latin typeface="Times New Roman" panose="02020603050405020304" pitchFamily="18" charset="0"/>
              <a:ea typeface="Times New Roman" panose="02020603050405020304" pitchFamily="18" charset="0"/>
            </a:endParaRPr>
          </a:p>
          <a:p>
            <a:pPr algn="just">
              <a:lnSpc>
                <a:spcPct val="150000"/>
              </a:lnSpc>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ECB has obligation to take into account the implications for financial stability not only of the EU, but of each individual participating state. But how to interpret it? - </a:t>
            </a:r>
            <a:r>
              <a:rPr lang="en-US" sz="1400" b="1" u="sng" dirty="0">
                <a:latin typeface="Times New Roman" panose="02020603050405020304" pitchFamily="18" charset="0"/>
                <a:ea typeface="Times New Roman" panose="02020603050405020304" pitchFamily="18" charset="0"/>
              </a:rPr>
              <a:t>Legal interpretation' takes place in a field of pain and death. </a:t>
            </a:r>
          </a:p>
          <a:p>
            <a:pPr algn="just">
              <a:lnSpc>
                <a:spcPct val="150000"/>
              </a:lnSpc>
            </a:pPr>
            <a:r>
              <a:rPr lang="en-US" sz="1400" dirty="0">
                <a:effectLst/>
                <a:latin typeface="Times New Roman" panose="02020603050405020304" pitchFamily="18" charset="0"/>
                <a:ea typeface="Times New Roman" panose="02020603050405020304" pitchFamily="18" charset="0"/>
              </a:rPr>
              <a:t>As part of the single supervisory exercise, </a:t>
            </a:r>
            <a:r>
              <a:rPr lang="en-US" sz="1400" b="1" dirty="0">
                <a:effectLst/>
                <a:latin typeface="Times New Roman" panose="02020603050405020304" pitchFamily="18" charset="0"/>
                <a:ea typeface="Times New Roman" panose="02020603050405020304" pitchFamily="18" charset="0"/>
              </a:rPr>
              <a:t>the ECB will be responsible for setting and supervising compliance with prudential requirements</a:t>
            </a:r>
            <a:r>
              <a:rPr lang="en-US" sz="1400" dirty="0">
                <a:effectLst/>
                <a:latin typeface="Times New Roman" panose="02020603050405020304" pitchFamily="18" charset="0"/>
                <a:ea typeface="Times New Roman" panose="02020603050405020304" pitchFamily="18" charset="0"/>
              </a:rPr>
              <a:t> (i.e. capital requirements, liquidity, large exposures, leverage ratio, etc.) by the institutions it directly supervises and it </a:t>
            </a:r>
            <a:r>
              <a:rPr lang="en-US" sz="1400" b="1" dirty="0">
                <a:effectLst/>
                <a:latin typeface="Times New Roman" panose="02020603050405020304" pitchFamily="18" charset="0"/>
                <a:ea typeface="Times New Roman" panose="02020603050405020304" pitchFamily="18" charset="0"/>
              </a:rPr>
              <a:t>give it the right to include banks in the Czech Republic in liquidity subgroups, thus facilitating the transfer of liquidity and liquid assets within the group.</a:t>
            </a:r>
            <a:endParaRPr lang="en-US" sz="1400" b="1" dirty="0">
              <a:latin typeface="Times New Roman" panose="02020603050405020304" pitchFamily="18" charset="0"/>
              <a:ea typeface="Times New Roman" panose="02020603050405020304" pitchFamily="18" charset="0"/>
            </a:endParaRPr>
          </a:p>
          <a:p>
            <a:pPr algn="just">
              <a:lnSpc>
                <a:spcPct val="150000"/>
              </a:lnSpc>
            </a:pPr>
            <a:r>
              <a:rPr lang="en-US" sz="1400" b="1" dirty="0">
                <a:effectLst/>
                <a:highlight>
                  <a:srgbClr val="FFFF00"/>
                </a:highlight>
                <a:latin typeface="Times New Roman" panose="02020603050405020304" pitchFamily="18" charset="0"/>
                <a:ea typeface="Times New Roman" panose="02020603050405020304" pitchFamily="18" charset="0"/>
              </a:rPr>
              <a:t>If the Czech Republic were to join the banking union, </a:t>
            </a:r>
            <a:r>
              <a:rPr lang="en-US" sz="1400" b="1" u="sng" dirty="0">
                <a:effectLst/>
                <a:highlight>
                  <a:srgbClr val="FFFF00"/>
                </a:highlight>
                <a:latin typeface="Times New Roman" panose="02020603050405020304" pitchFamily="18" charset="0"/>
                <a:ea typeface="Times New Roman" panose="02020603050405020304" pitchFamily="18" charset="0"/>
              </a:rPr>
              <a:t>the CNB would have no control over the liquidity management within the cross-border liquidity subgroups. </a:t>
            </a:r>
            <a:endParaRPr lang="en-US" sz="1400" b="1" u="sng" dirty="0">
              <a:highlight>
                <a:srgbClr val="FFFF00"/>
              </a:highlight>
              <a:latin typeface="Times New Roman" panose="02020603050405020304" pitchFamily="18" charset="0"/>
              <a:ea typeface="Times New Roman" panose="02020603050405020304" pitchFamily="18" charset="0"/>
            </a:endParaRPr>
          </a:p>
          <a:p>
            <a:pPr algn="just">
              <a:lnSpc>
                <a:spcPct val="150000"/>
              </a:lnSpc>
            </a:pPr>
            <a:r>
              <a:rPr lang="en-US" sz="1400" b="1" dirty="0">
                <a:effectLst/>
                <a:highlight>
                  <a:srgbClr val="FF00FF"/>
                </a:highlight>
                <a:latin typeface="Times New Roman" panose="02020603050405020304" pitchFamily="18" charset="0"/>
                <a:ea typeface="Times New Roman" panose="02020603050405020304" pitchFamily="18" charset="0"/>
              </a:rPr>
              <a:t>LONG STORY SHORT: </a:t>
            </a:r>
            <a:r>
              <a:rPr lang="en-US" sz="1400" b="1" dirty="0">
                <a:effectLst/>
                <a:highlight>
                  <a:srgbClr val="FFFF00"/>
                </a:highlight>
                <a:latin typeface="Times New Roman" panose="02020603050405020304" pitchFamily="18" charset="0"/>
                <a:ea typeface="Times New Roman" panose="02020603050405020304" pitchFamily="18" charset="0"/>
              </a:rPr>
              <a:t>It will be possible to drain money from Czech banks abroad. </a:t>
            </a:r>
          </a:p>
          <a:p>
            <a:pPr marL="114300" indent="0" algn="just">
              <a:lnSpc>
                <a:spcPct val="150000"/>
              </a:lnSpc>
              <a:buNone/>
            </a:pPr>
            <a:endParaRPr lang="en-US" sz="1400" b="1" dirty="0">
              <a:effectLst/>
              <a:highlight>
                <a:srgbClr val="FFFF00"/>
              </a:highlight>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algn="just">
              <a:lnSpc>
                <a:spcPct val="150000"/>
              </a:lnSpc>
            </a:pPr>
            <a:endParaRPr lang="en-US" sz="1400" b="1" u="sng" dirty="0">
              <a:latin typeface="Times New Roman" panose="02020603050405020304" pitchFamily="18" charset="0"/>
              <a:ea typeface="Times New Roman" panose="02020603050405020304" pitchFamily="18" charset="0"/>
            </a:endParaRPr>
          </a:p>
          <a:p>
            <a:pPr marL="114300" indent="0">
              <a:buNone/>
            </a:pPr>
            <a:endParaRPr lang="cs-CZ" sz="1400" b="1" dirty="0"/>
          </a:p>
        </p:txBody>
      </p:sp>
    </p:spTree>
    <p:extLst>
      <p:ext uri="{BB962C8B-B14F-4D97-AF65-F5344CB8AC3E}">
        <p14:creationId xmlns:p14="http://schemas.microsoft.com/office/powerpoint/2010/main" val="386624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Obrázek 3">
            <a:extLst>
              <a:ext uri="{FF2B5EF4-FFF2-40B4-BE49-F238E27FC236}">
                <a16:creationId xmlns:a16="http://schemas.microsoft.com/office/drawing/2014/main" id="{C6CCF791-4968-16B4-F061-6FB2FF6674D8}"/>
              </a:ext>
            </a:extLst>
          </p:cNvPr>
          <p:cNvPicPr>
            <a:picLocks noChangeAspect="1"/>
          </p:cNvPicPr>
          <p:nvPr/>
        </p:nvPicPr>
        <p:blipFill>
          <a:blip r:embed="rId3"/>
          <a:stretch>
            <a:fillRect/>
          </a:stretch>
        </p:blipFill>
        <p:spPr>
          <a:xfrm>
            <a:off x="7524750" y="5145788"/>
            <a:ext cx="1649115" cy="1645537"/>
          </a:xfrm>
          <a:prstGeom prst="rect">
            <a:avLst/>
          </a:prstGeom>
        </p:spPr>
      </p:pic>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914400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652461"/>
            <a:ext cx="8229600" cy="765175"/>
          </a:xfrm>
          <a:ln>
            <a:solidFill>
              <a:schemeClr val="accent2">
                <a:lumMod val="60000"/>
                <a:lumOff val="40000"/>
              </a:schemeClr>
            </a:solidFill>
          </a:ln>
        </p:spPr>
        <p:txBody>
          <a:bodyPr/>
          <a:lstStyle/>
          <a:p>
            <a:r>
              <a:rPr lang="en-US" sz="4400" b="1" u="sng" dirty="0">
                <a:effectLst/>
                <a:highlight>
                  <a:srgbClr val="808000"/>
                </a:highlight>
                <a:latin typeface="Times New Roman" panose="02020603050405020304" pitchFamily="18" charset="0"/>
                <a:ea typeface="Times New Roman" panose="02020603050405020304" pitchFamily="18" charset="0"/>
              </a:rPr>
              <a:t>To </a:t>
            </a:r>
            <a:r>
              <a:rPr lang="en-US" sz="4400" b="1" u="sng" dirty="0" err="1">
                <a:effectLst/>
                <a:highlight>
                  <a:srgbClr val="808000"/>
                </a:highlight>
                <a:latin typeface="Times New Roman" panose="02020603050405020304" pitchFamily="18" charset="0"/>
                <a:ea typeface="Times New Roman" panose="02020603050405020304" pitchFamily="18" charset="0"/>
              </a:rPr>
              <a:t>Subquestion</a:t>
            </a:r>
            <a:r>
              <a:rPr lang="en-US" sz="4400" b="1" u="sng" dirty="0">
                <a:effectLst/>
                <a:highlight>
                  <a:srgbClr val="808000"/>
                </a:highlight>
                <a:latin typeface="Times New Roman" panose="02020603050405020304" pitchFamily="18" charset="0"/>
                <a:ea typeface="Times New Roman" panose="02020603050405020304" pitchFamily="18" charset="0"/>
              </a:rPr>
              <a:t> 1:</a:t>
            </a:r>
            <a:endParaRPr lang="cs-CZ" b="1" dirty="0">
              <a:highlight>
                <a:srgbClr val="800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457200" lvl="1" indent="0">
              <a:spcBef>
                <a:spcPts val="200"/>
              </a:spcBef>
              <a:buNone/>
            </a:pPr>
            <a:r>
              <a:rPr lang="en-US" sz="1600" b="1" dirty="0">
                <a:solidFill>
                  <a:srgbClr val="2F5496"/>
                </a:solidFill>
                <a:latin typeface="Calibri Light" panose="020F0302020204030204" pitchFamily="34" charset="0"/>
                <a:cs typeface="Times New Roman" panose="02020603050405020304" pitchFamily="18" charset="0"/>
              </a:rPr>
              <a:t>Entry of the Czech Republic into Second Pillar of the Banking Union    </a:t>
            </a:r>
            <a:r>
              <a:rPr lang="en-US" sz="1400" b="1" dirty="0">
                <a:solidFill>
                  <a:srgbClr val="2F5496"/>
                </a:solidFill>
                <a:latin typeface="Times New Roman" panose="02020603050405020304" pitchFamily="18" charset="0"/>
                <a:cs typeface="Times New Roman" panose="02020603050405020304" pitchFamily="18" charset="0"/>
              </a:rPr>
              <a:t> </a:t>
            </a:r>
            <a:r>
              <a:rPr lang="en-US" sz="1400" b="1" dirty="0">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IT IS  ABOUT RESOLUTION, BUT: MONEY FIRST</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spcBef>
                <a:spcPts val="200"/>
              </a:spcBef>
              <a:buNone/>
            </a:pPr>
            <a:endParaRPr lang="cs-CZ" sz="10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pPr>
            <a:r>
              <a:rPr lang="en-US" sz="1400" dirty="0">
                <a:effectLst/>
                <a:latin typeface="Times New Roman" panose="02020603050405020304" pitchFamily="18" charset="0"/>
                <a:ea typeface="Times New Roman" panose="02020603050405020304" pitchFamily="18" charset="0"/>
              </a:rPr>
              <a:t>For the Czech Republic, where mainly subsidiaries of European groups operate, the question of the choice of a crisis resolution strategy is of fundamental importance. </a:t>
            </a:r>
          </a:p>
          <a:p>
            <a:pPr indent="-9525" algn="just">
              <a:lnSpc>
                <a:spcPct val="150000"/>
              </a:lnSpc>
              <a:buFont typeface="Wingdings" pitchFamily="2" charset="2"/>
              <a:buChar char="Ø"/>
            </a:pPr>
            <a:r>
              <a:rPr lang="en-US" sz="1400" dirty="0">
                <a:latin typeface="Times New Roman" panose="02020603050405020304" pitchFamily="18" charset="0"/>
                <a:ea typeface="Times New Roman" panose="02020603050405020304" pitchFamily="18" charset="0"/>
              </a:rPr>
              <a:t>O</a:t>
            </a:r>
            <a:r>
              <a:rPr lang="en-US" sz="1400" dirty="0">
                <a:effectLst/>
                <a:latin typeface="Times New Roman" panose="02020603050405020304" pitchFamily="18" charset="0"/>
                <a:ea typeface="Times New Roman" panose="02020603050405020304" pitchFamily="18" charset="0"/>
              </a:rPr>
              <a:t>ne aspect of the transfer of resolution powers from the national resolution authority to the SRB is the setting of (part of) MREL. </a:t>
            </a:r>
            <a:endParaRPr lang="cs-CZ" sz="1400" dirty="0">
              <a:latin typeface="Times New Roman" panose="02020603050405020304" pitchFamily="18" charset="0"/>
              <a:ea typeface="Times New Roman" panose="02020603050405020304" pitchFamily="18" charset="0"/>
            </a:endParaRPr>
          </a:p>
          <a:p>
            <a:pPr indent="-9525" algn="just">
              <a:lnSpc>
                <a:spcPct val="150000"/>
              </a:lnSpc>
              <a:buFont typeface="Wingdings" pitchFamily="2" charset="2"/>
              <a:buChar char="Ø"/>
            </a:pPr>
            <a:r>
              <a:rPr lang="en-US" sz="1400" dirty="0">
                <a:effectLst/>
                <a:latin typeface="Times New Roman" panose="02020603050405020304" pitchFamily="18" charset="0"/>
                <a:ea typeface="Times New Roman" panose="02020603050405020304" pitchFamily="18" charset="0"/>
              </a:rPr>
              <a:t>As long as the Czech Republic remains outside the banking union, the CNB will decide for individual institutions located in the Czech Republic whether they are resolution entities or not.</a:t>
            </a:r>
            <a:r>
              <a:rPr lang="cs-CZ" sz="1400" dirty="0">
                <a:effectLs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The</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European</a:t>
            </a:r>
            <a:r>
              <a:rPr lang="cs-CZ" sz="1400" b="1" dirty="0">
                <a:highlight>
                  <a:srgbClr val="FFFF00"/>
                </a:highlight>
                <a:latin typeface="Times New Roman" panose="02020603050405020304" pitchFamily="18" charset="0"/>
                <a:ea typeface="Times New Roman" panose="02020603050405020304" pitchFamily="18" charset="0"/>
              </a:rPr>
              <a:t> public </a:t>
            </a:r>
            <a:r>
              <a:rPr lang="cs-CZ" sz="1400" b="1" dirty="0" err="1">
                <a:highlight>
                  <a:srgbClr val="FFFF00"/>
                </a:highlight>
                <a:latin typeface="Times New Roman" panose="02020603050405020304" pitchFamily="18" charset="0"/>
                <a:ea typeface="Times New Roman" panose="02020603050405020304" pitchFamily="18" charset="0"/>
              </a:rPr>
              <a:t>interest</a:t>
            </a:r>
            <a:r>
              <a:rPr lang="cs-CZ" sz="1400" b="1" dirty="0">
                <a:highlight>
                  <a:srgbClr val="FFFF00"/>
                </a:highlight>
                <a:latin typeface="Times New Roman" panose="02020603050405020304" pitchFamily="18" charset="0"/>
                <a:ea typeface="Times New Roman" panose="02020603050405020304" pitchFamily="18" charset="0"/>
              </a:rPr>
              <a:t> </a:t>
            </a:r>
            <a:r>
              <a:rPr lang="cs-CZ" sz="1400" b="1" dirty="0" err="1">
                <a:highlight>
                  <a:srgbClr val="FFFF00"/>
                </a:highlight>
                <a:latin typeface="Times New Roman" panose="02020603050405020304" pitchFamily="18" charset="0"/>
                <a:ea typeface="Times New Roman" panose="02020603050405020304" pitchFamily="18" charset="0"/>
              </a:rPr>
              <a:t>is</a:t>
            </a:r>
            <a:r>
              <a:rPr lang="cs-CZ" sz="1400" b="1" dirty="0">
                <a:highlight>
                  <a:srgbClr val="FFFF00"/>
                </a:highlight>
                <a:latin typeface="Times New Roman" panose="02020603050405020304" pitchFamily="18" charset="0"/>
                <a:ea typeface="Times New Roman" panose="02020603050405020304" pitchFamily="18" charset="0"/>
              </a:rPr>
              <a:t> not </a:t>
            </a:r>
            <a:r>
              <a:rPr lang="cs-CZ" sz="1400" b="1" dirty="0" err="1">
                <a:highlight>
                  <a:srgbClr val="FFFF00"/>
                </a:highlight>
                <a:latin typeface="Times New Roman" panose="02020603050405020304" pitchFamily="18" charset="0"/>
                <a:ea typeface="Times New Roman" panose="02020603050405020304" pitchFamily="18" charset="0"/>
              </a:rPr>
              <a:t>the</a:t>
            </a:r>
            <a:r>
              <a:rPr lang="cs-CZ" sz="1400" b="1" dirty="0">
                <a:highlight>
                  <a:srgbClr val="FFFF00"/>
                </a:highlight>
                <a:latin typeface="Times New Roman" panose="02020603050405020304" pitchFamily="18" charset="0"/>
                <a:ea typeface="Times New Roman" panose="02020603050405020304" pitchFamily="18" charset="0"/>
              </a:rPr>
              <a:t> Czech public </a:t>
            </a:r>
            <a:r>
              <a:rPr lang="cs-CZ" sz="1400" b="1" dirty="0" err="1">
                <a:highlight>
                  <a:srgbClr val="FFFF00"/>
                </a:highlight>
                <a:latin typeface="Times New Roman" panose="02020603050405020304" pitchFamily="18" charset="0"/>
                <a:ea typeface="Times New Roman" panose="02020603050405020304" pitchFamily="18" charset="0"/>
              </a:rPr>
              <a:t>interest</a:t>
            </a:r>
            <a:r>
              <a:rPr lang="cs-CZ" sz="1400" b="1" dirty="0">
                <a:highlight>
                  <a:srgbClr val="FFFF00"/>
                </a:highligh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a:latin typeface="Times New Roman" panose="02020603050405020304" pitchFamily="18" charset="0"/>
                <a:ea typeface="Times New Roman" panose="02020603050405020304" pitchFamily="18" charset="0"/>
              </a:rPr>
              <a:t>Legal interpretation' takes place in a field of pain and death. </a:t>
            </a:r>
            <a:endParaRPr lang="cs-CZ" sz="1400" b="1" dirty="0">
              <a:highlight>
                <a:srgbClr val="FFFF00"/>
              </a:highlight>
              <a:latin typeface="Times New Roman" panose="02020603050405020304" pitchFamily="18" charset="0"/>
              <a:ea typeface="Times New Roman" panose="02020603050405020304" pitchFamily="18" charset="0"/>
            </a:endParaRPr>
          </a:p>
          <a:p>
            <a:pPr algn="just">
              <a:lnSpc>
                <a:spcPct val="150000"/>
              </a:lnSpc>
            </a:pPr>
            <a:r>
              <a:rPr lang="en-US" sz="1400" b="1" dirty="0">
                <a:effectLst/>
                <a:highlight>
                  <a:srgbClr val="FFFF00"/>
                </a:highlight>
                <a:latin typeface="Times New Roman" panose="02020603050405020304" pitchFamily="18" charset="0"/>
                <a:ea typeface="Times New Roman" panose="02020603050405020304" pitchFamily="18" charset="0"/>
              </a:rPr>
              <a:t>Contributions paid into the</a:t>
            </a:r>
            <a:r>
              <a:rPr lang="en-US" sz="1400" b="1" dirty="0">
                <a:highlight>
                  <a:srgbClr val="FFFF00"/>
                </a:highlight>
                <a:latin typeface="Times New Roman" panose="02020603050405020304" pitchFamily="18" charset="0"/>
                <a:ea typeface="Times New Roman" panose="02020603050405020304" pitchFamily="18" charset="0"/>
              </a:rPr>
              <a:t> </a:t>
            </a:r>
            <a:r>
              <a:rPr lang="en-US" sz="1400" b="1" dirty="0">
                <a:effectLst/>
                <a:highlight>
                  <a:srgbClr val="FFFF00"/>
                </a:highlight>
                <a:latin typeface="Times New Roman" panose="02020603050405020304" pitchFamily="18" charset="0"/>
                <a:ea typeface="Times New Roman" panose="02020603050405020304" pitchFamily="18" charset="0"/>
              </a:rPr>
              <a:t>Single Resolution Fund could be used to finance the resolution of any institution across the banking union. </a:t>
            </a:r>
            <a:endParaRPr lang="cs-CZ" sz="1400" b="1" dirty="0">
              <a:effectLst/>
              <a:highlight>
                <a:srgbClr val="FFFF00"/>
              </a:highlight>
              <a:latin typeface="Times New Roman" panose="02020603050405020304" pitchFamily="18" charset="0"/>
              <a:ea typeface="Times New Roman" panose="02020603050405020304" pitchFamily="18" charset="0"/>
            </a:endParaRPr>
          </a:p>
          <a:p>
            <a:r>
              <a:rPr lang="en-US" sz="1400" dirty="0">
                <a:effectLst/>
                <a:latin typeface="Times New Roman" panose="02020603050405020304" pitchFamily="18" charset="0"/>
                <a:ea typeface="Times New Roman" panose="02020603050405020304" pitchFamily="18" charset="0"/>
              </a:rPr>
              <a:t>The possible entry of the Czech Republic into the banking union also brings the </a:t>
            </a:r>
            <a:r>
              <a:rPr lang="en-US" sz="1400" b="1" dirty="0">
                <a:effectLst/>
                <a:highlight>
                  <a:srgbClr val="FFFF00"/>
                </a:highlight>
                <a:latin typeface="Times New Roman" panose="02020603050405020304" pitchFamily="18" charset="0"/>
                <a:ea typeface="Times New Roman" panose="02020603050405020304" pitchFamily="18" charset="0"/>
              </a:rPr>
              <a:t>negative risk of the Czech Republic's performance under the backstop</a:t>
            </a:r>
            <a:r>
              <a:rPr lang="en-US" sz="1400" dirty="0">
                <a:effectLst/>
                <a:highlight>
                  <a:srgbClr val="FFFF00"/>
                </a:highlight>
                <a:latin typeface="Times New Roman" panose="02020603050405020304" pitchFamily="18" charset="0"/>
                <a:ea typeface="Times New Roman" panose="02020603050405020304" pitchFamily="18" charset="0"/>
              </a:rPr>
              <a:t>. </a:t>
            </a:r>
            <a:r>
              <a:rPr lang="en-US" sz="1400" b="1" dirty="0">
                <a:highlight>
                  <a:srgbClr val="00FFFF"/>
                </a:highlight>
                <a:latin typeface="Times New Roman" panose="02020603050405020304" pitchFamily="18" charset="0"/>
                <a:ea typeface="Times New Roman" panose="02020603050405020304" pitchFamily="18" charset="0"/>
              </a:rPr>
              <a:t>THE PROBLEM OF NATIONAL SOUVEREIGNTY?</a:t>
            </a:r>
          </a:p>
          <a:p>
            <a:endParaRPr lang="cs-CZ" sz="1400" dirty="0">
              <a:effectLst/>
              <a:highlight>
                <a:srgbClr val="FFFF00"/>
              </a:highlight>
              <a:latin typeface="Times New Roman" panose="02020603050405020304" pitchFamily="18" charset="0"/>
              <a:ea typeface="Times New Roman" panose="02020603050405020304" pitchFamily="18" charset="0"/>
            </a:endParaRPr>
          </a:p>
          <a:p>
            <a:pPr algn="just">
              <a:lnSpc>
                <a:spcPct val="150000"/>
              </a:lnSpc>
            </a:pPr>
            <a:endParaRPr lang="cs-CZ" sz="1000" dirty="0">
              <a:latin typeface="Times New Roman" panose="02020603050405020304" pitchFamily="18" charset="0"/>
              <a:ea typeface="Times New Roman" panose="02020603050405020304" pitchFamily="18" charset="0"/>
            </a:endParaRPr>
          </a:p>
          <a:p>
            <a:pPr marL="114300" indent="0" algn="just">
              <a:lnSpc>
                <a:spcPct val="150000"/>
              </a:lnSpc>
              <a:buNone/>
            </a:pPr>
            <a:endParaRPr lang="cs-CZ" sz="1000" dirty="0">
              <a:effectLst/>
              <a:latin typeface="Times New Roman" panose="02020603050405020304" pitchFamily="18" charset="0"/>
              <a:ea typeface="Times New Roman" panose="02020603050405020304" pitchFamily="18" charset="0"/>
            </a:endParaRPr>
          </a:p>
          <a:p>
            <a:pPr algn="just">
              <a:lnSpc>
                <a:spcPct val="150000"/>
              </a:lnSpc>
            </a:pPr>
            <a:endParaRPr lang="en-US" sz="1000" b="1" u="sng" dirty="0">
              <a:latin typeface="Times New Roman" panose="02020603050405020304" pitchFamily="18" charset="0"/>
              <a:ea typeface="Times New Roman" panose="02020603050405020304" pitchFamily="18" charset="0"/>
            </a:endParaRPr>
          </a:p>
          <a:p>
            <a:pPr algn="just">
              <a:lnSpc>
                <a:spcPct val="150000"/>
              </a:lnSpc>
            </a:pPr>
            <a:endParaRPr lang="en-US" sz="1000" b="1" u="sng" dirty="0">
              <a:latin typeface="Times New Roman" panose="02020603050405020304" pitchFamily="18" charset="0"/>
              <a:ea typeface="Times New Roman" panose="02020603050405020304" pitchFamily="18" charset="0"/>
            </a:endParaRPr>
          </a:p>
          <a:p>
            <a:pPr marL="114300" indent="0">
              <a:buNone/>
            </a:pPr>
            <a:endParaRPr lang="cs-CZ" sz="1000" b="1" dirty="0"/>
          </a:p>
        </p:txBody>
      </p:sp>
    </p:spTree>
    <p:extLst>
      <p:ext uri="{BB962C8B-B14F-4D97-AF65-F5344CB8AC3E}">
        <p14:creationId xmlns:p14="http://schemas.microsoft.com/office/powerpoint/2010/main" val="11823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4498</TotalTime>
  <Words>3062</Words>
  <Application>Microsoft Macintosh PowerPoint</Application>
  <PresentationFormat>Předvádění na obrazovce (4:3)</PresentationFormat>
  <Paragraphs>375</Paragraphs>
  <Slides>28</Slides>
  <Notes>28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 Light</vt:lpstr>
      <vt:lpstr>Times New Roman</vt:lpstr>
      <vt:lpstr>Wingdings</vt:lpstr>
      <vt:lpstr>Výchozí návrh</vt:lpstr>
      <vt:lpstr>Prezentace aplikace PowerPoint</vt:lpstr>
      <vt:lpstr>THE OFFICE OF THE CZECH GOVERNMENT</vt:lpstr>
      <vt:lpstr>Title and Main Research Question</vt:lpstr>
      <vt:lpstr>Subquestion 1:</vt:lpstr>
      <vt:lpstr>To Subquestion 1:</vt:lpstr>
      <vt:lpstr>To Subquestion 1:</vt:lpstr>
      <vt:lpstr>To Subquestion 1:</vt:lpstr>
      <vt:lpstr>To Subquestion 1:</vt:lpstr>
      <vt:lpstr>To Subquestion 1:</vt:lpstr>
      <vt:lpstr>To Subquestion 1:</vt:lpstr>
      <vt:lpstr>To Subquestion 1:</vt:lpstr>
      <vt:lpstr>To Subquestion 1:</vt:lpstr>
      <vt:lpstr>To Subquestion 1:</vt:lpstr>
      <vt:lpstr>To Subquestion 1:</vt:lpstr>
      <vt:lpstr>To Subquestion 1:</vt:lpstr>
      <vt:lpstr>To Subquestion 1:</vt:lpstr>
      <vt:lpstr>To Subquestion 1:</vt:lpstr>
      <vt:lpstr>Subquestion 2: </vt:lpstr>
      <vt:lpstr>To Subquestion 2:</vt:lpstr>
      <vt:lpstr>To Subquestion 2:</vt:lpstr>
      <vt:lpstr>To Subquestion 2:</vt:lpstr>
      <vt:lpstr>Subquestion 3:</vt:lpstr>
      <vt:lpstr>To Subquestion 3:</vt:lpstr>
      <vt:lpstr>To Subquestion 3:</vt:lpstr>
      <vt:lpstr>To Subquestion 3:</vt:lpstr>
      <vt:lpstr>Subquestion 4:</vt:lpstr>
      <vt:lpstr>Subquestion 5:</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Kralik, Dominik</cp:lastModifiedBy>
  <cp:revision>2073</cp:revision>
  <dcterms:modified xsi:type="dcterms:W3CDTF">2023-06-07T05:59:29Z</dcterms:modified>
</cp:coreProperties>
</file>