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8e7f49ccd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c8e7f49ccd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c8e7f49cc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c8e7f49cc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c8e7f49ccd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c8e7f49cc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c8e7f49ccd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c8e7f49ccd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c8e7f49ccd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c8e7f49ccd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954f87971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954f87971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954f87971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954f87971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954f87971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954f87971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86d41a0c9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86d41a0c9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86d41a0c9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86d41a0c9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71f47394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71f47394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86d41a0c9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86d41a0c9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86d41a0c9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386d41a0c97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86d41a0c9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386d41a0c97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86d41a0c9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386d41a0c97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86d41a0c9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386d41a0c97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86d41a0c97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86d41a0c97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cedebc90b0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cedebc90b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86d41a0c97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86d41a0c97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cedebc90b0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cedebc90b0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cedebc90b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cedebc90b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71f47394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71f47394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cedebc90b0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cedebc90b0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cedebc90b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3cedebc90b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86d41a0c97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86d41a0c97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71f47394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71f47394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71f47394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71f47394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71f47394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71f47394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8e7f49c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8e7f49c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8e7f49ccd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c8e7f49ccd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8e7f49ccd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c8e7f49ccd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indent="-317500" lvl="1" marL="914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indent="-317500" lvl="2" marL="1371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indent="-317500" lvl="4" marL="22860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indent="-317500" lvl="5" marL="2743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indent="-317500" lvl="6" marL="32004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indent="-317500" lvl="7" marL="3657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indent="-317500" lvl="8" marL="41148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Business Economics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Ondrej Bednar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Cost function</a:t>
            </a:r>
            <a:endParaRPr/>
          </a:p>
        </p:txBody>
      </p:sp>
      <p:sp>
        <p:nvSpPr>
          <p:cNvPr id="128" name="Google Shape;12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Fixed vs variable costs distinction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Production function: Total product TP, Average Product AP, Marginal Product MP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Factors of production L, K, 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Total Costs, Average Costs, Marginal Costs Graphs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Households optimisation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Total Utility, Marginal Utility, Budget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Elasticities</a:t>
            </a:r>
            <a:endParaRPr/>
          </a:p>
        </p:txBody>
      </p:sp>
      <p:sp>
        <p:nvSpPr>
          <p:cNvPr id="140" name="Google Shape;14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ε</a:t>
            </a:r>
            <a:r>
              <a:rPr lang="en-GB" sz="1100"/>
              <a:t>d</a:t>
            </a:r>
            <a:r>
              <a:rPr lang="en-GB"/>
              <a:t>​=%ΔQ/</a:t>
            </a:r>
            <a:r>
              <a:rPr lang="en-GB"/>
              <a:t>%ΔP</a:t>
            </a:r>
            <a:r>
              <a:rPr lang="en-GB"/>
              <a:t>​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How big a change causes in </a:t>
            </a:r>
            <a:r>
              <a:rPr lang="en-GB"/>
              <a:t>Quantity</a:t>
            </a:r>
            <a:r>
              <a:rPr lang="en-GB"/>
              <a:t> demanded causes price change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makes demand more elastic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311700" y="422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Market interactions graphs</a:t>
            </a:r>
            <a:endParaRPr/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Market Structures</a:t>
            </a:r>
            <a:endParaRPr/>
          </a:p>
        </p:txBody>
      </p:sp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Monopoly, Oligopoly, Monopolistic competition, Perfect competition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Repetition</a:t>
            </a:r>
            <a:endParaRPr/>
          </a:p>
        </p:txBody>
      </p:sp>
      <p:sp>
        <p:nvSpPr>
          <p:cNvPr id="158" name="Google Shape;158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Profit-optimizing company in imperfect market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Break-even </a:t>
            </a:r>
            <a:r>
              <a:rPr lang="en-GB"/>
              <a:t>analysis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Price elasticity of demand and supply and what affects the elasticities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Elasticities continued</a:t>
            </a:r>
            <a:endParaRPr/>
          </a:p>
        </p:txBody>
      </p:sp>
      <p:sp>
        <p:nvSpPr>
          <p:cNvPr id="164" name="Google Shape;164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Income Elasticity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Cross Elasticity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Example: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D1:P=20-5Q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D2:Q=5-0.25P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Macroeconomics</a:t>
            </a:r>
            <a:endParaRPr/>
          </a:p>
        </p:txBody>
      </p:sp>
      <p:pic>
        <p:nvPicPr>
          <p:cNvPr id="170" name="Google Shape;170;p3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55175" y="949525"/>
            <a:ext cx="4429800" cy="384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Main macroeconomic variables</a:t>
            </a:r>
            <a:endParaRPr/>
          </a:p>
        </p:txBody>
      </p:sp>
      <p:sp>
        <p:nvSpPr>
          <p:cNvPr id="176" name="Google Shape;176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Product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Inflation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BoP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Unemployment rate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Interest Rate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Exchange Rate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PRODUCT</a:t>
            </a:r>
            <a:endParaRPr/>
          </a:p>
        </p:txBody>
      </p:sp>
      <p:pic>
        <p:nvPicPr>
          <p:cNvPr id="182" name="Google Shape;182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7555" y="901875"/>
            <a:ext cx="7416000" cy="435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378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Lesson 1: Introduction to the course and to the business economics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62100" y="1354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Student should be able to explain what business does economics studies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Key Concepts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Structure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Growth Economics</a:t>
            </a:r>
            <a:endParaRPr/>
          </a:p>
        </p:txBody>
      </p:sp>
      <p:sp>
        <p:nvSpPr>
          <p:cNvPr id="188" name="Google Shape;188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1"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Cycle/wave name						Period (years)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Kitchin cycle (inventory, e.g. pork cycle)				3–5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Juglar cycle (fixed investment)						7–11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Kuznets swing (infrastructural investment, demographics)	15–25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Kondratiev wave (technological basis)				45–60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GB"/>
              <a:t>Fiscal Policy</a:t>
            </a:r>
            <a:endParaRPr/>
          </a:p>
        </p:txBody>
      </p:sp>
      <p:pic>
        <p:nvPicPr>
          <p:cNvPr id="194" name="Google Shape;194;p34"/>
          <p:cNvPicPr preferRelativeResize="0"/>
          <p:nvPr/>
        </p:nvPicPr>
        <p:blipFill rotWithShape="1">
          <a:blip r:embed="rId3">
            <a:alphaModFix/>
          </a:blip>
          <a:srcRect b="0" l="2081" r="3766" t="3791"/>
          <a:stretch/>
        </p:blipFill>
        <p:spPr>
          <a:xfrm>
            <a:off x="6301596" y="1022231"/>
            <a:ext cx="2128568" cy="3847425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34"/>
          <p:cNvSpPr txBox="1"/>
          <p:nvPr/>
        </p:nvSpPr>
        <p:spPr>
          <a:xfrm>
            <a:off x="713836" y="1268016"/>
            <a:ext cx="4839600" cy="33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Fiscal policy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refers to how the </a:t>
            </a: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government uses spending and taxation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influence the economy.</a:t>
            </a:r>
            <a:endParaRPr sz="1100"/>
          </a:p>
          <a:p>
            <a:pPr indent="-215900" lvl="1" marL="55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Spending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On infrastructure, public services, social benefits, etc.</a:t>
            </a:r>
            <a:endParaRPr sz="1100"/>
          </a:p>
          <a:p>
            <a:pPr indent="-215900" lvl="1" marL="55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Taxation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Income tax, corporate tax, VAT, etc.</a:t>
            </a:r>
            <a:endParaRPr sz="1100"/>
          </a:p>
          <a:p>
            <a:pPr indent="-127000" lvl="1" marL="55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Goal: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Promote economic stability, reduce unemployment, and support growth.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Contrast with Monetary Policy</a:t>
            </a: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100"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Fiscal = government (Ministry of Finance/Treasury)</a:t>
            </a:r>
            <a:endParaRPr sz="1100"/>
          </a:p>
          <a:p>
            <a:pPr indent="-889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GB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Monetary = central bank (interest rates, money supply)</a:t>
            </a:r>
            <a:endParaRPr sz="1100"/>
          </a:p>
          <a:p>
            <a:pPr indent="-1270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215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GB"/>
              <a:t>Types</a:t>
            </a:r>
            <a:endParaRPr/>
          </a:p>
        </p:txBody>
      </p:sp>
      <p:sp>
        <p:nvSpPr>
          <p:cNvPr id="201" name="Google Shape;201;p3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1778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/>
              <a:t>🟢 Expansionary Fiscal Policy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Used during a recession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Involves increasing spending or cutting taxes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/>
              <a:t>Goal: </a:t>
            </a:r>
            <a:r>
              <a:rPr lang="en-GB" sz="1800"/>
              <a:t>Stimulate demand, reduce unemployment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Example: 2009 U.S. stimulus package during the Great Recession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/>
              <a:t>🔴 Contractionary Fiscal Policy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Used when economy is overheating (high inflation)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Involves cutting spending or raising taxes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en-GB" sz="1800"/>
              <a:t>Goal: </a:t>
            </a:r>
            <a:r>
              <a:rPr lang="en-GB" sz="1800"/>
              <a:t>Slow down inflation, reduce deficits</a:t>
            </a:r>
            <a:endParaRPr/>
          </a:p>
          <a:p>
            <a:pPr indent="-17780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●"/>
            </a:pPr>
            <a:r>
              <a:rPr lang="en-GB" sz="1800"/>
              <a:t>Example: Austerity measures in Europe post-2010 debt crisis</a:t>
            </a:r>
            <a:endParaRPr sz="1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GB"/>
              <a:t>Main schools</a:t>
            </a:r>
            <a:endParaRPr b="1"/>
          </a:p>
        </p:txBody>
      </p:sp>
      <p:sp>
        <p:nvSpPr>
          <p:cNvPr id="207" name="Google Shape;207;p3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7145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-GB" sz="1500"/>
              <a:t>Keynesian View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Pro-fiscal intervention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Believes demand drives the economy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Advocates government spending during downturns to offset weak private sector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“The boom, not the slump, is the right time for austerity.” — Keynes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b="1" lang="en-GB" sz="1500"/>
              <a:t>Classical / Monetarist View (e.g., Milton Friedman)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Skeptical of government intervention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Believes markets self-correct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Advocates limited fiscal policy, prefers monetary policy</a:t>
            </a:r>
            <a:endParaRPr/>
          </a:p>
          <a:p>
            <a:pPr indent="-171450" lvl="0" marL="177800" rtl="0" algn="l">
              <a:lnSpc>
                <a:spcPct val="90000"/>
              </a:lnSpc>
              <a:spcBef>
                <a:spcPts val="800"/>
              </a:spcBef>
              <a:spcAft>
                <a:spcPts val="1200"/>
              </a:spcAft>
              <a:buClr>
                <a:schemeClr val="dk1"/>
              </a:buClr>
              <a:buSzPts val="1500"/>
              <a:buChar char="●"/>
            </a:pPr>
            <a:r>
              <a:rPr lang="en-GB" sz="1500"/>
              <a:t>“The use of fiscal policy to offset the business cycle has not been a success.” — Friedman</a:t>
            </a:r>
            <a:endParaRPr sz="15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GB"/>
              <a:t>Monetary Policy- lesson goals</a:t>
            </a:r>
            <a:endParaRPr b="1"/>
          </a:p>
        </p:txBody>
      </p:sp>
      <p:sp>
        <p:nvSpPr>
          <p:cNvPr id="213" name="Google Shape;213;p37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Explain what a central bank can control and what it influences indirectly.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Trace the transmission mechanism from policy rate → financial conditions → spending → inflation → hiring.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Predict which kinds of firms benefit/hurt when rates rise/fall (and why).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Turn a rate/inflation scenario into a pricing, investment, and financing decision.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Interest Rate</a:t>
            </a:r>
            <a:endParaRPr/>
          </a:p>
        </p:txBody>
      </p:sp>
      <p:sp>
        <p:nvSpPr>
          <p:cNvPr id="219" name="Google Shape;219;p38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800"/>
              </a:spcBef>
              <a:spcAft>
                <a:spcPts val="1200"/>
              </a:spcAft>
              <a:buNone/>
            </a:pPr>
            <a:r>
              <a:rPr lang="en-GB" sz="1600">
                <a:solidFill>
                  <a:schemeClr val="dk1"/>
                </a:solidFill>
              </a:rPr>
              <a:t>If rates jump 2 percentage points, what changes </a:t>
            </a:r>
            <a:r>
              <a:rPr i="1" lang="en-GB" sz="1600">
                <a:solidFill>
                  <a:schemeClr val="dk1"/>
                </a:solidFill>
              </a:rPr>
              <a:t>tomorrow morning</a:t>
            </a:r>
            <a:r>
              <a:rPr lang="en-GB" sz="1600">
                <a:solidFill>
                  <a:schemeClr val="dk1"/>
                </a:solidFill>
              </a:rPr>
              <a:t> for a business?</a:t>
            </a:r>
            <a:endParaRPr sz="23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Interest rates impact</a:t>
            </a:r>
            <a:endParaRPr/>
          </a:p>
        </p:txBody>
      </p:sp>
      <p:sp>
        <p:nvSpPr>
          <p:cNvPr id="225" name="Google Shape;225;p39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Financing Costs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Customer demand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FX / international sales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Hiring &amp; inventory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Central Bank and monetary policies</a:t>
            </a:r>
            <a:endParaRPr/>
          </a:p>
        </p:txBody>
      </p:sp>
      <p:sp>
        <p:nvSpPr>
          <p:cNvPr id="231" name="Google Shape;231;p40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CB is a</a:t>
            </a:r>
            <a:r>
              <a:rPr lang="en-GB"/>
              <a:t>n institution that manages the monetary policy of a country or monetary union</a:t>
            </a:r>
            <a:endParaRPr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GB"/>
              <a:t>Monetary policy affects monetary and financial conditions to accomplish its objectives, most often price stability and low unemployment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Monetary Policy Tools</a:t>
            </a:r>
            <a:endParaRPr/>
          </a:p>
        </p:txBody>
      </p:sp>
      <p:sp>
        <p:nvSpPr>
          <p:cNvPr id="237" name="Google Shape;237;p4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Interest Rates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Forward Guidance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R</a:t>
            </a:r>
            <a:r>
              <a:rPr lang="en-GB"/>
              <a:t>eserve Requirements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Transmission mechanism</a:t>
            </a:r>
            <a:endParaRPr/>
          </a:p>
        </p:txBody>
      </p:sp>
      <p:pic>
        <p:nvPicPr>
          <p:cNvPr id="243" name="Google Shape;243;p4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8775" y="1191675"/>
            <a:ext cx="7653000" cy="323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Business Economics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is business?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types of business do we know?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Types of economic societies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Fundamental questions of society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What is economics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Economics, economy, economic….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Scarcity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Monetary policy impact on busines</a:t>
            </a:r>
            <a:endParaRPr/>
          </a:p>
        </p:txBody>
      </p:sp>
      <p:sp>
        <p:nvSpPr>
          <p:cNvPr id="249" name="Google Shape;249;p4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Market rates → WACC goes up/down, capex hurdle rates shift.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Credit availability → banks tighten lending standards, covenants matter.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Asset prices → wealth effect (consumer), valuation/financing (firms).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FX channel → rate differentials move currency, hits exporters/importers.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Expectations → pricing power and wage negotiations change.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Terms and concepts</a:t>
            </a:r>
            <a:endParaRPr/>
          </a:p>
        </p:txBody>
      </p:sp>
      <p:sp>
        <p:nvSpPr>
          <p:cNvPr id="255" name="Google Shape;255;p44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Yield Curve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Quantitative Theory of Money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45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Game Theory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Statistics primer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Finance- company valuation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Finance derivatives and accounting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Behavioral economics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Key Concepts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Scarcity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Opportunity costs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Rationality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Marginal changes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Unintended consequences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“There is no such thing as a free lunch”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Examples, examples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Ideas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Efficient allocation of resources and markets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Trade can be mutually </a:t>
            </a:r>
            <a:r>
              <a:rPr lang="en-GB"/>
              <a:t>beneficial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Market outcomes can often be improved by governments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Externalities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Market power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 ability to produce  goods and services determine standard of living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Microeconomics vs Macroeconomics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Microeconomics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Single markets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Business Optimisation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Macroeconomics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All markets within economy </a:t>
            </a:r>
            <a:r>
              <a:rPr lang="en-GB"/>
              <a:t>aggregated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GDP, Inflation, Balance of Payment, Unemplyoment …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MicroEconomics for business: Where we are</a:t>
            </a:r>
            <a:endParaRPr/>
          </a:p>
        </p:txBody>
      </p:sp>
      <p:sp>
        <p:nvSpPr>
          <p:cNvPr id="97" name="Google Shape;97;p20"/>
          <p:cNvSpPr/>
          <p:nvPr/>
        </p:nvSpPr>
        <p:spPr>
          <a:xfrm>
            <a:off x="3218833" y="1850882"/>
            <a:ext cx="1905000" cy="958500"/>
          </a:xfrm>
          <a:prstGeom prst="ellipse">
            <a:avLst/>
          </a:prstGeom>
          <a:noFill/>
          <a:ln cap="flat" cmpd="sng" w="1985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1750" lIns="63475" spcFirstLastPara="1" rIns="63475" wrap="square" tIns="317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44">
                <a:latin typeface="Calibri"/>
                <a:ea typeface="Calibri"/>
                <a:cs typeface="Calibri"/>
                <a:sym typeface="Calibri"/>
              </a:rPr>
              <a:t>Households</a:t>
            </a:r>
            <a:r>
              <a:rPr b="0" i="0" lang="en-GB" sz="194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(HH)</a:t>
            </a:r>
            <a:endParaRPr sz="972"/>
          </a:p>
        </p:txBody>
      </p:sp>
      <p:sp>
        <p:nvSpPr>
          <p:cNvPr id="98" name="Google Shape;98;p20"/>
          <p:cNvSpPr/>
          <p:nvPr/>
        </p:nvSpPr>
        <p:spPr>
          <a:xfrm>
            <a:off x="3182808" y="3827116"/>
            <a:ext cx="2046600" cy="1030200"/>
          </a:xfrm>
          <a:prstGeom prst="ellipse">
            <a:avLst/>
          </a:prstGeom>
          <a:noFill/>
          <a:ln cap="flat" cmpd="sng" w="1985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1750" lIns="63475" spcFirstLastPara="1" rIns="63475" wrap="square" tIns="317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94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Firm</a:t>
            </a:r>
            <a:r>
              <a:rPr lang="en-GB" sz="1944"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GB" sz="1944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(F)</a:t>
            </a:r>
            <a:endParaRPr sz="972"/>
          </a:p>
        </p:txBody>
      </p:sp>
      <p:sp>
        <p:nvSpPr>
          <p:cNvPr id="99" name="Google Shape;99;p20"/>
          <p:cNvSpPr/>
          <p:nvPr/>
        </p:nvSpPr>
        <p:spPr>
          <a:xfrm>
            <a:off x="621150" y="2665788"/>
            <a:ext cx="2095800" cy="920700"/>
          </a:xfrm>
          <a:prstGeom prst="roundRect">
            <a:avLst>
              <a:gd fmla="val 16667" name="adj"/>
            </a:avLst>
          </a:prstGeom>
          <a:noFill/>
          <a:ln cap="flat" cmpd="sng" w="1985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1750" lIns="63475" spcFirstLastPara="1" rIns="63475" wrap="square" tIns="317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Goods and Services Market</a:t>
            </a:r>
            <a:endParaRPr sz="972"/>
          </a:p>
        </p:txBody>
      </p:sp>
      <p:sp>
        <p:nvSpPr>
          <p:cNvPr id="100" name="Google Shape;100;p20"/>
          <p:cNvSpPr/>
          <p:nvPr/>
        </p:nvSpPr>
        <p:spPr>
          <a:xfrm>
            <a:off x="5625710" y="2665786"/>
            <a:ext cx="2095800" cy="920700"/>
          </a:xfrm>
          <a:prstGeom prst="roundRect">
            <a:avLst>
              <a:gd fmla="val 16667" name="adj"/>
            </a:avLst>
          </a:prstGeom>
          <a:noFill/>
          <a:ln cap="flat" cmpd="sng" w="1985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1750" lIns="63475" spcFirstLastPara="1" rIns="63475" wrap="square" tIns="317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Factor Market</a:t>
            </a:r>
            <a:endParaRPr sz="972"/>
          </a:p>
        </p:txBody>
      </p:sp>
      <p:sp>
        <p:nvSpPr>
          <p:cNvPr id="101" name="Google Shape;101;p20"/>
          <p:cNvSpPr txBox="1"/>
          <p:nvPr/>
        </p:nvSpPr>
        <p:spPr>
          <a:xfrm rot="1776469">
            <a:off x="1552684" y="4113198"/>
            <a:ext cx="1213212" cy="256604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475" spcFirstLastPara="1" rIns="63475" wrap="square" tIns="3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Supply</a:t>
            </a:r>
            <a:endParaRPr sz="972"/>
          </a:p>
        </p:txBody>
      </p:sp>
      <p:sp>
        <p:nvSpPr>
          <p:cNvPr id="102" name="Google Shape;102;p20"/>
          <p:cNvSpPr txBox="1"/>
          <p:nvPr/>
        </p:nvSpPr>
        <p:spPr>
          <a:xfrm>
            <a:off x="6317459" y="1478800"/>
            <a:ext cx="1403700" cy="2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475" spcFirstLastPara="1" rIns="63475" wrap="square" tIns="317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Money Flows</a:t>
            </a:r>
            <a:endParaRPr sz="972"/>
          </a:p>
        </p:txBody>
      </p:sp>
      <p:cxnSp>
        <p:nvCxnSpPr>
          <p:cNvPr id="103" name="Google Shape;103;p20"/>
          <p:cNvCxnSpPr/>
          <p:nvPr/>
        </p:nvCxnSpPr>
        <p:spPr>
          <a:xfrm>
            <a:off x="6135086" y="1478800"/>
            <a:ext cx="1336800" cy="0"/>
          </a:xfrm>
          <a:prstGeom prst="straightConnector1">
            <a:avLst/>
          </a:prstGeom>
          <a:noFill/>
          <a:ln cap="flat" cmpd="sng" w="132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4" name="Google Shape;104;p20"/>
          <p:cNvCxnSpPr>
            <a:stCxn id="97" idx="2"/>
            <a:endCxn id="99" idx="0"/>
          </p:cNvCxnSpPr>
          <p:nvPr/>
        </p:nvCxnSpPr>
        <p:spPr>
          <a:xfrm flipH="1">
            <a:off x="1669033" y="2330132"/>
            <a:ext cx="1549800" cy="335700"/>
          </a:xfrm>
          <a:prstGeom prst="straightConnector1">
            <a:avLst/>
          </a:prstGeom>
          <a:noFill/>
          <a:ln cap="flat" cmpd="sng" w="132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5" name="Google Shape;105;p20"/>
          <p:cNvCxnSpPr>
            <a:stCxn id="99" idx="2"/>
            <a:endCxn id="98" idx="2"/>
          </p:cNvCxnSpPr>
          <p:nvPr/>
        </p:nvCxnSpPr>
        <p:spPr>
          <a:xfrm>
            <a:off x="1669050" y="3586488"/>
            <a:ext cx="1513800" cy="755700"/>
          </a:xfrm>
          <a:prstGeom prst="straightConnector1">
            <a:avLst/>
          </a:prstGeom>
          <a:noFill/>
          <a:ln cap="flat" cmpd="sng" w="132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6" name="Google Shape;106;p20"/>
          <p:cNvCxnSpPr>
            <a:endCxn id="100" idx="2"/>
          </p:cNvCxnSpPr>
          <p:nvPr/>
        </p:nvCxnSpPr>
        <p:spPr>
          <a:xfrm flipH="1" rot="10800000">
            <a:off x="5229410" y="3586486"/>
            <a:ext cx="1444200" cy="755700"/>
          </a:xfrm>
          <a:prstGeom prst="straightConnector1">
            <a:avLst/>
          </a:prstGeom>
          <a:noFill/>
          <a:ln cap="flat" cmpd="sng" w="132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7" name="Google Shape;107;p20"/>
          <p:cNvCxnSpPr/>
          <p:nvPr/>
        </p:nvCxnSpPr>
        <p:spPr>
          <a:xfrm rot="10800000">
            <a:off x="5015500" y="2196425"/>
            <a:ext cx="1862700" cy="447300"/>
          </a:xfrm>
          <a:prstGeom prst="straightConnector1">
            <a:avLst/>
          </a:prstGeom>
          <a:noFill/>
          <a:ln cap="flat" cmpd="sng" w="13250">
            <a:solidFill>
              <a:srgbClr val="FF00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08" name="Google Shape;108;p20"/>
          <p:cNvSpPr txBox="1"/>
          <p:nvPr/>
        </p:nvSpPr>
        <p:spPr>
          <a:xfrm rot="-1269418">
            <a:off x="1285019" y="1686461"/>
            <a:ext cx="1322439" cy="256550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475" spcFirstLastPara="1" rIns="63475" wrap="square" tIns="3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Demand</a:t>
            </a:r>
            <a:endParaRPr sz="972"/>
          </a:p>
        </p:txBody>
      </p:sp>
      <p:sp>
        <p:nvSpPr>
          <p:cNvPr id="109" name="Google Shape;109;p20"/>
          <p:cNvSpPr txBox="1"/>
          <p:nvPr/>
        </p:nvSpPr>
        <p:spPr>
          <a:xfrm rot="-1729946">
            <a:off x="5727646" y="3951679"/>
            <a:ext cx="1322552" cy="256478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475" spcFirstLastPara="1" rIns="63475" wrap="square" tIns="3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Demand</a:t>
            </a:r>
            <a:endParaRPr sz="972"/>
          </a:p>
        </p:txBody>
      </p:sp>
      <p:sp>
        <p:nvSpPr>
          <p:cNvPr id="110" name="Google Shape;110;p20"/>
          <p:cNvSpPr txBox="1"/>
          <p:nvPr/>
        </p:nvSpPr>
        <p:spPr>
          <a:xfrm rot="620098">
            <a:off x="5386504" y="2072940"/>
            <a:ext cx="1071891" cy="256630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475" spcFirstLastPara="1" rIns="63475" wrap="square" tIns="317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49">
                <a:latin typeface="Calibri"/>
                <a:ea typeface="Calibri"/>
                <a:cs typeface="Calibri"/>
                <a:sym typeface="Calibri"/>
              </a:rPr>
              <a:t>Supply</a:t>
            </a:r>
            <a:endParaRPr sz="972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Firms</a:t>
            </a:r>
            <a:endParaRPr/>
          </a:p>
        </p:txBody>
      </p:sp>
      <p:sp>
        <p:nvSpPr>
          <p:cNvPr id="116" name="Google Shape;11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Maximize profit</a:t>
            </a:r>
            <a:r>
              <a:rPr lang="en-GB"/>
              <a:t>s Π</a:t>
            </a:r>
            <a:r>
              <a:rPr lang="en-GB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Π(Q) = TotalRevenue-TotalCosts= p(Q)⋅Q+C(Q)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Maximizing Π with respect to quantity …0 =p(Q)+Qp′(Q)+C′(Q) -&gt;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p(Q)+Qp′(Q)=C′(Q).... MR=MC Marginal Revenue= Marginal Cost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Revenue Function</a:t>
            </a:r>
            <a:endParaRPr/>
          </a:p>
        </p:txBody>
      </p:sp>
      <p:sp>
        <p:nvSpPr>
          <p:cNvPr id="122" name="Google Shape;12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Depends on market </a:t>
            </a:r>
            <a:r>
              <a:rPr lang="en-GB"/>
              <a:t>structure where the firm operates: prefect or imperfect competition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Total Revenue, Average Revenue, Marginal Revenue Graphs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