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sldIdLst>
    <p:sldId id="256" r:id="rId2"/>
    <p:sldId id="259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60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66F56-F2E6-44CE-886B-F30209487AD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76405-8700-487E-B137-F383E9B5A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http://www.akjanovec.cz/Poradna/Clanky/Zajmova-samosprava#_ftn1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76405-8700-487E-B137-F383E9B5A6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47" y="0"/>
            <a:ext cx="9204296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59" y="2048376"/>
            <a:ext cx="6858000" cy="2387600"/>
          </a:xfrm>
        </p:spPr>
        <p:txBody>
          <a:bodyPr anchor="b">
            <a:normAutofit/>
          </a:bodyPr>
          <a:lstStyle>
            <a:lvl1pPr algn="l">
              <a:defRPr sz="2475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59" y="4712600"/>
            <a:ext cx="6858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9" y="678864"/>
            <a:ext cx="2572785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8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5981" y="1485900"/>
            <a:ext cx="485775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275">
                <a:solidFill>
                  <a:schemeClr val="accent1"/>
                </a:solidFill>
              </a:defRPr>
            </a:lvl2pPr>
            <a:lvl3pPr marL="0" indent="0">
              <a:buNone/>
              <a:defRPr sz="1275"/>
            </a:lvl3pPr>
            <a:lvl4pPr marL="267300" indent="-132300">
              <a:defRPr/>
            </a:lvl4pPr>
            <a:lvl5pPr marL="399600" indent="-1323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6561"/>
            <a:ext cx="1028146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257AA9D-5AF2-461B-8A9E-19023EB9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9174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6561"/>
            <a:ext cx="1028146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257AA9D-5AF2-461B-8A9E-19023EB9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0420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925277"/>
            <a:ext cx="2057400" cy="365125"/>
          </a:xfrm>
          <a:prstGeom prst="rect">
            <a:avLst/>
          </a:prstGeom>
        </p:spPr>
        <p:txBody>
          <a:bodyPr/>
          <a:lstStyle/>
          <a:p>
            <a:fld id="{9D3D1149-9B5A-4505-952F-0C1C8DC6EB93}" type="datetime1">
              <a:rPr lang="en-US" smtClean="0"/>
              <a:pPr/>
              <a:t>4/6/2025</a:t>
            </a:fld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6561"/>
            <a:ext cx="1028146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257AA9D-5AF2-461B-8A9E-19023EB9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0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60" y="1968500"/>
            <a:ext cx="4284466" cy="4359776"/>
          </a:xfrm>
        </p:spPr>
        <p:txBody>
          <a:bodyPr anchor="b">
            <a:normAutofit/>
          </a:bodyPr>
          <a:lstStyle>
            <a:lvl1pPr algn="l">
              <a:defRPr sz="2475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3102" y="6275383"/>
            <a:ext cx="1028146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0063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60" y="1968500"/>
            <a:ext cx="4284466" cy="4359776"/>
          </a:xfrm>
        </p:spPr>
        <p:txBody>
          <a:bodyPr anchor="b">
            <a:normAutofit/>
          </a:bodyPr>
          <a:lstStyle>
            <a:lvl1pPr algn="l">
              <a:defRPr sz="2475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8263"/>
            <a:ext cx="1028146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1651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59" y="1692776"/>
            <a:ext cx="6858000" cy="1304424"/>
          </a:xfrm>
        </p:spPr>
        <p:txBody>
          <a:bodyPr anchor="t">
            <a:normAutofit/>
          </a:bodyPr>
          <a:lstStyle>
            <a:lvl1pPr algn="l">
              <a:defRPr sz="2475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59" y="3849000"/>
            <a:ext cx="6858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8263"/>
            <a:ext cx="1028146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1389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257AA9D-5AF2-461B-8A9E-19023EB9E2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7926"/>
            <a:ext cx="1028146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1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133350" indent="-133350">
              <a:lnSpc>
                <a:spcPct val="100000"/>
              </a:lnSpc>
              <a:defRPr/>
            </a:lvl3pPr>
            <a:lvl4pPr marL="266700" indent="-133350">
              <a:lnSpc>
                <a:spcPct val="100000"/>
              </a:lnSpc>
              <a:defRPr/>
            </a:lvl4pPr>
            <a:lvl5pPr marL="400050" indent="-13335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7926"/>
            <a:ext cx="1028146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257AA9D-5AF2-461B-8A9E-19023EB9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7499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4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7926"/>
            <a:ext cx="1028146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257AA9D-5AF2-461B-8A9E-19023EB9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7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4" y="1825625"/>
            <a:ext cx="38862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32300" indent="-132300">
              <a:defRPr/>
            </a:lvl3pPr>
            <a:lvl4pPr marL="267300" indent="-132300">
              <a:defRPr/>
            </a:lvl4pPr>
            <a:lvl5pPr marL="399600" indent="-1323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8862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32300" indent="-132300">
              <a:defRPr/>
            </a:lvl3pPr>
            <a:lvl4pPr marL="267300" indent="-132300">
              <a:defRPr/>
            </a:lvl4pPr>
            <a:lvl5pPr marL="399600" indent="-1323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7926"/>
            <a:ext cx="1028146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257AA9D-5AF2-461B-8A9E-19023EB9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8074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4" y="647701"/>
            <a:ext cx="62484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32300" indent="-132300">
              <a:defRPr/>
            </a:lvl3pPr>
            <a:lvl4pPr marL="267300" indent="-132300">
              <a:defRPr/>
            </a:lvl4pPr>
            <a:lvl5pPr marL="399600" indent="-1323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50" y="1825625"/>
            <a:ext cx="1781175" cy="4351338"/>
          </a:xfrm>
        </p:spPr>
        <p:txBody>
          <a:bodyPr anchor="b">
            <a:normAutofit/>
          </a:bodyPr>
          <a:lstStyle>
            <a:lvl1pPr marL="0" indent="0">
              <a:buNone/>
              <a:defRPr sz="1125" b="0"/>
            </a:lvl1pPr>
            <a:lvl2pPr marL="0" indent="0">
              <a:buNone/>
              <a:defRPr sz="1125"/>
            </a:lvl2pPr>
            <a:lvl3pPr marL="132300" indent="-132300">
              <a:defRPr sz="1125"/>
            </a:lvl3pPr>
            <a:lvl4pPr marL="267300" indent="-132300">
              <a:defRPr sz="1125"/>
            </a:lvl4pPr>
            <a:lvl5pPr marL="399600" indent="-132300">
              <a:defRPr sz="1125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114" y="6456561"/>
            <a:ext cx="1028146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257AA9D-5AF2-461B-8A9E-19023EB9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48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717551"/>
            <a:ext cx="8029574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775" y="1825625"/>
            <a:ext cx="802957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1" y="6420492"/>
            <a:ext cx="20432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>
                <a:solidFill>
                  <a:schemeClr val="accent3"/>
                </a:solidFill>
              </a:defRPr>
            </a:lvl1pPr>
          </a:lstStyle>
          <a:p>
            <a:fld id="{7257AA9D-5AF2-461B-8A9E-19023EB9E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/>
        </p:nvSpPr>
        <p:spPr>
          <a:xfrm>
            <a:off x="252874" y="6498434"/>
            <a:ext cx="27252" cy="1269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825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0037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325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5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125" kern="1200">
          <a:solidFill>
            <a:schemeClr val="tx2"/>
          </a:solidFill>
          <a:latin typeface="+mn-lt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Tvorba práva ve veřejné správě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912CB-039C-5275-9214-17C39A300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0C886-336E-1D55-D20E-E823099F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Tvorba práva ve veřejné správě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5D3FA4-D316-CD1B-3C78-AAE311DEC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🧭 Materiální požadavky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Nejde jen o „papírovou správnost“, ale i o </a:t>
            </a:r>
            <a:r>
              <a:rPr lang="cs-CZ" b="1" dirty="0"/>
              <a:t>kvalitu obsahu</a:t>
            </a:r>
            <a:r>
              <a:rPr lang="cs-CZ" dirty="0"/>
              <a:t> předpisu.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Předpis musí být: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srozumitelný</a:t>
            </a:r>
            <a:r>
              <a:rPr lang="cs-CZ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předvídatelný</a:t>
            </a:r>
            <a:r>
              <a:rPr lang="cs-CZ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v souladu s ústavními hodnotami</a:t>
            </a:r>
            <a:r>
              <a:rPr lang="cs-CZ" dirty="0"/>
              <a:t> (např. rovnost, právní jistota, zákaz retroaktivity),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proporcionální</a:t>
            </a:r>
            <a:r>
              <a:rPr lang="cs-CZ" dirty="0"/>
              <a:t> – tedy přiměřený cíli, který sleduje.</a:t>
            </a:r>
          </a:p>
          <a:p>
            <a:pPr algn="just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77A6F2-0B48-2C30-3913-415EF973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7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6B1B9-0BA6-7DFB-87B3-9DDFBF23D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32DD4-63DF-9DBC-52BE-0FB404B1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Tvorba práva ve veřejné správě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F552DB-E250-6AF0-3B72-B93FDCC21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🧪 Typické chyby v praxi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Nejasné nebo příliš obecné zmocnění – předpis pak překračuje rámec zákona.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Regulace něčeho, co zákon výslovně neupravuje nebo naopak chrání (např. základní práva).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Forma neodpovídá zákonnému požadavku – např. obec přijme vyhlášku místo nařízení.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Nedostatečné odůvodnění – hlavně u vyhlášek s dopadem na chování občanů</a:t>
            </a:r>
          </a:p>
          <a:p>
            <a:pPr algn="just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3DAE64-23FB-B096-9B20-35AA2A12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1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91720-3F4D-4E11-1FA2-DEA6D301F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A143D-3D2D-424A-D462-84FF1C97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Tvorba práva ve veřejné správě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CE42-5EFA-1C54-F1B4-B8864DBA2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🔎 Kontrola právních předpisů veřejné správy</a:t>
            </a:r>
          </a:p>
          <a:p>
            <a:pPr>
              <a:buNone/>
            </a:pPr>
            <a:r>
              <a:rPr lang="cs-CZ" b="1" dirty="0"/>
              <a:t>🏛️ Soudní přezkum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Ústavní soud může zrušit podzákonný právní předpis, pokud odporuje ústavnímu pořádku.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Nejvyšší správní soud může přezkoumávat některá </a:t>
            </a:r>
            <a:r>
              <a:rPr lang="cs-CZ" b="1" dirty="0"/>
              <a:t>opatření obecné povahy</a:t>
            </a:r>
            <a:r>
              <a:rPr lang="cs-CZ" dirty="0"/>
              <a:t> nebo </a:t>
            </a:r>
            <a:r>
              <a:rPr lang="cs-CZ" b="1" dirty="0"/>
              <a:t>jiné akty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b="1" dirty="0"/>
              <a:t>👩‍⚖️ Veřejný ochránce práv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Může upozornit na </a:t>
            </a:r>
            <a:r>
              <a:rPr lang="cs-CZ" b="1" dirty="0"/>
              <a:t>nezákonnou nebo nevhodnou praxi</a:t>
            </a:r>
            <a:r>
              <a:rPr lang="cs-CZ" dirty="0"/>
              <a:t>, včetně vadných vyhlášek.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Nemá rozhodovací pravomoc, ale jeho stanoviska mají </a:t>
            </a:r>
            <a:r>
              <a:rPr lang="cs-CZ" b="1" dirty="0"/>
              <a:t>silný autoritativní vliv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b="1" dirty="0"/>
              <a:t>📌 Příklad z praxe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Obec vydá vyhlášku zakazující pití alkoholu „na všech veřejných prostranstvích“ bez výjimek.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Ústavní soud takovou vyhlášku zruší, protože: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zasahuje do základních práv (např. svoboda pohybu),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není přiměřená a chybí racionální důvod,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jde nad rámec zákonného zmocnění.</a:t>
            </a:r>
          </a:p>
          <a:p>
            <a:pPr algn="just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DA5CA7-F684-87C0-F3EA-A4AE864A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0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94E58-2A38-6903-7535-350016A94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FB931-8364-BF3B-08A2-DF18B5D7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Tvorba práva ve veřejné správě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CEFE73-5C16-318C-3F06-D411CD692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🧩 Shrnutí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Právní předpis od veřejné správy musí stát na </a:t>
            </a:r>
            <a:r>
              <a:rPr lang="cs-CZ" b="1" dirty="0"/>
              <a:t>pevném právním základě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Nestačí mít jen dobrý záměr – důležitý je </a:t>
            </a:r>
            <a:r>
              <a:rPr lang="cs-CZ" b="1" dirty="0"/>
              <a:t>proces, forma a obsah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Pokud tyto podmínky nejsou splněny, hrozí, že předpis bude </a:t>
            </a:r>
            <a:r>
              <a:rPr lang="cs-CZ" b="1" dirty="0"/>
              <a:t>zrušen</a:t>
            </a:r>
            <a:r>
              <a:rPr lang="cs-CZ" dirty="0"/>
              <a:t> nebo </a:t>
            </a:r>
            <a:r>
              <a:rPr lang="cs-CZ" b="1" dirty="0"/>
              <a:t>nebude vymahatelný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Odpovědná </a:t>
            </a:r>
            <a:r>
              <a:rPr lang="cs-CZ" dirty="0" err="1"/>
              <a:t>právotvorba</a:t>
            </a:r>
            <a:r>
              <a:rPr lang="cs-CZ" dirty="0"/>
              <a:t> je znakem </a:t>
            </a:r>
            <a:r>
              <a:rPr lang="cs-CZ" b="1" dirty="0"/>
              <a:t>kvalitní veřejné správy</a:t>
            </a:r>
            <a:r>
              <a:rPr lang="cs-CZ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2FF2C9-101B-024E-F80C-83FE28B7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7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Právní předpisy ve veřejné správě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7529264" cy="47731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/>
              <a:t>Právní předpisy obcí, krajů a ministerstev</a:t>
            </a:r>
          </a:p>
          <a:p>
            <a:pPr>
              <a:buNone/>
            </a:pPr>
            <a:r>
              <a:rPr lang="cs-CZ" b="1" dirty="0"/>
              <a:t>🏙️ Obce – obecně závazné vyhlášky a nařízení</a:t>
            </a:r>
          </a:p>
          <a:p>
            <a:pPr>
              <a:buNone/>
            </a:pPr>
            <a:r>
              <a:rPr lang="cs-CZ" b="1" dirty="0"/>
              <a:t>📌 Obecně závazné vyhlášky (OZV)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Vydávány </a:t>
            </a:r>
            <a:r>
              <a:rPr lang="cs-CZ" b="1" dirty="0"/>
              <a:t>zastupitelstvem obce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Musí být založeny na výslovném </a:t>
            </a:r>
            <a:r>
              <a:rPr lang="cs-CZ" b="1" dirty="0"/>
              <a:t>zmocnění v zákoně</a:t>
            </a:r>
            <a:r>
              <a:rPr lang="cs-CZ" dirty="0"/>
              <a:t>, typicky: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zákon o obcích (zákon č. 128/2000 Sb.),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zákon o místních poplatcích,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zákon o ochraně veřejného zdraví.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Upravují </a:t>
            </a:r>
            <a:r>
              <a:rPr lang="cs-CZ" b="1" dirty="0"/>
              <a:t>veřejný pořádek</a:t>
            </a:r>
            <a:r>
              <a:rPr lang="cs-CZ" dirty="0"/>
              <a:t>, </a:t>
            </a:r>
            <a:r>
              <a:rPr lang="cs-CZ" b="1" dirty="0"/>
              <a:t>čistotu</a:t>
            </a:r>
            <a:r>
              <a:rPr lang="cs-CZ" dirty="0"/>
              <a:t>, </a:t>
            </a:r>
            <a:r>
              <a:rPr lang="cs-CZ" b="1" dirty="0"/>
              <a:t>pohyb psů</a:t>
            </a:r>
            <a:r>
              <a:rPr lang="cs-CZ" dirty="0"/>
              <a:t>, </a:t>
            </a:r>
            <a:r>
              <a:rPr lang="cs-CZ" b="1" dirty="0"/>
              <a:t>regulaci hluku</a:t>
            </a:r>
            <a:r>
              <a:rPr lang="cs-CZ" dirty="0"/>
              <a:t>, </a:t>
            </a:r>
            <a:r>
              <a:rPr lang="cs-CZ" b="1" dirty="0"/>
              <a:t>provozní dobu</a:t>
            </a:r>
            <a:r>
              <a:rPr lang="cs-CZ" dirty="0"/>
              <a:t> podniků, apod.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Platnost</a:t>
            </a:r>
            <a:r>
              <a:rPr lang="cs-CZ" dirty="0"/>
              <a:t> vyhlášky nastává vyhlášením na úřední desce obce (fyzické + elektronické).</a:t>
            </a:r>
          </a:p>
          <a:p>
            <a:pPr>
              <a:buNone/>
            </a:pPr>
            <a:r>
              <a:rPr lang="cs-CZ" b="1" dirty="0"/>
              <a:t>📌 Nařízení obce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Vydává je </a:t>
            </a:r>
            <a:r>
              <a:rPr lang="cs-CZ" b="1" dirty="0"/>
              <a:t>rada obce</a:t>
            </a:r>
            <a:r>
              <a:rPr lang="cs-CZ" dirty="0"/>
              <a:t> (v obcích, kde se rada nezřizuje, zastupitelstvo).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Typicky na základě </a:t>
            </a:r>
            <a:r>
              <a:rPr lang="cs-CZ" b="1" dirty="0"/>
              <a:t>přímého zákonného zmocnění</a:t>
            </a:r>
            <a:r>
              <a:rPr lang="cs-CZ" dirty="0"/>
              <a:t> (např. při mimořádných událostech).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Např. nařízení při živelných pohromách, haváriích nebo jiných krizových situacích.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Jsou </a:t>
            </a:r>
            <a:r>
              <a:rPr lang="cs-CZ" b="1" dirty="0"/>
              <a:t>vykonatelné</a:t>
            </a:r>
            <a:r>
              <a:rPr lang="cs-CZ" dirty="0"/>
              <a:t> dnem účinnosti a </a:t>
            </a:r>
            <a:r>
              <a:rPr lang="cs-CZ" b="1" dirty="0"/>
              <a:t>závazné pro všechny osoby na území obce</a:t>
            </a:r>
            <a:r>
              <a:rPr lang="cs-CZ" dirty="0"/>
              <a:t>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8EDC4-51D3-EEAA-FEB6-D52BC6FC5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8AD979-6BC7-30A7-3604-6DFE445E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Právní předpisy ve veřejné správě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7BD96A-C099-C81C-24C4-A08C75A40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7529264" cy="4773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🏞️ Kraje – právní předpisy krajů</a:t>
            </a:r>
          </a:p>
          <a:p>
            <a:pPr>
              <a:buNone/>
            </a:pPr>
            <a:r>
              <a:rPr lang="cs-CZ" b="1" dirty="0"/>
              <a:t>📌 Obecně závazné vyhlášky kraje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Vydává je </a:t>
            </a:r>
            <a:r>
              <a:rPr lang="cs-CZ" b="1" dirty="0"/>
              <a:t>zastupitelstvo kraje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Upravují záležitosti </a:t>
            </a:r>
            <a:r>
              <a:rPr lang="cs-CZ" b="1" dirty="0"/>
              <a:t>v samostatné působnosti</a:t>
            </a:r>
            <a:r>
              <a:rPr lang="cs-CZ" dirty="0"/>
              <a:t> kraje (např. organizace škol, kultura, dopravní obslužnost).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Musí mít </a:t>
            </a:r>
            <a:r>
              <a:rPr lang="cs-CZ" b="1" dirty="0"/>
              <a:t>výslovné zákonné zmocnění</a:t>
            </a:r>
            <a:r>
              <a:rPr lang="cs-CZ" dirty="0"/>
              <a:t>, stejně jako u obcí.</a:t>
            </a:r>
          </a:p>
          <a:p>
            <a:pPr>
              <a:buNone/>
            </a:pPr>
            <a:r>
              <a:rPr lang="cs-CZ" b="1" dirty="0"/>
              <a:t>📌 Nařízení kraje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Vydává je </a:t>
            </a:r>
            <a:r>
              <a:rPr lang="cs-CZ" b="1" dirty="0"/>
              <a:t>rada kraje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Používají se při výkonu </a:t>
            </a:r>
            <a:r>
              <a:rPr lang="cs-CZ" b="1" dirty="0"/>
              <a:t>přenesené působnosti</a:t>
            </a:r>
            <a:r>
              <a:rPr lang="cs-CZ" dirty="0"/>
              <a:t> (např. krizová opatření).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Stejně jako u obcí musí být </a:t>
            </a:r>
            <a:r>
              <a:rPr lang="cs-CZ" b="1" dirty="0"/>
              <a:t>zveřejněna na úřední desce</a:t>
            </a:r>
            <a:r>
              <a:rPr lang="cs-CZ" dirty="0"/>
              <a:t>.</a:t>
            </a:r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DA57B8-BBEB-9B4F-6B8D-0F00EC59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5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6B25C-3219-CC54-C18E-2AA20AD41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91D83-94C4-BA8F-6A9E-8A195145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Právní předpisy ve veřejné správě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37116D-72CA-F6FF-1242-7C4B1655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7529264" cy="4773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/>
              <a:t>🏢 Ministerstva a jiné správní úřady – vyhlášky a nařízení vlády</a:t>
            </a:r>
          </a:p>
          <a:p>
            <a:pPr>
              <a:buNone/>
            </a:pPr>
            <a:r>
              <a:rPr lang="cs-CZ" b="1" dirty="0"/>
              <a:t>📌 Vyhlášky ministerstev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Vydává je </a:t>
            </a:r>
            <a:r>
              <a:rPr lang="cs-CZ" b="1" dirty="0"/>
              <a:t>ministerstvo</a:t>
            </a:r>
            <a:r>
              <a:rPr lang="cs-CZ" dirty="0"/>
              <a:t> na základě zmocnění v konkrétním zákoně.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Typicky velmi </a:t>
            </a:r>
            <a:r>
              <a:rPr lang="cs-CZ" b="1" dirty="0"/>
              <a:t>technické</a:t>
            </a:r>
            <a:r>
              <a:rPr lang="cs-CZ" dirty="0"/>
              <a:t> nebo </a:t>
            </a:r>
            <a:r>
              <a:rPr lang="cs-CZ" b="1" dirty="0"/>
              <a:t>procesní</a:t>
            </a:r>
            <a:r>
              <a:rPr lang="cs-CZ" dirty="0"/>
              <a:t> normy – např.: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vyhláška o technických požadavcích na stavby (MMR),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vyhláška o zdravotnické dokumentaci (</a:t>
            </a:r>
            <a:r>
              <a:rPr lang="cs-CZ" dirty="0" err="1"/>
              <a:t>MZdr</a:t>
            </a:r>
            <a:r>
              <a:rPr lang="cs-CZ" dirty="0"/>
              <a:t>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vyhláška o STK (MD).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Publikují se ve Sbírce zákonů</a:t>
            </a:r>
            <a:r>
              <a:rPr lang="cs-CZ" dirty="0"/>
              <a:t>, platnost nabývají dnem vyhlášení nebo později podle stanovené účinnosti.</a:t>
            </a:r>
          </a:p>
          <a:p>
            <a:pPr>
              <a:buNone/>
            </a:pPr>
            <a:r>
              <a:rPr lang="cs-CZ" b="1" dirty="0"/>
              <a:t>📌 Nařízení vlády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Vydává je </a:t>
            </a:r>
            <a:r>
              <a:rPr lang="cs-CZ" b="1" dirty="0"/>
              <a:t>vláda ČR</a:t>
            </a:r>
            <a:r>
              <a:rPr lang="cs-CZ" dirty="0"/>
              <a:t> jako celek, opět pouze na základě </a:t>
            </a:r>
            <a:r>
              <a:rPr lang="cs-CZ" b="1" dirty="0"/>
              <a:t>zákonného zmocnění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Mají vyšší </a:t>
            </a:r>
            <a:r>
              <a:rPr lang="cs-CZ" b="1" dirty="0"/>
              <a:t>normativní sílu</a:t>
            </a:r>
            <a:r>
              <a:rPr lang="cs-CZ" dirty="0"/>
              <a:t> než vyhlášky ministerstev.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Používají se k provedení </a:t>
            </a:r>
            <a:r>
              <a:rPr lang="cs-CZ" b="1" dirty="0"/>
              <a:t>zásadnějších ustanovení zákonů</a:t>
            </a:r>
            <a:r>
              <a:rPr lang="cs-CZ" dirty="0"/>
              <a:t> – např. minimální mzda, krizová opatření, cenová regulace.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Musí být rovněž </a:t>
            </a:r>
            <a:r>
              <a:rPr lang="cs-CZ" b="1" dirty="0"/>
              <a:t>vyhlášena ve Sbírce zákonů</a:t>
            </a:r>
            <a:r>
              <a:rPr lang="cs-CZ" dirty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B9D796-ECC6-5986-220E-44C7B97D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92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794AE-89CE-6713-427A-503E52007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A5E66-EE99-C80E-712A-E35DB9C7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Právní předpisy ve veřejné správě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D3D05D-16DF-9C6C-CF09-22977047B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74" y="1648688"/>
            <a:ext cx="7529264" cy="4773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📎 Společné znaky všech těchto předpisů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Musí mít zákonné zmocnění</a:t>
            </a:r>
            <a:r>
              <a:rPr lang="cs-CZ" dirty="0"/>
              <a:t> – jinak jsou nezákonné.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Musí být řádně vyhlášeny</a:t>
            </a:r>
            <a:r>
              <a:rPr lang="cs-CZ" dirty="0"/>
              <a:t> – bez zveřejnění nejsou platné ani účinné.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Podléhají přezkumu</a:t>
            </a:r>
            <a:r>
              <a:rPr lang="cs-CZ" dirty="0"/>
              <a:t> – soudy (zejména Ústavní soud, NSS) mohou zrušit nezákonný předpis.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Musí respektovat hierarchii právních norem</a:t>
            </a:r>
            <a:r>
              <a:rPr lang="cs-CZ" dirty="0"/>
              <a:t> – nemohou být v rozporu se zákony nebo ústavním pořádkem.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8BAB55-5ACA-B78D-FC02-878A5687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17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40E78-EEDF-30CE-1025-4DC1DFBD6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86E33-D902-E970-1061-3D70A188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Právní předpisy ve veřejné správě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B576FF-63DE-28DC-242D-5A1D3DBBE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74" y="1648688"/>
            <a:ext cx="7529264" cy="4773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🧩 Shrnutí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Obce a kraje mají omezenou, ale důležitou normotvornou pravomoc – zejména v oblasti veřejného pořádku, místních poplatků a krizového řízení.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Ministerstva a vláda vydávají podzákonné předpisy s celostátní působností – většinou technického charakteru.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Všechny tyto předpisy jsou právně závazné, pokud jsou vydány řádně, na základě zmocnění a vyhlášeny správnou formou.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D9B552-7DE4-C0AF-8C44-BC1C5BE4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E1BDC-A27F-81E1-084A-3B877579B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052BD-ED4F-595B-635B-0936D4DD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Legislativní proces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B82B21-6C0C-50D2-5522-A477204F3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74" y="1648688"/>
            <a:ext cx="7529264" cy="4773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Legislativní proces v ČR </a:t>
            </a:r>
          </a:p>
          <a:p>
            <a:pPr>
              <a:buNone/>
            </a:pPr>
            <a:r>
              <a:rPr lang="cs-CZ" b="1" dirty="0"/>
              <a:t>🏛️ Co je to legislativní proces?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Jde o </a:t>
            </a:r>
            <a:r>
              <a:rPr lang="cs-CZ" b="1" dirty="0"/>
              <a:t>postup, jak se návrh zákona stává platným právním předpisem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Je to klíčová část činnosti zákonodárné moci – tedy </a:t>
            </a:r>
            <a:r>
              <a:rPr lang="cs-CZ" b="1" dirty="0"/>
              <a:t>Parlamentu ČR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Legislativní proces upravuje </a:t>
            </a:r>
            <a:r>
              <a:rPr lang="cs-CZ" b="1" dirty="0"/>
              <a:t>Ústava ČR (hlava druhá, oddíl první)</a:t>
            </a:r>
            <a:r>
              <a:rPr lang="cs-CZ" dirty="0"/>
              <a:t> + </a:t>
            </a:r>
            <a:r>
              <a:rPr lang="cs-CZ" b="1" dirty="0"/>
              <a:t>Jednací řády PS a Senátu</a:t>
            </a:r>
            <a:r>
              <a:rPr lang="cs-CZ" dirty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45F592-C17D-474A-9717-FCA724D4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3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Tvorba práva ve veřejné správě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/>
              <a:t>🎙️ Výklad – Úvod do tématu „Tvorba práva ve veřejné správě“ (cca 10 minut)</a:t>
            </a:r>
          </a:p>
          <a:p>
            <a:pPr>
              <a:buNone/>
            </a:pPr>
            <a:r>
              <a:rPr lang="cs-CZ" b="1" dirty="0"/>
              <a:t>🧠 Co vlastně znamená „tvorba práva“?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Když se řekne „tvorba práva“, většinou si představíme Parlament a zákony.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Jenže právo se netvoří jen tam – do hry vstupuje i veřejná správa.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Ta sice nevydává zákony, ale může tvořit </a:t>
            </a:r>
            <a:r>
              <a:rPr lang="cs-CZ" b="1" dirty="0"/>
              <a:t>podzákonné právní předpisy</a:t>
            </a:r>
            <a:r>
              <a:rPr lang="cs-CZ" dirty="0"/>
              <a:t>, které jsou závazné.</a:t>
            </a:r>
          </a:p>
          <a:p>
            <a:pPr>
              <a:buNone/>
            </a:pPr>
            <a:r>
              <a:rPr lang="cs-CZ" b="1" dirty="0"/>
              <a:t>🏛️ Kdo může tvořit právo?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Primární zákony tvoří Parlament (zákonodárná moc).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Veřejná správa tvoří tzv. </a:t>
            </a:r>
            <a:r>
              <a:rPr lang="cs-CZ" b="1" dirty="0"/>
              <a:t>sekundární právo</a:t>
            </a:r>
            <a:r>
              <a:rPr lang="cs-CZ" dirty="0"/>
              <a:t> – na základě zmocnění v zákoně.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Typicky jde o vyhlášky, nařízení vlády, obecní vyhlášky, metodické pokyny apod.</a:t>
            </a:r>
          </a:p>
          <a:p>
            <a:pPr>
              <a:buNone/>
            </a:pPr>
            <a:r>
              <a:rPr lang="cs-CZ" b="1" dirty="0"/>
              <a:t>📜 Co říká Ústava?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Zásadní je čl. 79 odst. 3 Ústavy:</a:t>
            </a:r>
            <a:br>
              <a:rPr lang="cs-CZ" dirty="0"/>
            </a:br>
            <a:r>
              <a:rPr lang="cs-CZ" b="1" dirty="0"/>
              <a:t>„Ministerstva, jiné správní úřady a orgány územní samosprávy mohou na základě zákona a v jeho mezích vydávat právní předpisy, jsou-li k tomu zmocněny.“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Jinými slovy – bez zákonného zmocnění si správní úřad „právo vymýšlet“ nemůže.</a:t>
            </a:r>
          </a:p>
          <a:p>
            <a:pPr algn="just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29E7-09A5-2231-AC57-34B5BB284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0AF06-E26E-837E-451A-FB5EED7FD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Legislativní proces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B20BC8-E1F1-CF24-39DE-C5812920D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74" y="1648688"/>
            <a:ext cx="7529264" cy="4773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🧩 Kdo může předložit návrh zákona?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Poslanec nebo skupina poslanců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Senát jako celek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Vláda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Zastupitelstvo kraje</a:t>
            </a:r>
            <a:r>
              <a:rPr lang="cs-CZ" dirty="0"/>
              <a:t> (spíše výjimečně)</a:t>
            </a:r>
          </a:p>
          <a:p>
            <a:r>
              <a:rPr lang="cs-CZ" dirty="0"/>
              <a:t>👉 Nejčastějším navrhovatelem je </a:t>
            </a:r>
            <a:r>
              <a:rPr lang="cs-CZ" b="1" dirty="0"/>
              <a:t>vláda</a:t>
            </a:r>
            <a:r>
              <a:rPr lang="cs-CZ" dirty="0"/>
              <a:t> (tzv. vládní návrhy zákonů).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DEEB61-8F24-9264-75CD-819F907F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02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546D0-FBD9-2639-0500-A6EF8E9D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D9BAE-BCAA-9CF4-36CB-20B7E210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Legislativní proces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CEB8D8-3661-E183-3829-2CC8B2E19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74" y="1648688"/>
            <a:ext cx="7529264" cy="4773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📝 Jak návrh zákona vypadá?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Obsahuje: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Znění navrhovaného zákona</a:t>
            </a:r>
            <a:r>
              <a:rPr lang="cs-CZ" dirty="0"/>
              <a:t> (paragrafované),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Důvodovou zprávu</a:t>
            </a:r>
            <a:r>
              <a:rPr lang="cs-CZ" dirty="0"/>
              <a:t> (obecná + zvláštní část),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Přílohy</a:t>
            </a:r>
            <a:r>
              <a:rPr lang="cs-CZ" dirty="0"/>
              <a:t>, např. dopady na státní rozpočet, podnikání, životní prostředí apod.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Vláda při přípravě návrhu prochází tzv. </a:t>
            </a:r>
            <a:r>
              <a:rPr lang="cs-CZ" b="1" dirty="0"/>
              <a:t>meziresortním připomínkovým řízením</a:t>
            </a:r>
            <a:r>
              <a:rPr lang="cs-CZ" dirty="0"/>
              <a:t> – návrh koluje mezi ministerstvy a dalšími připomínkovými místy.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76CC62-A739-D077-FE86-7C464AEE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07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3CCF3-3938-DE50-66DA-3C48B5248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C12D1-0F14-DE09-8FB5-93843C3C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Legislativní proces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260954-F4DC-D542-2522-C53824CE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74" y="1648688"/>
            <a:ext cx="7529264" cy="47731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b="1" dirty="0"/>
              <a:t>🧭 Průběh legislativního procesu</a:t>
            </a:r>
          </a:p>
          <a:p>
            <a:pPr>
              <a:buNone/>
            </a:pPr>
            <a:r>
              <a:rPr lang="cs-CZ" b="1" dirty="0"/>
              <a:t>1️⃣ První čtení (Poslanecká sněmovna)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Předkladatel návrh stručně představí.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Probíhá obecná rozprava – řeší se </a:t>
            </a:r>
            <a:r>
              <a:rPr lang="cs-CZ" b="1" dirty="0"/>
              <a:t>základní principy návrhu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Následně se rozhodne, jestli se návrh zamítne, postoupí dál, nebo vrátí k přepracování.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Pokud postoupí dál, </a:t>
            </a:r>
            <a:r>
              <a:rPr lang="cs-CZ" b="1" dirty="0"/>
              <a:t>určí se výbory</a:t>
            </a:r>
            <a:r>
              <a:rPr lang="cs-CZ" dirty="0"/>
              <a:t>, kam návrh míří k projednání.</a:t>
            </a:r>
          </a:p>
          <a:p>
            <a:pPr>
              <a:buNone/>
            </a:pPr>
            <a:r>
              <a:rPr lang="cs-CZ" b="1" dirty="0"/>
              <a:t>2️⃣ Druhé čtení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Výbory připraví </a:t>
            </a:r>
            <a:r>
              <a:rPr lang="cs-CZ" b="1" dirty="0"/>
              <a:t>stanoviska a pozměňovací návrhy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Ve Sněmovně pak probíhá </a:t>
            </a:r>
            <a:r>
              <a:rPr lang="cs-CZ" b="1" dirty="0"/>
              <a:t>podrobná rozprava k jednotlivým ustanovením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Poslanci mohou navrhovat změny – tzv. </a:t>
            </a:r>
            <a:r>
              <a:rPr lang="cs-CZ" b="1" dirty="0"/>
              <a:t>pozměňovací návrhy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b="1" dirty="0"/>
              <a:t>3️⃣ Třetí čtení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Závěrečné hlasování o celém návrhu (včetně zapracovaných změn).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Návrh je </a:t>
            </a:r>
            <a:r>
              <a:rPr lang="cs-CZ" b="1" dirty="0"/>
              <a:t>přijat</a:t>
            </a:r>
            <a:r>
              <a:rPr lang="cs-CZ" dirty="0"/>
              <a:t>, pokud se pro něj vysloví </a:t>
            </a:r>
            <a:r>
              <a:rPr lang="cs-CZ" b="1" dirty="0"/>
              <a:t>nadpoloviční většina přítomných poslanců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9EEAA2-F9C7-D172-4D98-65B3046C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34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C93D4-F038-0DEE-AD43-64EF9D180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E4D5B-7C98-3480-9F41-CC281DCF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Legislativní proces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D22EAB-26ED-3B00-842E-EC1466ECC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74" y="1648688"/>
            <a:ext cx="7529264" cy="4773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🧾 Co se děje po Sněmovně?</a:t>
            </a:r>
          </a:p>
          <a:p>
            <a:pPr>
              <a:buNone/>
            </a:pPr>
            <a:r>
              <a:rPr lang="cs-CZ" b="1" dirty="0"/>
              <a:t>🏛️ Senát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Má na rozhodnutí </a:t>
            </a:r>
            <a:r>
              <a:rPr lang="cs-CZ" b="1" dirty="0"/>
              <a:t>30 dnů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Může návrh: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schválit</a:t>
            </a:r>
            <a:r>
              <a:rPr lang="cs-CZ" dirty="0"/>
              <a:t> bez výhrad – postoupí prezidentovi,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zamítnout</a:t>
            </a:r>
            <a:r>
              <a:rPr lang="cs-CZ" dirty="0"/>
              <a:t> – Sněmovna může přehlasovat absolutní většinou (101 hlasů),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vrátit s pozměňovacími návrhy</a:t>
            </a:r>
            <a:r>
              <a:rPr lang="cs-CZ" dirty="0"/>
              <a:t> – Sněmovna buď přijme, nebo setrvá na svém znění.</a:t>
            </a:r>
          </a:p>
          <a:p>
            <a:pPr>
              <a:buNone/>
            </a:pPr>
            <a:r>
              <a:rPr lang="cs-CZ" b="1" dirty="0"/>
              <a:t>🖊️ Prezident republiky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Má </a:t>
            </a:r>
            <a:r>
              <a:rPr lang="cs-CZ" b="1" dirty="0"/>
              <a:t>15 dnů</a:t>
            </a:r>
            <a:r>
              <a:rPr lang="cs-CZ" dirty="0"/>
              <a:t> na podpis nebo </a:t>
            </a:r>
            <a:r>
              <a:rPr lang="cs-CZ" b="1" dirty="0"/>
              <a:t>veto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Pokud zákon </a:t>
            </a:r>
            <a:r>
              <a:rPr lang="cs-CZ" b="1" dirty="0"/>
              <a:t>vetuje</a:t>
            </a:r>
            <a:r>
              <a:rPr lang="cs-CZ" dirty="0"/>
              <a:t>, vrací ho zpět Sněmovně – ta může </a:t>
            </a:r>
            <a:r>
              <a:rPr lang="cs-CZ" b="1" dirty="0"/>
              <a:t>veto přehlasovat 101 hlasy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Pokud zákon podepíše, je odeslán k vyhlášení.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3B5306-34C3-B73B-BC82-D62A3BD7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53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18AE4-30CA-9FC0-0FEB-EA283083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E8485-CC80-A67E-3DEA-B503E739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Legislativní proces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3C10D3-C83E-EE3C-48F1-2D817BDC3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74" y="1648688"/>
            <a:ext cx="7529264" cy="4773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📅 Vyhlášení zákona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Zákon je publikován ve </a:t>
            </a:r>
            <a:r>
              <a:rPr lang="cs-CZ" b="1" dirty="0"/>
              <a:t>Sbírce zákonů</a:t>
            </a:r>
            <a:r>
              <a:rPr lang="cs-CZ" dirty="0"/>
              <a:t> (oficiální elektronická podoba).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Účinnost bývá zpravidla stanovena konkrétním datem nebo 15. dnem po vyhlášení (pokud není stanoveno jinak).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Od okamžiku účinnosti je zákon </a:t>
            </a:r>
            <a:r>
              <a:rPr lang="cs-CZ" b="1" dirty="0"/>
              <a:t>závazný pro všechny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C3AA7E-C049-F945-8A5C-BA26DEF6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55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56FCD-211F-3A96-B9A1-BB8723B70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FB4DA-A70B-2424-C5B3-91A551D1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Legislativní proces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C8E927-BB7E-3089-611C-B4D1D952E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74" y="1648688"/>
            <a:ext cx="7529264" cy="4773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📌 Zkrácené legislativní řízení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Možné jen u vládních návrhů, </a:t>
            </a:r>
            <a:r>
              <a:rPr lang="cs-CZ" b="1" dirty="0"/>
              <a:t>v naléhavých situacích</a:t>
            </a:r>
            <a:r>
              <a:rPr lang="cs-CZ" dirty="0"/>
              <a:t> (např. při krizovém stavu).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Sněmovna může návrh projednat ve </a:t>
            </a:r>
            <a:r>
              <a:rPr lang="cs-CZ" b="1" dirty="0"/>
              <a:t>zkrácené lhůtě</a:t>
            </a:r>
            <a:r>
              <a:rPr lang="cs-CZ" dirty="0"/>
              <a:t> – často ve všech třech čteních během jednoho dne.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D316F9-2F28-57D3-2F81-4D845D9E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44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2B9F9-7817-3E7D-C647-272564154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06F138-9BB9-9980-DED2-B8EEC34F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Legislativní proces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519CAA-8D54-8124-F649-AB75BE841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74" y="1648688"/>
            <a:ext cx="7529264" cy="4773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🧩 Shrnutí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Legislativní proces je přesně daný postup, kterým se návrh stává závazným zákonem.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Prochází </a:t>
            </a:r>
            <a:r>
              <a:rPr lang="cs-CZ" b="1" dirty="0"/>
              <a:t>Sněmovnou</a:t>
            </a:r>
            <a:r>
              <a:rPr lang="cs-CZ" dirty="0"/>
              <a:t>, </a:t>
            </a:r>
            <a:r>
              <a:rPr lang="cs-CZ" b="1" dirty="0"/>
              <a:t>Senátem</a:t>
            </a:r>
            <a:r>
              <a:rPr lang="cs-CZ" dirty="0"/>
              <a:t> a </a:t>
            </a:r>
            <a:r>
              <a:rPr lang="cs-CZ" b="1" dirty="0"/>
              <a:t>prezidentem</a:t>
            </a:r>
            <a:r>
              <a:rPr lang="cs-CZ" dirty="0"/>
              <a:t>, a nakonec je vyhlášen.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Celý proces je nastaven tak, aby byla zajištěna </a:t>
            </a:r>
            <a:r>
              <a:rPr lang="cs-CZ" b="1" dirty="0"/>
              <a:t>kontrola, kvalita a legitimita zákonů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/>
              <a:t>Veřejná správa může tvořit právo až </a:t>
            </a:r>
            <a:r>
              <a:rPr lang="cs-CZ" b="1"/>
              <a:t>po tomto procesu</a:t>
            </a:r>
            <a:r>
              <a:rPr lang="cs-CZ"/>
              <a:t> – na základě zákonného zmocnění.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ADA049-E5DF-6CC5-BE32-A81FA92A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7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7A379-6FA2-A4D0-B8C4-65BF3B5EA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BCE59-EDFE-4ACD-8EAB-DE2A652B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Tvorba práva ve veřejné správě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3D3EAA-CF91-B792-2667-2ED424A1C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🔧 Proč je to důležité?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Tato pravidla často řeší věci, které zákon neřeší do detailu – technické normy, místní podmínky, provozní pravidla.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Právě ta „malá“ pravidla z veřejné správy se nás často dotýkají nejvíc – parkování, odpad, otevírací doba, veřejný pořádek…</a:t>
            </a:r>
          </a:p>
          <a:p>
            <a:pPr>
              <a:buNone/>
            </a:pPr>
            <a:r>
              <a:rPr lang="cs-CZ" b="1" dirty="0"/>
              <a:t>⚖️ Jaké to má hranice?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Veřejná správa nemá volnou ruku. Je vázaná zákonem, ústavními principy a kontrolou.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Právní předpis musí být: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zákonný (vydaný na základě zmocnění),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přehledný a srozumitelný,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přezkoumatelný (např. soudem).</a:t>
            </a:r>
          </a:p>
          <a:p>
            <a:pPr algn="just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0F73C5-32EC-AD2A-3A73-9261A1BE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FCACB-3B5A-7D60-00DC-48B5E93ED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967D5-53EE-4C6A-C4EF-48C86BBA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Tvorba práva ve veřejné správě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D20BD7-19D7-CE2B-D63B-39B5397D7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Normotvorba ve veřejné správě </a:t>
            </a:r>
          </a:p>
          <a:p>
            <a:pPr>
              <a:buNone/>
            </a:pPr>
            <a:r>
              <a:rPr lang="cs-CZ" b="1" dirty="0"/>
              <a:t>🧱 Základní rámec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Veřejná správa může tvořit právní předpisy jen tehdy, pokud jí to </a:t>
            </a:r>
            <a:r>
              <a:rPr lang="cs-CZ" b="1" dirty="0"/>
              <a:t>umožňuje zákon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Tato tvorba je </a:t>
            </a:r>
            <a:r>
              <a:rPr lang="cs-CZ" b="1" dirty="0"/>
              <a:t>odvozená</a:t>
            </a:r>
            <a:r>
              <a:rPr lang="cs-CZ" dirty="0"/>
              <a:t> – říkáme jí </a:t>
            </a:r>
            <a:r>
              <a:rPr lang="cs-CZ" i="1" dirty="0"/>
              <a:t>sekundární normotvorba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Musí být vždy v </a:t>
            </a:r>
            <a:r>
              <a:rPr lang="cs-CZ" b="1" dirty="0"/>
              <a:t>souladu se zákonem</a:t>
            </a:r>
            <a:r>
              <a:rPr lang="cs-CZ" dirty="0"/>
              <a:t> a s </a:t>
            </a:r>
            <a:r>
              <a:rPr lang="cs-CZ" b="1" dirty="0"/>
              <a:t>ústavním pořádkem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b="1" dirty="0"/>
              <a:t>🏷️ Kdo co může vydávat?</a:t>
            </a:r>
          </a:p>
          <a:p>
            <a:pPr>
              <a:buNone/>
            </a:pPr>
            <a:r>
              <a:rPr lang="cs-CZ" b="1" dirty="0"/>
              <a:t>✳️ Ministerstva, jiné správní úřady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Vydávají </a:t>
            </a:r>
            <a:r>
              <a:rPr lang="cs-CZ" b="1" dirty="0"/>
              <a:t>vyhlášky</a:t>
            </a:r>
            <a:r>
              <a:rPr lang="cs-CZ" dirty="0"/>
              <a:t> – např. Ministerstvo dopravy vyhlášku o STK.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Vydávají taky </a:t>
            </a:r>
            <a:r>
              <a:rPr lang="cs-CZ" b="1" dirty="0"/>
              <a:t>nařízení vlády</a:t>
            </a:r>
            <a:r>
              <a:rPr lang="cs-CZ" dirty="0"/>
              <a:t> – např. v oblasti krizového řízení nebo sociální politiky.</a:t>
            </a:r>
          </a:p>
          <a:p>
            <a:pPr algn="just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0F56DF-7E8E-8083-8F72-A44540B1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8C104-B064-B1B7-D656-3465E599F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6D916-143F-339F-ED25-1D9E7FC3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Tvorba práva ve veřejné správě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11C39E-DA2B-760F-7AC4-84D626B48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✳️ Obce a kraje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Mohou vydávat: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Obecně závazné vyhlášky</a:t>
            </a:r>
            <a:r>
              <a:rPr lang="cs-CZ" dirty="0"/>
              <a:t> (např. o zákazu alkoholu na veřejnosti).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Nařízení obce/kraje</a:t>
            </a:r>
            <a:r>
              <a:rPr lang="cs-CZ" dirty="0"/>
              <a:t> (např. při mimořádných situacích – povodně apod.).</a:t>
            </a:r>
          </a:p>
          <a:p>
            <a:pPr>
              <a:buNone/>
            </a:pPr>
            <a:r>
              <a:rPr lang="cs-CZ" b="1" dirty="0"/>
              <a:t>✳️ Územní správní úřady (např. krajské hygienické stanice)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Pokud jim zákon umožní, mohou vydávat </a:t>
            </a:r>
            <a:r>
              <a:rPr lang="cs-CZ" b="1" dirty="0"/>
              <a:t>mimořádná opatření s normativním dopadem</a:t>
            </a:r>
            <a:r>
              <a:rPr lang="cs-CZ" dirty="0"/>
              <a:t> (známe např. z doby pandemie).</a:t>
            </a:r>
          </a:p>
          <a:p>
            <a:pPr algn="just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A7A873-9DA4-F06C-FF7C-B2BC2F09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3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6235A-17A1-7CB0-AFB9-1E9ED94D0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3B5D2-C20D-9D95-B16F-DA9CB619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Tvorba práva ve veřejné správě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C8459D-786E-9D24-10F1-F356DE4DD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📚 Typologie právních aktů</a:t>
            </a:r>
          </a:p>
          <a:p>
            <a:pPr>
              <a:buNone/>
            </a:pPr>
            <a:r>
              <a:rPr lang="cs-CZ" b="1" dirty="0"/>
              <a:t>📄 a) Právní předpisy (obecně závazné normy)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Vyhlášky, nařízení – </a:t>
            </a:r>
            <a:r>
              <a:rPr lang="cs-CZ" b="1" dirty="0"/>
              <a:t>abstraktní a obecné</a:t>
            </a:r>
            <a:r>
              <a:rPr lang="cs-CZ" dirty="0"/>
              <a:t>, platí pro všechny, v určitém čase a prostoru.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Musí být publikované ve Sbírce zákonů nebo na úřední desce obce.</a:t>
            </a:r>
          </a:p>
          <a:p>
            <a:pPr>
              <a:buNone/>
            </a:pPr>
            <a:r>
              <a:rPr lang="cs-CZ" b="1" dirty="0"/>
              <a:t>🧷 b) Vnitřní předpisy (instrukce, směrnice)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Platí </a:t>
            </a:r>
            <a:r>
              <a:rPr lang="cs-CZ" b="1" dirty="0"/>
              <a:t>uvnitř správního orgánu</a:t>
            </a:r>
            <a:r>
              <a:rPr lang="cs-CZ" dirty="0"/>
              <a:t> nebo vůči podřízeným.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Např. metodické pokyny, interní směrnice.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28AF58-0599-0640-EF7F-0D03159A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4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3CD0F-B513-719A-306F-F46A87358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18BBE-13EA-BAE3-7BE6-97D6D5960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Tvorba práva ve veřejné správě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C0588D-D14C-D5E9-75AC-B9B986FA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📌 c) Individuální správní akty s normativními prvky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Nejsou to klasické předpisy, ale mohou mít </a:t>
            </a:r>
            <a:r>
              <a:rPr lang="cs-CZ" b="1" dirty="0"/>
              <a:t>regulační dopad</a:t>
            </a:r>
            <a:r>
              <a:rPr lang="cs-CZ" dirty="0"/>
              <a:t> na širší okruh osob.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Např. rozhodnutí stavebního úřadu, které fakticky ovlivní větší část území.</a:t>
            </a:r>
          </a:p>
          <a:p>
            <a:pPr>
              <a:buNone/>
            </a:pPr>
            <a:r>
              <a:rPr lang="cs-CZ" b="1" dirty="0"/>
              <a:t>🔍 Rozdíl: Abstraktní vs. konkrétní akty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Abstraktní akt</a:t>
            </a:r>
            <a:r>
              <a:rPr lang="cs-CZ" dirty="0"/>
              <a:t> = upravuje chování všech, obecně (např. vyhláška).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Konkrétní akt</a:t>
            </a:r>
            <a:r>
              <a:rPr lang="cs-CZ" dirty="0"/>
              <a:t> = rozhodnutí v konkrétní věci (např. rozhodnutí o pokutě).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Veřejná správa vydává </a:t>
            </a:r>
            <a:r>
              <a:rPr lang="cs-CZ" b="1" dirty="0"/>
              <a:t>obojí</a:t>
            </a:r>
            <a:r>
              <a:rPr lang="cs-CZ" dirty="0"/>
              <a:t>, ale v rámci normotvorby se soustředíme hlavně na ty </a:t>
            </a:r>
            <a:r>
              <a:rPr lang="cs-CZ" b="1" dirty="0"/>
              <a:t>obecné předpisy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b="1" dirty="0"/>
              <a:t>📌 Příklady z praxe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Obecní vyhláška o zákazu pyrotechniky během Silvestra.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Nařízení vlády o nouzovém stavu.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Vyhláška Ministerstva zdravotnictví o očkovacím kalendáři.</a:t>
            </a:r>
          </a:p>
          <a:p>
            <a:pPr algn="just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F05772-83C3-A7C6-290C-6C48A652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6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0C7E8-FF7D-FA4F-2C36-618C17D0A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7BBF7D-2B90-F94B-2597-1215682F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Tvorba práva ve veřejné správě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B8F1C3-04D4-4C98-2604-4770DEE39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🧩 Shrnutí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Veřejná správa může tvořit právo – ale jen pokud jí to výslovně dovoluje zákon.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Rozlišujeme různé typy právních aktů – od obecně závazných předpisů až po interní instrukce.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Tato normotvorba je důležitá, protože umožňuje reagovat na konkrétní situace – lokálně, technicky, rychle.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Není to však „volná tvorba“ – platí pro ni přísná pravidla.</a:t>
            </a:r>
          </a:p>
          <a:p>
            <a:pPr algn="just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4EE407-5FC4-D380-43F2-49A22125F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6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893EC-51C6-CD48-BF4E-1394A8E12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49C26-1BBE-EB95-828F-56B2128F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Tvorba práva ve veřejné správě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E7C376-57A8-7DB9-2763-FA7895107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Právní meze a požadavky na </a:t>
            </a:r>
            <a:r>
              <a:rPr lang="cs-CZ" b="1" dirty="0" err="1"/>
              <a:t>právotvorbu</a:t>
            </a:r>
            <a:endParaRPr lang="cs-CZ" b="1" dirty="0"/>
          </a:p>
          <a:p>
            <a:pPr>
              <a:buNone/>
            </a:pPr>
            <a:r>
              <a:rPr lang="cs-CZ" b="1" dirty="0"/>
              <a:t>🚧 Zákonnost jako základ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Veřejná správa </a:t>
            </a:r>
            <a:r>
              <a:rPr lang="cs-CZ" b="1" dirty="0"/>
              <a:t>nesmí vydávat právní předpisy svévolně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Musí k tomu mít </a:t>
            </a:r>
            <a:r>
              <a:rPr lang="cs-CZ" b="1" dirty="0"/>
              <a:t>výslovné zmocnění v zákoně</a:t>
            </a:r>
            <a:r>
              <a:rPr lang="cs-CZ" dirty="0"/>
              <a:t> – a to co do: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obsahu</a:t>
            </a:r>
            <a:r>
              <a:rPr lang="cs-CZ" dirty="0"/>
              <a:t> (co může upravit),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formy</a:t>
            </a:r>
            <a:r>
              <a:rPr lang="cs-CZ" dirty="0"/>
              <a:t> (např. vyhláška, nařízení),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okruhu subjektů</a:t>
            </a:r>
            <a:r>
              <a:rPr lang="cs-CZ" dirty="0"/>
              <a:t>, kterým je předpis určen.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Pokud zmocnění chybí nebo je překročeno, předpis je </a:t>
            </a:r>
            <a:r>
              <a:rPr lang="cs-CZ" b="1" dirty="0"/>
              <a:t>neplatný</a:t>
            </a:r>
            <a:r>
              <a:rPr lang="cs-CZ" dirty="0"/>
              <a:t> nebo </a:t>
            </a:r>
            <a:r>
              <a:rPr lang="cs-CZ" b="1" dirty="0"/>
              <a:t>neúčinný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b="1" dirty="0"/>
              <a:t>🧱 Formální požadavky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Právní předpis musí být vydán </a:t>
            </a:r>
            <a:r>
              <a:rPr lang="cs-CZ" b="1" dirty="0"/>
              <a:t>správným orgánem</a:t>
            </a:r>
            <a:r>
              <a:rPr lang="cs-CZ" dirty="0"/>
              <a:t>, </a:t>
            </a:r>
            <a:r>
              <a:rPr lang="cs-CZ" b="1" dirty="0"/>
              <a:t>ve správné formě</a:t>
            </a:r>
            <a:r>
              <a:rPr lang="cs-CZ" dirty="0"/>
              <a:t> a </a:t>
            </a:r>
            <a:r>
              <a:rPr lang="cs-CZ" b="1" dirty="0"/>
              <a:t>dle správného postupu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 praxi to znamená: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Dodržet interní proces tvorby předpisu.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Zajistit jeho </a:t>
            </a:r>
            <a:r>
              <a:rPr lang="cs-CZ" b="1" dirty="0"/>
              <a:t>vyhlášení/publikaci</a:t>
            </a:r>
            <a:r>
              <a:rPr lang="cs-CZ" dirty="0"/>
              <a:t> (např. ve Sbírce zákonů, na úřední desce).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Dodržet lhůty (např. </a:t>
            </a:r>
            <a:r>
              <a:rPr lang="cs-CZ" dirty="0" err="1"/>
              <a:t>legisvakanční</a:t>
            </a:r>
            <a:r>
              <a:rPr lang="cs-CZ" dirty="0"/>
              <a:t> dobu).</a:t>
            </a:r>
          </a:p>
          <a:p>
            <a:r>
              <a:rPr lang="cs-CZ" b="1" dirty="0"/>
              <a:t>🧭 Materiální požadavky</a:t>
            </a:r>
          </a:p>
          <a:p>
            <a:pPr algn="just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E8EC2A-1293-B9F2-0FC8-5C471BF6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AA9D-5AF2-461B-8A9E-19023EB9E2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99814"/>
      </p:ext>
    </p:extLst>
  </p:cSld>
  <p:clrMapOvr>
    <a:masterClrMapping/>
  </p:clrMapOvr>
</p:sld>
</file>

<file path=ppt/theme/theme1.xml><?xml version="1.0" encoding="utf-8"?>
<a:theme xmlns:a="http://schemas.openxmlformats.org/drawingml/2006/main" name="CEVRO_Univerzita_prezenta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CEVRO_Univerzita_prezentace</Template>
  <TotalTime>241</TotalTime>
  <Words>2148</Words>
  <Application>Microsoft Office PowerPoint</Application>
  <PresentationFormat>Předvádění na obrazovce (4:3)</PresentationFormat>
  <Paragraphs>256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CEVRO_Univerzita_prezentace</vt:lpstr>
      <vt:lpstr>Tvorba práva ve veřejné správě</vt:lpstr>
      <vt:lpstr>Tvorba práva ve veřejné správě</vt:lpstr>
      <vt:lpstr>Tvorba práva ve veřejné správě</vt:lpstr>
      <vt:lpstr>Tvorba práva ve veřejné správě</vt:lpstr>
      <vt:lpstr>Tvorba práva ve veřejné správě</vt:lpstr>
      <vt:lpstr>Tvorba práva ve veřejné správě</vt:lpstr>
      <vt:lpstr>Tvorba práva ve veřejné správě</vt:lpstr>
      <vt:lpstr>Tvorba práva ve veřejné správě</vt:lpstr>
      <vt:lpstr>Tvorba práva ve veřejné správě</vt:lpstr>
      <vt:lpstr>Tvorba práva ve veřejné správě</vt:lpstr>
      <vt:lpstr>Tvorba práva ve veřejné správě</vt:lpstr>
      <vt:lpstr>Tvorba práva ve veřejné správě</vt:lpstr>
      <vt:lpstr>Tvorba práva ve veřejné správě</vt:lpstr>
      <vt:lpstr>Právní předpisy ve veřejné správě</vt:lpstr>
      <vt:lpstr>Právní předpisy ve veřejné správě</vt:lpstr>
      <vt:lpstr>Právní předpisy ve veřejné správě</vt:lpstr>
      <vt:lpstr>Právní předpisy ve veřejné správě</vt:lpstr>
      <vt:lpstr>Právní předpisy ve veřejné správě</vt:lpstr>
      <vt:lpstr>Legislativní proces</vt:lpstr>
      <vt:lpstr>Legislativní proces</vt:lpstr>
      <vt:lpstr>Legislativní proces</vt:lpstr>
      <vt:lpstr>Legislativní proces</vt:lpstr>
      <vt:lpstr>Legislativní proces</vt:lpstr>
      <vt:lpstr>Legislativní proces</vt:lpstr>
      <vt:lpstr>Legislativní proces</vt:lpstr>
      <vt:lpstr>Legislativní proces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Zájmová (profesní) samospráva</dc:title>
  <dc:creator>Marie</dc:creator>
  <cp:lastModifiedBy>Kosinarova Barbora</cp:lastModifiedBy>
  <cp:revision>21</cp:revision>
  <dcterms:created xsi:type="dcterms:W3CDTF">2014-10-31T08:09:38Z</dcterms:created>
  <dcterms:modified xsi:type="dcterms:W3CDTF">2025-04-06T18:44:13Z</dcterms:modified>
</cp:coreProperties>
</file>