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3"/>
  </p:sldMasterIdLst>
  <p:notesMasterIdLst>
    <p:notesMasterId r:id="rId35"/>
  </p:notesMasterIdLst>
  <p:handoutMasterIdLst>
    <p:handoutMasterId r:id="rId36"/>
  </p:handoutMasterIdLst>
  <p:sldIdLst>
    <p:sldId id="264" r:id="rId4"/>
    <p:sldId id="270" r:id="rId5"/>
    <p:sldId id="272" r:id="rId6"/>
    <p:sldId id="348" r:id="rId7"/>
    <p:sldId id="349" r:id="rId8"/>
    <p:sldId id="350" r:id="rId9"/>
    <p:sldId id="351" r:id="rId10"/>
    <p:sldId id="343" r:id="rId11"/>
    <p:sldId id="288" r:id="rId12"/>
    <p:sldId id="352" r:id="rId13"/>
    <p:sldId id="353" r:id="rId14"/>
    <p:sldId id="354" r:id="rId15"/>
    <p:sldId id="355" r:id="rId16"/>
    <p:sldId id="345" r:id="rId17"/>
    <p:sldId id="292" r:id="rId18"/>
    <p:sldId id="356" r:id="rId19"/>
    <p:sldId id="357" r:id="rId20"/>
    <p:sldId id="358" r:id="rId21"/>
    <p:sldId id="359" r:id="rId22"/>
    <p:sldId id="360" r:id="rId23"/>
    <p:sldId id="361" r:id="rId24"/>
    <p:sldId id="362" r:id="rId25"/>
    <p:sldId id="347" r:id="rId26"/>
    <p:sldId id="257" r:id="rId27"/>
    <p:sldId id="363" r:id="rId28"/>
    <p:sldId id="364" r:id="rId29"/>
    <p:sldId id="365" r:id="rId30"/>
    <p:sldId id="366" r:id="rId31"/>
    <p:sldId id="367" r:id="rId32"/>
    <p:sldId id="368" r:id="rId33"/>
    <p:sldId id="268" r:id="rId3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82" autoAdjust="0"/>
    <p:restoredTop sz="95928"/>
  </p:normalViewPr>
  <p:slideViewPr>
    <p:cSldViewPr snapToGrid="0">
      <p:cViewPr varScale="1">
        <p:scale>
          <a:sx n="61" d="100"/>
          <a:sy n="61" d="100"/>
        </p:scale>
        <p:origin x="876" y="76"/>
      </p:cViewPr>
      <p:guideLst/>
    </p:cSldViewPr>
  </p:slideViewPr>
  <p:outlineViewPr>
    <p:cViewPr>
      <p:scale>
        <a:sx n="33" d="100"/>
        <a:sy n="33" d="100"/>
      </p:scale>
      <p:origin x="0" y="-776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69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69481172-56BA-6C88-168E-D96C21B47D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C878F87-09B6-0DE1-6A0A-D3E83B35E1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439F6-3E71-9744-A5FD-F8360DC2B55B}" type="datetimeFigureOut">
              <a:rPr lang="cs-CZ" smtClean="0"/>
              <a:t>24.03.2025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E02C864-4460-15D6-DE8C-0E643C3EE1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25D8B96-87C9-2E0D-8058-68FEE7E1CC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E44AF-43CC-394B-BC78-30B75A4562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0279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F23E5-E723-4485-9A71-51DD2E0513A0}" type="datetimeFigureOut">
              <a:rPr lang="cs-CZ" smtClean="0"/>
              <a:t>24.03.2025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EC3DE-2A43-4B52-8ED0-7B171497C0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447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1540E11-6C50-40B5-ED84-651C0E2EBF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96" y="0"/>
            <a:ext cx="12272394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8C8328B-5CE4-7A03-03BD-AA46BAACA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079" y="2048376"/>
            <a:ext cx="9144000" cy="2387600"/>
          </a:xfrm>
        </p:spPr>
        <p:txBody>
          <a:bodyPr anchor="b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3A880A5-CC4C-E83E-2A77-2EAA9E5DFE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079" y="4712599"/>
            <a:ext cx="9144000" cy="112940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10" name="Obrázek 9" descr="Obsah obrázku Písmo, Grafika, text, grafický design&#10;&#10;Popis byl vytvořen automaticky">
            <a:extLst>
              <a:ext uri="{FF2B5EF4-FFF2-40B4-BE49-F238E27FC236}">
                <a16:creationId xmlns:a16="http://schemas.microsoft.com/office/drawing/2014/main" id="{4917296F-2561-2C95-0483-5A5B579659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79" y="678863"/>
            <a:ext cx="3430380" cy="70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82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á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BEF76-B4E5-F95D-2B21-2DE64B7C2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47975" y="1485900"/>
            <a:ext cx="6477000" cy="4643438"/>
          </a:xfrm>
        </p:spPr>
        <p:txBody>
          <a:bodyPr/>
          <a:lstStyle>
            <a:lvl1pPr marL="0" indent="0">
              <a:lnSpc>
                <a:spcPct val="108000"/>
              </a:lnSpc>
              <a:buNone/>
              <a:defRPr/>
            </a:lvl1pPr>
            <a:lvl2pPr marL="0" indent="0">
              <a:buNone/>
              <a:defRPr sz="1700">
                <a:solidFill>
                  <a:schemeClr val="accent1"/>
                </a:solidFill>
              </a:defRPr>
            </a:lvl2pPr>
            <a:lvl3pPr marL="0" indent="0">
              <a:buNone/>
              <a:defRPr sz="1700"/>
            </a:lvl3pPr>
            <a:lvl4pPr marL="356400" indent="-176400">
              <a:defRPr/>
            </a:lvl4pPr>
            <a:lvl5pPr marL="532800" indent="-176400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6896127-A932-05AF-19AA-A3EF7B493D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6560"/>
            <a:ext cx="1370861" cy="286357"/>
          </a:xfrm>
          <a:prstGeom prst="rect">
            <a:avLst/>
          </a:prstGeom>
        </p:spPr>
      </p:pic>
      <p:sp>
        <p:nvSpPr>
          <p:cNvPr id="9" name="Zástupný symbol pro zápatí 4">
            <a:extLst>
              <a:ext uri="{FF2B5EF4-FFF2-40B4-BE49-F238E27FC236}">
                <a16:creationId xmlns:a16="http://schemas.microsoft.com/office/drawing/2014/main" id="{3090B9CC-DBE2-DF80-DD04-267F4BDD3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201E28EC-073B-84AF-FF8E-979B5D3D6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9589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7ABA3B-E3F6-9A92-9135-4EE08586C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812DFB0-A8C7-0073-6389-FF363AEF1D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6560"/>
            <a:ext cx="1370861" cy="286357"/>
          </a:xfrm>
          <a:prstGeom prst="rect">
            <a:avLst/>
          </a:prstGeom>
        </p:spPr>
      </p:pic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011D1AA5-5182-C810-225E-97E45E4FD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BFC91CA1-2364-05B0-0F04-690A1C5B0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4423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9438A86-4A25-73CF-7171-B61A241DD7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25276"/>
            <a:ext cx="2743200" cy="365125"/>
          </a:xfrm>
          <a:prstGeom prst="rect">
            <a:avLst/>
          </a:prstGeom>
        </p:spPr>
        <p:txBody>
          <a:bodyPr/>
          <a:lstStyle/>
          <a:p>
            <a:fld id="{1A945517-90B0-4E61-B5DD-AC2B75BAD2CB}" type="datetime1">
              <a:rPr lang="cs-CZ" smtClean="0"/>
              <a:t>24.03.2025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01D3696-2239-C380-C5DC-7A40F1D888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6560"/>
            <a:ext cx="1370861" cy="286357"/>
          </a:xfrm>
          <a:prstGeom prst="rect">
            <a:avLst/>
          </a:prstGeom>
        </p:spPr>
      </p:pic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CA22F0A3-7A6F-26D0-F7E4-38F90D636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70A463D7-59BA-DD1A-EE96-881BA846F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490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ředěl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8328B-5CE4-7A03-03BD-AA46BAACA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079" y="1968500"/>
            <a:ext cx="5712621" cy="4359776"/>
          </a:xfrm>
        </p:spPr>
        <p:txBody>
          <a:bodyPr anchor="b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3CF39BF-5858-1FA2-AE20-3D36635417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0802" y="6275382"/>
            <a:ext cx="1370861" cy="28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029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ředěl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8328B-5CE4-7A03-03BD-AA46BAACA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079" y="1968500"/>
            <a:ext cx="5712621" cy="4359776"/>
          </a:xfrm>
        </p:spPr>
        <p:txBody>
          <a:bodyPr anchor="b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ACBBC27-DDEA-6C5A-8ACF-67EDD56D84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8262"/>
            <a:ext cx="1370861" cy="28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615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Závě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8328B-5CE4-7A03-03BD-AA46BAACA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079" y="1692776"/>
            <a:ext cx="9144000" cy="1304424"/>
          </a:xfrm>
        </p:spPr>
        <p:txBody>
          <a:bodyPr anchor="t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3A880A5-CC4C-E83E-2A77-2EAA9E5DFE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079" y="3848999"/>
            <a:ext cx="9144000" cy="82460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B2BB669-96AF-C460-0644-D9B33EBD9D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8262"/>
            <a:ext cx="1370861" cy="28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297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C78FD6-2722-2821-10E5-2E697D7B0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97FA54-5776-58AE-AEC4-FAE86FE9D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B1D0EC9-522E-7760-9533-ED823A8D6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A7BEC56-EE77-297B-48FC-43CFAD8E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78885C40-6A50-FFD6-B978-4E000D35B9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7926"/>
            <a:ext cx="1370861" cy="28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29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C78FD6-2722-2821-10E5-2E697D7B0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97FA54-5776-58AE-AEC4-FAE86FE9D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00000"/>
              </a:lnSpc>
              <a:buFontTx/>
              <a:buNone/>
              <a:defRPr/>
            </a:lvl1pPr>
            <a:lvl2pPr marL="0" indent="0">
              <a:lnSpc>
                <a:spcPct val="100000"/>
              </a:lnSpc>
              <a:spcBef>
                <a:spcPts val="800"/>
              </a:spcBef>
              <a:buNone/>
              <a:defRPr/>
            </a:lvl2pPr>
            <a:lvl3pPr marL="177800" indent="-177800">
              <a:lnSpc>
                <a:spcPct val="100000"/>
              </a:lnSpc>
              <a:defRPr/>
            </a:lvl3pPr>
            <a:lvl4pPr marL="355600" indent="-177800">
              <a:lnSpc>
                <a:spcPct val="100000"/>
              </a:lnSpc>
              <a:defRPr/>
            </a:lvl4pPr>
            <a:lvl5pPr marL="533400" indent="-177800">
              <a:lnSpc>
                <a:spcPct val="100000"/>
              </a:lnSpc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3564D70-284F-88A1-FC08-29E63F8319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7926"/>
            <a:ext cx="1370861" cy="283626"/>
          </a:xfrm>
          <a:prstGeom prst="rect">
            <a:avLst/>
          </a:prstGeom>
        </p:spPr>
      </p:pic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B1E62B60-5FB1-9381-00CF-C665EB008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D7E0B353-40A5-48F9-C049-D884C8120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9072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6898E9-BDDF-2C46-A65A-B5D157FBF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BEF76-B4E5-F95D-2B21-2DE64B7C2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9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6D9E3CA-86C1-4CCA-2FC2-451A03D05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8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BF45EE8-2365-24C4-6E7D-F72C293DBA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7926"/>
            <a:ext cx="1370861" cy="283626"/>
          </a:xfrm>
          <a:prstGeom prst="rect">
            <a:avLst/>
          </a:prstGeom>
        </p:spPr>
      </p:pic>
      <p:sp>
        <p:nvSpPr>
          <p:cNvPr id="9" name="Zástupný symbol pro zápatí 4">
            <a:extLst>
              <a:ext uri="{FF2B5EF4-FFF2-40B4-BE49-F238E27FC236}">
                <a16:creationId xmlns:a16="http://schemas.microsoft.com/office/drawing/2014/main" id="{77ECF020-D996-697F-4779-13801850A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D1159978-FAB9-CBE7-228C-DA9796E0D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5676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6898E9-BDDF-2C46-A65A-B5D157FBF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BEF76-B4E5-F95D-2B21-2DE64B7C2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9" y="182562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176400" indent="-176400">
              <a:defRPr/>
            </a:lvl3pPr>
            <a:lvl4pPr marL="356400" indent="-176400">
              <a:defRPr/>
            </a:lvl4pPr>
            <a:lvl5pPr marL="532800" indent="-176400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6D9E3CA-86C1-4CCA-2FC2-451A03D05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8" y="182562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176400" indent="-176400">
              <a:defRPr/>
            </a:lvl3pPr>
            <a:lvl4pPr marL="356400" indent="-176400">
              <a:defRPr/>
            </a:lvl4pPr>
            <a:lvl5pPr marL="532800" indent="-176400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CCBA954-9BEE-4D3C-C0ED-19047D66F1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7926"/>
            <a:ext cx="1370861" cy="283626"/>
          </a:xfrm>
          <a:prstGeom prst="rect">
            <a:avLst/>
          </a:prstGeom>
        </p:spPr>
      </p:pic>
      <p:sp>
        <p:nvSpPr>
          <p:cNvPr id="9" name="Zástupný symbol pro zápatí 4">
            <a:extLst>
              <a:ext uri="{FF2B5EF4-FFF2-40B4-BE49-F238E27FC236}">
                <a16:creationId xmlns:a16="http://schemas.microsoft.com/office/drawing/2014/main" id="{406CC1D3-5C60-B944-EDE9-263819023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0D240CD1-21EB-CFB6-BC30-937FEEE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6902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ázek a popi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BEF76-B4E5-F95D-2B21-2DE64B7C2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8" y="647700"/>
            <a:ext cx="8331201" cy="5529263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176400" indent="-176400">
              <a:defRPr/>
            </a:lvl3pPr>
            <a:lvl4pPr marL="356400" indent="-176400">
              <a:defRPr/>
            </a:lvl4pPr>
            <a:lvl5pPr marL="532800" indent="-176400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6D9E3CA-86C1-4CCA-2FC2-451A03D05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71000" y="1825625"/>
            <a:ext cx="2374900" cy="4351338"/>
          </a:xfrm>
        </p:spPr>
        <p:txBody>
          <a:bodyPr anchor="b">
            <a:normAutofit/>
          </a:bodyPr>
          <a:lstStyle>
            <a:lvl1pPr marL="0" indent="0">
              <a:buNone/>
              <a:defRPr sz="1500" b="0"/>
            </a:lvl1pPr>
            <a:lvl2pPr marL="0" indent="0">
              <a:buNone/>
              <a:defRPr sz="1500"/>
            </a:lvl2pPr>
            <a:lvl3pPr marL="176400" indent="-176400">
              <a:defRPr sz="1500"/>
            </a:lvl3pPr>
            <a:lvl4pPr marL="356400" indent="-176400">
              <a:defRPr sz="1500"/>
            </a:lvl4pPr>
            <a:lvl5pPr marL="532800" indent="-176400">
              <a:defRPr sz="15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8ECC450-B476-55C6-13E7-241DFDEEE9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8818" y="6456560"/>
            <a:ext cx="1370861" cy="286357"/>
          </a:xfrm>
          <a:prstGeom prst="rect">
            <a:avLst/>
          </a:prstGeom>
        </p:spPr>
      </p:pic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F0E1EB24-A4FD-400D-F98D-FB4FA8304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5C645297-7913-9A99-1FD0-28864B281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465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1818620-6694-CE30-09D5-0385EC1EA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9" y="717550"/>
            <a:ext cx="10706099" cy="86786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A359F36-CC92-C5E0-1D93-EB04F26AAC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700" y="1825625"/>
            <a:ext cx="107061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D416615-ACE9-1166-FF1A-B39597AF46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62E3233-1704-433C-8B0E-4C03A48D4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600" y="6420491"/>
            <a:ext cx="2724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1"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B52155B1-7D35-8CBF-21B4-8799EABA85C0}"/>
              </a:ext>
            </a:extLst>
          </p:cNvPr>
          <p:cNvSpPr txBox="1"/>
          <p:nvPr userDrawn="1"/>
        </p:nvSpPr>
        <p:spPr>
          <a:xfrm>
            <a:off x="337165" y="6498434"/>
            <a:ext cx="3687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cs-CZ" sz="1100" dirty="0">
                <a:solidFill>
                  <a:schemeClr val="tx2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03397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5" r:id="rId3"/>
    <p:sldLayoutId id="2147483666" r:id="rId4"/>
    <p:sldLayoutId id="2147483650" r:id="rId5"/>
    <p:sldLayoutId id="2147483660" r:id="rId6"/>
    <p:sldLayoutId id="2147483652" r:id="rId7"/>
    <p:sldLayoutId id="2147483661" r:id="rId8"/>
    <p:sldLayoutId id="2147483662" r:id="rId9"/>
    <p:sldLayoutId id="2147483663" r:id="rId10"/>
    <p:sldLayoutId id="2147483654" r:id="rId11"/>
    <p:sldLayoutId id="2147483655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1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2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A5984E-E41E-58BC-4CEB-5BDB04E6BD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079" y="1881352"/>
            <a:ext cx="9144000" cy="1860331"/>
          </a:xfrm>
        </p:spPr>
        <p:txBody>
          <a:bodyPr>
            <a:normAutofit/>
          </a:bodyPr>
          <a:lstStyle/>
          <a:p>
            <a:br>
              <a:rPr lang="cs-CZ" dirty="0"/>
            </a:br>
            <a:r>
              <a:rPr lang="cs-CZ" dirty="0"/>
              <a:t>Správní právo</a:t>
            </a:r>
            <a:br>
              <a:rPr lang="cs-CZ" dirty="0"/>
            </a:br>
            <a:r>
              <a:rPr lang="cs-CZ" b="1" dirty="0"/>
              <a:t>Veřejnoprávní smlouvy</a:t>
            </a:r>
          </a:p>
        </p:txBody>
      </p:sp>
      <p:sp>
        <p:nvSpPr>
          <p:cNvPr id="9" name="Podnadpis 8">
            <a:extLst>
              <a:ext uri="{FF2B5EF4-FFF2-40B4-BE49-F238E27FC236}">
                <a16:creationId xmlns:a16="http://schemas.microsoft.com/office/drawing/2014/main" id="{F730C0B0-4C35-7DDE-5DBA-E74C469D9B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JUDr. Barbora Košinárová, Ph.D.</a:t>
            </a:r>
          </a:p>
          <a:p>
            <a:r>
              <a:rPr lang="cs-CZ" sz="1200" dirty="0"/>
              <a:t>Katedra veřejného práva a veřejné správy</a:t>
            </a:r>
          </a:p>
        </p:txBody>
      </p:sp>
    </p:spTree>
    <p:extLst>
      <p:ext uri="{BB962C8B-B14F-4D97-AF65-F5344CB8AC3E}">
        <p14:creationId xmlns:p14="http://schemas.microsoft.com/office/powerpoint/2010/main" val="2478625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8B0126-6897-6A1A-79B0-865D240A6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E4056A8-5E5B-B710-7F62-135E11171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409903"/>
            <a:ext cx="10706100" cy="576706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b="1" dirty="0"/>
              <a:t>🔵 1. Koordinační veřejnoprávní smlouvy (§ 160 SŘ)</a:t>
            </a:r>
          </a:p>
          <a:p>
            <a:pPr>
              <a:buNone/>
            </a:pPr>
            <a:r>
              <a:rPr lang="cs-CZ" b="1" dirty="0"/>
              <a:t>📌 Definice:</a:t>
            </a:r>
          </a:p>
          <a:p>
            <a:pPr>
              <a:buNone/>
            </a:pPr>
            <a:r>
              <a:rPr lang="cs-CZ" dirty="0"/>
              <a:t>Koordinační smlouvy uzavírají </a:t>
            </a:r>
            <a:r>
              <a:rPr lang="cs-CZ" b="1" dirty="0"/>
              <a:t>rovnocenné subjekty veřejné správy</a:t>
            </a:r>
            <a:r>
              <a:rPr lang="cs-CZ" dirty="0"/>
              <a:t>, typicky mezi sebou </a:t>
            </a:r>
            <a:r>
              <a:rPr lang="cs-CZ" b="1" dirty="0"/>
              <a:t>orgány veřejné správy</a:t>
            </a:r>
            <a:r>
              <a:rPr lang="cs-CZ" dirty="0"/>
              <a:t> – tedy </a:t>
            </a:r>
            <a:r>
              <a:rPr lang="cs-CZ" b="1" dirty="0"/>
              <a:t>subjekty na stejné úrovni</a:t>
            </a:r>
            <a:r>
              <a:rPr lang="cs-CZ" dirty="0"/>
              <a:t>, bez vztahu nadřízenosti a podřízenosti.</a:t>
            </a:r>
          </a:p>
          <a:p>
            <a:pPr>
              <a:buNone/>
            </a:pPr>
            <a:r>
              <a:rPr lang="cs-CZ" b="1" dirty="0"/>
              <a:t>✅ Cíl:</a:t>
            </a:r>
          </a:p>
          <a:p>
            <a:pPr>
              <a:buNone/>
            </a:pPr>
            <a:r>
              <a:rPr lang="cs-CZ" dirty="0"/>
              <a:t>Zajištění </a:t>
            </a:r>
            <a:r>
              <a:rPr lang="cs-CZ" b="1" dirty="0"/>
              <a:t>efektivní spolupráce</a:t>
            </a:r>
            <a:r>
              <a:rPr lang="cs-CZ" dirty="0"/>
              <a:t>, koordinace výkonu veřejné správy, sdílení agend, sjednocení postupu apod.</a:t>
            </a:r>
          </a:p>
          <a:p>
            <a:pPr>
              <a:buNone/>
            </a:pPr>
            <a:r>
              <a:rPr lang="cs-CZ" b="1" dirty="0"/>
              <a:t>🏛️ Typické subjekty: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Obce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Kraje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Úřady státní správy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Správci infrastruktury, např. ŘSD a kraj</a:t>
            </a:r>
          </a:p>
          <a:p>
            <a:pPr>
              <a:buNone/>
            </a:pPr>
            <a:r>
              <a:rPr lang="cs-CZ" b="1" dirty="0"/>
              <a:t>🧾 Příklad z praxe:</a:t>
            </a:r>
          </a:p>
          <a:p>
            <a:pPr>
              <a:buNone/>
            </a:pPr>
            <a:r>
              <a:rPr lang="cs-CZ" dirty="0"/>
              <a:t>Dvě obce uzavírají smlouvu o společném provozování stavebního úřadu, případně dohodu o společném školském obvodu. Dále o sloučení obcí, o připojení obce k jiné obci, o změně hranic obce,…</a:t>
            </a:r>
          </a:p>
          <a:p>
            <a:pPr>
              <a:buNone/>
            </a:pPr>
            <a:r>
              <a:rPr lang="cs-CZ" b="1" dirty="0"/>
              <a:t>⚠️ Zvláštnost:</a:t>
            </a:r>
          </a:p>
          <a:p>
            <a:r>
              <a:rPr lang="cs-CZ" dirty="0"/>
              <a:t>Tyto smlouvy </a:t>
            </a:r>
            <a:r>
              <a:rPr lang="cs-CZ" b="1" dirty="0"/>
              <a:t>nevyžadují schválení nadřízeným orgánem</a:t>
            </a:r>
            <a:r>
              <a:rPr lang="cs-CZ" dirty="0"/>
              <a:t>, ale musí být v souladu se zákonem, jinak hrozí jejich neplatnost.</a:t>
            </a:r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694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02ACF6-3249-AD0E-4652-613B26BD4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D41ABBF-F823-D182-B6A9-57299E3BB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409903"/>
            <a:ext cx="10706100" cy="576706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b="1" dirty="0"/>
              <a:t>🟠 2. Subordinační veřejnoprávní smlouvy (§ 161 SŘ)</a:t>
            </a:r>
          </a:p>
          <a:p>
            <a:pPr>
              <a:buNone/>
            </a:pPr>
            <a:r>
              <a:rPr lang="cs-CZ" b="1" dirty="0"/>
              <a:t>📌 Definice:</a:t>
            </a:r>
          </a:p>
          <a:p>
            <a:pPr>
              <a:buNone/>
            </a:pPr>
            <a:r>
              <a:rPr lang="cs-CZ" dirty="0"/>
              <a:t>Smlouvy uzavírané mezi </a:t>
            </a:r>
            <a:r>
              <a:rPr lang="cs-CZ" b="1" dirty="0"/>
              <a:t>orgánem veřejné správy a nepodřízeným subjektem</a:t>
            </a:r>
            <a:r>
              <a:rPr lang="cs-CZ" dirty="0"/>
              <a:t>, tedy </a:t>
            </a:r>
            <a:r>
              <a:rPr lang="cs-CZ" b="1" dirty="0"/>
              <a:t>fyzickou nebo právnickou osobou</a:t>
            </a:r>
            <a:r>
              <a:rPr lang="cs-CZ" dirty="0"/>
              <a:t>, kdy se správní orgán snaží naplnit veřejný zájem </a:t>
            </a:r>
            <a:r>
              <a:rPr lang="cs-CZ" b="1" dirty="0"/>
              <a:t>za součinnosti</a:t>
            </a:r>
            <a:r>
              <a:rPr lang="cs-CZ" dirty="0"/>
              <a:t> jiného subjektu.</a:t>
            </a:r>
          </a:p>
          <a:p>
            <a:pPr>
              <a:buNone/>
            </a:pPr>
            <a:r>
              <a:rPr lang="cs-CZ" b="1" dirty="0"/>
              <a:t>✅ Cíl:</a:t>
            </a:r>
          </a:p>
          <a:p>
            <a:pPr>
              <a:buNone/>
            </a:pPr>
            <a:r>
              <a:rPr lang="cs-CZ" dirty="0"/>
              <a:t>Zajištění </a:t>
            </a:r>
            <a:r>
              <a:rPr lang="cs-CZ" b="1" dirty="0"/>
              <a:t>spoluúčasti</a:t>
            </a:r>
            <a:r>
              <a:rPr lang="cs-CZ" dirty="0"/>
              <a:t> na výkonu veřejné správy, zejména při zajišťování veřejných služeb či agend, kde by jinak bylo třeba vydávat rozhodnutí.</a:t>
            </a:r>
          </a:p>
          <a:p>
            <a:pPr>
              <a:buNone/>
            </a:pPr>
            <a:r>
              <a:rPr lang="cs-CZ" b="1" dirty="0"/>
              <a:t>🧾 Příklady z praxe: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Obec uzavírá smlouvu s neziskovou organizací o poskytování sociálních služeb.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Kraj uzavírá smlouvu s právnickou osobou o poskytování zdravotnické záchranné služby v některých oblastech. Dohody o vytvoření pracovního místa, smlouvy o přepravě.</a:t>
            </a:r>
          </a:p>
          <a:p>
            <a:pPr>
              <a:buNone/>
            </a:pPr>
            <a:r>
              <a:rPr lang="cs-CZ" b="1" dirty="0"/>
              <a:t>⚖️ Právní účinek:</a:t>
            </a:r>
          </a:p>
          <a:p>
            <a:pPr>
              <a:buNone/>
            </a:pPr>
            <a:r>
              <a:rPr lang="cs-CZ" dirty="0"/>
              <a:t>Smlouva nevytváří vztah rovnosti – správní orgán </a:t>
            </a:r>
            <a:r>
              <a:rPr lang="cs-CZ" b="1" dirty="0"/>
              <a:t>zůstává veřejnoprávním subjektem</a:t>
            </a:r>
            <a:r>
              <a:rPr lang="cs-CZ" dirty="0"/>
              <a:t>, ale výkon veřejné agendy je přenášen na smluvního partnera.</a:t>
            </a:r>
          </a:p>
          <a:p>
            <a:pPr>
              <a:buNone/>
            </a:pPr>
            <a:r>
              <a:rPr lang="cs-CZ" b="1" dirty="0"/>
              <a:t>⚠️ Pozor:</a:t>
            </a:r>
          </a:p>
          <a:p>
            <a:r>
              <a:rPr lang="cs-CZ" dirty="0"/>
              <a:t>Tyto smlouvy </a:t>
            </a:r>
            <a:r>
              <a:rPr lang="cs-CZ" b="1" dirty="0"/>
              <a:t>často podléhají schválení nadřízeného správního orgánu</a:t>
            </a:r>
            <a:r>
              <a:rPr lang="cs-CZ" dirty="0"/>
              <a:t> – jinak může být smlouva </a:t>
            </a:r>
            <a:r>
              <a:rPr lang="cs-CZ" b="1" dirty="0"/>
              <a:t>neplatná (§ 169 SŘ)</a:t>
            </a:r>
            <a:r>
              <a:rPr lang="cs-CZ" dirty="0"/>
              <a:t>.</a:t>
            </a:r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9353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803E48-EBBC-F8FA-2BD6-986B21C2F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FCBE93E-4F26-9450-D1D5-908020205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409903"/>
            <a:ext cx="10706100" cy="576706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b="1" dirty="0"/>
              <a:t>🔴 3. Veřejnoprávní smlouvy nahrazující správní rozhodnutí (§ 162 SŘ)</a:t>
            </a:r>
          </a:p>
          <a:p>
            <a:pPr>
              <a:buNone/>
            </a:pPr>
            <a:r>
              <a:rPr lang="cs-CZ" b="1" dirty="0"/>
              <a:t>📌 Definice:</a:t>
            </a:r>
          </a:p>
          <a:p>
            <a:pPr>
              <a:buNone/>
            </a:pPr>
            <a:r>
              <a:rPr lang="cs-CZ" dirty="0"/>
              <a:t>Smlouvy, které mají </a:t>
            </a:r>
            <a:r>
              <a:rPr lang="cs-CZ" b="1" dirty="0"/>
              <a:t>přímo nahradit správní akt</a:t>
            </a:r>
            <a:r>
              <a:rPr lang="cs-CZ" dirty="0"/>
              <a:t>, tedy formálně </a:t>
            </a:r>
            <a:r>
              <a:rPr lang="cs-CZ" b="1" dirty="0"/>
              <a:t>neprobíhá správní řízení</a:t>
            </a:r>
            <a:r>
              <a:rPr lang="cs-CZ" dirty="0"/>
              <a:t>, ale místo rozhodnutí se uzavírá smlouva.</a:t>
            </a:r>
          </a:p>
          <a:p>
            <a:pPr>
              <a:buNone/>
            </a:pPr>
            <a:r>
              <a:rPr lang="cs-CZ" b="1" dirty="0"/>
              <a:t>✅ Cíl:</a:t>
            </a:r>
          </a:p>
          <a:p>
            <a:pPr>
              <a:buNone/>
            </a:pPr>
            <a:r>
              <a:rPr lang="cs-CZ" dirty="0"/>
              <a:t>Zvýšit </a:t>
            </a:r>
            <a:r>
              <a:rPr lang="cs-CZ" b="1" dirty="0"/>
              <a:t>efektivitu a flexibilitu</a:t>
            </a:r>
            <a:r>
              <a:rPr lang="cs-CZ" dirty="0"/>
              <a:t> správního rozhodování tam, kde zákon umožňuje smluvní úpravu místo rozhodnutí.</a:t>
            </a:r>
          </a:p>
          <a:p>
            <a:pPr>
              <a:buNone/>
            </a:pPr>
            <a:r>
              <a:rPr lang="cs-CZ" b="1" dirty="0"/>
              <a:t>🔑 Podmínka:</a:t>
            </a:r>
          </a:p>
          <a:p>
            <a:pPr>
              <a:buNone/>
            </a:pPr>
            <a:r>
              <a:rPr lang="cs-CZ" b="1" dirty="0"/>
              <a:t>Pouze tehdy, pokud to výslovně stanoví zákon!</a:t>
            </a:r>
            <a:r>
              <a:rPr lang="cs-CZ" dirty="0"/>
              <a:t> Není-li zákonná opora, není možné rozhodnutí nahradit smlouvou.</a:t>
            </a:r>
          </a:p>
          <a:p>
            <a:pPr>
              <a:buNone/>
            </a:pPr>
            <a:r>
              <a:rPr lang="cs-CZ" b="1" dirty="0"/>
              <a:t>🧾 Příklady: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Zákon o sociálních službách</a:t>
            </a:r>
            <a:r>
              <a:rPr lang="cs-CZ" dirty="0"/>
              <a:t>: smlouva o poskytování sociální služby, která zároveň představuje schválení určitého nároku. Dohoda o </a:t>
            </a:r>
            <a:r>
              <a:rPr lang="cs-CZ"/>
              <a:t>převedení dobývacího prostoru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Stavební zákon</a:t>
            </a:r>
            <a:r>
              <a:rPr lang="cs-CZ" dirty="0"/>
              <a:t>: smlouva o parcelaci, která nahrazuje rozhodnutí o dělení pozemku</a:t>
            </a:r>
          </a:p>
          <a:p>
            <a:pPr>
              <a:buNone/>
            </a:pPr>
            <a:r>
              <a:rPr lang="cs-CZ" b="1" dirty="0"/>
              <a:t>⚖️ Právní účinky: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Stejné jako u rozhodnutí ve správním řízení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Smlouva je exekučně vykonatelná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Může být napadnutelná žalobou dle § 65 s. ř. s.</a:t>
            </a:r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8630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79F020-1535-3AF5-D302-FD60A70E99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25E20F3-E6DE-ACCA-2F08-399E0253D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409903"/>
            <a:ext cx="10706100" cy="576706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b="1" dirty="0"/>
              <a:t>🟢 Shrnutí – Druhy veřejnoprávních smluv podle správního řádu</a:t>
            </a:r>
          </a:p>
          <a:p>
            <a:pPr>
              <a:buNone/>
            </a:pPr>
            <a:r>
              <a:rPr lang="cs-CZ" dirty="0"/>
              <a:t>Veřejnoprávní smlouvy se dělí do tří základních typů podle § 160–162 správního řádu:</a:t>
            </a:r>
          </a:p>
          <a:p>
            <a:pPr>
              <a:buFont typeface="+mj-lt"/>
              <a:buAutoNum type="arabicPeriod"/>
            </a:pPr>
            <a:r>
              <a:rPr lang="cs-CZ" b="1" dirty="0"/>
              <a:t>Koordinační veřejnoprávní smlouvy</a:t>
            </a:r>
            <a:br>
              <a:rPr lang="cs-CZ" dirty="0"/>
            </a:br>
            <a:r>
              <a:rPr lang="cs-CZ" b="0" dirty="0"/>
              <a:t>– Uzavírají je dva nebo více orgánů veřejné správy.</a:t>
            </a:r>
            <a:br>
              <a:rPr lang="cs-CZ" b="0" dirty="0"/>
            </a:br>
            <a:r>
              <a:rPr lang="cs-CZ" b="0" dirty="0"/>
              <a:t>– Vztah mezi stranami je rovnocenný (žádná podřízenost).</a:t>
            </a:r>
            <a:br>
              <a:rPr lang="cs-CZ" b="0" dirty="0"/>
            </a:br>
            <a:r>
              <a:rPr lang="cs-CZ" b="0" dirty="0"/>
              <a:t>– Slouží ke spolupráci, koordinaci činností a sjednocení postupu.</a:t>
            </a:r>
            <a:br>
              <a:rPr lang="cs-CZ" b="0" dirty="0"/>
            </a:br>
            <a:r>
              <a:rPr lang="cs-CZ" b="0" dirty="0"/>
              <a:t>– Např. dvě obce uzavřou dohodu o provozování společného stavebního úřadu.</a:t>
            </a:r>
            <a:br>
              <a:rPr lang="cs-CZ" b="0" dirty="0"/>
            </a:br>
            <a:r>
              <a:rPr lang="cs-CZ" b="0" dirty="0"/>
              <a:t>– Nepodléhají schvalování nadřízeným orgánem.</a:t>
            </a:r>
          </a:p>
          <a:p>
            <a:pPr>
              <a:buFont typeface="+mj-lt"/>
              <a:buAutoNum type="arabicPeriod"/>
            </a:pPr>
            <a:r>
              <a:rPr lang="cs-CZ" b="1" dirty="0"/>
              <a:t>Subordinační veřejnoprávní smlouvy</a:t>
            </a:r>
            <a:br>
              <a:rPr lang="cs-CZ" dirty="0"/>
            </a:br>
            <a:r>
              <a:rPr lang="cs-CZ" b="0" dirty="0"/>
              <a:t>– Uzavírá je orgán veřejné správy s fyzickou nebo právnickou osobou, která není správnímu orgánu podřízená.</a:t>
            </a:r>
            <a:br>
              <a:rPr lang="cs-CZ" b="0" dirty="0"/>
            </a:br>
            <a:r>
              <a:rPr lang="cs-CZ" b="0" dirty="0"/>
              <a:t>– Vztah je nerovný, veřejná správa zůstává v pozici autority.</a:t>
            </a:r>
            <a:br>
              <a:rPr lang="cs-CZ" b="0" dirty="0"/>
            </a:br>
            <a:r>
              <a:rPr lang="cs-CZ" b="0" dirty="0"/>
              <a:t>– Cílem je zajistit výkon veřejné správy za účasti jiné osoby, např. v oblasti veřejných služeb.</a:t>
            </a:r>
            <a:br>
              <a:rPr lang="cs-CZ" b="0" dirty="0"/>
            </a:br>
            <a:r>
              <a:rPr lang="cs-CZ" b="0" dirty="0"/>
              <a:t>– Např. smlouva mezi obcí a neziskovou organizací o poskytování sociálních služeb.</a:t>
            </a:r>
            <a:br>
              <a:rPr lang="cs-CZ" b="0" dirty="0"/>
            </a:br>
            <a:r>
              <a:rPr lang="cs-CZ" b="0" dirty="0"/>
              <a:t>– Obvykle podléhá schválení nadřízeného orgánu – jinak může být smlouva neplatná.</a:t>
            </a:r>
          </a:p>
          <a:p>
            <a:pPr>
              <a:buFont typeface="+mj-lt"/>
              <a:buAutoNum type="arabicPeriod"/>
            </a:pPr>
            <a:r>
              <a:rPr lang="cs-CZ" b="1" dirty="0"/>
              <a:t>Veřejnoprávní smlouvy nahrazující správní rozhodnutí</a:t>
            </a:r>
            <a:br>
              <a:rPr lang="cs-CZ" dirty="0"/>
            </a:br>
            <a:r>
              <a:rPr lang="cs-CZ" b="0" dirty="0"/>
              <a:t>– Smlouvy, které nahrazují formální správní akt.</a:t>
            </a:r>
            <a:br>
              <a:rPr lang="cs-CZ" b="0" dirty="0"/>
            </a:br>
            <a:r>
              <a:rPr lang="cs-CZ" b="0" dirty="0"/>
              <a:t>– Jsou možné pouze tehdy, pokud to výslovně umožňuje zákon.</a:t>
            </a:r>
            <a:br>
              <a:rPr lang="cs-CZ" b="0" dirty="0"/>
            </a:br>
            <a:r>
              <a:rPr lang="cs-CZ" b="0" dirty="0"/>
              <a:t>– Cílem je zjednodušení rozhodování a zvýšení flexibility.</a:t>
            </a:r>
            <a:br>
              <a:rPr lang="cs-CZ" b="0" dirty="0"/>
            </a:br>
            <a:r>
              <a:rPr lang="cs-CZ" b="0" dirty="0"/>
              <a:t>– Např. smlouva o poskytování sociální služby podle zákona o sociálních službách.</a:t>
            </a:r>
            <a:br>
              <a:rPr lang="cs-CZ" b="0" dirty="0"/>
            </a:br>
            <a:r>
              <a:rPr lang="cs-CZ" b="0" dirty="0"/>
              <a:t>– Mají právní účinky jako správní rozhodnutí a mohou být napadnutelné soudní žalobou.</a:t>
            </a:r>
            <a:br>
              <a:rPr lang="cs-CZ" b="0" dirty="0"/>
            </a:br>
            <a:r>
              <a:rPr lang="cs-CZ" b="0" dirty="0"/>
              <a:t>– Podléhají zákonem stanovenému režimu přezkumu.</a:t>
            </a:r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272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18E563-57E1-E8B8-4E88-C0A88F6BE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C568AB-D15E-A0A9-A3C9-027892686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079" y="2048376"/>
            <a:ext cx="9144000" cy="1253624"/>
          </a:xfrm>
        </p:spPr>
        <p:txBody>
          <a:bodyPr/>
          <a:lstStyle/>
          <a:p>
            <a:r>
              <a:rPr lang="cs-CZ" dirty="0"/>
              <a:t>III. Podmínky platnosti a náležitosti veřejnoprávních smluv</a:t>
            </a:r>
          </a:p>
        </p:txBody>
      </p:sp>
    </p:spTree>
    <p:extLst>
      <p:ext uri="{BB962C8B-B14F-4D97-AF65-F5344CB8AC3E}">
        <p14:creationId xmlns:p14="http://schemas.microsoft.com/office/powerpoint/2010/main" val="1747293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7700" y="346841"/>
            <a:ext cx="10706100" cy="58301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🟡 Úvodní kontext</a:t>
            </a:r>
          </a:p>
          <a:p>
            <a:pPr>
              <a:buNone/>
            </a:pPr>
            <a:r>
              <a:rPr lang="cs-CZ" dirty="0"/>
              <a:t>Veřejnoprávní smlouva – stejně jako jakýkoli jiný právní úkon – musí splňovat určité </a:t>
            </a:r>
            <a:r>
              <a:rPr lang="cs-CZ" b="1" dirty="0"/>
              <a:t>podmínky platnosti</a:t>
            </a:r>
            <a:r>
              <a:rPr lang="cs-CZ" dirty="0"/>
              <a:t>, jinak může být </a:t>
            </a:r>
            <a:r>
              <a:rPr lang="cs-CZ" b="1" dirty="0"/>
              <a:t>neúčinná, neplatná nebo dokonce nicotná</a:t>
            </a:r>
            <a:r>
              <a:rPr lang="cs-CZ" dirty="0"/>
              <a:t>.</a:t>
            </a:r>
          </a:p>
          <a:p>
            <a:r>
              <a:rPr lang="cs-CZ" dirty="0"/>
              <a:t>Na rozdíl od soukromoprávní smlouvy je veřejnoprávní smlouva </a:t>
            </a:r>
            <a:r>
              <a:rPr lang="cs-CZ" b="1" dirty="0"/>
              <a:t>podřízena pravidlům veřejného práva</a:t>
            </a:r>
            <a:r>
              <a:rPr lang="cs-CZ" dirty="0"/>
              <a:t>, což znamená, že kromě obecných náležitostí musí být </a:t>
            </a:r>
            <a:r>
              <a:rPr lang="cs-CZ" b="1" dirty="0"/>
              <a:t>vždy v souladu se zákonem a veřejným zájmem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0907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4E01B-09DB-A483-F1BB-61D41D601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8BFEAF0-2ABA-AA1A-00D9-6947DC38F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346841"/>
            <a:ext cx="10706100" cy="58301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🔵 1. Subjekty veřejnoprávní smlouvy</a:t>
            </a:r>
          </a:p>
          <a:p>
            <a:pPr>
              <a:buNone/>
            </a:pPr>
            <a:r>
              <a:rPr lang="cs-CZ" dirty="0"/>
              <a:t>Nejprve je potřeba identifikovat, </a:t>
            </a:r>
            <a:r>
              <a:rPr lang="cs-CZ" b="1" dirty="0"/>
              <a:t>kdo může veřejnoprávní smlouvu uzavřít</a:t>
            </a:r>
            <a:r>
              <a:rPr lang="cs-CZ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Na jedné straně obvykle </a:t>
            </a:r>
            <a:r>
              <a:rPr lang="cs-CZ" b="1" dirty="0"/>
              <a:t>orgán veřejné správy</a:t>
            </a:r>
            <a:r>
              <a:rPr lang="cs-CZ" dirty="0"/>
              <a:t>, tj. subjekt vykonávající veřejnou správu (např. obec, kraj, ministerstvo, státní fond).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Na druhé straně může stát: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/>
              <a:t>jiný veřejnoprávní subjekt</a:t>
            </a:r>
            <a:r>
              <a:rPr lang="cs-CZ" dirty="0"/>
              <a:t> (v případě koordinační smlouvy),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/>
              <a:t>fyzická či právnická osoba</a:t>
            </a:r>
            <a:r>
              <a:rPr lang="cs-CZ" dirty="0"/>
              <a:t> (v případě subordinační nebo nahrazující smlouvy).</a:t>
            </a:r>
          </a:p>
          <a:p>
            <a:pPr>
              <a:buNone/>
            </a:pPr>
            <a:r>
              <a:rPr lang="cs-CZ" dirty="0"/>
              <a:t>❗ Každý subjekt </a:t>
            </a:r>
            <a:r>
              <a:rPr lang="cs-CZ" b="1" dirty="0"/>
              <a:t>musí mít oprávnění k uzavření smlouvy</a:t>
            </a:r>
            <a:r>
              <a:rPr lang="cs-CZ" dirty="0"/>
              <a:t>, vyplývající ze zákona nebo jiného právního předpisu.</a:t>
            </a:r>
          </a:p>
          <a:p>
            <a:r>
              <a:rPr lang="cs-CZ" dirty="0"/>
              <a:t>Např. obec může uzavírat veřejnoprávní smlouvy v rámci své samostatné nebo přenesené působnosti – ale vždy v mezích zákona o obcích a správního řádu.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2672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18F7C4-0B72-023C-CD3E-D3E6FDDD8C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1FA6AAD-2119-5E38-6E48-0A14A88C4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346841"/>
            <a:ext cx="10706100" cy="58301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🟠 2. Forma veřejnoprávní smlouvy</a:t>
            </a:r>
          </a:p>
          <a:p>
            <a:pPr>
              <a:buNone/>
            </a:pPr>
            <a:r>
              <a:rPr lang="cs-CZ" dirty="0"/>
              <a:t>Veřejnoprávní smlouvy </a:t>
            </a:r>
            <a:r>
              <a:rPr lang="cs-CZ" b="1" dirty="0"/>
              <a:t>musí být uzavřeny v </a:t>
            </a:r>
            <a:r>
              <a:rPr lang="cs-CZ" b="1" u="sng" dirty="0"/>
              <a:t>písemné formě</a:t>
            </a:r>
            <a:r>
              <a:rPr lang="cs-CZ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To platí bez výjimky – ústní dohoda nemá žádné právní účinky.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Forma slouží k právní jistotě a k možnosti kontroly – např. při přezkumu nadřízeným orgánem nebo soudem.</a:t>
            </a:r>
          </a:p>
          <a:p>
            <a:pPr>
              <a:buNone/>
            </a:pPr>
            <a:r>
              <a:rPr lang="cs-CZ" dirty="0"/>
              <a:t>Náležitosti formální stránky smlouvy obvykle zahrnují: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/>
              <a:t>označení smluvních stran včetně právního titulu oprávnění k uzavření smlouvy,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/>
              <a:t>vymezení předmětu a účelu smlouvy,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/>
              <a:t>stanovení práv a povinností,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/>
              <a:t>dobu trvání nebo podmínky ukončení,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/>
              <a:t>podpisy oprávněných osob.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2816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7A81A-A4AA-8734-CCA7-824CE67D8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1076726-1303-BB46-0915-7B0DAE215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346841"/>
            <a:ext cx="10706100" cy="58301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🔴 3. Obsahové náležitosti a soulad se zákonem</a:t>
            </a:r>
          </a:p>
          <a:p>
            <a:pPr>
              <a:buNone/>
            </a:pPr>
            <a:r>
              <a:rPr lang="cs-CZ" dirty="0"/>
              <a:t>Každá veřejnoprávní smlouva musí být </a:t>
            </a:r>
            <a:r>
              <a:rPr lang="cs-CZ" b="1" dirty="0"/>
              <a:t>v souladu se zákonem a právním řádem jako celkem</a:t>
            </a:r>
            <a:r>
              <a:rPr lang="cs-CZ" dirty="0"/>
              <a:t>, jinak je </a:t>
            </a:r>
            <a:r>
              <a:rPr lang="cs-CZ" b="1" dirty="0"/>
              <a:t>absolutně neplatná</a:t>
            </a:r>
            <a:r>
              <a:rPr lang="cs-CZ" dirty="0"/>
              <a:t> (§ 169 SŘ).</a:t>
            </a:r>
          </a:p>
          <a:p>
            <a:pPr>
              <a:buNone/>
            </a:pPr>
            <a:r>
              <a:rPr lang="cs-CZ" dirty="0"/>
              <a:t>To znamená: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Smlouvou </a:t>
            </a:r>
            <a:r>
              <a:rPr lang="cs-CZ" b="1" dirty="0"/>
              <a:t>nelze obcházet zákon</a:t>
            </a:r>
            <a:r>
              <a:rPr lang="cs-CZ" dirty="0"/>
              <a:t>, ani zákonná omezení kompetencí veřejné správy.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Smlouva nesmí být uzavřena </a:t>
            </a:r>
            <a:r>
              <a:rPr lang="cs-CZ" b="1" dirty="0"/>
              <a:t>v rozporu s veřejným pořádkem nebo dobrými mravy</a:t>
            </a:r>
            <a:r>
              <a:rPr lang="cs-CZ" dirty="0"/>
              <a:t>.</a:t>
            </a:r>
          </a:p>
          <a:p>
            <a:r>
              <a:rPr lang="cs-CZ" dirty="0"/>
              <a:t>❗ </a:t>
            </a:r>
            <a:r>
              <a:rPr lang="cs-CZ" b="1" dirty="0"/>
              <a:t>Příklad porušení:</a:t>
            </a:r>
            <a:br>
              <a:rPr lang="cs-CZ" dirty="0"/>
            </a:br>
            <a:r>
              <a:rPr lang="cs-CZ" dirty="0"/>
              <a:t>Obec uzavře smlouvu, kterou převede některé správní činnosti na soukromou firmu – aniž by pro to měla oporu v zákoně. Taková smlouva je </a:t>
            </a:r>
            <a:r>
              <a:rPr lang="cs-CZ" b="1" dirty="0"/>
              <a:t>neplatná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3827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191AC9-742D-1F22-CA01-DE246F613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672572C-6D6D-DAC0-8A0A-6CCD5DB33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346841"/>
            <a:ext cx="10706100" cy="58301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🟢 4. Schvalování nadřízeným správním orgánem (§ 168 SŘ)</a:t>
            </a:r>
          </a:p>
          <a:p>
            <a:pPr>
              <a:buNone/>
            </a:pPr>
            <a:r>
              <a:rPr lang="cs-CZ" dirty="0"/>
              <a:t>V určitých případech (zejména u subordinačních smluv a smluv nahrazujících rozhodnutí) je </a:t>
            </a:r>
            <a:r>
              <a:rPr lang="cs-CZ" b="1" dirty="0"/>
              <a:t>povinné schválení veřejnoprávní smlouvy nadřízeným správním orgánem</a:t>
            </a:r>
            <a:r>
              <a:rPr lang="cs-CZ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Pokud zákon nebo správní řád stanoví, že k uzavření smlouvy je třeba schválení, </a:t>
            </a:r>
            <a:r>
              <a:rPr lang="cs-CZ" b="1" dirty="0"/>
              <a:t>bez něj smlouva nenabývá platnosti</a:t>
            </a:r>
            <a:r>
              <a:rPr lang="cs-CZ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Nadřízený správní orgán přezkoumává především: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zákonnost,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soulad s veřejným zájmem,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ochranu práv třetích osob.</a:t>
            </a:r>
          </a:p>
          <a:p>
            <a:r>
              <a:rPr lang="cs-CZ" dirty="0"/>
              <a:t>Bez tohoto schválení by smlouva neměla právní účinky, a v krajním případě by byla </a:t>
            </a:r>
            <a:r>
              <a:rPr lang="cs-CZ" b="1" dirty="0"/>
              <a:t>nicotná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2609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673D5B-FFCF-A3B9-E131-952F423969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I. Úvod do problematiky</a:t>
            </a:r>
          </a:p>
        </p:txBody>
      </p:sp>
    </p:spTree>
    <p:extLst>
      <p:ext uri="{BB962C8B-B14F-4D97-AF65-F5344CB8AC3E}">
        <p14:creationId xmlns:p14="http://schemas.microsoft.com/office/powerpoint/2010/main" val="1869160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FE7EAB-0A20-BCC8-2913-ED3EF5793B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B0ACC55-D64F-1FFC-199D-1FE890D85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346841"/>
            <a:ext cx="10706100" cy="58301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🟣 5. Možnost změny a zrušení smlouvy</a:t>
            </a:r>
          </a:p>
          <a:p>
            <a:pPr>
              <a:buNone/>
            </a:pPr>
            <a:r>
              <a:rPr lang="cs-CZ" dirty="0"/>
              <a:t>I veřejnoprávní smlouva může být </a:t>
            </a:r>
            <a:r>
              <a:rPr lang="cs-CZ" b="1" dirty="0"/>
              <a:t>změněna nebo ukončena</a:t>
            </a:r>
            <a:r>
              <a:rPr lang="cs-CZ" dirty="0"/>
              <a:t>, ale pouze: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na základě dohody stran</a:t>
            </a:r>
            <a:r>
              <a:rPr lang="cs-CZ" dirty="0"/>
              <a:t>, nebo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za zákonem stanovených podmínek</a:t>
            </a:r>
            <a:r>
              <a:rPr lang="cs-CZ" dirty="0"/>
              <a:t>, např. při závažném porušení smlouvy.</a:t>
            </a:r>
          </a:p>
          <a:p>
            <a:r>
              <a:rPr lang="cs-CZ" dirty="0"/>
              <a:t>V některých případech může být změna či zrušení podmíněno </a:t>
            </a:r>
            <a:r>
              <a:rPr lang="cs-CZ" b="1" dirty="0"/>
              <a:t>souhlasem nadřízeného orgánu</a:t>
            </a:r>
            <a:r>
              <a:rPr lang="cs-CZ" dirty="0"/>
              <a:t> – obdobně jako uzavření smlouvy.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68638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D221DD-D916-C3BD-22AA-812C46855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C2F185F-AEAE-07BE-B817-B02A823AB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346841"/>
            <a:ext cx="10706100" cy="58301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⚫ 6. Důsledky neplatnosti</a:t>
            </a:r>
          </a:p>
          <a:p>
            <a:pPr>
              <a:buNone/>
            </a:pPr>
            <a:r>
              <a:rPr lang="cs-CZ" dirty="0"/>
              <a:t>Pokud smlouva: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nebyla uzavřena oprávněnými subjekty,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nebyla schválena tam, kde to bylo třeba,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je v rozporu se zákonem,</a:t>
            </a:r>
          </a:p>
          <a:p>
            <a:r>
              <a:rPr lang="cs-CZ" dirty="0"/>
              <a:t>→ pak je </a:t>
            </a:r>
            <a:r>
              <a:rPr lang="cs-CZ" b="1" dirty="0"/>
              <a:t>neplatná</a:t>
            </a:r>
            <a:r>
              <a:rPr lang="cs-CZ" dirty="0"/>
              <a:t>, a správní orgán může případně </a:t>
            </a:r>
            <a:r>
              <a:rPr lang="cs-CZ" b="1" dirty="0"/>
              <a:t>zahájit nové řízení</a:t>
            </a:r>
            <a:r>
              <a:rPr lang="cs-CZ" dirty="0"/>
              <a:t> či uplatnit jiné právní prostředky.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2464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2477F6-CB21-5325-21FF-E90C2DF91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06F6524-13AC-EC83-4C2B-838442910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346841"/>
            <a:ext cx="10706100" cy="58301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🔚 Shrnutí hlavních podmínek platnosti veřejnoprávní smlouvy:</a:t>
            </a:r>
          </a:p>
          <a:p>
            <a:pPr>
              <a:buFont typeface="+mj-lt"/>
              <a:buAutoNum type="arabicPeriod"/>
            </a:pPr>
            <a:r>
              <a:rPr lang="cs-CZ" b="0" dirty="0"/>
              <a:t>Oprávněné smluvní strany – subjekty s právní působností.</a:t>
            </a:r>
          </a:p>
          <a:p>
            <a:pPr>
              <a:buFont typeface="+mj-lt"/>
              <a:buAutoNum type="arabicPeriod"/>
            </a:pPr>
            <a:r>
              <a:rPr lang="cs-CZ" b="0" dirty="0"/>
              <a:t>Písemná forma – obligatorní.</a:t>
            </a:r>
          </a:p>
          <a:p>
            <a:pPr>
              <a:buFont typeface="+mj-lt"/>
              <a:buAutoNum type="arabicPeriod"/>
            </a:pPr>
            <a:r>
              <a:rPr lang="cs-CZ" b="0" dirty="0"/>
              <a:t>Obsah v souladu se zákonem a veřejným zájmem – nesmí obcházet zákon.</a:t>
            </a:r>
          </a:p>
          <a:p>
            <a:pPr>
              <a:buFont typeface="+mj-lt"/>
              <a:buAutoNum type="arabicPeriod"/>
            </a:pPr>
            <a:r>
              <a:rPr lang="cs-CZ" b="0" dirty="0"/>
              <a:t>Schválení nadřízeným orgánem – pokud to stanoví zákon nebo správní řád.</a:t>
            </a:r>
          </a:p>
          <a:p>
            <a:pPr>
              <a:buFont typeface="+mj-lt"/>
              <a:buAutoNum type="arabicPeriod"/>
            </a:pPr>
            <a:r>
              <a:rPr lang="cs-CZ" b="0" dirty="0"/>
              <a:t>Možnost změny/zrušení – jen za zákonem daných podmínek.</a:t>
            </a:r>
          </a:p>
          <a:p>
            <a:pPr>
              <a:buFont typeface="+mj-lt"/>
              <a:buAutoNum type="arabicPeriod"/>
            </a:pPr>
            <a:r>
              <a:rPr lang="cs-CZ" b="0" dirty="0"/>
              <a:t>Neplatnost – automatická, pokud chybí výše uvedené podmínky.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1525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75E3E1-DB40-AF41-AE15-6044B053E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7A3FEF-8FF4-B2D2-6F92-4E11A8A81D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IV. Kontrola a přezkum veřejnoprávních smluv</a:t>
            </a:r>
          </a:p>
        </p:txBody>
      </p:sp>
    </p:spTree>
    <p:extLst>
      <p:ext uri="{BB962C8B-B14F-4D97-AF65-F5344CB8AC3E}">
        <p14:creationId xmlns:p14="http://schemas.microsoft.com/office/powerpoint/2010/main" val="28947037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3783BB-584A-40C7-951E-CC9114336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420414"/>
            <a:ext cx="10706100" cy="5756549"/>
          </a:xfrm>
        </p:spPr>
        <p:txBody>
          <a:bodyPr/>
          <a:lstStyle/>
          <a:p>
            <a:pPr>
              <a:buNone/>
            </a:pPr>
            <a:r>
              <a:rPr lang="cs-CZ" b="1" dirty="0"/>
              <a:t>🟡 Úvod: proč kontrola veřejnoprávních smluv?</a:t>
            </a:r>
          </a:p>
          <a:p>
            <a:pPr>
              <a:buNone/>
            </a:pPr>
            <a:r>
              <a:rPr lang="cs-CZ" dirty="0"/>
              <a:t>Veřejnoprávní smlouvy nejsou „soukromé dohody“, ale nástroje výkonu veřejné správy. Proto </a:t>
            </a:r>
            <a:r>
              <a:rPr lang="cs-CZ" b="1" dirty="0"/>
              <a:t>podléhají veřejnoprávní kontrole</a:t>
            </a:r>
            <a:r>
              <a:rPr lang="cs-CZ" dirty="0"/>
              <a:t>, která zajišťuje: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legalitu</a:t>
            </a:r>
            <a:r>
              <a:rPr lang="cs-CZ" dirty="0"/>
              <a:t> (soulad se zákonem),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ochranu veřejného zájmu</a:t>
            </a:r>
            <a:r>
              <a:rPr lang="cs-CZ" dirty="0"/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ochranu práv třetích osob</a:t>
            </a:r>
            <a:r>
              <a:rPr lang="cs-CZ" dirty="0"/>
              <a:t>.</a:t>
            </a:r>
          </a:p>
          <a:p>
            <a:r>
              <a:rPr lang="cs-CZ" dirty="0"/>
              <a:t>Správní řád proto upravuje nejen proces uzavření smlouvy, ale také </a:t>
            </a:r>
            <a:r>
              <a:rPr lang="cs-CZ" b="1" dirty="0"/>
              <a:t>její kontrolu a přezkum</a:t>
            </a:r>
            <a:r>
              <a:rPr lang="cs-CZ" dirty="0"/>
              <a:t>, a to jak </a:t>
            </a:r>
            <a:r>
              <a:rPr lang="cs-CZ" b="1" dirty="0"/>
              <a:t>ex ante</a:t>
            </a:r>
            <a:r>
              <a:rPr lang="cs-CZ" dirty="0"/>
              <a:t> (předem), tak </a:t>
            </a:r>
            <a:r>
              <a:rPr lang="cs-CZ" b="1" dirty="0"/>
              <a:t>ex post</a:t>
            </a:r>
            <a:r>
              <a:rPr lang="cs-CZ" dirty="0"/>
              <a:t> (zpětně).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73025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FB7731-EC2B-F975-479B-AF0689E75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35EBB8-E28E-4FA1-21EA-5768CBD44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420414"/>
            <a:ext cx="10706100" cy="575654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b="1" dirty="0"/>
              <a:t>🔵 1. Schvalování veřejnoprávní smlouvy nadřízeným správním orgánem (§ 168 SŘ)</a:t>
            </a:r>
          </a:p>
          <a:p>
            <a:pPr>
              <a:buNone/>
            </a:pPr>
            <a:r>
              <a:rPr lang="cs-CZ" b="1" dirty="0"/>
              <a:t>📌 Kdy je schválení potřeba: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Subordinační smlouvy</a:t>
            </a:r>
            <a:r>
              <a:rPr lang="cs-CZ" dirty="0"/>
              <a:t> a </a:t>
            </a:r>
            <a:r>
              <a:rPr lang="cs-CZ" b="1" dirty="0"/>
              <a:t>smlouvy nahrazující rozhodnutí</a:t>
            </a:r>
            <a:r>
              <a:rPr lang="cs-CZ" dirty="0"/>
              <a:t> často </a:t>
            </a:r>
            <a:r>
              <a:rPr lang="cs-CZ" b="1" dirty="0"/>
              <a:t>podléhají schválení nadřízeným správním orgánem</a:t>
            </a:r>
            <a:r>
              <a:rPr lang="cs-CZ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Schválení je </a:t>
            </a:r>
            <a:r>
              <a:rPr lang="cs-CZ" b="1" dirty="0"/>
              <a:t>podmínkou platnosti</a:t>
            </a:r>
            <a:r>
              <a:rPr lang="cs-CZ" dirty="0"/>
              <a:t> – bez něj smlouva </a:t>
            </a:r>
            <a:r>
              <a:rPr lang="cs-CZ" b="1" dirty="0"/>
              <a:t>není účinná a nemá právní následky</a:t>
            </a:r>
            <a:r>
              <a:rPr lang="cs-CZ" dirty="0"/>
              <a:t>.</a:t>
            </a:r>
          </a:p>
          <a:p>
            <a:pPr>
              <a:buNone/>
            </a:pPr>
            <a:r>
              <a:rPr lang="cs-CZ" b="1" dirty="0"/>
              <a:t>📋 Účel schválení: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Zajištění, že smlouva: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byla uzavřena oprávněnými subjekty,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je v souladu se zákonem,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neohrožuje veřejný zájem nebo práva třetích osob.</a:t>
            </a:r>
          </a:p>
          <a:p>
            <a:pPr>
              <a:buNone/>
            </a:pPr>
            <a:r>
              <a:rPr lang="cs-CZ" b="1" dirty="0"/>
              <a:t>🏛️ Nadřízený orgán přezkoumává: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Pravomoc a působnost</a:t>
            </a:r>
            <a:r>
              <a:rPr lang="cs-CZ" dirty="0"/>
              <a:t> smluvních stran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Zákonnost obsahu</a:t>
            </a:r>
            <a:r>
              <a:rPr lang="cs-CZ" dirty="0"/>
              <a:t> smlouvy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Dodržení procesních pravidel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Možný dopad na třetí osoby</a:t>
            </a:r>
            <a:endParaRPr lang="cs-CZ" dirty="0"/>
          </a:p>
          <a:p>
            <a:r>
              <a:rPr lang="cs-CZ" dirty="0"/>
              <a:t>⚠️ </a:t>
            </a:r>
            <a:r>
              <a:rPr lang="cs-CZ" b="1" dirty="0"/>
              <a:t>Bez schválení</a:t>
            </a:r>
            <a:r>
              <a:rPr lang="cs-CZ" dirty="0"/>
              <a:t> je smlouva </a:t>
            </a:r>
            <a:r>
              <a:rPr lang="cs-CZ" b="1" dirty="0"/>
              <a:t>neplatná</a:t>
            </a:r>
            <a:r>
              <a:rPr lang="cs-CZ" dirty="0"/>
              <a:t>, přestože byla formálně podepsána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60558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20F604-9349-D3B1-86B7-011C8205F1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CBA79D-93E2-6DCC-B0F5-8F0E7566F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420414"/>
            <a:ext cx="10706100" cy="575654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b="1" dirty="0"/>
              <a:t>🟠 2. Přezkum veřejnoprávní smlouvy z moci úřední (§ 169 SŘ)</a:t>
            </a:r>
          </a:p>
          <a:p>
            <a:pPr>
              <a:buNone/>
            </a:pPr>
            <a:r>
              <a:rPr lang="cs-CZ" b="1" dirty="0"/>
              <a:t>📌 Možnosti přezkumu: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Správní orgán (typicky nadřízený) může i </a:t>
            </a:r>
            <a:r>
              <a:rPr lang="cs-CZ" b="1" dirty="0"/>
              <a:t>následně přezkoumat veřejnoprávní smlouvu</a:t>
            </a:r>
            <a:r>
              <a:rPr lang="cs-CZ" dirty="0"/>
              <a:t> z moci úřední, pokud vznikne podezření, že: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smlouva </a:t>
            </a:r>
            <a:r>
              <a:rPr lang="cs-CZ" b="1" dirty="0"/>
              <a:t>odporuje právnímu předpisu</a:t>
            </a:r>
            <a:r>
              <a:rPr lang="cs-CZ" dirty="0"/>
              <a:t>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nebyla </a:t>
            </a:r>
            <a:r>
              <a:rPr lang="cs-CZ" b="1" dirty="0"/>
              <a:t>platně schválena</a:t>
            </a:r>
            <a:r>
              <a:rPr lang="cs-CZ" dirty="0"/>
              <a:t>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byla uzavřena </a:t>
            </a:r>
            <a:r>
              <a:rPr lang="cs-CZ" b="1" dirty="0"/>
              <a:t>bez oprávnění</a:t>
            </a:r>
            <a:r>
              <a:rPr lang="cs-CZ" dirty="0"/>
              <a:t>.</a:t>
            </a:r>
          </a:p>
          <a:p>
            <a:pPr>
              <a:buNone/>
            </a:pPr>
            <a:r>
              <a:rPr lang="cs-CZ" b="1" dirty="0"/>
              <a:t>🧨 Výsledek přezkumu: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Zrušení smlouvy</a:t>
            </a:r>
            <a:r>
              <a:rPr lang="cs-CZ" dirty="0"/>
              <a:t> (celé nebo částečně)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Prohlášení neplatnosti</a:t>
            </a:r>
            <a:r>
              <a:rPr lang="cs-CZ" dirty="0"/>
              <a:t> smlouvy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Zásah k ochraně veřejného zájmu nebo práv třetích osob</a:t>
            </a:r>
            <a:endParaRPr lang="cs-CZ" dirty="0"/>
          </a:p>
          <a:p>
            <a:r>
              <a:rPr lang="cs-CZ" dirty="0"/>
              <a:t>❗ Takový zásah může mít </a:t>
            </a:r>
            <a:r>
              <a:rPr lang="cs-CZ" b="1" dirty="0"/>
              <a:t>zpětný účinek</a:t>
            </a:r>
            <a:r>
              <a:rPr lang="cs-CZ" dirty="0"/>
              <a:t>, což znamená, že některé úkony provedené na základě smlouvy mohou být </a:t>
            </a:r>
            <a:r>
              <a:rPr lang="cs-CZ" b="1" dirty="0"/>
              <a:t>následně neúčinné nebo nezákonné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6272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1A5915-1324-0021-9E9D-CC35AB06D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00F6EC-DC2A-4A15-9445-4BDF57A1E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420414"/>
            <a:ext cx="10706100" cy="575654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b="1" dirty="0"/>
              <a:t>🔴 3. Soudní přezkum veřejnoprávní smlouvy (§ 170 SŘ ve spojení se soudním řádem správním)</a:t>
            </a:r>
          </a:p>
          <a:p>
            <a:pPr>
              <a:buNone/>
            </a:pPr>
            <a:r>
              <a:rPr lang="cs-CZ" dirty="0"/>
              <a:t>Veřejnoprávní smlouvu je možné přezkoumat také </a:t>
            </a:r>
            <a:r>
              <a:rPr lang="cs-CZ" b="1" dirty="0"/>
              <a:t>v soudním řízení</a:t>
            </a:r>
            <a:r>
              <a:rPr lang="cs-CZ" dirty="0"/>
              <a:t>.</a:t>
            </a:r>
          </a:p>
          <a:p>
            <a:pPr>
              <a:buNone/>
            </a:pPr>
            <a:r>
              <a:rPr lang="cs-CZ" b="1" dirty="0"/>
              <a:t>📌 Kdo může podat žalobu: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Dotčený účastník</a:t>
            </a:r>
            <a:r>
              <a:rPr lang="cs-CZ" dirty="0"/>
              <a:t> smlouvy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Třetí osoba</a:t>
            </a:r>
            <a:r>
              <a:rPr lang="cs-CZ" dirty="0"/>
              <a:t>, která tvrdí, že smlouva </a:t>
            </a:r>
            <a:r>
              <a:rPr lang="cs-CZ" b="1" dirty="0"/>
              <a:t>zasahuje do jejích práv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Veřejný ochránce práv</a:t>
            </a:r>
            <a:r>
              <a:rPr lang="cs-CZ" dirty="0"/>
              <a:t>, v některých případech (typicky v oblasti sociálních služeb)</a:t>
            </a:r>
          </a:p>
          <a:p>
            <a:pPr>
              <a:buNone/>
            </a:pPr>
            <a:r>
              <a:rPr lang="cs-CZ" b="1" dirty="0"/>
              <a:t>⚖️ Typ žaloby: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Žaloba proti nezákonnému zásahu (§ 82 s. ř. s.)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Žaloba na určení neplatnosti veřejnoprávní smlouvy</a:t>
            </a:r>
            <a:r>
              <a:rPr lang="cs-CZ" dirty="0"/>
              <a:t> (dle § 170 SŘ)</a:t>
            </a:r>
          </a:p>
          <a:p>
            <a:pPr>
              <a:buNone/>
            </a:pPr>
            <a:r>
              <a:rPr lang="cs-CZ" dirty="0"/>
              <a:t>Soud přezkoumává: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/>
              <a:t>Zda byly splněny zákonné podmínky pro uzavření smlouvy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/>
              <a:t>Zda je smlouva v souladu s právním řádem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0" dirty="0"/>
              <a:t>Zda smlouva nezasáhla do práv žalobce</a:t>
            </a:r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11065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B7D40C-1BCA-87DC-46B2-161DB520A0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8B1B3A-945E-142B-58A6-DAD561392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420414"/>
            <a:ext cx="10706100" cy="575654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🟣 4. Zrušení a změna veřejnoprávní smlouvy</a:t>
            </a:r>
          </a:p>
          <a:p>
            <a:pPr>
              <a:buNone/>
            </a:pPr>
            <a:r>
              <a:rPr lang="cs-CZ" dirty="0"/>
              <a:t>Veřejnoprávní smlouvu lze zrušit: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dohodou smluvních stran</a:t>
            </a:r>
            <a:r>
              <a:rPr lang="cs-CZ" dirty="0"/>
              <a:t> – pokud to zákon umožňuje,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výpovědí nebo odstoupením</a:t>
            </a:r>
            <a:r>
              <a:rPr lang="cs-CZ" dirty="0"/>
              <a:t>, je-li to ve smlouvě výslovně uvedeno,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zásahem nadřízeného orgánu</a:t>
            </a:r>
            <a:r>
              <a:rPr lang="cs-CZ" dirty="0"/>
              <a:t> v případě rozporu se zákonem,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soudním rozhodnutím</a:t>
            </a:r>
            <a:r>
              <a:rPr lang="cs-CZ" dirty="0"/>
              <a:t>.</a:t>
            </a:r>
          </a:p>
          <a:p>
            <a:r>
              <a:rPr lang="cs-CZ" dirty="0"/>
              <a:t>Ve všech těchto případech platí, že </a:t>
            </a:r>
            <a:r>
              <a:rPr lang="cs-CZ" b="1" dirty="0"/>
              <a:t>veřejný zájem a právní jistota mají přednost</a:t>
            </a:r>
            <a:r>
              <a:rPr lang="cs-CZ" dirty="0"/>
              <a:t>.</a:t>
            </a:r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12325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865CCC-C641-9342-5373-99616D174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64A42D-F888-0D95-A53C-4DFEF7157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420414"/>
            <a:ext cx="10706100" cy="575654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⚫ 5. Ochrana práv třetích osob</a:t>
            </a:r>
          </a:p>
          <a:p>
            <a:pPr>
              <a:buNone/>
            </a:pPr>
            <a:r>
              <a:rPr lang="cs-CZ" dirty="0"/>
              <a:t>Veřejnoprávní smlouvy nesmí </a:t>
            </a:r>
            <a:r>
              <a:rPr lang="cs-CZ" b="1" dirty="0"/>
              <a:t>zasahovat do práv třetích osob bez jejich výslovného souhlasu</a:t>
            </a:r>
            <a:r>
              <a:rPr lang="cs-CZ" dirty="0"/>
              <a:t> (§ 167 odst. 2 SŘ).</a:t>
            </a:r>
          </a:p>
          <a:p>
            <a:pPr>
              <a:buNone/>
            </a:pPr>
            <a:r>
              <a:rPr lang="cs-CZ" dirty="0"/>
              <a:t>Pokud k takovému zásahu dojde: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třetí osoba se může </a:t>
            </a:r>
            <a:r>
              <a:rPr lang="cs-CZ" b="1" dirty="0"/>
              <a:t>bránit žalobou</a:t>
            </a:r>
            <a:r>
              <a:rPr lang="cs-CZ" dirty="0"/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může se domáhat </a:t>
            </a:r>
            <a:r>
              <a:rPr lang="cs-CZ" b="1" dirty="0"/>
              <a:t>zrušení části smlouvy</a:t>
            </a:r>
            <a:r>
              <a:rPr lang="cs-CZ" dirty="0"/>
              <a:t> nebo její </a:t>
            </a:r>
            <a:r>
              <a:rPr lang="cs-CZ" b="1" dirty="0"/>
              <a:t>neplatnosti</a:t>
            </a:r>
            <a:r>
              <a:rPr lang="cs-CZ" dirty="0"/>
              <a:t>.</a:t>
            </a:r>
          </a:p>
          <a:p>
            <a:r>
              <a:rPr lang="cs-CZ" dirty="0"/>
              <a:t>Např. obec uzavře smlouvu, která omezuje vlastnické právo jiné osoby – aniž by s tím tato osoba souhlasila. Taková smlouva je </a:t>
            </a:r>
            <a:r>
              <a:rPr lang="cs-CZ" b="1" dirty="0"/>
              <a:t>v části nebo jako celek neplatná</a:t>
            </a:r>
            <a:r>
              <a:rPr lang="cs-CZ" dirty="0"/>
              <a:t>.</a:t>
            </a:r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3584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7700" y="557048"/>
            <a:ext cx="10706100" cy="56199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🟡 Úvodní rámec</a:t>
            </a:r>
          </a:p>
          <a:p>
            <a:pPr>
              <a:buNone/>
            </a:pPr>
            <a:r>
              <a:rPr lang="cs-CZ" dirty="0"/>
              <a:t>Veřejnoprávní smlouvy představují relativně moderní nástroj výkonu veřejné správy, který umožňuje určitou míru </a:t>
            </a:r>
            <a:r>
              <a:rPr lang="cs-CZ" b="1" dirty="0"/>
              <a:t>flexibility, spolupráce a participace</a:t>
            </a:r>
            <a:r>
              <a:rPr lang="cs-CZ" dirty="0"/>
              <a:t>, a zároveň zachovává ochranu veřejného zájmu.</a:t>
            </a:r>
          </a:p>
          <a:p>
            <a:r>
              <a:rPr lang="cs-CZ" dirty="0"/>
              <a:t>Z právně-teoretického hlediska jde o </a:t>
            </a:r>
            <a:r>
              <a:rPr lang="cs-CZ" b="1" dirty="0"/>
              <a:t>specifický </a:t>
            </a:r>
            <a:r>
              <a:rPr lang="cs-CZ" b="1" dirty="0" err="1"/>
              <a:t>správněprávní</a:t>
            </a:r>
            <a:r>
              <a:rPr lang="cs-CZ" b="1" dirty="0"/>
              <a:t> institut</a:t>
            </a:r>
            <a:r>
              <a:rPr lang="cs-CZ" dirty="0"/>
              <a:t>, který rozšiřuje tradiční model jednostranného autoritativního rozhodování veřejné správy.</a:t>
            </a:r>
          </a:p>
          <a:p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29202852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820465-3390-36AB-89DB-97C317C9A8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A73518-2D29-70FA-DEE6-FF69D1884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420414"/>
            <a:ext cx="10706100" cy="575654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✅ Shrnutí hlavních bodů ke kontrole a přezkumu veřejnoprávních smluv:</a:t>
            </a:r>
          </a:p>
          <a:p>
            <a:pPr>
              <a:buFont typeface="+mj-lt"/>
              <a:buAutoNum type="arabicPeriod"/>
            </a:pPr>
            <a:r>
              <a:rPr lang="cs-CZ" b="1" dirty="0"/>
              <a:t>Některé smlouvy vyžadují předchozí schválení nadřízeného správního orgánu (§ 168 SŘ)</a:t>
            </a:r>
            <a:r>
              <a:rPr lang="cs-CZ" dirty="0"/>
              <a:t> – bez něj jsou neplatné.</a:t>
            </a:r>
          </a:p>
          <a:p>
            <a:pPr>
              <a:buFont typeface="+mj-lt"/>
              <a:buAutoNum type="arabicPeriod"/>
            </a:pPr>
            <a:r>
              <a:rPr lang="cs-CZ" b="1" dirty="0"/>
              <a:t>Nadřízený orgán může smlouvu přezkoumat i zpětně (§ 169 SŘ)</a:t>
            </a:r>
            <a:r>
              <a:rPr lang="cs-CZ" dirty="0"/>
              <a:t> a v případě nezákonnosti ji zrušit.</a:t>
            </a:r>
          </a:p>
          <a:p>
            <a:pPr>
              <a:buFont typeface="+mj-lt"/>
              <a:buAutoNum type="arabicPeriod"/>
            </a:pPr>
            <a:r>
              <a:rPr lang="cs-CZ" b="1" dirty="0"/>
              <a:t>Veřejnoprávní smlouvu lze napadnout u správního soudu (§ 170 SŘ)</a:t>
            </a:r>
            <a:r>
              <a:rPr lang="cs-CZ" dirty="0"/>
              <a:t> – typicky žalobou na neplatnost nebo žalobou proti zásahu.</a:t>
            </a:r>
          </a:p>
          <a:p>
            <a:pPr>
              <a:buFont typeface="+mj-lt"/>
              <a:buAutoNum type="arabicPeriod"/>
            </a:pPr>
            <a:r>
              <a:rPr lang="cs-CZ" b="1" dirty="0"/>
              <a:t>Smlouva nesmí zasahovat do práv třetích osob bez jejich souhlasu.</a:t>
            </a:r>
            <a:endParaRPr lang="cs-CZ" dirty="0"/>
          </a:p>
          <a:p>
            <a:pPr>
              <a:buFont typeface="+mj-lt"/>
              <a:buAutoNum type="arabicPeriod"/>
            </a:pPr>
            <a:r>
              <a:rPr lang="cs-CZ" b="1"/>
              <a:t>Změna a zrušení smlouvy je možná pouze za podmínek stanovených zákonem nebo smlouvou.</a:t>
            </a:r>
            <a:endParaRPr lang="cs-CZ"/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27727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CEAFB1-E2B8-BA84-0ACB-68B3C350A4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115C93C-1606-C8BC-24B2-4C9D54334A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Jungmannova 17 | 110 00 Praha 1 | Česká republika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3358B16-C9D6-E5F3-7FC0-84FE26E43BE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16675"/>
            <a:ext cx="273050" cy="365125"/>
          </a:xfrm>
          <a:prstGeom prst="rect">
            <a:avLst/>
          </a:prstGeom>
        </p:spPr>
        <p:txBody>
          <a:bodyPr/>
          <a:lstStyle/>
          <a:p>
            <a:fld id="{5E608FB1-680A-4E9D-A95E-8C4CFA1B47E3}" type="slidenum">
              <a:rPr lang="cs-CZ" smtClean="0"/>
              <a:t>31</a:t>
            </a:fld>
            <a:endParaRPr lang="cs-CZ"/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E5515805-19B1-86D4-54C2-81A28FFB20B1}"/>
              </a:ext>
            </a:extLst>
          </p:cNvPr>
          <p:cNvSpPr txBox="1">
            <a:spLocks/>
          </p:cNvSpPr>
          <p:nvPr/>
        </p:nvSpPr>
        <p:spPr>
          <a:xfrm>
            <a:off x="650079" y="4211869"/>
            <a:ext cx="9422858" cy="5154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8000"/>
              </a:lnSpc>
            </a:pPr>
            <a:r>
              <a:rPr lang="cs-CZ" dirty="0" err="1"/>
              <a:t>cevro.cz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3970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3B4A7F-E22C-5048-62EC-72495414E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1F2BDF3-4D7B-FEBD-443F-28E310A8D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557048"/>
            <a:ext cx="10706100" cy="56199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🟡 Definice veřejnoprávní smlouvy</a:t>
            </a:r>
          </a:p>
          <a:p>
            <a:pPr>
              <a:buNone/>
            </a:pPr>
            <a:r>
              <a:rPr lang="cs-CZ" dirty="0"/>
              <a:t>Veřejnoprávní smlouva je </a:t>
            </a:r>
            <a:r>
              <a:rPr lang="cs-CZ" b="1" dirty="0"/>
              <a:t>dvoustranný nebo vícestranný právní úkon</a:t>
            </a:r>
            <a:r>
              <a:rPr lang="cs-CZ" dirty="0"/>
              <a:t>, jehož účelem je </a:t>
            </a:r>
            <a:r>
              <a:rPr lang="cs-CZ" b="1" dirty="0"/>
              <a:t>upravovat veřejnoprávní vztahy</a:t>
            </a:r>
            <a:r>
              <a:rPr lang="cs-CZ" dirty="0"/>
              <a:t> – tedy vztahy, v nichž vystupuje </a:t>
            </a:r>
            <a:r>
              <a:rPr lang="cs-CZ" b="1" dirty="0"/>
              <a:t>orgán veřejné moci při výkonu veřejné správy</a:t>
            </a:r>
            <a:r>
              <a:rPr lang="cs-CZ" dirty="0"/>
              <a:t> a které jsou podřízeny právu veřejnému, nikoliv soukromému.</a:t>
            </a:r>
          </a:p>
          <a:p>
            <a:r>
              <a:rPr lang="cs-CZ" dirty="0"/>
              <a:t>➤ </a:t>
            </a:r>
            <a:r>
              <a:rPr lang="cs-CZ" b="1" dirty="0"/>
              <a:t>Právní základ:</a:t>
            </a:r>
            <a:r>
              <a:rPr lang="cs-CZ" dirty="0"/>
              <a:t> veřejnoprávní smlouvy jsou výslovně upraveny v </a:t>
            </a:r>
            <a:r>
              <a:rPr lang="cs-CZ" b="1" dirty="0"/>
              <a:t>§ 159 až § 170 zákona č. 500/2004 Sb., správní řád, v</a:t>
            </a:r>
            <a:r>
              <a:rPr lang="cs-CZ" dirty="0"/>
              <a:t>e znění pozdějších předpisů</a:t>
            </a:r>
          </a:p>
          <a:p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1960248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7677B-6081-A08E-D063-201AD8805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C17FC46-849C-7BAE-09A2-291F25EB8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557048"/>
            <a:ext cx="10706100" cy="56199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🟡 Veřejnoprávní smlouva vs. jiné instituty</a:t>
            </a:r>
          </a:p>
          <a:p>
            <a:r>
              <a:rPr lang="cs-CZ" b="1" dirty="0"/>
              <a:t>🔹 Veřejnoprávní smlouva × individuální správní akt:</a:t>
            </a:r>
          </a:p>
          <a:p>
            <a:r>
              <a:rPr lang="cs-CZ" b="0" dirty="0"/>
              <a:t>Zatímco správní akt je jednostranný nástroj veřejné moci, veřejnoprávní smlouva vychází z dohody mezi subjekty.</a:t>
            </a:r>
          </a:p>
          <a:p>
            <a:pPr>
              <a:buNone/>
            </a:pPr>
            <a:r>
              <a:rPr lang="cs-CZ" b="1" dirty="0"/>
              <a:t>🔹 Veřejnoprávní smlouva × soukromoprávní smlouva:</a:t>
            </a:r>
          </a:p>
          <a:p>
            <a:pPr>
              <a:buNone/>
            </a:pPr>
            <a:r>
              <a:rPr lang="cs-CZ" dirty="0"/>
              <a:t>Zásadní rozdíl spočívá </a:t>
            </a:r>
            <a:r>
              <a:rPr lang="cs-CZ" b="1" dirty="0"/>
              <a:t>v právní povaze upraveného vztahu</a:t>
            </a:r>
            <a:r>
              <a:rPr lang="cs-CZ" dirty="0"/>
              <a:t>.</a:t>
            </a:r>
            <a:br>
              <a:rPr lang="cs-CZ" dirty="0"/>
            </a:br>
            <a:r>
              <a:rPr lang="cs-CZ" b="0" dirty="0"/>
              <a:t>Soukromoprávní smlouva (např. kupní) se řídí občanským zákoníkem a vychází z rovnosti stran.</a:t>
            </a:r>
            <a:br>
              <a:rPr lang="cs-CZ" b="0" dirty="0"/>
            </a:br>
            <a:r>
              <a:rPr lang="cs-CZ" b="0" dirty="0"/>
              <a:t>Veřejnoprávní smlouva vzniká v rámci veřejné správy a je podřízena správnímu právu.</a:t>
            </a:r>
          </a:p>
          <a:p>
            <a:r>
              <a:rPr lang="cs-CZ" dirty="0"/>
              <a:t>➤ </a:t>
            </a:r>
            <a:r>
              <a:rPr lang="cs-CZ" b="1" dirty="0"/>
              <a:t>Důležitý </a:t>
            </a:r>
            <a:r>
              <a:rPr lang="cs-CZ" dirty="0"/>
              <a:t>bod</a:t>
            </a:r>
            <a:r>
              <a:rPr lang="cs-CZ" b="1" dirty="0"/>
              <a:t>:</a:t>
            </a:r>
            <a:r>
              <a:rPr lang="cs-CZ" dirty="0"/>
              <a:t> veřejnoprávní smlouva </a:t>
            </a:r>
            <a:r>
              <a:rPr lang="cs-CZ" b="1" dirty="0"/>
              <a:t>není hybridem</a:t>
            </a:r>
            <a:r>
              <a:rPr lang="cs-CZ" dirty="0"/>
              <a:t> mezi veřejným a soukromým právem – je plnohodnotně veřejnoprávním institutem, podléhá </a:t>
            </a:r>
            <a:r>
              <a:rPr lang="cs-CZ" dirty="0" err="1"/>
              <a:t>správněprávním</a:t>
            </a:r>
            <a:r>
              <a:rPr lang="cs-CZ" dirty="0"/>
              <a:t> pravidlům, kontrole a přezkumu.</a:t>
            </a:r>
          </a:p>
          <a:p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782330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70FF15-5AD8-5AF7-61D6-DD3B8FBE21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C625DD1-E1A9-8160-00D5-3D5A7B117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557048"/>
            <a:ext cx="10706100" cy="56199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🟡 Význam veřejnoprávních smluv ve veřejné správě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Zajišťují efektivitu</a:t>
            </a:r>
            <a:r>
              <a:rPr lang="cs-CZ" dirty="0"/>
              <a:t> – </a:t>
            </a:r>
            <a:r>
              <a:rPr lang="cs-CZ" b="0" dirty="0"/>
              <a:t>např. dohody mezi obcemi o sdílení přenesené působnosti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Podporují spolupráci</a:t>
            </a:r>
            <a:r>
              <a:rPr lang="cs-CZ" dirty="0"/>
              <a:t> – </a:t>
            </a:r>
            <a:r>
              <a:rPr lang="cs-CZ" b="0" dirty="0"/>
              <a:t>mezi územními samosprávami či mezi veřejnou správou a soukromými subjekty (např. sociální služby</a:t>
            </a:r>
            <a:r>
              <a:rPr lang="cs-CZ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Zvyšují legitimitu rozhodování</a:t>
            </a:r>
            <a:r>
              <a:rPr lang="cs-CZ" dirty="0"/>
              <a:t> – </a:t>
            </a:r>
            <a:r>
              <a:rPr lang="cs-CZ" b="0" dirty="0"/>
              <a:t>zapojení druhé strany do rozhodovacího procesu</a:t>
            </a:r>
          </a:p>
          <a:p>
            <a:r>
              <a:rPr lang="cs-CZ" dirty="0"/>
              <a:t>Veřejnoprávní smlouvy tedy představují </a:t>
            </a:r>
            <a:r>
              <a:rPr lang="cs-CZ" b="1" dirty="0"/>
              <a:t>alternativní, ale rovnocennou formu výkonu veřejné správy</a:t>
            </a:r>
            <a:r>
              <a:rPr lang="cs-CZ" dirty="0"/>
              <a:t>, která </a:t>
            </a:r>
            <a:r>
              <a:rPr lang="cs-CZ" b="1" dirty="0"/>
              <a:t>nepopírá, ale doplňuje tradiční model veřejné moci</a:t>
            </a:r>
            <a:r>
              <a:rPr lang="cs-CZ" dirty="0"/>
              <a:t>.</a:t>
            </a:r>
          </a:p>
          <a:p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370767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B434AE-8147-6544-36AB-82638C4E1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D88D591-622B-2C18-611C-4A6B40F06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557048"/>
            <a:ext cx="10706100" cy="56199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🟡 Shrnutí na závěr této části:</a:t>
            </a:r>
          </a:p>
          <a:p>
            <a:pPr>
              <a:buFont typeface="+mj-lt"/>
              <a:buAutoNum type="arabicPeriod"/>
            </a:pPr>
            <a:r>
              <a:rPr lang="cs-CZ" b="0" dirty="0"/>
              <a:t>Veřejnoprávní smlouvy jsou upraveny ve správním řádu jako zvláštní forma výkonu veřejné správy.</a:t>
            </a:r>
          </a:p>
          <a:p>
            <a:pPr>
              <a:buFont typeface="+mj-lt"/>
              <a:buAutoNum type="arabicPeriod"/>
            </a:pPr>
            <a:r>
              <a:rPr lang="cs-CZ" b="0" dirty="0"/>
              <a:t>Nejde o soukromoprávní smlouvy – právní režim je výlučně veřejnoprávní.</a:t>
            </a:r>
          </a:p>
          <a:p>
            <a:pPr>
              <a:buFont typeface="+mj-lt"/>
              <a:buAutoNum type="arabicPeriod"/>
            </a:pPr>
            <a:r>
              <a:rPr lang="cs-CZ" dirty="0"/>
              <a:t>Slouží tam, kde je vhodnější spolupráce a dohoda než jednostranné rozhodnutí.</a:t>
            </a:r>
          </a:p>
          <a:p>
            <a:pPr>
              <a:buFont typeface="+mj-lt"/>
              <a:buAutoNum type="arabicPeriod"/>
            </a:pPr>
            <a:r>
              <a:rPr lang="cs-CZ" dirty="0"/>
              <a:t>Jejich uzavírání je vázáno na zákonem vymezené případy a musí být v souladu s veřejným zájmem.</a:t>
            </a:r>
          </a:p>
          <a:p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1226532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52A1F7-BBD7-EE0B-3D65-B12E372C5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644B0A-1DFE-5E50-07A0-4BDBD41070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II. Druhy veřejnoprávních smluv</a:t>
            </a:r>
          </a:p>
        </p:txBody>
      </p:sp>
    </p:spTree>
    <p:extLst>
      <p:ext uri="{BB962C8B-B14F-4D97-AF65-F5344CB8AC3E}">
        <p14:creationId xmlns:p14="http://schemas.microsoft.com/office/powerpoint/2010/main" val="4154903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7700" y="409903"/>
            <a:ext cx="10706100" cy="57670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🟡 Úvod: systematika dle správního řádu</a:t>
            </a:r>
          </a:p>
          <a:p>
            <a:pPr>
              <a:buNone/>
            </a:pPr>
            <a:r>
              <a:rPr lang="cs-CZ" dirty="0"/>
              <a:t>Správní řád v § 160–162 rozeznává </a:t>
            </a:r>
            <a:r>
              <a:rPr lang="cs-CZ" b="1" dirty="0"/>
              <a:t>tři základní typy veřejnoprávních smluv</a:t>
            </a:r>
            <a:r>
              <a:rPr lang="cs-CZ" dirty="0"/>
              <a:t>, a to na základě </a:t>
            </a:r>
            <a:r>
              <a:rPr lang="cs-CZ" b="1" dirty="0"/>
              <a:t>povahy vztahu mezi smluvními stranami</a:t>
            </a:r>
            <a:r>
              <a:rPr lang="cs-CZ" dirty="0"/>
              <a:t>:</a:t>
            </a:r>
          </a:p>
          <a:p>
            <a:pPr>
              <a:buFont typeface="+mj-lt"/>
              <a:buAutoNum type="arabicPeriod"/>
            </a:pPr>
            <a:r>
              <a:rPr lang="cs-CZ" b="1" dirty="0"/>
              <a:t>Koordinační veřejnoprávní smlouvy</a:t>
            </a:r>
            <a:endParaRPr lang="cs-CZ" dirty="0"/>
          </a:p>
          <a:p>
            <a:pPr>
              <a:buFont typeface="+mj-lt"/>
              <a:buAutoNum type="arabicPeriod"/>
            </a:pPr>
            <a:r>
              <a:rPr lang="cs-CZ" b="1" dirty="0"/>
              <a:t>Subordinační veřejnoprávní smlouvy</a:t>
            </a:r>
            <a:endParaRPr lang="cs-CZ" dirty="0"/>
          </a:p>
          <a:p>
            <a:pPr>
              <a:buFont typeface="+mj-lt"/>
              <a:buAutoNum type="arabicPeriod"/>
            </a:pPr>
            <a:r>
              <a:rPr lang="cs-CZ" b="1" dirty="0"/>
              <a:t>Veřejnoprávní smlouvy nahrazující správní rozhodnutí</a:t>
            </a:r>
            <a:endParaRPr lang="cs-CZ" dirty="0"/>
          </a:p>
          <a:p>
            <a:r>
              <a:rPr lang="cs-CZ" b="0" dirty="0"/>
              <a:t>Tyto typy se od sebe liší postavením smluvních stran, účelem i důsledky uzavření.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159166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CEVRO">
      <a:dk1>
        <a:srgbClr val="000000"/>
      </a:dk1>
      <a:lt1>
        <a:srgbClr val="FFFFFF"/>
      </a:lt1>
      <a:dk2>
        <a:srgbClr val="575756"/>
      </a:dk2>
      <a:lt2>
        <a:srgbClr val="E7E6E6"/>
      </a:lt2>
      <a:accent1>
        <a:srgbClr val="50386F"/>
      </a:accent1>
      <a:accent2>
        <a:srgbClr val="50386F"/>
      </a:accent2>
      <a:accent3>
        <a:srgbClr val="EA8B2D"/>
      </a:accent3>
      <a:accent4>
        <a:srgbClr val="EA8B2D"/>
      </a:accent4>
      <a:accent5>
        <a:srgbClr val="E9E9E9"/>
      </a:accent5>
      <a:accent6>
        <a:srgbClr val="D2D2D2"/>
      </a:accent6>
      <a:hlink>
        <a:srgbClr val="0563C1"/>
      </a:hlink>
      <a:folHlink>
        <a:srgbClr val="954F72"/>
      </a:folHlink>
    </a:clrScheme>
    <a:fontScheme name="Cevr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VRO_prezentace" id="{485F1B51-4886-4BEE-9303-EA422C81D8B6}" vid="{D8B64059-E0AD-44A6-B997-6DC8C4E55893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BAB6EA75DC9234BB8F7FC7985B6540D" ma:contentTypeVersion="17" ma:contentTypeDescription="Vytvoří nový dokument" ma:contentTypeScope="" ma:versionID="802e1200a6f1edf4a5c0acec655da554">
  <xsd:schema xmlns:xsd="http://www.w3.org/2001/XMLSchema" xmlns:xs="http://www.w3.org/2001/XMLSchema" xmlns:p="http://schemas.microsoft.com/office/2006/metadata/properties" xmlns:ns2="08506671-b2d8-4009-9f63-6b725a8908a0" xmlns:ns3="c96b063f-72a7-4d2b-b06d-4ecda669bddf" targetNamespace="http://schemas.microsoft.com/office/2006/metadata/properties" ma:root="true" ma:fieldsID="643927d2b1d20851b2bc9ade87ce8cba" ns2:_="" ns3:_="">
    <xsd:import namespace="08506671-b2d8-4009-9f63-6b725a8908a0"/>
    <xsd:import namespace="c96b063f-72a7-4d2b-b06d-4ecda669bd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506671-b2d8-4009-9f63-6b725a8908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Značky obrázků" ma:readOnly="false" ma:fieldId="{5cf76f15-5ced-4ddc-b409-7134ff3c332f}" ma:taxonomyMulti="true" ma:sspId="b6f0447c-396c-41cb-bb8f-c4232058b8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6b063f-72a7-4d2b-b06d-4ecda669bdd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366da5d-a729-4ea0-a3c6-0f5c6526b4ca}" ma:internalName="TaxCatchAll" ma:showField="CatchAllData" ma:web="c96b063f-72a7-4d2b-b06d-4ecda669bd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2CE057-8B81-4FF9-B431-B5860F0462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506671-b2d8-4009-9f63-6b725a8908a0"/>
    <ds:schemaRef ds:uri="c96b063f-72a7-4d2b-b06d-4ecda669bd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DF6AD68-1977-4ED0-9D33-7965F88689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</TotalTime>
  <Words>2398</Words>
  <Application>Microsoft Office PowerPoint</Application>
  <PresentationFormat>Širokoúhlá obrazovka</PresentationFormat>
  <Paragraphs>201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5" baseType="lpstr">
      <vt:lpstr>Aptos</vt:lpstr>
      <vt:lpstr>Arial</vt:lpstr>
      <vt:lpstr>Calibri</vt:lpstr>
      <vt:lpstr>Motiv Office</vt:lpstr>
      <vt:lpstr> Správní právo Veřejnoprávní smlouvy</vt:lpstr>
      <vt:lpstr>I. Úvod do problematiky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II. Druhy veřejnoprávních smluv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III. Podmínky platnosti a náležitosti veřejnoprávních smluv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IV. Kontrola a přezkum veřejnoprávních smluv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 PRESENTATION TITLE,  MAXIMUM FIVE LINES,   LIGNED BOTTOM LEFT,  NO HYPHENATION</dc:title>
  <dc:creator>OBROVÁ Michaela</dc:creator>
  <cp:lastModifiedBy>Kosinarova Barbora</cp:lastModifiedBy>
  <cp:revision>11</cp:revision>
  <dcterms:created xsi:type="dcterms:W3CDTF">2025-01-18T09:44:04Z</dcterms:created>
  <dcterms:modified xsi:type="dcterms:W3CDTF">2025-03-24T08:04:42Z</dcterms:modified>
</cp:coreProperties>
</file>