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43"/>
  </p:notesMasterIdLst>
  <p:handoutMasterIdLst>
    <p:handoutMasterId r:id="rId44"/>
  </p:handoutMasterIdLst>
  <p:sldIdLst>
    <p:sldId id="264" r:id="rId4"/>
    <p:sldId id="270" r:id="rId5"/>
    <p:sldId id="272" r:id="rId6"/>
    <p:sldId id="348" r:id="rId7"/>
    <p:sldId id="349" r:id="rId8"/>
    <p:sldId id="351" r:id="rId9"/>
    <p:sldId id="369" r:id="rId10"/>
    <p:sldId id="370" r:id="rId11"/>
    <p:sldId id="343" r:id="rId12"/>
    <p:sldId id="288" r:id="rId13"/>
    <p:sldId id="352" r:id="rId14"/>
    <p:sldId id="353" r:id="rId15"/>
    <p:sldId id="354" r:id="rId16"/>
    <p:sldId id="355" r:id="rId17"/>
    <p:sldId id="371" r:id="rId18"/>
    <p:sldId id="345" r:id="rId19"/>
    <p:sldId id="292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47" r:id="rId28"/>
    <p:sldId id="257" r:id="rId29"/>
    <p:sldId id="363" r:id="rId30"/>
    <p:sldId id="364" r:id="rId31"/>
    <p:sldId id="365" r:id="rId32"/>
    <p:sldId id="366" r:id="rId33"/>
    <p:sldId id="367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268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5928"/>
  </p:normalViewPr>
  <p:slideViewPr>
    <p:cSldViewPr snapToGrid="0">
      <p:cViewPr varScale="1">
        <p:scale>
          <a:sx n="61" d="100"/>
          <a:sy n="61" d="100"/>
        </p:scale>
        <p:origin x="876" y="52"/>
      </p:cViewPr>
      <p:guideLst/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24.03.2025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5984E-E41E-58BC-4CEB-5BDB04E6B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881352"/>
            <a:ext cx="9144000" cy="1860331"/>
          </a:xfrm>
        </p:spPr>
        <p:txBody>
          <a:bodyPr>
            <a:normAutofit/>
          </a:bodyPr>
          <a:lstStyle/>
          <a:p>
            <a:br>
              <a:rPr lang="cs-CZ" dirty="0"/>
            </a:br>
            <a:r>
              <a:rPr lang="cs-CZ" dirty="0"/>
              <a:t>Správní právo</a:t>
            </a:r>
            <a:br>
              <a:rPr lang="cs-CZ" dirty="0"/>
            </a:br>
            <a:r>
              <a:rPr lang="cs-CZ" b="1" dirty="0"/>
              <a:t>Opatření obecné povahy</a:t>
            </a: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F730C0B0-4C35-7DDE-5DBA-E74C469D9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JUDr. Barbora Košinárová, Ph.D.</a:t>
            </a:r>
          </a:p>
          <a:p>
            <a:r>
              <a:rPr lang="cs-CZ" sz="1200" dirty="0"/>
              <a:t>Katedra veřejného práva a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247862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7700" y="409903"/>
            <a:ext cx="10706100" cy="57670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🟡 Úvod: Proč je důležité znát znaky OOP?</a:t>
            </a:r>
          </a:p>
          <a:p>
            <a:pPr>
              <a:buNone/>
            </a:pPr>
            <a:r>
              <a:rPr lang="cs-CZ" dirty="0"/>
              <a:t>Rozpoznání, že se jedná o </a:t>
            </a:r>
            <a:r>
              <a:rPr lang="cs-CZ" b="1" dirty="0"/>
              <a:t>opatření obecné povahy (OOP)</a:t>
            </a:r>
            <a:r>
              <a:rPr lang="cs-CZ" dirty="0"/>
              <a:t>, je klíčové: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 určení </a:t>
            </a:r>
            <a:r>
              <a:rPr lang="cs-CZ" b="1" dirty="0"/>
              <a:t>procesního režimu</a:t>
            </a:r>
            <a:r>
              <a:rPr lang="cs-CZ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 volbu </a:t>
            </a:r>
            <a:r>
              <a:rPr lang="cs-CZ" b="1" dirty="0"/>
              <a:t>procesních právních prostředků</a:t>
            </a:r>
            <a:r>
              <a:rPr lang="cs-CZ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 </a:t>
            </a:r>
            <a:r>
              <a:rPr lang="cs-CZ" b="1" dirty="0"/>
              <a:t>posouzení přezkoumatelnosti</a:t>
            </a:r>
            <a:r>
              <a:rPr lang="cs-CZ" dirty="0"/>
              <a:t> a </a:t>
            </a:r>
            <a:r>
              <a:rPr lang="cs-CZ" b="1" dirty="0"/>
              <a:t>možnosti obrany</a:t>
            </a:r>
            <a:r>
              <a:rPr lang="cs-CZ" dirty="0"/>
              <a:t> proti zásahu do práv.</a:t>
            </a:r>
          </a:p>
          <a:p>
            <a:r>
              <a:rPr lang="cs-CZ" dirty="0"/>
              <a:t>Zejména v praxi je často problémem </a:t>
            </a:r>
            <a:r>
              <a:rPr lang="cs-CZ" b="1" dirty="0"/>
              <a:t>nesprávná kvalifikace aktu veřejné správy</a:t>
            </a:r>
            <a:r>
              <a:rPr lang="cs-CZ" dirty="0"/>
              <a:t> – např. zda jde o rozhodnutí, opatření obecné povahy nebo normativní akt.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59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B0126-6897-6A1A-79B0-865D240A6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4056A8-5E5B-B710-7F62-135E11171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09903"/>
            <a:ext cx="10706100" cy="57670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🔵 1. Základní znaky opatření obecné povahy</a:t>
            </a:r>
          </a:p>
          <a:p>
            <a:pPr>
              <a:buNone/>
            </a:pPr>
            <a:r>
              <a:rPr lang="cs-CZ" dirty="0"/>
              <a:t>Podle judikatury i teorie lze vymezit následující typické </a:t>
            </a:r>
            <a:r>
              <a:rPr lang="cs-CZ" b="1" dirty="0"/>
              <a:t>znaky OOP</a:t>
            </a:r>
            <a:r>
              <a:rPr lang="cs-CZ" dirty="0"/>
              <a:t>:</a:t>
            </a:r>
          </a:p>
          <a:p>
            <a:pPr>
              <a:buNone/>
            </a:pPr>
            <a:r>
              <a:rPr lang="cs-CZ" b="1" dirty="0"/>
              <a:t>✅ a) Konkrétní předmět (věc nebo území)</a:t>
            </a:r>
          </a:p>
          <a:p>
            <a:pPr>
              <a:buNone/>
            </a:pPr>
            <a:r>
              <a:rPr lang="cs-CZ" dirty="0"/>
              <a:t>OOP se vztahuje </a:t>
            </a:r>
            <a:r>
              <a:rPr lang="cs-CZ" b="1" dirty="0"/>
              <a:t>ke konkrétní situaci, místu nebo věci</a:t>
            </a:r>
            <a:r>
              <a:rPr lang="cs-CZ" dirty="0"/>
              <a:t>, např. konkrétní lokalitě v obci, konkrétnímu vodnímu toku apod.</a:t>
            </a:r>
            <a:br>
              <a:rPr lang="cs-CZ" dirty="0"/>
            </a:br>
            <a:r>
              <a:rPr lang="cs-CZ" dirty="0"/>
              <a:t>→ Na rozdíl od právní normy, která je abstraktní.</a:t>
            </a:r>
          </a:p>
          <a:p>
            <a:pPr>
              <a:buNone/>
            </a:pPr>
            <a:r>
              <a:rPr lang="cs-CZ" b="1" dirty="0"/>
              <a:t>✅ b) Neurčitý počet adresátů</a:t>
            </a:r>
          </a:p>
          <a:p>
            <a:pPr>
              <a:buNone/>
            </a:pPr>
            <a:r>
              <a:rPr lang="cs-CZ" dirty="0"/>
              <a:t>OOP </a:t>
            </a:r>
            <a:r>
              <a:rPr lang="cs-CZ" b="1" dirty="0"/>
              <a:t>není určeno konkrétně jmenovaným osobám</a:t>
            </a:r>
            <a:r>
              <a:rPr lang="cs-CZ" dirty="0"/>
              <a:t>, ale </a:t>
            </a:r>
            <a:r>
              <a:rPr lang="cs-CZ" b="1" dirty="0"/>
              <a:t>všem, na které dopadne svými účinky</a:t>
            </a:r>
            <a:r>
              <a:rPr lang="cs-CZ" dirty="0"/>
              <a:t> – např. všem vlastníkům pozemků v dotčeném území.</a:t>
            </a:r>
            <a:br>
              <a:rPr lang="cs-CZ" dirty="0"/>
            </a:br>
            <a:r>
              <a:rPr lang="cs-CZ" dirty="0"/>
              <a:t>→ Na rozdíl od správního rozhodnutí, které je adresováno konkrétní osobě.</a:t>
            </a:r>
          </a:p>
          <a:p>
            <a:pPr>
              <a:buNone/>
            </a:pPr>
            <a:r>
              <a:rPr lang="cs-CZ" b="1" dirty="0"/>
              <a:t>✅ c) Správní orgán jedná z moci úřední</a:t>
            </a:r>
          </a:p>
          <a:p>
            <a:pPr>
              <a:buNone/>
            </a:pPr>
            <a:r>
              <a:rPr lang="cs-CZ" dirty="0"/>
              <a:t>OOP je </a:t>
            </a:r>
            <a:r>
              <a:rPr lang="cs-CZ" b="1" dirty="0"/>
              <a:t>iniciováno správním orgánem</a:t>
            </a:r>
            <a:r>
              <a:rPr lang="cs-CZ" dirty="0"/>
              <a:t>, nikoli na žádost určité osoby.</a:t>
            </a:r>
            <a:br>
              <a:rPr lang="cs-CZ" dirty="0"/>
            </a:br>
            <a:r>
              <a:rPr lang="cs-CZ" dirty="0"/>
              <a:t>→ Proces je </a:t>
            </a:r>
            <a:r>
              <a:rPr lang="cs-CZ" b="1" dirty="0"/>
              <a:t>nezávislý na iniciativě účastníka</a:t>
            </a:r>
            <a:r>
              <a:rPr lang="cs-CZ" dirty="0"/>
              <a:t>, ale jeho práva jsou do něj promítnuta formou připomínek a námitek.</a:t>
            </a:r>
          </a:p>
          <a:p>
            <a:pPr>
              <a:buNone/>
            </a:pPr>
            <a:r>
              <a:rPr lang="cs-CZ" b="1" dirty="0"/>
              <a:t>✅ d) Vliv na práva a povinnosti fyzických a právnických osob</a:t>
            </a:r>
          </a:p>
          <a:p>
            <a:r>
              <a:rPr lang="cs-CZ" dirty="0"/>
              <a:t>OOP má </a:t>
            </a:r>
            <a:r>
              <a:rPr lang="cs-CZ" b="1" dirty="0"/>
              <a:t>právní účinky</a:t>
            </a:r>
            <a:r>
              <a:rPr lang="cs-CZ" dirty="0"/>
              <a:t>, které mohou měnit nebo zakládat práva a povinnosti – typicky v oblasti vlastnictví, užívání prostoru, podnikání aj.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69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2ACF6-3249-AD0E-4652-613B26BD4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41ABBF-F823-D182-B6A9-57299E3BB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09903"/>
            <a:ext cx="10706100" cy="57670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🟠 2. Subjekty oprávněné vydávat OOP</a:t>
            </a:r>
          </a:p>
          <a:p>
            <a:pPr>
              <a:buNone/>
            </a:pPr>
            <a:r>
              <a:rPr lang="cs-CZ" dirty="0"/>
              <a:t>Obecně může OOP vydávat </a:t>
            </a:r>
            <a:r>
              <a:rPr lang="cs-CZ" b="1" dirty="0"/>
              <a:t>jakýkoli správní orgán</a:t>
            </a:r>
            <a:r>
              <a:rPr lang="cs-CZ" dirty="0"/>
              <a:t>, pokud tak stanoví: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správní řád</a:t>
            </a:r>
            <a:r>
              <a:rPr lang="cs-CZ" dirty="0"/>
              <a:t> a současně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zvláštní zákon</a:t>
            </a:r>
            <a:r>
              <a:rPr lang="cs-CZ" dirty="0"/>
              <a:t>, který pro danou oblast výslovně předpokládá využití OOP.</a:t>
            </a:r>
          </a:p>
          <a:p>
            <a:pPr>
              <a:buNone/>
            </a:pPr>
            <a:r>
              <a:rPr lang="cs-CZ" dirty="0"/>
              <a:t>Např.: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Obce a města → územní plány podle stavebního zákona.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Orgány ochrany přírody → zákazy vstupu dle zákona o ochraně přírody, záplavová území, ochranná pásma vodních zdrojů, návštěvní řády do národních parků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Krajské hygienické stanice → mimořádná opatření dle zákona o ochraně veřejného zdraví.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353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03E48-EBBC-F8FA-2BD6-986B21C2F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CBE93E-4F26-9450-D1D5-908020205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09903"/>
            <a:ext cx="10706100" cy="57670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/>
              <a:t>🔴 3. Obsah opatření obecné povahy</a:t>
            </a:r>
          </a:p>
          <a:p>
            <a:pPr>
              <a:buNone/>
            </a:pPr>
            <a:r>
              <a:rPr lang="cs-CZ" dirty="0"/>
              <a:t>Struktura OOP není výslovně stanovena, ale vychází z principů správního řízení. Typický obsah OOP zahrnuje:</a:t>
            </a:r>
          </a:p>
          <a:p>
            <a:pPr>
              <a:buNone/>
            </a:pPr>
            <a:r>
              <a:rPr lang="cs-CZ" b="1" dirty="0"/>
              <a:t>a) Výrokovou část (vlastní opatření)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Např. co se vymezuje, zakazuje, upravuje.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Typicky např. stanovení zóny, zákaz činnosti, vymezení území.</a:t>
            </a:r>
          </a:p>
          <a:p>
            <a:pPr>
              <a:buNone/>
            </a:pPr>
            <a:r>
              <a:rPr lang="cs-CZ" b="1" dirty="0"/>
              <a:t>b) Odůvodnění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Povinné, s důrazem na vypořádání námitek a připomínek.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Důvod vydání, veřejný zájem, soulad s právními předpisy.</a:t>
            </a:r>
          </a:p>
          <a:p>
            <a:pPr>
              <a:buNone/>
            </a:pPr>
            <a:r>
              <a:rPr lang="cs-CZ" b="1" dirty="0"/>
              <a:t>c) Mapové a grafické přílohy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Často nezbytné (např. u územních plánů).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Musí být přesné, srozumitelné a veřejně dostupné.</a:t>
            </a:r>
          </a:p>
          <a:p>
            <a:pPr>
              <a:buNone/>
            </a:pPr>
            <a:r>
              <a:rPr lang="cs-CZ" b="1" dirty="0"/>
              <a:t>d) Zveřejnění a označení dne nabytí účinnosti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Klíčové pro právní účinnost opatření – bez řádného zveřejnění OOP není účinné.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63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9F020-1535-3AF5-D302-FD60A70E9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5E20F3-E6DE-ACCA-2F08-399E0253D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09903"/>
            <a:ext cx="10706100" cy="57670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🟢 4. Rozlišení OOP od jiných aktů veřejné správy</a:t>
            </a:r>
          </a:p>
          <a:p>
            <a:pPr>
              <a:buNone/>
            </a:pPr>
            <a:r>
              <a:rPr lang="cs-CZ" dirty="0"/>
              <a:t>OOP bývá někdy zaměňováno s jinými akty – klíčové je správně určit: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Není to </a:t>
            </a:r>
            <a:r>
              <a:rPr lang="cs-CZ" b="1" dirty="0"/>
              <a:t>individuální správní rozhodnutí</a:t>
            </a:r>
            <a:r>
              <a:rPr lang="cs-CZ" dirty="0"/>
              <a:t> → nemá konkrétního adresáta.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Není to </a:t>
            </a:r>
            <a:r>
              <a:rPr lang="cs-CZ" b="1" dirty="0"/>
              <a:t>obecně závazná vyhláška</a:t>
            </a:r>
            <a:r>
              <a:rPr lang="cs-CZ" dirty="0"/>
              <a:t> → není právním předpisem.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Není to </a:t>
            </a:r>
            <a:r>
              <a:rPr lang="cs-CZ" b="1" dirty="0"/>
              <a:t>vnitřní předpis</a:t>
            </a:r>
            <a:r>
              <a:rPr lang="cs-CZ" dirty="0"/>
              <a:t> → působí </a:t>
            </a:r>
            <a:r>
              <a:rPr lang="cs-CZ" b="1" dirty="0"/>
              <a:t>navenek</a:t>
            </a:r>
            <a:r>
              <a:rPr lang="cs-CZ" dirty="0"/>
              <a:t> a má </a:t>
            </a:r>
            <a:r>
              <a:rPr lang="cs-CZ" b="1" dirty="0"/>
              <a:t>právní účinky vůči třetím osobám</a:t>
            </a:r>
            <a:r>
              <a:rPr lang="cs-CZ" dirty="0"/>
              <a:t>.</a:t>
            </a:r>
          </a:p>
          <a:p>
            <a:r>
              <a:rPr lang="cs-CZ" dirty="0"/>
              <a:t>Zásadní pomoc při určení OOP poskytuje </a:t>
            </a:r>
            <a:r>
              <a:rPr lang="cs-CZ" b="1" dirty="0"/>
              <a:t>judikatura Nejvyššího správního soudu</a:t>
            </a:r>
            <a:r>
              <a:rPr lang="cs-CZ" dirty="0"/>
              <a:t>, který zdůrazňuje především kombinaci konkrétní věci a neurčitého okruhu adresátů.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27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3496F-7A1D-9561-4D40-EE0947DB9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EA90DB-50D3-0E84-ED34-8D82C19CC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09903"/>
            <a:ext cx="10706100" cy="57670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🟣 Shrnutí hlavních bodů:</a:t>
            </a:r>
          </a:p>
          <a:p>
            <a:pPr>
              <a:buFont typeface="+mj-lt"/>
              <a:buAutoNum type="arabicPeriod"/>
            </a:pPr>
            <a:r>
              <a:rPr lang="cs-CZ" dirty="0"/>
              <a:t>OOP má </a:t>
            </a:r>
            <a:r>
              <a:rPr lang="cs-CZ" b="1" dirty="0"/>
              <a:t>konkrétní předmět</a:t>
            </a:r>
            <a:r>
              <a:rPr lang="cs-CZ" dirty="0"/>
              <a:t>, ale dopadá na </a:t>
            </a:r>
            <a:r>
              <a:rPr lang="cs-CZ" b="1" dirty="0"/>
              <a:t>neurčitý počet osob</a:t>
            </a:r>
            <a:r>
              <a:rPr lang="cs-CZ" dirty="0"/>
              <a:t>.</a:t>
            </a:r>
          </a:p>
          <a:p>
            <a:pPr>
              <a:buFont typeface="+mj-lt"/>
              <a:buAutoNum type="arabicPeriod"/>
            </a:pPr>
            <a:r>
              <a:rPr lang="cs-CZ" dirty="0"/>
              <a:t>Je vydáváno </a:t>
            </a:r>
            <a:r>
              <a:rPr lang="cs-CZ" b="1" dirty="0"/>
              <a:t>z moci úřední</a:t>
            </a:r>
            <a:r>
              <a:rPr lang="cs-CZ" dirty="0"/>
              <a:t>, správním orgánem.</a:t>
            </a:r>
          </a:p>
          <a:p>
            <a:pPr>
              <a:buFont typeface="+mj-lt"/>
              <a:buAutoNum type="arabicPeriod"/>
            </a:pPr>
            <a:r>
              <a:rPr lang="cs-CZ" dirty="0"/>
              <a:t>Obsahuje </a:t>
            </a:r>
            <a:r>
              <a:rPr lang="cs-CZ" b="1" dirty="0"/>
              <a:t>výrok, odůvodnění</a:t>
            </a:r>
            <a:r>
              <a:rPr lang="cs-CZ" dirty="0"/>
              <a:t>, často i grafickou přílohu.</a:t>
            </a:r>
          </a:p>
          <a:p>
            <a:pPr>
              <a:buFont typeface="+mj-lt"/>
              <a:buAutoNum type="arabicPeriod"/>
            </a:pPr>
            <a:r>
              <a:rPr lang="cs-CZ" dirty="0"/>
              <a:t>Subjekt, který vydává OOP, musí mít k tomu </a:t>
            </a:r>
            <a:r>
              <a:rPr lang="cs-CZ" b="1" dirty="0"/>
              <a:t>zákonné zmocnění</a:t>
            </a:r>
            <a:r>
              <a:rPr lang="cs-CZ" dirty="0"/>
              <a:t>.</a:t>
            </a:r>
          </a:p>
          <a:p>
            <a:pPr>
              <a:buFont typeface="+mj-lt"/>
              <a:buAutoNum type="arabicPeriod"/>
            </a:pPr>
            <a:r>
              <a:rPr lang="cs-CZ" dirty="0"/>
              <a:t>OOP je zvláštní forma správního aktu, </a:t>
            </a:r>
            <a:r>
              <a:rPr lang="cs-CZ" b="1" dirty="0"/>
              <a:t>odlišná od rozhodnutí i právní normy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959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8E563-57E1-E8B8-4E88-C0A88F6BE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568AB-D15E-A0A9-A3C9-027892686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1253624"/>
          </a:xfrm>
        </p:spPr>
        <p:txBody>
          <a:bodyPr/>
          <a:lstStyle/>
          <a:p>
            <a:r>
              <a:rPr lang="cs-CZ" dirty="0"/>
              <a:t>III. Proces vydávání opatření obecné povahy</a:t>
            </a:r>
          </a:p>
        </p:txBody>
      </p:sp>
    </p:spTree>
    <p:extLst>
      <p:ext uri="{BB962C8B-B14F-4D97-AF65-F5344CB8AC3E}">
        <p14:creationId xmlns:p14="http://schemas.microsoft.com/office/powerpoint/2010/main" val="1747293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7700" y="346841"/>
            <a:ext cx="10706100" cy="5830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🟡 Úvod: Specifičnost procedury</a:t>
            </a:r>
          </a:p>
          <a:p>
            <a:pPr>
              <a:buNone/>
            </a:pPr>
            <a:r>
              <a:rPr lang="cs-CZ" dirty="0"/>
              <a:t>Proces vydání opatření obecné povahy je </a:t>
            </a:r>
            <a:r>
              <a:rPr lang="cs-CZ" b="1" dirty="0"/>
              <a:t>výrazně odlišný</a:t>
            </a:r>
            <a:r>
              <a:rPr lang="cs-CZ" dirty="0"/>
              <a:t> od klasického správního řízení.</a:t>
            </a:r>
            <a:br>
              <a:rPr lang="cs-CZ" dirty="0"/>
            </a:br>
            <a:r>
              <a:rPr lang="cs-CZ" dirty="0"/>
              <a:t>Zatímco u rozhodnutí se jedná o vztah orgánu veřejné moci a konkrétní osoby, u OOP jde o </a:t>
            </a:r>
            <a:r>
              <a:rPr lang="cs-CZ" b="1" dirty="0"/>
              <a:t>neadresované opatření</a:t>
            </a:r>
            <a:r>
              <a:rPr lang="cs-CZ" dirty="0"/>
              <a:t> s dopadem na </a:t>
            </a:r>
            <a:r>
              <a:rPr lang="cs-CZ" b="1" dirty="0"/>
              <a:t>neurčitý okruh subjektů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Proto správní řád v části šesté (zejména § 172–174) stanoví </a:t>
            </a:r>
            <a:r>
              <a:rPr lang="cs-CZ" b="1" dirty="0"/>
              <a:t>zvláštní, zjednodušené a přitom transparentní řízení</a:t>
            </a:r>
            <a:r>
              <a:rPr lang="cs-CZ" dirty="0"/>
              <a:t>.</a:t>
            </a:r>
          </a:p>
          <a:p>
            <a:r>
              <a:rPr lang="cs-CZ" dirty="0"/>
              <a:t>Cílem je </a:t>
            </a:r>
            <a:r>
              <a:rPr lang="cs-CZ" b="1" dirty="0"/>
              <a:t>umožnit dotčeným osobám zapojit se</a:t>
            </a:r>
            <a:r>
              <a:rPr lang="cs-CZ" dirty="0"/>
              <a:t>, ačkoli nejsou konkrétními účastníky klasického řízení.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907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4E01B-09DB-A483-F1BB-61D41D601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BFEAF0-2ABA-AA1A-00D9-6947DC38F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46841"/>
            <a:ext cx="10706100" cy="5830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🔵 1. Zahájení řízení o opatření obecné povahy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OOP </a:t>
            </a:r>
            <a:r>
              <a:rPr lang="cs-CZ" b="1" dirty="0"/>
              <a:t>nelze zahájit na žádost</a:t>
            </a:r>
            <a:r>
              <a:rPr lang="cs-CZ" dirty="0"/>
              <a:t> – správní orgán </a:t>
            </a:r>
            <a:r>
              <a:rPr lang="cs-CZ" b="1" dirty="0"/>
              <a:t>zahajuje řízení z moci úřední</a:t>
            </a:r>
            <a:r>
              <a:rPr lang="cs-CZ" dirty="0"/>
              <a:t> (§ 172 odst. 1 SŘ).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Orgán musí mít zákonné zmocnění vydat OOP.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 praxi často řízení navazuje na strategické dokumenty nebo jiné odborné podklady (např. územní studie, odborná stanoviska, krizové scénáře).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672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8F7C4-0B72-023C-CD3E-D3E6FDDD8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FA6AAD-2119-5E38-6E48-0A14A88C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46841"/>
            <a:ext cx="10706100" cy="5830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🟠 2. Návrh opatření a zveřejnění oznámení</a:t>
            </a:r>
          </a:p>
          <a:p>
            <a:pPr>
              <a:buNone/>
            </a:pPr>
            <a:r>
              <a:rPr lang="cs-CZ" dirty="0"/>
              <a:t>Správní orgán: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vypracuje návrh OOP</a:t>
            </a:r>
            <a:r>
              <a:rPr lang="cs-CZ" dirty="0"/>
              <a:t>, který musí být </a:t>
            </a:r>
            <a:r>
              <a:rPr lang="cs-CZ" b="1" dirty="0"/>
              <a:t>srozumitelný a odůvodněný</a:t>
            </a:r>
            <a:r>
              <a:rPr lang="cs-CZ" dirty="0"/>
              <a:t>, 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zveřejní oznámení</a:t>
            </a:r>
            <a:r>
              <a:rPr lang="cs-CZ" dirty="0"/>
              <a:t> o jeho projednání </a:t>
            </a:r>
            <a:r>
              <a:rPr lang="cs-CZ" b="1" dirty="0"/>
              <a:t>na úřední desce a způsobem umožňujícím dálkový přístup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Zveřejnění: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nahrazuje individuální oznámení účastníkům (ti nejsou známi),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obsahuje výzvu k </a:t>
            </a:r>
            <a:r>
              <a:rPr lang="cs-CZ" b="1" dirty="0"/>
              <a:t>podání připomínek a námitek</a:t>
            </a:r>
            <a:r>
              <a:rPr lang="cs-CZ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stanoví lhůtu, která musí být </a:t>
            </a:r>
            <a:r>
              <a:rPr lang="cs-CZ" b="1" dirty="0"/>
              <a:t>minimálně 15 dnů</a:t>
            </a:r>
            <a:r>
              <a:rPr lang="cs-CZ" dirty="0"/>
              <a:t>.</a:t>
            </a:r>
          </a:p>
          <a:p>
            <a:r>
              <a:rPr lang="cs-CZ" dirty="0"/>
              <a:t>📝 </a:t>
            </a:r>
            <a:r>
              <a:rPr lang="cs-CZ" b="1" dirty="0"/>
              <a:t>Oznámení neobsahuje plné znění návrhu</a:t>
            </a:r>
            <a:r>
              <a:rPr lang="cs-CZ" dirty="0"/>
              <a:t> – to je dostupné odděleně (např. na webu nebo v podatelně).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81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73D5B-FFCF-A3B9-E131-952F42396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I. Úvod do problematiky</a:t>
            </a:r>
          </a:p>
        </p:txBody>
      </p:sp>
    </p:spTree>
    <p:extLst>
      <p:ext uri="{BB962C8B-B14F-4D97-AF65-F5344CB8AC3E}">
        <p14:creationId xmlns:p14="http://schemas.microsoft.com/office/powerpoint/2010/main" val="1869160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A81A-A4AA-8734-CCA7-824CE67D8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076726-1303-BB46-0915-7B0DAE215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46841"/>
            <a:ext cx="10706100" cy="58301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/>
              <a:t>🔴 3. Připomínky a námitky</a:t>
            </a:r>
          </a:p>
          <a:p>
            <a:pPr>
              <a:buNone/>
            </a:pPr>
            <a:r>
              <a:rPr lang="cs-CZ" b="1" dirty="0"/>
              <a:t>✅ Připomínky: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může podat </a:t>
            </a:r>
            <a:r>
              <a:rPr lang="cs-CZ" b="1" dirty="0"/>
              <a:t>kdokoli</a:t>
            </a:r>
            <a:r>
              <a:rPr lang="cs-CZ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správní orgán je </a:t>
            </a:r>
            <a:r>
              <a:rPr lang="cs-CZ" b="1" dirty="0"/>
              <a:t>není povinen vypořádat jednotlivě</a:t>
            </a:r>
            <a:r>
              <a:rPr lang="cs-CZ" dirty="0"/>
              <a:t>, ale musí se jimi </a:t>
            </a:r>
            <a:r>
              <a:rPr lang="cs-CZ" b="1" dirty="0"/>
              <a:t>obecně zabývat</a:t>
            </a:r>
            <a:r>
              <a:rPr lang="cs-CZ" dirty="0"/>
              <a:t> v odůvodnění OOP.</a:t>
            </a:r>
          </a:p>
          <a:p>
            <a:pPr>
              <a:buNone/>
            </a:pPr>
            <a:r>
              <a:rPr lang="cs-CZ" b="1" dirty="0"/>
              <a:t>✅ Námitky: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může podat </a:t>
            </a:r>
            <a:r>
              <a:rPr lang="cs-CZ" b="1" dirty="0"/>
              <a:t>ten, jehož práva, povinnosti nebo zájmy mohou být OOP přímo dotčeny</a:t>
            </a:r>
            <a:r>
              <a:rPr lang="cs-CZ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správní orgán je </a:t>
            </a:r>
            <a:r>
              <a:rPr lang="cs-CZ" b="1" dirty="0"/>
              <a:t>povinen vypořádat jednotlivě a konkrétně</a:t>
            </a:r>
            <a:r>
              <a:rPr lang="cs-CZ" dirty="0"/>
              <a:t> v odůvodnění.</a:t>
            </a:r>
          </a:p>
          <a:p>
            <a:pPr>
              <a:buNone/>
            </a:pPr>
            <a:r>
              <a:rPr lang="cs-CZ" dirty="0"/>
              <a:t>💡 Rozdíl: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Připomínka = obecné stanovisko,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Námitka = individuální obrana konkrétního právního zájmu.</a:t>
            </a:r>
          </a:p>
          <a:p>
            <a:r>
              <a:rPr lang="cs-CZ" dirty="0"/>
              <a:t>📌 O podání námitky </a:t>
            </a:r>
            <a:r>
              <a:rPr lang="cs-CZ" b="1" dirty="0"/>
              <a:t>se nerozhoduje samostatně</a:t>
            </a:r>
            <a:r>
              <a:rPr lang="cs-CZ" dirty="0"/>
              <a:t> – správní orgán je </a:t>
            </a:r>
            <a:r>
              <a:rPr lang="cs-CZ" b="1" dirty="0"/>
              <a:t>posoudí v rámci odůvodnění OOP</a:t>
            </a:r>
            <a:r>
              <a:rPr lang="cs-CZ" dirty="0"/>
              <a:t> jako celku.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827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91AC9-742D-1F22-CA01-DE246F613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72572C-6D6D-DAC0-8A0A-6CCD5DB33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46841"/>
            <a:ext cx="10706100" cy="5830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🟢 4. Vydání opatření a jeho odůvodnění</a:t>
            </a:r>
          </a:p>
          <a:p>
            <a:pPr>
              <a:buNone/>
            </a:pPr>
            <a:r>
              <a:rPr lang="cs-CZ" dirty="0"/>
              <a:t>Po uplynutí lhůty pro připomínky a námitky: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správní orgán může návrh </a:t>
            </a:r>
            <a:r>
              <a:rPr lang="cs-CZ" b="1" dirty="0"/>
              <a:t>upravit</a:t>
            </a:r>
            <a:r>
              <a:rPr lang="cs-CZ" dirty="0"/>
              <a:t> na základě podnětů,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následně OOP </a:t>
            </a:r>
            <a:r>
              <a:rPr lang="cs-CZ" b="1" dirty="0"/>
              <a:t>vydá</a:t>
            </a:r>
            <a:r>
              <a:rPr lang="cs-CZ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opatření musí být odůvodněno</a:t>
            </a:r>
            <a:r>
              <a:rPr lang="cs-CZ" dirty="0"/>
              <a:t>, a to zejména v části: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proč bylo OOP vydáno,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jak byly vypořádány připomínky a námitky,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jaký veřejný zájem je sledován,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jaké odborné podklady byly zohledněny.</a:t>
            </a:r>
          </a:p>
          <a:p>
            <a:r>
              <a:rPr lang="cs-CZ" dirty="0"/>
              <a:t>🗺️ V případě potřeby může být součástí také </a:t>
            </a:r>
            <a:r>
              <a:rPr lang="cs-CZ" b="1" dirty="0"/>
              <a:t>grafická část</a:t>
            </a:r>
            <a:r>
              <a:rPr lang="cs-CZ" dirty="0"/>
              <a:t> (např. výkresy, mapy).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609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E7EAB-0A20-BCC8-2913-ED3EF5793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0ACC55-D64F-1FFC-199D-1FE890D85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46841"/>
            <a:ext cx="10706100" cy="5830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🟣 5. Zveřejnění OOP a nabytí účinnosti</a:t>
            </a:r>
          </a:p>
          <a:p>
            <a:pPr>
              <a:buNone/>
            </a:pPr>
            <a:r>
              <a:rPr lang="cs-CZ" dirty="0"/>
              <a:t>Vydané OOP musí být: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zveřejněno na úřední desce</a:t>
            </a:r>
            <a:r>
              <a:rPr lang="cs-CZ" dirty="0"/>
              <a:t> a způsobem umožňujícím dálkový přístup,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tímto okamžikem je OOP </a:t>
            </a:r>
            <a:r>
              <a:rPr lang="cs-CZ" b="1" dirty="0"/>
              <a:t>oznámeno veřejnosti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Nabytí účinnosti: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zpravidla </a:t>
            </a:r>
            <a:r>
              <a:rPr lang="cs-CZ" b="1" dirty="0"/>
              <a:t>15. dnem po vyvěšení</a:t>
            </a:r>
            <a:r>
              <a:rPr lang="cs-CZ" dirty="0"/>
              <a:t>, není-li stanoveno jinak,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není-li řádně zveřejněno, OOP </a:t>
            </a:r>
            <a:r>
              <a:rPr lang="cs-CZ" b="1" dirty="0"/>
              <a:t>není účinné a nelze se jím řídit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863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221DD-D916-C3BD-22AA-812C46855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2F185F-AEAE-07BE-B817-B02A823AB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46841"/>
            <a:ext cx="10706100" cy="5830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⚫ 6. Vyloučení některých ustanovení správního řádu (§ 174 odst. 1 SŘ)</a:t>
            </a:r>
          </a:p>
          <a:p>
            <a:pPr>
              <a:buNone/>
            </a:pPr>
            <a:r>
              <a:rPr lang="cs-CZ" dirty="0"/>
              <a:t>Při řízení o OOP se </a:t>
            </a:r>
            <a:r>
              <a:rPr lang="cs-CZ" b="1" dirty="0"/>
              <a:t>nepoužijí</a:t>
            </a:r>
            <a:r>
              <a:rPr lang="cs-CZ" dirty="0"/>
              <a:t> některá ustanovení správního řádu – např. ta 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zahájení řízení na žádost,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dokazování,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vydání rozhodnutí ve věci,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právní moci a vykonatelnosti rozhodnutí.</a:t>
            </a:r>
          </a:p>
          <a:p>
            <a:r>
              <a:rPr lang="cs-CZ" dirty="0"/>
              <a:t>📌 Jde tedy o </a:t>
            </a:r>
            <a:r>
              <a:rPr lang="cs-CZ" b="1" dirty="0"/>
              <a:t>zjednodušený, zvláštní proces</a:t>
            </a:r>
            <a:r>
              <a:rPr lang="cs-CZ" dirty="0"/>
              <a:t>, který však </a:t>
            </a:r>
            <a:r>
              <a:rPr lang="cs-CZ" b="1" dirty="0"/>
              <a:t>musí zachovat základní zásady správního řízení</a:t>
            </a:r>
            <a:r>
              <a:rPr lang="cs-CZ" dirty="0"/>
              <a:t> (zejména princip legality, přiměřenosti, ochrany práv dotčených osob).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464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477F6-CB21-5325-21FF-E90C2DF91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6F6524-13AC-EC83-4C2B-838442910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46841"/>
            <a:ext cx="10706100" cy="5830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🟠 Shrnutí procesu vydání OOP: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Řízení je zahájeno z moci úřední.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Správní orgán vypracuje návrh OOP a oznámí jeho projednání.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Dotčení mohou podávat připomínky (každý) a námitky (dotčené osoby).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OOP musí být odůvodněno a zveřejněno.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Nepoužijí se některá ustanovení SŘ, ale platí zásady správního řízení.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Účinnost nastává zveřejněním, nejčastěji 15. dnem po vyvěšení.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52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5E3E1-DB40-AF41-AE15-6044B053E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A3FEF-8FF4-B2D2-6F92-4E11A8A81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IV. Přezkum a zrušení opatření obecné povahy</a:t>
            </a:r>
          </a:p>
        </p:txBody>
      </p:sp>
    </p:spTree>
    <p:extLst>
      <p:ext uri="{BB962C8B-B14F-4D97-AF65-F5344CB8AC3E}">
        <p14:creationId xmlns:p14="http://schemas.microsoft.com/office/powerpoint/2010/main" val="2894703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3783BB-584A-40C7-951E-CC9114336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/>
          <a:lstStyle/>
          <a:p>
            <a:pPr>
              <a:buNone/>
            </a:pPr>
            <a:r>
              <a:rPr lang="cs-CZ" b="1" dirty="0"/>
              <a:t>🟡 Úvod: Proč řešit přezkum OOP?</a:t>
            </a:r>
          </a:p>
          <a:p>
            <a:pPr>
              <a:buNone/>
            </a:pPr>
            <a:r>
              <a:rPr lang="cs-CZ" dirty="0"/>
              <a:t>Ačkoli opatření obecné povahy </a:t>
            </a:r>
            <a:r>
              <a:rPr lang="cs-CZ" b="1" dirty="0"/>
              <a:t>není klasickým správním rozhodnutím</a:t>
            </a:r>
            <a:r>
              <a:rPr lang="cs-CZ" dirty="0"/>
              <a:t>, </a:t>
            </a:r>
            <a:r>
              <a:rPr lang="cs-CZ" b="1" dirty="0"/>
              <a:t>může zasáhnout do práv osob</a:t>
            </a:r>
            <a:r>
              <a:rPr lang="cs-CZ" dirty="0"/>
              <a:t>, často velmi citelně – např. omezením užívání majetku, zákazy vstupu, změnou funkčního využití území apod.</a:t>
            </a:r>
          </a:p>
          <a:p>
            <a:r>
              <a:rPr lang="cs-CZ" dirty="0"/>
              <a:t>Proto je důležité, aby existovaly </a:t>
            </a:r>
            <a:r>
              <a:rPr lang="cs-CZ" b="1" dirty="0"/>
              <a:t>účinné právní prostředky obrany</a:t>
            </a:r>
            <a:r>
              <a:rPr lang="cs-CZ" dirty="0"/>
              <a:t>, které zároveň respektují </a:t>
            </a:r>
            <a:r>
              <a:rPr lang="cs-CZ" b="1" dirty="0"/>
              <a:t>povahu a charakter OOP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7302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B7731-EC2B-F975-479B-AF0689E75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35EBB8-E28E-4FA1-21EA-5768CBD4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🔵 1. Nepřípustnost opravných prostředků podle správního řádu</a:t>
            </a:r>
          </a:p>
          <a:p>
            <a:pPr>
              <a:buNone/>
            </a:pPr>
            <a:r>
              <a:rPr lang="cs-CZ" dirty="0"/>
              <a:t>Opatření obecné povahy </a:t>
            </a:r>
            <a:r>
              <a:rPr lang="cs-CZ" b="1" dirty="0"/>
              <a:t>není rozhodnutím ve smyslu § 9 správního řádu</a:t>
            </a:r>
            <a:r>
              <a:rPr lang="cs-CZ" dirty="0"/>
              <a:t>, a proto proti němu </a:t>
            </a:r>
            <a:r>
              <a:rPr lang="cs-CZ" b="1" dirty="0"/>
              <a:t>nelze podat odvolání, rozklad ani jiné opravné prostředky</a:t>
            </a:r>
            <a:r>
              <a:rPr lang="cs-CZ" dirty="0"/>
              <a:t> podle části druhé správního řádu.</a:t>
            </a:r>
          </a:p>
          <a:p>
            <a:pPr>
              <a:buNone/>
            </a:pPr>
            <a:r>
              <a:rPr lang="cs-CZ" dirty="0"/>
              <a:t>To platí </a:t>
            </a:r>
            <a:r>
              <a:rPr lang="cs-CZ" b="1" dirty="0"/>
              <a:t>bez výjimky</a:t>
            </a:r>
            <a:r>
              <a:rPr lang="cs-CZ" dirty="0"/>
              <a:t> – i v případech, kdy má OOP závažné důsledky pro konkrétní osoby.</a:t>
            </a:r>
          </a:p>
          <a:p>
            <a:r>
              <a:rPr lang="cs-CZ" dirty="0"/>
              <a:t>Zákon však zajišťuje ochranu práv </a:t>
            </a:r>
            <a:r>
              <a:rPr lang="cs-CZ" b="1" dirty="0"/>
              <a:t>jinými prostředky – především soudním přezkumem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055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0F604-9349-D3B1-86B7-011C8205F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CBA79D-93E2-6DCC-B0F5-8F0E7566F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🟠 2. Soudní přezkum opatření obecné povahy</a:t>
            </a:r>
          </a:p>
          <a:p>
            <a:pPr>
              <a:buNone/>
            </a:pPr>
            <a:r>
              <a:rPr lang="cs-CZ" b="1" dirty="0"/>
              <a:t>📌 Právní úprava:</a:t>
            </a:r>
          </a:p>
          <a:p>
            <a:pPr>
              <a:buNone/>
            </a:pPr>
            <a:r>
              <a:rPr lang="cs-CZ" dirty="0"/>
              <a:t>Soudní přezkum je upraven v </a:t>
            </a:r>
            <a:r>
              <a:rPr lang="cs-CZ" b="1" dirty="0"/>
              <a:t>§ 101a až § 101d zákona č. 150/2002 Sb., soudní řád správní (s. ř. s.)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Jedná se o </a:t>
            </a:r>
            <a:r>
              <a:rPr lang="cs-CZ" b="1" dirty="0"/>
              <a:t>speciální typ řízení před správním soudem</a:t>
            </a:r>
            <a:r>
              <a:rPr lang="cs-CZ" dirty="0"/>
              <a:t>, který je určen výlučně k </a:t>
            </a:r>
            <a:r>
              <a:rPr lang="cs-CZ" b="1" dirty="0"/>
              <a:t>posouzení zákonnosti vydaného OOP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b="1" dirty="0"/>
              <a:t>✅ Aktivní legitimace:</a:t>
            </a:r>
          </a:p>
          <a:p>
            <a:pPr>
              <a:buNone/>
            </a:pPr>
            <a:r>
              <a:rPr lang="cs-CZ" dirty="0"/>
              <a:t>Žalobu může podat: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každý, kdo tvrdí, že byl na svých právech zkrácen vydáním OOP (např. vlastník pozemku, který je nově označen jako nezastavitelná plocha),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typicky jde o osoby, které podaly námitky a ty nebyly vypořádány, nebo o osoby, kterých se OOP dotýká přímo ve výkonu jejich práv.</a:t>
            </a:r>
          </a:p>
          <a:p>
            <a:pPr>
              <a:buNone/>
            </a:pPr>
            <a:r>
              <a:rPr lang="cs-CZ" b="1" dirty="0"/>
              <a:t>✅ Pasivní legitimace: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Žalovaným je vždy správní orgán, který OOP vydal.</a:t>
            </a:r>
          </a:p>
          <a:p>
            <a:pPr>
              <a:buNone/>
            </a:pPr>
            <a:r>
              <a:rPr lang="cs-CZ" b="1" dirty="0"/>
              <a:t>✅ Lhůta pro podání žaloby: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Do 1 roku od účinnosti OOP, přičemž lhůta běží objektivně – bez ohledu na to, kdy se o OOP žalobce dozvěděl.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27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A5915-1324-0021-9E9D-CC35AB06D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00F6EC-DC2A-4A15-9445-4BDF57A1E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🔴 3. Možnosti rozhodnutí soudu</a:t>
            </a:r>
          </a:p>
          <a:p>
            <a:pPr>
              <a:buNone/>
            </a:pPr>
            <a:r>
              <a:rPr lang="cs-CZ" dirty="0"/>
              <a:t>Soud může: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Zrušit OOP nebo jeho část</a:t>
            </a:r>
            <a:r>
              <a:rPr lang="cs-CZ" dirty="0"/>
              <a:t> – pokud je v rozporu se zákonem nebo pokud nebyl dodržen postup při jeho vydání.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Odmítnout žalobu</a:t>
            </a:r>
            <a:r>
              <a:rPr lang="cs-CZ" dirty="0"/>
              <a:t> – např. pro opožděnost, zjevnou nedůvodnost, nedostatek aktivní legitimace.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Zamítnout žalobu</a:t>
            </a:r>
            <a:r>
              <a:rPr lang="cs-CZ" dirty="0"/>
              <a:t> – pokud opatření není nezákonné.</a:t>
            </a:r>
          </a:p>
          <a:p>
            <a:pPr>
              <a:buNone/>
            </a:pPr>
            <a:r>
              <a:rPr lang="cs-CZ" dirty="0"/>
              <a:t>Zrušení má právní účinky </a:t>
            </a:r>
            <a:r>
              <a:rPr lang="cs-CZ" b="1" dirty="0"/>
              <a:t>ex </a:t>
            </a:r>
            <a:r>
              <a:rPr lang="cs-CZ" b="1" dirty="0" err="1"/>
              <a:t>tunc</a:t>
            </a:r>
            <a:r>
              <a:rPr lang="cs-CZ" dirty="0"/>
              <a:t> – tedy jako by OOP nikdy nenabylo účinnosti.</a:t>
            </a:r>
          </a:p>
          <a:p>
            <a:r>
              <a:rPr lang="cs-CZ" dirty="0"/>
              <a:t>📌 Výjimečně může soud určit, že zrušení OOP má </a:t>
            </a:r>
            <a:r>
              <a:rPr lang="cs-CZ" b="1" dirty="0"/>
              <a:t>účinky ex </a:t>
            </a:r>
            <a:r>
              <a:rPr lang="cs-CZ" b="1" dirty="0" err="1"/>
              <a:t>nunc</a:t>
            </a:r>
            <a:r>
              <a:rPr lang="cs-CZ" dirty="0"/>
              <a:t> (do budoucna), pokud by zpětné zrušení způsobilo nevratný zásah do právních jistot třetích osob.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10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7700" y="557048"/>
            <a:ext cx="10706100" cy="5619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🟡 Co je to opatření obecné povahy (OOP)?</a:t>
            </a:r>
          </a:p>
          <a:p>
            <a:pPr>
              <a:buNone/>
            </a:pPr>
            <a:r>
              <a:rPr lang="cs-CZ" dirty="0"/>
              <a:t>Opatření obecné povahy je </a:t>
            </a:r>
            <a:r>
              <a:rPr lang="cs-CZ" b="1" dirty="0"/>
              <a:t>specifická forma správního aktu</a:t>
            </a:r>
            <a:r>
              <a:rPr lang="cs-CZ" dirty="0"/>
              <a:t>, která v sobě </a:t>
            </a:r>
            <a:r>
              <a:rPr lang="cs-CZ" b="1" dirty="0"/>
              <a:t>kombinuje prvky normativní a prvky individuální</a:t>
            </a:r>
            <a:r>
              <a:rPr lang="cs-CZ" dirty="0"/>
              <a:t>. Nejde tedy ani o klasický právní předpis (jako vyhláška), ani o klasické správní rozhodnutí (např. stavební povolení).</a:t>
            </a:r>
          </a:p>
          <a:p>
            <a:r>
              <a:rPr lang="cs-CZ" dirty="0"/>
              <a:t>Z právního hlediska jde o </a:t>
            </a:r>
            <a:r>
              <a:rPr lang="cs-CZ" b="1" dirty="0"/>
              <a:t>správní akt smíšené povahy</a:t>
            </a:r>
            <a:r>
              <a:rPr lang="cs-CZ" dirty="0"/>
              <a:t>, který upravuje </a:t>
            </a:r>
            <a:r>
              <a:rPr lang="cs-CZ" b="1" dirty="0"/>
              <a:t>konkrétní situaci s dopadem na neurčitý okruh adresátů</a:t>
            </a:r>
            <a:r>
              <a:rPr lang="cs-CZ" dirty="0"/>
              <a:t>.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920285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7D40C-1BCA-87DC-46B2-161DB520A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8B1B3A-945E-142B-58A6-DAD561392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🟢 4. Přezkum OOP v kontextu judikatury</a:t>
            </a:r>
          </a:p>
          <a:p>
            <a:pPr>
              <a:buNone/>
            </a:pPr>
            <a:r>
              <a:rPr lang="cs-CZ" dirty="0"/>
              <a:t>Nejvyšší správní soud se opakovaně zabýval přezkumem OOP – zejména v případech: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územních plánů a jejich změn</a:t>
            </a:r>
            <a:r>
              <a:rPr lang="cs-CZ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opatření vydaných orgány ochrany přírody</a:t>
            </a:r>
            <a:r>
              <a:rPr lang="cs-CZ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mimořádných opatření během pandemie</a:t>
            </a:r>
            <a:r>
              <a:rPr lang="cs-CZ" dirty="0"/>
              <a:t> (např. zákaz volného pohybu, povinnost testování apod.).</a:t>
            </a:r>
          </a:p>
          <a:p>
            <a:pPr>
              <a:buNone/>
            </a:pPr>
            <a:r>
              <a:rPr lang="cs-CZ" dirty="0"/>
              <a:t>Judikatura NSS stanovila, že: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OOP </a:t>
            </a:r>
            <a:r>
              <a:rPr lang="cs-CZ" b="1" dirty="0"/>
              <a:t>musí být přezkoumatelné</a:t>
            </a:r>
            <a:r>
              <a:rPr lang="cs-CZ" dirty="0"/>
              <a:t>, tj. srozumitelně odůvodněné a logicky navazující na podklady,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vypořádání námitek musí být </a:t>
            </a:r>
            <a:r>
              <a:rPr lang="cs-CZ" b="1" dirty="0"/>
              <a:t>věcné, konkrétní a přezkoumatelné</a:t>
            </a:r>
            <a:r>
              <a:rPr lang="cs-CZ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soud </a:t>
            </a:r>
            <a:r>
              <a:rPr lang="cs-CZ" b="1" dirty="0"/>
              <a:t>nepřezkoumává věcnou správnost nebo účelnost</a:t>
            </a:r>
            <a:r>
              <a:rPr lang="cs-CZ" dirty="0"/>
              <a:t>, ale pouze </a:t>
            </a:r>
            <a:r>
              <a:rPr lang="cs-CZ" b="1" dirty="0"/>
              <a:t>zákonnost</a:t>
            </a:r>
            <a:r>
              <a:rPr lang="cs-CZ" dirty="0"/>
              <a:t> a </a:t>
            </a:r>
            <a:r>
              <a:rPr lang="cs-CZ" b="1" dirty="0"/>
              <a:t>procesní postup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232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65CCC-C641-9342-5373-99616D174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64A42D-F888-0D95-A53C-4DFEF7157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🟣 Shrnutí hlavních bodů: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Proti OOP není přípustné odvolání ani jiné správní opravné prostředky.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Lze podat žalobu dle § 101a s. ř. s., do 1 roku od účinnosti OOP.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Žalobcem může být každý, kdo tvrdí, že byl zkrácen na právech.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Soud může OOP zrušit zcela, částečně, nebo žalobu zamítnout.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Judikatura NSS je bohatá a vytváří standardy pro zákonnost a přezkoumatelnost OOP.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584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60D91-3F0B-6CFF-E3DE-8EA2441DF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9DA4B-C6EC-252C-6479-6E9828DB49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V. Příklady a aplikační praxe</a:t>
            </a:r>
          </a:p>
        </p:txBody>
      </p:sp>
    </p:spTree>
    <p:extLst>
      <p:ext uri="{BB962C8B-B14F-4D97-AF65-F5344CB8AC3E}">
        <p14:creationId xmlns:p14="http://schemas.microsoft.com/office/powerpoint/2010/main" val="3956387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38501-C9C0-CEA9-338B-499B350FA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C6A8B6-5577-4F64-DAB2-2E64FACD7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🟡 Opatření obecné povahy v právních předpisech</a:t>
            </a:r>
          </a:p>
          <a:p>
            <a:pPr>
              <a:buNone/>
            </a:pPr>
            <a:r>
              <a:rPr lang="cs-CZ" dirty="0"/>
              <a:t>Veřejná správa využívá OOP v celé řadě oblastí – vždy tam, kde je třeba upravit </a:t>
            </a:r>
            <a:r>
              <a:rPr lang="cs-CZ" b="1" dirty="0"/>
              <a:t>konkrétní situaci</a:t>
            </a:r>
            <a:r>
              <a:rPr lang="cs-CZ" dirty="0"/>
              <a:t>, která </a:t>
            </a:r>
            <a:r>
              <a:rPr lang="cs-CZ" b="1" dirty="0"/>
              <a:t>dopadá na neurčitý okruh adresátů</a:t>
            </a:r>
            <a:r>
              <a:rPr lang="cs-CZ" dirty="0"/>
              <a:t>, a současně není vhodné použít rozhodnutí nebo právní předpis.</a:t>
            </a:r>
          </a:p>
          <a:p>
            <a:r>
              <a:rPr lang="cs-CZ" dirty="0"/>
              <a:t>Zde jsou </a:t>
            </a:r>
            <a:r>
              <a:rPr lang="cs-CZ" b="1" dirty="0"/>
              <a:t>nejčastější oblasti a příklady OOP podle zvláštních zákonů</a:t>
            </a:r>
            <a:r>
              <a:rPr lang="cs-CZ" dirty="0"/>
              <a:t>: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423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60616-738F-767E-1BB6-4DC71DB51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0FA258-71F9-56A5-6F93-EA7F60C28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🔵 1. Územní plánování – stavební zákon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Nejběžnější forma OOP v české praxi.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Např. </a:t>
            </a:r>
            <a:r>
              <a:rPr lang="cs-CZ" b="1" dirty="0"/>
              <a:t>územní plán, regulační plán, územní studie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Ovlivňuje vlastnická práva, hodnotu pozemků, způsob jejich využití.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Vydává jej obec v samostatné působnosti, ale podle veřejného práva.</a:t>
            </a:r>
          </a:p>
          <a:p>
            <a:r>
              <a:rPr lang="cs-CZ" dirty="0"/>
              <a:t>📝 Příklad: Obec schválí nový územní plán, kterým určí konkrétní pozemky jako nezastavitelné – dotýká se to desítek vlastníků, ale nejsou jmenovitě určeni → typické OOP.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011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A8574-76FA-BA6F-2220-3B78D6B3E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A771BB-60C5-1A41-99BF-13791E55E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🔵 2. Ochrana přírody a krajiny – zákon č. 114/1992 Sb.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Orgány ochrany přírody mohou </a:t>
            </a:r>
            <a:r>
              <a:rPr lang="cs-CZ" b="1" dirty="0"/>
              <a:t>vydat OOP</a:t>
            </a:r>
            <a:r>
              <a:rPr lang="cs-CZ" dirty="0"/>
              <a:t>, např. zákaz vstupu do chráněného území, režimové omezení v NP nebo CHKO.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Typicky se to týká </a:t>
            </a:r>
            <a:r>
              <a:rPr lang="cs-CZ" b="1" dirty="0"/>
              <a:t>konkrétní lokality</a:t>
            </a:r>
            <a:r>
              <a:rPr lang="cs-CZ" dirty="0"/>
              <a:t>, ale neznámého počtu návštěvníků.</a:t>
            </a:r>
          </a:p>
          <a:p>
            <a:r>
              <a:rPr lang="cs-CZ" dirty="0"/>
              <a:t>📝 Příklad: Správa národního parku vymezí zónu klidu se zákazem vstupu během hnízdění ptáků – konkrétní území, ale dopad na veřejnost → opět OOP.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203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17E4A-FE82-DF9E-BEE1-7D85B6C4C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EA9C93-6285-956F-3B1D-FE39C7D0D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🔵 3. Veřejné zdraví – zákon č. 258/2000 Sb.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Krajské hygienické stanice (KHS) mohou </a:t>
            </a:r>
            <a:r>
              <a:rPr lang="cs-CZ" b="1" dirty="0"/>
              <a:t>vydávat mimořádná opatření</a:t>
            </a:r>
            <a:r>
              <a:rPr lang="cs-CZ" dirty="0"/>
              <a:t> formou OOP – např. omezení provozu škol, zákaz veřejných akcí, povinnost testování.</a:t>
            </a:r>
          </a:p>
          <a:p>
            <a:pPr>
              <a:buNone/>
            </a:pPr>
            <a:r>
              <a:rPr lang="cs-CZ" dirty="0"/>
              <a:t>📝 Příklad: V době epidemie KHS vydá OOP zakazující konání veřejných akcí nad 100 osob v určitém okrese.</a:t>
            </a:r>
          </a:p>
          <a:p>
            <a:r>
              <a:rPr lang="cs-CZ" dirty="0"/>
              <a:t>💡 Tato OOP byla hojně přezkoumávána správními soudy v době pandemie covidu-19 – důraz byl kladen na </a:t>
            </a:r>
            <a:r>
              <a:rPr lang="cs-CZ" b="1" dirty="0"/>
              <a:t>přezkoumatelnost, přiměřenost a řádné odůvodnění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872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5E82E-27A6-04B7-F2F9-A90F07126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D7A720-3572-2592-9539-FD3282193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🔵 4. Vodní zákon, zákon o silničním provozu, lesní zákon apod.</a:t>
            </a:r>
          </a:p>
          <a:p>
            <a:pPr>
              <a:buNone/>
            </a:pPr>
            <a:r>
              <a:rPr lang="cs-CZ" dirty="0"/>
              <a:t>Další příklady OOP: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Zákaz vstupu do lesů z důvodu kůrovcové kalamity</a:t>
            </a:r>
            <a:r>
              <a:rPr lang="cs-CZ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stanovení ochranného pásma kolem vodního zdroje</a:t>
            </a:r>
            <a:r>
              <a:rPr lang="cs-CZ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dočasné přesměrování dopravy při uzavírkách</a:t>
            </a:r>
            <a:r>
              <a:rPr lang="cs-CZ" dirty="0"/>
              <a:t> (např. při opravách silnic).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3442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49A59-0205-4E81-B2E5-89B07468B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7B8139-E1DF-E768-13C9-E052A8366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🟢 Shrnutí:</a:t>
            </a:r>
          </a:p>
          <a:p>
            <a:pPr>
              <a:buFont typeface="+mj-lt"/>
              <a:buAutoNum type="arabicPeriod"/>
            </a:pPr>
            <a:r>
              <a:rPr lang="cs-CZ" dirty="0"/>
              <a:t>OOP je hojně využíváno ve správní praxi, zejména v </a:t>
            </a:r>
            <a:r>
              <a:rPr lang="cs-CZ" b="1" dirty="0"/>
              <a:t>územním plánování, ochraně přírody, veřejném zdraví a krizovém řízení</a:t>
            </a:r>
            <a:r>
              <a:rPr lang="cs-CZ" dirty="0"/>
              <a:t>.</a:t>
            </a:r>
          </a:p>
          <a:p>
            <a:pPr>
              <a:buFont typeface="+mj-lt"/>
              <a:buAutoNum type="arabicPeriod"/>
            </a:pPr>
            <a:r>
              <a:rPr lang="cs-CZ" dirty="0"/>
              <a:t>Vydává se při </a:t>
            </a:r>
            <a:r>
              <a:rPr lang="cs-CZ" b="1" dirty="0"/>
              <a:t>potřebě konkrétní úpravy s dopadem na neurčitou skupinu osob</a:t>
            </a:r>
            <a:r>
              <a:rPr lang="cs-CZ" dirty="0"/>
              <a:t>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Judikatura správních soudů</a:t>
            </a:r>
            <a:r>
              <a:rPr lang="cs-CZ" dirty="0"/>
              <a:t> – zejména NSS – neustále formuje požadavky na jejich </a:t>
            </a:r>
            <a:r>
              <a:rPr lang="cs-CZ" b="1" dirty="0"/>
              <a:t>odůvodnění, přiměřenost a transparentnost</a:t>
            </a:r>
            <a:r>
              <a:rPr lang="cs-CZ" dirty="0"/>
              <a:t>.</a:t>
            </a:r>
          </a:p>
          <a:p>
            <a:pPr>
              <a:buFont typeface="+mj-lt"/>
              <a:buAutoNum type="arabicPeriod"/>
            </a:pPr>
            <a:r>
              <a:rPr lang="cs-CZ"/>
              <a:t>Pochopení reálných příkladů napomáhá </a:t>
            </a:r>
            <a:r>
              <a:rPr lang="cs-CZ" b="1"/>
              <a:t>rozpoznat OOP v praxi a zvolit správný právní režim</a:t>
            </a:r>
            <a:r>
              <a:rPr lang="cs-CZ"/>
              <a:t>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4807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EAFB1-E2B8-BA84-0ACB-68B3C350A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15C93C-1606-C8BC-24B2-4C9D54334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Jungmannova 17 | 110 00 Praha 1 | Česká republika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358B16-C9D6-E5F3-7FC0-84FE26E43B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39</a:t>
            </a:fld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E5515805-19B1-86D4-54C2-81A28FFB20B1}"/>
              </a:ext>
            </a:extLst>
          </p:cNvPr>
          <p:cNvSpPr txBox="1">
            <a:spLocks/>
          </p:cNvSpPr>
          <p:nvPr/>
        </p:nvSpPr>
        <p:spPr>
          <a:xfrm>
            <a:off x="650079" y="4211869"/>
            <a:ext cx="9422858" cy="5154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r>
              <a:rPr lang="cs-CZ" dirty="0" err="1"/>
              <a:t>cevro.cz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97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B4A7F-E22C-5048-62EC-72495414E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F2BDF3-4D7B-FEBD-443F-28E310A8D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7048"/>
            <a:ext cx="10706100" cy="5619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🟡 Právní úprava</a:t>
            </a:r>
          </a:p>
          <a:p>
            <a:pPr>
              <a:buNone/>
            </a:pPr>
            <a:r>
              <a:rPr lang="cs-CZ" dirty="0"/>
              <a:t>OOP je upraveno v </a:t>
            </a:r>
            <a:r>
              <a:rPr lang="cs-CZ" b="1" dirty="0"/>
              <a:t>části šesté správního řádu</a:t>
            </a:r>
            <a:r>
              <a:rPr lang="cs-CZ" dirty="0"/>
              <a:t>, konkrétně v </a:t>
            </a:r>
            <a:r>
              <a:rPr lang="cs-CZ" b="1" dirty="0"/>
              <a:t>§ 171 až § 174 zákona č. 500/2004 Sb., správní řád, ve znění pozdějších předpisů</a:t>
            </a:r>
            <a:endParaRPr lang="cs-CZ" dirty="0"/>
          </a:p>
          <a:p>
            <a:r>
              <a:rPr lang="cs-CZ" dirty="0"/>
              <a:t>Tato část byla do správního řádu vložena při jeho přijetí v roce 2004 – předtím české správní právo s tímto institutem </a:t>
            </a:r>
            <a:r>
              <a:rPr lang="cs-CZ" b="1" dirty="0"/>
              <a:t>systematicky nepracovalo</a:t>
            </a:r>
            <a:r>
              <a:rPr lang="cs-CZ" dirty="0"/>
              <a:t>. Inspirací byly </a:t>
            </a:r>
            <a:r>
              <a:rPr lang="cs-CZ" b="1" dirty="0"/>
              <a:t>německé a rakouské právní úpravy</a:t>
            </a:r>
            <a:r>
              <a:rPr lang="cs-CZ" dirty="0"/>
              <a:t>.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196024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7677B-6081-A08E-D063-201AD8805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17FC46-849C-7BAE-09A2-291F25EB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7048"/>
            <a:ext cx="10706100" cy="5619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🟡 Proč vznikl institut opatření obecné povahy?</a:t>
            </a:r>
          </a:p>
          <a:p>
            <a:pPr>
              <a:buNone/>
            </a:pPr>
            <a:r>
              <a:rPr lang="cs-CZ" dirty="0"/>
              <a:t>Důvodem bylo to, že v praxi existovaly </a:t>
            </a:r>
            <a:r>
              <a:rPr lang="cs-CZ" b="1" dirty="0"/>
              <a:t>rozhodovací potřeby veřejné správy</a:t>
            </a:r>
            <a:r>
              <a:rPr lang="cs-CZ" dirty="0"/>
              <a:t>, které </a:t>
            </a:r>
            <a:r>
              <a:rPr lang="cs-CZ" b="1" dirty="0"/>
              <a:t>nebylo možné dostatečně pokrýt ani rozhodnutím, ani právním předpisem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Například: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Rozhodnutí</a:t>
            </a:r>
            <a:r>
              <a:rPr lang="cs-CZ" dirty="0"/>
              <a:t> se vztahuje ke </a:t>
            </a:r>
            <a:r>
              <a:rPr lang="cs-CZ" b="1" dirty="0"/>
              <a:t>konkrétní osobě a konkrétní věci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Obecně závazná vyhláška</a:t>
            </a:r>
            <a:r>
              <a:rPr lang="cs-CZ" dirty="0"/>
              <a:t> má </a:t>
            </a:r>
            <a:r>
              <a:rPr lang="cs-CZ" b="1" dirty="0"/>
              <a:t>abstraktní povahu</a:t>
            </a:r>
            <a:r>
              <a:rPr lang="cs-CZ" dirty="0"/>
              <a:t> – upravuje obecná pravidla pro všechny v daném území.</a:t>
            </a:r>
          </a:p>
          <a:p>
            <a:pPr>
              <a:buNone/>
            </a:pPr>
            <a:r>
              <a:rPr lang="cs-CZ" dirty="0"/>
              <a:t>Ale co když je třeba upravit </a:t>
            </a:r>
            <a:r>
              <a:rPr lang="cs-CZ" b="1" dirty="0"/>
              <a:t>konkrétní situaci, která se týká mnoha neznámých osob</a:t>
            </a:r>
            <a:r>
              <a:rPr lang="cs-CZ" dirty="0"/>
              <a:t>?</a:t>
            </a:r>
          </a:p>
          <a:p>
            <a:r>
              <a:rPr lang="cs-CZ" dirty="0"/>
              <a:t>Např. územní plán obce – týká se konkrétního území, ale ovlivňuje různé vlastníky a další subjekty. V takovém případě je vhodným nástrojem </a:t>
            </a:r>
            <a:r>
              <a:rPr lang="cs-CZ" b="1" dirty="0"/>
              <a:t>právě opatření obecné povahy</a:t>
            </a:r>
            <a:r>
              <a:rPr lang="cs-CZ" dirty="0"/>
              <a:t>.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78233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434AE-8147-6544-36AB-82638C4E1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88D591-622B-2C18-611C-4A6B40F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7048"/>
            <a:ext cx="10706100" cy="5619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🟡 Základní charakteristika OOP</a:t>
            </a:r>
          </a:p>
          <a:p>
            <a:pPr>
              <a:buNone/>
            </a:pPr>
            <a:r>
              <a:rPr lang="cs-CZ" dirty="0"/>
              <a:t>Opatření obecné povahy je: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Správní akt</a:t>
            </a:r>
            <a:r>
              <a:rPr lang="cs-CZ" dirty="0"/>
              <a:t>, vydaný </a:t>
            </a:r>
            <a:r>
              <a:rPr lang="cs-CZ" b="1" dirty="0"/>
              <a:t>z moci úřední</a:t>
            </a:r>
            <a:r>
              <a:rPr lang="cs-CZ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má </a:t>
            </a:r>
            <a:r>
              <a:rPr lang="cs-CZ" b="1" dirty="0"/>
              <a:t>konkrétní předmět</a:t>
            </a:r>
            <a:r>
              <a:rPr lang="cs-CZ" dirty="0"/>
              <a:t> (např. území, situaci, věc),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ale má </a:t>
            </a:r>
            <a:r>
              <a:rPr lang="cs-CZ" b="1" dirty="0"/>
              <a:t>neurčitý počet adresátů</a:t>
            </a:r>
            <a:r>
              <a:rPr lang="cs-CZ" dirty="0"/>
              <a:t> (např. vlastníci pozemků v dané lokalitě),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vzniká </a:t>
            </a:r>
            <a:r>
              <a:rPr lang="cs-CZ" b="1" dirty="0"/>
              <a:t>ve zvláštním procesu</a:t>
            </a:r>
            <a:r>
              <a:rPr lang="cs-CZ" dirty="0"/>
              <a:t>, který zahrnuje i </a:t>
            </a:r>
            <a:r>
              <a:rPr lang="cs-CZ" b="1" dirty="0"/>
              <a:t>veřejné připomínky a námitky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Jeho výhodou je: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flexibilita,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transparentnost,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možnost ovlivnit obsah návrhu před vydáním,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relativní právní jistota (zveřejnění, možnost soudního přezkumu).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122653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EEE69-2FCC-A5F6-91AE-50C896BB3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1060ED-6A22-4849-ABFC-69CD5215F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7048"/>
            <a:ext cx="10706100" cy="5619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🟡 Místo OOP v systému veřejné správy</a:t>
            </a:r>
          </a:p>
          <a:p>
            <a:pPr>
              <a:buNone/>
            </a:pPr>
            <a:r>
              <a:rPr lang="cs-CZ" dirty="0"/>
              <a:t>Opatření obecné povahy se využívá tam, kde: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je třeba </a:t>
            </a:r>
            <a:r>
              <a:rPr lang="cs-CZ" b="1" dirty="0"/>
              <a:t>reagovat na konkrétní okolnosti</a:t>
            </a:r>
            <a:r>
              <a:rPr lang="cs-CZ" dirty="0"/>
              <a:t>, 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současně </a:t>
            </a:r>
            <a:r>
              <a:rPr lang="cs-CZ" b="1" dirty="0"/>
              <a:t>nelze určit všechny adresáty předem</a:t>
            </a:r>
            <a:r>
              <a:rPr lang="cs-CZ" dirty="0"/>
              <a:t>, nebo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adresáti nejsou známi</a:t>
            </a:r>
            <a:r>
              <a:rPr lang="cs-CZ" dirty="0"/>
              <a:t>, protože jde o širší skupinu.</a:t>
            </a:r>
          </a:p>
          <a:p>
            <a:pPr>
              <a:buNone/>
            </a:pPr>
            <a:r>
              <a:rPr lang="cs-CZ" dirty="0"/>
              <a:t>Nejčastěji se OOP používají v oblastech jako: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územní plánování</a:t>
            </a:r>
            <a:r>
              <a:rPr lang="cs-CZ" dirty="0"/>
              <a:t> (např. územní plán, regulační plán),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životní prostředí a ochrana přírody</a:t>
            </a:r>
            <a:r>
              <a:rPr lang="cs-CZ" dirty="0"/>
              <a:t> (např. omezení vstupu do chráněné oblasti),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krizová opatření</a:t>
            </a:r>
            <a:r>
              <a:rPr lang="cs-CZ" dirty="0"/>
              <a:t> (např. zákazy pohybu osob, opatření proti šíření nákazy).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11085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397A9-E3FF-0611-239F-9BA5C114D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094CA4-640F-6C57-BDA4-1CE3BBCD3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7048"/>
            <a:ext cx="10706100" cy="5619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🟢 Shrnutí hlavních bodů:</a:t>
            </a:r>
          </a:p>
          <a:p>
            <a:pPr>
              <a:buFont typeface="+mj-lt"/>
              <a:buAutoNum type="arabicPeriod"/>
            </a:pPr>
            <a:r>
              <a:rPr lang="cs-CZ" dirty="0"/>
              <a:t>OOP je správní akt </a:t>
            </a:r>
            <a:r>
              <a:rPr lang="cs-CZ" b="1" dirty="0"/>
              <a:t>smíšené povahy</a:t>
            </a:r>
            <a:r>
              <a:rPr lang="cs-CZ" dirty="0"/>
              <a:t> – není to ani rozhodnutí, ani právní předpis.</a:t>
            </a:r>
          </a:p>
          <a:p>
            <a:pPr>
              <a:buFont typeface="+mj-lt"/>
              <a:buAutoNum type="arabicPeriod"/>
            </a:pPr>
            <a:r>
              <a:rPr lang="cs-CZ" dirty="0"/>
              <a:t>Upravuje </a:t>
            </a:r>
            <a:r>
              <a:rPr lang="cs-CZ" b="1" dirty="0"/>
              <a:t>konkrétní situaci</a:t>
            </a:r>
            <a:r>
              <a:rPr lang="cs-CZ" dirty="0"/>
              <a:t>, ale má dopad na </a:t>
            </a:r>
            <a:r>
              <a:rPr lang="cs-CZ" b="1" dirty="0"/>
              <a:t>neurčitý okruh osob</a:t>
            </a:r>
            <a:r>
              <a:rPr lang="cs-CZ" dirty="0"/>
              <a:t>.</a:t>
            </a:r>
          </a:p>
          <a:p>
            <a:pPr>
              <a:buFont typeface="+mj-lt"/>
              <a:buAutoNum type="arabicPeriod"/>
            </a:pPr>
            <a:r>
              <a:rPr lang="cs-CZ" dirty="0"/>
              <a:t>Je upraveno v § 171–174 správního řádu.</a:t>
            </a:r>
          </a:p>
          <a:p>
            <a:pPr>
              <a:buFont typeface="+mj-lt"/>
              <a:buAutoNum type="arabicPeriod"/>
            </a:pPr>
            <a:r>
              <a:rPr lang="cs-CZ" dirty="0"/>
              <a:t>OOP vzniklo jako </a:t>
            </a:r>
            <a:r>
              <a:rPr lang="cs-CZ" b="1" dirty="0"/>
              <a:t>reakce na potřebu správy řešit situace, které klasické nástroje nepokrývaly</a:t>
            </a:r>
            <a:r>
              <a:rPr lang="cs-CZ" dirty="0"/>
              <a:t>.</a:t>
            </a:r>
          </a:p>
          <a:p>
            <a:pPr>
              <a:buFont typeface="+mj-lt"/>
              <a:buAutoNum type="arabicPeriod"/>
            </a:pPr>
            <a:r>
              <a:rPr lang="cs-CZ" dirty="0"/>
              <a:t>Nachází uplatnění zejména v oblasti </a:t>
            </a:r>
            <a:r>
              <a:rPr lang="cs-CZ" b="1" dirty="0"/>
              <a:t>územního plánování, ochrany přírody a krizového řízení</a:t>
            </a:r>
            <a:r>
              <a:rPr lang="cs-CZ" dirty="0"/>
              <a:t>.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58767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2A1F7-BBD7-EE0B-3D65-B12E372C5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44B0A-1DFE-5E50-07A0-4BDBD41070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II. Znaky a obsah opatření obecné povahy</a:t>
            </a:r>
          </a:p>
        </p:txBody>
      </p:sp>
    </p:spTree>
    <p:extLst>
      <p:ext uri="{BB962C8B-B14F-4D97-AF65-F5344CB8AC3E}">
        <p14:creationId xmlns:p14="http://schemas.microsoft.com/office/powerpoint/2010/main" val="41549039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2742</Words>
  <Application>Microsoft Office PowerPoint</Application>
  <PresentationFormat>Širokoúhlá obrazovka</PresentationFormat>
  <Paragraphs>228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Aptos</vt:lpstr>
      <vt:lpstr>Arial</vt:lpstr>
      <vt:lpstr>Calibri</vt:lpstr>
      <vt:lpstr>Motiv Office</vt:lpstr>
      <vt:lpstr> Správní právo Opatření obecné povahy</vt:lpstr>
      <vt:lpstr>I. Úvod do problematiky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II. Znaky a obsah opatření obecné povahy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III. Proces vydávání opatření obecné povahy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IV. Přezkum a zrušení opatření obecné povahy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V. Příklady a aplikační praxe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Kosinarova Barbora</cp:lastModifiedBy>
  <cp:revision>12</cp:revision>
  <dcterms:created xsi:type="dcterms:W3CDTF">2025-01-18T09:44:04Z</dcterms:created>
  <dcterms:modified xsi:type="dcterms:W3CDTF">2025-03-24T08:12:02Z</dcterms:modified>
</cp:coreProperties>
</file>