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64" r:id="rId4"/>
    <p:sldId id="345" r:id="rId5"/>
    <p:sldId id="364" r:id="rId6"/>
    <p:sldId id="365" r:id="rId7"/>
    <p:sldId id="366" r:id="rId8"/>
    <p:sldId id="367" r:id="rId9"/>
    <p:sldId id="335" r:id="rId10"/>
    <p:sldId id="368" r:id="rId11"/>
    <p:sldId id="369" r:id="rId12"/>
    <p:sldId id="370" r:id="rId13"/>
    <p:sldId id="371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656C1-FDE7-46C4-A4D7-663B98DF254C}" v="7" dt="2026-03-16T13:04:55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74" d="100"/>
          <a:sy n="74" d="100"/>
        </p:scale>
        <p:origin x="440" y="56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9286bb40e6f258d3" providerId="LiveId" clId="{E05CAF44-8749-4CE1-A508-FD8D1D03B3B3}"/>
    <pc:docChg chg="custSel addSld delSld modSld">
      <pc:chgData name="Martin Kopecký" userId="9286bb40e6f258d3" providerId="LiveId" clId="{E05CAF44-8749-4CE1-A508-FD8D1D03B3B3}" dt="2026-03-16T13:06:07.010" v="692" actId="13926"/>
      <pc:docMkLst>
        <pc:docMk/>
      </pc:docMkLst>
      <pc:sldChg chg="modSp mod">
        <pc:chgData name="Martin Kopecký" userId="9286bb40e6f258d3" providerId="LiveId" clId="{E05CAF44-8749-4CE1-A508-FD8D1D03B3B3}" dt="2026-03-16T12:31:01.127" v="0" actId="20577"/>
        <pc:sldMkLst>
          <pc:docMk/>
          <pc:sldMk cId="2478625944" sldId="264"/>
        </pc:sldMkLst>
        <pc:spChg chg="mod">
          <ac:chgData name="Martin Kopecký" userId="9286bb40e6f258d3" providerId="LiveId" clId="{E05CAF44-8749-4CE1-A508-FD8D1D03B3B3}" dt="2026-03-16T12:31:01.127" v="0" actId="20577"/>
          <ac:spMkLst>
            <pc:docMk/>
            <pc:sldMk cId="2478625944" sldId="264"/>
            <ac:spMk id="2" creationId="{38A5984E-E41E-58BC-4CEB-5BDB04E6BD89}"/>
          </ac:spMkLst>
        </pc:spChg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84170257" sldId="265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262274950" sldId="269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118430315" sldId="270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98473737" sldId="273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420259925" sldId="274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518812898" sldId="275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51964645" sldId="276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77946421" sldId="279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1702459369" sldId="282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1740181633" sldId="283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665879939" sldId="284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631052090" sldId="285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176257328" sldId="286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758691288" sldId="289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178762102" sldId="290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198046620" sldId="312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16646589" sldId="317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822500655" sldId="318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651487748" sldId="320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79269123" sldId="321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924982850" sldId="322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559564087" sldId="323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000634239" sldId="324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371027953" sldId="325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656235093" sldId="326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583938551" sldId="327"/>
        </pc:sldMkLst>
      </pc:sldChg>
      <pc:sldChg chg="modSp mod">
        <pc:chgData name="Martin Kopecký" userId="9286bb40e6f258d3" providerId="LiveId" clId="{E05CAF44-8749-4CE1-A508-FD8D1D03B3B3}" dt="2026-03-16T12:31:25.717" v="23" actId="6549"/>
        <pc:sldMkLst>
          <pc:docMk/>
          <pc:sldMk cId="2501063854" sldId="345"/>
        </pc:sldMkLst>
        <pc:spChg chg="mod">
          <ac:chgData name="Martin Kopecký" userId="9286bb40e6f258d3" providerId="LiveId" clId="{E05CAF44-8749-4CE1-A508-FD8D1D03B3B3}" dt="2026-03-16T12:31:25.717" v="23" actId="6549"/>
          <ac:spMkLst>
            <pc:docMk/>
            <pc:sldMk cId="2501063854" sldId="345"/>
            <ac:spMk id="2" creationId="{D97C3200-A08C-0389-524B-707361825A21}"/>
          </ac:spMkLst>
        </pc:spChg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780430022" sldId="356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53965351" sldId="357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2618061956" sldId="358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150388584" sldId="359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3924484462" sldId="360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1692925205" sldId="361"/>
        </pc:sldMkLst>
      </pc:sldChg>
      <pc:sldChg chg="del">
        <pc:chgData name="Martin Kopecký" userId="9286bb40e6f258d3" providerId="LiveId" clId="{E05CAF44-8749-4CE1-A508-FD8D1D03B3B3}" dt="2026-03-16T12:32:09.770" v="24" actId="47"/>
        <pc:sldMkLst>
          <pc:docMk/>
          <pc:sldMk cId="4198607714" sldId="362"/>
        </pc:sldMkLst>
      </pc:sldChg>
      <pc:sldChg chg="del">
        <pc:chgData name="Martin Kopecký" userId="9286bb40e6f258d3" providerId="LiveId" clId="{E05CAF44-8749-4CE1-A508-FD8D1D03B3B3}" dt="2026-03-16T12:32:17.633" v="25" actId="47"/>
        <pc:sldMkLst>
          <pc:docMk/>
          <pc:sldMk cId="1105561578" sldId="363"/>
        </pc:sldMkLst>
      </pc:sldChg>
      <pc:sldChg chg="modSp mod">
        <pc:chgData name="Martin Kopecký" userId="9286bb40e6f258d3" providerId="LiveId" clId="{E05CAF44-8749-4CE1-A508-FD8D1D03B3B3}" dt="2026-03-16T12:39:41.627" v="55" actId="20577"/>
        <pc:sldMkLst>
          <pc:docMk/>
          <pc:sldMk cId="3403764156" sldId="367"/>
        </pc:sldMkLst>
        <pc:spChg chg="mod">
          <ac:chgData name="Martin Kopecký" userId="9286bb40e6f258d3" providerId="LiveId" clId="{E05CAF44-8749-4CE1-A508-FD8D1D03B3B3}" dt="2026-03-16T12:39:41.627" v="55" actId="20577"/>
          <ac:spMkLst>
            <pc:docMk/>
            <pc:sldMk cId="3403764156" sldId="367"/>
            <ac:spMk id="3" creationId="{5830F405-ABB8-4895-8A4D-7C519CD6933B}"/>
          </ac:spMkLst>
        </pc:spChg>
      </pc:sldChg>
      <pc:sldChg chg="modSp new mod">
        <pc:chgData name="Martin Kopecký" userId="9286bb40e6f258d3" providerId="LiveId" clId="{E05CAF44-8749-4CE1-A508-FD8D1D03B3B3}" dt="2026-03-16T12:52:18.234" v="317" actId="27636"/>
        <pc:sldMkLst>
          <pc:docMk/>
          <pc:sldMk cId="1914614874" sldId="369"/>
        </pc:sldMkLst>
        <pc:spChg chg="mod">
          <ac:chgData name="Martin Kopecký" userId="9286bb40e6f258d3" providerId="LiveId" clId="{E05CAF44-8749-4CE1-A508-FD8D1D03B3B3}" dt="2026-03-16T12:42:33.910" v="76" actId="13926"/>
          <ac:spMkLst>
            <pc:docMk/>
            <pc:sldMk cId="1914614874" sldId="369"/>
            <ac:spMk id="2" creationId="{18005E38-218A-C321-005D-5A2FA917F769}"/>
          </ac:spMkLst>
        </pc:spChg>
        <pc:spChg chg="mod">
          <ac:chgData name="Martin Kopecký" userId="9286bb40e6f258d3" providerId="LiveId" clId="{E05CAF44-8749-4CE1-A508-FD8D1D03B3B3}" dt="2026-03-16T12:52:18.234" v="317" actId="27636"/>
          <ac:spMkLst>
            <pc:docMk/>
            <pc:sldMk cId="1914614874" sldId="369"/>
            <ac:spMk id="3" creationId="{7C093785-40C2-EF5E-1F81-F9D84492F16A}"/>
          </ac:spMkLst>
        </pc:spChg>
      </pc:sldChg>
      <pc:sldChg chg="modSp new mod">
        <pc:chgData name="Martin Kopecký" userId="9286bb40e6f258d3" providerId="LiveId" clId="{E05CAF44-8749-4CE1-A508-FD8D1D03B3B3}" dt="2026-03-16T13:06:00.765" v="691" actId="13926"/>
        <pc:sldMkLst>
          <pc:docMk/>
          <pc:sldMk cId="3246865052" sldId="370"/>
        </pc:sldMkLst>
        <pc:spChg chg="mod">
          <ac:chgData name="Martin Kopecký" userId="9286bb40e6f258d3" providerId="LiveId" clId="{E05CAF44-8749-4CE1-A508-FD8D1D03B3B3}" dt="2026-03-16T13:06:00.765" v="691" actId="13926"/>
          <ac:spMkLst>
            <pc:docMk/>
            <pc:sldMk cId="3246865052" sldId="370"/>
            <ac:spMk id="2" creationId="{F9F2C99D-DB90-1363-987D-60DEB647256C}"/>
          </ac:spMkLst>
        </pc:spChg>
        <pc:spChg chg="mod">
          <ac:chgData name="Martin Kopecký" userId="9286bb40e6f258d3" providerId="LiveId" clId="{E05CAF44-8749-4CE1-A508-FD8D1D03B3B3}" dt="2026-03-16T12:58:11.924" v="460" actId="27636"/>
          <ac:spMkLst>
            <pc:docMk/>
            <pc:sldMk cId="3246865052" sldId="370"/>
            <ac:spMk id="3" creationId="{367FFD9D-8890-E24D-FAB8-33B96A2B234B}"/>
          </ac:spMkLst>
        </pc:spChg>
      </pc:sldChg>
      <pc:sldChg chg="modSp new mod">
        <pc:chgData name="Martin Kopecký" userId="9286bb40e6f258d3" providerId="LiveId" clId="{E05CAF44-8749-4CE1-A508-FD8D1D03B3B3}" dt="2026-03-16T13:06:07.010" v="692" actId="13926"/>
        <pc:sldMkLst>
          <pc:docMk/>
          <pc:sldMk cId="4158498803" sldId="371"/>
        </pc:sldMkLst>
        <pc:spChg chg="mod">
          <ac:chgData name="Martin Kopecký" userId="9286bb40e6f258d3" providerId="LiveId" clId="{E05CAF44-8749-4CE1-A508-FD8D1D03B3B3}" dt="2026-03-16T13:06:07.010" v="692" actId="13926"/>
          <ac:spMkLst>
            <pc:docMk/>
            <pc:sldMk cId="4158498803" sldId="371"/>
            <ac:spMk id="2" creationId="{E7527BA6-6F3B-5F67-415F-C3C3F49C7A5F}"/>
          </ac:spMkLst>
        </pc:spChg>
        <pc:spChg chg="mod">
          <ac:chgData name="Martin Kopecký" userId="9286bb40e6f258d3" providerId="LiveId" clId="{E05CAF44-8749-4CE1-A508-FD8D1D03B3B3}" dt="2026-03-16T13:05:36.222" v="690" actId="20577"/>
          <ac:spMkLst>
            <pc:docMk/>
            <pc:sldMk cId="4158498803" sldId="371"/>
            <ac:spMk id="3" creationId="{D777FA2A-3AB0-BCEC-C6CC-74D7B4770B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16.03.2026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16.03.2026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16.03.2026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2416328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Správní právo I. – Úvod do správního práva</a:t>
            </a:r>
            <a:br>
              <a:rPr lang="cs-CZ" dirty="0"/>
            </a:br>
            <a:r>
              <a:rPr lang="cs-CZ" b="1" dirty="0"/>
              <a:t>Organizace veřejné správy III.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JUDr. Martin Kopecký, CSc. 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2C99D-DB90-1363-987D-60DEB647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Školská samospráva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FFD9D-8890-E24D-FAB8-33B96A2B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dirty="0"/>
              <a:t>Úprava ve školském zákoně (č. 561/2004 Sb.)</a:t>
            </a:r>
          </a:p>
          <a:p>
            <a:r>
              <a:rPr lang="cs-CZ" dirty="0"/>
              <a:t>školská rada</a:t>
            </a:r>
          </a:p>
          <a:p>
            <a:pPr lvl="1"/>
            <a:r>
              <a:rPr lang="cs-CZ" dirty="0"/>
              <a:t>zřizuje se při základních, středních a vyšších odborných školách </a:t>
            </a:r>
          </a:p>
          <a:p>
            <a:pPr lvl="1"/>
            <a:r>
              <a:rPr lang="cs-CZ" dirty="0"/>
              <a:t>orgán školy umožňující zákonným zástupcům všech nezletilých žáků, nezletilým žákům středních škol, zletilým žákům a studentům, pedagogickým pracovníkům školy, zřizovateli a dalším osobám podílet se na správě školy.</a:t>
            </a:r>
          </a:p>
          <a:p>
            <a:pPr lvl="1"/>
            <a:r>
              <a:rPr lang="cs-CZ" b="0" dirty="0"/>
              <a:t>např. se vyjadřuje se k návrhům školních vzdělávacích programů a k jejich následnému uskutečňování, schvaluje výroční zprávu o činnosti školy, schvaluje školní řád, ve středních a vyšších odborných školách stipendijní řád, a navrhuje jejich změny, podává návrh na vyhlášení konkursu na ředitele školy, v některých případech uděluje předchozí souhlas se jmenováním ředitele školy, projednává návrh rozpočtu právnické osoby na další rok, a navrhuje opatření ke zlepšení hospodaření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75F933-5D6C-D356-7E0C-073031EB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54A089-2DEC-BB21-FEDE-12379353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86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27BA6-6F3B-5F67-415F-C3C3F49C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Vysokoškolská (akademická) samospráva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7FA2A-3AB0-BCEC-C6CC-74D7B477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/>
              <a:t>týká se veřejných vysokých škol</a:t>
            </a:r>
          </a:p>
          <a:p>
            <a:r>
              <a:rPr lang="cs-CZ" dirty="0"/>
              <a:t>akademický senát veřejné vysoké školy</a:t>
            </a:r>
          </a:p>
          <a:p>
            <a:pPr lvl="1"/>
            <a:r>
              <a:rPr lang="cs-CZ" dirty="0"/>
              <a:t>samosprávný zastupitelský akademický orgán veřejné vysoké školy</a:t>
            </a:r>
          </a:p>
          <a:p>
            <a:pPr lvl="1"/>
            <a:r>
              <a:rPr lang="cs-CZ" dirty="0"/>
              <a:t>má nejméně jedenáct členů, z toho nejméně jednu třetinu a nejvýše jednu polovinu tvoří studenti. Členy akademického senátu veřejné vysoké školy volí ze svých řad členové akademické obce veřejné vysoké školy.</a:t>
            </a:r>
          </a:p>
          <a:p>
            <a:r>
              <a:rPr lang="cs-CZ" dirty="0"/>
              <a:t>akademický senát fakulty</a:t>
            </a:r>
          </a:p>
          <a:p>
            <a:pPr lvl="1"/>
            <a:r>
              <a:rPr lang="cs-CZ" dirty="0"/>
              <a:t>samosprávný zastupitelský akademický orgán fakulty</a:t>
            </a:r>
          </a:p>
          <a:p>
            <a:pPr lvl="1"/>
            <a:r>
              <a:rPr lang="cs-CZ" dirty="0"/>
              <a:t>má nejméně devět členů, z toho nejméně jednu třetinu a nejvýše jednu polovinu tvoří studenti. Členy akademického senátu fakulty volí ze svých řad členové akademické obce fakulty.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51E5E6-6636-96A9-D6DE-0002830F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A54DEA-E931-B8E2-E081-69889B8F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49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12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C3EFC-FF62-B5C4-8546-5D0CE29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C3200-A08C-0389-524B-707361825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Zájmová samospráva</a:t>
            </a:r>
          </a:p>
        </p:txBody>
      </p:sp>
    </p:spTree>
    <p:extLst>
      <p:ext uri="{BB962C8B-B14F-4D97-AF65-F5344CB8AC3E}">
        <p14:creationId xmlns:p14="http://schemas.microsoft.com/office/powerpoint/2010/main" val="250106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42984-A2F4-42BA-8C33-9A94BCDD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Profesní komory jako druh veřejnoprávních korporací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75FAC-B36A-4B05-94A0-90D53696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Svěření regulace výkonu některých povolání – profesí orgánům samosprávných korporací vytvářeným těmi, kdo tato povolání vykonávají – projev decentralizace veřejní správy</a:t>
            </a:r>
          </a:p>
          <a:p>
            <a:r>
              <a:rPr lang="cs-CZ" dirty="0"/>
              <a:t>Výkon některých povolání je podmíněn členstvím ve veřejnoprávní korporaci</a:t>
            </a:r>
          </a:p>
          <a:p>
            <a:r>
              <a:rPr lang="cs-CZ" dirty="0"/>
              <a:t>nositelem této veřejné správy jsou zákonem zřízené profesní komory, </a:t>
            </a:r>
          </a:p>
          <a:p>
            <a:pPr lvl="1"/>
            <a:r>
              <a:rPr lang="cs-CZ" dirty="0"/>
              <a:t>zpravidla založené na povinném členství</a:t>
            </a:r>
          </a:p>
          <a:p>
            <a:pPr lvl="1"/>
            <a:r>
              <a:rPr lang="cs-CZ" dirty="0"/>
              <a:t>dohlížejí na řádný výkon povolání svými členy</a:t>
            </a:r>
          </a:p>
          <a:p>
            <a:pPr lvl="1"/>
            <a:r>
              <a:rPr lang="cs-CZ" dirty="0"/>
              <a:t>mají hájit práva a profesní zájmy svých členů a profesní čest</a:t>
            </a:r>
          </a:p>
          <a:p>
            <a:pPr lvl="1"/>
            <a:r>
              <a:rPr lang="cs-CZ" dirty="0"/>
              <a:t>disponují veřejnou mocí vůči svým členům, projevující se zejména v oprávnění vydávat stavovské předpisy, závazné pro členy komor, a ve výkonu kárné pravomoci</a:t>
            </a:r>
          </a:p>
        </p:txBody>
      </p:sp>
    </p:spTree>
    <p:extLst>
      <p:ext uri="{BB962C8B-B14F-4D97-AF65-F5344CB8AC3E}">
        <p14:creationId xmlns:p14="http://schemas.microsoft.com/office/powerpoint/2010/main" val="155636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95A04-13B9-4A28-B15B-EDB37174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členy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DAE00-AF49-4275-939F-5D185B41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obecné předpoklady (např. svéprávnost, bezúhonnost) </a:t>
            </a:r>
          </a:p>
          <a:p>
            <a:r>
              <a:rPr lang="cs-CZ" dirty="0"/>
              <a:t>požadavky na </a:t>
            </a:r>
            <a:r>
              <a:rPr lang="cs-CZ" i="1" dirty="0"/>
              <a:t>vzdělání</a:t>
            </a:r>
            <a:r>
              <a:rPr lang="cs-CZ" dirty="0"/>
              <a:t>, absolvování předepsané </a:t>
            </a:r>
            <a:r>
              <a:rPr lang="cs-CZ" i="1" dirty="0"/>
              <a:t>praxe</a:t>
            </a:r>
            <a:r>
              <a:rPr lang="cs-CZ" dirty="0"/>
              <a:t> a vykonání </a:t>
            </a:r>
            <a:r>
              <a:rPr lang="cs-CZ" i="1" dirty="0"/>
              <a:t>profesních zkoušek</a:t>
            </a:r>
            <a:r>
              <a:rPr lang="cs-CZ" dirty="0"/>
              <a:t>. </a:t>
            </a:r>
          </a:p>
          <a:p>
            <a:r>
              <a:rPr lang="cs-CZ" dirty="0"/>
              <a:t>osoby, které tyto podmínky splňují, mají zpravidla subjektivní veřejné právo na to, aby byly za členy profesní komory přijaty (ochranu tohoto subjektivního veřejného práva poskytují soudy ve správním soudnictví).</a:t>
            </a:r>
          </a:p>
          <a:p>
            <a:r>
              <a:rPr lang="cs-CZ" dirty="0"/>
              <a:t>Notáři, soudní exekutoři - v případě Notářské komory a Exekutorské komory pravidlo o omezeném počtu jejich členů </a:t>
            </a:r>
            <a:r>
              <a:rPr lang="cs-CZ" i="1" dirty="0"/>
              <a:t>(numerus clausus) </a:t>
            </a:r>
            <a:r>
              <a:rPr lang="cs-CZ" dirty="0"/>
              <a:t>- profesní komory uskutečňují výběrová řízení na uvolněná místa a navrhují ministru spravedlnosti, aby vybraného uchazeče jmenoval notářem nebo soudním exekutorem a pověřil ho notářským nebo exekutorským úřadem do sídla v obvodu určitého okresního soudu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73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C77D4-29DA-4E97-B1B4-CB4DC991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o zřízení profesních komor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BCB24-8B5C-40B4-B939-45C586E2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zejm. stanoví práva a povinnosti jejich členů při výkonu povolání a vůči profesní komoře</a:t>
            </a:r>
          </a:p>
          <a:p>
            <a:r>
              <a:rPr lang="cs-CZ" dirty="0"/>
              <a:t>určují jednotlivé orgány profesní komory a jejich působnost a pravomoc</a:t>
            </a:r>
          </a:p>
          <a:p>
            <a:r>
              <a:rPr lang="cs-CZ" dirty="0"/>
              <a:t>profesní komory jsou zřizovány jako právnické osoby veřejného práva, jsou za svou činnost odpovědné, jsou hospodářsky a rozpočtově nezávislé na státu</a:t>
            </a:r>
          </a:p>
          <a:p>
            <a:r>
              <a:rPr lang="cs-CZ" dirty="0"/>
              <a:t>stát prostřednictvím příslušného ústředního správního úřadu vykonává nad profesními komorami a jejich činností dozor</a:t>
            </a:r>
          </a:p>
        </p:txBody>
      </p:sp>
    </p:spTree>
    <p:extLst>
      <p:ext uri="{BB962C8B-B14F-4D97-AF65-F5344CB8AC3E}">
        <p14:creationId xmlns:p14="http://schemas.microsoft.com/office/powerpoint/2010/main" val="334993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2AF0F-20B0-4807-BD35-29A2BCCD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profesních komor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0F405-ABB8-4895-8A4D-7C519CD6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Česká advokátní komora</a:t>
            </a:r>
          </a:p>
          <a:p>
            <a:r>
              <a:rPr lang="cs-CZ" dirty="0"/>
              <a:t>Česká lékařská komora</a:t>
            </a:r>
          </a:p>
          <a:p>
            <a:r>
              <a:rPr lang="cs-CZ" dirty="0"/>
              <a:t>Česká stomatologická komora</a:t>
            </a:r>
          </a:p>
          <a:p>
            <a:r>
              <a:rPr lang="cs-CZ" dirty="0"/>
              <a:t>Česká lékárnická komora</a:t>
            </a:r>
          </a:p>
          <a:p>
            <a:r>
              <a:rPr lang="cs-CZ" dirty="0"/>
              <a:t>Komora veterinárních lékařů ČR</a:t>
            </a:r>
          </a:p>
          <a:p>
            <a:r>
              <a:rPr lang="cs-CZ" dirty="0"/>
              <a:t>Česká komora architektů</a:t>
            </a:r>
          </a:p>
          <a:p>
            <a:r>
              <a:rPr lang="cs-CZ" dirty="0"/>
              <a:t>Česká komora autorizovaných inženýrů a techniků činných ve výstavbě</a:t>
            </a:r>
          </a:p>
          <a:p>
            <a:r>
              <a:rPr lang="cs-CZ" dirty="0"/>
              <a:t>Komora daňových poradců ČR</a:t>
            </a:r>
          </a:p>
          <a:p>
            <a:r>
              <a:rPr lang="cs-CZ" dirty="0"/>
              <a:t>Komora patentových zástupců ČR</a:t>
            </a:r>
          </a:p>
          <a:p>
            <a:r>
              <a:rPr lang="cs-CZ" dirty="0"/>
              <a:t>Notářská komora ČR</a:t>
            </a:r>
          </a:p>
          <a:p>
            <a:r>
              <a:rPr lang="cs-CZ" dirty="0"/>
              <a:t>Exekutorská komora ČR</a:t>
            </a:r>
          </a:p>
          <a:p>
            <a:r>
              <a:rPr lang="cs-CZ" dirty="0"/>
              <a:t>Komora auditorů ČR</a:t>
            </a:r>
          </a:p>
          <a:p>
            <a:endParaRPr lang="cs-CZ" dirty="0"/>
          </a:p>
          <a:p>
            <a:r>
              <a:rPr lang="cs-CZ" dirty="0"/>
              <a:t>odlišovat </a:t>
            </a:r>
            <a:r>
              <a:rPr lang="cs-CZ" i="1" dirty="0"/>
              <a:t>jiné instituce</a:t>
            </a:r>
            <a:r>
              <a:rPr lang="cs-CZ" dirty="0"/>
              <a:t>, v jejichž názvu je profesní komora, ale vznikly a existují např. jako spolky (např. Profesní komora požární ochrany, Komora zubních techniků ČR, atd.) - právnické osoby soukromého práva</a:t>
            </a:r>
          </a:p>
        </p:txBody>
      </p:sp>
    </p:spTree>
    <p:extLst>
      <p:ext uri="{BB962C8B-B14F-4D97-AF65-F5344CB8AC3E}">
        <p14:creationId xmlns:p14="http://schemas.microsoft.com/office/powerpoint/2010/main" val="340376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6FB05-F9C9-4B77-AF68-73C0E29E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Statutární předpisy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86093-6859-4CA2-8D66-2D83AD057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profesní komory vydávají v různé formě a s různým označením (stavovské předpisy, vnitřní předpisy, řády atd.)</a:t>
            </a:r>
          </a:p>
          <a:p>
            <a:r>
              <a:rPr lang="cs-CZ" dirty="0"/>
              <a:t> nejsou, na rozdíl od statutárních předpisů územních samosprávných celků (obecně závazných vyhlášek obcí a krajů) obecně závazné </a:t>
            </a:r>
          </a:p>
          <a:p>
            <a:r>
              <a:rPr lang="cs-CZ" dirty="0"/>
              <a:t>nejsou právním předpisem. </a:t>
            </a:r>
          </a:p>
          <a:p>
            <a:r>
              <a:rPr lang="cs-CZ" dirty="0"/>
              <a:t>jsou předpisy (abstraktními akty) s </a:t>
            </a:r>
            <a:r>
              <a:rPr lang="cs-CZ" i="1" dirty="0"/>
              <a:t>interní závazností uvnitř korporace</a:t>
            </a:r>
            <a:r>
              <a:rPr lang="cs-CZ" dirty="0"/>
              <a:t>. Ukládají-li takové statutární předpisy povinnosti osobám, mají mít zákonný základ (zmocnění) pro jejich vydání</a:t>
            </a:r>
          </a:p>
          <a:p>
            <a:r>
              <a:rPr lang="cs-CZ" i="1" dirty="0"/>
              <a:t>zavazují jejich členy</a:t>
            </a:r>
            <a:r>
              <a:rPr lang="cs-CZ" dirty="0"/>
              <a:t>, okruh osob, které zavazuje, širší - např. o osoby, které jsou v postavení kandidátů (koncipientů apod.) připravujících se na členství v profesní komoře </a:t>
            </a:r>
          </a:p>
          <a:p>
            <a:r>
              <a:rPr lang="cs-CZ" dirty="0"/>
              <a:t>vydávání statutárních předpisů profesních komor podléhá </a:t>
            </a:r>
            <a:r>
              <a:rPr lang="cs-CZ" i="1" dirty="0"/>
              <a:t>dozoru orgány státu</a:t>
            </a:r>
            <a:endParaRPr lang="cs-CZ" dirty="0"/>
          </a:p>
          <a:p>
            <a:pPr lvl="1"/>
            <a:r>
              <a:rPr lang="cs-CZ" dirty="0"/>
              <a:t>v některých případech není vznik statutárního předpisu podmíněn úkonem žádného správního úřadu (vnitřní předpisy České lékařské komory)</a:t>
            </a:r>
          </a:p>
          <a:p>
            <a:pPr lvl="1"/>
            <a:r>
              <a:rPr lang="cs-CZ" dirty="0"/>
              <a:t>některé komory (Česká advokátní komora …) povinny předložit orgánu vykonávajícímu nad nimi dozor (ČAK Ministerstvu spravedlnosti</a:t>
            </a:r>
          </a:p>
          <a:p>
            <a:pPr lvl="1"/>
            <a:r>
              <a:rPr lang="cs-CZ" dirty="0"/>
              <a:t>někdy je k platnosti statutárního předpisu potřeba souhlasu příslušného správního úřadu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8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85897-E435-4C96-9CCC-1C7EB9EB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Disciplinární správní delikty členů komor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8B8B1-50FB-4129-ACA2-DA09B68EA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členové profesních komor, popř. i další osoby, které mají kvalifikovaný vztah ke komoře, podléhají odpovědnosti za disciplinární delikty (různé názvy – kárné provinění, disciplinární provinění …) spočívající především v porušení povinností stanovených pro výkon profese a v porušení profesní etiky </a:t>
            </a:r>
          </a:p>
          <a:p>
            <a:r>
              <a:rPr lang="cs-CZ" dirty="0"/>
              <a:t>projednává příslušný orgán komory, který vede řízení na návrh některého orgánu komory, některé úpravy umožňují zahájení disciplinárního řízení i na návrh orgánu státu, který vykonává nad činností komory dozor (zvláštní úprava: exekutoři)</a:t>
            </a:r>
          </a:p>
          <a:p>
            <a:r>
              <a:rPr lang="cs-CZ" dirty="0"/>
              <a:t>zákony stanoví více druhů trestů za disciplinární delikty, zpravidla umožňují v méně závažných případech i od uložení trestu upustit, nejzávažnějším trestem vyloučení (vyškrtnutí) z komory</a:t>
            </a:r>
          </a:p>
        </p:txBody>
      </p:sp>
    </p:spTree>
    <p:extLst>
      <p:ext uri="{BB962C8B-B14F-4D97-AF65-F5344CB8AC3E}">
        <p14:creationId xmlns:p14="http://schemas.microsoft.com/office/powerpoint/2010/main" val="8739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05E38-218A-C321-005D-5A2FA917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Zájmová samospráva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93785-40C2-EF5E-1F81-F9D84492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Hospodářská komora ČR</a:t>
            </a:r>
          </a:p>
          <a:p>
            <a:r>
              <a:rPr lang="cs-CZ" dirty="0"/>
              <a:t>Agrární komora ČR</a:t>
            </a:r>
          </a:p>
          <a:p>
            <a:endParaRPr lang="cs-CZ" dirty="0"/>
          </a:p>
          <a:p>
            <a:r>
              <a:rPr lang="cs-CZ" b="0" dirty="0"/>
              <a:t>Hospodářská komora: zřízena k podpoře podnikatelských aktivit mimo zemědělství, potravinářství a lesnictví, k prosazování a ochraně zájmů a k zajišťování potřeb svých členů.</a:t>
            </a:r>
          </a:p>
          <a:p>
            <a:r>
              <a:rPr lang="cs-CZ" b="0" dirty="0"/>
              <a:t>Agrární komora: zřízena k podpoře podnikatelských aktivit v zemědělství, potravinářství a lesnictví, k prosazování a ochraně zájmů a k zajišťování potřeb svých členů.</a:t>
            </a:r>
          </a:p>
          <a:p>
            <a:r>
              <a:rPr lang="cs-CZ" b="0" dirty="0"/>
              <a:t>Komory jsou sdruženími podnikatelů (právnických i fyzických osob) přijatých za jejich členy.</a:t>
            </a:r>
          </a:p>
          <a:p>
            <a:r>
              <a:rPr lang="cs-CZ" b="0" dirty="0"/>
              <a:t>Nepovinné členství.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8CA4B8-3764-8C1F-6697-4546F7EF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2A9664-B0CA-7553-5D91-254AA2D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614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1053</Words>
  <Application>Microsoft Office PowerPoint</Application>
  <PresentationFormat>Širokoúhlá obrazovka</PresentationFormat>
  <Paragraphs>84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Motiv Office</vt:lpstr>
      <vt:lpstr> Správní právo I. – Úvod do správního práva Organizace veřejné správy III.</vt:lpstr>
      <vt:lpstr>Zájmová samospráva</vt:lpstr>
      <vt:lpstr>Profesní komory jako druh veřejnoprávních korporací</vt:lpstr>
      <vt:lpstr>Požadavky na členy</vt:lpstr>
      <vt:lpstr>Zákony o zřízení profesních komor</vt:lpstr>
      <vt:lpstr>Seznam profesních komor</vt:lpstr>
      <vt:lpstr>Statutární předpisy</vt:lpstr>
      <vt:lpstr>Disciplinární správní delikty členů komor</vt:lpstr>
      <vt:lpstr>Zájmová samospráva</vt:lpstr>
      <vt:lpstr>Školská samospráva</vt:lpstr>
      <vt:lpstr>Vysokoškolská (akademická) samospráva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Martin Kopecký</cp:lastModifiedBy>
  <cp:revision>16</cp:revision>
  <dcterms:created xsi:type="dcterms:W3CDTF">2025-01-18T09:44:04Z</dcterms:created>
  <dcterms:modified xsi:type="dcterms:W3CDTF">2026-03-16T13:06:09Z</dcterms:modified>
</cp:coreProperties>
</file>