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48"/>
  </p:notesMasterIdLst>
  <p:handoutMasterIdLst>
    <p:handoutMasterId r:id="rId49"/>
  </p:handoutMasterIdLst>
  <p:sldIdLst>
    <p:sldId id="264" r:id="rId4"/>
    <p:sldId id="345" r:id="rId5"/>
    <p:sldId id="272" r:id="rId6"/>
    <p:sldId id="258" r:id="rId7"/>
    <p:sldId id="267" r:id="rId8"/>
    <p:sldId id="328" r:id="rId9"/>
    <p:sldId id="329" r:id="rId10"/>
    <p:sldId id="271" r:id="rId11"/>
    <p:sldId id="330" r:id="rId12"/>
    <p:sldId id="347" r:id="rId13"/>
    <p:sldId id="331" r:id="rId14"/>
    <p:sldId id="260" r:id="rId15"/>
    <p:sldId id="332" r:id="rId16"/>
    <p:sldId id="262" r:id="rId17"/>
    <p:sldId id="263" r:id="rId18"/>
    <p:sldId id="333" r:id="rId19"/>
    <p:sldId id="356" r:id="rId20"/>
    <p:sldId id="334" r:id="rId21"/>
    <p:sldId id="342" r:id="rId22"/>
    <p:sldId id="348" r:id="rId23"/>
    <p:sldId id="296" r:id="rId24"/>
    <p:sldId id="336" r:id="rId25"/>
    <p:sldId id="337" r:id="rId26"/>
    <p:sldId id="338" r:id="rId27"/>
    <p:sldId id="339" r:id="rId28"/>
    <p:sldId id="340" r:id="rId29"/>
    <p:sldId id="341" r:id="rId30"/>
    <p:sldId id="349" r:id="rId31"/>
    <p:sldId id="343" r:id="rId32"/>
    <p:sldId id="350" r:id="rId33"/>
    <p:sldId id="306" r:id="rId34"/>
    <p:sldId id="307" r:id="rId35"/>
    <p:sldId id="351" r:id="rId36"/>
    <p:sldId id="302" r:id="rId37"/>
    <p:sldId id="352" r:id="rId38"/>
    <p:sldId id="304" r:id="rId39"/>
    <p:sldId id="305" r:id="rId40"/>
    <p:sldId id="353" r:id="rId41"/>
    <p:sldId id="308" r:id="rId42"/>
    <p:sldId id="309" r:id="rId43"/>
    <p:sldId id="354" r:id="rId44"/>
    <p:sldId id="311" r:id="rId45"/>
    <p:sldId id="355" r:id="rId46"/>
    <p:sldId id="268"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5928"/>
  </p:normalViewPr>
  <p:slideViewPr>
    <p:cSldViewPr snapToGrid="0">
      <p:cViewPr varScale="1">
        <p:scale>
          <a:sx n="70" d="100"/>
          <a:sy n="70" d="100"/>
        </p:scale>
        <p:origin x="600" y="56"/>
      </p:cViewPr>
      <p:guideLst/>
    </p:cSldViewPr>
  </p:slideViewPr>
  <p:outlineViewPr>
    <p:cViewPr>
      <p:scale>
        <a:sx n="33" d="100"/>
        <a:sy n="33" d="100"/>
      </p:scale>
      <p:origin x="0" y="-7768"/>
    </p:cViewPr>
  </p:outlineViewPr>
  <p:notesTextViewPr>
    <p:cViewPr>
      <p:scale>
        <a:sx n="1" d="1"/>
        <a:sy n="1" d="1"/>
      </p:scale>
      <p:origin x="0" y="0"/>
    </p:cViewPr>
  </p:notesText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opecký" userId="9286bb40e6f258d3" providerId="LiveId" clId="{E05CAF44-8749-4CE1-A508-FD8D1D03B3B3}"/>
    <pc:docChg chg="undo custSel addSld delSld modSld sldOrd">
      <pc:chgData name="Martin Kopecký" userId="9286bb40e6f258d3" providerId="LiveId" clId="{E05CAF44-8749-4CE1-A508-FD8D1D03B3B3}" dt="2026-03-03T19:14:04.693" v="645" actId="47"/>
      <pc:docMkLst>
        <pc:docMk/>
      </pc:docMkLst>
      <pc:sldChg chg="add">
        <pc:chgData name="Martin Kopecký" userId="9286bb40e6f258d3" providerId="LiveId" clId="{E05CAF44-8749-4CE1-A508-FD8D1D03B3B3}" dt="2026-03-01T18:59:46.771" v="77"/>
        <pc:sldMkLst>
          <pc:docMk/>
          <pc:sldMk cId="2024898458" sldId="258"/>
        </pc:sldMkLst>
      </pc:sldChg>
      <pc:sldChg chg="modSp add mod">
        <pc:chgData name="Martin Kopecký" userId="9286bb40e6f258d3" providerId="LiveId" clId="{E05CAF44-8749-4CE1-A508-FD8D1D03B3B3}" dt="2026-03-01T18:59:46.835" v="80" actId="27636"/>
        <pc:sldMkLst>
          <pc:docMk/>
          <pc:sldMk cId="4003031771" sldId="260"/>
        </pc:sldMkLst>
        <pc:spChg chg="mod">
          <ac:chgData name="Martin Kopecký" userId="9286bb40e6f258d3" providerId="LiveId" clId="{E05CAF44-8749-4CE1-A508-FD8D1D03B3B3}" dt="2026-03-01T18:59:46.835" v="80" actId="27636"/>
          <ac:spMkLst>
            <pc:docMk/>
            <pc:sldMk cId="4003031771" sldId="260"/>
            <ac:spMk id="3" creationId="{00000000-0000-0000-0000-000000000000}"/>
          </ac:spMkLst>
        </pc:spChg>
      </pc:sldChg>
      <pc:sldChg chg="modSp add mod">
        <pc:chgData name="Martin Kopecký" userId="9286bb40e6f258d3" providerId="LiveId" clId="{E05CAF44-8749-4CE1-A508-FD8D1D03B3B3}" dt="2026-03-01T18:59:46.851" v="82" actId="27636"/>
        <pc:sldMkLst>
          <pc:docMk/>
          <pc:sldMk cId="1937831008" sldId="262"/>
        </pc:sldMkLst>
        <pc:spChg chg="mod">
          <ac:chgData name="Martin Kopecký" userId="9286bb40e6f258d3" providerId="LiveId" clId="{E05CAF44-8749-4CE1-A508-FD8D1D03B3B3}" dt="2026-03-01T18:59:46.851" v="82" actId="27636"/>
          <ac:spMkLst>
            <pc:docMk/>
            <pc:sldMk cId="1937831008" sldId="262"/>
            <ac:spMk id="3" creationId="{00000000-0000-0000-0000-000000000000}"/>
          </ac:spMkLst>
        </pc:spChg>
      </pc:sldChg>
      <pc:sldChg chg="add">
        <pc:chgData name="Martin Kopecký" userId="9286bb40e6f258d3" providerId="LiveId" clId="{E05CAF44-8749-4CE1-A508-FD8D1D03B3B3}" dt="2026-03-01T18:59:46.771" v="77"/>
        <pc:sldMkLst>
          <pc:docMk/>
          <pc:sldMk cId="2025241035" sldId="263"/>
        </pc:sldMkLst>
      </pc:sldChg>
      <pc:sldChg chg="modSp mod">
        <pc:chgData name="Martin Kopecký" userId="9286bb40e6f258d3" providerId="LiveId" clId="{E05CAF44-8749-4CE1-A508-FD8D1D03B3B3}" dt="2026-03-01T18:58:34.178" v="76" actId="20577"/>
        <pc:sldMkLst>
          <pc:docMk/>
          <pc:sldMk cId="2478625944" sldId="264"/>
        </pc:sldMkLst>
        <pc:spChg chg="mod">
          <ac:chgData name="Martin Kopecký" userId="9286bb40e6f258d3" providerId="LiveId" clId="{E05CAF44-8749-4CE1-A508-FD8D1D03B3B3}" dt="2026-03-01T18:58:34.178" v="76" actId="20577"/>
          <ac:spMkLst>
            <pc:docMk/>
            <pc:sldMk cId="2478625944" sldId="264"/>
            <ac:spMk id="2" creationId="{38A5984E-E41E-58BC-4CEB-5BDB04E6BD89}"/>
          </ac:spMkLst>
        </pc:spChg>
      </pc:sldChg>
      <pc:sldChg chg="add del">
        <pc:chgData name="Martin Kopecký" userId="9286bb40e6f258d3" providerId="LiveId" clId="{E05CAF44-8749-4CE1-A508-FD8D1D03B3B3}" dt="2026-03-03T19:13:50.599" v="639" actId="47"/>
        <pc:sldMkLst>
          <pc:docMk/>
          <pc:sldMk cId="2793347558" sldId="266"/>
        </pc:sldMkLst>
      </pc:sldChg>
      <pc:sldChg chg="modSp add mod">
        <pc:chgData name="Martin Kopecký" userId="9286bb40e6f258d3" providerId="LiveId" clId="{E05CAF44-8749-4CE1-A508-FD8D1D03B3B3}" dt="2026-03-01T19:32:04.341" v="379" actId="20577"/>
        <pc:sldMkLst>
          <pc:docMk/>
          <pc:sldMk cId="2785687649" sldId="267"/>
        </pc:sldMkLst>
        <pc:spChg chg="mod">
          <ac:chgData name="Martin Kopecký" userId="9286bb40e6f258d3" providerId="LiveId" clId="{E05CAF44-8749-4CE1-A508-FD8D1D03B3B3}" dt="2026-03-01T19:32:04.341" v="379" actId="20577"/>
          <ac:spMkLst>
            <pc:docMk/>
            <pc:sldMk cId="2785687649" sldId="267"/>
            <ac:spMk id="3" creationId="{00000000-0000-0000-0000-000000000000}"/>
          </ac:spMkLst>
        </pc:spChg>
      </pc:sldChg>
      <pc:sldChg chg="add">
        <pc:chgData name="Martin Kopecký" userId="9286bb40e6f258d3" providerId="LiveId" clId="{E05CAF44-8749-4CE1-A508-FD8D1D03B3B3}" dt="2026-03-01T18:59:46.771" v="77"/>
        <pc:sldMkLst>
          <pc:docMk/>
          <pc:sldMk cId="2607065241" sldId="271"/>
        </pc:sldMkLst>
      </pc:sldChg>
      <pc:sldChg chg="add del ord">
        <pc:chgData name="Martin Kopecký" userId="9286bb40e6f258d3" providerId="LiveId" clId="{E05CAF44-8749-4CE1-A508-FD8D1D03B3B3}" dt="2026-03-01T19:03:51.295" v="102"/>
        <pc:sldMkLst>
          <pc:docMk/>
          <pc:sldMk cId="1970696998" sldId="296"/>
        </pc:sldMkLst>
      </pc:sldChg>
      <pc:sldChg chg="add del">
        <pc:chgData name="Martin Kopecký" userId="9286bb40e6f258d3" providerId="LiveId" clId="{E05CAF44-8749-4CE1-A508-FD8D1D03B3B3}" dt="2026-03-03T19:13:52.943" v="640" actId="47"/>
        <pc:sldMkLst>
          <pc:docMk/>
          <pc:sldMk cId="2821591668" sldId="298"/>
        </pc:sldMkLst>
      </pc:sldChg>
      <pc:sldChg chg="add del">
        <pc:chgData name="Martin Kopecký" userId="9286bb40e6f258d3" providerId="LiveId" clId="{E05CAF44-8749-4CE1-A508-FD8D1D03B3B3}" dt="2026-03-03T19:13:54.192" v="641" actId="47"/>
        <pc:sldMkLst>
          <pc:docMk/>
          <pc:sldMk cId="2002650510" sldId="299"/>
        </pc:sldMkLst>
      </pc:sldChg>
      <pc:sldChg chg="add del">
        <pc:chgData name="Martin Kopecký" userId="9286bb40e6f258d3" providerId="LiveId" clId="{E05CAF44-8749-4CE1-A508-FD8D1D03B3B3}" dt="2026-03-03T19:13:55.135" v="642" actId="47"/>
        <pc:sldMkLst>
          <pc:docMk/>
          <pc:sldMk cId="379050393" sldId="300"/>
        </pc:sldMkLst>
      </pc:sldChg>
      <pc:sldChg chg="add del">
        <pc:chgData name="Martin Kopecký" userId="9286bb40e6f258d3" providerId="LiveId" clId="{E05CAF44-8749-4CE1-A508-FD8D1D03B3B3}" dt="2026-03-03T19:13:56.079" v="643" actId="47"/>
        <pc:sldMkLst>
          <pc:docMk/>
          <pc:sldMk cId="4110837187" sldId="301"/>
        </pc:sldMkLst>
      </pc:sldChg>
      <pc:sldChg chg="modSp add mod">
        <pc:chgData name="Martin Kopecký" userId="9286bb40e6f258d3" providerId="LiveId" clId="{E05CAF44-8749-4CE1-A508-FD8D1D03B3B3}" dt="2026-03-01T19:15:39.619" v="256" actId="6549"/>
        <pc:sldMkLst>
          <pc:docMk/>
          <pc:sldMk cId="2561792603" sldId="302"/>
        </pc:sldMkLst>
        <pc:spChg chg="mod">
          <ac:chgData name="Martin Kopecký" userId="9286bb40e6f258d3" providerId="LiveId" clId="{E05CAF44-8749-4CE1-A508-FD8D1D03B3B3}" dt="2026-03-01T19:15:39.619" v="256" actId="6549"/>
          <ac:spMkLst>
            <pc:docMk/>
            <pc:sldMk cId="2561792603" sldId="302"/>
            <ac:spMk id="3" creationId="{032D29F4-E179-4516-8C35-D103A3FCB6B5}"/>
          </ac:spMkLst>
        </pc:spChg>
      </pc:sldChg>
      <pc:sldChg chg="add del">
        <pc:chgData name="Martin Kopecký" userId="9286bb40e6f258d3" providerId="LiveId" clId="{E05CAF44-8749-4CE1-A508-FD8D1D03B3B3}" dt="2026-03-03T19:13:57.224" v="644" actId="47"/>
        <pc:sldMkLst>
          <pc:docMk/>
          <pc:sldMk cId="2027422974" sldId="303"/>
        </pc:sldMkLst>
      </pc:sldChg>
      <pc:sldChg chg="modSp add mod">
        <pc:chgData name="Martin Kopecký" userId="9286bb40e6f258d3" providerId="LiveId" clId="{E05CAF44-8749-4CE1-A508-FD8D1D03B3B3}" dt="2026-03-01T19:14:36.195" v="234" actId="27636"/>
        <pc:sldMkLst>
          <pc:docMk/>
          <pc:sldMk cId="2720846119" sldId="304"/>
        </pc:sldMkLst>
        <pc:spChg chg="mod">
          <ac:chgData name="Martin Kopecký" userId="9286bb40e6f258d3" providerId="LiveId" clId="{E05CAF44-8749-4CE1-A508-FD8D1D03B3B3}" dt="2026-03-01T19:14:36.195" v="234" actId="27636"/>
          <ac:spMkLst>
            <pc:docMk/>
            <pc:sldMk cId="2720846119" sldId="304"/>
            <ac:spMk id="3" creationId="{F8811808-7FA9-417B-9690-575A76C537BC}"/>
          </ac:spMkLst>
        </pc:spChg>
      </pc:sldChg>
      <pc:sldChg chg="add">
        <pc:chgData name="Martin Kopecký" userId="9286bb40e6f258d3" providerId="LiveId" clId="{E05CAF44-8749-4CE1-A508-FD8D1D03B3B3}" dt="2026-03-01T19:14:36.131" v="233"/>
        <pc:sldMkLst>
          <pc:docMk/>
          <pc:sldMk cId="4009369618" sldId="305"/>
        </pc:sldMkLst>
      </pc:sldChg>
      <pc:sldChg chg="add del">
        <pc:chgData name="Martin Kopecký" userId="9286bb40e6f258d3" providerId="LiveId" clId="{E05CAF44-8749-4CE1-A508-FD8D1D03B3B3}" dt="2026-03-01T19:01:49.695" v="91" actId="47"/>
        <pc:sldMkLst>
          <pc:docMk/>
          <pc:sldMk cId="322307239" sldId="306"/>
        </pc:sldMkLst>
      </pc:sldChg>
      <pc:sldChg chg="modSp mod">
        <pc:chgData name="Martin Kopecký" userId="9286bb40e6f258d3" providerId="LiveId" clId="{E05CAF44-8749-4CE1-A508-FD8D1D03B3B3}" dt="2026-03-01T19:39:20.212" v="597" actId="5793"/>
        <pc:sldMkLst>
          <pc:docMk/>
          <pc:sldMk cId="515642688" sldId="307"/>
        </pc:sldMkLst>
        <pc:spChg chg="mod">
          <ac:chgData name="Martin Kopecký" userId="9286bb40e6f258d3" providerId="LiveId" clId="{E05CAF44-8749-4CE1-A508-FD8D1D03B3B3}" dt="2026-03-01T19:39:20.212" v="597" actId="5793"/>
          <ac:spMkLst>
            <pc:docMk/>
            <pc:sldMk cId="515642688" sldId="307"/>
            <ac:spMk id="3" creationId="{4927660B-2731-DDE3-36E3-CD0E493E9A2D}"/>
          </ac:spMkLst>
        </pc:spChg>
      </pc:sldChg>
      <pc:sldChg chg="add">
        <pc:chgData name="Martin Kopecký" userId="9286bb40e6f258d3" providerId="LiveId" clId="{E05CAF44-8749-4CE1-A508-FD8D1D03B3B3}" dt="2026-03-01T19:14:36.131" v="233"/>
        <pc:sldMkLst>
          <pc:docMk/>
          <pc:sldMk cId="3171567306" sldId="308"/>
        </pc:sldMkLst>
      </pc:sldChg>
      <pc:sldChg chg="modSp add mod">
        <pc:chgData name="Martin Kopecký" userId="9286bb40e6f258d3" providerId="LiveId" clId="{E05CAF44-8749-4CE1-A508-FD8D1D03B3B3}" dt="2026-03-01T19:40:45.947" v="638" actId="6549"/>
        <pc:sldMkLst>
          <pc:docMk/>
          <pc:sldMk cId="3929409063" sldId="309"/>
        </pc:sldMkLst>
        <pc:spChg chg="mod">
          <ac:chgData name="Martin Kopecký" userId="9286bb40e6f258d3" providerId="LiveId" clId="{E05CAF44-8749-4CE1-A508-FD8D1D03B3B3}" dt="2026-03-01T19:40:45.947" v="638" actId="6549"/>
          <ac:spMkLst>
            <pc:docMk/>
            <pc:sldMk cId="3929409063" sldId="309"/>
            <ac:spMk id="3" creationId="{2FC89966-F23A-4528-B5AD-5B414EF0487D}"/>
          </ac:spMkLst>
        </pc:spChg>
      </pc:sldChg>
      <pc:sldChg chg="add del">
        <pc:chgData name="Martin Kopecký" userId="9286bb40e6f258d3" providerId="LiveId" clId="{E05CAF44-8749-4CE1-A508-FD8D1D03B3B3}" dt="2026-03-03T19:14:04.693" v="645" actId="47"/>
        <pc:sldMkLst>
          <pc:docMk/>
          <pc:sldMk cId="2531202189" sldId="310"/>
        </pc:sldMkLst>
      </pc:sldChg>
      <pc:sldChg chg="modSp add mod">
        <pc:chgData name="Martin Kopecký" userId="9286bb40e6f258d3" providerId="LiveId" clId="{E05CAF44-8749-4CE1-A508-FD8D1D03B3B3}" dt="2026-03-01T19:14:36.257" v="237" actId="27636"/>
        <pc:sldMkLst>
          <pc:docMk/>
          <pc:sldMk cId="2687070312" sldId="311"/>
        </pc:sldMkLst>
        <pc:spChg chg="mod">
          <ac:chgData name="Martin Kopecký" userId="9286bb40e6f258d3" providerId="LiveId" clId="{E05CAF44-8749-4CE1-A508-FD8D1D03B3B3}" dt="2026-03-01T19:14:36.257" v="237" actId="27636"/>
          <ac:spMkLst>
            <pc:docMk/>
            <pc:sldMk cId="2687070312" sldId="311"/>
            <ac:spMk id="3" creationId="{A6EE0FFF-7AD1-47EE-AA27-3DC013EC411F}"/>
          </ac:spMkLst>
        </pc:spChg>
      </pc:sldChg>
      <pc:sldChg chg="modSp add mod">
        <pc:chgData name="Martin Kopecký" userId="9286bb40e6f258d3" providerId="LiveId" clId="{E05CAF44-8749-4CE1-A508-FD8D1D03B3B3}" dt="2026-03-01T18:59:46.819" v="78" actId="27636"/>
        <pc:sldMkLst>
          <pc:docMk/>
          <pc:sldMk cId="2021217450" sldId="328"/>
        </pc:sldMkLst>
        <pc:spChg chg="mod">
          <ac:chgData name="Martin Kopecký" userId="9286bb40e6f258d3" providerId="LiveId" clId="{E05CAF44-8749-4CE1-A508-FD8D1D03B3B3}" dt="2026-03-01T18:59:46.819" v="78" actId="27636"/>
          <ac:spMkLst>
            <pc:docMk/>
            <pc:sldMk cId="2021217450" sldId="328"/>
            <ac:spMk id="3" creationId="{00000000-0000-0000-0000-000000000000}"/>
          </ac:spMkLst>
        </pc:spChg>
      </pc:sldChg>
      <pc:sldChg chg="modSp add mod">
        <pc:chgData name="Martin Kopecký" userId="9286bb40e6f258d3" providerId="LiveId" clId="{E05CAF44-8749-4CE1-A508-FD8D1D03B3B3}" dt="2026-03-01T18:59:46.819" v="79" actId="27636"/>
        <pc:sldMkLst>
          <pc:docMk/>
          <pc:sldMk cId="217515526" sldId="329"/>
        </pc:sldMkLst>
        <pc:spChg chg="mod">
          <ac:chgData name="Martin Kopecký" userId="9286bb40e6f258d3" providerId="LiveId" clId="{E05CAF44-8749-4CE1-A508-FD8D1D03B3B3}" dt="2026-03-01T18:59:46.819" v="79" actId="27636"/>
          <ac:spMkLst>
            <pc:docMk/>
            <pc:sldMk cId="217515526" sldId="329"/>
            <ac:spMk id="3" creationId="{00000000-0000-0000-0000-000000000000}"/>
          </ac:spMkLst>
        </pc:spChg>
      </pc:sldChg>
      <pc:sldChg chg="add">
        <pc:chgData name="Martin Kopecký" userId="9286bb40e6f258d3" providerId="LiveId" clId="{E05CAF44-8749-4CE1-A508-FD8D1D03B3B3}" dt="2026-03-01T18:59:46.771" v="77"/>
        <pc:sldMkLst>
          <pc:docMk/>
          <pc:sldMk cId="3905722077" sldId="330"/>
        </pc:sldMkLst>
      </pc:sldChg>
      <pc:sldChg chg="modSp add mod">
        <pc:chgData name="Martin Kopecký" userId="9286bb40e6f258d3" providerId="LiveId" clId="{E05CAF44-8749-4CE1-A508-FD8D1D03B3B3}" dt="2026-03-01T19:29:03.533" v="280" actId="20577"/>
        <pc:sldMkLst>
          <pc:docMk/>
          <pc:sldMk cId="3516850846" sldId="331"/>
        </pc:sldMkLst>
        <pc:spChg chg="mod">
          <ac:chgData name="Martin Kopecký" userId="9286bb40e6f258d3" providerId="LiveId" clId="{E05CAF44-8749-4CE1-A508-FD8D1D03B3B3}" dt="2026-03-01T19:29:03.533" v="280" actId="20577"/>
          <ac:spMkLst>
            <pc:docMk/>
            <pc:sldMk cId="3516850846" sldId="331"/>
            <ac:spMk id="3" creationId="{798D01C1-E228-4B3D-9B65-D8C9195495FC}"/>
          </ac:spMkLst>
        </pc:spChg>
      </pc:sldChg>
      <pc:sldChg chg="modSp add mod">
        <pc:chgData name="Martin Kopecký" userId="9286bb40e6f258d3" providerId="LiveId" clId="{E05CAF44-8749-4CE1-A508-FD8D1D03B3B3}" dt="2026-03-01T18:59:46.851" v="81" actId="27636"/>
        <pc:sldMkLst>
          <pc:docMk/>
          <pc:sldMk cId="2582823920" sldId="332"/>
        </pc:sldMkLst>
        <pc:spChg chg="mod">
          <ac:chgData name="Martin Kopecký" userId="9286bb40e6f258d3" providerId="LiveId" clId="{E05CAF44-8749-4CE1-A508-FD8D1D03B3B3}" dt="2026-03-01T18:59:46.851" v="81" actId="27636"/>
          <ac:spMkLst>
            <pc:docMk/>
            <pc:sldMk cId="2582823920" sldId="332"/>
            <ac:spMk id="3" creationId="{00000000-0000-0000-0000-000000000000}"/>
          </ac:spMkLst>
        </pc:spChg>
      </pc:sldChg>
      <pc:sldChg chg="modSp add mod">
        <pc:chgData name="Martin Kopecký" userId="9286bb40e6f258d3" providerId="LiveId" clId="{E05CAF44-8749-4CE1-A508-FD8D1D03B3B3}" dt="2026-03-01T18:59:46.851" v="83" actId="27636"/>
        <pc:sldMkLst>
          <pc:docMk/>
          <pc:sldMk cId="3208126666" sldId="333"/>
        </pc:sldMkLst>
        <pc:spChg chg="mod">
          <ac:chgData name="Martin Kopecký" userId="9286bb40e6f258d3" providerId="LiveId" clId="{E05CAF44-8749-4CE1-A508-FD8D1D03B3B3}" dt="2026-03-01T18:59:46.851" v="83" actId="27636"/>
          <ac:spMkLst>
            <pc:docMk/>
            <pc:sldMk cId="3208126666" sldId="333"/>
            <ac:spMk id="3" creationId="{00000000-0000-0000-0000-000000000000}"/>
          </ac:spMkLst>
        </pc:spChg>
      </pc:sldChg>
      <pc:sldChg chg="add">
        <pc:chgData name="Martin Kopecký" userId="9286bb40e6f258d3" providerId="LiveId" clId="{E05CAF44-8749-4CE1-A508-FD8D1D03B3B3}" dt="2026-03-01T18:59:46.771" v="77"/>
        <pc:sldMkLst>
          <pc:docMk/>
          <pc:sldMk cId="3484590904" sldId="334"/>
        </pc:sldMkLst>
      </pc:sldChg>
      <pc:sldChg chg="modSp add mod">
        <pc:chgData name="Martin Kopecký" userId="9286bb40e6f258d3" providerId="LiveId" clId="{E05CAF44-8749-4CE1-A508-FD8D1D03B3B3}" dt="2026-03-01T18:59:46.866" v="84" actId="27636"/>
        <pc:sldMkLst>
          <pc:docMk/>
          <pc:sldMk cId="42421146" sldId="336"/>
        </pc:sldMkLst>
        <pc:spChg chg="mod">
          <ac:chgData name="Martin Kopecký" userId="9286bb40e6f258d3" providerId="LiveId" clId="{E05CAF44-8749-4CE1-A508-FD8D1D03B3B3}" dt="2026-03-01T18:59:46.866" v="84" actId="27636"/>
          <ac:spMkLst>
            <pc:docMk/>
            <pc:sldMk cId="42421146" sldId="336"/>
            <ac:spMk id="3" creationId="{00000000-0000-0000-0000-000000000000}"/>
          </ac:spMkLst>
        </pc:spChg>
      </pc:sldChg>
      <pc:sldChg chg="modSp add mod">
        <pc:chgData name="Martin Kopecký" userId="9286bb40e6f258d3" providerId="LiveId" clId="{E05CAF44-8749-4CE1-A508-FD8D1D03B3B3}" dt="2026-03-01T19:33:45.829" v="407" actId="20577"/>
        <pc:sldMkLst>
          <pc:docMk/>
          <pc:sldMk cId="3750423687" sldId="337"/>
        </pc:sldMkLst>
        <pc:spChg chg="mod">
          <ac:chgData name="Martin Kopecký" userId="9286bb40e6f258d3" providerId="LiveId" clId="{E05CAF44-8749-4CE1-A508-FD8D1D03B3B3}" dt="2026-03-01T19:33:45.829" v="407" actId="20577"/>
          <ac:spMkLst>
            <pc:docMk/>
            <pc:sldMk cId="3750423687" sldId="337"/>
            <ac:spMk id="3" creationId="{00000000-0000-0000-0000-000000000000}"/>
          </ac:spMkLst>
        </pc:spChg>
      </pc:sldChg>
      <pc:sldChg chg="add">
        <pc:chgData name="Martin Kopecký" userId="9286bb40e6f258d3" providerId="LiveId" clId="{E05CAF44-8749-4CE1-A508-FD8D1D03B3B3}" dt="2026-03-01T18:59:46.771" v="77"/>
        <pc:sldMkLst>
          <pc:docMk/>
          <pc:sldMk cId="1601194879" sldId="338"/>
        </pc:sldMkLst>
      </pc:sldChg>
      <pc:sldChg chg="modSp add mod">
        <pc:chgData name="Martin Kopecký" userId="9286bb40e6f258d3" providerId="LiveId" clId="{E05CAF44-8749-4CE1-A508-FD8D1D03B3B3}" dt="2026-03-01T19:34:24.652" v="444" actId="20577"/>
        <pc:sldMkLst>
          <pc:docMk/>
          <pc:sldMk cId="229535515" sldId="339"/>
        </pc:sldMkLst>
        <pc:spChg chg="mod">
          <ac:chgData name="Martin Kopecký" userId="9286bb40e6f258d3" providerId="LiveId" clId="{E05CAF44-8749-4CE1-A508-FD8D1D03B3B3}" dt="2026-03-01T19:34:24.652" v="444" actId="20577"/>
          <ac:spMkLst>
            <pc:docMk/>
            <pc:sldMk cId="229535515" sldId="339"/>
            <ac:spMk id="3" creationId="{00000000-0000-0000-0000-000000000000}"/>
          </ac:spMkLst>
        </pc:spChg>
      </pc:sldChg>
      <pc:sldChg chg="modSp add mod">
        <pc:chgData name="Martin Kopecký" userId="9286bb40e6f258d3" providerId="LiveId" clId="{E05CAF44-8749-4CE1-A508-FD8D1D03B3B3}" dt="2026-03-01T19:36:54.801" v="461" actId="27636"/>
        <pc:sldMkLst>
          <pc:docMk/>
          <pc:sldMk cId="2757044380" sldId="340"/>
        </pc:sldMkLst>
        <pc:spChg chg="mod">
          <ac:chgData name="Martin Kopecký" userId="9286bb40e6f258d3" providerId="LiveId" clId="{E05CAF44-8749-4CE1-A508-FD8D1D03B3B3}" dt="2026-03-01T19:36:54.801" v="461" actId="27636"/>
          <ac:spMkLst>
            <pc:docMk/>
            <pc:sldMk cId="2757044380" sldId="340"/>
            <ac:spMk id="3" creationId="{A55B7130-EC1E-4C72-A960-79C8626BDFB9}"/>
          </ac:spMkLst>
        </pc:spChg>
      </pc:sldChg>
      <pc:sldChg chg="add">
        <pc:chgData name="Martin Kopecký" userId="9286bb40e6f258d3" providerId="LiveId" clId="{E05CAF44-8749-4CE1-A508-FD8D1D03B3B3}" dt="2026-03-01T18:59:46.771" v="77"/>
        <pc:sldMkLst>
          <pc:docMk/>
          <pc:sldMk cId="3976500633" sldId="341"/>
        </pc:sldMkLst>
      </pc:sldChg>
      <pc:sldChg chg="modSp add mod ord">
        <pc:chgData name="Martin Kopecký" userId="9286bb40e6f258d3" providerId="LiveId" clId="{E05CAF44-8749-4CE1-A508-FD8D1D03B3B3}" dt="2026-03-01T19:10:24.038" v="198"/>
        <pc:sldMkLst>
          <pc:docMk/>
          <pc:sldMk cId="2910652170" sldId="342"/>
        </pc:sldMkLst>
        <pc:spChg chg="mod">
          <ac:chgData name="Martin Kopecký" userId="9286bb40e6f258d3" providerId="LiveId" clId="{E05CAF44-8749-4CE1-A508-FD8D1D03B3B3}" dt="2026-03-01T18:59:46.883" v="85" actId="27636"/>
          <ac:spMkLst>
            <pc:docMk/>
            <pc:sldMk cId="2910652170" sldId="342"/>
            <ac:spMk id="3" creationId="{A3645D4A-24B5-45F6-B25A-720FF16B7C76}"/>
          </ac:spMkLst>
        </pc:spChg>
      </pc:sldChg>
      <pc:sldChg chg="modSp add mod">
        <pc:chgData name="Martin Kopecký" userId="9286bb40e6f258d3" providerId="LiveId" clId="{E05CAF44-8749-4CE1-A508-FD8D1D03B3B3}" dt="2026-03-01T18:59:46.883" v="86" actId="27636"/>
        <pc:sldMkLst>
          <pc:docMk/>
          <pc:sldMk cId="3326901456" sldId="343"/>
        </pc:sldMkLst>
        <pc:spChg chg="mod">
          <ac:chgData name="Martin Kopecký" userId="9286bb40e6f258d3" providerId="LiveId" clId="{E05CAF44-8749-4CE1-A508-FD8D1D03B3B3}" dt="2026-03-01T18:59:46.883" v="86" actId="27636"/>
          <ac:spMkLst>
            <pc:docMk/>
            <pc:sldMk cId="3326901456" sldId="343"/>
            <ac:spMk id="3" creationId="{E900A236-AC17-22FA-E50E-5061957DAC34}"/>
          </ac:spMkLst>
        </pc:spChg>
      </pc:sldChg>
      <pc:sldChg chg="modSp add mod">
        <pc:chgData name="Martin Kopecký" userId="9286bb40e6f258d3" providerId="LiveId" clId="{E05CAF44-8749-4CE1-A508-FD8D1D03B3B3}" dt="2026-03-01T19:07:12.441" v="131" actId="20577"/>
        <pc:sldMkLst>
          <pc:docMk/>
          <pc:sldMk cId="2501063854" sldId="345"/>
        </pc:sldMkLst>
        <pc:spChg chg="mod">
          <ac:chgData name="Martin Kopecký" userId="9286bb40e6f258d3" providerId="LiveId" clId="{E05CAF44-8749-4CE1-A508-FD8D1D03B3B3}" dt="2026-03-01T19:07:12.441" v="131" actId="20577"/>
          <ac:spMkLst>
            <pc:docMk/>
            <pc:sldMk cId="2501063854" sldId="345"/>
            <ac:spMk id="2" creationId="{D97C3200-A08C-0389-524B-707361825A21}"/>
          </ac:spMkLst>
        </pc:spChg>
      </pc:sldChg>
      <pc:sldChg chg="modSp add mod">
        <pc:chgData name="Martin Kopecký" userId="9286bb40e6f258d3" providerId="LiveId" clId="{E05CAF44-8749-4CE1-A508-FD8D1D03B3B3}" dt="2026-03-01T19:08:06.537" v="155" actId="20577"/>
        <pc:sldMkLst>
          <pc:docMk/>
          <pc:sldMk cId="452296244" sldId="347"/>
        </pc:sldMkLst>
        <pc:spChg chg="mod">
          <ac:chgData name="Martin Kopecký" userId="9286bb40e6f258d3" providerId="LiveId" clId="{E05CAF44-8749-4CE1-A508-FD8D1D03B3B3}" dt="2026-03-01T19:08:06.537" v="155" actId="20577"/>
          <ac:spMkLst>
            <pc:docMk/>
            <pc:sldMk cId="452296244" sldId="347"/>
            <ac:spMk id="2" creationId="{F175BA54-C3B7-7336-C4F4-FB5201EDB049}"/>
          </ac:spMkLst>
        </pc:spChg>
      </pc:sldChg>
      <pc:sldChg chg="modSp add mod">
        <pc:chgData name="Martin Kopecký" userId="9286bb40e6f258d3" providerId="LiveId" clId="{E05CAF44-8749-4CE1-A508-FD8D1D03B3B3}" dt="2026-03-01T19:09:27.940" v="196" actId="20577"/>
        <pc:sldMkLst>
          <pc:docMk/>
          <pc:sldMk cId="947287302" sldId="348"/>
        </pc:sldMkLst>
        <pc:spChg chg="mod">
          <ac:chgData name="Martin Kopecký" userId="9286bb40e6f258d3" providerId="LiveId" clId="{E05CAF44-8749-4CE1-A508-FD8D1D03B3B3}" dt="2026-03-01T19:09:27.940" v="196" actId="20577"/>
          <ac:spMkLst>
            <pc:docMk/>
            <pc:sldMk cId="947287302" sldId="348"/>
            <ac:spMk id="2" creationId="{67D4A31C-F601-B37B-705F-AD4CDA0D768C}"/>
          </ac:spMkLst>
        </pc:spChg>
      </pc:sldChg>
      <pc:sldChg chg="modSp add mod">
        <pc:chgData name="Martin Kopecký" userId="9286bb40e6f258d3" providerId="LiveId" clId="{E05CAF44-8749-4CE1-A508-FD8D1D03B3B3}" dt="2026-03-01T19:11:19.892" v="230" actId="20577"/>
        <pc:sldMkLst>
          <pc:docMk/>
          <pc:sldMk cId="3279373735" sldId="349"/>
        </pc:sldMkLst>
        <pc:spChg chg="mod">
          <ac:chgData name="Martin Kopecký" userId="9286bb40e6f258d3" providerId="LiveId" clId="{E05CAF44-8749-4CE1-A508-FD8D1D03B3B3}" dt="2026-03-01T19:11:19.892" v="230" actId="20577"/>
          <ac:spMkLst>
            <pc:docMk/>
            <pc:sldMk cId="3279373735" sldId="349"/>
            <ac:spMk id="2" creationId="{B20500DE-C89D-06F7-C05D-43ED6B6604F5}"/>
          </ac:spMkLst>
        </pc:spChg>
      </pc:sldChg>
      <pc:sldChg chg="modSp add mod">
        <pc:chgData name="Martin Kopecký" userId="9286bb40e6f258d3" providerId="LiveId" clId="{E05CAF44-8749-4CE1-A508-FD8D1D03B3B3}" dt="2026-03-01T19:11:54.120" v="232" actId="20577"/>
        <pc:sldMkLst>
          <pc:docMk/>
          <pc:sldMk cId="1526508278" sldId="350"/>
        </pc:sldMkLst>
        <pc:spChg chg="mod">
          <ac:chgData name="Martin Kopecký" userId="9286bb40e6f258d3" providerId="LiveId" clId="{E05CAF44-8749-4CE1-A508-FD8D1D03B3B3}" dt="2026-03-01T19:11:54.120" v="232" actId="20577"/>
          <ac:spMkLst>
            <pc:docMk/>
            <pc:sldMk cId="1526508278" sldId="350"/>
            <ac:spMk id="2" creationId="{F51CF8D4-BEF0-158F-40CD-51FE3AD67314}"/>
          </ac:spMkLst>
        </pc:spChg>
      </pc:sldChg>
      <pc:sldChg chg="modSp add mod">
        <pc:chgData name="Martin Kopecký" userId="9286bb40e6f258d3" providerId="LiveId" clId="{E05CAF44-8749-4CE1-A508-FD8D1D03B3B3}" dt="2026-03-01T19:14:45.780" v="254" actId="20577"/>
        <pc:sldMkLst>
          <pc:docMk/>
          <pc:sldMk cId="1861707237" sldId="351"/>
        </pc:sldMkLst>
        <pc:spChg chg="mod">
          <ac:chgData name="Martin Kopecký" userId="9286bb40e6f258d3" providerId="LiveId" clId="{E05CAF44-8749-4CE1-A508-FD8D1D03B3B3}" dt="2026-03-01T19:14:45.780" v="254" actId="20577"/>
          <ac:spMkLst>
            <pc:docMk/>
            <pc:sldMk cId="1861707237" sldId="351"/>
            <ac:spMk id="3" creationId="{00000000-0000-0000-0000-000000000000}"/>
          </ac:spMkLst>
        </pc:spChg>
      </pc:sldChg>
      <pc:sldChg chg="add">
        <pc:chgData name="Martin Kopecký" userId="9286bb40e6f258d3" providerId="LiveId" clId="{E05CAF44-8749-4CE1-A508-FD8D1D03B3B3}" dt="2026-03-01T19:14:36.131" v="233"/>
        <pc:sldMkLst>
          <pc:docMk/>
          <pc:sldMk cId="3338200068" sldId="352"/>
        </pc:sldMkLst>
      </pc:sldChg>
      <pc:sldChg chg="modSp add mod">
        <pc:chgData name="Martin Kopecký" userId="9286bb40e6f258d3" providerId="LiveId" clId="{E05CAF44-8749-4CE1-A508-FD8D1D03B3B3}" dt="2026-03-01T19:20:29.348" v="258" actId="27636"/>
        <pc:sldMkLst>
          <pc:docMk/>
          <pc:sldMk cId="98699749" sldId="353"/>
        </pc:sldMkLst>
        <pc:spChg chg="mod">
          <ac:chgData name="Martin Kopecký" userId="9286bb40e6f258d3" providerId="LiveId" clId="{E05CAF44-8749-4CE1-A508-FD8D1D03B3B3}" dt="2026-03-01T19:20:29.348" v="258" actId="27636"/>
          <ac:spMkLst>
            <pc:docMk/>
            <pc:sldMk cId="98699749" sldId="353"/>
            <ac:spMk id="3" creationId="{5DC44434-7527-4EAF-AE16-01AC7A49F4CF}"/>
          </ac:spMkLst>
        </pc:spChg>
      </pc:sldChg>
      <pc:sldChg chg="add">
        <pc:chgData name="Martin Kopecký" userId="9286bb40e6f258d3" providerId="LiveId" clId="{E05CAF44-8749-4CE1-A508-FD8D1D03B3B3}" dt="2026-03-01T19:14:36.131" v="233"/>
        <pc:sldMkLst>
          <pc:docMk/>
          <pc:sldMk cId="3042950015" sldId="354"/>
        </pc:sldMkLst>
      </pc:sldChg>
      <pc:sldChg chg="modSp add mod">
        <pc:chgData name="Martin Kopecký" userId="9286bb40e6f258d3" providerId="LiveId" clId="{E05CAF44-8749-4CE1-A508-FD8D1D03B3B3}" dt="2026-03-01T19:14:36.273" v="238" actId="27636"/>
        <pc:sldMkLst>
          <pc:docMk/>
          <pc:sldMk cId="1946179470" sldId="355"/>
        </pc:sldMkLst>
        <pc:spChg chg="mod">
          <ac:chgData name="Martin Kopecký" userId="9286bb40e6f258d3" providerId="LiveId" clId="{E05CAF44-8749-4CE1-A508-FD8D1D03B3B3}" dt="2026-03-01T19:14:36.273" v="238" actId="27636"/>
          <ac:spMkLst>
            <pc:docMk/>
            <pc:sldMk cId="1946179470" sldId="355"/>
            <ac:spMk id="3" creationId="{A6EE0FFF-7AD1-47EE-AA27-3DC013EC411F}"/>
          </ac:spMkLst>
        </pc:spChg>
      </pc:sldChg>
      <pc:sldChg chg="modSp new mod">
        <pc:chgData name="Martin Kopecký" userId="9286bb40e6f258d3" providerId="LiveId" clId="{E05CAF44-8749-4CE1-A508-FD8D1D03B3B3}" dt="2026-03-01T19:30:04.211" v="320" actId="114"/>
        <pc:sldMkLst>
          <pc:docMk/>
          <pc:sldMk cId="580805708" sldId="356"/>
        </pc:sldMkLst>
        <pc:spChg chg="mod">
          <ac:chgData name="Martin Kopecký" userId="9286bb40e6f258d3" providerId="LiveId" clId="{E05CAF44-8749-4CE1-A508-FD8D1D03B3B3}" dt="2026-03-01T19:29:43.723" v="317" actId="20577"/>
          <ac:spMkLst>
            <pc:docMk/>
            <pc:sldMk cId="580805708" sldId="356"/>
            <ac:spMk id="2" creationId="{9BB3B97B-FA24-D887-2E39-4D8651511F5E}"/>
          </ac:spMkLst>
        </pc:spChg>
        <pc:spChg chg="mod">
          <ac:chgData name="Martin Kopecký" userId="9286bb40e6f258d3" providerId="LiveId" clId="{E05CAF44-8749-4CE1-A508-FD8D1D03B3B3}" dt="2026-03-01T19:30:04.211" v="320" actId="114"/>
          <ac:spMkLst>
            <pc:docMk/>
            <pc:sldMk cId="580805708" sldId="356"/>
            <ac:spMk id="3" creationId="{A815BFCF-9F24-72AF-822A-A8AF80E5BC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9481172-56BA-6C88-168E-D96C21B47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0C878F87-09B6-0DE1-6A0A-D3E83B35E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439F6-3E71-9744-A5FD-F8360DC2B55B}" type="datetimeFigureOut">
              <a:rPr lang="cs-CZ" smtClean="0"/>
              <a:t>03.03.2026</a:t>
            </a:fld>
            <a:endParaRPr lang="cs-CZ"/>
          </a:p>
        </p:txBody>
      </p:sp>
      <p:sp>
        <p:nvSpPr>
          <p:cNvPr id="4" name="Zástupný symbol pro zápatí 3">
            <a:extLst>
              <a:ext uri="{FF2B5EF4-FFF2-40B4-BE49-F238E27FC236}">
                <a16:creationId xmlns:a16="http://schemas.microsoft.com/office/drawing/2014/main" id="{7E02C864-4460-15D6-DE8C-0E643C3EE1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25D8B96-87C9-2E0D-8058-68FEE7E1C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23E5-E723-4485-9A71-51DD2E0513A0}" type="datetimeFigureOut">
              <a:rPr lang="cs-CZ" smtClean="0"/>
              <a:t>03.03.2026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03.03.2026</a:t>
            </a:fld>
            <a:endParaRPr lang="cs-CZ"/>
          </a:p>
        </p:txBody>
      </p:sp>
      <p:pic>
        <p:nvPicPr>
          <p:cNvPr id="5" name="Obrázek 4">
            <a:extLst>
              <a:ext uri="{FF2B5EF4-FFF2-40B4-BE49-F238E27FC236}">
                <a16:creationId xmlns:a16="http://schemas.microsoft.com/office/drawing/2014/main"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id="{EB2BB669-96AF-C460-0644-D9B33EBD9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id="{B52155B1-7D35-8CBF-21B4-8799EABA85C0}"/>
              </a:ext>
            </a:extLst>
          </p:cNvPr>
          <p:cNvSpPr txBox="1"/>
          <p:nvPr userDrawn="1"/>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5984E-E41E-58BC-4CEB-5BDB04E6BD89}"/>
              </a:ext>
            </a:extLst>
          </p:cNvPr>
          <p:cNvSpPr>
            <a:spLocks noGrp="1"/>
          </p:cNvSpPr>
          <p:nvPr>
            <p:ph type="ctrTitle"/>
          </p:nvPr>
        </p:nvSpPr>
        <p:spPr>
          <a:xfrm>
            <a:off x="650079" y="1881352"/>
            <a:ext cx="9144000" cy="2416328"/>
          </a:xfrm>
        </p:spPr>
        <p:txBody>
          <a:bodyPr>
            <a:normAutofit/>
          </a:bodyPr>
          <a:lstStyle/>
          <a:p>
            <a:br>
              <a:rPr lang="cs-CZ" dirty="0"/>
            </a:br>
            <a:r>
              <a:rPr lang="cs-CZ" dirty="0"/>
              <a:t>Správní právo I. – Úvod do správního práva</a:t>
            </a:r>
            <a:br>
              <a:rPr lang="cs-CZ" dirty="0"/>
            </a:br>
            <a:r>
              <a:rPr lang="cs-CZ" b="1" dirty="0"/>
              <a:t>Organizace veřejné správy I.</a:t>
            </a:r>
          </a:p>
        </p:txBody>
      </p:sp>
      <p:sp>
        <p:nvSpPr>
          <p:cNvPr id="9" name="Podnadpis 8">
            <a:extLst>
              <a:ext uri="{FF2B5EF4-FFF2-40B4-BE49-F238E27FC236}">
                <a16:creationId xmlns:a16="http://schemas.microsoft.com/office/drawing/2014/main" id="{F730C0B0-4C35-7DDE-5DBA-E74C469D9BDC}"/>
              </a:ext>
            </a:extLst>
          </p:cNvPr>
          <p:cNvSpPr>
            <a:spLocks noGrp="1"/>
          </p:cNvSpPr>
          <p:nvPr>
            <p:ph type="subTitle" idx="1"/>
          </p:nvPr>
        </p:nvSpPr>
        <p:spPr/>
        <p:txBody>
          <a:bodyPr/>
          <a:lstStyle/>
          <a:p>
            <a:r>
              <a:rPr lang="cs-CZ" dirty="0"/>
              <a:t>Prof. JUDr. Martin Kopecký, CSc. </a:t>
            </a:r>
          </a:p>
          <a:p>
            <a:r>
              <a:rPr lang="cs-CZ" sz="1200" dirty="0"/>
              <a:t>Katedra veřejného práva a veřejné správy</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3F9E4-4214-C2E5-A451-5BBF2BE5FE0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175BA54-C3B7-7336-C4F4-FB5201EDB049}"/>
              </a:ext>
            </a:extLst>
          </p:cNvPr>
          <p:cNvSpPr>
            <a:spLocks noGrp="1"/>
          </p:cNvSpPr>
          <p:nvPr>
            <p:ph type="ctrTitle"/>
          </p:nvPr>
        </p:nvSpPr>
        <p:spPr/>
        <p:txBody>
          <a:bodyPr/>
          <a:lstStyle/>
          <a:p>
            <a:r>
              <a:rPr lang="cs-CZ" dirty="0"/>
              <a:t>II. Principy organizace veřejné správy</a:t>
            </a:r>
          </a:p>
        </p:txBody>
      </p:sp>
    </p:spTree>
    <p:extLst>
      <p:ext uri="{BB962C8B-B14F-4D97-AF65-F5344CB8AC3E}">
        <p14:creationId xmlns:p14="http://schemas.microsoft.com/office/powerpoint/2010/main" val="45229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D5EE4-6781-4EA0-BC81-805AF96EE478}"/>
              </a:ext>
            </a:extLst>
          </p:cNvPr>
          <p:cNvSpPr>
            <a:spLocks noGrp="1"/>
          </p:cNvSpPr>
          <p:nvPr>
            <p:ph type="title"/>
          </p:nvPr>
        </p:nvSpPr>
        <p:spPr/>
        <p:txBody>
          <a:bodyPr/>
          <a:lstStyle/>
          <a:p>
            <a:r>
              <a:rPr lang="cs-CZ" dirty="0"/>
              <a:t>Přehled organizačních principů	</a:t>
            </a:r>
          </a:p>
        </p:txBody>
      </p:sp>
      <p:sp>
        <p:nvSpPr>
          <p:cNvPr id="3" name="Zástupný obsah 2">
            <a:extLst>
              <a:ext uri="{FF2B5EF4-FFF2-40B4-BE49-F238E27FC236}">
                <a16:creationId xmlns:a16="http://schemas.microsoft.com/office/drawing/2014/main" id="{798D01C1-E228-4B3D-9B65-D8C9195495FC}"/>
              </a:ext>
            </a:extLst>
          </p:cNvPr>
          <p:cNvSpPr>
            <a:spLocks noGrp="1"/>
          </p:cNvSpPr>
          <p:nvPr>
            <p:ph idx="1"/>
          </p:nvPr>
        </p:nvSpPr>
        <p:spPr/>
        <p:txBody>
          <a:bodyPr/>
          <a:lstStyle/>
          <a:p>
            <a:pPr lvl="0"/>
            <a:r>
              <a:rPr lang="cs-CZ" dirty="0"/>
              <a:t>Centralizace a decentralizace</a:t>
            </a:r>
          </a:p>
          <a:p>
            <a:pPr lvl="0"/>
            <a:r>
              <a:rPr lang="cs-CZ" dirty="0"/>
              <a:t>Koncentrace a dekoncentrace</a:t>
            </a:r>
          </a:p>
          <a:p>
            <a:pPr lvl="0"/>
            <a:r>
              <a:rPr lang="cs-CZ" dirty="0"/>
              <a:t>Organizační a jen instanční nadřízenosti a podřízenosti</a:t>
            </a:r>
          </a:p>
          <a:p>
            <a:pPr lvl="0"/>
            <a:r>
              <a:rPr lang="cs-CZ" dirty="0"/>
              <a:t>Územní a věcný</a:t>
            </a:r>
          </a:p>
          <a:p>
            <a:pPr lvl="0"/>
            <a:r>
              <a:rPr lang="cs-CZ" dirty="0"/>
              <a:t>Monokratický a kolegiální</a:t>
            </a:r>
          </a:p>
          <a:p>
            <a:pPr lvl="0"/>
            <a:r>
              <a:rPr lang="cs-CZ" dirty="0"/>
              <a:t>Jmenovací a volební</a:t>
            </a:r>
          </a:p>
          <a:p>
            <a:r>
              <a:rPr lang="cs-CZ" dirty="0"/>
              <a:t>Subsidiarity</a:t>
            </a:r>
          </a:p>
          <a:p>
            <a:pPr marL="0" indent="0">
              <a:buNone/>
            </a:pPr>
            <a:endParaRPr lang="cs-CZ" dirty="0"/>
          </a:p>
        </p:txBody>
      </p:sp>
    </p:spTree>
    <p:extLst>
      <p:ext uri="{BB962C8B-B14F-4D97-AF65-F5344CB8AC3E}">
        <p14:creationId xmlns:p14="http://schemas.microsoft.com/office/powerpoint/2010/main" val="351685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Principy centralizace a decentralizace</a:t>
            </a:r>
          </a:p>
        </p:txBody>
      </p:sp>
      <p:sp>
        <p:nvSpPr>
          <p:cNvPr id="3" name="Zástupný symbol pro obsah 2"/>
          <p:cNvSpPr>
            <a:spLocks noGrp="1"/>
          </p:cNvSpPr>
          <p:nvPr>
            <p:ph idx="1"/>
          </p:nvPr>
        </p:nvSpPr>
        <p:spPr/>
        <p:txBody>
          <a:bodyPr>
            <a:normAutofit fontScale="92500" lnSpcReduction="10000"/>
          </a:bodyPr>
          <a:lstStyle/>
          <a:p>
            <a:r>
              <a:rPr lang="cs-CZ" dirty="0"/>
              <a:t>souvisí s vymezením, jaký subjekt je nositelem veřejné správy </a:t>
            </a:r>
          </a:p>
          <a:p>
            <a:r>
              <a:rPr lang="cs-CZ" dirty="0"/>
              <a:t>Stát, tradičně považovaný za zdroj veškeré veřejné moci na svém území přenechává či může přenechat část veřejné správy jiným, od státu odlišným subjektům, aby ji vykonávaly samy svým jménem</a:t>
            </a:r>
          </a:p>
          <a:p>
            <a:r>
              <a:rPr lang="cs-CZ" u="sng" dirty="0"/>
              <a:t>centralizovaný</a:t>
            </a:r>
            <a:r>
              <a:rPr lang="cs-CZ" dirty="0"/>
              <a:t> model správy: soustředění výkonu veřejné správy do řídící moci státu</a:t>
            </a:r>
          </a:p>
          <a:p>
            <a:r>
              <a:rPr lang="cs-CZ" u="sng" dirty="0"/>
              <a:t>decentralizace: </a:t>
            </a:r>
            <a:r>
              <a:rPr lang="cs-CZ" dirty="0"/>
              <a:t> v přenechání části veřejné správy v podobě delegace působnosti a pravomoci na jiný subjekt veřejné správy, aby tento subjekt vykonával určité úkoly veřejné správy jako své vlastní</a:t>
            </a:r>
          </a:p>
          <a:p>
            <a:r>
              <a:rPr lang="cs-CZ" dirty="0"/>
              <a:t>V rámci decentralizace přenechává stát veřejnou správu samosprávným korporacím</a:t>
            </a:r>
          </a:p>
          <a:p>
            <a:r>
              <a:rPr lang="cs-CZ" dirty="0"/>
              <a:t>orgány samosprávy, které vykonávají decentralizovanou správu, jsou přitom vázány toliko právním řádem, nikoli služebními příkazy či instrukcemi ze strany orgánů státu, nejsou vůči nim v podřízeném vztahu</a:t>
            </a:r>
          </a:p>
          <a:p>
            <a:r>
              <a:rPr lang="cs-CZ" dirty="0"/>
              <a:t>příklady decentralizace</a:t>
            </a:r>
          </a:p>
        </p:txBody>
      </p:sp>
    </p:spTree>
    <p:extLst>
      <p:ext uri="{BB962C8B-B14F-4D97-AF65-F5344CB8AC3E}">
        <p14:creationId xmlns:p14="http://schemas.microsoft.com/office/powerpoint/2010/main" val="400303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Principy koncentrace a dekoncentrace</a:t>
            </a:r>
          </a:p>
        </p:txBody>
      </p:sp>
      <p:sp>
        <p:nvSpPr>
          <p:cNvPr id="3" name="Zástupný symbol pro obsah 2"/>
          <p:cNvSpPr>
            <a:spLocks noGrp="1"/>
          </p:cNvSpPr>
          <p:nvPr>
            <p:ph idx="1"/>
          </p:nvPr>
        </p:nvSpPr>
        <p:spPr/>
        <p:txBody>
          <a:bodyPr>
            <a:normAutofit fontScale="85000" lnSpcReduction="20000"/>
          </a:bodyPr>
          <a:lstStyle/>
          <a:p>
            <a:r>
              <a:rPr lang="cs-CZ" dirty="0"/>
              <a:t>určují stupeň soustředění (koncentrace) výkonu veřejné správy na úrovni veřejných orgánů</a:t>
            </a:r>
          </a:p>
          <a:p>
            <a:r>
              <a:rPr lang="cs-CZ" dirty="0"/>
              <a:t>při </a:t>
            </a:r>
            <a:r>
              <a:rPr lang="cs-CZ" u="sng" dirty="0"/>
              <a:t>koncentraci</a:t>
            </a:r>
            <a:r>
              <a:rPr lang="cs-CZ" dirty="0"/>
              <a:t> by v modelové podobě veřejnou správu vykonával jediný orgán, který by soustřeďoval v sobě veškeré funkce</a:t>
            </a:r>
          </a:p>
          <a:p>
            <a:r>
              <a:rPr lang="cs-CZ" u="sng" dirty="0"/>
              <a:t>dekoncentrace</a:t>
            </a:r>
            <a:r>
              <a:rPr lang="cs-CZ" dirty="0"/>
              <a:t> </a:t>
            </a:r>
            <a:r>
              <a:rPr lang="cs-CZ" u="sng" dirty="0"/>
              <a:t>horizontální: </a:t>
            </a:r>
            <a:r>
              <a:rPr lang="cs-CZ" dirty="0"/>
              <a:t> rozdělení funkcí na jedné úrovni (na jedné územní úrovni, např. celostátní, regionální) z jednoho orgánu do více orgánů (např. vytvoření nového ministerstva, na které přejde část působnost stávajícího ministerstva a budou tak ministerstva dvě). Opakem </a:t>
            </a:r>
            <a:r>
              <a:rPr lang="cs-CZ" u="sng" dirty="0"/>
              <a:t>horizontální koncentrace</a:t>
            </a:r>
            <a:r>
              <a:rPr lang="cs-CZ" dirty="0"/>
              <a:t> (příklad: zrušení Ministerstva informatiky a přenos jeho působnosti na Ministerstvo vnitra).</a:t>
            </a:r>
          </a:p>
          <a:p>
            <a:r>
              <a:rPr lang="cs-CZ" u="sng" dirty="0"/>
              <a:t>vertikální koncentrace</a:t>
            </a:r>
            <a:r>
              <a:rPr lang="cs-CZ" dirty="0"/>
              <a:t> : funkce se soustřeďují na vyšší úrovni (zřízení Úřadu práce ČR), při </a:t>
            </a:r>
            <a:r>
              <a:rPr lang="cs-CZ" u="sng" dirty="0"/>
              <a:t>vertikální dekoncentraci</a:t>
            </a:r>
            <a:r>
              <a:rPr lang="cs-CZ" dirty="0"/>
              <a:t> se delegují funkce na nižší úroveň.</a:t>
            </a:r>
          </a:p>
          <a:p>
            <a:r>
              <a:rPr lang="cs-CZ" dirty="0"/>
              <a:t>projevem vertikální dekoncentrace je pověření výkonu státní správy orgány územních samosprávných celků (viz čl. 105 Ústavy) a jejich přenesená působnost.</a:t>
            </a:r>
          </a:p>
          <a:p>
            <a:r>
              <a:rPr lang="cs-CZ" dirty="0"/>
              <a:t>při vertikální dekoncentraci zůstávají mezi vyššími a nižšími orgány </a:t>
            </a:r>
            <a:r>
              <a:rPr lang="cs-CZ" u="sng" dirty="0"/>
              <a:t>vztahy nadřízenosti a podřízenosti </a:t>
            </a:r>
            <a:r>
              <a:rPr lang="cs-CZ" dirty="0"/>
              <a:t>(zákon může upravit možnosti nadřízených zasahovat do poměrů podřízených orgánů)</a:t>
            </a:r>
          </a:p>
        </p:txBody>
      </p:sp>
    </p:spTree>
    <p:extLst>
      <p:ext uri="{BB962C8B-B14F-4D97-AF65-F5344CB8AC3E}">
        <p14:creationId xmlns:p14="http://schemas.microsoft.com/office/powerpoint/2010/main" val="258282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Principy organizační (služební) a </a:t>
            </a:r>
            <a:br>
              <a:rPr lang="cs-CZ" dirty="0"/>
            </a:br>
            <a:r>
              <a:rPr lang="cs-CZ" dirty="0"/>
              <a:t>pouhé instanční nad- a podřízenosti</a:t>
            </a:r>
          </a:p>
        </p:txBody>
      </p:sp>
      <p:sp>
        <p:nvSpPr>
          <p:cNvPr id="3" name="Zástupný symbol pro obsah 2"/>
          <p:cNvSpPr>
            <a:spLocks noGrp="1"/>
          </p:cNvSpPr>
          <p:nvPr>
            <p:ph idx="1"/>
          </p:nvPr>
        </p:nvSpPr>
        <p:spPr/>
        <p:txBody>
          <a:bodyPr>
            <a:normAutofit/>
          </a:bodyPr>
          <a:lstStyle/>
          <a:p>
            <a:r>
              <a:rPr lang="cs-CZ" dirty="0"/>
              <a:t>principy vztahu vyššího a nižšího úřadu</a:t>
            </a:r>
          </a:p>
          <a:p>
            <a:r>
              <a:rPr lang="cs-CZ" dirty="0"/>
              <a:t>forma </a:t>
            </a:r>
            <a:r>
              <a:rPr lang="cs-CZ" u="sng" dirty="0"/>
              <a:t>organizační podřízenosti (</a:t>
            </a:r>
            <a:r>
              <a:rPr lang="cs-CZ" dirty="0"/>
              <a:t>služební, existuje-li taková úprava). Typické pro nižší a vyšší státní správní úřady (např. finanční úřad – Odvolací finanční ředitelství – Generální finanční ředitelství - Ministerstvo financí). Vyšší – nadřízený orgán může dávat nižšímu úřadu obecné i konkrétní pokyny, tato možnost vyplývá z možnosti řídit.</a:t>
            </a:r>
          </a:p>
          <a:p>
            <a:r>
              <a:rPr lang="cs-CZ" dirty="0"/>
              <a:t>při pouhé </a:t>
            </a:r>
            <a:r>
              <a:rPr lang="cs-CZ" u="sng" dirty="0"/>
              <a:t>instanční podřízenosti (podřazenosti)</a:t>
            </a:r>
            <a:r>
              <a:rPr lang="cs-CZ" dirty="0"/>
              <a:t> nemůže vyšší orgán neomezeně zasahovat do činnosti úřadů nižších, ale je omezena na zákonem dané formy jejich ovlivňování (např. krajský úřad jako odvolací orgán vůči rozhodování orgánů obcí v samostatné působnosti)</a:t>
            </a:r>
          </a:p>
        </p:txBody>
      </p:sp>
    </p:spTree>
    <p:extLst>
      <p:ext uri="{BB962C8B-B14F-4D97-AF65-F5344CB8AC3E}">
        <p14:creationId xmlns:p14="http://schemas.microsoft.com/office/powerpoint/2010/main" val="193783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Principy územní a věcný</a:t>
            </a:r>
          </a:p>
        </p:txBody>
      </p:sp>
      <p:sp>
        <p:nvSpPr>
          <p:cNvPr id="3" name="Zástupný symbol pro obsah 2"/>
          <p:cNvSpPr>
            <a:spLocks noGrp="1"/>
          </p:cNvSpPr>
          <p:nvPr>
            <p:ph idx="1"/>
          </p:nvPr>
        </p:nvSpPr>
        <p:spPr/>
        <p:txBody>
          <a:bodyPr>
            <a:normAutofit/>
          </a:bodyPr>
          <a:lstStyle/>
          <a:p>
            <a:r>
              <a:rPr lang="cs-CZ" dirty="0"/>
              <a:t>subjekty a vykonavatelé veřejné správy jsou nadány vždy územní (místní) a věcnou působností</a:t>
            </a:r>
          </a:p>
          <a:p>
            <a:r>
              <a:rPr lang="cs-CZ" dirty="0"/>
              <a:t>při principu </a:t>
            </a:r>
            <a:r>
              <a:rPr lang="cs-CZ" u="sng" dirty="0"/>
              <a:t>územním (teritoriálním)</a:t>
            </a:r>
            <a:r>
              <a:rPr lang="cs-CZ" dirty="0"/>
              <a:t> je kompetence úřadu vymezena tak, že je obecná, tzn. je příslušným v zásadě po všechny záležitosti veřejné správy určitého území, není-li výslovně stanovena výjimka pro působnost nějakého jiného úřadu. Např. dříve okresní úřady</a:t>
            </a:r>
          </a:p>
          <a:p>
            <a:r>
              <a:rPr lang="cs-CZ" dirty="0"/>
              <a:t>při principu </a:t>
            </a:r>
            <a:r>
              <a:rPr lang="cs-CZ" u="sng" dirty="0"/>
              <a:t>věcném</a:t>
            </a:r>
            <a:r>
              <a:rPr lang="cs-CZ" dirty="0"/>
              <a:t> je kompetence úřadu určena výhradně pro zajišťování záležitostí vymezeného okruhu (specializace na jednu činnost). Např. katastrální úřady</a:t>
            </a:r>
          </a:p>
        </p:txBody>
      </p:sp>
    </p:spTree>
    <p:extLst>
      <p:ext uri="{BB962C8B-B14F-4D97-AF65-F5344CB8AC3E}">
        <p14:creationId xmlns:p14="http://schemas.microsoft.com/office/powerpoint/2010/main" val="202524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Principy monokratický a kolegiální</a:t>
            </a:r>
          </a:p>
        </p:txBody>
      </p:sp>
      <p:sp>
        <p:nvSpPr>
          <p:cNvPr id="3" name="Zástupný symbol pro obsah 2"/>
          <p:cNvSpPr>
            <a:spLocks noGrp="1"/>
          </p:cNvSpPr>
          <p:nvPr>
            <p:ph idx="1"/>
          </p:nvPr>
        </p:nvSpPr>
        <p:spPr/>
        <p:txBody>
          <a:bodyPr>
            <a:normAutofit fontScale="92500" lnSpcReduction="20000"/>
          </a:bodyPr>
          <a:lstStyle/>
          <a:p>
            <a:r>
              <a:rPr lang="cs-CZ" dirty="0"/>
              <a:t>určují, jakou právní formou se tvoří vůle – rozhodnutí úřadu</a:t>
            </a:r>
          </a:p>
          <a:p>
            <a:r>
              <a:rPr lang="cs-CZ" dirty="0"/>
              <a:t>princip </a:t>
            </a:r>
            <a:r>
              <a:rPr lang="cs-CZ" u="sng" dirty="0"/>
              <a:t>monokratický: </a:t>
            </a:r>
            <a:r>
              <a:rPr lang="cs-CZ" dirty="0"/>
              <a:t> rozhodovací vůli úřadu tvoří vůle jedné fyzické osoby </a:t>
            </a:r>
          </a:p>
          <a:p>
            <a:r>
              <a:rPr lang="cs-CZ" dirty="0"/>
              <a:t>princip </a:t>
            </a:r>
            <a:r>
              <a:rPr lang="cs-CZ" u="sng" dirty="0"/>
              <a:t>kolegiální</a:t>
            </a:r>
            <a:r>
              <a:rPr lang="cs-CZ" dirty="0"/>
              <a:t>: rozhodovací vůli úřadu tvoří více fyzických osob (</a:t>
            </a:r>
            <a:r>
              <a:rPr lang="cs-CZ" u="sng" dirty="0"/>
              <a:t>kolegiální</a:t>
            </a:r>
            <a:r>
              <a:rPr lang="cs-CZ" dirty="0"/>
              <a:t>). Vůle úřadu se tvoří zpravidla hlasování ve sboru.</a:t>
            </a:r>
          </a:p>
          <a:p>
            <a:r>
              <a:rPr lang="cs-CZ" dirty="0"/>
              <a:t>Kolegiální orgány: např. vláda, Rada pro rozhlasové a televizní vysílání, bankovní rada ČNB, Český telekomunikační úřad (5ti členná rada úřadu), zastupitelstva, rady obcí a krajů.</a:t>
            </a:r>
          </a:p>
          <a:p>
            <a:r>
              <a:rPr lang="cs-CZ" dirty="0"/>
              <a:t>Monokratický orgán: např. ministerstvo.</a:t>
            </a:r>
          </a:p>
          <a:p>
            <a:r>
              <a:rPr lang="cs-CZ" dirty="0"/>
              <a:t>I na čele kolegiálního orgánu je fyzická osoba, která vně tento úřad zastupuje, ale na tvoření vůle úřadu nemá větší vliv než jiný člen kolegiálního orgánu. Šéf monokraticky organizovaného úřadu je tvůrcem vůle úřadu, i když ve skutečnosti akty nemusí tvořit – má ale možnost </a:t>
            </a:r>
            <a:r>
              <a:rPr lang="cs-CZ" dirty="0" err="1"/>
              <a:t>ingerovat</a:t>
            </a:r>
            <a:r>
              <a:rPr lang="cs-CZ" dirty="0"/>
              <a:t> do jejich tvorby.</a:t>
            </a:r>
          </a:p>
          <a:p>
            <a:r>
              <a:rPr lang="cs-CZ" dirty="0"/>
              <a:t>U některých úřadů (orgánů) je kombinace obou principů (např. Česká národní banka, ČTÚ)</a:t>
            </a:r>
          </a:p>
        </p:txBody>
      </p:sp>
    </p:spTree>
    <p:extLst>
      <p:ext uri="{BB962C8B-B14F-4D97-AF65-F5344CB8AC3E}">
        <p14:creationId xmlns:p14="http://schemas.microsoft.com/office/powerpoint/2010/main" val="320812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3B97B-FA24-D887-2E39-4D8651511F5E}"/>
              </a:ext>
            </a:extLst>
          </p:cNvPr>
          <p:cNvSpPr>
            <a:spLocks noGrp="1"/>
          </p:cNvSpPr>
          <p:nvPr>
            <p:ph type="title"/>
          </p:nvPr>
        </p:nvSpPr>
        <p:spPr/>
        <p:txBody>
          <a:bodyPr/>
          <a:lstStyle/>
          <a:p>
            <a:r>
              <a:rPr lang="cs-CZ" dirty="0"/>
              <a:t>Princip jmenovací a volební</a:t>
            </a:r>
          </a:p>
        </p:txBody>
      </p:sp>
      <p:sp>
        <p:nvSpPr>
          <p:cNvPr id="3" name="Zástupný obsah 2">
            <a:extLst>
              <a:ext uri="{FF2B5EF4-FFF2-40B4-BE49-F238E27FC236}">
                <a16:creationId xmlns:a16="http://schemas.microsoft.com/office/drawing/2014/main" id="{A815BFCF-9F24-72AF-822A-A8AF80E5BC07}"/>
              </a:ext>
            </a:extLst>
          </p:cNvPr>
          <p:cNvSpPr>
            <a:spLocks noGrp="1"/>
          </p:cNvSpPr>
          <p:nvPr>
            <p:ph idx="1"/>
          </p:nvPr>
        </p:nvSpPr>
        <p:spPr/>
        <p:txBody>
          <a:bodyPr>
            <a:normAutofit lnSpcReduction="10000"/>
          </a:bodyPr>
          <a:lstStyle/>
          <a:p>
            <a:r>
              <a:rPr lang="cs-CZ" b="0" dirty="0"/>
              <a:t>K výběru osoby, která vykonává funkci ve veřejné správě, dochází zpravidla na základě jejich jmenování nebo volbou. Způsobu obsazení funkčního místa odpovídají organizační principy jmenovací a volební.</a:t>
            </a:r>
            <a:endParaRPr lang="cs-CZ" dirty="0"/>
          </a:p>
          <a:p>
            <a:r>
              <a:rPr lang="cs-CZ" b="0" dirty="0"/>
              <a:t>Při </a:t>
            </a:r>
            <a:r>
              <a:rPr lang="cs-CZ" b="0" i="1" dirty="0"/>
              <a:t>jmenování</a:t>
            </a:r>
            <a:r>
              <a:rPr lang="cs-CZ" b="0" dirty="0"/>
              <a:t> je do funkce ve veřejné správě ustanovena konkrétní osoba, a to rozhodnutím nadřízeného orgánu nebo jiného k tomu oprávněného orgánu. Případný výběr více uchazečů o příslušnou funkci není součástí formálního postupu ustanovení do funkce.</a:t>
            </a:r>
            <a:endParaRPr lang="cs-CZ" dirty="0"/>
          </a:p>
          <a:p>
            <a:r>
              <a:rPr lang="cs-CZ" b="0" dirty="0"/>
              <a:t>Při </a:t>
            </a:r>
            <a:r>
              <a:rPr lang="cs-CZ" b="0" i="1" dirty="0"/>
              <a:t>volbě</a:t>
            </a:r>
            <a:r>
              <a:rPr lang="cs-CZ" b="0" dirty="0"/>
              <a:t> je do funkce je prováděn kolegiálním orgánem výběr zpravidla z více osob, na základě vůle většiny.</a:t>
            </a:r>
            <a:endParaRPr lang="cs-CZ" dirty="0"/>
          </a:p>
          <a:p>
            <a:r>
              <a:rPr lang="cs-CZ" b="0" dirty="0"/>
              <a:t>Jmenovací princip se uplatňuje například při ustanovování do funkcí v úřadech státní správě či územních samosprávných celků. Jmenování může předcházet výběrové řízení. Na základě volby jsou vybíráni například představitelé územních samosprávných ceků nebo profesních komor.</a:t>
            </a:r>
            <a:endParaRPr lang="cs-CZ" dirty="0"/>
          </a:p>
          <a:p>
            <a:endParaRPr lang="cs-CZ" dirty="0"/>
          </a:p>
        </p:txBody>
      </p:sp>
      <p:sp>
        <p:nvSpPr>
          <p:cNvPr id="4" name="Zástupný symbol pro zápatí 3">
            <a:extLst>
              <a:ext uri="{FF2B5EF4-FFF2-40B4-BE49-F238E27FC236}">
                <a16:creationId xmlns:a16="http://schemas.microsoft.com/office/drawing/2014/main" id="{1811958D-F11B-70C8-BF9F-00E327251E93}"/>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F83CA6E1-3EA5-BC0E-2D84-C8653B27AF9B}"/>
              </a:ext>
            </a:extLst>
          </p:cNvPr>
          <p:cNvSpPr>
            <a:spLocks noGrp="1"/>
          </p:cNvSpPr>
          <p:nvPr>
            <p:ph type="sldNum" sz="quarter" idx="12"/>
          </p:nvPr>
        </p:nvSpPr>
        <p:spPr/>
        <p:txBody>
          <a:bodyPr/>
          <a:lstStyle/>
          <a:p>
            <a:fld id="{5E608FB1-680A-4E9D-A95E-8C4CFA1B47E3}" type="slidenum">
              <a:rPr lang="cs-CZ" smtClean="0"/>
              <a:pPr/>
              <a:t>17</a:t>
            </a:fld>
            <a:endParaRPr lang="cs-CZ" dirty="0"/>
          </a:p>
        </p:txBody>
      </p:sp>
    </p:spTree>
    <p:extLst>
      <p:ext uri="{BB962C8B-B14F-4D97-AF65-F5344CB8AC3E}">
        <p14:creationId xmlns:p14="http://schemas.microsoft.com/office/powerpoint/2010/main" val="58080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subsidiarity</a:t>
            </a:r>
          </a:p>
        </p:txBody>
      </p:sp>
      <p:sp>
        <p:nvSpPr>
          <p:cNvPr id="3" name="Zástupný symbol pro obsah 2"/>
          <p:cNvSpPr>
            <a:spLocks noGrp="1"/>
          </p:cNvSpPr>
          <p:nvPr>
            <p:ph idx="1"/>
          </p:nvPr>
        </p:nvSpPr>
        <p:spPr/>
        <p:txBody>
          <a:bodyPr>
            <a:normAutofit/>
          </a:bodyPr>
          <a:lstStyle/>
          <a:p>
            <a:r>
              <a:rPr lang="cs-CZ" dirty="0"/>
              <a:t>subjekty a vykonavatelé veřejné správy mají spravovat zásadně všechny záležitosti veřejné správy, které nepřesahují svým významem a povahou rámec úkolů, k jejichž plnění takový subjekt a vykonavatel existuje. </a:t>
            </a:r>
          </a:p>
          <a:p>
            <a:r>
              <a:rPr lang="cs-CZ" dirty="0"/>
              <a:t>Význam pro vztah územní samosprávy a státní správy, resp. i vztah obecní a krajské samosprávy</a:t>
            </a:r>
          </a:p>
        </p:txBody>
      </p:sp>
    </p:spTree>
    <p:extLst>
      <p:ext uri="{BB962C8B-B14F-4D97-AF65-F5344CB8AC3E}">
        <p14:creationId xmlns:p14="http://schemas.microsoft.com/office/powerpoint/2010/main" val="348459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91ADF-A1DC-466F-A2E7-BFCAEA88ECA7}"/>
              </a:ext>
            </a:extLst>
          </p:cNvPr>
          <p:cNvSpPr>
            <a:spLocks noGrp="1"/>
          </p:cNvSpPr>
          <p:nvPr>
            <p:ph type="title"/>
          </p:nvPr>
        </p:nvSpPr>
        <p:spPr/>
        <p:txBody>
          <a:bodyPr/>
          <a:lstStyle/>
          <a:p>
            <a:r>
              <a:rPr lang="cs-CZ" dirty="0"/>
              <a:t>Prameny úpravy organizace veřejné správy</a:t>
            </a:r>
          </a:p>
        </p:txBody>
      </p:sp>
      <p:sp>
        <p:nvSpPr>
          <p:cNvPr id="3" name="Zástupný obsah 2">
            <a:extLst>
              <a:ext uri="{FF2B5EF4-FFF2-40B4-BE49-F238E27FC236}">
                <a16:creationId xmlns:a16="http://schemas.microsoft.com/office/drawing/2014/main" id="{A3645D4A-24B5-45F6-B25A-720FF16B7C76}"/>
              </a:ext>
            </a:extLst>
          </p:cNvPr>
          <p:cNvSpPr>
            <a:spLocks noGrp="1"/>
          </p:cNvSpPr>
          <p:nvPr>
            <p:ph idx="1"/>
          </p:nvPr>
        </p:nvSpPr>
        <p:spPr/>
        <p:txBody>
          <a:bodyPr>
            <a:normAutofit fontScale="92500" lnSpcReduction="20000"/>
          </a:bodyPr>
          <a:lstStyle/>
          <a:p>
            <a:r>
              <a:rPr lang="cs-CZ" dirty="0"/>
              <a:t>Organizační akty – abstraktní a konkrétní akty upravující organizaci veřejné správy</a:t>
            </a:r>
          </a:p>
          <a:p>
            <a:r>
              <a:rPr lang="cs-CZ" dirty="0"/>
              <a:t>Ústava ČR (např. pravidlo o zřizování a působnosti správních úřadů, základy organizace územní samosprávy)</a:t>
            </a:r>
          </a:p>
          <a:p>
            <a:r>
              <a:rPr lang="cs-CZ" dirty="0" err="1"/>
              <a:t>Ú.z</a:t>
            </a:r>
            <a:r>
              <a:rPr lang="cs-CZ" dirty="0"/>
              <a:t>. č. 347/1997 Sb., o vytvoření vyšších územních samosprávných celků</a:t>
            </a:r>
          </a:p>
          <a:p>
            <a:r>
              <a:rPr lang="cs-CZ" dirty="0"/>
              <a:t>Z. č. 2/1969 Sb., o zřízení ministerstev a jiných ústředních orgánů státní správy ČR („kompetenční zákon“)</a:t>
            </a:r>
          </a:p>
          <a:p>
            <a:r>
              <a:rPr lang="cs-CZ" dirty="0"/>
              <a:t>Zákony o zřízení různých správních úřadů, veřejných sborů, obcích, krajích, hl. m. Praze, o stanovení obcí s pověřeným obecním úřadem a obcí s rozšířenou působností, o advokacii, …</a:t>
            </a:r>
          </a:p>
          <a:p>
            <a:r>
              <a:rPr lang="cs-CZ" dirty="0"/>
              <a:t>Prováděcí právní předpisy – např. o územních pracovištích finančních úřadů</a:t>
            </a:r>
          </a:p>
          <a:p>
            <a:r>
              <a:rPr lang="cs-CZ" dirty="0"/>
              <a:t>Obecně závazné vyhlášky – statuty územně členěných statutárních měst, o zřízení obecní policie</a:t>
            </a:r>
          </a:p>
          <a:p>
            <a:r>
              <a:rPr lang="cs-CZ" dirty="0"/>
              <a:t>Organizační akty interní povahy</a:t>
            </a:r>
          </a:p>
          <a:p>
            <a:endParaRPr lang="cs-CZ" dirty="0"/>
          </a:p>
        </p:txBody>
      </p:sp>
    </p:spTree>
    <p:extLst>
      <p:ext uri="{BB962C8B-B14F-4D97-AF65-F5344CB8AC3E}">
        <p14:creationId xmlns:p14="http://schemas.microsoft.com/office/powerpoint/2010/main" val="291065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C3EFC-FF62-B5C4-8546-5D0CE291B6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97C3200-A08C-0389-524B-707361825A21}"/>
              </a:ext>
            </a:extLst>
          </p:cNvPr>
          <p:cNvSpPr>
            <a:spLocks noGrp="1"/>
          </p:cNvSpPr>
          <p:nvPr>
            <p:ph type="ctrTitle"/>
          </p:nvPr>
        </p:nvSpPr>
        <p:spPr/>
        <p:txBody>
          <a:bodyPr/>
          <a:lstStyle/>
          <a:p>
            <a:r>
              <a:rPr lang="cs-CZ" dirty="0"/>
              <a:t>I. Pojetí organizace veřejné správy</a:t>
            </a:r>
          </a:p>
        </p:txBody>
      </p:sp>
    </p:spTree>
    <p:extLst>
      <p:ext uri="{BB962C8B-B14F-4D97-AF65-F5344CB8AC3E}">
        <p14:creationId xmlns:p14="http://schemas.microsoft.com/office/powerpoint/2010/main" val="2501063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876FE-71EE-AAAF-D1B5-506C5EF355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7D4A31C-F601-B37B-705F-AD4CDA0D768C}"/>
              </a:ext>
            </a:extLst>
          </p:cNvPr>
          <p:cNvSpPr>
            <a:spLocks noGrp="1"/>
          </p:cNvSpPr>
          <p:nvPr>
            <p:ph type="ctrTitle"/>
          </p:nvPr>
        </p:nvSpPr>
        <p:spPr/>
        <p:txBody>
          <a:bodyPr/>
          <a:lstStyle/>
          <a:p>
            <a:r>
              <a:rPr lang="cs-CZ" dirty="0"/>
              <a:t>III. Charakteristika nositelů (subjektů) veřejné správy</a:t>
            </a:r>
          </a:p>
        </p:txBody>
      </p:sp>
    </p:spTree>
    <p:extLst>
      <p:ext uri="{BB962C8B-B14F-4D97-AF65-F5344CB8AC3E}">
        <p14:creationId xmlns:p14="http://schemas.microsoft.com/office/powerpoint/2010/main" val="947287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D7BE3C-875B-9136-3FE9-FCE9A5617916}"/>
              </a:ext>
            </a:extLst>
          </p:cNvPr>
          <p:cNvSpPr>
            <a:spLocks noGrp="1"/>
          </p:cNvSpPr>
          <p:nvPr>
            <p:ph type="title"/>
          </p:nvPr>
        </p:nvSpPr>
        <p:spPr/>
        <p:txBody>
          <a:bodyPr/>
          <a:lstStyle/>
          <a:p>
            <a:r>
              <a:rPr lang="cs-CZ" dirty="0"/>
              <a:t>stát</a:t>
            </a:r>
          </a:p>
        </p:txBody>
      </p:sp>
      <p:sp>
        <p:nvSpPr>
          <p:cNvPr id="3" name="Zástupný obsah 2">
            <a:extLst>
              <a:ext uri="{FF2B5EF4-FFF2-40B4-BE49-F238E27FC236}">
                <a16:creationId xmlns:a16="http://schemas.microsoft.com/office/drawing/2014/main" id="{9D3FE1F3-4C28-FBE9-E3B0-05C912ED7D64}"/>
              </a:ext>
            </a:extLst>
          </p:cNvPr>
          <p:cNvSpPr>
            <a:spLocks noGrp="1"/>
          </p:cNvSpPr>
          <p:nvPr>
            <p:ph idx="1"/>
          </p:nvPr>
        </p:nvSpPr>
        <p:spPr/>
        <p:txBody>
          <a:bodyPr/>
          <a:lstStyle/>
          <a:p>
            <a:pPr algn="jus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Stát je originárním nositelem veřejné správy. Veřejná správa tvoří součást moci výkonné, která se přičítá státu. Zákony, které přijímá stát, určují celkový rozsah veřejné správy a to, kdo ji bude vykonávat. Stát je suverénem uvnitř i navenek, je nositelem práva vykonávat veřejnou správu. Stát zřizuje své organizační složky, kterým svěřuje zákonem působnost k výkonu svěřených záležitostí v oboru státní správy, rovněž přenáší některé úkoly státní správy na orgány nestátních subjektů, především orgány samosprávy. Nikoli organizační složky státu, ale stát jako takový je odpovědný za jednání svých orgánů a dalších orgánů, na které výkon státní správy přenesl. Na základě právního řádu státu jsou zřizováni i jiní nositelé veřejné správy a vytvářeny jejich organizační struktury.</a:t>
            </a:r>
          </a:p>
          <a:p>
            <a:pPr algn="jus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Státu náleží veřejná autorita k tvorbě právního řádu a zajištění jeho výkonu. Stát vystupuje nejen ve veřejnoprávních vztazích, ale i ve vztazích soukromoprávních. </a:t>
            </a:r>
          </a:p>
          <a:p>
            <a:endParaRPr lang="cs-CZ" dirty="0"/>
          </a:p>
        </p:txBody>
      </p:sp>
      <p:sp>
        <p:nvSpPr>
          <p:cNvPr id="4" name="Zástupný symbol pro zápatí 3">
            <a:extLst>
              <a:ext uri="{FF2B5EF4-FFF2-40B4-BE49-F238E27FC236}">
                <a16:creationId xmlns:a16="http://schemas.microsoft.com/office/drawing/2014/main" id="{5F7FA312-1A0A-0A48-B0D2-7E9A60C0C4CD}"/>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5820B49F-54A4-E081-50F3-CF2D90D3D17A}"/>
              </a:ext>
            </a:extLst>
          </p:cNvPr>
          <p:cNvSpPr>
            <a:spLocks noGrp="1"/>
          </p:cNvSpPr>
          <p:nvPr>
            <p:ph type="sldNum" sz="quarter" idx="12"/>
          </p:nvPr>
        </p:nvSpPr>
        <p:spPr/>
        <p:txBody>
          <a:bodyPr/>
          <a:lstStyle/>
          <a:p>
            <a:fld id="{5E608FB1-680A-4E9D-A95E-8C4CFA1B47E3}" type="slidenum">
              <a:rPr lang="cs-CZ" smtClean="0"/>
              <a:pPr/>
              <a:t>21</a:t>
            </a:fld>
            <a:endParaRPr lang="cs-CZ" dirty="0"/>
          </a:p>
        </p:txBody>
      </p:sp>
    </p:spTree>
    <p:extLst>
      <p:ext uri="{BB962C8B-B14F-4D97-AF65-F5344CB8AC3E}">
        <p14:creationId xmlns:p14="http://schemas.microsoft.com/office/powerpoint/2010/main" val="197069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Veřejnoprávní korporace</a:t>
            </a:r>
          </a:p>
        </p:txBody>
      </p:sp>
      <p:sp>
        <p:nvSpPr>
          <p:cNvPr id="3" name="Zástupný symbol pro obsah 2"/>
          <p:cNvSpPr>
            <a:spLocks noGrp="1"/>
          </p:cNvSpPr>
          <p:nvPr>
            <p:ph idx="1"/>
          </p:nvPr>
        </p:nvSpPr>
        <p:spPr/>
        <p:txBody>
          <a:bodyPr>
            <a:normAutofit fontScale="77500" lnSpcReduction="20000"/>
          </a:bodyPr>
          <a:lstStyle/>
          <a:p>
            <a:r>
              <a:rPr lang="cs-CZ" dirty="0"/>
              <a:t>Člensky organizovaný subjekt veřejné správy, kterému byla svěřena moc samostatně (= vlastním jménem) plnit veřejné úkoly</a:t>
            </a:r>
          </a:p>
          <a:p>
            <a:r>
              <a:rPr lang="cs-CZ" dirty="0"/>
              <a:t>Znaky</a:t>
            </a:r>
          </a:p>
          <a:p>
            <a:pPr lvl="1"/>
            <a:r>
              <a:rPr lang="cs-CZ" dirty="0"/>
              <a:t>Členský princip</a:t>
            </a:r>
          </a:p>
          <a:p>
            <a:pPr lvl="1"/>
            <a:r>
              <a:rPr lang="cs-CZ" dirty="0"/>
              <a:t>Právní subjektivita: princip omezené subjektivity, zásadně jen tolik, co je nezbytné pro plnění veřejných úkolů; právní osobnost (subjektivita) i v soukromoprávním smyslu</a:t>
            </a:r>
          </a:p>
          <a:p>
            <a:pPr lvl="1"/>
            <a:r>
              <a:rPr lang="cs-CZ" dirty="0"/>
              <a:t>Je právnickou osobou</a:t>
            </a:r>
          </a:p>
          <a:p>
            <a:pPr lvl="1"/>
            <a:r>
              <a:rPr lang="cs-CZ" dirty="0"/>
              <a:t>Zřízení zákonem (jiným vrchnostenským aktem)</a:t>
            </a:r>
          </a:p>
          <a:p>
            <a:pPr lvl="1"/>
            <a:r>
              <a:rPr lang="cs-CZ" dirty="0"/>
              <a:t>Svěření rozhodovací (samosprávné) pravomoci</a:t>
            </a:r>
          </a:p>
          <a:p>
            <a:pPr lvl="1"/>
            <a:r>
              <a:rPr lang="cs-CZ" dirty="0"/>
              <a:t>Určitá nezávislost a autonomie na státní správě, státu náleží právní dozor nad zákonností</a:t>
            </a:r>
          </a:p>
          <a:p>
            <a:r>
              <a:rPr lang="cs-CZ" dirty="0"/>
              <a:t>Druhy</a:t>
            </a:r>
          </a:p>
          <a:p>
            <a:pPr lvl="1"/>
            <a:r>
              <a:rPr lang="cs-CZ" dirty="0"/>
              <a:t>Územní: zahrnují členy podle vymezeného území a vykonávají moc na vymezeném území</a:t>
            </a:r>
          </a:p>
          <a:p>
            <a:pPr lvl="1"/>
            <a:r>
              <a:rPr lang="cs-CZ" dirty="0"/>
              <a:t>Zájmové (uvádí se též osobní) : spojují členy vykonávající nějaké povolání (komory)</a:t>
            </a:r>
          </a:p>
          <a:p>
            <a:pPr lvl="1"/>
            <a:r>
              <a:rPr lang="cs-CZ" dirty="0"/>
              <a:t>Věcné (reálné) členství vyplývá z vlastnictví k určité věci nebo obstarávání společných záležitostí (svazky obcí)</a:t>
            </a:r>
          </a:p>
        </p:txBody>
      </p:sp>
    </p:spTree>
    <p:extLst>
      <p:ext uri="{BB962C8B-B14F-4D97-AF65-F5344CB8AC3E}">
        <p14:creationId xmlns:p14="http://schemas.microsoft.com/office/powerpoint/2010/main" val="4242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Veřejný ústav</a:t>
            </a:r>
          </a:p>
        </p:txBody>
      </p:sp>
      <p:sp>
        <p:nvSpPr>
          <p:cNvPr id="3" name="Zástupný symbol pro obsah 2"/>
          <p:cNvSpPr>
            <a:spLocks noGrp="1"/>
          </p:cNvSpPr>
          <p:nvPr>
            <p:ph idx="1"/>
          </p:nvPr>
        </p:nvSpPr>
        <p:spPr/>
        <p:txBody>
          <a:bodyPr>
            <a:normAutofit fontScale="85000" lnSpcReduction="20000"/>
          </a:bodyPr>
          <a:lstStyle/>
          <a:p>
            <a:r>
              <a:rPr lang="cs-CZ" dirty="0"/>
              <a:t>Souhrn věcných a osobních prostředků, s nimiž tento subjekt disponuje za účelem trvalé služby veřejného významu</a:t>
            </a:r>
          </a:p>
          <a:p>
            <a:r>
              <a:rPr lang="cs-CZ" dirty="0"/>
              <a:t>Znaky:</a:t>
            </a:r>
          </a:p>
          <a:p>
            <a:pPr lvl="1"/>
            <a:r>
              <a:rPr lang="cs-CZ" dirty="0"/>
              <a:t>Na rozdíl od korporací nemají členy, ale uživatele (</a:t>
            </a:r>
            <a:r>
              <a:rPr lang="cs-CZ" dirty="0" err="1"/>
              <a:t>destináře</a:t>
            </a:r>
            <a:r>
              <a:rPr lang="cs-CZ" dirty="0"/>
              <a:t>), není  členská základna a demokratická organizační struktura</a:t>
            </a:r>
          </a:p>
          <a:p>
            <a:pPr lvl="1"/>
            <a:r>
              <a:rPr lang="cs-CZ" dirty="0"/>
              <a:t>Ustupuje myšlenka samosprávy</a:t>
            </a:r>
          </a:p>
          <a:p>
            <a:pPr lvl="1"/>
            <a:r>
              <a:rPr lang="cs-CZ" dirty="0"/>
              <a:t>Užívání veřejného ústavu je veřejnoprávní, není-li stanoveno jinak</a:t>
            </a:r>
          </a:p>
          <a:p>
            <a:pPr lvl="1"/>
            <a:r>
              <a:rPr lang="cs-CZ" dirty="0"/>
              <a:t>Mohou mít různou právní formu: příspěvková organizace, školská právnická osoba, veřejná výzkumná instituce, veřejná kulturní instituce</a:t>
            </a:r>
          </a:p>
          <a:p>
            <a:r>
              <a:rPr lang="cs-CZ" dirty="0"/>
              <a:t>Druhy:</a:t>
            </a:r>
          </a:p>
          <a:p>
            <a:pPr lvl="1"/>
            <a:r>
              <a:rPr lang="cs-CZ" dirty="0"/>
              <a:t>Samostatné: zřizovány zákonem nebo jiným vrchnostenským aktem, právní subjektivita. Např. Česká filharmonie, veřejné školy, veřejné nemocnice. Kombinace veřejného ústavu a veřejnoprávní korporace veřejné vysoké školy</a:t>
            </a:r>
          </a:p>
          <a:p>
            <a:pPr lvl="1"/>
            <a:r>
              <a:rPr lang="cs-CZ" dirty="0"/>
              <a:t>Nesamostatné: organizační jednotka právního subjektu (státu, kraje, obce). Např. škola zřízená při diplomatické misi nebo konzulárním úřadu, pokud nemá právní subjektivitu</a:t>
            </a:r>
          </a:p>
          <a:p>
            <a:pPr marL="457200" lvl="1" indent="0">
              <a:buNone/>
            </a:pPr>
            <a:endParaRPr lang="cs-CZ" dirty="0"/>
          </a:p>
        </p:txBody>
      </p:sp>
    </p:spTree>
    <p:extLst>
      <p:ext uri="{BB962C8B-B14F-4D97-AF65-F5344CB8AC3E}">
        <p14:creationId xmlns:p14="http://schemas.microsoft.com/office/powerpoint/2010/main" val="3750423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Veřejný podnik</a:t>
            </a:r>
          </a:p>
        </p:txBody>
      </p:sp>
      <p:sp>
        <p:nvSpPr>
          <p:cNvPr id="3" name="Zástupný symbol pro obsah 2"/>
          <p:cNvSpPr>
            <a:spLocks noGrp="1"/>
          </p:cNvSpPr>
          <p:nvPr>
            <p:ph idx="1"/>
          </p:nvPr>
        </p:nvSpPr>
        <p:spPr/>
        <p:txBody>
          <a:bodyPr/>
          <a:lstStyle/>
          <a:p>
            <a:r>
              <a:rPr lang="cs-CZ" dirty="0"/>
              <a:t>Subjekt veřejného práva, jemuž jsou svěřeny věcné a osobní prostředky za účelem zajišťování veřejných potřeb způsobem podnikatelské činnosti</a:t>
            </a:r>
          </a:p>
          <a:p>
            <a:r>
              <a:rPr lang="cs-CZ" dirty="0"/>
              <a:t>Mezi veřejným podnikem a třetími osobami vznikají zásadně vztahy soukromoprávní povahy</a:t>
            </a:r>
          </a:p>
          <a:p>
            <a:r>
              <a:rPr lang="cs-CZ" dirty="0"/>
              <a:t>Ziskovost (rozdíl od veřejného ústavu)</a:t>
            </a:r>
          </a:p>
          <a:p>
            <a:r>
              <a:rPr lang="cs-CZ" dirty="0"/>
              <a:t>Např. Řízení letového provozu ČR, </a:t>
            </a:r>
            <a:r>
              <a:rPr lang="cs-CZ" dirty="0" err="1"/>
              <a:t>s.p</a:t>
            </a:r>
            <a:r>
              <a:rPr lang="cs-CZ" dirty="0"/>
              <a:t>., jednotlivá povodí, Česká pošta, </a:t>
            </a:r>
            <a:r>
              <a:rPr lang="cs-CZ" dirty="0" err="1"/>
              <a:t>s.p</a:t>
            </a:r>
            <a:r>
              <a:rPr lang="cs-CZ" dirty="0"/>
              <a:t>., Ředitelství silnic a dálnic, </a:t>
            </a:r>
            <a:r>
              <a:rPr lang="cs-CZ" dirty="0" err="1"/>
              <a:t>s.p</a:t>
            </a:r>
            <a:r>
              <a:rPr lang="cs-CZ" dirty="0"/>
              <a:t>.</a:t>
            </a:r>
          </a:p>
        </p:txBody>
      </p:sp>
    </p:spTree>
    <p:extLst>
      <p:ext uri="{BB962C8B-B14F-4D97-AF65-F5344CB8AC3E}">
        <p14:creationId xmlns:p14="http://schemas.microsoft.com/office/powerpoint/2010/main" val="160119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fondy</a:t>
            </a:r>
          </a:p>
        </p:txBody>
      </p:sp>
      <p:sp>
        <p:nvSpPr>
          <p:cNvPr id="3" name="Zástupný symbol pro obsah 2"/>
          <p:cNvSpPr>
            <a:spLocks noGrp="1"/>
          </p:cNvSpPr>
          <p:nvPr>
            <p:ph idx="1"/>
          </p:nvPr>
        </p:nvSpPr>
        <p:spPr/>
        <p:txBody>
          <a:bodyPr/>
          <a:lstStyle/>
          <a:p>
            <a:r>
              <a:rPr lang="cs-CZ" dirty="0"/>
              <a:t>Zákonem zřízený subjekt, který tvoří účelově určené finanční prostředky na udržování nebo rozvoj určitých veřejných statků</a:t>
            </a:r>
          </a:p>
          <a:p>
            <a:r>
              <a:rPr lang="cs-CZ" dirty="0"/>
              <a:t>Např. Státní fond rozvoje bydlení, Státní fond životního prostředí, Státní zemědělský intervenční fond, Státní fond dopravní infrastruktury</a:t>
            </a:r>
          </a:p>
        </p:txBody>
      </p:sp>
    </p:spTree>
    <p:extLst>
      <p:ext uri="{BB962C8B-B14F-4D97-AF65-F5344CB8AC3E}">
        <p14:creationId xmlns:p14="http://schemas.microsoft.com/office/powerpoint/2010/main" val="229535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81669-7DD8-4026-A30E-82929AF523CC}"/>
              </a:ext>
            </a:extLst>
          </p:cNvPr>
          <p:cNvSpPr>
            <a:spLocks noGrp="1"/>
          </p:cNvSpPr>
          <p:nvPr>
            <p:ph type="title"/>
          </p:nvPr>
        </p:nvSpPr>
        <p:spPr/>
        <p:txBody>
          <a:bodyPr/>
          <a:lstStyle/>
          <a:p>
            <a:r>
              <a:rPr lang="cs-CZ" dirty="0"/>
              <a:t>Další veřejnoprávní subjekty</a:t>
            </a:r>
          </a:p>
        </p:txBody>
      </p:sp>
      <p:sp>
        <p:nvSpPr>
          <p:cNvPr id="3" name="Zástupný obsah 2">
            <a:extLst>
              <a:ext uri="{FF2B5EF4-FFF2-40B4-BE49-F238E27FC236}">
                <a16:creationId xmlns:a16="http://schemas.microsoft.com/office/drawing/2014/main" id="{A55B7130-EC1E-4C72-A960-79C8626BDFB9}"/>
              </a:ext>
            </a:extLst>
          </p:cNvPr>
          <p:cNvSpPr>
            <a:spLocks noGrp="1"/>
          </p:cNvSpPr>
          <p:nvPr>
            <p:ph idx="1"/>
          </p:nvPr>
        </p:nvSpPr>
        <p:spPr>
          <a:xfrm>
            <a:off x="647699" y="1877383"/>
            <a:ext cx="10706100" cy="4351338"/>
          </a:xfrm>
        </p:spPr>
        <p:txBody>
          <a:bodyPr>
            <a:normAutofit/>
          </a:bodyPr>
          <a:lstStyle/>
          <a:p>
            <a:pPr algn="just">
              <a:lnSpc>
                <a:spcPct val="100000"/>
              </a:lnSpc>
              <a:spcBef>
                <a:spcPts val="0"/>
              </a:spcBef>
              <a:tabLst>
                <a:tab pos="179705" algn="l"/>
              </a:tabLst>
            </a:pPr>
            <a:r>
              <a:rPr lang="cs-CZ" sz="1900" spc="15" dirty="0">
                <a:solidFill>
                  <a:srgbClr val="000000"/>
                </a:solidFill>
                <a:effectLst/>
                <a:latin typeface="Times New Roman" panose="02020603050405020304" pitchFamily="18" charset="0"/>
                <a:ea typeface="Times New Roman" panose="02020603050405020304" pitchFamily="18" charset="0"/>
              </a:rPr>
              <a:t>Za subjekty (nositele) a současně i vykonavatele některých úkolů veřejné správy, tzv. ostatní veřejné správy, lze považovat i další zákonem zřízené právnické osoby veřejného práva. </a:t>
            </a:r>
          </a:p>
          <a:p>
            <a:pPr algn="just">
              <a:lnSpc>
                <a:spcPct val="100000"/>
              </a:lnSpc>
              <a:spcBef>
                <a:spcPts val="0"/>
              </a:spcBef>
              <a:tabLst>
                <a:tab pos="179705" algn="l"/>
              </a:tabLst>
            </a:pPr>
            <a:r>
              <a:rPr lang="cs-CZ" sz="1900" spc="15" dirty="0">
                <a:solidFill>
                  <a:srgbClr val="000000"/>
                </a:solidFill>
                <a:effectLst/>
                <a:latin typeface="Times New Roman" panose="02020603050405020304" pitchFamily="18" charset="0"/>
                <a:ea typeface="Times New Roman" panose="02020603050405020304" pitchFamily="18" charset="0"/>
              </a:rPr>
              <a:t>např. Český rozhlas, Česká televize nebo Česká tisková kancelář</a:t>
            </a:r>
          </a:p>
          <a:p>
            <a:pPr algn="just">
              <a:lnSpc>
                <a:spcPct val="100000"/>
              </a:lnSpc>
              <a:spcBef>
                <a:spcPts val="0"/>
              </a:spcBef>
              <a:tabLst>
                <a:tab pos="179705" algn="l"/>
              </a:tabLst>
            </a:pPr>
            <a:r>
              <a:rPr lang="cs-CZ" sz="1900" spc="15" dirty="0">
                <a:solidFill>
                  <a:srgbClr val="000000"/>
                </a:solidFill>
                <a:effectLst/>
                <a:latin typeface="Times New Roman" panose="02020603050405020304" pitchFamily="18" charset="0"/>
                <a:ea typeface="Times New Roman" panose="02020603050405020304" pitchFamily="18" charset="0"/>
              </a:rPr>
              <a:t>Jedná se o nesamosprávné instituce, které hospodaří s vlastním majetkem, stát neodpovídá za jejich závazky a ani tyto instituce naopak neodpovídají za závazky státu. </a:t>
            </a:r>
          </a:p>
          <a:p>
            <a:pPr algn="just">
              <a:lnSpc>
                <a:spcPct val="100000"/>
              </a:lnSpc>
              <a:spcBef>
                <a:spcPts val="0"/>
              </a:spcBef>
              <a:tabLst>
                <a:tab pos="179705" algn="l"/>
              </a:tabLst>
            </a:pPr>
            <a:r>
              <a:rPr lang="cs-CZ" sz="1900" spc="15" dirty="0">
                <a:solidFill>
                  <a:srgbClr val="000000"/>
                </a:solidFill>
                <a:effectLst/>
                <a:latin typeface="Times New Roman" panose="02020603050405020304" pitchFamily="18" charset="0"/>
                <a:ea typeface="Times New Roman" panose="02020603050405020304" pitchFamily="18" charset="0"/>
              </a:rPr>
              <a:t>Veřejnou kontrolu nad těmito institucemi vykonávají zvláštní orgány zřízené zákonem (např. Rada České televize), jejichž členové jsou voleni a odvoláváni Poslaneckou sněmovnou Parlamentu ČR.</a:t>
            </a:r>
          </a:p>
          <a:p>
            <a:pPr algn="just">
              <a:lnSpc>
                <a:spcPct val="100000"/>
              </a:lnSpc>
              <a:spcBef>
                <a:spcPts val="0"/>
              </a:spcBef>
              <a:tabLst>
                <a:tab pos="179705" algn="l"/>
              </a:tabLst>
            </a:pPr>
            <a:endParaRPr lang="cs-CZ" sz="1900" spc="15" dirty="0">
              <a:solidFill>
                <a:srgbClr val="000000"/>
              </a:solidFill>
              <a:latin typeface="Times New Roman" panose="02020603050405020304" pitchFamily="18" charset="0"/>
              <a:ea typeface="Times New Roman" panose="02020603050405020304" pitchFamily="18" charset="0"/>
            </a:endParaRPr>
          </a:p>
          <a:p>
            <a:r>
              <a:rPr lang="cs-CZ" sz="1900" dirty="0">
                <a:solidFill>
                  <a:schemeClr val="tx1"/>
                </a:solidFill>
                <a:latin typeface="Times New Roman" panose="02020603050405020304" pitchFamily="18" charset="0"/>
                <a:cs typeface="Times New Roman" panose="02020603050405020304" pitchFamily="18" charset="0"/>
              </a:rPr>
              <a:t>Zákon zřídil i některé jiné právnické osoby veřejného práva, do jejichž působnosti náleží vybrané záležitosti vrchnostenské veřejné správy: Rada pro veřejný dohled nad auditem, Národní akreditační úřad pro terciární vzdělávání</a:t>
            </a:r>
            <a:endParaRPr lang="cs-CZ"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704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F09BB1-B430-40BB-97E2-23C4A23B5D48}"/>
              </a:ext>
            </a:extLst>
          </p:cNvPr>
          <p:cNvSpPr>
            <a:spLocks noGrp="1"/>
          </p:cNvSpPr>
          <p:nvPr>
            <p:ph type="title"/>
          </p:nvPr>
        </p:nvSpPr>
        <p:spPr/>
        <p:txBody>
          <a:bodyPr/>
          <a:lstStyle/>
          <a:p>
            <a:r>
              <a:rPr lang="cs-CZ" dirty="0"/>
              <a:t>Osoby soukromého práva</a:t>
            </a:r>
          </a:p>
        </p:txBody>
      </p:sp>
      <p:sp>
        <p:nvSpPr>
          <p:cNvPr id="3" name="Zástupný obsah 2">
            <a:extLst>
              <a:ext uri="{FF2B5EF4-FFF2-40B4-BE49-F238E27FC236}">
                <a16:creationId xmlns:a16="http://schemas.microsoft.com/office/drawing/2014/main" id="{A27F172D-C9A8-4D5E-AD72-2E9CA7CB5710}"/>
              </a:ext>
            </a:extLst>
          </p:cNvPr>
          <p:cNvSpPr>
            <a:spLocks noGrp="1"/>
          </p:cNvSpPr>
          <p:nvPr>
            <p:ph idx="1"/>
          </p:nvPr>
        </p:nvSpPr>
        <p:spPr/>
        <p:txBody>
          <a:bodyPr>
            <a:normAutofit/>
          </a:bodyPr>
          <a:lstStyle/>
          <a:p>
            <a:pPr algn="just">
              <a:lnSpc>
                <a:spcPct val="100000"/>
              </a:lnSpc>
              <a:spcBef>
                <a:spcPts val="0"/>
              </a:spcBef>
              <a:tabLst>
                <a:tab pos="179705" algn="l"/>
              </a:tabLst>
            </a:pPr>
            <a:r>
              <a:rPr lang="cs-CZ" sz="1800" i="1" dirty="0">
                <a:solidFill>
                  <a:srgbClr val="000000"/>
                </a:solidFill>
                <a:effectLst/>
                <a:latin typeface="Arial" panose="020B0604020202020204" pitchFamily="34" charset="0"/>
                <a:ea typeface="Times New Roman" panose="02020603050405020304" pitchFamily="18" charset="0"/>
              </a:rPr>
              <a:t>právnické osoby soukromého práva, případně i fyzické osoby, které na základě zákonného nebo jiného úředního pověření vykonávají veřejnou správu vlastním jménem a na vlastní odpovědnost</a:t>
            </a:r>
            <a:endParaRPr lang="cs-CZ" sz="1800" dirty="0">
              <a:solidFill>
                <a:srgbClr val="000000"/>
              </a:solidFill>
              <a:effectLst/>
              <a:latin typeface="Arial" panose="020B0604020202020204" pitchFamily="34" charset="0"/>
              <a:ea typeface="Times New Roman" panose="02020603050405020304" pitchFamily="18" charset="0"/>
            </a:endParaRPr>
          </a:p>
          <a:p>
            <a:pPr marL="179705" marR="179705" algn="just">
              <a:lnSpc>
                <a:spcPct val="100000"/>
              </a:lnSpc>
              <a:spcBef>
                <a:spcPts val="0"/>
              </a:spcBef>
            </a:pPr>
            <a:r>
              <a:rPr lang="cs-CZ" sz="1800" dirty="0">
                <a:solidFill>
                  <a:srgbClr val="000000"/>
                </a:solidFill>
                <a:effectLst/>
                <a:latin typeface="Arial" panose="020B0604020202020204" pitchFamily="34" charset="0"/>
                <a:ea typeface="Times New Roman" panose="02020603050405020304" pitchFamily="18" charset="0"/>
                <a:cs typeface="HelveticaNeueLT Pro 55 Roman CE"/>
              </a:rPr>
              <a:t>např. velitel lodi při výkonu velitelské pravomoci na námořním plavidle, ošetřující lékař při posuzování zdravotního stavu pro účely nemocenského pojištění</a:t>
            </a:r>
          </a:p>
          <a:p>
            <a:pPr marL="179705" marR="179705" algn="just">
              <a:lnSpc>
                <a:spcPct val="100000"/>
              </a:lnSpc>
              <a:spcBef>
                <a:spcPts val="0"/>
              </a:spcBef>
            </a:pPr>
            <a:r>
              <a:rPr lang="cs-CZ" sz="1800" dirty="0">
                <a:solidFill>
                  <a:srgbClr val="000000"/>
                </a:solidFill>
                <a:latin typeface="Arial" panose="020B0604020202020204" pitchFamily="34" charset="0"/>
                <a:ea typeface="Times New Roman" panose="02020603050405020304" pitchFamily="18" charset="0"/>
                <a:cs typeface="HelveticaNeueLT Pro 55 Roman CE"/>
              </a:rPr>
              <a:t>o</a:t>
            </a:r>
            <a:r>
              <a:rPr lang="cs-CZ" sz="1800" dirty="0">
                <a:solidFill>
                  <a:srgbClr val="000000"/>
                </a:solidFill>
                <a:effectLst/>
                <a:latin typeface="Arial" panose="020B0604020202020204" pitchFamily="34" charset="0"/>
                <a:ea typeface="Times New Roman" panose="02020603050405020304" pitchFamily="18" charset="0"/>
                <a:cs typeface="HelveticaNeueLT Pro 55 Roman CE"/>
              </a:rPr>
              <a:t>sobou soukromého práva vykonávající veřejnou správu však např. není autorizovaný i</a:t>
            </a:r>
            <a:r>
              <a:rPr lang="cs-CZ" sz="1800" dirty="0">
                <a:solidFill>
                  <a:srgbClr val="000000"/>
                </a:solidFill>
                <a:effectLst/>
                <a:latin typeface="Arial" panose="020B0604020202020204" pitchFamily="34" charset="0"/>
                <a:ea typeface="Times New Roman" panose="02020603050405020304" pitchFamily="18" charset="0"/>
                <a:cs typeface="HelveticaNeueLT Pro 55 Roman"/>
              </a:rPr>
              <a:t>nspektor</a:t>
            </a:r>
            <a:r>
              <a:rPr lang="cs-CZ" sz="1800" dirty="0">
                <a:solidFill>
                  <a:srgbClr val="000000"/>
                </a:solidFill>
                <a:effectLst/>
                <a:latin typeface="Arial" panose="020B0604020202020204" pitchFamily="34" charset="0"/>
                <a:ea typeface="Times New Roman" panose="02020603050405020304" pitchFamily="18" charset="0"/>
                <a:cs typeface="HelveticaNeueLT Pro 55 Roman CE"/>
              </a:rPr>
              <a:t> nebo provozovatel stanice technické kontroly provádějící technické prohlídky silničních vozidel (sice vykonávají činnosti s důsledky v oblasti veřejného práva, nedisponují však prostředky veřejné moci)</a:t>
            </a:r>
            <a:endParaRPr lang="cs-CZ" sz="1800" dirty="0">
              <a:solidFill>
                <a:srgbClr val="000000"/>
              </a:solidFill>
              <a:effectLst/>
              <a:latin typeface="Arial" panose="020B0604020202020204" pitchFamily="34" charset="0"/>
              <a:ea typeface="Times New Roman" panose="02020603050405020304" pitchFamily="18" charset="0"/>
              <a:cs typeface="HelveticaNeueLT Pro 55 Roman"/>
            </a:endParaRPr>
          </a:p>
          <a:p>
            <a:pPr algn="just">
              <a:lnSpc>
                <a:spcPct val="100000"/>
              </a:lnSpc>
              <a:spcBef>
                <a:spcPts val="0"/>
              </a:spcBef>
              <a:tabLst>
                <a:tab pos="179705" algn="l"/>
              </a:tabLst>
            </a:pPr>
            <a:r>
              <a:rPr lang="cs-CZ" sz="1800" spc="10" dirty="0">
                <a:solidFill>
                  <a:srgbClr val="000000"/>
                </a:solidFill>
                <a:effectLst/>
                <a:latin typeface="Arial" panose="020B0604020202020204" pitchFamily="34" charset="0"/>
                <a:ea typeface="Times New Roman" panose="02020603050405020304" pitchFamily="18" charset="0"/>
              </a:rPr>
              <a:t>za nositele </a:t>
            </a:r>
            <a:r>
              <a:rPr lang="cs-CZ" sz="1800" spc="10" dirty="0" err="1">
                <a:solidFill>
                  <a:srgbClr val="000000"/>
                </a:solidFill>
                <a:effectLst/>
                <a:latin typeface="Arial" panose="020B0604020202020204" pitchFamily="34" charset="0"/>
                <a:ea typeface="Times New Roman" panose="02020603050405020304" pitchFamily="18" charset="0"/>
              </a:rPr>
              <a:t>nevrchnostenské</a:t>
            </a:r>
            <a:r>
              <a:rPr lang="cs-CZ" sz="1800" spc="10" dirty="0">
                <a:solidFill>
                  <a:srgbClr val="000000"/>
                </a:solidFill>
                <a:effectLst/>
                <a:latin typeface="Arial" panose="020B0604020202020204" pitchFamily="34" charset="0"/>
                <a:ea typeface="Times New Roman" panose="02020603050405020304" pitchFamily="18" charset="0"/>
              </a:rPr>
              <a:t> správy plnící veřejně prospěšné úkoly se považují </a:t>
            </a:r>
            <a:r>
              <a:rPr lang="cs-CZ" sz="1800" i="1" spc="10" dirty="0">
                <a:solidFill>
                  <a:srgbClr val="000000"/>
                </a:solidFill>
                <a:effectLst/>
                <a:latin typeface="Arial" panose="020B0604020202020204" pitchFamily="34" charset="0"/>
                <a:ea typeface="Times New Roman" panose="02020603050405020304" pitchFamily="18" charset="0"/>
              </a:rPr>
              <a:t>nadace a nadační fond</a:t>
            </a:r>
            <a:r>
              <a:rPr lang="cs-CZ" sz="1800" spc="10" dirty="0">
                <a:solidFill>
                  <a:srgbClr val="000000"/>
                </a:solidFill>
                <a:effectLst/>
                <a:latin typeface="Arial" panose="020B0604020202020204" pitchFamily="34" charset="0"/>
                <a:ea typeface="Times New Roman" panose="02020603050405020304" pitchFamily="18" charset="0"/>
              </a:rPr>
              <a:t>, jsou-li zřízeny za veřejně prospěšným účelem. Nadace a nadační fondy jsou druhem fundace jako právnické osoby soukromého práva vytvořené majetkem vyčleněným k určitému účelu. Jejich poměry se řídí občanským zákoníkem. Do stejné skupiny nositelů </a:t>
            </a:r>
            <a:r>
              <a:rPr lang="cs-CZ" sz="1800" spc="10" dirty="0" err="1">
                <a:solidFill>
                  <a:srgbClr val="000000"/>
                </a:solidFill>
                <a:effectLst/>
                <a:latin typeface="Arial" panose="020B0604020202020204" pitchFamily="34" charset="0"/>
                <a:ea typeface="Times New Roman" panose="02020603050405020304" pitchFamily="18" charset="0"/>
              </a:rPr>
              <a:t>nevrchnostenské</a:t>
            </a:r>
            <a:r>
              <a:rPr lang="cs-CZ" sz="1800" spc="10" dirty="0">
                <a:solidFill>
                  <a:srgbClr val="000000"/>
                </a:solidFill>
                <a:effectLst/>
                <a:latin typeface="Arial" panose="020B0604020202020204" pitchFamily="34" charset="0"/>
                <a:ea typeface="Times New Roman" panose="02020603050405020304" pitchFamily="18" charset="0"/>
              </a:rPr>
              <a:t> správy lze řadit i </a:t>
            </a:r>
            <a:r>
              <a:rPr lang="cs-CZ" sz="1800" i="1" spc="10" dirty="0">
                <a:solidFill>
                  <a:srgbClr val="000000"/>
                </a:solidFill>
                <a:effectLst/>
                <a:latin typeface="Arial" panose="020B0604020202020204" pitchFamily="34" charset="0"/>
                <a:ea typeface="Times New Roman" panose="02020603050405020304" pitchFamily="18" charset="0"/>
              </a:rPr>
              <a:t>veřejně prospěšnou právnickou osobu</a:t>
            </a:r>
            <a:endParaRPr lang="cs-CZ" sz="18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7650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B2D08-0E1E-AF70-359D-DC4FE655C4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0500DE-C89D-06F7-C05D-43ED6B6604F5}"/>
              </a:ext>
            </a:extLst>
          </p:cNvPr>
          <p:cNvSpPr>
            <a:spLocks noGrp="1"/>
          </p:cNvSpPr>
          <p:nvPr>
            <p:ph type="ctrTitle"/>
          </p:nvPr>
        </p:nvSpPr>
        <p:spPr/>
        <p:txBody>
          <a:bodyPr/>
          <a:lstStyle/>
          <a:p>
            <a:r>
              <a:rPr lang="cs-CZ" dirty="0"/>
              <a:t>IV. Územní členění české republiky</a:t>
            </a:r>
          </a:p>
        </p:txBody>
      </p:sp>
    </p:spTree>
    <p:extLst>
      <p:ext uri="{BB962C8B-B14F-4D97-AF65-F5344CB8AC3E}">
        <p14:creationId xmlns:p14="http://schemas.microsoft.com/office/powerpoint/2010/main" val="327937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8D4C2F-AFC5-6F76-4032-4FD62F003C33}"/>
              </a:ext>
            </a:extLst>
          </p:cNvPr>
          <p:cNvSpPr>
            <a:spLocks noGrp="1"/>
          </p:cNvSpPr>
          <p:nvPr>
            <p:ph type="title"/>
          </p:nvPr>
        </p:nvSpPr>
        <p:spPr/>
        <p:txBody>
          <a:bodyPr/>
          <a:lstStyle/>
          <a:p>
            <a:r>
              <a:rPr lang="cs-CZ" dirty="0"/>
              <a:t>Územní členění České republiky</a:t>
            </a:r>
          </a:p>
        </p:txBody>
      </p:sp>
      <p:sp>
        <p:nvSpPr>
          <p:cNvPr id="3" name="Zástupný obsah 2">
            <a:extLst>
              <a:ext uri="{FF2B5EF4-FFF2-40B4-BE49-F238E27FC236}">
                <a16:creationId xmlns:a16="http://schemas.microsoft.com/office/drawing/2014/main" id="{E900A236-AC17-22FA-E50E-5061957DAC34}"/>
              </a:ext>
            </a:extLst>
          </p:cNvPr>
          <p:cNvSpPr>
            <a:spLocks noGrp="1"/>
          </p:cNvSpPr>
          <p:nvPr>
            <p:ph idx="1"/>
          </p:nvPr>
        </p:nvSpPr>
        <p:spPr/>
        <p:txBody>
          <a:bodyPr>
            <a:normAutofit/>
          </a:bodyPr>
          <a:lstStyle/>
          <a:p>
            <a:r>
              <a:rPr lang="cs-CZ" dirty="0"/>
              <a:t>ČR – jednotný stát</a:t>
            </a:r>
          </a:p>
          <a:p>
            <a:r>
              <a:rPr lang="cs-CZ" dirty="0"/>
              <a:t>Členění na územní samosprávné celky</a:t>
            </a:r>
          </a:p>
          <a:p>
            <a:pPr lvl="1"/>
            <a:r>
              <a:rPr lang="cs-CZ" dirty="0"/>
              <a:t>Obce (základní ÚSC)</a:t>
            </a:r>
          </a:p>
          <a:p>
            <a:pPr lvl="1"/>
            <a:r>
              <a:rPr lang="cs-CZ" dirty="0"/>
              <a:t>Kraje (vyšší ÚSC)</a:t>
            </a:r>
          </a:p>
          <a:p>
            <a:r>
              <a:rPr lang="cs-CZ" dirty="0"/>
              <a:t>Územně správní členění ČR</a:t>
            </a:r>
          </a:p>
          <a:p>
            <a:pPr lvl="1"/>
            <a:r>
              <a:rPr lang="cs-CZ" dirty="0"/>
              <a:t>základní územně správní členění</a:t>
            </a:r>
          </a:p>
          <a:p>
            <a:pPr lvl="2"/>
            <a:r>
              <a:rPr lang="cs-CZ" dirty="0"/>
              <a:t>správní obvody krajů</a:t>
            </a:r>
          </a:p>
          <a:p>
            <a:pPr lvl="2"/>
            <a:r>
              <a:rPr lang="cs-CZ" dirty="0"/>
              <a:t>správní obvody obcí s rozšířenou působností</a:t>
            </a:r>
          </a:p>
          <a:p>
            <a:pPr lvl="2"/>
            <a:r>
              <a:rPr lang="cs-CZ" dirty="0"/>
              <a:t>území obcí a vojenských újezdů</a:t>
            </a:r>
          </a:p>
          <a:p>
            <a:pPr lvl="1"/>
            <a:r>
              <a:rPr lang="cs-CZ" dirty="0"/>
              <a:t>další územně správní členění</a:t>
            </a:r>
          </a:p>
          <a:p>
            <a:pPr lvl="2"/>
            <a:r>
              <a:rPr lang="cs-CZ"/>
              <a:t>okresy </a:t>
            </a:r>
            <a:r>
              <a:rPr lang="cs-CZ" dirty="0"/>
              <a:t>(obvody v hl. m. Praze)</a:t>
            </a:r>
          </a:p>
        </p:txBody>
      </p:sp>
    </p:spTree>
    <p:extLst>
      <p:ext uri="{BB962C8B-B14F-4D97-AF65-F5344CB8AC3E}">
        <p14:creationId xmlns:p14="http://schemas.microsoft.com/office/powerpoint/2010/main" val="332690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Veřejná správa jako organizace</a:t>
            </a:r>
            <a:br>
              <a:rPr lang="cs-CZ" dirty="0"/>
            </a:br>
            <a:r>
              <a:rPr lang="cs-CZ" dirty="0"/>
              <a:t>Nositelé veřejné správy</a:t>
            </a:r>
          </a:p>
        </p:txBody>
      </p:sp>
      <p:sp>
        <p:nvSpPr>
          <p:cNvPr id="3" name="Zástupný symbol pro obsah 2"/>
          <p:cNvSpPr>
            <a:spLocks noGrp="1"/>
          </p:cNvSpPr>
          <p:nvPr>
            <p:ph idx="1"/>
          </p:nvPr>
        </p:nvSpPr>
        <p:spPr/>
        <p:txBody>
          <a:bodyPr>
            <a:normAutofit/>
          </a:bodyPr>
          <a:lstStyle/>
          <a:p>
            <a:r>
              <a:rPr lang="cs-CZ" dirty="0"/>
              <a:t>Veřejná správa – organizovaná </a:t>
            </a:r>
            <a:r>
              <a:rPr lang="cs-CZ" u="sng" dirty="0"/>
              <a:t>činnost</a:t>
            </a:r>
            <a:r>
              <a:rPr lang="cs-CZ" dirty="0"/>
              <a:t> zaměřená na řízení veřejných záležitostí a zároveň </a:t>
            </a:r>
            <a:r>
              <a:rPr lang="cs-CZ" u="sng" dirty="0"/>
              <a:t>souhrn institucí</a:t>
            </a:r>
            <a:r>
              <a:rPr lang="cs-CZ" dirty="0"/>
              <a:t>, které tuto činnost uskutečňují</a:t>
            </a:r>
          </a:p>
          <a:p>
            <a:r>
              <a:rPr lang="cs-CZ" dirty="0"/>
              <a:t>Veřejná správa musí být přiřaditelná nějakému </a:t>
            </a:r>
            <a:r>
              <a:rPr lang="cs-CZ" u="sng" dirty="0"/>
              <a:t>nositeli (subjektu)</a:t>
            </a:r>
            <a:r>
              <a:rPr lang="cs-CZ" dirty="0"/>
              <a:t>, kterému náleží veřejnoprávní osobnost coby způsobilost uskutečňovat veřejnou správu a odpovídat za její výkon</a:t>
            </a:r>
          </a:p>
          <a:p>
            <a:endParaRPr lang="cs-CZ" u="sng" dirty="0"/>
          </a:p>
        </p:txBody>
      </p:sp>
    </p:spTree>
    <p:extLst>
      <p:ext uri="{BB962C8B-B14F-4D97-AF65-F5344CB8AC3E}">
        <p14:creationId xmlns:p14="http://schemas.microsoft.com/office/powerpoint/2010/main" val="2920285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AEDFC-214B-9C97-6C01-591D28CF3C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51CF8D4-BEF0-158F-40CD-51FE3AD67314}"/>
              </a:ext>
            </a:extLst>
          </p:cNvPr>
          <p:cNvSpPr>
            <a:spLocks noGrp="1"/>
          </p:cNvSpPr>
          <p:nvPr>
            <p:ph type="ctrTitle"/>
          </p:nvPr>
        </p:nvSpPr>
        <p:spPr/>
        <p:txBody>
          <a:bodyPr/>
          <a:lstStyle/>
          <a:p>
            <a:r>
              <a:rPr lang="cs-CZ" dirty="0"/>
              <a:t>V. </a:t>
            </a:r>
            <a:r>
              <a:rPr lang="cs-CZ" dirty="0" err="1"/>
              <a:t>vykonaVatelé</a:t>
            </a:r>
            <a:r>
              <a:rPr lang="cs-CZ" dirty="0"/>
              <a:t> veřejné správy</a:t>
            </a:r>
          </a:p>
        </p:txBody>
      </p:sp>
    </p:spTree>
    <p:extLst>
      <p:ext uri="{BB962C8B-B14F-4D97-AF65-F5344CB8AC3E}">
        <p14:creationId xmlns:p14="http://schemas.microsoft.com/office/powerpoint/2010/main" val="1526508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AB0AC-A71F-D700-4694-5A724EB422C9}"/>
              </a:ext>
            </a:extLst>
          </p:cNvPr>
          <p:cNvSpPr>
            <a:spLocks noGrp="1"/>
          </p:cNvSpPr>
          <p:nvPr>
            <p:ph type="title"/>
          </p:nvPr>
        </p:nvSpPr>
        <p:spPr/>
        <p:txBody>
          <a:bodyPr/>
          <a:lstStyle/>
          <a:p>
            <a:r>
              <a:rPr lang="cs-CZ" dirty="0"/>
              <a:t>Orgán veřejné správy</a:t>
            </a:r>
          </a:p>
        </p:txBody>
      </p:sp>
      <p:sp>
        <p:nvSpPr>
          <p:cNvPr id="3" name="Zástupný obsah 2">
            <a:extLst>
              <a:ext uri="{FF2B5EF4-FFF2-40B4-BE49-F238E27FC236}">
                <a16:creationId xmlns:a16="http://schemas.microsoft.com/office/drawing/2014/main" id="{88322F05-8D8C-DDBC-D37E-D6CE7D3F8FCC}"/>
              </a:ext>
            </a:extLst>
          </p:cNvPr>
          <p:cNvSpPr>
            <a:spLocks noGrp="1"/>
          </p:cNvSpPr>
          <p:nvPr>
            <p:ph idx="1"/>
          </p:nvPr>
        </p:nvSpPr>
        <p:spPr/>
        <p:txBody>
          <a:bodyPr/>
          <a:lstStyle/>
          <a:p>
            <a:pPr algn="just">
              <a:spcBef>
                <a:spcPts val="600"/>
              </a:spcBef>
              <a:tabLst>
                <a:tab pos="179705" algn="l"/>
              </a:tabLst>
            </a:pPr>
            <a:r>
              <a:rPr lang="cs-CZ" sz="1800" b="1" dirty="0">
                <a:solidFill>
                  <a:srgbClr val="000000"/>
                </a:solidFill>
                <a:effectLst/>
                <a:latin typeface="Times New Roman" panose="02020603050405020304" pitchFamily="18" charset="0"/>
                <a:ea typeface="Times New Roman" panose="02020603050405020304" pitchFamily="18" charset="0"/>
              </a:rPr>
              <a:t>Orgánem veřejné správy</a:t>
            </a:r>
            <a:r>
              <a:rPr lang="cs-CZ" sz="1800" dirty="0">
                <a:solidFill>
                  <a:srgbClr val="000000"/>
                </a:solidFill>
                <a:effectLst/>
                <a:latin typeface="Times New Roman" panose="02020603050405020304" pitchFamily="18" charset="0"/>
                <a:ea typeface="Times New Roman" panose="02020603050405020304" pitchFamily="18" charset="0"/>
              </a:rPr>
              <a:t> lze rozumět právně vytvořenou instituci, jíž je svěřena působnost a pravomoc jednat za stát nebo jiný takový subjekt. </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Od toho je třeba odlišit tzv. </a:t>
            </a:r>
            <a:r>
              <a:rPr lang="cs-CZ" sz="1800" dirty="0" err="1">
                <a:solidFill>
                  <a:srgbClr val="000000"/>
                </a:solidFill>
                <a:effectLst/>
                <a:latin typeface="Times New Roman" panose="02020603050405020304" pitchFamily="18" charset="0"/>
                <a:ea typeface="Times New Roman" panose="02020603050405020304" pitchFamily="18" charset="0"/>
              </a:rPr>
              <a:t>orgánní</a:t>
            </a:r>
            <a:r>
              <a:rPr lang="cs-CZ" sz="1800" dirty="0">
                <a:solidFill>
                  <a:srgbClr val="000000"/>
                </a:solidFill>
                <a:effectLst/>
                <a:latin typeface="Times New Roman" panose="02020603050405020304" pitchFamily="18" charset="0"/>
                <a:ea typeface="Times New Roman" panose="02020603050405020304" pitchFamily="18" charset="0"/>
              </a:rPr>
              <a:t> nositele – fyzické osoby, jimiž orgán svěřenou působnost a pravomoc vykonává. Právně relevantní jednání </a:t>
            </a:r>
            <a:r>
              <a:rPr lang="cs-CZ" sz="1800" dirty="0" err="1">
                <a:solidFill>
                  <a:srgbClr val="000000"/>
                </a:solidFill>
                <a:effectLst/>
                <a:latin typeface="Times New Roman" panose="02020603050405020304" pitchFamily="18" charset="0"/>
                <a:ea typeface="Times New Roman" panose="02020603050405020304" pitchFamily="18" charset="0"/>
              </a:rPr>
              <a:t>orgánního</a:t>
            </a:r>
            <a:r>
              <a:rPr lang="cs-CZ" sz="1800" dirty="0">
                <a:solidFill>
                  <a:srgbClr val="000000"/>
                </a:solidFill>
                <a:effectLst/>
                <a:latin typeface="Times New Roman" panose="02020603050405020304" pitchFamily="18" charset="0"/>
                <a:ea typeface="Times New Roman" panose="02020603050405020304" pitchFamily="18" charset="0"/>
              </a:rPr>
              <a:t> nositele je přičitatelné orgánu, a tím i nositeli (subjektu) veřejné správy. </a:t>
            </a:r>
            <a:r>
              <a:rPr lang="cs-CZ" sz="1800" dirty="0" err="1">
                <a:solidFill>
                  <a:srgbClr val="000000"/>
                </a:solidFill>
                <a:effectLst/>
                <a:latin typeface="Times New Roman" panose="02020603050405020304" pitchFamily="18" charset="0"/>
                <a:ea typeface="Times New Roman" panose="02020603050405020304" pitchFamily="18" charset="0"/>
              </a:rPr>
              <a:t>Orgánní</a:t>
            </a:r>
            <a:r>
              <a:rPr lang="cs-CZ" sz="1800" dirty="0">
                <a:solidFill>
                  <a:srgbClr val="000000"/>
                </a:solidFill>
                <a:effectLst/>
                <a:latin typeface="Times New Roman" panose="02020603050405020304" pitchFamily="18" charset="0"/>
                <a:ea typeface="Times New Roman" panose="02020603050405020304" pitchFamily="18" charset="0"/>
              </a:rPr>
              <a:t> nositel nemusí jednat osobně, ale zástupcem, jehož postavení vyplývá z organizačního uspořádání v daném orgánu.</a:t>
            </a:r>
          </a:p>
          <a:p>
            <a:pPr algn="just">
              <a:spcBef>
                <a:spcPts val="600"/>
              </a:spcBef>
              <a:tabLst>
                <a:tab pos="179705" algn="l"/>
              </a:tabLst>
            </a:pPr>
            <a:r>
              <a:rPr lang="cs-CZ" sz="1800" i="1" dirty="0">
                <a:solidFill>
                  <a:srgbClr val="000000"/>
                </a:solidFill>
                <a:effectLst/>
                <a:latin typeface="Times New Roman" panose="02020603050405020304" pitchFamily="18" charset="0"/>
                <a:ea typeface="Times New Roman" panose="02020603050405020304" pitchFamily="18" charset="0"/>
              </a:rPr>
              <a:t>Orgán nositele veřejné správy je charakterizován tím, že je to právně vytvořená jednotka, která je začleněna k nositeli správy, avšak je organizačně samostatná, oddělená od jiných jednotek.</a:t>
            </a:r>
            <a:r>
              <a:rPr lang="cs-CZ" sz="1800" dirty="0">
                <a:solidFill>
                  <a:srgbClr val="000000"/>
                </a:solidFill>
                <a:effectLst/>
                <a:latin typeface="Times New Roman" panose="02020603050405020304" pitchFamily="18" charset="0"/>
                <a:ea typeface="Times New Roman" panose="02020603050405020304" pitchFamily="18" charset="0"/>
              </a:rPr>
              <a:t> </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Orgán není osobou. </a:t>
            </a:r>
          </a:p>
        </p:txBody>
      </p:sp>
      <p:sp>
        <p:nvSpPr>
          <p:cNvPr id="4" name="Zástupný symbol pro zápatí 3">
            <a:extLst>
              <a:ext uri="{FF2B5EF4-FFF2-40B4-BE49-F238E27FC236}">
                <a16:creationId xmlns:a16="http://schemas.microsoft.com/office/drawing/2014/main" id="{2BE4E64E-1F7B-7279-4336-145324E69196}"/>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307F183D-B7F5-329C-AD5D-F4B856CCBCC3}"/>
              </a:ext>
            </a:extLst>
          </p:cNvPr>
          <p:cNvSpPr>
            <a:spLocks noGrp="1"/>
          </p:cNvSpPr>
          <p:nvPr>
            <p:ph type="sldNum" sz="quarter" idx="12"/>
          </p:nvPr>
        </p:nvSpPr>
        <p:spPr/>
        <p:txBody>
          <a:bodyPr/>
          <a:lstStyle/>
          <a:p>
            <a:fld id="{5E608FB1-680A-4E9D-A95E-8C4CFA1B47E3}" type="slidenum">
              <a:rPr lang="cs-CZ" smtClean="0"/>
              <a:pPr/>
              <a:t>31</a:t>
            </a:fld>
            <a:endParaRPr lang="cs-CZ" dirty="0"/>
          </a:p>
        </p:txBody>
      </p:sp>
    </p:spTree>
    <p:extLst>
      <p:ext uri="{BB962C8B-B14F-4D97-AF65-F5344CB8AC3E}">
        <p14:creationId xmlns:p14="http://schemas.microsoft.com/office/powerpoint/2010/main" val="322307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F64A67-CD07-AB01-3DBB-E471A2C92945}"/>
              </a:ext>
            </a:extLst>
          </p:cNvPr>
          <p:cNvSpPr>
            <a:spLocks noGrp="1"/>
          </p:cNvSpPr>
          <p:nvPr>
            <p:ph type="title"/>
          </p:nvPr>
        </p:nvSpPr>
        <p:spPr/>
        <p:txBody>
          <a:bodyPr/>
          <a:lstStyle/>
          <a:p>
            <a:r>
              <a:rPr lang="cs-CZ" dirty="0"/>
              <a:t>Správní úřad (úřad)</a:t>
            </a:r>
          </a:p>
        </p:txBody>
      </p:sp>
      <p:sp>
        <p:nvSpPr>
          <p:cNvPr id="3" name="Zástupný obsah 2">
            <a:extLst>
              <a:ext uri="{FF2B5EF4-FFF2-40B4-BE49-F238E27FC236}">
                <a16:creationId xmlns:a16="http://schemas.microsoft.com/office/drawing/2014/main" id="{4927660B-2731-DDE3-36E3-CD0E493E9A2D}"/>
              </a:ext>
            </a:extLst>
          </p:cNvPr>
          <p:cNvSpPr>
            <a:spLocks noGrp="1"/>
          </p:cNvSpPr>
          <p:nvPr>
            <p:ph idx="1"/>
          </p:nvPr>
        </p:nvSpPr>
        <p:spPr/>
        <p:txBody>
          <a:bodyPr>
            <a:normAutofit fontScale="92500" lnSpcReduction="20000"/>
          </a:bodyPr>
          <a:lstStyle/>
          <a:p>
            <a:pPr algn="just">
              <a:lnSpc>
                <a:spcPct val="120000"/>
              </a:lnSpc>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orgány státu nebo jiných nositelů veřejné správy zřízené především za účelem výkonu veřejné správy vůči jejím adresátům</a:t>
            </a:r>
          </a:p>
          <a:p>
            <a:pPr algn="just">
              <a:lnSpc>
                <a:spcPct val="120000"/>
              </a:lnSpc>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Pojem úřad, resp. správní úřad, bývá pojímán v různém smyslu:</a:t>
            </a:r>
          </a:p>
          <a:p>
            <a:pPr marL="86995" indent="0" algn="just">
              <a:lnSpc>
                <a:spcPct val="120000"/>
              </a:lnSpc>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1)	v </a:t>
            </a:r>
            <a:r>
              <a:rPr lang="cs-CZ" sz="1800" i="1" dirty="0">
                <a:solidFill>
                  <a:srgbClr val="000000"/>
                </a:solidFill>
                <a:effectLst/>
                <a:latin typeface="Times New Roman" panose="02020603050405020304" pitchFamily="18" charset="0"/>
                <a:ea typeface="Times New Roman" panose="02020603050405020304" pitchFamily="18" charset="0"/>
              </a:rPr>
              <a:t>organizačním (institucionálním) pojetí:</a:t>
            </a:r>
            <a:r>
              <a:rPr lang="cs-CZ" sz="1800" dirty="0">
                <a:solidFill>
                  <a:srgbClr val="000000"/>
                </a:solidFill>
                <a:effectLst/>
                <a:latin typeface="Times New Roman" panose="02020603050405020304" pitchFamily="18" charset="0"/>
                <a:ea typeface="Times New Roman" panose="02020603050405020304" pitchFamily="18" charset="0"/>
              </a:rPr>
              <a:t> jako organizační jednotka nositele veřejné správy, která je zřízena a její působnost stanovena zákonem, navenek ohraničená a vystupující vůči veřejnosti prostřednictvím </a:t>
            </a:r>
            <a:r>
              <a:rPr lang="cs-CZ" sz="1800" dirty="0" err="1">
                <a:solidFill>
                  <a:srgbClr val="000000"/>
                </a:solidFill>
                <a:effectLst/>
                <a:latin typeface="Times New Roman" panose="02020603050405020304" pitchFamily="18" charset="0"/>
                <a:ea typeface="Times New Roman" panose="02020603050405020304" pitchFamily="18" charset="0"/>
              </a:rPr>
              <a:t>orgánních</a:t>
            </a:r>
            <a:r>
              <a:rPr lang="cs-CZ" sz="1800" dirty="0">
                <a:solidFill>
                  <a:srgbClr val="000000"/>
                </a:solidFill>
                <a:effectLst/>
                <a:latin typeface="Times New Roman" panose="02020603050405020304" pitchFamily="18" charset="0"/>
                <a:ea typeface="Times New Roman" panose="02020603050405020304" pitchFamily="18" charset="0"/>
              </a:rPr>
              <a:t> nositelů nebo zástupců, kteří jednají jménem nositele správy</a:t>
            </a:r>
          </a:p>
          <a:p>
            <a:pPr marL="86995" indent="0" algn="just">
              <a:lnSpc>
                <a:spcPct val="120000"/>
              </a:lnSpc>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2)	ve </a:t>
            </a:r>
            <a:r>
              <a:rPr lang="cs-CZ" sz="1800" i="1" dirty="0">
                <a:solidFill>
                  <a:srgbClr val="000000"/>
                </a:solidFill>
                <a:effectLst/>
                <a:latin typeface="Times New Roman" panose="02020603050405020304" pitchFamily="18" charset="0"/>
                <a:ea typeface="Times New Roman" panose="02020603050405020304" pitchFamily="18" charset="0"/>
              </a:rPr>
              <a:t>funkčním pojetí:</a:t>
            </a:r>
            <a:r>
              <a:rPr lang="cs-CZ" sz="1800" dirty="0">
                <a:solidFill>
                  <a:srgbClr val="000000"/>
                </a:solidFill>
                <a:effectLst/>
                <a:latin typeface="Times New Roman" panose="02020603050405020304" pitchFamily="18" charset="0"/>
                <a:ea typeface="Times New Roman" panose="02020603050405020304" pitchFamily="18" charset="0"/>
              </a:rPr>
              <a:t> jako zákonem stanovený okruh záležitostí, které jsou přiřazeny některému orgánu jako jeho působnost;</a:t>
            </a:r>
          </a:p>
          <a:p>
            <a:pPr marL="455930" marR="179705" lvl="1" algn="just">
              <a:lnSpc>
                <a:spcPct val="120000"/>
              </a:lnSpc>
              <a:spcBef>
                <a:spcPts val="600"/>
              </a:spcBef>
            </a:pPr>
            <a:r>
              <a:rPr lang="cs-CZ" sz="1600" dirty="0">
                <a:solidFill>
                  <a:srgbClr val="000000"/>
                </a:solidFill>
                <a:effectLst/>
                <a:latin typeface="Times New Roman" panose="02020603050405020304" pitchFamily="18" charset="0"/>
                <a:ea typeface="Times New Roman" panose="02020603050405020304" pitchFamily="18" charset="0"/>
                <a:cs typeface="HelveticaNeueLT Pro 55 Roman"/>
              </a:rPr>
              <a:t>Příkladem je silniční správní úřady vykonávané Ministerstvem dopravy, krajským úřadem, obecním úřadem obce s rozšířenou působnosti ….</a:t>
            </a:r>
            <a:endParaRPr lang="cs-CZ" sz="1600" dirty="0">
              <a:solidFill>
                <a:srgbClr val="000000"/>
              </a:solidFill>
              <a:effectLst/>
              <a:latin typeface="HelveticaNeueLT Pro 55 Roman"/>
              <a:ea typeface="Times New Roman" panose="02020603050405020304" pitchFamily="18" charset="0"/>
              <a:cs typeface="HelveticaNeueLT Pro 55 Roman"/>
            </a:endParaRPr>
          </a:p>
          <a:p>
            <a:pPr marL="86995" indent="0" algn="just">
              <a:lnSpc>
                <a:spcPct val="120000"/>
              </a:lnSpc>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3)	v pojetí </a:t>
            </a:r>
            <a:r>
              <a:rPr lang="cs-CZ" sz="1800" i="1" dirty="0">
                <a:solidFill>
                  <a:srgbClr val="000000"/>
                </a:solidFill>
                <a:effectLst/>
                <a:latin typeface="Times New Roman" panose="02020603050405020304" pitchFamily="18" charset="0"/>
                <a:ea typeface="Times New Roman" panose="02020603050405020304" pitchFamily="18" charset="0"/>
              </a:rPr>
              <a:t>pomocného útvaru:</a:t>
            </a:r>
            <a:r>
              <a:rPr lang="cs-CZ" sz="1800" dirty="0">
                <a:solidFill>
                  <a:srgbClr val="000000"/>
                </a:solidFill>
                <a:effectLst/>
                <a:latin typeface="Times New Roman" panose="02020603050405020304" pitchFamily="18" charset="0"/>
                <a:ea typeface="Times New Roman" panose="02020603050405020304" pitchFamily="18" charset="0"/>
              </a:rPr>
              <a:t> (správní) úřad bývá vymezován též jako pomocná instituce zajišťující podmínky pro výkon činnosti orgánu nositele veřejné správy. Takto chápaný úřad nemá vlastní působnost a pravomoc;</a:t>
            </a:r>
          </a:p>
          <a:p>
            <a:pPr marL="86995" indent="0" algn="just">
              <a:lnSpc>
                <a:spcPct val="120000"/>
              </a:lnSpc>
              <a:spcBef>
                <a:spcPts val="600"/>
              </a:spcBef>
              <a:buNone/>
            </a:pPr>
            <a:r>
              <a:rPr lang="cs-CZ" sz="1800" dirty="0">
                <a:solidFill>
                  <a:srgbClr val="000000"/>
                </a:solidFill>
                <a:latin typeface="Times New Roman" panose="02020603050405020304" pitchFamily="18" charset="0"/>
                <a:ea typeface="Times New Roman" panose="02020603050405020304" pitchFamily="18" charset="0"/>
              </a:rPr>
              <a:t>	</a:t>
            </a:r>
            <a:r>
              <a:rPr lang="cs-CZ" sz="1800" dirty="0">
                <a:solidFill>
                  <a:srgbClr val="000000"/>
                </a:solidFill>
                <a:effectLst/>
                <a:latin typeface="Times New Roman" panose="02020603050405020304" pitchFamily="18" charset="0"/>
                <a:ea typeface="Times New Roman" panose="02020603050405020304" pitchFamily="18" charset="0"/>
              </a:rPr>
              <a:t>4)	jako </a:t>
            </a:r>
            <a:r>
              <a:rPr lang="cs-CZ" sz="1800" i="1" dirty="0">
                <a:solidFill>
                  <a:srgbClr val="000000"/>
                </a:solidFill>
                <a:effectLst/>
                <a:latin typeface="Times New Roman" panose="02020603050405020304" pitchFamily="18" charset="0"/>
                <a:ea typeface="Times New Roman" panose="02020603050405020304" pitchFamily="18" charset="0"/>
              </a:rPr>
              <a:t>souhrn kompetencí spojených s výkonem určitého místa</a:t>
            </a:r>
            <a:r>
              <a:rPr lang="cs-CZ" sz="1800" dirty="0">
                <a:solidFill>
                  <a:srgbClr val="000000"/>
                </a:solidFill>
                <a:effectLst/>
                <a:latin typeface="Times New Roman" panose="02020603050405020304" pitchFamily="18" charset="0"/>
                <a:ea typeface="Times New Roman" panose="02020603050405020304" pitchFamily="18" charset="0"/>
              </a:rPr>
              <a:t> ve veřejné správě.</a:t>
            </a:r>
          </a:p>
          <a:p>
            <a:pPr marL="455930" marR="179705" lvl="1" algn="just">
              <a:lnSpc>
                <a:spcPct val="120000"/>
              </a:lnSpc>
              <a:spcBef>
                <a:spcPts val="600"/>
              </a:spcBef>
            </a:pPr>
            <a:r>
              <a:rPr lang="cs-CZ" sz="1600" dirty="0">
                <a:solidFill>
                  <a:srgbClr val="000000"/>
                </a:solidFill>
                <a:effectLst/>
                <a:latin typeface="Times New Roman" panose="02020603050405020304" pitchFamily="18" charset="0"/>
                <a:ea typeface="Times New Roman" panose="02020603050405020304" pitchFamily="18" charset="0"/>
                <a:cs typeface="HelveticaNeueLT Pro 55 Roman"/>
              </a:rPr>
              <a:t>např. úřad soudce, úřad děkana, úřad prezidenta apod.</a:t>
            </a:r>
            <a:endParaRPr lang="cs-CZ" sz="1600" dirty="0">
              <a:solidFill>
                <a:srgbClr val="000000"/>
              </a:solidFill>
              <a:effectLst/>
              <a:latin typeface="HelveticaNeueLT Pro 55 Roman"/>
              <a:ea typeface="Times New Roman" panose="02020603050405020304" pitchFamily="18" charset="0"/>
              <a:cs typeface="HelveticaNeueLT Pro 55 Roman"/>
            </a:endParaRPr>
          </a:p>
          <a:p>
            <a:endParaRPr lang="cs-CZ" dirty="0"/>
          </a:p>
        </p:txBody>
      </p:sp>
      <p:sp>
        <p:nvSpPr>
          <p:cNvPr id="4" name="Zástupný symbol pro zápatí 3">
            <a:extLst>
              <a:ext uri="{FF2B5EF4-FFF2-40B4-BE49-F238E27FC236}">
                <a16:creationId xmlns:a16="http://schemas.microsoft.com/office/drawing/2014/main" id="{BFE4A409-FEF3-8E1C-B803-A659FBAF13D7}"/>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2BF7AE3C-1927-757E-CB87-DD10F7F9CFC7}"/>
              </a:ext>
            </a:extLst>
          </p:cNvPr>
          <p:cNvSpPr>
            <a:spLocks noGrp="1"/>
          </p:cNvSpPr>
          <p:nvPr>
            <p:ph type="sldNum" sz="quarter" idx="12"/>
          </p:nvPr>
        </p:nvSpPr>
        <p:spPr/>
        <p:txBody>
          <a:bodyPr/>
          <a:lstStyle/>
          <a:p>
            <a:fld id="{5E608FB1-680A-4E9D-A95E-8C4CFA1B47E3}" type="slidenum">
              <a:rPr lang="cs-CZ" smtClean="0"/>
              <a:pPr/>
              <a:t>32</a:t>
            </a:fld>
            <a:endParaRPr lang="cs-CZ" dirty="0"/>
          </a:p>
        </p:txBody>
      </p:sp>
    </p:spTree>
    <p:extLst>
      <p:ext uri="{BB962C8B-B14F-4D97-AF65-F5344CB8AC3E}">
        <p14:creationId xmlns:p14="http://schemas.microsoft.com/office/powerpoint/2010/main" val="515642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0760" y="405765"/>
            <a:ext cx="10515600" cy="1325563"/>
          </a:xfrm>
        </p:spPr>
        <p:txBody>
          <a:bodyPr/>
          <a:lstStyle/>
          <a:p>
            <a:r>
              <a:rPr lang="cs-CZ" dirty="0"/>
              <a:t>Přehled vykonavatelů státní správy</a:t>
            </a:r>
          </a:p>
        </p:txBody>
      </p:sp>
      <p:sp>
        <p:nvSpPr>
          <p:cNvPr id="3" name="Zástupný symbol pro obsah 2"/>
          <p:cNvSpPr>
            <a:spLocks noGrp="1"/>
          </p:cNvSpPr>
          <p:nvPr>
            <p:ph idx="1"/>
          </p:nvPr>
        </p:nvSpPr>
        <p:spPr/>
        <p:txBody>
          <a:bodyPr>
            <a:normAutofit fontScale="92500" lnSpcReduction="10000"/>
          </a:bodyPr>
          <a:lstStyle/>
          <a:p>
            <a:r>
              <a:rPr lang="cs-CZ" dirty="0"/>
              <a:t>přímí vykonavatelé (orgány moci výkonné)</a:t>
            </a:r>
          </a:p>
          <a:p>
            <a:pPr lvl="1"/>
            <a:r>
              <a:rPr lang="cs-CZ" dirty="0"/>
              <a:t>vláda</a:t>
            </a:r>
          </a:p>
          <a:p>
            <a:pPr lvl="1"/>
            <a:r>
              <a:rPr lang="cs-CZ" dirty="0"/>
              <a:t>ministerstva a jiné správní úřady</a:t>
            </a:r>
          </a:p>
          <a:p>
            <a:pPr lvl="1"/>
            <a:r>
              <a:rPr lang="cs-CZ" dirty="0"/>
              <a:t>veřejné sbory</a:t>
            </a:r>
          </a:p>
          <a:p>
            <a:pPr lvl="1"/>
            <a:r>
              <a:rPr lang="cs-CZ" dirty="0"/>
              <a:t>prezident republiky</a:t>
            </a:r>
          </a:p>
          <a:p>
            <a:pPr lvl="0"/>
            <a:r>
              <a:rPr lang="cs-CZ" dirty="0"/>
              <a:t>orgány územních samosprávných celků</a:t>
            </a:r>
          </a:p>
          <a:p>
            <a:pPr lvl="0"/>
            <a:r>
              <a:rPr lang="cs-CZ" dirty="0"/>
              <a:t>další vykonavatelé státní správy, např.</a:t>
            </a:r>
          </a:p>
          <a:p>
            <a:pPr lvl="1"/>
            <a:r>
              <a:rPr lang="cs-CZ" dirty="0"/>
              <a:t>Česká národní banka</a:t>
            </a:r>
          </a:p>
          <a:p>
            <a:pPr lvl="1"/>
            <a:r>
              <a:rPr lang="cs-CZ" dirty="0"/>
              <a:t>veřejná vysoká škola</a:t>
            </a:r>
          </a:p>
          <a:p>
            <a:pPr lvl="1"/>
            <a:r>
              <a:rPr lang="cs-CZ" dirty="0"/>
              <a:t>ředitel školy a školského zařízení</a:t>
            </a:r>
          </a:p>
          <a:p>
            <a:pPr lvl="1"/>
            <a:r>
              <a:rPr lang="cs-CZ" dirty="0"/>
              <a:t>lesní stráž</a:t>
            </a:r>
          </a:p>
          <a:p>
            <a:pPr lvl="1"/>
            <a:r>
              <a:rPr lang="cs-CZ" dirty="0"/>
              <a:t>notář, soudní exekutor</a:t>
            </a:r>
          </a:p>
        </p:txBody>
      </p:sp>
    </p:spTree>
    <p:extLst>
      <p:ext uri="{BB962C8B-B14F-4D97-AF65-F5344CB8AC3E}">
        <p14:creationId xmlns:p14="http://schemas.microsoft.com/office/powerpoint/2010/main" val="186170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35966A-89FF-4D59-B8B4-8B85F3A7E744}"/>
              </a:ext>
            </a:extLst>
          </p:cNvPr>
          <p:cNvSpPr>
            <a:spLocks noGrp="1"/>
          </p:cNvSpPr>
          <p:nvPr>
            <p:ph type="title"/>
          </p:nvPr>
        </p:nvSpPr>
        <p:spPr/>
        <p:txBody>
          <a:bodyPr/>
          <a:lstStyle/>
          <a:p>
            <a:r>
              <a:rPr lang="cs-CZ" dirty="0"/>
              <a:t>Vláda</a:t>
            </a:r>
          </a:p>
        </p:txBody>
      </p:sp>
      <p:sp>
        <p:nvSpPr>
          <p:cNvPr id="3" name="Zástupný obsah 2">
            <a:extLst>
              <a:ext uri="{FF2B5EF4-FFF2-40B4-BE49-F238E27FC236}">
                <a16:creationId xmlns:a16="http://schemas.microsoft.com/office/drawing/2014/main" id="{032D29F4-E179-4516-8C35-D103A3FCB6B5}"/>
              </a:ext>
            </a:extLst>
          </p:cNvPr>
          <p:cNvSpPr>
            <a:spLocks noGrp="1"/>
          </p:cNvSpPr>
          <p:nvPr>
            <p:ph idx="1"/>
          </p:nvPr>
        </p:nvSpPr>
        <p:spPr/>
        <p:txBody>
          <a:bodyPr>
            <a:normAutofit fontScale="70000" lnSpcReduction="20000"/>
          </a:bodyPr>
          <a:lstStyle/>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vrcholný orgán moci výkonné (čl. 67 odst. 1 Úst)</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složení</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kolegiální orgán, který rozhoduje ve sboru formou usnesení, k přijetí usnesení vlády je třeba souhlasu nadpoloviční většiny všech jejích členů</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vrcholně státní správu řídí a politicky za její výkon odpovídá Poslanecké sněmovně</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má právo zákonodárné iniciativy, jen vládě přísluší právo navrhovat zákon o státním rozpočtu</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čl. 78 Úst. generální zmocnění, aby k provedení zákona a v jeho mezích vydávala </a:t>
            </a:r>
            <a:r>
              <a:rPr lang="cs-CZ" sz="2600" i="1" dirty="0">
                <a:solidFill>
                  <a:srgbClr val="000000"/>
                </a:solidFill>
                <a:effectLst/>
                <a:latin typeface="Times New Roman" panose="02020603050405020304" pitchFamily="18" charset="0"/>
                <a:ea typeface="Times New Roman" panose="02020603050405020304" pitchFamily="18" charset="0"/>
              </a:rPr>
              <a:t>nařízení</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zákony stanoví vládě oprávnění jmenovat a odvolávat některé vyšší státní nebo jiné veřejné funkcionáře nebo navrhovat jejich jmenování a odvolání jiným orgánem</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schvalování koncepčních materiálů („politiky a programy“), které stanoví priority rozvoje v různých oborech veřejného života</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zákony stanoví v některých případech vládě působnost ve věcech veřejné správy. Při výkonu takové působnosti lze považovat vládu za správní orgán (§ 1 odst. 1 správního řádu)</a:t>
            </a:r>
          </a:p>
          <a:p>
            <a:pPr algn="just">
              <a:lnSpc>
                <a:spcPct val="100000"/>
              </a:lnSpc>
              <a:spcBef>
                <a:spcPts val="0"/>
              </a:spcBef>
              <a:tabLst>
                <a:tab pos="179705" algn="l"/>
              </a:tabLst>
            </a:pPr>
            <a:r>
              <a:rPr lang="cs-CZ" sz="2600" i="1" dirty="0">
                <a:solidFill>
                  <a:srgbClr val="000000"/>
                </a:solidFill>
                <a:effectLst/>
                <a:latin typeface="Times New Roman" panose="02020603050405020304" pitchFamily="18" charset="0"/>
                <a:ea typeface="Times New Roman" panose="02020603050405020304" pitchFamily="18" charset="0"/>
              </a:rPr>
              <a:t>usnesení vlády</a:t>
            </a:r>
            <a:r>
              <a:rPr lang="cs-CZ" sz="2600" dirty="0">
                <a:solidFill>
                  <a:srgbClr val="000000"/>
                </a:solidFill>
                <a:effectLst/>
                <a:latin typeface="Times New Roman" panose="02020603050405020304" pitchFamily="18" charset="0"/>
                <a:ea typeface="Times New Roman" panose="02020603050405020304" pitchFamily="18" charset="0"/>
              </a:rPr>
              <a:t> mají zásadně jen interní účinky – koho zavazují?</a:t>
            </a:r>
          </a:p>
          <a:p>
            <a:pPr algn="just">
              <a:lnSpc>
                <a:spcPct val="100000"/>
              </a:lnSpc>
              <a:spcBef>
                <a:spcPts val="0"/>
              </a:spcBef>
              <a:tabLst>
                <a:tab pos="179705" algn="l"/>
              </a:tabLst>
            </a:pPr>
            <a:r>
              <a:rPr lang="cs-CZ" sz="2600" dirty="0">
                <a:solidFill>
                  <a:srgbClr val="000000"/>
                </a:solidFill>
                <a:effectLst/>
                <a:latin typeface="Times New Roman" panose="02020603050405020304" pitchFamily="18" charset="0"/>
                <a:ea typeface="Times New Roman" panose="02020603050405020304" pitchFamily="18" charset="0"/>
              </a:rPr>
              <a:t>úkoly spojené s odborným, organizačním a technickým zabezpečením činnosti vlády, jejích orgánů, členů vlády, kteří nejsou pověřeni řízením ministerstva nebo jiného úřadu, a orgánů, o nichž tak stanoví zvláštní zákon nebo tak rozhodne vláda, tedy administrativu spojenou s činností vlády, plní </a:t>
            </a:r>
            <a:r>
              <a:rPr lang="cs-CZ" sz="2600" i="1" dirty="0">
                <a:solidFill>
                  <a:srgbClr val="000000"/>
                </a:solidFill>
                <a:effectLst/>
                <a:latin typeface="Times New Roman" panose="02020603050405020304" pitchFamily="18" charset="0"/>
                <a:ea typeface="Times New Roman" panose="02020603050405020304" pitchFamily="18" charset="0"/>
              </a:rPr>
              <a:t>Úřad vlády ČR</a:t>
            </a:r>
            <a:endParaRPr lang="cs-CZ" sz="2600" dirty="0">
              <a:solidFill>
                <a:srgbClr val="000000"/>
              </a:solidFill>
              <a:effectLst/>
              <a:latin typeface="Times New Roman" panose="02020603050405020304" pitchFamily="18" charset="0"/>
              <a:ea typeface="Times New Roman" panose="02020603050405020304" pitchFamily="18" charset="0"/>
            </a:endParaRPr>
          </a:p>
          <a:p>
            <a:pPr algn="just">
              <a:lnSpc>
                <a:spcPct val="100000"/>
              </a:lnSpc>
              <a:spcBef>
                <a:spcPts val="0"/>
              </a:spcBef>
              <a:tabLst>
                <a:tab pos="179705" algn="l"/>
              </a:tabLst>
            </a:pPr>
            <a:r>
              <a:rPr lang="cs-CZ"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cs typeface="Times New Roman" panose="02020603050405020304" pitchFamily="18" charset="0"/>
              </a:rPr>
              <a:t>láda zřizuje některé své </a:t>
            </a:r>
            <a:r>
              <a:rPr lang="cs-CZ" sz="2600" i="1" dirty="0">
                <a:effectLst/>
                <a:latin typeface="Times New Roman" panose="02020603050405020304" pitchFamily="18" charset="0"/>
                <a:ea typeface="Times New Roman" panose="02020603050405020304" pitchFamily="18" charset="0"/>
                <a:cs typeface="Times New Roman" panose="02020603050405020304" pitchFamily="18" charset="0"/>
              </a:rPr>
              <a:t>poradní a pracovní orgány</a:t>
            </a:r>
            <a:endParaRPr lang="cs-CZ"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44145" indent="-144145" algn="just">
              <a:lnSpc>
                <a:spcPts val="950"/>
              </a:lnSpc>
              <a:spcBef>
                <a:spcPts val="0"/>
              </a:spcBef>
              <a:tabLst>
                <a:tab pos="144145" algn="l"/>
              </a:tabLst>
            </a:pPr>
            <a:endParaRPr lang="cs-CZ"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1792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FFE013-C3E3-4D5E-91BC-64F2E95BCF9A}"/>
              </a:ext>
            </a:extLst>
          </p:cNvPr>
          <p:cNvSpPr>
            <a:spLocks noGrp="1"/>
          </p:cNvSpPr>
          <p:nvPr>
            <p:ph type="title"/>
          </p:nvPr>
        </p:nvSpPr>
        <p:spPr/>
        <p:txBody>
          <a:bodyPr/>
          <a:lstStyle/>
          <a:p>
            <a:r>
              <a:rPr lang="cs-CZ" dirty="0"/>
              <a:t>Ministerstva a jiné správní úřady</a:t>
            </a:r>
          </a:p>
        </p:txBody>
      </p:sp>
      <p:sp>
        <p:nvSpPr>
          <p:cNvPr id="3" name="Zástupný obsah 2">
            <a:extLst>
              <a:ext uri="{FF2B5EF4-FFF2-40B4-BE49-F238E27FC236}">
                <a16:creationId xmlns:a16="http://schemas.microsoft.com/office/drawing/2014/main" id="{83A6D217-1B70-441E-ADDB-B514AF620868}"/>
              </a:ext>
            </a:extLst>
          </p:cNvPr>
          <p:cNvSpPr>
            <a:spLocks noGrp="1"/>
          </p:cNvSpPr>
          <p:nvPr>
            <p:ph idx="1"/>
          </p:nvPr>
        </p:nvSpPr>
        <p:spPr/>
        <p:txBody>
          <a:bodyPr/>
          <a:lstStyle/>
          <a:p>
            <a:r>
              <a:rPr lang="cs-CZ" dirty="0"/>
              <a:t>organizační složky státu, jsou zřízené zákonem a jejich působnost je stanovena zákonem</a:t>
            </a:r>
          </a:p>
          <a:p>
            <a:r>
              <a:rPr lang="cs-CZ" dirty="0"/>
              <a:t>výkon státní správy je prioritní součástí jejich působnosti</a:t>
            </a:r>
          </a:p>
        </p:txBody>
      </p:sp>
    </p:spTree>
    <p:extLst>
      <p:ext uri="{BB962C8B-B14F-4D97-AF65-F5344CB8AC3E}">
        <p14:creationId xmlns:p14="http://schemas.microsoft.com/office/powerpoint/2010/main" val="333820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91AA72-E986-4041-92E6-0188E853F784}"/>
              </a:ext>
            </a:extLst>
          </p:cNvPr>
          <p:cNvSpPr>
            <a:spLocks noGrp="1"/>
          </p:cNvSpPr>
          <p:nvPr>
            <p:ph type="title"/>
          </p:nvPr>
        </p:nvSpPr>
        <p:spPr/>
        <p:txBody>
          <a:bodyPr/>
          <a:lstStyle/>
          <a:p>
            <a:r>
              <a:rPr lang="cs-CZ" dirty="0"/>
              <a:t>Ministerstva</a:t>
            </a:r>
          </a:p>
        </p:txBody>
      </p:sp>
      <p:sp>
        <p:nvSpPr>
          <p:cNvPr id="3" name="Zástupný obsah 2">
            <a:extLst>
              <a:ext uri="{FF2B5EF4-FFF2-40B4-BE49-F238E27FC236}">
                <a16:creationId xmlns:a16="http://schemas.microsoft.com/office/drawing/2014/main" id="{F8811808-7FA9-417B-9690-575A76C537BC}"/>
              </a:ext>
            </a:extLst>
          </p:cNvPr>
          <p:cNvSpPr>
            <a:spLocks noGrp="1"/>
          </p:cNvSpPr>
          <p:nvPr>
            <p:ph idx="1"/>
          </p:nvPr>
        </p:nvSpPr>
        <p:spPr/>
        <p:txBody>
          <a:bodyPr>
            <a:normAutofit fontScale="92500" lnSpcReduction="10000"/>
          </a:bodyPr>
          <a:lstStyle/>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ministerstvo je ústředním správním úřadem s celostátní územní a dílčí věcnou působností, v jehož čele stojí člen vlády (ministr) </a:t>
            </a: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člena vlády pověřuje řízením určitého ministerstva na návrh předsedy vlády prezident republiky</a:t>
            </a: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působnost svěřená ministerstvu může být činěna ministrem samým nebo k tomu pověřenou osobou – úředníkem, zpravidla v poměru státního zaměstnance dle organizační struktury ministerstva</a:t>
            </a: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Působnost ministerstev je vymezena v </a:t>
            </a:r>
            <a:r>
              <a:rPr lang="cs-CZ" sz="1800" b="1" i="1" dirty="0">
                <a:solidFill>
                  <a:srgbClr val="000000"/>
                </a:solidFill>
                <a:effectLst/>
                <a:latin typeface="Times New Roman" panose="02020603050405020304" pitchFamily="18" charset="0"/>
                <a:ea typeface="Times New Roman" panose="02020603050405020304" pitchFamily="18" charset="0"/>
              </a:rPr>
              <a:t>kompetenčním zákoně</a:t>
            </a:r>
            <a:r>
              <a:rPr lang="cs-CZ" sz="1800" dirty="0">
                <a:solidFill>
                  <a:srgbClr val="000000"/>
                </a:solidFill>
                <a:effectLst/>
                <a:latin typeface="Times New Roman" panose="02020603050405020304" pitchFamily="18" charset="0"/>
                <a:ea typeface="Times New Roman" panose="02020603050405020304" pitchFamily="18" charset="0"/>
              </a:rPr>
              <a:t>, a to jednak rámcově, jednak podle jednotlivých ministerstev, a rovněž v zákonech z oblasti hmotného správního práva</a:t>
            </a: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ministerstva (a rovněž i jiné správní úřady a orgány územní samosprávy) mohou na základě a v mezích zákona vydávat </a:t>
            </a:r>
            <a:r>
              <a:rPr lang="cs-CZ" sz="1800" i="1" dirty="0">
                <a:solidFill>
                  <a:srgbClr val="000000"/>
                </a:solidFill>
                <a:effectLst/>
                <a:latin typeface="Times New Roman" panose="02020603050405020304" pitchFamily="18" charset="0"/>
                <a:ea typeface="Times New Roman" panose="02020603050405020304" pitchFamily="18" charset="0"/>
              </a:rPr>
              <a:t>právní předpisy</a:t>
            </a:r>
            <a:r>
              <a:rPr lang="cs-CZ" sz="1800" dirty="0">
                <a:solidFill>
                  <a:srgbClr val="000000"/>
                </a:solidFill>
                <a:effectLst/>
                <a:latin typeface="Times New Roman" panose="02020603050405020304" pitchFamily="18" charset="0"/>
                <a:ea typeface="Times New Roman" panose="02020603050405020304" pitchFamily="18" charset="0"/>
              </a:rPr>
              <a:t>, jsou-li k tomu zákonem zmocněny (čl. 79 odst. 3 Úst). Právní předpisy vydávané ministerstvy a ostatními ústředními správními úřady se vyhlašují ve Sbírce zákonů a označují názvem </a:t>
            </a:r>
            <a:r>
              <a:rPr lang="cs-CZ" sz="1800" i="1" dirty="0">
                <a:solidFill>
                  <a:srgbClr val="000000"/>
                </a:solidFill>
                <a:effectLst/>
                <a:latin typeface="Times New Roman" panose="02020603050405020304" pitchFamily="18" charset="0"/>
                <a:ea typeface="Times New Roman" panose="02020603050405020304" pitchFamily="18" charset="0"/>
              </a:rPr>
              <a:t>„vyhláška“</a:t>
            </a:r>
            <a:endParaRPr lang="cs-CZ" sz="1800" dirty="0">
              <a:solidFill>
                <a:srgbClr val="000000"/>
              </a:solidFill>
              <a:effectLst/>
              <a:latin typeface="Times New Roman" panose="02020603050405020304" pitchFamily="18" charset="0"/>
              <a:ea typeface="Times New Roman" panose="02020603050405020304" pitchFamily="18" charset="0"/>
            </a:endParaRP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ministerstva a jiné ústřední správní úřady vydávají vůči nižším správním úřadům a orgánům územních samosprávných celků vykonávajícím přenesenou působnost </a:t>
            </a:r>
            <a:r>
              <a:rPr lang="cs-CZ" sz="1800" i="1" dirty="0">
                <a:solidFill>
                  <a:srgbClr val="000000"/>
                </a:solidFill>
                <a:effectLst/>
                <a:latin typeface="Times New Roman" panose="02020603050405020304" pitchFamily="18" charset="0"/>
                <a:ea typeface="Times New Roman" panose="02020603050405020304" pitchFamily="18" charset="0"/>
              </a:rPr>
              <a:t>vnitřní předpisy (směrnice) a metodické pokyny</a:t>
            </a:r>
            <a:r>
              <a:rPr lang="cs-CZ" sz="1800" dirty="0">
                <a:solidFill>
                  <a:srgbClr val="000000"/>
                </a:solidFill>
                <a:effectLst/>
                <a:latin typeface="Times New Roman" panose="02020603050405020304" pitchFamily="18" charset="0"/>
                <a:ea typeface="Times New Roman" panose="02020603050405020304" pitchFamily="18" charset="0"/>
              </a:rPr>
              <a:t> (doporučení pro výkon odborných činností v rámci státní správy). Neplyne-li ze zákona něco jiného, mohou ministerstva ukládat podřízeným správním úřadům i </a:t>
            </a:r>
            <a:r>
              <a:rPr lang="cs-CZ" sz="1800" i="1" dirty="0">
                <a:solidFill>
                  <a:srgbClr val="000000"/>
                </a:solidFill>
                <a:effectLst/>
                <a:latin typeface="Times New Roman" panose="02020603050405020304" pitchFamily="18" charset="0"/>
                <a:ea typeface="Times New Roman" panose="02020603050405020304" pitchFamily="18" charset="0"/>
              </a:rPr>
              <a:t>konkrétní příkazy</a:t>
            </a:r>
            <a:r>
              <a:rPr lang="cs-CZ" sz="1800" dirty="0">
                <a:solidFill>
                  <a:srgbClr val="000000"/>
                </a:solidFill>
                <a:effectLst/>
                <a:latin typeface="Times New Roman" panose="02020603050405020304" pitchFamily="18" charset="0"/>
                <a:ea typeface="Times New Roman" panose="02020603050405020304" pitchFamily="18" charset="0"/>
              </a:rPr>
              <a:t> pro zajištění výkonu státní správy. Vnitřní předpisy ani konkrétní příkazy nemají externí účinky – nezavazují vně státní správy.</a:t>
            </a:r>
          </a:p>
          <a:p>
            <a:pPr>
              <a:lnSpc>
                <a:spcPct val="120000"/>
              </a:lnSpc>
              <a:spcBef>
                <a:spcPts val="0"/>
              </a:spcBef>
            </a:pPr>
            <a:endParaRPr lang="cs-CZ" dirty="0"/>
          </a:p>
        </p:txBody>
      </p:sp>
    </p:spTree>
    <p:extLst>
      <p:ext uri="{BB962C8B-B14F-4D97-AF65-F5344CB8AC3E}">
        <p14:creationId xmlns:p14="http://schemas.microsoft.com/office/powerpoint/2010/main" val="272084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A7ED0-61D4-4C6B-A518-9A4F997B31CF}"/>
              </a:ext>
            </a:extLst>
          </p:cNvPr>
          <p:cNvSpPr>
            <a:spLocks noGrp="1"/>
          </p:cNvSpPr>
          <p:nvPr>
            <p:ph type="title"/>
          </p:nvPr>
        </p:nvSpPr>
        <p:spPr/>
        <p:txBody>
          <a:bodyPr/>
          <a:lstStyle/>
          <a:p>
            <a:r>
              <a:rPr lang="cs-CZ" dirty="0"/>
              <a:t>Jiné ústřední správní úřady</a:t>
            </a:r>
          </a:p>
        </p:txBody>
      </p:sp>
      <p:sp>
        <p:nvSpPr>
          <p:cNvPr id="3" name="Zástupný obsah 2">
            <a:extLst>
              <a:ext uri="{FF2B5EF4-FFF2-40B4-BE49-F238E27FC236}">
                <a16:creationId xmlns:a16="http://schemas.microsoft.com/office/drawing/2014/main" id="{84C71CA9-FC91-4547-94C7-234CC46EC323}"/>
              </a:ext>
            </a:extLst>
          </p:cNvPr>
          <p:cNvSpPr>
            <a:spLocks noGrp="1"/>
          </p:cNvSpPr>
          <p:nvPr>
            <p:ph idx="1"/>
          </p:nvPr>
        </p:nvSpPr>
        <p:spPr/>
        <p:txBody>
          <a:bodyPr>
            <a:noAutofit/>
          </a:bodyPr>
          <a:lstStyle/>
          <a:p>
            <a:pPr algn="just">
              <a:lnSpc>
                <a:spcPct val="120000"/>
              </a:lnSpc>
              <a:spcBef>
                <a:spcPts val="0"/>
              </a:spcBef>
              <a:tabLst>
                <a:tab pos="179705" algn="l"/>
              </a:tabLst>
            </a:pPr>
            <a:r>
              <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správní úřady s celostátní územní působností a s omezenou věcnou působností, nepodřízené jinému správnímu úřadu, stojící na vrcholu určitého odvětví státní správy, na rozdíl od ministerstev však v jejich čele není člen vlády</a:t>
            </a:r>
          </a:p>
          <a:p>
            <a:pPr algn="just">
              <a:lnSpc>
                <a:spcPct val="120000"/>
              </a:lnSpc>
              <a:spcBef>
                <a:spcPts val="0"/>
              </a:spcBef>
              <a:tabLst>
                <a:tab pos="179705" algn="l"/>
              </a:tabLst>
            </a:pPr>
            <a:r>
              <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Jiné správní úřady jsou monokratické nebo kolegiální, popř. s kombinovanou strukturou uspořádání.</a:t>
            </a:r>
          </a:p>
          <a:p>
            <a:pPr marL="0" marR="179705" indent="0" algn="just">
              <a:lnSpc>
                <a:spcPct val="120000"/>
              </a:lnSpc>
              <a:spcBef>
                <a:spcPts val="0"/>
              </a:spcBef>
              <a:buNone/>
            </a:pPr>
            <a:r>
              <a:rPr lang="cs-CZ" sz="1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monokratické správní úřady v čele se jmenovaným vedoucím, který není státním zaměstnancem (ve státní službě):</a:t>
            </a:r>
            <a:endPar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9705" marR="179705" algn="just">
              <a:lnSpc>
                <a:spcPct val="120000"/>
              </a:lnSpc>
              <a:spcBef>
                <a:spcPts val="0"/>
              </a:spcBef>
            </a:pPr>
            <a:r>
              <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Český statistický úřad, Úřad pro ochranu hospodářské soutěže, Národní bezpečnostní úřad, Úřad vlády ČR, Úřad pro ochranu osobních údajů (předsedu jmenuje a odvolává prezident republiky na návrh Senátu), Národní úřad pro kybernetickou a informační bezpečnost …</a:t>
            </a:r>
          </a:p>
          <a:p>
            <a:pPr marL="0" marR="179705" indent="0" algn="just">
              <a:lnSpc>
                <a:spcPct val="120000"/>
              </a:lnSpc>
              <a:spcBef>
                <a:spcPts val="0"/>
              </a:spcBef>
              <a:buNone/>
            </a:pPr>
            <a:r>
              <a:rPr lang="cs-CZ" sz="1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monokratické správní úřady v čele se jmenovaným vedoucím, který je státním zaměstnancem (ve státní službě). </a:t>
            </a:r>
            <a:endPar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9705" marR="179705" algn="just">
              <a:lnSpc>
                <a:spcPct val="120000"/>
              </a:lnSpc>
              <a:spcBef>
                <a:spcPts val="0"/>
              </a:spcBef>
            </a:pPr>
            <a:r>
              <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Český úřad zeměměřický a katastrální, Český báňský úřad, Úřad průmyslového vlastnictví …</a:t>
            </a:r>
          </a:p>
          <a:p>
            <a:pPr marL="0" marR="179705" indent="0" algn="just">
              <a:lnSpc>
                <a:spcPct val="120000"/>
              </a:lnSpc>
              <a:spcBef>
                <a:spcPts val="0"/>
              </a:spcBef>
              <a:buNone/>
            </a:pPr>
            <a:r>
              <a:rPr lang="cs-CZ" sz="1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kolegiální správní úřady:</a:t>
            </a:r>
            <a:endPar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9705" marR="179705" algn="just">
              <a:lnSpc>
                <a:spcPct val="120000"/>
              </a:lnSpc>
              <a:spcBef>
                <a:spcPts val="0"/>
              </a:spcBef>
            </a:pPr>
            <a:r>
              <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Rada pro rozhlasové a televizní vysílání</a:t>
            </a:r>
          </a:p>
          <a:p>
            <a:pPr marL="0" marR="179705" indent="0" algn="just">
              <a:lnSpc>
                <a:spcPct val="120000"/>
              </a:lnSpc>
              <a:spcBef>
                <a:spcPts val="0"/>
              </a:spcBef>
              <a:buNone/>
            </a:pPr>
            <a:r>
              <a:rPr lang="cs-CZ"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 správní úřady s kombinovanou strukturou organizace</a:t>
            </a:r>
          </a:p>
          <a:p>
            <a:pPr marL="179705" marR="179705" algn="just">
              <a:lnSpc>
                <a:spcPct val="120000"/>
              </a:lnSpc>
              <a:spcBef>
                <a:spcPts val="0"/>
              </a:spcBef>
            </a:pPr>
            <a:r>
              <a:rPr lang="cs-CZ"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Energetický regulační úřad, Český telekomunikační úřad, </a:t>
            </a:r>
            <a:r>
              <a:rPr lang="cs-CZ"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Národní sportovní agentura …</a:t>
            </a:r>
          </a:p>
        </p:txBody>
      </p:sp>
    </p:spTree>
    <p:extLst>
      <p:ext uri="{BB962C8B-B14F-4D97-AF65-F5344CB8AC3E}">
        <p14:creationId xmlns:p14="http://schemas.microsoft.com/office/powerpoint/2010/main" val="4009369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02826-5470-46ED-BE19-19B5C96F230A}"/>
              </a:ext>
            </a:extLst>
          </p:cNvPr>
          <p:cNvSpPr>
            <a:spLocks noGrp="1"/>
          </p:cNvSpPr>
          <p:nvPr>
            <p:ph type="title"/>
          </p:nvPr>
        </p:nvSpPr>
        <p:spPr/>
        <p:txBody>
          <a:bodyPr/>
          <a:lstStyle/>
          <a:p>
            <a:r>
              <a:rPr lang="cs-CZ" dirty="0"/>
              <a:t>Kdy se zpravidla zřizují jiné ústřední správní úřady? </a:t>
            </a:r>
          </a:p>
        </p:txBody>
      </p:sp>
      <p:sp>
        <p:nvSpPr>
          <p:cNvPr id="3" name="Zástupný obsah 2">
            <a:extLst>
              <a:ext uri="{FF2B5EF4-FFF2-40B4-BE49-F238E27FC236}">
                <a16:creationId xmlns:a16="http://schemas.microsoft.com/office/drawing/2014/main" id="{5DC44434-7527-4EAF-AE16-01AC7A49F4CF}"/>
              </a:ext>
            </a:extLst>
          </p:cNvPr>
          <p:cNvSpPr>
            <a:spLocks noGrp="1"/>
          </p:cNvSpPr>
          <p:nvPr>
            <p:ph idx="1"/>
          </p:nvPr>
        </p:nvSpPr>
        <p:spPr/>
        <p:txBody>
          <a:bodyPr>
            <a:normAutofit/>
          </a:bodyPr>
          <a:lstStyle/>
          <a:p>
            <a:pPr indent="-179705" algn="just">
              <a:lnSpc>
                <a:spcPct val="100000"/>
              </a:lnSpc>
              <a:spcBef>
                <a:spcPts val="0"/>
              </a:spcBef>
            </a:pPr>
            <a:r>
              <a:rPr lang="cs-CZ" sz="1600" dirty="0">
                <a:solidFill>
                  <a:srgbClr val="000000"/>
                </a:solidFill>
                <a:effectLst/>
                <a:latin typeface="Times New Roman" panose="02020603050405020304" pitchFamily="18" charset="0"/>
                <a:ea typeface="Times New Roman" panose="02020603050405020304" pitchFamily="18" charset="0"/>
              </a:rPr>
              <a:t>správní úřady s úzce odbornou specializovanou věcnou působností, obecně užší, než tomu bývá u ministerstev (např. Český báňský úřad, Úřad průmyslového vlastnictví, Správa státních hmotných rezerv)</a:t>
            </a:r>
          </a:p>
          <a:p>
            <a:pPr indent="-179705" algn="just">
              <a:lnSpc>
                <a:spcPct val="100000"/>
              </a:lnSpc>
              <a:spcBef>
                <a:spcPts val="0"/>
              </a:spcBef>
            </a:pPr>
            <a:r>
              <a:rPr lang="cs-CZ" sz="1600" dirty="0">
                <a:solidFill>
                  <a:srgbClr val="000000"/>
                </a:solidFill>
                <a:effectLst/>
                <a:latin typeface="Times New Roman" panose="02020603050405020304" pitchFamily="18" charset="0"/>
                <a:ea typeface="Times New Roman" panose="02020603050405020304" pitchFamily="18" charset="0"/>
              </a:rPr>
              <a:t>tzv. regulační orgány zaměřující se na usměrňování určitých oblastí trhu (např. Energetický regulační úřad, Český telekomunikační úřad)</a:t>
            </a:r>
          </a:p>
          <a:p>
            <a:pPr indent="-179705" algn="just">
              <a:lnSpc>
                <a:spcPct val="100000"/>
              </a:lnSpc>
              <a:spcBef>
                <a:spcPts val="0"/>
              </a:spcBef>
            </a:pPr>
            <a:r>
              <a:rPr lang="cs-CZ" sz="1600" dirty="0">
                <a:solidFill>
                  <a:srgbClr val="000000"/>
                </a:solidFill>
                <a:effectLst/>
                <a:latin typeface="Times New Roman" panose="02020603050405020304" pitchFamily="18" charset="0"/>
                <a:ea typeface="Times New Roman" panose="02020603050405020304" pitchFamily="18" charset="0"/>
              </a:rPr>
              <a:t>správní úřady, jejichž činnost nemá být ovlivňována aktuální vládní politikou ani instrukcemi či příkazy jiných správních úřadů – tzv. </a:t>
            </a:r>
            <a:r>
              <a:rPr lang="cs-CZ" sz="1600" i="1" dirty="0">
                <a:solidFill>
                  <a:srgbClr val="000000"/>
                </a:solidFill>
                <a:effectLst/>
                <a:latin typeface="Times New Roman" panose="02020603050405020304" pitchFamily="18" charset="0"/>
                <a:ea typeface="Times New Roman" panose="02020603050405020304" pitchFamily="18" charset="0"/>
              </a:rPr>
              <a:t>nezávislé správní úřady </a:t>
            </a:r>
            <a:r>
              <a:rPr lang="cs-CZ" sz="1600" dirty="0">
                <a:solidFill>
                  <a:srgbClr val="000000"/>
                </a:solidFill>
                <a:effectLst/>
                <a:latin typeface="Times New Roman" panose="02020603050405020304" pitchFamily="18" charset="0"/>
                <a:ea typeface="Times New Roman" panose="02020603050405020304" pitchFamily="18" charset="0"/>
              </a:rPr>
              <a:t>či</a:t>
            </a:r>
            <a:r>
              <a:rPr lang="cs-CZ" sz="1600" i="1" dirty="0">
                <a:solidFill>
                  <a:srgbClr val="000000"/>
                </a:solidFill>
                <a:effectLst/>
                <a:latin typeface="Times New Roman" panose="02020603050405020304" pitchFamily="18" charset="0"/>
                <a:ea typeface="Times New Roman" panose="02020603050405020304" pitchFamily="18" charset="0"/>
              </a:rPr>
              <a:t> státní úřady stojící mimo organizační soustavu státní správy řízené vládou</a:t>
            </a:r>
            <a:r>
              <a:rPr lang="cs-CZ" sz="1600" dirty="0">
                <a:solidFill>
                  <a:srgbClr val="000000"/>
                </a:solidFill>
                <a:effectLst/>
                <a:latin typeface="Times New Roman" panose="02020603050405020304" pitchFamily="18" charset="0"/>
                <a:ea typeface="Times New Roman" panose="02020603050405020304" pitchFamily="18" charset="0"/>
              </a:rPr>
              <a:t>. Rada pro rozhlasové a televizní vysílání, Úřad pro ochranu osobních údajů a Úřad pro dohled nad hospodařením politických stran a politických hnutí. Požadavky na (do určité míry) nezávislé postavení a zejména činnost se vztahují i na některé další ústřední úřady (např. Úřad pro ochranu hospodářské soutěže a Český statistický úřad). </a:t>
            </a:r>
          </a:p>
          <a:p>
            <a:endParaRPr lang="cs-CZ" dirty="0"/>
          </a:p>
        </p:txBody>
      </p:sp>
    </p:spTree>
    <p:extLst>
      <p:ext uri="{BB962C8B-B14F-4D97-AF65-F5344CB8AC3E}">
        <p14:creationId xmlns:p14="http://schemas.microsoft.com/office/powerpoint/2010/main" val="98699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61CD73-E3C9-4447-8687-2A9C83291463}"/>
              </a:ext>
            </a:extLst>
          </p:cNvPr>
          <p:cNvSpPr>
            <a:spLocks noGrp="1"/>
          </p:cNvSpPr>
          <p:nvPr>
            <p:ph type="title"/>
          </p:nvPr>
        </p:nvSpPr>
        <p:spPr/>
        <p:txBody>
          <a:bodyPr/>
          <a:lstStyle/>
          <a:p>
            <a:r>
              <a:rPr lang="cs-CZ" dirty="0"/>
              <a:t>Jiné správní úřady s celostátní působností</a:t>
            </a:r>
          </a:p>
        </p:txBody>
      </p:sp>
      <p:sp>
        <p:nvSpPr>
          <p:cNvPr id="3" name="Zástupný obsah 2">
            <a:extLst>
              <a:ext uri="{FF2B5EF4-FFF2-40B4-BE49-F238E27FC236}">
                <a16:creationId xmlns:a16="http://schemas.microsoft.com/office/drawing/2014/main" id="{BEC12A86-3F5C-4EEF-B4D0-B597E1715C44}"/>
              </a:ext>
            </a:extLst>
          </p:cNvPr>
          <p:cNvSpPr>
            <a:spLocks noGrp="1"/>
          </p:cNvSpPr>
          <p:nvPr>
            <p:ph idx="1"/>
          </p:nvPr>
        </p:nvSpPr>
        <p:spPr/>
        <p:txBody>
          <a:bodyPr>
            <a:normAutofit/>
          </a:bodyPr>
          <a:lstStyle/>
          <a:p>
            <a:pPr algn="just">
              <a:lnSpc>
                <a:spcPct val="10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správní úřady s územní celostátní působností, které jsou podřízené některému ministerstvu nebo jinému ústřednímu správnímu úřadu. Tyto úřady nezavršují odvětví správy, nevydávají právní předpisy (vyhlášky) k provedení zákona jako ústřední správní úřady.</a:t>
            </a:r>
          </a:p>
          <a:p>
            <a:pPr marL="179705" marR="179705">
              <a:lnSpc>
                <a:spcPct val="100000"/>
              </a:lnSpc>
              <a:spcBef>
                <a:spcPts val="0"/>
              </a:spcBef>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Příklady:</a:t>
            </a:r>
          </a:p>
          <a:p>
            <a:pPr marL="179705" marR="179705" algn="just">
              <a:lnSpc>
                <a:spcPct val="10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Česká obchodní inspekce</a:t>
            </a:r>
          </a:p>
          <a:p>
            <a:pPr marL="179705" marR="179705" algn="just">
              <a:lnSpc>
                <a:spcPct val="10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zemědělská a potravinářská inspekce</a:t>
            </a:r>
          </a:p>
          <a:p>
            <a:pPr marL="179705" marR="179705" algn="just">
              <a:lnSpc>
                <a:spcPct val="10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Generální ředitelství cel</a:t>
            </a:r>
          </a:p>
          <a:p>
            <a:pPr marL="179705" marR="179705" algn="just">
              <a:lnSpc>
                <a:spcPct val="10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Česká správa sociálního zabezpečení</a:t>
            </a:r>
          </a:p>
          <a:p>
            <a:pPr marL="179705" marR="179705" algn="just">
              <a:lnSpc>
                <a:spcPct val="10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Úřad práce ČR</a:t>
            </a:r>
          </a:p>
          <a:p>
            <a:pPr marL="179705" marR="179705" algn="just">
              <a:lnSpc>
                <a:spcPct val="10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Agentura ochrany přírody a krajiny ČR</a:t>
            </a:r>
          </a:p>
          <a:p>
            <a:pPr marL="179705" marR="179705" algn="just">
              <a:lnSpc>
                <a:spcPct val="10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Drážní úřad</a:t>
            </a:r>
          </a:p>
          <a:p>
            <a:pPr marL="179705" marR="179705" algn="just">
              <a:lnSpc>
                <a:spcPct val="10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ústav pro kontrolu léčiv</a:t>
            </a:r>
          </a:p>
        </p:txBody>
      </p:sp>
    </p:spTree>
    <p:extLst>
      <p:ext uri="{BB962C8B-B14F-4D97-AF65-F5344CB8AC3E}">
        <p14:creationId xmlns:p14="http://schemas.microsoft.com/office/powerpoint/2010/main" val="317156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Veřejná správa jako organizace</a:t>
            </a:r>
            <a:br>
              <a:rPr lang="cs-CZ" dirty="0"/>
            </a:br>
            <a:r>
              <a:rPr lang="cs-CZ" dirty="0"/>
              <a:t>Nositelé veřejné správy</a:t>
            </a:r>
          </a:p>
        </p:txBody>
      </p:sp>
      <p:sp>
        <p:nvSpPr>
          <p:cNvPr id="3" name="Zástupný symbol pro obsah 2"/>
          <p:cNvSpPr>
            <a:spLocks noGrp="1"/>
          </p:cNvSpPr>
          <p:nvPr>
            <p:ph idx="1"/>
          </p:nvPr>
        </p:nvSpPr>
        <p:spPr/>
        <p:txBody>
          <a:bodyPr>
            <a:normAutofit/>
          </a:bodyPr>
          <a:lstStyle/>
          <a:p>
            <a:r>
              <a:rPr lang="cs-CZ" dirty="0"/>
              <a:t>Veřejná správa – organizovaná </a:t>
            </a:r>
            <a:r>
              <a:rPr lang="cs-CZ" u="sng" dirty="0"/>
              <a:t>činnost</a:t>
            </a:r>
            <a:r>
              <a:rPr lang="cs-CZ" dirty="0"/>
              <a:t> zaměřená na řízení veřejných záležitostí a zároveň </a:t>
            </a:r>
            <a:r>
              <a:rPr lang="cs-CZ" u="sng" dirty="0"/>
              <a:t>souhrn institucí</a:t>
            </a:r>
            <a:r>
              <a:rPr lang="cs-CZ" dirty="0"/>
              <a:t>, které tuto činnost uskutečňují</a:t>
            </a:r>
          </a:p>
          <a:p>
            <a:r>
              <a:rPr lang="cs-CZ" dirty="0"/>
              <a:t>Veřejná správa musí být přiřaditelná nějakému </a:t>
            </a:r>
            <a:r>
              <a:rPr lang="cs-CZ" u="sng" dirty="0"/>
              <a:t>nositeli (subjektu)</a:t>
            </a:r>
            <a:r>
              <a:rPr lang="cs-CZ" dirty="0"/>
              <a:t>, kterému náleží veřejnoprávní osobnost coby způsobilost uskutečňovat veřejnou správu a odpovídat za její výkon</a:t>
            </a:r>
          </a:p>
          <a:p>
            <a:endParaRPr lang="cs-CZ" u="sng" dirty="0"/>
          </a:p>
        </p:txBody>
      </p:sp>
    </p:spTree>
    <p:extLst>
      <p:ext uri="{BB962C8B-B14F-4D97-AF65-F5344CB8AC3E}">
        <p14:creationId xmlns:p14="http://schemas.microsoft.com/office/powerpoint/2010/main" val="2024898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1C246-6BE4-41AD-ABB9-5F6914FB5534}"/>
              </a:ext>
            </a:extLst>
          </p:cNvPr>
          <p:cNvSpPr>
            <a:spLocks noGrp="1"/>
          </p:cNvSpPr>
          <p:nvPr>
            <p:ph type="title"/>
          </p:nvPr>
        </p:nvSpPr>
        <p:spPr/>
        <p:txBody>
          <a:bodyPr/>
          <a:lstStyle/>
          <a:p>
            <a:r>
              <a:rPr lang="cs-CZ" dirty="0"/>
              <a:t>Správní úřady s omezenou územní působností</a:t>
            </a:r>
          </a:p>
        </p:txBody>
      </p:sp>
      <p:sp>
        <p:nvSpPr>
          <p:cNvPr id="3" name="Zástupný obsah 2">
            <a:extLst>
              <a:ext uri="{FF2B5EF4-FFF2-40B4-BE49-F238E27FC236}">
                <a16:creationId xmlns:a16="http://schemas.microsoft.com/office/drawing/2014/main" id="{2FC89966-F23A-4528-B5AD-5B414EF0487D}"/>
              </a:ext>
            </a:extLst>
          </p:cNvPr>
          <p:cNvSpPr>
            <a:spLocks noGrp="1"/>
          </p:cNvSpPr>
          <p:nvPr>
            <p:ph idx="1"/>
          </p:nvPr>
        </p:nvSpPr>
        <p:spPr/>
        <p:txBody>
          <a:bodyPr>
            <a:normAutofit fontScale="92500" lnSpcReduction="10000"/>
          </a:bodyPr>
          <a:lstStyle/>
          <a:p>
            <a:pPr algn="just">
              <a:lnSpc>
                <a:spcPct val="120000"/>
              </a:lnSpc>
              <a:spcBef>
                <a:spcPts val="0"/>
              </a:spcBef>
              <a:tabLst>
                <a:tab pos="179705" algn="l"/>
              </a:tabLst>
            </a:pPr>
            <a:r>
              <a:rPr lang="cs-CZ" sz="18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správní úřady s omezenou, nikoli celostátní územní působností a s dílčí věcnou působností. Označují se rovněž jako </a:t>
            </a:r>
            <a:r>
              <a:rPr lang="cs-CZ" sz="1800" i="1"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územní odborné správní úřady</a:t>
            </a:r>
            <a:r>
              <a:rPr lang="cs-CZ" sz="18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spcBef>
                <a:spcPts val="0"/>
              </a:spcBef>
              <a:tabLst>
                <a:tab pos="179705" algn="l"/>
              </a:tabLst>
            </a:pPr>
            <a:r>
              <a:rPr lang="cs-CZ" sz="18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jejich zřízení (zřizování) je projevem principu vertikální dekoncentrace státní správy. Jsou podřízeny vyšším správním úřadům v příslušném odvětví státní správy. Náleží jim regio­nální územní působnost, působnost pro území vyššího ÚSC, pro území jednotek územního členění státu nebo pro jinak vymezené území</a:t>
            </a:r>
            <a:endPar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9705" marR="179705">
              <a:lnSpc>
                <a:spcPct val="120000"/>
              </a:lnSpc>
              <a:spcBef>
                <a:spcPts val="0"/>
              </a:spcBef>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Příklady:</a:t>
            </a:r>
          </a:p>
          <a:p>
            <a:pPr marL="179705" marR="179705" algn="just">
              <a:lnSpc>
                <a:spcPct val="12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finanční úřady</a:t>
            </a:r>
          </a:p>
          <a:p>
            <a:pPr marL="179705" marR="179705" algn="just">
              <a:lnSpc>
                <a:spcPct val="12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katastrální úřady</a:t>
            </a:r>
          </a:p>
          <a:p>
            <a:pPr marL="179705" marR="179705" algn="just">
              <a:lnSpc>
                <a:spcPct val="12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oblastní archivy</a:t>
            </a:r>
          </a:p>
          <a:p>
            <a:pPr marL="179705" marR="179705" algn="just">
              <a:lnSpc>
                <a:spcPct val="12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krajské hygienické stanice</a:t>
            </a:r>
          </a:p>
          <a:p>
            <a:pPr marL="179705" marR="179705" algn="just">
              <a:lnSpc>
                <a:spcPct val="120000"/>
              </a:lnSpc>
              <a:spcBef>
                <a:spcPts val="0"/>
              </a:spcBef>
            </a:pP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obvodní báňské úřady</a:t>
            </a:r>
          </a:p>
          <a:p>
            <a:pPr marL="179705" marR="179705" algn="just">
              <a:lnSpc>
                <a:spcPct val="120000"/>
              </a:lnSpc>
              <a:spcBef>
                <a:spcPts val="0"/>
              </a:spcBef>
            </a:pPr>
            <a:r>
              <a:rPr lang="cs-CZ"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územní </a:t>
            </a:r>
            <a:r>
              <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správy sociálního zabezpečení</a:t>
            </a:r>
          </a:p>
          <a:p>
            <a:pPr marL="0" marR="179705" indent="0" algn="just">
              <a:lnSpc>
                <a:spcPct val="120000"/>
              </a:lnSpc>
              <a:spcBef>
                <a:spcPts val="0"/>
              </a:spcBef>
              <a:buNone/>
            </a:pPr>
            <a:endParaRPr lang="cs-C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0"/>
              </a:spcBef>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některé územní odborné správní úřady působí jen na určitém území, zatímco na jiném území státu takový druh správních úřadů není (újezdní úřady, správy národních parků atp.)</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409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0F699-F29D-4A9B-A3A5-D58395B579E0}"/>
              </a:ext>
            </a:extLst>
          </p:cNvPr>
          <p:cNvSpPr>
            <a:spLocks noGrp="1"/>
          </p:cNvSpPr>
          <p:nvPr>
            <p:ph type="title"/>
          </p:nvPr>
        </p:nvSpPr>
        <p:spPr/>
        <p:txBody>
          <a:bodyPr/>
          <a:lstStyle/>
          <a:p>
            <a:r>
              <a:rPr lang="cs-CZ" dirty="0"/>
              <a:t>Veřejné sbory</a:t>
            </a:r>
          </a:p>
        </p:txBody>
      </p:sp>
      <p:sp>
        <p:nvSpPr>
          <p:cNvPr id="3" name="Zástupný obsah 2">
            <a:extLst>
              <a:ext uri="{FF2B5EF4-FFF2-40B4-BE49-F238E27FC236}">
                <a16:creationId xmlns:a16="http://schemas.microsoft.com/office/drawing/2014/main" id="{55D16D7F-108D-4CE6-9992-280C4C7E0700}"/>
              </a:ext>
            </a:extLst>
          </p:cNvPr>
          <p:cNvSpPr>
            <a:spLocks noGrp="1"/>
          </p:cNvSpPr>
          <p:nvPr>
            <p:ph idx="1"/>
          </p:nvPr>
        </p:nvSpPr>
        <p:spPr/>
        <p:txBody>
          <a:bodyPr>
            <a:normAutofit fontScale="77500" lnSpcReduction="20000"/>
          </a:bodyPr>
          <a:lstStyle/>
          <a:p>
            <a:pPr algn="just">
              <a:lnSpc>
                <a:spcPct val="120000"/>
              </a:lnSpc>
              <a:spcBef>
                <a:spcPts val="0"/>
              </a:spcBef>
              <a:tabLst>
                <a:tab pos="179705" algn="l"/>
              </a:tabLst>
            </a:pPr>
            <a:r>
              <a:rPr lang="cs-CZ" sz="1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státem zřízená organizovaná uskupení, jejichž prioritním účelem je ochrana veřejného pořádku a bezpečnosti a dalších právních statků (zdraví, života, majetku) za použití preventivních opatření i zásahů do práv osob</a:t>
            </a:r>
          </a:p>
          <a:p>
            <a:pPr algn="just">
              <a:lnSpc>
                <a:spcPct val="120000"/>
              </a:lnSpc>
              <a:spcBef>
                <a:spcPts val="0"/>
              </a:spcBef>
              <a:tabLst>
                <a:tab pos="179705" algn="l"/>
              </a:tabLst>
            </a:pPr>
            <a:r>
              <a:rPr lang="cs-CZ" sz="1900" i="1" dirty="0">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cs-CZ"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eřejné sbory jsou vnitřně hierarchicky uspořádané, jsou podřízené věcně příslušnému ministerstvu, ministru či vládě. Ve veřejných sborech se vytvářejí organizační složky, na jejichž hierarchickém vrcholu je ústřední organizační složka v čele se jmenovanou osobou (ředitelem, generálním ředitelem, policejním prezidentem atd.).</a:t>
            </a:r>
          </a:p>
          <a:p>
            <a:pPr algn="just">
              <a:lnSpc>
                <a:spcPct val="120000"/>
              </a:lnSpc>
              <a:spcBef>
                <a:spcPts val="0"/>
              </a:spcBef>
              <a:tabLst>
                <a:tab pos="179705" algn="l"/>
              </a:tabLst>
            </a:pPr>
            <a:r>
              <a:rPr lang="cs-CZ"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některé veřejné sbory mohou vystupovat jako orgány činné v trestním řízení, v oboru státní správy je veřejným sborům svěřena působnost především ve věcech správního pořádkového dozoru v oblastech, pro něž byly zřízeny, náleží jim ale i působnost při výkonu státní správy podle zvláštních zákonů:</a:t>
            </a:r>
          </a:p>
          <a:p>
            <a:pPr marL="636905" marR="179705" lvl="1" algn="just">
              <a:lnSpc>
                <a:spcPct val="120000"/>
              </a:lnSpc>
              <a:spcBef>
                <a:spcPts val="0"/>
              </a:spcBef>
            </a:pPr>
            <a:r>
              <a:rPr lang="cs-CZ"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např. působnost Policie ČR při výkonu dohledu na bezpečnost a plynulost provozu na pozemních komunikacích či ve věcech státní správy zbraní, střeliva, munice a pyrotechnického průzkumu, činnost HZS ČR jako základní složky integrovaného záchranného systému, působnost orgánů celní správy při kontrole obchodování s ohroženými druhy volně žijících živočichů a planě rostoucích rostlin</a:t>
            </a:r>
          </a:p>
          <a:p>
            <a:pPr algn="just">
              <a:lnSpc>
                <a:spcPct val="120000"/>
              </a:lnSpc>
              <a:spcBef>
                <a:spcPts val="0"/>
              </a:spcBef>
              <a:tabLst>
                <a:tab pos="179705" algn="l"/>
              </a:tabLst>
            </a:pPr>
            <a:r>
              <a:rPr lang="cs-CZ"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veřejné sbory plní úkoly státní správy především </a:t>
            </a:r>
            <a:r>
              <a:rPr lang="cs-CZ" sz="1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prostřednictvím svých příslušníků, kterým zákon přímo stanoví jejich práva a povinnosti, nebo orgány jednajícími za organizační složky veřejných sborů</a:t>
            </a:r>
            <a:r>
              <a:rPr lang="cs-CZ" sz="19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cs-CZ"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636905" marR="179705" lvl="1" algn="just">
              <a:lnSpc>
                <a:spcPct val="120000"/>
              </a:lnSpc>
              <a:spcBef>
                <a:spcPts val="0"/>
              </a:spcBef>
            </a:pPr>
            <a:r>
              <a:rPr lang="cs-CZ"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např. policista je oprávněn vyzvat k předložení zbraně, střeliva nebo munice, dokladu nebo jiného oprávnění k jejich držení nebo nošení či zastavovat vozidla převážející zbraně, střelivo nebo munici a kontrolovat zabezpečení přepravovaných zbraní, střeliva nebo munice a doklady k přepravovaným zbraním, střelivu nebo munici, příslušný útvar Policie ČR vydává zbrojní průkaz</a:t>
            </a:r>
            <a:r>
              <a:rPr lang="cs-CZ" sz="1900" dirty="0">
                <a:solidFill>
                  <a:srgbClr val="000000"/>
                </a:solidFill>
                <a:effectLst/>
                <a:latin typeface="Times New Roman" panose="02020603050405020304" pitchFamily="18" charset="0"/>
                <a:ea typeface="Times New Roman" panose="02020603050405020304" pitchFamily="18" charset="0"/>
              </a:rPr>
              <a:t> </a:t>
            </a:r>
          </a:p>
          <a:p>
            <a:endParaRPr lang="cs-CZ" dirty="0"/>
          </a:p>
        </p:txBody>
      </p:sp>
    </p:spTree>
    <p:extLst>
      <p:ext uri="{BB962C8B-B14F-4D97-AF65-F5344CB8AC3E}">
        <p14:creationId xmlns:p14="http://schemas.microsoft.com/office/powerpoint/2010/main" val="3042950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DEEE7-DD92-4D75-8B25-CAC56CEDCBC5}"/>
              </a:ext>
            </a:extLst>
          </p:cNvPr>
          <p:cNvSpPr>
            <a:spLocks noGrp="1"/>
          </p:cNvSpPr>
          <p:nvPr>
            <p:ph type="title"/>
          </p:nvPr>
        </p:nvSpPr>
        <p:spPr/>
        <p:txBody>
          <a:bodyPr/>
          <a:lstStyle/>
          <a:p>
            <a:r>
              <a:rPr lang="cs-CZ" dirty="0"/>
              <a:t>Prezident republiky</a:t>
            </a:r>
          </a:p>
        </p:txBody>
      </p:sp>
      <p:sp>
        <p:nvSpPr>
          <p:cNvPr id="3" name="Zástupný obsah 2">
            <a:extLst>
              <a:ext uri="{FF2B5EF4-FFF2-40B4-BE49-F238E27FC236}">
                <a16:creationId xmlns:a16="http://schemas.microsoft.com/office/drawing/2014/main" id="{A6EE0FFF-7AD1-47EE-AA27-3DC013EC411F}"/>
              </a:ext>
            </a:extLst>
          </p:cNvPr>
          <p:cNvSpPr>
            <a:spLocks noGrp="1"/>
          </p:cNvSpPr>
          <p:nvPr>
            <p:ph idx="1"/>
          </p:nvPr>
        </p:nvSpPr>
        <p:spPr/>
        <p:txBody>
          <a:bodyPr>
            <a:normAutofit fontScale="85000" lnSpcReduction="20000"/>
          </a:bodyPr>
          <a:lstStyle/>
          <a:p>
            <a:pPr algn="just">
              <a:lnSpc>
                <a:spcPct val="110000"/>
              </a:lnSpc>
              <a:spcBef>
                <a:spcPts val="0"/>
              </a:spcBef>
              <a:tabLst>
                <a:tab pos="179705" algn="l"/>
              </a:tabLst>
            </a:pPr>
            <a:r>
              <a:rPr lang="cs-CZ"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základní právní úprava postavení prezidenta republiky je v hlavě třetí Ústavy „Moc výkonná“ (čl. 54 až 66), vztahy prezidenta republiky k dalším orgánům státní moci jsou pak řešeny i v dalších ustanoveních Ústavy</a:t>
            </a:r>
          </a:p>
          <a:p>
            <a:pPr algn="just">
              <a:lnSpc>
                <a:spcPct val="110000"/>
              </a:lnSpc>
              <a:spcBef>
                <a:spcPts val="0"/>
              </a:spcBef>
              <a:tabLst>
                <a:tab pos="179705" algn="l"/>
              </a:tabLst>
            </a:pPr>
            <a:r>
              <a:rPr lang="cs-CZ"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prezident republiky je charakterizován v čl. 54 odst. 1 Úst jako hlava státu, což neurčuje samo o sobě nic o jeho kompetencích, ale vychází z historických představ o státu jako organismu, v jehož čele stojí jako stěžejní orgán prezident, který stát navenek zastupuje a plní i v systému dalších orgánů státu ústavně vymezené vrcholné funkce</a:t>
            </a:r>
            <a:endParaRPr lang="cs-CZ"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0"/>
              </a:spcBef>
              <a:tabLst>
                <a:tab pos="179705" algn="l"/>
              </a:tabLst>
            </a:pPr>
            <a:r>
              <a:rPr lang="cs-CZ"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pravomoci uvedené v čl. 62 Úst koná prezident republiky samostatně, bez kontrasignace. Další pravomoci prezidenta republiky stanoví čl. 63 odst. 1 Úst, podle čl. 63 odst. 2 pak přísluší prezidentovi republiky vykonávat i pravomoci, které nejsou výslovně v ústavním zákoně uvedeny, stanoví-li tak zákon. Rozhodnutí prezidenta republiky vydané podle čl. 63 odst. 1 a 2 Úst vyžaduje ke své platnosti spolupodpis předsedy vlády nebo jím pověřeného člena vlády s tím, že za rozhodnutí prezidenta republiky, které vyžaduje spolupodpis předsedy vlády nebo jím pověřeného člena vlády, odpovídá vláda.</a:t>
            </a:r>
          </a:p>
          <a:p>
            <a:pPr algn="just">
              <a:lnSpc>
                <a:spcPct val="110000"/>
              </a:lnSpc>
              <a:spcBef>
                <a:spcPts val="0"/>
              </a:spcBef>
              <a:tabLst>
                <a:tab pos="179705" algn="l"/>
              </a:tabLst>
            </a:pPr>
            <a:r>
              <a:rPr lang="cs-CZ"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některá rozhodnutí prezidenta se mohou týkat subjektivních práv konkrétních osob, a to subjektivních veřejných práv, a prezident republiky se v takovém případě dostává do pozice správního orgánu ve smyslu § 1 odst. 1 </a:t>
            </a:r>
            <a:r>
              <a:rPr lang="cs-CZ" sz="1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SpŘ</a:t>
            </a:r>
            <a:r>
              <a:rPr lang="cs-CZ"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který vykonává působnost v oblasti veřejné správy.</a:t>
            </a:r>
            <a:r>
              <a:rPr lang="cs-CZ"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Postupy prezidenta v takových věcech mohou mít povahu úředního postupu (čl. 36 odst. 3 Listiny) a jeho rozhodnutí či jiné úřední postupy mohou podléhat kontrole moci soudní (srov. čl. 36 odst. 2 Listiny). Prezidenta republiky lze v takových případech považovat za vykonavatele státní správy.</a:t>
            </a:r>
          </a:p>
          <a:p>
            <a:pPr algn="just">
              <a:lnSpc>
                <a:spcPct val="110000"/>
              </a:lnSpc>
              <a:spcBef>
                <a:spcPts val="0"/>
              </a:spcBef>
              <a:tabLst>
                <a:tab pos="179705" algn="l"/>
              </a:tabLst>
            </a:pPr>
            <a:r>
              <a:rPr lang="cs-CZ"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Příklady z judikatury:</a:t>
            </a:r>
          </a:p>
          <a:p>
            <a:pPr marL="601345" lvl="1" indent="-144145" algn="just">
              <a:lnSpc>
                <a:spcPct val="110000"/>
              </a:lnSpc>
              <a:spcBef>
                <a:spcPts val="0"/>
              </a:spcBef>
              <a:tabLst>
                <a:tab pos="144145" algn="l"/>
              </a:tabLst>
            </a:pPr>
            <a:r>
              <a:rPr lang="cs-CZ" sz="1400" dirty="0">
                <a:effectLst/>
                <a:latin typeface="Arial" panose="020B0604020202020204" pitchFamily="34" charset="0"/>
                <a:ea typeface="Times New Roman" panose="02020603050405020304" pitchFamily="18" charset="0"/>
                <a:cs typeface="Arial" panose="020B0604020202020204" pitchFamily="34" charset="0"/>
              </a:rPr>
              <a:t>rozhodování prezidenta republiky o návrhu na jmenování soudce</a:t>
            </a:r>
          </a:p>
          <a:p>
            <a:pPr marL="601345" lvl="1" indent="-144145" algn="just">
              <a:lnSpc>
                <a:spcPct val="110000"/>
              </a:lnSpc>
              <a:spcBef>
                <a:spcPts val="0"/>
              </a:spcBef>
              <a:tabLst>
                <a:tab pos="144145" algn="l"/>
              </a:tabLst>
            </a:pPr>
            <a:r>
              <a:rPr lang="cs-CZ" sz="1400" dirty="0">
                <a:effectLst/>
                <a:latin typeface="Arial" panose="020B0604020202020204" pitchFamily="34" charset="0"/>
                <a:ea typeface="Times New Roman" panose="02020603050405020304" pitchFamily="18" charset="0"/>
                <a:cs typeface="Arial" panose="020B0604020202020204" pitchFamily="34" charset="0"/>
              </a:rPr>
              <a:t>rozhodování o návrhu na jmenování profesorů vysokých škol</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07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DEEE7-DD92-4D75-8B25-CAC56CEDCBC5}"/>
              </a:ext>
            </a:extLst>
          </p:cNvPr>
          <p:cNvSpPr>
            <a:spLocks noGrp="1"/>
          </p:cNvSpPr>
          <p:nvPr>
            <p:ph type="title"/>
          </p:nvPr>
        </p:nvSpPr>
        <p:spPr/>
        <p:txBody>
          <a:bodyPr/>
          <a:lstStyle/>
          <a:p>
            <a:r>
              <a:rPr lang="cs-CZ" dirty="0"/>
              <a:t>Prezident republiky</a:t>
            </a:r>
          </a:p>
        </p:txBody>
      </p:sp>
      <p:sp>
        <p:nvSpPr>
          <p:cNvPr id="3" name="Zástupný obsah 2">
            <a:extLst>
              <a:ext uri="{FF2B5EF4-FFF2-40B4-BE49-F238E27FC236}">
                <a16:creationId xmlns:a16="http://schemas.microsoft.com/office/drawing/2014/main" id="{A6EE0FFF-7AD1-47EE-AA27-3DC013EC411F}"/>
              </a:ext>
            </a:extLst>
          </p:cNvPr>
          <p:cNvSpPr>
            <a:spLocks noGrp="1"/>
          </p:cNvSpPr>
          <p:nvPr>
            <p:ph idx="1"/>
          </p:nvPr>
        </p:nvSpPr>
        <p:spPr/>
        <p:txBody>
          <a:bodyPr>
            <a:normAutofit fontScale="85000" lnSpcReduction="20000"/>
          </a:bodyPr>
          <a:lstStyle/>
          <a:p>
            <a:pPr algn="just">
              <a:lnSpc>
                <a:spcPct val="110000"/>
              </a:lnSpc>
              <a:spcBef>
                <a:spcPts val="0"/>
              </a:spcBef>
              <a:tabLst>
                <a:tab pos="179705" algn="l"/>
              </a:tabLst>
            </a:pPr>
            <a:r>
              <a:rPr lang="cs-CZ"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základní právní úprava postavení prezidenta republiky je v hlavě třetí Ústavy „Moc výkonná“ (čl. 54 až 66), vztahy prezidenta republiky k dalším orgánům státní moci jsou pak řešeny i v dalších ustanoveních Ústavy</a:t>
            </a:r>
          </a:p>
          <a:p>
            <a:pPr algn="just">
              <a:lnSpc>
                <a:spcPct val="110000"/>
              </a:lnSpc>
              <a:spcBef>
                <a:spcPts val="0"/>
              </a:spcBef>
              <a:tabLst>
                <a:tab pos="179705" algn="l"/>
              </a:tabLst>
            </a:pPr>
            <a:r>
              <a:rPr lang="cs-CZ" sz="18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prezident republiky je charakterizován v čl. 54 odst. 1 Úst jako hlava státu, což neurčuje samo o sobě nic o jeho kompetencích, ale vychází z historických představ o státu jako organismu, v jehož čele stojí jako stěžejní orgán prezident, který stát navenek zastupuje a plní i v systému dalších orgánů státu ústavně vymezené vrcholné funkce</a:t>
            </a:r>
            <a:endParaRPr lang="cs-CZ"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0"/>
              </a:spcBef>
              <a:tabLst>
                <a:tab pos="179705" algn="l"/>
              </a:tabLst>
            </a:pPr>
            <a:r>
              <a:rPr lang="cs-CZ"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pravomoci uvedené v čl. 62 Úst koná prezident republiky samostatně, bez kontrasignace. Další pravomoci prezidenta republiky stanoví čl. 63 odst. 1 Úst, podle čl. 63 odst. 2 pak přísluší prezidentovi republiky vykonávat i pravomoci, které nejsou výslovně v ústavním zákoně uvedeny, stanoví-li tak zákon. Rozhodnutí prezidenta republiky vydané podle čl. 63 odst. 1 a 2 Úst vyžaduje ke své platnosti spolupodpis předsedy vlády nebo jím pověřeného člena vlády s tím, že za rozhodnutí prezidenta republiky, které vyžaduje spolupodpis předsedy vlády nebo jím pověřeného člena vlády, odpovídá vláda.</a:t>
            </a:r>
          </a:p>
          <a:p>
            <a:pPr algn="just">
              <a:lnSpc>
                <a:spcPct val="110000"/>
              </a:lnSpc>
              <a:spcBef>
                <a:spcPts val="0"/>
              </a:spcBef>
              <a:tabLst>
                <a:tab pos="179705" algn="l"/>
              </a:tabLst>
            </a:pPr>
            <a:r>
              <a:rPr lang="cs-CZ"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některá rozhodnutí prezidenta se mohou týkat subjektivních práv konkrétních osob, a to subjektivních veřejných práv, a prezident republiky se v takovém případě dostává do pozice správního orgánu ve smyslu § 1 odst. 1 </a:t>
            </a:r>
            <a:r>
              <a:rPr lang="cs-CZ" sz="1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SpŘ</a:t>
            </a:r>
            <a:r>
              <a:rPr lang="cs-CZ"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který vykonává působnost v oblasti veřejné správy.</a:t>
            </a:r>
            <a:r>
              <a:rPr lang="cs-CZ"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Postupy prezidenta v takových věcech mohou mít povahu úředního postupu (čl. 36 odst. 3 Listiny) a jeho rozhodnutí či jiné úřední postupy mohou podléhat kontrole moci soudní (srov. čl. 36 odst. 2 Listiny). Prezidenta republiky lze v takových případech považovat za vykonavatele státní správy.</a:t>
            </a:r>
          </a:p>
          <a:p>
            <a:pPr algn="just">
              <a:lnSpc>
                <a:spcPct val="110000"/>
              </a:lnSpc>
              <a:spcBef>
                <a:spcPts val="0"/>
              </a:spcBef>
              <a:tabLst>
                <a:tab pos="179705" algn="l"/>
              </a:tabLst>
            </a:pPr>
            <a:r>
              <a:rPr lang="cs-CZ"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Příklady z judikatury:</a:t>
            </a:r>
          </a:p>
          <a:p>
            <a:pPr marL="601345" lvl="1" indent="-144145" algn="just">
              <a:lnSpc>
                <a:spcPct val="110000"/>
              </a:lnSpc>
              <a:spcBef>
                <a:spcPts val="0"/>
              </a:spcBef>
              <a:tabLst>
                <a:tab pos="144145" algn="l"/>
              </a:tabLst>
            </a:pPr>
            <a:r>
              <a:rPr lang="cs-CZ" sz="1400" dirty="0">
                <a:effectLst/>
                <a:latin typeface="Arial" panose="020B0604020202020204" pitchFamily="34" charset="0"/>
                <a:ea typeface="Times New Roman" panose="02020603050405020304" pitchFamily="18" charset="0"/>
                <a:cs typeface="Arial" panose="020B0604020202020204" pitchFamily="34" charset="0"/>
              </a:rPr>
              <a:t>rozhodování prezidenta republiky o návrhu na jmenování soudce</a:t>
            </a:r>
          </a:p>
          <a:p>
            <a:pPr marL="601345" lvl="1" indent="-144145" algn="just">
              <a:lnSpc>
                <a:spcPct val="110000"/>
              </a:lnSpc>
              <a:spcBef>
                <a:spcPts val="0"/>
              </a:spcBef>
              <a:tabLst>
                <a:tab pos="144145" algn="l"/>
              </a:tabLst>
            </a:pPr>
            <a:r>
              <a:rPr lang="cs-CZ" sz="1400" dirty="0">
                <a:effectLst/>
                <a:latin typeface="Arial" panose="020B0604020202020204" pitchFamily="34" charset="0"/>
                <a:ea typeface="Times New Roman" panose="02020603050405020304" pitchFamily="18" charset="0"/>
                <a:cs typeface="Arial" panose="020B0604020202020204" pitchFamily="34" charset="0"/>
              </a:rPr>
              <a:t>rozhodování o návrhu na jmenování profesorů vysokých škol</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179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EAFB1-E2B8-BA84-0ACB-68B3C350A40A}"/>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44</a:t>
            </a:fld>
            <a:endParaRPr lang="cs-CZ"/>
          </a:p>
        </p:txBody>
      </p:sp>
      <p:sp>
        <p:nvSpPr>
          <p:cNvPr id="6" name="Podnadpis 2">
            <a:extLst>
              <a:ext uri="{FF2B5EF4-FFF2-40B4-BE49-F238E27FC236}">
                <a16:creationId xmlns:a16="http://schemas.microsoft.com/office/drawing/2014/main"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Nositelé VS</a:t>
            </a:r>
          </a:p>
        </p:txBody>
      </p:sp>
      <p:sp>
        <p:nvSpPr>
          <p:cNvPr id="3" name="Zástupný symbol pro obsah 2"/>
          <p:cNvSpPr>
            <a:spLocks noGrp="1"/>
          </p:cNvSpPr>
          <p:nvPr>
            <p:ph idx="1"/>
          </p:nvPr>
        </p:nvSpPr>
        <p:spPr/>
        <p:txBody>
          <a:bodyPr>
            <a:normAutofit lnSpcReduction="10000"/>
          </a:bodyPr>
          <a:lstStyle/>
          <a:p>
            <a:r>
              <a:rPr lang="cs-CZ" dirty="0"/>
              <a:t>stát</a:t>
            </a:r>
          </a:p>
          <a:p>
            <a:r>
              <a:rPr lang="cs-CZ" dirty="0"/>
              <a:t>jiní nositelé VS</a:t>
            </a:r>
          </a:p>
          <a:p>
            <a:pPr lvl="1"/>
            <a:r>
              <a:rPr lang="cs-CZ" dirty="0"/>
              <a:t>veřejnoprávní korporace</a:t>
            </a:r>
          </a:p>
          <a:p>
            <a:pPr lvl="1"/>
            <a:r>
              <a:rPr lang="cs-CZ" dirty="0"/>
              <a:t>veřejné ústavy </a:t>
            </a:r>
          </a:p>
          <a:p>
            <a:pPr lvl="1"/>
            <a:r>
              <a:rPr lang="cs-CZ" dirty="0"/>
              <a:t>veřejné podniky</a:t>
            </a:r>
          </a:p>
          <a:p>
            <a:pPr lvl="1"/>
            <a:r>
              <a:rPr lang="cs-CZ" dirty="0"/>
              <a:t>veřejné fondy</a:t>
            </a:r>
          </a:p>
          <a:p>
            <a:pPr lvl="1"/>
            <a:r>
              <a:rPr lang="cs-CZ" dirty="0"/>
              <a:t>další veřejnoprávní subjekty (např. Česká televize)</a:t>
            </a:r>
          </a:p>
          <a:p>
            <a:pPr lvl="1"/>
            <a:r>
              <a:rPr lang="cs-CZ" dirty="0"/>
              <a:t>některé právnické osoby soukromého práva a fyzické osoby, jestliže je na ně delegována působnost a pravomoc v oboru veřejné správy tak, aby tyto úkoly vykonávaly vlastním jménem a na vlastní odpovědnost (např. ošetřující lékař při posuzování zdravotního stavu pro účely nemocenského pojištění)</a:t>
            </a:r>
          </a:p>
          <a:p>
            <a:pPr marL="266700" lvl="1" indent="0">
              <a:buNone/>
            </a:pPr>
            <a:r>
              <a:rPr lang="cs-CZ" b="1" dirty="0"/>
              <a:t>Evropská unie </a:t>
            </a:r>
            <a:r>
              <a:rPr lang="cs-CZ" dirty="0"/>
              <a:t>ve vztahu k oblastem, v nichž má pravomoc</a:t>
            </a:r>
            <a:endParaRPr lang="cs-CZ" b="1" dirty="0"/>
          </a:p>
        </p:txBody>
      </p:sp>
    </p:spTree>
    <p:extLst>
      <p:ext uri="{BB962C8B-B14F-4D97-AF65-F5344CB8AC3E}">
        <p14:creationId xmlns:p14="http://schemas.microsoft.com/office/powerpoint/2010/main" val="278568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Vykonavatelé veřejné správy</a:t>
            </a:r>
          </a:p>
        </p:txBody>
      </p:sp>
      <p:sp>
        <p:nvSpPr>
          <p:cNvPr id="3" name="Zástupný symbol pro obsah 2"/>
          <p:cNvSpPr>
            <a:spLocks noGrp="1"/>
          </p:cNvSpPr>
          <p:nvPr>
            <p:ph idx="1"/>
          </p:nvPr>
        </p:nvSpPr>
        <p:spPr/>
        <p:txBody>
          <a:bodyPr>
            <a:normAutofit lnSpcReduction="10000"/>
          </a:bodyPr>
          <a:lstStyle/>
          <a:p>
            <a:r>
              <a:rPr lang="cs-CZ" dirty="0"/>
              <a:t>Veřejná správa, jejímž nositelem je stát nebo právnická osoba, může být uskutečňována pouze některým vykonavatelem, jehož jednání je přičitatelné tomuto subjektu veřejné správy</a:t>
            </a:r>
          </a:p>
          <a:p>
            <a:r>
              <a:rPr lang="cs-CZ" dirty="0"/>
              <a:t>Může jím být </a:t>
            </a:r>
            <a:r>
              <a:rPr lang="cs-CZ" u="sng" dirty="0"/>
              <a:t>přímý vykonavatel</a:t>
            </a:r>
            <a:r>
              <a:rPr lang="cs-CZ" dirty="0"/>
              <a:t> - orgán subjektu veřejné správy, který uskutečňuje veřejnou správu náležející tomuto subjektu, nebo </a:t>
            </a:r>
            <a:r>
              <a:rPr lang="cs-CZ" u="sng" dirty="0"/>
              <a:t>nepřímý vykonavatel</a:t>
            </a:r>
            <a:r>
              <a:rPr lang="cs-CZ" dirty="0"/>
              <a:t> – orgán jiného subjektu nebo jiný subjekt, na který je přenesen (delegován) výkon určité správy tohoto subjektu</a:t>
            </a:r>
          </a:p>
          <a:p>
            <a:r>
              <a:rPr lang="cs-CZ" dirty="0"/>
              <a:t>Přímí vykonavatelé </a:t>
            </a:r>
            <a:r>
              <a:rPr lang="cs-CZ" dirty="0" err="1"/>
              <a:t>s.s</a:t>
            </a:r>
            <a:r>
              <a:rPr lang="cs-CZ" dirty="0"/>
              <a:t>.: organizační struktury, které </a:t>
            </a:r>
            <a:r>
              <a:rPr lang="cs-CZ" dirty="0" err="1"/>
              <a:t>s.s</a:t>
            </a:r>
            <a:r>
              <a:rPr lang="cs-CZ" dirty="0"/>
              <a:t>. vykonávají bezprostředně, jménem a namísto státu (orgány moci výkonné)</a:t>
            </a:r>
          </a:p>
          <a:p>
            <a:r>
              <a:rPr lang="cs-CZ" dirty="0"/>
              <a:t>Nepřímí vykonavatelé </a:t>
            </a:r>
            <a:r>
              <a:rPr lang="cs-CZ" dirty="0" err="1"/>
              <a:t>s.s</a:t>
            </a:r>
            <a:r>
              <a:rPr lang="cs-CZ" dirty="0"/>
              <a:t>.: subjekty odlišné od státu, resp. jejich orgány, kterým byl delegován výkon </a:t>
            </a:r>
            <a:r>
              <a:rPr lang="cs-CZ" dirty="0" err="1"/>
              <a:t>s.s</a:t>
            </a:r>
            <a:r>
              <a:rPr lang="cs-CZ" dirty="0"/>
              <a:t>. (byl na ně přenesen nebo jim byl propůjčen) – např. orgány krajů a obcí vykonávající přenesenou působnost, lesní stráž</a:t>
            </a:r>
          </a:p>
        </p:txBody>
      </p:sp>
    </p:spTree>
    <p:extLst>
      <p:ext uri="{BB962C8B-B14F-4D97-AF65-F5344CB8AC3E}">
        <p14:creationId xmlns:p14="http://schemas.microsoft.com/office/powerpoint/2010/main" val="202121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Pojem správního úřadu</a:t>
            </a:r>
          </a:p>
        </p:txBody>
      </p:sp>
      <p:sp>
        <p:nvSpPr>
          <p:cNvPr id="3" name="Zástupný symbol pro obsah 2"/>
          <p:cNvSpPr>
            <a:spLocks noGrp="1"/>
          </p:cNvSpPr>
          <p:nvPr>
            <p:ph idx="1"/>
          </p:nvPr>
        </p:nvSpPr>
        <p:spPr/>
        <p:txBody>
          <a:bodyPr>
            <a:normAutofit/>
          </a:bodyPr>
          <a:lstStyle/>
          <a:p>
            <a:pPr lvl="1"/>
            <a:r>
              <a:rPr lang="cs-CZ" dirty="0"/>
              <a:t>organizační (institucionální) pojetí: organizační jednotka, která je zřízena a její působnost stanovena zákonem (čl. 79 odst. 1 Úst.), navenek ohraničená a vystupující vůči veřejnosti prostřednictvím svých orgánů nebo zástupců, kteří jednají jménem subjektu, jehož je správní orgán organizační součástí (organizační složkou)</a:t>
            </a:r>
          </a:p>
          <a:p>
            <a:pPr lvl="1"/>
            <a:r>
              <a:rPr lang="cs-CZ" dirty="0"/>
              <a:t>funkční pojetí: zákonem stanovený okruh záležitostí, které jsou přiřazeny některé organizační jednotce nebo přímo orgánu jako jejich působnost. Přičlenění souboru funkcí - stavební úřad</a:t>
            </a:r>
          </a:p>
          <a:p>
            <a:pPr lvl="1"/>
            <a:r>
              <a:rPr lang="cs-CZ" dirty="0"/>
              <a:t>správní úřad jako pomocný orgán – soubor osob přidaný orgánu na pomoc při výkonu jeho úřadu (funkce) a tvořící organizační jednotku, nemá vlastní působnost a pravomoc</a:t>
            </a:r>
          </a:p>
          <a:p>
            <a:pPr lvl="1"/>
            <a:r>
              <a:rPr lang="cs-CZ" dirty="0"/>
              <a:t>souhrn kompetencí spojených s výkonem určitého místa ve veřejné správě („úřad prezidenta“ …)</a:t>
            </a:r>
          </a:p>
        </p:txBody>
      </p:sp>
    </p:spTree>
    <p:extLst>
      <p:ext uri="{BB962C8B-B14F-4D97-AF65-F5344CB8AC3E}">
        <p14:creationId xmlns:p14="http://schemas.microsoft.com/office/powerpoint/2010/main" val="21751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Působnost a pravomoc úřadu (orgánu)</a:t>
            </a:r>
          </a:p>
        </p:txBody>
      </p:sp>
      <p:sp>
        <p:nvSpPr>
          <p:cNvPr id="3" name="Zástupný symbol pro obsah 2"/>
          <p:cNvSpPr>
            <a:spLocks noGrp="1"/>
          </p:cNvSpPr>
          <p:nvPr>
            <p:ph idx="1"/>
          </p:nvPr>
        </p:nvSpPr>
        <p:spPr/>
        <p:txBody>
          <a:bodyPr>
            <a:normAutofit fontScale="92500" lnSpcReduction="20000"/>
          </a:bodyPr>
          <a:lstStyle/>
          <a:p>
            <a:r>
              <a:rPr lang="cs-CZ" dirty="0"/>
              <a:t>Působnost: vymezený okruh úkolů úřadu (orgánu, subjektu), které může řešit</a:t>
            </a:r>
          </a:p>
          <a:p>
            <a:pPr lvl="1"/>
            <a:r>
              <a:rPr lang="cs-CZ" dirty="0"/>
              <a:t>věcná: obecná, dílčí</a:t>
            </a:r>
          </a:p>
          <a:p>
            <a:pPr lvl="1"/>
            <a:r>
              <a:rPr lang="cs-CZ" dirty="0"/>
              <a:t>územní: celostátní, regionální, místní</a:t>
            </a:r>
          </a:p>
          <a:p>
            <a:pPr lvl="1"/>
            <a:r>
              <a:rPr lang="cs-CZ" dirty="0"/>
              <a:t>osobní: pokud řešení určité věcné problematiky se neuplatňuje obecně vůči všem subjektům, ale jen vůči některým osobám </a:t>
            </a:r>
          </a:p>
          <a:p>
            <a:r>
              <a:rPr lang="cs-CZ" dirty="0"/>
              <a:t>Pravomoc: právní prostředky, které má úřad k dispozici pro výkon působnosti, a to v rámci vrchnostenské správy</a:t>
            </a:r>
          </a:p>
          <a:p>
            <a:pPr lvl="1"/>
            <a:r>
              <a:rPr lang="cs-CZ" dirty="0"/>
              <a:t>vydávat nařízení, příbuzných abstraktních aktů, OOP</a:t>
            </a:r>
          </a:p>
          <a:p>
            <a:pPr lvl="1"/>
            <a:r>
              <a:rPr lang="cs-CZ" dirty="0"/>
              <a:t>vydávat správních aktů</a:t>
            </a:r>
          </a:p>
          <a:p>
            <a:pPr lvl="1"/>
            <a:r>
              <a:rPr lang="cs-CZ" dirty="0"/>
              <a:t>uzavírat veřejnoprávní smlouvy</a:t>
            </a:r>
          </a:p>
          <a:p>
            <a:pPr lvl="1"/>
            <a:r>
              <a:rPr lang="cs-CZ" dirty="0"/>
              <a:t>provádět exekuci</a:t>
            </a:r>
          </a:p>
          <a:p>
            <a:pPr lvl="1"/>
            <a:r>
              <a:rPr lang="cs-CZ" dirty="0"/>
              <a:t>provádět správní dozor</a:t>
            </a:r>
          </a:p>
          <a:p>
            <a:pPr lvl="1"/>
            <a:r>
              <a:rPr lang="cs-CZ" dirty="0"/>
              <a:t>bezprostřední donucení</a:t>
            </a:r>
          </a:p>
        </p:txBody>
      </p:sp>
    </p:spTree>
    <p:extLst>
      <p:ext uri="{BB962C8B-B14F-4D97-AF65-F5344CB8AC3E}">
        <p14:creationId xmlns:p14="http://schemas.microsoft.com/office/powerpoint/2010/main" val="260706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2E482F-01AE-4C8A-9FA9-08C0F5D4EA34}"/>
              </a:ext>
            </a:extLst>
          </p:cNvPr>
          <p:cNvSpPr>
            <a:spLocks noGrp="1"/>
          </p:cNvSpPr>
          <p:nvPr>
            <p:ph type="title"/>
          </p:nvPr>
        </p:nvSpPr>
        <p:spPr/>
        <p:txBody>
          <a:bodyPr/>
          <a:lstStyle/>
          <a:p>
            <a:r>
              <a:rPr lang="cs-CZ" dirty="0"/>
              <a:t>Principy organizace veřejné správy</a:t>
            </a:r>
          </a:p>
        </p:txBody>
      </p:sp>
      <p:sp>
        <p:nvSpPr>
          <p:cNvPr id="3" name="Zástupný obsah 2">
            <a:extLst>
              <a:ext uri="{FF2B5EF4-FFF2-40B4-BE49-F238E27FC236}">
                <a16:creationId xmlns:a16="http://schemas.microsoft.com/office/drawing/2014/main" id="{43BFBE1E-1556-471C-849F-856285E5633F}"/>
              </a:ext>
            </a:extLst>
          </p:cNvPr>
          <p:cNvSpPr>
            <a:spLocks noGrp="1"/>
          </p:cNvSpPr>
          <p:nvPr>
            <p:ph idx="1"/>
          </p:nvPr>
        </p:nvSpPr>
        <p:spPr/>
        <p:txBody>
          <a:bodyPr/>
          <a:lstStyle/>
          <a:p>
            <a:r>
              <a:rPr lang="cs-CZ" u="sng" dirty="0"/>
              <a:t>organizační principy</a:t>
            </a:r>
            <a:r>
              <a:rPr lang="cs-CZ" dirty="0"/>
              <a:t> výstavby veřejné správy: určitá zobecněná doporučení pro uspořádání veřejné správy, vyjadřují i určité tendence ve změnách organizace, </a:t>
            </a:r>
          </a:p>
          <a:p>
            <a:r>
              <a:rPr lang="cs-CZ" dirty="0"/>
              <a:t>zpravidla v protikladných dvojicích, která nemají univerzální uplatnění</a:t>
            </a:r>
          </a:p>
        </p:txBody>
      </p:sp>
    </p:spTree>
    <p:extLst>
      <p:ext uri="{BB962C8B-B14F-4D97-AF65-F5344CB8AC3E}">
        <p14:creationId xmlns:p14="http://schemas.microsoft.com/office/powerpoint/2010/main" val="3905722077"/>
      </p:ext>
    </p:extLst>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6AD68-1977-4ED0-9D33-7965F88689BF}">
  <ds:schemaRefs>
    <ds:schemaRef ds:uri="http://schemas.microsoft.com/sharepoint/v3/contenttype/forms"/>
  </ds:schemaRefs>
</ds:datastoreItem>
</file>

<file path=customXml/itemProps2.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590</TotalTime>
  <Words>4906</Words>
  <Application>Microsoft Office PowerPoint</Application>
  <PresentationFormat>Širokoúhlá obrazovka</PresentationFormat>
  <Paragraphs>286</Paragraphs>
  <Slides>44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Aptos</vt:lpstr>
      <vt:lpstr>Arial</vt:lpstr>
      <vt:lpstr>Calibri</vt:lpstr>
      <vt:lpstr>HelveticaNeueLT Pro 55 Roman</vt:lpstr>
      <vt:lpstr>Times New Roman</vt:lpstr>
      <vt:lpstr>Motiv Office</vt:lpstr>
      <vt:lpstr> Správní právo I. – Úvod do správního práva Organizace veřejné správy I.</vt:lpstr>
      <vt:lpstr>I. Pojetí organizace veřejné správy</vt:lpstr>
      <vt:lpstr>Veřejná správa jako organizace Nositelé veřejné správy</vt:lpstr>
      <vt:lpstr>Veřejná správa jako organizace Nositelé veřejné správy</vt:lpstr>
      <vt:lpstr>Nositelé VS</vt:lpstr>
      <vt:lpstr>Vykonavatelé veřejné správy</vt:lpstr>
      <vt:lpstr>Pojem správního úřadu</vt:lpstr>
      <vt:lpstr>Působnost a pravomoc úřadu (orgánu)</vt:lpstr>
      <vt:lpstr>Principy organizace veřejné správy</vt:lpstr>
      <vt:lpstr>II. Principy organizace veřejné správy</vt:lpstr>
      <vt:lpstr>Přehled organizačních principů </vt:lpstr>
      <vt:lpstr>Principy centralizace a decentralizace</vt:lpstr>
      <vt:lpstr>Principy koncentrace a dekoncentrace</vt:lpstr>
      <vt:lpstr>Principy organizační (služební) a  pouhé instanční nad- a podřízenosti</vt:lpstr>
      <vt:lpstr>Principy územní a věcný</vt:lpstr>
      <vt:lpstr>Principy monokratický a kolegiální</vt:lpstr>
      <vt:lpstr>Princip jmenovací a volební</vt:lpstr>
      <vt:lpstr>Princip subsidiarity</vt:lpstr>
      <vt:lpstr>Prameny úpravy organizace veřejné správy</vt:lpstr>
      <vt:lpstr>III. Charakteristika nositelů (subjektů) veřejné správy</vt:lpstr>
      <vt:lpstr>stát</vt:lpstr>
      <vt:lpstr>Veřejnoprávní korporace</vt:lpstr>
      <vt:lpstr>Veřejný ústav</vt:lpstr>
      <vt:lpstr>Veřejný podnik</vt:lpstr>
      <vt:lpstr>Veřejné fondy</vt:lpstr>
      <vt:lpstr>Další veřejnoprávní subjekty</vt:lpstr>
      <vt:lpstr>Osoby soukromého práva</vt:lpstr>
      <vt:lpstr>IV. Územní členění české republiky</vt:lpstr>
      <vt:lpstr>Územní členění České republiky</vt:lpstr>
      <vt:lpstr>V. vykonaVatelé veřejné správy</vt:lpstr>
      <vt:lpstr>Orgán veřejné správy</vt:lpstr>
      <vt:lpstr>Správní úřad (úřad)</vt:lpstr>
      <vt:lpstr>Přehled vykonavatelů státní správy</vt:lpstr>
      <vt:lpstr>Vláda</vt:lpstr>
      <vt:lpstr>Ministerstva a jiné správní úřady</vt:lpstr>
      <vt:lpstr>Ministerstva</vt:lpstr>
      <vt:lpstr>Jiné ústřední správní úřady</vt:lpstr>
      <vt:lpstr>Kdy se zpravidla zřizují jiné ústřední správní úřady? </vt:lpstr>
      <vt:lpstr>Jiné správní úřady s celostátní působností</vt:lpstr>
      <vt:lpstr>Správní úřady s omezenou územní působností</vt:lpstr>
      <vt:lpstr>Veřejné sbory</vt:lpstr>
      <vt:lpstr>Prezident republiky</vt:lpstr>
      <vt:lpstr>Prezident republiky</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Martin Kopecký</cp:lastModifiedBy>
  <cp:revision>14</cp:revision>
  <dcterms:created xsi:type="dcterms:W3CDTF">2025-01-18T09:44:04Z</dcterms:created>
  <dcterms:modified xsi:type="dcterms:W3CDTF">2026-03-03T19:14:10Z</dcterms:modified>
</cp:coreProperties>
</file>