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56"/>
  </p:notesMasterIdLst>
  <p:handoutMasterIdLst>
    <p:handoutMasterId r:id="rId57"/>
  </p:handoutMasterIdLst>
  <p:sldIdLst>
    <p:sldId id="264" r:id="rId4"/>
    <p:sldId id="270" r:id="rId5"/>
    <p:sldId id="258" r:id="rId6"/>
    <p:sldId id="298" r:id="rId7"/>
    <p:sldId id="299" r:id="rId8"/>
    <p:sldId id="300" r:id="rId9"/>
    <p:sldId id="277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8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30" r:id="rId40"/>
    <p:sldId id="329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268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52" d="100"/>
          <a:sy n="52" d="100"/>
        </p:scale>
        <p:origin x="1220" y="264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25.03.2026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881352"/>
            <a:ext cx="9144000" cy="1860331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Správní právo</a:t>
            </a:r>
            <a:br>
              <a:rPr lang="cs-CZ" dirty="0"/>
            </a:br>
            <a:r>
              <a:rPr lang="cs-CZ" b="1" dirty="0"/>
              <a:t>Formy činnosti veřejné správy</a:t>
            </a:r>
            <a:br>
              <a:rPr lang="cs-CZ" dirty="0"/>
            </a:br>
            <a:endParaRPr lang="cs-CZ" b="1" dirty="0"/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Barbora Košinárová, Ph.D. </a:t>
            </a:r>
          </a:p>
          <a:p>
            <a:r>
              <a:rPr lang="cs-CZ" sz="1200" dirty="0"/>
              <a:t>Katedra veřejného práva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3816-A61D-6D29-CEDE-36EFC304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34D44-27FF-A6BF-96A6-7FDEC16E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0F5C25-A1D6-BC7C-AD94-14D293166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3. Opatření obecné povahy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Stojí mezi právními předpisy a individuálními rozhodnutími – nemají obecnou závaznost, ale zároveň nejsou určeny jen jednotlivcům.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Příklad: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Územní plán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Stanovení místní dopravní značky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Specifikum: Opatření obecné povahy lze přezkoumat správní žalobou.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4. Veřejnoprávní smlouvy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Dohody mezi veřejnými subjekty navzájem nebo mezi veřejným a soukromým subjektem.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Příklad: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Dohoda o poskytnutí dotace mezi městem a neziskovou organizací.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Smlouva mezi krajem a dopravním podnikem o zajištění veřejné dopravy.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Specifikum: Na rozdíl od soukromoprávních smluv jsou pod kontrolou správních orgánů a v některých případech i správních soudů.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438CCB-C3AA-801A-5A9F-86217B35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9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28FA1-D8CC-A0F9-3DFE-5AA6DCFE0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66471-5AD9-13AD-9820-75974CAD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1647CF-3609-5CD1-182F-F77871786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Faktické formy činnosti veřejné správy </a:t>
            </a:r>
          </a:p>
          <a:p>
            <a:r>
              <a:rPr lang="cs-CZ" dirty="0">
                <a:solidFill>
                  <a:schemeClr val="tx1"/>
                </a:solidFill>
              </a:rPr>
              <a:t>Faktické činnosti veřejné správy nemají přímé právní účinky, ale jsou důležité pro výkon veřejné správy.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1. Realizační úkony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Úkony, které vykonávají správní orgány při plnění svých povinností, přestože nemají samy o sobě právní účinek.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Dopravní policista řídí provoz na křižovatce.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Hasič evakuuje obyvatele při povodni.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2. Kontrolní činnost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Orgány veřejné správy provádějí kontrolu dodržování právních předpisů, často jako podklad pro vydání správního rozhodnutí.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Státní zemědělská a potravinářská inspekce provádí kontrolu kvality potravin v supermarketu.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Česká školní inspekce kontroluje dodržování vzdělávacích standardů na základní škole.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246712-C8DA-8B55-C47A-A9CCBA0B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83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4635-B467-C618-8FEF-69186E4E6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F908B-C5B1-3DBC-123F-8837AAB3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1A7DFAD-889C-98C5-C093-8DC0FB51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B) Podle způsobu vzniku (jednostranné a dvoustranné akty)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Jednostranné správní akty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jsou vydávány správním orgánem bez souhlasu adresáta (např. rozhodnutí o vyvlastnění).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Dvoustranné správní akty (správní smlouvy)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vznikají na základě dohody mezi orgánem veřejné správy a jiným subjektem.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 z praxe: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Jednostranný akt: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Finanční úřad stanoví daňovou povinnost podnikateli.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Dvoustranný akt: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Obec uzavře smlouvu s dopravním podnikem o provozu městské hromadné dopravy.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42429A-8548-A6EA-E1F2-B813410A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5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244F-A8C3-A839-4B03-041043E0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66427-9DFA-C7FF-746F-FFAF1CFB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BB9A4C-180A-1BCC-F0EE-879F973F0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Poskytování informací a metodická činnost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Orgány veřejné správy poskytují odborná stanoviska, informace a metodické pokyny, které pomáhají občanům i dalším úřadům.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Ministerstvo zdravotnictví vydává doporučení ohledně hygienických opatření při epidemii.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Český telekomunikační úřad zveřejňuje přehled poplatků za využívání rádiových frekvencí.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4. Veřejné služby poskytované veřejnou správou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Správní orgány často přímo poskytují služby veřejnosti.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Správa a údržba silnic (oprava komunikací).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Svoz odpadu zajišťovaný obcí.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B1F20C-96AB-32B2-8DD9-1CE3F637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65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EC4C-0DD9-CA5A-0AAF-61BF42A43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4E514-6F60-2C65-F06C-D75C9318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8F55F5-2740-AF86-DCD6-57FC98A90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4. Shrnutí a důsledky klasifikace forem činnosti veřejné správy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Proč je důležité znát klasifikaci forem činnosti veřejné správy?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Pro právní praxi: Pomáhá určit, jaký právní režim se na konkrétní činnost vztahuje.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Pro správní soudnictví: Různé formy činnosti veřejné správy podléhají odlišným formám soudního přezkumu.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Pro občany: Pomáhá rozlišit, kdy mají právo na odvolání nebo soudní ochranu a kdy ne.</a:t>
            </a:r>
          </a:p>
          <a:p>
            <a:r>
              <a:rPr lang="cs-CZ" b="1" dirty="0">
                <a:solidFill>
                  <a:schemeClr val="tx1"/>
                </a:solidFill>
              </a:rPr>
              <a:t>Příklad aplikace v praxi: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obec vydá vyhlášku o zákazu nočního hluku, jedná se o normativní správní akt.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stejná obec vydá rozhodnutí o povolení výkopových prací pro vodovodní přípojku, jde o individuální správní akt.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na webových stránkách obce zveřejní doporučení ohledně třídění odpadu, jde o faktickou činnost.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C52760-16FD-B3DB-18DC-8C944686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8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6201-F3C8-3420-401A-3474F632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9C651-30CA-8859-0DB2-7754D7C2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7C7AC7-7D1C-E02A-38A9-822F1BB94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Závěrečné myšlenky:</a:t>
            </a:r>
          </a:p>
          <a:p>
            <a:r>
              <a:rPr lang="cs-CZ" dirty="0">
                <a:solidFill>
                  <a:schemeClr val="tx1"/>
                </a:solidFill>
              </a:rPr>
              <a:t>📌 Právní formy veřejné správy (normativní akty, rozhodnutí, opatření obecné povahy) mají závazné právní účinky.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Faktické činnosti veřejné správy (kontroly, poskytování informací, realizace veřejných služeb) ovlivňují veřejnou správu, ale samy o sobě právní účinky nemají.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Správní praxe je bohatá a ukazuje, že veřejná správa nepůsobí jen prostřednictvím rozhodnutí, ale i mnoha neformálními způsoby.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76DDE6-7EFD-ED67-0B76-FC4F5EF8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96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0BE1-8DE0-0459-4746-8608F707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F9903-F034-40D1-5C3A-3A6D2C0F9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III. Normativní činnost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307861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BB03E-8E3D-88DF-239C-1F641B32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386C8-FD99-4BF0-ADBC-F13822AB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2A375F-0A5E-596B-46E8-06927EF51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70000" lnSpcReduction="20000"/>
          </a:bodyPr>
          <a:lstStyle/>
          <a:p>
            <a:r>
              <a:rPr lang="cs-CZ" sz="2600" b="1" dirty="0">
                <a:solidFill>
                  <a:schemeClr val="tx1"/>
                </a:solidFill>
              </a:rPr>
              <a:t>1. Úvod do normativní činnosti veřejné správy </a:t>
            </a:r>
          </a:p>
          <a:p>
            <a:r>
              <a:rPr lang="cs-CZ" sz="2600" dirty="0">
                <a:solidFill>
                  <a:schemeClr val="tx1"/>
                </a:solidFill>
              </a:rPr>
              <a:t>Veřejná správa nevykonává pouze individuální rozhodovací činnost, ale také vytváří obecně závazná pravidla. Tento normotvorný aspekt veřejné správy je zásadní, protože umožňuje efektivní řízení společnosti v různých oblastech – od dopravy a školství po životní prostředí a veřejné zdraví.</a:t>
            </a:r>
          </a:p>
          <a:p>
            <a:r>
              <a:rPr lang="cs-CZ" sz="2600" dirty="0">
                <a:solidFill>
                  <a:schemeClr val="tx1"/>
                </a:solidFill>
              </a:rPr>
              <a:t>🔹 </a:t>
            </a:r>
            <a:r>
              <a:rPr lang="cs-CZ" sz="2600" b="1" dirty="0">
                <a:solidFill>
                  <a:schemeClr val="tx1"/>
                </a:solidFill>
              </a:rPr>
              <a:t>Definice:</a:t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b="0" dirty="0">
                <a:solidFill>
                  <a:schemeClr val="tx1"/>
                </a:solidFill>
              </a:rPr>
              <a:t>Normativní činnost veřejné správy zahrnuje tvorbu a vydávání právních předpisů nebo opatření obecné povahy, které mají obecnou závaznost.</a:t>
            </a:r>
          </a:p>
          <a:p>
            <a:r>
              <a:rPr lang="cs-CZ" sz="2600" dirty="0">
                <a:solidFill>
                  <a:schemeClr val="tx1"/>
                </a:solidFill>
              </a:rPr>
              <a:t>🔹 </a:t>
            </a:r>
            <a:r>
              <a:rPr lang="cs-CZ" sz="2600" b="1" dirty="0">
                <a:solidFill>
                  <a:schemeClr val="tx1"/>
                </a:solidFill>
              </a:rPr>
              <a:t>Otázky k zamyšlení:</a:t>
            </a:r>
            <a:endParaRPr lang="cs-CZ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</a:rPr>
              <a:t>Jak se liší normativní činnost veřejné správy od legislativní činnosti parlamentu?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</a:rPr>
              <a:t>Jaké typy normativních aktů veřejná správa vydává?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</a:rPr>
              <a:t>Jaké jsou právní limity normativní činnosti veřejné správy?</a:t>
            </a:r>
          </a:p>
          <a:p>
            <a:r>
              <a:rPr lang="cs-CZ" sz="2600" dirty="0">
                <a:solidFill>
                  <a:schemeClr val="tx1"/>
                </a:solidFill>
              </a:rPr>
              <a:t>📌 </a:t>
            </a:r>
            <a:r>
              <a:rPr lang="cs-CZ" sz="2600" b="1" dirty="0">
                <a:solidFill>
                  <a:schemeClr val="tx1"/>
                </a:solidFill>
              </a:rPr>
              <a:t>Klíčový rozdíl</a:t>
            </a:r>
            <a:r>
              <a:rPr lang="cs-CZ" sz="26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tx1"/>
                </a:solidFill>
              </a:rPr>
              <a:t>Normativní činnost veřejné správy</a:t>
            </a:r>
            <a:r>
              <a:rPr lang="cs-CZ" sz="2600" dirty="0">
                <a:solidFill>
                  <a:schemeClr val="tx1"/>
                </a:solidFill>
              </a:rPr>
              <a:t> = </a:t>
            </a:r>
            <a:r>
              <a:rPr lang="cs-CZ" sz="2600" b="0" dirty="0">
                <a:solidFill>
                  <a:schemeClr val="tx1"/>
                </a:solidFill>
              </a:rPr>
              <a:t>vydávání podzákonných právních předpisů, které konkretizují zákony.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tx1"/>
                </a:solidFill>
              </a:rPr>
              <a:t>Legislativní činnost</a:t>
            </a:r>
            <a:r>
              <a:rPr lang="cs-CZ" sz="2600" dirty="0">
                <a:solidFill>
                  <a:schemeClr val="tx1"/>
                </a:solidFill>
              </a:rPr>
              <a:t> = </a:t>
            </a:r>
            <a:r>
              <a:rPr lang="cs-CZ" sz="2600" b="0" dirty="0">
                <a:solidFill>
                  <a:schemeClr val="tx1"/>
                </a:solidFill>
              </a:rPr>
              <a:t>vydávání zákonů Parlamentem ČR.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DAEACD-F9E0-CD1C-9A2E-195C1958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0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8B92-5BE1-EDC1-593B-CAF90FCFD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7881B-95AA-C6B8-FA64-FE5A1FA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970ED9-EBF6-F97E-CABF-7B6EABDBB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Právní rámec normativní činnosti veřejné správy (10 min.)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Zákonné zmocnění k normotvorbě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Normativní činnost veřejné správy není autonomní, ale vždy musí mít zákonné zmocnění. To vychází z principu dělby moci a zákonnosti veřejné správy (čl. 2 odst. 3 Ústavy ČR, čl. 2 odst. 2 Listiny základních práv a svobod).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Obce a kraje mohou vydávat obecně závazné vyhlášky pouze na základě výslovného zmocnění v zákoně (§ 10 zákona o obcích).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Vláda může vydávat nařízení jen tehdy, pokud je k tomu zmocněna zákonem (čl. 78 Ústavy ČR).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Ministerstva mohou vydávat vyhlášky na základě zmocnění daného zákonem (čl. 79 odst. 3 Ústavy ČR).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FD290-B2D4-2FE4-71FB-C77B809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4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5F21-A39F-EC6A-05BD-83C4E8FE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28115-CE35-BF96-8868-EF5ABA05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B7B107-F9B4-711A-142A-648017C17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Právní předpisy a hierarchie normativních aktů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Normativní akty veřejné správy se nacházejí v hierarchii právních předpisů pod ústavním pořádkem a zákony.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Hierarchie norem v českém právním řádu: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Ústavní pořádek</a:t>
            </a:r>
            <a:r>
              <a:rPr lang="cs-CZ" dirty="0">
                <a:solidFill>
                  <a:schemeClr val="tx1"/>
                </a:solidFill>
              </a:rPr>
              <a:t> (Ústava ČR, Listina základních práv a svobod)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Mezinárodní smlouvy</a:t>
            </a:r>
            <a:r>
              <a:rPr lang="cs-CZ" dirty="0">
                <a:solidFill>
                  <a:schemeClr val="tx1"/>
                </a:solidFill>
              </a:rPr>
              <a:t> (ratifikované a vyhlášené v Sbírce mezinárodních smluv)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Zákony</a:t>
            </a:r>
            <a:r>
              <a:rPr lang="cs-CZ" dirty="0">
                <a:solidFill>
                  <a:schemeClr val="tx1"/>
                </a:solidFill>
              </a:rPr>
              <a:t> (např. zákon o pozemních komunikacích, správní řád)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Podzákonné normativní akty veřejné správy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Nařízení vlády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Vyhlášky ministerstev a jiných ústředních správních úřadů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Obecně závazné vyhlášky a nařízení krajů a obcí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Opatření obecné povahy</a:t>
            </a:r>
            <a:endParaRPr lang="cs-CZ" dirty="0">
              <a:solidFill>
                <a:schemeClr val="tx1"/>
              </a:solidFill>
            </a:endParaRP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DAE38B-3670-54F9-38B8-A99DA6FD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04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73D5B-FFCF-A3B9-E131-952F42396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I. Úvod do problematiky forem činnosti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186916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0C1A7-0C6E-676B-8280-734DE9A9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6BD8D-F8F0-3B83-B0AB-0F826F60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307A3F-CC9F-190B-A1AE-BDEC1584D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Druhy normativních aktů veřejné správy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A) Nařízení vlády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➡ Charakteristika: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Nejvyšší úroveň podzákonných právních předpisů.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Vydává je vláda jako kolektivní orgán na základě zákonného zmocnění (čl. 78 Ústavy).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Jsou obecně závazná pro všechny adresáty v ČR.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Nařízení vlády č. 567/2006 Sb., o minimální mzdě.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Nařízení vlády č. 361/2007 Sb., o ochraně zdraví při práci.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7A1E44-31D8-B729-A837-DC194EE2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7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18B7A-A6B3-555F-2B6C-02C3DF9B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ACF5F-9B27-F6EC-3EB9-66D1F662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4BA2D6-5D37-2597-416E-804EEAF1C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B) Vyhlášky ministerstev a jiných správních orgánů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Charakteristika: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Vydávají je jednotlivá ministerstva nebo jiné správní orgány na základě zmocnění v zákoně (čl. 79 odst. 3 Ústavy ČR).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Konkrétně rozpracovávají zákony, nelze jimi zavádět nové povinnosti nad rámec zákona.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Vyhláška Ministerstva dopravy č. 294/2015 Sb., o dopravním značení.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Vyhláška Ministerstva zdravotnictví č. 537/2006 Sb., o hygienických požadavcích na koupaliště.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0556F3-AC3A-02A0-7142-F0D3228E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87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78F44-C380-9FA9-B298-467AC16E7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1B763-F8EE-F9BE-0DC5-A886E078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1135CF-E4DC-D867-2EAD-7557260BF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C) Obecně závazné vyhlášky obcí a krajů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➡ Charakteristika: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Vydávají se v rámci samostatné působnosti obce/kraje (§ 10 zákona o obcích, § 7 zákona o krajích).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Regulují lokální záležitosti veřejného pořádku, čistoty, veřejného zdraví atd.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Vyhláška obce o regulaci pyrotechniky na Silvestra.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Vyhláška o zákazu konzumace alkoholu na veřejném prostranství.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A16800-5D94-4B15-882A-2750E205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26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0D8C-7772-C19C-AD7C-8B6F2B5B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BF3D7-F906-346E-AA42-3D24E455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ACD8CA-44B3-8E50-8A00-607E4E233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D) Nařízení obcí a krajů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Charakteristika: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Vydává je obec nebo kraj v přenesené působnosti (např. jako výkon státní správy).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Směřují na konkrétní správní oblast, na základě přímého zmocnění zákonem.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Nařízení kraje o ochraně krajinného rázu.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Nařízení obce o regulaci taxislužby.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6469A0-76A9-F791-3AD1-592158A1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93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582FB-8A13-E385-7968-060A1600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CC171-30A6-1E5F-C3A5-FD57D2F7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E5DDC3-8959-29A1-629F-76FF8A7CC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E) Opatření obecné povahy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Charakteristika: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Stojí mezi právním předpisem a správním rozhodnutím.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Nejsou právním předpisem, ale nemají ani individuální povahu.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Lze proti nim podat návrh na zrušení ke správnímu soudu (§ 101a s. ř. s.).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Územní plán obce – určuje, kde lze stavět rodinné domy nebo průmyslové areály.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Stanovení dopravního značení – např. omezení vjezdu nákladních vozidel.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7E52C8-3563-68B4-B484-69352331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18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CC26F-CA03-AC04-A0C5-77A5AE857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38FD1-7E55-CBD6-7134-22600C1C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294872-6817-A368-2DEC-683BF564E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4. Kontrola a přezkum normativní činnosti veřejné správy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Soudní přezkum podzákonných právních předpisů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Nařízení vlády a vyhlášky mohou být přezkoumány Ústavním soudem, pokud odporují ústavnímu pořádku.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Obecně závazné vyhlášky a nařízení obcí/krajů mohou být zrušeny správními soudy, pokud překročí zákonné zmocnění.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 soudního přezkumu: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Ústavní soud zrušil část vyhlášky obce Litvínov, která zakazovala sedět na veřejných lavičkách déle než 10 minut.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Dozor a kontrola zákonnosti ze strany veřejné správy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Ministerstvo vnitra kontroluje zákonnost obecně závazných vyhlášek a nařízení obcí a krajů.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Vláda může pozastavit účinnost nezákonného nařízení ministerstva.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94B1DD-8831-C7A1-12EF-960F7B77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044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542DD-0D73-762D-2686-D06B349E9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C3ED1-8F99-EC54-5DB1-14A95806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Normativní činnost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466FBF-7082-504A-324B-8615C542B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Závěr</a:t>
            </a:r>
          </a:p>
          <a:p>
            <a:r>
              <a:rPr lang="cs-CZ" dirty="0">
                <a:solidFill>
                  <a:schemeClr val="tx1"/>
                </a:solidFill>
              </a:rPr>
              <a:t>📌 Normativní činnost veřejné správy je nezbytná pro fungování právního státu, ale musí vždy respektovat ústavní a zákonná omezení.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Právní řád ČR stanoví jasnou hierarchii normativních aktů veřejné správy.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Soudní přezkum je důležitým nástrojem kontroly, který zabraňuje přepjaté regulaci ze strany správních orgánů.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905674-E44E-4AAB-78B2-6BCB6E71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55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0405-5316-B042-DB95-D9C7872C3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CBF25-38C7-E838-FBAE-52B92C44F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Individuální správní akty</a:t>
            </a:r>
          </a:p>
        </p:txBody>
      </p:sp>
    </p:spTree>
    <p:extLst>
      <p:ext uri="{BB962C8B-B14F-4D97-AF65-F5344CB8AC3E}">
        <p14:creationId xmlns:p14="http://schemas.microsoft.com/office/powerpoint/2010/main" val="4283801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85A7-8F01-8A97-FB6A-3D5C212B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2F030-E32B-FB56-0E09-A28318AC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AFDBE2-7430-EBD3-400F-89F8B27E9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1. Úvod do problematiky individuálních správních aktů </a:t>
            </a:r>
          </a:p>
          <a:p>
            <a:r>
              <a:rPr lang="cs-CZ" b="0" dirty="0">
                <a:solidFill>
                  <a:schemeClr val="tx1"/>
                </a:solidFill>
              </a:rPr>
              <a:t>Individuální správní akty představují jednu z nejvýznamnějších forem činnosti veřejné správy. Správní orgány jejich prostřednictvím rozhodují o právech a povinnostech konkrétních subjektů. Na rozdíl od normativních aktů, které mají obecnou závaznost, individuální správní akty se týkají konkrétní osoby nebo skupiny osob v konkrétní situaci.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Definice: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Individuální správní akt je jednostranný právní úkon správního orgánu, kterým se v konkrétní věci zakládají, mění, ruší nebo autoritativně potvrzují práva a povinnosti konkrétní osoby nebo subjektu.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Základní znaky individuálních správních aktů: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Jednostrannost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jsou vydávány z moci úřední, nejsou výsledkem smluvního vztahu.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Autoritativnost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zavazují konkrétní osoby, které musí rozhodnutí respektovat.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Právní závaznost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vytvářejí právní následky, mohou být vynucovány.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Individuálnost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vztahují se ke konkrétním osobám, nikoli obecně.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Rozhodnutí stavebního úřadu o povolení stavby.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Udělení řidičského oprávnění.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Rozhodnutí o uložení pokuty za přestupek.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0F5221-DA19-B5B2-3477-C9BAB9A3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033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32704-9C5C-5F23-2136-889BCFBC8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EB0E1-569E-E4E7-F491-8A45F331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4934A6-E3C2-3624-C2CB-CC256814E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Právní úprava individuálních správních aktů </a:t>
            </a:r>
          </a:p>
          <a:p>
            <a:r>
              <a:rPr lang="cs-CZ" b="1" dirty="0">
                <a:solidFill>
                  <a:schemeClr val="tx1"/>
                </a:solidFill>
              </a:rPr>
              <a:t>Zákonný základ individuálních správních aktů</a:t>
            </a:r>
          </a:p>
          <a:p>
            <a:r>
              <a:rPr lang="cs-CZ" dirty="0">
                <a:solidFill>
                  <a:schemeClr val="tx1"/>
                </a:solidFill>
              </a:rPr>
              <a:t>Individuální správní akty se řídí především: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Správním řádem (zákon č. 500/2004 Sb.) – upravuje obecný postup při vydávání rozhodnutí.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Zvláštními zákony – určují obsah a podmínky vydávání konkrétních správních aktů (např. stavební zákon, zákon o přestupcích, zákon o pozemních komunikacích).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Správní řád a individuální správní akty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§ 9 správního řádu – vymezení působnosti správního orgánu.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§ 67 a násl. správního řádu – obecná pravidla pro vydávání rozhodnutí.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§ 76 správního řádu – formální náležitosti rozhodnutí.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F25A62-3FBE-75CC-AC82-CEAC86E8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6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091F8-B919-5C82-7749-2530E232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D092AD-24CA-E5B8-0519-2653104CD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585411"/>
            <a:ext cx="11144908" cy="459155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1</a:t>
            </a:r>
            <a:r>
              <a:rPr lang="cs-CZ" b="1" dirty="0">
                <a:solidFill>
                  <a:schemeClr val="tx1"/>
                </a:solidFill>
              </a:rPr>
              <a:t>. Co je veřejná správa? </a:t>
            </a:r>
          </a:p>
          <a:p>
            <a:r>
              <a:rPr lang="cs-CZ" dirty="0">
                <a:solidFill>
                  <a:schemeClr val="tx1"/>
                </a:solidFill>
              </a:rPr>
              <a:t>Veřejná správa je souhrn činností orgánů veřejné moci, které zajišťují správu veřejných záležitostí. To znamená, že veřejná správa se stará o organizaci a fungování společnosti podle právních pravidel, která jsou stanovena právním řádem.</a:t>
            </a:r>
          </a:p>
          <a:p>
            <a:r>
              <a:rPr lang="cs-CZ" b="0" dirty="0">
                <a:solidFill>
                  <a:schemeClr val="tx1"/>
                </a:solidFill>
              </a:rPr>
              <a:t>➡ Příklady veřejné správy v praxi: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Stavební úřad rozhoduje o povolení stavby.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Obecní úřad vydává občanské průkazy.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Hygienická stanice kontroluje hygienické podmínky v restauracích.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Policie dohlíží na bezpečnost silničního provozu.</a:t>
            </a:r>
          </a:p>
          <a:p>
            <a:r>
              <a:rPr lang="cs-CZ" dirty="0">
                <a:solidFill>
                  <a:schemeClr val="tx1"/>
                </a:solidFill>
              </a:rPr>
              <a:t>Rozdělení veřejné správy: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Státní správa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– vykonávají ji orgány státu (ministerstva, krajské úřady, finanční úřady, stavební úřady).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Samospráva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– vykonávají ji obce a kraje v rámci své samostatné působnosti (péče o místní komunikace, školství, zdravotnictví).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Veřejnoprávní korporace a jiné subjekty vykonávající veřejnou správu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– např. profesní komory (Česká advokátní komora, Lékařská komora), veřejné vysoké školy apod.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Když město rozhoduje o výši místního poplatku za odpady, jedná v rámci samosprávy. Když ale vydává občanský průkaz, vykonává přenesenou státní správu.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991FB1-AA8A-EDB9-E412-F301E275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922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D08C8-26F3-4B40-B6AC-9B81AE9F2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95010-300B-404C-AF13-54FA00BF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FCD3F0-AD51-A619-B6A3-DFA67E2EB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Individuální správní akty musí být vydávány v souladu s klíčovými zásadami správního řízení: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Zásada zákonnosti</a:t>
            </a:r>
            <a:r>
              <a:rPr lang="cs-CZ" dirty="0">
                <a:solidFill>
                  <a:schemeClr val="tx1"/>
                </a:solidFill>
              </a:rPr>
              <a:t> – správní orgán může rozhodovat jen na základě zákona.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Zásada rovnosti</a:t>
            </a:r>
            <a:r>
              <a:rPr lang="cs-CZ" dirty="0">
                <a:solidFill>
                  <a:schemeClr val="tx1"/>
                </a:solidFill>
              </a:rPr>
              <a:t> – rozhodování nesmí být diskriminační.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Zásada předvídatelnosti a právní jistoty</a:t>
            </a:r>
            <a:r>
              <a:rPr lang="cs-CZ" dirty="0">
                <a:solidFill>
                  <a:schemeClr val="tx1"/>
                </a:solidFill>
              </a:rPr>
              <a:t> – rozhodnutí nesmí být nahodilé.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Zásada proporcionality</a:t>
            </a:r>
            <a:r>
              <a:rPr lang="cs-CZ" dirty="0">
                <a:solidFill>
                  <a:schemeClr val="tx1"/>
                </a:solidFill>
              </a:rPr>
              <a:t> – omezení práv musí být přiměřené.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 soudního přezkumu: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Nejvyšší správní soud zrušil rozhodnutí dopravního úřadu o odebrání licence autobusového dopravce, protože nebylo dostatečně odůvodněné a porušovalo zásadu proporcionality.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48D422-486D-DA5A-5EA4-3592616A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705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F66E2-7FDD-2884-7F49-8C7567E1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5E258-85AC-D804-D148-7FA4709B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C4C7AE-D0ED-674D-87B5-D8EA83D9C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Druhy individuálních správních aktů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Individuální správní akty lze rozdělit podle několika kritérií:</a:t>
            </a:r>
          </a:p>
          <a:p>
            <a:r>
              <a:rPr lang="cs-CZ" b="1" dirty="0">
                <a:solidFill>
                  <a:schemeClr val="tx1"/>
                </a:solidFill>
              </a:rPr>
              <a:t>A) Podle právních účinků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Konstitutivní akty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Zakládají, mění nebo ruší práva a povinnosti.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Mají </a:t>
            </a:r>
            <a:r>
              <a:rPr lang="cs-CZ" b="1" dirty="0">
                <a:solidFill>
                  <a:schemeClr val="tx1"/>
                </a:solidFill>
              </a:rPr>
              <a:t>právotvorný charakter</a:t>
            </a:r>
            <a:r>
              <a:rPr lang="cs-CZ" dirty="0">
                <a:solidFill>
                  <a:schemeClr val="tx1"/>
                </a:solidFill>
              </a:rPr>
              <a:t> – vzniká nový právní vztah.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Stavební povolení (zakládá právo stavět).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Rozhodnutí o vyvlastnění (ruší vlastnické právo).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Udělení pokuty (zakládá povinnost zaplatit pokutu).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Deklaratorní akty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Pouze </a:t>
            </a:r>
            <a:r>
              <a:rPr lang="cs-CZ" b="1" dirty="0">
                <a:solidFill>
                  <a:schemeClr val="tx1"/>
                </a:solidFill>
              </a:rPr>
              <a:t>potvrzují existenci právního vztahu</a:t>
            </a:r>
            <a:r>
              <a:rPr lang="cs-CZ" dirty="0">
                <a:solidFill>
                  <a:schemeClr val="tx1"/>
                </a:solidFill>
              </a:rPr>
              <a:t> nebo právního nároku.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Nezakládají nová práva</a:t>
            </a:r>
            <a:r>
              <a:rPr lang="cs-CZ" dirty="0">
                <a:solidFill>
                  <a:schemeClr val="tx1"/>
                </a:solidFill>
              </a:rPr>
              <a:t>, pouze je autoritativně stvrzují.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Rozhodnutí o uznání kvalifikace lékaře.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Potvrzení občanství České republiky.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Rozhodnutí o existenci veřejně přístupné účelové komunikace.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Právní důsledky: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Konstitutivní akty působí </a:t>
            </a:r>
            <a:r>
              <a:rPr lang="cs-CZ" b="1" dirty="0">
                <a:solidFill>
                  <a:schemeClr val="tx1"/>
                </a:solidFill>
              </a:rPr>
              <a:t>ex </a:t>
            </a:r>
            <a:r>
              <a:rPr lang="cs-CZ" b="1" dirty="0" err="1">
                <a:solidFill>
                  <a:schemeClr val="tx1"/>
                </a:solidFill>
              </a:rPr>
              <a:t>nunc</a:t>
            </a:r>
            <a:r>
              <a:rPr lang="cs-CZ" dirty="0">
                <a:solidFill>
                  <a:schemeClr val="tx1"/>
                </a:solidFill>
              </a:rPr>
              <a:t> (od nynějška), deklaratorní akty působí </a:t>
            </a:r>
            <a:r>
              <a:rPr lang="cs-CZ" b="1" dirty="0">
                <a:solidFill>
                  <a:schemeClr val="tx1"/>
                </a:solidFill>
              </a:rPr>
              <a:t>ex </a:t>
            </a:r>
            <a:r>
              <a:rPr lang="cs-CZ" b="1" dirty="0" err="1">
                <a:solidFill>
                  <a:schemeClr val="tx1"/>
                </a:solidFill>
              </a:rPr>
              <a:t>tunc</a:t>
            </a:r>
            <a:r>
              <a:rPr lang="cs-CZ" dirty="0">
                <a:solidFill>
                  <a:schemeClr val="tx1"/>
                </a:solidFill>
              </a:rPr>
              <a:t> (zpětně).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BA71B7-8D9D-BAE0-1D7B-44F360B6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22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23FF3-1EA1-39FD-86D8-FFE128CD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945BF-63F1-2392-529A-DD01A93A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44F563-AE5E-5CCA-5747-9C5E71D27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B) Podle způsobu vydání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Akty vydané na základě žádosti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Správní řízení je zahájeno na návrh účastníka řízení.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Žádost o vydání stavebního povolení.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Žádost o vydání občanského průkazu.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Akty vydané z moci úřední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Správní orgán zahajuje řízení z vlastní iniciativy.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Rozhodnutí o vyvlastnění.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Rozhodnutí o odstranění nepovolené stavby.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222659-AA46-4A51-CF30-E79E1309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96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D4FA-CCD0-5343-5E6C-6A2BC9FA2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B908E-3C3E-F418-D74F-01B3DEE4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CD5D59-CF99-D9B2-CB49-02259F11E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C) Podle okruhu adresátů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Individuální akty</a:t>
            </a:r>
            <a:r>
              <a:rPr lang="cs-CZ" dirty="0">
                <a:solidFill>
                  <a:schemeClr val="tx1"/>
                </a:solidFill>
              </a:rPr>
              <a:t> – směřují na konkrétní osobu.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Např. rozhodnutí o přiznání důchodu.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Kolektivní akty</a:t>
            </a:r>
            <a:r>
              <a:rPr lang="cs-CZ" dirty="0">
                <a:solidFill>
                  <a:schemeClr val="tx1"/>
                </a:solidFill>
              </a:rPr>
              <a:t> – směřují na větší počet adresátů.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Např. rozhodnutí o povolení shromáždění.</a:t>
            </a:r>
          </a:p>
          <a:p>
            <a:r>
              <a:rPr lang="cs-CZ" b="1" dirty="0">
                <a:solidFill>
                  <a:schemeClr val="tx1"/>
                </a:solidFill>
              </a:rPr>
              <a:t>D) Podle podmíněnosti právní moci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Správní akty s možností odvolání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Lze se proti nim odvolat ke správnímu orgánu vyššího stupně.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Např. rozhodnutí o pokutě za přestupek.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Nezrušitelné správní akty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Lze je zrušit pouze za mimořádných podmínek (např. správní žalobou).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Např. rozhodnutí o vyvlastnění po uplynutí lhůty k odvolání.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B49517-8D18-14C4-C77F-E45FBDA8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459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7BF9-4609-C534-463B-994923726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34F63-F529-4837-DED8-2005A875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3E6B8F-4527-A813-B80C-3A58416CD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4. Přezkum individuálních správních aktů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Řádné opravné prostředky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Odvolání (§ 81 správního řádu) – podává se ke správnímu orgánu vyššího stupně.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Rozklad (§ 152 správního řádu) – používá se u rozhodnutí ministerstev.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Mimořádné opravné prostředky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Obnova řízení (§ 100 správního řádu) – pokud vyjdou najevo nové důkazy.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Přezkumné řízení (§ 94 správního řádu) – pokud bylo rozhodnutí vydáno v rozporu se zákonem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Soudní přezkum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 žaloba k krajskému soudu (§ 65 soudního řádu správního).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Kasační stížnost k Nejvyššímu správnímu soudu.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Občan podal odvolání proti rozhodnutí stavebního úřadu, který mu nepovolil stavbu rodinného domu. Krajský úřad rozhodnutí přezkoumal a zrušil jej pro nedostatečné odůvodnění.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AEA7FF-7203-5A80-0D7F-1F5777D5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207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E4B6-CF2E-90C1-9ECA-D35FB0ED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B3894-5E82-2F85-8BDE-6DC4E664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9D5AF7-F8D5-1DC6-FE3A-7F604BEF1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Závěr</a:t>
            </a:r>
          </a:p>
          <a:p>
            <a:r>
              <a:rPr lang="cs-CZ" dirty="0">
                <a:solidFill>
                  <a:schemeClr val="tx1"/>
                </a:solidFill>
              </a:rPr>
              <a:t>📌 Individuální správní akty jsou základním nástrojem výkonu veřejné správy, protože přímo ovlivňují práva a povinnosti jednotlivců.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Právní úprava zajišťuje jejich zákonnost, přezkoumatelnost a možnost nápravy.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Je klíčové, aby správní orgány dodržovaly základní zásady správního řízení a dbaly na řádné odůvodnění svých rozhodnutí.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EA5B12-BCDD-E19B-883E-13804562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350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D26F-95B7-781D-36F9-093A9CD81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97ED3-5CE3-A557-E16D-F34F409C7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V. Veřejnoprávní smlouvy</a:t>
            </a:r>
          </a:p>
        </p:txBody>
      </p:sp>
    </p:spTree>
    <p:extLst>
      <p:ext uri="{BB962C8B-B14F-4D97-AF65-F5344CB8AC3E}">
        <p14:creationId xmlns:p14="http://schemas.microsoft.com/office/powerpoint/2010/main" val="514822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46D41-DC63-AC09-0009-0EFCDFDD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8B0EA-535F-FD73-DC3E-15813A92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59B9A1-0EDF-9190-E042-6463FBCDB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1. Úvod do problematiky veřejnoprávních smluv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Definice: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Veřejnoprávní smlouvy představují zvláštní formu činnosti veřejné správy, která umožňuje dohodu mezi správními orgány, mezi správním orgánem a jednotlivcem nebo mezi jednotlivci, pokud k tomu mají veřejnoprávní zmocnění. Na rozdíl od individuálních správních aktů nejde o jednostranné rozhodování správního orgánu, ale o vzájemnou dohodu subjektů.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Právní základ: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Veřejnoprávní smlouvy jsou upraveny v § 159–170 správního řádu (zákon č. 500/2004 Sb.) a v dalších zvláštních zákonech.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Základní znaky veřejnoprávních smluv: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Dohodnutý obsah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vznikají na základě vzájemného konsensu.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Právní závaznost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– mají stejné právní účinky jako správní rozhodnutí.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Veřejnoprávní povaha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upravují výkon veřejné správy, nikoli vztahy mezi soukromými osobami.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D178F5-130A-EC4E-917B-420C622E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06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784B2-75DD-7A70-B803-3E04C976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862F6-EF22-6202-99CA-79B12AC0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6B09AB-4351-E4C7-6DD8-6EEDFBE29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 veřejnoprávní smlouvy: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Dohoda mezi obcí a stavebníkem o podmínkách připojení stavby na veřejnou infrastrukturu.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Smlouva mezi dvěma obcemi o společném zajišťování veřejné dopravy.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Dohoda mezi zdravotní pojišťovnou a zdravotnickým zařízením o úhradě zdravotních služeb.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3A7BA-1A8E-5E08-157A-4E2C234D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913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8871D-9B7F-BCB8-2ED4-40102515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41A4F-C5A4-2918-E785-21799F14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2B19B0-629E-AFEE-481C-22B3AAE0E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Druhy veřejnoprávních smluv </a:t>
            </a:r>
          </a:p>
          <a:p>
            <a:r>
              <a:rPr lang="cs-CZ" dirty="0">
                <a:solidFill>
                  <a:schemeClr val="tx1"/>
                </a:solidFill>
              </a:rPr>
              <a:t>Veřejnoprávní smlouvy lze dělit podle vztahů mezi stranami:</a:t>
            </a:r>
          </a:p>
          <a:p>
            <a:r>
              <a:rPr lang="cs-CZ" b="1" dirty="0">
                <a:solidFill>
                  <a:schemeClr val="tx1"/>
                </a:solidFill>
              </a:rPr>
              <a:t>A) Koordinační veřejnoprávní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Uzavírají je dva nebo více správních orgánů.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Slouží ke koordinaci výkonu veřejné správy mezi institucemi.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Dohoda mezi městskou policií a obcí o rozsahu spolupráce.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Smlouva mezi kraji o společné organizaci veřejné dopravy.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BC25EC-F83E-8547-721E-C1A5B043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202E-F187-43B2-BFF0-0DDFBA44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E1397-A4AE-2C42-C752-AEA7EBBD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2A511E-9F4D-A11F-2A87-1983F0F9A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585411"/>
            <a:ext cx="11144908" cy="459155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Formy činnosti veřejné správy – co to znamená? </a:t>
            </a:r>
          </a:p>
          <a:p>
            <a:r>
              <a:rPr lang="cs-CZ" dirty="0">
                <a:solidFill>
                  <a:schemeClr val="tx1"/>
                </a:solidFill>
              </a:rPr>
              <a:t>Formy činnosti veřejné správy představují právní i neformální nástroje, kterými veřejná správa realizuje své úkoly.</a:t>
            </a:r>
          </a:p>
          <a:p>
            <a:r>
              <a:rPr lang="cs-CZ" b="1" dirty="0">
                <a:solidFill>
                  <a:schemeClr val="tx1"/>
                </a:solidFill>
              </a:rPr>
              <a:t>Důležité je si uvědomit, že: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Veřejná správa nefunguje jen na základě právních předpisů, ale i prostřednictvím různých faktických úkonů.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Některé činnosti veřejné správy mají přímý právní dopad, jiné jsou spíše organizační a technické.</a:t>
            </a:r>
          </a:p>
          <a:p>
            <a:r>
              <a:rPr lang="cs-CZ" b="1" dirty="0">
                <a:solidFill>
                  <a:schemeClr val="tx1"/>
                </a:solidFill>
              </a:rPr>
              <a:t>Dělení forem činnosti veřejné správy: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Právní činnosti</a:t>
            </a:r>
            <a:r>
              <a:rPr lang="cs-CZ" dirty="0">
                <a:solidFill>
                  <a:schemeClr val="tx1"/>
                </a:solidFill>
              </a:rPr>
              <a:t> – vedou ke vzniku, změně nebo zániku práv a povinností.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Např. vydání stavebního povolení, rozhodnutí o pokutě za přestupek.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Faktické činnosti</a:t>
            </a:r>
            <a:r>
              <a:rPr lang="cs-CZ" dirty="0">
                <a:solidFill>
                  <a:schemeClr val="tx1"/>
                </a:solidFill>
              </a:rPr>
              <a:t> – nemají právní účinky, ale ovlivňují výkon veřejné správy.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Např. poskytování informací veřejnosti, vydávání statistik, technické kontroly.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obecní úřad vydá rozhodnutí o odstranění černé skládky, jde o právní činnost.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stejný úřad pouze informuje občany, jak správně třídit odpad, jde o faktickou činnost.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4DAE28-356D-88CE-2BF2-7A8C34A2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780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ECFC3-419B-4A9C-4017-B1D4DD19E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D4D71-DA9A-EDB2-7EDB-86E238E2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46E658-0F1B-8EBB-4569-85E490A62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B) Subordinační veřejnoprávní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Uzavírají je správní orgán a jednotlivec.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Nahrazují správní rozhodnutí, pokud právní předpis umožňuje dohodu místo jednostranného aktu.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Dohoda o přijetí opatření k nápravě místo uložení sankce v přestupkovém řízení.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Dohoda o poskytnutí dotace mezi státem a neziskovou organizací.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59A636-96E4-9666-6132-023D5661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776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72DD-8177-21A9-22F5-DCF58979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8A030-E2BE-27C7-7246-A94A907C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7251A3-F75B-2EE5-0FBB-F23571C93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C) Smíšené veřejnoprávní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Uzavírají je jednotlivci mezi sebou, ale potřebují souhlas správního orgánu.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Smlouva mezi dvěma vlastníky sousedních pozemků o změně přístupu k veřejné komunikaci, která vyžaduje schválení stavebního úřadu.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Dohoda mezi provozovatelem zdravotnického zařízení a pacientem o poskytování zdravotní péče hrazené z veřejného zdravotního pojištění.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Rozdíl mezi veřejnoprávní a soukromoprávní smlouvou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Veřejnoprávní smlouva upravuje veřejné zájmy a podléhá správnímu dozoru.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Soukromoprávní smlouva upravuje vztahy mezi soukromými osobami podle občanského zákoníku.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56659D-C5FB-675E-C35D-0D5D1192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42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19B44-A293-B2D6-B38F-B169F931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B3CB3-1065-092C-6B51-6325AB97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859252-BEAC-EE5B-88C7-3153274C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Uzavírání veřejnoprávních smluv a jejich přezkum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Postup uzavírání veřejnoprávních smluv: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Dohoda stran – subjekty se musí dohodnout na obsahu.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Dodržení zákonných podmínek – smlouva nesmí odporovat zákonu nebo obcházet právní předpisy.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Souhlas nadřízeného správního orgánu – u některých smluv je nutný souhlas (např. smlouva mezi obcemi o přenesené působnosti).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Veřejnoprávní přezkum – správní orgán nebo soud může smlouvu přezkoumat a případně ji zrušit.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FD918B-31FF-A2B7-0C57-78AEE05A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329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37796-654B-F492-3FB9-70B9A860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7220C-2DBD-1269-F8FB-33AE158A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C28BA1-8748-7436-7A3F-7987FF1EF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Důvody neplatnosti veřejnoprávní smlouvy (§ 159 správního řádu)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Rozpor se zákonem – pokud smlouva porušuje právní předpisy.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Obcházení zákona – např. dohoda, která fakticky zakládá nepřípustnou diskriminaci.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Rozpor s veřejným zájmem – pokud ohrožuje veřejné služby nebo správu.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Chybějící souhlas oprávněného orgánu – pokud smlouva podléhá schválení a nebyla řádně schválena.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Možnosti přezkumu veřejnoprávních smluv: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 soudy – mohou smlouvu zrušit pro nezákonnost.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 orgány – mohou smlouvu prohlásit za neplatnou, pokud odporuje právním předpisům.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Ústavní soud – pokud smlouva zasahuje do základních práv a svobod.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 z praxe: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Obec uzavřela smlouvu s podnikatelem o výstavbě cyklostezky s tím, že podnikatel získá výhradní právo k užívání cyklostezky. Soud smlouvu zrušil, protože byla v rozporu s veřejným zájmem.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643E5-604C-145D-2F62-52512E4A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713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5E46D-41D2-646E-8BB0-50BD907F9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B4BBB-097A-1C79-5857-8D4C4E30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728BD2-AA4A-E081-9499-960C74111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4. Praktické problémy veřejnoprávních smluv a jejich řešení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Nejasnosti v právní úpravě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Některé zákony umožňují uzavírání veřejnoprávních smluv, ale nevymezují přesné podmínky.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Řešení: Judikatura správních soudů pomáhá vymezit pravidla.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Problémy s přezkumem smluv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 soudy přezkoumávají veřejnoprávní smlouvy jen v omezených případech.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Řešení: Posílit kontrolní mechanismy správních orgánů.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Smlouvy v rozporu se zákonem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Například obce mohou uzavřít smlouvy, které neoprávněně zvýhodňují konkrétní subjekty.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Řešení: Možnost zásahu správního orgánu nebo státního zastupitelství.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Judikatura: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Nejvyšší správní soud potvrdil zrušení veřejnoprávní smlouvy mezi městem a developerskou firmou, která neoprávněně zvýhodňovala investora na úkor veřejného zájmu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DAA667-A436-6B93-F951-F721035D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89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6FB4-DB1F-3AE3-CD4A-BE19EDBD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17C1A-D283-84DA-A7F6-B3EF90188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VI. Ostatní formy činnosti veřejné správy </a:t>
            </a:r>
          </a:p>
        </p:txBody>
      </p:sp>
    </p:spTree>
    <p:extLst>
      <p:ext uri="{BB962C8B-B14F-4D97-AF65-F5344CB8AC3E}">
        <p14:creationId xmlns:p14="http://schemas.microsoft.com/office/powerpoint/2010/main" val="1948261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B4500-5827-9E8E-38F5-F3669980E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6F6F6-6E2C-3FE2-EE52-90FC8BCA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D9FB30-9CA2-B2E4-03C2-ACAD64263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1. Úvod do problematiky </a:t>
            </a:r>
          </a:p>
          <a:p>
            <a:r>
              <a:rPr lang="cs-CZ" b="0" dirty="0">
                <a:solidFill>
                  <a:schemeClr val="tx1"/>
                </a:solidFill>
              </a:rPr>
              <a:t>Veřejná správa nevykonává svou činnost pouze prostřednictvím normotvorné činnosti, individuálních správních aktů a veřejnoprávních smluv, ale využívá i další specifické formy činnosti, které hrají důležitou roli v jejím fungování. Tyto formy mají buď právně závazný charakter (např. faktické zásahy), nebo jsou spíše organizační a doporučující povahy (např. doporučení a programové akty).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Důvody existence dalších forem činnosti veřejné správy: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Potřeba flexibility – správní orgány musí být schopny reagovat na různé situace mimo standardní rozhodovací mechanismy.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Efektivita veřejné správy – některé činnosti lze vykonávat rychleji a méně formálně.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Doplňkový charakter – často doplňují hlavní formy správní činnosti.</a:t>
            </a:r>
          </a:p>
          <a:p>
            <a:r>
              <a:rPr lang="cs-CZ" dirty="0">
                <a:solidFill>
                  <a:schemeClr val="tx1"/>
                </a:solidFill>
              </a:rPr>
              <a:t>🔹 Mezi ostatní formy činnosti veřejné správy patří zejména: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Faktické úkony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Operativně-organizační úkony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Veřejnoprávní plánování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Doporučení a instrukce</a:t>
            </a:r>
          </a:p>
          <a:p>
            <a:r>
              <a:rPr lang="cs-CZ" dirty="0">
                <a:solidFill>
                  <a:schemeClr val="tx1"/>
                </a:solidFill>
              </a:rPr>
              <a:t>Každá z těchto forem má své specifické uplatnění v praxi veřejné správy.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25E349-16F6-AEA8-EDDE-8E9EA83C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168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6AA94-5D4B-A7C3-8B26-FED7E18C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A5C41-8CC7-8B45-F3AE-1AD6181C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0161A0-8486-1FBC-76F5-90F1F00C5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Faktické úkony veřejné správy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Definice: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Faktické úkony jsou činnosti veřejné správy, které mají právní účinky, ale nejsou vydány ve formě správního rozhodnutí nebo jiného normativního aktu.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Příklady faktických úkonů: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Dopravní značení – příkazová, zákazová nebo informativní dopravní značka na komunikaci.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Ověřování listin a podpisů – úředník městského úřadu ověřuje podpis občana.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Zásah policie nebo strážníků – např. zpacifikování agresivního pachatele.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Výzva úředníka k opuštění budovy úřadu – např. v případě narušování pořádku.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Zákaz vstupu do určitých prostor – např. při epidemii nebo živelných pohromách.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Právní aspekty faktických úkonů: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Mohou být vynutitelné – např. zásah policie je závazný.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Nejsou formálním rozhodnutím – nelze proti nim podat standardní odvolání.</a:t>
            </a:r>
          </a:p>
          <a:p>
            <a:pPr>
              <a:buFont typeface="+mj-lt"/>
              <a:buAutoNum type="arabicPeriod"/>
            </a:pPr>
            <a:r>
              <a:rPr lang="cs-CZ" b="0" dirty="0">
                <a:solidFill>
                  <a:schemeClr val="tx1"/>
                </a:solidFill>
              </a:rPr>
              <a:t>Možnost přezkumu </a:t>
            </a:r>
            <a:r>
              <a:rPr lang="cs-CZ" b="1" dirty="0">
                <a:solidFill>
                  <a:schemeClr val="tx1"/>
                </a:solidFill>
              </a:rPr>
              <a:t>soudem</a:t>
            </a:r>
            <a:r>
              <a:rPr lang="cs-CZ" dirty="0">
                <a:solidFill>
                  <a:schemeClr val="tx1"/>
                </a:solidFill>
              </a:rPr>
              <a:t> – pokud se dotýkají základních práv a svobod (např. zásah policie může být přezkoumán správním soudem).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Judikatura: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Ústavní soud se opakovaně zabýval otázkou přiměřenosti faktických úkonů, například u zásahů městské policie vůči demonstrantům.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7EDB35-9D7A-DC65-E779-8536E88E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442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A797C-E422-D544-EDF2-5D51422ED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17DE1-A2E8-417B-29EE-67AFCE74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5F4BBE-3B10-97AC-2F1C-828A0EA3A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Operativně-organizační úkony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Definice: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Operativně-organizační úkony jsou činnosti správních orgánů, které nezakládají přímá práva a povinnosti vůči jednotlivcům, ale ovlivňují vnitřní chod veřejné správy.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Příklady operativně-organizačních úkonů: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Organizační opatření v rámci úřadu – změna pracovních postupů v kanceláři obecního úřadu.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Rozvrh služeb policistů nebo úředníků – přidělování směn.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Instrukce podřízeným pracovníkům – např. pokyny pro odbavování žádostí o občanské průkazy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Právní povaha: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Nejsou adresovány veřejnosti, ale vnitřně ovlivňují fungování úřadu.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Nelze se proti nim odvolat, protože nezasahují do práv jednotlivců.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Mohou být přezkoumávány v rámci pracovněprávních sporů nebo kontroly nadřízenými orgány.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 z praxe: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Ministerstvo vnitra vydá pokyn pro krajské úřady o zjednodušení procesu vydávání cestovních pasů.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6AF64D-8130-AF59-7210-C6D968AB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19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B302-A0D8-8288-7E54-4F8825B7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4B262-CA75-EE3D-9AA8-92CB071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7DE37D-0C85-9A95-D70A-8E47581BC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Definice: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Veřejnoprávní plánování spočívá ve stanovení cílů a strategií veřejné správy, které mají dlouhodobý význam pro rozvoj společnosti.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Příklady veřejnoprávního plánování: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Územní plánování – rozhoduje o tom, kde se mohou stavět nové budovy a infrastruktura.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Strategické plány rozvoje měst a obcí – plánování investic do veřejných budov, škol nebo nemocnic.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Plán rozvoje dopravní sítě – např. rozhodnutí o stavbě nové dálnice.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Právní povaha: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Plány nemají bezprostřední právní účinky pro jednotlivce, ale ovlivňují budoucí správní rozhodování.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Jsou závazné pro orgány veřejné správy, které se jimi řídí při vydávání konkrétních rozhodnutí.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Lze je napadnout soudní cestou, pokud odporují zákonu (např. územní plán může být napaden u správního soudu).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Judikatura: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Nejvyšší správní soud již několikrát rozhodoval o nezákonnosti územních plánů, které nebyly v souladu s veřejným zájmem nebo dostatečně nechránily práva vlastníků pozemků.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8BD2E8-1523-3E86-A6CC-3BBEE7F3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4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552A-A1B9-D907-8A15-08884AB8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FE224-3602-04BF-EC1A-ECB7EDD3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1B2A65-0805-38DA-5D5C-9A9BD12F2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585411"/>
            <a:ext cx="11144908" cy="459155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3. Proč je důležité rozlišovat formy činnosti veřejné správy?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 hlediska právních důsledků: právní činnosti zavazují subjekty, zatímco faktické činnosti nemají právní závaznost.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 hlediska možnosti přezkumu: právní akty lze napadnout u soudu, faktické činnosti nikoliv.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 hlediska flexibility: některé činnosti (např. vydání rozhodnutí) jsou formálně předepsané, jiné (např. komunikace s občany) probíhají volněji.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Příklad: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finanční úřad vydá rozhodnutí o doměření daně, občan se může bránit odvoláním nebo žalobou.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Pokud finanční úřad zveřejní metodický pokyn k výpočtu daně, jde pouze o doporučení, které není závazné.</a:t>
            </a:r>
          </a:p>
          <a:p>
            <a:r>
              <a:rPr lang="cs-CZ" dirty="0">
                <a:solidFill>
                  <a:schemeClr val="tx1"/>
                </a:solidFill>
              </a:rPr>
              <a:t>Toto rozlišení je klíčové pro správné pochopení fungování veřejné správy a jejího vztahu k jednotlivcům i organizacím.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4D0D95-CAFB-8E17-7E0D-5A9385EE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508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4C8E-F618-E59B-6273-6C28DD64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4AE6-DCB5-4166-B12E-222D3CC3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74D984-13BA-0ABD-FD36-3B9154FDC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5. Doporučení a instrukce 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Definice: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Doporučení a instrukce jsou nezávazné akty veřejné správy, které mají orientační nebo usměrňující charakter.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Příklady doporučení a instrukcí: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Metodické pokyny ministerstva – např. pro úřady práce, jak správně posuzovat žádosti o dávky.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Etické kodexy veřejných institucí – např. kodex chování státních zaměstnanců.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Doporučení hygienických stanic – např. doporučení nošení roušek při epidemii.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Právní povaha: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Nejsou právně závazné, ale mají silný vliv na správní praxi.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 orgány se jimi často řídí, i když nejsou povinné.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Mohou být podkladem pro následná správní rozhodnutí.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Příklad z praxe: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Ministerstvo zdravotnictví vydá doporučení pro nemocnice týkající se očkování proti chřipce u zdravotníků. Nemocnice se jím nemusí řídit, ale většina ho respektuje.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4CB1B1-E274-7B93-0163-866ABE50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11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67172-2284-9510-512E-315B8F756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C4BD0-B506-C4BA-09C3-2EF4279E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24BA62-9451-4655-29E3-79B55BA0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6. Závěr</a:t>
            </a:r>
          </a:p>
          <a:p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Ostatní formy činnosti veřejné správy doplňují tradiční formy jako normativní akty, individuální správní akty a veřejnoprávní smlouvy.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Faktické úkony a veřejnoprávní plánování mohou mít významné právní důsledky, a proto podléhají i určitému přezkumu.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Operativně-organizační úkony a doporučení nemají přímé právní účinky, ale ovlivňují každodenní fungování veřejné správy.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📌 </a:t>
            </a:r>
            <a:r>
              <a:rPr lang="cs-CZ" b="1" dirty="0">
                <a:solidFill>
                  <a:schemeClr val="tx1"/>
                </a:solidFill>
              </a:rPr>
              <a:t>Každá z těchto forem má své specifické uplatnění a musí být používána v souladu s právními předpisy a zásadami veřejné správy.</a:t>
            </a:r>
            <a:endParaRPr lang="cs-CZ" dirty="0">
              <a:solidFill>
                <a:schemeClr val="tx1"/>
              </a:solidFill>
            </a:endParaRP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7C793-B3A4-B3BE-0693-83ABBAF1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541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52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8140-150C-3A64-CC84-24C23D8D9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ABBF2-9D3C-1A25-B650-9BCC0506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5CD1E7-2D30-0DAE-89BA-B0B93E7FA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585411"/>
            <a:ext cx="11144908" cy="459155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Shrnutí hlavních bodů:</a:t>
            </a:r>
          </a:p>
          <a:p>
            <a:r>
              <a:rPr lang="cs-CZ" dirty="0">
                <a:solidFill>
                  <a:schemeClr val="tx1"/>
                </a:solidFill>
              </a:rPr>
              <a:t>✅ </a:t>
            </a:r>
            <a:r>
              <a:rPr lang="cs-CZ" b="0" dirty="0">
                <a:solidFill>
                  <a:schemeClr val="tx1"/>
                </a:solidFill>
              </a:rPr>
              <a:t>Veřejná správa zahrnuje činnosti státu, samosprávy a dalších veřejných subjektů.</a:t>
            </a:r>
          </a:p>
          <a:p>
            <a:br>
              <a:rPr lang="cs-CZ" b="0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✅ Formy činnosti veřejné správy mohou být právní (např. rozhodnutí) nebo faktické (např. poskytování informací).</a:t>
            </a:r>
          </a:p>
          <a:p>
            <a:br>
              <a:rPr lang="cs-CZ" b="0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✅ Právní akty veřejné správy mohou být přezkoumány soudem, zatímco faktické činnosti většinou ne.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EC2EC2-A750-9417-76E2-C4DB67A1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5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4C204-35FC-2C1C-E973-4C7B2DE74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AA94-2EE2-03E6-C856-EE4AAE97D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II. Klasifikace forem činnosti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00890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2AE1-824C-8046-58E2-E535B1FC4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04BD1-0D1D-84AA-E8CA-4DAE5F5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4FB106-895E-4D19-2914-257139FDF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1. Úvod do klasifikace forem činnosti veřejné správy </a:t>
            </a:r>
          </a:p>
          <a:p>
            <a:r>
              <a:rPr lang="cs-CZ" b="0" dirty="0">
                <a:solidFill>
                  <a:schemeClr val="tx1"/>
                </a:solidFill>
              </a:rPr>
              <a:t>Veřejná správa se v rámci své činnosti realizuje různými právními i faktickými způsoby. Tyto formy lze systematicky třídit, což umožňuje lepší pochopení jejich právních důsledků a praktického dopadu na občany i organizace.</a:t>
            </a:r>
          </a:p>
          <a:p>
            <a:r>
              <a:rPr lang="cs-CZ" b="1" dirty="0">
                <a:solidFill>
                  <a:schemeClr val="tx1"/>
                </a:solidFill>
              </a:rPr>
              <a:t>Základní otázky, které si při klasifikaci klademe: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Které činnosti veřejné správy mají přímý právní účinek a které nikoliv?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Které činnosti veřejné správy vyžadují formální postupy?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Jaký je vztah mezi správními akty, veřejnoprávními smlouvami a faktickými úkony?</a:t>
            </a:r>
          </a:p>
          <a:p>
            <a:r>
              <a:rPr lang="cs-CZ" dirty="0">
                <a:solidFill>
                  <a:schemeClr val="tx1"/>
                </a:solidFill>
              </a:rPr>
              <a:t>🔹 </a:t>
            </a:r>
            <a:r>
              <a:rPr lang="cs-CZ" b="1" dirty="0">
                <a:solidFill>
                  <a:schemeClr val="tx1"/>
                </a:solidFill>
              </a:rPr>
              <a:t>Klíčový rozdíl: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Právní formy činnosti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mají normativní či individuální právní účinky (např. rozhodnutí, opatření obecné povahy).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Faktické formy činnosti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b="0" dirty="0">
                <a:solidFill>
                  <a:schemeClr val="tx1"/>
                </a:solidFill>
              </a:rPr>
              <a:t>nemají přímé právní důsledky, ale mohou ovlivnit výkon veřejné správy (např. metodické pokyny, kontrolní činnost).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2885C0-EE32-4E35-4887-B9393CFD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6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464F4-B595-D2B1-DB7D-3611B50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1239A-D70D-64C8-FF56-EC9A5E6D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činnosti veřejné správy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5C6653-51B1-9E71-7A5E-38BEE5035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355834"/>
            <a:ext cx="11144908" cy="482112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Základní klasifikace forem činnosti veřejné správy (10 min.)</a:t>
            </a:r>
          </a:p>
          <a:p>
            <a:r>
              <a:rPr lang="cs-CZ" b="1" dirty="0">
                <a:solidFill>
                  <a:schemeClr val="tx1"/>
                </a:solidFill>
              </a:rPr>
              <a:t>A) Právní formy činnosti veřejné správy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Tato kategorie zahrnuje všechny činnosti, které vedou k vytvoření, změně nebo zániku právních vztahů mezi veřejnou správou a jednotlivci.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1. Normativní správní akty (právní předpisy vydané veřejnou správou)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Obecně závazné právní normy vydávané správními orgány.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Příklad: Vyhlášky obcí a krajů (např. zákaz konzumace alkoholu na veřejnosti), nařízení vlády.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Specifikum: Nepodléhají soudnímu přezkumu ve správním soudnictví, ale mohou být přezkoumány Ústavním soudem.</a:t>
            </a:r>
          </a:p>
          <a:p>
            <a:r>
              <a:rPr lang="cs-CZ" dirty="0">
                <a:solidFill>
                  <a:schemeClr val="tx1"/>
                </a:solidFill>
              </a:rPr>
              <a:t>➡ </a:t>
            </a:r>
            <a:r>
              <a:rPr lang="cs-CZ" b="1" dirty="0">
                <a:solidFill>
                  <a:schemeClr val="tx1"/>
                </a:solidFill>
              </a:rPr>
              <a:t>2. Individuální správní akty (rozhodnutí v konkrétní věci)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Správní akty adresované jednotlivci nebo konkrétní skupině osob.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Příklad: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Stavební povolení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Pokuta za přestupek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Povolení k provozování taxislužby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Možnost přezkumu: Možnost odvolání, správní žaloby, případně zásah Ústavního soudu.</a:t>
            </a:r>
          </a:p>
          <a:p>
            <a:endParaRPr lang="cs-CZ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DADDDA-E48F-12CD-D5F7-DB1CE634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662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4836</Words>
  <Application>Microsoft Office PowerPoint</Application>
  <PresentationFormat>Širokoúhlá obrazovka</PresentationFormat>
  <Paragraphs>490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Aptos</vt:lpstr>
      <vt:lpstr>Arial</vt:lpstr>
      <vt:lpstr>Calibri</vt:lpstr>
      <vt:lpstr>Motiv Office</vt:lpstr>
      <vt:lpstr> Správní právo Formy činnosti veřejné správy </vt:lpstr>
      <vt:lpstr>I. Úvod do problematiky forem činnosti veřejné správy</vt:lpstr>
      <vt:lpstr>Formy činnosti veřejné správy</vt:lpstr>
      <vt:lpstr>Formy činnosti veřejné správy</vt:lpstr>
      <vt:lpstr>Formy činnosti veřejné správy</vt:lpstr>
      <vt:lpstr>Formy činnosti veřejné správy</vt:lpstr>
      <vt:lpstr>II. Klasifikace forem činnosti veřejné správy</vt:lpstr>
      <vt:lpstr>Formy činnosti veřejné správy</vt:lpstr>
      <vt:lpstr>Formy činnosti veřejné správy</vt:lpstr>
      <vt:lpstr>Formy činnosti veřejné správy</vt:lpstr>
      <vt:lpstr>Formy činnosti veřejné správy</vt:lpstr>
      <vt:lpstr>Formy činnosti veřejné správy</vt:lpstr>
      <vt:lpstr>Formy činnosti veřejné správy</vt:lpstr>
      <vt:lpstr>Formy činnosti veřejné správy</vt:lpstr>
      <vt:lpstr>Formy činnosti veřejné správy</vt:lpstr>
      <vt:lpstr>III. 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Normativní činnost veřejné správy</vt:lpstr>
      <vt:lpstr>IV. Individuální správní akty</vt:lpstr>
      <vt:lpstr>Individuální správní akty</vt:lpstr>
      <vt:lpstr>Individuální správní akty</vt:lpstr>
      <vt:lpstr>Individuální správní akty</vt:lpstr>
      <vt:lpstr>Individuální správní akty</vt:lpstr>
      <vt:lpstr>Individuální správní akty</vt:lpstr>
      <vt:lpstr>Individuální správní akty</vt:lpstr>
      <vt:lpstr>Individuální správní akty</vt:lpstr>
      <vt:lpstr>Individuální správní akty</vt:lpstr>
      <vt:lpstr>V. Veřejnoprávní smlouvy</vt:lpstr>
      <vt:lpstr>Veřejnoprávní smlouvy</vt:lpstr>
      <vt:lpstr>Veřejnoprávní smlouvy</vt:lpstr>
      <vt:lpstr>Veřejnoprávní smlouvy</vt:lpstr>
      <vt:lpstr>Veřejnoprávní smlouvy</vt:lpstr>
      <vt:lpstr>Veřejnoprávní smlouvy</vt:lpstr>
      <vt:lpstr>Veřejnoprávní smlouvy</vt:lpstr>
      <vt:lpstr>Veřejnoprávní smlouvy</vt:lpstr>
      <vt:lpstr>Veřejnoprávní smlouvy</vt:lpstr>
      <vt:lpstr>VI. Ostatní formy činnosti veřejné správy </vt:lpstr>
      <vt:lpstr>Ostatní formy činnosti veřejné správy</vt:lpstr>
      <vt:lpstr>Ostatní formy činnosti veřejné správy</vt:lpstr>
      <vt:lpstr>Ostatní formy činnosti veřejné správy</vt:lpstr>
      <vt:lpstr>Ostatní formy činnosti veřejné správy</vt:lpstr>
      <vt:lpstr>Ostatní formy činnosti veřejné správy</vt:lpstr>
      <vt:lpstr>Ostatní formy činnosti veřejné správy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Košinárová Barbora JUDr. Ph.D.</cp:lastModifiedBy>
  <cp:revision>10</cp:revision>
  <dcterms:created xsi:type="dcterms:W3CDTF">2025-01-18T09:44:04Z</dcterms:created>
  <dcterms:modified xsi:type="dcterms:W3CDTF">2026-03-25T12:10:13Z</dcterms:modified>
</cp:coreProperties>
</file>