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67" r:id="rId4"/>
    <p:sldId id="311" r:id="rId5"/>
    <p:sldId id="312" r:id="rId6"/>
    <p:sldId id="313" r:id="rId7"/>
    <p:sldId id="314" r:id="rId8"/>
    <p:sldId id="26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112" d="100"/>
          <a:sy n="112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xmlns="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20.03.2026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xmlns="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xmlns="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xmlns="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xmlns="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97" y="223229"/>
            <a:ext cx="11538729" cy="4388818"/>
          </a:xfrm>
        </p:spPr>
        <p:txBody>
          <a:bodyPr>
            <a:norm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>Sociální </a:t>
            </a:r>
            <a:r>
              <a:rPr lang="pl-PL" sz="3600" dirty="0" smtClean="0"/>
              <a:t>vědy A NeNaplněnÁ očekávání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2000" i="1" dirty="0" smtClean="0"/>
              <a:t>SOciologie</a:t>
            </a:r>
            <a:endParaRPr lang="pl-PL" sz="2000" b="1" i="1" u="sng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D73BDB4-F987-640E-1A3F-BA4B3FF60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28696" y="4950212"/>
            <a:ext cx="7641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2. týden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Karel </a:t>
            </a:r>
            <a:r>
              <a:rPr lang="cs-CZ" b="1" dirty="0">
                <a:solidFill>
                  <a:schemeClr val="bg1"/>
                </a:solidFill>
              </a:rPr>
              <a:t>B. </a:t>
            </a:r>
            <a:r>
              <a:rPr lang="cs-CZ" b="1" dirty="0" smtClean="0">
                <a:solidFill>
                  <a:schemeClr val="bg1"/>
                </a:solidFill>
              </a:rPr>
              <a:t>Müller </a:t>
            </a:r>
          </a:p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www.karelmuller.eu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6" y="115358"/>
            <a:ext cx="204311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15358"/>
            <a:ext cx="2051517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04" y="115358"/>
            <a:ext cx="207946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396" y="343780"/>
            <a:ext cx="10706099" cy="867861"/>
          </a:xfrm>
        </p:spPr>
        <p:txBody>
          <a:bodyPr/>
          <a:lstStyle/>
          <a:p>
            <a:r>
              <a:rPr lang="cs-CZ" dirty="0" smtClean="0"/>
              <a:t>K čemu je sociologie </a:t>
            </a:r>
            <a:br>
              <a:rPr lang="cs-CZ" dirty="0" smtClean="0"/>
            </a:br>
            <a:r>
              <a:rPr lang="cs-CZ" dirty="0" smtClean="0"/>
              <a:t>(sociální vědy)?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258" y="1818949"/>
            <a:ext cx="10706100" cy="4635245"/>
          </a:xfrm>
        </p:spPr>
        <p:txBody>
          <a:bodyPr>
            <a:normAutofit/>
          </a:bodyPr>
          <a:lstStyle/>
          <a:p>
            <a:r>
              <a:rPr lang="cs-CZ" altLang="cs-CZ" dirty="0"/>
              <a:t>Nomotetické a idiografické vědy</a:t>
            </a:r>
          </a:p>
          <a:p>
            <a:r>
              <a:rPr lang="cs-CZ" altLang="cs-CZ" dirty="0" smtClean="0"/>
              <a:t>Starost o liberální hodnoty, o občanskou společnost </a:t>
            </a:r>
          </a:p>
          <a:p>
            <a:pPr lvl="1"/>
            <a:r>
              <a:rPr lang="cs-CZ" altLang="cs-CZ" dirty="0" smtClean="0"/>
              <a:t>o </a:t>
            </a:r>
            <a:r>
              <a:rPr lang="cs-CZ" altLang="cs-CZ" dirty="0"/>
              <a:t>tržní hospodářství (ekonomie), </a:t>
            </a:r>
            <a:r>
              <a:rPr lang="cs-CZ" altLang="cs-CZ" dirty="0" smtClean="0"/>
              <a:t>o liberální demokracii (politologie)</a:t>
            </a:r>
          </a:p>
          <a:p>
            <a:r>
              <a:rPr lang="cs-CZ" altLang="cs-CZ" dirty="0" smtClean="0"/>
              <a:t>FAKTORY: náboženské války, renesance/osvícenství, VFR, průmyslová revoluce, liberalizace, demokratizace</a:t>
            </a:r>
          </a:p>
          <a:p>
            <a:r>
              <a:rPr lang="cs-CZ" altLang="cs-CZ" dirty="0" smtClean="0"/>
              <a:t>Jak zajistit, aby se lidé dobrovolně řídili zákony (Joseph von </a:t>
            </a:r>
            <a:r>
              <a:rPr lang="cs-CZ" altLang="cs-CZ" dirty="0" err="1" smtClean="0"/>
              <a:t>Sonnenfels</a:t>
            </a:r>
            <a:r>
              <a:rPr lang="cs-CZ" altLang="cs-CZ" dirty="0" smtClean="0"/>
              <a:t>, 1732 až 1817, policejní věda – kontrola, víra v sociální inženýrství) </a:t>
            </a:r>
          </a:p>
          <a:p>
            <a:r>
              <a:rPr lang="cs-CZ" altLang="cs-CZ" dirty="0" smtClean="0"/>
              <a:t>Motivace: Smířit </a:t>
            </a:r>
            <a:r>
              <a:rPr lang="cs-CZ" altLang="cs-CZ" dirty="0"/>
              <a:t>pokrok a řád, sociální změnu a kontinuitu </a:t>
            </a:r>
          </a:p>
          <a:p>
            <a:r>
              <a:rPr lang="cs-CZ" altLang="cs-CZ" dirty="0" smtClean="0"/>
              <a:t>Sociální vědy jako „sociální </a:t>
            </a:r>
            <a:r>
              <a:rPr lang="cs-CZ" altLang="cs-CZ" dirty="0"/>
              <a:t>fyzika“ </a:t>
            </a:r>
            <a:r>
              <a:rPr lang="cs-CZ" altLang="cs-CZ" dirty="0" smtClean="0"/>
              <a:t>(motivace Newton/science</a:t>
            </a:r>
            <a:r>
              <a:rPr lang="cs-CZ" altLang="cs-CZ" dirty="0"/>
              <a:t>)</a:t>
            </a:r>
          </a:p>
          <a:p>
            <a:r>
              <a:rPr lang="cs-CZ" altLang="cs-CZ" dirty="0" smtClean="0"/>
              <a:t>Očekávání: (1) předpovídat a (2) řídit sociální změny, (3) vytvořit systém </a:t>
            </a:r>
            <a:r>
              <a:rPr lang="cs-CZ" altLang="cs-CZ" dirty="0"/>
              <a:t>univerzálního </a:t>
            </a:r>
            <a:r>
              <a:rPr lang="cs-CZ" altLang="cs-CZ" dirty="0" smtClean="0"/>
              <a:t>vědění/pozitivního, objektivního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884" y="1"/>
            <a:ext cx="2058116" cy="30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130" y="1"/>
            <a:ext cx="1625515" cy="26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Predikce a řiditelnost sociálních změn (?)</a:t>
            </a:r>
            <a:br>
              <a:rPr lang="cs-CZ" alt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800" dirty="0" smtClean="0"/>
              <a:t>Společnost není příroda, lidé nejsou předměty</a:t>
            </a:r>
          </a:p>
          <a:p>
            <a:pPr lvl="1"/>
            <a:r>
              <a:rPr lang="cs-CZ" altLang="cs-CZ" sz="2800" dirty="0" smtClean="0"/>
              <a:t>A/symetrie mezi minulostí a budoucností</a:t>
            </a:r>
          </a:p>
          <a:p>
            <a:pPr lvl="1"/>
            <a:r>
              <a:rPr lang="cs-CZ" altLang="cs-CZ" sz="2800" dirty="0" err="1" smtClean="0"/>
              <a:t>Multikauzalita</a:t>
            </a:r>
            <a:endParaRPr lang="cs-CZ" altLang="cs-CZ" sz="2800" dirty="0" smtClean="0"/>
          </a:p>
          <a:p>
            <a:pPr lvl="1"/>
            <a:r>
              <a:rPr lang="cs-CZ" altLang="cs-CZ" sz="2800" dirty="0" smtClean="0"/>
              <a:t>Nezamýšlené </a:t>
            </a:r>
            <a:r>
              <a:rPr lang="cs-CZ" altLang="cs-CZ" sz="2800" dirty="0"/>
              <a:t>důsledky </a:t>
            </a:r>
            <a:r>
              <a:rPr lang="cs-CZ" altLang="cs-CZ" sz="2800" dirty="0" smtClean="0"/>
              <a:t>jednání (pozitivní, negativní)</a:t>
            </a:r>
            <a:r>
              <a:rPr lang="cs-CZ" altLang="cs-CZ" sz="2800" dirty="0"/>
              <a:t>	</a:t>
            </a:r>
          </a:p>
          <a:p>
            <a:pPr lvl="1"/>
            <a:r>
              <a:rPr lang="cs-CZ" altLang="cs-CZ" sz="2800" dirty="0"/>
              <a:t>Sociální </a:t>
            </a:r>
            <a:r>
              <a:rPr lang="cs-CZ" altLang="cs-CZ" sz="2800" dirty="0" smtClean="0"/>
              <a:t>reflexivita, reflexivita/</a:t>
            </a:r>
            <a:r>
              <a:rPr lang="cs-CZ" altLang="cs-CZ" sz="2800" dirty="0" err="1" smtClean="0"/>
              <a:t>cirkularita</a:t>
            </a:r>
            <a:r>
              <a:rPr lang="cs-CZ" altLang="cs-CZ" sz="2800" dirty="0" smtClean="0"/>
              <a:t> vědění (</a:t>
            </a:r>
            <a:r>
              <a:rPr lang="cs-CZ" altLang="cs-CZ" sz="2800" dirty="0" err="1" smtClean="0"/>
              <a:t>Giddens</a:t>
            </a:r>
            <a:r>
              <a:rPr lang="cs-CZ" altLang="cs-CZ" sz="2800" dirty="0" smtClean="0"/>
              <a:t>)</a:t>
            </a:r>
            <a:endParaRPr lang="cs-CZ" altLang="cs-CZ" sz="2800" dirty="0"/>
          </a:p>
          <a:p>
            <a:pPr lvl="1"/>
            <a:r>
              <a:rPr lang="cs-CZ" altLang="cs-CZ" sz="2800" dirty="0" smtClean="0"/>
              <a:t>Sebenaplňující se &amp; sebedestruktivní proroctví (</a:t>
            </a:r>
            <a:r>
              <a:rPr lang="cs-CZ" altLang="cs-CZ" sz="2800" dirty="0" err="1" smtClean="0"/>
              <a:t>Merton</a:t>
            </a:r>
            <a:r>
              <a:rPr lang="cs-CZ" altLang="cs-CZ" sz="2800" dirty="0" smtClean="0"/>
              <a:t>)</a:t>
            </a:r>
            <a:endParaRPr lang="cs-CZ" altLang="cs-CZ" sz="2800" dirty="0"/>
          </a:p>
          <a:p>
            <a:pPr lvl="1"/>
            <a:r>
              <a:rPr lang="cs-CZ" altLang="cs-CZ" sz="2800" dirty="0"/>
              <a:t>Thomasův teorém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2484437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Universalita vědění (?)</a:t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Objektivní x </a:t>
            </a:r>
            <a:r>
              <a:rPr lang="cs-CZ" altLang="cs-CZ" sz="2400" b="0" dirty="0" smtClean="0"/>
              <a:t>relativní/perspektivní </a:t>
            </a:r>
            <a:endParaRPr lang="cs-CZ" altLang="cs-CZ" sz="24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Paradigmatická povaha vědy aneb </a:t>
            </a:r>
            <a:r>
              <a:rPr lang="cs-CZ" altLang="cs-CZ" sz="2400" b="0" i="1" dirty="0" err="1"/>
              <a:t>value</a:t>
            </a:r>
            <a:r>
              <a:rPr lang="cs-CZ" altLang="cs-CZ" sz="2400" b="0" i="1" dirty="0"/>
              <a:t> free science</a:t>
            </a:r>
            <a:r>
              <a:rPr lang="cs-CZ" altLang="cs-CZ" sz="2400" b="0" dirty="0"/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 err="1"/>
              <a:t>Kontrafaktualita</a:t>
            </a:r>
            <a:r>
              <a:rPr lang="cs-CZ" altLang="cs-CZ" sz="2400" b="0" dirty="0"/>
              <a:t> (</a:t>
            </a:r>
            <a:r>
              <a:rPr lang="cs-CZ" altLang="cs-CZ" sz="2400" b="0" dirty="0" err="1" smtClean="0"/>
              <a:t>normativita</a:t>
            </a:r>
            <a:r>
              <a:rPr lang="cs-CZ" altLang="cs-CZ" sz="2400" b="0" dirty="0" smtClean="0"/>
              <a:t>, preskripce </a:t>
            </a:r>
            <a:r>
              <a:rPr lang="cs-CZ" altLang="cs-CZ" sz="2400" b="0" dirty="0"/>
              <a:t>x </a:t>
            </a:r>
            <a:r>
              <a:rPr lang="cs-CZ" altLang="cs-CZ" sz="2400" b="0" dirty="0" smtClean="0"/>
              <a:t>empirie, deskripce) </a:t>
            </a:r>
            <a:r>
              <a:rPr lang="cs-CZ" altLang="cs-CZ" sz="2400" b="0" dirty="0"/>
              <a:t>a utopický </a:t>
            </a:r>
            <a:r>
              <a:rPr lang="cs-CZ" altLang="cs-CZ" sz="2400" b="0" dirty="0" smtClean="0"/>
              <a:t>realismus (kombinace hodnot a reality) </a:t>
            </a:r>
            <a:endParaRPr lang="cs-CZ" altLang="cs-CZ" sz="2400" b="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 smtClean="0"/>
              <a:t>Kulturní/jazyková </a:t>
            </a:r>
            <a:r>
              <a:rPr lang="cs-CZ" altLang="cs-CZ" sz="2400" b="0" dirty="0"/>
              <a:t>podmíněnost vědění/poznání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/>
              <a:t>Teorie středního dosahu (R. </a:t>
            </a:r>
            <a:r>
              <a:rPr lang="cs-CZ" altLang="cs-CZ" sz="2400" b="0" dirty="0" err="1"/>
              <a:t>Merton</a:t>
            </a:r>
            <a:r>
              <a:rPr lang="cs-CZ" altLang="cs-CZ" sz="2400" b="0" dirty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cs-CZ" altLang="cs-CZ" sz="2400" b="0" dirty="0" smtClean="0"/>
              <a:t>Vysvětlení </a:t>
            </a:r>
            <a:r>
              <a:rPr lang="cs-CZ" altLang="cs-CZ" sz="2400" b="0" dirty="0"/>
              <a:t>X </a:t>
            </a:r>
            <a:r>
              <a:rPr lang="cs-CZ" altLang="cs-CZ" sz="2400" b="0" dirty="0" smtClean="0"/>
              <a:t>porozumění, interpretace </a:t>
            </a:r>
            <a:r>
              <a:rPr lang="cs-CZ" altLang="cs-CZ" sz="2400" b="0" dirty="0"/>
              <a:t>(smrt pozitivismu)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226931"/>
            <a:ext cx="33845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Falsifikační </a:t>
            </a:r>
            <a:r>
              <a:rPr lang="cs-CZ" altLang="cs-CZ" sz="2800" dirty="0" smtClean="0"/>
              <a:t>pojetí vědy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Popper</a:t>
            </a:r>
            <a:r>
              <a:rPr lang="cs-CZ" altLang="cs-CZ" sz="2800" dirty="0"/>
              <a:t>/Hayek)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723" y="1601869"/>
            <a:ext cx="10706100" cy="4815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800" dirty="0"/>
              <a:t>Nedokonalost (lidské epistemologie)</a:t>
            </a:r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	</a:t>
            </a:r>
            <a:r>
              <a:rPr lang="cs-CZ" altLang="cs-CZ" sz="2400" b="0" i="1" dirty="0"/>
              <a:t>nezamýšlené důsledky, reflexivita, komplexita, omylnost, </a:t>
            </a:r>
            <a:r>
              <a:rPr lang="cs-CZ" altLang="cs-CZ" sz="2400" b="0" i="1" dirty="0" err="1"/>
              <a:t>paradigmatičnost</a:t>
            </a:r>
            <a:r>
              <a:rPr lang="cs-CZ" altLang="cs-CZ" sz="2400" b="0" i="1" dirty="0"/>
              <a:t> …</a:t>
            </a:r>
          </a:p>
          <a:p>
            <a:pPr>
              <a:lnSpc>
                <a:spcPct val="110000"/>
              </a:lnSpc>
            </a:pPr>
            <a:r>
              <a:rPr lang="cs-CZ" altLang="cs-CZ" sz="2800" dirty="0"/>
              <a:t>Vyvratitelnost (</a:t>
            </a:r>
            <a:r>
              <a:rPr lang="cs-CZ" altLang="cs-CZ" sz="2800" dirty="0" err="1"/>
              <a:t>falibilismus</a:t>
            </a:r>
            <a:r>
              <a:rPr lang="cs-CZ" altLang="cs-CZ" sz="2800" dirty="0"/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	</a:t>
            </a:r>
            <a:r>
              <a:rPr lang="cs-CZ" altLang="cs-CZ" sz="2400" b="0" i="1" dirty="0"/>
              <a:t>teorie lze vyvrátit, nikoliv </a:t>
            </a:r>
            <a:r>
              <a:rPr lang="cs-CZ" altLang="cs-CZ" sz="2400" b="0" i="1" dirty="0" smtClean="0"/>
              <a:t>potvrdit, učíme </a:t>
            </a:r>
            <a:r>
              <a:rPr lang="cs-CZ" altLang="cs-CZ" sz="2400" b="0" i="1" dirty="0"/>
              <a:t>se ze svých chyb, svoboda má přednost před pravdou</a:t>
            </a:r>
          </a:p>
          <a:p>
            <a:pPr>
              <a:lnSpc>
                <a:spcPct val="110000"/>
              </a:lnSpc>
            </a:pPr>
            <a:r>
              <a:rPr lang="cs-CZ" altLang="cs-CZ" sz="2800" dirty="0" smtClean="0"/>
              <a:t>Vyvrácení </a:t>
            </a:r>
            <a:r>
              <a:rPr lang="cs-CZ" altLang="cs-CZ" sz="2800" dirty="0"/>
              <a:t>indukce x </a:t>
            </a:r>
            <a:r>
              <a:rPr lang="cs-CZ" altLang="cs-CZ" sz="2800" dirty="0" smtClean="0"/>
              <a:t>dedukce, hypotéza </a:t>
            </a:r>
            <a:endParaRPr lang="cs-CZ" altLang="cs-CZ" sz="2800" dirty="0"/>
          </a:p>
          <a:p>
            <a:pPr>
              <a:lnSpc>
                <a:spcPct val="110000"/>
              </a:lnSpc>
              <a:buNone/>
            </a:pPr>
            <a:r>
              <a:rPr lang="cs-CZ" altLang="cs-CZ" dirty="0"/>
              <a:t> 	</a:t>
            </a:r>
            <a:r>
              <a:rPr lang="cs-CZ" altLang="cs-CZ" sz="2400" b="0" i="1" dirty="0"/>
              <a:t>informační přetížení x problémová </a:t>
            </a:r>
            <a:r>
              <a:rPr lang="cs-CZ" altLang="cs-CZ" sz="2400" b="0" i="1" dirty="0" smtClean="0"/>
              <a:t>zaměřenost vědění</a:t>
            </a:r>
          </a:p>
          <a:p>
            <a:pPr indent="0">
              <a:lnSpc>
                <a:spcPct val="110000"/>
              </a:lnSpc>
              <a:buNone/>
            </a:pPr>
            <a:r>
              <a:rPr lang="cs-CZ" altLang="cs-CZ" sz="2400" b="0" i="1" dirty="0" smtClean="0"/>
              <a:t>encyklopedičnost x selektivnost, inovativnost, kreativita (x </a:t>
            </a:r>
            <a:r>
              <a:rPr lang="cs-CZ" altLang="cs-CZ" sz="2400" b="0" i="1" dirty="0" err="1" smtClean="0"/>
              <a:t>gazing</a:t>
            </a:r>
            <a:r>
              <a:rPr lang="cs-CZ" altLang="cs-CZ" sz="2400" b="0" i="1" dirty="0" smtClean="0"/>
              <a:t>) </a:t>
            </a:r>
          </a:p>
          <a:p>
            <a:pPr>
              <a:lnSpc>
                <a:spcPct val="110000"/>
              </a:lnSpc>
            </a:pPr>
            <a:r>
              <a:rPr lang="cs-CZ" altLang="cs-CZ" sz="2800" dirty="0" smtClean="0"/>
              <a:t>Teorie </a:t>
            </a:r>
            <a:r>
              <a:rPr lang="cs-CZ" altLang="cs-CZ" sz="2800" dirty="0"/>
              <a:t>otevřené společnosti/procedurální demokracie</a:t>
            </a:r>
          </a:p>
          <a:p>
            <a:pPr indent="0">
              <a:lnSpc>
                <a:spcPct val="110000"/>
              </a:lnSpc>
              <a:buNone/>
            </a:pPr>
            <a:r>
              <a:rPr lang="cs-CZ" altLang="cs-CZ" sz="2400" b="0" i="1" dirty="0" smtClean="0"/>
              <a:t>Systém zaměřený proti diktatuře, institucionalizovaná pochybnost, nenásilná výměna vlády</a:t>
            </a:r>
            <a:endParaRPr lang="cs-CZ" altLang="cs-CZ" sz="2400" b="0" i="1" dirty="0"/>
          </a:p>
          <a:p>
            <a:endParaRPr lang="cs-CZ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22" y="0"/>
            <a:ext cx="3622484" cy="18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962" y="831770"/>
            <a:ext cx="9144000" cy="1591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/>
              <a:t>Zdroje: </a:t>
            </a:r>
            <a:br>
              <a:rPr lang="cs-CZ" sz="1800" dirty="0" smtClean="0"/>
            </a:br>
            <a:r>
              <a:rPr lang="cs-CZ" sz="1800" dirty="0" smtClean="0"/>
              <a:t>Müller, </a:t>
            </a:r>
            <a:r>
              <a:rPr lang="cs-CZ" sz="1800" i="1" dirty="0" smtClean="0"/>
              <a:t>Politická sociologie</a:t>
            </a:r>
            <a:r>
              <a:rPr lang="cs-CZ" sz="1800" dirty="0" smtClean="0"/>
              <a:t> (kap. 1)</a:t>
            </a:r>
            <a:br>
              <a:rPr lang="cs-CZ" sz="1800" dirty="0" smtClean="0"/>
            </a:br>
            <a:r>
              <a:rPr lang="cs-CZ" sz="1800" dirty="0" err="1" smtClean="0"/>
              <a:t>Wallerstein</a:t>
            </a:r>
            <a:r>
              <a:rPr lang="cs-CZ" sz="1800" dirty="0" smtClean="0"/>
              <a:t>, </a:t>
            </a:r>
            <a:r>
              <a:rPr lang="cs-CZ" sz="1800" i="1" dirty="0" smtClean="0"/>
              <a:t>Kam směřují sociální vědy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err="1" smtClean="0"/>
              <a:t>HayeK</a:t>
            </a:r>
            <a:r>
              <a:rPr lang="cs-CZ" sz="1800" dirty="0" smtClean="0"/>
              <a:t>, </a:t>
            </a:r>
            <a:r>
              <a:rPr lang="cs-CZ" sz="1800" i="1" dirty="0" smtClean="0"/>
              <a:t>kontrarevoluce vědy</a:t>
            </a:r>
            <a:br>
              <a:rPr lang="cs-CZ" sz="1800" i="1" dirty="0" smtClean="0"/>
            </a:br>
            <a:r>
              <a:rPr lang="cs-CZ" sz="1800" dirty="0" err="1" smtClean="0"/>
              <a:t>Popper</a:t>
            </a:r>
            <a:r>
              <a:rPr lang="cs-CZ" sz="1800" dirty="0" smtClean="0"/>
              <a:t>, </a:t>
            </a:r>
            <a:r>
              <a:rPr lang="cs-CZ" sz="1800" i="1" dirty="0" smtClean="0"/>
              <a:t>otevřená společnost a její nepřátelé</a:t>
            </a:r>
            <a:br>
              <a:rPr lang="cs-CZ" sz="1800" i="1" dirty="0" smtClean="0"/>
            </a:br>
            <a:r>
              <a:rPr lang="cs-CZ" i="1" dirty="0"/>
              <a:t/>
            </a:r>
            <a:br>
              <a:rPr lang="cs-CZ" i="1" dirty="0"/>
            </a:br>
            <a:r>
              <a:rPr lang="en-US" dirty="0" smtClean="0"/>
              <a:t>THANK </a:t>
            </a:r>
            <a:r>
              <a:rPr lang="en-US" dirty="0"/>
              <a:t>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5931428"/>
            <a:ext cx="9144000" cy="1230259"/>
          </a:xfrm>
        </p:spPr>
        <p:txBody>
          <a:bodyPr/>
          <a:lstStyle/>
          <a:p>
            <a:r>
              <a:rPr lang="cs-CZ" dirty="0" smtClean="0"/>
              <a:t>www.karelmuller.eu</a:t>
            </a:r>
          </a:p>
          <a:p>
            <a:r>
              <a:rPr lang="cs-CZ" dirty="0" smtClean="0"/>
              <a:t>Jungmannova </a:t>
            </a:r>
            <a:r>
              <a:rPr lang="cs-CZ" dirty="0"/>
              <a:t>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6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xmlns="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234</Words>
  <Application>Microsoft Office PowerPoint</Application>
  <PresentationFormat>Vlastní</PresentationFormat>
  <Paragraphs>47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   Sociální vědy A NeNaplněnÁ očekávání  SOciologie</vt:lpstr>
      <vt:lpstr>K čemu je sociologie  (sociální vědy)?</vt:lpstr>
      <vt:lpstr>Predikce a řiditelnost sociálních změn (?) </vt:lpstr>
      <vt:lpstr>Universalita vědění (?) </vt:lpstr>
      <vt:lpstr>Falsifikační pojetí vědy (Popper/Hayek)</vt:lpstr>
      <vt:lpstr>Zdroje:  Müller, Politická sociologie (kap. 1) Wallerstein, Kam směřují sociální vědy HayeK, kontrarevoluce vědy Popper, otevřená společnost a její nepřátelé  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47</cp:revision>
  <dcterms:created xsi:type="dcterms:W3CDTF">2025-01-18T09:44:04Z</dcterms:created>
  <dcterms:modified xsi:type="dcterms:W3CDTF">2026-03-20T10:40:17Z</dcterms:modified>
</cp:coreProperties>
</file>