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slideMasters/slideMaster25.xml" ContentType="application/vnd.openxmlformats-officedocument.presentationml.slideMaster+xml"/>
  <Override PartName="/ppt/slides/slide25.xml" ContentType="application/vnd.openxmlformats-officedocument.presentationml.slide+xml"/>
  <Override PartName="/ppt/slideMasters/slideMaster26.xml" ContentType="application/vnd.openxmlformats-officedocument.presentationml.slideMaster+xml"/>
  <Override PartName="/ppt/slides/slide26.xml" ContentType="application/vnd.openxmlformats-officedocument.presentationml.slide+xml"/>
  <Override PartName="/ppt/slideMasters/slideMaster27.xml" ContentType="application/vnd.openxmlformats-officedocument.presentationml.slideMaster+xml"/>
  <Override PartName="/ppt/slides/slide27.xml" ContentType="application/vnd.openxmlformats-officedocument.presentationml.slide+xml"/>
  <Override PartName="/ppt/slideMasters/slideMaster28.xml" ContentType="application/vnd.openxmlformats-officedocument.presentationml.slideMaster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notesMasterIdLst>
    <p:notesMasterId r:id="rId30"/>
  </p:notesMasterIdLst>
  <p:sldSz cx="14630400" cy="8229600"/>
  <p:notesSz cx="8229600" cy="14630400"/>
  <p:embeddedFontLst>
    <p:embeddedFont>
      <p:font typeface="Bricolage Grotesque Semi Bold"/>
      <p:regular r:id="rId35"/>
    </p:embeddedFont>
    <p:embeddedFont>
      <p:font typeface="Bricolage Grotesque Semi Bold"/>
      <p:regular r:id="rId36"/>
    </p:embeddedFont>
    <p:embeddedFont>
      <p:font typeface="Inter"/>
      <p:regular r:id="rId37"/>
    </p:embeddedFont>
    <p:embeddedFont>
      <p:font typeface="Inter"/>
      <p:regular r:id="rId38"/>
    </p:embeddedFont>
    <p:embeddedFont>
      <p:font typeface="Inter"/>
      <p:regular r:id="rId39"/>
    </p:embeddedFont>
    <p:embeddedFont>
      <p:font typeface="Inter"/>
      <p:regular r:id="rId4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notesMaster" Target="notesMasters/notesMaster1.xml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35" Type="http://schemas.openxmlformats.org/officeDocument/2006/relationships/font" Target="fonts/font1.fntdata"/><Relationship Id="rId36" Type="http://schemas.openxmlformats.org/officeDocument/2006/relationships/font" Target="fonts/font2.fntdata"/><Relationship Id="rId37" Type="http://schemas.openxmlformats.org/officeDocument/2006/relationships/font" Target="fonts/font3.fntdata"/><Relationship Id="rId38" Type="http://schemas.openxmlformats.org/officeDocument/2006/relationships/font" Target="fonts/font4.fntdata"/><Relationship Id="rId39" Type="http://schemas.openxmlformats.org/officeDocument/2006/relationships/font" Target="fonts/font5.fntdata"/><Relationship Id="rId40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_rels/notesSlide2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5.xml"/>
		</Relationships>
</file>

<file path=ppt/notesSlides/_rels/notesSlide2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6.xml"/>
		</Relationships>
</file>

<file path=ppt/notesSlides/_rels/notesSlide2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7.xml"/>
		</Relationships>
</file>

<file path=ppt/notesSlides/_rels/notesSlide2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2-1.png"/><Relationship Id="rId2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3-1.png"/><Relationship Id="rId2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4-1.png"/><Relationship Id="rId2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5-1.png"/><Relationship Id="rId2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6-1.png"/><Relationship Id="rId2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7-1.png"/><Relationship Id="rId2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8-1.png"/><Relationship Id="rId2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9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23.xml"/><Relationship Id="rId24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26.xml"/><Relationship Id="rId27" Type="http://schemas.openxmlformats.org/officeDocument/2006/relationships/slideLayout" Target="../slideLayouts/slideLayout27.xml"/><Relationship Id="rId28" Type="http://schemas.openxmlformats.org/officeDocument/2006/relationships/slideLayout" Target="../slideLayouts/slideLayout28.xml"/><Relationship Id="rId29" Type="http://schemas.openxmlformats.org/officeDocument/2006/relationships/slideLayout" Target="../slideLayouts/slideLayout29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2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4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5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svg"/><Relationship Id="rId3" Type="http://schemas.openxmlformats.org/officeDocument/2006/relationships/image" Target="../media/image-15-3.png"/><Relationship Id="rId4" Type="http://schemas.openxmlformats.org/officeDocument/2006/relationships/image" Target="../media/image-15-4.svg"/><Relationship Id="rId5" Type="http://schemas.openxmlformats.org/officeDocument/2006/relationships/image" Target="../media/image-15-5.png"/><Relationship Id="rId6" Type="http://schemas.openxmlformats.org/officeDocument/2006/relationships/image" Target="../media/image-15-6.svg"/><Relationship Id="rId7" Type="http://schemas.openxmlformats.org/officeDocument/2006/relationships/slideLayout" Target="../slideLayouts/slideLayout16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svg"/><Relationship Id="rId3" Type="http://schemas.openxmlformats.org/officeDocument/2006/relationships/slideLayout" Target="../slideLayouts/slideLayout17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20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image" Target="../media/image-20-5.png"/><Relationship Id="rId6" Type="http://schemas.openxmlformats.org/officeDocument/2006/relationships/image" Target="../media/image-20-6.png"/><Relationship Id="rId7" Type="http://schemas.openxmlformats.org/officeDocument/2006/relationships/image" Target="../media/image-20-7.png"/><Relationship Id="rId8" Type="http://schemas.openxmlformats.org/officeDocument/2006/relationships/image" Target="../media/image-20-8.png"/><Relationship Id="rId9" Type="http://schemas.openxmlformats.org/officeDocument/2006/relationships/slideLayout" Target="../slideLayouts/slideLayout21.xml"/><Relationship Id="rId10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2-1.png"/><Relationship Id="rId2" Type="http://schemas.openxmlformats.org/officeDocument/2006/relationships/image" Target="../media/image-22-2.png"/><Relationship Id="rId3" Type="http://schemas.openxmlformats.org/officeDocument/2006/relationships/image" Target="../media/image-22-3.png"/><Relationship Id="rId4" Type="http://schemas.openxmlformats.org/officeDocument/2006/relationships/slideLayout" Target="../slideLayouts/slideLayout23.xml"/><Relationship Id="rId5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4-1.png"/><Relationship Id="rId2" Type="http://schemas.openxmlformats.org/officeDocument/2006/relationships/image" Target="../media/image-24-2.png"/><Relationship Id="rId3" Type="http://schemas.openxmlformats.org/officeDocument/2006/relationships/slideLayout" Target="../slideLayouts/slideLayout25.xml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5-1.png"/><Relationship Id="rId2" Type="http://schemas.openxmlformats.org/officeDocument/2006/relationships/image" Target="../media/image-25-2.svg"/><Relationship Id="rId3" Type="http://schemas.openxmlformats.org/officeDocument/2006/relationships/image" Target="../media/image-25-3.png"/><Relationship Id="rId4" Type="http://schemas.openxmlformats.org/officeDocument/2006/relationships/image" Target="../media/image-25-4.svg"/><Relationship Id="rId5" Type="http://schemas.openxmlformats.org/officeDocument/2006/relationships/image" Target="../media/image-25-5.png"/><Relationship Id="rId6" Type="http://schemas.openxmlformats.org/officeDocument/2006/relationships/image" Target="../media/image-25-6.svg"/><Relationship Id="rId7" Type="http://schemas.openxmlformats.org/officeDocument/2006/relationships/slideLayout" Target="../slideLayouts/slideLayout26.xml"/><Relationship Id="rId8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notesSlide" Target="../notesSlides/notesSl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3804761"/>
            <a:ext cx="1061787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Právo, moc a legitimita v liberální demokracii</a:t>
            </a:r>
            <a:endParaRPr lang="en-US" sz="3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736890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Politika, vláda a stát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50915" y="3654623"/>
            <a:ext cx="6565106" cy="1838087"/>
          </a:xfrm>
          <a:prstGeom prst="roundRect">
            <a:avLst>
              <a:gd name="adj" fmla="val 7774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385298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Politika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849273" y="4361498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Oblast kolektivního rozhodování a správy věcí veřejných; vždy předpokládá existenci moci a konflikt zájmů.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564874" y="385298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Vláda a stát</a:t>
            </a:r>
            <a:endParaRPr lang="en-US" sz="1950" dirty="0"/>
          </a:p>
        </p:txBody>
      </p:sp>
      <p:sp>
        <p:nvSpPr>
          <p:cNvPr id="7" name="Text 5"/>
          <p:cNvSpPr/>
          <p:nvPr/>
        </p:nvSpPr>
        <p:spPr>
          <a:xfrm>
            <a:off x="7564874" y="4361498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Vláda je časově ohraničený výkon moci. Stát je trvalá instituce s monopolem na legitimní užití síly na vymezeném území (Weberova definice).</a:t>
            </a:r>
            <a:endParaRPr lang="en-US" sz="1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37974"/>
            <a:ext cx="8660130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Pojem moci: od Hobbese k Weberovi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1954887"/>
            <a:ext cx="130428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Pojem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(anglicky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power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) pochází z latinského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potestas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(schopnost) nebo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potere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(být schopen). Ve starověku měl hlavně politický význam a označoval schopnosti lidí, kteří jednají a komunikují ve shodě. V sociálních vědách rozlišujeme nejméně dva základní způsoby užití pojmu moc: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3130748"/>
            <a:ext cx="6422231" cy="2459355"/>
          </a:xfrm>
          <a:prstGeom prst="roundRect">
            <a:avLst>
              <a:gd name="adj" fmla="val 446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0930" y="3130748"/>
            <a:ext cx="91440" cy="245935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83588" y="3351967"/>
            <a:ext cx="361771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Kausativní smysl (způsobující)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1083588" y="3781187"/>
            <a:ext cx="5911215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 jako vztah mezi příčinou a účinkem. Tento výklad použil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Thomas Hobbes (1588–1679)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Chápal moc jako schopnost vyvolat určitý stav věcí — tedy jako kauzální potenciál jednoho aktéra ovlivnit situaci druhého.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7414379" y="3130748"/>
            <a:ext cx="6422231" cy="2459355"/>
          </a:xfrm>
          <a:prstGeom prst="roundRect">
            <a:avLst>
              <a:gd name="adj" fmla="val 446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519" y="3130748"/>
            <a:ext cx="91440" cy="2459355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7704177" y="3351967"/>
            <a:ext cx="334660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Koersivní smysl (donucující)</a:t>
            </a:r>
            <a:endParaRPr lang="en-US" sz="1950" dirty="0"/>
          </a:p>
        </p:txBody>
      </p:sp>
      <p:sp>
        <p:nvSpPr>
          <p:cNvPr id="11" name="Text 7"/>
          <p:cNvSpPr/>
          <p:nvPr/>
        </p:nvSpPr>
        <p:spPr>
          <a:xfrm>
            <a:off x="7704177" y="3781187"/>
            <a:ext cx="5911215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 jako pravděpodobnost, že jeden společenský činitel ve vztahu uplatní svoji vůli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přes odpor druhých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Tuto definici formuloval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Max Weber (1864–1920)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Jde o moc v donucovacím smyslu — moc jako dominance a potlačení odporu.</a:t>
            </a:r>
            <a:endParaRPr lang="en-US" sz="1550" dirty="0"/>
          </a:p>
        </p:txBody>
      </p:sp>
      <p:sp>
        <p:nvSpPr>
          <p:cNvPr id="12" name="Shape 8"/>
          <p:cNvSpPr/>
          <p:nvPr/>
        </p:nvSpPr>
        <p:spPr>
          <a:xfrm>
            <a:off x="793790" y="5813346"/>
            <a:ext cx="13042821" cy="1478280"/>
          </a:xfrm>
          <a:prstGeom prst="roundRect">
            <a:avLst>
              <a:gd name="adj" fmla="val 5639"/>
            </a:avLst>
          </a:prstGeom>
          <a:solidFill>
            <a:srgbClr val="F4E3BD"/>
          </a:solidFill>
          <a:ln/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148" y="6116241"/>
            <a:ext cx="248007" cy="198358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438513" y="6061234"/>
            <a:ext cx="1219973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Pojem moc se v sociálních vědách důsledně odlišuje od pojmu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násilí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který označuje fyzické donucení — zabíjení, mrzačení, ničení majetku. Násilím však bývají označovány i politické, hospodářské či společensky utlačovatelské systémy, jež systematicky poškozují zájmy lidí, kteří v nich žijí.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987748"/>
            <a:ext cx="7513558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Moc a autorita: klíčové rozlišení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004661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Již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Cicero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rozlišoval moc a autoritu: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potestas in populo, autoritas in senatu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autorita je v senátu, moc je v lidu. Pojem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autorita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pochází z latinského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augere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(rozmnožovat, zvětšovat) a má více významů.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650915" y="3862983"/>
            <a:ext cx="6565106" cy="1838087"/>
          </a:xfrm>
          <a:prstGeom prst="roundRect">
            <a:avLst>
              <a:gd name="adj" fmla="val 7774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4061341"/>
            <a:ext cx="371344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Autorita de facto (sociologická)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4569857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Anglicky: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 authority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Vychází z důvěry, odbornosti nebo postavení; příkladem může být rodič, jehož rada se prostě bere vážně. Odpovídá moci v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kausativním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smyslu.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4061341"/>
            <a:ext cx="286131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Autorita de iure (legální)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4569857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Anglicky: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authority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Je dána právním postavením, například u soudce nebo úředníka, nikoli osobními kvalitami. Odpovídá moci v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koersivním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smyslu.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93790" y="5924312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jako donucení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autorita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jako rada, kterou nelze odmítnout. Klíčové je rozlišení mezi 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legitimitou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legalitou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086" y="471011"/>
            <a:ext cx="8997196" cy="535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200"/>
              </a:lnSpc>
              <a:buNone/>
            </a:pPr>
            <a:r>
              <a:rPr lang="en-US" sz="33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Panství (Herrschaft): legitimní politická moc</a:t>
            </a:r>
            <a:endParaRPr lang="en-US" sz="3350" dirty="0"/>
          </a:p>
        </p:txBody>
      </p:sp>
      <p:sp>
        <p:nvSpPr>
          <p:cNvPr id="3" name="Text 1"/>
          <p:cNvSpPr/>
          <p:nvPr/>
        </p:nvSpPr>
        <p:spPr>
          <a:xfrm>
            <a:off x="685086" y="1301948"/>
            <a:ext cx="13260229" cy="510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00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Weber používá pojem </a:t>
            </a:r>
            <a:pPr algn="l" indent="0" marL="0">
              <a:lnSpc>
                <a:spcPts val="2000"/>
              </a:lnSpc>
              <a:buNone/>
            </a:pPr>
            <a:r>
              <a:rPr lang="en-US" sz="13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Herrschaft</a:t>
            </a:r>
            <a:pPr algn="l" indent="0" marL="0">
              <a:lnSpc>
                <a:spcPts val="200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(panství) pro legitimní politickou moc — tedy moc s morálním ospravedlněním (</a:t>
            </a:r>
            <a:pPr algn="l" indent="0" marL="0">
              <a:lnSpc>
                <a:spcPts val="2000"/>
              </a:lnSpc>
              <a:buNone/>
            </a:pPr>
            <a:r>
              <a:rPr lang="en-US" sz="13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autoritou</a:t>
            </a:r>
            <a:pPr algn="l" indent="0" marL="0">
              <a:lnSpc>
                <a:spcPts val="200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). Rozlišuje </a:t>
            </a:r>
            <a:pPr algn="l" indent="0" marL="0">
              <a:lnSpc>
                <a:spcPts val="2000"/>
              </a:lnSpc>
              <a:buNone/>
            </a:pPr>
            <a:r>
              <a:rPr lang="en-US" sz="13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tři ideální typy</a:t>
            </a:r>
            <a:pPr algn="l" indent="0" marL="0">
              <a:lnSpc>
                <a:spcPts val="200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legitimizace, které se v praxi prolínají.</a:t>
            </a:r>
            <a:endParaRPr lang="en-US" sz="13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5086" y="1978700"/>
            <a:ext cx="10485120" cy="58521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33920"/>
            <a:ext cx="574226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1. Charismatické panství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50915" y="2751653"/>
            <a:ext cx="6565106" cy="3644027"/>
          </a:xfrm>
          <a:prstGeom prst="roundRect">
            <a:avLst>
              <a:gd name="adj" fmla="val 3922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2930247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Charismatické panství lze definovat takto: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největší moc má ten jedinec, který dokáže přesvědčit největší množství lidí o své výjimečnosti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získat tak nejvíce příznivců a následovníků.</a:t>
            </a:r>
            <a:endParaRPr lang="en-US" sz="1550" dirty="0"/>
          </a:p>
        </p:txBody>
      </p:sp>
      <p:sp>
        <p:nvSpPr>
          <p:cNvPr id="5" name="Text 3"/>
          <p:cNvSpPr/>
          <p:nvPr/>
        </p:nvSpPr>
        <p:spPr>
          <a:xfrm>
            <a:off x="849273" y="4081224"/>
            <a:ext cx="270033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Příklady napříč historií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4589740"/>
            <a:ext cx="616839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Archaické společnosti: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proroci, šamani, náčelníci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849273" y="5085874"/>
            <a:ext cx="616839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Tradiční společnosti: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faráři, panovníci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849273" y="5582007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Moderní společnosti: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politici, odborníci, sportovci, hvězdy show businessu — Havel, Blair, Merkelová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564874" y="2950012"/>
            <a:ext cx="274701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Klíčové charakteristiky</a:t>
            </a:r>
            <a:endParaRPr lang="en-US" sz="1950" dirty="0"/>
          </a:p>
        </p:txBody>
      </p:sp>
      <p:sp>
        <p:nvSpPr>
          <p:cNvPr id="10" name="Text 8"/>
          <p:cNvSpPr/>
          <p:nvPr/>
        </p:nvSpPr>
        <p:spPr>
          <a:xfrm>
            <a:off x="7564874" y="3458528"/>
            <a:ext cx="6279356" cy="1865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Víra v mimořádné nebo nadpřirozené kvality jedince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 stojí na osobnosti vůdce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Velký prostor pro porušování zavedených tradic a zákonů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Charisma nelze přenést na instituci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Výrazně personalizovaná moc</a:t>
            </a:r>
            <a:endParaRPr lang="en-US" sz="15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736890"/>
            <a:ext cx="7488198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Limity charismatického panství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50915" y="3654623"/>
            <a:ext cx="6565106" cy="1838087"/>
          </a:xfrm>
          <a:prstGeom prst="roundRect">
            <a:avLst>
              <a:gd name="adj" fmla="val 7774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3852982"/>
            <a:ext cx="278868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Zevšednění charismatu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849273" y="4361498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 podmínkách modernity dochází dříve či později k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zevšednění charismatu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Charismatická legitimizační síla je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krátkodobá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nedokáže se udržet dlouhodobě.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564874" y="3852982"/>
            <a:ext cx="291631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Hospodářská nestabilita</a:t>
            </a:r>
            <a:endParaRPr lang="en-US" sz="1950" dirty="0"/>
          </a:p>
        </p:txBody>
      </p:sp>
      <p:sp>
        <p:nvSpPr>
          <p:cNvPr id="7" name="Text 5"/>
          <p:cNvSpPr/>
          <p:nvPr/>
        </p:nvSpPr>
        <p:spPr>
          <a:xfrm>
            <a:off x="7564874" y="4361498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Velký prostor pro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zneužívání moci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způsobuje hospodářskou nestabilitu. V moderních společnostech je charismatické panství výrazem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krize legitimity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65045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2. Tradiční panství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281958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 tradičních společnostech legitimizuje moc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víra v posvátnost a věčnou závaznost sociálního řádu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tradice sama zakládá závaznost norem.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4140279"/>
            <a:ext cx="4215289" cy="1824276"/>
          </a:xfrm>
          <a:prstGeom prst="roundRect">
            <a:avLst>
              <a:gd name="adj" fmla="val 456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15008" y="436149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Základ legitimity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1015008" y="4790718"/>
            <a:ext cx="377285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Víra v nezměnitelnost zavedeného řádu; „takto to bylo vždy a takto to být musí."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5207437" y="4140279"/>
            <a:ext cx="4215408" cy="1824276"/>
          </a:xfrm>
          <a:prstGeom prst="roundRect">
            <a:avLst>
              <a:gd name="adj" fmla="val 456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28655" y="436149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Privilegia i omezení</a:t>
            </a:r>
            <a:endParaRPr lang="en-US" sz="1950" dirty="0"/>
          </a:p>
        </p:txBody>
      </p:sp>
      <p:sp>
        <p:nvSpPr>
          <p:cNvPr id="9" name="Text 7"/>
          <p:cNvSpPr/>
          <p:nvPr/>
        </p:nvSpPr>
        <p:spPr>
          <a:xfrm>
            <a:off x="5428655" y="4790718"/>
            <a:ext cx="377297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Tradice zakládá privilegované postavení držitelů moci, ale zároveň omezuje jejich libovůli.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9621203" y="4140279"/>
            <a:ext cx="4215289" cy="1824276"/>
          </a:xfrm>
          <a:prstGeom prst="roundRect">
            <a:avLst>
              <a:gd name="adj" fmla="val 456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842421" y="4361498"/>
            <a:ext cx="296668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Důsledky pro společnost</a:t>
            </a:r>
            <a:endParaRPr lang="en-US" sz="1950" dirty="0"/>
          </a:p>
        </p:txBody>
      </p:sp>
      <p:sp>
        <p:nvSpPr>
          <p:cNvPr id="12" name="Text 10"/>
          <p:cNvSpPr/>
          <p:nvPr/>
        </p:nvSpPr>
        <p:spPr>
          <a:xfrm>
            <a:off x="9842421" y="4790718"/>
            <a:ext cx="377285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Upevňování sociálních nerovností, hospodářská stagnace a nízká adaptabilita na změny.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51303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3. Legální panství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868216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Legální panství je podle Webera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nejobecnější vývojová tendence západních moderních společností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Vychází z víry v platnost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neosobních pravidel — zákonů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která platí pro všechny, včetně držitelů moci.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650915" y="3726537"/>
            <a:ext cx="6565106" cy="2651760"/>
          </a:xfrm>
          <a:prstGeom prst="roundRect">
            <a:avLst>
              <a:gd name="adj" fmla="val 5389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3924895"/>
            <a:ext cx="355425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Klíčové rysy legálního panství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4433411"/>
            <a:ext cx="6168390" cy="1091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Zákon platí pro všechny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Neosobní pravidla nahrazují osobní závislosti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Byrokracie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zajišťuje rovnost před zákonem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924895"/>
            <a:ext cx="4030861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Hospodářské a politické důsledky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4433411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Legální panství vytváří podmínky pro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předvídatelnost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relativně stabilní politické i hospodářské systémy. Jasná a stabilní pravidla umožňují racionálně kalkulovat s důsledky jednání.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564874" y="5564624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je klíčový předpoklad fungování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tržní ekonomiky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 demokratického právního státu.</a:t>
            </a:r>
            <a:endParaRPr lang="en-US" sz="1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2830" y="503753"/>
            <a:ext cx="6415326" cy="5724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500"/>
              </a:lnSpc>
              <a:buNone/>
            </a:pPr>
            <a:r>
              <a:rPr lang="en-US" sz="36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Pozitivní a negativní svoboda</a:t>
            </a:r>
            <a:endParaRPr lang="en-US" sz="36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2830" y="1414463"/>
            <a:ext cx="10485120" cy="585216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32830" y="7456884"/>
            <a:ext cx="13164741" cy="2818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Rozlišení, které u Arendtové a Berlina vystupuje jako vztah </a:t>
            </a:r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možností a jistot</a:t>
            </a:r>
            <a:pPr algn="l" indent="0" marL="0">
              <a:lnSpc>
                <a:spcPts val="2200"/>
              </a:lnSpc>
              <a:buNone/>
            </a:pPr>
            <a:r>
              <a:rPr lang="en-US" sz="14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ukazuje rozdíl mezi potenciálem jednající osoby a kvalitou prostředí.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95356"/>
            <a:ext cx="957393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Svoboda: od Hobbese k Montesquieuovi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912269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Pojem svobody je v politické filosofii jedním z nejspornějších. Různí myslitelé jej definují odlišně — někdy dokonce protikladně.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3453051"/>
            <a:ext cx="4215289" cy="2340412"/>
          </a:xfrm>
          <a:prstGeom prst="roundRect">
            <a:avLst>
              <a:gd name="adj" fmla="val 356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587" y="3356848"/>
            <a:ext cx="238125" cy="238125"/>
          </a:xfrm>
          <a:prstGeom prst="rect">
            <a:avLst/>
          </a:prstGeom>
        </p:spPr>
      </p:pic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7156" y="5651540"/>
            <a:ext cx="238125" cy="23812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114306" y="377356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Thomas Hobbes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1114306" y="4202787"/>
            <a:ext cx="35742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končí tam, kde začíná zákon. Svoboda je jakási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volnost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nepřítomnost vnějšího omezení.</a:t>
            </a:r>
            <a:endParaRPr lang="en-US" sz="1550" dirty="0"/>
          </a:p>
        </p:txBody>
      </p:sp>
      <p:sp>
        <p:nvSpPr>
          <p:cNvPr id="9" name="Shape 5"/>
          <p:cNvSpPr/>
          <p:nvPr/>
        </p:nvSpPr>
        <p:spPr>
          <a:xfrm>
            <a:off x="5207437" y="3453051"/>
            <a:ext cx="4215408" cy="2340412"/>
          </a:xfrm>
          <a:prstGeom prst="roundRect">
            <a:avLst>
              <a:gd name="adj" fmla="val 356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1234" y="3356848"/>
            <a:ext cx="238125" cy="238125"/>
          </a:xfrm>
          <a:prstGeom prst="rect">
            <a:avLst/>
          </a:prstGeom>
        </p:spPr>
      </p:pic>
      <p:pic>
        <p:nvPicPr>
          <p:cNvPr id="1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0922" y="5651540"/>
            <a:ext cx="238125" cy="238125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5527953" y="3773567"/>
            <a:ext cx="2778681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Jean Jacques Rousseau</a:t>
            </a:r>
            <a:endParaRPr lang="en-US" sz="1950" dirty="0"/>
          </a:p>
        </p:txBody>
      </p:sp>
      <p:sp>
        <p:nvSpPr>
          <p:cNvPr id="13" name="Text 7"/>
          <p:cNvSpPr/>
          <p:nvPr/>
        </p:nvSpPr>
        <p:spPr>
          <a:xfrm>
            <a:off x="5527953" y="4202787"/>
            <a:ext cx="3574375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je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poslušnost vůči zákonu, který jsme si udělili sami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Svoboda je účast na tvorbě pravidel.</a:t>
            </a:r>
            <a:endParaRPr lang="en-US" sz="1550" dirty="0"/>
          </a:p>
        </p:txBody>
      </p:sp>
      <p:sp>
        <p:nvSpPr>
          <p:cNvPr id="14" name="Shape 8"/>
          <p:cNvSpPr/>
          <p:nvPr/>
        </p:nvSpPr>
        <p:spPr>
          <a:xfrm>
            <a:off x="9621203" y="3453051"/>
            <a:ext cx="4215289" cy="2340412"/>
          </a:xfrm>
          <a:prstGeom prst="roundRect">
            <a:avLst>
              <a:gd name="adj" fmla="val 356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15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000" y="3356848"/>
            <a:ext cx="238125" cy="238125"/>
          </a:xfrm>
          <a:prstGeom prst="rect">
            <a:avLst/>
          </a:prstGeom>
        </p:spPr>
      </p:pic>
      <p:pic>
        <p:nvPicPr>
          <p:cNvPr id="16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694569" y="5651540"/>
            <a:ext cx="238125" cy="238125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9941719" y="3773567"/>
            <a:ext cx="254853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Charles Montesquieu</a:t>
            </a:r>
            <a:endParaRPr lang="en-US" sz="1950" dirty="0"/>
          </a:p>
        </p:txBody>
      </p:sp>
      <p:sp>
        <p:nvSpPr>
          <p:cNvPr id="18" name="Text 10"/>
          <p:cNvSpPr/>
          <p:nvPr/>
        </p:nvSpPr>
        <p:spPr>
          <a:xfrm>
            <a:off x="9941719" y="4202787"/>
            <a:ext cx="357425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není volnost, ale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právo dělat vše, co dovolují zákony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Toto pojetí převzala i Ústava ČR: „každý může činit, co není zákonem zakázáno."</a:t>
            </a:r>
            <a:endParaRPr lang="en-US" sz="1550" dirty="0"/>
          </a:p>
        </p:txBody>
      </p:sp>
      <p:sp>
        <p:nvSpPr>
          <p:cNvPr id="19" name="Text 11"/>
          <p:cNvSpPr/>
          <p:nvPr/>
        </p:nvSpPr>
        <p:spPr>
          <a:xfrm>
            <a:off x="793790" y="6016704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Montesquieuovo pojetí poukazuje na to, že svoboda je rovnováhou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jistot a možností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479233"/>
            <a:ext cx="6948964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Pozitivní a negativní svoboda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50915" y="2396966"/>
            <a:ext cx="6565106" cy="2651760"/>
          </a:xfrm>
          <a:prstGeom prst="roundRect">
            <a:avLst>
              <a:gd name="adj" fmla="val 5389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2595324"/>
            <a:ext cx="410408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Negativní svoboda — svoboda „od"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849273" y="3103840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od útlaku, zvůle, násilí; vypovídá o kvalitě prostředí a jeho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právních jistotách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; garantuje, že nikdo neohrožuje náš život, svobodu a majetek.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849273" y="4235053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Příklad: chodec má jistotu, že řidič mu dá přednost na přechodu (vynuceno zákonem).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2595324"/>
            <a:ext cx="381904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Pozitivní svoboda — svoboda „k"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3103840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k politickému jednání, vzdělávání, cestování, podnikání; vypovídá 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potenciálu jednající osoby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(trpělivosti, majetku, nadání) k dosahování cílů.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564874" y="4235053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Příklad: řidič má možnost projet křižovatku bez čekání, tato možnost je omezena retardéry chránícími chodce.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93790" y="5271968"/>
            <a:ext cx="13042821" cy="1478280"/>
          </a:xfrm>
          <a:prstGeom prst="roundRect">
            <a:avLst>
              <a:gd name="adj" fmla="val 5639"/>
            </a:avLst>
          </a:prstGeom>
          <a:solidFill>
            <a:srgbClr val="F4E3BD"/>
          </a:solidFill>
          <a:ln/>
        </p:spPr>
      </p:sp>
      <p:pic>
        <p:nvPicPr>
          <p:cNvPr id="11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2148" y="5574863"/>
            <a:ext cx="248007" cy="198358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1438513" y="5519857"/>
            <a:ext cx="1219973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Pozitivní a negativní svoboda jsou dvěma stranami jedné mince (Berlin, Arendtová). Existuje mezi nimi vztah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nepřímé úměrnosti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více možností pro jedny znamená méně jistot pro ostatní. Čím více osob (zne)užívá svých možností na úkor jistot ostatních, tím více je třeba tyto jistoty chránit na úkor možností všech.</a:t>
            </a:r>
            <a:endParaRPr lang="en-US" sz="15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70522"/>
            <a:ext cx="825472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Napětí mezi možnostmi a jistotami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287435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Mezi oběma hledisky svobody existuje vztah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nepřímé úměrnosti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možnosti jedněch ohrožují jistoty ostatních.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0930" y="3805357"/>
            <a:ext cx="45720" cy="11100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37868" y="3828217"/>
            <a:ext cx="328886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Více možností → méně jistot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037868" y="4257437"/>
            <a:ext cx="393811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Rozšíření individuálního jednání zvyšuje riziko poškození zájmů ostatních.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126" y="3805357"/>
            <a:ext cx="45720" cy="111002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468064" y="3828217"/>
            <a:ext cx="328886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Více jistot → méně možností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5468064" y="4257437"/>
            <a:ext cx="393823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 ochrana přichází s regulacemi omezujícími iniciativu.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442" y="3805357"/>
            <a:ext cx="45720" cy="111002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898380" y="3828217"/>
            <a:ext cx="362843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Morální konsensus jako řešení</a:t>
            </a:r>
            <a:endParaRPr lang="en-US" sz="1950" dirty="0"/>
          </a:p>
        </p:txBody>
      </p:sp>
      <p:sp>
        <p:nvSpPr>
          <p:cNvPr id="12" name="Text 7"/>
          <p:cNvSpPr/>
          <p:nvPr/>
        </p:nvSpPr>
        <p:spPr>
          <a:xfrm>
            <a:off x="9898380" y="4257437"/>
            <a:ext cx="393823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Čím větší morální shoda, tím méně zákonů a více prostoru pro svobodu.</a:t>
            </a:r>
            <a:endParaRPr lang="en-US" sz="1550" dirty="0"/>
          </a:p>
        </p:txBody>
      </p:sp>
      <p:sp>
        <p:nvSpPr>
          <p:cNvPr id="13" name="Shape 8"/>
          <p:cNvSpPr/>
          <p:nvPr/>
        </p:nvSpPr>
        <p:spPr>
          <a:xfrm>
            <a:off x="793790" y="5115758"/>
            <a:ext cx="13042821" cy="843201"/>
          </a:xfrm>
          <a:prstGeom prst="roundRect">
            <a:avLst>
              <a:gd name="adj" fmla="val 9886"/>
            </a:avLst>
          </a:prstGeom>
          <a:solidFill>
            <a:srgbClr val="F4E3BD"/>
          </a:solidFill>
          <a:ln/>
        </p:spPr>
      </p:sp>
      <p:pic>
        <p:nvPicPr>
          <p:cNvPr id="14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2148" y="5418653"/>
            <a:ext cx="248007" cy="198358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1438513" y="5363647"/>
            <a:ext cx="1219973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Čím méně osob zneužívá svých možností, tím méně je třeba vztahy regulovat zákony.</a:t>
            </a:r>
            <a:endParaRPr lang="en-US" sz="15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93150"/>
            <a:ext cx="957548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Právní vs. morální norma: klíčové rozdíly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410063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Mezi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 normou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morální normou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existuje zásadní rozdíl s přímými důsledky pro svobodu a organizaci společnosti.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650915" y="2950845"/>
            <a:ext cx="6565106" cy="1838087"/>
          </a:xfrm>
          <a:prstGeom prst="roundRect">
            <a:avLst>
              <a:gd name="adj" fmla="val 7774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314920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Právní norma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3657719"/>
            <a:ext cx="616839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Platí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obecně a za všech okolností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nelze ji beztrestně porušit. Trest má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taxativní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povahu — je stanoven předem a nezávisí na míře újmy.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14920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Morální norma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3657719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Lze ji beztrestně porušit, pokud neohrožujeme zájmy ostatních. Vyznačuje se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fluiditou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míra prohřešku závisí na způsobené škodě. Trest má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kompenzační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povahu.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793790" y="5012174"/>
            <a:ext cx="4215289" cy="1824276"/>
          </a:xfrm>
          <a:prstGeom prst="roundRect">
            <a:avLst>
              <a:gd name="adj" fmla="val 601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10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0930" y="5012174"/>
            <a:ext cx="91440" cy="1824276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083588" y="523339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Právní norma</a:t>
            </a:r>
            <a:endParaRPr lang="en-US" sz="1950" dirty="0"/>
          </a:p>
        </p:txBody>
      </p:sp>
      <p:sp>
        <p:nvSpPr>
          <p:cNvPr id="12" name="Text 9"/>
          <p:cNvSpPr/>
          <p:nvPr/>
        </p:nvSpPr>
        <p:spPr>
          <a:xfrm>
            <a:off x="1083588" y="5662613"/>
            <a:ext cx="370427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Obecně závazná, beztrestně neporušitelná norma s předem stanoveným taxativním trestem.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5207437" y="5012174"/>
            <a:ext cx="4215408" cy="1824276"/>
          </a:xfrm>
          <a:prstGeom prst="roundRect">
            <a:avLst>
              <a:gd name="adj" fmla="val 601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1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577" y="5012174"/>
            <a:ext cx="91440" cy="1824276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497235" y="523339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Morální norma</a:t>
            </a:r>
            <a:endParaRPr lang="en-US" sz="1950" dirty="0"/>
          </a:p>
        </p:txBody>
      </p:sp>
      <p:sp>
        <p:nvSpPr>
          <p:cNvPr id="16" name="Text 12"/>
          <p:cNvSpPr/>
          <p:nvPr/>
        </p:nvSpPr>
        <p:spPr>
          <a:xfrm>
            <a:off x="5497235" y="5662613"/>
            <a:ext cx="370439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Fluidní společenský regulativ, jehož porušení se posuzuje podle míry škody a má kompenzační povahu.</a:t>
            </a:r>
            <a:endParaRPr lang="en-US" sz="1550" dirty="0"/>
          </a:p>
        </p:txBody>
      </p:sp>
      <p:sp>
        <p:nvSpPr>
          <p:cNvPr id="17" name="Shape 13"/>
          <p:cNvSpPr/>
          <p:nvPr/>
        </p:nvSpPr>
        <p:spPr>
          <a:xfrm>
            <a:off x="9621203" y="5012174"/>
            <a:ext cx="4215289" cy="1824276"/>
          </a:xfrm>
          <a:prstGeom prst="roundRect">
            <a:avLst>
              <a:gd name="adj" fmla="val 601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8ECD3"/>
            </a:solidFill>
            <a:prstDash val="solid"/>
          </a:ln>
        </p:spPr>
      </p:sp>
      <p:pic>
        <p:nvPicPr>
          <p:cNvPr id="18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8343" y="5012174"/>
            <a:ext cx="91440" cy="1824276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9911001" y="523339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Vzájemný vliv</a:t>
            </a:r>
            <a:endParaRPr lang="en-US" sz="1950" dirty="0"/>
          </a:p>
        </p:txBody>
      </p:sp>
      <p:sp>
        <p:nvSpPr>
          <p:cNvPr id="20" name="Text 15"/>
          <p:cNvSpPr/>
          <p:nvPr/>
        </p:nvSpPr>
        <p:spPr>
          <a:xfrm>
            <a:off x="9911001" y="5662613"/>
            <a:ext cx="370427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Hranice nejsou neprostupné; morální norma může vyvolat změnu právní normy.</a:t>
            </a:r>
            <a:endParaRPr lang="en-US" sz="1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72414"/>
            <a:ext cx="873049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 a morálka: prostupnost norem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189327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 liberálních demokraciích hranice mezi právem a morálkou nejsou neprostupné — existuje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právotvorná síla morálních norem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mravotvorná síla norem právních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4047649"/>
            <a:ext cx="496133" cy="49613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537930" y="4047649"/>
            <a:ext cx="285261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Morálka ovlivňuje právo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537930" y="4476869"/>
            <a:ext cx="3438049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Posun ve veřejném mínění si vyžádal změnu právní normy, například zrušení povinné vojenské služby v ČR.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23986" y="4047649"/>
            <a:ext cx="496133" cy="49613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968127" y="4047649"/>
            <a:ext cx="286404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 ovlivňuje morálku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5968127" y="4476869"/>
            <a:ext cx="3438168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Přísný silniční zákon postupně formuje chování řidičů a zvnitřňuje je do morálního standardu.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54302" y="4047649"/>
            <a:ext cx="496133" cy="49613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398443" y="4047649"/>
            <a:ext cx="3438168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Dobré mravy jako právní kategorie</a:t>
            </a:r>
            <a:endParaRPr lang="en-US" sz="1950" dirty="0"/>
          </a:p>
        </p:txBody>
      </p:sp>
      <p:sp>
        <p:nvSpPr>
          <p:cNvPr id="12" name="Text 7"/>
          <p:cNvSpPr/>
          <p:nvPr/>
        </p:nvSpPr>
        <p:spPr>
          <a:xfrm>
            <a:off x="10398443" y="4787027"/>
            <a:ext cx="3438168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Pojem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dobré mravy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je 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 kategorií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v ČR se vyskytuje v občanském, pracovním i obchodním zákoníku.</a:t>
            </a:r>
            <a:endParaRPr lang="en-US" sz="15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18548"/>
            <a:ext cx="1031474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Proč právo a morálka nemohou být totožné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735461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Toto napětí má v liberálních demokraciích specifickou hodnotu — vymezuje prostor naší svobody.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650915" y="3276243"/>
            <a:ext cx="6565106" cy="1520547"/>
          </a:xfrm>
          <a:prstGeom prst="roundRect">
            <a:avLst>
              <a:gd name="adj" fmla="val 9398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3474601"/>
            <a:ext cx="349472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Utopická vize a její nebezpečí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3983117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Požadavek identity práva a morálky skrývá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totalitářské tendence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neponechává prostor pro svobodu jedince a osobní autonomii.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47460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Hodnota napětí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3983117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Napětí signalizuje rovnováhu mezi možnostmi a jistotami. Právní řád bez morálního rámce visí ve vzduchoprázdnu.</a:t>
            </a:r>
            <a:endParaRPr lang="en-US" sz="1550" dirty="0"/>
          </a:p>
        </p:txBody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5020032"/>
            <a:ext cx="496133" cy="496133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93790" y="576417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Klíčová teze</a:t>
            </a:r>
            <a:endParaRPr lang="en-US" sz="1950" dirty="0"/>
          </a:p>
        </p:txBody>
      </p:sp>
      <p:sp>
        <p:nvSpPr>
          <p:cNvPr id="11" name="Text 8"/>
          <p:cNvSpPr/>
          <p:nvPr/>
        </p:nvSpPr>
        <p:spPr>
          <a:xfrm>
            <a:off x="793790" y="6193393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Napětí mezi legalitou a legitimitou je cenné; nástrojem nalézání rovnováhy je institut občanské neposlušnosti.</a:t>
            </a:r>
            <a:endParaRPr lang="en-US" sz="15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05677"/>
            <a:ext cx="998827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Legalita vs. legitimita: napětí jako hodnota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622590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Vztah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moci (legality)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autority (legitimity)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je ve své podstatě vztahem práva a morálky. Toto napětí nevnímáme jako problém k odstranění, ale jako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konstitutivní prvek svobodné společnosti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650915" y="3480911"/>
            <a:ext cx="6565106" cy="1838087"/>
          </a:xfrm>
          <a:prstGeom prst="roundRect">
            <a:avLst>
              <a:gd name="adj" fmla="val 7774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849273" y="367926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Legalita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849273" y="4187785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Soulad jednání s platnými zákony; formální a neosobní; odpovídá moci v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koersivním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smyslu.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67926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Legitimita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4187785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Morální oprávněnost moci; souhlas těch, jimž se vládne; odpovídá autoritě v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kausativním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smyslu; oblast osobní autonomie a svědomí.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1091446" y="5765483"/>
            <a:ext cx="1274516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 řád, který není zasazen do širšího rámce morálních norem, visí jaksi ve vzduchoprázdnu — a to významně podkopává jeho účinnost.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93790" y="5542240"/>
            <a:ext cx="22860" cy="1081564"/>
          </a:xfrm>
          <a:prstGeom prst="rect">
            <a:avLst/>
          </a:prstGeom>
          <a:solidFill>
            <a:srgbClr val="E7BF6A"/>
          </a:solidFill>
          <a:ln/>
        </p:spPr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19093"/>
            <a:ext cx="993957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Občanská neposlušnost: definice a původ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336006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Jde 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úmyslné neuposlechnutí zákona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vnímaného jako nespravedlivý, s cílem dosáhnout jeho změny odvoláváním na mravní zákon nebo lidská práva.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5052417"/>
            <a:ext cx="13042821" cy="22860"/>
          </a:xfrm>
          <a:prstGeom prst="roundRect">
            <a:avLst>
              <a:gd name="adj" fmla="val 364651"/>
            </a:avLst>
          </a:prstGeom>
          <a:solidFill>
            <a:srgbClr val="F8ECD3"/>
          </a:solidFill>
          <a:ln/>
        </p:spPr>
      </p:sp>
      <p:sp>
        <p:nvSpPr>
          <p:cNvPr id="5" name="Shape 3"/>
          <p:cNvSpPr/>
          <p:nvPr/>
        </p:nvSpPr>
        <p:spPr>
          <a:xfrm>
            <a:off x="3980974" y="4457105"/>
            <a:ext cx="22860" cy="595313"/>
          </a:xfrm>
          <a:prstGeom prst="roundRect">
            <a:avLst>
              <a:gd name="adj" fmla="val 364651"/>
            </a:avLst>
          </a:prstGeom>
          <a:solidFill>
            <a:srgbClr val="F8ECD3"/>
          </a:solidFill>
          <a:ln/>
        </p:spPr>
      </p:sp>
      <p:sp>
        <p:nvSpPr>
          <p:cNvPr id="6" name="Shape 4"/>
          <p:cNvSpPr/>
          <p:nvPr/>
        </p:nvSpPr>
        <p:spPr>
          <a:xfrm>
            <a:off x="3769162" y="482917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843576" y="486638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</a:t>
            </a:r>
            <a:endParaRPr lang="en-US" sz="2300" dirty="0"/>
          </a:p>
        </p:txBody>
      </p:sp>
      <p:sp>
        <p:nvSpPr>
          <p:cNvPr id="8" name="Text 6"/>
          <p:cNvSpPr/>
          <p:nvPr/>
        </p:nvSpPr>
        <p:spPr>
          <a:xfrm>
            <a:off x="2723317" y="3194328"/>
            <a:ext cx="253817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Henry Thoreau (1848)</a:t>
            </a:r>
            <a:endParaRPr lang="en-US" sz="1950" dirty="0"/>
          </a:p>
        </p:txBody>
      </p:sp>
      <p:sp>
        <p:nvSpPr>
          <p:cNvPr id="9" name="Text 7"/>
          <p:cNvSpPr/>
          <p:nvPr/>
        </p:nvSpPr>
        <p:spPr>
          <a:xfrm>
            <a:off x="992148" y="3623548"/>
            <a:ext cx="60006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Civil Disobedience</a:t>
            </a:r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; odmítl platit daně na protest proti válce s Mexikem a otroctví.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303651" y="5052417"/>
            <a:ext cx="22860" cy="595313"/>
          </a:xfrm>
          <a:prstGeom prst="roundRect">
            <a:avLst>
              <a:gd name="adj" fmla="val 364651"/>
            </a:avLst>
          </a:prstGeom>
          <a:solidFill>
            <a:srgbClr val="F8ECD3"/>
          </a:solidFill>
          <a:ln/>
        </p:spPr>
      </p:sp>
      <p:sp>
        <p:nvSpPr>
          <p:cNvPr id="11" name="Shape 9"/>
          <p:cNvSpPr/>
          <p:nvPr/>
        </p:nvSpPr>
        <p:spPr>
          <a:xfrm>
            <a:off x="7091839" y="482917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166253" y="486638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5917406" y="5846207"/>
            <a:ext cx="279534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Mahátma Gándhí (1932)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4314825" y="6275427"/>
            <a:ext cx="60006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Pochod k moři proti britskému zákazu výroby soli; filosofie nenásilného boje.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10626447" y="4457105"/>
            <a:ext cx="22860" cy="595313"/>
          </a:xfrm>
          <a:prstGeom prst="roundRect">
            <a:avLst>
              <a:gd name="adj" fmla="val 364651"/>
            </a:avLst>
          </a:prstGeom>
          <a:solidFill>
            <a:srgbClr val="F8ECD3"/>
          </a:solidFill>
          <a:ln/>
        </p:spPr>
      </p:sp>
      <p:sp>
        <p:nvSpPr>
          <p:cNvPr id="16" name="Shape 14"/>
          <p:cNvSpPr/>
          <p:nvPr/>
        </p:nvSpPr>
        <p:spPr>
          <a:xfrm>
            <a:off x="10414635" y="482917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0489049" y="486638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2300" dirty="0"/>
          </a:p>
        </p:txBody>
      </p:sp>
      <p:sp>
        <p:nvSpPr>
          <p:cNvPr id="18" name="Text 16"/>
          <p:cNvSpPr/>
          <p:nvPr/>
        </p:nvSpPr>
        <p:spPr>
          <a:xfrm>
            <a:off x="9141500" y="3194328"/>
            <a:ext cx="299275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Martin Luther King (1963)</a:t>
            </a:r>
            <a:endParaRPr lang="en-US" sz="1950" dirty="0"/>
          </a:p>
        </p:txBody>
      </p:sp>
      <p:sp>
        <p:nvSpPr>
          <p:cNvPr id="19" name="Text 17"/>
          <p:cNvSpPr/>
          <p:nvPr/>
        </p:nvSpPr>
        <p:spPr>
          <a:xfrm>
            <a:off x="7637502" y="3623548"/>
            <a:ext cx="600075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Letter from Birmingham City Jail</a:t>
            </a:r>
            <a:pPr algn="ctr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; rozlišení spravedlivého a nespravedlivého zákona; ochota přijmout trest.</a:t>
            </a:r>
            <a:endParaRPr lang="en-US" sz="15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64362"/>
            <a:ext cx="1053941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Podmínky legitimní občanské neposlušnosti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581275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 každé neuposlechnutí zákona je legitimní — musí být splněny tyto podmínky:</a:t>
            </a:r>
            <a:endParaRPr lang="en-US" sz="1550" dirty="0"/>
          </a:p>
        </p:txBody>
      </p:sp>
      <p:sp>
        <p:nvSpPr>
          <p:cNvPr id="4" name="Text 2"/>
          <p:cNvSpPr/>
          <p:nvPr/>
        </p:nvSpPr>
        <p:spPr>
          <a:xfrm>
            <a:off x="793790" y="312205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Bricolage Grotesque Light" pitchFamily="34" charset="0"/>
                <a:ea typeface="Bricolage Grotesque Light" pitchFamily="34" charset="-122"/>
                <a:cs typeface="Bricolage Grotesque Light" pitchFamily="34" charset="-120"/>
              </a:rPr>
              <a:t>01</a:t>
            </a:r>
            <a:endParaRPr lang="en-US" sz="1550" dirty="0"/>
          </a:p>
        </p:txBody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3436382"/>
            <a:ext cx="6422231" cy="228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93790" y="3581281"/>
            <a:ext cx="341888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Selhání legálních prostředků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793790" y="4010501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Nejprve musí být vyčerpány přesvědčování, petice a politická participace.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7414379" y="312205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Bricolage Grotesque Light" pitchFamily="34" charset="0"/>
                <a:ea typeface="Bricolage Grotesque Light" pitchFamily="34" charset="-122"/>
                <a:cs typeface="Bricolage Grotesque Light" pitchFamily="34" charset="-120"/>
              </a:rPr>
              <a:t>02</a:t>
            </a:r>
            <a:endParaRPr lang="en-US" sz="1550" dirty="0"/>
          </a:p>
        </p:txBody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379" y="3436382"/>
            <a:ext cx="6422231" cy="2286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7414379" y="358128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Nenásilný charakter</a:t>
            </a:r>
            <a:endParaRPr lang="en-US" sz="1950" dirty="0"/>
          </a:p>
        </p:txBody>
      </p:sp>
      <p:sp>
        <p:nvSpPr>
          <p:cNvPr id="11" name="Text 7"/>
          <p:cNvSpPr/>
          <p:nvPr/>
        </p:nvSpPr>
        <p:spPr>
          <a:xfrm>
            <a:off x="7414379" y="4010501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Protest musí být nenásilný; násilí zpochybňuje jeho morální oprávněnost.</a:t>
            </a:r>
            <a:endParaRPr lang="en-US" sz="1550" dirty="0"/>
          </a:p>
        </p:txBody>
      </p:sp>
      <p:sp>
        <p:nvSpPr>
          <p:cNvPr id="12" name="Text 8"/>
          <p:cNvSpPr/>
          <p:nvPr/>
        </p:nvSpPr>
        <p:spPr>
          <a:xfrm>
            <a:off x="793790" y="499276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Bricolage Grotesque Light" pitchFamily="34" charset="0"/>
                <a:ea typeface="Bricolage Grotesque Light" pitchFamily="34" charset="-122"/>
                <a:cs typeface="Bricolage Grotesque Light" pitchFamily="34" charset="-120"/>
              </a:rPr>
              <a:t>03</a:t>
            </a:r>
            <a:endParaRPr lang="en-US" sz="1550" dirty="0"/>
          </a:p>
        </p:txBody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5287328"/>
            <a:ext cx="6422231" cy="2286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793790" y="545199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Přijetí trestu</a:t>
            </a:r>
            <a:endParaRPr lang="en-US" sz="1950" dirty="0"/>
          </a:p>
        </p:txBody>
      </p:sp>
      <p:sp>
        <p:nvSpPr>
          <p:cNvPr id="15" name="Text 10"/>
          <p:cNvSpPr/>
          <p:nvPr/>
        </p:nvSpPr>
        <p:spPr>
          <a:xfrm>
            <a:off x="793790" y="5881211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Ochota přijmout trest dokládá úctu k zákonu a apeluje na veřejné mínění.</a:t>
            </a:r>
            <a:endParaRPr lang="en-US" sz="1550" dirty="0"/>
          </a:p>
        </p:txBody>
      </p:sp>
      <p:sp>
        <p:nvSpPr>
          <p:cNvPr id="16" name="Text 11"/>
          <p:cNvSpPr/>
          <p:nvPr/>
        </p:nvSpPr>
        <p:spPr>
          <a:xfrm>
            <a:off x="7414379" y="499276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Bricolage Grotesque Light" pitchFamily="34" charset="0"/>
                <a:ea typeface="Bricolage Grotesque Light" pitchFamily="34" charset="-122"/>
                <a:cs typeface="Bricolage Grotesque Light" pitchFamily="34" charset="-120"/>
              </a:rPr>
              <a:t>04</a:t>
            </a:r>
            <a:endParaRPr lang="en-US" sz="1550" dirty="0"/>
          </a:p>
        </p:txBody>
      </p:sp>
      <p:pic>
        <p:nvPicPr>
          <p:cNvPr id="17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4379" y="5287328"/>
            <a:ext cx="6422231" cy="2286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414379" y="5451991"/>
            <a:ext cx="321718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Apel na svědomí veřejnosti</a:t>
            </a:r>
            <a:endParaRPr lang="en-US" sz="1950" dirty="0"/>
          </a:p>
        </p:txBody>
      </p:sp>
      <p:sp>
        <p:nvSpPr>
          <p:cNvPr id="19" name="Text 13"/>
          <p:cNvSpPr/>
          <p:nvPr/>
        </p:nvSpPr>
        <p:spPr>
          <a:xfrm>
            <a:off x="7414379" y="5881211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Cílem je proměna morálního konsensu, nikoli pouhé porušení zákona.</a:t>
            </a:r>
            <a:endParaRPr lang="en-US" sz="15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39867"/>
            <a:ext cx="859655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Veřejný zájem v liberální demokracii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1856780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Veřejný zájem je chápán v duchu Locka, Milla a Poppera jako kategorie se čtyřmi klíčovými rysy.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2695218"/>
            <a:ext cx="6422231" cy="2099191"/>
          </a:xfrm>
          <a:prstGeom prst="roundRect">
            <a:avLst>
              <a:gd name="adj" fmla="val 5227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2672358"/>
            <a:ext cx="6422231" cy="91440"/>
          </a:xfrm>
          <a:prstGeom prst="rect">
            <a:avLst/>
          </a:prstGeom>
        </p:spPr>
      </p:pic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249" y="2397562"/>
            <a:ext cx="595313" cy="59531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885843" y="2546390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1015008" y="3191351"/>
            <a:ext cx="272569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Procedurální kategorie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1015008" y="3620572"/>
            <a:ext cx="5979795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Způsob rozhodování, ne předem daný obsah. Rozlišujeme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silný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(ústava, stabilní)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slabý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veřejný zájem (aktuální rozhodování vlády).</a:t>
            </a:r>
            <a:endParaRPr lang="en-US" sz="1550" dirty="0"/>
          </a:p>
        </p:txBody>
      </p:sp>
      <p:sp>
        <p:nvSpPr>
          <p:cNvPr id="10" name="Shape 6"/>
          <p:cNvSpPr/>
          <p:nvPr/>
        </p:nvSpPr>
        <p:spPr>
          <a:xfrm>
            <a:off x="7414379" y="2695218"/>
            <a:ext cx="6422231" cy="2099191"/>
          </a:xfrm>
          <a:prstGeom prst="roundRect">
            <a:avLst>
              <a:gd name="adj" fmla="val 5227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11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4379" y="2672358"/>
            <a:ext cx="6422231" cy="91440"/>
          </a:xfrm>
          <a:prstGeom prst="rect">
            <a:avLst/>
          </a:prstGeom>
        </p:spPr>
      </p:pic>
      <p:pic>
        <p:nvPicPr>
          <p:cNvPr id="1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7838" y="2397562"/>
            <a:ext cx="595313" cy="59531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0506432" y="2546390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</a:t>
            </a:r>
            <a:endParaRPr lang="en-US" sz="1850" dirty="0"/>
          </a:p>
        </p:txBody>
      </p:sp>
      <p:sp>
        <p:nvSpPr>
          <p:cNvPr id="14" name="Text 8"/>
          <p:cNvSpPr/>
          <p:nvPr/>
        </p:nvSpPr>
        <p:spPr>
          <a:xfrm>
            <a:off x="7635597" y="3191351"/>
            <a:ext cx="254138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Proměnlivá kategorie</a:t>
            </a:r>
            <a:endParaRPr lang="en-US" sz="1950" dirty="0"/>
          </a:p>
        </p:txBody>
      </p:sp>
      <p:sp>
        <p:nvSpPr>
          <p:cNvPr id="15" name="Text 9"/>
          <p:cNvSpPr/>
          <p:nvPr/>
        </p:nvSpPr>
        <p:spPr>
          <a:xfrm>
            <a:off x="7635597" y="3620572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Výsledek dohody odvozený ze zájmů jednotlivců, hledaný v otevřené veřejné diskusi.</a:t>
            </a:r>
            <a:endParaRPr lang="en-US" sz="1550" dirty="0"/>
          </a:p>
        </p:txBody>
      </p:sp>
      <p:sp>
        <p:nvSpPr>
          <p:cNvPr id="16" name="Shape 10"/>
          <p:cNvSpPr/>
          <p:nvPr/>
        </p:nvSpPr>
        <p:spPr>
          <a:xfrm>
            <a:off x="793790" y="5290423"/>
            <a:ext cx="6422231" cy="2099191"/>
          </a:xfrm>
          <a:prstGeom prst="roundRect">
            <a:avLst>
              <a:gd name="adj" fmla="val 5227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17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5267563"/>
            <a:ext cx="6422231" cy="91440"/>
          </a:xfrm>
          <a:prstGeom prst="rect">
            <a:avLst/>
          </a:prstGeom>
        </p:spPr>
      </p:pic>
      <p:pic>
        <p:nvPicPr>
          <p:cNvPr id="18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7249" y="4992767"/>
            <a:ext cx="595313" cy="595313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3885843" y="5141595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1850" dirty="0"/>
          </a:p>
        </p:txBody>
      </p:sp>
      <p:sp>
        <p:nvSpPr>
          <p:cNvPr id="20" name="Text 12"/>
          <p:cNvSpPr/>
          <p:nvPr/>
        </p:nvSpPr>
        <p:spPr>
          <a:xfrm>
            <a:off x="1015008" y="578655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Negativní definice</a:t>
            </a:r>
            <a:endParaRPr lang="en-US" sz="1950" dirty="0"/>
          </a:p>
        </p:txBody>
      </p:sp>
      <p:sp>
        <p:nvSpPr>
          <p:cNvPr id="21" name="Text 13"/>
          <p:cNvSpPr/>
          <p:nvPr/>
        </p:nvSpPr>
        <p:spPr>
          <a:xfrm>
            <a:off x="1015008" y="6215777"/>
            <a:ext cx="5979795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Říká, co se nesmí, spíše než co se musí. Základní lidská práva mají negativní charakter - nikdo nesmí tato práva beztrestně ohrozit.</a:t>
            </a:r>
            <a:endParaRPr lang="en-US" sz="1550" dirty="0"/>
          </a:p>
        </p:txBody>
      </p:sp>
      <p:sp>
        <p:nvSpPr>
          <p:cNvPr id="22" name="Shape 14"/>
          <p:cNvSpPr/>
          <p:nvPr/>
        </p:nvSpPr>
        <p:spPr>
          <a:xfrm>
            <a:off x="7414379" y="5290423"/>
            <a:ext cx="6422231" cy="2099191"/>
          </a:xfrm>
          <a:prstGeom prst="roundRect">
            <a:avLst>
              <a:gd name="adj" fmla="val 5227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23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4379" y="5267563"/>
            <a:ext cx="6422231" cy="91440"/>
          </a:xfrm>
          <a:prstGeom prst="rect">
            <a:avLst/>
          </a:prstGeom>
        </p:spPr>
      </p:pic>
      <p:pic>
        <p:nvPicPr>
          <p:cNvPr id="24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27838" y="4992767"/>
            <a:ext cx="595313" cy="595313"/>
          </a:xfrm>
          <a:prstGeom prst="rect">
            <a:avLst/>
          </a:prstGeom>
        </p:spPr>
      </p:pic>
      <p:sp>
        <p:nvSpPr>
          <p:cNvPr id="25" name="Text 15"/>
          <p:cNvSpPr/>
          <p:nvPr/>
        </p:nvSpPr>
        <p:spPr>
          <a:xfrm>
            <a:off x="10506432" y="5141595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4</a:t>
            </a:r>
            <a:endParaRPr lang="en-US" sz="1850" dirty="0"/>
          </a:p>
        </p:txBody>
      </p:sp>
      <p:sp>
        <p:nvSpPr>
          <p:cNvPr id="26" name="Text 16"/>
          <p:cNvSpPr/>
          <p:nvPr/>
        </p:nvSpPr>
        <p:spPr>
          <a:xfrm>
            <a:off x="7635597" y="5786557"/>
            <a:ext cx="2760821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Relativně úzká definice</a:t>
            </a:r>
            <a:endParaRPr lang="en-US" sz="1950" dirty="0"/>
          </a:p>
        </p:txBody>
      </p:sp>
      <p:sp>
        <p:nvSpPr>
          <p:cNvPr id="27" name="Text 17"/>
          <p:cNvSpPr/>
          <p:nvPr/>
        </p:nvSpPr>
        <p:spPr>
          <a:xfrm>
            <a:off x="7635597" y="6215777"/>
            <a:ext cx="597979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Zaručuje jistoty, nikoli možnosti. Pro svobodu je výhodné definovat veřejný zájem co nejúžeji.</a:t>
            </a:r>
            <a:endParaRPr lang="en-US" sz="15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30053"/>
            <a:ext cx="6813947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Silný vs. slabý veřejný zájem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50915" y="3247787"/>
            <a:ext cx="6565106" cy="2651760"/>
          </a:xfrm>
          <a:prstGeom prst="roundRect">
            <a:avLst>
              <a:gd name="adj" fmla="val 5389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49273" y="344614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Silný veřejný zájem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849273" y="3954661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Je ukotven především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ústavou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odráží základní konsensus společnosti. Je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stabilní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 přetrvává i při střídání vlád.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849273" y="4768334"/>
            <a:ext cx="616839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Příklady: základní lidská práva, dělba moci, volební principy.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64874" y="344614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Slabý veřejný zájem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64874" y="3954661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Vzniká z aktuálního politického rozhodování a mění se podle složení vlády. Jde o oblasti, které lze průběžně upravovat podle situace.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564874" y="5085874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Příklady: daňová politika, výdaje na vzdělání a zdravotnictví, migrační politika.</a:t>
            </a:r>
            <a:endParaRPr lang="en-US" sz="15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644973"/>
            <a:ext cx="8518684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Sociální práva: záruky, nikoli nároky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661886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 liberálních demokraciích jsou sociální práva definována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negativně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nejde o nároky na plnění, ale o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záruky nediskriminace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0930" y="4179808"/>
            <a:ext cx="45720" cy="142755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37868" y="420266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 na práci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037868" y="4631888"/>
            <a:ext cx="393811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Stát nemusí zajistit zaměstnání, ale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nikdo nesmí být diskriminován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při hledání práce.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126" y="4179808"/>
            <a:ext cx="45720" cy="142755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468064" y="420266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 na vzdělání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5468064" y="4631888"/>
            <a:ext cx="393823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Nejde o nárok na výsledek, ale o záruku, že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nikdo nesmí být znevýhodňován v přístupu ke vzdělání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442" y="4179808"/>
            <a:ext cx="45720" cy="1427559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898380" y="4202668"/>
            <a:ext cx="283821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Proč negativní definice?</a:t>
            </a:r>
            <a:endParaRPr lang="en-US" sz="1950" dirty="0"/>
          </a:p>
        </p:txBody>
      </p:sp>
      <p:sp>
        <p:nvSpPr>
          <p:cNvPr id="12" name="Text 7"/>
          <p:cNvSpPr/>
          <p:nvPr/>
        </p:nvSpPr>
        <p:spPr>
          <a:xfrm>
            <a:off x="9898380" y="4631888"/>
            <a:ext cx="3938230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Pozitivní definice by rozšiřovala veřejný zájem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omezovala individuální svobodu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všech členů společnosti.</a:t>
            </a:r>
            <a:endParaRPr lang="en-US" sz="15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56335"/>
            <a:ext cx="688943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Klíčové pojmy a jejich vztahy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2173248"/>
            <a:ext cx="13042821" cy="4900017"/>
          </a:xfrm>
          <a:prstGeom prst="roundRect">
            <a:avLst>
              <a:gd name="adj" fmla="val 1701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01410" y="2180868"/>
            <a:ext cx="13027581" cy="57090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1000006" y="2307550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Pojem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3869769" y="2307550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Definice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8820150" y="2307550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Klíčoví autoři / příklady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801410" y="2751773"/>
            <a:ext cx="13027581" cy="570905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9" name="Text 7"/>
          <p:cNvSpPr/>
          <p:nvPr/>
        </p:nvSpPr>
        <p:spPr>
          <a:xfrm>
            <a:off x="1000006" y="2878455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 (koersivní)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3869769" y="2878455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Prosazení vlastní vůle přes odpor druhých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8820150" y="2878455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Max Weber; stát, zákon, donucení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801410" y="3322677"/>
            <a:ext cx="13027581" cy="57090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13" name="Text 11"/>
          <p:cNvSpPr/>
          <p:nvPr/>
        </p:nvSpPr>
        <p:spPr>
          <a:xfrm>
            <a:off x="1000006" y="3449360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Autorita (kausativní)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3869769" y="3449360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Rada, kterou nelze odmítnout; vliv bez donucení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8820150" y="3449360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Cicero; rodič, odborník, charismatický vůdce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801410" y="3893582"/>
            <a:ext cx="13027581" cy="570905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7" name="Text 15"/>
          <p:cNvSpPr/>
          <p:nvPr/>
        </p:nvSpPr>
        <p:spPr>
          <a:xfrm>
            <a:off x="1000006" y="4020264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Legitimita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3869769" y="4020264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Morální ospravedlnění moci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8820150" y="4020264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Weber — tři typy panství</a:t>
            </a:r>
            <a:endParaRPr lang="en-US" sz="1550" dirty="0"/>
          </a:p>
        </p:txBody>
      </p:sp>
      <p:sp>
        <p:nvSpPr>
          <p:cNvPr id="20" name="Shape 18"/>
          <p:cNvSpPr/>
          <p:nvPr/>
        </p:nvSpPr>
        <p:spPr>
          <a:xfrm>
            <a:off x="801410" y="4464487"/>
            <a:ext cx="13027581" cy="57090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21" name="Text 19"/>
          <p:cNvSpPr/>
          <p:nvPr/>
        </p:nvSpPr>
        <p:spPr>
          <a:xfrm>
            <a:off x="1000006" y="4591169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Legalita</a:t>
            </a:r>
            <a:endParaRPr lang="en-US" sz="1550" dirty="0"/>
          </a:p>
        </p:txBody>
      </p:sp>
      <p:sp>
        <p:nvSpPr>
          <p:cNvPr id="22" name="Text 20"/>
          <p:cNvSpPr/>
          <p:nvPr/>
        </p:nvSpPr>
        <p:spPr>
          <a:xfrm>
            <a:off x="3869769" y="4591169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Soulad s platnými právními normami</a:t>
            </a:r>
            <a:endParaRPr lang="en-US" sz="1550" dirty="0"/>
          </a:p>
        </p:txBody>
      </p:sp>
      <p:sp>
        <p:nvSpPr>
          <p:cNvPr id="23" name="Text 21"/>
          <p:cNvSpPr/>
          <p:nvPr/>
        </p:nvSpPr>
        <p:spPr>
          <a:xfrm>
            <a:off x="8820150" y="4591169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Právní stát, ústava, zákonodárství</a:t>
            </a:r>
            <a:endParaRPr lang="en-US" sz="1550" dirty="0"/>
          </a:p>
        </p:txBody>
      </p:sp>
      <p:sp>
        <p:nvSpPr>
          <p:cNvPr id="24" name="Shape 22"/>
          <p:cNvSpPr/>
          <p:nvPr/>
        </p:nvSpPr>
        <p:spPr>
          <a:xfrm>
            <a:off x="801410" y="5035391"/>
            <a:ext cx="13027581" cy="570905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25" name="Text 23"/>
          <p:cNvSpPr/>
          <p:nvPr/>
        </p:nvSpPr>
        <p:spPr>
          <a:xfrm>
            <a:off x="1000006" y="5162074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Negativní svoboda</a:t>
            </a:r>
            <a:endParaRPr lang="en-US" sz="1550" dirty="0"/>
          </a:p>
        </p:txBody>
      </p:sp>
      <p:sp>
        <p:nvSpPr>
          <p:cNvPr id="26" name="Text 24"/>
          <p:cNvSpPr/>
          <p:nvPr/>
        </p:nvSpPr>
        <p:spPr>
          <a:xfrm>
            <a:off x="3869769" y="5162074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od útlaku, vnějšího donucení</a:t>
            </a:r>
            <a:endParaRPr lang="en-US" sz="1550" dirty="0"/>
          </a:p>
        </p:txBody>
      </p:sp>
      <p:sp>
        <p:nvSpPr>
          <p:cNvPr id="27" name="Text 25"/>
          <p:cNvSpPr/>
          <p:nvPr/>
        </p:nvSpPr>
        <p:spPr>
          <a:xfrm>
            <a:off x="8820150" y="5162074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Berlin, Hobbes; právní jistoty</a:t>
            </a:r>
            <a:endParaRPr lang="en-US" sz="1550" dirty="0"/>
          </a:p>
        </p:txBody>
      </p:sp>
      <p:sp>
        <p:nvSpPr>
          <p:cNvPr id="28" name="Shape 26"/>
          <p:cNvSpPr/>
          <p:nvPr/>
        </p:nvSpPr>
        <p:spPr>
          <a:xfrm>
            <a:off x="801410" y="5606296"/>
            <a:ext cx="13027581" cy="57090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29" name="Text 27"/>
          <p:cNvSpPr/>
          <p:nvPr/>
        </p:nvSpPr>
        <p:spPr>
          <a:xfrm>
            <a:off x="1000006" y="5732978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Pozitivní svoboda</a:t>
            </a:r>
            <a:endParaRPr lang="en-US" sz="1550" dirty="0"/>
          </a:p>
        </p:txBody>
      </p:sp>
      <p:sp>
        <p:nvSpPr>
          <p:cNvPr id="30" name="Text 28"/>
          <p:cNvSpPr/>
          <p:nvPr/>
        </p:nvSpPr>
        <p:spPr>
          <a:xfrm>
            <a:off x="3869769" y="5732978"/>
            <a:ext cx="454604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Svoboda k jednání, potenciál jednat</a:t>
            </a:r>
            <a:endParaRPr lang="en-US" sz="1550" dirty="0"/>
          </a:p>
        </p:txBody>
      </p:sp>
      <p:sp>
        <p:nvSpPr>
          <p:cNvPr id="31" name="Text 29"/>
          <p:cNvSpPr/>
          <p:nvPr/>
        </p:nvSpPr>
        <p:spPr>
          <a:xfrm>
            <a:off x="8820150" y="5732978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Rousseau, Montesquieu; možnosti</a:t>
            </a:r>
            <a:endParaRPr lang="en-US" sz="1550" dirty="0"/>
          </a:p>
        </p:txBody>
      </p:sp>
      <p:sp>
        <p:nvSpPr>
          <p:cNvPr id="32" name="Shape 30"/>
          <p:cNvSpPr/>
          <p:nvPr/>
        </p:nvSpPr>
        <p:spPr>
          <a:xfrm>
            <a:off x="801410" y="6177201"/>
            <a:ext cx="13027581" cy="888444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33" name="Text 31"/>
          <p:cNvSpPr/>
          <p:nvPr/>
        </p:nvSpPr>
        <p:spPr>
          <a:xfrm>
            <a:off x="1000006" y="6303883"/>
            <a:ext cx="246542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Občanská neposlušnost</a:t>
            </a:r>
            <a:endParaRPr lang="en-US" sz="1550" dirty="0"/>
          </a:p>
        </p:txBody>
      </p:sp>
      <p:sp>
        <p:nvSpPr>
          <p:cNvPr id="34" name="Text 32"/>
          <p:cNvSpPr/>
          <p:nvPr/>
        </p:nvSpPr>
        <p:spPr>
          <a:xfrm>
            <a:off x="3869769" y="6303883"/>
            <a:ext cx="454604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Nenásilné porušení nespravedlivého zákona s přijetím trestu</a:t>
            </a:r>
            <a:endParaRPr lang="en-US" sz="1550" dirty="0"/>
          </a:p>
        </p:txBody>
      </p:sp>
      <p:sp>
        <p:nvSpPr>
          <p:cNvPr id="35" name="Text 33"/>
          <p:cNvSpPr/>
          <p:nvPr/>
        </p:nvSpPr>
        <p:spPr>
          <a:xfrm>
            <a:off x="8820150" y="6303883"/>
            <a:ext cx="481048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Thoreau, Gándhí, King</a:t>
            </a:r>
            <a:endParaRPr lang="en-US" sz="155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80204"/>
            <a:ext cx="8892778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Shrnutí: Klíčové pojmy a jejich vztahy</a:t>
            </a:r>
            <a:endParaRPr lang="en-US" sz="3900" dirty="0"/>
          </a:p>
        </p:txBody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3790" y="1697117"/>
            <a:ext cx="10485120" cy="5852160"/>
          </a:xfrm>
          <a:prstGeom prst="rect">
            <a:avLst/>
          </a:prstGeom>
        </p:spPr>
      </p:pic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90" y="1697117"/>
            <a:ext cx="10485120" cy="58521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486263"/>
            <a:ext cx="949213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Legitimita versus legalita: klíčové napětí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503176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Napětí mezi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legalitou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(moc, donucení) a </a:t>
            </a:r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legitimitou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(autorita, souhlas) je konstitutivní hodnotou liberální demokracie.</a:t>
            </a:r>
            <a:endParaRPr lang="en-US" sz="155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3790" y="4043958"/>
            <a:ext cx="496133" cy="49613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537930" y="404395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Legalita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537930" y="4473178"/>
            <a:ext cx="343804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Platnost neosobních zákonů a rovnost před zákonem; zajišťuje jistoty a předvídatelnost.</a:t>
            </a:r>
            <a:endParaRPr lang="en-US" sz="1550" dirty="0"/>
          </a:p>
        </p:txBody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23986" y="4043958"/>
            <a:ext cx="496133" cy="49613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968127" y="404395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Legitimita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5968127" y="4473178"/>
            <a:ext cx="3438168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Morální ospravedlnění moci a souhlas ovládaných; oblast osobní autonomie.</a:t>
            </a:r>
            <a:endParaRPr lang="en-US" sz="1550" dirty="0"/>
          </a:p>
        </p:txBody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54302" y="4043958"/>
            <a:ext cx="496133" cy="49613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398443" y="404395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Hodnota napětí</a:t>
            </a:r>
            <a:endParaRPr lang="en-US" sz="1950" dirty="0"/>
          </a:p>
        </p:txBody>
      </p:sp>
      <p:sp>
        <p:nvSpPr>
          <p:cNvPr id="12" name="Text 7"/>
          <p:cNvSpPr/>
          <p:nvPr/>
        </p:nvSpPr>
        <p:spPr>
          <a:xfrm>
            <a:off x="10398443" y="4473178"/>
            <a:ext cx="3438168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Vymezuje prostor svobody mezi jistotami a možnostmi; občanská neposlušnost pomáhá hledat rovnováhu.</a:t>
            </a:r>
            <a:endParaRPr lang="en-US" sz="155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31513"/>
            <a:ext cx="11792664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Závěrečná reflexe: svoboda, právo a odpovědnost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648426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Dynamické napětí mezi legalitou a legitimitou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je konstitutivním prvkem liberální demokracie a zárukou svobody.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3189208"/>
            <a:ext cx="4215289" cy="2103953"/>
          </a:xfrm>
          <a:prstGeom prst="roundRect">
            <a:avLst>
              <a:gd name="adj" fmla="val 3962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99768" y="3395186"/>
            <a:ext cx="2764036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Moc potřebuje autoritu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999768" y="3824407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Bez legitimity se politická moc mění v pouhou sílu a ztrácí dlouhodobou udržitelnost.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5207437" y="3189208"/>
            <a:ext cx="4215408" cy="2103953"/>
          </a:xfrm>
          <a:prstGeom prst="roundRect">
            <a:avLst>
              <a:gd name="adj" fmla="val 3962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13415" y="3395186"/>
            <a:ext cx="295858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Právo potřebuje morálku</a:t>
            </a:r>
            <a:endParaRPr lang="en-US" sz="1950" dirty="0"/>
          </a:p>
        </p:txBody>
      </p:sp>
      <p:sp>
        <p:nvSpPr>
          <p:cNvPr id="9" name="Text 7"/>
          <p:cNvSpPr/>
          <p:nvPr/>
        </p:nvSpPr>
        <p:spPr>
          <a:xfrm>
            <a:off x="5413415" y="3824407"/>
            <a:ext cx="3803452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Zákon bez sdílených hodnot ztrácí účinnost i legitimitu.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9621203" y="3189208"/>
            <a:ext cx="4215289" cy="2103953"/>
          </a:xfrm>
          <a:prstGeom prst="roundRect">
            <a:avLst>
              <a:gd name="adj" fmla="val 3962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827181" y="3395186"/>
            <a:ext cx="3803333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Svoboda předpokládá odpovědnost</a:t>
            </a:r>
            <a:endParaRPr lang="en-US" sz="1950" dirty="0"/>
          </a:p>
        </p:txBody>
      </p:sp>
      <p:sp>
        <p:nvSpPr>
          <p:cNvPr id="12" name="Text 10"/>
          <p:cNvSpPr/>
          <p:nvPr/>
        </p:nvSpPr>
        <p:spPr>
          <a:xfrm>
            <a:off x="9827181" y="4134564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Skutečná svoboda stojí na odpovědnosti, samoorganizaci a občanské kultuře.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1091446" y="5739646"/>
            <a:ext cx="1274516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Napětí mezi legitimitou a legalitou vymezuje prostor naší svobody. Institut občanské neposlušnosti je jeho nejvýraznějším praktickým projevem v liberálních demokraciích.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793790" y="5516404"/>
            <a:ext cx="22860" cy="1081564"/>
          </a:xfrm>
          <a:prstGeom prst="rect">
            <a:avLst/>
          </a:prstGeom>
          <a:solidFill>
            <a:srgbClr val="E7BF6A"/>
          </a:solidFill>
          <a:ln/>
        </p:spPr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75403"/>
            <a:ext cx="53097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Hlavní poznatky kurzu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3292316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68204" y="3329523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438632" y="3360539"/>
            <a:ext cx="325981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Moc a autorita nejsou totéž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1438632" y="3789759"/>
            <a:ext cx="575250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Moc je donucení, autorita je uznání; legitimní panství u Webera propojuje obojí.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7439144" y="3292316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513558" y="3329523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</a:t>
            </a:r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8083987" y="3360539"/>
            <a:ext cx="468534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Svoboda je rovnováha jistot a možností</a:t>
            </a:r>
            <a:endParaRPr lang="en-US" sz="1950" dirty="0"/>
          </a:p>
        </p:txBody>
      </p:sp>
      <p:sp>
        <p:nvSpPr>
          <p:cNvPr id="10" name="Text 8"/>
          <p:cNvSpPr/>
          <p:nvPr/>
        </p:nvSpPr>
        <p:spPr>
          <a:xfrm>
            <a:off x="8083987" y="3789759"/>
            <a:ext cx="575262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Negativní a pozitivní svoboda jsou v nepřímém vztahu; více morálního konsensu znamená více prostoru pro svobodu.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793790" y="4821674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68204" y="4858881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1438632" y="4889897"/>
            <a:ext cx="426053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Napětí práva a morálky je hodnotou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1438632" y="5319117"/>
            <a:ext cx="575250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Prostupnost norem je žádoucí; jejich totožnost by zrušila prostor osobní autonomie.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7439144" y="4821674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513558" y="4858881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indent="0" marL="0">
              <a:lnSpc>
                <a:spcPts val="2300"/>
              </a:lnSpc>
              <a:buNone/>
            </a:pPr>
            <a:r>
              <a:rPr lang="en-US" sz="2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15"/>
          <p:cNvSpPr/>
          <p:nvPr/>
        </p:nvSpPr>
        <p:spPr>
          <a:xfrm>
            <a:off x="8083987" y="4889897"/>
            <a:ext cx="4552236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Veřejný zájem je minimální a negativní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8083987" y="5319117"/>
            <a:ext cx="575262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Liberální demokracie chrání jistoty, nikoli možnosti; samoorganizace je nenahraditelným pilířem svobody.</a:t>
            </a:r>
            <a:endParaRPr lang="en-US" sz="155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867144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Otázky k diskusi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884057"/>
            <a:ext cx="13042821" cy="1478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Může být zákon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legální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ale přitom </a:t>
            </a:r>
            <a:pPr algn="l" indent="0" marL="0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nelegitimní</a:t>
            </a:r>
            <a:pPr algn="l" indent="0" marL="0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? Uveďte příklady z dějin nebo současnosti.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Kde leží hranice mezi občanskou neposlušností a trestnou činností?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Je charismatické panství v moderní demokracii vždy krizovým jevem?</a:t>
            </a:r>
            <a:endParaRPr lang="en-US" sz="1550" dirty="0"/>
          </a:p>
          <a:p>
            <a:pPr algn="l" marL="342900" indent="-342900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Jak by se změnila společnost, kdyby bylo právo zcela totožné s morálkou?</a:t>
            </a:r>
            <a:endParaRPr lang="en-US" sz="15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2026-04-08T16:54:15Z</dcterms:created>
  <dcterms:modified xsi:type="dcterms:W3CDTF">2026-04-08T16:54:15Z</dcterms:modified>
</cp:coreProperties>
</file>