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3"/>
  </p:sldMasterIdLst>
  <p:notesMasterIdLst>
    <p:notesMasterId r:id="rId55"/>
  </p:notesMasterIdLst>
  <p:handoutMasterIdLst>
    <p:handoutMasterId r:id="rId56"/>
  </p:handoutMasterIdLst>
  <p:sldIdLst>
    <p:sldId id="267" r:id="rId4"/>
    <p:sldId id="589" r:id="rId5"/>
    <p:sldId id="590" r:id="rId6"/>
    <p:sldId id="592" r:id="rId7"/>
    <p:sldId id="603" r:id="rId8"/>
    <p:sldId id="602" r:id="rId9"/>
    <p:sldId id="601" r:id="rId10"/>
    <p:sldId id="600" r:id="rId11"/>
    <p:sldId id="599" r:id="rId12"/>
    <p:sldId id="598" r:id="rId13"/>
    <p:sldId id="597" r:id="rId14"/>
    <p:sldId id="595" r:id="rId15"/>
    <p:sldId id="604" r:id="rId16"/>
    <p:sldId id="593" r:id="rId17"/>
    <p:sldId id="615" r:id="rId18"/>
    <p:sldId id="616" r:id="rId19"/>
    <p:sldId id="594" r:id="rId20"/>
    <p:sldId id="576" r:id="rId21"/>
    <p:sldId id="596" r:id="rId22"/>
    <p:sldId id="605" r:id="rId23"/>
    <p:sldId id="606" r:id="rId24"/>
    <p:sldId id="607" r:id="rId25"/>
    <p:sldId id="608" r:id="rId26"/>
    <p:sldId id="609" r:id="rId27"/>
    <p:sldId id="562" r:id="rId28"/>
    <p:sldId id="277" r:id="rId29"/>
    <p:sldId id="585" r:id="rId30"/>
    <p:sldId id="586" r:id="rId31"/>
    <p:sldId id="587" r:id="rId32"/>
    <p:sldId id="588" r:id="rId33"/>
    <p:sldId id="583" r:id="rId34"/>
    <p:sldId id="584" r:id="rId35"/>
    <p:sldId id="272" r:id="rId36"/>
    <p:sldId id="273" r:id="rId37"/>
    <p:sldId id="292" r:id="rId38"/>
    <p:sldId id="581" r:id="rId39"/>
    <p:sldId id="580" r:id="rId40"/>
    <p:sldId id="614" r:id="rId41"/>
    <p:sldId id="582" r:id="rId42"/>
    <p:sldId id="287" r:id="rId43"/>
    <p:sldId id="286" r:id="rId44"/>
    <p:sldId id="612" r:id="rId45"/>
    <p:sldId id="271" r:id="rId46"/>
    <p:sldId id="610" r:id="rId47"/>
    <p:sldId id="611" r:id="rId48"/>
    <p:sldId id="293" r:id="rId49"/>
    <p:sldId id="560" r:id="rId50"/>
    <p:sldId id="561" r:id="rId51"/>
    <p:sldId id="577" r:id="rId52"/>
    <p:sldId id="578" r:id="rId53"/>
    <p:sldId id="268" r:id="rId5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C2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Střední styl 2 – zvýraznění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82" autoAdjust="0"/>
    <p:restoredTop sz="95928"/>
  </p:normalViewPr>
  <p:slideViewPr>
    <p:cSldViewPr snapToGrid="0">
      <p:cViewPr varScale="1">
        <p:scale>
          <a:sx n="112" d="100"/>
          <a:sy n="112" d="100"/>
        </p:scale>
        <p:origin x="-522" y="-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768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2696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'[Graf v aplikaci Microsoft PowerPoint]List1'!$C$2</c:f>
              <c:strCache>
                <c:ptCount val="1"/>
                <c:pt idx="0">
                  <c:v>Austria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PowerPoint]List1'!$D$2:$AG$2</c:f>
              <c:numCache>
                <c:formatCode>General</c:formatCode>
                <c:ptCount val="30"/>
                <c:pt idx="0">
                  <c:v>7.59</c:v>
                </c:pt>
                <c:pt idx="1">
                  <c:v>7.61</c:v>
                </c:pt>
                <c:pt idx="2">
                  <c:v>7.5</c:v>
                </c:pt>
                <c:pt idx="3">
                  <c:v>7.6</c:v>
                </c:pt>
                <c:pt idx="4">
                  <c:v>7.7</c:v>
                </c:pt>
                <c:pt idx="5">
                  <c:v>7.8</c:v>
                </c:pt>
                <c:pt idx="6">
                  <c:v>7.8</c:v>
                </c:pt>
                <c:pt idx="7">
                  <c:v>8</c:v>
                </c:pt>
                <c:pt idx="8">
                  <c:v>8.4</c:v>
                </c:pt>
                <c:pt idx="9">
                  <c:v>8.6999999999999993</c:v>
                </c:pt>
                <c:pt idx="10">
                  <c:v>8.6</c:v>
                </c:pt>
                <c:pt idx="11">
                  <c:v>8.1</c:v>
                </c:pt>
                <c:pt idx="12">
                  <c:v>8.1</c:v>
                </c:pt>
                <c:pt idx="13">
                  <c:v>7.9</c:v>
                </c:pt>
                <c:pt idx="14">
                  <c:v>7.9</c:v>
                </c:pt>
                <c:pt idx="15">
                  <c:v>7.8</c:v>
                </c:pt>
                <c:pt idx="16">
                  <c:v>6.9</c:v>
                </c:pt>
                <c:pt idx="17">
                  <c:v>6.9</c:v>
                </c:pt>
                <c:pt idx="18">
                  <c:v>7.2</c:v>
                </c:pt>
                <c:pt idx="19">
                  <c:v>7.6</c:v>
                </c:pt>
                <c:pt idx="20">
                  <c:v>7.5</c:v>
                </c:pt>
                <c:pt idx="21">
                  <c:v>7.5</c:v>
                </c:pt>
                <c:pt idx="22">
                  <c:v>7.6</c:v>
                </c:pt>
                <c:pt idx="23">
                  <c:v>7.7</c:v>
                </c:pt>
                <c:pt idx="24">
                  <c:v>7.6</c:v>
                </c:pt>
                <c:pt idx="25">
                  <c:v>7.4</c:v>
                </c:pt>
                <c:pt idx="26">
                  <c:v>7.1</c:v>
                </c:pt>
                <c:pt idx="27">
                  <c:v>7.1</c:v>
                </c:pt>
                <c:pt idx="28">
                  <c:v>6.7</c:v>
                </c:pt>
                <c:pt idx="29">
                  <c:v>6.9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'[Graf v aplikaci Microsoft PowerPoint]List1'!$C$3</c:f>
              <c:strCache>
                <c:ptCount val="1"/>
                <c:pt idx="0">
                  <c:v>UK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PowerPoint]List1'!$D$3:$AG$3</c:f>
              <c:numCache>
                <c:formatCode>General</c:formatCode>
                <c:ptCount val="30"/>
                <c:pt idx="0">
                  <c:v>8.44</c:v>
                </c:pt>
                <c:pt idx="1">
                  <c:v>8.2200000000000006</c:v>
                </c:pt>
                <c:pt idx="2">
                  <c:v>8.6999999999999993</c:v>
                </c:pt>
                <c:pt idx="3">
                  <c:v>8.6</c:v>
                </c:pt>
                <c:pt idx="4">
                  <c:v>8.6999999999999993</c:v>
                </c:pt>
                <c:pt idx="5">
                  <c:v>8.3000000000000007</c:v>
                </c:pt>
                <c:pt idx="6">
                  <c:v>8.6999999999999993</c:v>
                </c:pt>
                <c:pt idx="7">
                  <c:v>8.6999999999999993</c:v>
                </c:pt>
                <c:pt idx="8">
                  <c:v>8.6</c:v>
                </c:pt>
                <c:pt idx="9">
                  <c:v>8.6</c:v>
                </c:pt>
                <c:pt idx="10">
                  <c:v>8.6</c:v>
                </c:pt>
                <c:pt idx="11">
                  <c:v>8.4</c:v>
                </c:pt>
                <c:pt idx="12">
                  <c:v>7.7</c:v>
                </c:pt>
                <c:pt idx="13">
                  <c:v>7.7</c:v>
                </c:pt>
                <c:pt idx="14">
                  <c:v>7.6</c:v>
                </c:pt>
                <c:pt idx="15">
                  <c:v>7.8</c:v>
                </c:pt>
                <c:pt idx="16">
                  <c:v>7.4</c:v>
                </c:pt>
                <c:pt idx="17">
                  <c:v>7.6</c:v>
                </c:pt>
                <c:pt idx="18">
                  <c:v>7.8</c:v>
                </c:pt>
                <c:pt idx="19">
                  <c:v>8.1</c:v>
                </c:pt>
                <c:pt idx="20">
                  <c:v>8.1</c:v>
                </c:pt>
                <c:pt idx="21">
                  <c:v>8.1999999999999993</c:v>
                </c:pt>
                <c:pt idx="22">
                  <c:v>8</c:v>
                </c:pt>
                <c:pt idx="23">
                  <c:v>7.7</c:v>
                </c:pt>
                <c:pt idx="24">
                  <c:v>7.7</c:v>
                </c:pt>
                <c:pt idx="25">
                  <c:v>7.8</c:v>
                </c:pt>
                <c:pt idx="26">
                  <c:v>7.3</c:v>
                </c:pt>
                <c:pt idx="27">
                  <c:v>7.1</c:v>
                </c:pt>
                <c:pt idx="28">
                  <c:v>7.1</c:v>
                </c:pt>
                <c:pt idx="29">
                  <c:v>7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'[Graf v aplikaci Microsoft PowerPoint]List1'!$C$4</c:f>
              <c:strCache>
                <c:ptCount val="1"/>
                <c:pt idx="0">
                  <c:v>Estonia</c:v>
                </c:pt>
              </c:strCache>
            </c:strRef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PowerPoint]List1'!$D$4:$AG$4</c:f>
              <c:numCache>
                <c:formatCode>General</c:formatCode>
                <c:ptCount val="30"/>
                <c:pt idx="2">
                  <c:v>5.7</c:v>
                </c:pt>
                <c:pt idx="3">
                  <c:v>5.7</c:v>
                </c:pt>
                <c:pt idx="4">
                  <c:v>5.7</c:v>
                </c:pt>
                <c:pt idx="5">
                  <c:v>5.6</c:v>
                </c:pt>
                <c:pt idx="6">
                  <c:v>5.6</c:v>
                </c:pt>
                <c:pt idx="7">
                  <c:v>5.5</c:v>
                </c:pt>
                <c:pt idx="8">
                  <c:v>6</c:v>
                </c:pt>
                <c:pt idx="9">
                  <c:v>6.1</c:v>
                </c:pt>
                <c:pt idx="10">
                  <c:v>6.7</c:v>
                </c:pt>
                <c:pt idx="11">
                  <c:v>6.5</c:v>
                </c:pt>
                <c:pt idx="12">
                  <c:v>6.6</c:v>
                </c:pt>
                <c:pt idx="13">
                  <c:v>6.6</c:v>
                </c:pt>
                <c:pt idx="14">
                  <c:v>6.5</c:v>
                </c:pt>
                <c:pt idx="15">
                  <c:v>6.4</c:v>
                </c:pt>
                <c:pt idx="16">
                  <c:v>6.4</c:v>
                </c:pt>
                <c:pt idx="17">
                  <c:v>6.8</c:v>
                </c:pt>
                <c:pt idx="18">
                  <c:v>6.9</c:v>
                </c:pt>
                <c:pt idx="19">
                  <c:v>7</c:v>
                </c:pt>
                <c:pt idx="20">
                  <c:v>7</c:v>
                </c:pt>
                <c:pt idx="21">
                  <c:v>7.1</c:v>
                </c:pt>
                <c:pt idx="22">
                  <c:v>7.3</c:v>
                </c:pt>
                <c:pt idx="23">
                  <c:v>7.4</c:v>
                </c:pt>
                <c:pt idx="24">
                  <c:v>7.5</c:v>
                </c:pt>
                <c:pt idx="25">
                  <c:v>7.4</c:v>
                </c:pt>
                <c:pt idx="26">
                  <c:v>7.4</c:v>
                </c:pt>
                <c:pt idx="27">
                  <c:v>7.6</c:v>
                </c:pt>
                <c:pt idx="28">
                  <c:v>7.6</c:v>
                </c:pt>
                <c:pt idx="29">
                  <c:v>7.6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'[Graf v aplikaci Microsoft PowerPoint]List1'!$C$5</c:f>
              <c:strCache>
                <c:ptCount val="1"/>
                <c:pt idx="0">
                  <c:v>Slovenia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PowerPoint]List1'!$D$5:$AG$5</c:f>
              <c:numCache>
                <c:formatCode>General</c:formatCode>
                <c:ptCount val="30"/>
                <c:pt idx="2">
                  <c:v>3</c:v>
                </c:pt>
                <c:pt idx="3">
                  <c:v>6</c:v>
                </c:pt>
                <c:pt idx="4">
                  <c:v>5.5</c:v>
                </c:pt>
                <c:pt idx="5">
                  <c:v>5.2</c:v>
                </c:pt>
                <c:pt idx="6">
                  <c:v>6</c:v>
                </c:pt>
                <c:pt idx="7">
                  <c:v>5.9</c:v>
                </c:pt>
                <c:pt idx="8">
                  <c:v>6</c:v>
                </c:pt>
                <c:pt idx="9">
                  <c:v>6.1</c:v>
                </c:pt>
                <c:pt idx="10">
                  <c:v>6.4</c:v>
                </c:pt>
                <c:pt idx="11">
                  <c:v>6.6</c:v>
                </c:pt>
                <c:pt idx="12">
                  <c:v>6.7</c:v>
                </c:pt>
                <c:pt idx="13">
                  <c:v>6.6</c:v>
                </c:pt>
                <c:pt idx="14">
                  <c:v>6.4</c:v>
                </c:pt>
                <c:pt idx="15">
                  <c:v>5.9</c:v>
                </c:pt>
                <c:pt idx="16">
                  <c:v>6.1</c:v>
                </c:pt>
                <c:pt idx="17">
                  <c:v>5.7</c:v>
                </c:pt>
                <c:pt idx="18">
                  <c:v>5.8</c:v>
                </c:pt>
                <c:pt idx="19">
                  <c:v>6</c:v>
                </c:pt>
                <c:pt idx="20">
                  <c:v>6.1</c:v>
                </c:pt>
                <c:pt idx="21">
                  <c:v>6.1</c:v>
                </c:pt>
                <c:pt idx="22">
                  <c:v>6</c:v>
                </c:pt>
                <c:pt idx="23">
                  <c:v>6</c:v>
                </c:pt>
                <c:pt idx="24">
                  <c:v>6</c:v>
                </c:pt>
                <c:pt idx="25">
                  <c:v>5.7</c:v>
                </c:pt>
                <c:pt idx="26">
                  <c:v>5.6</c:v>
                </c:pt>
                <c:pt idx="27">
                  <c:v>5.6</c:v>
                </c:pt>
                <c:pt idx="28">
                  <c:v>6</c:v>
                </c:pt>
                <c:pt idx="29">
                  <c:v>5.8</c:v>
                </c:pt>
              </c:numCache>
            </c:numRef>
          </c:val>
          <c:smooth val="0"/>
        </c:ser>
        <c:ser>
          <c:idx val="4"/>
          <c:order val="4"/>
          <c:tx>
            <c:strRef>
              <c:f>'[Graf v aplikaci Microsoft PowerPoint]List1'!$C$6</c:f>
              <c:strCache>
                <c:ptCount val="1"/>
                <c:pt idx="0">
                  <c:v>Poland</c:v>
                </c:pt>
              </c:strCache>
            </c:strRef>
          </c:tx>
          <c:spPr>
            <a:ln>
              <a:solidFill>
                <a:srgbClr val="10C22E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PowerPoint]List1'!$D$6:$AG$6</c:f>
              <c:numCache>
                <c:formatCode>General</c:formatCode>
                <c:ptCount val="30"/>
                <c:pt idx="0">
                  <c:v>5.57</c:v>
                </c:pt>
                <c:pt idx="1">
                  <c:v>5.08</c:v>
                </c:pt>
                <c:pt idx="2">
                  <c:v>4.5999999999999996</c:v>
                </c:pt>
                <c:pt idx="3">
                  <c:v>4.2</c:v>
                </c:pt>
                <c:pt idx="4">
                  <c:v>4.0999999999999996</c:v>
                </c:pt>
                <c:pt idx="5">
                  <c:v>4.0999999999999996</c:v>
                </c:pt>
                <c:pt idx="6">
                  <c:v>4</c:v>
                </c:pt>
                <c:pt idx="7">
                  <c:v>3.6</c:v>
                </c:pt>
                <c:pt idx="8">
                  <c:v>3.5</c:v>
                </c:pt>
                <c:pt idx="9">
                  <c:v>3.4</c:v>
                </c:pt>
                <c:pt idx="10">
                  <c:v>3.7</c:v>
                </c:pt>
                <c:pt idx="11">
                  <c:v>4.2</c:v>
                </c:pt>
                <c:pt idx="12">
                  <c:v>4.5999999999999996</c:v>
                </c:pt>
                <c:pt idx="13">
                  <c:v>5</c:v>
                </c:pt>
                <c:pt idx="14">
                  <c:v>5.3</c:v>
                </c:pt>
                <c:pt idx="15">
                  <c:v>5.5</c:v>
                </c:pt>
                <c:pt idx="16">
                  <c:v>5.8</c:v>
                </c:pt>
                <c:pt idx="17">
                  <c:v>6</c:v>
                </c:pt>
                <c:pt idx="18">
                  <c:v>6.1</c:v>
                </c:pt>
                <c:pt idx="19">
                  <c:v>6.3</c:v>
                </c:pt>
                <c:pt idx="20">
                  <c:v>6.2</c:v>
                </c:pt>
                <c:pt idx="21">
                  <c:v>6</c:v>
                </c:pt>
                <c:pt idx="22">
                  <c:v>6</c:v>
                </c:pt>
                <c:pt idx="23">
                  <c:v>5.8</c:v>
                </c:pt>
                <c:pt idx="24">
                  <c:v>5.6</c:v>
                </c:pt>
                <c:pt idx="25">
                  <c:v>5.6</c:v>
                </c:pt>
                <c:pt idx="26">
                  <c:v>5.5</c:v>
                </c:pt>
                <c:pt idx="27">
                  <c:v>5.4</c:v>
                </c:pt>
                <c:pt idx="28">
                  <c:v>5.3</c:v>
                </c:pt>
                <c:pt idx="29">
                  <c:v>5.3</c:v>
                </c:pt>
              </c:numCache>
            </c:numRef>
          </c:val>
          <c:smooth val="0"/>
        </c:ser>
        <c:ser>
          <c:idx val="5"/>
          <c:order val="5"/>
          <c:tx>
            <c:strRef>
              <c:f>'[Graf v aplikaci Microsoft PowerPoint]List1'!$C$7</c:f>
              <c:strCache>
                <c:ptCount val="1"/>
                <c:pt idx="0">
                  <c:v>Hungary</c:v>
                </c:pt>
              </c:strCache>
            </c:strRef>
          </c:tx>
          <c:spPr>
            <a:ln>
              <a:solidFill>
                <a:srgbClr val="00B0F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PowerPoint]List1'!$D$7:$AG$7</c:f>
              <c:numCache>
                <c:formatCode>General</c:formatCode>
                <c:ptCount val="30"/>
                <c:pt idx="0">
                  <c:v>4.8600000000000003</c:v>
                </c:pt>
                <c:pt idx="1">
                  <c:v>5.18</c:v>
                </c:pt>
                <c:pt idx="2">
                  <c:v>5</c:v>
                </c:pt>
                <c:pt idx="3">
                  <c:v>5.2</c:v>
                </c:pt>
                <c:pt idx="4">
                  <c:v>5.2</c:v>
                </c:pt>
                <c:pt idx="5">
                  <c:v>5.3</c:v>
                </c:pt>
                <c:pt idx="6">
                  <c:v>4.9000000000000004</c:v>
                </c:pt>
                <c:pt idx="7">
                  <c:v>4.8</c:v>
                </c:pt>
                <c:pt idx="8">
                  <c:v>4.8</c:v>
                </c:pt>
                <c:pt idx="9">
                  <c:v>5</c:v>
                </c:pt>
                <c:pt idx="10">
                  <c:v>5.2</c:v>
                </c:pt>
                <c:pt idx="11">
                  <c:v>5.3</c:v>
                </c:pt>
                <c:pt idx="12">
                  <c:v>5.0999999999999996</c:v>
                </c:pt>
                <c:pt idx="13">
                  <c:v>5.0999999999999996</c:v>
                </c:pt>
                <c:pt idx="14">
                  <c:v>4.7</c:v>
                </c:pt>
                <c:pt idx="15">
                  <c:v>4.5999999999999996</c:v>
                </c:pt>
                <c:pt idx="16">
                  <c:v>5.5</c:v>
                </c:pt>
                <c:pt idx="17">
                  <c:v>5.4</c:v>
                </c:pt>
                <c:pt idx="18">
                  <c:v>5.4</c:v>
                </c:pt>
                <c:pt idx="19">
                  <c:v>5.0999999999999996</c:v>
                </c:pt>
                <c:pt idx="20">
                  <c:v>4.8</c:v>
                </c:pt>
                <c:pt idx="21">
                  <c:v>4.5</c:v>
                </c:pt>
                <c:pt idx="22">
                  <c:v>4.5999999999999996</c:v>
                </c:pt>
                <c:pt idx="23">
                  <c:v>4.4000000000000004</c:v>
                </c:pt>
                <c:pt idx="24">
                  <c:v>4.4000000000000004</c:v>
                </c:pt>
                <c:pt idx="25">
                  <c:v>4.3</c:v>
                </c:pt>
                <c:pt idx="26">
                  <c:v>4.2</c:v>
                </c:pt>
                <c:pt idx="27">
                  <c:v>4.2</c:v>
                </c:pt>
                <c:pt idx="28">
                  <c:v>4.0999999999999996</c:v>
                </c:pt>
                <c:pt idx="29">
                  <c:v>4</c:v>
                </c:pt>
              </c:numCache>
            </c:numRef>
          </c:val>
          <c:smooth val="0"/>
        </c:ser>
        <c:ser>
          <c:idx val="6"/>
          <c:order val="6"/>
          <c:tx>
            <c:strRef>
              <c:f>'[Graf v aplikaci Microsoft PowerPoint]List1'!$C$8</c:f>
              <c:strCache>
                <c:ptCount val="1"/>
                <c:pt idx="0">
                  <c:v>CZR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PowerPoint]List1'!$D$8:$AG$8</c:f>
              <c:numCache>
                <c:formatCode>General</c:formatCode>
                <c:ptCount val="30"/>
                <c:pt idx="0">
                  <c:v>5.37</c:v>
                </c:pt>
                <c:pt idx="1">
                  <c:v>5.2</c:v>
                </c:pt>
                <c:pt idx="2">
                  <c:v>4.8</c:v>
                </c:pt>
                <c:pt idx="3">
                  <c:v>4.5999999999999996</c:v>
                </c:pt>
                <c:pt idx="4">
                  <c:v>4.3</c:v>
                </c:pt>
                <c:pt idx="5">
                  <c:v>3.9</c:v>
                </c:pt>
                <c:pt idx="6">
                  <c:v>3.7</c:v>
                </c:pt>
                <c:pt idx="7">
                  <c:v>3.9</c:v>
                </c:pt>
                <c:pt idx="8">
                  <c:v>4.2</c:v>
                </c:pt>
                <c:pt idx="9">
                  <c:v>4.3</c:v>
                </c:pt>
                <c:pt idx="10">
                  <c:v>4.8</c:v>
                </c:pt>
                <c:pt idx="11">
                  <c:v>5.2</c:v>
                </c:pt>
                <c:pt idx="12">
                  <c:v>5.2</c:v>
                </c:pt>
                <c:pt idx="13">
                  <c:v>4.9000000000000004</c:v>
                </c:pt>
                <c:pt idx="14">
                  <c:v>4.5999999999999996</c:v>
                </c:pt>
                <c:pt idx="15">
                  <c:v>4.4000000000000004</c:v>
                </c:pt>
                <c:pt idx="16">
                  <c:v>4.9000000000000004</c:v>
                </c:pt>
                <c:pt idx="17">
                  <c:v>4.8</c:v>
                </c:pt>
                <c:pt idx="18">
                  <c:v>5.0999999999999996</c:v>
                </c:pt>
                <c:pt idx="19">
                  <c:v>5.6</c:v>
                </c:pt>
                <c:pt idx="20">
                  <c:v>5.5</c:v>
                </c:pt>
                <c:pt idx="21">
                  <c:v>5.7</c:v>
                </c:pt>
                <c:pt idx="22">
                  <c:v>5.9</c:v>
                </c:pt>
                <c:pt idx="23">
                  <c:v>5.6</c:v>
                </c:pt>
                <c:pt idx="24">
                  <c:v>5.4</c:v>
                </c:pt>
                <c:pt idx="25">
                  <c:v>5.4</c:v>
                </c:pt>
                <c:pt idx="26">
                  <c:v>5.6</c:v>
                </c:pt>
                <c:pt idx="27">
                  <c:v>5.7</c:v>
                </c:pt>
                <c:pt idx="28">
                  <c:v>5.6</c:v>
                </c:pt>
                <c:pt idx="29">
                  <c:v>5.9</c:v>
                </c:pt>
              </c:numCache>
            </c:numRef>
          </c:val>
          <c:smooth val="0"/>
        </c:ser>
        <c:ser>
          <c:idx val="7"/>
          <c:order val="7"/>
          <c:tx>
            <c:strRef>
              <c:f>'[Graf v aplikaci Microsoft PowerPoint]List1'!$C$9</c:f>
              <c:strCache>
                <c:ptCount val="1"/>
                <c:pt idx="0">
                  <c:v>Slovakia</c:v>
                </c:pt>
              </c:strCache>
            </c:strRef>
          </c:tx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PowerPoint]List1'!$D$9:$AG$9</c:f>
              <c:numCache>
                <c:formatCode>General</c:formatCode>
                <c:ptCount val="30"/>
                <c:pt idx="2">
                  <c:v>3.9</c:v>
                </c:pt>
                <c:pt idx="3">
                  <c:v>3.7</c:v>
                </c:pt>
                <c:pt idx="4">
                  <c:v>3.5</c:v>
                </c:pt>
                <c:pt idx="5">
                  <c:v>3.7</c:v>
                </c:pt>
                <c:pt idx="6">
                  <c:v>3.7</c:v>
                </c:pt>
                <c:pt idx="7">
                  <c:v>3.7</c:v>
                </c:pt>
                <c:pt idx="8">
                  <c:v>4</c:v>
                </c:pt>
                <c:pt idx="9">
                  <c:v>4.3</c:v>
                </c:pt>
                <c:pt idx="10">
                  <c:v>4.7</c:v>
                </c:pt>
                <c:pt idx="11">
                  <c:v>4.9000000000000004</c:v>
                </c:pt>
                <c:pt idx="12">
                  <c:v>5</c:v>
                </c:pt>
                <c:pt idx="13">
                  <c:v>4.5</c:v>
                </c:pt>
                <c:pt idx="14">
                  <c:v>4.3</c:v>
                </c:pt>
                <c:pt idx="15">
                  <c:v>4</c:v>
                </c:pt>
                <c:pt idx="16">
                  <c:v>4.5999999999999996</c:v>
                </c:pt>
                <c:pt idx="17">
                  <c:v>4.7</c:v>
                </c:pt>
                <c:pt idx="18">
                  <c:v>5</c:v>
                </c:pt>
                <c:pt idx="19">
                  <c:v>5.0999999999999996</c:v>
                </c:pt>
                <c:pt idx="20">
                  <c:v>5.0999999999999996</c:v>
                </c:pt>
                <c:pt idx="21">
                  <c:v>5</c:v>
                </c:pt>
                <c:pt idx="22">
                  <c:v>5</c:v>
                </c:pt>
                <c:pt idx="23">
                  <c:v>5</c:v>
                </c:pt>
                <c:pt idx="24">
                  <c:v>4.9000000000000004</c:v>
                </c:pt>
                <c:pt idx="25">
                  <c:v>5.2</c:v>
                </c:pt>
                <c:pt idx="26">
                  <c:v>5.3</c:v>
                </c:pt>
                <c:pt idx="27">
                  <c:v>5.4</c:v>
                </c:pt>
                <c:pt idx="28">
                  <c:v>4.9000000000000004</c:v>
                </c:pt>
                <c:pt idx="29">
                  <c:v>4.8</c:v>
                </c:pt>
              </c:numCache>
            </c:numRef>
          </c:val>
          <c:smooth val="0"/>
        </c:ser>
        <c:ser>
          <c:idx val="8"/>
          <c:order val="8"/>
          <c:tx>
            <c:strRef>
              <c:f>'[Graf v aplikaci Microsoft PowerPoint]List1'!$C$10</c:f>
              <c:strCache>
                <c:ptCount val="1"/>
                <c:pt idx="0">
                  <c:v>Italy</c:v>
                </c:pt>
              </c:strCache>
            </c:strRef>
          </c:tx>
          <c:spPr>
            <a:ln>
              <a:solidFill>
                <a:schemeClr val="accent3">
                  <a:lumMod val="75000"/>
                </a:schemeClr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PowerPoint]List1'!$D$10:$AG$10</c:f>
              <c:numCache>
                <c:formatCode>General</c:formatCode>
                <c:ptCount val="30"/>
                <c:pt idx="0">
                  <c:v>3.42</c:v>
                </c:pt>
                <c:pt idx="1">
                  <c:v>5.03</c:v>
                </c:pt>
                <c:pt idx="2">
                  <c:v>4.5999999999999996</c:v>
                </c:pt>
                <c:pt idx="3">
                  <c:v>4.7</c:v>
                </c:pt>
                <c:pt idx="4">
                  <c:v>4.5999999999999996</c:v>
                </c:pt>
                <c:pt idx="5">
                  <c:v>5.5</c:v>
                </c:pt>
                <c:pt idx="6">
                  <c:v>5.2</c:v>
                </c:pt>
                <c:pt idx="7">
                  <c:v>5.3</c:v>
                </c:pt>
                <c:pt idx="8">
                  <c:v>4.8</c:v>
                </c:pt>
                <c:pt idx="9">
                  <c:v>5</c:v>
                </c:pt>
                <c:pt idx="10">
                  <c:v>4.9000000000000004</c:v>
                </c:pt>
                <c:pt idx="11">
                  <c:v>5.2</c:v>
                </c:pt>
                <c:pt idx="12">
                  <c:v>4.8</c:v>
                </c:pt>
                <c:pt idx="13">
                  <c:v>4.3</c:v>
                </c:pt>
                <c:pt idx="14">
                  <c:v>3.9</c:v>
                </c:pt>
                <c:pt idx="15">
                  <c:v>3.9</c:v>
                </c:pt>
                <c:pt idx="16">
                  <c:v>4.2</c:v>
                </c:pt>
                <c:pt idx="17">
                  <c:v>4.3</c:v>
                </c:pt>
                <c:pt idx="18">
                  <c:v>4.3</c:v>
                </c:pt>
                <c:pt idx="19">
                  <c:v>4.4000000000000004</c:v>
                </c:pt>
                <c:pt idx="20">
                  <c:v>4.7</c:v>
                </c:pt>
                <c:pt idx="21">
                  <c:v>5</c:v>
                </c:pt>
                <c:pt idx="22">
                  <c:v>5.2</c:v>
                </c:pt>
                <c:pt idx="23">
                  <c:v>5.3</c:v>
                </c:pt>
                <c:pt idx="24">
                  <c:v>5.3</c:v>
                </c:pt>
                <c:pt idx="25">
                  <c:v>5.6</c:v>
                </c:pt>
                <c:pt idx="26">
                  <c:v>5.6</c:v>
                </c:pt>
                <c:pt idx="27">
                  <c:v>5.6</c:v>
                </c:pt>
                <c:pt idx="28">
                  <c:v>5.4</c:v>
                </c:pt>
                <c:pt idx="29">
                  <c:v>5.3</c:v>
                </c:pt>
              </c:numCache>
            </c:numRef>
          </c:val>
          <c:smooth val="0"/>
        </c:ser>
        <c:ser>
          <c:idx val="9"/>
          <c:order val="9"/>
          <c:tx>
            <c:strRef>
              <c:f>'[Graf v aplikaci Microsoft PowerPoint]List1'!$C$11</c:f>
              <c:strCache>
                <c:ptCount val="1"/>
                <c:pt idx="0">
                  <c:v>Ukraine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PowerPoint]List1'!$D$11:$AG$11</c:f>
              <c:numCache>
                <c:formatCode>General</c:formatCode>
                <c:ptCount val="30"/>
                <c:pt idx="4">
                  <c:v>1.5</c:v>
                </c:pt>
                <c:pt idx="5">
                  <c:v>2.1</c:v>
                </c:pt>
                <c:pt idx="6">
                  <c:v>2.4</c:v>
                </c:pt>
                <c:pt idx="7">
                  <c:v>2.2999999999999998</c:v>
                </c:pt>
                <c:pt idx="8">
                  <c:v>2.2000000000000002</c:v>
                </c:pt>
                <c:pt idx="9">
                  <c:v>2.6</c:v>
                </c:pt>
                <c:pt idx="10">
                  <c:v>2.8</c:v>
                </c:pt>
                <c:pt idx="11">
                  <c:v>2.7</c:v>
                </c:pt>
                <c:pt idx="12">
                  <c:v>2.5</c:v>
                </c:pt>
                <c:pt idx="13">
                  <c:v>2.2000000000000002</c:v>
                </c:pt>
                <c:pt idx="14">
                  <c:v>2.4</c:v>
                </c:pt>
                <c:pt idx="15">
                  <c:v>2.2999999999999998</c:v>
                </c:pt>
                <c:pt idx="16">
                  <c:v>2.6</c:v>
                </c:pt>
                <c:pt idx="17">
                  <c:v>2.5</c:v>
                </c:pt>
                <c:pt idx="18">
                  <c:v>2.6</c:v>
                </c:pt>
                <c:pt idx="19">
                  <c:v>2.7</c:v>
                </c:pt>
                <c:pt idx="20">
                  <c:v>2.9</c:v>
                </c:pt>
                <c:pt idx="21">
                  <c:v>3</c:v>
                </c:pt>
                <c:pt idx="22">
                  <c:v>3.2</c:v>
                </c:pt>
                <c:pt idx="23">
                  <c:v>3</c:v>
                </c:pt>
                <c:pt idx="24">
                  <c:v>3.3</c:v>
                </c:pt>
                <c:pt idx="25">
                  <c:v>3.2</c:v>
                </c:pt>
                <c:pt idx="26">
                  <c:v>3.3</c:v>
                </c:pt>
                <c:pt idx="27">
                  <c:v>3.6</c:v>
                </c:pt>
                <c:pt idx="28">
                  <c:v>3.5</c:v>
                </c:pt>
                <c:pt idx="29">
                  <c:v>3.6</c:v>
                </c:pt>
              </c:numCache>
            </c:numRef>
          </c:val>
          <c:smooth val="0"/>
        </c:ser>
        <c:ser>
          <c:idx val="10"/>
          <c:order val="10"/>
          <c:tx>
            <c:strRef>
              <c:f>'[Graf v aplikaci Microsoft PowerPoint]List1'!$C$12</c:f>
              <c:strCache>
                <c:ptCount val="1"/>
                <c:pt idx="0">
                  <c:v>Russia</c:v>
                </c:pt>
              </c:strCache>
            </c:strRef>
          </c:tx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PowerPoint]List1'!$D$12:$AG$12</c:f>
              <c:numCache>
                <c:formatCode>General</c:formatCode>
                <c:ptCount val="30"/>
                <c:pt idx="0">
                  <c:v>2.58</c:v>
                </c:pt>
                <c:pt idx="1">
                  <c:v>2.27</c:v>
                </c:pt>
                <c:pt idx="2">
                  <c:v>2.4</c:v>
                </c:pt>
                <c:pt idx="3">
                  <c:v>2.4</c:v>
                </c:pt>
                <c:pt idx="4">
                  <c:v>2.1</c:v>
                </c:pt>
                <c:pt idx="5">
                  <c:v>2.2999999999999998</c:v>
                </c:pt>
                <c:pt idx="6">
                  <c:v>2.7</c:v>
                </c:pt>
                <c:pt idx="7">
                  <c:v>2.7</c:v>
                </c:pt>
                <c:pt idx="8">
                  <c:v>2.8</c:v>
                </c:pt>
                <c:pt idx="9">
                  <c:v>2.4</c:v>
                </c:pt>
                <c:pt idx="10">
                  <c:v>2.5</c:v>
                </c:pt>
                <c:pt idx="11">
                  <c:v>2.2999999999999998</c:v>
                </c:pt>
                <c:pt idx="12">
                  <c:v>2.1</c:v>
                </c:pt>
                <c:pt idx="13">
                  <c:v>2.2000000000000002</c:v>
                </c:pt>
                <c:pt idx="14">
                  <c:v>2.1</c:v>
                </c:pt>
                <c:pt idx="15">
                  <c:v>2.4</c:v>
                </c:pt>
                <c:pt idx="16">
                  <c:v>2.8</c:v>
                </c:pt>
                <c:pt idx="17">
                  <c:v>2.8</c:v>
                </c:pt>
                <c:pt idx="18">
                  <c:v>2.7</c:v>
                </c:pt>
                <c:pt idx="19">
                  <c:v>2.9</c:v>
                </c:pt>
                <c:pt idx="20">
                  <c:v>2.9</c:v>
                </c:pt>
                <c:pt idx="21">
                  <c:v>2.9</c:v>
                </c:pt>
                <c:pt idx="22">
                  <c:v>2.8</c:v>
                </c:pt>
                <c:pt idx="23">
                  <c:v>2.8</c:v>
                </c:pt>
                <c:pt idx="24">
                  <c:v>3</c:v>
                </c:pt>
                <c:pt idx="25">
                  <c:v>2.9</c:v>
                </c:pt>
                <c:pt idx="26">
                  <c:v>2.8</c:v>
                </c:pt>
                <c:pt idx="27">
                  <c:v>2.6</c:v>
                </c:pt>
                <c:pt idx="28">
                  <c:v>2.2000000000000002</c:v>
                </c:pt>
                <c:pt idx="29">
                  <c:v>2.2000000000000002</c:v>
                </c:pt>
              </c:numCache>
            </c:numRef>
          </c:val>
          <c:smooth val="0"/>
        </c:ser>
        <c:ser>
          <c:idx val="11"/>
          <c:order val="11"/>
          <c:tx>
            <c:strRef>
              <c:f>'[Graf v aplikaci Microsoft PowerPoint]List1'!$C$13</c:f>
              <c:strCache>
                <c:ptCount val="1"/>
                <c:pt idx="0">
                  <c:v>EU</c:v>
                </c:pt>
              </c:strCache>
            </c:strRef>
          </c:tx>
          <c:spPr>
            <a:ln>
              <a:solidFill>
                <a:srgbClr val="0070C0"/>
              </a:solidFill>
            </a:ln>
          </c:spPr>
          <c:marker>
            <c:symbol val="none"/>
          </c:marker>
          <c:cat>
            <c:numRef>
              <c:f>'[Graf v aplikaci Microsoft PowerPoint]List1'!$D$1:$AG$1</c:f>
              <c:numCache>
                <c:formatCode>General</c:formatCode>
                <c:ptCount val="30"/>
                <c:pt idx="0">
                  <c:v>1996</c:v>
                </c:pt>
                <c:pt idx="1">
                  <c:v>1997</c:v>
                </c:pt>
                <c:pt idx="2">
                  <c:v>1998</c:v>
                </c:pt>
                <c:pt idx="3">
                  <c:v>1999</c:v>
                </c:pt>
                <c:pt idx="4">
                  <c:v>2000</c:v>
                </c:pt>
                <c:pt idx="5">
                  <c:v>2001</c:v>
                </c:pt>
                <c:pt idx="6">
                  <c:v>2002</c:v>
                </c:pt>
                <c:pt idx="7">
                  <c:v>2003</c:v>
                </c:pt>
                <c:pt idx="8">
                  <c:v>2004</c:v>
                </c:pt>
                <c:pt idx="9">
                  <c:v>2005</c:v>
                </c:pt>
                <c:pt idx="10">
                  <c:v>2006</c:v>
                </c:pt>
                <c:pt idx="11">
                  <c:v>2007</c:v>
                </c:pt>
                <c:pt idx="12">
                  <c:v>2008</c:v>
                </c:pt>
                <c:pt idx="13">
                  <c:v>2009</c:v>
                </c:pt>
                <c:pt idx="14">
                  <c:v>2010</c:v>
                </c:pt>
                <c:pt idx="15">
                  <c:v>2011</c:v>
                </c:pt>
                <c:pt idx="16">
                  <c:v>2012</c:v>
                </c:pt>
                <c:pt idx="17">
                  <c:v>2013</c:v>
                </c:pt>
                <c:pt idx="18">
                  <c:v>2014</c:v>
                </c:pt>
                <c:pt idx="19">
                  <c:v>2015</c:v>
                </c:pt>
                <c:pt idx="20">
                  <c:v>2016</c:v>
                </c:pt>
                <c:pt idx="21">
                  <c:v>2017</c:v>
                </c:pt>
                <c:pt idx="22">
                  <c:v>2018</c:v>
                </c:pt>
                <c:pt idx="23">
                  <c:v>2019</c:v>
                </c:pt>
                <c:pt idx="24">
                  <c:v>2020</c:v>
                </c:pt>
                <c:pt idx="25">
                  <c:v>2021</c:v>
                </c:pt>
                <c:pt idx="26">
                  <c:v>2022</c:v>
                </c:pt>
                <c:pt idx="27">
                  <c:v>2023</c:v>
                </c:pt>
                <c:pt idx="28">
                  <c:v>2024</c:v>
                </c:pt>
                <c:pt idx="29">
                  <c:v>2025</c:v>
                </c:pt>
              </c:numCache>
            </c:numRef>
          </c:cat>
          <c:val>
            <c:numRef>
              <c:f>'[Graf v aplikaci Microsoft PowerPoint]List1'!$D$13:$AG$13</c:f>
              <c:numCache>
                <c:formatCode>General</c:formatCode>
                <c:ptCount val="30"/>
                <c:pt idx="23">
                  <c:v>6.4</c:v>
                </c:pt>
                <c:pt idx="24">
                  <c:v>6.4</c:v>
                </c:pt>
                <c:pt idx="25">
                  <c:v>6.4</c:v>
                </c:pt>
                <c:pt idx="26">
                  <c:v>6.4</c:v>
                </c:pt>
                <c:pt idx="27">
                  <c:v>6.4</c:v>
                </c:pt>
                <c:pt idx="28">
                  <c:v>6.2</c:v>
                </c:pt>
                <c:pt idx="29">
                  <c:v>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9869824"/>
        <c:axId val="229879808"/>
      </c:lineChart>
      <c:catAx>
        <c:axId val="229869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229879808"/>
        <c:crosses val="autoZero"/>
        <c:auto val="1"/>
        <c:lblAlgn val="ctr"/>
        <c:lblOffset val="100"/>
        <c:noMultiLvlLbl val="0"/>
      </c:catAx>
      <c:valAx>
        <c:axId val="229879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229869824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/>
      <dgm:spPr/>
      <dgm:t>
        <a:bodyPr/>
        <a:lstStyle/>
        <a:p>
          <a:r>
            <a:rPr lang="cs-CZ" dirty="0"/>
            <a:t>Politická moci (stát)  </a:t>
          </a:r>
          <a:r>
            <a:rPr lang="cs-CZ" b="1" i="1" dirty="0"/>
            <a:t>důvěryhodnost</a:t>
          </a:r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/>
      <dgm:spPr/>
      <dgm:t>
        <a:bodyPr/>
        <a:lstStyle/>
        <a:p>
          <a:r>
            <a:rPr lang="cs-CZ" dirty="0"/>
            <a:t>Rodina a intimita </a:t>
          </a:r>
        </a:p>
        <a:p>
          <a:r>
            <a:rPr lang="cs-CZ" b="1" i="1" dirty="0"/>
            <a:t>láska</a:t>
          </a:r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/>
      <dgm:spPr/>
      <dgm:t>
        <a:bodyPr/>
        <a:lstStyle/>
        <a:p>
          <a:r>
            <a:rPr lang="cs-CZ" dirty="0"/>
            <a:t>Veřejnost </a:t>
          </a:r>
          <a:r>
            <a:rPr lang="cs-CZ" b="1" i="1" dirty="0"/>
            <a:t>vědění</a:t>
          </a: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/>
      <dgm:spPr/>
      <dgm:t>
        <a:bodyPr/>
        <a:lstStyle/>
        <a:p>
          <a:r>
            <a:rPr lang="cs-CZ" dirty="0"/>
            <a:t>Trh</a:t>
          </a:r>
        </a:p>
        <a:p>
          <a:r>
            <a:rPr lang="cs-CZ" b="1" i="1" dirty="0"/>
            <a:t>peníze</a:t>
          </a: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LinFactNeighborX="-6105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LinFactNeighborX="1206" custLinFactNeighborY="-41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FA4FC2E5-2048-45BF-8D4A-396670D133A2}" type="presOf" srcId="{F82DD707-62B5-461A-AD2A-734833DB5CAF}" destId="{70277418-AA22-4B43-8311-6AA6ACFF4F35}" srcOrd="1" destOrd="0" presId="urn:microsoft.com/office/officeart/2005/8/layout/venn1"/>
    <dgm:cxn modelId="{3BA802F8-E380-4F18-A192-DADAF1DD1E17}" type="presOf" srcId="{6EA8DAA0-6FAE-4B16-84FA-5FD8A774DC05}" destId="{4666C468-3AE9-42B1-888F-068D0981B269}" srcOrd="1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0098CA4E-F7C6-4EFC-AB03-13D76D424226}" type="presOf" srcId="{51802530-7BB3-4EFA-B51C-D252D875C9AD}" destId="{AFE8AA75-9753-4702-AF5A-FAA88E977D4B}" srcOrd="1" destOrd="0" presId="urn:microsoft.com/office/officeart/2005/8/layout/venn1"/>
    <dgm:cxn modelId="{3D9A1F83-B86F-4C83-B192-611396B61A5A}" type="presOf" srcId="{5ECF6E09-560A-4D5E-BA7B-12B246262B1F}" destId="{CA8A9D64-6163-42CF-991B-73A67AE5306E}" srcOrd="0" destOrd="0" presId="urn:microsoft.com/office/officeart/2005/8/layout/venn1"/>
    <dgm:cxn modelId="{7FCDEA5A-18D8-4689-89FD-E894B808E74C}" type="presOf" srcId="{6EA8DAA0-6FAE-4B16-84FA-5FD8A774DC05}" destId="{6F5F9CA2-563E-4754-8177-4D40F928DAAD}" srcOrd="0" destOrd="0" presId="urn:microsoft.com/office/officeart/2005/8/layout/venn1"/>
    <dgm:cxn modelId="{0970AA4F-4DF7-462C-9B28-E67113493652}" type="presOf" srcId="{51802530-7BB3-4EFA-B51C-D252D875C9AD}" destId="{5DCB87E8-A19C-46D0-BD70-17CD2E1897E6}" srcOrd="0" destOrd="0" presId="urn:microsoft.com/office/officeart/2005/8/layout/venn1"/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06BC1E52-DDD2-4CE2-84BA-6F08BFED01A9}" type="presOf" srcId="{46A4C596-ECD6-4E00-95F4-2A7139DC8A00}" destId="{CCAA8A54-0872-4A3F-9DBF-B493E42FF604}" srcOrd="0" destOrd="0" presId="urn:microsoft.com/office/officeart/2005/8/layout/venn1"/>
    <dgm:cxn modelId="{7F20F2A4-77EC-4908-A348-B64B112D655E}" type="presOf" srcId="{F82DD707-62B5-461A-AD2A-734833DB5CAF}" destId="{DBF2D7B5-013A-4723-B2B6-7D827FD7E4C0}" srcOrd="0" destOrd="0" presId="urn:microsoft.com/office/officeart/2005/8/layout/venn1"/>
    <dgm:cxn modelId="{26EC27D1-1301-4CE0-B588-6189D99450EF}" type="presOf" srcId="{46A4C596-ECD6-4E00-95F4-2A7139DC8A00}" destId="{AF6B197F-1034-427B-92C0-063C1050084B}" srcOrd="1" destOrd="0" presId="urn:microsoft.com/office/officeart/2005/8/layout/venn1"/>
    <dgm:cxn modelId="{95FFEF2E-47C5-4FCC-9ADA-D12935D3D258}" type="presParOf" srcId="{CA8A9D64-6163-42CF-991B-73A67AE5306E}" destId="{6F5F9CA2-563E-4754-8177-4D40F928DAAD}" srcOrd="0" destOrd="0" presId="urn:microsoft.com/office/officeart/2005/8/layout/venn1"/>
    <dgm:cxn modelId="{B2C5A4D4-B0F2-4AEC-A6AD-DF45956DAD7F}" type="presParOf" srcId="{CA8A9D64-6163-42CF-991B-73A67AE5306E}" destId="{4666C468-3AE9-42B1-888F-068D0981B269}" srcOrd="1" destOrd="0" presId="urn:microsoft.com/office/officeart/2005/8/layout/venn1"/>
    <dgm:cxn modelId="{8F9CFEDF-37DA-4456-B85A-359CBDD72B12}" type="presParOf" srcId="{CA8A9D64-6163-42CF-991B-73A67AE5306E}" destId="{CCAA8A54-0872-4A3F-9DBF-B493E42FF604}" srcOrd="2" destOrd="0" presId="urn:microsoft.com/office/officeart/2005/8/layout/venn1"/>
    <dgm:cxn modelId="{0FFB6492-38EB-4C4F-A8E7-1136A68E05A0}" type="presParOf" srcId="{CA8A9D64-6163-42CF-991B-73A67AE5306E}" destId="{AF6B197F-1034-427B-92C0-063C1050084B}" srcOrd="3" destOrd="0" presId="urn:microsoft.com/office/officeart/2005/8/layout/venn1"/>
    <dgm:cxn modelId="{C5BE131F-9F6A-48D1-B41B-8EA863821154}" type="presParOf" srcId="{CA8A9D64-6163-42CF-991B-73A67AE5306E}" destId="{5DCB87E8-A19C-46D0-BD70-17CD2E1897E6}" srcOrd="4" destOrd="0" presId="urn:microsoft.com/office/officeart/2005/8/layout/venn1"/>
    <dgm:cxn modelId="{74190948-12ED-4811-BB31-9FA029D01648}" type="presParOf" srcId="{CA8A9D64-6163-42CF-991B-73A67AE5306E}" destId="{AFE8AA75-9753-4702-AF5A-FAA88E977D4B}" srcOrd="5" destOrd="0" presId="urn:microsoft.com/office/officeart/2005/8/layout/venn1"/>
    <dgm:cxn modelId="{8D2D8FF4-62EA-483F-904D-0CBC97A4B38B}" type="presParOf" srcId="{CA8A9D64-6163-42CF-991B-73A67AE5306E}" destId="{DBF2D7B5-013A-4723-B2B6-7D827FD7E4C0}" srcOrd="6" destOrd="0" presId="urn:microsoft.com/office/officeart/2005/8/layout/venn1"/>
    <dgm:cxn modelId="{001738AC-3515-41E8-BBE9-5BA7338012FE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E17741-3013-43AF-89BC-D3349E63D1F0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CA498CE0-53EC-455E-8A88-684CF9AFEB6F}">
      <dgm:prSet phldrT="[Text]"/>
      <dgm:spPr/>
      <dgm:t>
        <a:bodyPr/>
        <a:lstStyle/>
        <a:p>
          <a:r>
            <a:rPr lang="cs-CZ" dirty="0"/>
            <a:t>Kníže/patron</a:t>
          </a:r>
        </a:p>
      </dgm:t>
    </dgm:pt>
    <dgm:pt modelId="{9458EE1D-3F04-4E2E-8F57-BD83A5D381B9}" type="parTrans" cxnId="{1C3658FA-964C-4C96-8F81-553819542C70}">
      <dgm:prSet/>
      <dgm:spPr/>
      <dgm:t>
        <a:bodyPr/>
        <a:lstStyle/>
        <a:p>
          <a:endParaRPr lang="cs-CZ"/>
        </a:p>
      </dgm:t>
    </dgm:pt>
    <dgm:pt modelId="{41C1F493-B73D-480E-B0C7-8935EEF8FC5C}" type="sibTrans" cxnId="{1C3658FA-964C-4C96-8F81-553819542C70}">
      <dgm:prSet/>
      <dgm:spPr/>
      <dgm:t>
        <a:bodyPr/>
        <a:lstStyle/>
        <a:p>
          <a:endParaRPr lang="cs-CZ"/>
        </a:p>
      </dgm:t>
    </dgm:pt>
    <dgm:pt modelId="{9CD0C083-5530-4903-8025-4AE5D80731EC}" type="asst">
      <dgm:prSet phldrT="[Text]"/>
      <dgm:spPr/>
      <dgm:t>
        <a:bodyPr/>
        <a:lstStyle/>
        <a:p>
          <a:r>
            <a:rPr lang="cs-CZ" dirty="0"/>
            <a:t>Klient</a:t>
          </a:r>
        </a:p>
      </dgm:t>
    </dgm:pt>
    <dgm:pt modelId="{5290FD02-B1B9-4CE4-AA76-D6EF8542225F}" type="parTrans" cxnId="{D05A6E01-CD25-4988-BA74-D759BECB4FDE}">
      <dgm:prSet/>
      <dgm:spPr/>
      <dgm:t>
        <a:bodyPr/>
        <a:lstStyle/>
        <a:p>
          <a:endParaRPr lang="cs-CZ"/>
        </a:p>
      </dgm:t>
    </dgm:pt>
    <dgm:pt modelId="{52D213B9-E1EE-432F-BE6E-12C0F345F8F5}" type="sibTrans" cxnId="{D05A6E01-CD25-4988-BA74-D759BECB4FDE}">
      <dgm:prSet/>
      <dgm:spPr/>
      <dgm:t>
        <a:bodyPr/>
        <a:lstStyle/>
        <a:p>
          <a:endParaRPr lang="cs-CZ"/>
        </a:p>
      </dgm:t>
    </dgm:pt>
    <dgm:pt modelId="{0FEA0A64-421E-4AA7-999F-998D8BEA7086}">
      <dgm:prSet phldrT="[Text]"/>
      <dgm:spPr/>
      <dgm:t>
        <a:bodyPr/>
        <a:lstStyle/>
        <a:p>
          <a:r>
            <a:rPr lang="cs-CZ" dirty="0"/>
            <a:t>Dar</a:t>
          </a:r>
        </a:p>
      </dgm:t>
    </dgm:pt>
    <dgm:pt modelId="{514768E7-2DDA-4402-B9A1-1C5AF2023DA7}" type="parTrans" cxnId="{E4407DA8-C8EC-47C0-BF38-DA82F9674C31}">
      <dgm:prSet/>
      <dgm:spPr/>
      <dgm:t>
        <a:bodyPr/>
        <a:lstStyle/>
        <a:p>
          <a:endParaRPr lang="cs-CZ"/>
        </a:p>
      </dgm:t>
    </dgm:pt>
    <dgm:pt modelId="{DCC207A2-544A-45F5-882E-DDE714D5DA0B}" type="sibTrans" cxnId="{E4407DA8-C8EC-47C0-BF38-DA82F9674C31}">
      <dgm:prSet/>
      <dgm:spPr/>
      <dgm:t>
        <a:bodyPr/>
        <a:lstStyle/>
        <a:p>
          <a:endParaRPr lang="cs-CZ"/>
        </a:p>
      </dgm:t>
    </dgm:pt>
    <dgm:pt modelId="{E194D6B5-EE3B-40FC-841F-8D0533940F2E}">
      <dgm:prSet phldrT="[Text]"/>
      <dgm:spPr/>
      <dgm:t>
        <a:bodyPr/>
        <a:lstStyle/>
        <a:p>
          <a:r>
            <a:rPr lang="cs-CZ" dirty="0"/>
            <a:t>Závazek</a:t>
          </a:r>
        </a:p>
      </dgm:t>
    </dgm:pt>
    <dgm:pt modelId="{0FEE5D37-1AEC-4DCD-9D24-5C5D91171B92}" type="parTrans" cxnId="{47D74EBB-2901-4C54-BB37-5A86C7D3321D}">
      <dgm:prSet/>
      <dgm:spPr/>
      <dgm:t>
        <a:bodyPr/>
        <a:lstStyle/>
        <a:p>
          <a:endParaRPr lang="cs-CZ"/>
        </a:p>
      </dgm:t>
    </dgm:pt>
    <dgm:pt modelId="{F746B519-42E0-4C10-B70D-D4E5FE6F8093}" type="sibTrans" cxnId="{47D74EBB-2901-4C54-BB37-5A86C7D3321D}">
      <dgm:prSet/>
      <dgm:spPr/>
      <dgm:t>
        <a:bodyPr/>
        <a:lstStyle/>
        <a:p>
          <a:endParaRPr lang="cs-CZ"/>
        </a:p>
      </dgm:t>
    </dgm:pt>
    <dgm:pt modelId="{896A6016-9D19-4858-96A6-FE613DB6F2BC}">
      <dgm:prSet phldrT="[Text]"/>
      <dgm:spPr/>
      <dgm:t>
        <a:bodyPr/>
        <a:lstStyle/>
        <a:p>
          <a:r>
            <a:rPr lang="cs-CZ" dirty="0"/>
            <a:t>Podřízení</a:t>
          </a:r>
        </a:p>
      </dgm:t>
    </dgm:pt>
    <dgm:pt modelId="{DDFD8E76-0660-46FD-A72A-2905AF458D13}" type="parTrans" cxnId="{4130C23A-A301-4BDB-BFDA-D6B2AC101704}">
      <dgm:prSet/>
      <dgm:spPr/>
      <dgm:t>
        <a:bodyPr/>
        <a:lstStyle/>
        <a:p>
          <a:endParaRPr lang="cs-CZ"/>
        </a:p>
      </dgm:t>
    </dgm:pt>
    <dgm:pt modelId="{048DEE71-BADA-4527-8B1B-A48E506B2649}" type="sibTrans" cxnId="{4130C23A-A301-4BDB-BFDA-D6B2AC101704}">
      <dgm:prSet/>
      <dgm:spPr/>
      <dgm:t>
        <a:bodyPr/>
        <a:lstStyle/>
        <a:p>
          <a:endParaRPr lang="cs-CZ"/>
        </a:p>
      </dgm:t>
    </dgm:pt>
    <dgm:pt modelId="{25C4CF07-2CD8-49A1-9690-4CBADD8AB23A}" type="asst">
      <dgm:prSet/>
      <dgm:spPr/>
      <dgm:t>
        <a:bodyPr/>
        <a:lstStyle/>
        <a:p>
          <a:r>
            <a:rPr lang="cs-CZ" dirty="0"/>
            <a:t>Tradice</a:t>
          </a:r>
        </a:p>
      </dgm:t>
    </dgm:pt>
    <dgm:pt modelId="{9150C4E1-0EFF-4F2A-88B9-8F18930C0544}" type="parTrans" cxnId="{E752233E-707E-481A-881D-A05C3AD06F9A}">
      <dgm:prSet/>
      <dgm:spPr/>
      <dgm:t>
        <a:bodyPr/>
        <a:lstStyle/>
        <a:p>
          <a:endParaRPr lang="cs-CZ"/>
        </a:p>
      </dgm:t>
    </dgm:pt>
    <dgm:pt modelId="{AFF0EF31-CEA3-470F-AA50-0D502269BC92}" type="sibTrans" cxnId="{E752233E-707E-481A-881D-A05C3AD06F9A}">
      <dgm:prSet/>
      <dgm:spPr/>
      <dgm:t>
        <a:bodyPr/>
        <a:lstStyle/>
        <a:p>
          <a:endParaRPr lang="cs-CZ"/>
        </a:p>
      </dgm:t>
    </dgm:pt>
    <dgm:pt modelId="{54FAC420-65D2-4D24-8251-E163DBAE88C0}" type="pres">
      <dgm:prSet presAssocID="{C5E17741-3013-43AF-89BC-D3349E63D1F0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cs-CZ"/>
        </a:p>
      </dgm:t>
    </dgm:pt>
    <dgm:pt modelId="{8D10F523-EC92-49D0-B803-2C6C0EAACCD0}" type="pres">
      <dgm:prSet presAssocID="{CA498CE0-53EC-455E-8A88-684CF9AFEB6F}" presName="hierRoot1" presStyleCnt="0">
        <dgm:presLayoutVars>
          <dgm:hierBranch val="init"/>
        </dgm:presLayoutVars>
      </dgm:prSet>
      <dgm:spPr/>
    </dgm:pt>
    <dgm:pt modelId="{2408C408-04C1-4F3B-BAB8-5521FE9C3286}" type="pres">
      <dgm:prSet presAssocID="{CA498CE0-53EC-455E-8A88-684CF9AFEB6F}" presName="rootComposite1" presStyleCnt="0"/>
      <dgm:spPr/>
    </dgm:pt>
    <dgm:pt modelId="{0BC33BC4-14D7-4771-9B29-55AAF0983835}" type="pres">
      <dgm:prSet presAssocID="{CA498CE0-53EC-455E-8A88-684CF9AFEB6F}" presName="rootText1" presStyleLbl="node0" presStyleIdx="0" presStyleCnt="1" custLinFactNeighborX="2227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3A731E70-F767-4390-8C1C-D1638B1E7C2C}" type="pres">
      <dgm:prSet presAssocID="{CA498CE0-53EC-455E-8A88-684CF9AFEB6F}" presName="rootConnector1" presStyleLbl="node1" presStyleIdx="0" presStyleCnt="0"/>
      <dgm:spPr/>
      <dgm:t>
        <a:bodyPr/>
        <a:lstStyle/>
        <a:p>
          <a:endParaRPr lang="cs-CZ"/>
        </a:p>
      </dgm:t>
    </dgm:pt>
    <dgm:pt modelId="{B4A1D720-6CF3-4F6A-950C-06BA7180F9A5}" type="pres">
      <dgm:prSet presAssocID="{CA498CE0-53EC-455E-8A88-684CF9AFEB6F}" presName="hierChild2" presStyleCnt="0"/>
      <dgm:spPr/>
    </dgm:pt>
    <dgm:pt modelId="{BE644B2C-D8BA-49EB-ABCD-1C203F5EE3FD}" type="pres">
      <dgm:prSet presAssocID="{514768E7-2DDA-4402-B9A1-1C5AF2023DA7}" presName="Name37" presStyleLbl="parChTrans1D2" presStyleIdx="0" presStyleCnt="5"/>
      <dgm:spPr/>
      <dgm:t>
        <a:bodyPr/>
        <a:lstStyle/>
        <a:p>
          <a:endParaRPr lang="cs-CZ"/>
        </a:p>
      </dgm:t>
    </dgm:pt>
    <dgm:pt modelId="{845D7174-EC0D-4EE6-A7D6-09A874CAA7C3}" type="pres">
      <dgm:prSet presAssocID="{0FEA0A64-421E-4AA7-999F-998D8BEA7086}" presName="hierRoot2" presStyleCnt="0">
        <dgm:presLayoutVars>
          <dgm:hierBranch val="init"/>
        </dgm:presLayoutVars>
      </dgm:prSet>
      <dgm:spPr/>
    </dgm:pt>
    <dgm:pt modelId="{7E451ECB-A975-4D5F-85A6-CC02D13992C1}" type="pres">
      <dgm:prSet presAssocID="{0FEA0A64-421E-4AA7-999F-998D8BEA7086}" presName="rootComposite" presStyleCnt="0"/>
      <dgm:spPr/>
    </dgm:pt>
    <dgm:pt modelId="{12D43910-F858-462D-8852-873D8561709E}" type="pres">
      <dgm:prSet presAssocID="{0FEA0A64-421E-4AA7-999F-998D8BEA7086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C040C1A-162D-4ECE-842B-7D5D09DCE1DF}" type="pres">
      <dgm:prSet presAssocID="{0FEA0A64-421E-4AA7-999F-998D8BEA7086}" presName="rootConnector" presStyleLbl="node2" presStyleIdx="0" presStyleCnt="3"/>
      <dgm:spPr/>
      <dgm:t>
        <a:bodyPr/>
        <a:lstStyle/>
        <a:p>
          <a:endParaRPr lang="cs-CZ"/>
        </a:p>
      </dgm:t>
    </dgm:pt>
    <dgm:pt modelId="{81E4E97A-68AC-4C86-8479-72336B8F6BC2}" type="pres">
      <dgm:prSet presAssocID="{0FEA0A64-421E-4AA7-999F-998D8BEA7086}" presName="hierChild4" presStyleCnt="0"/>
      <dgm:spPr/>
    </dgm:pt>
    <dgm:pt modelId="{29DB97F1-0A1B-4302-A88F-21439AFB17EC}" type="pres">
      <dgm:prSet presAssocID="{0FEA0A64-421E-4AA7-999F-998D8BEA7086}" presName="hierChild5" presStyleCnt="0"/>
      <dgm:spPr/>
    </dgm:pt>
    <dgm:pt modelId="{05D5D7BA-BFAC-4DC6-ACEE-3BCE53D0B19A}" type="pres">
      <dgm:prSet presAssocID="{0FEE5D37-1AEC-4DCD-9D24-5C5D91171B92}" presName="Name37" presStyleLbl="parChTrans1D2" presStyleIdx="1" presStyleCnt="5"/>
      <dgm:spPr/>
      <dgm:t>
        <a:bodyPr/>
        <a:lstStyle/>
        <a:p>
          <a:endParaRPr lang="cs-CZ"/>
        </a:p>
      </dgm:t>
    </dgm:pt>
    <dgm:pt modelId="{15E55C3B-791A-477F-BE2D-28DEBD75A674}" type="pres">
      <dgm:prSet presAssocID="{E194D6B5-EE3B-40FC-841F-8D0533940F2E}" presName="hierRoot2" presStyleCnt="0">
        <dgm:presLayoutVars>
          <dgm:hierBranch val="init"/>
        </dgm:presLayoutVars>
      </dgm:prSet>
      <dgm:spPr/>
    </dgm:pt>
    <dgm:pt modelId="{C2E19572-32C5-44FF-B8C7-D98877AC49F3}" type="pres">
      <dgm:prSet presAssocID="{E194D6B5-EE3B-40FC-841F-8D0533940F2E}" presName="rootComposite" presStyleCnt="0"/>
      <dgm:spPr/>
    </dgm:pt>
    <dgm:pt modelId="{BD084463-C77A-4AA5-8C82-D8187FF969DF}" type="pres">
      <dgm:prSet presAssocID="{E194D6B5-EE3B-40FC-841F-8D0533940F2E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214E65B3-C330-4381-9091-77CC01C13177}" type="pres">
      <dgm:prSet presAssocID="{E194D6B5-EE3B-40FC-841F-8D0533940F2E}" presName="rootConnector" presStyleLbl="node2" presStyleIdx="1" presStyleCnt="3"/>
      <dgm:spPr/>
      <dgm:t>
        <a:bodyPr/>
        <a:lstStyle/>
        <a:p>
          <a:endParaRPr lang="cs-CZ"/>
        </a:p>
      </dgm:t>
    </dgm:pt>
    <dgm:pt modelId="{1A1297EB-5FA6-4824-9AF6-8E4BFEDBA0F4}" type="pres">
      <dgm:prSet presAssocID="{E194D6B5-EE3B-40FC-841F-8D0533940F2E}" presName="hierChild4" presStyleCnt="0"/>
      <dgm:spPr/>
    </dgm:pt>
    <dgm:pt modelId="{2BB4593C-D0DF-4162-9BC3-4CA4E25CEB5C}" type="pres">
      <dgm:prSet presAssocID="{E194D6B5-EE3B-40FC-841F-8D0533940F2E}" presName="hierChild5" presStyleCnt="0"/>
      <dgm:spPr/>
    </dgm:pt>
    <dgm:pt modelId="{D9D056FA-629F-44A5-9DAA-0D1FD7E46B64}" type="pres">
      <dgm:prSet presAssocID="{DDFD8E76-0660-46FD-A72A-2905AF458D13}" presName="Name37" presStyleLbl="parChTrans1D2" presStyleIdx="2" presStyleCnt="5"/>
      <dgm:spPr/>
      <dgm:t>
        <a:bodyPr/>
        <a:lstStyle/>
        <a:p>
          <a:endParaRPr lang="cs-CZ"/>
        </a:p>
      </dgm:t>
    </dgm:pt>
    <dgm:pt modelId="{65D2BBC0-9F06-4F84-8B29-B3D81E1F62BC}" type="pres">
      <dgm:prSet presAssocID="{896A6016-9D19-4858-96A6-FE613DB6F2BC}" presName="hierRoot2" presStyleCnt="0">
        <dgm:presLayoutVars>
          <dgm:hierBranch val="init"/>
        </dgm:presLayoutVars>
      </dgm:prSet>
      <dgm:spPr/>
    </dgm:pt>
    <dgm:pt modelId="{2912E60E-E548-4790-BF9E-2E0DF60D46AF}" type="pres">
      <dgm:prSet presAssocID="{896A6016-9D19-4858-96A6-FE613DB6F2BC}" presName="rootComposite" presStyleCnt="0"/>
      <dgm:spPr/>
    </dgm:pt>
    <dgm:pt modelId="{B4C07C70-A24B-4FF3-995B-119EE2B8002E}" type="pres">
      <dgm:prSet presAssocID="{896A6016-9D19-4858-96A6-FE613DB6F2BC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55C7DA61-B86B-45F2-8F71-CBAB8CBFB3C3}" type="pres">
      <dgm:prSet presAssocID="{896A6016-9D19-4858-96A6-FE613DB6F2BC}" presName="rootConnector" presStyleLbl="node2" presStyleIdx="2" presStyleCnt="3"/>
      <dgm:spPr/>
      <dgm:t>
        <a:bodyPr/>
        <a:lstStyle/>
        <a:p>
          <a:endParaRPr lang="cs-CZ"/>
        </a:p>
      </dgm:t>
    </dgm:pt>
    <dgm:pt modelId="{8DAB8186-599F-4557-830C-CE5040D7622A}" type="pres">
      <dgm:prSet presAssocID="{896A6016-9D19-4858-96A6-FE613DB6F2BC}" presName="hierChild4" presStyleCnt="0"/>
      <dgm:spPr/>
    </dgm:pt>
    <dgm:pt modelId="{B41B076D-C3EF-455E-993C-ADF0B117DC9F}" type="pres">
      <dgm:prSet presAssocID="{896A6016-9D19-4858-96A6-FE613DB6F2BC}" presName="hierChild5" presStyleCnt="0"/>
      <dgm:spPr/>
    </dgm:pt>
    <dgm:pt modelId="{BAC62A32-B7AD-470B-9CB3-6773E5629AD1}" type="pres">
      <dgm:prSet presAssocID="{CA498CE0-53EC-455E-8A88-684CF9AFEB6F}" presName="hierChild3" presStyleCnt="0"/>
      <dgm:spPr/>
    </dgm:pt>
    <dgm:pt modelId="{A5D03E46-E08D-4EC2-B01A-C59E0865482A}" type="pres">
      <dgm:prSet presAssocID="{5290FD02-B1B9-4CE4-AA76-D6EF8542225F}" presName="Name111" presStyleLbl="parChTrans1D2" presStyleIdx="3" presStyleCnt="5"/>
      <dgm:spPr/>
      <dgm:t>
        <a:bodyPr/>
        <a:lstStyle/>
        <a:p>
          <a:endParaRPr lang="cs-CZ"/>
        </a:p>
      </dgm:t>
    </dgm:pt>
    <dgm:pt modelId="{67B3249E-C0A7-4FE7-BC4A-0488665695EE}" type="pres">
      <dgm:prSet presAssocID="{9CD0C083-5530-4903-8025-4AE5D80731EC}" presName="hierRoot3" presStyleCnt="0">
        <dgm:presLayoutVars>
          <dgm:hierBranch val="init"/>
        </dgm:presLayoutVars>
      </dgm:prSet>
      <dgm:spPr/>
    </dgm:pt>
    <dgm:pt modelId="{EE5FEBBE-D593-4461-914B-7D27A0409D8B}" type="pres">
      <dgm:prSet presAssocID="{9CD0C083-5530-4903-8025-4AE5D80731EC}" presName="rootComposite3" presStyleCnt="0"/>
      <dgm:spPr/>
    </dgm:pt>
    <dgm:pt modelId="{EB7D2990-4BAA-4E9B-A643-A1E3481F094E}" type="pres">
      <dgm:prSet presAssocID="{9CD0C083-5530-4903-8025-4AE5D80731EC}" presName="rootText3" presStyleLbl="asst1" presStyleIdx="0" presStyleCnt="2" custLinFactNeighborX="3071" custLinFactNeighborY="-1048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F16D85AA-1232-4A24-BBC4-27198BE612E8}" type="pres">
      <dgm:prSet presAssocID="{9CD0C083-5530-4903-8025-4AE5D80731EC}" presName="rootConnector3" presStyleLbl="asst1" presStyleIdx="0" presStyleCnt="2"/>
      <dgm:spPr/>
      <dgm:t>
        <a:bodyPr/>
        <a:lstStyle/>
        <a:p>
          <a:endParaRPr lang="cs-CZ"/>
        </a:p>
      </dgm:t>
    </dgm:pt>
    <dgm:pt modelId="{DB38A605-1087-4DBE-8E67-C45B8D346DA2}" type="pres">
      <dgm:prSet presAssocID="{9CD0C083-5530-4903-8025-4AE5D80731EC}" presName="hierChild6" presStyleCnt="0"/>
      <dgm:spPr/>
    </dgm:pt>
    <dgm:pt modelId="{4ABC29E3-B5E2-4E2B-AAF2-DE16246B1934}" type="pres">
      <dgm:prSet presAssocID="{9CD0C083-5530-4903-8025-4AE5D80731EC}" presName="hierChild7" presStyleCnt="0"/>
      <dgm:spPr/>
    </dgm:pt>
    <dgm:pt modelId="{76A047FC-3E5D-433C-A384-1A7BE720F5E8}" type="pres">
      <dgm:prSet presAssocID="{9150C4E1-0EFF-4F2A-88B9-8F18930C0544}" presName="Name111" presStyleLbl="parChTrans1D2" presStyleIdx="4" presStyleCnt="5"/>
      <dgm:spPr/>
      <dgm:t>
        <a:bodyPr/>
        <a:lstStyle/>
        <a:p>
          <a:endParaRPr lang="cs-CZ"/>
        </a:p>
      </dgm:t>
    </dgm:pt>
    <dgm:pt modelId="{84225757-3E08-4CD8-88F5-DACF68651BDE}" type="pres">
      <dgm:prSet presAssocID="{25C4CF07-2CD8-49A1-9690-4CBADD8AB23A}" presName="hierRoot3" presStyleCnt="0">
        <dgm:presLayoutVars>
          <dgm:hierBranch val="init"/>
        </dgm:presLayoutVars>
      </dgm:prSet>
      <dgm:spPr/>
    </dgm:pt>
    <dgm:pt modelId="{88ADF31F-5085-4D26-B22C-8298C58BF305}" type="pres">
      <dgm:prSet presAssocID="{25C4CF07-2CD8-49A1-9690-4CBADD8AB23A}" presName="rootComposite3" presStyleCnt="0"/>
      <dgm:spPr/>
    </dgm:pt>
    <dgm:pt modelId="{1D85232C-B59D-47AE-BCFA-972A164A12DF}" type="pres">
      <dgm:prSet presAssocID="{25C4CF07-2CD8-49A1-9690-4CBADD8AB23A}" presName="rootText3" presStyleLbl="asst1" presStyleIdx="1" presStyleCnt="2">
        <dgm:presLayoutVars>
          <dgm:chPref val="3"/>
        </dgm:presLayoutVars>
      </dgm:prSet>
      <dgm:spPr/>
      <dgm:t>
        <a:bodyPr/>
        <a:lstStyle/>
        <a:p>
          <a:endParaRPr lang="cs-CZ"/>
        </a:p>
      </dgm:t>
    </dgm:pt>
    <dgm:pt modelId="{75E3EC48-1E26-43B9-A8D1-A4C7BFBA26E8}" type="pres">
      <dgm:prSet presAssocID="{25C4CF07-2CD8-49A1-9690-4CBADD8AB23A}" presName="rootConnector3" presStyleLbl="asst1" presStyleIdx="1" presStyleCnt="2"/>
      <dgm:spPr/>
      <dgm:t>
        <a:bodyPr/>
        <a:lstStyle/>
        <a:p>
          <a:endParaRPr lang="cs-CZ"/>
        </a:p>
      </dgm:t>
    </dgm:pt>
    <dgm:pt modelId="{50CAAC55-0AD1-48F7-86E0-02B489414235}" type="pres">
      <dgm:prSet presAssocID="{25C4CF07-2CD8-49A1-9690-4CBADD8AB23A}" presName="hierChild6" presStyleCnt="0"/>
      <dgm:spPr/>
    </dgm:pt>
    <dgm:pt modelId="{BC556E64-6949-4E71-878F-F01FBB5BA2B9}" type="pres">
      <dgm:prSet presAssocID="{25C4CF07-2CD8-49A1-9690-4CBADD8AB23A}" presName="hierChild7" presStyleCnt="0"/>
      <dgm:spPr/>
    </dgm:pt>
  </dgm:ptLst>
  <dgm:cxnLst>
    <dgm:cxn modelId="{47D74EBB-2901-4C54-BB37-5A86C7D3321D}" srcId="{CA498CE0-53EC-455E-8A88-684CF9AFEB6F}" destId="{E194D6B5-EE3B-40FC-841F-8D0533940F2E}" srcOrd="3" destOrd="0" parTransId="{0FEE5D37-1AEC-4DCD-9D24-5C5D91171B92}" sibTransId="{F746B519-42E0-4C10-B70D-D4E5FE6F8093}"/>
    <dgm:cxn modelId="{3BFDCFAB-FD59-4D37-8AED-E35D878C6CC3}" type="presOf" srcId="{CA498CE0-53EC-455E-8A88-684CF9AFEB6F}" destId="{0BC33BC4-14D7-4771-9B29-55AAF0983835}" srcOrd="0" destOrd="0" presId="urn:microsoft.com/office/officeart/2005/8/layout/orgChart1"/>
    <dgm:cxn modelId="{8C52C01F-5B73-4D09-8611-CBBB43781982}" type="presOf" srcId="{CA498CE0-53EC-455E-8A88-684CF9AFEB6F}" destId="{3A731E70-F767-4390-8C1C-D1638B1E7C2C}" srcOrd="1" destOrd="0" presId="urn:microsoft.com/office/officeart/2005/8/layout/orgChart1"/>
    <dgm:cxn modelId="{7EB985E9-6767-4E91-B91C-6C709CD56E19}" type="presOf" srcId="{C5E17741-3013-43AF-89BC-D3349E63D1F0}" destId="{54FAC420-65D2-4D24-8251-E163DBAE88C0}" srcOrd="0" destOrd="0" presId="urn:microsoft.com/office/officeart/2005/8/layout/orgChart1"/>
    <dgm:cxn modelId="{B0CD33E0-F9BE-45DD-8A1C-BA097DA446DA}" type="presOf" srcId="{0FEA0A64-421E-4AA7-999F-998D8BEA7086}" destId="{12D43910-F858-462D-8852-873D8561709E}" srcOrd="0" destOrd="0" presId="urn:microsoft.com/office/officeart/2005/8/layout/orgChart1"/>
    <dgm:cxn modelId="{E752233E-707E-481A-881D-A05C3AD06F9A}" srcId="{CA498CE0-53EC-455E-8A88-684CF9AFEB6F}" destId="{25C4CF07-2CD8-49A1-9690-4CBADD8AB23A}" srcOrd="1" destOrd="0" parTransId="{9150C4E1-0EFF-4F2A-88B9-8F18930C0544}" sibTransId="{AFF0EF31-CEA3-470F-AA50-0D502269BC92}"/>
    <dgm:cxn modelId="{42D78ED9-8830-4FEF-8BC9-4052FD60BA82}" type="presOf" srcId="{514768E7-2DDA-4402-B9A1-1C5AF2023DA7}" destId="{BE644B2C-D8BA-49EB-ABCD-1C203F5EE3FD}" srcOrd="0" destOrd="0" presId="urn:microsoft.com/office/officeart/2005/8/layout/orgChart1"/>
    <dgm:cxn modelId="{DBFE24BF-E02A-49AC-9B13-D1E1F720C1F3}" type="presOf" srcId="{E194D6B5-EE3B-40FC-841F-8D0533940F2E}" destId="{214E65B3-C330-4381-9091-77CC01C13177}" srcOrd="1" destOrd="0" presId="urn:microsoft.com/office/officeart/2005/8/layout/orgChart1"/>
    <dgm:cxn modelId="{B271C77F-BD93-4ED8-8AEB-F9E21FEB1603}" type="presOf" srcId="{25C4CF07-2CD8-49A1-9690-4CBADD8AB23A}" destId="{75E3EC48-1E26-43B9-A8D1-A4C7BFBA26E8}" srcOrd="1" destOrd="0" presId="urn:microsoft.com/office/officeart/2005/8/layout/orgChart1"/>
    <dgm:cxn modelId="{773EE02E-66B5-4B81-A056-A6204B52419D}" type="presOf" srcId="{9CD0C083-5530-4903-8025-4AE5D80731EC}" destId="{EB7D2990-4BAA-4E9B-A643-A1E3481F094E}" srcOrd="0" destOrd="0" presId="urn:microsoft.com/office/officeart/2005/8/layout/orgChart1"/>
    <dgm:cxn modelId="{41F39EA9-98AC-4469-BD95-30A065188111}" type="presOf" srcId="{0FEA0A64-421E-4AA7-999F-998D8BEA7086}" destId="{5C040C1A-162D-4ECE-842B-7D5D09DCE1DF}" srcOrd="1" destOrd="0" presId="urn:microsoft.com/office/officeart/2005/8/layout/orgChart1"/>
    <dgm:cxn modelId="{D05A6E01-CD25-4988-BA74-D759BECB4FDE}" srcId="{CA498CE0-53EC-455E-8A88-684CF9AFEB6F}" destId="{9CD0C083-5530-4903-8025-4AE5D80731EC}" srcOrd="0" destOrd="0" parTransId="{5290FD02-B1B9-4CE4-AA76-D6EF8542225F}" sibTransId="{52D213B9-E1EE-432F-BE6E-12C0F345F8F5}"/>
    <dgm:cxn modelId="{2A1892EF-02F4-45FE-B578-5CC57DE4FC93}" type="presOf" srcId="{9150C4E1-0EFF-4F2A-88B9-8F18930C0544}" destId="{76A047FC-3E5D-433C-A384-1A7BE720F5E8}" srcOrd="0" destOrd="0" presId="urn:microsoft.com/office/officeart/2005/8/layout/orgChart1"/>
    <dgm:cxn modelId="{0DA25000-B452-4DBD-A851-395ADC33B9A3}" type="presOf" srcId="{9CD0C083-5530-4903-8025-4AE5D80731EC}" destId="{F16D85AA-1232-4A24-BBC4-27198BE612E8}" srcOrd="1" destOrd="0" presId="urn:microsoft.com/office/officeart/2005/8/layout/orgChart1"/>
    <dgm:cxn modelId="{E4407DA8-C8EC-47C0-BF38-DA82F9674C31}" srcId="{CA498CE0-53EC-455E-8A88-684CF9AFEB6F}" destId="{0FEA0A64-421E-4AA7-999F-998D8BEA7086}" srcOrd="2" destOrd="0" parTransId="{514768E7-2DDA-4402-B9A1-1C5AF2023DA7}" sibTransId="{DCC207A2-544A-45F5-882E-DDE714D5DA0B}"/>
    <dgm:cxn modelId="{08709A8E-6476-4DDD-933C-C0C767D5E203}" type="presOf" srcId="{25C4CF07-2CD8-49A1-9690-4CBADD8AB23A}" destId="{1D85232C-B59D-47AE-BCFA-972A164A12DF}" srcOrd="0" destOrd="0" presId="urn:microsoft.com/office/officeart/2005/8/layout/orgChart1"/>
    <dgm:cxn modelId="{D0299754-96E2-457B-9227-10F07356A611}" type="presOf" srcId="{0FEE5D37-1AEC-4DCD-9D24-5C5D91171B92}" destId="{05D5D7BA-BFAC-4DC6-ACEE-3BCE53D0B19A}" srcOrd="0" destOrd="0" presId="urn:microsoft.com/office/officeart/2005/8/layout/orgChart1"/>
    <dgm:cxn modelId="{1C3658FA-964C-4C96-8F81-553819542C70}" srcId="{C5E17741-3013-43AF-89BC-D3349E63D1F0}" destId="{CA498CE0-53EC-455E-8A88-684CF9AFEB6F}" srcOrd="0" destOrd="0" parTransId="{9458EE1D-3F04-4E2E-8F57-BD83A5D381B9}" sibTransId="{41C1F493-B73D-480E-B0C7-8935EEF8FC5C}"/>
    <dgm:cxn modelId="{4130C23A-A301-4BDB-BFDA-D6B2AC101704}" srcId="{CA498CE0-53EC-455E-8A88-684CF9AFEB6F}" destId="{896A6016-9D19-4858-96A6-FE613DB6F2BC}" srcOrd="4" destOrd="0" parTransId="{DDFD8E76-0660-46FD-A72A-2905AF458D13}" sibTransId="{048DEE71-BADA-4527-8B1B-A48E506B2649}"/>
    <dgm:cxn modelId="{687B4948-75E6-40B7-9323-23F3DA312BD0}" type="presOf" srcId="{896A6016-9D19-4858-96A6-FE613DB6F2BC}" destId="{55C7DA61-B86B-45F2-8F71-CBAB8CBFB3C3}" srcOrd="1" destOrd="0" presId="urn:microsoft.com/office/officeart/2005/8/layout/orgChart1"/>
    <dgm:cxn modelId="{82B14522-1B66-4B7C-A634-1233AE043CC0}" type="presOf" srcId="{896A6016-9D19-4858-96A6-FE613DB6F2BC}" destId="{B4C07C70-A24B-4FF3-995B-119EE2B8002E}" srcOrd="0" destOrd="0" presId="urn:microsoft.com/office/officeart/2005/8/layout/orgChart1"/>
    <dgm:cxn modelId="{703ADC23-5D4B-4ADC-A19E-F24C5C5D799B}" type="presOf" srcId="{5290FD02-B1B9-4CE4-AA76-D6EF8542225F}" destId="{A5D03E46-E08D-4EC2-B01A-C59E0865482A}" srcOrd="0" destOrd="0" presId="urn:microsoft.com/office/officeart/2005/8/layout/orgChart1"/>
    <dgm:cxn modelId="{02950E16-837E-4FEB-B6F2-E53DE699923F}" type="presOf" srcId="{DDFD8E76-0660-46FD-A72A-2905AF458D13}" destId="{D9D056FA-629F-44A5-9DAA-0D1FD7E46B64}" srcOrd="0" destOrd="0" presId="urn:microsoft.com/office/officeart/2005/8/layout/orgChart1"/>
    <dgm:cxn modelId="{1A12CAF1-0894-4495-8CAA-4E23E30752E2}" type="presOf" srcId="{E194D6B5-EE3B-40FC-841F-8D0533940F2E}" destId="{BD084463-C77A-4AA5-8C82-D8187FF969DF}" srcOrd="0" destOrd="0" presId="urn:microsoft.com/office/officeart/2005/8/layout/orgChart1"/>
    <dgm:cxn modelId="{E6F4BE5D-D371-4C90-ACE2-00934D557B07}" type="presParOf" srcId="{54FAC420-65D2-4D24-8251-E163DBAE88C0}" destId="{8D10F523-EC92-49D0-B803-2C6C0EAACCD0}" srcOrd="0" destOrd="0" presId="urn:microsoft.com/office/officeart/2005/8/layout/orgChart1"/>
    <dgm:cxn modelId="{BBD33143-25DF-43D2-8E7E-93FAFCC2DFDA}" type="presParOf" srcId="{8D10F523-EC92-49D0-B803-2C6C0EAACCD0}" destId="{2408C408-04C1-4F3B-BAB8-5521FE9C3286}" srcOrd="0" destOrd="0" presId="urn:microsoft.com/office/officeart/2005/8/layout/orgChart1"/>
    <dgm:cxn modelId="{7888DBE2-95E4-4182-99A5-E66121B453DA}" type="presParOf" srcId="{2408C408-04C1-4F3B-BAB8-5521FE9C3286}" destId="{0BC33BC4-14D7-4771-9B29-55AAF0983835}" srcOrd="0" destOrd="0" presId="urn:microsoft.com/office/officeart/2005/8/layout/orgChart1"/>
    <dgm:cxn modelId="{42439806-43A9-405F-80B3-8149C6A6713D}" type="presParOf" srcId="{2408C408-04C1-4F3B-BAB8-5521FE9C3286}" destId="{3A731E70-F767-4390-8C1C-D1638B1E7C2C}" srcOrd="1" destOrd="0" presId="urn:microsoft.com/office/officeart/2005/8/layout/orgChart1"/>
    <dgm:cxn modelId="{408152F2-4DB5-44A8-8149-30EC25A9CE2E}" type="presParOf" srcId="{8D10F523-EC92-49D0-B803-2C6C0EAACCD0}" destId="{B4A1D720-6CF3-4F6A-950C-06BA7180F9A5}" srcOrd="1" destOrd="0" presId="urn:microsoft.com/office/officeart/2005/8/layout/orgChart1"/>
    <dgm:cxn modelId="{76DE57FD-50A2-4CF4-8D71-87B7DEA6253E}" type="presParOf" srcId="{B4A1D720-6CF3-4F6A-950C-06BA7180F9A5}" destId="{BE644B2C-D8BA-49EB-ABCD-1C203F5EE3FD}" srcOrd="0" destOrd="0" presId="urn:microsoft.com/office/officeart/2005/8/layout/orgChart1"/>
    <dgm:cxn modelId="{868C6BE2-C21F-4033-8B33-03F145CDB808}" type="presParOf" srcId="{B4A1D720-6CF3-4F6A-950C-06BA7180F9A5}" destId="{845D7174-EC0D-4EE6-A7D6-09A874CAA7C3}" srcOrd="1" destOrd="0" presId="urn:microsoft.com/office/officeart/2005/8/layout/orgChart1"/>
    <dgm:cxn modelId="{C78DE2CD-5310-48CA-A4C9-A9596D9F2449}" type="presParOf" srcId="{845D7174-EC0D-4EE6-A7D6-09A874CAA7C3}" destId="{7E451ECB-A975-4D5F-85A6-CC02D13992C1}" srcOrd="0" destOrd="0" presId="urn:microsoft.com/office/officeart/2005/8/layout/orgChart1"/>
    <dgm:cxn modelId="{F6036E81-2AB8-4B66-9F4B-09CDEA72D7B2}" type="presParOf" srcId="{7E451ECB-A975-4D5F-85A6-CC02D13992C1}" destId="{12D43910-F858-462D-8852-873D8561709E}" srcOrd="0" destOrd="0" presId="urn:microsoft.com/office/officeart/2005/8/layout/orgChart1"/>
    <dgm:cxn modelId="{223A6D87-17C3-41A5-995D-388AD560B252}" type="presParOf" srcId="{7E451ECB-A975-4D5F-85A6-CC02D13992C1}" destId="{5C040C1A-162D-4ECE-842B-7D5D09DCE1DF}" srcOrd="1" destOrd="0" presId="urn:microsoft.com/office/officeart/2005/8/layout/orgChart1"/>
    <dgm:cxn modelId="{E648C063-6559-434B-A1CA-8A5F3934A505}" type="presParOf" srcId="{845D7174-EC0D-4EE6-A7D6-09A874CAA7C3}" destId="{81E4E97A-68AC-4C86-8479-72336B8F6BC2}" srcOrd="1" destOrd="0" presId="urn:microsoft.com/office/officeart/2005/8/layout/orgChart1"/>
    <dgm:cxn modelId="{3C6CC210-3408-49F3-8D2F-D3B7B235C884}" type="presParOf" srcId="{845D7174-EC0D-4EE6-A7D6-09A874CAA7C3}" destId="{29DB97F1-0A1B-4302-A88F-21439AFB17EC}" srcOrd="2" destOrd="0" presId="urn:microsoft.com/office/officeart/2005/8/layout/orgChart1"/>
    <dgm:cxn modelId="{31EAE9D5-B90E-476C-99AB-BF84D4A2317A}" type="presParOf" srcId="{B4A1D720-6CF3-4F6A-950C-06BA7180F9A5}" destId="{05D5D7BA-BFAC-4DC6-ACEE-3BCE53D0B19A}" srcOrd="2" destOrd="0" presId="urn:microsoft.com/office/officeart/2005/8/layout/orgChart1"/>
    <dgm:cxn modelId="{2B409369-3759-4DDB-A771-D5FA48DE7663}" type="presParOf" srcId="{B4A1D720-6CF3-4F6A-950C-06BA7180F9A5}" destId="{15E55C3B-791A-477F-BE2D-28DEBD75A674}" srcOrd="3" destOrd="0" presId="urn:microsoft.com/office/officeart/2005/8/layout/orgChart1"/>
    <dgm:cxn modelId="{44308CA4-EFFC-48EB-8765-7277F48D3A77}" type="presParOf" srcId="{15E55C3B-791A-477F-BE2D-28DEBD75A674}" destId="{C2E19572-32C5-44FF-B8C7-D98877AC49F3}" srcOrd="0" destOrd="0" presId="urn:microsoft.com/office/officeart/2005/8/layout/orgChart1"/>
    <dgm:cxn modelId="{FAEE2F9A-46D3-4A46-A1CF-D12C7E989B34}" type="presParOf" srcId="{C2E19572-32C5-44FF-B8C7-D98877AC49F3}" destId="{BD084463-C77A-4AA5-8C82-D8187FF969DF}" srcOrd="0" destOrd="0" presId="urn:microsoft.com/office/officeart/2005/8/layout/orgChart1"/>
    <dgm:cxn modelId="{A88A2520-A9AF-4C02-A8B0-5D476F3812C0}" type="presParOf" srcId="{C2E19572-32C5-44FF-B8C7-D98877AC49F3}" destId="{214E65B3-C330-4381-9091-77CC01C13177}" srcOrd="1" destOrd="0" presId="urn:microsoft.com/office/officeart/2005/8/layout/orgChart1"/>
    <dgm:cxn modelId="{4411B5B5-4C21-46F4-85C9-20105A96D244}" type="presParOf" srcId="{15E55C3B-791A-477F-BE2D-28DEBD75A674}" destId="{1A1297EB-5FA6-4824-9AF6-8E4BFEDBA0F4}" srcOrd="1" destOrd="0" presId="urn:microsoft.com/office/officeart/2005/8/layout/orgChart1"/>
    <dgm:cxn modelId="{FB2B8134-F73D-4451-8AE8-FB85DF630409}" type="presParOf" srcId="{15E55C3B-791A-477F-BE2D-28DEBD75A674}" destId="{2BB4593C-D0DF-4162-9BC3-4CA4E25CEB5C}" srcOrd="2" destOrd="0" presId="urn:microsoft.com/office/officeart/2005/8/layout/orgChart1"/>
    <dgm:cxn modelId="{D09417B5-F7DC-46BB-85AA-77297BBEDB17}" type="presParOf" srcId="{B4A1D720-6CF3-4F6A-950C-06BA7180F9A5}" destId="{D9D056FA-629F-44A5-9DAA-0D1FD7E46B64}" srcOrd="4" destOrd="0" presId="urn:microsoft.com/office/officeart/2005/8/layout/orgChart1"/>
    <dgm:cxn modelId="{E6346AA7-E9E3-44BA-B6EE-530CBD545A29}" type="presParOf" srcId="{B4A1D720-6CF3-4F6A-950C-06BA7180F9A5}" destId="{65D2BBC0-9F06-4F84-8B29-B3D81E1F62BC}" srcOrd="5" destOrd="0" presId="urn:microsoft.com/office/officeart/2005/8/layout/orgChart1"/>
    <dgm:cxn modelId="{50099D48-1D82-4AC2-8CB4-95B2F84FEFB9}" type="presParOf" srcId="{65D2BBC0-9F06-4F84-8B29-B3D81E1F62BC}" destId="{2912E60E-E548-4790-BF9E-2E0DF60D46AF}" srcOrd="0" destOrd="0" presId="urn:microsoft.com/office/officeart/2005/8/layout/orgChart1"/>
    <dgm:cxn modelId="{1310A48E-00AC-404C-8A47-EE5287291DCE}" type="presParOf" srcId="{2912E60E-E548-4790-BF9E-2E0DF60D46AF}" destId="{B4C07C70-A24B-4FF3-995B-119EE2B8002E}" srcOrd="0" destOrd="0" presId="urn:microsoft.com/office/officeart/2005/8/layout/orgChart1"/>
    <dgm:cxn modelId="{BD1C1C31-F086-4F4F-AD72-68246CAADFFF}" type="presParOf" srcId="{2912E60E-E548-4790-BF9E-2E0DF60D46AF}" destId="{55C7DA61-B86B-45F2-8F71-CBAB8CBFB3C3}" srcOrd="1" destOrd="0" presId="urn:microsoft.com/office/officeart/2005/8/layout/orgChart1"/>
    <dgm:cxn modelId="{55E88201-58AC-47FE-9611-A8BEFE674E28}" type="presParOf" srcId="{65D2BBC0-9F06-4F84-8B29-B3D81E1F62BC}" destId="{8DAB8186-599F-4557-830C-CE5040D7622A}" srcOrd="1" destOrd="0" presId="urn:microsoft.com/office/officeart/2005/8/layout/orgChart1"/>
    <dgm:cxn modelId="{DA77393D-F2BB-4A47-A553-1703C8368654}" type="presParOf" srcId="{65D2BBC0-9F06-4F84-8B29-B3D81E1F62BC}" destId="{B41B076D-C3EF-455E-993C-ADF0B117DC9F}" srcOrd="2" destOrd="0" presId="urn:microsoft.com/office/officeart/2005/8/layout/orgChart1"/>
    <dgm:cxn modelId="{0EE58D62-AFFE-4F52-B365-CABAF9C5EAA4}" type="presParOf" srcId="{8D10F523-EC92-49D0-B803-2C6C0EAACCD0}" destId="{BAC62A32-B7AD-470B-9CB3-6773E5629AD1}" srcOrd="2" destOrd="0" presId="urn:microsoft.com/office/officeart/2005/8/layout/orgChart1"/>
    <dgm:cxn modelId="{35C82C9E-0234-497A-A112-95827FCDB768}" type="presParOf" srcId="{BAC62A32-B7AD-470B-9CB3-6773E5629AD1}" destId="{A5D03E46-E08D-4EC2-B01A-C59E0865482A}" srcOrd="0" destOrd="0" presId="urn:microsoft.com/office/officeart/2005/8/layout/orgChart1"/>
    <dgm:cxn modelId="{A762B826-D35A-42CF-8DD1-2C10D6DE9630}" type="presParOf" srcId="{BAC62A32-B7AD-470B-9CB3-6773E5629AD1}" destId="{67B3249E-C0A7-4FE7-BC4A-0488665695EE}" srcOrd="1" destOrd="0" presId="urn:microsoft.com/office/officeart/2005/8/layout/orgChart1"/>
    <dgm:cxn modelId="{D802BC6D-A248-4AD3-AA34-9874A6E904D0}" type="presParOf" srcId="{67B3249E-C0A7-4FE7-BC4A-0488665695EE}" destId="{EE5FEBBE-D593-4461-914B-7D27A0409D8B}" srcOrd="0" destOrd="0" presId="urn:microsoft.com/office/officeart/2005/8/layout/orgChart1"/>
    <dgm:cxn modelId="{AFBB7E1F-D9EE-491D-AC2A-FBF7E7B0FE8A}" type="presParOf" srcId="{EE5FEBBE-D593-4461-914B-7D27A0409D8B}" destId="{EB7D2990-4BAA-4E9B-A643-A1E3481F094E}" srcOrd="0" destOrd="0" presId="urn:microsoft.com/office/officeart/2005/8/layout/orgChart1"/>
    <dgm:cxn modelId="{3B71A09D-702F-4E6A-9F39-4960010087D5}" type="presParOf" srcId="{EE5FEBBE-D593-4461-914B-7D27A0409D8B}" destId="{F16D85AA-1232-4A24-BBC4-27198BE612E8}" srcOrd="1" destOrd="0" presId="urn:microsoft.com/office/officeart/2005/8/layout/orgChart1"/>
    <dgm:cxn modelId="{4E1F6365-D4CE-45CB-B2E3-69E5EA0316C3}" type="presParOf" srcId="{67B3249E-C0A7-4FE7-BC4A-0488665695EE}" destId="{DB38A605-1087-4DBE-8E67-C45B8D346DA2}" srcOrd="1" destOrd="0" presId="urn:microsoft.com/office/officeart/2005/8/layout/orgChart1"/>
    <dgm:cxn modelId="{DA8AFD19-08DA-44E4-996E-FE92108726D5}" type="presParOf" srcId="{67B3249E-C0A7-4FE7-BC4A-0488665695EE}" destId="{4ABC29E3-B5E2-4E2B-AAF2-DE16246B1934}" srcOrd="2" destOrd="0" presId="urn:microsoft.com/office/officeart/2005/8/layout/orgChart1"/>
    <dgm:cxn modelId="{AD1DD4EB-C0A9-4C24-9C41-2D446EF9C121}" type="presParOf" srcId="{BAC62A32-B7AD-470B-9CB3-6773E5629AD1}" destId="{76A047FC-3E5D-433C-A384-1A7BE720F5E8}" srcOrd="2" destOrd="0" presId="urn:microsoft.com/office/officeart/2005/8/layout/orgChart1"/>
    <dgm:cxn modelId="{BDAA2966-1CD2-421D-BB22-30682FEEFA12}" type="presParOf" srcId="{BAC62A32-B7AD-470B-9CB3-6773E5629AD1}" destId="{84225757-3E08-4CD8-88F5-DACF68651BDE}" srcOrd="3" destOrd="0" presId="urn:microsoft.com/office/officeart/2005/8/layout/orgChart1"/>
    <dgm:cxn modelId="{8A4729C1-231F-4391-8209-9271F2F3951A}" type="presParOf" srcId="{84225757-3E08-4CD8-88F5-DACF68651BDE}" destId="{88ADF31F-5085-4D26-B22C-8298C58BF305}" srcOrd="0" destOrd="0" presId="urn:microsoft.com/office/officeart/2005/8/layout/orgChart1"/>
    <dgm:cxn modelId="{1468553A-8403-4312-AF62-AF66AE1E525E}" type="presParOf" srcId="{88ADF31F-5085-4D26-B22C-8298C58BF305}" destId="{1D85232C-B59D-47AE-BCFA-972A164A12DF}" srcOrd="0" destOrd="0" presId="urn:microsoft.com/office/officeart/2005/8/layout/orgChart1"/>
    <dgm:cxn modelId="{4C49DFF3-E4CF-48AF-A6C9-3B6C3704A034}" type="presParOf" srcId="{88ADF31F-5085-4D26-B22C-8298C58BF305}" destId="{75E3EC48-1E26-43B9-A8D1-A4C7BFBA26E8}" srcOrd="1" destOrd="0" presId="urn:microsoft.com/office/officeart/2005/8/layout/orgChart1"/>
    <dgm:cxn modelId="{E2689D54-3B11-4C9F-A121-FA695182DC5F}" type="presParOf" srcId="{84225757-3E08-4CD8-88F5-DACF68651BDE}" destId="{50CAAC55-0AD1-48F7-86E0-02B489414235}" srcOrd="1" destOrd="0" presId="urn:microsoft.com/office/officeart/2005/8/layout/orgChart1"/>
    <dgm:cxn modelId="{47AD0458-2367-4F02-8E9F-A1A05507CA98}" type="presParOf" srcId="{84225757-3E08-4CD8-88F5-DACF68651BDE}" destId="{BC556E64-6949-4E71-878F-F01FBB5BA2B9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ECF6E09-560A-4D5E-BA7B-12B246262B1F}" type="doc">
      <dgm:prSet loTypeId="urn:microsoft.com/office/officeart/2005/8/layout/venn1" loCatId="relationship" qsTypeId="urn:microsoft.com/office/officeart/2005/8/quickstyle/simple1#1" qsCatId="simple" csTypeId="urn:microsoft.com/office/officeart/2005/8/colors/accent1_2#1" csCatId="accent1" phldr="1"/>
      <dgm:spPr/>
    </dgm:pt>
    <dgm:pt modelId="{6EA8DAA0-6FAE-4B16-84FA-5FD8A774DC05}">
      <dgm:prSet phldrT="[Text]" custT="1"/>
      <dgm:spPr/>
      <dgm:t>
        <a:bodyPr/>
        <a:lstStyle/>
        <a:p>
          <a:r>
            <a:rPr lang="en-US" sz="1800" noProof="0" dirty="0"/>
            <a:t>Political Power </a:t>
          </a:r>
          <a:endParaRPr lang="en-US" sz="1800" b="1" i="1" noProof="0" dirty="0"/>
        </a:p>
        <a:p>
          <a:r>
            <a:rPr lang="cs-CZ" sz="1800" b="0" i="0" u="sng" noProof="0" dirty="0" smtClean="0"/>
            <a:t>R</a:t>
          </a:r>
          <a:r>
            <a:rPr lang="en-US" sz="1800" b="0" i="0" u="sng" noProof="0" dirty="0" err="1" smtClean="0"/>
            <a:t>eputation</a:t>
          </a:r>
          <a:endParaRPr lang="en-US" sz="1800" b="0" i="0" u="sng" noProof="0" dirty="0"/>
        </a:p>
      </dgm:t>
    </dgm:pt>
    <dgm:pt modelId="{B3E3550A-04CD-4508-A257-F863D80A13A2}" type="parTrans" cxnId="{173C6A68-41DF-4F29-BAF6-56FC8546716A}">
      <dgm:prSet/>
      <dgm:spPr/>
      <dgm:t>
        <a:bodyPr/>
        <a:lstStyle/>
        <a:p>
          <a:endParaRPr lang="cs-CZ"/>
        </a:p>
      </dgm:t>
    </dgm:pt>
    <dgm:pt modelId="{00425C1E-B392-40F7-AB00-4F21AA46E9DC}" type="sibTrans" cxnId="{173C6A68-41DF-4F29-BAF6-56FC8546716A}">
      <dgm:prSet/>
      <dgm:spPr/>
      <dgm:t>
        <a:bodyPr/>
        <a:lstStyle/>
        <a:p>
          <a:endParaRPr lang="cs-CZ"/>
        </a:p>
      </dgm:t>
    </dgm:pt>
    <dgm:pt modelId="{51802530-7BB3-4EFA-B51C-D252D875C9AD}">
      <dgm:prSet phldrT="[Text]" custT="1"/>
      <dgm:spPr/>
      <dgm:t>
        <a:bodyPr/>
        <a:lstStyle/>
        <a:p>
          <a:r>
            <a:rPr lang="en-US" sz="2000" noProof="0" dirty="0"/>
            <a:t>Family </a:t>
          </a:r>
        </a:p>
        <a:p>
          <a:r>
            <a:rPr lang="cs-CZ" sz="2000" b="0" i="0" u="sng" dirty="0" smtClean="0"/>
            <a:t>Love</a:t>
          </a:r>
          <a:endParaRPr lang="cs-CZ" sz="2000" b="0" i="0" u="sng" dirty="0"/>
        </a:p>
      </dgm:t>
    </dgm:pt>
    <dgm:pt modelId="{4DAB84FB-4A95-4E40-8C14-E56EC7B8E8BD}" type="parTrans" cxnId="{38017407-3052-4309-9AF2-93502C7C9819}">
      <dgm:prSet/>
      <dgm:spPr/>
      <dgm:t>
        <a:bodyPr/>
        <a:lstStyle/>
        <a:p>
          <a:endParaRPr lang="cs-CZ"/>
        </a:p>
      </dgm:t>
    </dgm:pt>
    <dgm:pt modelId="{47794149-2A1C-492E-90C4-4310389E1FF9}" type="sibTrans" cxnId="{38017407-3052-4309-9AF2-93502C7C9819}">
      <dgm:prSet/>
      <dgm:spPr/>
      <dgm:t>
        <a:bodyPr/>
        <a:lstStyle/>
        <a:p>
          <a:endParaRPr lang="cs-CZ"/>
        </a:p>
      </dgm:t>
    </dgm:pt>
    <dgm:pt modelId="{F82DD707-62B5-461A-AD2A-734833DB5CAF}">
      <dgm:prSet phldrT="[Text]" custT="1"/>
      <dgm:spPr/>
      <dgm:t>
        <a:bodyPr/>
        <a:lstStyle/>
        <a:p>
          <a:r>
            <a:rPr lang="en-US" sz="1600" u="none" noProof="0" dirty="0">
              <a:solidFill>
                <a:schemeClr val="tx1"/>
              </a:solidFill>
            </a:rPr>
            <a:t>Civil </a:t>
          </a:r>
          <a:r>
            <a:rPr lang="cs-CZ" sz="1600" u="none" noProof="0" dirty="0" smtClean="0">
              <a:solidFill>
                <a:schemeClr val="tx1"/>
              </a:solidFill>
            </a:rPr>
            <a:t>Society</a:t>
          </a:r>
          <a:r>
            <a:rPr lang="en-US" sz="1600" u="none" noProof="0" dirty="0" smtClean="0">
              <a:solidFill>
                <a:schemeClr val="tx1"/>
              </a:solidFill>
            </a:rPr>
            <a:t> </a:t>
          </a:r>
          <a:r>
            <a:rPr lang="cs-CZ" sz="1600" u="sng" noProof="0" dirty="0" smtClean="0">
              <a:solidFill>
                <a:schemeClr val="tx1"/>
              </a:solidFill>
            </a:rPr>
            <a:t>K</a:t>
          </a:r>
          <a:r>
            <a:rPr lang="en-US" sz="1600" u="sng" noProof="0" dirty="0" err="1" smtClean="0">
              <a:solidFill>
                <a:schemeClr val="tx1"/>
              </a:solidFill>
            </a:rPr>
            <a:t>nowledge</a:t>
          </a:r>
          <a:endParaRPr lang="en-US" sz="1600" b="1" i="1" u="sng" noProof="0" dirty="0">
            <a:solidFill>
              <a:schemeClr val="tx1"/>
            </a:solidFill>
          </a:endParaRPr>
        </a:p>
      </dgm:t>
    </dgm:pt>
    <dgm:pt modelId="{DE57A175-56CE-4112-B627-DFEF177856C2}" type="parTrans" cxnId="{1F6020BF-0199-4250-9810-00CC0C5780CA}">
      <dgm:prSet/>
      <dgm:spPr/>
      <dgm:t>
        <a:bodyPr/>
        <a:lstStyle/>
        <a:p>
          <a:endParaRPr lang="cs-CZ"/>
        </a:p>
      </dgm:t>
    </dgm:pt>
    <dgm:pt modelId="{E605934D-AAAE-4617-8BA1-DD10E7587288}" type="sibTrans" cxnId="{1F6020BF-0199-4250-9810-00CC0C5780CA}">
      <dgm:prSet/>
      <dgm:spPr/>
      <dgm:t>
        <a:bodyPr/>
        <a:lstStyle/>
        <a:p>
          <a:endParaRPr lang="cs-CZ"/>
        </a:p>
      </dgm:t>
    </dgm:pt>
    <dgm:pt modelId="{46A4C596-ECD6-4E00-95F4-2A7139DC8A00}">
      <dgm:prSet phldrT="[Text]" custT="1"/>
      <dgm:spPr/>
      <dgm:t>
        <a:bodyPr/>
        <a:lstStyle/>
        <a:p>
          <a:r>
            <a:rPr lang="cs-CZ" sz="2000" dirty="0">
              <a:solidFill>
                <a:schemeClr val="tx1"/>
              </a:solidFill>
            </a:rPr>
            <a:t>Market </a:t>
          </a:r>
          <a:r>
            <a:rPr lang="cs-CZ" sz="2000" u="sng" dirty="0" smtClean="0">
              <a:solidFill>
                <a:schemeClr val="tx1"/>
              </a:solidFill>
            </a:rPr>
            <a:t>M</a:t>
          </a:r>
          <a:r>
            <a:rPr lang="en-US" sz="2000" u="sng" noProof="0" dirty="0" err="1" smtClean="0">
              <a:solidFill>
                <a:schemeClr val="tx1"/>
              </a:solidFill>
            </a:rPr>
            <a:t>oney</a:t>
          </a:r>
          <a:endParaRPr lang="en-US" sz="2000" u="sng" noProof="0" dirty="0">
            <a:solidFill>
              <a:schemeClr val="tx1"/>
            </a:solidFill>
          </a:endParaRPr>
        </a:p>
        <a:p>
          <a:endParaRPr lang="cs-CZ" sz="2000" b="1" i="1" dirty="0">
            <a:solidFill>
              <a:srgbClr val="FF0000"/>
            </a:solidFill>
          </a:endParaRPr>
        </a:p>
      </dgm:t>
    </dgm:pt>
    <dgm:pt modelId="{F9103A28-4F41-4B2E-BC39-C90C681D6029}" type="parTrans" cxnId="{B4E28FFB-B13A-4AFC-9531-988AB65B2317}">
      <dgm:prSet/>
      <dgm:spPr/>
      <dgm:t>
        <a:bodyPr/>
        <a:lstStyle/>
        <a:p>
          <a:endParaRPr lang="cs-CZ"/>
        </a:p>
      </dgm:t>
    </dgm:pt>
    <dgm:pt modelId="{5421C7AE-3E3D-4565-A0F5-470C56BA81DF}" type="sibTrans" cxnId="{B4E28FFB-B13A-4AFC-9531-988AB65B2317}">
      <dgm:prSet/>
      <dgm:spPr/>
      <dgm:t>
        <a:bodyPr/>
        <a:lstStyle/>
        <a:p>
          <a:endParaRPr lang="cs-CZ"/>
        </a:p>
      </dgm:t>
    </dgm:pt>
    <dgm:pt modelId="{CA8A9D64-6163-42CF-991B-73A67AE5306E}" type="pres">
      <dgm:prSet presAssocID="{5ECF6E09-560A-4D5E-BA7B-12B246262B1F}" presName="compositeShape" presStyleCnt="0">
        <dgm:presLayoutVars>
          <dgm:chMax val="7"/>
          <dgm:dir/>
          <dgm:resizeHandles val="exact"/>
        </dgm:presLayoutVars>
      </dgm:prSet>
      <dgm:spPr/>
    </dgm:pt>
    <dgm:pt modelId="{6F5F9CA2-563E-4754-8177-4D40F928DAAD}" type="pres">
      <dgm:prSet presAssocID="{6EA8DAA0-6FAE-4B16-84FA-5FD8A774DC05}" presName="circ1" presStyleLbl="vennNode1" presStyleIdx="0" presStyleCnt="4" custLinFactNeighborX="-814" custLinFactNeighborY="-1923"/>
      <dgm:spPr/>
      <dgm:t>
        <a:bodyPr/>
        <a:lstStyle/>
        <a:p>
          <a:endParaRPr lang="cs-CZ"/>
        </a:p>
      </dgm:t>
    </dgm:pt>
    <dgm:pt modelId="{4666C468-3AE9-42B1-888F-068D0981B269}" type="pres">
      <dgm:prSet presAssocID="{6EA8DAA0-6FAE-4B16-84FA-5FD8A774DC0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CCAA8A54-0872-4A3F-9DBF-B493E42FF604}" type="pres">
      <dgm:prSet presAssocID="{46A4C596-ECD6-4E00-95F4-2A7139DC8A00}" presName="circ2" presStyleLbl="vennNode1" presStyleIdx="1" presStyleCnt="4" custScaleX="127560" custScaleY="114601" custLinFactNeighborX="4859" custLinFactNeighborY="-9043"/>
      <dgm:spPr/>
      <dgm:t>
        <a:bodyPr/>
        <a:lstStyle/>
        <a:p>
          <a:endParaRPr lang="cs-CZ"/>
        </a:p>
      </dgm:t>
    </dgm:pt>
    <dgm:pt modelId="{AF6B197F-1034-427B-92C0-063C1050084B}" type="pres">
      <dgm:prSet presAssocID="{46A4C596-ECD6-4E00-95F4-2A7139DC8A00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5DCB87E8-A19C-46D0-BD70-17CD2E1897E6}" type="pres">
      <dgm:prSet presAssocID="{51802530-7BB3-4EFA-B51C-D252D875C9AD}" presName="circ3" presStyleLbl="vennNode1" presStyleIdx="2" presStyleCnt="4"/>
      <dgm:spPr/>
      <dgm:t>
        <a:bodyPr/>
        <a:lstStyle/>
        <a:p>
          <a:endParaRPr lang="cs-CZ"/>
        </a:p>
      </dgm:t>
    </dgm:pt>
    <dgm:pt modelId="{AFE8AA75-9753-4702-AF5A-FAA88E977D4B}" type="pres">
      <dgm:prSet presAssocID="{51802530-7BB3-4EFA-B51C-D252D875C9AD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DBF2D7B5-013A-4723-B2B6-7D827FD7E4C0}" type="pres">
      <dgm:prSet presAssocID="{F82DD707-62B5-461A-AD2A-734833DB5CAF}" presName="circ4" presStyleLbl="vennNode1" presStyleIdx="3" presStyleCnt="4" custScaleX="105636" custScaleY="107496" custLinFactNeighborX="2632" custLinFactNeighborY="1151"/>
      <dgm:spPr/>
      <dgm:t>
        <a:bodyPr/>
        <a:lstStyle/>
        <a:p>
          <a:endParaRPr lang="cs-CZ"/>
        </a:p>
      </dgm:t>
    </dgm:pt>
    <dgm:pt modelId="{70277418-AA22-4B43-8311-6AA6ACFF4F35}" type="pres">
      <dgm:prSet presAssocID="{F82DD707-62B5-461A-AD2A-734833DB5CA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B4E28FFB-B13A-4AFC-9531-988AB65B2317}" srcId="{5ECF6E09-560A-4D5E-BA7B-12B246262B1F}" destId="{46A4C596-ECD6-4E00-95F4-2A7139DC8A00}" srcOrd="1" destOrd="0" parTransId="{F9103A28-4F41-4B2E-BC39-C90C681D6029}" sibTransId="{5421C7AE-3E3D-4565-A0F5-470C56BA81DF}"/>
    <dgm:cxn modelId="{08902A44-3558-41C5-9406-69119D7A618B}" type="presOf" srcId="{6EA8DAA0-6FAE-4B16-84FA-5FD8A774DC05}" destId="{4666C468-3AE9-42B1-888F-068D0981B269}" srcOrd="1" destOrd="0" presId="urn:microsoft.com/office/officeart/2005/8/layout/venn1"/>
    <dgm:cxn modelId="{1DBA98F8-08E3-4DA5-B299-D29842A57551}" type="presOf" srcId="{46A4C596-ECD6-4E00-95F4-2A7139DC8A00}" destId="{CCAA8A54-0872-4A3F-9DBF-B493E42FF604}" srcOrd="0" destOrd="0" presId="urn:microsoft.com/office/officeart/2005/8/layout/venn1"/>
    <dgm:cxn modelId="{173C6A68-41DF-4F29-BAF6-56FC8546716A}" srcId="{5ECF6E09-560A-4D5E-BA7B-12B246262B1F}" destId="{6EA8DAA0-6FAE-4B16-84FA-5FD8A774DC05}" srcOrd="0" destOrd="0" parTransId="{B3E3550A-04CD-4508-A257-F863D80A13A2}" sibTransId="{00425C1E-B392-40F7-AB00-4F21AA46E9DC}"/>
    <dgm:cxn modelId="{E92C5D5D-BEF6-47C6-ACCC-B676EC8DB995}" type="presOf" srcId="{F82DD707-62B5-461A-AD2A-734833DB5CAF}" destId="{70277418-AA22-4B43-8311-6AA6ACFF4F35}" srcOrd="1" destOrd="0" presId="urn:microsoft.com/office/officeart/2005/8/layout/venn1"/>
    <dgm:cxn modelId="{A71A8A3A-51D6-4B7A-BC3C-2AD6F854B5B3}" type="presOf" srcId="{5ECF6E09-560A-4D5E-BA7B-12B246262B1F}" destId="{CA8A9D64-6163-42CF-991B-73A67AE5306E}" srcOrd="0" destOrd="0" presId="urn:microsoft.com/office/officeart/2005/8/layout/venn1"/>
    <dgm:cxn modelId="{6B37E9C3-B864-40AF-AB30-2A19811896ED}" type="presOf" srcId="{51802530-7BB3-4EFA-B51C-D252D875C9AD}" destId="{AFE8AA75-9753-4702-AF5A-FAA88E977D4B}" srcOrd="1" destOrd="0" presId="urn:microsoft.com/office/officeart/2005/8/layout/venn1"/>
    <dgm:cxn modelId="{C049B802-5536-485A-BA28-707C4CA294B5}" type="presOf" srcId="{6EA8DAA0-6FAE-4B16-84FA-5FD8A774DC05}" destId="{6F5F9CA2-563E-4754-8177-4D40F928DAAD}" srcOrd="0" destOrd="0" presId="urn:microsoft.com/office/officeart/2005/8/layout/venn1"/>
    <dgm:cxn modelId="{1F6020BF-0199-4250-9810-00CC0C5780CA}" srcId="{5ECF6E09-560A-4D5E-BA7B-12B246262B1F}" destId="{F82DD707-62B5-461A-AD2A-734833DB5CAF}" srcOrd="3" destOrd="0" parTransId="{DE57A175-56CE-4112-B627-DFEF177856C2}" sibTransId="{E605934D-AAAE-4617-8BA1-DD10E7587288}"/>
    <dgm:cxn modelId="{007EAB3C-D878-41F5-BEA0-1DDA6F7D55A5}" type="presOf" srcId="{F82DD707-62B5-461A-AD2A-734833DB5CAF}" destId="{DBF2D7B5-013A-4723-B2B6-7D827FD7E4C0}" srcOrd="0" destOrd="0" presId="urn:microsoft.com/office/officeart/2005/8/layout/venn1"/>
    <dgm:cxn modelId="{38017407-3052-4309-9AF2-93502C7C9819}" srcId="{5ECF6E09-560A-4D5E-BA7B-12B246262B1F}" destId="{51802530-7BB3-4EFA-B51C-D252D875C9AD}" srcOrd="2" destOrd="0" parTransId="{4DAB84FB-4A95-4E40-8C14-E56EC7B8E8BD}" sibTransId="{47794149-2A1C-492E-90C4-4310389E1FF9}"/>
    <dgm:cxn modelId="{71E779BA-D9E1-49F3-9367-5D7446547604}" type="presOf" srcId="{46A4C596-ECD6-4E00-95F4-2A7139DC8A00}" destId="{AF6B197F-1034-427B-92C0-063C1050084B}" srcOrd="1" destOrd="0" presId="urn:microsoft.com/office/officeart/2005/8/layout/venn1"/>
    <dgm:cxn modelId="{BB3C7C7D-CEC5-45E0-BD73-196EDD183F4D}" type="presOf" srcId="{51802530-7BB3-4EFA-B51C-D252D875C9AD}" destId="{5DCB87E8-A19C-46D0-BD70-17CD2E1897E6}" srcOrd="0" destOrd="0" presId="urn:microsoft.com/office/officeart/2005/8/layout/venn1"/>
    <dgm:cxn modelId="{0E2CF7E9-3397-40C8-A9E1-32AB0B0F54C3}" type="presParOf" srcId="{CA8A9D64-6163-42CF-991B-73A67AE5306E}" destId="{6F5F9CA2-563E-4754-8177-4D40F928DAAD}" srcOrd="0" destOrd="0" presId="urn:microsoft.com/office/officeart/2005/8/layout/venn1"/>
    <dgm:cxn modelId="{C0AE3222-F406-4A10-BF38-0035D48BE4EA}" type="presParOf" srcId="{CA8A9D64-6163-42CF-991B-73A67AE5306E}" destId="{4666C468-3AE9-42B1-888F-068D0981B269}" srcOrd="1" destOrd="0" presId="urn:microsoft.com/office/officeart/2005/8/layout/venn1"/>
    <dgm:cxn modelId="{3CE13A0A-10A7-4778-8CD2-A8D3835F4850}" type="presParOf" srcId="{CA8A9D64-6163-42CF-991B-73A67AE5306E}" destId="{CCAA8A54-0872-4A3F-9DBF-B493E42FF604}" srcOrd="2" destOrd="0" presId="urn:microsoft.com/office/officeart/2005/8/layout/venn1"/>
    <dgm:cxn modelId="{454DFF0D-EC15-414C-AEE4-DF34325B912A}" type="presParOf" srcId="{CA8A9D64-6163-42CF-991B-73A67AE5306E}" destId="{AF6B197F-1034-427B-92C0-063C1050084B}" srcOrd="3" destOrd="0" presId="urn:microsoft.com/office/officeart/2005/8/layout/venn1"/>
    <dgm:cxn modelId="{86A77102-055B-4CCB-BE0B-F163137919DA}" type="presParOf" srcId="{CA8A9D64-6163-42CF-991B-73A67AE5306E}" destId="{5DCB87E8-A19C-46D0-BD70-17CD2E1897E6}" srcOrd="4" destOrd="0" presId="urn:microsoft.com/office/officeart/2005/8/layout/venn1"/>
    <dgm:cxn modelId="{E88BE99F-69B8-443B-907F-603B1849A94C}" type="presParOf" srcId="{CA8A9D64-6163-42CF-991B-73A67AE5306E}" destId="{AFE8AA75-9753-4702-AF5A-FAA88E977D4B}" srcOrd="5" destOrd="0" presId="urn:microsoft.com/office/officeart/2005/8/layout/venn1"/>
    <dgm:cxn modelId="{3706483F-A936-40AC-BE3C-50374FEF3BED}" type="presParOf" srcId="{CA8A9D64-6163-42CF-991B-73A67AE5306E}" destId="{DBF2D7B5-013A-4723-B2B6-7D827FD7E4C0}" srcOrd="6" destOrd="0" presId="urn:microsoft.com/office/officeart/2005/8/layout/venn1"/>
    <dgm:cxn modelId="{67572A48-81AF-48EF-B6A2-3D7277DB8D66}" type="presParOf" srcId="{CA8A9D64-6163-42CF-991B-73A67AE5306E}" destId="{70277418-AA22-4B43-8311-6AA6ACFF4F35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1664089" y="1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Politická moci (stát)  </a:t>
          </a:r>
          <a:r>
            <a:rPr lang="cs-CZ" sz="1600" b="1" i="1" kern="1200" dirty="0"/>
            <a:t>důvěryhodnost</a:t>
          </a:r>
        </a:p>
      </dsp:txBody>
      <dsp:txXfrm>
        <a:off x="1919964" y="298522"/>
        <a:ext cx="1705833" cy="703656"/>
      </dsp:txXfrm>
    </dsp:sp>
    <dsp:sp modelId="{CCAA8A54-0872-4A3F-9DBF-B493E42FF604}">
      <dsp:nvSpPr>
        <dsp:cNvPr id="0" name=""/>
        <dsp:cNvSpPr/>
      </dsp:nvSpPr>
      <dsp:spPr>
        <a:xfrm>
          <a:off x="2527610" y="1023500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Trh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peníze</a:t>
          </a:r>
        </a:p>
      </dsp:txBody>
      <dsp:txXfrm>
        <a:off x="3721694" y="1279375"/>
        <a:ext cx="852916" cy="1705833"/>
      </dsp:txXfrm>
    </dsp:sp>
    <dsp:sp modelId="{5DCB87E8-A19C-46D0-BD70-17CD2E1897E6}">
      <dsp:nvSpPr>
        <dsp:cNvPr id="0" name=""/>
        <dsp:cNvSpPr/>
      </dsp:nvSpPr>
      <dsp:spPr>
        <a:xfrm>
          <a:off x="1682140" y="2004354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Rodina a intimita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b="1" i="1" kern="1200" dirty="0"/>
            <a:t>láska</a:t>
          </a:r>
        </a:p>
      </dsp:txBody>
      <dsp:txXfrm>
        <a:off x="1938015" y="3219760"/>
        <a:ext cx="1705833" cy="703656"/>
      </dsp:txXfrm>
    </dsp:sp>
    <dsp:sp modelId="{DBF2D7B5-013A-4723-B2B6-7D827FD7E4C0}">
      <dsp:nvSpPr>
        <dsp:cNvPr id="0" name=""/>
        <dsp:cNvSpPr/>
      </dsp:nvSpPr>
      <dsp:spPr>
        <a:xfrm>
          <a:off x="728029" y="1014385"/>
          <a:ext cx="2217583" cy="221758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600" kern="1200" dirty="0"/>
            <a:t>Veřejnost </a:t>
          </a:r>
          <a:r>
            <a:rPr lang="cs-CZ" sz="1600" b="1" i="1" kern="1200" dirty="0"/>
            <a:t>vědění</a:t>
          </a:r>
        </a:p>
      </dsp:txBody>
      <dsp:txXfrm>
        <a:off x="898613" y="1270260"/>
        <a:ext cx="852916" cy="170583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A047FC-3E5D-433C-A384-1A7BE720F5E8}">
      <dsp:nvSpPr>
        <dsp:cNvPr id="0" name=""/>
        <dsp:cNvSpPr/>
      </dsp:nvSpPr>
      <dsp:spPr>
        <a:xfrm>
          <a:off x="2634500" y="1284393"/>
          <a:ext cx="125802" cy="6994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99492"/>
              </a:lnTo>
              <a:lnTo>
                <a:pt x="125802" y="69949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D03E46-E08D-4EC2-B01A-C59E0865482A}">
      <dsp:nvSpPr>
        <dsp:cNvPr id="0" name=""/>
        <dsp:cNvSpPr/>
      </dsp:nvSpPr>
      <dsp:spPr>
        <a:xfrm>
          <a:off x="2487667" y="1284393"/>
          <a:ext cx="146832" cy="619795"/>
        </a:xfrm>
        <a:custGeom>
          <a:avLst/>
          <a:gdLst/>
          <a:ahLst/>
          <a:cxnLst/>
          <a:rect l="0" t="0" r="0" b="0"/>
          <a:pathLst>
            <a:path>
              <a:moveTo>
                <a:pt x="146832" y="0"/>
              </a:moveTo>
              <a:lnTo>
                <a:pt x="146832" y="619795"/>
              </a:lnTo>
              <a:lnTo>
                <a:pt x="0" y="61979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D056FA-629F-44A5-9DAA-0D1FD7E46B64}">
      <dsp:nvSpPr>
        <dsp:cNvPr id="0" name=""/>
        <dsp:cNvSpPr/>
      </dsp:nvSpPr>
      <dsp:spPr>
        <a:xfrm>
          <a:off x="2634500" y="1284393"/>
          <a:ext cx="1806104" cy="13989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239317"/>
              </a:lnTo>
              <a:lnTo>
                <a:pt x="1806104" y="1239317"/>
              </a:lnTo>
              <a:lnTo>
                <a:pt x="1806104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5D5D7BA-BFAC-4DC6-ACEE-3BCE53D0B19A}">
      <dsp:nvSpPr>
        <dsp:cNvPr id="0" name=""/>
        <dsp:cNvSpPr/>
      </dsp:nvSpPr>
      <dsp:spPr>
        <a:xfrm>
          <a:off x="2554916" y="1284393"/>
          <a:ext cx="91440" cy="1398984"/>
        </a:xfrm>
        <a:custGeom>
          <a:avLst/>
          <a:gdLst/>
          <a:ahLst/>
          <a:cxnLst/>
          <a:rect l="0" t="0" r="0" b="0"/>
          <a:pathLst>
            <a:path>
              <a:moveTo>
                <a:pt x="79584" y="0"/>
              </a:moveTo>
              <a:lnTo>
                <a:pt x="79584" y="1239317"/>
              </a:lnTo>
              <a:lnTo>
                <a:pt x="45720" y="1239317"/>
              </a:lnTo>
              <a:lnTo>
                <a:pt x="45720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E644B2C-D8BA-49EB-ABCD-1C203F5EE3FD}">
      <dsp:nvSpPr>
        <dsp:cNvPr id="0" name=""/>
        <dsp:cNvSpPr/>
      </dsp:nvSpPr>
      <dsp:spPr>
        <a:xfrm>
          <a:off x="760666" y="1284393"/>
          <a:ext cx="1873833" cy="1398984"/>
        </a:xfrm>
        <a:custGeom>
          <a:avLst/>
          <a:gdLst/>
          <a:ahLst/>
          <a:cxnLst/>
          <a:rect l="0" t="0" r="0" b="0"/>
          <a:pathLst>
            <a:path>
              <a:moveTo>
                <a:pt x="1873833" y="0"/>
              </a:moveTo>
              <a:lnTo>
                <a:pt x="1873833" y="1239317"/>
              </a:lnTo>
              <a:lnTo>
                <a:pt x="0" y="1239317"/>
              </a:lnTo>
              <a:lnTo>
                <a:pt x="0" y="139898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BC33BC4-14D7-4771-9B29-55AAF0983835}">
      <dsp:nvSpPr>
        <dsp:cNvPr id="0" name=""/>
        <dsp:cNvSpPr/>
      </dsp:nvSpPr>
      <dsp:spPr>
        <a:xfrm>
          <a:off x="1874182" y="524075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Kníže/patron</a:t>
          </a:r>
        </a:p>
      </dsp:txBody>
      <dsp:txXfrm>
        <a:off x="1874182" y="524075"/>
        <a:ext cx="1520635" cy="760317"/>
      </dsp:txXfrm>
    </dsp:sp>
    <dsp:sp modelId="{12D43910-F858-462D-8852-873D8561709E}">
      <dsp:nvSpPr>
        <dsp:cNvPr id="0" name=""/>
        <dsp:cNvSpPr/>
      </dsp:nvSpPr>
      <dsp:spPr>
        <a:xfrm>
          <a:off x="349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Dar</a:t>
          </a:r>
        </a:p>
      </dsp:txBody>
      <dsp:txXfrm>
        <a:off x="349" y="2683377"/>
        <a:ext cx="1520635" cy="760317"/>
      </dsp:txXfrm>
    </dsp:sp>
    <dsp:sp modelId="{BD084463-C77A-4AA5-8C82-D8187FF969DF}">
      <dsp:nvSpPr>
        <dsp:cNvPr id="0" name=""/>
        <dsp:cNvSpPr/>
      </dsp:nvSpPr>
      <dsp:spPr>
        <a:xfrm>
          <a:off x="1840318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Závazek</a:t>
          </a:r>
        </a:p>
      </dsp:txBody>
      <dsp:txXfrm>
        <a:off x="1840318" y="2683377"/>
        <a:ext cx="1520635" cy="760317"/>
      </dsp:txXfrm>
    </dsp:sp>
    <dsp:sp modelId="{B4C07C70-A24B-4FF3-995B-119EE2B8002E}">
      <dsp:nvSpPr>
        <dsp:cNvPr id="0" name=""/>
        <dsp:cNvSpPr/>
      </dsp:nvSpPr>
      <dsp:spPr>
        <a:xfrm>
          <a:off x="3680287" y="2683377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Podřízení</a:t>
          </a:r>
        </a:p>
      </dsp:txBody>
      <dsp:txXfrm>
        <a:off x="3680287" y="2683377"/>
        <a:ext cx="1520635" cy="760317"/>
      </dsp:txXfrm>
    </dsp:sp>
    <dsp:sp modelId="{EB7D2990-4BAA-4E9B-A643-A1E3481F094E}">
      <dsp:nvSpPr>
        <dsp:cNvPr id="0" name=""/>
        <dsp:cNvSpPr/>
      </dsp:nvSpPr>
      <dsp:spPr>
        <a:xfrm>
          <a:off x="967032" y="1524030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Klient</a:t>
          </a:r>
        </a:p>
      </dsp:txBody>
      <dsp:txXfrm>
        <a:off x="967032" y="1524030"/>
        <a:ext cx="1520635" cy="760317"/>
      </dsp:txXfrm>
    </dsp:sp>
    <dsp:sp modelId="{1D85232C-B59D-47AE-BCFA-972A164A12DF}">
      <dsp:nvSpPr>
        <dsp:cNvPr id="0" name=""/>
        <dsp:cNvSpPr/>
      </dsp:nvSpPr>
      <dsp:spPr>
        <a:xfrm>
          <a:off x="2760302" y="1603726"/>
          <a:ext cx="1520635" cy="76031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/>
            <a:t>Tradice</a:t>
          </a:r>
        </a:p>
      </dsp:txBody>
      <dsp:txXfrm>
        <a:off x="2760302" y="1603726"/>
        <a:ext cx="1520635" cy="76031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5F9CA2-563E-4754-8177-4D40F928DAAD}">
      <dsp:nvSpPr>
        <dsp:cNvPr id="0" name=""/>
        <dsp:cNvSpPr/>
      </dsp:nvSpPr>
      <dsp:spPr>
        <a:xfrm>
          <a:off x="4144004" y="1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noProof="0" dirty="0"/>
            <a:t>Political Power </a:t>
          </a:r>
          <a:endParaRPr lang="en-US" sz="1800" b="1" i="1" kern="1200" noProof="0" dirty="0"/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800" b="0" i="0" u="sng" kern="1200" noProof="0" dirty="0" smtClean="0"/>
            <a:t>R</a:t>
          </a:r>
          <a:r>
            <a:rPr lang="en-US" sz="1800" b="0" i="0" u="sng" kern="1200" noProof="0" dirty="0" err="1" smtClean="0"/>
            <a:t>eputation</a:t>
          </a:r>
          <a:endParaRPr lang="en-US" sz="1800" b="0" i="0" u="sng" kern="1200" noProof="0" dirty="0"/>
        </a:p>
      </dsp:txBody>
      <dsp:txXfrm>
        <a:off x="4432191" y="336219"/>
        <a:ext cx="1921244" cy="792513"/>
      </dsp:txXfrm>
    </dsp:sp>
    <dsp:sp modelId="{CCAA8A54-0872-4A3F-9DBF-B493E42FF604}">
      <dsp:nvSpPr>
        <dsp:cNvPr id="0" name=""/>
        <dsp:cNvSpPr/>
      </dsp:nvSpPr>
      <dsp:spPr>
        <a:xfrm>
          <a:off x="5046238" y="744548"/>
          <a:ext cx="3185961" cy="2862295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 dirty="0">
              <a:solidFill>
                <a:schemeClr val="tx1"/>
              </a:solidFill>
            </a:rPr>
            <a:t>Market </a:t>
          </a:r>
          <a:r>
            <a:rPr lang="cs-CZ" sz="2000" u="sng" kern="1200" dirty="0" smtClean="0">
              <a:solidFill>
                <a:schemeClr val="tx1"/>
              </a:solidFill>
            </a:rPr>
            <a:t>M</a:t>
          </a:r>
          <a:r>
            <a:rPr lang="en-US" sz="2000" u="sng" kern="1200" noProof="0" dirty="0" err="1" smtClean="0">
              <a:solidFill>
                <a:schemeClr val="tx1"/>
              </a:solidFill>
            </a:rPr>
            <a:t>oney</a:t>
          </a:r>
          <a:endParaRPr lang="en-US" sz="2000" u="sng" kern="1200" noProof="0" dirty="0">
            <a:solidFill>
              <a:schemeClr val="tx1"/>
            </a:solidFill>
          </a:endParaRP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cs-CZ" sz="2000" b="1" i="1" kern="1200" dirty="0">
            <a:solidFill>
              <a:srgbClr val="FF0000"/>
            </a:solidFill>
          </a:endParaRPr>
        </a:p>
      </dsp:txBody>
      <dsp:txXfrm>
        <a:off x="6761756" y="1074813"/>
        <a:ext cx="1225369" cy="2201765"/>
      </dsp:txXfrm>
    </dsp:sp>
    <dsp:sp modelId="{5DCB87E8-A19C-46D0-BD70-17CD2E1897E6}">
      <dsp:nvSpPr>
        <dsp:cNvPr id="0" name=""/>
        <dsp:cNvSpPr/>
      </dsp:nvSpPr>
      <dsp:spPr>
        <a:xfrm>
          <a:off x="4164334" y="2257462"/>
          <a:ext cx="2497618" cy="2497618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noProof="0" dirty="0"/>
            <a:t>Family 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0" i="0" u="sng" kern="1200" dirty="0" smtClean="0"/>
            <a:t>Love</a:t>
          </a:r>
          <a:endParaRPr lang="cs-CZ" sz="2000" b="0" i="0" u="sng" kern="1200" dirty="0"/>
        </a:p>
      </dsp:txBody>
      <dsp:txXfrm>
        <a:off x="4452521" y="3626349"/>
        <a:ext cx="1921244" cy="792513"/>
      </dsp:txXfrm>
    </dsp:sp>
    <dsp:sp modelId="{DBF2D7B5-013A-4723-B2B6-7D827FD7E4C0}">
      <dsp:nvSpPr>
        <dsp:cNvPr id="0" name=""/>
        <dsp:cNvSpPr/>
      </dsp:nvSpPr>
      <dsp:spPr>
        <a:xfrm>
          <a:off x="3054973" y="1087883"/>
          <a:ext cx="2638384" cy="2684839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u="none" kern="1200" noProof="0" dirty="0">
              <a:solidFill>
                <a:schemeClr val="tx1"/>
              </a:solidFill>
            </a:rPr>
            <a:t>Civil </a:t>
          </a:r>
          <a:r>
            <a:rPr lang="cs-CZ" sz="1600" u="none" kern="1200" noProof="0" dirty="0" smtClean="0">
              <a:solidFill>
                <a:schemeClr val="tx1"/>
              </a:solidFill>
            </a:rPr>
            <a:t>Society</a:t>
          </a:r>
          <a:r>
            <a:rPr lang="en-US" sz="1600" u="none" kern="1200" noProof="0" dirty="0" smtClean="0">
              <a:solidFill>
                <a:schemeClr val="tx1"/>
              </a:solidFill>
            </a:rPr>
            <a:t> </a:t>
          </a:r>
          <a:r>
            <a:rPr lang="cs-CZ" sz="1600" u="sng" kern="1200" noProof="0" dirty="0" smtClean="0">
              <a:solidFill>
                <a:schemeClr val="tx1"/>
              </a:solidFill>
            </a:rPr>
            <a:t>K</a:t>
          </a:r>
          <a:r>
            <a:rPr lang="en-US" sz="1600" u="sng" kern="1200" noProof="0" dirty="0" err="1" smtClean="0">
              <a:solidFill>
                <a:schemeClr val="tx1"/>
              </a:solidFill>
            </a:rPr>
            <a:t>nowledge</a:t>
          </a:r>
          <a:endParaRPr lang="en-US" sz="1600" b="1" i="1" u="sng" kern="1200" noProof="0" dirty="0">
            <a:solidFill>
              <a:schemeClr val="tx1"/>
            </a:solidFill>
          </a:endParaRPr>
        </a:p>
      </dsp:txBody>
      <dsp:txXfrm>
        <a:off x="3257926" y="1397672"/>
        <a:ext cx="1014763" cy="206526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69481172-56BA-6C88-168E-D96C21B47D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0C878F87-09B6-0DE1-6A0A-D3E83B35E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3439F6-3E71-9744-A5FD-F8360DC2B55B}" type="datetimeFigureOut">
              <a:rPr lang="cs-CZ" smtClean="0"/>
              <a:t>19.03.2026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7E02C864-4460-15D6-DE8C-0E643C3EE1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625D8B96-87C9-2E0D-8058-68FEE7E1CC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E44AF-43CC-394B-BC78-30B75A45621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027914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7F23E5-E723-4485-9A71-51DD2E0513A0}" type="datetimeFigureOut">
              <a:rPr lang="cs-CZ" smtClean="0"/>
              <a:t>19.03.2026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0EC3DE-2A43-4B52-8ED0-7B171497C052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3447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1540E11-6C50-40B5-ED84-651C0E2EBF0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96" y="0"/>
            <a:ext cx="12272394" cy="68580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2048376"/>
            <a:ext cx="9144000" cy="2387600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4712599"/>
            <a:ext cx="9144000" cy="11294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10" name="Obrázek 9" descr="Obsah obrázku Písmo, Grafika, text, grafický design&#10;&#10;Popis byl vytvořen automaticky">
            <a:extLst>
              <a:ext uri="{FF2B5EF4-FFF2-40B4-BE49-F238E27FC236}">
                <a16:creationId xmlns:a16="http://schemas.microsoft.com/office/drawing/2014/main" xmlns="" id="{4917296F-2561-2C95-0483-5A5B579659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079" y="678863"/>
            <a:ext cx="3430380" cy="70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982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itá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847975" y="1485900"/>
            <a:ext cx="6477000" cy="4643438"/>
          </a:xfrm>
        </p:spPr>
        <p:txBody>
          <a:bodyPr/>
          <a:lstStyle>
            <a:lvl1pPr marL="0" indent="0">
              <a:lnSpc>
                <a:spcPct val="108000"/>
              </a:lnSpc>
              <a:buNone/>
              <a:defRPr/>
            </a:lvl1pPr>
            <a:lvl2pPr marL="0" indent="0">
              <a:buNone/>
              <a:defRPr sz="1700">
                <a:solidFill>
                  <a:schemeClr val="accent1"/>
                </a:solidFill>
              </a:defRPr>
            </a:lvl2pPr>
            <a:lvl3pPr marL="0" indent="0">
              <a:buNone/>
              <a:defRPr sz="1700"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6896127-A932-05AF-19AA-A3EF7B493DE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3090B9CC-DBE2-DF80-DD04-267F4BDD3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201E28EC-073B-84AF-FF8E-979B5D3D6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9589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B7ABA3B-E3F6-9A92-9135-4EE08586C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812DFB0-A8C7-0073-6389-FF363AEF1D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011D1AA5-5182-C810-225E-97E45E4FD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FC91CA1-2364-05B0-0F04-690A1C5B00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244232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xmlns="" id="{79438A86-4A25-73CF-7171-B61A241DD7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5925276"/>
            <a:ext cx="2743200" cy="365125"/>
          </a:xfrm>
          <a:prstGeom prst="rect">
            <a:avLst/>
          </a:prstGeom>
        </p:spPr>
        <p:txBody>
          <a:bodyPr/>
          <a:lstStyle/>
          <a:p>
            <a:fld id="{1A945517-90B0-4E61-B5DD-AC2B75BAD2CB}" type="datetime1">
              <a:rPr lang="cs-CZ" smtClean="0"/>
              <a:t>19.03.2026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01D3696-2239-C380-C5DC-7A40F1D888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6560"/>
            <a:ext cx="1370861" cy="286357"/>
          </a:xfrm>
          <a:prstGeom prst="rect">
            <a:avLst/>
          </a:prstGeom>
        </p:spPr>
      </p:pic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CA22F0A3-7A6F-26D0-F7E4-38F90D636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70A463D7-59BA-DD1A-EE96-881BA846F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74906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3" indent="0">
              <a:buNone/>
              <a:defRPr sz="2000" b="1"/>
            </a:lvl2pPr>
            <a:lvl3pPr marL="914206" indent="0">
              <a:buNone/>
              <a:defRPr sz="1800" b="1"/>
            </a:lvl3pPr>
            <a:lvl4pPr marL="1371309" indent="0">
              <a:buNone/>
              <a:defRPr sz="1600" b="1"/>
            </a:lvl4pPr>
            <a:lvl5pPr marL="1828411" indent="0">
              <a:buNone/>
              <a:defRPr sz="1600" b="1"/>
            </a:lvl5pPr>
            <a:lvl6pPr marL="2285514" indent="0">
              <a:buNone/>
              <a:defRPr sz="1600" b="1"/>
            </a:lvl6pPr>
            <a:lvl7pPr marL="2742617" indent="0">
              <a:buNone/>
              <a:defRPr sz="1600" b="1"/>
            </a:lvl7pPr>
            <a:lvl8pPr marL="3199720" indent="0">
              <a:buNone/>
              <a:defRPr sz="1600" b="1"/>
            </a:lvl8pPr>
            <a:lvl9pPr marL="3656823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/>
          <a:lstStyle/>
          <a:p>
            <a:fld id="{D2C4174D-E7E7-45B3-A872-4B12C218382D}" type="datetimeFigureOut">
              <a:rPr lang="cs-CZ" smtClean="0"/>
              <a:pPr/>
              <a:t>19.03.2026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C49F4A-3CE7-47A4-87C9-2BBC1E084BA1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96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D3CF39BF-5858-1FA2-AE20-3D366354171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50802" y="627538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029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ředěl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968500"/>
            <a:ext cx="5712621" cy="4359776"/>
          </a:xfrm>
        </p:spPr>
        <p:txBody>
          <a:bodyPr anchor="b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5ACBBC27-DDEA-6C5A-8ACF-67EDD56D84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615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Závě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C8328B-5CE4-7A03-03BD-AA46BAACAB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0079" y="1692776"/>
            <a:ext cx="9144000" cy="1304424"/>
          </a:xfrm>
        </p:spPr>
        <p:txBody>
          <a:bodyPr anchor="t">
            <a:normAutofit/>
          </a:bodyPr>
          <a:lstStyle>
            <a:lvl1pPr algn="l"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33A880A5-CC4C-E83E-2A77-2EAA9E5DFE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0079" y="3848999"/>
            <a:ext cx="9144000" cy="824601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Kliknutím můžete upravit styl předlohy.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B2BB669-96AF-C460-0644-D9B33EBD9D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8262"/>
            <a:ext cx="1370861" cy="282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297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B1D0EC9-522E-7760-9533-ED823A8D61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5A7BEC56-EE77-297B-48FC-43CFAD8E1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xmlns="" id="{78885C40-6A50-FFD6-B978-4E000D35B9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429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Nadpis a obsah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4C78FD6-2722-2821-10E5-2E697D7B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497FA54-5776-58AE-AEC4-FAE86FE9D7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lnSpc>
                <a:spcPct val="100000"/>
              </a:lnSpc>
              <a:buFontTx/>
              <a:buNone/>
              <a:defRPr/>
            </a:lvl1pPr>
            <a:lvl2pPr marL="0" indent="0">
              <a:lnSpc>
                <a:spcPct val="100000"/>
              </a:lnSpc>
              <a:spcBef>
                <a:spcPts val="800"/>
              </a:spcBef>
              <a:buNone/>
              <a:defRPr/>
            </a:lvl2pPr>
            <a:lvl3pPr marL="177800" indent="-177800">
              <a:lnSpc>
                <a:spcPct val="100000"/>
              </a:lnSpc>
              <a:defRPr/>
            </a:lvl3pPr>
            <a:lvl4pPr marL="355600" indent="-177800">
              <a:lnSpc>
                <a:spcPct val="100000"/>
              </a:lnSpc>
              <a:defRPr/>
            </a:lvl4pPr>
            <a:lvl5pPr marL="533400" indent="-177800">
              <a:lnSpc>
                <a:spcPct val="100000"/>
              </a:lnSpc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43564D70-284F-88A1-FC08-29E63F8319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B1E62B60-5FB1-9381-00CF-C665EB008B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D7E0B353-40A5-48F9-C049-D884C8120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9072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9BF45EE8-2365-24C4-6E7D-F72C293DBA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77ECF020-D996-697F-4779-13801850A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D1159978-FAB9-CBE7-228C-DA9796E0D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15676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C6898E9-BDDF-2C46-A65A-B5D157FBF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9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8" y="1825625"/>
            <a:ext cx="5181600" cy="4351338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8CCBA954-9BEE-4D3C-C0ED-19047D66F1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87962" y="6457926"/>
            <a:ext cx="1370861" cy="283626"/>
          </a:xfrm>
          <a:prstGeom prst="rect">
            <a:avLst/>
          </a:prstGeom>
        </p:spPr>
      </p:pic>
      <p:sp>
        <p:nvSpPr>
          <p:cNvPr id="9" name="Zástupný symbol pro zápatí 4">
            <a:extLst>
              <a:ext uri="{FF2B5EF4-FFF2-40B4-BE49-F238E27FC236}">
                <a16:creationId xmlns:a16="http://schemas.microsoft.com/office/drawing/2014/main" xmlns="" id="{406CC1D3-5C60-B944-EDE9-26381902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xmlns="" id="{0D240CD1-21EB-CFB6-BC30-937FEEEB1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26902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ek a popi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078BEF76-B4E5-F95D-2B21-2DE64B7C25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7698" y="647700"/>
            <a:ext cx="8331201" cy="5529263"/>
          </a:xfrm>
        </p:spPr>
        <p:txBody>
          <a:bodyPr/>
          <a:lstStyle>
            <a:lvl1pPr marL="0" indent="0">
              <a:buNone/>
              <a:defRPr/>
            </a:lvl1pPr>
            <a:lvl2pPr marL="0" indent="0">
              <a:buNone/>
              <a:defRPr/>
            </a:lvl2pPr>
            <a:lvl3pPr marL="176400" indent="-176400">
              <a:defRPr/>
            </a:lvl3pPr>
            <a:lvl4pPr marL="356400" indent="-176400">
              <a:defRPr/>
            </a:lvl4pPr>
            <a:lvl5pPr marL="532800" indent="-176400"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xmlns="" id="{B6D9E3CA-86C1-4CCA-2FC2-451A03D057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71000" y="1825625"/>
            <a:ext cx="2374900" cy="4351338"/>
          </a:xfrm>
        </p:spPr>
        <p:txBody>
          <a:bodyPr anchor="b">
            <a:normAutofit/>
          </a:bodyPr>
          <a:lstStyle>
            <a:lvl1pPr marL="0" indent="0">
              <a:buNone/>
              <a:defRPr sz="1500" b="0"/>
            </a:lvl1pPr>
            <a:lvl2pPr marL="0" indent="0">
              <a:buNone/>
              <a:defRPr sz="1500"/>
            </a:lvl2pPr>
            <a:lvl3pPr marL="176400" indent="-176400">
              <a:defRPr sz="1500"/>
            </a:lvl3pPr>
            <a:lvl4pPr marL="356400" indent="-176400">
              <a:defRPr sz="1500"/>
            </a:lvl4pPr>
            <a:lvl5pPr marL="532800" indent="-176400">
              <a:defRPr sz="1500"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8ECC450-B476-55C6-13E7-241DFDEEE9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678818" y="6456560"/>
            <a:ext cx="1370861" cy="286357"/>
          </a:xfrm>
          <a:prstGeom prst="rect">
            <a:avLst/>
          </a:prstGeom>
        </p:spPr>
      </p:pic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F0E1EB24-A4FD-400D-F98D-FB4FA83049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5C645297-7913-9A99-1FD0-28864B28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457" y="6421831"/>
            <a:ext cx="27243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54652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xmlns="" id="{61818620-6694-CE30-09D5-0385EC1EA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699" y="717550"/>
            <a:ext cx="10706099" cy="867861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/>
          <a:p>
            <a:r>
              <a:rPr lang="cs-CZ" dirty="0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xmlns="" id="{4A359F36-CC92-C5E0-1D93-EB04F26AA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700" y="1825625"/>
            <a:ext cx="107061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cs-CZ" dirty="0"/>
              <a:t>Po kliknutí můžete upravovat styly textu v předloze.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D416615-ACE9-1166-FF1A-B39597AF46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1162" y="6417177"/>
            <a:ext cx="10942637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Short name of the </a:t>
            </a:r>
            <a:r>
              <a:rPr lang="en-US" dirty="0" err="1"/>
              <a:t>powerpoint</a:t>
            </a:r>
            <a:r>
              <a:rPr lang="en-US" dirty="0"/>
              <a:t> presentation, maximum length two thirds of the page</a:t>
            </a:r>
            <a:endParaRPr lang="cs-CZ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762E3233-1704-433C-8B0E-4C03A48D4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20491"/>
            <a:ext cx="27243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100" b="1">
                <a:solidFill>
                  <a:schemeClr val="accent3"/>
                </a:solidFill>
              </a:defRPr>
            </a:lvl1pPr>
          </a:lstStyle>
          <a:p>
            <a:fld id="{5E608FB1-680A-4E9D-A95E-8C4CFA1B47E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xmlns="" id="{B52155B1-7D35-8CBF-21B4-8799EABA85C0}"/>
              </a:ext>
            </a:extLst>
          </p:cNvPr>
          <p:cNvSpPr txBox="1"/>
          <p:nvPr userDrawn="1"/>
        </p:nvSpPr>
        <p:spPr>
          <a:xfrm>
            <a:off x="337165" y="6498434"/>
            <a:ext cx="36870" cy="1692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cs-CZ" sz="1100" dirty="0">
                <a:solidFill>
                  <a:schemeClr val="tx2"/>
                </a:solidFill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1033977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66" r:id="rId4"/>
    <p:sldLayoutId id="2147483650" r:id="rId5"/>
    <p:sldLayoutId id="2147483660" r:id="rId6"/>
    <p:sldLayoutId id="2147483652" r:id="rId7"/>
    <p:sldLayoutId id="2147483661" r:id="rId8"/>
    <p:sldLayoutId id="2147483662" r:id="rId9"/>
    <p:sldLayoutId id="2147483663" r:id="rId10"/>
    <p:sldLayoutId id="2147483654" r:id="rId11"/>
    <p:sldLayoutId id="2147483655" r:id="rId12"/>
    <p:sldLayoutId id="2147483668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100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66700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200" b="1" kern="1200">
          <a:solidFill>
            <a:schemeClr val="accent2"/>
          </a:solidFill>
          <a:latin typeface="+mn-lt"/>
          <a:ea typeface="+mn-ea"/>
          <a:cs typeface="+mn-cs"/>
        </a:defRPr>
      </a:lvl1pPr>
      <a:lvl2pPr marL="542925" indent="-276225" algn="l" defTabSz="914400" rtl="0" eaLnBrk="1" latinLnBrk="0" hangingPunct="1">
        <a:lnSpc>
          <a:spcPct val="100000"/>
        </a:lnSpc>
        <a:spcBef>
          <a:spcPts val="800"/>
        </a:spcBef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8096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076325" indent="-2667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1500" kern="1200">
          <a:solidFill>
            <a:schemeClr val="tx2"/>
          </a:solidFill>
          <a:latin typeface="+mn-lt"/>
          <a:ea typeface="+mn-ea"/>
          <a:cs typeface="+mn-cs"/>
        </a:defRPr>
      </a:lvl4pPr>
      <a:lvl5pPr marL="1343025" indent="-2667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karelmuller.eu/" TargetMode="Externa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2.png"/><Relationship Id="rId4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DBB5B7D-176F-A875-453C-86C8B2AF16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563" y="2221198"/>
            <a:ext cx="10199629" cy="435977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pl-PL" sz="3600" b="1" dirty="0" smtClean="0"/>
              <a:t>MODERNí společnost</a:t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občanská společnost</a:t>
            </a:r>
            <a:br>
              <a:rPr lang="pl-PL" sz="3600" b="1" dirty="0" smtClean="0"/>
            </a:br>
            <a:r>
              <a:rPr lang="pl-PL" sz="3600" b="1" dirty="0" smtClean="0"/>
              <a:t/>
            </a:r>
            <a:br>
              <a:rPr lang="pl-PL" sz="3600" b="1" dirty="0" smtClean="0"/>
            </a:br>
            <a:r>
              <a:rPr lang="pl-PL" sz="3600" b="1" dirty="0" smtClean="0"/>
              <a:t>Eroze demokracie</a:t>
            </a:r>
            <a:br>
              <a:rPr lang="pl-PL" sz="3600" b="1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dirty="0"/>
              <a:t/>
            </a:r>
            <a:br>
              <a:rPr lang="cs-CZ" dirty="0"/>
            </a:br>
            <a:r>
              <a:rPr lang="cs-CZ" sz="2200" dirty="0" smtClean="0"/>
              <a:t>28. 2. 2026</a:t>
            </a:r>
            <a:br>
              <a:rPr lang="cs-CZ" sz="2200" dirty="0" smtClean="0"/>
            </a:br>
            <a:r>
              <a:rPr lang="cs-CZ" sz="2200" i="1" dirty="0" smtClean="0"/>
              <a:t>Sociologie</a:t>
            </a:r>
            <a:br>
              <a:rPr lang="cs-CZ" sz="2200" i="1" dirty="0" smtClean="0"/>
            </a:br>
            <a:r>
              <a:rPr lang="cs-CZ" sz="2200" dirty="0" smtClean="0">
                <a:hlinkClick r:id="rId2"/>
              </a:rPr>
              <a:t>www.karelmuller.eu</a:t>
            </a:r>
            <a:r>
              <a:rPr lang="cs-CZ" sz="2200" dirty="0"/>
              <a:t/>
            </a:r>
            <a:br>
              <a:rPr lang="cs-CZ" sz="2200" dirty="0"/>
            </a:br>
            <a:r>
              <a:rPr lang="cs-CZ" dirty="0"/>
              <a:t/>
            </a:r>
            <a:br>
              <a:rPr lang="cs-CZ" dirty="0"/>
            </a:b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12384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Obrázek 2" descr="central europe map 2000-I.bmp">
            <a:extLst>
              <a:ext uri="{FF2B5EF4-FFF2-40B4-BE49-F238E27FC236}">
                <a16:creationId xmlns="" xmlns:a16="http://schemas.microsoft.com/office/drawing/2014/main" id="{3F0A86A7-09D0-4194-948A-4029721E4F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999" y="117344"/>
            <a:ext cx="9297763" cy="674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1283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="" xmlns:a16="http://schemas.microsoft.com/office/drawing/2014/main" id="{F158D1F8-B2B0-45E6-9D16-18E1F4CD35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18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Důležité pojmy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000" dirty="0" smtClean="0"/>
              <a:t>Moderní stát (monopol dozoru a násilí/donucení)</a:t>
            </a:r>
          </a:p>
          <a:p>
            <a:r>
              <a:rPr lang="cs-CZ" sz="3000" dirty="0" smtClean="0"/>
              <a:t>Národní stát (konstrukce národa)</a:t>
            </a:r>
          </a:p>
          <a:p>
            <a:r>
              <a:rPr lang="cs-CZ" sz="3000" dirty="0" err="1" smtClean="0"/>
              <a:t>Časo</a:t>
            </a:r>
            <a:r>
              <a:rPr lang="cs-CZ" sz="3000" dirty="0" smtClean="0"/>
              <a:t>-prostorové </a:t>
            </a:r>
            <a:r>
              <a:rPr lang="cs-CZ" sz="3000" dirty="0"/>
              <a:t>rozpojení</a:t>
            </a:r>
          </a:p>
          <a:p>
            <a:r>
              <a:rPr lang="cs-CZ" sz="3000" dirty="0"/>
              <a:t>Vyvazující mechanismy</a:t>
            </a:r>
          </a:p>
          <a:p>
            <a:pPr lvl="1"/>
            <a:r>
              <a:rPr lang="cs-CZ" sz="2850" dirty="0"/>
              <a:t>Expertní systémy (vlak, telegraf, telefon, </a:t>
            </a:r>
            <a:r>
              <a:rPr lang="cs-CZ" sz="2850" dirty="0" smtClean="0"/>
              <a:t>satelit…AI)</a:t>
            </a:r>
            <a:endParaRPr lang="cs-CZ" sz="2850" dirty="0"/>
          </a:p>
          <a:p>
            <a:pPr lvl="1"/>
            <a:r>
              <a:rPr lang="cs-CZ" sz="2850" dirty="0"/>
              <a:t>Symbolické znaky (peníze, jazyk</a:t>
            </a:r>
            <a:r>
              <a:rPr lang="cs-CZ" sz="2850" dirty="0" smtClean="0"/>
              <a:t>…)</a:t>
            </a:r>
            <a:endParaRPr lang="cs-CZ" sz="2850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12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866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/>
              <a:t>Francis </a:t>
            </a:r>
            <a:r>
              <a:rPr lang="cs-CZ" sz="3200" dirty="0" err="1"/>
              <a:t>Coppola</a:t>
            </a:r>
            <a:r>
              <a:rPr lang="cs-CZ" sz="3200" dirty="0"/>
              <a:t>, </a:t>
            </a:r>
            <a:r>
              <a:rPr lang="cs-CZ" sz="3200" dirty="0" err="1"/>
              <a:t>Godfather</a:t>
            </a:r>
            <a:r>
              <a:rPr lang="cs-CZ" sz="3200" dirty="0"/>
              <a:t> </a:t>
            </a:r>
            <a:br>
              <a:rPr lang="cs-CZ" sz="3200" dirty="0"/>
            </a:br>
            <a:r>
              <a:rPr lang="cs-CZ" sz="3200" dirty="0"/>
              <a:t>1972, 1974, 1990 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13</a:t>
            </a:fld>
            <a:endParaRPr lang="cs-CZ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0030" y="2336942"/>
            <a:ext cx="5901439" cy="3328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1504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41540" y="136525"/>
            <a:ext cx="11162581" cy="1924111"/>
          </a:xfrm>
        </p:spPr>
        <p:txBody>
          <a:bodyPr>
            <a:normAutofit/>
          </a:bodyPr>
          <a:lstStyle/>
          <a:p>
            <a:r>
              <a:rPr lang="cs-CZ" dirty="0"/>
              <a:t>Perspektiva sociální diferenciace</a:t>
            </a:r>
            <a:br>
              <a:rPr lang="cs-CZ" dirty="0"/>
            </a:br>
            <a:r>
              <a:rPr lang="cs-CZ" sz="3000" i="1" dirty="0" err="1"/>
              <a:t>Univerzalizující</a:t>
            </a:r>
            <a:r>
              <a:rPr lang="cs-CZ" sz="3000" i="1" dirty="0"/>
              <a:t> </a:t>
            </a:r>
            <a:r>
              <a:rPr lang="cs-CZ" sz="3000" i="1" u="sng" dirty="0"/>
              <a:t>média moci </a:t>
            </a:r>
            <a:r>
              <a:rPr lang="cs-CZ" sz="1500" i="1" dirty="0"/>
              <a:t>(</a:t>
            </a:r>
            <a:r>
              <a:rPr lang="cs-CZ" sz="1500" i="1" dirty="0" err="1"/>
              <a:t>Niklas</a:t>
            </a:r>
            <a:r>
              <a:rPr lang="cs-CZ" sz="1500" i="1" dirty="0"/>
              <a:t> </a:t>
            </a:r>
            <a:r>
              <a:rPr lang="cs-CZ" sz="1500" i="1" dirty="0" err="1"/>
              <a:t>Luhmann</a:t>
            </a:r>
            <a:r>
              <a:rPr lang="cs-CZ" sz="1500" i="1" dirty="0"/>
              <a:t>)</a:t>
            </a:r>
            <a:br>
              <a:rPr lang="cs-CZ" sz="1500" i="1" dirty="0"/>
            </a:br>
            <a:r>
              <a:rPr lang="cs-CZ" sz="3000" i="1" dirty="0" smtClean="0"/>
              <a:t>Klientelismus &amp; liberalismus</a:t>
            </a:r>
            <a:br>
              <a:rPr lang="cs-CZ" sz="3000" i="1" dirty="0" smtClean="0"/>
            </a:br>
            <a:r>
              <a:rPr lang="cs-CZ" sz="3000" i="1" dirty="0" err="1" smtClean="0"/>
              <a:t>Patronáž</a:t>
            </a:r>
            <a:r>
              <a:rPr lang="cs-CZ" sz="3000" i="1" dirty="0" smtClean="0"/>
              <a:t> </a:t>
            </a:r>
            <a:r>
              <a:rPr lang="cs-CZ" sz="3000" i="1" dirty="0"/>
              <a:t>&amp; instituce</a:t>
            </a:r>
            <a:br>
              <a:rPr lang="cs-CZ" sz="3000" i="1" dirty="0"/>
            </a:br>
            <a:endParaRPr lang="cs-CZ" sz="1500" i="1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83283666"/>
              </p:ext>
            </p:extLst>
          </p:nvPr>
        </p:nvGraphicFramePr>
        <p:xfrm>
          <a:off x="5526402" y="2439707"/>
          <a:ext cx="5581864" cy="42645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1" name="Zástupný symbol pro obsah 10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735932338"/>
              </p:ext>
            </p:extLst>
          </p:nvPr>
        </p:nvGraphicFramePr>
        <p:xfrm>
          <a:off x="314803" y="2371648"/>
          <a:ext cx="5201272" cy="39677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cxnSp>
        <p:nvCxnSpPr>
          <p:cNvPr id="8" name="Přímá spojnice 7"/>
          <p:cNvCxnSpPr/>
          <p:nvPr/>
        </p:nvCxnSpPr>
        <p:spPr>
          <a:xfrm flipV="1">
            <a:off x="5765800" y="4563534"/>
            <a:ext cx="6028267" cy="16932"/>
          </a:xfrm>
          <a:prstGeom prst="line">
            <a:avLst/>
          </a:prstGeom>
          <a:ln w="317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bdélník 8"/>
          <p:cNvSpPr/>
          <p:nvPr/>
        </p:nvSpPr>
        <p:spPr>
          <a:xfrm>
            <a:off x="10201608" y="4659868"/>
            <a:ext cx="1813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Soukromá sféra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0249990" y="4057134"/>
            <a:ext cx="1544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Veřejná sféra</a:t>
            </a:r>
          </a:p>
        </p:txBody>
      </p:sp>
    </p:spTree>
    <p:extLst>
      <p:ext uri="{BB962C8B-B14F-4D97-AF65-F5344CB8AC3E}">
        <p14:creationId xmlns:p14="http://schemas.microsoft.com/office/powerpoint/2010/main" val="3660856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639128"/>
            <a:ext cx="12044623" cy="1350141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/>
              <a:t>Clientelism</a:t>
            </a:r>
            <a:r>
              <a:rPr lang="en-US" sz="2800" dirty="0"/>
              <a:t>, </a:t>
            </a:r>
            <a:r>
              <a:rPr lang="en-US" sz="2800" dirty="0" err="1"/>
              <a:t>oligarchization</a:t>
            </a:r>
            <a:r>
              <a:rPr lang="en-US" sz="2800" dirty="0"/>
              <a:t>, state capture</a:t>
            </a:r>
            <a:r>
              <a:rPr lang="cs-CZ" sz="2800" dirty="0"/>
              <a:t> </a:t>
            </a:r>
            <a:r>
              <a:rPr lang="cs-CZ" sz="2800" dirty="0" smtClean="0"/>
              <a:t/>
            </a:r>
            <a:br>
              <a:rPr lang="cs-CZ" sz="2800" dirty="0" smtClean="0"/>
            </a:br>
            <a:r>
              <a:rPr lang="cs-CZ" sz="2800" i="1" dirty="0" smtClean="0"/>
              <a:t>(</a:t>
            </a:r>
            <a:r>
              <a:rPr lang="cs-CZ" sz="2800" i="1" dirty="0" err="1"/>
              <a:t>from</a:t>
            </a:r>
            <a:r>
              <a:rPr lang="cs-CZ" sz="2800" i="1" dirty="0"/>
              <a:t> </a:t>
            </a:r>
            <a:r>
              <a:rPr lang="cs-CZ" sz="2800" i="1" dirty="0" smtClean="0"/>
              <a:t>2013 to 2021, and 2025 </a:t>
            </a:r>
            <a:r>
              <a:rPr lang="cs-CZ" sz="2800" i="1" dirty="0"/>
              <a:t>on)</a:t>
            </a:r>
            <a:r>
              <a:rPr lang="en-US" sz="2800" i="1" dirty="0"/>
              <a:t> </a:t>
            </a:r>
          </a:p>
        </p:txBody>
      </p:sp>
      <p:pic>
        <p:nvPicPr>
          <p:cNvPr id="4" name="Picture 3" descr="C:\Karel\VŠE\196015-top_foto1-od6pn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80750" y="1972734"/>
            <a:ext cx="5918584" cy="3403600"/>
          </a:xfrm>
          <a:prstGeom prst="rect">
            <a:avLst/>
          </a:prstGeom>
          <a:noFill/>
        </p:spPr>
      </p:pic>
      <p:sp>
        <p:nvSpPr>
          <p:cNvPr id="3" name="AutoShape 2" descr="Image result for babiš"/>
          <p:cNvSpPr>
            <a:spLocks noChangeAspect="1" noChangeArrowheads="1"/>
          </p:cNvSpPr>
          <p:nvPr/>
        </p:nvSpPr>
        <p:spPr bwMode="auto">
          <a:xfrm>
            <a:off x="1679575" y="74890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sp>
        <p:nvSpPr>
          <p:cNvPr id="5" name="AutoShape 4" descr="Image result for babiš"/>
          <p:cNvSpPr>
            <a:spLocks noChangeAspect="1" noChangeArrowheads="1"/>
          </p:cNvSpPr>
          <p:nvPr/>
        </p:nvSpPr>
        <p:spPr bwMode="auto">
          <a:xfrm>
            <a:off x="1831975" y="863205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cs-CZ" sz="1350"/>
          </a:p>
        </p:txBody>
      </p:sp>
      <p:pic>
        <p:nvPicPr>
          <p:cNvPr id="6" name="Zástupný symbol pro obsa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39" y="1972733"/>
            <a:ext cx="5953816" cy="340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73060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5414" y="516522"/>
            <a:ext cx="11100079" cy="1088068"/>
          </a:xfrm>
        </p:spPr>
        <p:txBody>
          <a:bodyPr>
            <a:normAutofit/>
          </a:bodyPr>
          <a:lstStyle/>
          <a:p>
            <a:pPr algn="ctr"/>
            <a:r>
              <a:rPr lang="cs-CZ" sz="4000" dirty="0" err="1"/>
              <a:t>Conflict</a:t>
            </a:r>
            <a:r>
              <a:rPr lang="cs-CZ" sz="4000" dirty="0"/>
              <a:t> </a:t>
            </a:r>
            <a:r>
              <a:rPr lang="cs-CZ" sz="4000" dirty="0" err="1"/>
              <a:t>of</a:t>
            </a:r>
            <a:r>
              <a:rPr lang="cs-CZ" sz="4000" dirty="0"/>
              <a:t> </a:t>
            </a:r>
            <a:r>
              <a:rPr lang="cs-CZ" sz="4000" dirty="0" err="1" smtClean="0"/>
              <a:t>Interests</a:t>
            </a:r>
            <a:r>
              <a:rPr lang="cs-CZ" dirty="0"/>
              <a:t/>
            </a:r>
            <a:br>
              <a:rPr lang="cs-CZ" dirty="0"/>
            </a:br>
            <a:endParaRPr lang="en-US" sz="1350" dirty="0"/>
          </a:p>
        </p:txBody>
      </p:sp>
      <p:graphicFrame>
        <p:nvGraphicFramePr>
          <p:cNvPr id="4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0531595"/>
              </p:ext>
            </p:extLst>
          </p:nvPr>
        </p:nvGraphicFramePr>
        <p:xfrm>
          <a:off x="736879" y="1678075"/>
          <a:ext cx="11100077" cy="4803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10" name="Přímá spojnice se šipkou 9"/>
          <p:cNvCxnSpPr/>
          <p:nvPr/>
        </p:nvCxnSpPr>
        <p:spPr>
          <a:xfrm flipH="1" flipV="1">
            <a:off x="5862386" y="2765965"/>
            <a:ext cx="946448" cy="67936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nice se šipkou 11"/>
          <p:cNvCxnSpPr/>
          <p:nvPr/>
        </p:nvCxnSpPr>
        <p:spPr>
          <a:xfrm flipH="1" flipV="1">
            <a:off x="5402458" y="4565250"/>
            <a:ext cx="1584176" cy="540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713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6219" y="452233"/>
            <a:ext cx="9331314" cy="867861"/>
          </a:xfrm>
        </p:spPr>
        <p:txBody>
          <a:bodyPr>
            <a:normAutofit/>
          </a:bodyPr>
          <a:lstStyle/>
          <a:p>
            <a:r>
              <a:rPr lang="cs-CZ" b="1" dirty="0" smtClean="0"/>
              <a:t>Veřejná Sféra/občanská veřejnost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400" i="1" dirty="0" err="1" smtClean="0"/>
              <a:t>Jürgen</a:t>
            </a:r>
            <a:r>
              <a:rPr lang="cs-CZ" sz="2400" i="1" dirty="0" smtClean="0"/>
              <a:t> </a:t>
            </a:r>
            <a:r>
              <a:rPr lang="cs-CZ" sz="2400" i="1" dirty="0" err="1" smtClean="0"/>
              <a:t>Habermas</a:t>
            </a:r>
            <a:r>
              <a:rPr lang="cs-CZ" sz="2400" i="1" dirty="0" smtClean="0"/>
              <a:t>, Charles </a:t>
            </a:r>
            <a:r>
              <a:rPr lang="cs-CZ" sz="2400" i="1" dirty="0" err="1" smtClean="0"/>
              <a:t>Taylor</a:t>
            </a:r>
            <a:r>
              <a:rPr lang="cs-CZ" sz="2400" i="1" dirty="0" smtClean="0"/>
              <a:t> …</a:t>
            </a:r>
            <a:endParaRPr lang="cs-CZ" sz="24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3085" y="1557867"/>
            <a:ext cx="11000715" cy="501710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Mimo-politická (x politická sféra)</a:t>
            </a:r>
          </a:p>
          <a:p>
            <a:pPr marL="0" indent="0">
              <a:buNone/>
            </a:pPr>
            <a:r>
              <a:rPr lang="cs-CZ" dirty="0" smtClean="0"/>
              <a:t>Sekularizovaná		             </a:t>
            </a:r>
            <a:r>
              <a:rPr lang="cs-CZ" sz="2400" dirty="0" smtClean="0"/>
              <a:t>1962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	Kritická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Rovnostářská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Otevřená </a:t>
            </a:r>
          </a:p>
          <a:p>
            <a:pPr marL="0" indent="0">
              <a:buNone/>
            </a:pPr>
            <a:r>
              <a:rPr lang="cs-CZ" dirty="0"/>
              <a:t>	Transparentní</a:t>
            </a:r>
          </a:p>
          <a:p>
            <a:pPr marL="0" indent="0">
              <a:buNone/>
            </a:pPr>
            <a:r>
              <a:rPr lang="cs-CZ" dirty="0" smtClean="0"/>
              <a:t>	Racionální</a:t>
            </a:r>
          </a:p>
          <a:p>
            <a:pPr marL="0" indent="0">
              <a:buNone/>
            </a:pPr>
            <a:r>
              <a:rPr lang="cs-CZ" dirty="0"/>
              <a:t>	</a:t>
            </a:r>
            <a:r>
              <a:rPr lang="cs-CZ" dirty="0" smtClean="0"/>
              <a:t>Dialogická</a:t>
            </a:r>
          </a:p>
          <a:p>
            <a:pPr marL="0" indent="0">
              <a:buNone/>
            </a:pPr>
            <a:r>
              <a:rPr lang="cs-CZ" u="sng" dirty="0" smtClean="0"/>
              <a:t>Osvojování si veřejné kritiky! </a:t>
            </a:r>
          </a:p>
          <a:p>
            <a:pPr marL="0" indent="0">
              <a:buNone/>
            </a:pPr>
            <a:r>
              <a:rPr lang="cs-CZ" b="0" i="1" dirty="0" smtClean="0"/>
              <a:t>Karel Havlíček Borovský !!!</a:t>
            </a:r>
          </a:p>
          <a:p>
            <a:pPr marL="0" indent="0">
              <a:buNone/>
            </a:pPr>
            <a:r>
              <a:rPr lang="cs-CZ" dirty="0" smtClean="0"/>
              <a:t>Dvojí pojetí veřejného mínění</a:t>
            </a:r>
          </a:p>
          <a:p>
            <a:pPr marL="0" indent="0">
              <a:buNone/>
            </a:pPr>
            <a:r>
              <a:rPr lang="cs-CZ" dirty="0" smtClean="0"/>
              <a:t>	Veřejné mínění (produkt reflexe, produkt </a:t>
            </a:r>
            <a:r>
              <a:rPr lang="cs-CZ" dirty="0" smtClean="0"/>
              <a:t>diskuse; aktivně sdílený </a:t>
            </a:r>
            <a:r>
              <a:rPr lang="cs-CZ" dirty="0" smtClean="0"/>
              <a:t>konsenzus)  </a:t>
            </a:r>
          </a:p>
          <a:p>
            <a:pPr marL="0" indent="0">
              <a:buNone/>
            </a:pPr>
            <a:r>
              <a:rPr lang="cs-CZ" dirty="0" smtClean="0"/>
              <a:t>	Veřejné mínění (agregát soukromých </a:t>
            </a:r>
            <a:r>
              <a:rPr lang="cs-CZ" dirty="0" smtClean="0"/>
              <a:t>názorů; </a:t>
            </a:r>
            <a:r>
              <a:rPr lang="cs-CZ" i="1" dirty="0" smtClean="0"/>
              <a:t>diktatura</a:t>
            </a:r>
            <a:r>
              <a:rPr lang="cs-CZ" dirty="0" smtClean="0"/>
              <a:t> názorů; každý má svojí pravdu)</a:t>
            </a:r>
            <a:endParaRPr lang="cs-CZ" dirty="0"/>
          </a:p>
          <a:p>
            <a:pPr marL="0" indent="0">
              <a:buNone/>
            </a:pPr>
            <a:r>
              <a:rPr lang="cs-CZ" dirty="0" smtClean="0"/>
              <a:t> </a:t>
            </a:r>
            <a:r>
              <a:rPr lang="cs-CZ" dirty="0" err="1" smtClean="0"/>
              <a:t>Coffee</a:t>
            </a:r>
            <a:r>
              <a:rPr lang="cs-CZ" dirty="0" smtClean="0"/>
              <a:t> house, salóny, stolní společnosti, </a:t>
            </a:r>
            <a:r>
              <a:rPr lang="cs-CZ" dirty="0" smtClean="0"/>
              <a:t>měšťanské</a:t>
            </a:r>
            <a:r>
              <a:rPr lang="cs-CZ" dirty="0"/>
              <a:t>/ řemeslnické </a:t>
            </a:r>
            <a:r>
              <a:rPr lang="cs-CZ" dirty="0" smtClean="0"/>
              <a:t>besedy </a:t>
            </a:r>
            <a:r>
              <a:rPr lang="cs-CZ" dirty="0"/>
              <a:t>…</a:t>
            </a:r>
            <a:endParaRPr lang="en-GB" dirty="0" smtClean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17</a:t>
            </a:fld>
            <a:endParaRPr lang="cs-CZ" dirty="0"/>
          </a:p>
        </p:txBody>
      </p:sp>
      <p:pic>
        <p:nvPicPr>
          <p:cNvPr id="3074" name="Picture 2" descr="The Structural Transformation of the Public Sphere - Wikiped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154" y="1405468"/>
            <a:ext cx="5755380" cy="37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Strukturwandel der Öffentlichkeit: Untersuchungen zu einer Kategorie der  bürgerlichen Gesellschaft (suhrkamp taschenbuch wissenschaft) - Habermas,  Jürgen - Amazon.de: Büch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5" r="17436"/>
          <a:stretch/>
        </p:blipFill>
        <p:spPr bwMode="auto">
          <a:xfrm>
            <a:off x="4421553" y="2296582"/>
            <a:ext cx="1879601" cy="2893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8997" y="186794"/>
            <a:ext cx="1820670" cy="2177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2557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0DAC978-5E65-4DE6-B0D2-BA3415530B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2299" y="514350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4000" i="1" dirty="0"/>
              <a:t>občanská </a:t>
            </a:r>
            <a:r>
              <a:rPr lang="cs-CZ" sz="4000" i="1" dirty="0" smtClean="0"/>
              <a:t>veřejnost/společnost </a:t>
            </a:r>
            <a:br>
              <a:rPr lang="cs-CZ" sz="4000" i="1" dirty="0" smtClean="0"/>
            </a:br>
            <a:r>
              <a:rPr lang="cs-CZ" sz="4000" i="1" dirty="0" smtClean="0"/>
              <a:t>a </a:t>
            </a:r>
            <a:r>
              <a:rPr lang="cs-CZ" sz="4000" i="1" dirty="0" smtClean="0"/>
              <a:t>DOBRÉ </a:t>
            </a:r>
            <a:r>
              <a:rPr lang="cs-CZ" sz="4000" i="1" dirty="0"/>
              <a:t>VLÁDNUTÍ </a:t>
            </a:r>
            <a:r>
              <a:rPr lang="cs-CZ" sz="2800" i="1" dirty="0"/>
              <a:t/>
            </a:r>
            <a:br>
              <a:rPr lang="cs-CZ" sz="2800" i="1" dirty="0"/>
            </a:br>
            <a:endParaRPr lang="cs-CZ" sz="2800" b="1" u="sng" dirty="0"/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xmlns="" id="{253AB1CD-24AD-4258-9769-2CADC5A9C5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Funkce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xmlns="" id="{9A65CFD3-59A5-444A-B741-AFE2D6F454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cs-CZ" dirty="0"/>
              <a:t>Rizika </a:t>
            </a:r>
            <a:r>
              <a:rPr lang="cs-CZ" dirty="0" smtClean="0"/>
              <a:t>(třeba umenšovat</a:t>
            </a:r>
            <a:r>
              <a:rPr lang="cs-CZ" dirty="0"/>
              <a:t>)</a:t>
            </a:r>
          </a:p>
        </p:txBody>
      </p:sp>
      <p:sp>
        <p:nvSpPr>
          <p:cNvPr id="6" name="Zástupný symbol pro obsah 5">
            <a:extLst>
              <a:ext uri="{FF2B5EF4-FFF2-40B4-BE49-F238E27FC236}">
                <a16:creationId xmlns:a16="http://schemas.microsoft.com/office/drawing/2014/main" xmlns="" id="{6FD443CE-308A-4A43-A491-CDAB8D9152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3369" y="2502679"/>
            <a:ext cx="5389033" cy="3951288"/>
          </a:xfrm>
        </p:spPr>
        <p:txBody>
          <a:bodyPr/>
          <a:lstStyle/>
          <a:p>
            <a:r>
              <a:rPr lang="cs-CZ" dirty="0"/>
              <a:t>Zneužívání moci, ale i slabý stát  …</a:t>
            </a:r>
          </a:p>
          <a:p>
            <a:r>
              <a:rPr lang="cs-CZ" dirty="0"/>
              <a:t>Pasivita, apatie, ale i nadbytek participace</a:t>
            </a:r>
          </a:p>
          <a:p>
            <a:r>
              <a:rPr lang="cs-CZ" dirty="0"/>
              <a:t>Krize důvěry, ale i nekritická důvěra</a:t>
            </a:r>
          </a:p>
          <a:p>
            <a:r>
              <a:rPr lang="cs-CZ" dirty="0"/>
              <a:t>Atomizace, anomie, ale i nacionalismus</a:t>
            </a:r>
          </a:p>
        </p:txBody>
      </p:sp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1795" y="1602463"/>
            <a:ext cx="5470872" cy="51242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522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číslo snímk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048801"/>
              </p:ext>
            </p:extLst>
          </p:nvPr>
        </p:nvGraphicFramePr>
        <p:xfrm>
          <a:off x="511277" y="393290"/>
          <a:ext cx="10867922" cy="6243484"/>
        </p:xfrm>
        <a:graphic>
          <a:graphicData uri="http://schemas.openxmlformats.org/drawingml/2006/table">
            <a:tbl>
              <a:tblPr/>
              <a:tblGrid>
                <a:gridCol w="5480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38711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1393825" algn="ctr"/>
                        </a:tabLst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Klientelismus/tradiční společnost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393825" algn="ctr"/>
                        </a:tabLs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Liberalismus/moderní společnost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dirty="0"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Sociální hierarchie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Právní rovnost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Přátelství a nerovnost/neformálnost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Občanství/formálnost/instituce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Panství: tradice, charisma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Panství legální: právo, spravedlnost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Patrimoniální správa, vrchnost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Byrokratická správa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Pozemková držba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Soukromé/veřejné právo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2787650" algn="r"/>
                        </a:tabLst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Feudalismus, plebejství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787650" algn="r"/>
                        </a:tabLs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	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Trh, soutěž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Dar, samozásobitelství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Monetární směna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6182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Patronáž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/podřízenost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Autonomie/partnerství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0335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Strach/specifická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Důvěra/obecná reciprocita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9175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Bonding</a:t>
                      </a:r>
                      <a:r>
                        <a:rPr lang="cs-CZ" sz="1400" b="1" baseline="0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social capital/</a:t>
                      </a:r>
                      <a:r>
                        <a:rPr lang="cs-CZ" sz="1400" b="1" smtClean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mechanická solidarita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Bridging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social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cs-CZ" sz="1400" b="1" dirty="0" err="1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capital</a:t>
                      </a:r>
                      <a:r>
                        <a:rPr lang="cs-CZ" sz="1400" b="1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cs-CZ" sz="1400" b="1" baseline="0" dirty="0">
                          <a:solidFill>
                            <a:srgbClr val="FF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organická solidarita</a:t>
                      </a: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cs-CZ" sz="1400" b="1" dirty="0">
                        <a:solidFill>
                          <a:srgbClr val="FF0000"/>
                        </a:solidFill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450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434EAF29-7C2A-4397-BBA3-17A8F69F55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950" dirty="0"/>
              <a:t>Moderní versus tradiční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="" xmlns:a16="http://schemas.microsoft.com/office/drawing/2014/main" id="{61A3BD14-97A3-4190-BD51-07AE84E20A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03" y="1927114"/>
            <a:ext cx="4889364" cy="3032502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="" xmlns:a16="http://schemas.microsoft.com/office/drawing/2014/main" id="{7B7911ED-0AF2-4C52-BBDA-4296D9147F8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238" y="1960981"/>
            <a:ext cx="4441295" cy="3022154"/>
          </a:xfrm>
        </p:spPr>
      </p:pic>
    </p:spTree>
    <p:extLst>
      <p:ext uri="{BB962C8B-B14F-4D97-AF65-F5344CB8AC3E}">
        <p14:creationId xmlns:p14="http://schemas.microsoft.com/office/powerpoint/2010/main" val="2315035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200" dirty="0"/>
              <a:t>Klientelismus x </a:t>
            </a:r>
            <a:r>
              <a:rPr lang="cs-CZ" sz="3200" dirty="0" smtClean="0"/>
              <a:t>liberalismus</a:t>
            </a:r>
            <a:br>
              <a:rPr lang="cs-CZ" sz="3200" dirty="0" smtClean="0"/>
            </a:br>
            <a:r>
              <a:rPr lang="cs-CZ" sz="3200" dirty="0" smtClean="0"/>
              <a:t>neformální x formální </a:t>
            </a:r>
            <a:r>
              <a:rPr lang="cs-CZ" sz="3200" dirty="0"/>
              <a:t>pravidla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20</a:t>
            </a:fld>
            <a:endParaRPr lang="cs-CZ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7016" y="1825625"/>
            <a:ext cx="8467467" cy="4351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4439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21</a:t>
            </a:fld>
            <a:endParaRPr lang="cs-CZ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33" y="0"/>
            <a:ext cx="9414934" cy="648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236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71500" y="429683"/>
            <a:ext cx="10706099" cy="867861"/>
          </a:xfrm>
        </p:spPr>
        <p:txBody>
          <a:bodyPr/>
          <a:lstStyle/>
          <a:p>
            <a:r>
              <a:rPr lang="cs-CZ" dirty="0" smtClean="0"/>
              <a:t>Politická modernita, role a legitimita opozice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22</a:t>
            </a:fld>
            <a:endParaRPr lang="cs-CZ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34" y="1347755"/>
            <a:ext cx="8729133" cy="5400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537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28699" y="395816"/>
            <a:ext cx="10706099" cy="867861"/>
          </a:xfrm>
        </p:spPr>
        <p:txBody>
          <a:bodyPr/>
          <a:lstStyle/>
          <a:p>
            <a:r>
              <a:rPr lang="cs-CZ" dirty="0" smtClean="0"/>
              <a:t>Ochrana Lidských práv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23</a:t>
            </a:fld>
            <a:endParaRPr lang="cs-CZ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41424"/>
            <a:ext cx="9668301" cy="54980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402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Ochrana menšin</a:t>
            </a:r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24</a:t>
            </a:fld>
            <a:endParaRPr lang="cs-CZ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09" y="1520824"/>
            <a:ext cx="9718856" cy="521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1823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4614" y="147181"/>
            <a:ext cx="10706099" cy="867861"/>
          </a:xfrm>
        </p:spPr>
        <p:txBody>
          <a:bodyPr/>
          <a:lstStyle/>
          <a:p>
            <a:r>
              <a:rPr lang="cs-CZ" dirty="0"/>
              <a:t>Index vnímání korupce (TI)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25</a:t>
            </a:fld>
            <a:endParaRPr lang="cs-CZ" dirty="0"/>
          </a:p>
        </p:txBody>
      </p:sp>
      <p:graphicFrame>
        <p:nvGraphicFramePr>
          <p:cNvPr id="6" name="Zástupný symbol pro obsah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29421299"/>
              </p:ext>
            </p:extLst>
          </p:nvPr>
        </p:nvGraphicFramePr>
        <p:xfrm>
          <a:off x="208230" y="887240"/>
          <a:ext cx="11815527" cy="54164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87467" y="-1"/>
            <a:ext cx="2404533" cy="2252193"/>
          </a:xfrm>
          <a:prstGeom prst="rect">
            <a:avLst/>
          </a:prstGeom>
          <a:noFill/>
        </p:spPr>
      </p:pic>
      <p:sp>
        <p:nvSpPr>
          <p:cNvPr id="8" name="Ovál 7"/>
          <p:cNvSpPr/>
          <p:nvPr/>
        </p:nvSpPr>
        <p:spPr>
          <a:xfrm>
            <a:off x="10668000" y="0"/>
            <a:ext cx="621671" cy="36213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90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xmlns="" id="{3287607C-A134-4D86-BD3C-1C10C34D1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F4193C43-7DD2-4641-B733-25959D442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26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93975555-167C-4E3B-BA1B-07452BC626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6143"/>
            <a:ext cx="8283921" cy="6924143"/>
          </a:xfrm>
          <a:prstGeom prst="rect">
            <a:avLst/>
          </a:prstGeom>
        </p:spPr>
      </p:pic>
      <p:pic>
        <p:nvPicPr>
          <p:cNvPr id="6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06467" y="144400"/>
            <a:ext cx="2697000" cy="2916126"/>
          </a:xfrm>
          <a:prstGeom prst="rect">
            <a:avLst/>
          </a:prstGeom>
          <a:noFill/>
        </p:spPr>
      </p:pic>
      <p:sp>
        <p:nvSpPr>
          <p:cNvPr id="4" name="Ovál 3"/>
          <p:cNvSpPr/>
          <p:nvPr/>
        </p:nvSpPr>
        <p:spPr>
          <a:xfrm>
            <a:off x="11343992" y="1394234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0488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27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" y="0"/>
            <a:ext cx="11915066" cy="5604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761" y="3631141"/>
            <a:ext cx="2458239" cy="2659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4559" y="4765674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851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28</a:t>
            </a:fld>
            <a:endParaRPr lang="cs-CZ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02630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0989" y="346073"/>
            <a:ext cx="2794743" cy="3023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7382" y="1726671"/>
            <a:ext cx="7683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00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29</a:t>
            </a:fld>
            <a:endParaRPr lang="cs-CZ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01276" cy="5386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2560" y="1075797"/>
            <a:ext cx="2238716" cy="242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11457393" y="2096142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555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2299" y="488950"/>
            <a:ext cx="10706099" cy="867861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Občanská společnost</a:t>
            </a:r>
            <a:br>
              <a:rPr lang="cs-CZ" sz="3200" dirty="0"/>
            </a:br>
            <a:r>
              <a:rPr lang="cs-CZ" sz="3200" dirty="0" smtClean="0"/>
              <a:t>Civil Society</a:t>
            </a:r>
            <a:br>
              <a:rPr lang="cs-CZ" sz="3200" dirty="0" smtClean="0"/>
            </a:br>
            <a:r>
              <a:rPr lang="cs-CZ" sz="3200" dirty="0" err="1" smtClean="0"/>
              <a:t>Bürgerliche</a:t>
            </a:r>
            <a:r>
              <a:rPr lang="cs-CZ" sz="3200" dirty="0" smtClean="0"/>
              <a:t> </a:t>
            </a:r>
            <a:r>
              <a:rPr lang="cs-CZ" sz="3200" dirty="0" err="1" smtClean="0"/>
              <a:t>Gesellschaft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</a:t>
            </a:fld>
            <a:endParaRPr lang="cs-CZ" dirty="0"/>
          </a:p>
        </p:txBody>
      </p:sp>
      <p:pic>
        <p:nvPicPr>
          <p:cNvPr id="6" name="Zástupný symbol pro obsah 3" descr="frankfur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72266" y="2065867"/>
            <a:ext cx="7374017" cy="4150518"/>
          </a:xfrm>
        </p:spPr>
      </p:pic>
    </p:spTree>
    <p:extLst>
      <p:ext uri="{BB962C8B-B14F-4D97-AF65-F5344CB8AC3E}">
        <p14:creationId xmlns:p14="http://schemas.microsoft.com/office/powerpoint/2010/main" val="3482635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30</a:t>
            </a:fld>
            <a:endParaRPr lang="cs-CZ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101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6658" y="475192"/>
            <a:ext cx="1611876" cy="174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vál 5"/>
          <p:cNvSpPr/>
          <p:nvPr/>
        </p:nvSpPr>
        <p:spPr>
          <a:xfrm>
            <a:off x="11015055" y="1204111"/>
            <a:ext cx="759475" cy="38024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722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31</a:t>
            </a:fld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34" y="0"/>
            <a:ext cx="12192000" cy="603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97550"/>
            <a:ext cx="1066800" cy="1060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728" y="5401731"/>
            <a:ext cx="1346655" cy="14562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9384" y="5996288"/>
            <a:ext cx="657584" cy="3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843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32</a:t>
            </a:fld>
            <a:endParaRPr lang="cs-CZ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11678970" cy="6400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313" y="2700338"/>
            <a:ext cx="1347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9249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B724CC6B-46B8-4E0C-B2BB-8D7B3AD0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33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D0E9C27-66AB-42CF-BAEE-146E69E73F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37" y="681037"/>
            <a:ext cx="6638925" cy="5495925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0" y="237067"/>
            <a:ext cx="1758387" cy="190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ál 4"/>
          <p:cNvSpPr/>
          <p:nvPr/>
        </p:nvSpPr>
        <p:spPr>
          <a:xfrm>
            <a:off x="1601972" y="1002118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563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xmlns="" id="{930E1EED-B78D-4428-8968-BC5A5A54E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34</a:t>
            </a:fld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96C1F15-17C5-4136-AEA7-8B58BCABF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57" y="21031"/>
            <a:ext cx="6696075" cy="64008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5677F4A9-F38B-4A40-BCA4-0D234F16E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1802" y="0"/>
            <a:ext cx="5560198" cy="271780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3FE0903-AABC-4525-A181-1EC2DA2A44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2116" y="3060565"/>
            <a:ext cx="5315204" cy="3141133"/>
          </a:xfrm>
          <a:prstGeom prst="rect">
            <a:avLst/>
          </a:prstGeom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21" y="5400675"/>
            <a:ext cx="1347787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ál 7"/>
          <p:cNvSpPr/>
          <p:nvPr/>
        </p:nvSpPr>
        <p:spPr>
          <a:xfrm>
            <a:off x="6136260" y="6016102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04907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1100" dirty="0"/>
              <a:t>Rozděleni svobodou, 2019</a:t>
            </a:r>
            <a:br>
              <a:rPr lang="cs-CZ" sz="1100" dirty="0"/>
            </a:br>
            <a:r>
              <a:rPr lang="cs-CZ" sz="1100" dirty="0"/>
              <a:t>český Rozhlas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876" t="24800" r="73625" b="31491"/>
          <a:stretch>
            <a:fillRect/>
          </a:stretch>
        </p:blipFill>
        <p:spPr bwMode="auto">
          <a:xfrm>
            <a:off x="3059690" y="211015"/>
            <a:ext cx="9132310" cy="623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0437" y="4361548"/>
            <a:ext cx="2665314" cy="2496452"/>
          </a:xfrm>
          <a:prstGeom prst="rect">
            <a:avLst/>
          </a:prstGeom>
          <a:noFill/>
        </p:spPr>
      </p:pic>
      <p:sp>
        <p:nvSpPr>
          <p:cNvPr id="3" name="Ovál 2"/>
          <p:cNvSpPr/>
          <p:nvPr/>
        </p:nvSpPr>
        <p:spPr>
          <a:xfrm>
            <a:off x="340438" y="5477347"/>
            <a:ext cx="555856" cy="3711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9320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36</a:t>
            </a:fld>
            <a:endParaRPr lang="cs-CZ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959" y="1258359"/>
            <a:ext cx="8593138" cy="534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21" y="154517"/>
            <a:ext cx="26638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6021" y="1233489"/>
            <a:ext cx="566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9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37</a:t>
            </a:fld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91" y="1085056"/>
            <a:ext cx="9202738" cy="501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021" y="0"/>
            <a:ext cx="2663825" cy="2500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298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2025 byla účast 68,95%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38</a:t>
            </a:fld>
            <a:endParaRPr lang="cs-CZ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354" y="1444625"/>
            <a:ext cx="7686846" cy="5314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22250"/>
            <a:ext cx="2650596" cy="2483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930" y="2354263"/>
            <a:ext cx="566737" cy="420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1195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39</a:t>
            </a:fld>
            <a:endParaRPr lang="cs-CZ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208"/>
            <a:ext cx="11158012" cy="5739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 descr="C:\Karel\schemata\Scheme 1 final.jpg">
            <a:extLst>
              <a:ext uri="{FF2B5EF4-FFF2-40B4-BE49-F238E27FC236}">
                <a16:creationId xmlns:a16="http://schemas.microsoft.com/office/drawing/2014/main" xmlns="" id="{47DACDBF-8BD7-4ED3-9782-EB05B3745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48523" y="0"/>
            <a:ext cx="2015903" cy="1888184"/>
          </a:xfrm>
          <a:prstGeom prst="rect">
            <a:avLst/>
          </a:prstGeom>
          <a:noFill/>
        </p:spPr>
      </p:pic>
      <p:sp>
        <p:nvSpPr>
          <p:cNvPr id="4" name="Ovál 3"/>
          <p:cNvSpPr/>
          <p:nvPr/>
        </p:nvSpPr>
        <p:spPr>
          <a:xfrm>
            <a:off x="10990907" y="1620570"/>
            <a:ext cx="552261" cy="4074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645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Procesy modernizace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</a:t>
            </a:fld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467" y="1243787"/>
            <a:ext cx="9129766" cy="493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4229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48408"/>
            <a:ext cx="10706099" cy="1222130"/>
          </a:xfrm>
        </p:spPr>
        <p:txBody>
          <a:bodyPr>
            <a:normAutofit/>
          </a:bodyPr>
          <a:lstStyle/>
          <a:p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827" y="790575"/>
            <a:ext cx="3605790" cy="5512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8" y="790575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9" y="3798276"/>
            <a:ext cx="2932967" cy="2932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4000" dirty="0"/>
              <a:t>Steven </a:t>
            </a:r>
            <a:r>
              <a:rPr lang="cs-CZ" sz="4000" dirty="0" err="1"/>
              <a:t>Levitsky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Daniel </a:t>
            </a:r>
            <a:r>
              <a:rPr lang="cs-CZ" sz="4000" dirty="0" err="1"/>
              <a:t>Ziblatt</a:t>
            </a:r>
            <a:r>
              <a:rPr lang="cs-CZ" sz="4000" dirty="0"/>
              <a:t/>
            </a:r>
            <a:br>
              <a:rPr lang="cs-CZ" sz="4000" dirty="0"/>
            </a:br>
            <a:r>
              <a:rPr lang="cs-CZ" sz="4000" dirty="0"/>
              <a:t>2018</a:t>
            </a:r>
            <a:br>
              <a:rPr lang="cs-CZ" sz="4000" dirty="0"/>
            </a:br>
            <a:endParaRPr lang="cs-CZ" sz="40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603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80645" y="717550"/>
            <a:ext cx="10706099" cy="867861"/>
          </a:xfrm>
        </p:spPr>
        <p:txBody>
          <a:bodyPr/>
          <a:lstStyle/>
          <a:p>
            <a:r>
              <a:rPr lang="cs-CZ" dirty="0"/>
              <a:t>Indikátory odklonu od demokracie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u="sng" dirty="0"/>
              <a:t>How can we recognize dangerous autocrats?</a:t>
            </a:r>
            <a:endParaRPr lang="cs-CZ" sz="2400" u="sng" dirty="0"/>
          </a:p>
          <a:p>
            <a:r>
              <a:rPr lang="en-US" sz="2400" dirty="0"/>
              <a:t>Rejecting or weak support for democratic rules </a:t>
            </a:r>
            <a:endParaRPr lang="cs-CZ" sz="2400" dirty="0"/>
          </a:p>
          <a:p>
            <a:r>
              <a:rPr lang="en-US" sz="2400" dirty="0"/>
              <a:t>Delegitimizing political opponents </a:t>
            </a:r>
            <a:endParaRPr lang="cs-CZ" sz="2400" dirty="0"/>
          </a:p>
          <a:p>
            <a:r>
              <a:rPr lang="en-US" sz="2400" dirty="0"/>
              <a:t>Tolerating or invoking violence </a:t>
            </a:r>
            <a:endParaRPr lang="cs-CZ" sz="2400" dirty="0"/>
          </a:p>
          <a:p>
            <a:r>
              <a:rPr lang="en-US" sz="2400" dirty="0"/>
              <a:t>Readiness to confine civic rights including </a:t>
            </a:r>
            <a:r>
              <a:rPr lang="en-US" sz="2400" dirty="0" smtClean="0"/>
              <a:t>media</a:t>
            </a:r>
            <a:endParaRPr lang="cs-CZ" sz="2400" dirty="0" smtClean="0"/>
          </a:p>
          <a:p>
            <a:endParaRPr lang="cs-CZ" sz="2400" dirty="0"/>
          </a:p>
          <a:p>
            <a:r>
              <a:rPr lang="cs-CZ" sz="2400" dirty="0" smtClean="0"/>
              <a:t>Jak se bránit? </a:t>
            </a:r>
          </a:p>
          <a:p>
            <a:r>
              <a:rPr lang="cs-CZ" sz="2400" dirty="0" smtClean="0"/>
              <a:t>Spolupracovat anebo Firewall/</a:t>
            </a:r>
            <a:r>
              <a:rPr lang="cs-CZ" sz="2400" dirty="0" err="1" smtClean="0"/>
              <a:t>Cordon</a:t>
            </a:r>
            <a:r>
              <a:rPr lang="cs-CZ" sz="2400" dirty="0" smtClean="0"/>
              <a:t> </a:t>
            </a:r>
            <a:r>
              <a:rPr lang="cs-CZ" sz="2400" dirty="0" err="1" smtClean="0"/>
              <a:t>Sanitaire</a:t>
            </a:r>
            <a:r>
              <a:rPr lang="cs-CZ" sz="2400" dirty="0" smtClean="0"/>
              <a:t>?</a:t>
            </a:r>
          </a:p>
          <a:p>
            <a:r>
              <a:rPr lang="cs-CZ" sz="2400" dirty="0" smtClean="0"/>
              <a:t>Spolupráce se nemusí vyplatit… (?)</a:t>
            </a: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41</a:t>
            </a:fld>
            <a:endParaRPr lang="cs-CZ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842230"/>
            <a:ext cx="3705225" cy="541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396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1566" y="717550"/>
            <a:ext cx="10706099" cy="867861"/>
          </a:xfrm>
        </p:spPr>
        <p:txBody>
          <a:bodyPr/>
          <a:lstStyle/>
          <a:p>
            <a:r>
              <a:rPr lang="cs-CZ" dirty="0" smtClean="0"/>
              <a:t>Eroze demokracie/</a:t>
            </a:r>
            <a:r>
              <a:rPr lang="cs-CZ" dirty="0" err="1" smtClean="0"/>
              <a:t>Democratic</a:t>
            </a:r>
            <a:r>
              <a:rPr lang="cs-CZ" dirty="0" smtClean="0"/>
              <a:t> </a:t>
            </a:r>
            <a:r>
              <a:rPr lang="cs-CZ" dirty="0" err="1" smtClean="0"/>
              <a:t>backsliding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dirty="0" smtClean="0"/>
              <a:t>Osm nesamozřejmých samozřejmostí (HU, USA, SVK, RUS … nacismus, fašismus</a:t>
            </a:r>
            <a:r>
              <a:rPr lang="cs-CZ" smtClean="0"/>
              <a:t>, komunismus …)</a:t>
            </a:r>
            <a:endParaRPr lang="cs-CZ" dirty="0" smtClean="0"/>
          </a:p>
          <a:p>
            <a:pPr marL="457200" indent="-457200">
              <a:buFont typeface="+mj-lt"/>
              <a:buAutoNum type="arabicPeriod"/>
            </a:pPr>
            <a:r>
              <a:rPr lang="cs-CZ" dirty="0"/>
              <a:t>Demokracie a liberalismus jsou dnes neoddělitelné</a:t>
            </a:r>
          </a:p>
          <a:p>
            <a:pPr lvl="1"/>
            <a:r>
              <a:rPr lang="cs-CZ" dirty="0" smtClean="0"/>
              <a:t>otevřenost </a:t>
            </a:r>
            <a:r>
              <a:rPr lang="cs-CZ" dirty="0"/>
              <a:t>ve tvorbě </a:t>
            </a:r>
            <a:r>
              <a:rPr lang="cs-CZ" dirty="0" smtClean="0"/>
              <a:t>většiny, legitimita versus efektivita</a:t>
            </a:r>
            <a:endParaRPr lang="cs-CZ" dirty="0"/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Eroze nebývá lineární, bývá skoková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Obranou není blokovat všechny změny</a:t>
            </a:r>
          </a:p>
          <a:p>
            <a:pPr lvl="1"/>
            <a:r>
              <a:rPr lang="cs-CZ" dirty="0"/>
              <a:t>d</a:t>
            </a:r>
            <a:r>
              <a:rPr lang="cs-CZ" dirty="0" smtClean="0"/>
              <a:t>emokracii nelze jen bránit, třeba i rozvíjet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Autoritáři využívají komplexnosti a liberálnosti demokracie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Jsou chytří: metoda pokus – omyl jim stačí a funguje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Změny režimu začínají dávno předtím, než se začnou měnit zákony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Útoky na důvěru/instituce (nedůvěra je vstupenkou pro klientelismus i autoritářství) </a:t>
            </a:r>
          </a:p>
          <a:p>
            <a:pPr marL="457200" indent="-457200">
              <a:buFont typeface="+mj-lt"/>
              <a:buAutoNum type="arabicPeriod"/>
            </a:pPr>
            <a:r>
              <a:rPr lang="cs-CZ" dirty="0" smtClean="0"/>
              <a:t>Kulturní války jsou kouřová clona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42</a:t>
            </a:fld>
            <a:endParaRPr lang="cs-CZ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3670" y="2277533"/>
            <a:ext cx="1792219" cy="2836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359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C36608F-D333-4D38-86BD-0DBF7A99D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4000" dirty="0"/>
              <a:t>Slabiny demokracie v česku</a:t>
            </a:r>
            <a:br>
              <a:rPr lang="cs-CZ" sz="4000" dirty="0"/>
            </a:br>
            <a:r>
              <a:rPr lang="cs-CZ" sz="2700" i="1" dirty="0"/>
              <a:t>Nízká institucionální tvořivost</a:t>
            </a:r>
            <a:br>
              <a:rPr lang="cs-CZ" sz="2700" i="1" dirty="0"/>
            </a:br>
            <a:r>
              <a:rPr lang="cs-CZ" sz="2700" i="1" dirty="0"/>
              <a:t/>
            </a:r>
            <a:br>
              <a:rPr lang="cs-CZ" sz="2700" i="1" dirty="0"/>
            </a:br>
            <a:endParaRPr lang="cs-CZ" sz="2700" i="1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3068B9F-9D21-40D8-835C-402C7C23BA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700" y="1825625"/>
            <a:ext cx="10706100" cy="483764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Nezájem o politiku (de-politizace)</a:t>
            </a:r>
          </a:p>
          <a:p>
            <a:pPr lvl="1"/>
            <a:r>
              <a:rPr lang="cs-CZ" sz="2100" dirty="0"/>
              <a:t>Omezený </a:t>
            </a:r>
            <a:r>
              <a:rPr lang="cs-CZ" sz="2100" dirty="0" err="1"/>
              <a:t>rekrutační</a:t>
            </a:r>
            <a:r>
              <a:rPr lang="cs-CZ" sz="2100" dirty="0"/>
              <a:t> rezervoár politických elit</a:t>
            </a:r>
          </a:p>
          <a:p>
            <a:pPr lvl="1"/>
            <a:r>
              <a:rPr lang="cs-CZ" sz="2100" dirty="0"/>
              <a:t>Slabá veřejná kontrola politických institucí</a:t>
            </a:r>
          </a:p>
          <a:p>
            <a:pPr lvl="1"/>
            <a:r>
              <a:rPr lang="cs-CZ" sz="2100" dirty="0"/>
              <a:t>Nedostatek (absence) zpětných vazeb</a:t>
            </a:r>
          </a:p>
          <a:p>
            <a:r>
              <a:rPr lang="cs-CZ" b="1" dirty="0"/>
              <a:t>Stigmatizace politiky (politici x tzv. obyčejní lidé) </a:t>
            </a:r>
          </a:p>
          <a:p>
            <a:pPr lvl="1"/>
            <a:r>
              <a:rPr lang="cs-CZ" dirty="0"/>
              <a:t>Česko je země s negativním vůdcovským klimatem </a:t>
            </a:r>
          </a:p>
          <a:p>
            <a:pPr lvl="1"/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Nízká důvěra v politické strany a parlament</a:t>
            </a:r>
          </a:p>
          <a:p>
            <a:pPr lvl="1"/>
            <a:r>
              <a:rPr lang="cs-CZ" sz="21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Dominance negativních zpětných vazeb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Obranný efekt uzavírání se, vyhoření, zcyničtění</a:t>
            </a:r>
          </a:p>
          <a:p>
            <a:pPr lvl="2"/>
            <a:r>
              <a:rPr lang="cs-CZ" sz="1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Začarovaný kruh stigmatizace, negativní selekce</a:t>
            </a:r>
          </a:p>
          <a:p>
            <a:r>
              <a:rPr lang="cs-CZ" b="1" dirty="0"/>
              <a:t>Despekt k diskusi a nerealistická očekávání</a:t>
            </a:r>
          </a:p>
          <a:p>
            <a:pPr lvl="1"/>
            <a:r>
              <a:rPr lang="cs-CZ" sz="2100" dirty="0"/>
              <a:t>Frustrace, deziluze na straně veřejnosti</a:t>
            </a:r>
          </a:p>
          <a:p>
            <a:pPr lvl="1"/>
            <a:r>
              <a:rPr lang="cs-CZ" sz="2100" dirty="0"/>
              <a:t>Omezená reflexivita, efektivita institucí</a:t>
            </a:r>
          </a:p>
          <a:p>
            <a:pPr lvl="1"/>
            <a:r>
              <a:rPr lang="cs-CZ" sz="2100" dirty="0"/>
              <a:t>Manipulativní, demonstrativní publicita, krize legitimity/důvěry (př. pandemie, povodně)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9332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30201" y="717550"/>
            <a:ext cx="11650132" cy="867861"/>
          </a:xfrm>
        </p:spPr>
        <p:txBody>
          <a:bodyPr>
            <a:normAutofit/>
          </a:bodyPr>
          <a:lstStyle/>
          <a:p>
            <a:r>
              <a:rPr lang="en-US" sz="2000" dirty="0"/>
              <a:t>How important it is in your life: </a:t>
            </a:r>
            <a:r>
              <a:rPr lang="en-US" sz="2000" b="1" u="sng" dirty="0"/>
              <a:t>Politics</a:t>
            </a:r>
            <a:r>
              <a:rPr lang="en-US" sz="2000" dirty="0"/>
              <a:t> </a:t>
            </a:r>
            <a:r>
              <a:rPr lang="cs-CZ" sz="2000" dirty="0"/>
              <a:t/>
            </a:r>
            <a:br>
              <a:rPr lang="cs-CZ" sz="2000" dirty="0"/>
            </a:br>
            <a:r>
              <a:rPr lang="en-US" sz="2000" dirty="0"/>
              <a:t>(</a:t>
            </a:r>
            <a:r>
              <a:rPr lang="en-US" sz="2000" dirty="0">
                <a:solidFill>
                  <a:srgbClr val="10C22E"/>
                </a:solidFill>
              </a:rPr>
              <a:t>very, </a:t>
            </a:r>
            <a:r>
              <a:rPr lang="cs-CZ" sz="2000" dirty="0" err="1">
                <a:solidFill>
                  <a:srgbClr val="10C22E"/>
                </a:solidFill>
              </a:rPr>
              <a:t>important</a:t>
            </a:r>
            <a:r>
              <a:rPr lang="cs-CZ" sz="2000" dirty="0">
                <a:solidFill>
                  <a:srgbClr val="10C22E"/>
                </a:solidFill>
              </a:rPr>
              <a:t>, </a:t>
            </a:r>
            <a:r>
              <a:rPr lang="en-US" sz="2000" dirty="0">
                <a:solidFill>
                  <a:srgbClr val="10C22E"/>
                </a:solidFill>
              </a:rPr>
              <a:t>rather important, </a:t>
            </a:r>
            <a:r>
              <a:rPr lang="en-US" sz="2000" dirty="0">
                <a:solidFill>
                  <a:srgbClr val="FF0000"/>
                </a:solidFill>
              </a:rPr>
              <a:t>not very important or not important at all) </a:t>
            </a:r>
            <a:r>
              <a:rPr lang="en-US" sz="2000" dirty="0"/>
              <a:t>WVS time-series (1981-2020). </a:t>
            </a:r>
            <a:endParaRPr lang="cs-CZ" sz="2000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44</a:t>
            </a:fld>
            <a:endParaRPr lang="cs-CZ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17" y="1766357"/>
            <a:ext cx="8753116" cy="505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5740400" y="2311399"/>
            <a:ext cx="296334" cy="12869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84008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Short name of the powerpoint presentation, maximum length two thirds of the page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608FB1-680A-4E9D-A95E-8C4CFA1B47E3}" type="slidenum">
              <a:rPr lang="cs-CZ" smtClean="0"/>
              <a:pPr/>
              <a:t>45</a:t>
            </a:fld>
            <a:endParaRPr lang="cs-CZ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2" y="0"/>
            <a:ext cx="7128935" cy="6801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057138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40977" y="373279"/>
            <a:ext cx="10972800" cy="1008112"/>
          </a:xfrm>
        </p:spPr>
        <p:txBody>
          <a:bodyPr>
            <a:normAutofit fontScale="90000"/>
          </a:bodyPr>
          <a:lstStyle/>
          <a:p>
            <a:r>
              <a:rPr lang="cs-CZ" sz="3200" dirty="0"/>
              <a:t>Posilovat odolnost naší společnosti i jejích (LIBDEM) institucí!</a:t>
            </a:r>
            <a:br>
              <a:rPr lang="cs-CZ" sz="3200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4248" y="1768294"/>
            <a:ext cx="10972800" cy="5017740"/>
          </a:xfrm>
        </p:spPr>
        <p:txBody>
          <a:bodyPr>
            <a:normAutofit/>
          </a:bodyPr>
          <a:lstStyle/>
          <a:p>
            <a:r>
              <a:rPr lang="cs-CZ" sz="2800" dirty="0"/>
              <a:t>Potřebujeme zástupce,</a:t>
            </a:r>
            <a:r>
              <a:rPr lang="cs-CZ" sz="2800" dirty="0">
                <a:solidFill>
                  <a:srgbClr val="00B050"/>
                </a:solidFill>
              </a:rPr>
              <a:t> </a:t>
            </a:r>
            <a:r>
              <a:rPr lang="cs-CZ" sz="2800" dirty="0">
                <a:solidFill>
                  <a:srgbClr val="FF0000"/>
                </a:solidFill>
              </a:rPr>
              <a:t>nikoli držitelé institucí</a:t>
            </a:r>
            <a:r>
              <a:rPr lang="cs-CZ" sz="2800" dirty="0"/>
              <a:t>!</a:t>
            </a:r>
          </a:p>
          <a:p>
            <a:r>
              <a:rPr lang="cs-CZ" sz="2800" dirty="0"/>
              <a:t>Investovat důvěru (x stereotypní a priori nedůvěra)</a:t>
            </a:r>
          </a:p>
          <a:p>
            <a:r>
              <a:rPr lang="cs-CZ" sz="2800" dirty="0"/>
              <a:t>De-stigmatizoval politickou činnost!</a:t>
            </a:r>
          </a:p>
          <a:p>
            <a:r>
              <a:rPr lang="cs-CZ" sz="2800" dirty="0"/>
              <a:t>De-stigmatizovat, chránit a inovovat politické </a:t>
            </a:r>
            <a:r>
              <a:rPr lang="cs-CZ" sz="2800" dirty="0" smtClean="0"/>
              <a:t>stranictví </a:t>
            </a:r>
            <a:endParaRPr lang="cs-CZ" sz="2800" dirty="0"/>
          </a:p>
          <a:p>
            <a:r>
              <a:rPr lang="cs-CZ" sz="2800" dirty="0"/>
              <a:t>Nepaušalizovat, rozlišovat, třídit!</a:t>
            </a:r>
          </a:p>
          <a:p>
            <a:r>
              <a:rPr lang="cs-CZ" sz="2800" dirty="0"/>
              <a:t>Posilovat smysl pro pluralitu zájmů a názorů, kritické myšlení a management konfliktu směrem k optimalizaci ideálů/principů!</a:t>
            </a:r>
          </a:p>
          <a:p>
            <a:r>
              <a:rPr lang="cs-CZ" sz="2800" dirty="0"/>
              <a:t>Zavést plošný systém politické vzdělávání ve prospěch liberálních a demokratických hodnot!</a:t>
            </a:r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7827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/>
          <p:cNvSpPr>
            <a:spLocks noGrp="1" noChangeArrowheads="1"/>
          </p:cNvSpPr>
          <p:nvPr>
            <p:ph type="title"/>
          </p:nvPr>
        </p:nvSpPr>
        <p:spPr>
          <a:xfrm>
            <a:off x="667445" y="566251"/>
            <a:ext cx="9556666" cy="390525"/>
          </a:xfrm>
        </p:spPr>
        <p:txBody>
          <a:bodyPr>
            <a:noAutofit/>
          </a:bodyPr>
          <a:lstStyle/>
          <a:p>
            <a:r>
              <a:rPr lang="cs-CZ" altLang="cs-CZ" sz="4000" dirty="0"/>
              <a:t>Jaký je vztah ideálů a reality?</a:t>
            </a:r>
            <a:br>
              <a:rPr lang="cs-CZ" altLang="cs-CZ" sz="4000" dirty="0"/>
            </a:br>
            <a:r>
              <a:rPr lang="cs-CZ" altLang="cs-CZ" sz="4000" dirty="0"/>
              <a:t>Utopický realismus!</a:t>
            </a:r>
          </a:p>
        </p:txBody>
      </p:sp>
      <p:sp>
        <p:nvSpPr>
          <p:cNvPr id="23555" name="Zástupný symbol pro obsah 2"/>
          <p:cNvSpPr>
            <a:spLocks noGrp="1" noChangeArrowheads="1"/>
          </p:cNvSpPr>
          <p:nvPr>
            <p:ph idx="1"/>
          </p:nvPr>
        </p:nvSpPr>
        <p:spPr>
          <a:xfrm>
            <a:off x="778933" y="2027976"/>
            <a:ext cx="8447088" cy="4743240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i="1" dirty="0"/>
              <a:t>„Kdokoliv chce realizovat utopické plány, musí nejdříve vyčistit plátno, na němž je namalován skutečný svět“</a:t>
            </a:r>
            <a:r>
              <a:rPr lang="cs-CZ" altLang="cs-CZ" dirty="0"/>
              <a:t> (</a:t>
            </a:r>
            <a:r>
              <a:rPr lang="cs-CZ" altLang="cs-CZ" dirty="0" err="1"/>
              <a:t>Dahrendorf</a:t>
            </a:r>
            <a:r>
              <a:rPr lang="cs-CZ" altLang="cs-CZ" dirty="0"/>
              <a:t>).</a:t>
            </a:r>
          </a:p>
          <a:p>
            <a:pPr eaLnBrk="1" hangingPunct="1"/>
            <a:r>
              <a:rPr lang="cs-CZ" altLang="cs-CZ" i="1" dirty="0"/>
              <a:t>„Nebylo by dosaženo možného, kdyby se stále neusilovalo o nemožné</a:t>
            </a:r>
            <a:r>
              <a:rPr lang="cs-CZ" altLang="cs-CZ" dirty="0"/>
              <a:t>“ (Weber)</a:t>
            </a:r>
          </a:p>
          <a:p>
            <a:pPr eaLnBrk="1" hangingPunct="1"/>
            <a:r>
              <a:rPr lang="cs-CZ" altLang="cs-CZ" dirty="0"/>
              <a:t>„</a:t>
            </a:r>
            <a:r>
              <a:rPr lang="cs-CZ" altLang="cs-CZ" i="1" dirty="0"/>
              <a:t>Nejen my můžeme zradit své ideály, ale i ideály mohou zradit nás“ (</a:t>
            </a:r>
            <a:r>
              <a:rPr lang="cs-CZ" altLang="cs-CZ" i="1" dirty="0" err="1"/>
              <a:t>Sartori</a:t>
            </a:r>
            <a:r>
              <a:rPr lang="cs-CZ" altLang="cs-CZ" i="1" dirty="0"/>
              <a:t>) </a:t>
            </a:r>
          </a:p>
          <a:p>
            <a:pPr eaLnBrk="1" hangingPunct="1"/>
            <a:r>
              <a:rPr lang="cs-CZ" altLang="cs-CZ" i="1" dirty="0"/>
              <a:t>„Je třeba nechat zemřít své ideály ještě dříve, než pro ně začnou umírat neviní lidé“ (</a:t>
            </a:r>
            <a:r>
              <a:rPr lang="cs-CZ" altLang="cs-CZ" i="1" dirty="0" err="1"/>
              <a:t>Popper</a:t>
            </a:r>
            <a:r>
              <a:rPr lang="cs-CZ" altLang="cs-CZ" i="1" dirty="0"/>
              <a:t>)</a:t>
            </a:r>
          </a:p>
          <a:p>
            <a:pPr eaLnBrk="1" hangingPunct="1"/>
            <a:r>
              <a:rPr lang="cs-CZ" altLang="cs-CZ" i="1" dirty="0"/>
              <a:t>Pravidlo zpětné vazby, zprostředkující </a:t>
            </a:r>
            <a:r>
              <a:rPr lang="cs-CZ" altLang="cs-CZ" i="1" dirty="0" smtClean="0"/>
              <a:t>struktury</a:t>
            </a:r>
            <a:r>
              <a:rPr lang="cs-CZ" altLang="cs-CZ" dirty="0"/>
              <a:t/>
            </a:r>
            <a:br>
              <a:rPr lang="cs-CZ" altLang="cs-CZ" dirty="0"/>
            </a:br>
            <a:endParaRPr lang="cs-CZ" altLang="cs-CZ" dirty="0"/>
          </a:p>
        </p:txBody>
      </p:sp>
    </p:spTree>
    <p:extLst>
      <p:ext uri="{BB962C8B-B14F-4D97-AF65-F5344CB8AC3E}">
        <p14:creationId xmlns:p14="http://schemas.microsoft.com/office/powerpoint/2010/main" val="1986911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1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/>
              <a:t>Benjamin </a:t>
            </a:r>
            <a:r>
              <a:rPr lang="cs-CZ" dirty="0" err="1"/>
              <a:t>Constant</a:t>
            </a:r>
            <a:r>
              <a:rPr lang="cs-CZ" dirty="0"/>
              <a:t>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47699" y="1867363"/>
            <a:ext cx="4756638" cy="4525963"/>
          </a:xfrm>
        </p:spPr>
        <p:txBody>
          <a:bodyPr/>
          <a:lstStyle/>
          <a:p>
            <a:r>
              <a:rPr lang="cs-CZ" dirty="0"/>
              <a:t>*</a:t>
            </a:r>
            <a:r>
              <a:rPr lang="cs-CZ" sz="2800" dirty="0"/>
              <a:t>1767 – †1830</a:t>
            </a:r>
          </a:p>
          <a:p>
            <a:r>
              <a:rPr lang="cs-CZ" sz="2800" dirty="0"/>
              <a:t>Reakce na revoluční teror </a:t>
            </a:r>
          </a:p>
          <a:p>
            <a:r>
              <a:rPr lang="cs-CZ" sz="2800" dirty="0"/>
              <a:t>Ideální: maximalizace versus  optimalizace  </a:t>
            </a:r>
          </a:p>
          <a:p>
            <a:r>
              <a:rPr lang="cs-CZ" sz="2800" dirty="0"/>
              <a:t>Nezamýšlené důsledky </a:t>
            </a:r>
          </a:p>
          <a:p>
            <a:r>
              <a:rPr lang="cs-CZ" sz="2800" dirty="0"/>
              <a:t>Zprostředkující struktury</a:t>
            </a:r>
          </a:p>
          <a:p>
            <a:r>
              <a:rPr lang="cs-CZ" sz="2800" dirty="0"/>
              <a:t>Kultura zpětné vazby</a:t>
            </a:r>
          </a:p>
          <a:p>
            <a:endParaRPr lang="cs-CZ" dirty="0"/>
          </a:p>
        </p:txBody>
      </p:sp>
      <p:pic>
        <p:nvPicPr>
          <p:cNvPr id="4" name="Zástupný symbol pro obsah 6" descr="Constan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5371" y="1484784"/>
            <a:ext cx="3672408" cy="519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3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1F93D27-AEB9-4C5A-8FB3-EE560A8B0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/>
              <a:t>Jak zajistit dobré vládnutí?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162C27CE-7883-4909-80CA-FC5E619DF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53" y="1600201"/>
            <a:ext cx="11260347" cy="452596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Ochranná funkce</a:t>
            </a:r>
          </a:p>
          <a:p>
            <a:pPr marL="457103" lvl="1" indent="0">
              <a:buNone/>
            </a:pPr>
            <a:r>
              <a:rPr lang="cs-CZ" i="1" dirty="0"/>
              <a:t>Férová pravidla, soutěž, dělba a omezování moci</a:t>
            </a:r>
          </a:p>
          <a:p>
            <a:pPr marL="457103" lvl="1" indent="0">
              <a:buNone/>
            </a:pPr>
            <a:r>
              <a:rPr lang="cs-CZ" i="1" dirty="0"/>
              <a:t>Ochrana, podpora opozice, kontrolní výbory, svoboda slova</a:t>
            </a:r>
          </a:p>
          <a:p>
            <a:pPr marL="457103" lvl="1" indent="0">
              <a:buNone/>
            </a:pPr>
            <a:r>
              <a:rPr lang="cs-CZ" i="1" dirty="0" smtClean="0"/>
              <a:t>Média – pluralita zdrojů, nezávislá radniční periodika</a:t>
            </a:r>
          </a:p>
          <a:p>
            <a:pPr marL="457103" lvl="1" indent="0">
              <a:buNone/>
            </a:pPr>
            <a:r>
              <a:rPr lang="cs-CZ" i="1" dirty="0" smtClean="0"/>
              <a:t>Péče o hodnoty právního státu a lidská práva</a:t>
            </a:r>
          </a:p>
          <a:p>
            <a:pPr marL="0" lvl="1" indent="0">
              <a:buNone/>
            </a:pPr>
            <a:r>
              <a:rPr lang="cs-CZ" sz="2200" b="1" u="sng" dirty="0" smtClean="0"/>
              <a:t>Participační funkce</a:t>
            </a:r>
          </a:p>
          <a:p>
            <a:pPr marL="361950" lvl="1" indent="0">
              <a:buNone/>
            </a:pPr>
            <a:r>
              <a:rPr lang="cs-CZ" i="1" dirty="0" smtClean="0"/>
              <a:t>Volební</a:t>
            </a:r>
            <a:r>
              <a:rPr lang="cs-CZ" i="1" dirty="0"/>
              <a:t>, nevolební; věcná, střídmá, smysluplná kampaň </a:t>
            </a:r>
          </a:p>
          <a:p>
            <a:pPr marL="361950" lvl="1" indent="0">
              <a:buNone/>
            </a:pPr>
            <a:r>
              <a:rPr lang="cs-CZ" i="1" dirty="0"/>
              <a:t>Struktura otevřených příležitostí (hodiny, kanceláře, informovanost, komise, výbory, přístup do médií)</a:t>
            </a:r>
          </a:p>
          <a:p>
            <a:pPr marL="361950" lvl="1" indent="0">
              <a:buNone/>
            </a:pPr>
            <a:r>
              <a:rPr lang="cs-CZ" i="1" dirty="0"/>
              <a:t>Participační inovace (rozpočet, </a:t>
            </a:r>
            <a:r>
              <a:rPr lang="cs-CZ" i="1" dirty="0" err="1"/>
              <a:t>deliberativní</a:t>
            </a:r>
            <a:r>
              <a:rPr lang="cs-CZ" i="1" dirty="0"/>
              <a:t> fóra, referenda)</a:t>
            </a:r>
          </a:p>
          <a:p>
            <a:pPr marL="361950" lvl="1" indent="0">
              <a:buNone/>
            </a:pPr>
            <a:r>
              <a:rPr lang="cs-CZ" i="1" dirty="0"/>
              <a:t>Výchova k aktivnímu občanství, gramotnost, </a:t>
            </a:r>
            <a:r>
              <a:rPr lang="cs-CZ" i="1" dirty="0" err="1"/>
              <a:t>skills</a:t>
            </a:r>
            <a:r>
              <a:rPr lang="cs-CZ" i="1" dirty="0"/>
              <a:t>/kompetence</a:t>
            </a:r>
          </a:p>
          <a:p>
            <a:pPr marL="361950" lvl="1" indent="0">
              <a:buNone/>
            </a:pPr>
            <a:r>
              <a:rPr lang="cs-CZ" i="1" dirty="0"/>
              <a:t>Právo na občanskou neposlušnost</a:t>
            </a:r>
          </a:p>
        </p:txBody>
      </p:sp>
    </p:spTree>
    <p:extLst>
      <p:ext uri="{BB962C8B-B14F-4D97-AF65-F5344CB8AC3E}">
        <p14:creationId xmlns:p14="http://schemas.microsoft.com/office/powerpoint/2010/main" val="211775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="" xmlns:a16="http://schemas.microsoft.com/office/drawing/2014/main" id="{FEDBBD57-8B74-428F-8414-93FCE9907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8435" name="Podnadpis 2">
            <a:extLst>
              <a:ext uri="{FF2B5EF4-FFF2-40B4-BE49-F238E27FC236}">
                <a16:creationId xmlns="" xmlns:a16="http://schemas.microsoft.com/office/drawing/2014/main" id="{3F809008-78B9-4B9B-9351-17DB99D26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8436" name="Obrázek 3" descr="central europe map 1500.bmp">
            <a:extLst>
              <a:ext uri="{FF2B5EF4-FFF2-40B4-BE49-F238E27FC236}">
                <a16:creationId xmlns="" xmlns:a16="http://schemas.microsoft.com/office/drawing/2014/main" id="{2F77F4A8-F477-4321-886C-2B79708AC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32" y="386447"/>
            <a:ext cx="9069713" cy="6091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2435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7071EF1-59A1-42AE-ADC8-DECEBFA2D0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066" y="211666"/>
            <a:ext cx="10430933" cy="923926"/>
          </a:xfrm>
        </p:spPr>
        <p:txBody>
          <a:bodyPr>
            <a:normAutofit/>
          </a:bodyPr>
          <a:lstStyle/>
          <a:p>
            <a:r>
              <a:rPr lang="cs-CZ" sz="4000" dirty="0"/>
              <a:t>Jak zajistit dobré vládnutí?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345C0CB8-B899-49E5-B882-3998E0938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412" y="1037820"/>
            <a:ext cx="10972800" cy="5723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u="sng" dirty="0"/>
              <a:t>Legitimizační funkce (krize důvěry)</a:t>
            </a:r>
          </a:p>
          <a:p>
            <a:pPr marL="0" indent="0">
              <a:buNone/>
            </a:pPr>
            <a:r>
              <a:rPr lang="cs-CZ" b="0" i="1" dirty="0"/>
              <a:t>Volby, dělba a omezení moci</a:t>
            </a:r>
          </a:p>
          <a:p>
            <a:pPr marL="0" indent="0">
              <a:buNone/>
            </a:pPr>
            <a:r>
              <a:rPr lang="cs-CZ" b="0" i="1" dirty="0"/>
              <a:t>Včasná informovanost, konzultace (i opakované)</a:t>
            </a:r>
          </a:p>
          <a:p>
            <a:pPr marL="0" indent="0">
              <a:buNone/>
            </a:pPr>
            <a:r>
              <a:rPr lang="cs-CZ" b="0" i="1" dirty="0"/>
              <a:t>Transparentnost (</a:t>
            </a:r>
            <a:r>
              <a:rPr lang="cs-CZ" b="0" i="1" dirty="0" err="1"/>
              <a:t>rozklikávací</a:t>
            </a:r>
            <a:r>
              <a:rPr lang="cs-CZ" b="0" i="1" dirty="0"/>
              <a:t> rozpočet)</a:t>
            </a:r>
          </a:p>
          <a:p>
            <a:pPr marL="0" indent="0">
              <a:buNone/>
            </a:pPr>
            <a:r>
              <a:rPr lang="cs-CZ" b="0" i="1" dirty="0"/>
              <a:t>Přístupové body, vstřícná komunikace</a:t>
            </a:r>
          </a:p>
          <a:p>
            <a:pPr marL="0" indent="0">
              <a:buNone/>
            </a:pPr>
            <a:r>
              <a:rPr lang="cs-CZ" b="0" i="1" dirty="0"/>
              <a:t>Vyvarovat se arogance, přehlíživosti, </a:t>
            </a:r>
            <a:r>
              <a:rPr lang="cs-CZ" b="0" i="1" dirty="0" smtClean="0"/>
              <a:t>vrchnostenství, </a:t>
            </a:r>
            <a:r>
              <a:rPr lang="cs-CZ" b="0" i="1" dirty="0" err="1" smtClean="0"/>
              <a:t>papalášství</a:t>
            </a:r>
            <a:endParaRPr lang="cs-CZ" b="0" i="1" dirty="0"/>
          </a:p>
          <a:p>
            <a:pPr marL="0" indent="0">
              <a:buNone/>
            </a:pPr>
            <a:r>
              <a:rPr lang="cs-CZ" u="sng" dirty="0"/>
              <a:t>Integrační funkce (atomizace, anomie)</a:t>
            </a:r>
          </a:p>
          <a:p>
            <a:pPr marL="0" indent="0">
              <a:buNone/>
            </a:pPr>
            <a:r>
              <a:rPr lang="cs-CZ" b="0" i="1" dirty="0"/>
              <a:t>Rodinná politika, ontologické bezpečí a péče o děti, potírání domácího násilí… </a:t>
            </a:r>
          </a:p>
          <a:p>
            <a:pPr marL="0" indent="0">
              <a:buNone/>
            </a:pPr>
            <a:r>
              <a:rPr lang="cs-CZ" b="0" i="1" dirty="0"/>
              <a:t>Podpora škol a školek (finanční, materiální, symbolická)</a:t>
            </a:r>
          </a:p>
          <a:p>
            <a:pPr marL="0" indent="0">
              <a:buNone/>
            </a:pPr>
            <a:r>
              <a:rPr lang="cs-CZ" b="0" i="1" dirty="0"/>
              <a:t>Podpora spolkového života: legislativa, granty …</a:t>
            </a:r>
          </a:p>
          <a:p>
            <a:pPr marL="0" indent="0">
              <a:buNone/>
            </a:pPr>
            <a:r>
              <a:rPr lang="cs-CZ" b="0" i="1" dirty="0"/>
              <a:t>Péče o bezpečí, veřejný prostor, hřiště, parky …</a:t>
            </a:r>
          </a:p>
          <a:p>
            <a:pPr marL="0" indent="0">
              <a:buNone/>
            </a:pPr>
            <a:r>
              <a:rPr lang="cs-CZ" b="0" i="1" dirty="0"/>
              <a:t>Zajištění bezbariérovosti, podpora sociálně slabých, ohrožených, vylučovaných…</a:t>
            </a:r>
          </a:p>
          <a:p>
            <a:pPr marL="0" indent="0">
              <a:buNone/>
            </a:pPr>
            <a:endParaRPr lang="cs-CZ" b="0" i="1" dirty="0"/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1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3CEAFB1-E2B8-BA84-0ACB-68B3C350A4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THANK YOU FOR</a:t>
            </a:r>
            <a:br>
              <a:rPr lang="en-US" dirty="0"/>
            </a:br>
            <a:r>
              <a:rPr lang="en-US" dirty="0"/>
              <a:t>YOUR ATTENTION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5115C93C-1606-C8BC-24B2-4C9D54334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Jungmannova 17 | 110 00 Praha 1 | Česká republika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53358B16-C9D6-E5F3-7FC0-84FE26E43BE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6416675"/>
            <a:ext cx="273050" cy="365125"/>
          </a:xfrm>
          <a:prstGeom prst="rect">
            <a:avLst/>
          </a:prstGeom>
        </p:spPr>
        <p:txBody>
          <a:bodyPr/>
          <a:lstStyle/>
          <a:p>
            <a:fld id="{5E608FB1-680A-4E9D-A95E-8C4CFA1B47E3}" type="slidenum">
              <a:rPr lang="cs-CZ" smtClean="0"/>
              <a:t>51</a:t>
            </a:fld>
            <a:endParaRPr lang="cs-CZ"/>
          </a:p>
        </p:txBody>
      </p:sp>
      <p:sp>
        <p:nvSpPr>
          <p:cNvPr id="6" name="Podnadpis 2">
            <a:extLst>
              <a:ext uri="{FF2B5EF4-FFF2-40B4-BE49-F238E27FC236}">
                <a16:creationId xmlns:a16="http://schemas.microsoft.com/office/drawing/2014/main" xmlns="" id="{E5515805-19B1-86D4-54C2-81A28FFB20B1}"/>
              </a:ext>
            </a:extLst>
          </p:cNvPr>
          <p:cNvSpPr txBox="1">
            <a:spLocks/>
          </p:cNvSpPr>
          <p:nvPr/>
        </p:nvSpPr>
        <p:spPr>
          <a:xfrm>
            <a:off x="650079" y="4211869"/>
            <a:ext cx="9422858" cy="5154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b="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8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8000"/>
              </a:lnSpc>
            </a:pPr>
            <a:r>
              <a:rPr lang="cs-CZ" dirty="0"/>
              <a:t>www.karelmuller.eu</a:t>
            </a:r>
          </a:p>
        </p:txBody>
      </p:sp>
    </p:spTree>
    <p:extLst>
      <p:ext uri="{BB962C8B-B14F-4D97-AF65-F5344CB8AC3E}">
        <p14:creationId xmlns:p14="http://schemas.microsoft.com/office/powerpoint/2010/main" val="27439703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="" xmlns:a16="http://schemas.microsoft.com/office/drawing/2014/main" id="{47E8BAC0-72AB-4C0F-9E54-045090C1B7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7411" name="Podnadpis 2">
            <a:extLst>
              <a:ext uri="{FF2B5EF4-FFF2-40B4-BE49-F238E27FC236}">
                <a16:creationId xmlns="" xmlns:a16="http://schemas.microsoft.com/office/drawing/2014/main" id="{A18DBD0B-C900-4225-A728-DA03DBA3FE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7412" name="Obrázek 3" descr="central europe map 1600.bmp">
            <a:extLst>
              <a:ext uri="{FF2B5EF4-FFF2-40B4-BE49-F238E27FC236}">
                <a16:creationId xmlns="" xmlns:a16="http://schemas.microsoft.com/office/drawing/2014/main" id="{60BF81B8-9930-456E-B296-FF821BE2E8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2400" y="414813"/>
            <a:ext cx="9049500" cy="6297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759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="" xmlns:a16="http://schemas.microsoft.com/office/drawing/2014/main" id="{13B7CFD7-FD56-45E0-A814-F85E4A6908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6387" name="Podnadpis 2">
            <a:extLst>
              <a:ext uri="{FF2B5EF4-FFF2-40B4-BE49-F238E27FC236}">
                <a16:creationId xmlns="" xmlns:a16="http://schemas.microsoft.com/office/drawing/2014/main" id="{DBEBE603-B9A9-4419-A7FE-14DDA051D5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6388" name="Obrázek 3" descr="central europe map 1700.bmp">
            <a:extLst>
              <a:ext uri="{FF2B5EF4-FFF2-40B4-BE49-F238E27FC236}">
                <a16:creationId xmlns="" xmlns:a16="http://schemas.microsoft.com/office/drawing/2014/main" id="{75763987-4255-46EB-9B7E-1D9B3AE2CE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133" y="247758"/>
            <a:ext cx="9406467" cy="6483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27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="" xmlns:a16="http://schemas.microsoft.com/office/drawing/2014/main" id="{87CDEA01-7BF6-4BE8-BE0B-20D97312E0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5363" name="Podnadpis 2">
            <a:extLst>
              <a:ext uri="{FF2B5EF4-FFF2-40B4-BE49-F238E27FC236}">
                <a16:creationId xmlns="" xmlns:a16="http://schemas.microsoft.com/office/drawing/2014/main" id="{A33366D9-7542-4E89-9364-FABC8E8F4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5364" name="Obrázek 3" descr="central europe map 1800.bmp">
            <a:extLst>
              <a:ext uri="{FF2B5EF4-FFF2-40B4-BE49-F238E27FC236}">
                <a16:creationId xmlns="" xmlns:a16="http://schemas.microsoft.com/office/drawing/2014/main" id="{3AC86D58-A3CE-44F4-A361-E284FE8A75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466" y="367508"/>
            <a:ext cx="8627534" cy="6174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749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Nadpis 1">
            <a:extLst>
              <a:ext uri="{FF2B5EF4-FFF2-40B4-BE49-F238E27FC236}">
                <a16:creationId xmlns="" xmlns:a16="http://schemas.microsoft.com/office/drawing/2014/main" id="{5EB60358-53F3-4BFC-9BF6-613DAC65AD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10000" y="3200400"/>
            <a:ext cx="6172200" cy="1420416"/>
          </a:xfrm>
        </p:spPr>
        <p:txBody>
          <a:bodyPr/>
          <a:lstStyle/>
          <a:p>
            <a:pPr>
              <a:defRPr/>
            </a:pPr>
            <a:endParaRPr lang="cs-CZ"/>
          </a:p>
        </p:txBody>
      </p:sp>
      <p:sp>
        <p:nvSpPr>
          <p:cNvPr id="14339" name="Podnadpis 2">
            <a:extLst>
              <a:ext uri="{FF2B5EF4-FFF2-40B4-BE49-F238E27FC236}">
                <a16:creationId xmlns="" xmlns:a16="http://schemas.microsoft.com/office/drawing/2014/main" id="{5F03969D-9E54-4C60-8CAA-AB553BD551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10000" y="4610100"/>
            <a:ext cx="6172200" cy="1028700"/>
          </a:xfrm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endParaRPr lang="cs-CZ" altLang="cs-CZ"/>
          </a:p>
        </p:txBody>
      </p:sp>
      <p:pic>
        <p:nvPicPr>
          <p:cNvPr id="14340" name="Obrázek 3" descr="central europe map 1900.bmp">
            <a:extLst>
              <a:ext uri="{FF2B5EF4-FFF2-40B4-BE49-F238E27FC236}">
                <a16:creationId xmlns="" xmlns:a16="http://schemas.microsoft.com/office/drawing/2014/main" id="{0CAAA558-4F1C-4BB2-974D-01B4A8DCB6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1667" y="391178"/>
            <a:ext cx="9160933" cy="619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832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CEVRO">
      <a:dk1>
        <a:srgbClr val="000000"/>
      </a:dk1>
      <a:lt1>
        <a:srgbClr val="FFFFFF"/>
      </a:lt1>
      <a:dk2>
        <a:srgbClr val="575756"/>
      </a:dk2>
      <a:lt2>
        <a:srgbClr val="E7E6E6"/>
      </a:lt2>
      <a:accent1>
        <a:srgbClr val="50386F"/>
      </a:accent1>
      <a:accent2>
        <a:srgbClr val="50386F"/>
      </a:accent2>
      <a:accent3>
        <a:srgbClr val="EA8B2D"/>
      </a:accent3>
      <a:accent4>
        <a:srgbClr val="EA8B2D"/>
      </a:accent4>
      <a:accent5>
        <a:srgbClr val="E9E9E9"/>
      </a:accent5>
      <a:accent6>
        <a:srgbClr val="D2D2D2"/>
      </a:accent6>
      <a:hlink>
        <a:srgbClr val="0563C1"/>
      </a:hlink>
      <a:folHlink>
        <a:srgbClr val="954F72"/>
      </a:folHlink>
    </a:clrScheme>
    <a:fontScheme name="Cevr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VRO_prezentace" id="{485F1B51-4886-4BEE-9303-EA422C81D8B6}" vid="{D8B64059-E0AD-44A6-B997-6DC8C4E5589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BAB6EA75DC9234BB8F7FC7985B6540D" ma:contentTypeVersion="17" ma:contentTypeDescription="Vytvoří nový dokument" ma:contentTypeScope="" ma:versionID="802e1200a6f1edf4a5c0acec655da554">
  <xsd:schema xmlns:xsd="http://www.w3.org/2001/XMLSchema" xmlns:xs="http://www.w3.org/2001/XMLSchema" xmlns:p="http://schemas.microsoft.com/office/2006/metadata/properties" xmlns:ns2="08506671-b2d8-4009-9f63-6b725a8908a0" xmlns:ns3="c96b063f-72a7-4d2b-b06d-4ecda669bddf" targetNamespace="http://schemas.microsoft.com/office/2006/metadata/properties" ma:root="true" ma:fieldsID="643927d2b1d20851b2bc9ade87ce8cba" ns2:_="" ns3:_="">
    <xsd:import namespace="08506671-b2d8-4009-9f63-6b725a8908a0"/>
    <xsd:import namespace="c96b063f-72a7-4d2b-b06d-4ecda669bd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8506671-b2d8-4009-9f63-6b725a8908a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Značky obrázků" ma:readOnly="false" ma:fieldId="{5cf76f15-5ced-4ddc-b409-7134ff3c332f}" ma:taxonomyMulti="true" ma:sspId="b6f0447c-396c-41cb-bb8f-c4232058b85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6b063f-72a7-4d2b-b06d-4ecda669bddf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dílí se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dílené s podrobnost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366da5d-a729-4ea0-a3c6-0f5c6526b4ca}" ma:internalName="TaxCatchAll" ma:showField="CatchAllData" ma:web="c96b063f-72a7-4d2b-b06d-4ecda669bd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92CE057-8B81-4FF9-B431-B5860F0462C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8506671-b2d8-4009-9f63-6b725a8908a0"/>
    <ds:schemaRef ds:uri="c96b063f-72a7-4d2b-b06d-4ecda669bd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DF6AD68-1977-4ED0-9D33-7965F88689B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5662</TotalTime>
  <Words>1048</Words>
  <Application>Microsoft Office PowerPoint</Application>
  <PresentationFormat>Vlastní</PresentationFormat>
  <Paragraphs>213</Paragraphs>
  <Slides>51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51</vt:i4>
      </vt:variant>
    </vt:vector>
  </HeadingPairs>
  <TitlesOfParts>
    <vt:vector size="52" baseType="lpstr">
      <vt:lpstr>Motiv Office</vt:lpstr>
      <vt:lpstr>MODERNí společnost  občanská společnost  Eroze demokracie    28. 2. 2026 Sociologie www.karelmuller.eu  </vt:lpstr>
      <vt:lpstr>Moderní versus tradiční</vt:lpstr>
      <vt:lpstr>Občanská společnost Civil Society Bürgerliche Gesellschaft</vt:lpstr>
      <vt:lpstr>Procesy modernizace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Důležité pojmy</vt:lpstr>
      <vt:lpstr>Francis Coppola, Godfather  1972, 1974, 1990  </vt:lpstr>
      <vt:lpstr>Perspektiva sociální diferenciace Univerzalizující média moci (Niklas Luhmann) Klientelismus &amp; liberalismus Patronáž &amp; instituce </vt:lpstr>
      <vt:lpstr>Clientelism, oligarchization, state capture  (from 2013 to 2021, and 2025 on) </vt:lpstr>
      <vt:lpstr>Conflict of Interests </vt:lpstr>
      <vt:lpstr>Veřejná Sféra/občanská veřejnost Jürgen Habermas, Charles Taylor …</vt:lpstr>
      <vt:lpstr>občanská veřejnost/společnost  a DOBRÉ VLÁDNUTÍ  </vt:lpstr>
      <vt:lpstr>Prezentace aplikace PowerPoint</vt:lpstr>
      <vt:lpstr>Klientelismus x liberalismus neformální x formální pravidla</vt:lpstr>
      <vt:lpstr>Prezentace aplikace PowerPoint</vt:lpstr>
      <vt:lpstr>Politická modernita, role a legitimita opozice</vt:lpstr>
      <vt:lpstr>Ochrana Lidských práv</vt:lpstr>
      <vt:lpstr>Ochrana menšin</vt:lpstr>
      <vt:lpstr>Index vnímání korupce (TI)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Rozděleni svobodou, 2019 český Rozhlas</vt:lpstr>
      <vt:lpstr>Prezentace aplikace PowerPoint</vt:lpstr>
      <vt:lpstr>Prezentace aplikace PowerPoint</vt:lpstr>
      <vt:lpstr>2025 byla účast 68,95%</vt:lpstr>
      <vt:lpstr>Prezentace aplikace PowerPoint</vt:lpstr>
      <vt:lpstr>Prezentace aplikace PowerPoint</vt:lpstr>
      <vt:lpstr>Indikátory odklonu od demokracie</vt:lpstr>
      <vt:lpstr>Eroze demokracie/Democratic backsliding</vt:lpstr>
      <vt:lpstr>Slabiny demokracie v česku Nízká institucionální tvořivost  </vt:lpstr>
      <vt:lpstr>How important it is in your life: Politics  (very, important, rather important, not very important or not important at all) WVS time-series (1981-2020). </vt:lpstr>
      <vt:lpstr>Prezentace aplikace PowerPoint</vt:lpstr>
      <vt:lpstr>Posilovat odolnost naší společnosti i jejích (LIBDEM) institucí! </vt:lpstr>
      <vt:lpstr>Jaký je vztah ideálů a reality? Utopický realismus!</vt:lpstr>
      <vt:lpstr>Benjamin Constant </vt:lpstr>
      <vt:lpstr>Jak zajistit dobré vládnutí?</vt:lpstr>
      <vt:lpstr>Jak zajistit dobré vládnutí?</vt:lpstr>
      <vt:lpstr>THANK YOU FOR YOUR ATTENTION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 PRESENTATION TITLE,  MAXIMUM FIVE LINES,   LIGNED BOTTOM LEFT,  NO HYPHENATION</dc:title>
  <dc:creator>OBROVÁ Michaela</dc:creator>
  <cp:lastModifiedBy>Karel Müller</cp:lastModifiedBy>
  <cp:revision>62</cp:revision>
  <dcterms:created xsi:type="dcterms:W3CDTF">2025-01-18T09:44:04Z</dcterms:created>
  <dcterms:modified xsi:type="dcterms:W3CDTF">2026-03-19T10:07:11Z</dcterms:modified>
</cp:coreProperties>
</file>