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257" r:id="rId2"/>
    <p:sldId id="385" r:id="rId3"/>
    <p:sldId id="386" r:id="rId4"/>
    <p:sldId id="258" r:id="rId5"/>
    <p:sldId id="259" r:id="rId6"/>
    <p:sldId id="391" r:id="rId7"/>
    <p:sldId id="260" r:id="rId8"/>
    <p:sldId id="269" r:id="rId9"/>
    <p:sldId id="261" r:id="rId10"/>
    <p:sldId id="270" r:id="rId11"/>
    <p:sldId id="271" r:id="rId12"/>
    <p:sldId id="272" r:id="rId13"/>
    <p:sldId id="360" r:id="rId14"/>
    <p:sldId id="361" r:id="rId15"/>
    <p:sldId id="277" r:id="rId16"/>
    <p:sldId id="276" r:id="rId17"/>
    <p:sldId id="278" r:id="rId18"/>
    <p:sldId id="280" r:id="rId19"/>
    <p:sldId id="281" r:id="rId20"/>
    <p:sldId id="353" r:id="rId21"/>
    <p:sldId id="354" r:id="rId22"/>
    <p:sldId id="283" r:id="rId23"/>
    <p:sldId id="284" r:id="rId24"/>
    <p:sldId id="285" r:id="rId25"/>
    <p:sldId id="379" r:id="rId26"/>
    <p:sldId id="286" r:id="rId27"/>
    <p:sldId id="380" r:id="rId28"/>
    <p:sldId id="383" r:id="rId29"/>
    <p:sldId id="287" r:id="rId30"/>
    <p:sldId id="381" r:id="rId31"/>
    <p:sldId id="290" r:id="rId32"/>
    <p:sldId id="289" r:id="rId33"/>
    <p:sldId id="387" r:id="rId34"/>
    <p:sldId id="388" r:id="rId35"/>
    <p:sldId id="389" r:id="rId36"/>
    <p:sldId id="390" r:id="rId3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/>
    <p:restoredTop sz="94681"/>
  </p:normalViewPr>
  <p:slideViewPr>
    <p:cSldViewPr snapToGrid="0">
      <p:cViewPr varScale="1">
        <p:scale>
          <a:sx n="88" d="100"/>
          <a:sy n="88" d="100"/>
        </p:scale>
        <p:origin x="176" y="7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687605-4E8A-4740-859C-64CDAA55B15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BC4A45C-FEB6-435E-8460-00BF3295260C}">
      <dgm:prSet/>
      <dgm:spPr/>
      <dgm:t>
        <a:bodyPr/>
        <a:lstStyle/>
        <a:p>
          <a:r>
            <a:rPr lang="cs-CZ"/>
            <a:t>48 států</a:t>
          </a:r>
          <a:endParaRPr lang="en-US"/>
        </a:p>
      </dgm:t>
    </dgm:pt>
    <dgm:pt modelId="{137D682A-7A35-4888-B13E-2EDAF3A32E17}" type="parTrans" cxnId="{F41042B4-1A7B-448B-A742-6602B46B61CA}">
      <dgm:prSet/>
      <dgm:spPr/>
      <dgm:t>
        <a:bodyPr/>
        <a:lstStyle/>
        <a:p>
          <a:endParaRPr lang="en-US"/>
        </a:p>
      </dgm:t>
    </dgm:pt>
    <dgm:pt modelId="{855606BF-5161-42BC-A0B5-08B577AE2BCF}" type="sibTrans" cxnId="{F41042B4-1A7B-448B-A742-6602B46B61CA}">
      <dgm:prSet/>
      <dgm:spPr/>
      <dgm:t>
        <a:bodyPr/>
        <a:lstStyle/>
        <a:p>
          <a:endParaRPr lang="en-US"/>
        </a:p>
      </dgm:t>
    </dgm:pt>
    <dgm:pt modelId="{AC7DE56B-436D-4670-B266-AE805288F9D8}">
      <dgm:prSet/>
      <dgm:spPr/>
      <dgm:t>
        <a:bodyPr/>
        <a:lstStyle/>
        <a:p>
          <a:r>
            <a:rPr lang="cs-CZ"/>
            <a:t>EU (28 oficiálních  jazyků) jinak až 80 jazyků</a:t>
          </a:r>
          <a:endParaRPr lang="en-US"/>
        </a:p>
      </dgm:t>
    </dgm:pt>
    <dgm:pt modelId="{58F1E935-678A-47EA-B032-EC0745CE595C}" type="parTrans" cxnId="{64100737-BA56-49B0-85E4-3CA3F34294F1}">
      <dgm:prSet/>
      <dgm:spPr/>
      <dgm:t>
        <a:bodyPr/>
        <a:lstStyle/>
        <a:p>
          <a:endParaRPr lang="en-US"/>
        </a:p>
      </dgm:t>
    </dgm:pt>
    <dgm:pt modelId="{47FE96A8-7ABC-4502-AC46-B08158F7AFAA}" type="sibTrans" cxnId="{64100737-BA56-49B0-85E4-3CA3F34294F1}">
      <dgm:prSet/>
      <dgm:spPr/>
      <dgm:t>
        <a:bodyPr/>
        <a:lstStyle/>
        <a:p>
          <a:endParaRPr lang="en-US"/>
        </a:p>
      </dgm:t>
    </dgm:pt>
    <dgm:pt modelId="{2905FB44-F685-4A05-863A-8C4706C3A621}">
      <dgm:prSet/>
      <dgm:spPr/>
      <dgm:t>
        <a:bodyPr/>
        <a:lstStyle/>
        <a:p>
          <a:r>
            <a:rPr lang="cs-CZ"/>
            <a:t>Nelze ji ovládnout silou – neuspěl  Napoleon  I Hitler</a:t>
          </a:r>
          <a:endParaRPr lang="en-US"/>
        </a:p>
      </dgm:t>
    </dgm:pt>
    <dgm:pt modelId="{95A605CC-7CE1-4891-8CFD-59A6E157C542}" type="parTrans" cxnId="{32B07B70-3B19-4627-A88E-9852C190ECDC}">
      <dgm:prSet/>
      <dgm:spPr/>
      <dgm:t>
        <a:bodyPr/>
        <a:lstStyle/>
        <a:p>
          <a:endParaRPr lang="en-US"/>
        </a:p>
      </dgm:t>
    </dgm:pt>
    <dgm:pt modelId="{042C0CF2-9B68-4002-B04C-A38C6530E9E4}" type="sibTrans" cxnId="{32B07B70-3B19-4627-A88E-9852C190ECDC}">
      <dgm:prSet/>
      <dgm:spPr/>
      <dgm:t>
        <a:bodyPr/>
        <a:lstStyle/>
        <a:p>
          <a:endParaRPr lang="en-US"/>
        </a:p>
      </dgm:t>
    </dgm:pt>
    <dgm:pt modelId="{FD9FEA25-3389-1F41-83BF-B72ED9184F87}" type="pres">
      <dgm:prSet presAssocID="{07687605-4E8A-4740-859C-64CDAA55B15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E4A8AC1-94E2-1443-9673-119519AAE173}" type="pres">
      <dgm:prSet presAssocID="{3BC4A45C-FEB6-435E-8460-00BF3295260C}" presName="hierRoot1" presStyleCnt="0"/>
      <dgm:spPr/>
    </dgm:pt>
    <dgm:pt modelId="{E89D80B6-87E3-4A44-B5D3-2A6FE9DA882D}" type="pres">
      <dgm:prSet presAssocID="{3BC4A45C-FEB6-435E-8460-00BF3295260C}" presName="composite" presStyleCnt="0"/>
      <dgm:spPr/>
    </dgm:pt>
    <dgm:pt modelId="{BFD06C25-2CAF-A24C-BBCE-159B4413F2E1}" type="pres">
      <dgm:prSet presAssocID="{3BC4A45C-FEB6-435E-8460-00BF3295260C}" presName="background" presStyleLbl="node0" presStyleIdx="0" presStyleCnt="3"/>
      <dgm:spPr/>
    </dgm:pt>
    <dgm:pt modelId="{331B5D5F-14CE-BA4B-8B42-C37CA18FAE67}" type="pres">
      <dgm:prSet presAssocID="{3BC4A45C-FEB6-435E-8460-00BF3295260C}" presName="text" presStyleLbl="fgAcc0" presStyleIdx="0" presStyleCnt="3">
        <dgm:presLayoutVars>
          <dgm:chPref val="3"/>
        </dgm:presLayoutVars>
      </dgm:prSet>
      <dgm:spPr/>
    </dgm:pt>
    <dgm:pt modelId="{81B1832A-1211-E04C-BA8F-42DA6C6140EE}" type="pres">
      <dgm:prSet presAssocID="{3BC4A45C-FEB6-435E-8460-00BF3295260C}" presName="hierChild2" presStyleCnt="0"/>
      <dgm:spPr/>
    </dgm:pt>
    <dgm:pt modelId="{7BD4B4CF-FBA5-0748-91EA-343D58D7B1DD}" type="pres">
      <dgm:prSet presAssocID="{AC7DE56B-436D-4670-B266-AE805288F9D8}" presName="hierRoot1" presStyleCnt="0"/>
      <dgm:spPr/>
    </dgm:pt>
    <dgm:pt modelId="{A7943909-F2C5-6640-ACE3-172EA80FBBE0}" type="pres">
      <dgm:prSet presAssocID="{AC7DE56B-436D-4670-B266-AE805288F9D8}" presName="composite" presStyleCnt="0"/>
      <dgm:spPr/>
    </dgm:pt>
    <dgm:pt modelId="{9CC4713B-EE3D-7641-ABA5-96B0A55FA7F2}" type="pres">
      <dgm:prSet presAssocID="{AC7DE56B-436D-4670-B266-AE805288F9D8}" presName="background" presStyleLbl="node0" presStyleIdx="1" presStyleCnt="3"/>
      <dgm:spPr/>
    </dgm:pt>
    <dgm:pt modelId="{85954211-52CD-E042-A7D6-BDF850D5C15F}" type="pres">
      <dgm:prSet presAssocID="{AC7DE56B-436D-4670-B266-AE805288F9D8}" presName="text" presStyleLbl="fgAcc0" presStyleIdx="1" presStyleCnt="3">
        <dgm:presLayoutVars>
          <dgm:chPref val="3"/>
        </dgm:presLayoutVars>
      </dgm:prSet>
      <dgm:spPr/>
    </dgm:pt>
    <dgm:pt modelId="{7F34053A-D8A7-9C4E-BEBE-B0D8823B1FD6}" type="pres">
      <dgm:prSet presAssocID="{AC7DE56B-436D-4670-B266-AE805288F9D8}" presName="hierChild2" presStyleCnt="0"/>
      <dgm:spPr/>
    </dgm:pt>
    <dgm:pt modelId="{AEE19431-DF83-8143-8044-A716CED90287}" type="pres">
      <dgm:prSet presAssocID="{2905FB44-F685-4A05-863A-8C4706C3A621}" presName="hierRoot1" presStyleCnt="0"/>
      <dgm:spPr/>
    </dgm:pt>
    <dgm:pt modelId="{5E983D20-04C2-A340-82AE-1F4015F80AD6}" type="pres">
      <dgm:prSet presAssocID="{2905FB44-F685-4A05-863A-8C4706C3A621}" presName="composite" presStyleCnt="0"/>
      <dgm:spPr/>
    </dgm:pt>
    <dgm:pt modelId="{776FE5C5-4CCE-6445-9D74-00E39DB7B59F}" type="pres">
      <dgm:prSet presAssocID="{2905FB44-F685-4A05-863A-8C4706C3A621}" presName="background" presStyleLbl="node0" presStyleIdx="2" presStyleCnt="3"/>
      <dgm:spPr/>
    </dgm:pt>
    <dgm:pt modelId="{B587473E-4DF7-5244-80CD-49C86534401C}" type="pres">
      <dgm:prSet presAssocID="{2905FB44-F685-4A05-863A-8C4706C3A621}" presName="text" presStyleLbl="fgAcc0" presStyleIdx="2" presStyleCnt="3">
        <dgm:presLayoutVars>
          <dgm:chPref val="3"/>
        </dgm:presLayoutVars>
      </dgm:prSet>
      <dgm:spPr/>
    </dgm:pt>
    <dgm:pt modelId="{B7388FB3-B52B-E24B-A697-29B6A751E96D}" type="pres">
      <dgm:prSet presAssocID="{2905FB44-F685-4A05-863A-8C4706C3A621}" presName="hierChild2" presStyleCnt="0"/>
      <dgm:spPr/>
    </dgm:pt>
  </dgm:ptLst>
  <dgm:cxnLst>
    <dgm:cxn modelId="{64100737-BA56-49B0-85E4-3CA3F34294F1}" srcId="{07687605-4E8A-4740-859C-64CDAA55B157}" destId="{AC7DE56B-436D-4670-B266-AE805288F9D8}" srcOrd="1" destOrd="0" parTransId="{58F1E935-678A-47EA-B032-EC0745CE595C}" sibTransId="{47FE96A8-7ABC-4502-AC46-B08158F7AFAA}"/>
    <dgm:cxn modelId="{702F656B-C8F1-BA41-B431-49D3018FCE71}" type="presOf" srcId="{2905FB44-F685-4A05-863A-8C4706C3A621}" destId="{B587473E-4DF7-5244-80CD-49C86534401C}" srcOrd="0" destOrd="0" presId="urn:microsoft.com/office/officeart/2005/8/layout/hierarchy1"/>
    <dgm:cxn modelId="{8482096D-CDAC-F846-B985-8935ECAC0041}" type="presOf" srcId="{3BC4A45C-FEB6-435E-8460-00BF3295260C}" destId="{331B5D5F-14CE-BA4B-8B42-C37CA18FAE67}" srcOrd="0" destOrd="0" presId="urn:microsoft.com/office/officeart/2005/8/layout/hierarchy1"/>
    <dgm:cxn modelId="{32B07B70-3B19-4627-A88E-9852C190ECDC}" srcId="{07687605-4E8A-4740-859C-64CDAA55B157}" destId="{2905FB44-F685-4A05-863A-8C4706C3A621}" srcOrd="2" destOrd="0" parTransId="{95A605CC-7CE1-4891-8CFD-59A6E157C542}" sibTransId="{042C0CF2-9B68-4002-B04C-A38C6530E9E4}"/>
    <dgm:cxn modelId="{CF7AD090-5A0B-B84B-BB66-79305A8B4D24}" type="presOf" srcId="{AC7DE56B-436D-4670-B266-AE805288F9D8}" destId="{85954211-52CD-E042-A7D6-BDF850D5C15F}" srcOrd="0" destOrd="0" presId="urn:microsoft.com/office/officeart/2005/8/layout/hierarchy1"/>
    <dgm:cxn modelId="{7D5BE6B3-F5E5-8347-8CA7-0705913DD72D}" type="presOf" srcId="{07687605-4E8A-4740-859C-64CDAA55B157}" destId="{FD9FEA25-3389-1F41-83BF-B72ED9184F87}" srcOrd="0" destOrd="0" presId="urn:microsoft.com/office/officeart/2005/8/layout/hierarchy1"/>
    <dgm:cxn modelId="{F41042B4-1A7B-448B-A742-6602B46B61CA}" srcId="{07687605-4E8A-4740-859C-64CDAA55B157}" destId="{3BC4A45C-FEB6-435E-8460-00BF3295260C}" srcOrd="0" destOrd="0" parTransId="{137D682A-7A35-4888-B13E-2EDAF3A32E17}" sibTransId="{855606BF-5161-42BC-A0B5-08B577AE2BCF}"/>
    <dgm:cxn modelId="{07350341-2538-2040-8C19-7CA41CA678BE}" type="presParOf" srcId="{FD9FEA25-3389-1F41-83BF-B72ED9184F87}" destId="{6E4A8AC1-94E2-1443-9673-119519AAE173}" srcOrd="0" destOrd="0" presId="urn:microsoft.com/office/officeart/2005/8/layout/hierarchy1"/>
    <dgm:cxn modelId="{D39914E6-8266-3E42-BFB7-0093D9F7D681}" type="presParOf" srcId="{6E4A8AC1-94E2-1443-9673-119519AAE173}" destId="{E89D80B6-87E3-4A44-B5D3-2A6FE9DA882D}" srcOrd="0" destOrd="0" presId="urn:microsoft.com/office/officeart/2005/8/layout/hierarchy1"/>
    <dgm:cxn modelId="{AA9C822F-83AF-6646-8524-D0C77794C5AA}" type="presParOf" srcId="{E89D80B6-87E3-4A44-B5D3-2A6FE9DA882D}" destId="{BFD06C25-2CAF-A24C-BBCE-159B4413F2E1}" srcOrd="0" destOrd="0" presId="urn:microsoft.com/office/officeart/2005/8/layout/hierarchy1"/>
    <dgm:cxn modelId="{EBEA421F-E2D6-0A45-BB66-5BA54E6C8892}" type="presParOf" srcId="{E89D80B6-87E3-4A44-B5D3-2A6FE9DA882D}" destId="{331B5D5F-14CE-BA4B-8B42-C37CA18FAE67}" srcOrd="1" destOrd="0" presId="urn:microsoft.com/office/officeart/2005/8/layout/hierarchy1"/>
    <dgm:cxn modelId="{33FC8D4D-B54D-7944-B9CC-3F251F8715CE}" type="presParOf" srcId="{6E4A8AC1-94E2-1443-9673-119519AAE173}" destId="{81B1832A-1211-E04C-BA8F-42DA6C6140EE}" srcOrd="1" destOrd="0" presId="urn:microsoft.com/office/officeart/2005/8/layout/hierarchy1"/>
    <dgm:cxn modelId="{6B40F85A-F737-D040-8C7A-6A7EDEAA356F}" type="presParOf" srcId="{FD9FEA25-3389-1F41-83BF-B72ED9184F87}" destId="{7BD4B4CF-FBA5-0748-91EA-343D58D7B1DD}" srcOrd="1" destOrd="0" presId="urn:microsoft.com/office/officeart/2005/8/layout/hierarchy1"/>
    <dgm:cxn modelId="{8FE4F98D-91DC-4245-B67B-6E01BD5AB175}" type="presParOf" srcId="{7BD4B4CF-FBA5-0748-91EA-343D58D7B1DD}" destId="{A7943909-F2C5-6640-ACE3-172EA80FBBE0}" srcOrd="0" destOrd="0" presId="urn:microsoft.com/office/officeart/2005/8/layout/hierarchy1"/>
    <dgm:cxn modelId="{47748B52-5388-6A42-8E26-FC9DD61B5CFD}" type="presParOf" srcId="{A7943909-F2C5-6640-ACE3-172EA80FBBE0}" destId="{9CC4713B-EE3D-7641-ABA5-96B0A55FA7F2}" srcOrd="0" destOrd="0" presId="urn:microsoft.com/office/officeart/2005/8/layout/hierarchy1"/>
    <dgm:cxn modelId="{3DB086D5-9D23-604B-ABEF-84F6C9E54CC2}" type="presParOf" srcId="{A7943909-F2C5-6640-ACE3-172EA80FBBE0}" destId="{85954211-52CD-E042-A7D6-BDF850D5C15F}" srcOrd="1" destOrd="0" presId="urn:microsoft.com/office/officeart/2005/8/layout/hierarchy1"/>
    <dgm:cxn modelId="{0CEB06C2-6EBF-9D4F-8FAC-08D430AE3AD4}" type="presParOf" srcId="{7BD4B4CF-FBA5-0748-91EA-343D58D7B1DD}" destId="{7F34053A-D8A7-9C4E-BEBE-B0D8823B1FD6}" srcOrd="1" destOrd="0" presId="urn:microsoft.com/office/officeart/2005/8/layout/hierarchy1"/>
    <dgm:cxn modelId="{38B2DB99-2AEF-5446-81C8-F719C7CC6000}" type="presParOf" srcId="{FD9FEA25-3389-1F41-83BF-B72ED9184F87}" destId="{AEE19431-DF83-8143-8044-A716CED90287}" srcOrd="2" destOrd="0" presId="urn:microsoft.com/office/officeart/2005/8/layout/hierarchy1"/>
    <dgm:cxn modelId="{398C8A6E-BE56-E144-9CAD-79B9ED64A6CC}" type="presParOf" srcId="{AEE19431-DF83-8143-8044-A716CED90287}" destId="{5E983D20-04C2-A340-82AE-1F4015F80AD6}" srcOrd="0" destOrd="0" presId="urn:microsoft.com/office/officeart/2005/8/layout/hierarchy1"/>
    <dgm:cxn modelId="{8463AB87-B95D-7D41-BF75-DA68A4ED92F4}" type="presParOf" srcId="{5E983D20-04C2-A340-82AE-1F4015F80AD6}" destId="{776FE5C5-4CCE-6445-9D74-00E39DB7B59F}" srcOrd="0" destOrd="0" presId="urn:microsoft.com/office/officeart/2005/8/layout/hierarchy1"/>
    <dgm:cxn modelId="{0F449DA0-BCA2-D549-8978-E4C45F3036F3}" type="presParOf" srcId="{5E983D20-04C2-A340-82AE-1F4015F80AD6}" destId="{B587473E-4DF7-5244-80CD-49C86534401C}" srcOrd="1" destOrd="0" presId="urn:microsoft.com/office/officeart/2005/8/layout/hierarchy1"/>
    <dgm:cxn modelId="{7DA1716C-370E-EF4B-8EB9-EE9AF3B0CC86}" type="presParOf" srcId="{AEE19431-DF83-8143-8044-A716CED90287}" destId="{B7388FB3-B52B-E24B-A697-29B6A751E96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D06C25-2CAF-A24C-BBCE-159B4413F2E1}">
      <dsp:nvSpPr>
        <dsp:cNvPr id="0" name=""/>
        <dsp:cNvSpPr/>
      </dsp:nvSpPr>
      <dsp:spPr>
        <a:xfrm>
          <a:off x="0" y="1080567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1B5D5F-14CE-BA4B-8B42-C37CA18FAE67}">
      <dsp:nvSpPr>
        <dsp:cNvPr id="0" name=""/>
        <dsp:cNvSpPr/>
      </dsp:nvSpPr>
      <dsp:spPr>
        <a:xfrm>
          <a:off x="328612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48 států</a:t>
          </a:r>
          <a:endParaRPr lang="en-US" sz="2700" kern="1200"/>
        </a:p>
      </dsp:txBody>
      <dsp:txXfrm>
        <a:off x="383617" y="1447754"/>
        <a:ext cx="2847502" cy="1768010"/>
      </dsp:txXfrm>
    </dsp:sp>
    <dsp:sp modelId="{9CC4713B-EE3D-7641-ABA5-96B0A55FA7F2}">
      <dsp:nvSpPr>
        <dsp:cNvPr id="0" name=""/>
        <dsp:cNvSpPr/>
      </dsp:nvSpPr>
      <dsp:spPr>
        <a:xfrm>
          <a:off x="3614737" y="1080567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954211-52CD-E042-A7D6-BDF850D5C15F}">
      <dsp:nvSpPr>
        <dsp:cNvPr id="0" name=""/>
        <dsp:cNvSpPr/>
      </dsp:nvSpPr>
      <dsp:spPr>
        <a:xfrm>
          <a:off x="3943350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EU (28 oficiálních  jazyků) jinak až 80 jazyků</a:t>
          </a:r>
          <a:endParaRPr lang="en-US" sz="2700" kern="1200"/>
        </a:p>
      </dsp:txBody>
      <dsp:txXfrm>
        <a:off x="3998355" y="1447754"/>
        <a:ext cx="2847502" cy="1768010"/>
      </dsp:txXfrm>
    </dsp:sp>
    <dsp:sp modelId="{776FE5C5-4CCE-6445-9D74-00E39DB7B59F}">
      <dsp:nvSpPr>
        <dsp:cNvPr id="0" name=""/>
        <dsp:cNvSpPr/>
      </dsp:nvSpPr>
      <dsp:spPr>
        <a:xfrm>
          <a:off x="7229475" y="1080567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87473E-4DF7-5244-80CD-49C86534401C}">
      <dsp:nvSpPr>
        <dsp:cNvPr id="0" name=""/>
        <dsp:cNvSpPr/>
      </dsp:nvSpPr>
      <dsp:spPr>
        <a:xfrm>
          <a:off x="7558087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Nelze ji ovládnout silou – neuspěl  Napoleon  I Hitler</a:t>
          </a:r>
          <a:endParaRPr lang="en-US" sz="2700" kern="1200"/>
        </a:p>
      </dsp:txBody>
      <dsp:txXfrm>
        <a:off x="7613092" y="1447754"/>
        <a:ext cx="2847502" cy="17680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7012E6-C09D-1643-8EA5-5610529D5E99}" type="datetimeFigureOut">
              <a:rPr lang="cs-CZ" smtClean="0"/>
              <a:t>04.03.2026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033018-0F6F-574B-BB97-296F19222C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1309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67118-F679-3D4E-9240-D89F8B95040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886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65C2D8-06DB-2753-C671-BCBAFC5734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5BC8532-8647-CE2E-A42F-75BD8E715E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16DE32E-8E3D-1F81-FECF-8FC4A2D88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DCCD6-DD3C-FF40-BBE8-26B4A58FDDF4}" type="datetimeFigureOut">
              <a:rPr lang="cs-CZ" smtClean="0"/>
              <a:t>04.03.2026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507A540-443D-B9DC-03C0-414452BCC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374D33B-2104-5129-52F1-7948A0E15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85ECE-9A41-7244-BE91-4A26EA2141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8174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0F93CC-8667-142D-0DE0-71AE36D68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1C522FA-DD45-E056-EBE5-47BFE92379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1317689-4B65-85FB-3BA2-9302E3C7A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DCCD6-DD3C-FF40-BBE8-26B4A58FDDF4}" type="datetimeFigureOut">
              <a:rPr lang="cs-CZ" smtClean="0"/>
              <a:t>04.03.2026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9A8E0E1-A23D-09EE-BCFC-77CAFDF02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9847D51-3B09-83F4-AB71-067B8DE45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85ECE-9A41-7244-BE91-4A26EA2141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7880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AA2117B-2AA9-0190-49B4-CFB154CA56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81DBC06-159B-02EE-A98F-9DC1D1284A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9F20689-0B05-699F-8740-9153E0B1F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DCCD6-DD3C-FF40-BBE8-26B4A58FDDF4}" type="datetimeFigureOut">
              <a:rPr lang="cs-CZ" smtClean="0"/>
              <a:t>04.03.2026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A2AF3F7-ECC4-3785-EDCF-A25A54B77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A26CE76-D7BD-8293-9421-0F65EE01C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85ECE-9A41-7244-BE91-4A26EA2141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5568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56965A-E726-11FD-9A1D-821A50FA7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7CF6FE-C640-0A95-2AF4-9533AA51A4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436D2C1-30AC-7088-531D-711816FE5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DCCD6-DD3C-FF40-BBE8-26B4A58FDDF4}" type="datetimeFigureOut">
              <a:rPr lang="cs-CZ" smtClean="0"/>
              <a:t>04.03.2026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AAEF41A-BD58-4038-D2FD-E96723323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A555B6B-6A54-3852-DA85-F90C01ABC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85ECE-9A41-7244-BE91-4A26EA2141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8342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E7E919-A581-80B3-BC75-909B7EBC9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2C8E124-BC44-53B2-77EC-C67083644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0D667EB-A5E5-EE3E-C20E-65D095E28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DCCD6-DD3C-FF40-BBE8-26B4A58FDDF4}" type="datetimeFigureOut">
              <a:rPr lang="cs-CZ" smtClean="0"/>
              <a:t>04.03.2026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438A37E-D95F-6855-051D-C9E8985C9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64D3AF1-55B1-8583-CECE-B7B4833E0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85ECE-9A41-7244-BE91-4A26EA2141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9226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0E13AC-6770-4953-200F-A7C900F10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25536B-898D-F22E-906F-4D642957C3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A44827D-A657-6195-C339-9AC9BCAF3B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6B55B94-4A87-9843-21AF-549798430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DCCD6-DD3C-FF40-BBE8-26B4A58FDDF4}" type="datetimeFigureOut">
              <a:rPr lang="cs-CZ" smtClean="0"/>
              <a:t>04.03.2026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0AEEB0C-7CAD-BAAA-004D-F37674767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5D885D2-7611-56B3-56BD-E9FDA7F91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85ECE-9A41-7244-BE91-4A26EA2141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9689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8326DD-040F-CA3F-2EB3-C709E6781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5402C66-17B9-B2DB-FD8F-ACD1D3C25F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F102EEB-E74A-6E06-D6C7-48A13CF076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6E4BD78-49FD-E807-02EC-FCF203644F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0318081-21E9-CE4F-F2F2-302EDCA2C7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495FA39-59EC-AAFA-7889-01ED93493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DCCD6-DD3C-FF40-BBE8-26B4A58FDDF4}" type="datetimeFigureOut">
              <a:rPr lang="cs-CZ" smtClean="0"/>
              <a:t>04.03.2026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38AF3AF-55F9-0E80-C310-E7F54FC84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57486BF-D0A9-6981-469B-F4F8477C3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85ECE-9A41-7244-BE91-4A26EA2141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6970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A239F3-84B0-2365-1D28-BAFDF1FF3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45BD4FB-C026-4C4D-6A4A-6BA9B768B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DCCD6-DD3C-FF40-BBE8-26B4A58FDDF4}" type="datetimeFigureOut">
              <a:rPr lang="cs-CZ" smtClean="0"/>
              <a:t>04.03.2026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B2F64F8-5C1F-115C-0AC3-8AD0E0913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D69C4F3-BAED-944E-BA41-9EAA79968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85ECE-9A41-7244-BE91-4A26EA2141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6044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76D439F-DD0B-49E7-7401-BDA0DE153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DCCD6-DD3C-FF40-BBE8-26B4A58FDDF4}" type="datetimeFigureOut">
              <a:rPr lang="cs-CZ" smtClean="0"/>
              <a:t>04.03.2026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F5687DF-8D94-3402-F1E3-009FFCE4D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E09E77E-4675-0D86-B462-4C43E4E0A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85ECE-9A41-7244-BE91-4A26EA2141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2520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325687-0BBE-F89E-F5DB-24806E405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97D613-331D-14F9-C56D-5EF241914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4565E8D-36D7-23CA-A8E2-7C78A39193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2DEC3A9-2A54-ED82-6499-97D6F4D31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DCCD6-DD3C-FF40-BBE8-26B4A58FDDF4}" type="datetimeFigureOut">
              <a:rPr lang="cs-CZ" smtClean="0"/>
              <a:t>04.03.2026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D1FB854-CA55-EAB0-99AF-58E49105F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119B67C-A53C-2B61-4EB4-0EF5E17F5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85ECE-9A41-7244-BE91-4A26EA2141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419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4644CD-AB87-9748-6925-2CEFD303E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8E339A6-6D41-791F-9934-8F84C4C8D6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1FEE9BF-E560-A126-6F40-098E4B6EB7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A4EAEB1-FDAB-649B-2378-2492D360B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DCCD6-DD3C-FF40-BBE8-26B4A58FDDF4}" type="datetimeFigureOut">
              <a:rPr lang="cs-CZ" smtClean="0"/>
              <a:t>04.03.2026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C42913F-AE18-7873-5B62-42B1D003E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47A109D-6F95-140E-2908-3FB8C37F9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85ECE-9A41-7244-BE91-4A26EA2141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2006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D6D4E49-0925-C058-EFDB-DB9EC4E18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6BA8894-68ED-A657-916E-80395CABCE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D812B75-14A2-1FAE-6F4B-F288F92447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3DCCD6-DD3C-FF40-BBE8-26B4A58FDDF4}" type="datetimeFigureOut">
              <a:rPr lang="cs-CZ" smtClean="0"/>
              <a:t>04.03.2026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117D0B5-7CFE-6AFD-C186-179C4217BF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654D357-1DC9-E4E6-2B15-AD6ED0200A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285ECE-9A41-7244-BE91-4A26EA2141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1700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Video 4" descr="Pohyblivá ozubená kola">
            <a:extLst>
              <a:ext uri="{FF2B5EF4-FFF2-40B4-BE49-F238E27FC236}">
                <a16:creationId xmlns:a16="http://schemas.microsoft.com/office/drawing/2014/main" id="{C06E9950-6D2D-71A8-96CA-752A4C1EF44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r="1" b="285"/>
          <a:stretch>
            <a:fillRect/>
          </a:stretch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5200">
                <a:solidFill>
                  <a:srgbClr val="FFFFFF"/>
                </a:solidFill>
              </a:rPr>
              <a:t>Evropská integrace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Cevro univerzita</a:t>
            </a:r>
          </a:p>
        </p:txBody>
      </p:sp>
    </p:spTree>
    <p:extLst>
      <p:ext uri="{BB962C8B-B14F-4D97-AF65-F5344CB8AC3E}">
        <p14:creationId xmlns:p14="http://schemas.microsoft.com/office/powerpoint/2010/main" val="311408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en-US" sz="4600"/>
              <a:t>Poválečné  uspořádání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/>
          </a:bodyPr>
          <a:lstStyle/>
          <a:p>
            <a:r>
              <a:rPr lang="cs-CZ" sz="2400" noProof="1"/>
              <a:t>Východ – Západ</a:t>
            </a:r>
          </a:p>
          <a:p>
            <a:r>
              <a:rPr lang="cs-CZ" sz="2400" noProof="1"/>
              <a:t>Dvě ekonomické zóny</a:t>
            </a:r>
          </a:p>
          <a:p>
            <a:r>
              <a:rPr lang="cs-CZ" sz="2400" noProof="1"/>
              <a:t>Kromě USA všechny země oslabeny</a:t>
            </a:r>
            <a:endParaRPr lang="cs-CZ" sz="2400" b="1" noProof="1"/>
          </a:p>
        </p:txBody>
      </p:sp>
    </p:spTree>
    <p:extLst>
      <p:ext uri="{BB962C8B-B14F-4D97-AF65-F5344CB8AC3E}">
        <p14:creationId xmlns:p14="http://schemas.microsoft.com/office/powerpoint/2010/main" val="1278221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en-US" sz="6600"/>
              <a:t>Dopady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/>
          </a:bodyPr>
          <a:lstStyle/>
          <a:p>
            <a:r>
              <a:rPr lang="cs-CZ" sz="2400" noProof="1"/>
              <a:t>Evropa závisela na USA</a:t>
            </a:r>
          </a:p>
          <a:p>
            <a:r>
              <a:rPr lang="cs-CZ" sz="2400" noProof="1"/>
              <a:t>Zájem USA na celoevropském usmíření</a:t>
            </a:r>
          </a:p>
          <a:p>
            <a:r>
              <a:rPr lang="cs-CZ" sz="2400" noProof="1"/>
              <a:t>Integrace západních demokracií</a:t>
            </a:r>
          </a:p>
        </p:txBody>
      </p:sp>
    </p:spTree>
    <p:extLst>
      <p:ext uri="{BB962C8B-B14F-4D97-AF65-F5344CB8AC3E}">
        <p14:creationId xmlns:p14="http://schemas.microsoft.com/office/powerpoint/2010/main" val="3670850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en-US" sz="5600"/>
              <a:t>Potřeba integrace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/>
          </a:bodyPr>
          <a:lstStyle/>
          <a:p>
            <a:r>
              <a:rPr lang="cs-CZ" sz="2400" noProof="1"/>
              <a:t>USA silně podporovaly  integraci  Evropy</a:t>
            </a:r>
          </a:p>
          <a:p>
            <a:r>
              <a:rPr lang="cs-CZ" sz="2400" noProof="1"/>
              <a:t>Potřebajednoho evropského  trhu, základ  ekonomického růstu</a:t>
            </a:r>
          </a:p>
          <a:p>
            <a:r>
              <a:rPr lang="cs-CZ" sz="2400" noProof="1"/>
              <a:t>Spolupráce s USA – spojenectví </a:t>
            </a:r>
          </a:p>
        </p:txBody>
      </p:sp>
    </p:spTree>
    <p:extLst>
      <p:ext uri="{BB962C8B-B14F-4D97-AF65-F5344CB8AC3E}">
        <p14:creationId xmlns:p14="http://schemas.microsoft.com/office/powerpoint/2010/main" val="1863994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en-US" sz="4600"/>
              <a:t>Jaltská konference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/>
          </a:bodyPr>
          <a:lstStyle/>
          <a:p>
            <a:r>
              <a:rPr lang="cs-CZ" sz="2000" noProof="1"/>
              <a:t>4. – 11. února 1945  Konference v Jaltě</a:t>
            </a:r>
          </a:p>
          <a:p>
            <a:r>
              <a:rPr lang="cs-CZ" sz="2000" noProof="1"/>
              <a:t>Budoucnost – Německa, Rozdělení vlivu v Evropě</a:t>
            </a:r>
          </a:p>
          <a:p>
            <a:r>
              <a:rPr lang="cs-CZ" sz="2000" noProof="1"/>
              <a:t>OSN</a:t>
            </a:r>
          </a:p>
          <a:p>
            <a:r>
              <a:rPr lang="cs-CZ" sz="2000" noProof="1"/>
              <a:t>Přizvání Francie do poválečného vládnutí v Německu</a:t>
            </a:r>
          </a:p>
          <a:p>
            <a:r>
              <a:rPr lang="cs-CZ" sz="2000" noProof="1"/>
              <a:t>Americký a britský souhlas s tím, že sousední státy SSSR mají být  přátelské k SSSR za příslib svobodných voleb v okupovanémpoválečném Německu</a:t>
            </a:r>
          </a:p>
        </p:txBody>
      </p:sp>
    </p:spTree>
    <p:extLst>
      <p:ext uri="{BB962C8B-B14F-4D97-AF65-F5344CB8AC3E}">
        <p14:creationId xmlns:p14="http://schemas.microsoft.com/office/powerpoint/2010/main" val="1964196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en-US" sz="4100"/>
              <a:t>Postupimská konference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/>
          </a:bodyPr>
          <a:lstStyle/>
          <a:p>
            <a:r>
              <a:rPr lang="cs-CZ" sz="2400"/>
              <a:t>Ú</a:t>
            </a:r>
            <a:r>
              <a:rPr lang="cs-CZ" sz="2400" noProof="1"/>
              <a:t>plné odzbrojení a demilitarizace Německa </a:t>
            </a:r>
          </a:p>
          <a:p>
            <a:r>
              <a:rPr lang="cs-CZ" sz="2400" noProof="1"/>
              <a:t>Kontrola nad těžkým průmyslem Německa – zabránění  nového zbrojení </a:t>
            </a:r>
          </a:p>
          <a:p>
            <a:r>
              <a:rPr lang="cs-CZ" sz="2400" noProof="1"/>
              <a:t>Souhlas s probíhajícím  odsunem Němců a Maďarů</a:t>
            </a:r>
          </a:p>
          <a:p>
            <a:r>
              <a:rPr lang="cs-CZ" sz="2400" noProof="1"/>
              <a:t>17. 07 až 02.08. 1945</a:t>
            </a:r>
          </a:p>
        </p:txBody>
      </p:sp>
    </p:spTree>
    <p:extLst>
      <p:ext uri="{BB962C8B-B14F-4D97-AF65-F5344CB8AC3E}">
        <p14:creationId xmlns:p14="http://schemas.microsoft.com/office/powerpoint/2010/main" val="1088272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79EECFE-814E-4B68-96A7-86A795BD2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AF180F00-B4B2-4196-BB1C-ECD21B03F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65200" y="1383527"/>
            <a:ext cx="6117158" cy="4175166"/>
          </a:xfrm>
        </p:spPr>
        <p:txBody>
          <a:bodyPr anchor="ctr">
            <a:normAutofit/>
          </a:bodyPr>
          <a:lstStyle/>
          <a:p>
            <a:pPr algn="r"/>
            <a:r>
              <a:rPr lang="en-US" sz="9600"/>
              <a:t>Marshallův plán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986955" y="2573422"/>
            <a:ext cx="3113064" cy="1795378"/>
          </a:xfrm>
        </p:spPr>
        <p:txBody>
          <a:bodyPr anchor="ctr">
            <a:normAutofit/>
          </a:bodyPr>
          <a:lstStyle/>
          <a:p>
            <a:pPr algn="l"/>
            <a:r>
              <a:rPr lang="en-US" dirty="0" err="1"/>
              <a:t>Začátek</a:t>
            </a:r>
            <a:r>
              <a:rPr lang="en-US" dirty="0"/>
              <a:t>  </a:t>
            </a:r>
            <a:r>
              <a:rPr lang="en-US" dirty="0" err="1"/>
              <a:t>integrace</a:t>
            </a:r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DF0D3DE-EC74-4C9F-AFA1-DC5CE5236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139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en-US" sz="4600"/>
              <a:t>Marsallova pomoc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/>
          </a:bodyPr>
          <a:lstStyle/>
          <a:p>
            <a:r>
              <a:rPr lang="cs-CZ" sz="2200" noProof="1"/>
              <a:t>05.07. 1947</a:t>
            </a:r>
          </a:p>
          <a:p>
            <a:r>
              <a:rPr lang="cs-CZ" sz="2200" noProof="1"/>
              <a:t>Chudova je  podhoubím pro sociální otřesy </a:t>
            </a:r>
          </a:p>
          <a:p>
            <a:r>
              <a:rPr lang="cs-CZ" sz="2200" noProof="1"/>
              <a:t>Evropa se musí sama postavit na nohy</a:t>
            </a:r>
          </a:p>
          <a:p>
            <a:r>
              <a:rPr lang="cs-CZ" sz="2200" noProof="1"/>
              <a:t>USA – zájem na dlouhodobém řešení</a:t>
            </a:r>
          </a:p>
          <a:p>
            <a:r>
              <a:rPr lang="cs-CZ" sz="2200" noProof="1"/>
              <a:t>Mír s Německem ne proti  Německu</a:t>
            </a:r>
          </a:p>
        </p:txBody>
      </p:sp>
    </p:spTree>
    <p:extLst>
      <p:ext uri="{BB962C8B-B14F-4D97-AF65-F5344CB8AC3E}">
        <p14:creationId xmlns:p14="http://schemas.microsoft.com/office/powerpoint/2010/main" val="41332150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en-US" sz="5600"/>
              <a:t>Podmínky pro evropské státy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/>
          </a:bodyPr>
          <a:lstStyle/>
          <a:p>
            <a:pPr lvl="0"/>
            <a:r>
              <a:rPr lang="cs-CZ" sz="2000" noProof="1"/>
              <a:t>Musí se  dohodnout jaký typ pomoci a v jakém rozsahu  pomoc potřebují</a:t>
            </a:r>
          </a:p>
          <a:p>
            <a:pPr lvl="0"/>
            <a:r>
              <a:rPr lang="cs-CZ" sz="2000" noProof="1"/>
              <a:t>Musí společně navrhnout plán evropské obnovy</a:t>
            </a:r>
          </a:p>
          <a:p>
            <a:pPr lvl="0"/>
            <a:r>
              <a:rPr lang="cs-CZ" sz="2000" noProof="1"/>
              <a:t>Musí být do roku 1952 soběstačné</a:t>
            </a:r>
          </a:p>
          <a:p>
            <a:pPr lvl="0"/>
            <a:r>
              <a:rPr lang="cs-CZ" sz="2000" noProof="1"/>
              <a:t>Musí  omezit obchodní bariéry</a:t>
            </a:r>
          </a:p>
          <a:p>
            <a:pPr lvl="0"/>
            <a:r>
              <a:rPr lang="cs-CZ" sz="2000" noProof="1"/>
              <a:t>Musí vytvořit mezinárodní organizaci jako koordinující agenturu pro relizaci  plánu obnovy.</a:t>
            </a:r>
          </a:p>
        </p:txBody>
      </p:sp>
    </p:spTree>
    <p:extLst>
      <p:ext uri="{BB962C8B-B14F-4D97-AF65-F5344CB8AC3E}">
        <p14:creationId xmlns:p14="http://schemas.microsoft.com/office/powerpoint/2010/main" val="40680381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79EECFE-814E-4B68-96A7-86A795BD2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AF180F00-B4B2-4196-BB1C-ECD21B03F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65200" y="1383527"/>
            <a:ext cx="6117158" cy="4175166"/>
          </a:xfrm>
        </p:spPr>
        <p:txBody>
          <a:bodyPr anchor="ctr">
            <a:normAutofit/>
          </a:bodyPr>
          <a:lstStyle/>
          <a:p>
            <a:pPr algn="r"/>
            <a:r>
              <a:rPr lang="en-GB" sz="8200" b="1"/>
              <a:t>Sovětská protiopatření</a:t>
            </a:r>
            <a:endParaRPr lang="en-US" sz="820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986955" y="2573422"/>
            <a:ext cx="3113064" cy="1795378"/>
          </a:xfrm>
        </p:spPr>
        <p:txBody>
          <a:bodyPr anchor="ctr">
            <a:normAutofit/>
          </a:bodyPr>
          <a:lstStyle/>
          <a:p>
            <a:pPr algn="l"/>
            <a:r>
              <a:rPr lang="en-US" dirty="0" err="1"/>
              <a:t>Černo-bílé</a:t>
            </a:r>
            <a:r>
              <a:rPr lang="en-US" dirty="0"/>
              <a:t>  </a:t>
            </a:r>
            <a:r>
              <a:rPr lang="en-US" dirty="0" err="1"/>
              <a:t>rozdělení</a:t>
            </a:r>
            <a:r>
              <a:rPr lang="en-US" dirty="0"/>
              <a:t> </a:t>
            </a:r>
            <a:r>
              <a:rPr lang="en-US" dirty="0" err="1"/>
              <a:t>Evropy</a:t>
            </a:r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DF0D3DE-EC74-4C9F-AFA1-DC5CE5236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498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cs-CZ" sz="4100"/>
              <a:t>Kominforma </a:t>
            </a:r>
            <a:endParaRPr lang="en-US" sz="410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/>
          </a:bodyPr>
          <a:lstStyle/>
          <a:p>
            <a:r>
              <a:rPr lang="cs-CZ" sz="2400" noProof="1"/>
              <a:t>1947-1956 spojení  komunistických stran Evropy pod vlivem KSS</a:t>
            </a:r>
          </a:p>
          <a:p>
            <a:r>
              <a:rPr lang="cs-CZ" sz="2400" noProof="1"/>
              <a:t>Komunistické strany SSSR, Bulharska, Rumunska, Maďarska, Československa, Polska, Jugoslávie, Francie a Itálie</a:t>
            </a:r>
          </a:p>
        </p:txBody>
      </p:sp>
    </p:spTree>
    <p:extLst>
      <p:ext uri="{BB962C8B-B14F-4D97-AF65-F5344CB8AC3E}">
        <p14:creationId xmlns:p14="http://schemas.microsoft.com/office/powerpoint/2010/main" val="1632929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215C6C6-E45C-4179-9FC1-E8A4C1D47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FE9FE4C-C9E0-4C54-8010-EA9D29CD4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1564726" y="1890469"/>
            <a:ext cx="5860051" cy="2079143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6FAD6EF-0374-46BD-901E-E901DCA01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4847ABE-275E-4DCA-B164-A672D517F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Charakter</a:t>
            </a:r>
            <a:r>
              <a:rPr lang="en-US" dirty="0"/>
              <a:t> </a:t>
            </a:r>
            <a:r>
              <a:rPr lang="en-US" dirty="0" err="1"/>
              <a:t>Evropy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0D5EC5F-4AB6-16F8-1276-20374D141B2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64361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79EECFE-814E-4B68-96A7-86A795BD2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AF180F00-B4B2-4196-BB1C-ECD21B03F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65200" y="1383527"/>
            <a:ext cx="6117158" cy="4175166"/>
          </a:xfrm>
        </p:spPr>
        <p:txBody>
          <a:bodyPr anchor="ctr">
            <a:normAutofit/>
          </a:bodyPr>
          <a:lstStyle/>
          <a:p>
            <a:pPr algn="r"/>
            <a:r>
              <a:rPr lang="en-US" sz="9600"/>
              <a:t>Varšavská smlouva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986955" y="2573422"/>
            <a:ext cx="3113064" cy="1795378"/>
          </a:xfrm>
        </p:spPr>
        <p:txBody>
          <a:bodyPr anchor="ctr">
            <a:normAutofit/>
          </a:bodyPr>
          <a:lstStyle/>
          <a:p>
            <a:pPr algn="l"/>
            <a:r>
              <a:rPr lang="en-US" dirty="0"/>
              <a:t>(1955–1991) </a:t>
            </a:r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DF0D3DE-EC74-4C9F-AFA1-DC5CE5236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973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en-US" sz="5100"/>
              <a:t>Varšavská smlouva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/>
          </a:bodyPr>
          <a:lstStyle/>
          <a:p>
            <a:r>
              <a:rPr lang="cs-CZ" sz="2400" noProof="1"/>
              <a:t>Založena 14.5.1955 ve Varšavě. </a:t>
            </a:r>
          </a:p>
          <a:p>
            <a:r>
              <a:rPr lang="cs-CZ" sz="2400" noProof="1"/>
              <a:t> Reakce na  zapojení  Západního Německa do vojenských struktur NATO </a:t>
            </a:r>
          </a:p>
          <a:p>
            <a:r>
              <a:rPr lang="cs-CZ" sz="2400" noProof="1"/>
              <a:t>Jednotné velení (SSSR)</a:t>
            </a:r>
          </a:p>
          <a:p>
            <a:r>
              <a:rPr lang="cs-CZ" sz="2400" noProof="1"/>
              <a:t>Podřízení  všech  vojenských sil členských států jednomu velení</a:t>
            </a:r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0481282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79EECFE-814E-4B68-96A7-86A795BD2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AF180F00-B4B2-4196-BB1C-ECD21B03F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BE2DC57-A7F4-40DA-AEE9-B1BEB92D86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75" y="625059"/>
            <a:ext cx="6891182" cy="5607882"/>
          </a:xfrm>
          <a:prstGeom prst="rect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44388" y="1383527"/>
            <a:ext cx="5811555" cy="4175166"/>
          </a:xfrm>
        </p:spPr>
        <p:txBody>
          <a:bodyPr anchor="ctr">
            <a:normAutofit/>
          </a:bodyPr>
          <a:lstStyle/>
          <a:p>
            <a:pPr algn="r"/>
            <a:r>
              <a:rPr lang="en-US" sz="9600">
                <a:solidFill>
                  <a:schemeClr val="tx1">
                    <a:lumMod val="75000"/>
                    <a:lumOff val="25000"/>
                  </a:schemeClr>
                </a:solidFill>
              </a:rPr>
              <a:t>RVHP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013517" y="2545976"/>
            <a:ext cx="3086502" cy="1850270"/>
          </a:xfrm>
        </p:spPr>
        <p:txBody>
          <a:bodyPr anchor="ctr">
            <a:normAutofit/>
          </a:bodyPr>
          <a:lstStyle/>
          <a:p>
            <a:pPr algn="l"/>
            <a:r>
              <a:rPr lang="en-US" dirty="0" err="1"/>
              <a:t>Ekonomická</a:t>
            </a:r>
            <a:r>
              <a:rPr lang="en-US" dirty="0"/>
              <a:t> </a:t>
            </a:r>
            <a:r>
              <a:rPr lang="en-US" dirty="0" err="1"/>
              <a:t>spolupráce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31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en-US" sz="6600"/>
              <a:t>RVHP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/>
          </a:bodyPr>
          <a:lstStyle/>
          <a:p>
            <a:r>
              <a:rPr lang="cs-CZ" sz="2000" noProof="1"/>
              <a:t>Založena 05. až 08. ledna 1949 v Moskvě </a:t>
            </a:r>
          </a:p>
          <a:p>
            <a:r>
              <a:rPr lang="cs-CZ" sz="2000" noProof="1"/>
              <a:t>Zakládací členské státy Bulharsko, Maďarsko, Polsko, Československo a SSSR.</a:t>
            </a:r>
          </a:p>
          <a:p>
            <a:r>
              <a:rPr lang="cs-CZ" sz="2000" noProof="1"/>
              <a:t>1949  přistoupila Albánie (vysoupila 1961)</a:t>
            </a:r>
          </a:p>
          <a:p>
            <a:r>
              <a:rPr lang="cs-CZ" sz="2000" noProof="1"/>
              <a:t>1950 přistoupilo  Východní Německo</a:t>
            </a:r>
          </a:p>
          <a:p>
            <a:r>
              <a:rPr lang="cs-CZ" sz="2000" noProof="1"/>
              <a:t>Následně Mongolsko, Kuba a Vietnam</a:t>
            </a:r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0857822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85241" y="1008993"/>
            <a:ext cx="9231410" cy="3542045"/>
          </a:xfrm>
        </p:spPr>
        <p:txBody>
          <a:bodyPr anchor="b">
            <a:normAutofit/>
          </a:bodyPr>
          <a:lstStyle/>
          <a:p>
            <a:pPr algn="l"/>
            <a:r>
              <a:rPr lang="en-GB" sz="11500" b="1"/>
              <a:t>Plán Monneta a Schumanna</a:t>
            </a:r>
            <a:endParaRPr lang="en-US" sz="1150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85241" y="4582814"/>
            <a:ext cx="7132335" cy="1312657"/>
          </a:xfrm>
        </p:spPr>
        <p:txBody>
          <a:bodyPr anchor="t">
            <a:normAutofit/>
          </a:bodyPr>
          <a:lstStyle/>
          <a:p>
            <a:pPr algn="l"/>
            <a:r>
              <a:rPr lang="en-US" dirty="0" err="1"/>
              <a:t>Integrace</a:t>
            </a:r>
            <a:r>
              <a:rPr lang="en-US" dirty="0"/>
              <a:t> </a:t>
            </a:r>
            <a:r>
              <a:rPr lang="en-US" dirty="0" err="1"/>
              <a:t>Evropy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0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en-US" sz="6100"/>
              <a:t>Jean Omer Marie Gabriel Monnet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/>
          </a:bodyPr>
          <a:lstStyle/>
          <a:p>
            <a:r>
              <a:rPr lang="cs-CZ" sz="2400" noProof="1"/>
              <a:t>Monnet ( 09. listopadu  1888 – 16. března1979). Francouzský politik, ekonom a diplomat.  </a:t>
            </a:r>
          </a:p>
          <a:p>
            <a:r>
              <a:rPr lang="cs-CZ" sz="2400" noProof="1"/>
              <a:t>Otec evropské integrace</a:t>
            </a:r>
          </a:p>
          <a:p>
            <a:r>
              <a:rPr lang="cs-CZ" sz="2400" noProof="1"/>
              <a:t>Nikdy nebyl  zvolen do veřejné funkce, vizionář integrace</a:t>
            </a:r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0893068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en-US" sz="4600"/>
              <a:t>Monnetova pozice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/>
          </a:bodyPr>
          <a:lstStyle/>
          <a:p>
            <a:r>
              <a:rPr lang="cs-CZ" sz="2400" noProof="1"/>
              <a:t>Jediné řešení:</a:t>
            </a:r>
          </a:p>
          <a:p>
            <a:r>
              <a:rPr lang="cs-CZ" sz="2400" noProof="1"/>
              <a:t>Evropa silná tak, aby  udržela USA uvnitř Evropy, Sovětský svaz mimo Evropu a zajistila světový mír</a:t>
            </a:r>
          </a:p>
        </p:txBody>
      </p:sp>
    </p:spTree>
    <p:extLst>
      <p:ext uri="{BB962C8B-B14F-4D97-AF65-F5344CB8AC3E}">
        <p14:creationId xmlns:p14="http://schemas.microsoft.com/office/powerpoint/2010/main" val="24103527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en-US" sz="5100"/>
              <a:t>Monnetův  plán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/>
          </a:bodyPr>
          <a:lstStyle/>
          <a:p>
            <a:r>
              <a:rPr lang="cs-CZ" sz="2400" noProof="1"/>
              <a:t>Má-li Francie kontrolovat  těžký průmysl Německa, musí  Německu dovolit kontrolovat  těžký průmysl Francie,</a:t>
            </a:r>
          </a:p>
          <a:p>
            <a:r>
              <a:rPr lang="cs-CZ" sz="2400" noProof="1"/>
              <a:t>Evropské společenství uhlí a oceli</a:t>
            </a:r>
          </a:p>
          <a:p>
            <a:r>
              <a:rPr lang="cs-CZ" sz="2400" noProof="1"/>
              <a:t> Jean Monnet byl oficiálně jmenován do čela Commissariat général au Plan</a:t>
            </a:r>
          </a:p>
        </p:txBody>
      </p:sp>
    </p:spTree>
    <p:extLst>
      <p:ext uri="{BB962C8B-B14F-4D97-AF65-F5344CB8AC3E}">
        <p14:creationId xmlns:p14="http://schemas.microsoft.com/office/powerpoint/2010/main" val="27330664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en-US" sz="4600"/>
              <a:t>Robert Schumann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/>
          </a:bodyPr>
          <a:lstStyle/>
          <a:p>
            <a:r>
              <a:rPr lang="cs-CZ" sz="2200" noProof="1"/>
              <a:t>Robert Schuman (29. června 1886 – 4.září 1963), německo francouzské kořeny,  nezávislý myslitel a státník, dvakrát předseda francouzské vlády, ministr financí a  zahraničních věcí</a:t>
            </a:r>
          </a:p>
          <a:p>
            <a:r>
              <a:rPr lang="cs-CZ" sz="2200" noProof="1"/>
              <a:t>Autor deklarace  09.05.1950 -  navržení ESUO</a:t>
            </a:r>
          </a:p>
          <a:p>
            <a:r>
              <a:rPr lang="cs-CZ" sz="2200" noProof="1"/>
              <a:t>http://www.youtube.com/watch?v=c0dsdgpFjGo</a:t>
            </a:r>
          </a:p>
        </p:txBody>
      </p:sp>
    </p:spTree>
    <p:extLst>
      <p:ext uri="{BB962C8B-B14F-4D97-AF65-F5344CB8AC3E}">
        <p14:creationId xmlns:p14="http://schemas.microsoft.com/office/powerpoint/2010/main" val="41227418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en-US" sz="5100"/>
              <a:t>Deklarace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/>
          </a:bodyPr>
          <a:lstStyle/>
          <a:p>
            <a:r>
              <a:rPr lang="cs-CZ" sz="1900" noProof="1"/>
              <a:t>Světový mír by nemohl být zachován bez tvůrčího úsilí, jež je úměrné nebezpečí, která tento mír ohrožují.</a:t>
            </a:r>
          </a:p>
          <a:p>
            <a:r>
              <a:rPr lang="cs-CZ" sz="1900" noProof="1"/>
              <a:t>Evropa se nevytvoří najednou nebo podle jednoho plánu. Uskuteční se naplňováním konkréteních cílů, vytvářejíc nejprve skutečnou solidaritu.</a:t>
            </a:r>
          </a:p>
          <a:p>
            <a:r>
              <a:rPr lang="cs-CZ" sz="1900" noProof="1"/>
              <a:t>Zavedení společné výroby uhlí a ocel změní situaci v oblastech, kde se odedávna vyráběly zbraně pro války, jejichž obětmi byl  nejčastěji tyto oblasti samy</a:t>
            </a:r>
          </a:p>
        </p:txBody>
      </p:sp>
    </p:spTree>
    <p:extLst>
      <p:ext uri="{BB962C8B-B14F-4D97-AF65-F5344CB8AC3E}">
        <p14:creationId xmlns:p14="http://schemas.microsoft.com/office/powerpoint/2010/main" val="4082361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r>
              <a:rPr lang="cs-CZ" sz="7200" noProof="1"/>
              <a:t>Imperialismus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240" y="2969469"/>
            <a:ext cx="8074815" cy="2800395"/>
          </a:xfrm>
        </p:spPr>
        <p:txBody>
          <a:bodyPr anchor="t">
            <a:normAutofit/>
          </a:bodyPr>
          <a:lstStyle/>
          <a:p>
            <a:r>
              <a:rPr lang="cs-CZ" sz="2400" noProof="1"/>
              <a:t>Průmyslové bohatství</a:t>
            </a:r>
          </a:p>
          <a:p>
            <a:r>
              <a:rPr lang="cs-CZ" sz="2400" noProof="1"/>
              <a:t>Znalosti</a:t>
            </a:r>
          </a:p>
          <a:p>
            <a:r>
              <a:rPr lang="cs-CZ" sz="2400" noProof="1"/>
              <a:t>Moderní technologie</a:t>
            </a:r>
          </a:p>
          <a:p>
            <a:r>
              <a:rPr lang="cs-CZ" sz="2400" noProof="1"/>
              <a:t>Rozvoj společnosti – Belle Epoque (1871-1914)</a:t>
            </a:r>
          </a:p>
          <a:p>
            <a:r>
              <a:rPr lang="cs-CZ" sz="2400" noProof="1"/>
              <a:t>Převaha Evropy nad ostatním světem</a:t>
            </a:r>
          </a:p>
        </p:txBody>
      </p:sp>
    </p:spTree>
    <p:extLst>
      <p:ext uri="{BB962C8B-B14F-4D97-AF65-F5344CB8AC3E}">
        <p14:creationId xmlns:p14="http://schemas.microsoft.com/office/powerpoint/2010/main" val="1853601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en-US" sz="4600"/>
              <a:t>Schumann position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2400"/>
              <a:t>„Prostřednictvím soustředění základní výroby a zřízením nové Vysoké autority, jejíž rozhodnutí budou závazná pro Francii, Německo a další země, které se připojí, představuje tento návrh první konkrétní krok k evropské federaci, nezbytné pro zachování míru.“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0445562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en-GB" sz="4600"/>
              <a:t>Pozice Konrada Adenauera</a:t>
            </a:r>
            <a:endParaRPr lang="en-US" sz="460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/>
          </a:bodyPr>
          <a:lstStyle/>
          <a:p>
            <a:pPr lvl="0"/>
            <a:r>
              <a:rPr lang="cs-CZ" sz="2400" noProof="1"/>
              <a:t>Spolupráce s Francií</a:t>
            </a:r>
          </a:p>
          <a:p>
            <a:pPr lvl="0"/>
            <a:r>
              <a:rPr lang="cs-CZ" sz="2400" noProof="1"/>
              <a:t>Evropská intergrace</a:t>
            </a:r>
          </a:p>
          <a:p>
            <a:pPr lvl="0"/>
            <a:r>
              <a:rPr lang="cs-CZ" sz="2400" noProof="1"/>
              <a:t>Atlantické partnerství</a:t>
            </a:r>
          </a:p>
          <a:p>
            <a:pPr lvl="0"/>
            <a:r>
              <a:rPr lang="cs-CZ" sz="2400" noProof="1"/>
              <a:t>Sjednocení Německa</a:t>
            </a:r>
          </a:p>
        </p:txBody>
      </p:sp>
    </p:spTree>
    <p:extLst>
      <p:ext uri="{BB962C8B-B14F-4D97-AF65-F5344CB8AC3E}">
        <p14:creationId xmlns:p14="http://schemas.microsoft.com/office/powerpoint/2010/main" val="33242488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en-US" sz="6600"/>
              <a:t>Sdílení moci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/>
          </a:bodyPr>
          <a:lstStyle/>
          <a:p>
            <a:r>
              <a:rPr lang="cs-CZ" sz="2000" noProof="1"/>
              <a:t>Výroba uhlí a oceli Francie a Německa byla dána pod společnou  Vysokou autoritu</a:t>
            </a:r>
          </a:p>
          <a:p>
            <a:r>
              <a:rPr lang="cs-CZ" sz="2000" noProof="1"/>
              <a:t>Cíl federalizace Evropy – cesta k trvalému míru</a:t>
            </a:r>
          </a:p>
          <a:p>
            <a:r>
              <a:rPr lang="cs-CZ" sz="2000" noProof="1"/>
              <a:t>Belgie, Francie, Itálie, Luxembursko, Německo a Nizozemsko – zakládací členské státy</a:t>
            </a:r>
          </a:p>
          <a:p>
            <a:r>
              <a:rPr lang="cs-CZ" sz="2000" noProof="1"/>
              <a:t>1957 – Římské  smlouvy – EHS a Euroatom </a:t>
            </a:r>
          </a:p>
        </p:txBody>
      </p:sp>
    </p:spTree>
    <p:extLst>
      <p:ext uri="{BB962C8B-B14F-4D97-AF65-F5344CB8AC3E}">
        <p14:creationId xmlns:p14="http://schemas.microsoft.com/office/powerpoint/2010/main" val="4473842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en-US" sz="6600"/>
              <a:t>Jeden trh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/>
          </a:bodyPr>
          <a:lstStyle/>
          <a:p>
            <a:r>
              <a:rPr lang="cs-CZ" sz="2400" noProof="1"/>
              <a:t>1986 podepsán Jednotný Evropský akt – šestiteletý plán  vytvoření jednotného ervopského trhu</a:t>
            </a:r>
          </a:p>
          <a:p>
            <a:r>
              <a:rPr lang="cs-CZ" sz="2400" noProof="1"/>
              <a:t>Čtyři svobody (volný pohyb služeb, osob, zboží a kapitálu) Trh je  dobudován v roce 1993.</a:t>
            </a:r>
          </a:p>
          <a:p>
            <a:r>
              <a:rPr lang="cs-CZ" sz="2400" noProof="1"/>
              <a:t>1993 Maastrichtská smlouva o evropské unii</a:t>
            </a:r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2680900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en-US" sz="5100"/>
              <a:t>Kodaňská kriteria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/>
          </a:bodyPr>
          <a:lstStyle/>
          <a:p>
            <a:r>
              <a:rPr lang="cs-CZ" sz="2000" noProof="1"/>
              <a:t>Politická (institucionální stabilita, demokracie a právní stát,dodržování lidských práv a práv menšin)</a:t>
            </a:r>
          </a:p>
          <a:p>
            <a:r>
              <a:rPr lang="cs-CZ" sz="2000" noProof="1"/>
              <a:t>Ekonomická (fungujíci tržní hospodářství, schopnost vydržet tlak konkurence na vnitřním trhu EU)</a:t>
            </a:r>
          </a:p>
          <a:p>
            <a:r>
              <a:rPr lang="cs-CZ" sz="2000" noProof="1"/>
              <a:t>Schopnost dostát závazkům vyplývajícím  z členství v EU, včetne HMU</a:t>
            </a:r>
          </a:p>
        </p:txBody>
      </p:sp>
    </p:spTree>
    <p:extLst>
      <p:ext uri="{BB962C8B-B14F-4D97-AF65-F5344CB8AC3E}">
        <p14:creationId xmlns:p14="http://schemas.microsoft.com/office/powerpoint/2010/main" val="32600492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en-US" sz="3600"/>
              <a:t>Maastrichtská kriteria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1700" noProof="1"/>
              <a:t>Cenová stabilita – průměná roční inflace nesmí překročit o více než 1,5 pb roční inflace tří  členských zemí s nejlepšími hodnotami inflace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1700" noProof="1"/>
              <a:t>Stabilita devizového kurzu dva roky před vstupem nesmí dojít k devalvaci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1700" noProof="1"/>
              <a:t>Konvergence dlouhodobých úrokových sazeb – dlouhodobá úroková míra nesmí  překročit o 2 pb průměr  tří členských zemí s nejlepšími výsledky cenové stability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1700" noProof="1"/>
              <a:t>Veřejné finance  (Veřejný dluh na HDP nesmí překročit 60% a deficit veřeného rozpočtu na HDP nesmí překročit 3%)</a:t>
            </a:r>
          </a:p>
          <a:p>
            <a:pPr marL="457200" indent="-457200">
              <a:buFont typeface="+mj-lt"/>
              <a:buAutoNum type="arabicPeriod"/>
            </a:pPr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1834004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en-US" sz="5600"/>
              <a:t>Eurozóna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/>
          </a:bodyPr>
          <a:lstStyle/>
          <a:p>
            <a:r>
              <a:rPr lang="cs-CZ" sz="2400" noProof="1"/>
              <a:t>22 členských států</a:t>
            </a:r>
          </a:p>
          <a:p>
            <a:r>
              <a:rPr lang="cs-CZ" sz="2400" noProof="1"/>
              <a:t>ČR se zavázala při vstupu  přijmout euro a vstoupit  do eurozóny, termí určí vláda (referendum).</a:t>
            </a:r>
          </a:p>
          <a:p>
            <a:r>
              <a:rPr lang="cs-CZ" sz="2400" noProof="1"/>
              <a:t>Závazek vyplývá  z přístupové smlouvy (multilaterální)</a:t>
            </a:r>
          </a:p>
        </p:txBody>
      </p:sp>
    </p:spTree>
    <p:extLst>
      <p:ext uri="{BB962C8B-B14F-4D97-AF65-F5344CB8AC3E}">
        <p14:creationId xmlns:p14="http://schemas.microsoft.com/office/powerpoint/2010/main" val="1277500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r>
              <a:rPr lang="en-US" sz="7200"/>
              <a:t>Moc Evropy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240" y="2969469"/>
            <a:ext cx="8074815" cy="2800395"/>
          </a:xfrm>
        </p:spPr>
        <p:txBody>
          <a:bodyPr anchor="t">
            <a:normAutofit/>
          </a:bodyPr>
          <a:lstStyle/>
          <a:p>
            <a:r>
              <a:rPr lang="cs-CZ" sz="2200" noProof="1"/>
              <a:t>Britské impérium – nad ním Slunce nezapadá (33 milionů Km2, 458 milionů  obyvatel)</a:t>
            </a:r>
          </a:p>
          <a:p>
            <a:r>
              <a:rPr lang="cs-CZ" sz="2200" noProof="1"/>
              <a:t>Hlavní cíl evropských mocností  ochrana  zájmů, ochrana proti volné soutěži</a:t>
            </a:r>
          </a:p>
          <a:p>
            <a:r>
              <a:rPr lang="cs-CZ" sz="2200" noProof="1"/>
              <a:t>Průmyslová výroba znamenala ohromný  nárůst  výroby  zbraní</a:t>
            </a:r>
          </a:p>
          <a:p>
            <a:r>
              <a:rPr lang="cs-CZ" sz="2200" noProof="1"/>
              <a:t>Světový zápas o vliv  (konflikt zájmů) se stal  konfliktem  vnitroevropským</a:t>
            </a:r>
          </a:p>
        </p:txBody>
      </p:sp>
    </p:spTree>
    <p:extLst>
      <p:ext uri="{BB962C8B-B14F-4D97-AF65-F5344CB8AC3E}">
        <p14:creationId xmlns:p14="http://schemas.microsoft.com/office/powerpoint/2010/main" val="2865566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r>
              <a:rPr lang="en-US" sz="5000"/>
              <a:t>Mezinárodní ad hoc spolupráce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240" y="2969469"/>
            <a:ext cx="8074815" cy="2800395"/>
          </a:xfrm>
        </p:spPr>
        <p:txBody>
          <a:bodyPr anchor="t">
            <a:normAutofit/>
          </a:bodyPr>
          <a:lstStyle/>
          <a:p>
            <a:r>
              <a:rPr lang="cs-CZ" sz="2400" noProof="1"/>
              <a:t>Jen tam, kde je společný zájem, </a:t>
            </a:r>
          </a:p>
          <a:p>
            <a:r>
              <a:rPr lang="cs-CZ" sz="2400" noProof="1"/>
              <a:t>Žádný stát není tak silný, aby celou Evropu ovládl</a:t>
            </a:r>
          </a:p>
          <a:p>
            <a:r>
              <a:rPr lang="cs-CZ" sz="2400" noProof="1"/>
              <a:t>Každý pokus o  vládnutí  narazí na účinný odpor</a:t>
            </a:r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964459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B7289CB-30DE-5B58-BBCD-358ACB499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cs-CZ" sz="5600"/>
              <a:t>Mírová smlouva z Versailles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E59DBC-F762-6FEE-7816-DAC31AADF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/>
          </a:bodyPr>
          <a:lstStyle/>
          <a:p>
            <a:r>
              <a:rPr lang="cs-CZ" sz="1500"/>
              <a:t>Článek 231 (tzv. </a:t>
            </a:r>
            <a:r>
              <a:rPr lang="cs-CZ" sz="1500" i="1"/>
              <a:t>war guilt clause</a:t>
            </a:r>
            <a:r>
              <a:rPr lang="cs-CZ" sz="1500"/>
              <a:t>) připsal Německu a jeho spojencům odpovědnost za vypuknutí první světové války.</a:t>
            </a:r>
          </a:p>
          <a:p>
            <a:r>
              <a:rPr lang="cs-CZ" sz="1500"/>
              <a:t>Německo ztratilo asi 13 % území a 10 % obyvatelstva -Alsasko-Lotrinsko vráceno Francii.</a:t>
            </a:r>
          </a:p>
          <a:p>
            <a:r>
              <a:rPr lang="cs-CZ" sz="1500"/>
              <a:t>Demilitarizace Německá armáda omezena na 100 000 vojáků.</a:t>
            </a:r>
          </a:p>
          <a:p>
            <a:r>
              <a:rPr lang="cs-CZ" sz="1500"/>
              <a:t>Zrušena povinná vojenská služba. Zákaz tanků, těžkého dělostřelectva, vojenského letectva a ponorek.</a:t>
            </a:r>
          </a:p>
          <a:p>
            <a:r>
              <a:rPr lang="cs-CZ" sz="1500"/>
              <a:t>Válečné reparace vítězným státům 132 miliard zlatých marek.</a:t>
            </a:r>
          </a:p>
          <a:p>
            <a:endParaRPr lang="cs-CZ" sz="1500"/>
          </a:p>
          <a:p>
            <a:endParaRPr lang="cs-CZ" sz="1500"/>
          </a:p>
        </p:txBody>
      </p:sp>
    </p:spTree>
    <p:extLst>
      <p:ext uri="{BB962C8B-B14F-4D97-AF65-F5344CB8AC3E}">
        <p14:creationId xmlns:p14="http://schemas.microsoft.com/office/powerpoint/2010/main" val="1514778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en-US" sz="4600"/>
              <a:t>Dopad ad hoc spolupráce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/>
          </a:bodyPr>
          <a:lstStyle/>
          <a:p>
            <a:r>
              <a:rPr lang="cs-CZ" sz="1500" noProof="1"/>
              <a:t> Ad hoc spolupráce je pojímána jako alternativa války</a:t>
            </a:r>
          </a:p>
          <a:p>
            <a:r>
              <a:rPr lang="cs-CZ" sz="1500" noProof="1"/>
              <a:t>Snaha vyhnout  se  konfliktu (Locarno, Mnichov)</a:t>
            </a:r>
          </a:p>
          <a:p>
            <a:r>
              <a:rPr lang="cs-CZ" sz="1500" noProof="1"/>
              <a:t>Locarnské dohody 1925 -  </a:t>
            </a:r>
            <a:r>
              <a:rPr lang="cs-CZ" sz="1500"/>
              <a:t>Rýnský garanční pakt. Německo uznalo nedotknutelnost svých západních hranic s Francií a Belgií.</a:t>
            </a:r>
          </a:p>
          <a:p>
            <a:r>
              <a:rPr lang="cs-CZ" sz="1500"/>
              <a:t>Porušení mělo být považováno za akt agrese.</a:t>
            </a:r>
          </a:p>
          <a:p>
            <a:r>
              <a:rPr lang="cs-CZ" sz="1500"/>
              <a:t>Mnichovská dohoda 29.9.1938</a:t>
            </a:r>
          </a:p>
          <a:p>
            <a:endParaRPr lang="cs-CZ" sz="1500" noProof="1"/>
          </a:p>
          <a:p>
            <a:r>
              <a:rPr lang="cs-CZ" sz="1500" noProof="1"/>
              <a:t>Vede jen ke krátkodobým  řešením – nemá dlouhodobé dopady</a:t>
            </a:r>
          </a:p>
        </p:txBody>
      </p:sp>
    </p:spTree>
    <p:extLst>
      <p:ext uri="{BB962C8B-B14F-4D97-AF65-F5344CB8AC3E}">
        <p14:creationId xmlns:p14="http://schemas.microsoft.com/office/powerpoint/2010/main" val="1518328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en-US" sz="4100"/>
              <a:t>Panevropská unie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/>
          </a:bodyPr>
          <a:lstStyle/>
          <a:p>
            <a:r>
              <a:rPr lang="cs-CZ" sz="2400" noProof="1"/>
              <a:t>1926 první  Pan-European Congress, svolaný Coudenhove-Kalergi. </a:t>
            </a:r>
          </a:p>
          <a:p>
            <a:r>
              <a:rPr lang="cs-CZ" sz="2400" noProof="1"/>
              <a:t>Podle něho  čtyři mocenská centra:</a:t>
            </a:r>
          </a:p>
          <a:p>
            <a:r>
              <a:rPr lang="cs-CZ" sz="2400" noProof="1"/>
              <a:t>Sovětská sféra vlivu, Britské impérium, východní Asie a USA</a:t>
            </a:r>
          </a:p>
          <a:p>
            <a:r>
              <a:rPr lang="cs-CZ" sz="2400" noProof="1"/>
              <a:t>Potřeba nového centra unie Evropy bez VB a SSSR</a:t>
            </a:r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022382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en-US" sz="4100"/>
              <a:t>Potřeba funkční dlouhodobé  spolupráce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/>
          </a:bodyPr>
          <a:lstStyle/>
          <a:p>
            <a:r>
              <a:rPr lang="cs-CZ" sz="2400" noProof="1"/>
              <a:t>Potřeba  funkční mezinárodní  organizace </a:t>
            </a:r>
          </a:p>
          <a:p>
            <a:r>
              <a:rPr lang="cs-CZ" sz="2400" noProof="1"/>
              <a:t>Mezinárodní rozhodovací proces</a:t>
            </a:r>
          </a:p>
          <a:p>
            <a:r>
              <a:rPr lang="cs-CZ" sz="2400" noProof="1"/>
              <a:t>Bariéra  hranic suverenních států překážka  funkční dlouhodobé spolupráce</a:t>
            </a:r>
          </a:p>
        </p:txBody>
      </p:sp>
    </p:spTree>
    <p:extLst>
      <p:ext uri="{BB962C8B-B14F-4D97-AF65-F5344CB8AC3E}">
        <p14:creationId xmlns:p14="http://schemas.microsoft.com/office/powerpoint/2010/main" val="170526111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1144</Words>
  <Application>Microsoft Macintosh PowerPoint</Application>
  <PresentationFormat>Širokoúhlá obrazovka</PresentationFormat>
  <Paragraphs>152</Paragraphs>
  <Slides>36</Slides>
  <Notes>1</Notes>
  <HiddenSlides>0</HiddenSlides>
  <MMClips>1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0" baseType="lpstr">
      <vt:lpstr>Aptos</vt:lpstr>
      <vt:lpstr>Aptos Display</vt:lpstr>
      <vt:lpstr>Arial</vt:lpstr>
      <vt:lpstr>Motiv Office</vt:lpstr>
      <vt:lpstr>Evropská integrace</vt:lpstr>
      <vt:lpstr>Charakter Evropy</vt:lpstr>
      <vt:lpstr>Imperialismus </vt:lpstr>
      <vt:lpstr>Moc Evropy</vt:lpstr>
      <vt:lpstr>Mezinárodní ad hoc spolupráce</vt:lpstr>
      <vt:lpstr>Mírová smlouva z Versailles</vt:lpstr>
      <vt:lpstr>Dopad ad hoc spolupráce</vt:lpstr>
      <vt:lpstr>Panevropská unie </vt:lpstr>
      <vt:lpstr>Potřeba funkční dlouhodobé  spolupráce</vt:lpstr>
      <vt:lpstr>Poválečné  uspořádání</vt:lpstr>
      <vt:lpstr>Dopady</vt:lpstr>
      <vt:lpstr>Potřeba integrace</vt:lpstr>
      <vt:lpstr>Jaltská konference</vt:lpstr>
      <vt:lpstr>Postupimská konference</vt:lpstr>
      <vt:lpstr>Marshallův plán </vt:lpstr>
      <vt:lpstr>Marsallova pomoc</vt:lpstr>
      <vt:lpstr>Podmínky pro evropské státy</vt:lpstr>
      <vt:lpstr>Sovětská protiopatření</vt:lpstr>
      <vt:lpstr>Kominforma </vt:lpstr>
      <vt:lpstr>Varšavská smlouva</vt:lpstr>
      <vt:lpstr>Varšavská smlouva</vt:lpstr>
      <vt:lpstr>RVHP</vt:lpstr>
      <vt:lpstr>RVHP</vt:lpstr>
      <vt:lpstr>Plán Monneta a Schumanna</vt:lpstr>
      <vt:lpstr>Jean Omer Marie Gabriel Monnet </vt:lpstr>
      <vt:lpstr>Monnetova pozice</vt:lpstr>
      <vt:lpstr>Monnetův  plán</vt:lpstr>
      <vt:lpstr>Robert Schumann</vt:lpstr>
      <vt:lpstr>Deklarace</vt:lpstr>
      <vt:lpstr>Schumann position</vt:lpstr>
      <vt:lpstr>Pozice Konrada Adenauera</vt:lpstr>
      <vt:lpstr>Sdílení moci</vt:lpstr>
      <vt:lpstr>Jeden trh</vt:lpstr>
      <vt:lpstr>Kodaňská kriteria </vt:lpstr>
      <vt:lpstr>Maastrichtská kriteria</vt:lpstr>
      <vt:lpstr>Eurozóna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Cyril Svoboda</dc:creator>
  <cp:lastModifiedBy>Cyril Svoboda</cp:lastModifiedBy>
  <cp:revision>1</cp:revision>
  <dcterms:created xsi:type="dcterms:W3CDTF">2026-03-04T09:32:27Z</dcterms:created>
  <dcterms:modified xsi:type="dcterms:W3CDTF">2026-03-04T09:57:52Z</dcterms:modified>
</cp:coreProperties>
</file>