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52" r:id="rId3"/>
    <p:sldId id="353" r:id="rId4"/>
    <p:sldId id="354" r:id="rId5"/>
    <p:sldId id="355" r:id="rId6"/>
    <p:sldId id="363" r:id="rId7"/>
    <p:sldId id="364" r:id="rId8"/>
    <p:sldId id="356" r:id="rId9"/>
    <p:sldId id="414" r:id="rId10"/>
    <p:sldId id="410" r:id="rId11"/>
    <p:sldId id="411" r:id="rId12"/>
    <p:sldId id="420" r:id="rId13"/>
    <p:sldId id="412" r:id="rId14"/>
    <p:sldId id="413" r:id="rId15"/>
    <p:sldId id="417" r:id="rId16"/>
    <p:sldId id="418" r:id="rId17"/>
    <p:sldId id="415" r:id="rId18"/>
    <p:sldId id="416" r:id="rId19"/>
    <p:sldId id="408" r:id="rId20"/>
    <p:sldId id="357" r:id="rId21"/>
    <p:sldId id="358" r:id="rId22"/>
    <p:sldId id="400" r:id="rId23"/>
    <p:sldId id="359" r:id="rId24"/>
    <p:sldId id="401" r:id="rId25"/>
    <p:sldId id="360" r:id="rId26"/>
    <p:sldId id="419" r:id="rId27"/>
    <p:sldId id="365" r:id="rId28"/>
    <p:sldId id="366" r:id="rId29"/>
    <p:sldId id="367" r:id="rId30"/>
    <p:sldId id="368" r:id="rId31"/>
    <p:sldId id="369" r:id="rId32"/>
    <p:sldId id="370" r:id="rId33"/>
    <p:sldId id="371" r:id="rId34"/>
    <p:sldId id="372" r:id="rId35"/>
    <p:sldId id="373" r:id="rId36"/>
    <p:sldId id="374" r:id="rId37"/>
    <p:sldId id="375" r:id="rId38"/>
    <p:sldId id="378" r:id="rId39"/>
    <p:sldId id="407" r:id="rId40"/>
    <p:sldId id="379" r:id="rId41"/>
    <p:sldId id="362" r:id="rId42"/>
    <p:sldId id="381" r:id="rId43"/>
    <p:sldId id="405" r:id="rId44"/>
    <p:sldId id="406" r:id="rId45"/>
    <p:sldId id="376" r:id="rId46"/>
    <p:sldId id="403" r:id="rId47"/>
    <p:sldId id="404" r:id="rId48"/>
    <p:sldId id="382" r:id="rId49"/>
    <p:sldId id="377" r:id="rId50"/>
    <p:sldId id="383" r:id="rId51"/>
    <p:sldId id="384" r:id="rId52"/>
    <p:sldId id="385" r:id="rId53"/>
    <p:sldId id="386" r:id="rId54"/>
    <p:sldId id="387" r:id="rId55"/>
    <p:sldId id="388" r:id="rId56"/>
    <p:sldId id="389" r:id="rId57"/>
    <p:sldId id="390" r:id="rId58"/>
    <p:sldId id="391" r:id="rId59"/>
    <p:sldId id="392" r:id="rId60"/>
    <p:sldId id="393" r:id="rId61"/>
    <p:sldId id="394" r:id="rId62"/>
    <p:sldId id="395" r:id="rId63"/>
    <p:sldId id="396" r:id="rId64"/>
    <p:sldId id="397" r:id="rId65"/>
    <p:sldId id="398" r:id="rId66"/>
    <p:sldId id="399" r:id="rId6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FF627B5-2682-1544-B2D8-4C5D4CCC051E}">
          <p14:sldIdLst>
            <p14:sldId id="256"/>
          </p14:sldIdLst>
        </p14:section>
        <p14:section name="Default Section" id="{BC7EA97C-279A-8143-B08A-45D0A697F645}">
          <p14:sldIdLst/>
        </p14:section>
        <p14:section name="Untitled Section" id="{9F5A8798-9AA4-1E48-AB72-A834CC9CE354}">
          <p14:sldIdLst>
            <p14:sldId id="352"/>
            <p14:sldId id="353"/>
            <p14:sldId id="354"/>
            <p14:sldId id="355"/>
            <p14:sldId id="363"/>
            <p14:sldId id="364"/>
            <p14:sldId id="356"/>
            <p14:sldId id="414"/>
            <p14:sldId id="410"/>
            <p14:sldId id="411"/>
            <p14:sldId id="420"/>
            <p14:sldId id="412"/>
            <p14:sldId id="413"/>
            <p14:sldId id="417"/>
            <p14:sldId id="418"/>
            <p14:sldId id="415"/>
            <p14:sldId id="416"/>
            <p14:sldId id="408"/>
            <p14:sldId id="357"/>
            <p14:sldId id="358"/>
            <p14:sldId id="400"/>
            <p14:sldId id="359"/>
            <p14:sldId id="401"/>
            <p14:sldId id="360"/>
            <p14:sldId id="419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8"/>
            <p14:sldId id="407"/>
            <p14:sldId id="379"/>
            <p14:sldId id="362"/>
            <p14:sldId id="381"/>
            <p14:sldId id="405"/>
            <p14:sldId id="406"/>
            <p14:sldId id="376"/>
            <p14:sldId id="403"/>
            <p14:sldId id="404"/>
            <p14:sldId id="382"/>
            <p14:sldId id="377"/>
            <p14:sldId id="383"/>
            <p14:sldId id="384"/>
            <p14:sldId id="385"/>
            <p14:sldId id="386"/>
            <p14:sldId id="387"/>
            <p14:sldId id="388"/>
            <p14:sldId id="389"/>
            <p14:sldId id="390"/>
            <p14:sldId id="391"/>
            <p14:sldId id="392"/>
            <p14:sldId id="393"/>
            <p14:sldId id="394"/>
            <p14:sldId id="395"/>
            <p14:sldId id="396"/>
            <p14:sldId id="397"/>
            <p14:sldId id="398"/>
            <p14:sldId id="39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>
      <p:cViewPr varScale="1">
        <p:scale>
          <a:sx n="88" d="100"/>
          <a:sy n="88" d="100"/>
        </p:scale>
        <p:origin x="17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81D219-2B24-51EC-70E6-C512EE1763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F903A5-0C5C-2F91-65D5-0BA230809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73D306-6EA5-1953-5866-F967A2F5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FD5F3E-FB2F-7617-598F-5BD5E6309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3C338F-0A00-CD9A-0597-A5AC13BD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1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AAC838-9658-9ED1-D2D2-A1EFFA680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380E772-B843-74A3-3BC1-BD399A1F5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E53616-AA11-48BF-4F93-34C868203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720923-2A19-9C12-D5DE-E154E0829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DD9C88-D5C8-EA9A-9B6E-0CBA6A256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408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A312A1D-88A9-214F-D5A4-2D15C8D595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83C0F4-9F73-2C86-C15C-AEBF2CBF6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A21420-8716-8DE4-AB95-37C04989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E59128-A245-F3BA-BA7F-6B22AF29B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347D99-279E-5240-521C-0E3C738F0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12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1E495-1B8E-F886-6657-AC658C759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172103-85FA-4B61-AD44-F38D1217B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AEBB9E-36E4-DCDB-CF8A-5B567CC3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DB6401-03F0-FAFC-063D-DE5075853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3FB4ED-8F5C-7BFC-BD15-53545380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26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144B2E-0924-625A-2BD4-AD77211C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A62C9A7-8105-874B-6EF6-730BE4BBB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A79577-66FB-6A29-DA6B-01E0AF328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859B2F-94BD-63B0-2AF9-3192C4F52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E80D67-6F79-E2F3-53FA-D04FB99A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24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4BE4C-7932-B4D1-FAEB-4DCEA57F3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792D47-CFDC-24D4-F4AB-32A9D052AF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6179E5B-F833-E29B-9057-1773D149E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953CBB-9164-E4C2-83FF-71FFD1E5C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AB99676-CC8D-479D-FE24-E3E608856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9A56AF7-AE3A-5872-3AE2-D84388DEB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4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6B83E3-61FA-C6E2-BF9D-7079841A2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32C5EA-63C4-2295-3B31-8DB86EB1E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F1EEC41-10C5-24CF-90B9-E498C2DE4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B8291F9-6C9F-67AA-151E-776B3BC7E4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65D12B-81FE-62C8-C885-734D6BDAC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BD218F4-51C6-E1AF-85A9-1CD82F0C5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92C4E9-1E3E-8913-58A3-79C2161D7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779FDE4-DD8D-9346-7997-EDAAF5A8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43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82B8A-FB79-9B7B-D0D1-4250F9E3C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6904BB0-C361-8E98-688A-F447C06FE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5596E0-4CE4-EC0C-2FE1-42F26E93C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66AE811-0672-E226-E468-AFA7D5BB4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86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6EA04F0-EA78-7C76-E607-44E91C78B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6B5700E-57C7-5072-0117-BCBF320F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7AF9C5-8A7B-F8C2-704E-CE9D4E6B9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7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95417F-BF99-6CFB-8B7C-EAE82827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C142CA-DF2C-E737-70C2-A1B682019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F4CC2F-1467-4650-E59D-D0F38B3C2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D77D47-8A93-EBE9-1677-8A151D34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DD0DFA-62C8-89D0-2C40-F9492F4D4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767330-1EAB-5F07-5D2C-59FF3D967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62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D3DB1F-B8BC-F16B-995E-2FA89D0A3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41D455D-E26E-3466-182B-727E3AD60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08A158E-590C-DC1B-76BB-686AFC1D5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576DDC-7487-9D00-779C-8D4DEAFB3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86A01FD-9166-88F2-B540-634C35074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220B03-EE59-D938-F5D1-D486FF75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843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C930490-3E5A-17D7-868C-E83A5EB2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A3E32C9-A70A-F7E1-5629-4F150E8AF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47CF57-378D-D91A-247B-E99F4591C8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E38D53-8D44-5742-A0F9-8DF898E0EA31}" type="datetimeFigureOut">
              <a:rPr lang="cs-CZ" smtClean="0"/>
              <a:t>03.02.2026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D27C2C-F452-0414-4197-87A4DF14EE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712F83-C364-5C35-FD0C-2AB2248B0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735139-7534-2B4E-B731-49F29359E3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86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B40FC-D311-A994-2BAE-60245614E7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C876BA-C9B0-7A98-46BA-81E6C78E5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280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803A26-25DA-2B43-A659-D48D1783D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Vina kriminální (judiciální)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D583B10-0737-F246-A71A-4F2BF5A70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 zločiny  - prokazatelné činy -, kterými byl porušen zákon, náleží soud, který vysloví vinu a trest.</a:t>
            </a:r>
          </a:p>
          <a:p>
            <a:r>
              <a:rPr lang="cs-CZ" dirty="0"/>
              <a:t>Soud aplikuje zákon. 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6D3EC88-EDD2-B149-BAF9-8415F453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334399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A3057C-2641-2143-8B6B-ED0E811B9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Vina politická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B08380-1729-EA45-8D05-339F63A54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Spočívá v činech </a:t>
            </a:r>
            <a:r>
              <a:rPr lang="cs-CZ" b="1" dirty="0"/>
              <a:t>představitelů státu </a:t>
            </a:r>
            <a:r>
              <a:rPr lang="cs-CZ" dirty="0"/>
              <a:t>a </a:t>
            </a:r>
            <a:r>
              <a:rPr lang="cs-CZ" b="1" dirty="0"/>
              <a:t>v příslušnosti </a:t>
            </a:r>
            <a:r>
              <a:rPr lang="cs-CZ" dirty="0"/>
              <a:t>k určitému státu.</a:t>
            </a:r>
          </a:p>
          <a:p>
            <a:r>
              <a:rPr lang="cs-CZ" dirty="0"/>
              <a:t>Všichni občané nesou odpovědnost za to, jakou mají vládu. </a:t>
            </a:r>
          </a:p>
          <a:p>
            <a:r>
              <a:rPr lang="cs-CZ" dirty="0"/>
              <a:t>Příčina je slepá a nutná, vina je vidoucí a svobodná </a:t>
            </a:r>
          </a:p>
          <a:p>
            <a:r>
              <a:rPr lang="cs-CZ" dirty="0"/>
              <a:t>Politická vina není vždy vinou kriminální, morální. </a:t>
            </a:r>
          </a:p>
          <a:p>
            <a:r>
              <a:rPr lang="cs-CZ" dirty="0"/>
              <a:t>O politické odpovědnosti rozhoduje vítěz.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BF48F7F-23FF-E047-A4DB-EE810B361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628281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747EC1-2757-0449-B991-0F7A44C40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Kořeny politické viny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035D39-AC9A-754A-83C5-09899D91B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Každý  je součástí jistého prostředí, tradice, kulturního  světa</a:t>
            </a:r>
          </a:p>
          <a:p>
            <a:r>
              <a:rPr lang="cs-CZ" dirty="0"/>
              <a:t>Patří do jistého myšlenkového prostředí</a:t>
            </a:r>
          </a:p>
          <a:p>
            <a:r>
              <a:rPr lang="cs-CZ" dirty="0"/>
              <a:t>Navazuje na život a dílo svých předků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Jde o solidaritu s ostatními uzavřeného okruhu světa.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26A8CC3-98E4-344E-92BB-70096529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894526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C0607D-F421-F940-B17A-6F3FBEF85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Kolektivní charakter politické viny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61D92A-B0AB-9A4F-941B-8B838E0AE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Mají být všichni Němci odpovědni  za zločiny, které Němci spáchali na Němcích</a:t>
            </a:r>
          </a:p>
          <a:p>
            <a:r>
              <a:rPr lang="cs-CZ" dirty="0"/>
              <a:t>ANO – pokud Němci strpěli vznik nacistického režimu</a:t>
            </a:r>
          </a:p>
          <a:p>
            <a:r>
              <a:rPr lang="cs-CZ" dirty="0"/>
              <a:t>NE -  pokud se s ním neztotožnili, nebo mu dokonce kladli odpor.</a:t>
            </a:r>
          </a:p>
          <a:p>
            <a:r>
              <a:rPr lang="cs-CZ" dirty="0"/>
              <a:t>Vztah k systému není možné nahradit vztahem k jedinci (vůdci). Vůdce nenahrazuje svědomí 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501348D-78EC-2449-94BD-6A6382F4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3863871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B1888-600F-6D45-970B-FB977ABDA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Morální vina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A8EF98-38C6-4C4A-AF00-4E5BC9205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Každý zločin </a:t>
            </a:r>
            <a:r>
              <a:rPr lang="cs-CZ" b="1" dirty="0"/>
              <a:t>páchá určitý jedinec</a:t>
            </a:r>
            <a:r>
              <a:rPr lang="cs-CZ" dirty="0"/>
              <a:t>, a je tedy morálně odpovědný za všechno své  činy, i politické, i vojenské . Nikdy neplatí  „rozkaz je  rozkaz“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C2B9C2D-C603-D547-98AF-B4A62B717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118527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D9F5B8-BA59-0343-B13C-F80600F6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Hranice morální viny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DAD7548-FEF6-8941-9A11-CE41A73E1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Úzká skupina jedinců (ÚV KSČ, vedení NSDAP….)stojí </a:t>
            </a:r>
            <a:r>
              <a:rPr lang="cs-CZ" b="1" dirty="0"/>
              <a:t>mimo morální vinu</a:t>
            </a:r>
            <a:r>
              <a:rPr lang="cs-CZ" dirty="0"/>
              <a:t>, </a:t>
            </a:r>
            <a:r>
              <a:rPr lang="cs-CZ" b="1" dirty="0"/>
              <a:t>pokud</a:t>
            </a:r>
            <a:r>
              <a:rPr lang="cs-CZ" dirty="0"/>
              <a:t> ji sami </a:t>
            </a:r>
            <a:r>
              <a:rPr lang="cs-CZ" b="1" dirty="0"/>
              <a:t>nepociťují</a:t>
            </a:r>
            <a:r>
              <a:rPr lang="cs-CZ" dirty="0"/>
              <a:t>. Za tohoto předpokladu  nejsou schopny  ani lítosti, ani proměny. Vůči takovým lidem zbývá jen násilí.</a:t>
            </a:r>
          </a:p>
          <a:p>
            <a:r>
              <a:rPr lang="cs-CZ" dirty="0"/>
              <a:t>Morální vinu mají  i ti, kdo vědí nebo mohou vědět, o co jde a přesto  provinile bloudí (dávají se omámit, svést, koupit nebo mají strach)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1C43E79-CE4A-D743-A968-AC362FCB2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953130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127DC0-9ED3-5346-B8A4-037D90007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Formy relativizace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00B898-BA81-F448-A0E3-BB8EBF2F0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/>
              <a:t>Život </a:t>
            </a:r>
            <a:r>
              <a:rPr lang="cs-CZ" b="1" dirty="0"/>
              <a:t>v masce</a:t>
            </a:r>
            <a:r>
              <a:rPr lang="cs-CZ" dirty="0"/>
              <a:t>: Lživé prohlašování loajality vůči státní moci, institucím, zavedenému řádu</a:t>
            </a:r>
          </a:p>
          <a:p>
            <a:r>
              <a:rPr lang="cs-CZ" b="1" dirty="0"/>
              <a:t>Falešné svědomí</a:t>
            </a:r>
            <a:r>
              <a:rPr lang="cs-CZ" dirty="0"/>
              <a:t>: víra ve správnost ideologie, víra v budování lepšího světa</a:t>
            </a:r>
          </a:p>
          <a:p>
            <a:r>
              <a:rPr lang="cs-CZ" dirty="0"/>
              <a:t>Polovičatost, </a:t>
            </a:r>
            <a:r>
              <a:rPr lang="cs-CZ" b="1" dirty="0"/>
              <a:t>příležitostné připodobnění </a:t>
            </a:r>
            <a:r>
              <a:rPr lang="cs-CZ" dirty="0"/>
              <a:t>a přizpůsobení okolnostem v duchu dobrého vojáka Švejka</a:t>
            </a:r>
          </a:p>
          <a:p>
            <a:r>
              <a:rPr lang="cs-CZ" dirty="0"/>
              <a:t>Život v </a:t>
            </a:r>
            <a:r>
              <a:rPr lang="cs-CZ" b="1" dirty="0"/>
              <a:t>sebeklamu</a:t>
            </a:r>
            <a:r>
              <a:rPr lang="cs-CZ" dirty="0"/>
              <a:t>, </a:t>
            </a:r>
            <a:r>
              <a:rPr lang="cs-CZ" b="1" dirty="0"/>
              <a:t>až přijde vhodný čas</a:t>
            </a:r>
            <a:r>
              <a:rPr lang="cs-CZ" dirty="0"/>
              <a:t>, poměry změníme. Zatím se nadá nic dělat.</a:t>
            </a:r>
          </a:p>
          <a:p>
            <a:r>
              <a:rPr lang="cs-CZ" b="1" dirty="0"/>
              <a:t>Život v pasivitě</a:t>
            </a:r>
            <a:r>
              <a:rPr lang="cs-CZ" dirty="0"/>
              <a:t>. Bezmocnost omlouvá, neúčinná smrt se morálně nepožaduje. Ale selháním je zanedbávat  povinnost chopit aktivity k ochraně ohrožených.</a:t>
            </a:r>
          </a:p>
          <a:p>
            <a:r>
              <a:rPr lang="cs-CZ" b="1" dirty="0"/>
              <a:t>Vnější přizpůsobení  </a:t>
            </a:r>
            <a:r>
              <a:rPr lang="cs-CZ" dirty="0"/>
              <a:t>(souputnictví), aby člověk neztratil  své postaví, nezničil své šance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6182478-EA1D-D44F-A6FF-834381344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07021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31653D-E0D8-DB4F-A5C7-AB376A827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Metafyzická vina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76C237-7075-A245-A441-853398135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 založena na obecném principu </a:t>
            </a:r>
            <a:r>
              <a:rPr lang="cs-CZ" b="1" dirty="0"/>
              <a:t>solidarity člověka s člověkem</a:t>
            </a:r>
            <a:r>
              <a:rPr lang="cs-CZ" dirty="0"/>
              <a:t> (napřed člověk, pak muž nebo žena, Čech nebo Němec, křesťan nebo muslim……)</a:t>
            </a:r>
          </a:p>
          <a:p>
            <a:r>
              <a:rPr lang="cs-CZ" dirty="0"/>
              <a:t>Společná odpovědnost za páchání bezpráví a násilí.</a:t>
            </a:r>
          </a:p>
          <a:p>
            <a:r>
              <a:rPr lang="cs-CZ" b="1" dirty="0"/>
              <a:t>Krajní mez </a:t>
            </a:r>
            <a:r>
              <a:rPr lang="cs-CZ" dirty="0"/>
              <a:t>– absolutní volba: buď bezpodmínečně, bez vyhlídky na úspěch, bezúčelně – nasadit život, nebo raději zůstat na živu, protože úspěch je nemožný.</a:t>
            </a:r>
          </a:p>
          <a:p>
            <a:r>
              <a:rPr lang="cs-CZ" dirty="0"/>
              <a:t>Instance je Boží soud.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04D178A-1AB9-F249-9EBC-46F8B050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706852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AF415B-19D6-AA44-BFF0-E96E4E598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Individuální odpovědnost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AB65BF-9D6E-D543-A864-5677444C6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Kriminální</a:t>
            </a:r>
            <a:r>
              <a:rPr lang="en-US" dirty="0"/>
              <a:t>  (</a:t>
            </a:r>
            <a:r>
              <a:rPr lang="en-US" dirty="0" err="1"/>
              <a:t>judiciální</a:t>
            </a:r>
            <a:r>
              <a:rPr lang="en-US" dirty="0"/>
              <a:t>) vina</a:t>
            </a:r>
          </a:p>
          <a:p>
            <a:r>
              <a:rPr lang="en-US" dirty="0" err="1"/>
              <a:t>Morální</a:t>
            </a:r>
            <a:r>
              <a:rPr lang="en-US" dirty="0"/>
              <a:t>  vina</a:t>
            </a:r>
          </a:p>
          <a:p>
            <a:r>
              <a:rPr lang="en-US" dirty="0" err="1"/>
              <a:t>Metafyzická</a:t>
            </a:r>
            <a:r>
              <a:rPr lang="en-US" dirty="0"/>
              <a:t> vina</a:t>
            </a:r>
          </a:p>
          <a:p>
            <a:pPr marL="0" indent="0">
              <a:buNone/>
            </a:pP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vždycky</a:t>
            </a:r>
            <a:r>
              <a:rPr lang="en-US" dirty="0"/>
              <a:t> </a:t>
            </a:r>
            <a:r>
              <a:rPr lang="en-US" dirty="0" err="1"/>
              <a:t>individální</a:t>
            </a:r>
            <a:r>
              <a:rPr lang="en-US" dirty="0"/>
              <a:t>, </a:t>
            </a:r>
            <a:r>
              <a:rPr lang="en-US" dirty="0" err="1"/>
              <a:t>nemají</a:t>
            </a:r>
            <a:r>
              <a:rPr lang="en-US" dirty="0"/>
              <a:t> a </a:t>
            </a:r>
            <a:r>
              <a:rPr lang="en-US" dirty="0" err="1"/>
              <a:t>nemohou</a:t>
            </a:r>
            <a:r>
              <a:rPr lang="en-US" dirty="0"/>
              <a:t> </a:t>
            </a:r>
            <a:r>
              <a:rPr lang="en-US" dirty="0" err="1"/>
              <a:t>mít</a:t>
            </a:r>
            <a:r>
              <a:rPr lang="en-US" dirty="0"/>
              <a:t> </a:t>
            </a:r>
            <a:r>
              <a:rPr lang="en-US" dirty="0" err="1"/>
              <a:t>kolektivní</a:t>
            </a:r>
            <a:r>
              <a:rPr lang="en-US" dirty="0"/>
              <a:t> </a:t>
            </a:r>
            <a:r>
              <a:rPr lang="en-US" dirty="0" err="1"/>
              <a:t>charakter</a:t>
            </a:r>
            <a:r>
              <a:rPr lang="en-US" dirty="0"/>
              <a:t>,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664CB77-0B7C-CE4F-9DF0-AD190F1B1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914988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507798-8EC6-1340-B255-10A3843C0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Stud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10FE2F6-DE18-4545-A67D-72DF9A3EA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Platon:  „Kdo není schopen mít podíl studu a spravedlnosti, má být usmrcen jako nákaza obce.“</a:t>
            </a:r>
          </a:p>
          <a:p>
            <a:endParaRPr lang="cs-CZ" dirty="0"/>
          </a:p>
          <a:p>
            <a:r>
              <a:rPr lang="cs-CZ" dirty="0"/>
              <a:t>Madonna: „Na rozdíl od jiných já udělám cokoliv nejsem stejná, nemám stud.“ (píseň </a:t>
            </a:r>
            <a:r>
              <a:rPr lang="cs-CZ" dirty="0" err="1"/>
              <a:t>Burning</a:t>
            </a:r>
            <a:r>
              <a:rPr lang="cs-CZ" dirty="0"/>
              <a:t> up)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06E5774-9E46-4E4C-AAFA-06A2D6A9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749210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bg1">
              <a:lumMod val="9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0000"/>
                </a:solidFill>
              </a:rPr>
              <a:t>Politická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etika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Cyril Svoboda</a:t>
            </a:r>
          </a:p>
          <a:p>
            <a:r>
              <a:rPr lang="en-US" dirty="0" err="1"/>
              <a:t>Cyril.svoboda@seznam.cz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712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Nepravedlnost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/>
              <a:t>Nespravedlnost</a:t>
            </a:r>
            <a:r>
              <a:rPr lang="en-US" dirty="0"/>
              <a:t> je </a:t>
            </a:r>
            <a:r>
              <a:rPr lang="en-US" dirty="0" err="1"/>
              <a:t>spojena</a:t>
            </a:r>
            <a:r>
              <a:rPr lang="en-US" dirty="0"/>
              <a:t> s </a:t>
            </a:r>
            <a:r>
              <a:rPr lang="en-US" b="1" dirty="0" err="1"/>
              <a:t>pocitem</a:t>
            </a:r>
            <a:r>
              <a:rPr lang="en-US" b="1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křivdy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n-US" b="1" dirty="0" err="1">
                <a:solidFill>
                  <a:schemeClr val="tx1"/>
                </a:solidFill>
              </a:rPr>
              <a:t>Jde</a:t>
            </a:r>
            <a:r>
              <a:rPr lang="en-US" b="1" dirty="0">
                <a:solidFill>
                  <a:schemeClr val="tx1"/>
                </a:solidFill>
              </a:rPr>
              <a:t> o </a:t>
            </a:r>
            <a:r>
              <a:rPr lang="en-US" b="1" dirty="0" err="1">
                <a:solidFill>
                  <a:schemeClr val="tx1"/>
                </a:solidFill>
              </a:rPr>
              <a:t>pocit</a:t>
            </a:r>
            <a:r>
              <a:rPr lang="en-US" b="1" dirty="0">
                <a:solidFill>
                  <a:schemeClr val="tx1"/>
                </a:solidFill>
              </a:rPr>
              <a:t>.)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Člověk</a:t>
            </a:r>
            <a:r>
              <a:rPr lang="en-US" dirty="0"/>
              <a:t> se </a:t>
            </a:r>
            <a:r>
              <a:rPr lang="en-US" dirty="0" err="1"/>
              <a:t>jí</a:t>
            </a:r>
            <a:r>
              <a:rPr lang="en-US" dirty="0"/>
              <a:t> </a:t>
            </a:r>
            <a:r>
              <a:rPr lang="en-US" dirty="0" err="1"/>
              <a:t>dopuští</a:t>
            </a:r>
            <a:r>
              <a:rPr lang="en-US" dirty="0"/>
              <a:t> </a:t>
            </a:r>
            <a:r>
              <a:rPr lang="en-US" dirty="0" err="1"/>
              <a:t>tím</a:t>
            </a:r>
            <a:r>
              <a:rPr lang="en-US" dirty="0"/>
              <a:t>, </a:t>
            </a:r>
            <a:r>
              <a:rPr lang="en-US" dirty="0" err="1"/>
              <a:t>že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jí</a:t>
            </a:r>
            <a:r>
              <a:rPr lang="en-US" dirty="0"/>
              <a:t> </a:t>
            </a:r>
            <a:r>
              <a:rPr lang="en-US" dirty="0" err="1"/>
              <a:t>aktivně</a:t>
            </a:r>
            <a:r>
              <a:rPr lang="en-US" dirty="0"/>
              <a:t> </a:t>
            </a:r>
            <a:r>
              <a:rPr lang="en-US" dirty="0" err="1"/>
              <a:t>páchá</a:t>
            </a:r>
            <a:r>
              <a:rPr lang="en-US" dirty="0"/>
              <a:t>, </a:t>
            </a:r>
            <a:r>
              <a:rPr lang="en-US" dirty="0" err="1"/>
              <a:t>ačkoliv</a:t>
            </a:r>
            <a:r>
              <a:rPr lang="en-US" dirty="0"/>
              <a:t> by </a:t>
            </a:r>
            <a:r>
              <a:rPr lang="en-US" dirty="0" err="1"/>
              <a:t>neměl</a:t>
            </a:r>
            <a:r>
              <a:rPr lang="en-US" dirty="0"/>
              <a:t> - </a:t>
            </a:r>
            <a:r>
              <a:rPr lang="en-US" b="1" dirty="0" err="1">
                <a:solidFill>
                  <a:srgbClr val="008000"/>
                </a:solidFill>
              </a:rPr>
              <a:t>Komisivní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jednání</a:t>
            </a:r>
            <a:endParaRPr lang="en-US" b="1" dirty="0">
              <a:solidFill>
                <a:srgbClr val="008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jí</a:t>
            </a:r>
            <a:r>
              <a:rPr lang="en-US" dirty="0"/>
              <a:t> </a:t>
            </a:r>
            <a:r>
              <a:rPr lang="en-US" dirty="0" err="1"/>
              <a:t>nebrání</a:t>
            </a:r>
            <a:r>
              <a:rPr lang="en-US" dirty="0"/>
              <a:t>, </a:t>
            </a:r>
            <a:r>
              <a:rPr lang="en-US" dirty="0" err="1"/>
              <a:t>ačkoliv</a:t>
            </a:r>
            <a:r>
              <a:rPr lang="en-US" dirty="0"/>
              <a:t> by </a:t>
            </a:r>
            <a:r>
              <a:rPr lang="en-US" dirty="0" err="1"/>
              <a:t>měl</a:t>
            </a:r>
            <a:r>
              <a:rPr lang="en-US" dirty="0"/>
              <a:t>  - </a:t>
            </a:r>
            <a:r>
              <a:rPr lang="en-US" b="1" dirty="0" err="1">
                <a:solidFill>
                  <a:srgbClr val="008000"/>
                </a:solidFill>
              </a:rPr>
              <a:t>Omisivní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jednání</a:t>
            </a:r>
            <a:endParaRPr lang="en-U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839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Spravedlnost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/>
              <a:t>Smysl</a:t>
            </a:r>
            <a:r>
              <a:rPr lang="en-US" dirty="0"/>
              <a:t> pro  </a:t>
            </a:r>
            <a:r>
              <a:rPr lang="en-US" b="1" dirty="0">
                <a:solidFill>
                  <a:schemeClr val="tx1"/>
                </a:solidFill>
              </a:rPr>
              <a:t>dobro </a:t>
            </a:r>
            <a:r>
              <a:rPr lang="en-US" b="1" dirty="0" err="1">
                <a:solidFill>
                  <a:schemeClr val="tx1"/>
                </a:solidFill>
              </a:rPr>
              <a:t>těch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druhých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všech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dvě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b="1" dirty="0" err="1">
                <a:solidFill>
                  <a:srgbClr val="FF0000"/>
                </a:solidFill>
              </a:rPr>
              <a:t>základní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 err="1"/>
              <a:t>formy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660066"/>
                </a:solidFill>
              </a:rPr>
              <a:t>Retributivn</a:t>
            </a:r>
            <a:r>
              <a:rPr lang="en-US" b="1" dirty="0" err="1"/>
              <a:t>í</a:t>
            </a:r>
            <a:r>
              <a:rPr lang="en-US" dirty="0"/>
              <a:t> (</a:t>
            </a:r>
            <a:r>
              <a:rPr lang="en-US" dirty="0" err="1"/>
              <a:t>odplácející</a:t>
            </a:r>
            <a:r>
              <a:rPr lang="en-US" dirty="0"/>
              <a:t>, </a:t>
            </a:r>
            <a:r>
              <a:rPr lang="en-US" dirty="0" err="1"/>
              <a:t>korektivní</a:t>
            </a:r>
            <a:r>
              <a:rPr lang="en-US" dirty="0"/>
              <a:t>). </a:t>
            </a:r>
            <a:r>
              <a:rPr lang="en-US" i="1" dirty="0" err="1">
                <a:solidFill>
                  <a:srgbClr val="7030A0"/>
                </a:solidFill>
              </a:rPr>
              <a:t>Vynucovaná</a:t>
            </a:r>
            <a:r>
              <a:rPr lang="en-US" i="1" dirty="0">
                <a:solidFill>
                  <a:srgbClr val="7030A0"/>
                </a:solidFill>
              </a:rPr>
              <a:t> </a:t>
            </a:r>
            <a:r>
              <a:rPr lang="en-US" i="1" dirty="0" err="1"/>
              <a:t>Spravedlnost</a:t>
            </a:r>
            <a:r>
              <a:rPr lang="en-US" i="1" dirty="0"/>
              <a:t> bez </a:t>
            </a:r>
            <a:r>
              <a:rPr lang="en-US" i="1" dirty="0" err="1"/>
              <a:t>síly</a:t>
            </a:r>
            <a:r>
              <a:rPr lang="en-US" i="1" dirty="0"/>
              <a:t> je </a:t>
            </a:r>
            <a:r>
              <a:rPr lang="en-US" i="1" dirty="0" err="1">
                <a:solidFill>
                  <a:srgbClr val="FF0000"/>
                </a:solidFill>
              </a:rPr>
              <a:t>bezmocná</a:t>
            </a:r>
            <a:r>
              <a:rPr lang="en-US" i="1" dirty="0"/>
              <a:t>, </a:t>
            </a:r>
            <a:r>
              <a:rPr lang="en-US" i="1" dirty="0" err="1"/>
              <a:t>síla</a:t>
            </a:r>
            <a:r>
              <a:rPr lang="en-US" i="1" dirty="0"/>
              <a:t> bez </a:t>
            </a:r>
            <a:r>
              <a:rPr lang="en-US" i="1" dirty="0" err="1"/>
              <a:t>spravedlnosti</a:t>
            </a:r>
            <a:r>
              <a:rPr lang="en-US" i="1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tyranská</a:t>
            </a:r>
            <a:r>
              <a:rPr lang="en-US" i="1" dirty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660066"/>
                </a:solidFill>
              </a:rPr>
              <a:t>Distributivní</a:t>
            </a:r>
            <a:r>
              <a:rPr lang="en-US" dirty="0"/>
              <a:t>  (</a:t>
            </a:r>
            <a:r>
              <a:rPr lang="en-US" dirty="0" err="1"/>
              <a:t>rozdělovací</a:t>
            </a:r>
            <a:r>
              <a:rPr lang="en-US" dirty="0"/>
              <a:t>) -  </a:t>
            </a:r>
            <a:r>
              <a:rPr lang="en-US" dirty="0" err="1"/>
              <a:t>spravedlnost</a:t>
            </a:r>
            <a:r>
              <a:rPr lang="en-US" dirty="0"/>
              <a:t> </a:t>
            </a:r>
            <a:r>
              <a:rPr lang="en-US" b="1" dirty="0" err="1">
                <a:solidFill>
                  <a:srgbClr val="000090"/>
                </a:solidFill>
              </a:rPr>
              <a:t>Aritmetická</a:t>
            </a:r>
            <a:r>
              <a:rPr lang="en-US" dirty="0"/>
              <a:t> (</a:t>
            </a:r>
            <a:r>
              <a:rPr lang="en-US" dirty="0" err="1"/>
              <a:t>kus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kus</a:t>
            </a:r>
            <a:r>
              <a:rPr lang="en-US" dirty="0"/>
              <a:t>), </a:t>
            </a:r>
            <a:r>
              <a:rPr lang="en-US" b="1" dirty="0" err="1">
                <a:solidFill>
                  <a:srgbClr val="000090"/>
                </a:solidFill>
              </a:rPr>
              <a:t>Geometrická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dirty="0" err="1"/>
              <a:t>zásluh</a:t>
            </a:r>
            <a:r>
              <a:rPr lang="en-US" dirty="0"/>
              <a:t>, </a:t>
            </a:r>
            <a:r>
              <a:rPr lang="en-US" dirty="0" err="1"/>
              <a:t>solidární</a:t>
            </a:r>
            <a:r>
              <a:rPr lang="en-US" dirty="0"/>
              <a:t>, </a:t>
            </a:r>
            <a:r>
              <a:rPr lang="en-US" dirty="0" err="1"/>
              <a:t>komutativní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699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Spravedlivé rozhodnutí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Dodržení   </a:t>
            </a:r>
            <a:r>
              <a:rPr lang="cs-CZ" dirty="0">
                <a:solidFill>
                  <a:srgbClr val="7030A0"/>
                </a:solidFill>
              </a:rPr>
              <a:t>procesních pravidel </a:t>
            </a:r>
            <a:r>
              <a:rPr lang="cs-CZ" dirty="0"/>
              <a:t>samo o sobě není zárukou spravedlivého  rozhodnutí.</a:t>
            </a:r>
          </a:p>
          <a:p>
            <a:r>
              <a:rPr lang="cs-CZ" dirty="0"/>
              <a:t>Zásada</a:t>
            </a:r>
            <a:r>
              <a:rPr lang="cs-CZ" dirty="0">
                <a:solidFill>
                  <a:srgbClr val="C00000"/>
                </a:solidFill>
              </a:rPr>
              <a:t> formální </a:t>
            </a:r>
            <a:r>
              <a:rPr lang="cs-CZ" dirty="0"/>
              <a:t>a  </a:t>
            </a:r>
            <a:r>
              <a:rPr lang="cs-CZ" dirty="0">
                <a:solidFill>
                  <a:srgbClr val="C00000"/>
                </a:solidFill>
              </a:rPr>
              <a:t>materiální </a:t>
            </a:r>
            <a:r>
              <a:rPr lang="cs-CZ" dirty="0"/>
              <a:t>pravdy.</a:t>
            </a:r>
          </a:p>
          <a:p>
            <a:r>
              <a:rPr lang="cs-CZ" dirty="0"/>
              <a:t>Rozhodnutí je v rukách  soudců.  (Jsou soudci  jistotou naplňování principu  právního státu?)</a:t>
            </a:r>
          </a:p>
          <a:p>
            <a:r>
              <a:rPr lang="cs-CZ" dirty="0"/>
              <a:t>Presumpce neviny </a:t>
            </a:r>
            <a:r>
              <a:rPr lang="mr-IN" dirty="0"/>
              <a:t>–</a:t>
            </a:r>
            <a:r>
              <a:rPr lang="cs-CZ" dirty="0"/>
              <a:t> nemá s vinou  nic  společného, je to fikce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566085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Procesní</a:t>
            </a:r>
            <a:r>
              <a:rPr lang="en-US" dirty="0"/>
              <a:t> </a:t>
            </a:r>
            <a:r>
              <a:rPr lang="en-US" dirty="0" err="1"/>
              <a:t>spravedlnost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chemeClr val="tx1"/>
                </a:solidFill>
              </a:rPr>
              <a:t>Právo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spravedlivý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proces</a:t>
            </a:r>
            <a:r>
              <a:rPr lang="en-US" b="1" dirty="0">
                <a:solidFill>
                  <a:srgbClr val="00009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000090"/>
                </a:solidFill>
              </a:rPr>
              <a:t>Rovné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postavení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dirty="0" err="1"/>
              <a:t>stran</a:t>
            </a:r>
            <a:r>
              <a:rPr lang="en-US" dirty="0"/>
              <a:t> </a:t>
            </a:r>
            <a:r>
              <a:rPr lang="en-US" dirty="0" err="1"/>
              <a:t>sporu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000090"/>
                </a:solidFill>
              </a:rPr>
              <a:t>Faktický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přístup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spravedlnosti</a:t>
            </a:r>
            <a:r>
              <a:rPr lang="en-US" dirty="0"/>
              <a:t> (</a:t>
            </a:r>
            <a:r>
              <a:rPr lang="en-US" dirty="0" err="1"/>
              <a:t>soudní</a:t>
            </a:r>
            <a:r>
              <a:rPr lang="en-US" dirty="0"/>
              <a:t> </a:t>
            </a:r>
            <a:r>
              <a:rPr lang="en-US" dirty="0" err="1"/>
              <a:t>poplatky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000090"/>
                </a:solidFill>
              </a:rPr>
              <a:t>Obecná</a:t>
            </a:r>
            <a:r>
              <a:rPr lang="en-US" b="1" dirty="0">
                <a:solidFill>
                  <a:srgbClr val="000090"/>
                </a:solidFill>
              </a:rPr>
              <a:t> </a:t>
            </a:r>
            <a:r>
              <a:rPr lang="en-US" b="1" dirty="0" err="1">
                <a:solidFill>
                  <a:srgbClr val="000090"/>
                </a:solidFill>
              </a:rPr>
              <a:t>důvěra</a:t>
            </a:r>
            <a:r>
              <a:rPr lang="en-US" b="1" dirty="0">
                <a:solidFill>
                  <a:srgbClr val="000090"/>
                </a:solidFill>
              </a:rPr>
              <a:t>  v </a:t>
            </a:r>
            <a:r>
              <a:rPr lang="en-US" b="1" dirty="0" err="1">
                <a:solidFill>
                  <a:srgbClr val="000090"/>
                </a:solidFill>
              </a:rPr>
              <a:t>justici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 </a:t>
            </a:r>
            <a:r>
              <a:rPr lang="en-US" dirty="0" err="1"/>
              <a:t>rozhoduje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 err="1">
                <a:solidFill>
                  <a:srgbClr val="FF0000"/>
                </a:solidFill>
              </a:rPr>
              <a:t>Spravedlivě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měří</a:t>
            </a:r>
            <a:r>
              <a:rPr lang="en-US" dirty="0"/>
              <a:t> </a:t>
            </a:r>
            <a:r>
              <a:rPr lang="en-US" dirty="0" err="1"/>
              <a:t>všem</a:t>
            </a:r>
            <a:r>
              <a:rPr lang="en-US" dirty="0"/>
              <a:t> </a:t>
            </a:r>
            <a:r>
              <a:rPr lang="en-US" dirty="0" err="1"/>
              <a:t>stejně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>
                <a:solidFill>
                  <a:srgbClr val="FF0000"/>
                </a:solidFill>
              </a:rPr>
              <a:t>V </a:t>
            </a:r>
            <a:r>
              <a:rPr lang="en-US" b="1" dirty="0" err="1">
                <a:solidFill>
                  <a:srgbClr val="FF0000"/>
                </a:solidFill>
              </a:rPr>
              <a:t>přiměřené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době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lhůtě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solidFill>
                  <a:srgbClr val="008000"/>
                </a:solidFill>
              </a:rPr>
              <a:t>Rozhodnutí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jsou</a:t>
            </a:r>
            <a:r>
              <a:rPr lang="en-US" dirty="0">
                <a:solidFill>
                  <a:srgbClr val="008000"/>
                </a:solidFill>
              </a:rPr>
              <a:t>  </a:t>
            </a:r>
            <a:r>
              <a:rPr lang="en-US" b="1" dirty="0" err="1">
                <a:solidFill>
                  <a:srgbClr val="008000"/>
                </a:solidFill>
              </a:rPr>
              <a:t>účinně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vymáhána</a:t>
            </a:r>
            <a:endParaRPr lang="en-US" b="1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95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Uplatňování autority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Autorita je vykonávána právoplatně jen tehdy, jestliže usiluje o </a:t>
            </a:r>
            <a:r>
              <a:rPr lang="cs-CZ" dirty="0">
                <a:solidFill>
                  <a:srgbClr val="C00000"/>
                </a:solidFill>
              </a:rPr>
              <a:t>obecné dobro </a:t>
            </a:r>
            <a:r>
              <a:rPr lang="cs-CZ" dirty="0"/>
              <a:t>dané skupiny a jestliže používá k dosažení tohoto dobra mravně </a:t>
            </a:r>
            <a:r>
              <a:rPr lang="cs-CZ" dirty="0">
                <a:solidFill>
                  <a:srgbClr val="C00000"/>
                </a:solidFill>
              </a:rPr>
              <a:t>dovolených prostředků</a:t>
            </a:r>
            <a:r>
              <a:rPr lang="cs-CZ" dirty="0"/>
              <a:t>. </a:t>
            </a:r>
          </a:p>
          <a:p>
            <a:r>
              <a:rPr lang="cs-CZ" dirty="0"/>
              <a:t>Stane-li se, že </a:t>
            </a:r>
            <a:r>
              <a:rPr lang="cs-CZ" b="1" dirty="0"/>
              <a:t>veřejná moc </a:t>
            </a:r>
            <a:r>
              <a:rPr lang="cs-CZ" dirty="0"/>
              <a:t>vydává </a:t>
            </a:r>
            <a:r>
              <a:rPr lang="cs-CZ" dirty="0">
                <a:solidFill>
                  <a:srgbClr val="C00000"/>
                </a:solidFill>
              </a:rPr>
              <a:t>nespravedlivé zákony</a:t>
            </a:r>
            <a:r>
              <a:rPr lang="cs-CZ" dirty="0"/>
              <a:t> nebo učiní opatření protivící se mravnímu řádu, nejsou taková nařízení pro svědomí závazná. „V takovém případě autorita přestává být sama sebou a zvrhává se ve zvůlí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4660113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Odplata</a:t>
            </a:r>
            <a:r>
              <a:rPr lang="en-US" dirty="0"/>
              <a:t> a </a:t>
            </a:r>
            <a:r>
              <a:rPr lang="en-US" dirty="0" err="1"/>
              <a:t>vyrovnání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Pomsta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utrpěnou</a:t>
            </a:r>
            <a:r>
              <a:rPr lang="en-US" dirty="0"/>
              <a:t> </a:t>
            </a:r>
            <a:r>
              <a:rPr lang="en-US" dirty="0" err="1"/>
              <a:t>pohanu</a:t>
            </a:r>
            <a:r>
              <a:rPr lang="en-US" dirty="0"/>
              <a:t> (</a:t>
            </a:r>
            <a:r>
              <a:rPr lang="en-US" dirty="0" err="1"/>
              <a:t>solidární</a:t>
            </a:r>
            <a:r>
              <a:rPr lang="en-US" dirty="0"/>
              <a:t> </a:t>
            </a:r>
            <a:r>
              <a:rPr lang="en-US" dirty="0" err="1"/>
              <a:t>skupina</a:t>
            </a:r>
            <a:r>
              <a:rPr lang="en-US" dirty="0"/>
              <a:t>  </a:t>
            </a:r>
            <a:r>
              <a:rPr lang="en-US" dirty="0" err="1"/>
              <a:t>odpovědných</a:t>
            </a:r>
            <a:r>
              <a:rPr lang="en-US" dirty="0"/>
              <a:t> – </a:t>
            </a:r>
            <a:r>
              <a:rPr lang="en-US" dirty="0" err="1"/>
              <a:t>například</a:t>
            </a:r>
            <a:r>
              <a:rPr lang="en-US" dirty="0"/>
              <a:t> </a:t>
            </a:r>
            <a:r>
              <a:rPr lang="en-US" dirty="0" err="1"/>
              <a:t>rodina</a:t>
            </a:r>
            <a:r>
              <a:rPr lang="en-US" dirty="0"/>
              <a:t> </a:t>
            </a:r>
            <a:r>
              <a:rPr lang="en-US" dirty="0" err="1"/>
              <a:t>viníka</a:t>
            </a:r>
            <a:r>
              <a:rPr lang="en-US" dirty="0"/>
              <a:t>, </a:t>
            </a:r>
            <a:r>
              <a:rPr lang="en-US" dirty="0" err="1"/>
              <a:t>národnostní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náboženská</a:t>
            </a:r>
            <a:r>
              <a:rPr lang="en-US" dirty="0"/>
              <a:t> </a:t>
            </a:r>
            <a:r>
              <a:rPr lang="en-US" dirty="0" err="1"/>
              <a:t>menšina</a:t>
            </a:r>
            <a:r>
              <a:rPr lang="en-US" dirty="0"/>
              <a:t> </a:t>
            </a:r>
            <a:r>
              <a:rPr lang="en-US" dirty="0" err="1"/>
              <a:t>pachatele</a:t>
            </a:r>
            <a:r>
              <a:rPr lang="en-US" dirty="0"/>
              <a:t>,</a:t>
            </a:r>
            <a:r>
              <a:rPr lang="is-IS"/>
              <a:t>…</a:t>
            </a:r>
            <a:r>
              <a:rPr lang="en-US"/>
              <a:t>)</a:t>
            </a:r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Vyrovnání</a:t>
            </a:r>
            <a:r>
              <a:rPr lang="en-US" dirty="0"/>
              <a:t> – </a:t>
            </a:r>
            <a:r>
              <a:rPr lang="en-US" dirty="0" err="1"/>
              <a:t>povinnost</a:t>
            </a:r>
            <a:r>
              <a:rPr lang="en-US" dirty="0"/>
              <a:t> </a:t>
            </a:r>
            <a:r>
              <a:rPr lang="en-US" dirty="0" err="1"/>
              <a:t>pachatele</a:t>
            </a:r>
            <a:r>
              <a:rPr lang="en-US" dirty="0"/>
              <a:t> (</a:t>
            </a:r>
            <a:r>
              <a:rPr lang="en-US" dirty="0" err="1"/>
              <a:t>dnes</a:t>
            </a:r>
            <a:r>
              <a:rPr lang="en-US" dirty="0"/>
              <a:t>  </a:t>
            </a:r>
            <a:r>
              <a:rPr lang="en-US" dirty="0" err="1"/>
              <a:t>možnost</a:t>
            </a:r>
            <a:r>
              <a:rPr lang="en-US" dirty="0"/>
              <a:t>) </a:t>
            </a:r>
            <a:r>
              <a:rPr lang="en-US" dirty="0" err="1"/>
              <a:t>nahradit</a:t>
            </a:r>
            <a:r>
              <a:rPr lang="en-US" dirty="0"/>
              <a:t> </a:t>
            </a:r>
            <a:r>
              <a:rPr lang="en-US" dirty="0" err="1"/>
              <a:t>způsobenou</a:t>
            </a:r>
            <a:r>
              <a:rPr lang="en-US" dirty="0"/>
              <a:t> </a:t>
            </a:r>
            <a:r>
              <a:rPr lang="en-US" dirty="0" err="1"/>
              <a:t>újmu</a:t>
            </a:r>
            <a:r>
              <a:rPr lang="en-US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hmotnou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nehmotnou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satisfakce</a:t>
            </a:r>
            <a:r>
              <a:rPr lang="en-US" dirty="0"/>
              <a:t>).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Individuální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odpovědnost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, </a:t>
            </a:r>
            <a:r>
              <a:rPr lang="en-US" dirty="0" err="1"/>
              <a:t>zub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zub</a:t>
            </a:r>
            <a:r>
              <a:rPr lang="en-US" dirty="0"/>
              <a:t>) </a:t>
            </a:r>
            <a:r>
              <a:rPr lang="en-US" dirty="0" err="1"/>
              <a:t>přeměřená</a:t>
            </a:r>
            <a:r>
              <a:rPr lang="en-US" dirty="0"/>
              <a:t> </a:t>
            </a:r>
            <a:r>
              <a:rPr lang="en-US" dirty="0" err="1"/>
              <a:t>sankce</a:t>
            </a:r>
            <a:r>
              <a:rPr lang="en-US" dirty="0"/>
              <a:t>  </a:t>
            </a:r>
            <a:r>
              <a:rPr lang="en-US" dirty="0" err="1"/>
              <a:t>přímo</a:t>
            </a:r>
            <a:r>
              <a:rPr lang="en-US" dirty="0"/>
              <a:t> </a:t>
            </a:r>
            <a:r>
              <a:rPr lang="en-US" dirty="0" err="1"/>
              <a:t>pachateli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418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C7B64045-A83D-F64D-81D6-0963B2994E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Legitimita moci 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F329CD3-F9B5-C744-8823-14C7CF7DCC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6B3BF6A-807E-4A46-826D-BBC463747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3947172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pPr algn="ctr"/>
            <a:r>
              <a:rPr lang="en-US" dirty="0" err="1"/>
              <a:t>Deklarace</a:t>
            </a:r>
            <a:r>
              <a:rPr lang="en-US" dirty="0"/>
              <a:t> </a:t>
            </a:r>
            <a:r>
              <a:rPr lang="en-US" dirty="0" err="1"/>
              <a:t>nezávislosti</a:t>
            </a:r>
            <a:r>
              <a:rPr lang="en-US" dirty="0"/>
              <a:t> </a:t>
            </a:r>
            <a:r>
              <a:rPr lang="en-US" dirty="0" err="1"/>
              <a:t>Spojených</a:t>
            </a:r>
            <a:r>
              <a:rPr lang="en-US" dirty="0"/>
              <a:t>  </a:t>
            </a:r>
            <a:r>
              <a:rPr lang="en-US" dirty="0" err="1"/>
              <a:t>států</a:t>
            </a:r>
            <a:r>
              <a:rPr lang="en-US" dirty="0"/>
              <a:t> </a:t>
            </a:r>
            <a:r>
              <a:rPr lang="en-US" dirty="0" err="1"/>
              <a:t>amerických</a:t>
            </a:r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err="1"/>
              <a:t>Základní</a:t>
            </a:r>
            <a:r>
              <a:rPr lang="en-US" sz="4000" dirty="0"/>
              <a:t> </a:t>
            </a:r>
            <a:r>
              <a:rPr lang="en-US" sz="4000" dirty="0" err="1"/>
              <a:t>dokumenty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19890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Deklarace</a:t>
            </a:r>
            <a:r>
              <a:rPr lang="en-US" dirty="0"/>
              <a:t> </a:t>
            </a:r>
            <a:r>
              <a:rPr lang="en-US" dirty="0" err="1"/>
              <a:t>nezávislosti</a:t>
            </a:r>
            <a:r>
              <a:rPr lang="en-US" dirty="0"/>
              <a:t> </a:t>
            </a:r>
            <a:r>
              <a:rPr lang="en-US" dirty="0" err="1"/>
              <a:t>Spojených</a:t>
            </a:r>
            <a:r>
              <a:rPr lang="en-US" dirty="0"/>
              <a:t>  </a:t>
            </a:r>
            <a:r>
              <a:rPr lang="en-US" dirty="0" err="1"/>
              <a:t>států</a:t>
            </a:r>
            <a:r>
              <a:rPr lang="en-US" dirty="0"/>
              <a:t> </a:t>
            </a:r>
            <a:r>
              <a:rPr lang="en-US" dirty="0" err="1"/>
              <a:t>amerických</a:t>
            </a:r>
            <a:r>
              <a:rPr lang="en-US" dirty="0"/>
              <a:t> (4.7.1776)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Samozřejmé</a:t>
            </a:r>
            <a:r>
              <a:rPr lang="en-US" dirty="0"/>
              <a:t> </a:t>
            </a:r>
            <a:r>
              <a:rPr lang="en-US" dirty="0" err="1"/>
              <a:t>pravdy</a:t>
            </a:r>
            <a:r>
              <a:rPr lang="en-US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Všichni</a:t>
            </a:r>
            <a:r>
              <a:rPr lang="en-US" dirty="0"/>
              <a:t> </a:t>
            </a:r>
            <a:r>
              <a:rPr lang="en-US" dirty="0" err="1"/>
              <a:t>lidé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stvořeni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sobě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rovni</a:t>
            </a:r>
            <a:r>
              <a:rPr lang="en-US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Všichni</a:t>
            </a:r>
            <a:r>
              <a:rPr lang="en-US" dirty="0"/>
              <a:t> </a:t>
            </a:r>
            <a:r>
              <a:rPr lang="en-US" dirty="0" err="1"/>
              <a:t>lidé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b="1" dirty="0" err="1">
                <a:solidFill>
                  <a:srgbClr val="E46C0A"/>
                </a:solidFill>
              </a:rPr>
              <a:t>obdařeni</a:t>
            </a:r>
            <a:r>
              <a:rPr lang="en-US" b="1" dirty="0">
                <a:solidFill>
                  <a:srgbClr val="E46C0A"/>
                </a:solidFill>
              </a:rPr>
              <a:t> </a:t>
            </a:r>
            <a:r>
              <a:rPr lang="en-US" b="1" dirty="0" err="1">
                <a:solidFill>
                  <a:srgbClr val="E46C0A"/>
                </a:solidFill>
              </a:rPr>
              <a:t>svým</a:t>
            </a:r>
            <a:r>
              <a:rPr lang="en-US" b="1" dirty="0">
                <a:solidFill>
                  <a:srgbClr val="E46C0A"/>
                </a:solidFill>
              </a:rPr>
              <a:t> </a:t>
            </a:r>
            <a:r>
              <a:rPr lang="en-US" b="1" dirty="0" err="1">
                <a:solidFill>
                  <a:srgbClr val="E46C0A"/>
                </a:solidFill>
              </a:rPr>
              <a:t>stvořitelem</a:t>
            </a:r>
            <a:r>
              <a:rPr lang="en-US" b="1" dirty="0">
                <a:solidFill>
                  <a:srgbClr val="E46C0A"/>
                </a:solidFill>
              </a:rPr>
              <a:t> </a:t>
            </a:r>
            <a:r>
              <a:rPr lang="en-US" dirty="0" err="1"/>
              <a:t>určitými</a:t>
            </a:r>
            <a:r>
              <a:rPr lang="en-US" dirty="0"/>
              <a:t> </a:t>
            </a:r>
            <a:r>
              <a:rPr lang="en-US" dirty="0" err="1"/>
              <a:t>nezcizitelnými</a:t>
            </a:r>
            <a:r>
              <a:rPr lang="en-US" dirty="0"/>
              <a:t> </a:t>
            </a:r>
            <a:r>
              <a:rPr lang="en-US" dirty="0" err="1"/>
              <a:t>právy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tato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</a:t>
            </a:r>
            <a:r>
              <a:rPr lang="en-US" dirty="0" err="1"/>
              <a:t>náleží</a:t>
            </a:r>
            <a:r>
              <a:rPr lang="en-US" dirty="0"/>
              <a:t>: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život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svoboda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a 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sledování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osobního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štěstí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2136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Legitimní</a:t>
            </a:r>
            <a:r>
              <a:rPr lang="en-US" dirty="0"/>
              <a:t> </a:t>
            </a:r>
            <a:r>
              <a:rPr lang="en-US" dirty="0" err="1"/>
              <a:t>moc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90" y="1846890"/>
            <a:ext cx="7886700" cy="37254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K  </a:t>
            </a:r>
            <a:r>
              <a:rPr lang="en-US" dirty="0" err="1"/>
              <a:t>zajištění</a:t>
            </a:r>
            <a:r>
              <a:rPr lang="en-US" dirty="0"/>
              <a:t> </a:t>
            </a:r>
            <a:r>
              <a:rPr lang="en-US" dirty="0" err="1"/>
              <a:t>těchto</a:t>
            </a:r>
            <a:r>
              <a:rPr lang="en-US" dirty="0"/>
              <a:t> </a:t>
            </a:r>
            <a:r>
              <a:rPr lang="en-US" dirty="0" err="1"/>
              <a:t>práv</a:t>
            </a:r>
            <a:r>
              <a:rPr lang="en-US" dirty="0"/>
              <a:t> se </a:t>
            </a:r>
            <a:r>
              <a:rPr lang="en-US" dirty="0" err="1"/>
              <a:t>ustanovují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lidmi</a:t>
            </a:r>
            <a:r>
              <a:rPr lang="en-US" dirty="0"/>
              <a:t> </a:t>
            </a:r>
            <a:r>
              <a:rPr lang="en-US" b="1" dirty="0" err="1">
                <a:solidFill>
                  <a:srgbClr val="17375E"/>
                </a:solidFill>
              </a:rPr>
              <a:t>vlády</a:t>
            </a:r>
            <a:r>
              <a:rPr lang="en-US" dirty="0"/>
              <a:t>, </a:t>
            </a:r>
            <a:r>
              <a:rPr lang="en-US" dirty="0" err="1"/>
              <a:t>odvozující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svojí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oprávněnou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moc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ze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souhlasu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těch</a:t>
            </a:r>
            <a:r>
              <a:rPr lang="en-US" b="1" dirty="0">
                <a:solidFill>
                  <a:srgbClr val="FF6600"/>
                </a:solidFill>
              </a:rPr>
              <a:t>, </a:t>
            </a:r>
            <a:r>
              <a:rPr lang="en-US" b="1" dirty="0" err="1">
                <a:solidFill>
                  <a:srgbClr val="FF6600"/>
                </a:solidFill>
              </a:rPr>
              <a:t>jimž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vládnou</a:t>
            </a:r>
            <a:r>
              <a:rPr lang="en-US" dirty="0"/>
              <a:t>. </a:t>
            </a:r>
          </a:p>
          <a:p>
            <a:r>
              <a:rPr lang="en-US" dirty="0" err="1"/>
              <a:t>Kdykoliv</a:t>
            </a:r>
            <a:r>
              <a:rPr lang="en-US" dirty="0"/>
              <a:t> </a:t>
            </a:r>
            <a:r>
              <a:rPr lang="en-US" dirty="0" err="1"/>
              <a:t>počne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některá</a:t>
            </a:r>
            <a:r>
              <a:rPr lang="en-US" dirty="0"/>
              <a:t> </a:t>
            </a:r>
            <a:r>
              <a:rPr lang="en-US" dirty="0" err="1"/>
              <a:t>vláda</a:t>
            </a:r>
            <a:r>
              <a:rPr lang="en-US" dirty="0"/>
              <a:t> </a:t>
            </a:r>
            <a:r>
              <a:rPr lang="en-US" dirty="0" err="1"/>
              <a:t>těmto</a:t>
            </a:r>
            <a:r>
              <a:rPr lang="en-US" dirty="0"/>
              <a:t> </a:t>
            </a:r>
            <a:r>
              <a:rPr lang="en-US" dirty="0" err="1"/>
              <a:t>cílům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překážku</a:t>
            </a:r>
            <a:r>
              <a:rPr lang="en-US" dirty="0"/>
              <a:t>, </a:t>
            </a:r>
            <a:r>
              <a:rPr lang="en-US" dirty="0" err="1"/>
              <a:t>má</a:t>
            </a:r>
            <a:r>
              <a:rPr lang="en-US" dirty="0"/>
              <a:t> lid </a:t>
            </a:r>
            <a:r>
              <a:rPr lang="en-US" dirty="0" err="1"/>
              <a:t>právo</a:t>
            </a:r>
            <a:r>
              <a:rPr lang="en-US" dirty="0"/>
              <a:t> </a:t>
            </a:r>
            <a:r>
              <a:rPr lang="en-US" dirty="0" err="1"/>
              <a:t>jí</a:t>
            </a:r>
            <a:r>
              <a:rPr lang="en-US" dirty="0"/>
              <a:t> </a:t>
            </a:r>
            <a:r>
              <a:rPr lang="en-US" b="1" dirty="0" err="1">
                <a:solidFill>
                  <a:srgbClr val="FF6600"/>
                </a:solidFill>
              </a:rPr>
              <a:t>změnit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nebo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zrušit</a:t>
            </a:r>
            <a:r>
              <a:rPr lang="en-US" b="1" dirty="0">
                <a:solidFill>
                  <a:srgbClr val="FF6600"/>
                </a:solidFill>
              </a:rPr>
              <a:t> a </a:t>
            </a:r>
            <a:r>
              <a:rPr lang="en-US" b="1" dirty="0" err="1">
                <a:solidFill>
                  <a:srgbClr val="FF6600"/>
                </a:solidFill>
              </a:rPr>
              <a:t>ustanovit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vládu</a:t>
            </a:r>
            <a:r>
              <a:rPr lang="en-US" b="1" dirty="0">
                <a:solidFill>
                  <a:srgbClr val="FF6600"/>
                </a:solidFill>
              </a:rPr>
              <a:t> </a:t>
            </a:r>
            <a:r>
              <a:rPr lang="en-US" b="1" dirty="0" err="1">
                <a:solidFill>
                  <a:srgbClr val="FF6600"/>
                </a:solidFill>
              </a:rPr>
              <a:t>novou</a:t>
            </a:r>
            <a:r>
              <a:rPr lang="en-US" dirty="0"/>
              <a:t>, </a:t>
            </a:r>
            <a:r>
              <a:rPr lang="en-US" dirty="0" err="1"/>
              <a:t>která</a:t>
            </a:r>
            <a:r>
              <a:rPr lang="en-US" dirty="0"/>
              <a:t> by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založena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takových</a:t>
            </a:r>
            <a:r>
              <a:rPr lang="en-US" dirty="0"/>
              <a:t> </a:t>
            </a:r>
            <a:r>
              <a:rPr lang="en-US" dirty="0" err="1"/>
              <a:t>zásadách</a:t>
            </a:r>
            <a:r>
              <a:rPr lang="en-US" dirty="0"/>
              <a:t> a </a:t>
            </a:r>
            <a:r>
              <a:rPr lang="en-US" dirty="0" err="1"/>
              <a:t>měla</a:t>
            </a:r>
            <a:r>
              <a:rPr lang="en-US" dirty="0"/>
              <a:t> </a:t>
            </a:r>
            <a:r>
              <a:rPr lang="en-US" dirty="0" err="1"/>
              <a:t>svoji</a:t>
            </a:r>
            <a:r>
              <a:rPr lang="en-US" dirty="0"/>
              <a:t> </a:t>
            </a:r>
            <a:r>
              <a:rPr lang="en-US" dirty="0" err="1"/>
              <a:t>pravomoc</a:t>
            </a:r>
            <a:r>
              <a:rPr lang="en-US" dirty="0"/>
              <a:t> </a:t>
            </a:r>
            <a:r>
              <a:rPr lang="en-US" dirty="0" err="1"/>
              <a:t>upravenou</a:t>
            </a:r>
            <a:r>
              <a:rPr lang="en-US" dirty="0"/>
              <a:t> </a:t>
            </a:r>
            <a:r>
              <a:rPr lang="en-US" dirty="0" err="1"/>
              <a:t>takovým</a:t>
            </a:r>
            <a:r>
              <a:rPr lang="en-US" dirty="0"/>
              <a:t> </a:t>
            </a:r>
            <a:r>
              <a:rPr lang="en-US" dirty="0" err="1"/>
              <a:t>způsobem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b="1" dirty="0" err="1">
                <a:solidFill>
                  <a:srgbClr val="00B050"/>
                </a:solidFill>
              </a:rPr>
              <a:t>uzná</a:t>
            </a:r>
            <a:r>
              <a:rPr lang="en-US" b="1" dirty="0">
                <a:solidFill>
                  <a:srgbClr val="00B050"/>
                </a:solidFill>
              </a:rPr>
              <a:t> lid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nejvhodnější</a:t>
            </a:r>
            <a:r>
              <a:rPr lang="en-US" dirty="0"/>
              <a:t> pro </a:t>
            </a:r>
            <a:r>
              <a:rPr lang="en-US" dirty="0" err="1"/>
              <a:t>zajištění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bezpečnosti</a:t>
            </a:r>
            <a:r>
              <a:rPr lang="en-US" dirty="0"/>
              <a:t> a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štěstí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58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Lidská</a:t>
            </a:r>
            <a:r>
              <a:rPr lang="en-US" dirty="0"/>
              <a:t> </a:t>
            </a:r>
            <a:r>
              <a:rPr lang="en-US" dirty="0" err="1"/>
              <a:t>svoboda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Trojí</a:t>
            </a:r>
            <a:r>
              <a:rPr lang="en-US" b="1" dirty="0"/>
              <a:t> </a:t>
            </a:r>
            <a:r>
              <a:rPr lang="en-US" b="1" dirty="0" err="1"/>
              <a:t>pojetí</a:t>
            </a:r>
            <a:r>
              <a:rPr lang="en-US" b="1" dirty="0"/>
              <a:t> </a:t>
            </a:r>
            <a:r>
              <a:rPr lang="en-US" b="1" dirty="0" err="1"/>
              <a:t>osobní</a:t>
            </a:r>
            <a:r>
              <a:rPr lang="en-US" b="1" dirty="0"/>
              <a:t> </a:t>
            </a:r>
            <a:r>
              <a:rPr lang="en-US" b="1" dirty="0" err="1"/>
              <a:t>svobody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Snaha</a:t>
            </a:r>
            <a:r>
              <a:rPr lang="en-US" dirty="0"/>
              <a:t> </a:t>
            </a:r>
            <a:r>
              <a:rPr lang="en-US" dirty="0" err="1"/>
              <a:t>zbavit</a:t>
            </a:r>
            <a:r>
              <a:rPr lang="en-US" dirty="0"/>
              <a:t> </a:t>
            </a:r>
            <a:r>
              <a:rPr lang="en-US" dirty="0">
                <a:solidFill>
                  <a:srgbClr val="3366FF"/>
                </a:solidFill>
              </a:rPr>
              <a:t>se pout </a:t>
            </a:r>
            <a:r>
              <a:rPr lang="en-US" dirty="0"/>
              <a:t>– </a:t>
            </a:r>
            <a:r>
              <a:rPr lang="en-US" dirty="0" err="1"/>
              <a:t>pubertální</a:t>
            </a:r>
            <a:r>
              <a:rPr lang="en-US" dirty="0"/>
              <a:t> </a:t>
            </a:r>
            <a:r>
              <a:rPr lang="en-US" dirty="0" err="1"/>
              <a:t>emanciapce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Možnost</a:t>
            </a:r>
            <a:r>
              <a:rPr lang="en-US" dirty="0"/>
              <a:t>  </a:t>
            </a:r>
            <a:r>
              <a:rPr lang="en-US" dirty="0" err="1"/>
              <a:t>volby</a:t>
            </a:r>
            <a:r>
              <a:rPr lang="en-US" dirty="0"/>
              <a:t> –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stále</a:t>
            </a:r>
            <a:r>
              <a:rPr lang="en-US" dirty="0"/>
              <a:t>  </a:t>
            </a:r>
            <a:r>
              <a:rPr lang="en-US" dirty="0">
                <a:solidFill>
                  <a:srgbClr val="3366FF"/>
                </a:solidFill>
              </a:rPr>
              <a:t>“in”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Svoboda </a:t>
            </a:r>
            <a:r>
              <a:rPr lang="en-US" dirty="0" err="1"/>
              <a:t>jako</a:t>
            </a:r>
            <a:r>
              <a:rPr lang="en-US" dirty="0"/>
              <a:t>  </a:t>
            </a:r>
            <a:r>
              <a:rPr lang="en-US" dirty="0" err="1">
                <a:solidFill>
                  <a:srgbClr val="3366FF"/>
                </a:solidFill>
              </a:rPr>
              <a:t>hra</a:t>
            </a:r>
            <a:r>
              <a:rPr lang="en-US" dirty="0"/>
              <a:t> </a:t>
            </a:r>
            <a:r>
              <a:rPr lang="en-US" dirty="0" err="1"/>
              <a:t>neomezuje</a:t>
            </a:r>
            <a:r>
              <a:rPr lang="en-US" dirty="0"/>
              <a:t> </a:t>
            </a:r>
            <a:r>
              <a:rPr lang="en-US" dirty="0" err="1"/>
              <a:t>prostor</a:t>
            </a:r>
            <a:r>
              <a:rPr lang="en-US" dirty="0"/>
              <a:t> pro </a:t>
            </a:r>
            <a:r>
              <a:rPr lang="en-US" dirty="0" err="1"/>
              <a:t>rozhodování</a:t>
            </a:r>
            <a:r>
              <a:rPr lang="en-US" dirty="0"/>
              <a:t> – </a:t>
            </a:r>
            <a:r>
              <a:rPr lang="en-US" dirty="0" err="1"/>
              <a:t>dává</a:t>
            </a:r>
            <a:r>
              <a:rPr lang="en-US" dirty="0"/>
              <a:t> mu </a:t>
            </a:r>
            <a:r>
              <a:rPr lang="en-US" dirty="0" err="1"/>
              <a:t>smysl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045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pPr algn="ctr"/>
            <a:r>
              <a:rPr lang="en-US" dirty="0" err="1"/>
              <a:t>Deklarace</a:t>
            </a:r>
            <a:r>
              <a:rPr lang="en-US" dirty="0"/>
              <a:t>  </a:t>
            </a:r>
            <a:r>
              <a:rPr lang="en-US" dirty="0" err="1"/>
              <a:t>práv</a:t>
            </a:r>
            <a:r>
              <a:rPr lang="en-US" dirty="0"/>
              <a:t> </a:t>
            </a:r>
            <a:r>
              <a:rPr lang="en-US" dirty="0" err="1"/>
              <a:t>člověka</a:t>
            </a:r>
            <a:r>
              <a:rPr lang="en-US" dirty="0"/>
              <a:t> a </a:t>
            </a:r>
            <a:r>
              <a:rPr lang="en-US" dirty="0" err="1"/>
              <a:t>občana</a:t>
            </a:r>
            <a:r>
              <a:rPr lang="en-US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/>
              <a:t>ktfuk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792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Deklarace</a:t>
            </a:r>
            <a:r>
              <a:rPr lang="en-US" dirty="0"/>
              <a:t>  </a:t>
            </a:r>
            <a:r>
              <a:rPr lang="en-US" dirty="0" err="1"/>
              <a:t>práv</a:t>
            </a:r>
            <a:r>
              <a:rPr lang="en-US" dirty="0"/>
              <a:t> </a:t>
            </a:r>
            <a:r>
              <a:rPr lang="en-US" dirty="0" err="1"/>
              <a:t>člověka</a:t>
            </a:r>
            <a:r>
              <a:rPr lang="en-US" dirty="0"/>
              <a:t> a </a:t>
            </a:r>
            <a:r>
              <a:rPr lang="en-US" dirty="0" err="1"/>
              <a:t>občana</a:t>
            </a:r>
            <a:r>
              <a:rPr lang="en-US" dirty="0"/>
              <a:t> (26.8.1789)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/>
              <a:t>Základní</a:t>
            </a:r>
            <a:r>
              <a:rPr lang="en-US" dirty="0"/>
              <a:t> </a:t>
            </a:r>
            <a:r>
              <a:rPr lang="en-US" dirty="0" err="1"/>
              <a:t>rámec</a:t>
            </a:r>
            <a:r>
              <a:rPr lang="en-US" dirty="0"/>
              <a:t>:</a:t>
            </a:r>
          </a:p>
          <a:p>
            <a:r>
              <a:rPr lang="cs-CZ" dirty="0"/>
              <a:t>V důsledku toho Národní shromáždění uznává a vyhlašuje, za přítomnosti a </a:t>
            </a:r>
            <a:r>
              <a:rPr lang="cs-CZ" b="1" dirty="0"/>
              <a:t>pod záštitou Nejvyšší Bytosti,</a:t>
            </a:r>
            <a:r>
              <a:rPr lang="cs-CZ" dirty="0"/>
              <a:t>  práva člověka a občana</a:t>
            </a:r>
          </a:p>
          <a:p>
            <a:r>
              <a:rPr lang="cs-CZ" dirty="0"/>
              <a:t>Lidé se rodí a zůstávají svobodnými a rovnými ve svých právech. </a:t>
            </a:r>
            <a:r>
              <a:rPr lang="cs-CZ" dirty="0">
                <a:effectLst/>
              </a:rPr>
              <a:t> </a:t>
            </a:r>
          </a:p>
          <a:p>
            <a:r>
              <a:rPr lang="cs-CZ" dirty="0"/>
              <a:t>Základní práva: </a:t>
            </a:r>
            <a:r>
              <a:rPr lang="cs-CZ" b="1" dirty="0">
                <a:solidFill>
                  <a:srgbClr val="008000"/>
                </a:solidFill>
              </a:rPr>
              <a:t>svoboda, vlastnictví, bezpečnost a právo na odpor proti útlaku.</a:t>
            </a:r>
          </a:p>
          <a:p>
            <a:endParaRPr lang="en-U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6774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Vymezení</a:t>
            </a:r>
            <a:r>
              <a:rPr lang="en-US" dirty="0"/>
              <a:t> </a:t>
            </a:r>
            <a:r>
              <a:rPr lang="en-US" dirty="0" err="1"/>
              <a:t>rámce</a:t>
            </a:r>
            <a:r>
              <a:rPr lang="en-US" dirty="0"/>
              <a:t> </a:t>
            </a:r>
            <a:r>
              <a:rPr lang="en-US" dirty="0" err="1"/>
              <a:t>svobody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Svoboda spočívá v tom, že každý může činit vše, co </a:t>
            </a:r>
            <a:r>
              <a:rPr lang="cs-CZ" b="1" dirty="0">
                <a:solidFill>
                  <a:srgbClr val="008000"/>
                </a:solidFill>
              </a:rPr>
              <a:t>neškodí druhému</a:t>
            </a:r>
            <a:r>
              <a:rPr lang="cs-CZ" dirty="0"/>
              <a:t>. </a:t>
            </a:r>
          </a:p>
          <a:p>
            <a:r>
              <a:rPr lang="cs-CZ" dirty="0"/>
              <a:t>Proto výkon přirozených práv každého člověka nemá jiných mezí než ty, </a:t>
            </a:r>
            <a:r>
              <a:rPr lang="cs-CZ" dirty="0">
                <a:solidFill>
                  <a:srgbClr val="008000"/>
                </a:solidFill>
              </a:rPr>
              <a:t>které zajišťují </a:t>
            </a:r>
            <a:r>
              <a:rPr lang="cs-CZ" b="1" dirty="0">
                <a:solidFill>
                  <a:srgbClr val="008000"/>
                </a:solidFill>
              </a:rPr>
              <a:t>ostatním </a:t>
            </a:r>
            <a:r>
              <a:rPr lang="cs-CZ" dirty="0">
                <a:solidFill>
                  <a:srgbClr val="008000"/>
                </a:solidFill>
              </a:rPr>
              <a:t>členům společnosti užívání </a:t>
            </a:r>
            <a:r>
              <a:rPr lang="cs-CZ" b="1" dirty="0">
                <a:solidFill>
                  <a:srgbClr val="008000"/>
                </a:solidFill>
              </a:rPr>
              <a:t>týchž práv. </a:t>
            </a:r>
          </a:p>
          <a:p>
            <a:r>
              <a:rPr lang="cs-CZ" dirty="0"/>
              <a:t>Tyto meze mohou být ustanoveny </a:t>
            </a:r>
            <a:r>
              <a:rPr lang="cs-CZ" dirty="0">
                <a:solidFill>
                  <a:srgbClr val="FF0000"/>
                </a:solidFill>
              </a:rPr>
              <a:t>pouze zákonem</a:t>
            </a:r>
            <a:r>
              <a:rPr lang="cs-CZ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3039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rovnosti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Všichni občané, jsouce si před </a:t>
            </a:r>
            <a:r>
              <a:rPr lang="cs-CZ" b="1" dirty="0">
                <a:solidFill>
                  <a:srgbClr val="008000"/>
                </a:solidFill>
              </a:rPr>
              <a:t>zákonem rovni, </a:t>
            </a:r>
            <a:r>
              <a:rPr lang="cs-CZ" dirty="0"/>
              <a:t>mají stejný přístup </a:t>
            </a:r>
            <a:r>
              <a:rPr lang="cs-CZ" dirty="0">
                <a:solidFill>
                  <a:srgbClr val="008000"/>
                </a:solidFill>
              </a:rPr>
              <a:t>ke všem hodnostem, veřejným úřadům a zaměstnáním</a:t>
            </a:r>
            <a:r>
              <a:rPr lang="cs-CZ" dirty="0"/>
              <a:t>, podle svých schopností a jen na základě rozlišení, která vyplývají z jejich ctností a z jejich nadání.</a:t>
            </a:r>
          </a:p>
          <a:p>
            <a:r>
              <a:rPr lang="cs-CZ" dirty="0"/>
              <a:t>Zákaz </a:t>
            </a:r>
            <a:r>
              <a:rPr lang="cs-CZ" dirty="0">
                <a:solidFill>
                  <a:srgbClr val="C00000"/>
                </a:solidFill>
              </a:rPr>
              <a:t>diskriminace, výsad a nerovnosti </a:t>
            </a:r>
            <a:r>
              <a:rPr lang="cs-CZ" dirty="0"/>
              <a:t>před zákonem.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0071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Pojetí</a:t>
            </a:r>
            <a:r>
              <a:rPr lang="en-US" dirty="0"/>
              <a:t> </a:t>
            </a:r>
            <a:r>
              <a:rPr lang="en-US" dirty="0" err="1"/>
              <a:t>svrchovanosti</a:t>
            </a:r>
            <a:r>
              <a:rPr lang="en-US" dirty="0"/>
              <a:t> - </a:t>
            </a:r>
            <a:r>
              <a:rPr lang="en-US" dirty="0" err="1"/>
              <a:t>národ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Princip veškeré svrchovanosti spočívá v podstatě v </a:t>
            </a:r>
            <a:r>
              <a:rPr lang="cs-CZ" b="1" dirty="0">
                <a:solidFill>
                  <a:srgbClr val="C00000"/>
                </a:solidFill>
              </a:rPr>
              <a:t>národě.</a:t>
            </a:r>
          </a:p>
          <a:p>
            <a:r>
              <a:rPr lang="cs-CZ" dirty="0"/>
              <a:t> </a:t>
            </a:r>
            <a:r>
              <a:rPr lang="cs-CZ" dirty="0">
                <a:solidFill>
                  <a:srgbClr val="FF6600"/>
                </a:solidFill>
              </a:rPr>
              <a:t>Žádný sbor, žádný jednotlivec nemůže vykonávat moc, která by z něj nebyla </a:t>
            </a:r>
            <a:r>
              <a:rPr lang="cs-CZ" b="1" dirty="0">
                <a:solidFill>
                  <a:srgbClr val="FF6600"/>
                </a:solidFill>
              </a:rPr>
              <a:t>výslovně odvozena</a:t>
            </a:r>
            <a:r>
              <a:rPr lang="cs-CZ" b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48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Občané</a:t>
            </a:r>
            <a:r>
              <a:rPr lang="en-US" dirty="0"/>
              <a:t> </a:t>
            </a:r>
            <a:r>
              <a:rPr lang="en-US" dirty="0" err="1"/>
              <a:t>zdroj</a:t>
            </a:r>
            <a:r>
              <a:rPr lang="en-US" dirty="0"/>
              <a:t> </a:t>
            </a:r>
            <a:r>
              <a:rPr lang="en-US" dirty="0" err="1"/>
              <a:t>moci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solidFill>
                  <a:srgbClr val="FF6600"/>
                </a:solidFill>
              </a:rPr>
              <a:t>Všichni občané mají právo určit sami nebo prostřednictvím </a:t>
            </a:r>
            <a:r>
              <a:rPr lang="cs-CZ" dirty="0"/>
              <a:t>svých zástupců potřebnost </a:t>
            </a:r>
            <a:r>
              <a:rPr lang="cs-CZ" b="1" dirty="0"/>
              <a:t>veřejných daní, svobodně k nim dát souhlas</a:t>
            </a:r>
            <a:r>
              <a:rPr lang="cs-CZ" dirty="0"/>
              <a:t>, kontrolovat jejich používání, určit jejich kvótu, základ, způsob jejich vybírání a dobu jejich trvání.</a:t>
            </a:r>
          </a:p>
          <a:p>
            <a:r>
              <a:rPr lang="cs-CZ" b="1" dirty="0">
                <a:solidFill>
                  <a:srgbClr val="3366FF"/>
                </a:solidFill>
              </a:rPr>
              <a:t>Společnost má právo žádat na každém veřejném úředníkovi počet z jeho činnosti.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1111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dělby</a:t>
            </a:r>
            <a:r>
              <a:rPr lang="en-US" dirty="0"/>
              <a:t> </a:t>
            </a:r>
            <a:r>
              <a:rPr lang="en-US" dirty="0" err="1"/>
              <a:t>moci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Společnost, ve které záruka práv není zajištěna a ve které </a:t>
            </a:r>
            <a:r>
              <a:rPr lang="cs-CZ" b="1" dirty="0">
                <a:solidFill>
                  <a:srgbClr val="3366FF"/>
                </a:solidFill>
              </a:rPr>
              <a:t>rozdělení moci </a:t>
            </a:r>
            <a:r>
              <a:rPr lang="cs-CZ" dirty="0"/>
              <a:t>není zavedeno, nemůže o sobě říkat, že má ústavu.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5458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Zákonné</a:t>
            </a:r>
            <a:r>
              <a:rPr lang="en-US" dirty="0"/>
              <a:t> </a:t>
            </a:r>
            <a:r>
              <a:rPr lang="en-US" dirty="0" err="1"/>
              <a:t>omezení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Zákon je vyjádřením </a:t>
            </a:r>
            <a:r>
              <a:rPr lang="cs-CZ" b="1" dirty="0">
                <a:solidFill>
                  <a:srgbClr val="008000"/>
                </a:solidFill>
              </a:rPr>
              <a:t>všeobecné vůle</a:t>
            </a:r>
            <a:r>
              <a:rPr lang="cs-CZ" dirty="0"/>
              <a:t>. </a:t>
            </a:r>
          </a:p>
          <a:p>
            <a:r>
              <a:rPr lang="cs-CZ" dirty="0"/>
              <a:t>Všichni občané mají právo účastnit se osobně nebo prostřednictvím svých zástupců při jeho vytváření. </a:t>
            </a:r>
          </a:p>
          <a:p>
            <a:r>
              <a:rPr lang="cs-CZ" dirty="0"/>
              <a:t>Zákon </a:t>
            </a:r>
            <a:r>
              <a:rPr lang="cs-CZ" b="1" dirty="0"/>
              <a:t>má být stejný pro všechny</a:t>
            </a:r>
            <a:r>
              <a:rPr lang="cs-CZ" dirty="0"/>
              <a:t>, ať už poskytuje ochranu či trestá. (univerzalita práva)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158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Důsledek</a:t>
            </a:r>
            <a:r>
              <a:rPr lang="en-US" dirty="0"/>
              <a:t> </a:t>
            </a:r>
            <a:r>
              <a:rPr lang="en-US" dirty="0" err="1"/>
              <a:t>americké</a:t>
            </a:r>
            <a:r>
              <a:rPr lang="en-US" dirty="0"/>
              <a:t> a </a:t>
            </a:r>
            <a:r>
              <a:rPr lang="en-US" dirty="0" err="1"/>
              <a:t>francouzské</a:t>
            </a:r>
            <a:r>
              <a:rPr lang="en-US" dirty="0"/>
              <a:t> </a:t>
            </a:r>
            <a:r>
              <a:rPr lang="en-US" dirty="0" err="1"/>
              <a:t>inspirace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 err="1"/>
              <a:t>Účinně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omezit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panovnickou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libovůli</a:t>
            </a:r>
            <a:r>
              <a:rPr lang="en-US" dirty="0"/>
              <a:t>,</a:t>
            </a:r>
          </a:p>
          <a:p>
            <a:pPr lvl="0"/>
            <a:r>
              <a:rPr lang="en-US" dirty="0" err="1"/>
              <a:t>Spolehlivě</a:t>
            </a:r>
            <a:r>
              <a:rPr lang="en-US" dirty="0"/>
              <a:t> </a:t>
            </a:r>
            <a:r>
              <a:rPr lang="en-US" dirty="0" err="1"/>
              <a:t>zaručit</a:t>
            </a:r>
            <a:r>
              <a:rPr lang="en-US" dirty="0"/>
              <a:t> </a:t>
            </a:r>
            <a:r>
              <a:rPr lang="en-US" b="1" dirty="0" err="1">
                <a:solidFill>
                  <a:srgbClr val="604A7B"/>
                </a:solidFill>
              </a:rPr>
              <a:t>pevnost</a:t>
            </a:r>
            <a:r>
              <a:rPr lang="en-US" b="1" dirty="0">
                <a:solidFill>
                  <a:srgbClr val="604A7B"/>
                </a:solidFill>
              </a:rPr>
              <a:t> a </a:t>
            </a:r>
            <a:r>
              <a:rPr lang="en-US" b="1" dirty="0" err="1">
                <a:solidFill>
                  <a:srgbClr val="604A7B"/>
                </a:solidFill>
              </a:rPr>
              <a:t>neměnnost</a:t>
            </a:r>
            <a:r>
              <a:rPr lang="en-US" b="1" dirty="0">
                <a:solidFill>
                  <a:srgbClr val="604A7B"/>
                </a:solidFill>
              </a:rPr>
              <a:t> </a:t>
            </a:r>
            <a:r>
              <a:rPr lang="en-US" b="1" dirty="0" err="1">
                <a:solidFill>
                  <a:srgbClr val="604A7B"/>
                </a:solidFill>
              </a:rPr>
              <a:t>těchto</a:t>
            </a:r>
            <a:r>
              <a:rPr lang="en-US" b="1" dirty="0">
                <a:solidFill>
                  <a:srgbClr val="604A7B"/>
                </a:solidFill>
              </a:rPr>
              <a:t> </a:t>
            </a:r>
            <a:r>
              <a:rPr lang="en-US" b="1" dirty="0" err="1">
                <a:solidFill>
                  <a:srgbClr val="604A7B"/>
                </a:solidFill>
              </a:rPr>
              <a:t>práv</a:t>
            </a:r>
            <a:r>
              <a:rPr lang="en-US" b="1" dirty="0">
                <a:solidFill>
                  <a:srgbClr val="604A7B"/>
                </a:solidFill>
              </a:rPr>
              <a:t>,</a:t>
            </a:r>
          </a:p>
          <a:p>
            <a:pPr lvl="0"/>
            <a:r>
              <a:rPr lang="en-US" dirty="0" err="1"/>
              <a:t>Dosáhnout</a:t>
            </a:r>
            <a:r>
              <a:rPr lang="en-US" dirty="0"/>
              <a:t> </a:t>
            </a:r>
            <a:r>
              <a:rPr lang="en-US" b="1" dirty="0" err="1">
                <a:solidFill>
                  <a:srgbClr val="604A7B"/>
                </a:solidFill>
              </a:rPr>
              <a:t>společenského</a:t>
            </a:r>
            <a:r>
              <a:rPr lang="en-US" b="1" dirty="0">
                <a:solidFill>
                  <a:srgbClr val="604A7B"/>
                </a:solidFill>
              </a:rPr>
              <a:t> </a:t>
            </a:r>
            <a:r>
              <a:rPr lang="en-US" b="1" dirty="0" err="1">
                <a:solidFill>
                  <a:srgbClr val="604A7B"/>
                </a:solidFill>
              </a:rPr>
              <a:t>konsensu</a:t>
            </a:r>
            <a:r>
              <a:rPr lang="en-US" b="1" dirty="0">
                <a:solidFill>
                  <a:srgbClr val="604A7B"/>
                </a:solidFill>
              </a:rPr>
              <a:t> </a:t>
            </a:r>
            <a:r>
              <a:rPr lang="en-US" b="1" dirty="0" err="1">
                <a:solidFill>
                  <a:srgbClr val="604A7B"/>
                </a:solidFill>
              </a:rPr>
              <a:t>všech</a:t>
            </a:r>
            <a:r>
              <a:rPr lang="en-US" b="1" dirty="0">
                <a:solidFill>
                  <a:srgbClr val="604A7B"/>
                </a:solidFill>
              </a:rPr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individuálním</a:t>
            </a:r>
            <a:r>
              <a:rPr lang="en-US" dirty="0"/>
              <a:t> </a:t>
            </a:r>
            <a:r>
              <a:rPr lang="en-US" dirty="0" err="1"/>
              <a:t>základě</a:t>
            </a:r>
            <a:r>
              <a:rPr lang="en-US" dirty="0"/>
              <a:t>, </a:t>
            </a:r>
          </a:p>
          <a:p>
            <a:pPr lvl="0"/>
            <a:r>
              <a:rPr lang="en-US" dirty="0" err="1"/>
              <a:t>Zachovat</a:t>
            </a:r>
            <a:r>
              <a:rPr lang="en-US" dirty="0"/>
              <a:t>  </a:t>
            </a:r>
            <a:r>
              <a:rPr lang="en-US" dirty="0" err="1"/>
              <a:t>náboženskou</a:t>
            </a:r>
            <a:r>
              <a:rPr lang="en-US" dirty="0"/>
              <a:t> a </a:t>
            </a:r>
            <a:r>
              <a:rPr lang="en-US" dirty="0" err="1"/>
              <a:t>ideologickou</a:t>
            </a:r>
            <a:r>
              <a:rPr lang="en-US" dirty="0"/>
              <a:t>  </a:t>
            </a:r>
            <a:r>
              <a:rPr lang="en-US" dirty="0" err="1"/>
              <a:t>neutralitu</a:t>
            </a:r>
            <a:r>
              <a:rPr lang="en-US" dirty="0"/>
              <a:t> </a:t>
            </a:r>
            <a:r>
              <a:rPr lang="en-US" dirty="0" err="1"/>
              <a:t>veřejné</a:t>
            </a:r>
            <a:r>
              <a:rPr lang="en-US" dirty="0"/>
              <a:t> </a:t>
            </a:r>
            <a:r>
              <a:rPr lang="en-US" dirty="0" err="1"/>
              <a:t>moci</a:t>
            </a:r>
            <a:endParaRPr lang="en-US" dirty="0"/>
          </a:p>
          <a:p>
            <a:pPr lvl="0"/>
            <a:r>
              <a:rPr lang="en-US" dirty="0" err="1">
                <a:solidFill>
                  <a:srgbClr val="604A7B"/>
                </a:solidFill>
              </a:rPr>
              <a:t>Vyloučit</a:t>
            </a:r>
            <a:r>
              <a:rPr lang="en-US" dirty="0">
                <a:solidFill>
                  <a:srgbClr val="604A7B"/>
                </a:solidFill>
              </a:rPr>
              <a:t> </a:t>
            </a:r>
            <a:r>
              <a:rPr lang="en-US" dirty="0" err="1">
                <a:solidFill>
                  <a:srgbClr val="604A7B"/>
                </a:solidFill>
              </a:rPr>
              <a:t>ze</a:t>
            </a:r>
            <a:r>
              <a:rPr lang="en-US" dirty="0">
                <a:solidFill>
                  <a:srgbClr val="604A7B"/>
                </a:solidFill>
              </a:rPr>
              <a:t> </a:t>
            </a:r>
            <a:r>
              <a:rPr lang="en-US" dirty="0" err="1">
                <a:solidFill>
                  <a:srgbClr val="604A7B"/>
                </a:solidFill>
              </a:rPr>
              <a:t>hry</a:t>
            </a:r>
            <a:r>
              <a:rPr lang="en-US" dirty="0">
                <a:solidFill>
                  <a:srgbClr val="604A7B"/>
                </a:solidFill>
              </a:rPr>
              <a:t> </a:t>
            </a:r>
            <a:r>
              <a:rPr lang="en-US" dirty="0" err="1">
                <a:solidFill>
                  <a:srgbClr val="604A7B"/>
                </a:solidFill>
              </a:rPr>
              <a:t>konfliktní</a:t>
            </a:r>
            <a:r>
              <a:rPr lang="en-US" dirty="0">
                <a:solidFill>
                  <a:srgbClr val="604A7B"/>
                </a:solidFill>
              </a:rPr>
              <a:t> </a:t>
            </a:r>
            <a:r>
              <a:rPr lang="en-US" b="1" dirty="0" err="1">
                <a:solidFill>
                  <a:srgbClr val="604A7B"/>
                </a:solidFill>
              </a:rPr>
              <a:t>náboženské</a:t>
            </a:r>
            <a:r>
              <a:rPr lang="en-US" b="1" dirty="0">
                <a:solidFill>
                  <a:srgbClr val="604A7B"/>
                </a:solidFill>
              </a:rPr>
              <a:t> </a:t>
            </a:r>
            <a:r>
              <a:rPr lang="en-US" b="1" dirty="0" err="1">
                <a:solidFill>
                  <a:srgbClr val="604A7B"/>
                </a:solidFill>
              </a:rPr>
              <a:t>autority</a:t>
            </a:r>
            <a:r>
              <a:rPr lang="en-US" b="1" dirty="0">
                <a:solidFill>
                  <a:srgbClr val="604A7B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82983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Základní práva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87815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Čím</a:t>
            </a:r>
            <a:r>
              <a:rPr lang="en-US" dirty="0"/>
              <a:t> se </a:t>
            </a:r>
            <a:r>
              <a:rPr lang="en-US" dirty="0" err="1"/>
              <a:t>necháváme</a:t>
            </a:r>
            <a:r>
              <a:rPr lang="en-US" dirty="0"/>
              <a:t> </a:t>
            </a:r>
            <a:r>
              <a:rPr lang="en-US" dirty="0" err="1"/>
              <a:t>vést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Mrav</a:t>
            </a:r>
            <a:r>
              <a:rPr lang="en-US" dirty="0"/>
              <a:t> – </a:t>
            </a:r>
            <a:r>
              <a:rPr lang="en-US" dirty="0" err="1"/>
              <a:t>míra</a:t>
            </a:r>
            <a:r>
              <a:rPr lang="en-US" dirty="0"/>
              <a:t>  </a:t>
            </a:r>
            <a:r>
              <a:rPr lang="en-US" dirty="0" err="1"/>
              <a:t>konformity</a:t>
            </a:r>
            <a:r>
              <a:rPr lang="en-US" dirty="0"/>
              <a:t>  - co se </a:t>
            </a:r>
            <a:r>
              <a:rPr lang="en-US" dirty="0" err="1"/>
              <a:t>dělá</a:t>
            </a:r>
            <a:r>
              <a:rPr lang="en-US" dirty="0"/>
              <a:t> a </a:t>
            </a:r>
            <a:r>
              <a:rPr lang="en-US" dirty="0" err="1"/>
              <a:t>nedělá</a:t>
            </a:r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Morálka</a:t>
            </a:r>
            <a:r>
              <a:rPr lang="en-US" dirty="0"/>
              <a:t> – meze  </a:t>
            </a:r>
            <a:r>
              <a:rPr lang="en-US" dirty="0" err="1"/>
              <a:t>mravu</a:t>
            </a:r>
            <a:r>
              <a:rPr lang="en-US" dirty="0"/>
              <a:t> – </a:t>
            </a:r>
            <a:r>
              <a:rPr lang="en-US" i="1" dirty="0" err="1">
                <a:solidFill>
                  <a:srgbClr val="008000"/>
                </a:solidFill>
              </a:rPr>
              <a:t>nepřidáš</a:t>
            </a:r>
            <a:r>
              <a:rPr lang="en-US" i="1" dirty="0">
                <a:solidFill>
                  <a:srgbClr val="008000"/>
                </a:solidFill>
              </a:rPr>
              <a:t> se k </a:t>
            </a:r>
            <a:r>
              <a:rPr lang="en-US" i="1" dirty="0" err="1">
                <a:solidFill>
                  <a:srgbClr val="008000"/>
                </a:solidFill>
              </a:rPr>
              <a:t>většině</a:t>
            </a:r>
            <a:r>
              <a:rPr lang="en-US" i="1" dirty="0">
                <a:solidFill>
                  <a:srgbClr val="008000"/>
                </a:solidFill>
              </a:rPr>
              <a:t>, </a:t>
            </a:r>
            <a:r>
              <a:rPr lang="en-US" i="1" dirty="0" err="1">
                <a:solidFill>
                  <a:srgbClr val="008000"/>
                </a:solidFill>
              </a:rPr>
              <a:t>páchá</a:t>
            </a:r>
            <a:r>
              <a:rPr lang="en-US" i="1" dirty="0">
                <a:solidFill>
                  <a:srgbClr val="008000"/>
                </a:solidFill>
              </a:rPr>
              <a:t>-li </a:t>
            </a:r>
            <a:r>
              <a:rPr lang="en-US" i="1" dirty="0" err="1">
                <a:solidFill>
                  <a:srgbClr val="008000"/>
                </a:solidFill>
              </a:rPr>
              <a:t>nepravosti</a:t>
            </a:r>
            <a:r>
              <a:rPr lang="en-US" i="1" dirty="0">
                <a:solidFill>
                  <a:srgbClr val="008000"/>
                </a:solidFill>
              </a:rPr>
              <a:t> – </a:t>
            </a:r>
            <a:r>
              <a:rPr lang="en-US" i="1" dirty="0" err="1">
                <a:solidFill>
                  <a:srgbClr val="008000"/>
                </a:solidFill>
              </a:rPr>
              <a:t>nebát</a:t>
            </a:r>
            <a:r>
              <a:rPr lang="en-US" i="1" dirty="0">
                <a:solidFill>
                  <a:srgbClr val="008000"/>
                </a:solidFill>
              </a:rPr>
              <a:t> se </a:t>
            </a:r>
            <a:r>
              <a:rPr lang="en-US" i="1" dirty="0" err="1">
                <a:solidFill>
                  <a:srgbClr val="008000"/>
                </a:solidFill>
              </a:rPr>
              <a:t>ničeho</a:t>
            </a:r>
            <a:r>
              <a:rPr lang="en-US" i="1" dirty="0">
                <a:solidFill>
                  <a:srgbClr val="008000"/>
                </a:solidFill>
              </a:rPr>
              <a:t>, </a:t>
            </a:r>
            <a:r>
              <a:rPr lang="en-US" i="1" dirty="0" err="1">
                <a:solidFill>
                  <a:srgbClr val="008000"/>
                </a:solidFill>
              </a:rPr>
              <a:t>kromě</a:t>
            </a:r>
            <a:r>
              <a:rPr lang="en-US" i="1" dirty="0">
                <a:solidFill>
                  <a:srgbClr val="008000"/>
                </a:solidFill>
              </a:rPr>
              <a:t> </a:t>
            </a:r>
            <a:r>
              <a:rPr lang="en-US" i="1" dirty="0" err="1">
                <a:solidFill>
                  <a:srgbClr val="008000"/>
                </a:solidFill>
              </a:rPr>
              <a:t>hanby</a:t>
            </a:r>
            <a:r>
              <a:rPr lang="en-US" i="1" dirty="0">
                <a:solidFill>
                  <a:srgbClr val="008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Desatero</a:t>
            </a:r>
            <a:r>
              <a:rPr lang="en-US" dirty="0"/>
              <a:t> – </a:t>
            </a:r>
            <a:r>
              <a:rPr lang="en-US" dirty="0" err="1"/>
              <a:t>povinnosti</a:t>
            </a:r>
            <a:r>
              <a:rPr lang="en-US" dirty="0"/>
              <a:t>  v </a:t>
            </a:r>
            <a:r>
              <a:rPr lang="en-US" dirty="0" err="1"/>
              <a:t>singuláru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uvedení</a:t>
            </a:r>
            <a:r>
              <a:rPr lang="en-US" dirty="0"/>
              <a:t> </a:t>
            </a:r>
            <a:r>
              <a:rPr lang="en-US" dirty="0" err="1"/>
              <a:t>sankce</a:t>
            </a:r>
            <a:r>
              <a:rPr lang="en-US" dirty="0"/>
              <a:t>,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Etika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 </a:t>
            </a:r>
            <a:r>
              <a:rPr lang="en-US" dirty="0" err="1"/>
              <a:t>nejen</a:t>
            </a:r>
            <a:r>
              <a:rPr lang="en-US" dirty="0"/>
              <a:t> </a:t>
            </a:r>
            <a:r>
              <a:rPr lang="en-US" dirty="0" err="1"/>
              <a:t>jednání</a:t>
            </a:r>
            <a:r>
              <a:rPr lang="en-US" dirty="0"/>
              <a:t> </a:t>
            </a:r>
            <a:r>
              <a:rPr lang="en-US" dirty="0" err="1"/>
              <a:t>dovolené</a:t>
            </a:r>
            <a:r>
              <a:rPr lang="en-US" dirty="0"/>
              <a:t>,  ale </a:t>
            </a:r>
            <a:r>
              <a:rPr lang="en-US" dirty="0" err="1"/>
              <a:t>hledání</a:t>
            </a:r>
            <a:r>
              <a:rPr lang="en-US" dirty="0"/>
              <a:t> </a:t>
            </a:r>
            <a:r>
              <a:rPr lang="en-US" dirty="0" err="1"/>
              <a:t>nejlepšího</a:t>
            </a:r>
            <a:r>
              <a:rPr lang="en-US" dirty="0"/>
              <a:t> </a:t>
            </a:r>
            <a:r>
              <a:rPr lang="en-US" i="1" dirty="0">
                <a:solidFill>
                  <a:srgbClr val="008000"/>
                </a:solidFill>
              </a:rPr>
              <a:t>–  </a:t>
            </a:r>
            <a:r>
              <a:rPr lang="en-US" i="1" dirty="0" err="1">
                <a:solidFill>
                  <a:srgbClr val="008000"/>
                </a:solidFill>
              </a:rPr>
              <a:t>ať</a:t>
            </a:r>
            <a:r>
              <a:rPr lang="en-US" i="1" dirty="0">
                <a:solidFill>
                  <a:srgbClr val="008000"/>
                </a:solidFill>
              </a:rPr>
              <a:t> je </a:t>
            </a:r>
            <a:r>
              <a:rPr lang="en-US" i="1" dirty="0" err="1">
                <a:solidFill>
                  <a:srgbClr val="008000"/>
                </a:solidFill>
              </a:rPr>
              <a:t>vaše</a:t>
            </a:r>
            <a:r>
              <a:rPr lang="en-US" i="1" dirty="0">
                <a:solidFill>
                  <a:srgbClr val="008000"/>
                </a:solidFill>
              </a:rPr>
              <a:t> </a:t>
            </a:r>
            <a:r>
              <a:rPr lang="en-US" i="1" dirty="0" err="1">
                <a:solidFill>
                  <a:srgbClr val="008000"/>
                </a:solidFill>
              </a:rPr>
              <a:t>spravedlnost</a:t>
            </a:r>
            <a:r>
              <a:rPr lang="en-US" i="1" dirty="0">
                <a:solidFill>
                  <a:srgbClr val="008000"/>
                </a:solidFill>
              </a:rPr>
              <a:t> </a:t>
            </a:r>
            <a:r>
              <a:rPr lang="en-US" i="1" dirty="0" err="1">
                <a:solidFill>
                  <a:srgbClr val="008000"/>
                </a:solidFill>
              </a:rPr>
              <a:t>vyšší</a:t>
            </a:r>
            <a:r>
              <a:rPr lang="en-US" i="1" dirty="0">
                <a:solidFill>
                  <a:srgbClr val="008000"/>
                </a:solidFill>
              </a:rPr>
              <a:t> </a:t>
            </a:r>
            <a:r>
              <a:rPr lang="en-US" i="1" dirty="0" err="1">
                <a:solidFill>
                  <a:srgbClr val="008000"/>
                </a:solidFill>
              </a:rPr>
              <a:t>než</a:t>
            </a:r>
            <a:r>
              <a:rPr lang="en-US" i="1" dirty="0">
                <a:solidFill>
                  <a:srgbClr val="008000"/>
                </a:solidFill>
              </a:rPr>
              <a:t> je  </a:t>
            </a:r>
            <a:r>
              <a:rPr lang="en-US" i="1" dirty="0" err="1">
                <a:solidFill>
                  <a:srgbClr val="008000"/>
                </a:solidFill>
              </a:rPr>
              <a:t>zákoníků</a:t>
            </a:r>
            <a:endParaRPr lang="en-US" i="1" dirty="0">
              <a:solidFill>
                <a:srgbClr val="008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187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Od </a:t>
            </a:r>
            <a:r>
              <a:rPr lang="en-US" dirty="0" err="1"/>
              <a:t>panovníka</a:t>
            </a:r>
            <a:r>
              <a:rPr lang="en-US" dirty="0"/>
              <a:t> k </a:t>
            </a:r>
            <a:r>
              <a:rPr lang="en-US" dirty="0" err="1"/>
              <a:t>přírodě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Člověk</a:t>
            </a:r>
            <a:r>
              <a:rPr lang="en-US" dirty="0"/>
              <a:t> se </a:t>
            </a:r>
            <a:r>
              <a:rPr lang="en-US" dirty="0" err="1"/>
              <a:t>rodí</a:t>
            </a:r>
            <a:r>
              <a:rPr lang="en-US" dirty="0"/>
              <a:t> </a:t>
            </a:r>
            <a:r>
              <a:rPr lang="en-US" b="1" dirty="0" err="1"/>
              <a:t>svobodný</a:t>
            </a:r>
            <a:endParaRPr lang="en-US" b="1" dirty="0"/>
          </a:p>
          <a:p>
            <a:r>
              <a:rPr lang="en-US" b="1" dirty="0" err="1"/>
              <a:t>Odmítnutí</a:t>
            </a:r>
            <a:r>
              <a:rPr lang="en-US" b="1" dirty="0"/>
              <a:t> </a:t>
            </a:r>
            <a:r>
              <a:rPr lang="en-US" b="1" dirty="0" err="1"/>
              <a:t>výsad</a:t>
            </a:r>
            <a:r>
              <a:rPr lang="en-US" b="1" dirty="0"/>
              <a:t> a </a:t>
            </a:r>
            <a:r>
              <a:rPr lang="en-US" b="1" dirty="0" err="1"/>
              <a:t>privilegií</a:t>
            </a:r>
            <a:r>
              <a:rPr lang="en-US" b="1" dirty="0"/>
              <a:t> (</a:t>
            </a:r>
            <a:r>
              <a:rPr lang="en-US" b="1" dirty="0" err="1"/>
              <a:t>vysady</a:t>
            </a:r>
            <a:r>
              <a:rPr lang="en-US" b="1" dirty="0"/>
              <a:t> a </a:t>
            </a:r>
            <a:r>
              <a:rPr lang="en-US" b="1" dirty="0" err="1"/>
              <a:t>privilegia</a:t>
            </a:r>
            <a:r>
              <a:rPr lang="en-US" b="1" dirty="0"/>
              <a:t> </a:t>
            </a:r>
            <a:r>
              <a:rPr lang="en-US" b="1" dirty="0" err="1"/>
              <a:t>jsou</a:t>
            </a:r>
            <a:r>
              <a:rPr lang="en-US" b="1" dirty="0"/>
              <a:t> </a:t>
            </a:r>
            <a:r>
              <a:rPr lang="en-US" b="1" dirty="0" err="1"/>
              <a:t>jen</a:t>
            </a:r>
            <a:r>
              <a:rPr lang="en-US" b="1" dirty="0"/>
              <a:t> </a:t>
            </a:r>
            <a:r>
              <a:rPr lang="en-US" b="1" dirty="0" err="1"/>
              <a:t>ochranou</a:t>
            </a:r>
            <a:r>
              <a:rPr lang="en-US" b="1" dirty="0"/>
              <a:t>  </a:t>
            </a:r>
            <a:r>
              <a:rPr lang="en-US" b="1" dirty="0" err="1"/>
              <a:t>výkonu</a:t>
            </a:r>
            <a:r>
              <a:rPr lang="en-US" b="1" dirty="0"/>
              <a:t> </a:t>
            </a:r>
            <a:r>
              <a:rPr lang="en-US" b="1" dirty="0" err="1"/>
              <a:t>svěřené</a:t>
            </a:r>
            <a:r>
              <a:rPr lang="en-US" b="1" dirty="0"/>
              <a:t> </a:t>
            </a:r>
            <a:r>
              <a:rPr lang="en-US" b="1" dirty="0" err="1"/>
              <a:t>moci</a:t>
            </a:r>
            <a:r>
              <a:rPr lang="en-US" b="1" dirty="0"/>
              <a:t> – </a:t>
            </a:r>
            <a:r>
              <a:rPr lang="en-US" b="1" dirty="0" err="1"/>
              <a:t>soudcovská</a:t>
            </a:r>
            <a:r>
              <a:rPr lang="en-US" b="1" dirty="0"/>
              <a:t>, </a:t>
            </a:r>
            <a:r>
              <a:rPr lang="en-US" b="1" dirty="0" err="1"/>
              <a:t>diplomatická</a:t>
            </a:r>
            <a:r>
              <a:rPr lang="en-US" b="1" dirty="0"/>
              <a:t>, </a:t>
            </a:r>
            <a:r>
              <a:rPr lang="en-US" b="1" dirty="0" err="1"/>
              <a:t>parlamentní</a:t>
            </a:r>
            <a:r>
              <a:rPr lang="is-IS" b="1" dirty="0"/>
              <a:t>…)</a:t>
            </a:r>
            <a:endParaRPr lang="en-US" b="1" dirty="0"/>
          </a:p>
          <a:p>
            <a:r>
              <a:rPr lang="en-US" dirty="0"/>
              <a:t>Co </a:t>
            </a:r>
            <a:r>
              <a:rPr lang="en-US" dirty="0" err="1"/>
              <a:t>pochází</a:t>
            </a:r>
            <a:r>
              <a:rPr lang="en-US" dirty="0"/>
              <a:t> od  </a:t>
            </a:r>
            <a:r>
              <a:rPr lang="en-US" dirty="0" err="1"/>
              <a:t>přírody</a:t>
            </a:r>
            <a:r>
              <a:rPr lang="en-US" dirty="0"/>
              <a:t> (</a:t>
            </a:r>
            <a:r>
              <a:rPr lang="en-US" dirty="0" err="1"/>
              <a:t>nemoc</a:t>
            </a:r>
            <a:r>
              <a:rPr lang="en-US" dirty="0"/>
              <a:t>, </a:t>
            </a:r>
            <a:r>
              <a:rPr lang="en-US" dirty="0" err="1"/>
              <a:t>zemětřesení</a:t>
            </a:r>
            <a:r>
              <a:rPr lang="en-US" dirty="0"/>
              <a:t>, </a:t>
            </a:r>
            <a:r>
              <a:rPr lang="en-US" dirty="0" err="1"/>
              <a:t>povodně</a:t>
            </a:r>
            <a:r>
              <a:rPr lang="en-US" dirty="0"/>
              <a:t>…, je </a:t>
            </a:r>
            <a:r>
              <a:rPr lang="en-US" dirty="0" err="1"/>
              <a:t>vyšší</a:t>
            </a:r>
            <a:r>
              <a:rPr lang="en-US" dirty="0"/>
              <a:t> </a:t>
            </a:r>
            <a:r>
              <a:rPr lang="en-US" dirty="0" err="1"/>
              <a:t>moc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2111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Přirozená</a:t>
            </a:r>
            <a:r>
              <a:rPr lang="en-US" dirty="0"/>
              <a:t>  </a:t>
            </a:r>
            <a:r>
              <a:rPr lang="en-US" dirty="0" err="1"/>
              <a:t>práva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/>
              <a:t>To, čemu </a:t>
            </a:r>
            <a:r>
              <a:rPr lang="cs-CZ" dirty="0">
                <a:solidFill>
                  <a:srgbClr val="3366FF"/>
                </a:solidFill>
              </a:rPr>
              <a:t>příroda všechny naučila </a:t>
            </a:r>
            <a:r>
              <a:rPr lang="cs-CZ" dirty="0"/>
              <a:t>– nezměnitelné a trvalé</a:t>
            </a:r>
            <a:r>
              <a:rPr lang="cs-CZ" dirty="0">
                <a:effectLst/>
              </a:rPr>
              <a:t>  (</a:t>
            </a:r>
            <a:r>
              <a:rPr lang="cs-CZ" dirty="0" err="1">
                <a:effectLst/>
              </a:rPr>
              <a:t>Gauis</a:t>
            </a:r>
            <a:r>
              <a:rPr lang="cs-CZ" dirty="0">
                <a:effectLst/>
              </a:rPr>
              <a:t>)</a:t>
            </a:r>
          </a:p>
          <a:p>
            <a:r>
              <a:rPr lang="cs-CZ" b="1" dirty="0">
                <a:solidFill>
                  <a:srgbClr val="3366FF"/>
                </a:solidFill>
              </a:rPr>
              <a:t>Závazné pravidlo </a:t>
            </a:r>
            <a:r>
              <a:rPr lang="cs-CZ" dirty="0">
                <a:solidFill>
                  <a:srgbClr val="3366FF"/>
                </a:solidFill>
              </a:rPr>
              <a:t>pro zákonodárce  </a:t>
            </a:r>
            <a:r>
              <a:rPr lang="cs-CZ" dirty="0"/>
              <a:t>- ne právo jedince vůči státu (středověk)</a:t>
            </a:r>
          </a:p>
          <a:p>
            <a:r>
              <a:rPr lang="cs-CZ" dirty="0">
                <a:solidFill>
                  <a:srgbClr val="3366FF"/>
                </a:solidFill>
                <a:effectLst/>
              </a:rPr>
              <a:t>Právo jedince vůči státu </a:t>
            </a:r>
            <a:r>
              <a:rPr lang="cs-CZ" dirty="0">
                <a:effectLst/>
              </a:rPr>
              <a:t>(osvícenství)</a:t>
            </a:r>
          </a:p>
          <a:p>
            <a:r>
              <a:rPr lang="cs-CZ" dirty="0"/>
              <a:t>„Každý musí považovat </a:t>
            </a:r>
            <a:r>
              <a:rPr lang="cs-CZ" dirty="0">
                <a:solidFill>
                  <a:srgbClr val="0070C0"/>
                </a:solidFill>
              </a:rPr>
              <a:t>bližního</a:t>
            </a:r>
            <a:r>
              <a:rPr lang="cs-CZ" dirty="0"/>
              <a:t>, nikoho nevyjímaje, za </a:t>
            </a:r>
            <a:r>
              <a:rPr lang="cs-CZ" dirty="0">
                <a:solidFill>
                  <a:srgbClr val="0070C0"/>
                </a:solidFill>
              </a:rPr>
              <a:t>druhé „já“, </a:t>
            </a:r>
            <a:r>
              <a:rPr lang="cs-CZ" dirty="0"/>
              <a:t>a mít </a:t>
            </a:r>
            <a:r>
              <a:rPr lang="cs-CZ" dirty="0">
                <a:solidFill>
                  <a:srgbClr val="0070C0"/>
                </a:solidFill>
              </a:rPr>
              <a:t>ohled</a:t>
            </a:r>
            <a:r>
              <a:rPr lang="cs-CZ" dirty="0"/>
              <a:t> především na jeho život a prostředky nutné k životu důstojnému člověka. (Křesťanský koncept)</a:t>
            </a:r>
            <a:endParaRPr lang="cs-CZ" dirty="0">
              <a:effectLst/>
            </a:endParaRPr>
          </a:p>
          <a:p>
            <a:pPr marL="0" indent="0">
              <a:buNone/>
            </a:pPr>
            <a:endParaRPr lang="cs-CZ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7949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Tři základní lidská práva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cs-CZ" dirty="0"/>
              <a:t>Právo </a:t>
            </a:r>
            <a:r>
              <a:rPr lang="cs-CZ" dirty="0">
                <a:solidFill>
                  <a:srgbClr val="FF0000"/>
                </a:solidFill>
              </a:rPr>
              <a:t>žít</a:t>
            </a:r>
          </a:p>
          <a:p>
            <a:r>
              <a:rPr lang="cs-CZ" dirty="0"/>
              <a:t>Právo být </a:t>
            </a:r>
            <a:r>
              <a:rPr lang="cs-CZ" dirty="0">
                <a:solidFill>
                  <a:srgbClr val="FF0000"/>
                </a:solidFill>
              </a:rPr>
              <a:t>svobodný</a:t>
            </a:r>
          </a:p>
          <a:p>
            <a:r>
              <a:rPr lang="cs-CZ" dirty="0"/>
              <a:t>Právo </a:t>
            </a:r>
            <a:r>
              <a:rPr lang="cs-CZ" dirty="0">
                <a:solidFill>
                  <a:srgbClr val="FF0000"/>
                </a:solidFill>
              </a:rPr>
              <a:t>vlastnit majetek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2393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Knihtisk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Knihtisk</a:t>
            </a:r>
            <a:r>
              <a:rPr lang="cs-CZ" dirty="0"/>
              <a:t> je způsob mechanického  rozmnožování textu nebo obrazu vytvářející identické kopie tiskem z výšky. </a:t>
            </a:r>
          </a:p>
          <a:p>
            <a:r>
              <a:rPr lang="cs-CZ" dirty="0"/>
              <a:t>Počátky jeho masového používání k tisku knih spadají na přelom let 1447/1448  (Johann </a:t>
            </a:r>
            <a:r>
              <a:rPr lang="cs-CZ" dirty="0" err="1"/>
              <a:t>Gutenberg</a:t>
            </a:r>
            <a:r>
              <a:rPr lang="cs-CZ" dirty="0"/>
              <a:t>)</a:t>
            </a:r>
          </a:p>
          <a:p>
            <a:r>
              <a:rPr lang="cs-CZ" dirty="0"/>
              <a:t> Po polovině XV. Století se knihtisk rychle rozšířil po Evropě a následně do celého světa.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3370163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95 tezí Martina Luthera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95 tezí Martina Luthera byly  latinsky psané podklady k teologické disputaci  které autor 31.10. 1517 poslal jako přílohu dopisu biskupovi mohučskému magdeburskému Albrechtu Braniborskému.</a:t>
            </a:r>
          </a:p>
          <a:p>
            <a:r>
              <a:rPr lang="cs-CZ" b="1" dirty="0"/>
              <a:t>Luther své teze sám nepublikoval, ty se však rychle rozšířily po celé německé říši a vyvolaly bouřlivou debatu. Jejich vyhotovení a legendární přibití Lutherem na kostelní dveře ve </a:t>
            </a:r>
            <a:r>
              <a:rPr lang="cs-CZ" b="1" dirty="0" err="1"/>
              <a:t>Wittenbergu</a:t>
            </a:r>
            <a:r>
              <a:rPr lang="cs-CZ" b="1" dirty="0"/>
              <a:t> (k němuž však podle všeho ve skutečnosti nedošlo) se proto považuje za vlastní počátek reformace.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0698900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Svoboda </a:t>
            </a:r>
            <a:r>
              <a:rPr lang="en-US" dirty="0" err="1"/>
              <a:t>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/>
              <a:t>Svobodné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sdělování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myšlenek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/>
              <a:t>a </a:t>
            </a:r>
            <a:r>
              <a:rPr lang="en-US" dirty="0" err="1"/>
              <a:t>názorů</a:t>
            </a:r>
            <a:r>
              <a:rPr lang="en-US" dirty="0"/>
              <a:t> je </a:t>
            </a:r>
            <a:r>
              <a:rPr lang="en-US" dirty="0" err="1"/>
              <a:t>jedním</a:t>
            </a:r>
            <a:r>
              <a:rPr lang="en-US" dirty="0"/>
              <a:t> z </a:t>
            </a:r>
            <a:r>
              <a:rPr lang="en-US" dirty="0" err="1"/>
              <a:t>nejdrahocennějších</a:t>
            </a:r>
            <a:r>
              <a:rPr lang="en-US" dirty="0"/>
              <a:t> </a:t>
            </a:r>
            <a:r>
              <a:rPr lang="en-US" dirty="0" err="1"/>
              <a:t>práv</a:t>
            </a:r>
            <a:r>
              <a:rPr lang="en-US" dirty="0"/>
              <a:t> </a:t>
            </a:r>
            <a:r>
              <a:rPr lang="en-US" dirty="0" err="1"/>
              <a:t>člověka</a:t>
            </a:r>
            <a:r>
              <a:rPr lang="en-US" dirty="0"/>
              <a:t>, </a:t>
            </a:r>
            <a:r>
              <a:rPr lang="en-US" dirty="0" err="1"/>
              <a:t>každý</a:t>
            </a:r>
            <a:r>
              <a:rPr lang="en-US" dirty="0"/>
              <a:t> </a:t>
            </a:r>
            <a:r>
              <a:rPr lang="en-US" dirty="0" err="1"/>
              <a:t>občan</a:t>
            </a:r>
            <a:r>
              <a:rPr lang="en-US" dirty="0"/>
              <a:t> </a:t>
            </a:r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tedy</a:t>
            </a:r>
            <a:r>
              <a:rPr lang="en-US" dirty="0"/>
              <a:t> </a:t>
            </a:r>
            <a:r>
              <a:rPr lang="en-US" b="1" dirty="0" err="1">
                <a:solidFill>
                  <a:srgbClr val="984807"/>
                </a:solidFill>
              </a:rPr>
              <a:t>svobodně</a:t>
            </a:r>
            <a:r>
              <a:rPr lang="en-US" b="1" dirty="0">
                <a:solidFill>
                  <a:srgbClr val="984807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984807"/>
                </a:solidFill>
              </a:rPr>
              <a:t>mluvit</a:t>
            </a:r>
            <a:r>
              <a:rPr lang="en-US" b="1" dirty="0">
                <a:solidFill>
                  <a:srgbClr val="984807"/>
                </a:solidFill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984807"/>
                </a:solidFill>
              </a:rPr>
              <a:t>psát</a:t>
            </a:r>
            <a:r>
              <a:rPr lang="en-US" b="1" dirty="0">
                <a:solidFill>
                  <a:srgbClr val="984807"/>
                </a:solidFill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984807"/>
                </a:solidFill>
              </a:rPr>
              <a:t>tisknout</a:t>
            </a:r>
            <a:r>
              <a:rPr lang="en-US" b="1" dirty="0">
                <a:solidFill>
                  <a:srgbClr val="984807"/>
                </a:solidFill>
              </a:rPr>
              <a:t>, </a:t>
            </a:r>
            <a:r>
              <a:rPr lang="en-US" dirty="0"/>
              <a:t>jest se mu </a:t>
            </a:r>
            <a:r>
              <a:rPr lang="en-US" dirty="0" err="1"/>
              <a:t>však</a:t>
            </a:r>
            <a:r>
              <a:rPr lang="en-US" dirty="0"/>
              <a:t> </a:t>
            </a:r>
            <a:r>
              <a:rPr lang="en-US" dirty="0" err="1"/>
              <a:t>zodpovídat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zneužívání</a:t>
            </a:r>
            <a:r>
              <a:rPr lang="en-US" dirty="0"/>
              <a:t> </a:t>
            </a:r>
            <a:r>
              <a:rPr lang="en-US" dirty="0" err="1"/>
              <a:t>této</a:t>
            </a:r>
            <a:r>
              <a:rPr lang="en-US" dirty="0"/>
              <a:t> </a:t>
            </a:r>
            <a:r>
              <a:rPr lang="en-US" dirty="0" err="1"/>
              <a:t>svobody</a:t>
            </a:r>
            <a:r>
              <a:rPr lang="en-US" dirty="0"/>
              <a:t> v </a:t>
            </a:r>
            <a:r>
              <a:rPr lang="en-US" dirty="0" err="1"/>
              <a:t>případech</a:t>
            </a:r>
            <a:r>
              <a:rPr lang="en-US" dirty="0"/>
              <a:t> </a:t>
            </a:r>
            <a:r>
              <a:rPr lang="en-US" dirty="0" err="1"/>
              <a:t>zákonem</a:t>
            </a:r>
            <a:r>
              <a:rPr lang="en-US" dirty="0"/>
              <a:t> </a:t>
            </a:r>
            <a:r>
              <a:rPr lang="en-US" dirty="0" err="1"/>
              <a:t>stanovených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20450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Internet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Svět je propojen </a:t>
            </a:r>
            <a:r>
              <a:rPr lang="mr-IN" dirty="0"/>
              <a:t>–</a:t>
            </a:r>
            <a:r>
              <a:rPr lang="cs-CZ" dirty="0"/>
              <a:t> zkracuje se vzdálenost</a:t>
            </a:r>
          </a:p>
          <a:p>
            <a:pPr marL="0" indent="0">
              <a:buNone/>
            </a:pPr>
            <a:r>
              <a:rPr lang="cs-CZ" dirty="0"/>
              <a:t>Informace  o dění ve světě je: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C00000"/>
                </a:solidFill>
              </a:rPr>
              <a:t>Přímá </a:t>
            </a:r>
            <a:r>
              <a:rPr lang="cs-CZ" dirty="0"/>
              <a:t>(nezprostředkovaná)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C00000"/>
                </a:solidFill>
              </a:rPr>
              <a:t>Svobodná </a:t>
            </a:r>
            <a:r>
              <a:rPr lang="cs-CZ" dirty="0"/>
              <a:t>(otevřena všem)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C00000"/>
                </a:solidFill>
              </a:rPr>
              <a:t>Manipulovatelná </a:t>
            </a:r>
            <a:r>
              <a:rPr lang="cs-CZ" dirty="0"/>
              <a:t> (zneužívaná)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Jakákoliv  zpráva  může  být považována za  zprávu </a:t>
            </a:r>
            <a:r>
              <a:rPr lang="cs-CZ" dirty="0">
                <a:solidFill>
                  <a:srgbClr val="C00000"/>
                </a:solidFill>
              </a:rPr>
              <a:t>všeobecnou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C00000"/>
                </a:solidFill>
              </a:rPr>
              <a:t>Bez odpovědnosti </a:t>
            </a:r>
            <a:r>
              <a:rPr lang="mr-IN" dirty="0">
                <a:solidFill>
                  <a:srgbClr val="C00000"/>
                </a:solidFill>
              </a:rPr>
              <a:t>–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šířit může kdokoliv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5505203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Sociální sítě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7030A0"/>
                </a:solidFill>
              </a:rPr>
              <a:t>Google </a:t>
            </a:r>
            <a:r>
              <a:rPr lang="mr-IN" dirty="0"/>
              <a:t>–</a:t>
            </a:r>
            <a:r>
              <a:rPr lang="cs-CZ" dirty="0"/>
              <a:t> víme po čem lidé touží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7030A0"/>
                </a:solidFill>
              </a:rPr>
              <a:t>Face-</a:t>
            </a:r>
            <a:r>
              <a:rPr lang="cs-CZ" b="1" dirty="0" err="1">
                <a:solidFill>
                  <a:srgbClr val="7030A0"/>
                </a:solidFill>
              </a:rPr>
              <a:t>book</a:t>
            </a:r>
            <a:r>
              <a:rPr lang="cs-CZ" b="1" dirty="0"/>
              <a:t>  </a:t>
            </a:r>
            <a:r>
              <a:rPr lang="cs-CZ" dirty="0"/>
              <a:t>- víme  co lidí sdílejí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rgbClr val="7030A0"/>
                </a:solidFill>
              </a:rPr>
              <a:t>Amazon</a:t>
            </a:r>
            <a:r>
              <a:rPr lang="cs-CZ" dirty="0"/>
              <a:t> </a:t>
            </a:r>
            <a:r>
              <a:rPr lang="mr-IN" dirty="0"/>
              <a:t>–</a:t>
            </a:r>
            <a:r>
              <a:rPr lang="cs-CZ" dirty="0"/>
              <a:t> víme co lidé kupují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0471968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Život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cs-CZ" dirty="0"/>
              <a:t>Život </a:t>
            </a:r>
            <a:r>
              <a:rPr lang="cs-CZ" dirty="0">
                <a:solidFill>
                  <a:srgbClr val="FF0000"/>
                </a:solidFill>
              </a:rPr>
              <a:t>biologický  </a:t>
            </a:r>
            <a:r>
              <a:rPr lang="cs-CZ" dirty="0"/>
              <a:t>(růst, stárnutí, nemoc) (Může člověk trpcí nevyléčitelnou chorobou podat žalobu na neznámého pachatele?)</a:t>
            </a:r>
          </a:p>
          <a:p>
            <a:r>
              <a:rPr lang="cs-CZ" dirty="0"/>
              <a:t>Život </a:t>
            </a:r>
            <a:r>
              <a:rPr lang="cs-CZ" dirty="0">
                <a:solidFill>
                  <a:srgbClr val="FF0000"/>
                </a:solidFill>
              </a:rPr>
              <a:t>biografický</a:t>
            </a:r>
            <a:r>
              <a:rPr lang="cs-CZ" dirty="0"/>
              <a:t> ( můj život, co jsem udělal, dělám a budu dělat?)</a:t>
            </a:r>
          </a:p>
          <a:p>
            <a:pPr marL="0" indent="0">
              <a:buNone/>
            </a:pPr>
            <a:r>
              <a:rPr lang="cs-CZ" dirty="0"/>
              <a:t>Život  nelze  oddělit života jiných, každý hledá  štěstí ve „svých přirozených“ podmínkách. </a:t>
            </a:r>
          </a:p>
          <a:p>
            <a:pPr marL="0" indent="0">
              <a:buNone/>
            </a:pPr>
            <a:r>
              <a:rPr lang="cs-CZ" dirty="0"/>
              <a:t>Dnes  je nezprostředkovaná zpráva  o „přirozených“  podmínkách těch nejbohatších.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2858750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Ochrana</a:t>
            </a:r>
            <a:r>
              <a:rPr lang="en-US" dirty="0"/>
              <a:t> </a:t>
            </a:r>
            <a:r>
              <a:rPr lang="en-US" dirty="0" err="1"/>
              <a:t>vlastnictví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Protože</a:t>
            </a:r>
            <a:r>
              <a:rPr lang="cs-CZ" b="1" dirty="0">
                <a:solidFill>
                  <a:srgbClr val="008000"/>
                </a:solidFill>
              </a:rPr>
              <a:t> vlastnictví </a:t>
            </a:r>
            <a:r>
              <a:rPr lang="cs-CZ" dirty="0"/>
              <a:t>je </a:t>
            </a:r>
            <a:r>
              <a:rPr lang="cs-CZ" dirty="0">
                <a:solidFill>
                  <a:srgbClr val="008000"/>
                </a:solidFill>
              </a:rPr>
              <a:t>nedotknutelným a posvátným právem</a:t>
            </a:r>
            <a:r>
              <a:rPr lang="cs-CZ" dirty="0"/>
              <a:t>, nikdo ho nemůže být zbaven kromě případu, kdy by to vyžadovala zákonně zajištěná veřejná nezbytnost, a pod podmínkou spravedlivého a předchozího odškodnění.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595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Rozhodování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8000"/>
                </a:solidFill>
              </a:rPr>
              <a:t>Každé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rozhodnutí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má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tři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fáze</a:t>
            </a:r>
            <a:r>
              <a:rPr lang="en-US" dirty="0">
                <a:solidFill>
                  <a:srgbClr val="008000"/>
                </a:solidFill>
              </a:rPr>
              <a:t>:</a:t>
            </a:r>
          </a:p>
          <a:p>
            <a:r>
              <a:rPr lang="en-US" dirty="0">
                <a:solidFill>
                  <a:srgbClr val="008000"/>
                </a:solidFill>
              </a:rPr>
              <a:t>Do </a:t>
            </a:r>
            <a:r>
              <a:rPr lang="en-US" dirty="0" err="1">
                <a:solidFill>
                  <a:srgbClr val="008000"/>
                </a:solidFill>
              </a:rPr>
              <a:t>budoucna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se  </a:t>
            </a:r>
            <a:r>
              <a:rPr lang="en-US" dirty="0" err="1"/>
              <a:t>člověk</a:t>
            </a:r>
            <a:r>
              <a:rPr lang="en-US" dirty="0"/>
              <a:t> </a:t>
            </a:r>
            <a:r>
              <a:rPr lang="en-US" dirty="0" err="1"/>
              <a:t>něčemu</a:t>
            </a:r>
            <a:r>
              <a:rPr lang="en-US" dirty="0"/>
              <a:t> </a:t>
            </a:r>
            <a:r>
              <a:rPr lang="en-US" dirty="0" err="1"/>
              <a:t>chystá</a:t>
            </a:r>
            <a:r>
              <a:rPr lang="en-US" dirty="0"/>
              <a:t> (</a:t>
            </a:r>
            <a:r>
              <a:rPr lang="en-US" dirty="0" err="1"/>
              <a:t>úmysl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008000"/>
                </a:solidFill>
              </a:rPr>
              <a:t>K </a:t>
            </a:r>
            <a:r>
              <a:rPr lang="en-US" dirty="0" err="1">
                <a:solidFill>
                  <a:srgbClr val="008000"/>
                </a:solidFill>
              </a:rPr>
              <a:t>přítomnému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okamžiku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právě</a:t>
            </a:r>
            <a:r>
              <a:rPr lang="en-US" dirty="0"/>
              <a:t> </a:t>
            </a:r>
            <a:r>
              <a:rPr lang="en-US" dirty="0" err="1"/>
              <a:t>jedná</a:t>
            </a:r>
            <a:r>
              <a:rPr lang="en-US" dirty="0"/>
              <a:t> 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vztahu</a:t>
            </a:r>
            <a:r>
              <a:rPr lang="en-US" dirty="0"/>
              <a:t> (</a:t>
            </a:r>
            <a:r>
              <a:rPr lang="en-US" dirty="0" err="1"/>
              <a:t>taktika</a:t>
            </a:r>
            <a:r>
              <a:rPr lang="en-US" dirty="0"/>
              <a:t>)</a:t>
            </a:r>
          </a:p>
          <a:p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>
                <a:solidFill>
                  <a:srgbClr val="008000"/>
                </a:solidFill>
              </a:rPr>
              <a:t>zpětně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hodnotí</a:t>
            </a:r>
            <a:r>
              <a:rPr lang="en-US" dirty="0"/>
              <a:t>, co se </a:t>
            </a:r>
            <a:r>
              <a:rPr lang="en-US" dirty="0" err="1"/>
              <a:t>stalo</a:t>
            </a:r>
            <a:r>
              <a:rPr lang="en-US" dirty="0"/>
              <a:t> (</a:t>
            </a:r>
            <a:r>
              <a:rPr lang="en-US" dirty="0" err="1"/>
              <a:t>soud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i="1" dirty="0" err="1">
                <a:solidFill>
                  <a:srgbClr val="800000"/>
                </a:solidFill>
              </a:rPr>
              <a:t>Metafyzická</a:t>
            </a:r>
            <a:r>
              <a:rPr lang="en-US" i="1" dirty="0">
                <a:solidFill>
                  <a:srgbClr val="800000"/>
                </a:solidFill>
              </a:rPr>
              <a:t> </a:t>
            </a:r>
            <a:r>
              <a:rPr lang="en-US" i="1" dirty="0" err="1">
                <a:solidFill>
                  <a:srgbClr val="800000"/>
                </a:solidFill>
              </a:rPr>
              <a:t>odpovědnost</a:t>
            </a:r>
            <a:r>
              <a:rPr lang="en-US" i="1" dirty="0">
                <a:solidFill>
                  <a:srgbClr val="800000"/>
                </a:solidFill>
              </a:rPr>
              <a:t>  </a:t>
            </a:r>
            <a:r>
              <a:rPr lang="en-US" i="1" dirty="0" err="1">
                <a:solidFill>
                  <a:srgbClr val="800000"/>
                </a:solidFill>
              </a:rPr>
              <a:t>za</a:t>
            </a:r>
            <a:r>
              <a:rPr lang="en-US" i="1" dirty="0">
                <a:solidFill>
                  <a:srgbClr val="800000"/>
                </a:solidFill>
              </a:rPr>
              <a:t> </a:t>
            </a:r>
            <a:r>
              <a:rPr lang="en-US" i="1" dirty="0" err="1">
                <a:solidFill>
                  <a:srgbClr val="800000"/>
                </a:solidFill>
              </a:rPr>
              <a:t>všechna</a:t>
            </a:r>
            <a:r>
              <a:rPr lang="en-US" i="1" dirty="0">
                <a:solidFill>
                  <a:srgbClr val="800000"/>
                </a:solidFill>
              </a:rPr>
              <a:t> </a:t>
            </a:r>
            <a:r>
              <a:rPr lang="en-US" i="1" dirty="0" err="1">
                <a:solidFill>
                  <a:srgbClr val="800000"/>
                </a:solidFill>
              </a:rPr>
              <a:t>rozhodnutí</a:t>
            </a:r>
            <a:endParaRPr lang="en-US" i="1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800000"/>
                </a:solidFill>
              </a:rPr>
              <a:t>Člověk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nikdy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není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zbaven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rozhodovat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mezi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dobrem</a:t>
            </a:r>
            <a:r>
              <a:rPr lang="en-US" b="1" dirty="0">
                <a:solidFill>
                  <a:srgbClr val="FF0000"/>
                </a:solidFill>
              </a:rPr>
              <a:t> a </a:t>
            </a:r>
            <a:r>
              <a:rPr lang="en-US" b="1" dirty="0" err="1">
                <a:solidFill>
                  <a:srgbClr val="FF0000"/>
                </a:solidFill>
              </a:rPr>
              <a:t>zlem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chemeClr val="tx1"/>
                </a:solidFill>
              </a:rPr>
              <a:t>Člověk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hledá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nejen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dobré</a:t>
            </a:r>
            <a:r>
              <a:rPr lang="en-US" b="1" dirty="0">
                <a:solidFill>
                  <a:schemeClr val="tx1"/>
                </a:solidFill>
              </a:rPr>
              <a:t>, ale  </a:t>
            </a:r>
            <a:r>
              <a:rPr lang="en-US" b="1" dirty="0" err="1">
                <a:solidFill>
                  <a:schemeClr val="tx1"/>
                </a:solidFill>
              </a:rPr>
              <a:t>lepší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nakonec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nejlepší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806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Vztahy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subjetkty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Jde</a:t>
            </a:r>
            <a:r>
              <a:rPr lang="en-US" dirty="0"/>
              <a:t> o </a:t>
            </a:r>
            <a:r>
              <a:rPr lang="en-US" b="1" dirty="0" err="1">
                <a:solidFill>
                  <a:srgbClr val="376092"/>
                </a:solidFill>
              </a:rPr>
              <a:t>právo</a:t>
            </a:r>
            <a:r>
              <a:rPr lang="en-US" b="1" dirty="0">
                <a:solidFill>
                  <a:srgbClr val="376092"/>
                </a:solidFill>
              </a:rPr>
              <a:t>  </a:t>
            </a:r>
            <a:r>
              <a:rPr lang="en-US" b="1" dirty="0" err="1">
                <a:solidFill>
                  <a:srgbClr val="376092"/>
                </a:solidFill>
              </a:rPr>
              <a:t>druhého</a:t>
            </a:r>
            <a:endParaRPr lang="en-US" b="1" dirty="0">
              <a:solidFill>
                <a:srgbClr val="376092"/>
              </a:solidFill>
            </a:endParaRPr>
          </a:p>
          <a:p>
            <a:r>
              <a:rPr lang="en-US" dirty="0" err="1"/>
              <a:t>Jde</a:t>
            </a:r>
            <a:r>
              <a:rPr lang="en-US" dirty="0"/>
              <a:t> o </a:t>
            </a:r>
            <a:r>
              <a:rPr lang="en-US" b="1" dirty="0" err="1">
                <a:solidFill>
                  <a:srgbClr val="376092"/>
                </a:solidFill>
              </a:rPr>
              <a:t>závazek</a:t>
            </a:r>
            <a:r>
              <a:rPr lang="en-US" b="1" dirty="0">
                <a:solidFill>
                  <a:srgbClr val="376092"/>
                </a:solidFill>
              </a:rPr>
              <a:t> </a:t>
            </a:r>
            <a:r>
              <a:rPr lang="en-US" b="1" dirty="0" err="1">
                <a:solidFill>
                  <a:srgbClr val="376092"/>
                </a:solidFill>
              </a:rPr>
              <a:t>jedince</a:t>
            </a:r>
            <a:r>
              <a:rPr lang="en-US" b="1" dirty="0">
                <a:solidFill>
                  <a:srgbClr val="376092"/>
                </a:solidFill>
              </a:rPr>
              <a:t> </a:t>
            </a:r>
            <a:r>
              <a:rPr lang="en-US" b="1" dirty="0" err="1">
                <a:solidFill>
                  <a:srgbClr val="376092"/>
                </a:solidFill>
              </a:rPr>
              <a:t>vůči</a:t>
            </a:r>
            <a:r>
              <a:rPr lang="en-US" b="1" dirty="0">
                <a:solidFill>
                  <a:srgbClr val="376092"/>
                </a:solidFill>
              </a:rPr>
              <a:t>  </a:t>
            </a:r>
            <a:r>
              <a:rPr lang="en-US" b="1" dirty="0" err="1">
                <a:solidFill>
                  <a:srgbClr val="376092"/>
                </a:solidFill>
              </a:rPr>
              <a:t>druhé</a:t>
            </a:r>
            <a:r>
              <a:rPr lang="en-US" b="1" dirty="0">
                <a:solidFill>
                  <a:srgbClr val="376092"/>
                </a:solidFill>
              </a:rPr>
              <a:t>  </a:t>
            </a:r>
            <a:r>
              <a:rPr lang="en-US" b="1" dirty="0" err="1">
                <a:solidFill>
                  <a:srgbClr val="376092"/>
                </a:solidFill>
              </a:rPr>
              <a:t>osobě</a:t>
            </a:r>
            <a:endParaRPr lang="en-US" b="1" dirty="0">
              <a:solidFill>
                <a:srgbClr val="376092"/>
              </a:solidFill>
            </a:endParaRPr>
          </a:p>
          <a:p>
            <a:r>
              <a:rPr lang="en-US" b="1" dirty="0" err="1">
                <a:solidFill>
                  <a:srgbClr val="376092"/>
                </a:solidFill>
              </a:rPr>
              <a:t>Právo</a:t>
            </a:r>
            <a:r>
              <a:rPr lang="en-US" b="1" dirty="0">
                <a:solidFill>
                  <a:srgbClr val="376092"/>
                </a:solidFill>
              </a:rPr>
              <a:t> a </a:t>
            </a:r>
            <a:r>
              <a:rPr lang="en-US" b="1" dirty="0" err="1">
                <a:solidFill>
                  <a:srgbClr val="376092"/>
                </a:solidFill>
              </a:rPr>
              <a:t>povinnost</a:t>
            </a:r>
            <a:r>
              <a:rPr lang="en-US" b="1" dirty="0">
                <a:solidFill>
                  <a:srgbClr val="376092"/>
                </a:solidFill>
              </a:rPr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vzájmenou</a:t>
            </a:r>
            <a:r>
              <a:rPr lang="en-US" dirty="0"/>
              <a:t> </a:t>
            </a:r>
            <a:r>
              <a:rPr lang="en-US" dirty="0" err="1"/>
              <a:t>vazbu</a:t>
            </a:r>
            <a:endParaRPr lang="en-US" dirty="0"/>
          </a:p>
          <a:p>
            <a:r>
              <a:rPr lang="en-US" dirty="0" err="1"/>
              <a:t>Právo</a:t>
            </a:r>
            <a:r>
              <a:rPr lang="en-US" dirty="0"/>
              <a:t> </a:t>
            </a:r>
            <a:r>
              <a:rPr lang="en-US" dirty="0" err="1"/>
              <a:t>mně</a:t>
            </a:r>
            <a:r>
              <a:rPr lang="en-US" dirty="0"/>
              <a:t> “</a:t>
            </a:r>
            <a:r>
              <a:rPr lang="en-US" dirty="0" err="1"/>
              <a:t>nedává</a:t>
            </a:r>
            <a:r>
              <a:rPr lang="en-US" dirty="0"/>
              <a:t>  </a:t>
            </a:r>
            <a:r>
              <a:rPr lang="en-US" dirty="0" err="1"/>
              <a:t>příroda</a:t>
            </a:r>
            <a:r>
              <a:rPr lang="en-US" dirty="0"/>
              <a:t>”, ale </a:t>
            </a:r>
            <a:r>
              <a:rPr lang="en-US" dirty="0" err="1"/>
              <a:t>jiní</a:t>
            </a:r>
            <a:r>
              <a:rPr lang="en-US" dirty="0"/>
              <a:t> </a:t>
            </a:r>
            <a:r>
              <a:rPr lang="en-US" dirty="0" err="1"/>
              <a:t>lidé</a:t>
            </a:r>
            <a:r>
              <a:rPr lang="en-US" dirty="0"/>
              <a:t> – </a:t>
            </a:r>
            <a:r>
              <a:rPr lang="en-US" dirty="0" err="1"/>
              <a:t>spravedlnost</a:t>
            </a:r>
            <a:r>
              <a:rPr lang="en-US" dirty="0"/>
              <a:t> je  </a:t>
            </a:r>
            <a:r>
              <a:rPr lang="en-US" dirty="0" err="1"/>
              <a:t>cizí</a:t>
            </a:r>
            <a:r>
              <a:rPr lang="en-US" dirty="0"/>
              <a:t> dobro.</a:t>
            </a:r>
          </a:p>
          <a:p>
            <a:r>
              <a:rPr lang="en-US" dirty="0" err="1"/>
              <a:t>Vždy</a:t>
            </a:r>
            <a:r>
              <a:rPr lang="en-US" dirty="0"/>
              <a:t> </a:t>
            </a:r>
            <a:r>
              <a:rPr lang="en-US" dirty="0" err="1"/>
              <a:t>jde</a:t>
            </a:r>
            <a:r>
              <a:rPr lang="en-US" dirty="0"/>
              <a:t> o </a:t>
            </a:r>
            <a:r>
              <a:rPr lang="en-US" dirty="0" err="1"/>
              <a:t>vztah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 </a:t>
            </a:r>
            <a:r>
              <a:rPr lang="en-US" dirty="0" err="1"/>
              <a:t>osobami</a:t>
            </a:r>
            <a:r>
              <a:rPr lang="en-US" dirty="0"/>
              <a:t> (</a:t>
            </a:r>
            <a:r>
              <a:rPr lang="en-US" dirty="0" err="1"/>
              <a:t>rozdíl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</a:t>
            </a:r>
            <a:r>
              <a:rPr lang="en-US" dirty="0" err="1"/>
              <a:t>zvířat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738407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Odpovědnost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/>
              <a:t>Nárok</a:t>
            </a:r>
            <a:r>
              <a:rPr lang="en-US" dirty="0"/>
              <a:t>  </a:t>
            </a:r>
            <a:r>
              <a:rPr lang="en-US" dirty="0" err="1"/>
              <a:t>vyrovnat</a:t>
            </a:r>
            <a:r>
              <a:rPr lang="en-US" dirty="0"/>
              <a:t> se s </a:t>
            </a:r>
            <a:r>
              <a:rPr lang="en-US" dirty="0" err="1"/>
              <a:t>důsledky</a:t>
            </a:r>
            <a:r>
              <a:rPr lang="en-US" dirty="0"/>
              <a:t>  </a:t>
            </a:r>
            <a:r>
              <a:rPr lang="en-US" dirty="0" err="1"/>
              <a:t>svého</a:t>
            </a:r>
            <a:r>
              <a:rPr lang="en-US" dirty="0"/>
              <a:t>  </a:t>
            </a:r>
            <a:r>
              <a:rPr lang="en-US" b="1" dirty="0" err="1">
                <a:solidFill>
                  <a:srgbClr val="376092"/>
                </a:solidFill>
              </a:rPr>
              <a:t>jednáním</a:t>
            </a:r>
            <a:r>
              <a:rPr lang="en-US" b="1" dirty="0">
                <a:solidFill>
                  <a:srgbClr val="376092"/>
                </a:solidFill>
              </a:rPr>
              <a:t> </a:t>
            </a:r>
            <a:r>
              <a:rPr lang="en-US" b="1" dirty="0" err="1">
                <a:solidFill>
                  <a:srgbClr val="376092"/>
                </a:solidFill>
              </a:rPr>
              <a:t>sám</a:t>
            </a:r>
            <a:endParaRPr lang="en-US" b="1" dirty="0">
              <a:solidFill>
                <a:srgbClr val="376092"/>
              </a:solidFill>
            </a:endParaRPr>
          </a:p>
          <a:p>
            <a:r>
              <a:rPr lang="en-US" dirty="0" err="1"/>
              <a:t>Odpovědnost</a:t>
            </a:r>
            <a:r>
              <a:rPr lang="en-US" dirty="0"/>
              <a:t> 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autoritou</a:t>
            </a:r>
            <a:r>
              <a:rPr lang="en-US" dirty="0"/>
              <a:t> </a:t>
            </a:r>
            <a:r>
              <a:rPr lang="en-US" dirty="0" err="1"/>
              <a:t>státu</a:t>
            </a:r>
            <a:r>
              <a:rPr lang="en-US" dirty="0"/>
              <a:t> – </a:t>
            </a:r>
            <a:r>
              <a:rPr lang="en-US" dirty="0" err="1"/>
              <a:t>soudem</a:t>
            </a:r>
            <a:endParaRPr lang="en-US" dirty="0"/>
          </a:p>
          <a:p>
            <a:r>
              <a:rPr lang="en-US" dirty="0" err="1"/>
              <a:t>Schopnost</a:t>
            </a:r>
            <a:r>
              <a:rPr lang="en-US" dirty="0"/>
              <a:t> se </a:t>
            </a:r>
            <a:r>
              <a:rPr lang="en-US" dirty="0" err="1">
                <a:solidFill>
                  <a:srgbClr val="C00000"/>
                </a:solidFill>
              </a:rPr>
              <a:t>stydět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err="1"/>
              <a:t>Platonův</a:t>
            </a:r>
            <a:r>
              <a:rPr lang="en-US" dirty="0"/>
              <a:t> Protagoras  </a:t>
            </a:r>
            <a:r>
              <a:rPr lang="en-US" dirty="0" err="1"/>
              <a:t>říká</a:t>
            </a:r>
            <a:r>
              <a:rPr lang="en-US" dirty="0"/>
              <a:t>: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nemá</a:t>
            </a:r>
            <a:r>
              <a:rPr lang="en-US" dirty="0"/>
              <a:t> </a:t>
            </a:r>
            <a:r>
              <a:rPr lang="en-US" dirty="0" err="1"/>
              <a:t>ponětí</a:t>
            </a:r>
            <a:r>
              <a:rPr lang="en-US" dirty="0"/>
              <a:t> o </a:t>
            </a:r>
            <a:r>
              <a:rPr lang="en-US" dirty="0" err="1">
                <a:solidFill>
                  <a:srgbClr val="C00000"/>
                </a:solidFill>
              </a:rPr>
              <a:t>studu</a:t>
            </a:r>
            <a:r>
              <a:rPr lang="en-US" dirty="0"/>
              <a:t> a </a:t>
            </a:r>
            <a:r>
              <a:rPr lang="en-US" dirty="0" err="1">
                <a:solidFill>
                  <a:srgbClr val="C00000"/>
                </a:solidFill>
              </a:rPr>
              <a:t>spravedlnosti</a:t>
            </a:r>
            <a:r>
              <a:rPr lang="en-US" dirty="0"/>
              <a:t>,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usmrcen</a:t>
            </a:r>
            <a:r>
              <a:rPr lang="en-US" dirty="0"/>
              <a:t> 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nákaza</a:t>
            </a:r>
            <a:r>
              <a:rPr lang="en-US" dirty="0"/>
              <a:t> </a:t>
            </a:r>
            <a:r>
              <a:rPr lang="en-US" dirty="0" err="1"/>
              <a:t>obce</a:t>
            </a:r>
            <a:r>
              <a:rPr lang="en-US" dirty="0"/>
              <a:t>.</a:t>
            </a:r>
          </a:p>
          <a:p>
            <a:r>
              <a:rPr lang="en-US" dirty="0" err="1"/>
              <a:t>Přijetí</a:t>
            </a:r>
            <a:r>
              <a:rPr lang="en-US" dirty="0"/>
              <a:t> </a:t>
            </a:r>
            <a:r>
              <a:rPr lang="en-US" dirty="0" err="1"/>
              <a:t>trestu</a:t>
            </a:r>
            <a:r>
              <a:rPr lang="en-US" dirty="0"/>
              <a:t> – </a:t>
            </a:r>
            <a:r>
              <a:rPr lang="en-US" dirty="0" err="1"/>
              <a:t>sankce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zaviněné</a:t>
            </a:r>
            <a:r>
              <a:rPr lang="en-US" dirty="0"/>
              <a:t> </a:t>
            </a:r>
            <a:r>
              <a:rPr lang="en-US" dirty="0" err="1"/>
              <a:t>jednání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664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Omezení svobody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cs-CZ" dirty="0"/>
              <a:t>Nevadí, omezuje-li se svoboda moje,  jen když se omezuje </a:t>
            </a:r>
            <a:r>
              <a:rPr lang="cs-CZ" dirty="0">
                <a:solidFill>
                  <a:srgbClr val="FF0000"/>
                </a:solidFill>
              </a:rPr>
              <a:t>těch druhých</a:t>
            </a:r>
          </a:p>
          <a:p>
            <a:r>
              <a:rPr lang="cs-CZ" dirty="0"/>
              <a:t>Naproti tomu </a:t>
            </a:r>
            <a:r>
              <a:rPr lang="cs-CZ" dirty="0">
                <a:solidFill>
                  <a:srgbClr val="FF0000"/>
                </a:solidFill>
              </a:rPr>
              <a:t>dobré se samo šíří více </a:t>
            </a:r>
            <a:r>
              <a:rPr lang="cs-CZ" dirty="0"/>
              <a:t>než zlo. </a:t>
            </a:r>
          </a:p>
          <a:p>
            <a:r>
              <a:rPr lang="cs-CZ" dirty="0"/>
              <a:t>Každý, mluví-li o sobě, mluví o dobrých skutcích (i zločinci)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31384596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Odklon</a:t>
            </a:r>
            <a:r>
              <a:rPr lang="en-US" dirty="0"/>
              <a:t> od  </a:t>
            </a:r>
            <a:r>
              <a:rPr lang="en-US" dirty="0" err="1"/>
              <a:t>lidských</a:t>
            </a:r>
            <a:r>
              <a:rPr lang="en-US" dirty="0"/>
              <a:t> </a:t>
            </a:r>
            <a:r>
              <a:rPr lang="en-US" dirty="0" err="1"/>
              <a:t>práv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err="1"/>
              <a:t>První</a:t>
            </a:r>
            <a:r>
              <a:rPr lang="en-US" dirty="0"/>
              <a:t> </a:t>
            </a:r>
            <a:r>
              <a:rPr lang="en-US" dirty="0" err="1"/>
              <a:t>místo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něž</a:t>
            </a:r>
            <a:r>
              <a:rPr lang="en-US" dirty="0"/>
              <a:t> </a:t>
            </a:r>
            <a:r>
              <a:rPr lang="en-US" dirty="0" err="1"/>
              <a:t>všechny</a:t>
            </a:r>
            <a:r>
              <a:rPr lang="en-US" dirty="0"/>
              <a:t> </a:t>
            </a:r>
            <a:r>
              <a:rPr lang="en-US" dirty="0" err="1"/>
              <a:t>Deklarace</a:t>
            </a:r>
            <a:r>
              <a:rPr lang="en-US" dirty="0"/>
              <a:t> </a:t>
            </a:r>
            <a:r>
              <a:rPr lang="en-US" dirty="0" err="1"/>
              <a:t>kladou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lidskou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svobodu</a:t>
            </a:r>
            <a:r>
              <a:rPr lang="en-US" dirty="0"/>
              <a:t>. </a:t>
            </a:r>
          </a:p>
          <a:p>
            <a:r>
              <a:rPr lang="en-US" dirty="0"/>
              <a:t>Je to </a:t>
            </a:r>
            <a:r>
              <a:rPr lang="en-US" dirty="0" err="1"/>
              <a:t>skutečně</a:t>
            </a:r>
            <a:r>
              <a:rPr lang="en-US" dirty="0"/>
              <a:t> to </a:t>
            </a:r>
            <a:r>
              <a:rPr lang="en-US" dirty="0" err="1"/>
              <a:t>nejdůležitější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čem</a:t>
            </a:r>
            <a:r>
              <a:rPr lang="en-US" dirty="0"/>
              <a:t> </a:t>
            </a:r>
            <a:r>
              <a:rPr lang="en-US" dirty="0" err="1"/>
              <a:t>nám</a:t>
            </a:r>
            <a:r>
              <a:rPr lang="en-US" dirty="0"/>
              <a:t> </a:t>
            </a:r>
            <a:r>
              <a:rPr lang="en-US" dirty="0" err="1"/>
              <a:t>nejvíc</a:t>
            </a:r>
            <a:r>
              <a:rPr lang="en-US" dirty="0"/>
              <a:t> </a:t>
            </a:r>
            <a:r>
              <a:rPr lang="en-US" dirty="0" err="1"/>
              <a:t>záleží</a:t>
            </a:r>
            <a:r>
              <a:rPr lang="en-US" dirty="0"/>
              <a:t>?  </a:t>
            </a:r>
          </a:p>
          <a:p>
            <a:r>
              <a:rPr lang="en-US" dirty="0"/>
              <a:t>Nebo v </a:t>
            </a:r>
            <a:r>
              <a:rPr lang="en-US" dirty="0" err="1"/>
              <a:t>komunistickém</a:t>
            </a:r>
            <a:r>
              <a:rPr lang="en-US" dirty="0"/>
              <a:t> </a:t>
            </a:r>
            <a:r>
              <a:rPr lang="en-US" dirty="0" err="1"/>
              <a:t>podání</a:t>
            </a:r>
            <a:r>
              <a:rPr lang="en-US" dirty="0"/>
              <a:t>: „</a:t>
            </a:r>
            <a:r>
              <a:rPr lang="en-US" dirty="0">
                <a:solidFill>
                  <a:srgbClr val="FF0000"/>
                </a:solidFill>
              </a:rPr>
              <a:t>K </a:t>
            </a:r>
            <a:r>
              <a:rPr lang="en-US" dirty="0" err="1">
                <a:solidFill>
                  <a:srgbClr val="FF0000"/>
                </a:solidFill>
              </a:rPr>
              <a:t>čemu</a:t>
            </a:r>
            <a:r>
              <a:rPr lang="en-US" dirty="0">
                <a:solidFill>
                  <a:srgbClr val="FF0000"/>
                </a:solidFill>
              </a:rPr>
              <a:t> je </a:t>
            </a:r>
            <a:r>
              <a:rPr lang="en-US" dirty="0" err="1">
                <a:solidFill>
                  <a:srgbClr val="FF0000"/>
                </a:solidFill>
              </a:rPr>
              <a:t>svoboda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když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nemáme</a:t>
            </a:r>
            <a:r>
              <a:rPr lang="en-US" dirty="0">
                <a:solidFill>
                  <a:srgbClr val="FF0000"/>
                </a:solidFill>
              </a:rPr>
              <a:t> co do </a:t>
            </a:r>
            <a:r>
              <a:rPr lang="en-US" dirty="0" err="1">
                <a:solidFill>
                  <a:srgbClr val="FF0000"/>
                </a:solidFill>
              </a:rPr>
              <a:t>úst</a:t>
            </a:r>
            <a:r>
              <a:rPr lang="en-US" dirty="0">
                <a:solidFill>
                  <a:srgbClr val="FF0000"/>
                </a:solidFill>
              </a:rPr>
              <a:t>?„ </a:t>
            </a:r>
            <a:r>
              <a:rPr lang="en-US" dirty="0"/>
              <a:t>– „</a:t>
            </a:r>
            <a:r>
              <a:rPr lang="en-US" dirty="0" err="1"/>
              <a:t>Přirozeně</a:t>
            </a:r>
            <a:r>
              <a:rPr lang="en-US" dirty="0"/>
              <a:t>“ by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prvním</a:t>
            </a:r>
            <a:r>
              <a:rPr lang="en-US" dirty="0"/>
              <a:t> </a:t>
            </a:r>
            <a:r>
              <a:rPr lang="en-US" dirty="0" err="1"/>
              <a:t>místě</a:t>
            </a:r>
            <a:r>
              <a:rPr lang="en-US" dirty="0"/>
              <a:t>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spíš</a:t>
            </a:r>
            <a:r>
              <a:rPr lang="en-US" dirty="0"/>
              <a:t> </a:t>
            </a:r>
            <a:r>
              <a:rPr lang="en-US" dirty="0" err="1"/>
              <a:t>starost</a:t>
            </a:r>
            <a:r>
              <a:rPr lang="en-US" dirty="0"/>
              <a:t> o </a:t>
            </a:r>
            <a:r>
              <a:rPr lang="en-US" dirty="0" err="1"/>
              <a:t>živobytí</a:t>
            </a:r>
            <a:r>
              <a:rPr lang="en-US" dirty="0"/>
              <a:t> a </a:t>
            </a:r>
            <a:r>
              <a:rPr lang="en-US" dirty="0" err="1"/>
              <a:t>bezpečí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o </a:t>
            </a:r>
            <a:r>
              <a:rPr lang="en-US" dirty="0" err="1"/>
              <a:t>svobodu</a:t>
            </a:r>
            <a:r>
              <a:rPr lang="en-US" dirty="0"/>
              <a:t>, bez </a:t>
            </a:r>
            <a:r>
              <a:rPr lang="en-US" dirty="0" err="1"/>
              <a:t>níž</a:t>
            </a:r>
            <a:r>
              <a:rPr lang="en-US" dirty="0"/>
              <a:t> se </a:t>
            </a:r>
            <a:r>
              <a:rPr lang="en-US" dirty="0" err="1"/>
              <a:t>konec</a:t>
            </a:r>
            <a:r>
              <a:rPr lang="en-US" dirty="0"/>
              <a:t> </a:t>
            </a:r>
            <a:r>
              <a:rPr lang="en-US" dirty="0" err="1"/>
              <a:t>konců</a:t>
            </a:r>
            <a:r>
              <a:rPr lang="en-US" dirty="0"/>
              <a:t> </a:t>
            </a:r>
            <a:r>
              <a:rPr lang="en-US" dirty="0" err="1"/>
              <a:t>dá</a:t>
            </a:r>
            <a:r>
              <a:rPr lang="en-US" dirty="0"/>
              <a:t> </a:t>
            </a:r>
            <a:r>
              <a:rPr lang="en-US" dirty="0" err="1"/>
              <a:t>také</a:t>
            </a:r>
            <a:r>
              <a:rPr lang="en-US" dirty="0"/>
              <a:t> </a:t>
            </a:r>
            <a:r>
              <a:rPr lang="en-US" dirty="0" err="1"/>
              <a:t>žít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93135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Kulturní</a:t>
            </a:r>
            <a:r>
              <a:rPr lang="en-US" dirty="0"/>
              <a:t> a </a:t>
            </a:r>
            <a:r>
              <a:rPr lang="en-US" dirty="0" err="1"/>
              <a:t>společenský</a:t>
            </a:r>
            <a:r>
              <a:rPr lang="en-US" dirty="0"/>
              <a:t> </a:t>
            </a:r>
            <a:r>
              <a:rPr lang="en-US" dirty="0" err="1"/>
              <a:t>výtvor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Jako produkty kultury platí jen tak </a:t>
            </a:r>
            <a:r>
              <a:rPr lang="cs-CZ" b="1" dirty="0">
                <a:solidFill>
                  <a:srgbClr val="FF0000"/>
                </a:solidFill>
              </a:rPr>
              <a:t>dlouho, dokud </a:t>
            </a:r>
            <a:r>
              <a:rPr lang="cs-CZ" dirty="0"/>
              <a:t>je daná společnost nejen </a:t>
            </a:r>
            <a:r>
              <a:rPr lang="cs-CZ" dirty="0">
                <a:solidFill>
                  <a:srgbClr val="FF0000"/>
                </a:solidFill>
              </a:rPr>
              <a:t>užívá a uznává</a:t>
            </a:r>
            <a:r>
              <a:rPr lang="cs-CZ" dirty="0"/>
              <a:t>, ale dokáže také reprodukovat </a:t>
            </a:r>
            <a:r>
              <a:rPr lang="cs-CZ" dirty="0">
                <a:solidFill>
                  <a:srgbClr val="FF0000"/>
                </a:solidFill>
              </a:rPr>
              <a:t>cílenou</a:t>
            </a:r>
            <a:r>
              <a:rPr lang="cs-CZ" dirty="0"/>
              <a:t> výchovou.</a:t>
            </a:r>
          </a:p>
          <a:p>
            <a:r>
              <a:rPr lang="cs-CZ" dirty="0"/>
              <a:t>Rozdílnost kultur nesnižuje univerzální  odpovědnost  uznávat a chránit  </a:t>
            </a:r>
            <a:r>
              <a:rPr lang="cs-CZ" b="1" dirty="0">
                <a:solidFill>
                  <a:srgbClr val="FF0000"/>
                </a:solidFill>
              </a:rPr>
              <a:t>přirozená</a:t>
            </a:r>
            <a:r>
              <a:rPr lang="cs-CZ" dirty="0"/>
              <a:t>  lidská  práva.</a:t>
            </a:r>
          </a:p>
          <a:p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87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Každý a občan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cs-CZ" dirty="0"/>
              <a:t>Práva univerzální – přirozená (nejsou dílem člověka,  ani panovníka)</a:t>
            </a:r>
          </a:p>
          <a:p>
            <a:r>
              <a:rPr lang="cs-CZ" dirty="0"/>
              <a:t>Práva vázána na existenci   státního  občanství</a:t>
            </a:r>
          </a:p>
          <a:p>
            <a:r>
              <a:rPr lang="cs-CZ" dirty="0"/>
              <a:t>Zákonné omezení sociálních  práv</a:t>
            </a:r>
          </a:p>
          <a:p>
            <a:r>
              <a:rPr lang="cs-CZ" dirty="0"/>
              <a:t>Zákonná úprava všech politických práv a svobod a její výklad a používání musí umožňovat a ochraňovat svobodnou soutěž politických sil v demokratické společnosti.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5562872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Právo na odpor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cs-CZ" dirty="0"/>
              <a:t>Občané mají právo postavit se na odpor proti </a:t>
            </a:r>
            <a:r>
              <a:rPr lang="cs-CZ" dirty="0">
                <a:solidFill>
                  <a:srgbClr val="FF0000"/>
                </a:solidFill>
              </a:rPr>
              <a:t>každému</a:t>
            </a:r>
            <a:r>
              <a:rPr lang="cs-CZ" dirty="0"/>
              <a:t>, kdo by </a:t>
            </a:r>
            <a:r>
              <a:rPr lang="cs-CZ" dirty="0">
                <a:solidFill>
                  <a:srgbClr val="FF0000"/>
                </a:solidFill>
              </a:rPr>
              <a:t>odstraňoval </a:t>
            </a:r>
            <a:r>
              <a:rPr lang="cs-CZ" dirty="0"/>
              <a:t>demokratický řád lidských práv a základních svobod, založený ústavním pořádkem, jestliže činnost ústavních orgánů a účinné použití zákonných prostředků jsou znemožněny.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52373065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Právní stát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/>
              <a:t>Nikdo nesmí být trestán, a majetková práva, jakož i osobní integrita nikoho nesmí být porušována, pokud taková osoba </a:t>
            </a:r>
            <a:r>
              <a:rPr lang="cs-CZ" dirty="0">
                <a:solidFill>
                  <a:srgbClr val="FF0000"/>
                </a:solidFill>
              </a:rPr>
              <a:t>neporušila zákon</a:t>
            </a:r>
            <a:r>
              <a:rPr lang="cs-CZ" dirty="0"/>
              <a:t>. </a:t>
            </a:r>
          </a:p>
          <a:p>
            <a:r>
              <a:rPr lang="cs-CZ" dirty="0"/>
              <a:t>Nikdo </a:t>
            </a:r>
            <a:r>
              <a:rPr lang="cs-CZ" dirty="0">
                <a:solidFill>
                  <a:srgbClr val="FF0000"/>
                </a:solidFill>
              </a:rPr>
              <a:t>nestojí nad zákonem- </a:t>
            </a:r>
            <a:r>
              <a:rPr lang="cs-CZ" dirty="0"/>
              <a:t>každý je subjektem práva, včetně  státu. </a:t>
            </a:r>
          </a:p>
          <a:p>
            <a:r>
              <a:rPr lang="cs-CZ" dirty="0"/>
              <a:t>Vláda lidu musí být založena na </a:t>
            </a:r>
            <a:r>
              <a:rPr lang="cs-CZ" dirty="0">
                <a:solidFill>
                  <a:srgbClr val="FF0000"/>
                </a:solidFill>
              </a:rPr>
              <a:t>vládě zákona</a:t>
            </a:r>
            <a:r>
              <a:rPr lang="cs-CZ" dirty="0"/>
              <a:t>.</a:t>
            </a:r>
          </a:p>
          <a:p>
            <a:r>
              <a:rPr lang="cs-CZ" dirty="0"/>
              <a:t>Lidská práva jsou pod ochranou </a:t>
            </a:r>
            <a:r>
              <a:rPr lang="cs-CZ" dirty="0">
                <a:solidFill>
                  <a:srgbClr val="FF0000"/>
                </a:solidFill>
              </a:rPr>
              <a:t>nezávislého soudu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5986617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Korupce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Korupce</a:t>
            </a:r>
            <a:r>
              <a:rPr lang="en-US" dirty="0"/>
              <a:t> (</a:t>
            </a:r>
            <a:r>
              <a:rPr lang="en-US" dirty="0" err="1"/>
              <a:t>latinsky</a:t>
            </a:r>
            <a:r>
              <a:rPr lang="en-US" dirty="0"/>
              <a:t> </a:t>
            </a:r>
            <a:r>
              <a:rPr lang="en-US" dirty="0" err="1"/>
              <a:t>corrumpere</a:t>
            </a:r>
            <a:r>
              <a:rPr lang="en-US" dirty="0"/>
              <a:t> = </a:t>
            </a:r>
            <a:r>
              <a:rPr lang="en-US" dirty="0" err="1"/>
              <a:t>kazit</a:t>
            </a:r>
            <a:r>
              <a:rPr lang="en-US" dirty="0"/>
              <a:t>, </a:t>
            </a:r>
            <a:r>
              <a:rPr lang="en-US" dirty="0" err="1"/>
              <a:t>nalomit</a:t>
            </a:r>
            <a:r>
              <a:rPr lang="en-US" dirty="0"/>
              <a:t>, </a:t>
            </a:r>
            <a:r>
              <a:rPr lang="en-US" dirty="0" err="1"/>
              <a:t>oslabit</a:t>
            </a:r>
            <a:r>
              <a:rPr lang="en-US" dirty="0"/>
              <a:t>, </a:t>
            </a:r>
            <a:r>
              <a:rPr lang="en-US" dirty="0" err="1"/>
              <a:t>znetvořit</a:t>
            </a:r>
            <a:r>
              <a:rPr lang="en-US" dirty="0"/>
              <a:t>, </a:t>
            </a:r>
            <a:r>
              <a:rPr lang="en-US" dirty="0" err="1"/>
              <a:t>podplatit</a:t>
            </a:r>
            <a:r>
              <a:rPr lang="en-US" dirty="0"/>
              <a:t>) je </a:t>
            </a:r>
            <a:r>
              <a:rPr lang="en-US" dirty="0" err="1"/>
              <a:t>zneužití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svěřeného</a:t>
            </a:r>
            <a:r>
              <a:rPr lang="en-US" dirty="0"/>
              <a:t> </a:t>
            </a:r>
            <a:r>
              <a:rPr lang="en-US" dirty="0" err="1"/>
              <a:t>postavení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funkce</a:t>
            </a:r>
            <a:r>
              <a:rPr lang="en-US" dirty="0"/>
              <a:t> v </a:t>
            </a:r>
            <a:r>
              <a:rPr lang="en-US" dirty="0" err="1"/>
              <a:t>politice</a:t>
            </a:r>
            <a:r>
              <a:rPr lang="en-US" dirty="0"/>
              <a:t>, </a:t>
            </a:r>
            <a:r>
              <a:rPr lang="en-US" dirty="0" err="1"/>
              <a:t>veřejné</a:t>
            </a:r>
            <a:r>
              <a:rPr lang="en-US" dirty="0"/>
              <a:t> </a:t>
            </a:r>
            <a:r>
              <a:rPr lang="en-US" dirty="0" err="1"/>
              <a:t>správě</a:t>
            </a:r>
            <a:r>
              <a:rPr lang="en-US" dirty="0"/>
              <a:t>, </a:t>
            </a:r>
            <a:r>
              <a:rPr lang="en-US" dirty="0" err="1"/>
              <a:t>hospodářství</a:t>
            </a:r>
            <a:r>
              <a:rPr lang="en-US" dirty="0"/>
              <a:t>, k </a:t>
            </a:r>
            <a:r>
              <a:rPr lang="en-US" dirty="0" err="1"/>
              <a:t>osobnímu</a:t>
            </a:r>
            <a:r>
              <a:rPr lang="en-US" dirty="0"/>
              <a:t> </a:t>
            </a:r>
            <a:r>
              <a:rPr lang="en-US" dirty="0" err="1"/>
              <a:t>prospěchu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protiplnění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slib</a:t>
            </a:r>
            <a:r>
              <a:rPr lang="en-US" dirty="0"/>
              <a:t>). </a:t>
            </a:r>
          </a:p>
          <a:p>
            <a:r>
              <a:rPr lang="en-US" dirty="0" err="1"/>
              <a:t>opakem</a:t>
            </a:r>
            <a:r>
              <a:rPr lang="en-US" dirty="0"/>
              <a:t> </a:t>
            </a:r>
            <a:r>
              <a:rPr lang="en-US" dirty="0" err="1"/>
              <a:t>korupce</a:t>
            </a:r>
            <a:r>
              <a:rPr lang="en-US" dirty="0"/>
              <a:t> - </a:t>
            </a:r>
            <a:r>
              <a:rPr lang="en-US" dirty="0" err="1">
                <a:solidFill>
                  <a:srgbClr val="FF0000"/>
                </a:solidFill>
              </a:rPr>
              <a:t>integrita</a:t>
            </a:r>
            <a:r>
              <a:rPr lang="en-US" dirty="0"/>
              <a:t>.</a:t>
            </a:r>
          </a:p>
          <a:p>
            <a:r>
              <a:rPr lang="en-US" dirty="0" err="1"/>
              <a:t>kleptokracie</a:t>
            </a:r>
            <a:r>
              <a:rPr lang="en-US" dirty="0"/>
              <a:t> – </a:t>
            </a:r>
            <a:r>
              <a:rPr lang="en-US" dirty="0" err="1"/>
              <a:t>vláda</a:t>
            </a:r>
            <a:r>
              <a:rPr lang="en-US" dirty="0"/>
              <a:t> </a:t>
            </a:r>
            <a:r>
              <a:rPr lang="en-US" dirty="0" err="1"/>
              <a:t>zlodějů</a:t>
            </a:r>
            <a:r>
              <a:rPr lang="en-US" dirty="0"/>
              <a:t>, </a:t>
            </a:r>
            <a:r>
              <a:rPr lang="en-US" dirty="0" err="1"/>
              <a:t>loupežníků</a:t>
            </a:r>
            <a:r>
              <a:rPr lang="en-US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7467090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Korupční vztah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en-US" dirty="0" err="1"/>
              <a:t>vztah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dvěma</a:t>
            </a:r>
            <a:r>
              <a:rPr lang="en-US" dirty="0"/>
              <a:t> </a:t>
            </a:r>
            <a:r>
              <a:rPr lang="en-US" dirty="0" err="1"/>
              <a:t>subjekty</a:t>
            </a:r>
            <a:r>
              <a:rPr lang="en-US" dirty="0"/>
              <a:t>, </a:t>
            </a:r>
            <a:r>
              <a:rPr lang="en-US" dirty="0" err="1"/>
              <a:t>ať</a:t>
            </a:r>
            <a:r>
              <a:rPr lang="en-US" dirty="0"/>
              <a:t> </a:t>
            </a:r>
            <a:r>
              <a:rPr lang="en-US" dirty="0" err="1"/>
              <a:t>jednotlivci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institucemi</a:t>
            </a:r>
            <a:r>
              <a:rPr lang="en-US" dirty="0"/>
              <a:t>, </a:t>
            </a:r>
          </a:p>
          <a:p>
            <a:r>
              <a:rPr lang="en-US" dirty="0" err="1"/>
              <a:t>jeden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nabízí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 </a:t>
            </a:r>
            <a:r>
              <a:rPr lang="en-US" dirty="0" err="1"/>
              <a:t>většinou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poskytuje</a:t>
            </a:r>
            <a:r>
              <a:rPr lang="en-US" dirty="0"/>
              <a:t> </a:t>
            </a:r>
            <a:r>
              <a:rPr lang="en-US" dirty="0" err="1"/>
              <a:t>druhému</a:t>
            </a:r>
            <a:r>
              <a:rPr lang="en-US" dirty="0"/>
              <a:t> </a:t>
            </a:r>
            <a:r>
              <a:rPr lang="en-US" dirty="0" err="1"/>
              <a:t>určitou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odměny</a:t>
            </a:r>
            <a:r>
              <a:rPr lang="en-US" dirty="0"/>
              <a:t> </a:t>
            </a:r>
            <a:r>
              <a:rPr lang="en-US" dirty="0" err="1">
                <a:solidFill>
                  <a:srgbClr val="3366FF"/>
                </a:solidFill>
              </a:rPr>
              <a:t>za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poskytnutí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či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příslib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neoprávněné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výhody</a:t>
            </a:r>
            <a:r>
              <a:rPr lang="en-US" dirty="0">
                <a:solidFill>
                  <a:srgbClr val="3366FF"/>
                </a:solidFill>
              </a:rPr>
              <a:t>. </a:t>
            </a:r>
          </a:p>
          <a:p>
            <a:r>
              <a:rPr lang="en-US" dirty="0" err="1"/>
              <a:t>druhý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očekává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tuto</a:t>
            </a:r>
            <a:r>
              <a:rPr lang="en-US" dirty="0"/>
              <a:t> </a:t>
            </a:r>
            <a:r>
              <a:rPr lang="en-US" dirty="0" err="1"/>
              <a:t>poskytnutou</a:t>
            </a:r>
            <a:r>
              <a:rPr lang="en-US" dirty="0"/>
              <a:t> </a:t>
            </a:r>
            <a:r>
              <a:rPr lang="en-US" dirty="0" err="1"/>
              <a:t>výhodu</a:t>
            </a:r>
            <a:r>
              <a:rPr lang="en-US" dirty="0"/>
              <a:t> mu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slíbená</a:t>
            </a:r>
            <a:r>
              <a:rPr lang="en-US" dirty="0"/>
              <a:t> </a:t>
            </a:r>
            <a:r>
              <a:rPr lang="en-US" dirty="0" err="1">
                <a:solidFill>
                  <a:srgbClr val="3366FF"/>
                </a:solidFill>
              </a:rPr>
              <a:t>materiální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či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nemateriální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odměna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poskytnuta</a:t>
            </a:r>
            <a:r>
              <a:rPr lang="en-US" dirty="0">
                <a:solidFill>
                  <a:srgbClr val="3366FF"/>
                </a:solidFill>
              </a:rPr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44956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Zneužití</a:t>
            </a:r>
            <a:r>
              <a:rPr lang="en-US" dirty="0"/>
              <a:t> </a:t>
            </a:r>
            <a:r>
              <a:rPr lang="en-US" dirty="0" err="1"/>
              <a:t>pravidel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Jen k </a:t>
            </a:r>
            <a:r>
              <a:rPr lang="en-US" dirty="0" err="1"/>
              <a:t>získání</a:t>
            </a:r>
            <a:r>
              <a:rPr lang="en-US" dirty="0"/>
              <a:t> a  </a:t>
            </a:r>
            <a:r>
              <a:rPr lang="en-US" dirty="0" err="1"/>
              <a:t>udržování</a:t>
            </a:r>
            <a:r>
              <a:rPr lang="en-US" dirty="0"/>
              <a:t>  </a:t>
            </a:r>
            <a:r>
              <a:rPr lang="en-US" b="1" dirty="0" err="1">
                <a:solidFill>
                  <a:srgbClr val="008000"/>
                </a:solidFill>
              </a:rPr>
              <a:t>nespravedlivé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moci</a:t>
            </a:r>
            <a:endParaRPr lang="en-US" b="1" dirty="0">
              <a:solidFill>
                <a:srgbClr val="008000"/>
              </a:solidFill>
            </a:endParaRPr>
          </a:p>
          <a:p>
            <a:r>
              <a:rPr lang="en-US" dirty="0"/>
              <a:t>Jen k </a:t>
            </a:r>
            <a:r>
              <a:rPr lang="en-US" b="1" dirty="0" err="1">
                <a:solidFill>
                  <a:srgbClr val="008000"/>
                </a:solidFill>
              </a:rPr>
              <a:t>nespravedlivému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získání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dirty="0" err="1"/>
              <a:t>majetku</a:t>
            </a:r>
            <a:r>
              <a:rPr lang="en-US" dirty="0"/>
              <a:t> a </a:t>
            </a:r>
            <a:r>
              <a:rPr lang="en-US" b="1" dirty="0" err="1">
                <a:solidFill>
                  <a:srgbClr val="008000"/>
                </a:solidFill>
              </a:rPr>
              <a:t>ochraně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dirty="0"/>
              <a:t> </a:t>
            </a:r>
            <a:r>
              <a:rPr lang="en-US" dirty="0" err="1"/>
              <a:t>takto</a:t>
            </a:r>
            <a:r>
              <a:rPr lang="en-US" dirty="0"/>
              <a:t>  </a:t>
            </a:r>
            <a:r>
              <a:rPr lang="en-US" dirty="0" err="1"/>
              <a:t>nabytého</a:t>
            </a:r>
            <a:r>
              <a:rPr lang="en-US" dirty="0"/>
              <a:t> </a:t>
            </a:r>
            <a:r>
              <a:rPr lang="en-US" dirty="0" err="1"/>
              <a:t>majetku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6556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Předpoklady korupce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Koncentrace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politické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moci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rozhodování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r>
              <a:rPr lang="en-US" dirty="0" err="1">
                <a:solidFill>
                  <a:srgbClr val="3366FF"/>
                </a:solidFill>
              </a:rPr>
              <a:t>Apatická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veřejnos</a:t>
            </a:r>
            <a:r>
              <a:rPr lang="en-US" dirty="0" err="1"/>
              <a:t>t</a:t>
            </a:r>
            <a:r>
              <a:rPr lang="en-US" dirty="0"/>
              <a:t>, </a:t>
            </a:r>
            <a:r>
              <a:rPr lang="en-US" dirty="0" err="1"/>
              <a:t>nezajímající</a:t>
            </a:r>
            <a:r>
              <a:rPr lang="en-US" dirty="0"/>
              <a:t> se o </a:t>
            </a:r>
            <a:r>
              <a:rPr lang="en-US" dirty="0" err="1"/>
              <a:t>politiku</a:t>
            </a:r>
            <a:r>
              <a:rPr lang="en-US" dirty="0"/>
              <a:t> a </a:t>
            </a:r>
            <a:r>
              <a:rPr lang="en-US" dirty="0" err="1"/>
              <a:t>veřejné</a:t>
            </a:r>
            <a:r>
              <a:rPr lang="en-US" dirty="0"/>
              <a:t> </a:t>
            </a:r>
            <a:r>
              <a:rPr lang="en-US" dirty="0" err="1"/>
              <a:t>věci</a:t>
            </a:r>
            <a:r>
              <a:rPr lang="en-US" dirty="0"/>
              <a:t>, </a:t>
            </a:r>
          </a:p>
          <a:p>
            <a:r>
              <a:rPr lang="en-US" dirty="0" err="1">
                <a:solidFill>
                  <a:srgbClr val="008000"/>
                </a:solidFill>
              </a:rPr>
              <a:t>Slabé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právo</a:t>
            </a:r>
            <a:r>
              <a:rPr lang="en-US" dirty="0"/>
              <a:t>, </a:t>
            </a:r>
            <a:r>
              <a:rPr lang="en-US" dirty="0" err="1"/>
              <a:t>nedostatečná</a:t>
            </a:r>
            <a:r>
              <a:rPr lang="en-US" dirty="0"/>
              <a:t> justice, </a:t>
            </a:r>
            <a:r>
              <a:rPr lang="en-US" dirty="0" err="1"/>
              <a:t>která</a:t>
            </a:r>
            <a:r>
              <a:rPr lang="en-US" dirty="0"/>
              <a:t> </a:t>
            </a:r>
            <a:r>
              <a:rPr lang="en-US" dirty="0" err="1"/>
              <a:t>slouží</a:t>
            </a:r>
            <a:r>
              <a:rPr lang="en-US" dirty="0"/>
              <a:t> </a:t>
            </a:r>
            <a:r>
              <a:rPr lang="en-US" dirty="0" err="1"/>
              <a:t>jen</a:t>
            </a:r>
            <a:r>
              <a:rPr lang="en-US" dirty="0"/>
              <a:t> </a:t>
            </a:r>
            <a:r>
              <a:rPr lang="en-US" dirty="0" err="1"/>
              <a:t>mocným</a:t>
            </a:r>
            <a:r>
              <a:rPr lang="en-US" dirty="0"/>
              <a:t> a </a:t>
            </a:r>
            <a:r>
              <a:rPr lang="en-US" dirty="0" err="1"/>
              <a:t>vlivným</a:t>
            </a:r>
            <a:r>
              <a:rPr lang="en-US" dirty="0"/>
              <a:t> k </a:t>
            </a:r>
            <a:r>
              <a:rPr lang="en-US" dirty="0" err="1"/>
              <a:t>prosazování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zájmů</a:t>
            </a:r>
            <a:r>
              <a:rPr lang="en-US" dirty="0"/>
              <a:t>, </a:t>
            </a:r>
            <a:r>
              <a:rPr lang="en-US" dirty="0" err="1"/>
              <a:t>nedostatečná</a:t>
            </a:r>
            <a:r>
              <a:rPr lang="en-US" dirty="0"/>
              <a:t> „</a:t>
            </a:r>
            <a:r>
              <a:rPr lang="en-US" dirty="0" err="1"/>
              <a:t>vláda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“, </a:t>
            </a:r>
            <a:r>
              <a:rPr lang="en-US" dirty="0" err="1"/>
              <a:t>anglicky</a:t>
            </a:r>
            <a:r>
              <a:rPr lang="en-US" dirty="0"/>
              <a:t> rule of law</a:t>
            </a:r>
          </a:p>
          <a:p>
            <a:r>
              <a:rPr lang="en-US" dirty="0" err="1"/>
              <a:t>Akcie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 </a:t>
            </a:r>
            <a:r>
              <a:rPr lang="en-US" dirty="0" err="1"/>
              <a:t>doručitele</a:t>
            </a:r>
            <a:endParaRPr lang="en-US" dirty="0"/>
          </a:p>
          <a:p>
            <a:r>
              <a:rPr lang="en-US" dirty="0" err="1">
                <a:solidFill>
                  <a:srgbClr val="FF6600"/>
                </a:solidFill>
              </a:rPr>
              <a:t>Utajování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dirty="0" err="1">
                <a:solidFill>
                  <a:srgbClr val="FF6600"/>
                </a:solidFill>
              </a:rPr>
              <a:t>informací</a:t>
            </a:r>
            <a:r>
              <a:rPr lang="en-US" dirty="0">
                <a:solidFill>
                  <a:srgbClr val="FF6600"/>
                </a:solidFill>
              </a:rPr>
              <a:t>, </a:t>
            </a:r>
            <a:r>
              <a:rPr lang="en-US" dirty="0" err="1"/>
              <a:t>rozhodování</a:t>
            </a:r>
            <a:r>
              <a:rPr lang="en-US" dirty="0"/>
              <a:t>, </a:t>
            </a:r>
            <a:r>
              <a:rPr lang="en-US" dirty="0" err="1"/>
              <a:t>procesů</a:t>
            </a:r>
            <a:r>
              <a:rPr lang="en-US" dirty="0"/>
              <a:t> a </a:t>
            </a:r>
            <a:r>
              <a:rPr lang="en-US" dirty="0" err="1"/>
              <a:t>závislostí</a:t>
            </a:r>
            <a:r>
              <a:rPr lang="en-US" dirty="0"/>
              <a:t>, </a:t>
            </a:r>
            <a:r>
              <a:rPr lang="en-US" dirty="0" err="1"/>
              <a:t>nedostatek</a:t>
            </a:r>
            <a:r>
              <a:rPr lang="en-US" dirty="0"/>
              <a:t> </a:t>
            </a:r>
            <a:r>
              <a:rPr lang="en-US" dirty="0" err="1"/>
              <a:t>otevřenosti</a:t>
            </a:r>
            <a:r>
              <a:rPr lang="en-US" dirty="0"/>
              <a:t> a </a:t>
            </a:r>
            <a:r>
              <a:rPr lang="en-US" dirty="0" err="1"/>
              <a:t>transparentnosti</a:t>
            </a:r>
            <a:endParaRPr lang="en-US" dirty="0"/>
          </a:p>
          <a:p>
            <a:r>
              <a:rPr lang="en-US" dirty="0">
                <a:solidFill>
                  <a:srgbClr val="660066"/>
                </a:solidFill>
              </a:rPr>
              <a:t>Pro </a:t>
            </a:r>
            <a:r>
              <a:rPr lang="en-US" dirty="0" err="1">
                <a:solidFill>
                  <a:srgbClr val="660066"/>
                </a:solidFill>
              </a:rPr>
              <a:t>veřejnost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uzavřené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mocenské</a:t>
            </a:r>
            <a:r>
              <a:rPr lang="en-US" dirty="0">
                <a:solidFill>
                  <a:srgbClr val="660066"/>
                </a:solidFill>
              </a:rPr>
              <a:t> a </a:t>
            </a:r>
            <a:r>
              <a:rPr lang="en-US" dirty="0" err="1">
                <a:solidFill>
                  <a:srgbClr val="660066"/>
                </a:solidFill>
              </a:rPr>
              <a:t>politické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kliky</a:t>
            </a:r>
            <a:endParaRPr lang="en-US" dirty="0"/>
          </a:p>
          <a:p>
            <a:r>
              <a:rPr lang="en-US" dirty="0" err="1">
                <a:solidFill>
                  <a:srgbClr val="3366FF"/>
                </a:solidFill>
              </a:rPr>
              <a:t>Velké</a:t>
            </a:r>
            <a:r>
              <a:rPr lang="en-US" dirty="0">
                <a:solidFill>
                  <a:srgbClr val="3366FF"/>
                </a:solidFill>
              </a:rPr>
              <a:t> a </a:t>
            </a:r>
            <a:r>
              <a:rPr lang="en-US" dirty="0" err="1">
                <a:solidFill>
                  <a:srgbClr val="3366FF"/>
                </a:solidFill>
              </a:rPr>
              <a:t>nekontrolované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částky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financování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veřejných</a:t>
            </a:r>
            <a:r>
              <a:rPr lang="en-US" dirty="0">
                <a:solidFill>
                  <a:srgbClr val="3366FF"/>
                </a:solidFill>
              </a:rPr>
              <a:t>, </a:t>
            </a:r>
            <a:r>
              <a:rPr lang="en-US" dirty="0" err="1">
                <a:solidFill>
                  <a:srgbClr val="3366FF"/>
                </a:solidFill>
              </a:rPr>
              <a:t>nebo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soukromých</a:t>
            </a:r>
            <a:r>
              <a:rPr lang="en-US" dirty="0">
                <a:solidFill>
                  <a:srgbClr val="3366FF"/>
                </a:solidFill>
              </a:rPr>
              <a:t>, </a:t>
            </a:r>
            <a:r>
              <a:rPr lang="en-US" dirty="0" err="1">
                <a:solidFill>
                  <a:srgbClr val="3366FF"/>
                </a:solidFill>
              </a:rPr>
              <a:t>projektů</a:t>
            </a:r>
            <a:endParaRPr lang="en-US" dirty="0">
              <a:solidFill>
                <a:srgbClr val="3366FF"/>
              </a:solidFill>
            </a:endParaRPr>
          </a:p>
          <a:p>
            <a:r>
              <a:rPr lang="en-US" dirty="0" err="1"/>
              <a:t>Nedostatek</a:t>
            </a:r>
            <a:r>
              <a:rPr lang="en-US" dirty="0"/>
              <a:t> </a:t>
            </a:r>
            <a:r>
              <a:rPr lang="en-US" dirty="0" err="1"/>
              <a:t>právní</a:t>
            </a:r>
            <a:r>
              <a:rPr lang="en-US" dirty="0"/>
              <a:t>  </a:t>
            </a:r>
            <a:r>
              <a:rPr lang="en-US" dirty="0" err="1"/>
              <a:t>ochrany</a:t>
            </a:r>
            <a:r>
              <a:rPr lang="en-US" dirty="0"/>
              <a:t>  </a:t>
            </a:r>
            <a:r>
              <a:rPr lang="en-US" dirty="0" err="1"/>
              <a:t>úředníků</a:t>
            </a:r>
            <a:r>
              <a:rPr lang="en-US" dirty="0"/>
              <a:t> </a:t>
            </a:r>
            <a:r>
              <a:rPr lang="en-US" dirty="0" err="1"/>
              <a:t>veřejné</a:t>
            </a:r>
            <a:r>
              <a:rPr lang="en-US" dirty="0"/>
              <a:t> </a:t>
            </a:r>
            <a:r>
              <a:rPr lang="en-US" dirty="0" err="1"/>
              <a:t>moci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8229002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Klientismus - nepotismus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en-US" dirty="0" err="1">
                <a:solidFill>
                  <a:srgbClr val="3366FF"/>
                </a:solidFill>
              </a:rPr>
              <a:t>klientelismus</a:t>
            </a:r>
            <a:r>
              <a:rPr lang="en-US" dirty="0"/>
              <a:t> (</a:t>
            </a:r>
            <a:r>
              <a:rPr lang="en-US" dirty="0" err="1"/>
              <a:t>neoficiální</a:t>
            </a:r>
            <a:r>
              <a:rPr lang="en-US" dirty="0"/>
              <a:t> </a:t>
            </a:r>
            <a:r>
              <a:rPr lang="en-US" dirty="0" err="1"/>
              <a:t>systém</a:t>
            </a:r>
            <a:r>
              <a:rPr lang="en-US" dirty="0"/>
              <a:t> v </a:t>
            </a:r>
            <a:r>
              <a:rPr lang="en-US" dirty="0" err="1"/>
              <a:t>politice</a:t>
            </a:r>
            <a:r>
              <a:rPr lang="en-US" dirty="0"/>
              <a:t> </a:t>
            </a:r>
            <a:r>
              <a:rPr lang="en-US" dirty="0" err="1"/>
              <a:t>založený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protekci</a:t>
            </a:r>
            <a:r>
              <a:rPr lang="en-US" dirty="0"/>
              <a:t> a </a:t>
            </a:r>
            <a:r>
              <a:rPr lang="en-US" dirty="0" err="1"/>
              <a:t>konexích</a:t>
            </a:r>
            <a:r>
              <a:rPr lang="en-US" dirty="0"/>
              <a:t>), </a:t>
            </a:r>
          </a:p>
          <a:p>
            <a:r>
              <a:rPr lang="en-US" dirty="0" err="1">
                <a:solidFill>
                  <a:srgbClr val="3366FF"/>
                </a:solidFill>
              </a:rPr>
              <a:t>nepotismus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zvýhodňování</a:t>
            </a:r>
            <a:r>
              <a:rPr lang="en-US" dirty="0"/>
              <a:t>, </a:t>
            </a:r>
            <a:r>
              <a:rPr lang="en-US" dirty="0" err="1"/>
              <a:t>prosazování</a:t>
            </a:r>
            <a:r>
              <a:rPr lang="en-US" dirty="0"/>
              <a:t> </a:t>
            </a:r>
            <a:r>
              <a:rPr lang="en-US" dirty="0" err="1"/>
              <a:t>příbuzných</a:t>
            </a:r>
            <a:r>
              <a:rPr lang="en-US" dirty="0"/>
              <a:t> z </a:t>
            </a:r>
            <a:r>
              <a:rPr lang="en-US" dirty="0" err="1"/>
              <a:t>pozice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postavení</a:t>
            </a:r>
            <a:r>
              <a:rPr lang="en-US" dirty="0"/>
              <a:t>) a „</a:t>
            </a:r>
            <a:r>
              <a:rPr lang="en-US" dirty="0" err="1"/>
              <a:t>prodej</a:t>
            </a:r>
            <a:r>
              <a:rPr lang="en-US" dirty="0"/>
              <a:t> </a:t>
            </a:r>
            <a:r>
              <a:rPr lang="en-US" dirty="0" err="1"/>
              <a:t>pozic</a:t>
            </a:r>
            <a:r>
              <a:rPr lang="en-US" dirty="0"/>
              <a:t>“,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4820205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Zločin bílých límečků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en-US" dirty="0" err="1"/>
              <a:t>zločiny</a:t>
            </a:r>
            <a:r>
              <a:rPr lang="en-US" dirty="0"/>
              <a:t> </a:t>
            </a:r>
            <a:r>
              <a:rPr lang="en-US" dirty="0" err="1"/>
              <a:t>spáchané</a:t>
            </a:r>
            <a:r>
              <a:rPr lang="en-US" dirty="0"/>
              <a:t> </a:t>
            </a:r>
            <a:r>
              <a:rPr lang="en-US" dirty="0" err="1"/>
              <a:t>respektovanými</a:t>
            </a:r>
            <a:r>
              <a:rPr lang="en-US" dirty="0"/>
              <a:t> </a:t>
            </a:r>
            <a:r>
              <a:rPr lang="en-US" dirty="0" err="1"/>
              <a:t>osobami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používají</a:t>
            </a:r>
            <a:r>
              <a:rPr lang="en-US" dirty="0"/>
              <a:t> </a:t>
            </a:r>
            <a:r>
              <a:rPr lang="en-US" dirty="0" err="1"/>
              <a:t>sociálního</a:t>
            </a:r>
            <a:r>
              <a:rPr lang="en-US" dirty="0"/>
              <a:t> </a:t>
            </a:r>
            <a:r>
              <a:rPr lang="en-US" dirty="0" err="1"/>
              <a:t>postavení</a:t>
            </a:r>
            <a:r>
              <a:rPr lang="en-US" dirty="0"/>
              <a:t>:</a:t>
            </a:r>
          </a:p>
          <a:p>
            <a:r>
              <a:rPr lang="en-US" dirty="0" err="1"/>
              <a:t>podvody</a:t>
            </a:r>
            <a:r>
              <a:rPr lang="en-US" dirty="0"/>
              <a:t>, </a:t>
            </a:r>
          </a:p>
          <a:p>
            <a:r>
              <a:rPr lang="en-US" dirty="0" err="1"/>
              <a:t>podplácení</a:t>
            </a:r>
            <a:r>
              <a:rPr lang="en-US" dirty="0"/>
              <a:t>, </a:t>
            </a:r>
          </a:p>
          <a:p>
            <a:r>
              <a:rPr lang="en-US" dirty="0" err="1"/>
              <a:t>zneužití</a:t>
            </a:r>
            <a:r>
              <a:rPr lang="en-US" dirty="0"/>
              <a:t> </a:t>
            </a:r>
            <a:r>
              <a:rPr lang="en-US" dirty="0" err="1"/>
              <a:t>důvěrných</a:t>
            </a:r>
            <a:r>
              <a:rPr lang="en-US" dirty="0"/>
              <a:t> </a:t>
            </a:r>
            <a:r>
              <a:rPr lang="en-US" dirty="0" err="1"/>
              <a:t>informací</a:t>
            </a:r>
            <a:r>
              <a:rPr lang="en-US" dirty="0"/>
              <a:t> a </a:t>
            </a:r>
          </a:p>
          <a:p>
            <a:r>
              <a:rPr lang="en-US" dirty="0" err="1"/>
              <a:t>zpronevěru</a:t>
            </a:r>
            <a:r>
              <a:rPr lang="en-US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8036425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Střet  zájmů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Co je  </a:t>
            </a:r>
            <a:r>
              <a:rPr lang="en-US" dirty="0" err="1"/>
              <a:t>fakticky</a:t>
            </a:r>
            <a:r>
              <a:rPr lang="en-US" dirty="0"/>
              <a:t> </a:t>
            </a:r>
            <a:r>
              <a:rPr lang="en-US" dirty="0" err="1"/>
              <a:t>určující</a:t>
            </a:r>
            <a:r>
              <a:rPr lang="en-US" dirty="0"/>
              <a:t> pro </a:t>
            </a:r>
            <a:r>
              <a:rPr lang="en-US" dirty="0" err="1"/>
              <a:t>rozhodování</a:t>
            </a:r>
            <a:r>
              <a:rPr lang="en-US" dirty="0"/>
              <a:t> </a:t>
            </a:r>
            <a:r>
              <a:rPr lang="en-US" dirty="0" err="1"/>
              <a:t>veřejné</a:t>
            </a:r>
            <a:r>
              <a:rPr lang="en-US" dirty="0"/>
              <a:t> </a:t>
            </a:r>
            <a:r>
              <a:rPr lang="en-US" dirty="0" err="1"/>
              <a:t>moci</a:t>
            </a:r>
            <a:r>
              <a:rPr lang="en-US" dirty="0"/>
              <a:t> – </a:t>
            </a:r>
            <a:r>
              <a:rPr lang="en-US" dirty="0" err="1">
                <a:solidFill>
                  <a:srgbClr val="FF0000"/>
                </a:solidFill>
              </a:rPr>
              <a:t>střet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zájmů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Veřejný</a:t>
            </a:r>
            <a:r>
              <a:rPr lang="en-US" dirty="0"/>
              <a:t> </a:t>
            </a:r>
            <a:r>
              <a:rPr lang="en-US" dirty="0" err="1"/>
              <a:t>prospěch</a:t>
            </a:r>
            <a:endParaRPr lang="en-US" dirty="0"/>
          </a:p>
          <a:p>
            <a:r>
              <a:rPr lang="en-US" dirty="0" err="1"/>
              <a:t>Soukromý</a:t>
            </a:r>
            <a:r>
              <a:rPr lang="en-US" dirty="0"/>
              <a:t> </a:t>
            </a:r>
            <a:r>
              <a:rPr lang="en-US" dirty="0" err="1"/>
              <a:t>prospěch</a:t>
            </a:r>
            <a:endParaRPr lang="en-US" dirty="0"/>
          </a:p>
          <a:p>
            <a:pPr algn="ctr"/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08909742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Narovnání s minulostí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Justice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čestné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soudy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?</a:t>
            </a:r>
          </a:p>
          <a:p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nese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důkazní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povinnost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Jaký</a:t>
            </a:r>
            <a:r>
              <a:rPr lang="en-US" dirty="0"/>
              <a:t> 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charakter</a:t>
            </a:r>
            <a:r>
              <a:rPr lang="en-US" dirty="0"/>
              <a:t> </a:t>
            </a:r>
            <a:r>
              <a:rPr lang="en-US" dirty="0" err="1"/>
              <a:t>rozhodnutí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věci</a:t>
            </a:r>
            <a:endParaRPr lang="en-US" dirty="0"/>
          </a:p>
          <a:p>
            <a:r>
              <a:rPr lang="en-US" dirty="0" err="1"/>
              <a:t>Restituce</a:t>
            </a:r>
            <a:r>
              <a:rPr lang="en-US" dirty="0"/>
              <a:t> </a:t>
            </a:r>
          </a:p>
          <a:p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nositelem</a:t>
            </a:r>
            <a:r>
              <a:rPr lang="en-US" dirty="0"/>
              <a:t>  </a:t>
            </a:r>
            <a:r>
              <a:rPr lang="en-US" dirty="0" err="1"/>
              <a:t>moci</a:t>
            </a:r>
            <a:endParaRPr lang="en-US" dirty="0"/>
          </a:p>
          <a:p>
            <a:r>
              <a:rPr lang="en-US" dirty="0" err="1"/>
              <a:t>Amnestie</a:t>
            </a:r>
            <a:r>
              <a:rPr lang="en-US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028271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Neutralita 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cs-CZ" dirty="0"/>
              <a:t>Stát se nesmí vázat na 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Ideologii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rgbClr val="FF0000"/>
                </a:solidFill>
              </a:rPr>
              <a:t>Náboženství </a:t>
            </a:r>
          </a:p>
          <a:p>
            <a:pPr marL="0" indent="0">
              <a:buNone/>
            </a:pPr>
            <a:r>
              <a:rPr lang="cs-CZ" dirty="0"/>
              <a:t>Každá ideologizace politiky  vede k „</a:t>
            </a:r>
            <a:r>
              <a:rPr lang="cs-CZ" dirty="0">
                <a:solidFill>
                  <a:srgbClr val="FF0000"/>
                </a:solidFill>
              </a:rPr>
              <a:t>jednotě</a:t>
            </a:r>
            <a:r>
              <a:rPr lang="cs-CZ" dirty="0"/>
              <a:t>“ moci – popírá dělbu moci mezi  moc zákonodárnou, soudní a výkonnou.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6388729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Kultivace politického prostředí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0000"/>
            </a:schemeClr>
          </a:solidFill>
        </p:spPr>
        <p:txBody>
          <a:bodyPr/>
          <a:lstStyle/>
          <a:p>
            <a:r>
              <a:rPr lang="en-US" b="1" dirty="0" err="1">
                <a:solidFill>
                  <a:srgbClr val="008000"/>
                </a:solidFill>
              </a:rPr>
              <a:t>Posto</a:t>
            </a:r>
            <a:r>
              <a:rPr lang="en-US" dirty="0" err="1"/>
              <a:t>j</a:t>
            </a:r>
            <a:r>
              <a:rPr lang="en-US" dirty="0"/>
              <a:t> – </a:t>
            </a:r>
            <a:r>
              <a:rPr lang="en-US" dirty="0" err="1"/>
              <a:t>víc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</a:t>
            </a:r>
            <a:r>
              <a:rPr lang="en-US" dirty="0" err="1"/>
              <a:t>jednotlivý</a:t>
            </a:r>
            <a:r>
              <a:rPr lang="en-US" dirty="0"/>
              <a:t> </a:t>
            </a:r>
            <a:r>
              <a:rPr lang="en-US" dirty="0" err="1"/>
              <a:t>čin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>
                <a:solidFill>
                  <a:srgbClr val="008000"/>
                </a:solidFill>
              </a:rPr>
              <a:t>Prorocká</a:t>
            </a:r>
            <a:r>
              <a:rPr lang="en-US" b="1" dirty="0">
                <a:solidFill>
                  <a:srgbClr val="008000"/>
                </a:solidFill>
              </a:rPr>
              <a:t> role </a:t>
            </a:r>
            <a:r>
              <a:rPr lang="en-US" dirty="0"/>
              <a:t>– </a:t>
            </a:r>
            <a:r>
              <a:rPr lang="en-US" dirty="0" err="1"/>
              <a:t>víc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</a:t>
            </a:r>
            <a:r>
              <a:rPr lang="en-US" dirty="0" err="1"/>
              <a:t>přítomný</a:t>
            </a:r>
            <a:r>
              <a:rPr lang="en-US" dirty="0"/>
              <a:t> </a:t>
            </a:r>
            <a:r>
              <a:rPr lang="en-US" dirty="0" err="1"/>
              <a:t>okamžik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>
                <a:solidFill>
                  <a:srgbClr val="008000"/>
                </a:solidFill>
              </a:rPr>
              <a:t>Osobní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příběh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víc</a:t>
            </a:r>
            <a:r>
              <a:rPr lang="en-US" dirty="0"/>
              <a:t> </a:t>
            </a:r>
            <a:r>
              <a:rPr lang="en-US" dirty="0" err="1"/>
              <a:t>než</a:t>
            </a:r>
            <a:r>
              <a:rPr lang="en-US" dirty="0"/>
              <a:t> </a:t>
            </a:r>
            <a:r>
              <a:rPr lang="en-US" dirty="0" err="1"/>
              <a:t>argumenty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913002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Cesta</a:t>
            </a:r>
            <a:r>
              <a:rPr lang="en-US" dirty="0"/>
              <a:t> do </a:t>
            </a:r>
            <a:r>
              <a:rPr lang="en-US" dirty="0" err="1"/>
              <a:t>bezpráví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>
                <a:solidFill>
                  <a:srgbClr val="FF0000"/>
                </a:solidFill>
              </a:rPr>
              <a:t>Vytvoření</a:t>
            </a:r>
            <a:r>
              <a:rPr lang="en-US" dirty="0"/>
              <a:t> </a:t>
            </a:r>
            <a:r>
              <a:rPr lang="en-US" dirty="0" err="1"/>
              <a:t>nějšího</a:t>
            </a:r>
            <a:r>
              <a:rPr lang="en-US" dirty="0"/>
              <a:t> a </a:t>
            </a:r>
            <a:r>
              <a:rPr lang="en-US" dirty="0" err="1"/>
              <a:t>vnitřního</a:t>
            </a:r>
            <a:r>
              <a:rPr lang="en-US" dirty="0"/>
              <a:t> </a:t>
            </a:r>
            <a:r>
              <a:rPr lang="en-US" b="1" dirty="0" err="1">
                <a:solidFill>
                  <a:srgbClr val="660066"/>
                </a:solidFill>
              </a:rPr>
              <a:t>nepřítele</a:t>
            </a:r>
            <a:r>
              <a:rPr lang="en-US" dirty="0"/>
              <a:t> – </a:t>
            </a:r>
            <a:r>
              <a:rPr lang="en-US" dirty="0" err="1"/>
              <a:t>vyolání</a:t>
            </a:r>
            <a:r>
              <a:rPr lang="en-US" dirty="0"/>
              <a:t>  </a:t>
            </a:r>
            <a:r>
              <a:rPr lang="en-US" dirty="0" err="1"/>
              <a:t>dojmu</a:t>
            </a:r>
            <a:r>
              <a:rPr lang="en-US" dirty="0"/>
              <a:t>  </a:t>
            </a:r>
            <a:r>
              <a:rPr lang="en-US" dirty="0" err="1"/>
              <a:t>ohrožení</a:t>
            </a:r>
            <a:r>
              <a:rPr lang="en-US" dirty="0"/>
              <a:t> </a:t>
            </a:r>
            <a:r>
              <a:rPr lang="en-US" dirty="0" err="1"/>
              <a:t>společnosti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Definice</a:t>
            </a:r>
            <a:r>
              <a:rPr lang="en-US" dirty="0"/>
              <a:t> </a:t>
            </a:r>
            <a:r>
              <a:rPr lang="en-US" b="1" dirty="0" err="1">
                <a:solidFill>
                  <a:srgbClr val="660066"/>
                </a:solidFill>
              </a:rPr>
              <a:t>dělící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linie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ve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společnosti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černo-bílé</a:t>
            </a:r>
            <a:r>
              <a:rPr lang="en-US" dirty="0"/>
              <a:t> </a:t>
            </a:r>
            <a:r>
              <a:rPr lang="en-US" dirty="0" err="1"/>
              <a:t>vidění</a:t>
            </a:r>
            <a:r>
              <a:rPr lang="en-US" dirty="0"/>
              <a:t> reality) </a:t>
            </a:r>
            <a:r>
              <a:rPr lang="en-US" dirty="0" err="1"/>
              <a:t>jako</a:t>
            </a:r>
            <a:r>
              <a:rPr lang="en-US" dirty="0"/>
              <a:t>  </a:t>
            </a:r>
            <a:r>
              <a:rPr lang="en-US" b="1" dirty="0" err="1">
                <a:solidFill>
                  <a:srgbClr val="660066"/>
                </a:solidFill>
              </a:rPr>
              <a:t>kriterium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mravní</a:t>
            </a:r>
            <a:r>
              <a:rPr lang="en-US" b="1" dirty="0">
                <a:solidFill>
                  <a:srgbClr val="660066"/>
                </a:solidFill>
              </a:rPr>
              <a:t> – </a:t>
            </a:r>
            <a:r>
              <a:rPr lang="en-US" b="1" dirty="0" err="1">
                <a:solidFill>
                  <a:srgbClr val="660066"/>
                </a:solidFill>
              </a:rPr>
              <a:t>kdo</a:t>
            </a:r>
            <a:r>
              <a:rPr lang="en-US" b="1" dirty="0">
                <a:solidFill>
                  <a:srgbClr val="660066"/>
                </a:solidFill>
              </a:rPr>
              <a:t> je </a:t>
            </a:r>
            <a:r>
              <a:rPr lang="en-US" b="1" dirty="0" err="1">
                <a:solidFill>
                  <a:srgbClr val="660066"/>
                </a:solidFill>
              </a:rPr>
              <a:t>na</a:t>
            </a:r>
            <a:r>
              <a:rPr lang="en-US" b="1" dirty="0">
                <a:solidFill>
                  <a:srgbClr val="660066"/>
                </a:solidFill>
              </a:rPr>
              <a:t> “</a:t>
            </a:r>
            <a:r>
              <a:rPr lang="en-US" b="1" dirty="0" err="1">
                <a:solidFill>
                  <a:srgbClr val="660066"/>
                </a:solidFill>
              </a:rPr>
              <a:t>správné</a:t>
            </a:r>
            <a:r>
              <a:rPr lang="en-US" b="1" dirty="0">
                <a:solidFill>
                  <a:srgbClr val="660066"/>
                </a:solidFill>
              </a:rPr>
              <a:t>” </a:t>
            </a:r>
            <a:r>
              <a:rPr lang="en-US" b="1" dirty="0" err="1">
                <a:solidFill>
                  <a:srgbClr val="660066"/>
                </a:solidFill>
              </a:rPr>
              <a:t>straně</a:t>
            </a:r>
            <a:r>
              <a:rPr lang="en-US" b="1" dirty="0">
                <a:solidFill>
                  <a:srgbClr val="660066"/>
                </a:solidFill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Útok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b="1" dirty="0" err="1">
                <a:solidFill>
                  <a:srgbClr val="008000"/>
                </a:solidFill>
              </a:rPr>
              <a:t>svobodu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slova</a:t>
            </a:r>
            <a:r>
              <a:rPr lang="en-US" dirty="0"/>
              <a:t> (</a:t>
            </a:r>
            <a:r>
              <a:rPr lang="en-US" dirty="0" err="1"/>
              <a:t>moderní</a:t>
            </a:r>
            <a:r>
              <a:rPr lang="en-US" dirty="0"/>
              <a:t> </a:t>
            </a:r>
            <a:r>
              <a:rPr lang="en-US" dirty="0" err="1"/>
              <a:t>metody</a:t>
            </a:r>
            <a:r>
              <a:rPr lang="en-US" dirty="0"/>
              <a:t> – </a:t>
            </a:r>
            <a:r>
              <a:rPr lang="en-US" dirty="0" err="1"/>
              <a:t>hypotéka</a:t>
            </a:r>
            <a:r>
              <a:rPr lang="en-US" dirty="0"/>
              <a:t> </a:t>
            </a:r>
            <a:r>
              <a:rPr lang="en-US" dirty="0" err="1"/>
              <a:t>novináře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svou</a:t>
            </a:r>
            <a:r>
              <a:rPr lang="en-US" dirty="0"/>
              <a:t> </a:t>
            </a:r>
            <a:r>
              <a:rPr lang="en-US" dirty="0" err="1"/>
              <a:t>cenu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Útok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b="1" dirty="0" err="1">
                <a:solidFill>
                  <a:srgbClr val="008000"/>
                </a:solidFill>
              </a:rPr>
              <a:t>vlastnictví</a:t>
            </a:r>
            <a:r>
              <a:rPr lang="en-US" dirty="0"/>
              <a:t> (</a:t>
            </a:r>
            <a:r>
              <a:rPr lang="en-US" dirty="0" err="1"/>
              <a:t>využití</a:t>
            </a:r>
            <a:r>
              <a:rPr lang="en-US" dirty="0"/>
              <a:t>  </a:t>
            </a:r>
            <a:r>
              <a:rPr lang="en-US" dirty="0" err="1"/>
              <a:t>přirozené</a:t>
            </a:r>
            <a:r>
              <a:rPr lang="en-US" dirty="0"/>
              <a:t> </a:t>
            </a:r>
            <a:r>
              <a:rPr lang="en-US" dirty="0" err="1"/>
              <a:t>závisti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82212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Čtyři</a:t>
            </a:r>
            <a:r>
              <a:rPr lang="en-US" dirty="0"/>
              <a:t> </a:t>
            </a:r>
            <a:r>
              <a:rPr lang="en-US" dirty="0" err="1"/>
              <a:t>pojmy</a:t>
            </a:r>
            <a:r>
              <a:rPr lang="en-US" dirty="0"/>
              <a:t> </a:t>
            </a:r>
            <a:r>
              <a:rPr lang="en-US" dirty="0" err="1"/>
              <a:t>viny</a:t>
            </a:r>
            <a:r>
              <a:rPr lang="en-US" dirty="0"/>
              <a:t>  </a:t>
            </a:r>
            <a:r>
              <a:rPr lang="en-US" dirty="0" err="1"/>
              <a:t>podle</a:t>
            </a:r>
            <a:r>
              <a:rPr lang="en-US" dirty="0"/>
              <a:t> Karla </a:t>
            </a:r>
            <a:r>
              <a:rPr lang="en-US" dirty="0" err="1"/>
              <a:t>Jasperse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/>
              <a:t>Politická</a:t>
            </a:r>
            <a:endParaRPr lang="en-US" dirty="0"/>
          </a:p>
          <a:p>
            <a:r>
              <a:rPr lang="en-US" dirty="0" err="1"/>
              <a:t>Kriminální</a:t>
            </a:r>
            <a:r>
              <a:rPr lang="en-US" dirty="0"/>
              <a:t>  (</a:t>
            </a:r>
            <a:r>
              <a:rPr lang="en-US" dirty="0" err="1"/>
              <a:t>judiciální</a:t>
            </a:r>
            <a:r>
              <a:rPr lang="en-US" dirty="0"/>
              <a:t>)</a:t>
            </a:r>
          </a:p>
          <a:p>
            <a:r>
              <a:rPr lang="en-US" dirty="0" err="1"/>
              <a:t>Morální</a:t>
            </a:r>
            <a:r>
              <a:rPr lang="en-US" dirty="0"/>
              <a:t> </a:t>
            </a:r>
          </a:p>
          <a:p>
            <a:r>
              <a:rPr lang="en-US" dirty="0" err="1"/>
              <a:t>Metafyzická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7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5A05C7-8664-A14A-8BD2-FB51E5C8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 Problém viny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48B27D-7DFE-C74C-8F08-6BEAE77D3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Jde o </a:t>
            </a:r>
            <a:r>
              <a:rPr lang="cs-CZ" b="1" dirty="0"/>
              <a:t>vnitřní záležitost  </a:t>
            </a:r>
            <a:r>
              <a:rPr lang="cs-CZ" dirty="0"/>
              <a:t>člověka. Nikdo není osvobozen o rozhodnutí mezi dobrem a  zlem</a:t>
            </a:r>
          </a:p>
          <a:p>
            <a:r>
              <a:rPr lang="cs-CZ" dirty="0"/>
              <a:t>Kdo mluví jen o vinách těch druhých, ještě nedospěl, nestal se člověkem, protože o svých vinách </a:t>
            </a:r>
            <a:r>
              <a:rPr lang="cs-CZ" b="1" dirty="0"/>
              <a:t>vůbec neví </a:t>
            </a:r>
            <a:r>
              <a:rPr lang="cs-CZ" dirty="0"/>
              <a:t>(to je zlé) nebo si je </a:t>
            </a:r>
            <a:r>
              <a:rPr lang="cs-CZ" b="1" dirty="0"/>
              <a:t>nechce přiznat </a:t>
            </a:r>
            <a:r>
              <a:rPr lang="cs-CZ" dirty="0"/>
              <a:t>(to je ještě horší).</a:t>
            </a:r>
          </a:p>
          <a:p>
            <a:r>
              <a:rPr lang="cs-CZ" dirty="0"/>
              <a:t>Člověk není hotový jednou pro vždy daný v proměnlivostech života, ale  někdo, kdo se děje,  kdo se stává. </a:t>
            </a:r>
          </a:p>
          <a:p>
            <a:r>
              <a:rPr lang="cs-CZ" dirty="0"/>
              <a:t>Existencí se člověk </a:t>
            </a:r>
            <a:r>
              <a:rPr lang="cs-CZ" b="1" dirty="0"/>
              <a:t>stává (vítězí)  </a:t>
            </a:r>
            <a:r>
              <a:rPr lang="cs-CZ" dirty="0"/>
              <a:t>v mezních situacích, a právě v těch také </a:t>
            </a:r>
            <a:r>
              <a:rPr lang="cs-CZ" b="1" dirty="0"/>
              <a:t>troskotá (prohrává)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9042B2-7024-5F48-A373-D8F99AF0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3579440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2977</Words>
  <Application>Microsoft Macintosh PowerPoint</Application>
  <PresentationFormat>Širokoúhlá obrazovka</PresentationFormat>
  <Paragraphs>323</Paragraphs>
  <Slides>66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66</vt:i4>
      </vt:variant>
    </vt:vector>
  </HeadingPairs>
  <TitlesOfParts>
    <vt:vector size="70" baseType="lpstr">
      <vt:lpstr>Aptos</vt:lpstr>
      <vt:lpstr>Aptos Display</vt:lpstr>
      <vt:lpstr>Arial</vt:lpstr>
      <vt:lpstr>Motiv Office</vt:lpstr>
      <vt:lpstr>Prezentace aplikace PowerPoint</vt:lpstr>
      <vt:lpstr>Politická etika</vt:lpstr>
      <vt:lpstr>Lidská svoboda</vt:lpstr>
      <vt:lpstr>Čím se necháváme vést</vt:lpstr>
      <vt:lpstr>Rozhodování </vt:lpstr>
      <vt:lpstr>Zneužití pravidel</vt:lpstr>
      <vt:lpstr>Cesta do bezpráví</vt:lpstr>
      <vt:lpstr>Čtyři pojmy viny  podle Karla Jasperse</vt:lpstr>
      <vt:lpstr> Problém viny </vt:lpstr>
      <vt:lpstr>Vina kriminální (judiciální) </vt:lpstr>
      <vt:lpstr>Vina politická </vt:lpstr>
      <vt:lpstr>Kořeny politické viny</vt:lpstr>
      <vt:lpstr>Kolektivní charakter politické viny</vt:lpstr>
      <vt:lpstr>Morální vina </vt:lpstr>
      <vt:lpstr>Hranice morální viny</vt:lpstr>
      <vt:lpstr>Formy relativizace </vt:lpstr>
      <vt:lpstr>Metafyzická vina</vt:lpstr>
      <vt:lpstr>Individuální odpovědnost</vt:lpstr>
      <vt:lpstr>Stud </vt:lpstr>
      <vt:lpstr>Nepravedlnost </vt:lpstr>
      <vt:lpstr>Spravedlnost</vt:lpstr>
      <vt:lpstr>Spravedlivé rozhodnutí</vt:lpstr>
      <vt:lpstr>Procesní spravedlnost</vt:lpstr>
      <vt:lpstr>Uplatňování autority</vt:lpstr>
      <vt:lpstr>Odplata a vyrovnání </vt:lpstr>
      <vt:lpstr>Legitimita moci </vt:lpstr>
      <vt:lpstr>Deklarace nezávislosti Spojených  států amerických </vt:lpstr>
      <vt:lpstr>Deklarace nezávislosti Spojených  států amerických (4.7.1776)</vt:lpstr>
      <vt:lpstr>Legitimní moc </vt:lpstr>
      <vt:lpstr>Deklarace  práv člověka a občana </vt:lpstr>
      <vt:lpstr>Deklarace  práv člověka a občana (26.8.1789)</vt:lpstr>
      <vt:lpstr>Vymezení rámce svobody</vt:lpstr>
      <vt:lpstr>Princip rovnosti</vt:lpstr>
      <vt:lpstr>Pojetí svrchovanosti - národ</vt:lpstr>
      <vt:lpstr>Občané zdroj moci</vt:lpstr>
      <vt:lpstr>Princip dělby moci</vt:lpstr>
      <vt:lpstr>Zákonné omezení</vt:lpstr>
      <vt:lpstr>Důsledek americké a francouzské inspirace</vt:lpstr>
      <vt:lpstr>Základní práva</vt:lpstr>
      <vt:lpstr>Od panovníka k přírodě</vt:lpstr>
      <vt:lpstr>Přirozená  práva</vt:lpstr>
      <vt:lpstr>Tři základní lidská práva</vt:lpstr>
      <vt:lpstr>Knihtisk </vt:lpstr>
      <vt:lpstr>95 tezí Martina Luthera</vt:lpstr>
      <vt:lpstr>Svoboda slova</vt:lpstr>
      <vt:lpstr>Internet </vt:lpstr>
      <vt:lpstr>Sociální sítě</vt:lpstr>
      <vt:lpstr>Život</vt:lpstr>
      <vt:lpstr>Ochrana vlastnictví</vt:lpstr>
      <vt:lpstr>Vztahy mezi subjetkty</vt:lpstr>
      <vt:lpstr>Odpovědnost </vt:lpstr>
      <vt:lpstr>Omezení svobody</vt:lpstr>
      <vt:lpstr>Odklon od  lidských práv</vt:lpstr>
      <vt:lpstr>Kulturní a společenský výtvor</vt:lpstr>
      <vt:lpstr>Každý a občan</vt:lpstr>
      <vt:lpstr>Právo na odpor</vt:lpstr>
      <vt:lpstr>Právní stát</vt:lpstr>
      <vt:lpstr>Korupce </vt:lpstr>
      <vt:lpstr>Korupční vztah</vt:lpstr>
      <vt:lpstr>Předpoklady korupce</vt:lpstr>
      <vt:lpstr>Klientismus - nepotismus</vt:lpstr>
      <vt:lpstr>Zločin bílých límečků</vt:lpstr>
      <vt:lpstr>Střet  zájmů</vt:lpstr>
      <vt:lpstr>Narovnání s minulostí </vt:lpstr>
      <vt:lpstr>Neutralita moci</vt:lpstr>
      <vt:lpstr>Kultivace politického prostředí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Cyril Svoboda</dc:creator>
  <cp:lastModifiedBy>Cyril Svoboda</cp:lastModifiedBy>
  <cp:revision>1</cp:revision>
  <dcterms:created xsi:type="dcterms:W3CDTF">2026-02-03T11:11:08Z</dcterms:created>
  <dcterms:modified xsi:type="dcterms:W3CDTF">2026-02-03T11:11:53Z</dcterms:modified>
</cp:coreProperties>
</file>