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69" r:id="rId12"/>
    <p:sldId id="266" r:id="rId13"/>
    <p:sldId id="264" r:id="rId14"/>
    <p:sldId id="265" r:id="rId15"/>
    <p:sldId id="270" r:id="rId16"/>
    <p:sldId id="271" r:id="rId17"/>
    <p:sldId id="272" r:id="rId18"/>
    <p:sldId id="273" r:id="rId19"/>
    <p:sldId id="298" r:id="rId20"/>
    <p:sldId id="319" r:id="rId21"/>
    <p:sldId id="299" r:id="rId22"/>
    <p:sldId id="300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2" r:id="rId58"/>
    <p:sldId id="313" r:id="rId59"/>
    <p:sldId id="314" r:id="rId60"/>
    <p:sldId id="315" r:id="rId61"/>
    <p:sldId id="316" r:id="rId62"/>
    <p:sldId id="317" r:id="rId63"/>
    <p:sldId id="318" r:id="rId6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5"/>
    <p:restoredTop sz="94681"/>
  </p:normalViewPr>
  <p:slideViewPr>
    <p:cSldViewPr snapToGrid="0" snapToObjects="1">
      <p:cViewPr varScale="1">
        <p:scale>
          <a:sx n="116" d="100"/>
          <a:sy n="116" d="100"/>
        </p:scale>
        <p:origin x="152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6A5WXVuy_o" TargetMode="External"/><Relationship Id="rId2" Type="http://schemas.openxmlformats.org/officeDocument/2006/relationships/hyperlink" Target="https://www.youtube.com/watch?v=0kU5MF4MjO4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_D7LLqufVE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qcDEc7gDYGk&amp;t=28s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Afrika – Základní údaje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Stručný přehled základních informací o africkém kontinentu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Starověk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Fénické</a:t>
            </a:r>
            <a:r>
              <a:rPr dirty="0"/>
              <a:t> a </a:t>
            </a:r>
            <a:r>
              <a:rPr dirty="0" err="1"/>
              <a:t>kartaginské</a:t>
            </a:r>
            <a:r>
              <a:rPr dirty="0"/>
              <a:t> </a:t>
            </a:r>
            <a:r>
              <a:rPr dirty="0" err="1"/>
              <a:t>osady</a:t>
            </a:r>
            <a:endParaRPr dirty="0"/>
          </a:p>
          <a:p>
            <a:r>
              <a:rPr dirty="0" err="1"/>
              <a:t>Řecké</a:t>
            </a:r>
            <a:r>
              <a:rPr dirty="0"/>
              <a:t> </a:t>
            </a:r>
            <a:r>
              <a:rPr dirty="0" err="1"/>
              <a:t>město</a:t>
            </a:r>
            <a:r>
              <a:rPr dirty="0"/>
              <a:t> Kyrene</a:t>
            </a:r>
            <a:endParaRPr lang="cs-CZ" dirty="0"/>
          </a:p>
          <a:p>
            <a:r>
              <a:rPr dirty="0"/>
              <a:t> </a:t>
            </a:r>
            <a:r>
              <a:rPr dirty="0" err="1"/>
              <a:t>Součást</a:t>
            </a:r>
            <a:r>
              <a:rPr dirty="0"/>
              <a:t> </a:t>
            </a:r>
            <a:r>
              <a:rPr dirty="0" err="1"/>
              <a:t>římské</a:t>
            </a:r>
            <a:r>
              <a:rPr dirty="0"/>
              <a:t> </a:t>
            </a:r>
            <a:r>
              <a:rPr dirty="0" err="1"/>
              <a:t>provincie</a:t>
            </a:r>
            <a:r>
              <a:rPr dirty="0"/>
              <a:t> Afrika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Středověk a islám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 7. </a:t>
            </a:r>
            <a:r>
              <a:rPr dirty="0" err="1"/>
              <a:t>století</a:t>
            </a:r>
            <a:r>
              <a:rPr dirty="0"/>
              <a:t> – </a:t>
            </a:r>
            <a:r>
              <a:rPr dirty="0" err="1"/>
              <a:t>arabská</a:t>
            </a:r>
            <a:r>
              <a:rPr dirty="0"/>
              <a:t> </a:t>
            </a:r>
            <a:r>
              <a:rPr dirty="0" err="1"/>
              <a:t>expanze</a:t>
            </a:r>
            <a:endParaRPr dirty="0"/>
          </a:p>
          <a:p>
            <a:pPr marL="0" indent="0">
              <a:buNone/>
            </a:pPr>
            <a:r>
              <a:rPr dirty="0" err="1"/>
              <a:t>Islamizace</a:t>
            </a:r>
            <a:r>
              <a:rPr dirty="0"/>
              <a:t> a </a:t>
            </a:r>
            <a:r>
              <a:rPr dirty="0" err="1"/>
              <a:t>arabizace</a:t>
            </a:r>
            <a:endParaRPr dirty="0"/>
          </a:p>
          <a:p>
            <a:pPr marL="0" indent="0">
              <a:buNone/>
            </a:pPr>
            <a:r>
              <a:rPr dirty="0"/>
              <a:t>Od 16. </a:t>
            </a:r>
            <a:r>
              <a:rPr dirty="0" err="1"/>
              <a:t>století</a:t>
            </a:r>
            <a:r>
              <a:rPr dirty="0"/>
              <a:t> </a:t>
            </a:r>
            <a:r>
              <a:rPr dirty="0" err="1"/>
              <a:t>součást</a:t>
            </a:r>
            <a:r>
              <a:rPr dirty="0"/>
              <a:t> </a:t>
            </a:r>
            <a:r>
              <a:rPr dirty="0" err="1"/>
              <a:t>Osmanské</a:t>
            </a:r>
            <a:r>
              <a:rPr dirty="0"/>
              <a:t> </a:t>
            </a:r>
            <a:r>
              <a:rPr dirty="0" err="1"/>
              <a:t>říše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C9D933-7AE0-0B5A-E674-FB22B8D84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Politika velmocí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29441C-5310-F269-4563-2B006B783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Dohoda byla vypracována diplomaty Markem </a:t>
            </a:r>
            <a:r>
              <a:rPr lang="cs-CZ" dirty="0" err="1"/>
              <a:t>Sykesem</a:t>
            </a:r>
            <a:r>
              <a:rPr lang="cs-CZ" dirty="0"/>
              <a:t> (Velká Británie) a Françoisem Georgesem-</a:t>
            </a:r>
            <a:r>
              <a:rPr lang="cs-CZ" dirty="0" err="1"/>
              <a:t>Picotem</a:t>
            </a:r>
            <a:r>
              <a:rPr lang="cs-CZ" dirty="0"/>
              <a:t> (Francie</a:t>
            </a:r>
            <a:r>
              <a:rPr lang="cs-CZ"/>
              <a:t>). </a:t>
            </a:r>
          </a:p>
          <a:p>
            <a:r>
              <a:rPr lang="cs-CZ"/>
              <a:t>Na </a:t>
            </a:r>
            <a:r>
              <a:rPr lang="cs-CZ" dirty="0"/>
              <a:t>veřejnost se dostala až po zveřejnění v ruských novinách Izvěstija a Pravda 23. listopadu 1917, což způsobilo rozhořčení mezi Araby, kteří očekávali nezávislost za podporu Spojencům proti Osmanské říši</a:t>
            </a:r>
          </a:p>
        </p:txBody>
      </p:sp>
    </p:spTree>
    <p:extLst>
      <p:ext uri="{BB962C8B-B14F-4D97-AF65-F5344CB8AC3E}">
        <p14:creationId xmlns:p14="http://schemas.microsoft.com/office/powerpoint/2010/main" val="35910747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35F06A-2A23-9C26-3C05-DBF7084E4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Maloasisjká</a:t>
            </a:r>
            <a:r>
              <a:rPr lang="cs-CZ" dirty="0"/>
              <a:t> dohoda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95415B-05FD-97D8-9056-EF1C80D50C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/>
              <a:t>Sykesova</a:t>
            </a:r>
            <a:r>
              <a:rPr lang="cs-CZ" dirty="0"/>
              <a:t>–</a:t>
            </a:r>
            <a:r>
              <a:rPr lang="cs-CZ" dirty="0" err="1"/>
              <a:t>Picotova</a:t>
            </a:r>
            <a:r>
              <a:rPr lang="cs-CZ" dirty="0"/>
              <a:t> dohoda  byla tajná smlouva uzavřená 16. května 1916 mezi Velkou Británií a Francií, se souhlasem Ruské říše. Jejím cílem bylo rozdělit sféry vlivu a kontroly v oblastech Osmanské říše na Blízkém východě po očekávaném vítězství Spojenců v první světové válce</a:t>
            </a:r>
          </a:p>
        </p:txBody>
      </p:sp>
    </p:spTree>
    <p:extLst>
      <p:ext uri="{BB962C8B-B14F-4D97-AF65-F5344CB8AC3E}">
        <p14:creationId xmlns:p14="http://schemas.microsoft.com/office/powerpoint/2010/main" val="3798709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3DF494-E95A-E683-68E1-46AC309AF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Důsledky dohody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279145-AC18-B647-FE22-ABC2425F8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Britská sféra vlivu: Jižní Irák, Jordánsko, jižní část dnešního Izraele a Palestina, včetně přístavů Haifa a </a:t>
            </a:r>
            <a:r>
              <a:rPr lang="cs-CZ" dirty="0" err="1"/>
              <a:t>Akko</a:t>
            </a:r>
            <a:r>
              <a:rPr lang="cs-CZ" dirty="0"/>
              <a:t> pro přístup k moři.</a:t>
            </a:r>
          </a:p>
          <a:p>
            <a:r>
              <a:rPr lang="cs-CZ" dirty="0"/>
              <a:t>Francouzská sféra vlivu: Sýrie, Libanon a jihovýchodní část dnešního Turecka.​</a:t>
            </a:r>
          </a:p>
          <a:p>
            <a:r>
              <a:rPr lang="cs-CZ" dirty="0"/>
              <a:t>Ruský zájem: Získání Istanbulu, tureckých úžin a části Arménie.​</a:t>
            </a:r>
          </a:p>
          <a:p>
            <a:r>
              <a:rPr lang="cs-CZ" dirty="0"/>
              <a:t>Palestina: Měla být pod mezinárodní správou.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7033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Italská kolonizace (1911–1943)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1911 – </a:t>
            </a:r>
            <a:r>
              <a:rPr dirty="0" err="1"/>
              <a:t>Itálie</a:t>
            </a:r>
            <a:r>
              <a:rPr dirty="0"/>
              <a:t> </a:t>
            </a:r>
            <a:r>
              <a:rPr dirty="0" err="1"/>
              <a:t>napadla</a:t>
            </a:r>
            <a:r>
              <a:rPr dirty="0"/>
              <a:t> </a:t>
            </a:r>
            <a:r>
              <a:rPr dirty="0" err="1"/>
              <a:t>Libyi</a:t>
            </a:r>
            <a:endParaRPr dirty="0"/>
          </a:p>
          <a:p>
            <a:pPr marL="0" indent="0">
              <a:buNone/>
            </a:pPr>
            <a:r>
              <a:rPr dirty="0" err="1"/>
              <a:t>Fašistická</a:t>
            </a:r>
            <a:r>
              <a:rPr dirty="0"/>
              <a:t> </a:t>
            </a:r>
            <a:r>
              <a:rPr dirty="0" err="1"/>
              <a:t>vláda</a:t>
            </a:r>
            <a:r>
              <a:rPr dirty="0"/>
              <a:t>, </a:t>
            </a:r>
            <a:r>
              <a:rPr dirty="0" err="1"/>
              <a:t>tvrdá</a:t>
            </a:r>
            <a:r>
              <a:rPr dirty="0"/>
              <a:t> </a:t>
            </a:r>
            <a:r>
              <a:rPr dirty="0" err="1"/>
              <a:t>kolonizace</a:t>
            </a:r>
            <a:endParaRPr dirty="0"/>
          </a:p>
          <a:p>
            <a:pPr marL="0" indent="0">
              <a:buNone/>
            </a:pPr>
            <a:r>
              <a:rPr dirty="0" err="1"/>
              <a:t>Odboj</a:t>
            </a:r>
            <a:r>
              <a:rPr dirty="0"/>
              <a:t> </a:t>
            </a:r>
            <a:r>
              <a:rPr dirty="0" err="1"/>
              <a:t>vedený</a:t>
            </a:r>
            <a:r>
              <a:rPr dirty="0"/>
              <a:t> </a:t>
            </a:r>
            <a:r>
              <a:rPr dirty="0" err="1"/>
              <a:t>Umarem</a:t>
            </a:r>
            <a:r>
              <a:rPr dirty="0"/>
              <a:t> al-</a:t>
            </a:r>
            <a:r>
              <a:rPr dirty="0" err="1"/>
              <a:t>Muchtárem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Druhá světová válka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Severoafrická</a:t>
            </a:r>
            <a:r>
              <a:rPr dirty="0"/>
              <a:t> </a:t>
            </a:r>
            <a:r>
              <a:rPr dirty="0" err="1"/>
              <a:t>kampaň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Britská</a:t>
            </a:r>
            <a:r>
              <a:rPr dirty="0"/>
              <a:t> a </a:t>
            </a:r>
            <a:r>
              <a:rPr dirty="0" err="1"/>
              <a:t>francouzská</a:t>
            </a:r>
            <a:r>
              <a:rPr dirty="0"/>
              <a:t> </a:t>
            </a:r>
            <a:r>
              <a:rPr dirty="0" err="1"/>
              <a:t>správa</a:t>
            </a:r>
            <a:r>
              <a:rPr dirty="0"/>
              <a:t> po </a:t>
            </a:r>
            <a:r>
              <a:rPr dirty="0" err="1"/>
              <a:t>válce</a:t>
            </a: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Nezávislost (1951)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Vznik</a:t>
            </a:r>
            <a:r>
              <a:rPr dirty="0"/>
              <a:t> </a:t>
            </a:r>
            <a:r>
              <a:rPr dirty="0" err="1"/>
              <a:t>Království</a:t>
            </a:r>
            <a:r>
              <a:rPr dirty="0"/>
              <a:t> </a:t>
            </a:r>
            <a:r>
              <a:rPr dirty="0" err="1"/>
              <a:t>Libye</a:t>
            </a:r>
            <a:endParaRPr dirty="0"/>
          </a:p>
          <a:p>
            <a:pPr marL="0" indent="0">
              <a:buNone/>
            </a:pPr>
            <a:r>
              <a:rPr dirty="0"/>
              <a:t>• Král </a:t>
            </a:r>
            <a:r>
              <a:rPr dirty="0" err="1"/>
              <a:t>Idrís</a:t>
            </a:r>
            <a:r>
              <a:rPr dirty="0"/>
              <a:t> I.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První</a:t>
            </a:r>
            <a:r>
              <a:rPr dirty="0"/>
              <a:t> </a:t>
            </a:r>
            <a:r>
              <a:rPr dirty="0" err="1"/>
              <a:t>stát</a:t>
            </a:r>
            <a:r>
              <a:rPr dirty="0"/>
              <a:t> </a:t>
            </a:r>
            <a:r>
              <a:rPr dirty="0" err="1"/>
              <a:t>vytvořený</a:t>
            </a:r>
            <a:r>
              <a:rPr dirty="0"/>
              <a:t> pod </a:t>
            </a:r>
            <a:r>
              <a:rPr dirty="0" err="1"/>
              <a:t>záštitou</a:t>
            </a:r>
            <a:r>
              <a:rPr dirty="0"/>
              <a:t> OSN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Kaddáfího éra (1969–2011)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Vojenský</a:t>
            </a:r>
            <a:r>
              <a:rPr dirty="0"/>
              <a:t> </a:t>
            </a:r>
            <a:r>
              <a:rPr dirty="0" err="1"/>
              <a:t>převrat</a:t>
            </a:r>
            <a:r>
              <a:rPr dirty="0"/>
              <a:t>, </a:t>
            </a:r>
            <a:r>
              <a:rPr dirty="0" err="1"/>
              <a:t>konec</a:t>
            </a:r>
            <a:r>
              <a:rPr dirty="0"/>
              <a:t> </a:t>
            </a:r>
            <a:r>
              <a:rPr dirty="0" err="1"/>
              <a:t>monarchie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Znárodnění</a:t>
            </a:r>
            <a:r>
              <a:rPr dirty="0"/>
              <a:t> </a:t>
            </a:r>
            <a:r>
              <a:rPr dirty="0" err="1"/>
              <a:t>ropného</a:t>
            </a:r>
            <a:r>
              <a:rPr dirty="0"/>
              <a:t> </a:t>
            </a:r>
            <a:r>
              <a:rPr dirty="0" err="1"/>
              <a:t>průmyslu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Izolace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pozdější</a:t>
            </a:r>
            <a:r>
              <a:rPr dirty="0"/>
              <a:t> </a:t>
            </a:r>
            <a:r>
              <a:rPr dirty="0" err="1"/>
              <a:t>zlepšení</a:t>
            </a:r>
            <a:r>
              <a:rPr dirty="0"/>
              <a:t> </a:t>
            </a:r>
            <a:r>
              <a:rPr dirty="0" err="1"/>
              <a:t>vztahů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Vytvoření</a:t>
            </a:r>
            <a:r>
              <a:rPr dirty="0"/>
              <a:t> </a:t>
            </a:r>
            <a:r>
              <a:rPr dirty="0" err="1"/>
              <a:t>systému</a:t>
            </a:r>
            <a:r>
              <a:rPr dirty="0"/>
              <a:t> </a:t>
            </a:r>
            <a:r>
              <a:rPr dirty="0" err="1"/>
              <a:t>džamáhíríje</a:t>
            </a:r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8E5FC2-854D-0100-10E4-EB4559E9C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Muammar</a:t>
            </a:r>
            <a:r>
              <a:rPr lang="cs-CZ" dirty="0"/>
              <a:t> </a:t>
            </a:r>
            <a:r>
              <a:rPr lang="cs-CZ" dirty="0" err="1"/>
              <a:t>Kaddáfí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04ABEBE-10AE-3A98-7AC7-90BE6F55C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revoluční vůdce, politik a plukovník, který vládl Libyi od roku 1969 do roku 2011. </a:t>
            </a:r>
          </a:p>
          <a:p>
            <a:r>
              <a:rPr lang="cs-CZ" dirty="0"/>
              <a:t>Vystudoval vojenskou akademii a byl silně ovlivněn panarabským nacionalismem a myšlenkami </a:t>
            </a:r>
            <a:r>
              <a:rPr lang="cs-CZ" dirty="0" err="1"/>
              <a:t>Gamála</a:t>
            </a:r>
            <a:r>
              <a:rPr lang="cs-CZ" dirty="0"/>
              <a:t> </a:t>
            </a:r>
            <a:r>
              <a:rPr lang="cs-CZ" dirty="0" err="1"/>
              <a:t>Násira</a:t>
            </a:r>
            <a:r>
              <a:rPr lang="cs-CZ" dirty="0"/>
              <a:t>. </a:t>
            </a:r>
          </a:p>
          <a:p>
            <a:r>
              <a:rPr lang="cs-CZ" dirty="0"/>
              <a:t>1969 provedl s dalšími mladými důstojníky nekrvavý převrat proti králi </a:t>
            </a:r>
            <a:r>
              <a:rPr lang="cs-CZ" dirty="0" err="1"/>
              <a:t>Idrísovi</a:t>
            </a:r>
            <a:r>
              <a:rPr lang="cs-CZ" dirty="0"/>
              <a:t>.</a:t>
            </a:r>
          </a:p>
          <a:p>
            <a:r>
              <a:rPr lang="cs-CZ" dirty="0"/>
              <a:t>Založil tzv. </a:t>
            </a:r>
            <a:r>
              <a:rPr lang="cs-CZ" b="1" dirty="0"/>
              <a:t>Libyjskou arabskou republiku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381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Rozloha Afriky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err="1"/>
              <a:t>Přibližně</a:t>
            </a:r>
            <a:r>
              <a:rPr dirty="0"/>
              <a:t> 30,37 </a:t>
            </a:r>
            <a:r>
              <a:rPr dirty="0" err="1"/>
              <a:t>milionů</a:t>
            </a:r>
            <a:r>
              <a:rPr dirty="0"/>
              <a:t> km²</a:t>
            </a:r>
          </a:p>
          <a:p>
            <a:pPr marL="0" indent="0">
              <a:buNone/>
            </a:pPr>
            <a:r>
              <a:rPr dirty="0" err="1"/>
              <a:t>Druhý</a:t>
            </a:r>
            <a:r>
              <a:rPr dirty="0"/>
              <a:t> </a:t>
            </a:r>
            <a:r>
              <a:rPr dirty="0" err="1"/>
              <a:t>největší</a:t>
            </a:r>
            <a:r>
              <a:rPr dirty="0"/>
              <a:t> </a:t>
            </a:r>
            <a:r>
              <a:rPr dirty="0" err="1"/>
              <a:t>kontinent</a:t>
            </a:r>
            <a:r>
              <a:rPr dirty="0"/>
              <a:t> po </a:t>
            </a:r>
            <a:r>
              <a:rPr dirty="0" err="1"/>
              <a:t>Asii</a:t>
            </a:r>
            <a:endParaRPr dirty="0"/>
          </a:p>
          <a:p>
            <a:pPr marL="0" indent="0">
              <a:buNone/>
            </a:pPr>
            <a:r>
              <a:rPr dirty="0"/>
              <a:t>Asi 20 % </a:t>
            </a:r>
            <a:r>
              <a:rPr dirty="0" err="1"/>
              <a:t>zemské</a:t>
            </a:r>
            <a:r>
              <a:rPr dirty="0"/>
              <a:t> </a:t>
            </a:r>
            <a:r>
              <a:rPr dirty="0" err="1"/>
              <a:t>pevniny</a:t>
            </a:r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EA4C2E-EEC8-EEFC-F0CC-13C901060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Podpora SSSR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84688F-C661-C1A1-0865-AA44242429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https://www.youtube.com/watch?v=0kU5MF4MjO4</a:t>
            </a:r>
            <a:endParaRPr lang="cs-CZ" dirty="0"/>
          </a:p>
          <a:p>
            <a:r>
              <a:rPr lang="cs-CZ" dirty="0">
                <a:hlinkClick r:id="rId3"/>
              </a:rPr>
              <a:t>https://www.youtube.com/watch?v=T6A5WXVuy_o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18538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22477E-9318-EF18-88D9-EEFF4B211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Třetí teorie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B2DABF-1C37-0988-FC33-BA507D1C8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Jeho politická filozofie, nazývaná </a:t>
            </a:r>
            <a:r>
              <a:rPr lang="cs-CZ" b="1" dirty="0"/>
              <a:t>třetí teorie</a:t>
            </a:r>
            <a:r>
              <a:rPr lang="cs-CZ" dirty="0"/>
              <a:t>, byla shrnuta ve </a:t>
            </a:r>
            <a:r>
              <a:rPr lang="cs-CZ" i="1" dirty="0"/>
              <a:t>Zelené knize</a:t>
            </a:r>
            <a:r>
              <a:rPr lang="cs-CZ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Směs socialismu, přímé demokracie a islámu.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Odmítal jak kapitalismus, tak komunismus.</a:t>
            </a:r>
          </a:p>
          <a:p>
            <a:r>
              <a:rPr lang="cs-CZ" dirty="0"/>
              <a:t>Usiloval o vytvoření "</a:t>
            </a:r>
            <a:r>
              <a:rPr lang="cs-CZ" dirty="0" err="1"/>
              <a:t>Jamáhíríje</a:t>
            </a:r>
            <a:r>
              <a:rPr lang="cs-CZ" dirty="0"/>
              <a:t>" – státu řízeného lidmi skrze lidové výbory.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43963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2F7DEA-4208-9C65-4F6F-2E91B7EE0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Podpora terorismu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ACFDAB-4D0E-88A5-DF1D-C3C3D4C2E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Dlouhodobě podporoval různé revoluční hnutí a byl obviněn z podpory terorismu (např. atentát na let Pan </a:t>
            </a:r>
            <a:r>
              <a:rPr lang="cs-CZ" dirty="0" err="1"/>
              <a:t>Am</a:t>
            </a:r>
            <a:r>
              <a:rPr lang="cs-CZ" dirty="0"/>
              <a:t> 103 nad </a:t>
            </a:r>
            <a:r>
              <a:rPr lang="cs-CZ" dirty="0" err="1"/>
              <a:t>Lockerbie</a:t>
            </a:r>
            <a:r>
              <a:rPr lang="cs-CZ" dirty="0"/>
              <a:t>).</a:t>
            </a:r>
          </a:p>
          <a:p>
            <a:pPr>
              <a:buNone/>
            </a:pPr>
            <a:r>
              <a:rPr lang="cs-CZ" dirty="0"/>
              <a:t>V 90. letech čelil sankcím OSN.</a:t>
            </a:r>
          </a:p>
          <a:p>
            <a:pPr marL="0" indent="0">
              <a:buNone/>
            </a:pPr>
            <a:r>
              <a:rPr lang="cs-CZ" dirty="0"/>
              <a:t>Po roce 2003 se pokusil o </a:t>
            </a:r>
            <a:r>
              <a:rPr lang="cs-CZ" b="1" dirty="0"/>
              <a:t>normalizaci vztahů se Západem</a:t>
            </a:r>
            <a:r>
              <a:rPr lang="cs-CZ" dirty="0"/>
              <a:t> – vzdal se programu zbraní hromadného ničení a přiblížil se Evropě.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81548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Arabské jaro (2011)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hlinkClick r:id="rId2"/>
              </a:rPr>
              <a:t>https://www.youtube.com/watch?v=l_D7LLqufVE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dirty="0" err="1"/>
              <a:t>Protesty</a:t>
            </a:r>
            <a:r>
              <a:rPr dirty="0"/>
              <a:t> </a:t>
            </a:r>
            <a:r>
              <a:rPr dirty="0" err="1"/>
              <a:t>proti</a:t>
            </a:r>
            <a:r>
              <a:rPr dirty="0"/>
              <a:t> </a:t>
            </a:r>
            <a:r>
              <a:rPr dirty="0" err="1"/>
              <a:t>režimu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Vojenský</a:t>
            </a:r>
            <a:r>
              <a:rPr dirty="0"/>
              <a:t> </a:t>
            </a:r>
            <a:r>
              <a:rPr dirty="0" err="1"/>
              <a:t>zásah</a:t>
            </a:r>
            <a:r>
              <a:rPr dirty="0"/>
              <a:t> NATO</a:t>
            </a:r>
          </a:p>
          <a:p>
            <a:pPr marL="0" indent="0">
              <a:buNone/>
            </a:pPr>
            <a:r>
              <a:rPr dirty="0"/>
              <a:t>• Smrt </a:t>
            </a:r>
            <a:r>
              <a:rPr dirty="0" err="1"/>
              <a:t>Kaddáfího</a:t>
            </a:r>
            <a:r>
              <a:rPr dirty="0"/>
              <a:t>, </a:t>
            </a:r>
            <a:r>
              <a:rPr dirty="0" err="1"/>
              <a:t>pád</a:t>
            </a:r>
            <a:r>
              <a:rPr dirty="0"/>
              <a:t> </a:t>
            </a:r>
            <a:r>
              <a:rPr dirty="0" err="1"/>
              <a:t>režimu</a:t>
            </a:r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Občanská válka a dnešek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Rozdělení</a:t>
            </a:r>
            <a:r>
              <a:rPr dirty="0"/>
              <a:t> </a:t>
            </a:r>
            <a:r>
              <a:rPr dirty="0" err="1"/>
              <a:t>země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Dvě</a:t>
            </a:r>
            <a:r>
              <a:rPr dirty="0"/>
              <a:t> </a:t>
            </a:r>
            <a:r>
              <a:rPr dirty="0" err="1"/>
              <a:t>vlády</a:t>
            </a:r>
            <a:r>
              <a:rPr dirty="0"/>
              <a:t>, </a:t>
            </a:r>
            <a:r>
              <a:rPr dirty="0" err="1"/>
              <a:t>ozbrojené</a:t>
            </a:r>
            <a:r>
              <a:rPr dirty="0"/>
              <a:t> </a:t>
            </a:r>
            <a:r>
              <a:rPr dirty="0" err="1"/>
              <a:t>milice</a:t>
            </a:r>
            <a:endParaRPr dirty="0"/>
          </a:p>
          <a:p>
            <a:pPr marL="0" indent="0">
              <a:buNone/>
            </a:pPr>
            <a:r>
              <a:rPr dirty="0"/>
              <a:t>• Snaha o </a:t>
            </a:r>
            <a:r>
              <a:rPr dirty="0" err="1"/>
              <a:t>sjednocení</a:t>
            </a:r>
            <a:r>
              <a:rPr dirty="0"/>
              <a:t> a </a:t>
            </a:r>
            <a:r>
              <a:rPr dirty="0" err="1"/>
              <a:t>stabilizaci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Strategická</a:t>
            </a:r>
            <a:r>
              <a:rPr dirty="0"/>
              <a:t> </a:t>
            </a:r>
            <a:r>
              <a:rPr dirty="0" err="1"/>
              <a:t>poloha</a:t>
            </a:r>
            <a:r>
              <a:rPr dirty="0"/>
              <a:t> a </a:t>
            </a:r>
            <a:r>
              <a:rPr dirty="0" err="1"/>
              <a:t>ropné</a:t>
            </a:r>
            <a:r>
              <a:rPr dirty="0"/>
              <a:t> </a:t>
            </a:r>
            <a:r>
              <a:rPr dirty="0" err="1"/>
              <a:t>bohatství</a:t>
            </a:r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012665-EFF1-FA38-EC29-B558CB27020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cs-CZ" dirty="0"/>
              <a:t>Rozdělení Libye</a:t>
            </a:r>
          </a:p>
        </p:txBody>
      </p:sp>
    </p:spTree>
    <p:extLst>
      <p:ext uri="{BB962C8B-B14F-4D97-AF65-F5344CB8AC3E}">
        <p14:creationId xmlns:p14="http://schemas.microsoft.com/office/powerpoint/2010/main" val="35194724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3F9D37-6895-0DC4-173A-BA6A73DDA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Rozdělení Libye</a:t>
            </a:r>
          </a:p>
        </p:txBody>
      </p:sp>
      <p:graphicFrame>
        <p:nvGraphicFramePr>
          <p:cNvPr id="8" name="Zástupný obsah 7">
            <a:extLst>
              <a:ext uri="{FF2B5EF4-FFF2-40B4-BE49-F238E27FC236}">
                <a16:creationId xmlns:a16="http://schemas.microsoft.com/office/drawing/2014/main" id="{25D63572-70A1-5BB1-9554-106FB3D8921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2491581"/>
          <a:ext cx="8229600" cy="2743200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337037739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949223708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407393886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2628003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/>
                        <a:t>Oblast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/>
                        <a:t>Vláda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/>
                        <a:t>Centrum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/>
                        <a:t>Podpora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042503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b="1"/>
                        <a:t>Západní Libye</a:t>
                      </a:r>
                      <a:endParaRPr lang="cs-CZ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/>
                        <a:t>Mezinárodně uznaná </a:t>
                      </a:r>
                      <a:r>
                        <a:rPr lang="cs-CZ" b="1"/>
                        <a:t>Vláda národní jednoty (GNU)</a:t>
                      </a:r>
                      <a:endParaRPr lang="cs-CZ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b="1"/>
                        <a:t>Tripolis</a:t>
                      </a:r>
                      <a:endParaRPr lang="cs-CZ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/>
                        <a:t>OSN, Turecko, Itálie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3863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b="1"/>
                        <a:t>Východní Libye</a:t>
                      </a:r>
                      <a:endParaRPr lang="cs-CZ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b="1"/>
                        <a:t>Libyjská národní armáda (LNA)</a:t>
                      </a:r>
                      <a:r>
                        <a:rPr lang="cs-CZ"/>
                        <a:t> pod vedením </a:t>
                      </a:r>
                      <a:r>
                        <a:rPr lang="cs-CZ" b="1"/>
                        <a:t>generála Chalífy Haftara</a:t>
                      </a:r>
                      <a:endParaRPr lang="cs-CZ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b="1"/>
                        <a:t>Benghází</a:t>
                      </a:r>
                      <a:endParaRPr lang="cs-CZ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Egypt, Rusko, SAE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5033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0399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51B1BB-F2F1-A06B-C0A8-FE3F670DD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Generál Chalífa </a:t>
            </a:r>
            <a:r>
              <a:rPr lang="cs-CZ" dirty="0" err="1"/>
              <a:t>Haftar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87F2AB-5C03-4BB2-7347-C2E9C37D9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bývalý generál </a:t>
            </a:r>
            <a:r>
              <a:rPr lang="cs-CZ" dirty="0" err="1"/>
              <a:t>Kaddáfího</a:t>
            </a:r>
            <a:r>
              <a:rPr lang="cs-CZ" dirty="0"/>
              <a:t> armády, později v exilu v USA</a:t>
            </a:r>
          </a:p>
          <a:p>
            <a:r>
              <a:rPr lang="cs-CZ" dirty="0"/>
              <a:t>Od roku 2014 velitel LNA – hlavní postava východní Libye</a:t>
            </a:r>
          </a:p>
          <a:p>
            <a:r>
              <a:rPr lang="cs-CZ" dirty="0"/>
              <a:t>V roce 2019 zahájil ofenzívu na Tripolis, kterou ale nedokončil kvůli odporu a turecké vojenské podpoře GNU</a:t>
            </a:r>
          </a:p>
          <a:p>
            <a:r>
              <a:rPr lang="cs-CZ" dirty="0"/>
              <a:t>Má podporu cizích žoldáků (Wagnerova skupina) a arabských režimů</a:t>
            </a:r>
          </a:p>
          <a:p>
            <a:r>
              <a:rPr lang="cs-CZ" dirty="0">
                <a:hlinkClick r:id="rId2"/>
              </a:rPr>
              <a:t>https://www.youtube.com/watch?v=qcDEc7gDYGk&amp;t=28s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50247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4AAE3A-2348-96C6-FEF0-A1C5BA3E3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Politická situace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AB67174-8DCB-FBB3-0C58-E7194CB23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Oficiálně byla v roce 2021 vytvořena </a:t>
            </a:r>
            <a:r>
              <a:rPr lang="cs-CZ" b="1" dirty="0"/>
              <a:t>přechodná vláda (GNU)</a:t>
            </a:r>
            <a:r>
              <a:rPr lang="cs-CZ" dirty="0"/>
              <a:t>, ale </a:t>
            </a:r>
            <a:r>
              <a:rPr lang="cs-CZ" b="1" dirty="0"/>
              <a:t>volby byly odloženy</a:t>
            </a:r>
            <a:endParaRPr lang="cs-CZ" dirty="0"/>
          </a:p>
          <a:p>
            <a:pPr>
              <a:buNone/>
            </a:pPr>
            <a:r>
              <a:rPr lang="cs-CZ" dirty="0"/>
              <a:t>Obě vlády (Tripolis a </a:t>
            </a:r>
            <a:r>
              <a:rPr lang="cs-CZ" dirty="0" err="1"/>
              <a:t>Benghází</a:t>
            </a:r>
            <a:r>
              <a:rPr lang="cs-CZ" dirty="0"/>
              <a:t>) fungují paralelně</a:t>
            </a:r>
          </a:p>
          <a:p>
            <a:pPr marL="0" indent="0">
              <a:buNone/>
            </a:pPr>
            <a:r>
              <a:rPr lang="cs-CZ" dirty="0"/>
              <a:t>OSN a EU se snaží o sjednocení státních institucí, ale </a:t>
            </a:r>
            <a:r>
              <a:rPr lang="cs-CZ" b="1" dirty="0"/>
              <a:t>mírový proces stagnuje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33944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Vojenské operace v Mali (2023–2025)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Klíčové události, aktéři a geopolitický vývoj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Obyvatelstvo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err="1"/>
              <a:t>Více</a:t>
            </a:r>
            <a:r>
              <a:rPr dirty="0"/>
              <a:t> </a:t>
            </a:r>
            <a:r>
              <a:rPr dirty="0" err="1"/>
              <a:t>než</a:t>
            </a:r>
            <a:r>
              <a:rPr dirty="0"/>
              <a:t> 1,4 </a:t>
            </a:r>
            <a:r>
              <a:rPr dirty="0" err="1"/>
              <a:t>miliardy</a:t>
            </a:r>
            <a:r>
              <a:rPr dirty="0"/>
              <a:t> </a:t>
            </a:r>
            <a:r>
              <a:rPr dirty="0" err="1"/>
              <a:t>obyvatel</a:t>
            </a:r>
            <a:r>
              <a:rPr dirty="0"/>
              <a:t> (2024)</a:t>
            </a:r>
          </a:p>
          <a:p>
            <a:pPr marL="0" indent="0">
              <a:buNone/>
            </a:pPr>
            <a:r>
              <a:rPr dirty="0" err="1"/>
              <a:t>Rychlý</a:t>
            </a:r>
            <a:r>
              <a:rPr dirty="0"/>
              <a:t> </a:t>
            </a:r>
            <a:r>
              <a:rPr dirty="0" err="1"/>
              <a:t>populační</a:t>
            </a:r>
            <a:r>
              <a:rPr dirty="0"/>
              <a:t> </a:t>
            </a:r>
            <a:r>
              <a:rPr dirty="0" err="1"/>
              <a:t>růst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Průměrný věk: </a:t>
            </a:r>
            <a:r>
              <a:rPr lang="cs-CZ" b="1" dirty="0"/>
              <a:t>asi 19 let</a:t>
            </a:r>
          </a:p>
          <a:p>
            <a:pPr marL="0" indent="0">
              <a:buNone/>
            </a:pPr>
            <a:r>
              <a:rPr lang="cs-CZ" dirty="0"/>
              <a:t>Mediánový věk: </a:t>
            </a:r>
            <a:r>
              <a:rPr lang="cs-CZ" b="1" dirty="0"/>
              <a:t>přibližně 18,8 let</a:t>
            </a:r>
            <a:endParaRPr lang="cs-CZ" dirty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 err="1"/>
              <a:t>Nejlidnatější</a:t>
            </a:r>
            <a:r>
              <a:rPr dirty="0"/>
              <a:t> </a:t>
            </a:r>
            <a:r>
              <a:rPr dirty="0" err="1"/>
              <a:t>země</a:t>
            </a:r>
            <a:r>
              <a:rPr dirty="0"/>
              <a:t>: </a:t>
            </a:r>
            <a:r>
              <a:rPr dirty="0" err="1"/>
              <a:t>Nigérie</a:t>
            </a:r>
            <a:r>
              <a:rPr dirty="0"/>
              <a:t>, </a:t>
            </a:r>
            <a:r>
              <a:rPr dirty="0" err="1"/>
              <a:t>Etiopie</a:t>
            </a:r>
            <a:r>
              <a:rPr dirty="0"/>
              <a:t>, Egypt, DR Kongo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FF3CB5-4051-AFFB-E8F0-44738A844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Assimi</a:t>
            </a:r>
            <a:r>
              <a:rPr lang="cs-CZ" dirty="0"/>
              <a:t> </a:t>
            </a:r>
            <a:r>
              <a:rPr lang="cs-CZ" dirty="0" err="1"/>
              <a:t>Goita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CA72AEF-1400-CA5E-BE54-E45487DD80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Narozen: listopadu 1983, Bamako, Mali </a:t>
            </a:r>
          </a:p>
          <a:p>
            <a:pPr>
              <a:buNone/>
            </a:pPr>
            <a:r>
              <a:rPr lang="cs-CZ" b="1" dirty="0"/>
              <a:t>Srpen 2020</a:t>
            </a:r>
            <a:r>
              <a:rPr lang="cs-CZ" dirty="0"/>
              <a:t>: Vedení převratu proti prezidentovi Ibrahimovi </a:t>
            </a:r>
            <a:r>
              <a:rPr lang="cs-CZ" dirty="0" err="1"/>
              <a:t>Boubacaru</a:t>
            </a:r>
            <a:r>
              <a:rPr lang="cs-CZ" dirty="0"/>
              <a:t> </a:t>
            </a:r>
            <a:r>
              <a:rPr lang="cs-CZ" dirty="0" err="1"/>
              <a:t>Keïtovi</a:t>
            </a:r>
            <a:r>
              <a:rPr lang="cs-CZ" dirty="0"/>
              <a:t>​</a:t>
            </a:r>
          </a:p>
          <a:p>
            <a:pPr>
              <a:buNone/>
            </a:pPr>
            <a:r>
              <a:rPr lang="cs-CZ" b="1" dirty="0"/>
              <a:t>Září 2020</a:t>
            </a:r>
            <a:r>
              <a:rPr lang="cs-CZ" dirty="0"/>
              <a:t>: Jmenován viceprezidentem přechodné vlády​</a:t>
            </a:r>
          </a:p>
          <a:p>
            <a:pPr marL="0" indent="0">
              <a:buNone/>
            </a:pPr>
            <a:r>
              <a:rPr lang="cs-CZ" b="1" dirty="0"/>
              <a:t>Květen 2021</a:t>
            </a:r>
            <a:r>
              <a:rPr lang="cs-CZ" dirty="0"/>
              <a:t>: Druhý převrat; prohlášen za přechodného prezidenta</a:t>
            </a:r>
          </a:p>
          <a:p>
            <a:pPr marL="0" indent="0">
              <a:buNone/>
            </a:pPr>
            <a:r>
              <a:rPr lang="cs-CZ" dirty="0"/>
              <a:t>//</a:t>
            </a:r>
            <a:r>
              <a:rPr lang="cs-CZ" dirty="0" err="1"/>
              <a:t>www.youtube.com</a:t>
            </a:r>
            <a:r>
              <a:rPr lang="cs-CZ" dirty="0"/>
              <a:t>/</a:t>
            </a:r>
            <a:r>
              <a:rPr lang="cs-CZ" dirty="0" err="1"/>
              <a:t>watch?v</a:t>
            </a:r>
            <a:r>
              <a:rPr lang="cs-CZ" dirty="0"/>
              <a:t>=MCQ0TKoJ1vs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23772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9A3DC5-8431-5695-55CF-D180D943C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Politické reformy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F7730F-BBDF-441F-8757-DB01B9621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b="1" dirty="0"/>
              <a:t>Červen 2023</a:t>
            </a:r>
            <a:r>
              <a:rPr lang="cs-CZ" dirty="0"/>
              <a:t>: Referendum o nové ústavě; posílení prezidentských pravomocí​</a:t>
            </a:r>
          </a:p>
          <a:p>
            <a:pPr>
              <a:buNone/>
            </a:pPr>
            <a:r>
              <a:rPr lang="cs-CZ" b="1" dirty="0"/>
              <a:t>Říjen 2024</a:t>
            </a:r>
            <a:r>
              <a:rPr lang="cs-CZ" dirty="0"/>
              <a:t>: Povýšení na generála armády​</a:t>
            </a:r>
          </a:p>
          <a:p>
            <a:pPr marL="0" indent="0">
              <a:buNone/>
            </a:pPr>
            <a:r>
              <a:rPr lang="cs-CZ" b="1" dirty="0"/>
              <a:t>2024</a:t>
            </a:r>
            <a:r>
              <a:rPr lang="cs-CZ" dirty="0"/>
              <a:t>: Odložení voleb na neurčito</a:t>
            </a:r>
          </a:p>
          <a:p>
            <a:pPr marL="0" indent="0">
              <a:buNone/>
            </a:pPr>
            <a:r>
              <a:rPr lang="cs-CZ" b="1" dirty="0"/>
              <a:t>Červenec 2023</a:t>
            </a:r>
            <a:r>
              <a:rPr lang="cs-CZ" dirty="0"/>
              <a:t>: Účast na summitu Rusko-Afrika v Petrohradu​</a:t>
            </a:r>
          </a:p>
          <a:p>
            <a:pPr marL="0" indent="0">
              <a:buNone/>
            </a:pPr>
            <a:r>
              <a:rPr lang="cs-CZ" b="1" dirty="0"/>
              <a:t>Říjen 2023</a:t>
            </a:r>
            <a:r>
              <a:rPr lang="cs-CZ" dirty="0"/>
              <a:t>: Telefonát s Vladimirem Putinem; diskuse o bezpečnosti a obchodu</a:t>
            </a:r>
          </a:p>
          <a:p>
            <a:pPr marL="0" indent="0">
              <a:buNone/>
            </a:pPr>
            <a:r>
              <a:rPr lang="cs-CZ" dirty="0"/>
              <a:t>2023: Podpora vojenské junty v Nigeru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30364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19A930-C129-71A0-2869-58DBF62A0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Výcviková mise EU EUTM Mali (2013–2024)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80CFAD-790C-5AE7-15D1-9F1501962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Od roku 2013 se Česká republika účastnila </a:t>
            </a:r>
            <a:r>
              <a:rPr lang="cs-CZ" b="1" dirty="0"/>
              <a:t>Výcvikové mise Evropské unie v Mali (EUTM Mali)</a:t>
            </a:r>
            <a:r>
              <a:rPr lang="cs-CZ" dirty="0"/>
              <a:t>, zaměřené na výcvik a podporu malijských ozbrojených sil.</a:t>
            </a:r>
          </a:p>
          <a:p>
            <a:pPr>
              <a:buNone/>
            </a:pPr>
            <a:r>
              <a:rPr lang="cs-CZ" dirty="0"/>
              <a:t>Čeští vojáci se podíleli na ochraně velitelství mise v Bamaku a výcviku malijských jednotek.</a:t>
            </a:r>
          </a:p>
          <a:p>
            <a:pPr marL="0" indent="0">
              <a:buNone/>
            </a:pPr>
            <a:r>
              <a:rPr lang="cs-CZ" dirty="0"/>
              <a:t>Mise EUTM Mali byla ukončena 17. května 2024.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74905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02FF3E-2284-6C70-839A-A9550F6BC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Operace </a:t>
            </a:r>
            <a:r>
              <a:rPr lang="cs-CZ" dirty="0" err="1"/>
              <a:t>Barkhane</a:t>
            </a:r>
            <a:r>
              <a:rPr lang="cs-CZ" dirty="0"/>
              <a:t> a </a:t>
            </a:r>
            <a:r>
              <a:rPr lang="cs-CZ" dirty="0" err="1"/>
              <a:t>Task</a:t>
            </a:r>
            <a:r>
              <a:rPr lang="cs-CZ" dirty="0"/>
              <a:t> </a:t>
            </a:r>
            <a:r>
              <a:rPr lang="cs-CZ" dirty="0" err="1"/>
              <a:t>Force</a:t>
            </a:r>
            <a:r>
              <a:rPr lang="cs-CZ" dirty="0"/>
              <a:t> </a:t>
            </a:r>
            <a:r>
              <a:rPr lang="cs-CZ" dirty="0" err="1"/>
              <a:t>Takuba</a:t>
            </a:r>
            <a:r>
              <a:rPr lang="cs-CZ" dirty="0"/>
              <a:t> (2020–2022)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AD0DCB-88B3-1FF1-23D8-EC8143A53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cs-CZ" dirty="0"/>
              <a:t>V roce 2020 schválila česká vláda vyslání až 60 vojáků do </a:t>
            </a:r>
            <a:r>
              <a:rPr lang="cs-CZ" b="1" dirty="0"/>
              <a:t>operace </a:t>
            </a:r>
            <a:r>
              <a:rPr lang="cs-CZ" b="1" dirty="0" err="1"/>
              <a:t>Barkhane</a:t>
            </a:r>
            <a:r>
              <a:rPr lang="cs-CZ" dirty="0"/>
              <a:t>, vedené Francií, zaměřené na boj proti terorismu v oblasti Sahelu.</a:t>
            </a:r>
          </a:p>
          <a:p>
            <a:pPr>
              <a:buNone/>
            </a:pPr>
            <a:r>
              <a:rPr lang="cs-CZ" dirty="0"/>
              <a:t>Čeští vojáci se zapojili do </a:t>
            </a:r>
            <a:r>
              <a:rPr lang="cs-CZ" b="1" dirty="0" err="1"/>
              <a:t>Task</a:t>
            </a:r>
            <a:r>
              <a:rPr lang="cs-CZ" b="1" dirty="0"/>
              <a:t> </a:t>
            </a:r>
            <a:r>
              <a:rPr lang="cs-CZ" b="1" dirty="0" err="1"/>
              <a:t>Force</a:t>
            </a:r>
            <a:r>
              <a:rPr lang="cs-CZ" b="1" dirty="0"/>
              <a:t> </a:t>
            </a:r>
            <a:r>
              <a:rPr lang="cs-CZ" b="1" dirty="0" err="1"/>
              <a:t>Takuba</a:t>
            </a:r>
            <a:r>
              <a:rPr lang="cs-CZ" dirty="0"/>
              <a:t>, evropské jednotky speciálních sil, která podporovala malijské ozbrojené síly v boji proti islamistickým skupinám.</a:t>
            </a:r>
          </a:p>
          <a:p>
            <a:r>
              <a:rPr lang="cs-CZ" dirty="0"/>
              <a:t>Účast České republiky v této operaci byla ukončena k 31. prosinci 2022.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64545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2F336A-A37C-7935-C6F7-017C7A0BD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Mise OSN MINUSMA (od 2013)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C2DF53-A607-AA4C-B631-08DCBC3F58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Česká republika se od roku 2013 podílí na </a:t>
            </a:r>
            <a:r>
              <a:rPr lang="cs-CZ" b="1" dirty="0"/>
              <a:t>Multidimenzionální integrované stabilizační misi OSN v Mali (MINUSMA)</a:t>
            </a:r>
            <a:r>
              <a:rPr lang="cs-CZ" dirty="0"/>
              <a:t>.</a:t>
            </a:r>
          </a:p>
          <a:p>
            <a:pPr>
              <a:buNone/>
            </a:pPr>
            <a:r>
              <a:rPr lang="cs-CZ" dirty="0"/>
              <a:t>Čeští vojáci plnili úkoly v oblasti ochrany, logistiky a výcviku.</a:t>
            </a:r>
          </a:p>
          <a:p>
            <a:pPr marL="0" indent="0">
              <a:buNone/>
            </a:pPr>
            <a:r>
              <a:rPr lang="cs-CZ" dirty="0"/>
              <a:t>V roce 2023 byla mise MINUSMA ukončena na žádost malijské vlády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48645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2893F5-7C50-CF2E-FF50-2C44836F2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Výcviková mise EU v Mali (EUTM)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EF55C45-30F9-ADCF-8B18-CF18051DF4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cs-CZ" b="1" dirty="0"/>
              <a:t>Začátek účasti</a:t>
            </a:r>
            <a:r>
              <a:rPr lang="cs-CZ" dirty="0"/>
              <a:t>: 2013</a:t>
            </a:r>
          </a:p>
          <a:p>
            <a:pPr>
              <a:buNone/>
            </a:pPr>
            <a:r>
              <a:rPr lang="cs-CZ" b="1" dirty="0"/>
              <a:t>Cíl</a:t>
            </a:r>
            <a:r>
              <a:rPr lang="cs-CZ" dirty="0"/>
              <a:t>: Výcvik a posilování kapacit malijských ozbrojených sil</a:t>
            </a:r>
          </a:p>
          <a:p>
            <a:pPr>
              <a:buNone/>
            </a:pPr>
            <a:r>
              <a:rPr lang="cs-CZ" b="1" dirty="0"/>
              <a:t>Počet českých vojáků</a:t>
            </a:r>
            <a:r>
              <a:rPr lang="cs-CZ" dirty="0"/>
              <a:t>: Až 120</a:t>
            </a:r>
          </a:p>
          <a:p>
            <a:pPr>
              <a:buNone/>
            </a:pPr>
            <a:r>
              <a:rPr lang="cs-CZ" b="1" dirty="0"/>
              <a:t>Hlavní úkoly</a:t>
            </a:r>
            <a:r>
              <a:rPr lang="cs-CZ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Ochrana velitelství mise v Bamaku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Výcvik malijských vojáků v centrech </a:t>
            </a:r>
            <a:r>
              <a:rPr lang="cs-CZ" dirty="0" err="1"/>
              <a:t>Koulikoro</a:t>
            </a:r>
            <a:r>
              <a:rPr lang="cs-CZ" dirty="0"/>
              <a:t> a </a:t>
            </a:r>
            <a:r>
              <a:rPr lang="cs-CZ" dirty="0" err="1"/>
              <a:t>Sikasso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Zajištění bezpečnosti a logistické podpory</a:t>
            </a:r>
          </a:p>
          <a:p>
            <a:pPr>
              <a:buNone/>
            </a:pPr>
            <a:r>
              <a:rPr lang="cs-CZ" b="1" dirty="0"/>
              <a:t>Velení mise</a:t>
            </a:r>
            <a:r>
              <a:rPr lang="cs-CZ" dirty="0"/>
              <a:t>: Česká armáda vedla misi dvakrát, v letech 2020 a 2022</a:t>
            </a:r>
          </a:p>
          <a:p>
            <a:r>
              <a:rPr lang="cs-CZ" b="1" dirty="0"/>
              <a:t>Konec účasti</a:t>
            </a:r>
            <a:r>
              <a:rPr lang="cs-CZ" dirty="0"/>
              <a:t>: 31.12.2022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57442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FBEB1A-0CD5-E1E8-62BB-9A611E500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Stabilizační mise OSN v Mali (MINUSMA)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65A7A0-8EE2-C539-DDA0-D7E1E0974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b="1" dirty="0"/>
              <a:t>Začátek účasti</a:t>
            </a:r>
            <a:r>
              <a:rPr lang="cs-CZ" dirty="0"/>
              <a:t>: 2016</a:t>
            </a:r>
          </a:p>
          <a:p>
            <a:pPr>
              <a:buNone/>
            </a:pPr>
            <a:r>
              <a:rPr lang="cs-CZ" b="1" dirty="0"/>
              <a:t>Cíl</a:t>
            </a:r>
            <a:r>
              <a:rPr lang="cs-CZ" dirty="0"/>
              <a:t>: Stabilizace země a podpora politických procesů</a:t>
            </a:r>
          </a:p>
          <a:p>
            <a:pPr>
              <a:buNone/>
            </a:pPr>
            <a:r>
              <a:rPr lang="cs-CZ" b="1" dirty="0"/>
              <a:t>Počet českých vojáků</a:t>
            </a:r>
            <a:r>
              <a:rPr lang="cs-CZ" dirty="0"/>
              <a:t>: Do 25 příslušníků speciálních sil</a:t>
            </a:r>
          </a:p>
          <a:p>
            <a:pPr>
              <a:buNone/>
            </a:pPr>
            <a:r>
              <a:rPr lang="cs-CZ" b="1" dirty="0"/>
              <a:t>Hlavní úkoly</a:t>
            </a:r>
            <a:r>
              <a:rPr lang="cs-CZ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Speciální průzkum a zpravodajská činnost v oblasti </a:t>
            </a:r>
            <a:r>
              <a:rPr lang="cs-CZ" dirty="0" err="1"/>
              <a:t>Gao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Spolupráce s dánskými a nizozemskými jednotkami</a:t>
            </a:r>
          </a:p>
          <a:p>
            <a:pPr marL="0" indent="0">
              <a:buNone/>
            </a:pPr>
            <a:r>
              <a:rPr lang="cs-CZ" b="1" dirty="0"/>
              <a:t>Konec mise</a:t>
            </a:r>
            <a:r>
              <a:rPr lang="cs-CZ" dirty="0"/>
              <a:t>: prosince 2023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58572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47204C-FDE6-AC78-A33C-18342C96B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Operace </a:t>
            </a:r>
            <a:r>
              <a:rPr lang="cs-CZ" dirty="0" err="1"/>
              <a:t>Barkhane</a:t>
            </a:r>
            <a:r>
              <a:rPr lang="cs-CZ" dirty="0"/>
              <a:t> a </a:t>
            </a:r>
            <a:r>
              <a:rPr lang="cs-CZ" dirty="0" err="1"/>
              <a:t>Task</a:t>
            </a:r>
            <a:r>
              <a:rPr lang="cs-CZ" dirty="0"/>
              <a:t> </a:t>
            </a:r>
            <a:r>
              <a:rPr lang="cs-CZ" dirty="0" err="1"/>
              <a:t>Force</a:t>
            </a:r>
            <a:r>
              <a:rPr lang="cs-CZ" dirty="0"/>
              <a:t> </a:t>
            </a:r>
            <a:r>
              <a:rPr lang="cs-CZ" dirty="0" err="1"/>
              <a:t>Takuba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397680-68F2-E8AA-3719-3E4CC0873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b="1" dirty="0"/>
              <a:t>Začátek účasti</a:t>
            </a:r>
            <a:r>
              <a:rPr lang="cs-CZ" dirty="0"/>
              <a:t>: 2020</a:t>
            </a:r>
          </a:p>
          <a:p>
            <a:pPr>
              <a:buNone/>
            </a:pPr>
            <a:r>
              <a:rPr lang="cs-CZ" b="1" dirty="0"/>
              <a:t>Cíl</a:t>
            </a:r>
            <a:r>
              <a:rPr lang="cs-CZ" dirty="0"/>
              <a:t>: Boj proti teroristickým skupinám v regionu Sahelu</a:t>
            </a:r>
          </a:p>
          <a:p>
            <a:pPr>
              <a:buNone/>
            </a:pPr>
            <a:r>
              <a:rPr lang="cs-CZ" b="1" dirty="0"/>
              <a:t>Počet českých vojáků</a:t>
            </a:r>
            <a:r>
              <a:rPr lang="cs-CZ" dirty="0"/>
              <a:t>: Součást </a:t>
            </a:r>
            <a:r>
              <a:rPr lang="cs-CZ" dirty="0" err="1"/>
              <a:t>Task</a:t>
            </a:r>
            <a:r>
              <a:rPr lang="cs-CZ" dirty="0"/>
              <a:t> </a:t>
            </a:r>
            <a:r>
              <a:rPr lang="cs-CZ" dirty="0" err="1"/>
              <a:t>Force</a:t>
            </a:r>
            <a:r>
              <a:rPr lang="cs-CZ" dirty="0"/>
              <a:t> </a:t>
            </a:r>
            <a:r>
              <a:rPr lang="cs-CZ" dirty="0" err="1"/>
              <a:t>Takuba</a:t>
            </a:r>
            <a:endParaRPr lang="cs-CZ" dirty="0"/>
          </a:p>
          <a:p>
            <a:pPr>
              <a:buNone/>
            </a:pPr>
            <a:r>
              <a:rPr lang="cs-CZ" b="1" dirty="0"/>
              <a:t>Hlavní úkoly</a:t>
            </a:r>
            <a:r>
              <a:rPr lang="cs-CZ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Poradenská a asistenční činnost pro malijské jednotky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Spolupráce s francouzskými a dalšími evropskými jednotkami</a:t>
            </a:r>
          </a:p>
          <a:p>
            <a:r>
              <a:rPr lang="cs-CZ" b="1" dirty="0"/>
              <a:t>Konec účasti</a:t>
            </a:r>
            <a:r>
              <a:rPr lang="cs-CZ" dirty="0"/>
              <a:t>: 202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65759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Ofenziva v Kidalu (říjen–prosinec 2023)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Společná</a:t>
            </a:r>
            <a:r>
              <a:rPr dirty="0"/>
              <a:t> </a:t>
            </a:r>
            <a:r>
              <a:rPr dirty="0" err="1"/>
              <a:t>ofenziva</a:t>
            </a:r>
            <a:r>
              <a:rPr dirty="0"/>
              <a:t> </a:t>
            </a:r>
            <a:r>
              <a:rPr dirty="0" err="1"/>
              <a:t>malijské</a:t>
            </a:r>
            <a:r>
              <a:rPr dirty="0"/>
              <a:t> </a:t>
            </a:r>
            <a:r>
              <a:rPr dirty="0" err="1"/>
              <a:t>armády</a:t>
            </a:r>
            <a:r>
              <a:rPr dirty="0"/>
              <a:t> a </a:t>
            </a:r>
            <a:r>
              <a:rPr dirty="0" err="1"/>
              <a:t>Wagnerovy</a:t>
            </a:r>
            <a:r>
              <a:rPr dirty="0"/>
              <a:t> </a:t>
            </a:r>
            <a:r>
              <a:rPr dirty="0" err="1"/>
              <a:t>skupiny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Cíl</a:t>
            </a:r>
            <a:r>
              <a:rPr dirty="0"/>
              <a:t>: </a:t>
            </a:r>
            <a:r>
              <a:rPr dirty="0" err="1"/>
              <a:t>znovuzískání</a:t>
            </a:r>
            <a:r>
              <a:rPr dirty="0"/>
              <a:t> </a:t>
            </a:r>
            <a:r>
              <a:rPr dirty="0" err="1"/>
              <a:t>kontroly</a:t>
            </a:r>
            <a:r>
              <a:rPr dirty="0"/>
              <a:t> </a:t>
            </a:r>
            <a:r>
              <a:rPr dirty="0" err="1"/>
              <a:t>nad</a:t>
            </a:r>
            <a:r>
              <a:rPr dirty="0"/>
              <a:t> </a:t>
            </a:r>
            <a:r>
              <a:rPr dirty="0" err="1"/>
              <a:t>regionem</a:t>
            </a:r>
            <a:r>
              <a:rPr dirty="0"/>
              <a:t> Kidal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Klíčová</a:t>
            </a:r>
            <a:r>
              <a:rPr dirty="0"/>
              <a:t> </a:t>
            </a:r>
            <a:r>
              <a:rPr dirty="0" err="1"/>
              <a:t>města</a:t>
            </a:r>
            <a:r>
              <a:rPr dirty="0"/>
              <a:t>: </a:t>
            </a:r>
            <a:r>
              <a:rPr dirty="0" err="1"/>
              <a:t>Tessalit</a:t>
            </a:r>
            <a:r>
              <a:rPr dirty="0"/>
              <a:t>, </a:t>
            </a:r>
            <a:r>
              <a:rPr dirty="0" err="1"/>
              <a:t>Aguelhok</a:t>
            </a:r>
            <a:r>
              <a:rPr dirty="0"/>
              <a:t>, Kidal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Výsledek</a:t>
            </a:r>
            <a:r>
              <a:rPr dirty="0"/>
              <a:t>: </a:t>
            </a:r>
            <a:r>
              <a:rPr dirty="0" err="1"/>
              <a:t>vysídlení</a:t>
            </a:r>
            <a:r>
              <a:rPr dirty="0"/>
              <a:t> </a:t>
            </a:r>
            <a:r>
              <a:rPr dirty="0" err="1"/>
              <a:t>civilistů</a:t>
            </a:r>
            <a:r>
              <a:rPr dirty="0"/>
              <a:t>, </a:t>
            </a:r>
            <a:r>
              <a:rPr dirty="0" err="1"/>
              <a:t>eskalace</a:t>
            </a:r>
            <a:r>
              <a:rPr dirty="0"/>
              <a:t> </a:t>
            </a:r>
            <a:r>
              <a:rPr dirty="0" err="1"/>
              <a:t>napětí</a:t>
            </a:r>
            <a:endParaRPr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Bitva u Tinzaouatenu (červenec 2024)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Přepad</a:t>
            </a:r>
            <a:r>
              <a:rPr dirty="0"/>
              <a:t> </a:t>
            </a:r>
            <a:r>
              <a:rPr dirty="0" err="1"/>
              <a:t>malijských</a:t>
            </a:r>
            <a:r>
              <a:rPr dirty="0"/>
              <a:t> a </a:t>
            </a:r>
            <a:r>
              <a:rPr dirty="0" err="1"/>
              <a:t>Wagnerových</a:t>
            </a:r>
            <a:r>
              <a:rPr dirty="0"/>
              <a:t> </a:t>
            </a:r>
            <a:r>
              <a:rPr dirty="0" err="1"/>
              <a:t>jednotek</a:t>
            </a:r>
            <a:r>
              <a:rPr dirty="0"/>
              <a:t> </a:t>
            </a:r>
            <a:r>
              <a:rPr dirty="0" err="1"/>
              <a:t>Tuarežskými</a:t>
            </a:r>
            <a:r>
              <a:rPr dirty="0"/>
              <a:t> </a:t>
            </a:r>
            <a:r>
              <a:rPr dirty="0" err="1"/>
              <a:t>povstalci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Významné</a:t>
            </a:r>
            <a:r>
              <a:rPr dirty="0"/>
              <a:t> </a:t>
            </a:r>
            <a:r>
              <a:rPr dirty="0" err="1"/>
              <a:t>ztráty</a:t>
            </a:r>
            <a:r>
              <a:rPr dirty="0"/>
              <a:t> – </a:t>
            </a:r>
            <a:r>
              <a:rPr dirty="0" err="1"/>
              <a:t>jedna</a:t>
            </a:r>
            <a:r>
              <a:rPr dirty="0"/>
              <a:t> z </a:t>
            </a:r>
            <a:r>
              <a:rPr dirty="0" err="1"/>
              <a:t>největších</a:t>
            </a:r>
            <a:r>
              <a:rPr dirty="0"/>
              <a:t> </a:t>
            </a:r>
            <a:r>
              <a:rPr dirty="0" err="1"/>
              <a:t>porážek</a:t>
            </a:r>
            <a:r>
              <a:rPr dirty="0"/>
              <a:t> </a:t>
            </a:r>
            <a:r>
              <a:rPr dirty="0" err="1"/>
              <a:t>Wagnerovců</a:t>
            </a:r>
            <a:r>
              <a:rPr dirty="0"/>
              <a:t> v </a:t>
            </a:r>
            <a:r>
              <a:rPr dirty="0" err="1"/>
              <a:t>Africe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Státy a jazyky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54 </a:t>
            </a:r>
            <a:r>
              <a:rPr dirty="0" err="1"/>
              <a:t>mezinárodně</a:t>
            </a:r>
            <a:r>
              <a:rPr dirty="0"/>
              <a:t> </a:t>
            </a:r>
            <a:r>
              <a:rPr dirty="0" err="1"/>
              <a:t>uznávaných</a:t>
            </a:r>
            <a:r>
              <a:rPr dirty="0"/>
              <a:t> </a:t>
            </a:r>
            <a:r>
              <a:rPr dirty="0" err="1"/>
              <a:t>států</a:t>
            </a:r>
            <a:endParaRPr dirty="0"/>
          </a:p>
          <a:p>
            <a:pPr marL="0" indent="0">
              <a:buNone/>
            </a:pPr>
            <a:r>
              <a:rPr dirty="0" err="1"/>
              <a:t>Tisíce</a:t>
            </a:r>
            <a:r>
              <a:rPr dirty="0"/>
              <a:t> </a:t>
            </a:r>
            <a:r>
              <a:rPr lang="cs-CZ" dirty="0"/>
              <a:t> místních </a:t>
            </a:r>
            <a:r>
              <a:rPr dirty="0" err="1"/>
              <a:t>jazyků</a:t>
            </a:r>
            <a:endParaRPr dirty="0"/>
          </a:p>
          <a:p>
            <a:pPr marL="0" indent="0">
              <a:buNone/>
            </a:pPr>
            <a:r>
              <a:rPr dirty="0" err="1"/>
              <a:t>Hlavní</a:t>
            </a:r>
            <a:r>
              <a:rPr dirty="0"/>
              <a:t> </a:t>
            </a:r>
            <a:r>
              <a:rPr dirty="0" err="1"/>
              <a:t>jazyky</a:t>
            </a:r>
            <a:r>
              <a:rPr dirty="0"/>
              <a:t>: </a:t>
            </a:r>
            <a:r>
              <a:rPr dirty="0" err="1"/>
              <a:t>arabština</a:t>
            </a:r>
            <a:r>
              <a:rPr dirty="0"/>
              <a:t>, </a:t>
            </a:r>
            <a:r>
              <a:rPr dirty="0" err="1"/>
              <a:t>angličtina</a:t>
            </a:r>
            <a:r>
              <a:rPr dirty="0"/>
              <a:t>, </a:t>
            </a:r>
            <a:r>
              <a:rPr dirty="0" err="1"/>
              <a:t>francouzština</a:t>
            </a:r>
            <a:r>
              <a:rPr dirty="0"/>
              <a:t>, </a:t>
            </a:r>
            <a:r>
              <a:rPr dirty="0" err="1"/>
              <a:t>svahilština</a:t>
            </a:r>
            <a:endParaRPr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Útok v Labbezanze (prosinec 2023)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Útok</a:t>
            </a:r>
            <a:r>
              <a:rPr dirty="0"/>
              <a:t> IS Sahel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malijskou</a:t>
            </a:r>
            <a:r>
              <a:rPr dirty="0"/>
              <a:t> </a:t>
            </a:r>
            <a:r>
              <a:rPr dirty="0" err="1"/>
              <a:t>základnu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Dočasné</a:t>
            </a:r>
            <a:r>
              <a:rPr dirty="0"/>
              <a:t> </a:t>
            </a:r>
            <a:r>
              <a:rPr dirty="0" err="1"/>
              <a:t>obsazení</a:t>
            </a:r>
            <a:r>
              <a:rPr dirty="0"/>
              <a:t> </a:t>
            </a:r>
            <a:r>
              <a:rPr dirty="0" err="1"/>
              <a:t>základny</a:t>
            </a:r>
            <a:r>
              <a:rPr dirty="0"/>
              <a:t>, </a:t>
            </a:r>
            <a:r>
              <a:rPr dirty="0" err="1"/>
              <a:t>značné</a:t>
            </a:r>
            <a:r>
              <a:rPr dirty="0"/>
              <a:t> </a:t>
            </a:r>
            <a:r>
              <a:rPr dirty="0" err="1"/>
              <a:t>ztráty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Operace</a:t>
            </a:r>
            <a:r>
              <a:rPr dirty="0"/>
              <a:t> </a:t>
            </a:r>
            <a:r>
              <a:rPr dirty="0" err="1"/>
              <a:t>Moniko</a:t>
            </a:r>
            <a:r>
              <a:rPr dirty="0"/>
              <a:t>: </a:t>
            </a:r>
            <a:r>
              <a:rPr dirty="0" err="1"/>
              <a:t>lednový</a:t>
            </a:r>
            <a:r>
              <a:rPr dirty="0"/>
              <a:t> </a:t>
            </a:r>
            <a:r>
              <a:rPr dirty="0" err="1"/>
              <a:t>protiútok</a:t>
            </a:r>
            <a:r>
              <a:rPr dirty="0"/>
              <a:t> a </a:t>
            </a:r>
            <a:r>
              <a:rPr dirty="0" err="1"/>
              <a:t>obnovení</a:t>
            </a:r>
            <a:r>
              <a:rPr dirty="0"/>
              <a:t> </a:t>
            </a:r>
            <a:r>
              <a:rPr dirty="0" err="1"/>
              <a:t>kontroly</a:t>
            </a:r>
            <a:endParaRPr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Geopolitický kontext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err="1"/>
              <a:t>Odklon</a:t>
            </a:r>
            <a:r>
              <a:rPr dirty="0"/>
              <a:t> Mali od </a:t>
            </a:r>
            <a:r>
              <a:rPr dirty="0" err="1"/>
              <a:t>Západu</a:t>
            </a:r>
            <a:r>
              <a:rPr dirty="0"/>
              <a:t> po </a:t>
            </a:r>
            <a:r>
              <a:rPr dirty="0" err="1"/>
              <a:t>převratech</a:t>
            </a:r>
            <a:r>
              <a:rPr dirty="0"/>
              <a:t> 2020/2021</a:t>
            </a:r>
          </a:p>
          <a:p>
            <a:pPr marL="0" indent="0">
              <a:buNone/>
            </a:pPr>
            <a:r>
              <a:rPr dirty="0" err="1"/>
              <a:t>Posílení</a:t>
            </a:r>
            <a:r>
              <a:rPr dirty="0"/>
              <a:t> </a:t>
            </a:r>
            <a:r>
              <a:rPr dirty="0" err="1"/>
              <a:t>vztahů</a:t>
            </a:r>
            <a:r>
              <a:rPr dirty="0"/>
              <a:t> s </a:t>
            </a:r>
            <a:r>
              <a:rPr dirty="0" err="1"/>
              <a:t>Ruskem</a:t>
            </a:r>
            <a:r>
              <a:rPr dirty="0"/>
              <a:t> a </a:t>
            </a:r>
            <a:r>
              <a:rPr dirty="0" err="1"/>
              <a:t>příchod</a:t>
            </a:r>
            <a:r>
              <a:rPr dirty="0"/>
              <a:t> </a:t>
            </a:r>
            <a:r>
              <a:rPr dirty="0" err="1"/>
              <a:t>Wagnerovy</a:t>
            </a:r>
            <a:r>
              <a:rPr dirty="0"/>
              <a:t> </a:t>
            </a:r>
            <a:r>
              <a:rPr dirty="0" err="1"/>
              <a:t>skupiny</a:t>
            </a:r>
            <a:endParaRPr dirty="0"/>
          </a:p>
          <a:p>
            <a:pPr marL="0" indent="0">
              <a:buNone/>
            </a:pPr>
            <a:r>
              <a:rPr dirty="0" err="1"/>
              <a:t>Ukončení</a:t>
            </a:r>
            <a:r>
              <a:rPr dirty="0"/>
              <a:t> </a:t>
            </a:r>
            <a:r>
              <a:rPr dirty="0" err="1"/>
              <a:t>misí</a:t>
            </a:r>
            <a:r>
              <a:rPr dirty="0"/>
              <a:t> MINUSMA (OSN) a EUTM (EU) v </a:t>
            </a:r>
            <a:r>
              <a:rPr dirty="0" err="1"/>
              <a:t>roce</a:t>
            </a:r>
            <a:r>
              <a:rPr dirty="0"/>
              <a:t> 2023/2024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Současná situace (2025)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err="1"/>
              <a:t>Vláda</a:t>
            </a:r>
            <a:r>
              <a:rPr dirty="0"/>
              <a:t> a </a:t>
            </a:r>
            <a:r>
              <a:rPr dirty="0" err="1"/>
              <a:t>Wagnerovci</a:t>
            </a:r>
            <a:r>
              <a:rPr dirty="0"/>
              <a:t> </a:t>
            </a:r>
            <a:r>
              <a:rPr dirty="0" err="1"/>
              <a:t>ovládají</a:t>
            </a:r>
            <a:r>
              <a:rPr dirty="0"/>
              <a:t> </a:t>
            </a:r>
            <a:r>
              <a:rPr dirty="0" err="1"/>
              <a:t>většinu</a:t>
            </a:r>
            <a:r>
              <a:rPr dirty="0"/>
              <a:t> </a:t>
            </a:r>
            <a:r>
              <a:rPr dirty="0" err="1"/>
              <a:t>severu</a:t>
            </a:r>
            <a:endParaRPr dirty="0"/>
          </a:p>
          <a:p>
            <a:pPr marL="0" indent="0">
              <a:buNone/>
            </a:pPr>
            <a:r>
              <a:rPr dirty="0"/>
              <a:t> </a:t>
            </a:r>
            <a:r>
              <a:rPr dirty="0" err="1"/>
              <a:t>Aktivní</a:t>
            </a:r>
            <a:r>
              <a:rPr dirty="0"/>
              <a:t> </a:t>
            </a:r>
            <a:r>
              <a:rPr dirty="0" err="1"/>
              <a:t>islamistické</a:t>
            </a:r>
            <a:r>
              <a:rPr dirty="0"/>
              <a:t> a </a:t>
            </a:r>
            <a:r>
              <a:rPr dirty="0" err="1"/>
              <a:t>Tuarežské</a:t>
            </a:r>
            <a:r>
              <a:rPr dirty="0"/>
              <a:t> </a:t>
            </a:r>
            <a:r>
              <a:rPr dirty="0" err="1"/>
              <a:t>frakce</a:t>
            </a:r>
            <a:endParaRPr dirty="0"/>
          </a:p>
          <a:p>
            <a:pPr marL="0" indent="0">
              <a:buNone/>
            </a:pPr>
            <a:r>
              <a:rPr dirty="0" err="1"/>
              <a:t>Bezpečnostní</a:t>
            </a:r>
            <a:r>
              <a:rPr dirty="0"/>
              <a:t> </a:t>
            </a:r>
            <a:r>
              <a:rPr dirty="0" err="1"/>
              <a:t>situace</a:t>
            </a:r>
            <a:r>
              <a:rPr dirty="0"/>
              <a:t> </a:t>
            </a:r>
            <a:r>
              <a:rPr dirty="0" err="1"/>
              <a:t>zůstává</a:t>
            </a:r>
            <a:r>
              <a:rPr dirty="0"/>
              <a:t> </a:t>
            </a:r>
            <a:r>
              <a:rPr dirty="0" err="1"/>
              <a:t>nestabilní</a:t>
            </a:r>
            <a:endParaRPr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Česká účast v Mali a převrat v Nigeru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Přehled mezinárodních misí a klíčových událostí v Sahelu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Převrat v Nigeru (26. 7. 2023)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Zadržení</a:t>
            </a:r>
            <a:r>
              <a:rPr dirty="0"/>
              <a:t> </a:t>
            </a:r>
            <a:r>
              <a:rPr dirty="0" err="1"/>
              <a:t>prezidenta</a:t>
            </a:r>
            <a:r>
              <a:rPr dirty="0"/>
              <a:t> Mohameda </a:t>
            </a:r>
            <a:r>
              <a:rPr dirty="0" err="1"/>
              <a:t>Bazouma</a:t>
            </a:r>
            <a:r>
              <a:rPr dirty="0"/>
              <a:t> </a:t>
            </a:r>
            <a:r>
              <a:rPr dirty="0" err="1"/>
              <a:t>prezidentskou</a:t>
            </a:r>
            <a:r>
              <a:rPr dirty="0"/>
              <a:t> </a:t>
            </a:r>
            <a:r>
              <a:rPr dirty="0" err="1"/>
              <a:t>gardou</a:t>
            </a:r>
            <a:endParaRPr dirty="0"/>
          </a:p>
          <a:p>
            <a:pPr marL="0" indent="0">
              <a:buNone/>
            </a:pPr>
            <a:r>
              <a:rPr dirty="0"/>
              <a:t>• Generál Abdourahamane </a:t>
            </a:r>
            <a:r>
              <a:rPr dirty="0" err="1"/>
              <a:t>Tchiani</a:t>
            </a:r>
            <a:r>
              <a:rPr dirty="0"/>
              <a:t> se </a:t>
            </a:r>
            <a:r>
              <a:rPr dirty="0" err="1"/>
              <a:t>prohlásil</a:t>
            </a:r>
            <a:r>
              <a:rPr dirty="0"/>
              <a:t> </a:t>
            </a:r>
            <a:r>
              <a:rPr dirty="0" err="1"/>
              <a:t>vůdcem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Založení</a:t>
            </a:r>
            <a:r>
              <a:rPr dirty="0"/>
              <a:t> </a:t>
            </a:r>
            <a:r>
              <a:rPr dirty="0" err="1"/>
              <a:t>junty</a:t>
            </a:r>
            <a:endParaRPr lang="cs-CZ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Důvody převratu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Kritika </a:t>
            </a:r>
            <a:r>
              <a:rPr dirty="0" err="1"/>
              <a:t>vedení</a:t>
            </a:r>
            <a:r>
              <a:rPr dirty="0"/>
              <a:t> </a:t>
            </a:r>
            <a:r>
              <a:rPr dirty="0" err="1"/>
              <a:t>země</a:t>
            </a:r>
            <a:r>
              <a:rPr dirty="0"/>
              <a:t>, </a:t>
            </a:r>
            <a:r>
              <a:rPr dirty="0" err="1"/>
              <a:t>neefektivní</a:t>
            </a:r>
            <a:r>
              <a:rPr dirty="0"/>
              <a:t> </a:t>
            </a:r>
            <a:r>
              <a:rPr dirty="0" err="1"/>
              <a:t>boj</a:t>
            </a:r>
            <a:r>
              <a:rPr dirty="0"/>
              <a:t> </a:t>
            </a:r>
            <a:r>
              <a:rPr dirty="0" err="1"/>
              <a:t>proti</a:t>
            </a:r>
            <a:r>
              <a:rPr dirty="0"/>
              <a:t> </a:t>
            </a:r>
            <a:r>
              <a:rPr dirty="0" err="1"/>
              <a:t>povstalcům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Obava</a:t>
            </a:r>
            <a:r>
              <a:rPr dirty="0"/>
              <a:t> z </a:t>
            </a:r>
            <a:r>
              <a:rPr dirty="0" err="1"/>
              <a:t>odvolání</a:t>
            </a:r>
            <a:r>
              <a:rPr dirty="0"/>
              <a:t> </a:t>
            </a:r>
            <a:r>
              <a:rPr dirty="0" err="1"/>
              <a:t>generála</a:t>
            </a:r>
            <a:r>
              <a:rPr dirty="0"/>
              <a:t> </a:t>
            </a:r>
            <a:r>
              <a:rPr dirty="0" err="1"/>
              <a:t>Tchianiho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Nestabilita</a:t>
            </a:r>
            <a:r>
              <a:rPr dirty="0"/>
              <a:t> a </a:t>
            </a:r>
            <a:r>
              <a:rPr dirty="0" err="1"/>
              <a:t>nedůvěra</a:t>
            </a:r>
            <a:r>
              <a:rPr dirty="0"/>
              <a:t> v </a:t>
            </a:r>
            <a:r>
              <a:rPr dirty="0" err="1"/>
              <a:t>instituce</a:t>
            </a:r>
            <a:endParaRPr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Mezinárodní reakce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ECOWAS </a:t>
            </a:r>
            <a:r>
              <a:rPr dirty="0" err="1"/>
              <a:t>hrozí</a:t>
            </a:r>
            <a:r>
              <a:rPr dirty="0"/>
              <a:t> </a:t>
            </a:r>
            <a:r>
              <a:rPr dirty="0" err="1"/>
              <a:t>intervencí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Odsouzení</a:t>
            </a:r>
            <a:r>
              <a:rPr dirty="0"/>
              <a:t> </a:t>
            </a:r>
            <a:r>
              <a:rPr dirty="0" err="1"/>
              <a:t>převratu</a:t>
            </a:r>
            <a:r>
              <a:rPr dirty="0"/>
              <a:t> OSN, EU, </a:t>
            </a:r>
            <a:r>
              <a:rPr dirty="0" err="1"/>
              <a:t>Francií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Blokace</a:t>
            </a:r>
            <a:r>
              <a:rPr dirty="0"/>
              <a:t> </a:t>
            </a:r>
            <a:r>
              <a:rPr dirty="0" err="1"/>
              <a:t>pomoci</a:t>
            </a:r>
            <a:r>
              <a:rPr dirty="0"/>
              <a:t>, </a:t>
            </a:r>
            <a:r>
              <a:rPr dirty="0" err="1"/>
              <a:t>ekonomické</a:t>
            </a:r>
            <a:r>
              <a:rPr dirty="0"/>
              <a:t> </a:t>
            </a:r>
            <a:r>
              <a:rPr dirty="0" err="1"/>
              <a:t>sankce</a:t>
            </a:r>
            <a:endParaRPr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80F8F4-4CF8-2F51-9C72-585BBBB80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Válka v </a:t>
            </a:r>
            <a:r>
              <a:rPr lang="cs-CZ" dirty="0" err="1"/>
              <a:t>Sudánu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805674-D5ED-6A2A-1CA5-9E269192EF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Od dubna 2023 je Súdán sužován brutální občanskou válkou mezi armádou vedenou generálem </a:t>
            </a:r>
            <a:r>
              <a:rPr lang="cs-CZ" dirty="0" err="1"/>
              <a:t>Abdel</a:t>
            </a:r>
            <a:r>
              <a:rPr lang="cs-CZ" dirty="0"/>
              <a:t> </a:t>
            </a:r>
            <a:r>
              <a:rPr lang="cs-CZ" dirty="0" err="1"/>
              <a:t>Fattah</a:t>
            </a:r>
            <a:r>
              <a:rPr lang="cs-CZ" dirty="0"/>
              <a:t> al-</a:t>
            </a:r>
            <a:r>
              <a:rPr lang="cs-CZ" dirty="0" err="1"/>
              <a:t>Burhanem</a:t>
            </a:r>
            <a:r>
              <a:rPr lang="cs-CZ" dirty="0"/>
              <a:t> a polovojenskými jednotkami Rapid Support </a:t>
            </a:r>
            <a:r>
              <a:rPr lang="cs-CZ" dirty="0" err="1"/>
              <a:t>Forces</a:t>
            </a:r>
            <a:r>
              <a:rPr lang="cs-CZ" dirty="0"/>
              <a:t> (RSF) pod velením Mohameda </a:t>
            </a:r>
            <a:r>
              <a:rPr lang="cs-CZ" dirty="0" err="1"/>
              <a:t>Hamdana</a:t>
            </a:r>
            <a:r>
              <a:rPr lang="cs-CZ" dirty="0"/>
              <a:t> </a:t>
            </a:r>
            <a:r>
              <a:rPr lang="cs-CZ" dirty="0" err="1"/>
              <a:t>Dagala</a:t>
            </a:r>
            <a:r>
              <a:rPr lang="cs-CZ" dirty="0"/>
              <a:t> (</a:t>
            </a:r>
            <a:r>
              <a:rPr lang="cs-CZ" dirty="0" err="1"/>
              <a:t>Hemedti</a:t>
            </a:r>
            <a:r>
              <a:rPr lang="cs-CZ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1874266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54778B-DB7A-28B8-AB8E-C3287C5CD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Důsledky války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5E8E758-B526-0A90-10C6-AA2203B82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Konflikt si vyžádal desítky tisíc obětí a téměř 13 milionů lidí bylo nuceno opustit své domovy. Situace v regionu </a:t>
            </a:r>
            <a:r>
              <a:rPr lang="cs-CZ" dirty="0" err="1"/>
              <a:t>Dárfúr</a:t>
            </a:r>
            <a:r>
              <a:rPr lang="cs-CZ" dirty="0"/>
              <a:t> je obzvláště kritická, kde RSF čelí obviněním z genocidy a válečných zločinů. </a:t>
            </a:r>
          </a:p>
          <a:p>
            <a:pPr marL="0" indent="0">
              <a:buNone/>
            </a:pPr>
            <a:r>
              <a:rPr lang="cs-CZ" dirty="0"/>
              <a:t>Mezinárodní společenství, včetně OSN, označuje tuto krizi za nejhorší humanitární katastrofu současnosti</a:t>
            </a:r>
          </a:p>
        </p:txBody>
      </p:sp>
    </p:spTree>
    <p:extLst>
      <p:ext uri="{BB962C8B-B14F-4D97-AF65-F5344CB8AC3E}">
        <p14:creationId xmlns:p14="http://schemas.microsoft.com/office/powerpoint/2010/main" val="206388824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9C65AB-878A-FDC0-6C4E-DC5B69BE5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Demokratická republika Kongo: Ofenziva M23 a regionální napětí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BC6700-FE54-92A9-5F19-C6516B5EEB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Východní část DR Kongo je dějištěm rozsáhlých bojů mezi vládními silami a rebely z hnutí M23, které je údajně podporováno Rwandou. </a:t>
            </a:r>
          </a:p>
          <a:p>
            <a:pPr marL="0" indent="0">
              <a:buNone/>
            </a:pPr>
            <a:r>
              <a:rPr lang="cs-CZ" dirty="0"/>
              <a:t>V únoru 2025 M23 obsadilo klíčová města </a:t>
            </a:r>
            <a:r>
              <a:rPr lang="cs-CZ" dirty="0" err="1"/>
              <a:t>Goma</a:t>
            </a:r>
            <a:r>
              <a:rPr lang="cs-CZ" dirty="0"/>
              <a:t> a </a:t>
            </a:r>
            <a:r>
              <a:rPr lang="cs-CZ" dirty="0" err="1"/>
              <a:t>Bukavu</a:t>
            </a:r>
            <a:r>
              <a:rPr lang="cs-CZ" dirty="0"/>
              <a:t>, což vedlo k masovému vysídlení obyvatelstva a humanitární krizi. </a:t>
            </a:r>
          </a:p>
          <a:p>
            <a:pPr marL="0" indent="0">
              <a:buNone/>
            </a:pPr>
            <a:r>
              <a:rPr lang="cs-CZ" dirty="0"/>
              <a:t>Navzdory probíhajícím mírovým jednáním v Dauhá zůstává situace napjatá a nestabilní</a:t>
            </a:r>
          </a:p>
        </p:txBody>
      </p:sp>
    </p:spTree>
    <p:extLst>
      <p:ext uri="{BB962C8B-B14F-4D97-AF65-F5344CB8AC3E}">
        <p14:creationId xmlns:p14="http://schemas.microsoft.com/office/powerpoint/2010/main" val="3511617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Náboženství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Islám</a:t>
            </a:r>
            <a:r>
              <a:rPr dirty="0"/>
              <a:t> (</a:t>
            </a:r>
            <a:r>
              <a:rPr dirty="0" err="1"/>
              <a:t>zejména</a:t>
            </a:r>
            <a:r>
              <a:rPr dirty="0"/>
              <a:t> sever Afriky)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Křesťanství</a:t>
            </a:r>
            <a:r>
              <a:rPr dirty="0"/>
              <a:t> (</a:t>
            </a:r>
            <a:r>
              <a:rPr dirty="0" err="1"/>
              <a:t>zejména</a:t>
            </a:r>
            <a:r>
              <a:rPr dirty="0"/>
              <a:t> </a:t>
            </a:r>
            <a:r>
              <a:rPr dirty="0" err="1"/>
              <a:t>jih</a:t>
            </a:r>
            <a:r>
              <a:rPr dirty="0"/>
              <a:t> a </a:t>
            </a:r>
            <a:r>
              <a:rPr dirty="0" err="1"/>
              <a:t>východ</a:t>
            </a:r>
            <a:r>
              <a:rPr dirty="0"/>
              <a:t>)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Tradiční</a:t>
            </a:r>
            <a:r>
              <a:rPr dirty="0"/>
              <a:t> </a:t>
            </a:r>
            <a:r>
              <a:rPr dirty="0" err="1"/>
              <a:t>africká</a:t>
            </a:r>
            <a:r>
              <a:rPr dirty="0"/>
              <a:t> </a:t>
            </a:r>
            <a:r>
              <a:rPr dirty="0" err="1"/>
              <a:t>náboženství</a:t>
            </a:r>
            <a:endParaRPr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2D573F-EFAB-8459-6575-863882AEC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Etiopie: Napětí na hranici s Eritreou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AE7D50-2B90-9905-0D90-2D6DCF5D5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 oblasti </a:t>
            </a:r>
            <a:r>
              <a:rPr lang="cs-CZ" dirty="0" err="1"/>
              <a:t>Tigray</a:t>
            </a:r>
            <a:r>
              <a:rPr lang="cs-CZ" dirty="0"/>
              <a:t> v Etiopii přetrvává křehké příměří po předchozím konfliktu. </a:t>
            </a:r>
          </a:p>
          <a:p>
            <a:pPr marL="0" indent="0">
              <a:buNone/>
            </a:pPr>
            <a:r>
              <a:rPr lang="cs-CZ" dirty="0"/>
              <a:t>Napětí na hranici s Eritreou a vnitřní politické spory ohrožují stabilitu země. </a:t>
            </a:r>
          </a:p>
          <a:p>
            <a:pPr marL="0" indent="0">
              <a:buNone/>
            </a:pPr>
            <a:r>
              <a:rPr lang="cs-CZ" dirty="0"/>
              <a:t>Mezinárodní pozorovatelé varují před možným obnovením bojů, které by mohly mít vážné regionální dopady.</a:t>
            </a:r>
          </a:p>
        </p:txBody>
      </p:sp>
    </p:spTree>
    <p:extLst>
      <p:ext uri="{BB962C8B-B14F-4D97-AF65-F5344CB8AC3E}">
        <p14:creationId xmlns:p14="http://schemas.microsoft.com/office/powerpoint/2010/main" val="141653845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115C2E-D997-28F4-3A0A-9EF460450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konflikty v Africe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65EFD6-CA1A-3D6B-D67B-795C34BCF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/>
              <a:t>Niger</a:t>
            </a:r>
            <a:r>
              <a:rPr lang="cs-CZ" dirty="0"/>
              <a:t>: V Sahelu pokračují útoky islamistických skupin, což zhoršuje humanitární situaci a ohrožuje bezpečnost v regionu. ​</a:t>
            </a:r>
          </a:p>
          <a:p>
            <a:pPr marL="0" indent="0">
              <a:buNone/>
            </a:pPr>
            <a:r>
              <a:rPr lang="cs-CZ" b="1" dirty="0"/>
              <a:t>Somálsko</a:t>
            </a:r>
            <a:r>
              <a:rPr lang="cs-CZ" dirty="0"/>
              <a:t>: Boj proti skupině al-</a:t>
            </a:r>
            <a:r>
              <a:rPr lang="cs-CZ" dirty="0" err="1"/>
              <a:t>Šabáb</a:t>
            </a:r>
            <a:r>
              <a:rPr lang="cs-CZ" dirty="0"/>
              <a:t> pokračuje, přičemž vláda čelí výzvám v oblasti bezpečnosti a politické stability.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797752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34B0F2-53C4-C3DE-741E-1E0DFF193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Války v Jemenu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EC4C464-7FC8-3887-7F0A-2DF9B30A5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err="1"/>
              <a:t>Hútíové</a:t>
            </a:r>
            <a:r>
              <a:rPr lang="cs-CZ" dirty="0"/>
              <a:t> (také známí jako </a:t>
            </a:r>
            <a:r>
              <a:rPr lang="cs-CZ" dirty="0" err="1"/>
              <a:t>Ansar</a:t>
            </a:r>
            <a:r>
              <a:rPr lang="cs-CZ" dirty="0"/>
              <a:t> Alláh) jsou šíitské povstalecké hnutí v Jemenu, které od roku 2014 ovládá značnou část země. </a:t>
            </a:r>
          </a:p>
          <a:p>
            <a:r>
              <a:rPr lang="cs-CZ" dirty="0"/>
              <a:t>Od října 2023, v souvislosti s válkou mezi Izraelem a </a:t>
            </a:r>
            <a:r>
              <a:rPr lang="cs-CZ" dirty="0" err="1"/>
              <a:t>Hamásem</a:t>
            </a:r>
            <a:r>
              <a:rPr lang="cs-CZ" dirty="0"/>
              <a:t>, zahájili </a:t>
            </a:r>
            <a:r>
              <a:rPr lang="cs-CZ" dirty="0" err="1"/>
              <a:t>Hútíové</a:t>
            </a:r>
            <a:r>
              <a:rPr lang="cs-CZ" dirty="0"/>
              <a:t> řadu útoků na mezinárodní lodní dopravu v Rudém moři, přičemž tvrdí, že cílí na plavidla spojená s Izraelem. </a:t>
            </a:r>
          </a:p>
        </p:txBody>
      </p:sp>
    </p:spTree>
    <p:extLst>
      <p:ext uri="{BB962C8B-B14F-4D97-AF65-F5344CB8AC3E}">
        <p14:creationId xmlns:p14="http://schemas.microsoft.com/office/powerpoint/2010/main" val="306246491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DA7144-92C9-1ADE-A010-4BE8CB1CF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Bezpečnostní dopady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40C930-C8DF-665A-0021-09A477191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Útoky však často zasahují i lodě bez přímého napojení na Izrael, což ohrožuje globální námořní obchod a bezpečnost.</a:t>
            </a:r>
          </a:p>
          <a:p>
            <a:pPr marL="0" indent="0">
              <a:buNone/>
            </a:pPr>
            <a:r>
              <a:rPr lang="cs-CZ" dirty="0"/>
              <a:t>Do poloviny března 2025 provedli </a:t>
            </a:r>
            <a:r>
              <a:rPr lang="cs-CZ" dirty="0" err="1"/>
              <a:t>Hútíové</a:t>
            </a:r>
            <a:r>
              <a:rPr lang="cs-CZ" dirty="0"/>
              <a:t> více než 190 útoků na obchodní plavidla, přičemž dvě lodě potopili a jednu zajali. Tyto akce vedly k úmrtí nejméně čtyř námořníků.</a:t>
            </a:r>
          </a:p>
        </p:txBody>
      </p:sp>
    </p:spTree>
    <p:extLst>
      <p:ext uri="{BB962C8B-B14F-4D97-AF65-F5344CB8AC3E}">
        <p14:creationId xmlns:p14="http://schemas.microsoft.com/office/powerpoint/2010/main" val="234855031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293592-8403-EBE8-A50F-917E09997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Americká vojenská odpověď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FDEB94-E34C-917A-E1AE-68B39852F9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 reakci na tyto útoky zahájily Spojené státy 15. března 2025 rozsáhlou vojenskou operaci s názvem </a:t>
            </a:r>
            <a:r>
              <a:rPr lang="cs-CZ" i="1" dirty="0" err="1"/>
              <a:t>Operation</a:t>
            </a:r>
            <a:r>
              <a:rPr lang="cs-CZ" i="1" dirty="0"/>
              <a:t> </a:t>
            </a:r>
            <a:r>
              <a:rPr lang="cs-CZ" i="1" dirty="0" err="1"/>
              <a:t>Rough</a:t>
            </a:r>
            <a:r>
              <a:rPr lang="cs-CZ" i="1" dirty="0"/>
              <a:t> </a:t>
            </a:r>
            <a:r>
              <a:rPr lang="cs-CZ" i="1" dirty="0" err="1"/>
              <a:t>Rider</a:t>
            </a:r>
            <a:r>
              <a:rPr lang="cs-CZ" dirty="0"/>
              <a:t>, která zahrnuje letecké a námořní údery na </a:t>
            </a:r>
            <a:r>
              <a:rPr lang="cs-CZ" dirty="0" err="1"/>
              <a:t>Hútíe</a:t>
            </a:r>
            <a:r>
              <a:rPr lang="cs-CZ" dirty="0"/>
              <a:t> v Jemenu. </a:t>
            </a:r>
          </a:p>
          <a:p>
            <a:pPr marL="0" indent="0">
              <a:buNone/>
            </a:pPr>
            <a:r>
              <a:rPr lang="cs-CZ" dirty="0"/>
              <a:t>Cílem je narušit jejich schopnost útočit na lodní dopravu a omezit jejich vojenské kapacity</a:t>
            </a:r>
          </a:p>
        </p:txBody>
      </p:sp>
    </p:spTree>
    <p:extLst>
      <p:ext uri="{BB962C8B-B14F-4D97-AF65-F5344CB8AC3E}">
        <p14:creationId xmlns:p14="http://schemas.microsoft.com/office/powerpoint/2010/main" val="102662670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193854-D5A4-E93C-EFBD-A904A8BF3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Dopady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6A91A37-D841-C8AC-6204-8BD4F9156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 Podle zpráv </a:t>
            </a:r>
            <a:r>
              <a:rPr lang="cs-CZ" dirty="0" err="1"/>
              <a:t>Hútíů</a:t>
            </a:r>
            <a:r>
              <a:rPr lang="cs-CZ" dirty="0"/>
              <a:t> si americké nálety vyžádaly desítky obětí mezi civilisty, včetně žen a dětí. Například při útoku na vodní projekt v oblasti Al </a:t>
            </a:r>
            <a:r>
              <a:rPr lang="cs-CZ" dirty="0" err="1"/>
              <a:t>Mansúrija</a:t>
            </a:r>
            <a:r>
              <a:rPr lang="cs-CZ" dirty="0"/>
              <a:t> zahynuli nejméně čtyři lidé.</a:t>
            </a:r>
          </a:p>
          <a:p>
            <a:r>
              <a:rPr lang="cs-CZ" dirty="0"/>
              <a:t>Navzdory americkým úderům </a:t>
            </a:r>
            <a:r>
              <a:rPr lang="cs-CZ" dirty="0" err="1"/>
              <a:t>Hútíové</a:t>
            </a:r>
            <a:r>
              <a:rPr lang="cs-CZ" dirty="0"/>
              <a:t> pokračují v útocích, včetně pokusů o útoky na americké válečné lodě v Rudém moři a vypouštění dronů a raket směrem k Izraeli. Některé z těchto útoků byly zachyceny izraelskou protivzdušnou obranou</a:t>
            </a:r>
          </a:p>
        </p:txBody>
      </p:sp>
    </p:spTree>
    <p:extLst>
      <p:ext uri="{BB962C8B-B14F-4D97-AF65-F5344CB8AC3E}">
        <p14:creationId xmlns:p14="http://schemas.microsoft.com/office/powerpoint/2010/main" val="422383816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D8A4EF-CBBE-75EC-7D58-5960871AB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Mezinárodní dopady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9705FC-5A49-1958-73A9-5679F13BB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Obchodní trasy:</a:t>
            </a:r>
            <a:r>
              <a:rPr lang="cs-CZ" dirty="0"/>
              <a:t> Útoky </a:t>
            </a:r>
            <a:r>
              <a:rPr lang="cs-CZ" dirty="0" err="1"/>
              <a:t>Hútíů</a:t>
            </a:r>
            <a:r>
              <a:rPr lang="cs-CZ" dirty="0"/>
              <a:t> a následné vojenské operace vedly k výraznému poklesu lodní dopravy v Rudém moři, což má negativní dopad na globální obchod a příjmy zemí jako je Egypt, který je závislý na tranzitních poplatcích z Suezského průplavu.​</a:t>
            </a:r>
          </a:p>
          <a:p>
            <a:r>
              <a:rPr lang="cs-CZ" b="1" dirty="0"/>
              <a:t>Diplomatické napětí:</a:t>
            </a:r>
            <a:r>
              <a:rPr lang="cs-CZ" dirty="0"/>
              <a:t> Spojené státy a jejich spojenci vyzývají Írán, aby ukončil podporu </a:t>
            </a:r>
            <a:r>
              <a:rPr lang="cs-CZ" dirty="0" err="1"/>
              <a:t>Hútíů</a:t>
            </a:r>
            <a:r>
              <a:rPr lang="cs-CZ" dirty="0"/>
              <a:t>. Írán však popírá přímé zapojení, i když existují důkazy o dodávkách zbraní </a:t>
            </a:r>
            <a:r>
              <a:rPr lang="cs-CZ"/>
              <a:t>a technologií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862823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09C7B4-4AE3-889B-803A-B4D720031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Wagnerova skupina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DAE407D-E427-B9B9-B246-1F7116099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Wagnerova skupina je ruská polovojenská organizace (PMC – </a:t>
            </a:r>
            <a:r>
              <a:rPr lang="cs-CZ" dirty="0" err="1"/>
              <a:t>private</a:t>
            </a:r>
            <a:r>
              <a:rPr lang="cs-CZ" dirty="0"/>
              <a:t> </a:t>
            </a:r>
            <a:r>
              <a:rPr lang="cs-CZ" dirty="0" err="1"/>
              <a:t>military</a:t>
            </a:r>
            <a:r>
              <a:rPr lang="cs-CZ" dirty="0"/>
              <a:t> </a:t>
            </a:r>
            <a:r>
              <a:rPr lang="cs-CZ" dirty="0" err="1"/>
              <a:t>company</a:t>
            </a:r>
            <a:r>
              <a:rPr lang="cs-CZ" dirty="0"/>
              <a:t>), která je neformálně napojená na ruský stát, konkrétně na Ministerstvo obrany Ruské federace a ruské zpravodajské služby. </a:t>
            </a:r>
          </a:p>
          <a:p>
            <a:pPr marL="0" indent="0">
              <a:buNone/>
            </a:pPr>
            <a:r>
              <a:rPr lang="cs-CZ" dirty="0"/>
              <a:t>Oficiálně nebyla nikdy součástí ruské armády, ale v praxi funguje jako prodloužená ruka ruského státu</a:t>
            </a:r>
          </a:p>
        </p:txBody>
      </p:sp>
    </p:spTree>
    <p:extLst>
      <p:ext uri="{BB962C8B-B14F-4D97-AF65-F5344CB8AC3E}">
        <p14:creationId xmlns:p14="http://schemas.microsoft.com/office/powerpoint/2010/main" val="393593939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084055-1D0B-FB41-7CC1-A55749370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Motivace pro působení v Africe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9299775-28A4-F5A6-7388-97B3A2CD6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/>
              <a:t>Politický vliv</a:t>
            </a:r>
            <a:r>
              <a:rPr lang="cs-CZ" dirty="0"/>
              <a:t>: rozšiřování geopolitického vlivu v konkurenci s USA, EU a Čínou.</a:t>
            </a:r>
          </a:p>
          <a:p>
            <a:pPr>
              <a:buNone/>
            </a:pPr>
            <a:r>
              <a:rPr lang="cs-CZ" b="1" dirty="0"/>
              <a:t>Ekonomické zájmy</a:t>
            </a:r>
            <a:r>
              <a:rPr lang="cs-CZ" dirty="0"/>
              <a:t>: přístup ke strategickým surovinám (zlato, diamanty, ropa, uran).</a:t>
            </a:r>
          </a:p>
          <a:p>
            <a:pPr marL="0" indent="0">
              <a:buNone/>
            </a:pPr>
            <a:r>
              <a:rPr lang="cs-CZ" b="1" dirty="0"/>
              <a:t>Bezpečnostní spolupráce</a:t>
            </a:r>
            <a:r>
              <a:rPr lang="cs-CZ" dirty="0"/>
              <a:t>: partnerství s režimy, které čelí vnitřní opozici nebo západní izolaci.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804149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1724FB-0119-EEB3-5D12-AB0D6F49E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Středoafrická republika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E1B0E20-2101-54A2-C869-1C4F086DE5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/>
              <a:t>Rok vstupu</a:t>
            </a:r>
            <a:r>
              <a:rPr lang="cs-CZ" dirty="0"/>
              <a:t>: 2018</a:t>
            </a:r>
          </a:p>
          <a:p>
            <a:pPr>
              <a:buNone/>
            </a:pPr>
            <a:r>
              <a:rPr lang="cs-CZ" b="1" dirty="0"/>
              <a:t>Role</a:t>
            </a:r>
            <a:r>
              <a:rPr lang="cs-CZ" dirty="0"/>
              <a:t>: ochrana prezidenta </a:t>
            </a:r>
            <a:r>
              <a:rPr lang="cs-CZ" dirty="0" err="1"/>
              <a:t>Touadéry</a:t>
            </a:r>
            <a:r>
              <a:rPr lang="cs-CZ" dirty="0"/>
              <a:t>, výcvik armády, boj proti povstalcům.</a:t>
            </a:r>
          </a:p>
          <a:p>
            <a:pPr>
              <a:buNone/>
            </a:pPr>
            <a:r>
              <a:rPr lang="cs-CZ" b="1" dirty="0"/>
              <a:t>Ekonomické zisky</a:t>
            </a:r>
            <a:r>
              <a:rPr lang="cs-CZ" dirty="0"/>
              <a:t>: přístup k dolům na zlato a diamanty skrze firmy napojené na Wagner (např. </a:t>
            </a:r>
            <a:r>
              <a:rPr lang="cs-CZ" dirty="0" err="1"/>
              <a:t>Lobaye</a:t>
            </a:r>
            <a:r>
              <a:rPr lang="cs-CZ" dirty="0"/>
              <a:t> Invest).</a:t>
            </a:r>
          </a:p>
          <a:p>
            <a:pPr marL="0" indent="0">
              <a:buNone/>
            </a:pPr>
            <a:r>
              <a:rPr lang="cs-CZ" b="1" dirty="0"/>
              <a:t>Propaganda</a:t>
            </a:r>
            <a:r>
              <a:rPr lang="cs-CZ" dirty="0"/>
              <a:t>: šíření proruského narativu prostřednictvím médií a sociálních sítí.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6517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Geografické zajímavosti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Nil – </a:t>
            </a:r>
            <a:r>
              <a:rPr dirty="0" err="1"/>
              <a:t>nejdelší</a:t>
            </a:r>
            <a:r>
              <a:rPr dirty="0"/>
              <a:t> </a:t>
            </a:r>
            <a:r>
              <a:rPr dirty="0" err="1"/>
              <a:t>řeka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Kilimandžáro</a:t>
            </a:r>
            <a:r>
              <a:rPr dirty="0"/>
              <a:t> – </a:t>
            </a:r>
            <a:r>
              <a:rPr dirty="0" err="1"/>
              <a:t>nejvyšší</a:t>
            </a:r>
            <a:r>
              <a:rPr dirty="0"/>
              <a:t> hora (5 895 m)</a:t>
            </a:r>
          </a:p>
          <a:p>
            <a:pPr marL="0" indent="0">
              <a:buNone/>
            </a:pPr>
            <a:r>
              <a:rPr dirty="0"/>
              <a:t>• Sahara – </a:t>
            </a:r>
            <a:r>
              <a:rPr dirty="0" err="1"/>
              <a:t>největší</a:t>
            </a:r>
            <a:r>
              <a:rPr dirty="0"/>
              <a:t> </a:t>
            </a:r>
            <a:r>
              <a:rPr dirty="0" err="1"/>
              <a:t>poušť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Velká</a:t>
            </a:r>
            <a:r>
              <a:rPr dirty="0"/>
              <a:t> </a:t>
            </a:r>
            <a:r>
              <a:rPr dirty="0" err="1"/>
              <a:t>jezera</a:t>
            </a:r>
            <a:r>
              <a:rPr dirty="0"/>
              <a:t>: </a:t>
            </a:r>
            <a:r>
              <a:rPr dirty="0" err="1"/>
              <a:t>Viktoriino</a:t>
            </a:r>
            <a:r>
              <a:rPr dirty="0"/>
              <a:t>, Tanganika, Malawi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DFF2EC-9DBE-1AEB-A1C9-2EBB0BE90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Mali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39DEFC-F86E-0EBB-A0FE-ED3A9B83F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/>
              <a:t>Rok vstupu</a:t>
            </a:r>
            <a:r>
              <a:rPr lang="cs-CZ" dirty="0"/>
              <a:t>: 2021</a:t>
            </a:r>
          </a:p>
          <a:p>
            <a:pPr>
              <a:buNone/>
            </a:pPr>
            <a:r>
              <a:rPr lang="cs-CZ" b="1" dirty="0"/>
              <a:t>Důvod</a:t>
            </a:r>
            <a:r>
              <a:rPr lang="cs-CZ" dirty="0"/>
              <a:t>: po odchodu francouzských jednotek nahradili Wagnerovci francouzskou přítomnost.</a:t>
            </a:r>
          </a:p>
          <a:p>
            <a:pPr>
              <a:buNone/>
            </a:pPr>
            <a:r>
              <a:rPr lang="cs-CZ" b="1" dirty="0"/>
              <a:t>Role</a:t>
            </a:r>
            <a:r>
              <a:rPr lang="cs-CZ" dirty="0"/>
              <a:t>: boj proti islamistickým skupinám, ochrana režimu.</a:t>
            </a:r>
          </a:p>
          <a:p>
            <a:pPr marL="0" indent="0">
              <a:buNone/>
            </a:pPr>
            <a:r>
              <a:rPr lang="cs-CZ" b="1" dirty="0"/>
              <a:t>Obvinění</a:t>
            </a:r>
            <a:r>
              <a:rPr lang="cs-CZ" dirty="0"/>
              <a:t>: účast na masakrech civilistů (např. v Moura, 2022).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771231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7398A2-B515-AACB-D3EB-3D62638C2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Libye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23CDE4-65A8-9222-4651-D94368048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b="1" dirty="0"/>
              <a:t>Od roku</a:t>
            </a:r>
            <a:r>
              <a:rPr lang="cs-CZ" dirty="0"/>
              <a:t>: 2019</a:t>
            </a:r>
          </a:p>
          <a:p>
            <a:pPr>
              <a:buNone/>
            </a:pPr>
            <a:r>
              <a:rPr lang="cs-CZ" b="1" dirty="0"/>
              <a:t>Role</a:t>
            </a:r>
            <a:r>
              <a:rPr lang="cs-CZ" dirty="0"/>
              <a:t>: podpora generála </a:t>
            </a:r>
            <a:r>
              <a:rPr lang="cs-CZ" dirty="0" err="1"/>
              <a:t>Haftara</a:t>
            </a:r>
            <a:r>
              <a:rPr lang="cs-CZ" dirty="0"/>
              <a:t> v občanské válce proti mezinárodně uznané vládě.</a:t>
            </a:r>
          </a:p>
          <a:p>
            <a:pPr marL="0" indent="0">
              <a:buNone/>
            </a:pPr>
            <a:r>
              <a:rPr lang="cs-CZ" b="1" dirty="0"/>
              <a:t>Aktivity</a:t>
            </a:r>
            <a:r>
              <a:rPr lang="cs-CZ" dirty="0"/>
              <a:t>: nasazení žoldnéřů, dodávky zbraní, výstavba obranných struktur.</a:t>
            </a:r>
          </a:p>
          <a:p>
            <a:pPr>
              <a:buNone/>
            </a:pPr>
            <a:r>
              <a:rPr lang="cs-CZ" b="1" dirty="0"/>
              <a:t>Role</a:t>
            </a:r>
            <a:r>
              <a:rPr lang="cs-CZ" dirty="0"/>
              <a:t>: spolupráce s vojenským režimem, ochrana těžby zlata.</a:t>
            </a:r>
          </a:p>
          <a:p>
            <a:pPr marL="0" indent="0">
              <a:buNone/>
            </a:pPr>
            <a:r>
              <a:rPr lang="cs-CZ" b="1" dirty="0"/>
              <a:t>Obvinění</a:t>
            </a:r>
            <a:r>
              <a:rPr lang="cs-CZ" dirty="0"/>
              <a:t>: podpora obou stran konfliktu (RSF i armády) za účelem udržení chaosu a vlivu.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234969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F013C9-484B-1DA7-28F9-43FA42EF8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Súdan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BD6C946-4AA5-B197-7F10-621807A26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/>
              <a:t>Role</a:t>
            </a:r>
            <a:r>
              <a:rPr lang="cs-CZ" dirty="0"/>
              <a:t>: spolupráce s vojenským režimem, ochrana těžby zlata.</a:t>
            </a:r>
          </a:p>
          <a:p>
            <a:pPr marL="0" indent="0">
              <a:buNone/>
            </a:pPr>
            <a:r>
              <a:rPr lang="cs-CZ" b="1" dirty="0"/>
              <a:t>Obvinění</a:t>
            </a:r>
            <a:r>
              <a:rPr lang="cs-CZ" dirty="0"/>
              <a:t>: podpora obou stran konfliktu (RSF i armády) za účelem udržení chaosu a vlivu.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523324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C3433E-3953-4EFA-ADC3-FFFFE9B51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Dopady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3AF4ED-9329-B9FC-6E44-CCCE1F1CC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Působení Wagnerovy skupiny v Africe je příkladem moderního neokolonialismu ve vojenské formě. </a:t>
            </a:r>
          </a:p>
          <a:p>
            <a:pPr marL="0" indent="0">
              <a:buNone/>
            </a:pPr>
            <a:r>
              <a:rPr lang="cs-CZ" dirty="0"/>
              <a:t>Pro Rusko představuje levný a flexibilní nástroj geopolitického vlivu. </a:t>
            </a:r>
          </a:p>
          <a:p>
            <a:pPr marL="0" indent="0">
              <a:buNone/>
            </a:pPr>
            <a:r>
              <a:rPr lang="cs-CZ" dirty="0"/>
              <a:t>Pro africké státy často krátkodobou "stabilitu", která však vede k dlouhodobé závislosti, násilí a vykořisťován</a:t>
            </a:r>
          </a:p>
        </p:txBody>
      </p:sp>
    </p:spTree>
    <p:extLst>
      <p:ext uri="{BB962C8B-B14F-4D97-AF65-F5344CB8AC3E}">
        <p14:creationId xmlns:p14="http://schemas.microsoft.com/office/powerpoint/2010/main" val="176964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Ekonomika a zdroje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Bohatá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suroviny</a:t>
            </a:r>
            <a:r>
              <a:rPr dirty="0"/>
              <a:t>: </a:t>
            </a:r>
            <a:r>
              <a:rPr dirty="0" err="1"/>
              <a:t>ropa</a:t>
            </a:r>
            <a:r>
              <a:rPr dirty="0"/>
              <a:t>, </a:t>
            </a:r>
            <a:r>
              <a:rPr dirty="0" err="1"/>
              <a:t>zlato</a:t>
            </a:r>
            <a:r>
              <a:rPr dirty="0"/>
              <a:t>, </a:t>
            </a:r>
            <a:r>
              <a:rPr dirty="0" err="1"/>
              <a:t>diamanty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Rozdíly</a:t>
            </a:r>
            <a:r>
              <a:rPr dirty="0"/>
              <a:t> </a:t>
            </a:r>
            <a:r>
              <a:rPr dirty="0" err="1"/>
              <a:t>mezi</a:t>
            </a:r>
            <a:r>
              <a:rPr dirty="0"/>
              <a:t> </a:t>
            </a:r>
            <a:r>
              <a:rPr dirty="0" err="1"/>
              <a:t>státy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Potenciál</a:t>
            </a:r>
            <a:r>
              <a:rPr dirty="0"/>
              <a:t> v </a:t>
            </a:r>
            <a:r>
              <a:rPr dirty="0" err="1"/>
              <a:t>obnovitelných</a:t>
            </a:r>
            <a:r>
              <a:rPr dirty="0"/>
              <a:t> </a:t>
            </a:r>
            <a:r>
              <a:rPr dirty="0" err="1"/>
              <a:t>zdrojích</a:t>
            </a:r>
            <a:r>
              <a:rPr dirty="0"/>
              <a:t> a </a:t>
            </a:r>
            <a:r>
              <a:rPr dirty="0" err="1"/>
              <a:t>technologiích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Politika a společnost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Různé</a:t>
            </a:r>
            <a:r>
              <a:rPr dirty="0"/>
              <a:t> </a:t>
            </a:r>
            <a:r>
              <a:rPr dirty="0" err="1"/>
              <a:t>formy</a:t>
            </a:r>
            <a:r>
              <a:rPr dirty="0"/>
              <a:t> </a:t>
            </a:r>
            <a:r>
              <a:rPr dirty="0" err="1"/>
              <a:t>vlády</a:t>
            </a:r>
            <a:endParaRPr dirty="0"/>
          </a:p>
          <a:p>
            <a:r>
              <a:rPr dirty="0" err="1"/>
              <a:t>Výzvy</a:t>
            </a:r>
            <a:r>
              <a:rPr dirty="0"/>
              <a:t>: </a:t>
            </a:r>
            <a:r>
              <a:rPr dirty="0" err="1"/>
              <a:t>chudoba</a:t>
            </a:r>
            <a:r>
              <a:rPr dirty="0"/>
              <a:t>, </a:t>
            </a:r>
            <a:r>
              <a:rPr dirty="0" err="1"/>
              <a:t>korupce</a:t>
            </a:r>
            <a:r>
              <a:rPr dirty="0"/>
              <a:t>, </a:t>
            </a:r>
            <a:r>
              <a:rPr dirty="0" err="1"/>
              <a:t>klimatické</a:t>
            </a:r>
            <a:r>
              <a:rPr dirty="0"/>
              <a:t> </a:t>
            </a:r>
            <a:r>
              <a:rPr dirty="0" err="1"/>
              <a:t>změny</a:t>
            </a:r>
            <a:endParaRPr dirty="0"/>
          </a:p>
          <a:p>
            <a:r>
              <a:rPr dirty="0" err="1"/>
              <a:t>Příležitosti</a:t>
            </a:r>
            <a:r>
              <a:rPr dirty="0"/>
              <a:t>: </a:t>
            </a:r>
            <a:r>
              <a:rPr dirty="0" err="1"/>
              <a:t>mladá</a:t>
            </a:r>
            <a:r>
              <a:rPr dirty="0"/>
              <a:t> populace, </a:t>
            </a:r>
            <a:r>
              <a:rPr dirty="0" err="1"/>
              <a:t>startupy</a:t>
            </a:r>
            <a:r>
              <a:rPr dirty="0"/>
              <a:t>, </a:t>
            </a:r>
            <a:r>
              <a:rPr dirty="0" err="1"/>
              <a:t>kultura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Historie Libye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Stručný přehled od starověku po současnost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2426</Words>
  <Application>Microsoft Macintosh PowerPoint</Application>
  <PresentationFormat>Předvádění na obrazovce (4:3)</PresentationFormat>
  <Paragraphs>271</Paragraphs>
  <Slides>63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63</vt:i4>
      </vt:variant>
    </vt:vector>
  </HeadingPairs>
  <TitlesOfParts>
    <vt:vector size="66" baseType="lpstr">
      <vt:lpstr>Arial</vt:lpstr>
      <vt:lpstr>Calibri</vt:lpstr>
      <vt:lpstr>Office Theme</vt:lpstr>
      <vt:lpstr>Afrika – Základní údaje</vt:lpstr>
      <vt:lpstr>Rozloha Afriky</vt:lpstr>
      <vt:lpstr>Obyvatelstvo</vt:lpstr>
      <vt:lpstr>Státy a jazyky</vt:lpstr>
      <vt:lpstr>Náboženství</vt:lpstr>
      <vt:lpstr>Geografické zajímavosti</vt:lpstr>
      <vt:lpstr>Ekonomika a zdroje</vt:lpstr>
      <vt:lpstr>Politika a společnost</vt:lpstr>
      <vt:lpstr>Historie Libye</vt:lpstr>
      <vt:lpstr>Starověk</vt:lpstr>
      <vt:lpstr>Středověk a islám</vt:lpstr>
      <vt:lpstr>Politika velmocí</vt:lpstr>
      <vt:lpstr>Maloasisjká dohoda</vt:lpstr>
      <vt:lpstr>Důsledky dohody</vt:lpstr>
      <vt:lpstr>Italská kolonizace (1911–1943)</vt:lpstr>
      <vt:lpstr>Druhá světová válka</vt:lpstr>
      <vt:lpstr>Nezávislost (1951)</vt:lpstr>
      <vt:lpstr>Kaddáfího éra (1969–2011)</vt:lpstr>
      <vt:lpstr>Muammar Kaddáfí</vt:lpstr>
      <vt:lpstr>Podpora SSSR</vt:lpstr>
      <vt:lpstr>Třetí teorie</vt:lpstr>
      <vt:lpstr>Podpora terorismu</vt:lpstr>
      <vt:lpstr>Arabské jaro (2011)</vt:lpstr>
      <vt:lpstr>Občanská válka a dnešek</vt:lpstr>
      <vt:lpstr>Rozdělení Libye</vt:lpstr>
      <vt:lpstr>Rozdělení Libye</vt:lpstr>
      <vt:lpstr>Generál Chalífa Haftar</vt:lpstr>
      <vt:lpstr>Politická situace </vt:lpstr>
      <vt:lpstr>Vojenské operace v Mali (2023–2025)</vt:lpstr>
      <vt:lpstr>Assimi Goita</vt:lpstr>
      <vt:lpstr>Politické reformy</vt:lpstr>
      <vt:lpstr>Výcviková mise EU EUTM Mali (2013–2024)</vt:lpstr>
      <vt:lpstr>Operace Barkhane a Task Force Takuba (2020–2022)</vt:lpstr>
      <vt:lpstr>Mise OSN MINUSMA (od 2013)</vt:lpstr>
      <vt:lpstr>Výcviková mise EU v Mali (EUTM)</vt:lpstr>
      <vt:lpstr>Stabilizační mise OSN v Mali (MINUSMA)</vt:lpstr>
      <vt:lpstr>Operace Barkhane a Task Force Takuba</vt:lpstr>
      <vt:lpstr>Ofenziva v Kidalu (říjen–prosinec 2023)</vt:lpstr>
      <vt:lpstr>Bitva u Tinzaouatenu (červenec 2024)</vt:lpstr>
      <vt:lpstr>Útok v Labbezanze (prosinec 2023)</vt:lpstr>
      <vt:lpstr>Geopolitický kontext</vt:lpstr>
      <vt:lpstr>Současná situace (2025)</vt:lpstr>
      <vt:lpstr>Česká účast v Mali a převrat v Nigeru</vt:lpstr>
      <vt:lpstr>Převrat v Nigeru (26. 7. 2023)</vt:lpstr>
      <vt:lpstr>Důvody převratu</vt:lpstr>
      <vt:lpstr>Mezinárodní reakce</vt:lpstr>
      <vt:lpstr>Válka v Sudánu</vt:lpstr>
      <vt:lpstr>Důsledky války</vt:lpstr>
      <vt:lpstr>Demokratická republika Kongo: Ofenziva M23 a regionální napětí</vt:lpstr>
      <vt:lpstr>Etiopie: Napětí na hranici s Eritreou</vt:lpstr>
      <vt:lpstr>Další konflikty v Africe</vt:lpstr>
      <vt:lpstr>Války v Jemenu</vt:lpstr>
      <vt:lpstr>Bezpečnostní dopady</vt:lpstr>
      <vt:lpstr>Americká vojenská odpověď</vt:lpstr>
      <vt:lpstr>Dopady </vt:lpstr>
      <vt:lpstr>Mezinárodní dopady</vt:lpstr>
      <vt:lpstr>Wagnerova skupina</vt:lpstr>
      <vt:lpstr>Motivace pro působení v Africe</vt:lpstr>
      <vt:lpstr>Středoafrická republika</vt:lpstr>
      <vt:lpstr>Mali </vt:lpstr>
      <vt:lpstr>Libye</vt:lpstr>
      <vt:lpstr>Súdan </vt:lpstr>
      <vt:lpstr>Dopady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Home Office</cp:lastModifiedBy>
  <cp:revision>4</cp:revision>
  <dcterms:created xsi:type="dcterms:W3CDTF">2013-01-27T09:14:16Z</dcterms:created>
  <dcterms:modified xsi:type="dcterms:W3CDTF">2025-04-15T06:13:38Z</dcterms:modified>
  <cp:category/>
</cp:coreProperties>
</file>