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71"/>
  </p:notesMasterIdLst>
  <p:handoutMasterIdLst>
    <p:handoutMasterId r:id="rId72"/>
  </p:handoutMasterIdLst>
  <p:sldIdLst>
    <p:sldId id="267" r:id="rId4"/>
    <p:sldId id="593" r:id="rId5"/>
    <p:sldId id="615" r:id="rId6"/>
    <p:sldId id="604" r:id="rId7"/>
    <p:sldId id="616" r:id="rId8"/>
    <p:sldId id="594" r:id="rId9"/>
    <p:sldId id="576" r:id="rId10"/>
    <p:sldId id="577" r:id="rId11"/>
    <p:sldId id="578" r:id="rId12"/>
    <p:sldId id="605" r:id="rId13"/>
    <p:sldId id="606" r:id="rId14"/>
    <p:sldId id="607" r:id="rId15"/>
    <p:sldId id="608" r:id="rId16"/>
    <p:sldId id="609" r:id="rId17"/>
    <p:sldId id="562" r:id="rId18"/>
    <p:sldId id="277" r:id="rId19"/>
    <p:sldId id="585" r:id="rId20"/>
    <p:sldId id="586" r:id="rId21"/>
    <p:sldId id="587" r:id="rId22"/>
    <p:sldId id="588" r:id="rId23"/>
    <p:sldId id="583" r:id="rId24"/>
    <p:sldId id="584" r:id="rId25"/>
    <p:sldId id="272" r:id="rId26"/>
    <p:sldId id="273" r:id="rId27"/>
    <p:sldId id="292" r:id="rId28"/>
    <p:sldId id="581" r:id="rId29"/>
    <p:sldId id="580" r:id="rId30"/>
    <p:sldId id="614" r:id="rId31"/>
    <p:sldId id="582" r:id="rId32"/>
    <p:sldId id="653" r:id="rId33"/>
    <p:sldId id="620" r:id="rId34"/>
    <p:sldId id="618" r:id="rId35"/>
    <p:sldId id="619" r:id="rId36"/>
    <p:sldId id="621" r:id="rId37"/>
    <p:sldId id="622" r:id="rId38"/>
    <p:sldId id="623" r:id="rId39"/>
    <p:sldId id="624" r:id="rId40"/>
    <p:sldId id="625" r:id="rId41"/>
    <p:sldId id="626" r:id="rId42"/>
    <p:sldId id="627" r:id="rId43"/>
    <p:sldId id="628" r:id="rId44"/>
    <p:sldId id="648" r:id="rId45"/>
    <p:sldId id="649" r:id="rId46"/>
    <p:sldId id="632" r:id="rId47"/>
    <p:sldId id="651" r:id="rId48"/>
    <p:sldId id="652" r:id="rId49"/>
    <p:sldId id="650" r:id="rId50"/>
    <p:sldId id="636" r:id="rId51"/>
    <p:sldId id="637" r:id="rId52"/>
    <p:sldId id="638" r:id="rId53"/>
    <p:sldId id="639" r:id="rId54"/>
    <p:sldId id="640" r:id="rId55"/>
    <p:sldId id="641" r:id="rId56"/>
    <p:sldId id="642" r:id="rId57"/>
    <p:sldId id="643" r:id="rId58"/>
    <p:sldId id="644" r:id="rId59"/>
    <p:sldId id="645" r:id="rId60"/>
    <p:sldId id="646" r:id="rId61"/>
    <p:sldId id="647" r:id="rId62"/>
    <p:sldId id="654" r:id="rId63"/>
    <p:sldId id="287" r:id="rId64"/>
    <p:sldId id="286" r:id="rId65"/>
    <p:sldId id="612" r:id="rId66"/>
    <p:sldId id="271" r:id="rId67"/>
    <p:sldId id="610" r:id="rId68"/>
    <p:sldId id="611" r:id="rId69"/>
    <p:sldId id="268" r:id="rId7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2" autoAdjust="0"/>
    <p:restoredTop sz="95928"/>
  </p:normalViewPr>
  <p:slideViewPr>
    <p:cSldViewPr snapToGrid="0">
      <p:cViewPr varScale="1">
        <p:scale>
          <a:sx n="112" d="100"/>
          <a:sy n="112" d="100"/>
        </p:scale>
        <p:origin x="-522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'[Graf v aplikaci Microsoft PowerPoint]List1'!$C$2</c:f>
              <c:strCache>
                <c:ptCount val="1"/>
                <c:pt idx="0">
                  <c:v>Austria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PowerPoint]List1'!$D$2:$AG$2</c:f>
              <c:numCache>
                <c:formatCode>General</c:formatCode>
                <c:ptCount val="30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  <c:pt idx="27">
                  <c:v>7.1</c:v>
                </c:pt>
                <c:pt idx="28">
                  <c:v>6.7</c:v>
                </c:pt>
                <c:pt idx="29">
                  <c:v>6.9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'[Graf v aplikaci Microsoft PowerPoint]List1'!$C$3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PowerPoint]List1'!$D$3:$AG$3</c:f>
              <c:numCache>
                <c:formatCode>General</c:formatCode>
                <c:ptCount val="30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  <c:pt idx="27">
                  <c:v>7.1</c:v>
                </c:pt>
                <c:pt idx="28">
                  <c:v>7.1</c:v>
                </c:pt>
                <c:pt idx="29">
                  <c:v>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'[Graf v aplikaci Microsoft PowerPoint]List1'!$C$4</c:f>
              <c:strCache>
                <c:ptCount val="1"/>
                <c:pt idx="0">
                  <c:v>Estonia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PowerPoint]List1'!$D$4:$AG$4</c:f>
              <c:numCache>
                <c:formatCode>General</c:formatCode>
                <c:ptCount val="30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  <c:pt idx="27">
                  <c:v>7.6</c:v>
                </c:pt>
                <c:pt idx="28">
                  <c:v>7.6</c:v>
                </c:pt>
                <c:pt idx="29">
                  <c:v>7.6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'[Graf v aplikaci Microsoft PowerPoint]List1'!$C$5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PowerPoint]List1'!$D$5:$AG$5</c:f>
              <c:numCache>
                <c:formatCode>General</c:formatCode>
                <c:ptCount val="30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  <c:pt idx="27">
                  <c:v>5.6</c:v>
                </c:pt>
                <c:pt idx="28">
                  <c:v>6</c:v>
                </c:pt>
                <c:pt idx="29">
                  <c:v>5.8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'[Graf v aplikaci Microsoft PowerPoint]List1'!$C$6</c:f>
              <c:strCache>
                <c:ptCount val="1"/>
                <c:pt idx="0">
                  <c:v>Poland</c:v>
                </c:pt>
              </c:strCache>
            </c:strRef>
          </c:tx>
          <c:spPr>
            <a:ln>
              <a:solidFill>
                <a:srgbClr val="10C22E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PowerPoint]List1'!$D$6:$AG$6</c:f>
              <c:numCache>
                <c:formatCode>General</c:formatCode>
                <c:ptCount val="30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  <c:pt idx="27">
                  <c:v>5.4</c:v>
                </c:pt>
                <c:pt idx="28">
                  <c:v>5.3</c:v>
                </c:pt>
                <c:pt idx="29">
                  <c:v>5.3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'[Graf v aplikaci Microsoft PowerPoint]List1'!$C$7</c:f>
              <c:strCache>
                <c:ptCount val="1"/>
                <c:pt idx="0">
                  <c:v>Hungary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PowerPoint]List1'!$D$7:$AG$7</c:f>
              <c:numCache>
                <c:formatCode>General</c:formatCode>
                <c:ptCount val="30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  <c:pt idx="27">
                  <c:v>4.2</c:v>
                </c:pt>
                <c:pt idx="28">
                  <c:v>4.0999999999999996</c:v>
                </c:pt>
                <c:pt idx="29">
                  <c:v>4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'[Graf v aplikaci Microsoft PowerPoint]List1'!$C$8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PowerPoint]List1'!$D$8:$AG$8</c:f>
              <c:numCache>
                <c:formatCode>General</c:formatCode>
                <c:ptCount val="30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  <c:pt idx="27">
                  <c:v>5.7</c:v>
                </c:pt>
                <c:pt idx="28">
                  <c:v>5.6</c:v>
                </c:pt>
                <c:pt idx="29">
                  <c:v>5.9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'[Graf v aplikaci Microsoft PowerPoint]List1'!$C$9</c:f>
              <c:strCache>
                <c:ptCount val="1"/>
                <c:pt idx="0">
                  <c:v>Slovakia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PowerPoint]List1'!$D$9:$AG$9</c:f>
              <c:numCache>
                <c:formatCode>General</c:formatCode>
                <c:ptCount val="30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  <c:pt idx="27">
                  <c:v>5.4</c:v>
                </c:pt>
                <c:pt idx="28">
                  <c:v>4.9000000000000004</c:v>
                </c:pt>
                <c:pt idx="29">
                  <c:v>4.8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'[Graf v aplikaci Microsoft PowerPoint]List1'!$C$10</c:f>
              <c:strCache>
                <c:ptCount val="1"/>
                <c:pt idx="0">
                  <c:v>Italy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PowerPoint]List1'!$D$10:$AG$10</c:f>
              <c:numCache>
                <c:formatCode>General</c:formatCode>
                <c:ptCount val="30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  <c:pt idx="27">
                  <c:v>5.6</c:v>
                </c:pt>
                <c:pt idx="28">
                  <c:v>5.4</c:v>
                </c:pt>
                <c:pt idx="29">
                  <c:v>5.3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'[Graf v aplikaci Microsoft PowerPoint]List1'!$C$11</c:f>
              <c:strCache>
                <c:ptCount val="1"/>
                <c:pt idx="0">
                  <c:v>Ukraine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PowerPoint]List1'!$D$11:$AG$11</c:f>
              <c:numCache>
                <c:formatCode>General</c:formatCode>
                <c:ptCount val="30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  <c:pt idx="27">
                  <c:v>3.6</c:v>
                </c:pt>
                <c:pt idx="28">
                  <c:v>3.5</c:v>
                </c:pt>
                <c:pt idx="29">
                  <c:v>3.6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'[Graf v aplikaci Microsoft PowerPoint]List1'!$C$12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PowerPoint]List1'!$D$12:$AG$12</c:f>
              <c:numCache>
                <c:formatCode>General</c:formatCode>
                <c:ptCount val="30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  <c:pt idx="27">
                  <c:v>2.6</c:v>
                </c:pt>
                <c:pt idx="28">
                  <c:v>2.2000000000000002</c:v>
                </c:pt>
                <c:pt idx="29">
                  <c:v>2.2000000000000002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'[Graf v aplikaci Microsoft PowerPoint]List1'!$C$13</c:f>
              <c:strCache>
                <c:ptCount val="1"/>
                <c:pt idx="0">
                  <c:v>EU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PowerPoint]List1'!$D$13:$AG$13</c:f>
              <c:numCache>
                <c:formatCode>General</c:formatCode>
                <c:ptCount val="30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  <c:pt idx="27">
                  <c:v>6.4</c:v>
                </c:pt>
                <c:pt idx="28">
                  <c:v>6.2</c:v>
                </c:pt>
                <c:pt idx="29">
                  <c:v>6.2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191296"/>
        <c:axId val="41192832"/>
      </c:lineChart>
      <c:catAx>
        <c:axId val="4119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192832"/>
        <c:crosses val="autoZero"/>
        <c:auto val="1"/>
        <c:lblAlgn val="ctr"/>
        <c:lblOffset val="100"/>
        <c:noMultiLvlLbl val="0"/>
      </c:catAx>
      <c:valAx>
        <c:axId val="41192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1912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cs-CZ"/>
        </a:p>
      </dgm:t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FA4FC2E5-2048-45BF-8D4A-396670D133A2}" type="presOf" srcId="{F82DD707-62B5-461A-AD2A-734833DB5CAF}" destId="{70277418-AA22-4B43-8311-6AA6ACFF4F35}" srcOrd="1" destOrd="0" presId="urn:microsoft.com/office/officeart/2005/8/layout/venn1"/>
    <dgm:cxn modelId="{3BA802F8-E380-4F18-A192-DADAF1DD1E17}" type="presOf" srcId="{6EA8DAA0-6FAE-4B16-84FA-5FD8A774DC05}" destId="{4666C468-3AE9-42B1-888F-068D0981B269}" srcOrd="1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0098CA4E-F7C6-4EFC-AB03-13D76D424226}" type="presOf" srcId="{51802530-7BB3-4EFA-B51C-D252D875C9AD}" destId="{AFE8AA75-9753-4702-AF5A-FAA88E977D4B}" srcOrd="1" destOrd="0" presId="urn:microsoft.com/office/officeart/2005/8/layout/venn1"/>
    <dgm:cxn modelId="{3D9A1F83-B86F-4C83-B192-611396B61A5A}" type="presOf" srcId="{5ECF6E09-560A-4D5E-BA7B-12B246262B1F}" destId="{CA8A9D64-6163-42CF-991B-73A67AE5306E}" srcOrd="0" destOrd="0" presId="urn:microsoft.com/office/officeart/2005/8/layout/venn1"/>
    <dgm:cxn modelId="{7FCDEA5A-18D8-4689-89FD-E894B808E74C}" type="presOf" srcId="{6EA8DAA0-6FAE-4B16-84FA-5FD8A774DC05}" destId="{6F5F9CA2-563E-4754-8177-4D40F928DAAD}" srcOrd="0" destOrd="0" presId="urn:microsoft.com/office/officeart/2005/8/layout/venn1"/>
    <dgm:cxn modelId="{0970AA4F-4DF7-462C-9B28-E67113493652}" type="presOf" srcId="{51802530-7BB3-4EFA-B51C-D252D875C9AD}" destId="{5DCB87E8-A19C-46D0-BD70-17CD2E1897E6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06BC1E52-DDD2-4CE2-84BA-6F08BFED01A9}" type="presOf" srcId="{46A4C596-ECD6-4E00-95F4-2A7139DC8A00}" destId="{CCAA8A54-0872-4A3F-9DBF-B493E42FF604}" srcOrd="0" destOrd="0" presId="urn:microsoft.com/office/officeart/2005/8/layout/venn1"/>
    <dgm:cxn modelId="{7F20F2A4-77EC-4908-A348-B64B112D655E}" type="presOf" srcId="{F82DD707-62B5-461A-AD2A-734833DB5CAF}" destId="{DBF2D7B5-013A-4723-B2B6-7D827FD7E4C0}" srcOrd="0" destOrd="0" presId="urn:microsoft.com/office/officeart/2005/8/layout/venn1"/>
    <dgm:cxn modelId="{26EC27D1-1301-4CE0-B588-6189D99450EF}" type="presOf" srcId="{46A4C596-ECD6-4E00-95F4-2A7139DC8A00}" destId="{AF6B197F-1034-427B-92C0-063C1050084B}" srcOrd="1" destOrd="0" presId="urn:microsoft.com/office/officeart/2005/8/layout/venn1"/>
    <dgm:cxn modelId="{95FFEF2E-47C5-4FCC-9ADA-D12935D3D258}" type="presParOf" srcId="{CA8A9D64-6163-42CF-991B-73A67AE5306E}" destId="{6F5F9CA2-563E-4754-8177-4D40F928DAAD}" srcOrd="0" destOrd="0" presId="urn:microsoft.com/office/officeart/2005/8/layout/venn1"/>
    <dgm:cxn modelId="{B2C5A4D4-B0F2-4AEC-A6AD-DF45956DAD7F}" type="presParOf" srcId="{CA8A9D64-6163-42CF-991B-73A67AE5306E}" destId="{4666C468-3AE9-42B1-888F-068D0981B269}" srcOrd="1" destOrd="0" presId="urn:microsoft.com/office/officeart/2005/8/layout/venn1"/>
    <dgm:cxn modelId="{8F9CFEDF-37DA-4456-B85A-359CBDD72B12}" type="presParOf" srcId="{CA8A9D64-6163-42CF-991B-73A67AE5306E}" destId="{CCAA8A54-0872-4A3F-9DBF-B493E42FF604}" srcOrd="2" destOrd="0" presId="urn:microsoft.com/office/officeart/2005/8/layout/venn1"/>
    <dgm:cxn modelId="{0FFB6492-38EB-4C4F-A8E7-1136A68E05A0}" type="presParOf" srcId="{CA8A9D64-6163-42CF-991B-73A67AE5306E}" destId="{AF6B197F-1034-427B-92C0-063C1050084B}" srcOrd="3" destOrd="0" presId="urn:microsoft.com/office/officeart/2005/8/layout/venn1"/>
    <dgm:cxn modelId="{C5BE131F-9F6A-48D1-B41B-8EA863821154}" type="presParOf" srcId="{CA8A9D64-6163-42CF-991B-73A67AE5306E}" destId="{5DCB87E8-A19C-46D0-BD70-17CD2E1897E6}" srcOrd="4" destOrd="0" presId="urn:microsoft.com/office/officeart/2005/8/layout/venn1"/>
    <dgm:cxn modelId="{74190948-12ED-4811-BB31-9FA029D01648}" type="presParOf" srcId="{CA8A9D64-6163-42CF-991B-73A67AE5306E}" destId="{AFE8AA75-9753-4702-AF5A-FAA88E977D4B}" srcOrd="5" destOrd="0" presId="urn:microsoft.com/office/officeart/2005/8/layout/venn1"/>
    <dgm:cxn modelId="{8D2D8FF4-62EA-483F-904D-0CBC97A4B38B}" type="presParOf" srcId="{CA8A9D64-6163-42CF-991B-73A67AE5306E}" destId="{DBF2D7B5-013A-4723-B2B6-7D827FD7E4C0}" srcOrd="6" destOrd="0" presId="urn:microsoft.com/office/officeart/2005/8/layout/venn1"/>
    <dgm:cxn modelId="{001738AC-3515-41E8-BBE9-5BA7338012FE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 custLinFactNeighborX="222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A731E70-F767-4390-8C1C-D1638B1E7C2C}" type="pres">
      <dgm:prSet presAssocID="{CA498CE0-53EC-455E-8A88-684CF9AFEB6F}" presName="rootConnector1" presStyleLbl="node1" presStyleIdx="0" presStyleCnt="0"/>
      <dgm:spPr/>
      <dgm:t>
        <a:bodyPr/>
        <a:lstStyle/>
        <a:p>
          <a:endParaRPr lang="cs-CZ"/>
        </a:p>
      </dgm:t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  <dgm:t>
        <a:bodyPr/>
        <a:lstStyle/>
        <a:p>
          <a:endParaRPr lang="cs-CZ"/>
        </a:p>
      </dgm:t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C040C1A-162D-4ECE-842B-7D5D09DCE1DF}" type="pres">
      <dgm:prSet presAssocID="{0FEA0A64-421E-4AA7-999F-998D8BEA7086}" presName="rootConnector" presStyleLbl="node2" presStyleIdx="0" presStyleCnt="3"/>
      <dgm:spPr/>
      <dgm:t>
        <a:bodyPr/>
        <a:lstStyle/>
        <a:p>
          <a:endParaRPr lang="cs-CZ"/>
        </a:p>
      </dgm:t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  <dgm:t>
        <a:bodyPr/>
        <a:lstStyle/>
        <a:p>
          <a:endParaRPr lang="cs-CZ"/>
        </a:p>
      </dgm:t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14E65B3-C330-4381-9091-77CC01C13177}" type="pres">
      <dgm:prSet presAssocID="{E194D6B5-EE3B-40FC-841F-8D0533940F2E}" presName="rootConnector" presStyleLbl="node2" presStyleIdx="1" presStyleCnt="3"/>
      <dgm:spPr/>
      <dgm:t>
        <a:bodyPr/>
        <a:lstStyle/>
        <a:p>
          <a:endParaRPr lang="cs-CZ"/>
        </a:p>
      </dgm:t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  <dgm:t>
        <a:bodyPr/>
        <a:lstStyle/>
        <a:p>
          <a:endParaRPr lang="cs-CZ"/>
        </a:p>
      </dgm:t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5C7DA61-B86B-45F2-8F71-CBAB8CBFB3C3}" type="pres">
      <dgm:prSet presAssocID="{896A6016-9D19-4858-96A6-FE613DB6F2BC}" presName="rootConnector" presStyleLbl="node2" presStyleIdx="2" presStyleCnt="3"/>
      <dgm:spPr/>
      <dgm:t>
        <a:bodyPr/>
        <a:lstStyle/>
        <a:p>
          <a:endParaRPr lang="cs-CZ"/>
        </a:p>
      </dgm:t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  <dgm:t>
        <a:bodyPr/>
        <a:lstStyle/>
        <a:p>
          <a:endParaRPr lang="cs-CZ"/>
        </a:p>
      </dgm:t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16D85AA-1232-4A24-BBC4-27198BE612E8}" type="pres">
      <dgm:prSet presAssocID="{9CD0C083-5530-4903-8025-4AE5D80731EC}" presName="rootConnector3" presStyleLbl="asst1" presStyleIdx="0" presStyleCnt="2"/>
      <dgm:spPr/>
      <dgm:t>
        <a:bodyPr/>
        <a:lstStyle/>
        <a:p>
          <a:endParaRPr lang="cs-CZ"/>
        </a:p>
      </dgm:t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  <dgm:t>
        <a:bodyPr/>
        <a:lstStyle/>
        <a:p>
          <a:endParaRPr lang="cs-CZ"/>
        </a:p>
      </dgm:t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5E3EC48-1E26-43B9-A8D1-A4C7BFBA26E8}" type="pres">
      <dgm:prSet presAssocID="{25C4CF07-2CD8-49A1-9690-4CBADD8AB23A}" presName="rootConnector3" presStyleLbl="asst1" presStyleIdx="1" presStyleCnt="2"/>
      <dgm:spPr/>
      <dgm:t>
        <a:bodyPr/>
        <a:lstStyle/>
        <a:p>
          <a:endParaRPr lang="cs-CZ"/>
        </a:p>
      </dgm:t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3BFDCFAB-FD59-4D37-8AED-E35D878C6CC3}" type="presOf" srcId="{CA498CE0-53EC-455E-8A88-684CF9AFEB6F}" destId="{0BC33BC4-14D7-4771-9B29-55AAF0983835}" srcOrd="0" destOrd="0" presId="urn:microsoft.com/office/officeart/2005/8/layout/orgChart1"/>
    <dgm:cxn modelId="{8C52C01F-5B73-4D09-8611-CBBB43781982}" type="presOf" srcId="{CA498CE0-53EC-455E-8A88-684CF9AFEB6F}" destId="{3A731E70-F767-4390-8C1C-D1638B1E7C2C}" srcOrd="1" destOrd="0" presId="urn:microsoft.com/office/officeart/2005/8/layout/orgChart1"/>
    <dgm:cxn modelId="{7EB985E9-6767-4E91-B91C-6C709CD56E19}" type="presOf" srcId="{C5E17741-3013-43AF-89BC-D3349E63D1F0}" destId="{54FAC420-65D2-4D24-8251-E163DBAE88C0}" srcOrd="0" destOrd="0" presId="urn:microsoft.com/office/officeart/2005/8/layout/orgChart1"/>
    <dgm:cxn modelId="{B0CD33E0-F9BE-45DD-8A1C-BA097DA446DA}" type="presOf" srcId="{0FEA0A64-421E-4AA7-999F-998D8BEA7086}" destId="{12D43910-F858-462D-8852-873D8561709E}" srcOrd="0" destOrd="0" presId="urn:microsoft.com/office/officeart/2005/8/layout/orgChart1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42D78ED9-8830-4FEF-8BC9-4052FD60BA82}" type="presOf" srcId="{514768E7-2DDA-4402-B9A1-1C5AF2023DA7}" destId="{BE644B2C-D8BA-49EB-ABCD-1C203F5EE3FD}" srcOrd="0" destOrd="0" presId="urn:microsoft.com/office/officeart/2005/8/layout/orgChart1"/>
    <dgm:cxn modelId="{DBFE24BF-E02A-49AC-9B13-D1E1F720C1F3}" type="presOf" srcId="{E194D6B5-EE3B-40FC-841F-8D0533940F2E}" destId="{214E65B3-C330-4381-9091-77CC01C13177}" srcOrd="1" destOrd="0" presId="urn:microsoft.com/office/officeart/2005/8/layout/orgChart1"/>
    <dgm:cxn modelId="{B271C77F-BD93-4ED8-8AEB-F9E21FEB1603}" type="presOf" srcId="{25C4CF07-2CD8-49A1-9690-4CBADD8AB23A}" destId="{75E3EC48-1E26-43B9-A8D1-A4C7BFBA26E8}" srcOrd="1" destOrd="0" presId="urn:microsoft.com/office/officeart/2005/8/layout/orgChart1"/>
    <dgm:cxn modelId="{773EE02E-66B5-4B81-A056-A6204B52419D}" type="presOf" srcId="{9CD0C083-5530-4903-8025-4AE5D80731EC}" destId="{EB7D2990-4BAA-4E9B-A643-A1E3481F094E}" srcOrd="0" destOrd="0" presId="urn:microsoft.com/office/officeart/2005/8/layout/orgChart1"/>
    <dgm:cxn modelId="{41F39EA9-98AC-4469-BD95-30A065188111}" type="presOf" srcId="{0FEA0A64-421E-4AA7-999F-998D8BEA7086}" destId="{5C040C1A-162D-4ECE-842B-7D5D09DCE1DF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2A1892EF-02F4-45FE-B578-5CC57DE4FC93}" type="presOf" srcId="{9150C4E1-0EFF-4F2A-88B9-8F18930C0544}" destId="{76A047FC-3E5D-433C-A384-1A7BE720F5E8}" srcOrd="0" destOrd="0" presId="urn:microsoft.com/office/officeart/2005/8/layout/orgChart1"/>
    <dgm:cxn modelId="{0DA25000-B452-4DBD-A851-395ADC33B9A3}" type="presOf" srcId="{9CD0C083-5530-4903-8025-4AE5D80731EC}" destId="{F16D85AA-1232-4A24-BBC4-27198BE612E8}" srcOrd="1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08709A8E-6476-4DDD-933C-C0C767D5E203}" type="presOf" srcId="{25C4CF07-2CD8-49A1-9690-4CBADD8AB23A}" destId="{1D85232C-B59D-47AE-BCFA-972A164A12DF}" srcOrd="0" destOrd="0" presId="urn:microsoft.com/office/officeart/2005/8/layout/orgChart1"/>
    <dgm:cxn modelId="{D0299754-96E2-457B-9227-10F07356A611}" type="presOf" srcId="{0FEE5D37-1AEC-4DCD-9D24-5C5D91171B92}" destId="{05D5D7BA-BFAC-4DC6-ACEE-3BCE53D0B19A}" srcOrd="0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687B4948-75E6-40B7-9323-23F3DA312BD0}" type="presOf" srcId="{896A6016-9D19-4858-96A6-FE613DB6F2BC}" destId="{55C7DA61-B86B-45F2-8F71-CBAB8CBFB3C3}" srcOrd="1" destOrd="0" presId="urn:microsoft.com/office/officeart/2005/8/layout/orgChart1"/>
    <dgm:cxn modelId="{82B14522-1B66-4B7C-A634-1233AE043CC0}" type="presOf" srcId="{896A6016-9D19-4858-96A6-FE613DB6F2BC}" destId="{B4C07C70-A24B-4FF3-995B-119EE2B8002E}" srcOrd="0" destOrd="0" presId="urn:microsoft.com/office/officeart/2005/8/layout/orgChart1"/>
    <dgm:cxn modelId="{703ADC23-5D4B-4ADC-A19E-F24C5C5D799B}" type="presOf" srcId="{5290FD02-B1B9-4CE4-AA76-D6EF8542225F}" destId="{A5D03E46-E08D-4EC2-B01A-C59E0865482A}" srcOrd="0" destOrd="0" presId="urn:microsoft.com/office/officeart/2005/8/layout/orgChart1"/>
    <dgm:cxn modelId="{02950E16-837E-4FEB-B6F2-E53DE699923F}" type="presOf" srcId="{DDFD8E76-0660-46FD-A72A-2905AF458D13}" destId="{D9D056FA-629F-44A5-9DAA-0D1FD7E46B64}" srcOrd="0" destOrd="0" presId="urn:microsoft.com/office/officeart/2005/8/layout/orgChart1"/>
    <dgm:cxn modelId="{1A12CAF1-0894-4495-8CAA-4E23E30752E2}" type="presOf" srcId="{E194D6B5-EE3B-40FC-841F-8D0533940F2E}" destId="{BD084463-C77A-4AA5-8C82-D8187FF969DF}" srcOrd="0" destOrd="0" presId="urn:microsoft.com/office/officeart/2005/8/layout/orgChart1"/>
    <dgm:cxn modelId="{E6F4BE5D-D371-4C90-ACE2-00934D557B07}" type="presParOf" srcId="{54FAC420-65D2-4D24-8251-E163DBAE88C0}" destId="{8D10F523-EC92-49D0-B803-2C6C0EAACCD0}" srcOrd="0" destOrd="0" presId="urn:microsoft.com/office/officeart/2005/8/layout/orgChart1"/>
    <dgm:cxn modelId="{BBD33143-25DF-43D2-8E7E-93FAFCC2DFDA}" type="presParOf" srcId="{8D10F523-EC92-49D0-B803-2C6C0EAACCD0}" destId="{2408C408-04C1-4F3B-BAB8-5521FE9C3286}" srcOrd="0" destOrd="0" presId="urn:microsoft.com/office/officeart/2005/8/layout/orgChart1"/>
    <dgm:cxn modelId="{7888DBE2-95E4-4182-99A5-E66121B453DA}" type="presParOf" srcId="{2408C408-04C1-4F3B-BAB8-5521FE9C3286}" destId="{0BC33BC4-14D7-4771-9B29-55AAF0983835}" srcOrd="0" destOrd="0" presId="urn:microsoft.com/office/officeart/2005/8/layout/orgChart1"/>
    <dgm:cxn modelId="{42439806-43A9-405F-80B3-8149C6A6713D}" type="presParOf" srcId="{2408C408-04C1-4F3B-BAB8-5521FE9C3286}" destId="{3A731E70-F767-4390-8C1C-D1638B1E7C2C}" srcOrd="1" destOrd="0" presId="urn:microsoft.com/office/officeart/2005/8/layout/orgChart1"/>
    <dgm:cxn modelId="{408152F2-4DB5-44A8-8149-30EC25A9CE2E}" type="presParOf" srcId="{8D10F523-EC92-49D0-B803-2C6C0EAACCD0}" destId="{B4A1D720-6CF3-4F6A-950C-06BA7180F9A5}" srcOrd="1" destOrd="0" presId="urn:microsoft.com/office/officeart/2005/8/layout/orgChart1"/>
    <dgm:cxn modelId="{76DE57FD-50A2-4CF4-8D71-87B7DEA6253E}" type="presParOf" srcId="{B4A1D720-6CF3-4F6A-950C-06BA7180F9A5}" destId="{BE644B2C-D8BA-49EB-ABCD-1C203F5EE3FD}" srcOrd="0" destOrd="0" presId="urn:microsoft.com/office/officeart/2005/8/layout/orgChart1"/>
    <dgm:cxn modelId="{868C6BE2-C21F-4033-8B33-03F145CDB808}" type="presParOf" srcId="{B4A1D720-6CF3-4F6A-950C-06BA7180F9A5}" destId="{845D7174-EC0D-4EE6-A7D6-09A874CAA7C3}" srcOrd="1" destOrd="0" presId="urn:microsoft.com/office/officeart/2005/8/layout/orgChart1"/>
    <dgm:cxn modelId="{C78DE2CD-5310-48CA-A4C9-A9596D9F2449}" type="presParOf" srcId="{845D7174-EC0D-4EE6-A7D6-09A874CAA7C3}" destId="{7E451ECB-A975-4D5F-85A6-CC02D13992C1}" srcOrd="0" destOrd="0" presId="urn:microsoft.com/office/officeart/2005/8/layout/orgChart1"/>
    <dgm:cxn modelId="{F6036E81-2AB8-4B66-9F4B-09CDEA72D7B2}" type="presParOf" srcId="{7E451ECB-A975-4D5F-85A6-CC02D13992C1}" destId="{12D43910-F858-462D-8852-873D8561709E}" srcOrd="0" destOrd="0" presId="urn:microsoft.com/office/officeart/2005/8/layout/orgChart1"/>
    <dgm:cxn modelId="{223A6D87-17C3-41A5-995D-388AD560B252}" type="presParOf" srcId="{7E451ECB-A975-4D5F-85A6-CC02D13992C1}" destId="{5C040C1A-162D-4ECE-842B-7D5D09DCE1DF}" srcOrd="1" destOrd="0" presId="urn:microsoft.com/office/officeart/2005/8/layout/orgChart1"/>
    <dgm:cxn modelId="{E648C063-6559-434B-A1CA-8A5F3934A505}" type="presParOf" srcId="{845D7174-EC0D-4EE6-A7D6-09A874CAA7C3}" destId="{81E4E97A-68AC-4C86-8479-72336B8F6BC2}" srcOrd="1" destOrd="0" presId="urn:microsoft.com/office/officeart/2005/8/layout/orgChart1"/>
    <dgm:cxn modelId="{3C6CC210-3408-49F3-8D2F-D3B7B235C884}" type="presParOf" srcId="{845D7174-EC0D-4EE6-A7D6-09A874CAA7C3}" destId="{29DB97F1-0A1B-4302-A88F-21439AFB17EC}" srcOrd="2" destOrd="0" presId="urn:microsoft.com/office/officeart/2005/8/layout/orgChart1"/>
    <dgm:cxn modelId="{31EAE9D5-B90E-476C-99AB-BF84D4A2317A}" type="presParOf" srcId="{B4A1D720-6CF3-4F6A-950C-06BA7180F9A5}" destId="{05D5D7BA-BFAC-4DC6-ACEE-3BCE53D0B19A}" srcOrd="2" destOrd="0" presId="urn:microsoft.com/office/officeart/2005/8/layout/orgChart1"/>
    <dgm:cxn modelId="{2B409369-3759-4DDB-A771-D5FA48DE7663}" type="presParOf" srcId="{B4A1D720-6CF3-4F6A-950C-06BA7180F9A5}" destId="{15E55C3B-791A-477F-BE2D-28DEBD75A674}" srcOrd="3" destOrd="0" presId="urn:microsoft.com/office/officeart/2005/8/layout/orgChart1"/>
    <dgm:cxn modelId="{44308CA4-EFFC-48EB-8765-7277F48D3A77}" type="presParOf" srcId="{15E55C3B-791A-477F-BE2D-28DEBD75A674}" destId="{C2E19572-32C5-44FF-B8C7-D98877AC49F3}" srcOrd="0" destOrd="0" presId="urn:microsoft.com/office/officeart/2005/8/layout/orgChart1"/>
    <dgm:cxn modelId="{FAEE2F9A-46D3-4A46-A1CF-D12C7E989B34}" type="presParOf" srcId="{C2E19572-32C5-44FF-B8C7-D98877AC49F3}" destId="{BD084463-C77A-4AA5-8C82-D8187FF969DF}" srcOrd="0" destOrd="0" presId="urn:microsoft.com/office/officeart/2005/8/layout/orgChart1"/>
    <dgm:cxn modelId="{A88A2520-A9AF-4C02-A8B0-5D476F3812C0}" type="presParOf" srcId="{C2E19572-32C5-44FF-B8C7-D98877AC49F3}" destId="{214E65B3-C330-4381-9091-77CC01C13177}" srcOrd="1" destOrd="0" presId="urn:microsoft.com/office/officeart/2005/8/layout/orgChart1"/>
    <dgm:cxn modelId="{4411B5B5-4C21-46F4-85C9-20105A96D244}" type="presParOf" srcId="{15E55C3B-791A-477F-BE2D-28DEBD75A674}" destId="{1A1297EB-5FA6-4824-9AF6-8E4BFEDBA0F4}" srcOrd="1" destOrd="0" presId="urn:microsoft.com/office/officeart/2005/8/layout/orgChart1"/>
    <dgm:cxn modelId="{FB2B8134-F73D-4451-8AE8-FB85DF630409}" type="presParOf" srcId="{15E55C3B-791A-477F-BE2D-28DEBD75A674}" destId="{2BB4593C-D0DF-4162-9BC3-4CA4E25CEB5C}" srcOrd="2" destOrd="0" presId="urn:microsoft.com/office/officeart/2005/8/layout/orgChart1"/>
    <dgm:cxn modelId="{D09417B5-F7DC-46BB-85AA-77297BBEDB17}" type="presParOf" srcId="{B4A1D720-6CF3-4F6A-950C-06BA7180F9A5}" destId="{D9D056FA-629F-44A5-9DAA-0D1FD7E46B64}" srcOrd="4" destOrd="0" presId="urn:microsoft.com/office/officeart/2005/8/layout/orgChart1"/>
    <dgm:cxn modelId="{E6346AA7-E9E3-44BA-B6EE-530CBD545A29}" type="presParOf" srcId="{B4A1D720-6CF3-4F6A-950C-06BA7180F9A5}" destId="{65D2BBC0-9F06-4F84-8B29-B3D81E1F62BC}" srcOrd="5" destOrd="0" presId="urn:microsoft.com/office/officeart/2005/8/layout/orgChart1"/>
    <dgm:cxn modelId="{50099D48-1D82-4AC2-8CB4-95B2F84FEFB9}" type="presParOf" srcId="{65D2BBC0-9F06-4F84-8B29-B3D81E1F62BC}" destId="{2912E60E-E548-4790-BF9E-2E0DF60D46AF}" srcOrd="0" destOrd="0" presId="urn:microsoft.com/office/officeart/2005/8/layout/orgChart1"/>
    <dgm:cxn modelId="{1310A48E-00AC-404C-8A47-EE5287291DCE}" type="presParOf" srcId="{2912E60E-E548-4790-BF9E-2E0DF60D46AF}" destId="{B4C07C70-A24B-4FF3-995B-119EE2B8002E}" srcOrd="0" destOrd="0" presId="urn:microsoft.com/office/officeart/2005/8/layout/orgChart1"/>
    <dgm:cxn modelId="{BD1C1C31-F086-4F4F-AD72-68246CAADFFF}" type="presParOf" srcId="{2912E60E-E548-4790-BF9E-2E0DF60D46AF}" destId="{55C7DA61-B86B-45F2-8F71-CBAB8CBFB3C3}" srcOrd="1" destOrd="0" presId="urn:microsoft.com/office/officeart/2005/8/layout/orgChart1"/>
    <dgm:cxn modelId="{55E88201-58AC-47FE-9611-A8BEFE674E28}" type="presParOf" srcId="{65D2BBC0-9F06-4F84-8B29-B3D81E1F62BC}" destId="{8DAB8186-599F-4557-830C-CE5040D7622A}" srcOrd="1" destOrd="0" presId="urn:microsoft.com/office/officeart/2005/8/layout/orgChart1"/>
    <dgm:cxn modelId="{DA77393D-F2BB-4A47-A553-1703C8368654}" type="presParOf" srcId="{65D2BBC0-9F06-4F84-8B29-B3D81E1F62BC}" destId="{B41B076D-C3EF-455E-993C-ADF0B117DC9F}" srcOrd="2" destOrd="0" presId="urn:microsoft.com/office/officeart/2005/8/layout/orgChart1"/>
    <dgm:cxn modelId="{0EE58D62-AFFE-4F52-B365-CABAF9C5EAA4}" type="presParOf" srcId="{8D10F523-EC92-49D0-B803-2C6C0EAACCD0}" destId="{BAC62A32-B7AD-470B-9CB3-6773E5629AD1}" srcOrd="2" destOrd="0" presId="urn:microsoft.com/office/officeart/2005/8/layout/orgChart1"/>
    <dgm:cxn modelId="{35C82C9E-0234-497A-A112-95827FCDB768}" type="presParOf" srcId="{BAC62A32-B7AD-470B-9CB3-6773E5629AD1}" destId="{A5D03E46-E08D-4EC2-B01A-C59E0865482A}" srcOrd="0" destOrd="0" presId="urn:microsoft.com/office/officeart/2005/8/layout/orgChart1"/>
    <dgm:cxn modelId="{A762B826-D35A-42CF-8DD1-2C10D6DE9630}" type="presParOf" srcId="{BAC62A32-B7AD-470B-9CB3-6773E5629AD1}" destId="{67B3249E-C0A7-4FE7-BC4A-0488665695EE}" srcOrd="1" destOrd="0" presId="urn:microsoft.com/office/officeart/2005/8/layout/orgChart1"/>
    <dgm:cxn modelId="{D802BC6D-A248-4AD3-AA34-9874A6E904D0}" type="presParOf" srcId="{67B3249E-C0A7-4FE7-BC4A-0488665695EE}" destId="{EE5FEBBE-D593-4461-914B-7D27A0409D8B}" srcOrd="0" destOrd="0" presId="urn:microsoft.com/office/officeart/2005/8/layout/orgChart1"/>
    <dgm:cxn modelId="{AFBB7E1F-D9EE-491D-AC2A-FBF7E7B0FE8A}" type="presParOf" srcId="{EE5FEBBE-D593-4461-914B-7D27A0409D8B}" destId="{EB7D2990-4BAA-4E9B-A643-A1E3481F094E}" srcOrd="0" destOrd="0" presId="urn:microsoft.com/office/officeart/2005/8/layout/orgChart1"/>
    <dgm:cxn modelId="{3B71A09D-702F-4E6A-9F39-4960010087D5}" type="presParOf" srcId="{EE5FEBBE-D593-4461-914B-7D27A0409D8B}" destId="{F16D85AA-1232-4A24-BBC4-27198BE612E8}" srcOrd="1" destOrd="0" presId="urn:microsoft.com/office/officeart/2005/8/layout/orgChart1"/>
    <dgm:cxn modelId="{4E1F6365-D4CE-45CB-B2E3-69E5EA0316C3}" type="presParOf" srcId="{67B3249E-C0A7-4FE7-BC4A-0488665695EE}" destId="{DB38A605-1087-4DBE-8E67-C45B8D346DA2}" srcOrd="1" destOrd="0" presId="urn:microsoft.com/office/officeart/2005/8/layout/orgChart1"/>
    <dgm:cxn modelId="{DA8AFD19-08DA-44E4-996E-FE92108726D5}" type="presParOf" srcId="{67B3249E-C0A7-4FE7-BC4A-0488665695EE}" destId="{4ABC29E3-B5E2-4E2B-AAF2-DE16246B1934}" srcOrd="2" destOrd="0" presId="urn:microsoft.com/office/officeart/2005/8/layout/orgChart1"/>
    <dgm:cxn modelId="{AD1DD4EB-C0A9-4C24-9C41-2D446EF9C121}" type="presParOf" srcId="{BAC62A32-B7AD-470B-9CB3-6773E5629AD1}" destId="{76A047FC-3E5D-433C-A384-1A7BE720F5E8}" srcOrd="2" destOrd="0" presId="urn:microsoft.com/office/officeart/2005/8/layout/orgChart1"/>
    <dgm:cxn modelId="{BDAA2966-1CD2-421D-BB22-30682FEEFA12}" type="presParOf" srcId="{BAC62A32-B7AD-470B-9CB3-6773E5629AD1}" destId="{84225757-3E08-4CD8-88F5-DACF68651BDE}" srcOrd="3" destOrd="0" presId="urn:microsoft.com/office/officeart/2005/8/layout/orgChart1"/>
    <dgm:cxn modelId="{8A4729C1-231F-4391-8209-9271F2F3951A}" type="presParOf" srcId="{84225757-3E08-4CD8-88F5-DACF68651BDE}" destId="{88ADF31F-5085-4D26-B22C-8298C58BF305}" srcOrd="0" destOrd="0" presId="urn:microsoft.com/office/officeart/2005/8/layout/orgChart1"/>
    <dgm:cxn modelId="{1468553A-8403-4312-AF62-AF66AE1E525E}" type="presParOf" srcId="{88ADF31F-5085-4D26-B22C-8298C58BF305}" destId="{1D85232C-B59D-47AE-BCFA-972A164A12DF}" srcOrd="0" destOrd="0" presId="urn:microsoft.com/office/officeart/2005/8/layout/orgChart1"/>
    <dgm:cxn modelId="{4C49DFF3-E4CF-48AF-A6C9-3B6C3704A034}" type="presParOf" srcId="{88ADF31F-5085-4D26-B22C-8298C58BF305}" destId="{75E3EC48-1E26-43B9-A8D1-A4C7BFBA26E8}" srcOrd="1" destOrd="0" presId="urn:microsoft.com/office/officeart/2005/8/layout/orgChart1"/>
    <dgm:cxn modelId="{E2689D54-3B11-4C9F-A121-FA695182DC5F}" type="presParOf" srcId="{84225757-3E08-4CD8-88F5-DACF68651BDE}" destId="{50CAAC55-0AD1-48F7-86E0-02B489414235}" srcOrd="1" destOrd="0" presId="urn:microsoft.com/office/officeart/2005/8/layout/orgChart1"/>
    <dgm:cxn modelId="{47AD0458-2367-4F02-8E9F-A1A05507CA98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 custT="1"/>
      <dgm:spPr/>
      <dgm:t>
        <a:bodyPr/>
        <a:lstStyle/>
        <a:p>
          <a:r>
            <a:rPr lang="en-US" sz="1800" noProof="0" dirty="0"/>
            <a:t>Political Power </a:t>
          </a:r>
          <a:endParaRPr lang="en-US" sz="1800" b="1" i="1" noProof="0" dirty="0"/>
        </a:p>
        <a:p>
          <a:r>
            <a:rPr lang="cs-CZ" sz="1800" b="0" i="0" u="sng" noProof="0" dirty="0" smtClean="0"/>
            <a:t>R</a:t>
          </a:r>
          <a:r>
            <a:rPr lang="en-US" sz="1800" b="0" i="0" u="sng" noProof="0" dirty="0" err="1" smtClean="0"/>
            <a:t>eputation</a:t>
          </a:r>
          <a:endParaRPr lang="en-US" sz="1800" b="0" i="0" u="sng" noProof="0" dirty="0"/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 custT="1"/>
      <dgm:spPr/>
      <dgm:t>
        <a:bodyPr/>
        <a:lstStyle/>
        <a:p>
          <a:r>
            <a:rPr lang="en-US" sz="2000" noProof="0" dirty="0"/>
            <a:t>Family </a:t>
          </a:r>
        </a:p>
        <a:p>
          <a:r>
            <a:rPr lang="cs-CZ" sz="2000" b="0" i="0" u="sng" dirty="0" smtClean="0"/>
            <a:t>Love</a:t>
          </a:r>
          <a:endParaRPr lang="cs-CZ" sz="2000" b="0" i="0" u="sng" dirty="0"/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 custT="1"/>
      <dgm:spPr/>
      <dgm:t>
        <a:bodyPr/>
        <a:lstStyle/>
        <a:p>
          <a:r>
            <a:rPr lang="en-US" sz="1600" u="none" noProof="0" dirty="0">
              <a:solidFill>
                <a:schemeClr val="tx1"/>
              </a:solidFill>
            </a:rPr>
            <a:t>Civil </a:t>
          </a:r>
          <a:r>
            <a:rPr lang="cs-CZ" sz="1600" u="none" noProof="0" dirty="0" smtClean="0">
              <a:solidFill>
                <a:schemeClr val="tx1"/>
              </a:solidFill>
            </a:rPr>
            <a:t>Society</a:t>
          </a:r>
          <a:r>
            <a:rPr lang="en-US" sz="1600" u="none" noProof="0" dirty="0" smtClean="0">
              <a:solidFill>
                <a:schemeClr val="tx1"/>
              </a:solidFill>
            </a:rPr>
            <a:t> </a:t>
          </a:r>
          <a:r>
            <a:rPr lang="cs-CZ" sz="1600" u="sng" noProof="0" dirty="0" smtClean="0">
              <a:solidFill>
                <a:schemeClr val="tx1"/>
              </a:solidFill>
            </a:rPr>
            <a:t>K</a:t>
          </a:r>
          <a:r>
            <a:rPr lang="en-US" sz="1600" u="sng" noProof="0" dirty="0" err="1" smtClean="0">
              <a:solidFill>
                <a:schemeClr val="tx1"/>
              </a:solidFill>
            </a:rPr>
            <a:t>nowledge</a:t>
          </a:r>
          <a:endParaRPr lang="en-US" sz="1600" b="1" i="1" u="sng" noProof="0" dirty="0">
            <a:solidFill>
              <a:schemeClr val="tx1"/>
            </a:solidFill>
          </a:endParaRP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 custT="1"/>
      <dgm:spPr/>
      <dgm:t>
        <a:bodyPr/>
        <a:lstStyle/>
        <a:p>
          <a:r>
            <a:rPr lang="cs-CZ" sz="2000" dirty="0">
              <a:solidFill>
                <a:schemeClr val="tx1"/>
              </a:solidFill>
            </a:rPr>
            <a:t>Market </a:t>
          </a:r>
          <a:r>
            <a:rPr lang="cs-CZ" sz="2000" u="sng" dirty="0" smtClean="0">
              <a:solidFill>
                <a:schemeClr val="tx1"/>
              </a:solidFill>
            </a:rPr>
            <a:t>M</a:t>
          </a:r>
          <a:r>
            <a:rPr lang="en-US" sz="2000" u="sng" noProof="0" dirty="0" err="1" smtClean="0">
              <a:solidFill>
                <a:schemeClr val="tx1"/>
              </a:solidFill>
            </a:rPr>
            <a:t>oney</a:t>
          </a:r>
          <a:endParaRPr lang="en-US" sz="2000" u="sng" noProof="0" dirty="0">
            <a:solidFill>
              <a:schemeClr val="tx1"/>
            </a:solidFill>
          </a:endParaRPr>
        </a:p>
        <a:p>
          <a:endParaRPr lang="cs-CZ" sz="2000" b="1" i="1" dirty="0">
            <a:solidFill>
              <a:srgbClr val="FF0000"/>
            </a:solidFill>
          </a:endParaRP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ScaleX="127560" custScaleY="114601" custLinFactNeighborX="6215" custLinFactNeighborY="-8015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ScaleX="105636" custScaleY="107496" custLinFactNeighborX="2632" custLinFactNeighborY="1151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08902A44-3558-41C5-9406-69119D7A618B}" type="presOf" srcId="{6EA8DAA0-6FAE-4B16-84FA-5FD8A774DC05}" destId="{4666C468-3AE9-42B1-888F-068D0981B269}" srcOrd="1" destOrd="0" presId="urn:microsoft.com/office/officeart/2005/8/layout/venn1"/>
    <dgm:cxn modelId="{1DBA98F8-08E3-4DA5-B299-D29842A57551}" type="presOf" srcId="{46A4C596-ECD6-4E00-95F4-2A7139DC8A00}" destId="{CCAA8A54-0872-4A3F-9DBF-B493E42FF604}" srcOrd="0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E92C5D5D-BEF6-47C6-ACCC-B676EC8DB995}" type="presOf" srcId="{F82DD707-62B5-461A-AD2A-734833DB5CAF}" destId="{70277418-AA22-4B43-8311-6AA6ACFF4F35}" srcOrd="1" destOrd="0" presId="urn:microsoft.com/office/officeart/2005/8/layout/venn1"/>
    <dgm:cxn modelId="{A71A8A3A-51D6-4B7A-BC3C-2AD6F854B5B3}" type="presOf" srcId="{5ECF6E09-560A-4D5E-BA7B-12B246262B1F}" destId="{CA8A9D64-6163-42CF-991B-73A67AE5306E}" srcOrd="0" destOrd="0" presId="urn:microsoft.com/office/officeart/2005/8/layout/venn1"/>
    <dgm:cxn modelId="{6B37E9C3-B864-40AF-AB30-2A19811896ED}" type="presOf" srcId="{51802530-7BB3-4EFA-B51C-D252D875C9AD}" destId="{AFE8AA75-9753-4702-AF5A-FAA88E977D4B}" srcOrd="1" destOrd="0" presId="urn:microsoft.com/office/officeart/2005/8/layout/venn1"/>
    <dgm:cxn modelId="{C049B802-5536-485A-BA28-707C4CA294B5}" type="presOf" srcId="{6EA8DAA0-6FAE-4B16-84FA-5FD8A774DC05}" destId="{6F5F9CA2-563E-4754-8177-4D40F928DAAD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007EAB3C-D878-41F5-BEA0-1DDA6F7D55A5}" type="presOf" srcId="{F82DD707-62B5-461A-AD2A-734833DB5CAF}" destId="{DBF2D7B5-013A-4723-B2B6-7D827FD7E4C0}" srcOrd="0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71E779BA-D9E1-49F3-9367-5D7446547604}" type="presOf" srcId="{46A4C596-ECD6-4E00-95F4-2A7139DC8A00}" destId="{AF6B197F-1034-427B-92C0-063C1050084B}" srcOrd="1" destOrd="0" presId="urn:microsoft.com/office/officeart/2005/8/layout/venn1"/>
    <dgm:cxn modelId="{BB3C7C7D-CEC5-45E0-BD73-196EDD183F4D}" type="presOf" srcId="{51802530-7BB3-4EFA-B51C-D252D875C9AD}" destId="{5DCB87E8-A19C-46D0-BD70-17CD2E1897E6}" srcOrd="0" destOrd="0" presId="urn:microsoft.com/office/officeart/2005/8/layout/venn1"/>
    <dgm:cxn modelId="{0E2CF7E9-3397-40C8-A9E1-32AB0B0F54C3}" type="presParOf" srcId="{CA8A9D64-6163-42CF-991B-73A67AE5306E}" destId="{6F5F9CA2-563E-4754-8177-4D40F928DAAD}" srcOrd="0" destOrd="0" presId="urn:microsoft.com/office/officeart/2005/8/layout/venn1"/>
    <dgm:cxn modelId="{C0AE3222-F406-4A10-BF38-0035D48BE4EA}" type="presParOf" srcId="{CA8A9D64-6163-42CF-991B-73A67AE5306E}" destId="{4666C468-3AE9-42B1-888F-068D0981B269}" srcOrd="1" destOrd="0" presId="urn:microsoft.com/office/officeart/2005/8/layout/venn1"/>
    <dgm:cxn modelId="{3CE13A0A-10A7-4778-8CD2-A8D3835F4850}" type="presParOf" srcId="{CA8A9D64-6163-42CF-991B-73A67AE5306E}" destId="{CCAA8A54-0872-4A3F-9DBF-B493E42FF604}" srcOrd="2" destOrd="0" presId="urn:microsoft.com/office/officeart/2005/8/layout/venn1"/>
    <dgm:cxn modelId="{454DFF0D-EC15-414C-AEE4-DF34325B912A}" type="presParOf" srcId="{CA8A9D64-6163-42CF-991B-73A67AE5306E}" destId="{AF6B197F-1034-427B-92C0-063C1050084B}" srcOrd="3" destOrd="0" presId="urn:microsoft.com/office/officeart/2005/8/layout/venn1"/>
    <dgm:cxn modelId="{86A77102-055B-4CCB-BE0B-F163137919DA}" type="presParOf" srcId="{CA8A9D64-6163-42CF-991B-73A67AE5306E}" destId="{5DCB87E8-A19C-46D0-BD70-17CD2E1897E6}" srcOrd="4" destOrd="0" presId="urn:microsoft.com/office/officeart/2005/8/layout/venn1"/>
    <dgm:cxn modelId="{E88BE99F-69B8-443B-907F-603B1849A94C}" type="presParOf" srcId="{CA8A9D64-6163-42CF-991B-73A67AE5306E}" destId="{AFE8AA75-9753-4702-AF5A-FAA88E977D4B}" srcOrd="5" destOrd="0" presId="urn:microsoft.com/office/officeart/2005/8/layout/venn1"/>
    <dgm:cxn modelId="{3706483F-A936-40AC-BE3C-50374FEF3BED}" type="presParOf" srcId="{CA8A9D64-6163-42CF-991B-73A67AE5306E}" destId="{DBF2D7B5-013A-4723-B2B6-7D827FD7E4C0}" srcOrd="6" destOrd="0" presId="urn:microsoft.com/office/officeart/2005/8/layout/venn1"/>
    <dgm:cxn modelId="{67572A48-81AF-48EF-B6A2-3D7277DB8D66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1664089" y="1"/>
          <a:ext cx="2217583" cy="2217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919964" y="298522"/>
        <a:ext cx="1705833" cy="703656"/>
      </dsp:txXfrm>
    </dsp:sp>
    <dsp:sp modelId="{CCAA8A54-0872-4A3F-9DBF-B493E42FF604}">
      <dsp:nvSpPr>
        <dsp:cNvPr id="0" name=""/>
        <dsp:cNvSpPr/>
      </dsp:nvSpPr>
      <dsp:spPr>
        <a:xfrm>
          <a:off x="2527610" y="1023500"/>
          <a:ext cx="2217583" cy="2217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Trh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peníze</a:t>
          </a:r>
        </a:p>
      </dsp:txBody>
      <dsp:txXfrm>
        <a:off x="3721694" y="1279375"/>
        <a:ext cx="852916" cy="1705833"/>
      </dsp:txXfrm>
    </dsp:sp>
    <dsp:sp modelId="{5DCB87E8-A19C-46D0-BD70-17CD2E1897E6}">
      <dsp:nvSpPr>
        <dsp:cNvPr id="0" name=""/>
        <dsp:cNvSpPr/>
      </dsp:nvSpPr>
      <dsp:spPr>
        <a:xfrm>
          <a:off x="1682140" y="2004354"/>
          <a:ext cx="2217583" cy="2217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Rodina a intimita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láska</a:t>
          </a:r>
        </a:p>
      </dsp:txBody>
      <dsp:txXfrm>
        <a:off x="1938015" y="3219760"/>
        <a:ext cx="1705833" cy="703656"/>
      </dsp:txXfrm>
    </dsp:sp>
    <dsp:sp modelId="{DBF2D7B5-013A-4723-B2B6-7D827FD7E4C0}">
      <dsp:nvSpPr>
        <dsp:cNvPr id="0" name=""/>
        <dsp:cNvSpPr/>
      </dsp:nvSpPr>
      <dsp:spPr>
        <a:xfrm>
          <a:off x="728029" y="1014385"/>
          <a:ext cx="2217583" cy="2217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898613" y="1270260"/>
        <a:ext cx="852916" cy="17058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2634500" y="1284393"/>
          <a:ext cx="125802" cy="699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9492"/>
              </a:lnTo>
              <a:lnTo>
                <a:pt x="125802" y="699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2487667" y="1284393"/>
          <a:ext cx="146832" cy="619795"/>
        </a:xfrm>
        <a:custGeom>
          <a:avLst/>
          <a:gdLst/>
          <a:ahLst/>
          <a:cxnLst/>
          <a:rect l="0" t="0" r="0" b="0"/>
          <a:pathLst>
            <a:path>
              <a:moveTo>
                <a:pt x="146832" y="0"/>
              </a:moveTo>
              <a:lnTo>
                <a:pt x="146832" y="619795"/>
              </a:lnTo>
              <a:lnTo>
                <a:pt x="0" y="6197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2634500" y="1284393"/>
          <a:ext cx="1806104" cy="1398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9317"/>
              </a:lnTo>
              <a:lnTo>
                <a:pt x="1806104" y="1239317"/>
              </a:lnTo>
              <a:lnTo>
                <a:pt x="1806104" y="13989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2554916" y="1284393"/>
          <a:ext cx="91440" cy="1398984"/>
        </a:xfrm>
        <a:custGeom>
          <a:avLst/>
          <a:gdLst/>
          <a:ahLst/>
          <a:cxnLst/>
          <a:rect l="0" t="0" r="0" b="0"/>
          <a:pathLst>
            <a:path>
              <a:moveTo>
                <a:pt x="79584" y="0"/>
              </a:moveTo>
              <a:lnTo>
                <a:pt x="79584" y="1239317"/>
              </a:lnTo>
              <a:lnTo>
                <a:pt x="45720" y="1239317"/>
              </a:lnTo>
              <a:lnTo>
                <a:pt x="45720" y="13989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760666" y="1284393"/>
          <a:ext cx="1873833" cy="1398984"/>
        </a:xfrm>
        <a:custGeom>
          <a:avLst/>
          <a:gdLst/>
          <a:ahLst/>
          <a:cxnLst/>
          <a:rect l="0" t="0" r="0" b="0"/>
          <a:pathLst>
            <a:path>
              <a:moveTo>
                <a:pt x="1873833" y="0"/>
              </a:moveTo>
              <a:lnTo>
                <a:pt x="1873833" y="1239317"/>
              </a:lnTo>
              <a:lnTo>
                <a:pt x="0" y="1239317"/>
              </a:lnTo>
              <a:lnTo>
                <a:pt x="0" y="13989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874182" y="524075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Kníže/patron</a:t>
          </a:r>
        </a:p>
      </dsp:txBody>
      <dsp:txXfrm>
        <a:off x="1874182" y="524075"/>
        <a:ext cx="1520635" cy="760317"/>
      </dsp:txXfrm>
    </dsp:sp>
    <dsp:sp modelId="{12D43910-F858-462D-8852-873D8561709E}">
      <dsp:nvSpPr>
        <dsp:cNvPr id="0" name=""/>
        <dsp:cNvSpPr/>
      </dsp:nvSpPr>
      <dsp:spPr>
        <a:xfrm>
          <a:off x="349" y="2683377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Dar</a:t>
          </a:r>
        </a:p>
      </dsp:txBody>
      <dsp:txXfrm>
        <a:off x="349" y="2683377"/>
        <a:ext cx="1520635" cy="760317"/>
      </dsp:txXfrm>
    </dsp:sp>
    <dsp:sp modelId="{BD084463-C77A-4AA5-8C82-D8187FF969DF}">
      <dsp:nvSpPr>
        <dsp:cNvPr id="0" name=""/>
        <dsp:cNvSpPr/>
      </dsp:nvSpPr>
      <dsp:spPr>
        <a:xfrm>
          <a:off x="1840318" y="2683377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Závazek</a:t>
          </a:r>
        </a:p>
      </dsp:txBody>
      <dsp:txXfrm>
        <a:off x="1840318" y="2683377"/>
        <a:ext cx="1520635" cy="760317"/>
      </dsp:txXfrm>
    </dsp:sp>
    <dsp:sp modelId="{B4C07C70-A24B-4FF3-995B-119EE2B8002E}">
      <dsp:nvSpPr>
        <dsp:cNvPr id="0" name=""/>
        <dsp:cNvSpPr/>
      </dsp:nvSpPr>
      <dsp:spPr>
        <a:xfrm>
          <a:off x="3680287" y="2683377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Podřízení</a:t>
          </a:r>
        </a:p>
      </dsp:txBody>
      <dsp:txXfrm>
        <a:off x="3680287" y="2683377"/>
        <a:ext cx="1520635" cy="760317"/>
      </dsp:txXfrm>
    </dsp:sp>
    <dsp:sp modelId="{EB7D2990-4BAA-4E9B-A643-A1E3481F094E}">
      <dsp:nvSpPr>
        <dsp:cNvPr id="0" name=""/>
        <dsp:cNvSpPr/>
      </dsp:nvSpPr>
      <dsp:spPr>
        <a:xfrm>
          <a:off x="967032" y="1524030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Klient</a:t>
          </a:r>
        </a:p>
      </dsp:txBody>
      <dsp:txXfrm>
        <a:off x="967032" y="1524030"/>
        <a:ext cx="1520635" cy="760317"/>
      </dsp:txXfrm>
    </dsp:sp>
    <dsp:sp modelId="{1D85232C-B59D-47AE-BCFA-972A164A12DF}">
      <dsp:nvSpPr>
        <dsp:cNvPr id="0" name=""/>
        <dsp:cNvSpPr/>
      </dsp:nvSpPr>
      <dsp:spPr>
        <a:xfrm>
          <a:off x="2760302" y="1603726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Tradice</a:t>
          </a:r>
        </a:p>
      </dsp:txBody>
      <dsp:txXfrm>
        <a:off x="2760302" y="1603726"/>
        <a:ext cx="1520635" cy="760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3407126" y="1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/>
            <a:t>Political Power </a:t>
          </a:r>
          <a:endParaRPr lang="en-US" sz="1800" b="1" i="1" kern="1200" noProof="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u="sng" kern="1200" noProof="0" dirty="0" smtClean="0"/>
            <a:t>R</a:t>
          </a:r>
          <a:r>
            <a:rPr lang="en-US" sz="1800" b="0" i="0" u="sng" kern="1200" noProof="0" dirty="0" err="1" smtClean="0"/>
            <a:t>eputation</a:t>
          </a:r>
          <a:endParaRPr lang="en-US" sz="1800" b="0" i="0" u="sng" kern="1200" noProof="0" dirty="0"/>
        </a:p>
      </dsp:txBody>
      <dsp:txXfrm>
        <a:off x="3695313" y="336219"/>
        <a:ext cx="1921244" cy="792513"/>
      </dsp:txXfrm>
    </dsp:sp>
    <dsp:sp modelId="{CCAA8A54-0872-4A3F-9DBF-B493E42FF604}">
      <dsp:nvSpPr>
        <dsp:cNvPr id="0" name=""/>
        <dsp:cNvSpPr/>
      </dsp:nvSpPr>
      <dsp:spPr>
        <a:xfrm>
          <a:off x="4343227" y="770224"/>
          <a:ext cx="3185961" cy="28622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>
              <a:solidFill>
                <a:schemeClr val="tx1"/>
              </a:solidFill>
            </a:rPr>
            <a:t>Market </a:t>
          </a:r>
          <a:r>
            <a:rPr lang="cs-CZ" sz="2000" u="sng" kern="1200" dirty="0" smtClean="0">
              <a:solidFill>
                <a:schemeClr val="tx1"/>
              </a:solidFill>
            </a:rPr>
            <a:t>M</a:t>
          </a:r>
          <a:r>
            <a:rPr lang="en-US" sz="2000" u="sng" kern="1200" noProof="0" dirty="0" err="1" smtClean="0">
              <a:solidFill>
                <a:schemeClr val="tx1"/>
              </a:solidFill>
            </a:rPr>
            <a:t>oney</a:t>
          </a:r>
          <a:endParaRPr lang="en-US" sz="2000" u="sng" kern="1200" noProof="0" dirty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b="1" i="1" kern="1200" dirty="0">
            <a:solidFill>
              <a:srgbClr val="FF0000"/>
            </a:solidFill>
          </a:endParaRPr>
        </a:p>
      </dsp:txBody>
      <dsp:txXfrm>
        <a:off x="6058745" y="1100489"/>
        <a:ext cx="1225369" cy="2201765"/>
      </dsp:txXfrm>
    </dsp:sp>
    <dsp:sp modelId="{5DCB87E8-A19C-46D0-BD70-17CD2E1897E6}">
      <dsp:nvSpPr>
        <dsp:cNvPr id="0" name=""/>
        <dsp:cNvSpPr/>
      </dsp:nvSpPr>
      <dsp:spPr>
        <a:xfrm>
          <a:off x="3427456" y="2257462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/>
            <a:t>Family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i="0" u="sng" kern="1200" dirty="0" smtClean="0"/>
            <a:t>Love</a:t>
          </a:r>
          <a:endParaRPr lang="cs-CZ" sz="2000" b="0" i="0" u="sng" kern="1200" dirty="0"/>
        </a:p>
      </dsp:txBody>
      <dsp:txXfrm>
        <a:off x="3715643" y="3626349"/>
        <a:ext cx="1921244" cy="792513"/>
      </dsp:txXfrm>
    </dsp:sp>
    <dsp:sp modelId="{DBF2D7B5-013A-4723-B2B6-7D827FD7E4C0}">
      <dsp:nvSpPr>
        <dsp:cNvPr id="0" name=""/>
        <dsp:cNvSpPr/>
      </dsp:nvSpPr>
      <dsp:spPr>
        <a:xfrm>
          <a:off x="2318095" y="1087883"/>
          <a:ext cx="2638384" cy="26848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u="none" kern="1200" noProof="0" dirty="0">
              <a:solidFill>
                <a:schemeClr val="tx1"/>
              </a:solidFill>
            </a:rPr>
            <a:t>Civil </a:t>
          </a:r>
          <a:r>
            <a:rPr lang="cs-CZ" sz="1600" u="none" kern="1200" noProof="0" dirty="0" smtClean="0">
              <a:solidFill>
                <a:schemeClr val="tx1"/>
              </a:solidFill>
            </a:rPr>
            <a:t>Society</a:t>
          </a:r>
          <a:r>
            <a:rPr lang="en-US" sz="1600" u="none" kern="1200" noProof="0" dirty="0" smtClean="0">
              <a:solidFill>
                <a:schemeClr val="tx1"/>
              </a:solidFill>
            </a:rPr>
            <a:t> </a:t>
          </a:r>
          <a:r>
            <a:rPr lang="cs-CZ" sz="1600" u="sng" kern="1200" noProof="0" dirty="0" smtClean="0">
              <a:solidFill>
                <a:schemeClr val="tx1"/>
              </a:solidFill>
            </a:rPr>
            <a:t>K</a:t>
          </a:r>
          <a:r>
            <a:rPr lang="en-US" sz="1600" u="sng" kern="1200" noProof="0" dirty="0" err="1" smtClean="0">
              <a:solidFill>
                <a:schemeClr val="tx1"/>
              </a:solidFill>
            </a:rPr>
            <a:t>nowledge</a:t>
          </a:r>
          <a:endParaRPr lang="en-US" sz="1600" b="1" i="1" u="sng" kern="1200" noProof="0" dirty="0">
            <a:solidFill>
              <a:schemeClr val="tx1"/>
            </a:solidFill>
          </a:endParaRPr>
        </a:p>
      </dsp:txBody>
      <dsp:txXfrm>
        <a:off x="2521048" y="1397672"/>
        <a:ext cx="1014763" cy="2065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20.03.2026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20.03.2026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xmlns="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xmlns="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20.03.2026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xmlns="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xmlns="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2C4174D-E7E7-45B3-A872-4B12C218382D}" type="datetimeFigureOut">
              <a:rPr lang="cs-CZ" smtClean="0"/>
              <a:pPr/>
              <a:t>20.03.2026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6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7194128" y="-1"/>
            <a:ext cx="4999003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13659" y="290218"/>
            <a:ext cx="3969308" cy="60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1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xmlns="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xmlns="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xmlns="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  <p:sldLayoutId id="2147483668" r:id="rId13"/>
    <p:sldLayoutId id="214748367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karelmuller.eu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229" y="1941798"/>
            <a:ext cx="10199629" cy="435977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4400" b="1" dirty="0" smtClean="0"/>
              <a:t>občanská </a:t>
            </a:r>
            <a:r>
              <a:rPr lang="pl-PL" sz="4400" b="1" dirty="0" smtClean="0"/>
              <a:t>společnost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i="1" dirty="0" smtClean="0"/>
              <a:t>v českém kontextu</a:t>
            </a:r>
            <a:r>
              <a:rPr lang="cs-CZ" i="1" dirty="0"/>
              <a:t/>
            </a:r>
            <a:br>
              <a:rPr lang="cs-CZ" i="1" dirty="0"/>
            </a:b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u="sng" dirty="0" smtClean="0"/>
              <a:t>struktura setkání</a:t>
            </a:r>
            <a:r>
              <a:rPr lang="cs-CZ" dirty="0" smtClean="0"/>
              <a:t>: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sz="2700" i="1" dirty="0"/>
              <a:t>Občanská společnost (v ČR)</a:t>
            </a:r>
            <a:br>
              <a:rPr lang="cs-CZ" sz="2700" i="1" dirty="0"/>
            </a:br>
            <a:r>
              <a:rPr lang="cs-CZ" sz="2700" i="1" dirty="0"/>
              <a:t>současnost a kořeny</a:t>
            </a:r>
            <a:r>
              <a:rPr lang="cs-CZ" sz="2700" dirty="0"/>
              <a:t/>
            </a:r>
            <a:br>
              <a:rPr lang="cs-CZ" sz="2700" dirty="0"/>
            </a:br>
            <a:r>
              <a:rPr lang="cs-CZ" sz="2700" i="1" dirty="0" smtClean="0"/>
              <a:t>Eroze demokracie</a:t>
            </a:r>
            <a:br>
              <a:rPr lang="cs-CZ" sz="2700" i="1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2200" dirty="0" smtClean="0"/>
              <a:t>21. 3. 2026</a:t>
            </a:r>
            <a:br>
              <a:rPr lang="cs-CZ" sz="2200" dirty="0" smtClean="0"/>
            </a:br>
            <a:r>
              <a:rPr lang="cs-CZ" sz="2200" i="1" dirty="0" smtClean="0"/>
              <a:t>český politický systém</a:t>
            </a:r>
            <a:br>
              <a:rPr lang="cs-CZ" sz="2200" i="1" dirty="0" smtClean="0"/>
            </a:br>
            <a:r>
              <a:rPr lang="cs-CZ" sz="2200" dirty="0" smtClean="0">
                <a:hlinkClick r:id="rId2"/>
              </a:rPr>
              <a:t>www.karelmuller.eu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dirty="0"/>
              <a:t/>
            </a:r>
            <a:br>
              <a:rPr lang="cs-CZ" dirty="0"/>
            </a:br>
            <a:endParaRPr lang="cs-CZ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1652058"/>
            <a:ext cx="295116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84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/>
              <a:t>Klientelismus x </a:t>
            </a:r>
            <a:r>
              <a:rPr lang="cs-CZ" sz="3200" dirty="0" smtClean="0"/>
              <a:t>liberalismus</a:t>
            </a:r>
            <a:br>
              <a:rPr lang="cs-CZ" sz="3200" dirty="0" smtClean="0"/>
            </a:br>
            <a:r>
              <a:rPr lang="cs-CZ" sz="3200" dirty="0" smtClean="0"/>
              <a:t>neformální x formální </a:t>
            </a:r>
            <a:r>
              <a:rPr lang="cs-CZ" sz="3200" dirty="0"/>
              <a:t>pravidla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16" y="1825625"/>
            <a:ext cx="8467467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43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" y="0"/>
            <a:ext cx="9414934" cy="648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23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500" y="429683"/>
            <a:ext cx="10706099" cy="867861"/>
          </a:xfrm>
        </p:spPr>
        <p:txBody>
          <a:bodyPr/>
          <a:lstStyle/>
          <a:p>
            <a:r>
              <a:rPr lang="cs-CZ" dirty="0" smtClean="0"/>
              <a:t>Politická modernita, role a legitimita opozice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4" y="1347755"/>
            <a:ext cx="8729133" cy="540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3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8699" y="395816"/>
            <a:ext cx="10706099" cy="867861"/>
          </a:xfrm>
        </p:spPr>
        <p:txBody>
          <a:bodyPr/>
          <a:lstStyle/>
          <a:p>
            <a:r>
              <a:rPr lang="cs-CZ" dirty="0" smtClean="0"/>
              <a:t>Ochrana Lidských práv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1424"/>
            <a:ext cx="9668301" cy="549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0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 menšin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" y="1520824"/>
            <a:ext cx="9718856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8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4614" y="147181"/>
            <a:ext cx="10706099" cy="867861"/>
          </a:xfrm>
        </p:spPr>
        <p:txBody>
          <a:bodyPr/>
          <a:lstStyle/>
          <a:p>
            <a:r>
              <a:rPr lang="cs-CZ" dirty="0"/>
              <a:t>Index vnímání korupce (TI)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15</a:t>
            </a:fld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421299"/>
              </p:ext>
            </p:extLst>
          </p:nvPr>
        </p:nvGraphicFramePr>
        <p:xfrm>
          <a:off x="208230" y="887240"/>
          <a:ext cx="11815527" cy="541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7467" y="-1"/>
            <a:ext cx="2404533" cy="2252193"/>
          </a:xfrm>
          <a:prstGeom prst="rect">
            <a:avLst/>
          </a:prstGeom>
          <a:noFill/>
        </p:spPr>
      </p:pic>
      <p:sp>
        <p:nvSpPr>
          <p:cNvPr id="8" name="Ovál 7"/>
          <p:cNvSpPr/>
          <p:nvPr/>
        </p:nvSpPr>
        <p:spPr>
          <a:xfrm>
            <a:off x="10668000" y="0"/>
            <a:ext cx="621671" cy="3621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9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3287607C-A134-4D86-BD3C-1C10C34D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F4193C43-7DD2-4641-B733-25959D44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3975555-167C-4E3B-BA1B-07452BC6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6143"/>
            <a:ext cx="8283921" cy="6924143"/>
          </a:xfrm>
          <a:prstGeom prst="rect">
            <a:avLst/>
          </a:prstGeom>
        </p:spPr>
      </p:pic>
      <p:pic>
        <p:nvPicPr>
          <p:cNvPr id="6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6467" y="144400"/>
            <a:ext cx="2697000" cy="2916126"/>
          </a:xfrm>
          <a:prstGeom prst="rect">
            <a:avLst/>
          </a:prstGeom>
          <a:noFill/>
        </p:spPr>
      </p:pic>
      <p:sp>
        <p:nvSpPr>
          <p:cNvPr id="4" name="Ovál 3"/>
          <p:cNvSpPr/>
          <p:nvPr/>
        </p:nvSpPr>
        <p:spPr>
          <a:xfrm>
            <a:off x="11343992" y="1394234"/>
            <a:ext cx="759475" cy="380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1" y="0"/>
            <a:ext cx="11915066" cy="560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761" y="3631141"/>
            <a:ext cx="2458239" cy="265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559" y="4765674"/>
            <a:ext cx="7683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51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18</a:t>
            </a:fld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263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89" y="346073"/>
            <a:ext cx="2794743" cy="302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382" y="1726671"/>
            <a:ext cx="7683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00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276" cy="538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560" y="1075797"/>
            <a:ext cx="2238716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ál 5"/>
          <p:cNvSpPr/>
          <p:nvPr/>
        </p:nvSpPr>
        <p:spPr>
          <a:xfrm>
            <a:off x="11457393" y="2096142"/>
            <a:ext cx="759475" cy="380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5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509" y="111125"/>
            <a:ext cx="11162581" cy="192411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2400" dirty="0" smtClean="0"/>
              <a:t>Občanská společnost mezi rodinou a sférou politické moci</a:t>
            </a:r>
            <a:br>
              <a:rPr lang="cs-CZ" sz="2400" dirty="0" smtClean="0"/>
            </a:br>
            <a:r>
              <a:rPr lang="cs-CZ" sz="2400" dirty="0" smtClean="0"/>
              <a:t>3. empirické pohledy na občanskou společnost</a:t>
            </a:r>
            <a:br>
              <a:rPr lang="cs-CZ" sz="2400" dirty="0" smtClean="0"/>
            </a:br>
            <a:r>
              <a:rPr lang="cs-CZ" sz="1800" dirty="0" smtClean="0"/>
              <a:t>Perspektiva </a:t>
            </a:r>
            <a:r>
              <a:rPr lang="cs-CZ" sz="1800" dirty="0"/>
              <a:t>sociální diferenciace</a:t>
            </a:r>
            <a:br>
              <a:rPr lang="cs-CZ" sz="1800" dirty="0"/>
            </a:br>
            <a:r>
              <a:rPr lang="cs-CZ" sz="1800" dirty="0" err="1"/>
              <a:t>Univerzalizující</a:t>
            </a:r>
            <a:r>
              <a:rPr lang="cs-CZ" sz="1800" dirty="0"/>
              <a:t> média moci (</a:t>
            </a:r>
            <a:r>
              <a:rPr lang="cs-CZ" sz="1800" dirty="0" err="1"/>
              <a:t>Niklas</a:t>
            </a:r>
            <a:r>
              <a:rPr lang="cs-CZ" sz="1800" dirty="0"/>
              <a:t> </a:t>
            </a:r>
            <a:r>
              <a:rPr lang="cs-CZ" sz="1800" dirty="0" err="1"/>
              <a:t>Luhmann</a:t>
            </a:r>
            <a:r>
              <a:rPr lang="cs-CZ" sz="1800" dirty="0"/>
              <a:t>)</a:t>
            </a:r>
            <a:br>
              <a:rPr lang="cs-CZ" sz="1800" dirty="0"/>
            </a:br>
            <a:r>
              <a:rPr lang="cs-CZ" sz="1800" dirty="0" smtClean="0"/>
              <a:t>Klientelismus &amp; liberalismus</a:t>
            </a:r>
            <a:br>
              <a:rPr lang="cs-CZ" sz="1800" dirty="0" smtClean="0"/>
            </a:br>
            <a:r>
              <a:rPr lang="cs-CZ" sz="1800" dirty="0" err="1" smtClean="0"/>
              <a:t>Patronáž</a:t>
            </a:r>
            <a:r>
              <a:rPr lang="cs-CZ" sz="1800" dirty="0" smtClean="0"/>
              <a:t> </a:t>
            </a:r>
            <a:r>
              <a:rPr lang="cs-CZ" sz="1800" dirty="0"/>
              <a:t>&amp; instituce</a:t>
            </a:r>
            <a:br>
              <a:rPr lang="cs-CZ" sz="1800" dirty="0"/>
            </a:br>
            <a:endParaRPr lang="cs-CZ" sz="1800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83283666"/>
              </p:ext>
            </p:extLst>
          </p:nvPr>
        </p:nvGraphicFramePr>
        <p:xfrm>
          <a:off x="5526402" y="2439707"/>
          <a:ext cx="5581864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5932338"/>
              </p:ext>
            </p:extLst>
          </p:nvPr>
        </p:nvGraphicFramePr>
        <p:xfrm>
          <a:off x="314803" y="2371648"/>
          <a:ext cx="5201272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8" name="Přímá spojnice 7"/>
          <p:cNvCxnSpPr/>
          <p:nvPr/>
        </p:nvCxnSpPr>
        <p:spPr>
          <a:xfrm flipV="1">
            <a:off x="5765800" y="4563534"/>
            <a:ext cx="6028267" cy="1693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10201608" y="4659868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Soukromá sféra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0249990" y="4057134"/>
            <a:ext cx="1544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Veřejná sféra</a:t>
            </a:r>
          </a:p>
        </p:txBody>
      </p:sp>
      <p:sp>
        <p:nvSpPr>
          <p:cNvPr id="3" name="Obdélník 2"/>
          <p:cNvSpPr/>
          <p:nvPr/>
        </p:nvSpPr>
        <p:spPr>
          <a:xfrm>
            <a:off x="6868589" y="4029670"/>
            <a:ext cx="2755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lvl="1" indent="0">
              <a:buNone/>
            </a:pPr>
            <a:r>
              <a:rPr lang="cs-CZ" i="1" dirty="0">
                <a:solidFill>
                  <a:schemeClr val="bg1"/>
                </a:solidFill>
              </a:rPr>
              <a:t>Občanská společnost</a:t>
            </a:r>
          </a:p>
        </p:txBody>
      </p:sp>
    </p:spTree>
    <p:extLst>
      <p:ext uri="{BB962C8B-B14F-4D97-AF65-F5344CB8AC3E}">
        <p14:creationId xmlns:p14="http://schemas.microsoft.com/office/powerpoint/2010/main" val="36608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0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658" y="475192"/>
            <a:ext cx="1611876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ál 5"/>
          <p:cNvSpPr/>
          <p:nvPr/>
        </p:nvSpPr>
        <p:spPr>
          <a:xfrm>
            <a:off x="11015055" y="1204111"/>
            <a:ext cx="759475" cy="380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22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" y="0"/>
            <a:ext cx="12192000" cy="603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7550"/>
            <a:ext cx="106680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28" y="5401731"/>
            <a:ext cx="1346655" cy="145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84" y="5996288"/>
            <a:ext cx="657584" cy="33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43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22</a:t>
            </a:fld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1678970" cy="640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2700338"/>
            <a:ext cx="13477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2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B724CC6B-46B8-4E0C-B2BB-8D7B3AD0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23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D0E9C27-66AB-42CF-BAEE-146E69E7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681037"/>
            <a:ext cx="6638925" cy="5495925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0" y="237067"/>
            <a:ext cx="1758387" cy="190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ál 4"/>
          <p:cNvSpPr/>
          <p:nvPr/>
        </p:nvSpPr>
        <p:spPr>
          <a:xfrm>
            <a:off x="1601972" y="1002118"/>
            <a:ext cx="555856" cy="37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63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930E1EED-B78D-4428-8968-BC5A5A54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24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96C1F15-17C5-4136-AEA7-8B58BCABF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7" y="21031"/>
            <a:ext cx="6696075" cy="6400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677F4A9-F38B-4A40-BCA4-0D234F16E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802" y="0"/>
            <a:ext cx="5560198" cy="2717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93FE0903-AABC-4525-A181-1EC2DA2A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116" y="3060565"/>
            <a:ext cx="5315204" cy="3141133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21" y="5400675"/>
            <a:ext cx="13477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ál 7"/>
          <p:cNvSpPr/>
          <p:nvPr/>
        </p:nvSpPr>
        <p:spPr>
          <a:xfrm>
            <a:off x="6136260" y="6016102"/>
            <a:ext cx="555856" cy="37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90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100" dirty="0"/>
              <a:t>Rozděleni svobodou, 2019</a:t>
            </a:r>
            <a:br>
              <a:rPr lang="cs-CZ" sz="1100" dirty="0"/>
            </a:br>
            <a:r>
              <a:rPr lang="cs-CZ" sz="1100" dirty="0"/>
              <a:t>český Rozhlas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6" t="24800" r="73625" b="31491"/>
          <a:stretch>
            <a:fillRect/>
          </a:stretch>
        </p:blipFill>
        <p:spPr bwMode="auto">
          <a:xfrm>
            <a:off x="3059690" y="211015"/>
            <a:ext cx="913231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437" y="4361548"/>
            <a:ext cx="2665314" cy="2496452"/>
          </a:xfrm>
          <a:prstGeom prst="rect">
            <a:avLst/>
          </a:prstGeom>
          <a:noFill/>
        </p:spPr>
      </p:pic>
      <p:sp>
        <p:nvSpPr>
          <p:cNvPr id="3" name="Ovál 2"/>
          <p:cNvSpPr/>
          <p:nvPr/>
        </p:nvSpPr>
        <p:spPr>
          <a:xfrm>
            <a:off x="340438" y="5477347"/>
            <a:ext cx="555856" cy="37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3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26</a:t>
            </a:fld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9" y="1258359"/>
            <a:ext cx="8593138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21" y="154517"/>
            <a:ext cx="266382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21" y="1233489"/>
            <a:ext cx="5667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9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27</a:t>
            </a:fld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1" y="1085056"/>
            <a:ext cx="9202738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21" y="0"/>
            <a:ext cx="266382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8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2025 byla účast 68,95%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28</a:t>
            </a:fld>
            <a:endParaRPr lang="cs-CZ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54" y="1444625"/>
            <a:ext cx="7686846" cy="531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222250"/>
            <a:ext cx="2650596" cy="248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930" y="2354263"/>
            <a:ext cx="5667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119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29</a:t>
            </a:fld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208"/>
            <a:ext cx="11158012" cy="573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8523" y="0"/>
            <a:ext cx="2015903" cy="1888184"/>
          </a:xfrm>
          <a:prstGeom prst="rect">
            <a:avLst/>
          </a:prstGeom>
          <a:noFill/>
        </p:spPr>
      </p:pic>
      <p:sp>
        <p:nvSpPr>
          <p:cNvPr id="4" name="Ovál 3"/>
          <p:cNvSpPr/>
          <p:nvPr/>
        </p:nvSpPr>
        <p:spPr>
          <a:xfrm>
            <a:off x="10990907" y="1620570"/>
            <a:ext cx="552261" cy="4074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45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39128"/>
            <a:ext cx="12044623" cy="1350141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 smtClean="0"/>
              <a:t>Clientelism</a:t>
            </a:r>
            <a:r>
              <a:rPr lang="cs-CZ" sz="2800" dirty="0" smtClean="0"/>
              <a:t> </a:t>
            </a:r>
            <a:r>
              <a:rPr lang="en-US" sz="2800" dirty="0" smtClean="0"/>
              <a:t>&amp;</a:t>
            </a:r>
            <a:r>
              <a:rPr lang="cs-CZ" sz="2800" dirty="0" smtClean="0"/>
              <a:t> </a:t>
            </a:r>
            <a:r>
              <a:rPr lang="en-US" sz="2800" dirty="0" err="1" smtClean="0"/>
              <a:t>oligarchization</a:t>
            </a:r>
            <a:r>
              <a:rPr lang="cs-CZ" sz="2800" dirty="0" smtClean="0"/>
              <a:t> </a:t>
            </a:r>
            <a:r>
              <a:rPr lang="en-US" sz="2800" dirty="0" smtClean="0"/>
              <a:t>&gt;</a:t>
            </a:r>
            <a:r>
              <a:rPr lang="cs-CZ" sz="2800" dirty="0" smtClean="0"/>
              <a:t> </a:t>
            </a:r>
            <a:r>
              <a:rPr lang="en-US" sz="2800" dirty="0" smtClean="0"/>
              <a:t>state </a:t>
            </a:r>
            <a:r>
              <a:rPr lang="en-US" sz="2800" dirty="0"/>
              <a:t>capture</a:t>
            </a:r>
            <a:r>
              <a:rPr lang="cs-CZ" sz="2800" dirty="0"/>
              <a:t>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i="1" dirty="0" smtClean="0"/>
              <a:t>(</a:t>
            </a:r>
            <a:r>
              <a:rPr lang="cs-CZ" sz="2800" i="1" dirty="0" err="1"/>
              <a:t>from</a:t>
            </a:r>
            <a:r>
              <a:rPr lang="cs-CZ" sz="2800" i="1" dirty="0"/>
              <a:t> </a:t>
            </a:r>
            <a:r>
              <a:rPr lang="cs-CZ" sz="2800" i="1" dirty="0" smtClean="0"/>
              <a:t>2013 to 2021, and 2025 </a:t>
            </a:r>
            <a:r>
              <a:rPr lang="cs-CZ" sz="2800" i="1" dirty="0"/>
              <a:t>on)</a:t>
            </a:r>
            <a:r>
              <a:rPr lang="en-US" sz="2800" i="1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750" y="1972734"/>
            <a:ext cx="5918584" cy="3403600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679575" y="74890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831975" y="86320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39" y="1972733"/>
            <a:ext cx="5953816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306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546" y="795310"/>
            <a:ext cx="9577654" cy="1304424"/>
          </a:xfrm>
        </p:spPr>
        <p:txBody>
          <a:bodyPr>
            <a:normAutofit/>
          </a:bodyPr>
          <a:lstStyle/>
          <a:p>
            <a:pPr algn="ctr"/>
            <a:r>
              <a:rPr lang="cs-CZ" sz="4400" dirty="0" smtClean="0"/>
              <a:t>Česká Občanská společnost a její kořeny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68" y="2732532"/>
            <a:ext cx="2946400" cy="368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395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3667" y="237716"/>
            <a:ext cx="10706099" cy="867861"/>
          </a:xfrm>
        </p:spPr>
        <p:txBody>
          <a:bodyPr/>
          <a:lstStyle/>
          <a:p>
            <a:r>
              <a:rPr lang="cs-CZ" dirty="0"/>
              <a:t>PHASES &amp; MILESTONES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31</a:t>
            </a:fld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="" xmlns:a16="http://schemas.microsoft.com/office/drawing/2014/main" id="{7B07BA49-D096-436F-A88C-C9946C0FC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094610"/>
            <a:ext cx="10706100" cy="5580510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rgbClr val="00B050"/>
                </a:solidFill>
              </a:rPr>
              <a:t>1989 – Presence, 1993 (</a:t>
            </a:r>
            <a:r>
              <a:rPr lang="cs-CZ" sz="2400" dirty="0" err="1" smtClean="0">
                <a:solidFill>
                  <a:srgbClr val="00B050"/>
                </a:solidFill>
              </a:rPr>
              <a:t>Break</a:t>
            </a:r>
            <a:r>
              <a:rPr lang="cs-CZ" sz="2400" dirty="0" smtClean="0">
                <a:solidFill>
                  <a:srgbClr val="00B050"/>
                </a:solidFill>
              </a:rPr>
              <a:t> up </a:t>
            </a:r>
            <a:r>
              <a:rPr lang="cs-CZ" sz="2400" dirty="0" err="1" smtClean="0">
                <a:solidFill>
                  <a:srgbClr val="00B050"/>
                </a:solidFill>
              </a:rPr>
              <a:t>of</a:t>
            </a:r>
            <a:r>
              <a:rPr lang="cs-CZ" sz="2400" dirty="0" smtClean="0">
                <a:solidFill>
                  <a:srgbClr val="00B050"/>
                </a:solidFill>
              </a:rPr>
              <a:t> </a:t>
            </a:r>
            <a:r>
              <a:rPr lang="cs-CZ" sz="2400" dirty="0" err="1" smtClean="0">
                <a:solidFill>
                  <a:srgbClr val="00B050"/>
                </a:solidFill>
              </a:rPr>
              <a:t>Czechoslovakia</a:t>
            </a:r>
            <a:r>
              <a:rPr lang="cs-CZ" sz="2400" dirty="0" smtClean="0">
                <a:solidFill>
                  <a:srgbClr val="00B050"/>
                </a:solidFill>
              </a:rPr>
              <a:t>) (36 </a:t>
            </a:r>
            <a:r>
              <a:rPr lang="cs-CZ" sz="2400" dirty="0" err="1" smtClean="0">
                <a:solidFill>
                  <a:srgbClr val="00B050"/>
                </a:solidFill>
              </a:rPr>
              <a:t>years</a:t>
            </a:r>
            <a:r>
              <a:rPr lang="cs-CZ" sz="2400" dirty="0" smtClean="0">
                <a:solidFill>
                  <a:srgbClr val="00B050"/>
                </a:solidFill>
              </a:rPr>
              <a:t>)</a:t>
            </a:r>
            <a:endParaRPr lang="en-GB" sz="2400" dirty="0">
              <a:solidFill>
                <a:srgbClr val="00B05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1968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–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1989 normalisation)</a:t>
            </a:r>
            <a:r>
              <a:rPr lang="cs-CZ" sz="2400" dirty="0" smtClean="0">
                <a:solidFill>
                  <a:srgbClr val="FF0000"/>
                </a:solidFill>
              </a:rPr>
              <a:t> (21 </a:t>
            </a:r>
            <a:r>
              <a:rPr lang="cs-CZ" sz="2400" dirty="0" err="1" smtClean="0">
                <a:solidFill>
                  <a:srgbClr val="FF0000"/>
                </a:solidFill>
              </a:rPr>
              <a:t>years</a:t>
            </a:r>
            <a:r>
              <a:rPr lang="cs-CZ" sz="2400" dirty="0" smtClean="0">
                <a:solidFill>
                  <a:srgbClr val="FF0000"/>
                </a:solidFill>
              </a:rPr>
              <a:t>)</a:t>
            </a:r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1948 </a:t>
            </a:r>
            <a:r>
              <a:rPr lang="en-GB" sz="2400" dirty="0">
                <a:solidFill>
                  <a:srgbClr val="FF0000"/>
                </a:solidFill>
              </a:rPr>
              <a:t>– </a:t>
            </a:r>
            <a:r>
              <a:rPr lang="en-GB" sz="2400" dirty="0">
                <a:solidFill>
                  <a:srgbClr val="00B0F0"/>
                </a:solidFill>
              </a:rPr>
              <a:t>1968</a:t>
            </a:r>
            <a:r>
              <a:rPr lang="en-GB" sz="2400" dirty="0">
                <a:solidFill>
                  <a:srgbClr val="FF0000"/>
                </a:solidFill>
              </a:rPr>
              <a:t> (personality cult </a:t>
            </a:r>
            <a:r>
              <a:rPr lang="en-GB" sz="2400" dirty="0" smtClean="0">
                <a:solidFill>
                  <a:srgbClr val="FF0000"/>
                </a:solidFill>
              </a:rPr>
              <a:t>a</a:t>
            </a:r>
            <a:r>
              <a:rPr lang="cs-CZ" sz="2400" dirty="0" err="1" smtClean="0">
                <a:solidFill>
                  <a:srgbClr val="FF0000"/>
                </a:solidFill>
              </a:rPr>
              <a:t>nd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time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of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thaw)</a:t>
            </a:r>
            <a:r>
              <a:rPr lang="cs-CZ" sz="2400" dirty="0" smtClean="0">
                <a:solidFill>
                  <a:srgbClr val="FF0000"/>
                </a:solidFill>
              </a:rPr>
              <a:t> (20 </a:t>
            </a:r>
            <a:r>
              <a:rPr lang="cs-CZ" sz="2400" dirty="0" err="1" smtClean="0">
                <a:solidFill>
                  <a:srgbClr val="FF0000"/>
                </a:solidFill>
              </a:rPr>
              <a:t>years</a:t>
            </a:r>
            <a:r>
              <a:rPr lang="cs-CZ" sz="2400" dirty="0" smtClean="0">
                <a:solidFill>
                  <a:srgbClr val="FF0000"/>
                </a:solidFill>
              </a:rPr>
              <a:t>)</a:t>
            </a:r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19</a:t>
            </a:r>
            <a:r>
              <a:rPr lang="cs-CZ" sz="2400" dirty="0">
                <a:solidFill>
                  <a:srgbClr val="FF0000"/>
                </a:solidFill>
              </a:rPr>
              <a:t>45 </a:t>
            </a:r>
            <a:r>
              <a:rPr lang="en-GB" sz="2400" dirty="0">
                <a:solidFill>
                  <a:srgbClr val="FF0000"/>
                </a:solidFill>
              </a:rPr>
              <a:t>– 1948 (</a:t>
            </a:r>
            <a:r>
              <a:rPr lang="en-GB" sz="2400" dirty="0" smtClean="0">
                <a:solidFill>
                  <a:srgbClr val="FF0000"/>
                </a:solidFill>
              </a:rPr>
              <a:t>towards Sovietization)</a:t>
            </a:r>
          </a:p>
          <a:p>
            <a:r>
              <a:rPr lang="cs-CZ" sz="2400" dirty="0" smtClean="0">
                <a:solidFill>
                  <a:schemeClr val="tx1"/>
                </a:solidFill>
              </a:rPr>
              <a:t>1939 – 1945 </a:t>
            </a:r>
            <a:r>
              <a:rPr lang="en-GB" sz="2400" dirty="0" smtClean="0">
                <a:solidFill>
                  <a:schemeClr val="tx1"/>
                </a:solidFill>
              </a:rPr>
              <a:t>(WWII)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rgbClr val="00B050"/>
                </a:solidFill>
              </a:rPr>
              <a:t>1938 – 1918 </a:t>
            </a:r>
            <a:r>
              <a:rPr lang="en-GB" sz="2400" dirty="0" smtClean="0">
                <a:solidFill>
                  <a:srgbClr val="00B050"/>
                </a:solidFill>
              </a:rPr>
              <a:t>(1st </a:t>
            </a:r>
            <a:r>
              <a:rPr lang="en-GB" sz="2400" dirty="0">
                <a:solidFill>
                  <a:srgbClr val="00B050"/>
                </a:solidFill>
              </a:rPr>
              <a:t>republic</a:t>
            </a:r>
            <a:r>
              <a:rPr lang="en-GB" sz="2400" dirty="0" smtClean="0">
                <a:solidFill>
                  <a:srgbClr val="00B050"/>
                </a:solidFill>
              </a:rPr>
              <a:t>)</a:t>
            </a:r>
            <a:r>
              <a:rPr lang="cs-CZ" sz="2400" dirty="0" smtClean="0">
                <a:solidFill>
                  <a:srgbClr val="00B050"/>
                </a:solidFill>
              </a:rPr>
              <a:t> (20 </a:t>
            </a:r>
            <a:r>
              <a:rPr lang="cs-CZ" sz="2400" dirty="0" err="1" smtClean="0">
                <a:solidFill>
                  <a:srgbClr val="00B050"/>
                </a:solidFill>
              </a:rPr>
              <a:t>years</a:t>
            </a:r>
            <a:r>
              <a:rPr lang="cs-CZ" sz="2400" dirty="0" smtClean="0">
                <a:solidFill>
                  <a:srgbClr val="00B050"/>
                </a:solidFill>
              </a:rPr>
              <a:t>)</a:t>
            </a:r>
            <a:endParaRPr lang="en-GB" sz="2400" dirty="0">
              <a:solidFill>
                <a:srgbClr val="00B050"/>
              </a:solidFill>
            </a:endParaRPr>
          </a:p>
          <a:p>
            <a:r>
              <a:rPr lang="cs-CZ" sz="2400" dirty="0" smtClean="0">
                <a:solidFill>
                  <a:schemeClr val="tx1"/>
                </a:solidFill>
              </a:rPr>
              <a:t>1914 – 1918 (WWI)</a:t>
            </a:r>
          </a:p>
          <a:p>
            <a:r>
              <a:rPr lang="en-GB" sz="2400" dirty="0" smtClean="0">
                <a:solidFill>
                  <a:srgbClr val="00B0F0"/>
                </a:solidFill>
              </a:rPr>
              <a:t>186</a:t>
            </a:r>
            <a:r>
              <a:rPr lang="cs-CZ" sz="2400" dirty="0" smtClean="0">
                <a:solidFill>
                  <a:srgbClr val="00B0F0"/>
                </a:solidFill>
              </a:rPr>
              <a:t>0</a:t>
            </a:r>
            <a:r>
              <a:rPr lang="en-GB" sz="2400" dirty="0" smtClean="0">
                <a:solidFill>
                  <a:srgbClr val="00B0F0"/>
                </a:solidFill>
              </a:rPr>
              <a:t> </a:t>
            </a:r>
            <a:r>
              <a:rPr lang="en-GB" sz="2400" dirty="0">
                <a:solidFill>
                  <a:srgbClr val="00B0F0"/>
                </a:solidFill>
              </a:rPr>
              <a:t>– </a:t>
            </a:r>
            <a:r>
              <a:rPr lang="en-GB" sz="2400" dirty="0" smtClean="0">
                <a:solidFill>
                  <a:srgbClr val="00B0F0"/>
                </a:solidFill>
              </a:rPr>
              <a:t>191</a:t>
            </a:r>
            <a:r>
              <a:rPr lang="cs-CZ" sz="2400" dirty="0" smtClean="0">
                <a:solidFill>
                  <a:srgbClr val="00B0F0"/>
                </a:solidFill>
              </a:rPr>
              <a:t>4</a:t>
            </a:r>
            <a:r>
              <a:rPr lang="en-GB" sz="2400" dirty="0" smtClean="0">
                <a:solidFill>
                  <a:srgbClr val="00B0F0"/>
                </a:solidFill>
              </a:rPr>
              <a:t> </a:t>
            </a:r>
            <a:r>
              <a:rPr lang="en-GB" sz="2400" dirty="0">
                <a:solidFill>
                  <a:srgbClr val="00B0F0"/>
                </a:solidFill>
              </a:rPr>
              <a:t>(Habsburg state</a:t>
            </a:r>
            <a:r>
              <a:rPr lang="en-GB" sz="2400" dirty="0" smtClean="0">
                <a:solidFill>
                  <a:srgbClr val="00B0F0"/>
                </a:solidFill>
              </a:rPr>
              <a:t>)</a:t>
            </a:r>
            <a:r>
              <a:rPr lang="cs-CZ" sz="2400" dirty="0" smtClean="0">
                <a:solidFill>
                  <a:srgbClr val="00B0F0"/>
                </a:solidFill>
              </a:rPr>
              <a:t> (54 </a:t>
            </a:r>
            <a:r>
              <a:rPr lang="cs-CZ" sz="2400" dirty="0" err="1" smtClean="0">
                <a:solidFill>
                  <a:srgbClr val="00B0F0"/>
                </a:solidFill>
              </a:rPr>
              <a:t>years</a:t>
            </a:r>
            <a:r>
              <a:rPr lang="cs-CZ" sz="2400" dirty="0" smtClean="0">
                <a:solidFill>
                  <a:srgbClr val="00B0F0"/>
                </a:solidFill>
              </a:rPr>
              <a:t>)</a:t>
            </a:r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1848 – 1860 (</a:t>
            </a:r>
            <a:r>
              <a:rPr lang="en-GB" sz="2400" dirty="0" err="1" smtClean="0">
                <a:solidFill>
                  <a:srgbClr val="FF0000"/>
                </a:solidFill>
              </a:rPr>
              <a:t>Civi</a:t>
            </a:r>
            <a:r>
              <a:rPr lang="cs-CZ" sz="2400" dirty="0" smtClean="0">
                <a:solidFill>
                  <a:srgbClr val="FF0000"/>
                </a:solidFill>
              </a:rPr>
              <a:t>l</a:t>
            </a:r>
            <a:r>
              <a:rPr lang="en-GB" sz="2400" dirty="0" smtClean="0">
                <a:solidFill>
                  <a:srgbClr val="FF0000"/>
                </a:solidFill>
              </a:rPr>
              <a:t> revolution</a:t>
            </a:r>
            <a:r>
              <a:rPr lang="cs-CZ" sz="2400" dirty="0" smtClean="0">
                <a:solidFill>
                  <a:srgbClr val="FF0000"/>
                </a:solidFill>
              </a:rPr>
              <a:t>s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</a:rPr>
              <a:t>and </a:t>
            </a:r>
            <a:r>
              <a:rPr lang="cs-CZ" sz="2400" dirty="0" err="1" smtClean="0">
                <a:solidFill>
                  <a:srgbClr val="FF0000"/>
                </a:solidFill>
              </a:rPr>
              <a:t>its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aftermath</a:t>
            </a:r>
            <a:r>
              <a:rPr lang="en-GB" sz="2400" dirty="0">
                <a:solidFill>
                  <a:srgbClr val="FF0000"/>
                </a:solidFill>
              </a:rPr>
              <a:t>)</a:t>
            </a:r>
          </a:p>
          <a:p>
            <a:endParaRPr lang="en-GB" sz="2400" dirty="0"/>
          </a:p>
          <a:p>
            <a:r>
              <a:rPr lang="cs-CZ" sz="2400" dirty="0" smtClean="0">
                <a:solidFill>
                  <a:srgbClr val="00B050"/>
                </a:solidFill>
              </a:rPr>
              <a:t>Free</a:t>
            </a:r>
            <a:r>
              <a:rPr lang="cs-CZ" sz="2400" dirty="0" smtClean="0"/>
              <a:t>, </a:t>
            </a:r>
            <a:r>
              <a:rPr lang="cs-CZ" sz="2400" dirty="0" err="1" smtClean="0">
                <a:solidFill>
                  <a:srgbClr val="00B0F0"/>
                </a:solidFill>
              </a:rPr>
              <a:t>Semi</a:t>
            </a:r>
            <a:r>
              <a:rPr lang="cs-CZ" sz="2400" dirty="0" smtClean="0">
                <a:solidFill>
                  <a:srgbClr val="00B0F0"/>
                </a:solidFill>
              </a:rPr>
              <a:t>-free</a:t>
            </a:r>
            <a:r>
              <a:rPr lang="cs-CZ" sz="2400" dirty="0" smtClean="0"/>
              <a:t>, </a:t>
            </a:r>
            <a:r>
              <a:rPr lang="cs-CZ" sz="2400" dirty="0" smtClean="0">
                <a:solidFill>
                  <a:srgbClr val="FF0000"/>
                </a:solidFill>
              </a:rPr>
              <a:t>Not free</a:t>
            </a:r>
            <a:r>
              <a:rPr lang="cs-CZ" sz="2400" dirty="0" smtClean="0"/>
              <a:t>, </a:t>
            </a:r>
            <a:r>
              <a:rPr lang="cs-CZ" sz="2400" dirty="0" err="1" smtClean="0">
                <a:solidFill>
                  <a:schemeClr val="tx1"/>
                </a:solidFill>
              </a:rPr>
              <a:t>War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time</a:t>
            </a:r>
            <a:r>
              <a:rPr lang="cs-CZ" sz="2400" dirty="0" smtClean="0"/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7089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Aloisie Müllerová </a:t>
            </a:r>
            <a:r>
              <a:rPr lang="cs-CZ" sz="2200" dirty="0" smtClean="0"/>
              <a:t>(moje drahá babička)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4400" dirty="0"/>
              <a:t>(*1909 – †2011)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496" y="1901952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Aloisie</a:t>
            </a:r>
            <a:r>
              <a:rPr lang="en-US" dirty="0"/>
              <a:t> </a:t>
            </a:r>
            <a:r>
              <a:rPr lang="en-US" dirty="0" err="1"/>
              <a:t>Sommerová</a:t>
            </a:r>
            <a:r>
              <a:rPr lang="en-US" dirty="0"/>
              <a:t> (</a:t>
            </a:r>
            <a:r>
              <a:rPr lang="en-US" dirty="0" err="1"/>
              <a:t>Ludvík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shopkeeper, her father died in the WWI)</a:t>
            </a:r>
          </a:p>
          <a:p>
            <a:r>
              <a:rPr lang="en-US" dirty="0"/>
              <a:t>1909 (born in Hapsburg Empire in Moravia)</a:t>
            </a:r>
          </a:p>
          <a:p>
            <a:r>
              <a:rPr lang="en-US" dirty="0"/>
              <a:t>1918 (10 years old – Czechoslovakia)</a:t>
            </a:r>
          </a:p>
          <a:p>
            <a:r>
              <a:rPr lang="en-US" dirty="0"/>
              <a:t>1938 (30 years old – 1st break up of Czechoslovakia)</a:t>
            </a:r>
          </a:p>
          <a:p>
            <a:r>
              <a:rPr lang="en-US" dirty="0"/>
              <a:t>1939 (Annexation – Protectorate </a:t>
            </a:r>
            <a:r>
              <a:rPr lang="en-US" dirty="0" err="1"/>
              <a:t>Böhmen</a:t>
            </a:r>
            <a:r>
              <a:rPr lang="en-US" dirty="0"/>
              <a:t> und </a:t>
            </a:r>
            <a:r>
              <a:rPr lang="en-US" dirty="0" err="1"/>
              <a:t>Mahren</a:t>
            </a:r>
            <a:r>
              <a:rPr lang="en-US" dirty="0"/>
              <a:t>)</a:t>
            </a:r>
          </a:p>
          <a:p>
            <a:r>
              <a:rPr lang="en-US" dirty="0"/>
              <a:t>1945 (36 year old – Renewal of Czechoslovakia)</a:t>
            </a:r>
          </a:p>
          <a:p>
            <a:r>
              <a:rPr lang="en-US" dirty="0"/>
              <a:t>1948 (Communist Coup)</a:t>
            </a:r>
          </a:p>
          <a:p>
            <a:r>
              <a:rPr lang="en-US" dirty="0"/>
              <a:t>1968 (60 years old – Prague Spring)</a:t>
            </a:r>
          </a:p>
          <a:p>
            <a:r>
              <a:rPr lang="en-US" dirty="0"/>
              <a:t>1989 (80 years old – Velvet Revolution)</a:t>
            </a:r>
          </a:p>
          <a:p>
            <a:r>
              <a:rPr lang="en-US" dirty="0"/>
              <a:t>1993 (2nd Break up Czechoslovakia)</a:t>
            </a:r>
          </a:p>
          <a:p>
            <a:r>
              <a:rPr lang="en-US" dirty="0"/>
              <a:t>2004 (</a:t>
            </a:r>
            <a:r>
              <a:rPr lang="en-US" dirty="0" err="1"/>
              <a:t>Czechia</a:t>
            </a:r>
            <a:r>
              <a:rPr lang="en-US" dirty="0"/>
              <a:t> joined the EU)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/>
          <a:srcRect l="15233" t="42990" r="71333" b="25846"/>
          <a:stretch/>
        </p:blipFill>
        <p:spPr>
          <a:xfrm>
            <a:off x="7281773" y="2836333"/>
            <a:ext cx="4224427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14C37B6-201E-497C-B040-8F14452F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Češi coby </a:t>
            </a:r>
            <a:r>
              <a:rPr lang="cs-CZ" sz="4000" dirty="0" err="1"/>
              <a:t>stateless</a:t>
            </a:r>
            <a:r>
              <a:rPr lang="cs-CZ" sz="4000" dirty="0"/>
              <a:t> society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03E3ED92-46B2-4B8C-9C2B-63CFDF21F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Modernisté (konstruktivisté) a esencialisté (</a:t>
            </a:r>
            <a:r>
              <a:rPr lang="cs-CZ" sz="3200" dirty="0" err="1"/>
              <a:t>primordialisté</a:t>
            </a:r>
            <a:r>
              <a:rPr lang="cs-CZ" sz="3200" dirty="0"/>
              <a:t>) </a:t>
            </a:r>
          </a:p>
          <a:p>
            <a:r>
              <a:rPr lang="cs-CZ" sz="3200" dirty="0"/>
              <a:t>Typologie národotvorných hnutí</a:t>
            </a:r>
          </a:p>
          <a:p>
            <a:r>
              <a:rPr lang="cs-CZ" sz="3200" dirty="0" smtClean="0"/>
              <a:t>Miroslav </a:t>
            </a:r>
            <a:r>
              <a:rPr lang="cs-CZ" sz="3200" dirty="0"/>
              <a:t>Hroch (V národním zájmu, Národy nejsou dílem náhody)</a:t>
            </a:r>
          </a:p>
          <a:p>
            <a:r>
              <a:rPr lang="cs-CZ" sz="3200" dirty="0"/>
              <a:t>Ernest </a:t>
            </a:r>
            <a:r>
              <a:rPr lang="cs-CZ" sz="3200" dirty="0" err="1"/>
              <a:t>Gellner</a:t>
            </a:r>
            <a:r>
              <a:rPr lang="cs-CZ" sz="3200" dirty="0"/>
              <a:t> (Národy a nacionalismus, Nacionalismus</a:t>
            </a:r>
            <a:r>
              <a:rPr lang="cs-CZ" sz="3200" dirty="0" smtClean="0"/>
              <a:t>) </a:t>
            </a:r>
          </a:p>
          <a:p>
            <a:pPr algn="ctr"/>
            <a:r>
              <a:rPr lang="cs-CZ" sz="2800" i="1" dirty="0" smtClean="0"/>
              <a:t>4 časové zóny formování národních států v Evropě</a:t>
            </a:r>
          </a:p>
        </p:txBody>
      </p:sp>
    </p:spTree>
    <p:extLst>
      <p:ext uri="{BB962C8B-B14F-4D97-AF65-F5344CB8AC3E}">
        <p14:creationId xmlns:p14="http://schemas.microsoft.com/office/powerpoint/2010/main" val="29505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C7086DB-A9D2-4BFA-BCA4-B9FFC49A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666" y="174709"/>
            <a:ext cx="11173629" cy="923926"/>
          </a:xfrm>
        </p:spPr>
        <p:txBody>
          <a:bodyPr>
            <a:normAutofit/>
          </a:bodyPr>
          <a:lstStyle/>
          <a:p>
            <a:r>
              <a:rPr lang="cs-CZ" dirty="0"/>
              <a:t>4. ZÓNA (CEE po 1989)</a:t>
            </a:r>
          </a:p>
        </p:txBody>
      </p:sp>
      <p:pic>
        <p:nvPicPr>
          <p:cNvPr id="4" name="Picture 6" descr="central europe map 2000-I">
            <a:extLst>
              <a:ext uri="{FF2B5EF4-FFF2-40B4-BE49-F238E27FC236}">
                <a16:creationId xmlns="" xmlns:a16="http://schemas.microsoft.com/office/drawing/2014/main" id="{8907FE15-9F5F-43BB-A946-4BF782709C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1533" y="1001996"/>
            <a:ext cx="8939784" cy="5669736"/>
          </a:xfrm>
          <a:noFill/>
        </p:spPr>
      </p:pic>
    </p:spTree>
    <p:extLst>
      <p:ext uri="{BB962C8B-B14F-4D97-AF65-F5344CB8AC3E}">
        <p14:creationId xmlns:p14="http://schemas.microsoft.com/office/powerpoint/2010/main" val="15062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D233E93-9FDC-4265-8702-D36E9A86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2" y="539750"/>
            <a:ext cx="10706099" cy="867861"/>
          </a:xfrm>
        </p:spPr>
        <p:txBody>
          <a:bodyPr>
            <a:normAutofit/>
          </a:bodyPr>
          <a:lstStyle/>
          <a:p>
            <a:r>
              <a:rPr lang="cs-CZ" dirty="0"/>
              <a:t> 3. ZÓNA </a:t>
            </a:r>
            <a:br>
              <a:rPr lang="cs-CZ" dirty="0"/>
            </a:br>
            <a:r>
              <a:rPr lang="cs-CZ" dirty="0"/>
              <a:t>(CE po 1918</a:t>
            </a:r>
          </a:p>
        </p:txBody>
      </p:sp>
      <p:pic>
        <p:nvPicPr>
          <p:cNvPr id="4" name="Picture 7" descr="CEE 1918-23_">
            <a:extLst>
              <a:ext uri="{FF2B5EF4-FFF2-40B4-BE49-F238E27FC236}">
                <a16:creationId xmlns="" xmlns:a16="http://schemas.microsoft.com/office/drawing/2014/main" id="{B1DCC121-F604-46EB-8A21-E7C9315672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9134" y="0"/>
            <a:ext cx="5690278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3293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D892723-ECFC-4013-8A24-724E7804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901"/>
            <a:ext cx="12192000" cy="92392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2. ZÓNA (Německo, Itálie po 1871, 1861)</a:t>
            </a:r>
          </a:p>
        </p:txBody>
      </p:sp>
      <p:pic>
        <p:nvPicPr>
          <p:cNvPr id="4" name="Picture 12" descr="central europe map 1900">
            <a:extLst>
              <a:ext uri="{FF2B5EF4-FFF2-40B4-BE49-F238E27FC236}">
                <a16:creationId xmlns="" xmlns:a16="http://schemas.microsoft.com/office/drawing/2014/main" id="{436D0CB4-5C34-4A45-B7F7-53825DDDBF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133" y="728780"/>
            <a:ext cx="8754534" cy="5866754"/>
          </a:xfrm>
          <a:noFill/>
        </p:spPr>
      </p:pic>
    </p:spTree>
    <p:extLst>
      <p:ext uri="{BB962C8B-B14F-4D97-AF65-F5344CB8AC3E}">
        <p14:creationId xmlns:p14="http://schemas.microsoft.com/office/powerpoint/2010/main" val="31984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EBFEE40-2CC0-405B-BA6B-B3DE5412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466"/>
            <a:ext cx="12192000" cy="923926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1. ZÓNA (před VFR)</a:t>
            </a:r>
          </a:p>
        </p:txBody>
      </p:sp>
      <p:pic>
        <p:nvPicPr>
          <p:cNvPr id="4" name="Picture 5" descr="central europe map 1800">
            <a:extLst>
              <a:ext uri="{FF2B5EF4-FFF2-40B4-BE49-F238E27FC236}">
                <a16:creationId xmlns="" xmlns:a16="http://schemas.microsoft.com/office/drawing/2014/main" id="{C622EFE2-76A9-4DA5-BFBE-2B6F58B7EA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6800" y="679202"/>
            <a:ext cx="8246194" cy="6085664"/>
          </a:xfrm>
          <a:noFill/>
        </p:spPr>
      </p:pic>
    </p:spTree>
    <p:extLst>
      <p:ext uri="{BB962C8B-B14F-4D97-AF65-F5344CB8AC3E}">
        <p14:creationId xmlns:p14="http://schemas.microsoft.com/office/powerpoint/2010/main" val="7222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OME-PC\Users\HOME\Documents\P1070215.JPG">
            <a:extLst>
              <a:ext uri="{FF2B5EF4-FFF2-40B4-BE49-F238E27FC236}">
                <a16:creationId xmlns="" xmlns:a16="http://schemas.microsoft.com/office/drawing/2014/main" id="{08682100-0BA4-4020-82C1-28ED450E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414000" cy="68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700" y="179457"/>
            <a:ext cx="7890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>
                <a:solidFill>
                  <a:schemeClr val="bg1"/>
                </a:solidFill>
              </a:rPr>
              <a:t>Pomník k založení 1. republiky, </a:t>
            </a:r>
            <a:endParaRPr lang="cs-CZ" sz="2000" b="1" i="1" dirty="0" smtClean="0">
              <a:solidFill>
                <a:schemeClr val="bg1"/>
              </a:solidFill>
            </a:endParaRPr>
          </a:p>
          <a:p>
            <a:r>
              <a:rPr lang="cs-CZ" sz="2000" b="1" i="1" dirty="0" smtClean="0">
                <a:solidFill>
                  <a:schemeClr val="bg1"/>
                </a:solidFill>
              </a:rPr>
              <a:t>měst</a:t>
            </a:r>
            <a:r>
              <a:rPr lang="cs-CZ" sz="2000" b="1" i="1" dirty="0">
                <a:solidFill>
                  <a:schemeClr val="bg1"/>
                </a:solidFill>
              </a:rPr>
              <a:t>. </a:t>
            </a:r>
            <a:r>
              <a:rPr lang="cs-CZ" sz="2000" b="1" i="1" dirty="0" smtClean="0">
                <a:solidFill>
                  <a:schemeClr val="bg1"/>
                </a:solidFill>
              </a:rPr>
              <a:t>část Praha-Lipence, </a:t>
            </a:r>
            <a:r>
              <a:rPr lang="cs-CZ" sz="2000" b="1" i="1" dirty="0" smtClean="0">
                <a:solidFill>
                  <a:schemeClr val="bg1"/>
                </a:solidFill>
              </a:rPr>
              <a:t>cca rok </a:t>
            </a:r>
            <a:r>
              <a:rPr lang="cs-CZ" sz="2000" b="1" i="1" dirty="0" smtClean="0">
                <a:solidFill>
                  <a:schemeClr val="bg1"/>
                </a:solidFill>
              </a:rPr>
              <a:t>2</a:t>
            </a:r>
            <a:r>
              <a:rPr lang="cs-CZ" sz="2000" b="1" i="1" dirty="0" smtClean="0">
                <a:solidFill>
                  <a:schemeClr val="bg1"/>
                </a:solidFill>
              </a:rPr>
              <a:t>000</a:t>
            </a:r>
            <a:endParaRPr lang="cs-CZ" sz="2000" b="1" i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6201" y="5814536"/>
            <a:ext cx="102023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https://www.researchgate.net/publication/324439341_Analyza_ceske_institucionalni_kultury_Promeny_hranic_mezi_soukromou_a_verejnou_sferou_v_podminkach_kazdodennosti_a_svatecnosti_od_poloviny_19_stoleti_do_soucasnosti</a:t>
            </a:r>
          </a:p>
        </p:txBody>
      </p:sp>
    </p:spTree>
    <p:extLst>
      <p:ext uri="{BB962C8B-B14F-4D97-AF65-F5344CB8AC3E}">
        <p14:creationId xmlns:p14="http://schemas.microsoft.com/office/powerpoint/2010/main" val="16519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\\HOME-PC\Users\HOME\Documents\P1070214.JPG">
            <a:extLst>
              <a:ext uri="{FF2B5EF4-FFF2-40B4-BE49-F238E27FC236}">
                <a16:creationId xmlns="" xmlns:a16="http://schemas.microsoft.com/office/drawing/2014/main" id="{CB4ED92C-73A7-47EB-B537-BD02054B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8"/>
            <a:ext cx="10323227" cy="685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29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dirty="0"/>
              <a:t>Francis </a:t>
            </a:r>
            <a:r>
              <a:rPr lang="cs-CZ" sz="3200" dirty="0" err="1"/>
              <a:t>Coppola</a:t>
            </a:r>
            <a:r>
              <a:rPr lang="cs-CZ" sz="3200" dirty="0"/>
              <a:t>, </a:t>
            </a:r>
            <a:r>
              <a:rPr lang="cs-CZ" sz="3200" dirty="0" err="1"/>
              <a:t>Godfather</a:t>
            </a:r>
            <a:r>
              <a:rPr lang="cs-CZ" sz="3200" dirty="0"/>
              <a:t> </a:t>
            </a:r>
            <a:br>
              <a:rPr lang="cs-CZ" sz="3200" dirty="0"/>
            </a:br>
            <a:r>
              <a:rPr lang="cs-CZ" sz="3200" dirty="0"/>
              <a:t>1972, 1974, 1990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30" y="2336942"/>
            <a:ext cx="5901439" cy="332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50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\\HOME-PC\Users\HOME\Documents\P1070217.JPG">
            <a:extLst>
              <a:ext uri="{FF2B5EF4-FFF2-40B4-BE49-F238E27FC236}">
                <a16:creationId xmlns="" xmlns:a16="http://schemas.microsoft.com/office/drawing/2014/main" id="{B16A662A-7475-4666-B909-77BF804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276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8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="" xmlns:a16="http://schemas.microsoft.com/office/drawing/2014/main" id="{E09C6619-E1E8-47CB-BF72-0140E27D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0723" name="Zástupný symbol pro obsah 6" descr="P1070214.JPG">
            <a:extLst>
              <a:ext uri="{FF2B5EF4-FFF2-40B4-BE49-F238E27FC236}">
                <a16:creationId xmlns="" xmlns:a16="http://schemas.microsoft.com/office/drawing/2014/main" id="{277D817C-4D42-4BD7-A050-BE7F0BCC31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1" y="3429001"/>
            <a:ext cx="4773084" cy="2384425"/>
          </a:xfrm>
        </p:spPr>
      </p:pic>
      <p:pic>
        <p:nvPicPr>
          <p:cNvPr id="30725" name="Picture 3" descr="\\HOME-PC\Users\HOME\Documents\P1070216.JPG">
            <a:extLst>
              <a:ext uri="{FF2B5EF4-FFF2-40B4-BE49-F238E27FC236}">
                <a16:creationId xmlns="" xmlns:a16="http://schemas.microsoft.com/office/drawing/2014/main" id="{2721B14D-5D84-4F92-B0F7-8FEA2BE1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2058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30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06362" y="1870577"/>
            <a:ext cx="10942637" cy="365125"/>
          </a:xfrm>
        </p:spPr>
        <p:txBody>
          <a:bodyPr/>
          <a:lstStyle/>
          <a:p>
            <a:r>
              <a:rPr lang="cs-CZ" sz="2800" dirty="0" smtClean="0">
                <a:solidFill>
                  <a:schemeClr val="bg1"/>
                </a:solidFill>
              </a:rPr>
              <a:t>O 10 let později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42</a:t>
            </a:fld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08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31765" y="374134"/>
            <a:ext cx="14414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dirty="0" smtClean="0">
                <a:solidFill>
                  <a:schemeClr val="bg1"/>
                </a:solidFill>
              </a:rPr>
              <a:t>2006</a:t>
            </a:r>
            <a:endParaRPr lang="cs-CZ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53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43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3468C44A-1724-467D-BB76-0EF0DCE7D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287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56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DAF1F84-7D95-4382-A0A8-ADCA8E51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901" y="1412875"/>
            <a:ext cx="4855633" cy="2146300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1747" name="Zástupný symbol pro obsah 4" descr="P1090623.JPG">
            <a:extLst>
              <a:ext uri="{FF2B5EF4-FFF2-40B4-BE49-F238E27FC236}">
                <a16:creationId xmlns="" xmlns:a16="http://schemas.microsoft.com/office/drawing/2014/main" id="{EF6CE987-5228-43B7-9B98-2E01480418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84949" cy="6932952"/>
          </a:xfrm>
        </p:spPr>
      </p:pic>
      <p:pic>
        <p:nvPicPr>
          <p:cNvPr id="31748" name="Zástupný symbol pro obsah 6" descr="P1090624.JPG">
            <a:extLst>
              <a:ext uri="{FF2B5EF4-FFF2-40B4-BE49-F238E27FC236}">
                <a16:creationId xmlns="" xmlns:a16="http://schemas.microsoft.com/office/drawing/2014/main" id="{02181266-CF7E-4599-A88F-643EB288307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1365" y="3466477"/>
            <a:ext cx="6950635" cy="3500437"/>
          </a:xfrm>
        </p:spPr>
      </p:pic>
      <p:pic>
        <p:nvPicPr>
          <p:cNvPr id="31749" name="Picture 3" descr="C:\fotky\FOTOS Lipence 2\P1090620.JPG">
            <a:extLst>
              <a:ext uri="{FF2B5EF4-FFF2-40B4-BE49-F238E27FC236}">
                <a16:creationId xmlns="" xmlns:a16="http://schemas.microsoft.com/office/drawing/2014/main" id="{C8D21C7B-C2C8-4213-8E79-551225E1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0" y="-4724400"/>
            <a:ext cx="7177616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C:\fotky\FOTOS Lipence 2\P1090620.JPG">
            <a:extLst>
              <a:ext uri="{FF2B5EF4-FFF2-40B4-BE49-F238E27FC236}">
                <a16:creationId xmlns="" xmlns:a16="http://schemas.microsoft.com/office/drawing/2014/main" id="{16ABA3B9-AC1A-4D46-97A7-A0D96DD8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0" y="-4724400"/>
            <a:ext cx="9599083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C:\fotky\FOTOS Lipence 2\P1090630.JPG">
            <a:extLst>
              <a:ext uri="{FF2B5EF4-FFF2-40B4-BE49-F238E27FC236}">
                <a16:creationId xmlns="" xmlns:a16="http://schemas.microsoft.com/office/drawing/2014/main" id="{206BCBEF-33EE-4FA3-BBD9-1F653CB8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66" y="1"/>
            <a:ext cx="6939364" cy="34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98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45</a:t>
            </a:fld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630332" y="598386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sz="4400" dirty="0" smtClean="0">
                <a:solidFill>
                  <a:schemeClr val="bg1"/>
                </a:solidFill>
              </a:rPr>
              <a:t>2017</a:t>
            </a:r>
            <a:endParaRPr lang="cs-CZ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06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78255" cy="604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654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47</a:t>
            </a:fld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6200" cy="686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886702" y="423335"/>
            <a:ext cx="4057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dirty="0"/>
              <a:t>Rok 2025</a:t>
            </a:r>
          </a:p>
        </p:txBody>
      </p:sp>
    </p:spTree>
    <p:extLst>
      <p:ext uri="{BB962C8B-B14F-4D97-AF65-F5344CB8AC3E}">
        <p14:creationId xmlns:p14="http://schemas.microsoft.com/office/powerpoint/2010/main" val="536344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4" name="Picture 2" descr="Pomník svatého Václava – Wikipedi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1" y="110469"/>
            <a:ext cx="5753871" cy="651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08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CD5D87B-827C-430E-85EB-AD467924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Komunistické období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D473B8CF-90B3-4683-98A6-4C8061294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257800"/>
          </a:xfrm>
        </p:spPr>
        <p:txBody>
          <a:bodyPr>
            <a:normAutofit/>
          </a:bodyPr>
          <a:lstStyle/>
          <a:p>
            <a:r>
              <a:rPr lang="cs-CZ" dirty="0"/>
              <a:t>De-institucionalizace (</a:t>
            </a:r>
            <a:r>
              <a:rPr lang="cs-CZ" dirty="0" err="1"/>
              <a:t>bonding</a:t>
            </a:r>
            <a:r>
              <a:rPr lang="cs-CZ" dirty="0"/>
              <a:t> sociální kapitál, specifická důvěra, klientelismus)</a:t>
            </a:r>
          </a:p>
          <a:p>
            <a:r>
              <a:rPr lang="cs-CZ" dirty="0"/>
              <a:t>Destrukce veřejné sféry propagandou</a:t>
            </a:r>
          </a:p>
          <a:p>
            <a:r>
              <a:rPr lang="cs-CZ" dirty="0"/>
              <a:t>Útěk z veřejnosti a de-politizace společnosti</a:t>
            </a:r>
          </a:p>
          <a:p>
            <a:r>
              <a:rPr lang="cs-CZ" dirty="0"/>
              <a:t>Posilování symbolické hranice: politici v tzv. obyčejní lidé</a:t>
            </a:r>
          </a:p>
          <a:p>
            <a:r>
              <a:rPr lang="cs-CZ" dirty="0"/>
              <a:t>Blahořečení soukromí, chalupářská emigrace viz film Na Samotě u lesa</a:t>
            </a:r>
          </a:p>
          <a:p>
            <a:r>
              <a:rPr lang="cs-CZ" dirty="0"/>
              <a:t>Politická </a:t>
            </a:r>
            <a:r>
              <a:rPr lang="cs-CZ" dirty="0" smtClean="0"/>
              <a:t>dezorientace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80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414" y="516522"/>
            <a:ext cx="11100079" cy="1088068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/>
              <a:t>Conflict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 smtClean="0"/>
              <a:t>Interests</a:t>
            </a:r>
            <a:r>
              <a:rPr lang="cs-CZ" dirty="0"/>
              <a:t/>
            </a:r>
            <a:br>
              <a:rPr lang="cs-CZ" dirty="0"/>
            </a:br>
            <a:endParaRPr lang="en-US" sz="1350" dirty="0"/>
          </a:p>
        </p:txBody>
      </p:sp>
      <p:graphicFrame>
        <p:nvGraphicFramePr>
          <p:cNvPr id="4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563999"/>
              </p:ext>
            </p:extLst>
          </p:nvPr>
        </p:nvGraphicFramePr>
        <p:xfrm>
          <a:off x="736878" y="1678075"/>
          <a:ext cx="9626321" cy="48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Přímá spojnice se šipkou 9"/>
          <p:cNvCxnSpPr/>
          <p:nvPr/>
        </p:nvCxnSpPr>
        <p:spPr>
          <a:xfrm flipH="1" flipV="1">
            <a:off x="5035197" y="2741580"/>
            <a:ext cx="946448" cy="67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4403392" y="3825444"/>
            <a:ext cx="1584176" cy="5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1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F2E3582-EE7C-4905-A926-52FCFD13B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2458"/>
            <a:ext cx="12192000" cy="923926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1. Republika – jazykové poměry</a:t>
            </a:r>
          </a:p>
        </p:txBody>
      </p:sp>
      <p:pic>
        <p:nvPicPr>
          <p:cNvPr id="4" name="Picture 2" descr="C:\Karel\mapy\Langauges\RČs._Poměry_národnostní.jpg">
            <a:extLst>
              <a:ext uri="{FF2B5EF4-FFF2-40B4-BE49-F238E27FC236}">
                <a16:creationId xmlns="" xmlns:a16="http://schemas.microsoft.com/office/drawing/2014/main" id="{073002DA-4E5D-4B35-A21A-89B6DA15EB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6" y="1905503"/>
            <a:ext cx="10727267" cy="42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06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59D3FC6-8538-4A23-8066-A0DF7037D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12192000" cy="57747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Mnohonárodnostní</a:t>
            </a:r>
            <a:br>
              <a:rPr lang="cs-CZ" dirty="0"/>
            </a:br>
            <a:r>
              <a:rPr lang="cs-CZ" dirty="0"/>
              <a:t>versus národní stát (?)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3DCD25F-7233-4269-8423-3C369130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528" y="2124869"/>
            <a:ext cx="7205472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Emanuel Rádl </a:t>
            </a:r>
            <a:br>
              <a:rPr lang="cs-CZ" dirty="0"/>
            </a:br>
            <a:r>
              <a:rPr lang="cs-CZ" dirty="0"/>
              <a:t>Válka Čechů s Němci, 1928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altLang="cs-CZ" dirty="0"/>
              <a:t>„Politika státu po válce z velké části válkou státu proti německému domácímu obyvatelstvu, boj proti nim je pokládán za zásluhu o stát“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FE235043-1709-465F-B119-9937C2E95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13" y="2124868"/>
            <a:ext cx="4124787" cy="37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88AB811-8843-450D-82A3-B4CB275C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" y="0"/>
            <a:ext cx="10972800" cy="1143000"/>
          </a:xfrm>
        </p:spPr>
        <p:txBody>
          <a:bodyPr/>
          <a:lstStyle/>
          <a:p>
            <a:pPr algn="l"/>
            <a:r>
              <a:rPr lang="cs-CZ" dirty="0"/>
              <a:t>1.republika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="" xmlns:a16="http://schemas.microsoft.com/office/drawing/2014/main" id="{9E5734F5-F012-40C8-A868-C59BD4F58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417639"/>
            <a:ext cx="5386917" cy="5440361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Post-</a:t>
            </a:r>
            <a:r>
              <a:rPr lang="cs-CZ" b="1" u="sng" dirty="0" err="1">
                <a:solidFill>
                  <a:srgbClr val="0070C0"/>
                </a:solidFill>
              </a:rPr>
              <a:t>war</a:t>
            </a:r>
            <a:r>
              <a:rPr lang="cs-CZ" b="1" u="sng" dirty="0">
                <a:solidFill>
                  <a:srgbClr val="0070C0"/>
                </a:solidFill>
              </a:rPr>
              <a:t> </a:t>
            </a:r>
            <a:r>
              <a:rPr lang="cs-CZ" b="1" u="sng" dirty="0" err="1">
                <a:solidFill>
                  <a:srgbClr val="0070C0"/>
                </a:solidFill>
              </a:rPr>
              <a:t>state</a:t>
            </a:r>
            <a:endParaRPr lang="cs-CZ" b="1" u="sng" dirty="0">
              <a:solidFill>
                <a:srgbClr val="0070C0"/>
              </a:solidFill>
            </a:endParaRP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Obava o stát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Práva národů na sebeurčení/Menšiny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KSČ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Mezinárodní situace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Ekonomické struktury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ústup nacionalismu, ale…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Politické struktury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</a:t>
            </a:r>
            <a:r>
              <a:rPr lang="cs-CZ" b="1" dirty="0" err="1">
                <a:solidFill>
                  <a:srgbClr val="0070C0"/>
                </a:solidFill>
              </a:rPr>
              <a:t>Partitokracie</a:t>
            </a:r>
            <a:r>
              <a:rPr lang="cs-CZ" b="1" dirty="0">
                <a:solidFill>
                  <a:srgbClr val="0070C0"/>
                </a:solidFill>
              </a:rPr>
              <a:t>, stát stran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Není opozice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Zájmové struktury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Vazba na stát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Obranné jednoty (hospodářství, vzdělání, tělocvik a rekreace)</a:t>
            </a:r>
          </a:p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CAF3606E-4E5E-4C31-94D4-2A0678ADD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CEE 1918-23_">
            <a:extLst>
              <a:ext uri="{FF2B5EF4-FFF2-40B4-BE49-F238E27FC236}">
                <a16:creationId xmlns="" xmlns:a16="http://schemas.microsoft.com/office/drawing/2014/main" id="{078C92E2-6BBB-49E5-959F-91DC546AA84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51622"/>
            <a:ext cx="6096000" cy="6706379"/>
          </a:xfrm>
          <a:noFill/>
        </p:spPr>
      </p:pic>
    </p:spTree>
    <p:extLst>
      <p:ext uri="{BB962C8B-B14F-4D97-AF65-F5344CB8AC3E}">
        <p14:creationId xmlns:p14="http://schemas.microsoft.com/office/powerpoint/2010/main" val="30928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9D34D70-BD85-44C9-A7C3-CE3887D1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Rozpad </a:t>
            </a:r>
            <a:r>
              <a:rPr lang="cs-CZ" dirty="0" smtClean="0"/>
              <a:t>Rakouska 1918 a </a:t>
            </a:r>
            <a:r>
              <a:rPr lang="cs-CZ" dirty="0"/>
              <a:t>jepičí státečky</a:t>
            </a:r>
          </a:p>
        </p:txBody>
      </p:sp>
      <p:pic>
        <p:nvPicPr>
          <p:cNvPr id="4" name="Picture 4" descr="C:\Karel\mapy\historické mapy Evropy\800px-Der_Aufbau_der_Republik_Deutschösterreich.png">
            <a:extLst>
              <a:ext uri="{FF2B5EF4-FFF2-40B4-BE49-F238E27FC236}">
                <a16:creationId xmlns="" xmlns:a16="http://schemas.microsoft.com/office/drawing/2014/main" id="{C85297FB-3CA5-4287-9741-A944E30AE8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32" y="2048256"/>
            <a:ext cx="10727267" cy="480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03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6AEFC07-941E-4B7A-A7D2-F1E60A04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346"/>
            <a:ext cx="12192000" cy="923926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Habsburský stát</a:t>
            </a:r>
          </a:p>
        </p:txBody>
      </p:sp>
      <p:pic>
        <p:nvPicPr>
          <p:cNvPr id="4" name="Picture 2" descr="C:\Karel\mapy\historické mapy Evropy\R-U hlavní města.png">
            <a:extLst>
              <a:ext uri="{FF2B5EF4-FFF2-40B4-BE49-F238E27FC236}">
                <a16:creationId xmlns="" xmlns:a16="http://schemas.microsoft.com/office/drawing/2014/main" id="{9079EA2D-B80B-487B-BC25-D34E293607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962038"/>
            <a:ext cx="8678333" cy="545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3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3E55B9E-4FFD-428B-BE8E-3924037B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778"/>
            <a:ext cx="12192000" cy="923926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Slabá buržoazie/měšťanstvo</a:t>
            </a: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2684D136-A51B-4FC5-B156-09C488658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792225"/>
            <a:ext cx="10972800" cy="4873435"/>
          </a:xfrm>
        </p:spPr>
        <p:txBody>
          <a:bodyPr>
            <a:normAutofit/>
          </a:bodyPr>
          <a:lstStyle/>
          <a:p>
            <a:r>
              <a:rPr lang="cs-CZ" altLang="cs-CZ" dirty="0"/>
              <a:t>úpadek drobné šlechty v 17. století</a:t>
            </a:r>
          </a:p>
          <a:p>
            <a:r>
              <a:rPr lang="cs-CZ" altLang="cs-CZ" dirty="0"/>
              <a:t>konzervativní politika Rakouska v 1. pol. 19 století (Metternich)</a:t>
            </a:r>
            <a:br>
              <a:rPr lang="cs-CZ" altLang="cs-CZ" dirty="0"/>
            </a:br>
            <a:r>
              <a:rPr lang="cs-CZ" altLang="cs-CZ" dirty="0"/>
              <a:t>+ opožděná modernizace - význam Atlantiku</a:t>
            </a:r>
          </a:p>
          <a:p>
            <a:r>
              <a:rPr lang="cs-CZ" altLang="cs-CZ" dirty="0"/>
              <a:t>liberalizace shora (bachovský absolutismus) - vše pro lid, ale nic skrze lid</a:t>
            </a:r>
          </a:p>
          <a:p>
            <a:r>
              <a:rPr lang="cs-CZ" altLang="cs-CZ" dirty="0"/>
              <a:t>liberální reformy Bachova absolutismu (živnostenský řád, komory, systém státní správy)</a:t>
            </a:r>
          </a:p>
          <a:p>
            <a:r>
              <a:rPr lang="cs-CZ" altLang="cs-CZ" dirty="0"/>
              <a:t>sebevědomá byrokracie = byrokracie jako nositelka společenských změn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63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A73260C-9C4B-47FC-B938-8F2CF533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Nedostatečný vztah ke státu</a:t>
            </a: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EE48AF27-1E50-46FC-8249-0973CE254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 err="1"/>
              <a:t>stateless</a:t>
            </a:r>
            <a:r>
              <a:rPr lang="cs-CZ" altLang="cs-CZ" dirty="0"/>
              <a:t> society</a:t>
            </a:r>
          </a:p>
          <a:p>
            <a:r>
              <a:rPr lang="cs-CZ" altLang="cs-CZ" dirty="0"/>
              <a:t>nedostatečná identifikace se státem ==► nedostatek státotvorného cítění (x vztah k monarchovi)</a:t>
            </a:r>
          </a:p>
          <a:p>
            <a:r>
              <a:rPr lang="cs-CZ" altLang="cs-CZ" dirty="0"/>
              <a:t>politika neodpovědnosti vůči státu (pasivní rezistence) ==►negativní demokratismus (TGM)</a:t>
            </a:r>
          </a:p>
          <a:p>
            <a:r>
              <a:rPr lang="cs-CZ" altLang="cs-CZ" dirty="0"/>
              <a:t>kulturní pojetí národa ==►národnostní diverzifikace státu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027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EE69742-2EC0-44BA-BA27-1FED40ED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754"/>
            <a:ext cx="12192000" cy="923926"/>
          </a:xfrm>
        </p:spPr>
        <p:txBody>
          <a:bodyPr>
            <a:normAutofit/>
          </a:bodyPr>
          <a:lstStyle/>
          <a:p>
            <a:r>
              <a:rPr lang="cs-CZ" sz="3600" dirty="0"/>
              <a:t>Rakousko-uherské vyrovnání  1867</a:t>
            </a:r>
          </a:p>
        </p:txBody>
      </p:sp>
      <p:pic>
        <p:nvPicPr>
          <p:cNvPr id="4" name="Zástupný symbol pro obsah 4" descr="rakousko-uhersko-_mapa_1867.jpg">
            <a:extLst>
              <a:ext uri="{FF2B5EF4-FFF2-40B4-BE49-F238E27FC236}">
                <a16:creationId xmlns="" xmlns:a16="http://schemas.microsoft.com/office/drawing/2014/main" id="{7EAF909F-4B09-49FC-B287-1436C3DEC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3737"/>
            <a:ext cx="12192000" cy="5493161"/>
          </a:xfrm>
        </p:spPr>
      </p:pic>
    </p:spTree>
    <p:extLst>
      <p:ext uri="{BB962C8B-B14F-4D97-AF65-F5344CB8AC3E}">
        <p14:creationId xmlns:p14="http://schemas.microsoft.com/office/powerpoint/2010/main" val="73937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7/Austria_Hungary_ethnic.svg/1280px-Austria_Hungary_ethnic.svg.png">
            <a:extLst>
              <a:ext uri="{FF2B5EF4-FFF2-40B4-BE49-F238E27FC236}">
                <a16:creationId xmlns="" xmlns:a16="http://schemas.microsoft.com/office/drawing/2014/main" id="{8003A831-9CE1-453C-A710-A5A10506B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7" y="0"/>
            <a:ext cx="118215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7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5A9D736-09FD-4492-8DD2-A2E67210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b="1" dirty="0"/>
              <a:t>Organické (kulturní) pojetí národa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8CBE1904-CB68-4873-A075-9AFEBB52C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98600"/>
            <a:ext cx="10972800" cy="50210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3 stereotypy národní existence (psychóza strachu – obava o národní existenci)</a:t>
            </a:r>
            <a:br>
              <a:rPr lang="cs-CZ" altLang="cs-CZ" dirty="0"/>
            </a:br>
            <a:r>
              <a:rPr lang="cs-CZ" altLang="cs-CZ" dirty="0"/>
              <a:t>	pocit ohrožení </a:t>
            </a:r>
            <a:br>
              <a:rPr lang="cs-CZ" altLang="cs-CZ" dirty="0"/>
            </a:br>
            <a:r>
              <a:rPr lang="cs-CZ" altLang="cs-CZ" dirty="0"/>
              <a:t>	defensivní stereotyp </a:t>
            </a:r>
            <a:br>
              <a:rPr lang="cs-CZ" altLang="cs-CZ" dirty="0"/>
            </a:br>
            <a:r>
              <a:rPr lang="cs-CZ" altLang="cs-CZ" dirty="0"/>
              <a:t>	důraz na jednotu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nedostatek smyslu pro zájmový a názorový pluralismus</a:t>
            </a:r>
            <a:br>
              <a:rPr lang="cs-CZ" altLang="cs-CZ" dirty="0"/>
            </a:br>
            <a:r>
              <a:rPr lang="cs-CZ" altLang="cs-CZ" dirty="0"/>
              <a:t>	nedostatek vnitřní opozice</a:t>
            </a:r>
            <a:br>
              <a:rPr lang="cs-CZ" altLang="cs-CZ" dirty="0"/>
            </a:br>
            <a:r>
              <a:rPr lang="cs-CZ" altLang="cs-CZ" dirty="0"/>
              <a:t>	spolkový život národnostně rozdělený	</a:t>
            </a:r>
            <a:br>
              <a:rPr lang="cs-CZ" altLang="cs-CZ" dirty="0"/>
            </a:br>
            <a:r>
              <a:rPr lang="cs-CZ" altLang="cs-CZ" dirty="0"/>
              <a:t>	hospodářský nacionalismu (svůj k svému)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politika jako národní (kulturní) emancipace, deficitní pojetí politiky (x liberální pojetí)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76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6219" y="452233"/>
            <a:ext cx="9331314" cy="867861"/>
          </a:xfrm>
        </p:spPr>
        <p:txBody>
          <a:bodyPr>
            <a:normAutofit/>
          </a:bodyPr>
          <a:lstStyle/>
          <a:p>
            <a:r>
              <a:rPr lang="cs-CZ" b="1" dirty="0" smtClean="0"/>
              <a:t>Veřejná Sféra/občanská veřejnost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i="1" dirty="0" err="1" smtClean="0"/>
              <a:t>Jürgen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Habermas</a:t>
            </a:r>
            <a:r>
              <a:rPr lang="cs-CZ" sz="2400" i="1" dirty="0" smtClean="0"/>
              <a:t>, Charles </a:t>
            </a:r>
            <a:r>
              <a:rPr lang="cs-CZ" sz="2400" i="1" dirty="0" err="1" smtClean="0"/>
              <a:t>Taylor</a:t>
            </a:r>
            <a:r>
              <a:rPr lang="cs-CZ" sz="2400" i="1" dirty="0" smtClean="0"/>
              <a:t> …</a:t>
            </a:r>
            <a:endParaRPr lang="cs-CZ" sz="24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3085" y="1557867"/>
            <a:ext cx="11000715" cy="50171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Mimo-politická (x politická sféra)</a:t>
            </a:r>
          </a:p>
          <a:p>
            <a:pPr marL="0" indent="0">
              <a:buNone/>
            </a:pPr>
            <a:r>
              <a:rPr lang="cs-CZ" dirty="0" smtClean="0"/>
              <a:t>Sekularizovaná		             </a:t>
            </a:r>
            <a:r>
              <a:rPr lang="cs-CZ" sz="2400" dirty="0" smtClean="0"/>
              <a:t>1962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Kritická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Rovnostářská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Otevřená </a:t>
            </a:r>
          </a:p>
          <a:p>
            <a:pPr marL="0" indent="0">
              <a:buNone/>
            </a:pPr>
            <a:r>
              <a:rPr lang="cs-CZ" dirty="0"/>
              <a:t>	Transparentní</a:t>
            </a:r>
          </a:p>
          <a:p>
            <a:pPr marL="0" indent="0">
              <a:buNone/>
            </a:pPr>
            <a:r>
              <a:rPr lang="cs-CZ" dirty="0" smtClean="0"/>
              <a:t>	Racionální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Dialogická</a:t>
            </a:r>
          </a:p>
          <a:p>
            <a:pPr marL="0" indent="0">
              <a:buNone/>
            </a:pPr>
            <a:r>
              <a:rPr lang="cs-CZ" u="sng" dirty="0" smtClean="0"/>
              <a:t>Osvojování si veřejné kritiky! </a:t>
            </a:r>
          </a:p>
          <a:p>
            <a:pPr marL="0" indent="0">
              <a:buNone/>
            </a:pPr>
            <a:r>
              <a:rPr lang="cs-CZ" b="0" i="1" dirty="0" smtClean="0"/>
              <a:t>Karel Havlíček Borovský !!!</a:t>
            </a:r>
          </a:p>
          <a:p>
            <a:pPr marL="0" indent="0">
              <a:buNone/>
            </a:pPr>
            <a:r>
              <a:rPr lang="cs-CZ" dirty="0" smtClean="0"/>
              <a:t>Dvojí pojetí veřejného mínění</a:t>
            </a:r>
          </a:p>
          <a:p>
            <a:pPr marL="0" indent="0">
              <a:buNone/>
            </a:pPr>
            <a:r>
              <a:rPr lang="cs-CZ" dirty="0" smtClean="0"/>
              <a:t>	Veřejné mínění (produkt reflexe, produkt diskuse; aktivně sdílený konsenzus)  </a:t>
            </a:r>
          </a:p>
          <a:p>
            <a:pPr marL="0" indent="0">
              <a:buNone/>
            </a:pPr>
            <a:r>
              <a:rPr lang="cs-CZ" dirty="0" smtClean="0"/>
              <a:t>	Veřejné mínění (agregát soukromých názorů; </a:t>
            </a:r>
            <a:r>
              <a:rPr lang="cs-CZ" i="1" dirty="0" smtClean="0"/>
              <a:t>diktatura</a:t>
            </a:r>
            <a:r>
              <a:rPr lang="cs-CZ" dirty="0" smtClean="0"/>
              <a:t> názorů; každý má svojí pravdu)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dirty="0" err="1" smtClean="0"/>
              <a:t>Coffee</a:t>
            </a:r>
            <a:r>
              <a:rPr lang="cs-CZ" dirty="0" smtClean="0"/>
              <a:t> house, salóny, stolní společnosti, měšťanské</a:t>
            </a:r>
            <a:r>
              <a:rPr lang="cs-CZ" dirty="0"/>
              <a:t>/ řemeslnické </a:t>
            </a:r>
            <a:r>
              <a:rPr lang="cs-CZ" dirty="0" smtClean="0"/>
              <a:t>besedy </a:t>
            </a:r>
            <a:r>
              <a:rPr lang="cs-CZ" dirty="0"/>
              <a:t>…</a:t>
            </a:r>
            <a:endParaRPr lang="en-GB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3074" name="Picture 2" descr="The Structural Transformation of the Public Sphere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54" y="1405468"/>
            <a:ext cx="5755380" cy="37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rukturwandel der Öffentlichkeit: Untersuchungen zu einer Kategorie der  bürgerlichen Gesellschaft (suhrkamp taschenbuch wissenschaft) - Habermas,  Jürgen - Amazon.de: Büch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5" r="17436"/>
          <a:stretch/>
        </p:blipFill>
        <p:spPr bwMode="auto">
          <a:xfrm>
            <a:off x="4421553" y="2296582"/>
            <a:ext cx="1879601" cy="289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997" y="186794"/>
            <a:ext cx="1820670" cy="217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5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80279" y="566709"/>
            <a:ext cx="9144000" cy="1304424"/>
          </a:xfrm>
        </p:spPr>
        <p:txBody>
          <a:bodyPr>
            <a:normAutofit/>
          </a:bodyPr>
          <a:lstStyle/>
          <a:p>
            <a:pPr algn="ctr"/>
            <a:r>
              <a:rPr lang="cs-CZ" sz="4800" dirty="0" smtClean="0"/>
              <a:t>Eroze demokracie</a:t>
            </a:r>
            <a:br>
              <a:rPr lang="cs-CZ" sz="4800" dirty="0" smtClean="0"/>
            </a:br>
            <a:r>
              <a:rPr lang="cs-CZ" sz="4000" i="1" dirty="0" err="1" smtClean="0"/>
              <a:t>democratic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backsliding</a:t>
            </a:r>
            <a:endParaRPr lang="cs-CZ" sz="4000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30" y="2199410"/>
            <a:ext cx="2810403" cy="444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7941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8408"/>
            <a:ext cx="10706099" cy="122213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27" y="790575"/>
            <a:ext cx="3605790" cy="551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8" y="790575"/>
            <a:ext cx="2932967" cy="29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9" y="3798276"/>
            <a:ext cx="2932967" cy="29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000" dirty="0"/>
              <a:t>Steven </a:t>
            </a:r>
            <a:r>
              <a:rPr lang="cs-CZ" sz="4000" dirty="0" err="1"/>
              <a:t>Levitsky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Daniel </a:t>
            </a:r>
            <a:r>
              <a:rPr lang="cs-CZ" sz="4000" dirty="0" err="1"/>
              <a:t>Ziblatt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2018</a:t>
            </a:r>
            <a:br>
              <a:rPr lang="cs-CZ" sz="4000" dirty="0"/>
            </a:br>
            <a:endParaRPr lang="cs-CZ" sz="4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603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645" y="717550"/>
            <a:ext cx="10706099" cy="867861"/>
          </a:xfrm>
        </p:spPr>
        <p:txBody>
          <a:bodyPr/>
          <a:lstStyle/>
          <a:p>
            <a:r>
              <a:rPr lang="cs-CZ" dirty="0"/>
              <a:t>Indikátory odklonu od demokracie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dirty="0"/>
              <a:t>How can we recognize dangerous autocrats?</a:t>
            </a:r>
            <a:endParaRPr lang="cs-CZ" sz="2400" u="sng" dirty="0"/>
          </a:p>
          <a:p>
            <a:r>
              <a:rPr lang="en-US" sz="2400" dirty="0"/>
              <a:t>Rejecting or weak support for democratic rules </a:t>
            </a:r>
            <a:endParaRPr lang="cs-CZ" sz="2400" dirty="0"/>
          </a:p>
          <a:p>
            <a:r>
              <a:rPr lang="en-US" sz="2400" dirty="0"/>
              <a:t>Delegitimizing political opponents </a:t>
            </a:r>
            <a:endParaRPr lang="cs-CZ" sz="2400" dirty="0"/>
          </a:p>
          <a:p>
            <a:r>
              <a:rPr lang="en-US" sz="2400" dirty="0"/>
              <a:t>Tolerating or invoking violence </a:t>
            </a:r>
            <a:endParaRPr lang="cs-CZ" sz="2400" dirty="0"/>
          </a:p>
          <a:p>
            <a:r>
              <a:rPr lang="en-US" sz="2400" dirty="0"/>
              <a:t>Readiness to confine civic rights including </a:t>
            </a:r>
            <a:r>
              <a:rPr lang="en-US" sz="2400" dirty="0" smtClean="0"/>
              <a:t>media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Jak se bránit? </a:t>
            </a:r>
          </a:p>
          <a:p>
            <a:r>
              <a:rPr lang="cs-CZ" sz="2400" dirty="0" smtClean="0"/>
              <a:t>Spolupracovat anebo Firewall/</a:t>
            </a:r>
            <a:r>
              <a:rPr lang="cs-CZ" sz="2400" dirty="0" err="1" smtClean="0"/>
              <a:t>Cordon</a:t>
            </a:r>
            <a:r>
              <a:rPr lang="cs-CZ" sz="2400" dirty="0" smtClean="0"/>
              <a:t> </a:t>
            </a:r>
            <a:r>
              <a:rPr lang="cs-CZ" sz="2400" dirty="0" err="1" smtClean="0"/>
              <a:t>Sanitaire</a:t>
            </a:r>
            <a:r>
              <a:rPr lang="cs-CZ" sz="2400" dirty="0" smtClean="0"/>
              <a:t>?</a:t>
            </a:r>
          </a:p>
          <a:p>
            <a:r>
              <a:rPr lang="cs-CZ" sz="2400" dirty="0" smtClean="0"/>
              <a:t>Spolupráce se nemusí vyplatit… (?)</a:t>
            </a: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62</a:t>
            </a:fld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842230"/>
            <a:ext cx="370522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96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1566" y="717550"/>
            <a:ext cx="10706099" cy="867861"/>
          </a:xfrm>
        </p:spPr>
        <p:txBody>
          <a:bodyPr/>
          <a:lstStyle/>
          <a:p>
            <a:r>
              <a:rPr lang="cs-CZ" dirty="0" smtClean="0"/>
              <a:t>Eroze demokracie/</a:t>
            </a:r>
            <a:r>
              <a:rPr lang="cs-CZ" dirty="0" err="1" smtClean="0"/>
              <a:t>Democratic</a:t>
            </a:r>
            <a:r>
              <a:rPr lang="cs-CZ" dirty="0" smtClean="0"/>
              <a:t> </a:t>
            </a:r>
            <a:r>
              <a:rPr lang="cs-CZ" dirty="0" err="1" smtClean="0"/>
              <a:t>backsliding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Osm nesamozřejmých samozřejmostí (HU, USA, SVK, RUS … nacismus, fašismus</a:t>
            </a:r>
            <a:r>
              <a:rPr lang="cs-CZ" smtClean="0"/>
              <a:t>, komunismus …)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Demokracie a liberalismus jsou dnes neoddělitelné</a:t>
            </a:r>
          </a:p>
          <a:p>
            <a:pPr lvl="1"/>
            <a:r>
              <a:rPr lang="cs-CZ" dirty="0" smtClean="0"/>
              <a:t>otevřenost </a:t>
            </a:r>
            <a:r>
              <a:rPr lang="cs-CZ" dirty="0"/>
              <a:t>ve tvorbě </a:t>
            </a:r>
            <a:r>
              <a:rPr lang="cs-CZ" dirty="0" smtClean="0"/>
              <a:t>většiny, legitimita versus efektivita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Eroze nebývá lineární, bývá skoková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Obranou není blokovat všechny změny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emokracii nelze jen bránit, třeba i rozvíjet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Autoritáři využívají komplexnosti a liberálnosti demokracie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Jsou chytří: metoda pokus – omyl jim stačí a funguje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Změny režimu začínají dávno předtím, než se začnou měnit zákony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Útoky na důvěru/instituce (nedůvěra je vstupenkou pro klientelismus i autoritářství)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Kulturní války jsou kouřová clona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63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73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36608F-D333-4D38-86BD-0DBF7A99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Slabiny demokracie v česku</a:t>
            </a:r>
            <a:br>
              <a:rPr lang="cs-CZ" sz="4000" dirty="0"/>
            </a:br>
            <a:r>
              <a:rPr lang="cs-CZ" sz="2700" i="1" dirty="0"/>
              <a:t>Nízká institucionální tvořivost</a:t>
            </a:r>
            <a:br>
              <a:rPr lang="cs-CZ" sz="2700" i="1" dirty="0"/>
            </a:br>
            <a:r>
              <a:rPr lang="cs-CZ" sz="2700" i="1" dirty="0"/>
              <a:t/>
            </a:r>
            <a:br>
              <a:rPr lang="cs-CZ" sz="2700" i="1" dirty="0"/>
            </a:br>
            <a:endParaRPr lang="cs-CZ" sz="2700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3068B9F-9D21-40D8-835C-402C7C23B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25625"/>
            <a:ext cx="10706100" cy="483764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Nezájem o politiku (de-politizace)</a:t>
            </a:r>
          </a:p>
          <a:p>
            <a:pPr lvl="1"/>
            <a:r>
              <a:rPr lang="cs-CZ" sz="2100" dirty="0"/>
              <a:t>Omezený </a:t>
            </a:r>
            <a:r>
              <a:rPr lang="cs-CZ" sz="2100" dirty="0" err="1"/>
              <a:t>rekrutační</a:t>
            </a:r>
            <a:r>
              <a:rPr lang="cs-CZ" sz="2100" dirty="0"/>
              <a:t> rezervoár politických elit</a:t>
            </a:r>
          </a:p>
          <a:p>
            <a:pPr lvl="1"/>
            <a:r>
              <a:rPr lang="cs-CZ" sz="2100" dirty="0"/>
              <a:t>Slabá veřejná kontrola politických institucí</a:t>
            </a:r>
          </a:p>
          <a:p>
            <a:pPr lvl="1"/>
            <a:r>
              <a:rPr lang="cs-CZ" sz="2100" dirty="0"/>
              <a:t>Nedostatek (absence) zpětných vazeb</a:t>
            </a:r>
          </a:p>
          <a:p>
            <a:r>
              <a:rPr lang="cs-CZ" b="1" dirty="0"/>
              <a:t>Stigmatizace politiky (politici x tzv. obyčejní lidé) </a:t>
            </a:r>
          </a:p>
          <a:p>
            <a:pPr lvl="1"/>
            <a:r>
              <a:rPr lang="cs-CZ" dirty="0"/>
              <a:t>Česko je země s negativním vůdcovským klimatem </a:t>
            </a:r>
          </a:p>
          <a:p>
            <a:pPr lvl="1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Nízká důvěra v politické strany a parlament</a:t>
            </a:r>
          </a:p>
          <a:p>
            <a:pPr lvl="1"/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Dominance negativních zpětných vazeb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Obranný efekt uzavírání se, vyhoření, zcyničtění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100" dirty="0"/>
              <a:t>Frustrace, deziluze na straně veřejnosti</a:t>
            </a:r>
          </a:p>
          <a:p>
            <a:pPr lvl="1"/>
            <a:r>
              <a:rPr lang="cs-CZ" sz="2100" dirty="0"/>
              <a:t>Omezená reflexivita, efektivita institucí</a:t>
            </a:r>
          </a:p>
          <a:p>
            <a:pPr lvl="1"/>
            <a:r>
              <a:rPr lang="cs-CZ" sz="2100" dirty="0"/>
              <a:t>Manipulativní, demonstrativní publicita, krize legitimity/důvěry (př. pandemie, povodně)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32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201" y="717550"/>
            <a:ext cx="11650132" cy="867861"/>
          </a:xfrm>
        </p:spPr>
        <p:txBody>
          <a:bodyPr>
            <a:normAutofit/>
          </a:bodyPr>
          <a:lstStyle/>
          <a:p>
            <a:r>
              <a:rPr lang="en-US" sz="2000" dirty="0"/>
              <a:t>How important it is in your life: </a:t>
            </a:r>
            <a:r>
              <a:rPr lang="en-US" sz="2000" b="1" u="sng" dirty="0"/>
              <a:t>Politics</a:t>
            </a:r>
            <a:r>
              <a:rPr lang="en-US" sz="2000" dirty="0"/>
              <a:t>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en-US" sz="2000" dirty="0"/>
              <a:t>(</a:t>
            </a:r>
            <a:r>
              <a:rPr lang="en-US" sz="2000" dirty="0">
                <a:solidFill>
                  <a:srgbClr val="10C22E"/>
                </a:solidFill>
              </a:rPr>
              <a:t>very, </a:t>
            </a:r>
            <a:r>
              <a:rPr lang="cs-CZ" sz="2000" dirty="0" err="1">
                <a:solidFill>
                  <a:srgbClr val="10C22E"/>
                </a:solidFill>
              </a:rPr>
              <a:t>important</a:t>
            </a:r>
            <a:r>
              <a:rPr lang="cs-CZ" sz="2000" dirty="0">
                <a:solidFill>
                  <a:srgbClr val="10C22E"/>
                </a:solidFill>
              </a:rPr>
              <a:t>, </a:t>
            </a:r>
            <a:r>
              <a:rPr lang="en-US" sz="2000" dirty="0">
                <a:solidFill>
                  <a:srgbClr val="10C22E"/>
                </a:solidFill>
              </a:rPr>
              <a:t>rather important, </a:t>
            </a:r>
            <a:r>
              <a:rPr lang="en-US" sz="2000" dirty="0">
                <a:solidFill>
                  <a:srgbClr val="FF0000"/>
                </a:solidFill>
              </a:rPr>
              <a:t>not very important or not important at all) </a:t>
            </a:r>
            <a:r>
              <a:rPr lang="en-US" sz="2000" dirty="0"/>
              <a:t>WVS time-series (1981-2020). </a:t>
            </a: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65</a:t>
            </a:fld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17" y="1766357"/>
            <a:ext cx="8753116" cy="505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740400" y="2311399"/>
            <a:ext cx="296334" cy="12869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4008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66</a:t>
            </a:fld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2" y="0"/>
            <a:ext cx="7128935" cy="680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5713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CEAFB1-E2B8-BA84-0ACB-68B3C350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</a:t>
            </a:r>
            <a:br>
              <a:rPr lang="en-US" dirty="0"/>
            </a:br>
            <a:r>
              <a:rPr lang="en-US" dirty="0"/>
              <a:t>YOUR ATTENTION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5115C93C-1606-C8BC-24B2-4C9D54334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Jungmannova 17 | 110 00 Praha 1 | Česká republika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3358B16-C9D6-E5F3-7FC0-84FE26E43B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6675"/>
            <a:ext cx="273050" cy="365125"/>
          </a:xfrm>
          <a:prstGeom prst="rect">
            <a:avLst/>
          </a:prstGeom>
        </p:spPr>
        <p:txBody>
          <a:bodyPr/>
          <a:lstStyle/>
          <a:p>
            <a:fld id="{5E608FB1-680A-4E9D-A95E-8C4CFA1B47E3}" type="slidenum">
              <a:rPr lang="cs-CZ" smtClean="0"/>
              <a:t>67</a:t>
            </a:fld>
            <a:endParaRPr lang="cs-CZ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xmlns="" id="{E5515805-19B1-86D4-54C2-81A28FFB20B1}"/>
              </a:ext>
            </a:extLst>
          </p:cNvPr>
          <p:cNvSpPr txBox="1">
            <a:spLocks/>
          </p:cNvSpPr>
          <p:nvPr/>
        </p:nvSpPr>
        <p:spPr>
          <a:xfrm>
            <a:off x="650079" y="4211869"/>
            <a:ext cx="9422858" cy="5154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cs-CZ" dirty="0"/>
              <a:t>www.karelmuller.eu</a:t>
            </a:r>
          </a:p>
        </p:txBody>
      </p:sp>
    </p:spTree>
    <p:extLst>
      <p:ext uri="{BB962C8B-B14F-4D97-AF65-F5344CB8AC3E}">
        <p14:creationId xmlns:p14="http://schemas.microsoft.com/office/powerpoint/2010/main" val="274397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0DAC978-5E65-4DE6-B0D2-BA341553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9" y="345017"/>
            <a:ext cx="10706099" cy="867861"/>
          </a:xfrm>
        </p:spPr>
        <p:txBody>
          <a:bodyPr>
            <a:normAutofit fontScale="90000"/>
          </a:bodyPr>
          <a:lstStyle/>
          <a:p>
            <a:r>
              <a:rPr lang="cs-CZ" sz="4000" i="1" dirty="0"/>
              <a:t>občanská </a:t>
            </a:r>
            <a:r>
              <a:rPr lang="cs-CZ" sz="4000" i="1" dirty="0" smtClean="0"/>
              <a:t>společnost a její „funkce“</a:t>
            </a:r>
            <a:br>
              <a:rPr lang="cs-CZ" sz="4000" i="1" dirty="0" smtClean="0"/>
            </a:br>
            <a:r>
              <a:rPr lang="cs-CZ" sz="2700" i="1" dirty="0" smtClean="0"/>
              <a:t>normativní pohled</a:t>
            </a:r>
            <a:r>
              <a:rPr lang="cs-CZ" sz="2800" i="1" dirty="0"/>
              <a:t/>
            </a:r>
            <a:br>
              <a:rPr lang="cs-CZ" sz="2800" i="1" dirty="0"/>
            </a:br>
            <a:endParaRPr lang="cs-CZ" sz="2800" b="1" u="sng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253AB1CD-24AD-4258-9769-2CADC5A9C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9A65CFD3-59A5-444A-B741-AFE2D6F45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Rizika </a:t>
            </a:r>
            <a:r>
              <a:rPr lang="cs-CZ" dirty="0" smtClean="0"/>
              <a:t>(třeba umenšovat</a:t>
            </a:r>
            <a:r>
              <a:rPr lang="cs-CZ" dirty="0"/>
              <a:t>)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6FD443CE-308A-4A43-A491-CDAB8D915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9" y="2502679"/>
            <a:ext cx="5389033" cy="3951288"/>
          </a:xfrm>
        </p:spPr>
        <p:txBody>
          <a:bodyPr/>
          <a:lstStyle/>
          <a:p>
            <a:r>
              <a:rPr lang="cs-CZ" dirty="0"/>
              <a:t>Zneužívání moci, ale i slabý stát  …</a:t>
            </a:r>
          </a:p>
          <a:p>
            <a:r>
              <a:rPr lang="cs-CZ" dirty="0"/>
              <a:t>Pasivita, apatie, ale i nadbytek participace</a:t>
            </a:r>
          </a:p>
          <a:p>
            <a:r>
              <a:rPr lang="cs-CZ" dirty="0"/>
              <a:t>Krize důvěry, ale i nekritická důvěra</a:t>
            </a:r>
          </a:p>
          <a:p>
            <a:r>
              <a:rPr lang="cs-CZ" dirty="0"/>
              <a:t>Atomizace, anomie, ale i nacionalismus</a:t>
            </a:r>
          </a:p>
        </p:txBody>
      </p:sp>
      <p:pic>
        <p:nvPicPr>
          <p:cNvPr id="7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262" y="1382329"/>
            <a:ext cx="5470872" cy="512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5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1F93D27-AEB9-4C5A-8FB3-EE560A8B0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Jak </a:t>
            </a:r>
            <a:r>
              <a:rPr lang="cs-CZ" sz="4000" dirty="0" smtClean="0"/>
              <a:t>posilovat občanskou společnost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62C27CE-7883-4909-80CA-FC5E619DF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53" y="1600201"/>
            <a:ext cx="11260347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/>
              <a:t>Ochranná funkce</a:t>
            </a:r>
          </a:p>
          <a:p>
            <a:pPr marL="457103" lvl="1" indent="0">
              <a:buNone/>
            </a:pPr>
            <a:r>
              <a:rPr lang="cs-CZ" i="1" dirty="0"/>
              <a:t>Férová pravidla, soutěž, dělba a omezování moci</a:t>
            </a:r>
          </a:p>
          <a:p>
            <a:pPr marL="457103" lvl="1" indent="0">
              <a:buNone/>
            </a:pPr>
            <a:r>
              <a:rPr lang="cs-CZ" i="1" dirty="0"/>
              <a:t>Ochrana, podpora opozice, kontrolní výbory, svoboda slova</a:t>
            </a:r>
          </a:p>
          <a:p>
            <a:pPr marL="457103" lvl="1" indent="0">
              <a:buNone/>
            </a:pPr>
            <a:r>
              <a:rPr lang="cs-CZ" i="1" dirty="0" smtClean="0"/>
              <a:t>Média – pluralita zdrojů, nezávislá radniční periodika</a:t>
            </a:r>
          </a:p>
          <a:p>
            <a:pPr marL="457103" lvl="1" indent="0">
              <a:buNone/>
            </a:pPr>
            <a:r>
              <a:rPr lang="cs-CZ" i="1" dirty="0" smtClean="0"/>
              <a:t>Péče o hodnoty právního státu a lidská práva</a:t>
            </a:r>
          </a:p>
          <a:p>
            <a:pPr marL="0" lvl="1" indent="0">
              <a:buNone/>
            </a:pPr>
            <a:r>
              <a:rPr lang="cs-CZ" sz="2200" b="1" u="sng" dirty="0" smtClean="0"/>
              <a:t>Participační funkce</a:t>
            </a:r>
          </a:p>
          <a:p>
            <a:pPr marL="361950" lvl="1" indent="0">
              <a:buNone/>
            </a:pPr>
            <a:r>
              <a:rPr lang="cs-CZ" i="1" dirty="0" smtClean="0"/>
              <a:t>Volební</a:t>
            </a:r>
            <a:r>
              <a:rPr lang="cs-CZ" i="1" dirty="0"/>
              <a:t>, nevolební; věcná, střídmá, smysluplná kampaň </a:t>
            </a:r>
          </a:p>
          <a:p>
            <a:pPr marL="361950" lvl="1" indent="0">
              <a:buNone/>
            </a:pPr>
            <a:r>
              <a:rPr lang="cs-CZ" i="1" dirty="0"/>
              <a:t>Struktura otevřených příležitostí (hodiny, kanceláře, informovanost, komise, výbory, přístup do médií)</a:t>
            </a:r>
          </a:p>
          <a:p>
            <a:pPr marL="361950" lvl="1" indent="0">
              <a:buNone/>
            </a:pPr>
            <a:r>
              <a:rPr lang="cs-CZ" i="1" dirty="0"/>
              <a:t>Participační inovace (rozpočet, </a:t>
            </a:r>
            <a:r>
              <a:rPr lang="cs-CZ" i="1" dirty="0" err="1"/>
              <a:t>deliberativní</a:t>
            </a:r>
            <a:r>
              <a:rPr lang="cs-CZ" i="1" dirty="0"/>
              <a:t> fóra, referenda)</a:t>
            </a:r>
          </a:p>
          <a:p>
            <a:pPr marL="361950" lvl="1" indent="0">
              <a:buNone/>
            </a:pPr>
            <a:r>
              <a:rPr lang="cs-CZ" i="1" dirty="0"/>
              <a:t>Výchova k aktivnímu občanství, gramotnost, </a:t>
            </a:r>
            <a:r>
              <a:rPr lang="cs-CZ" i="1" dirty="0" err="1"/>
              <a:t>skills</a:t>
            </a:r>
            <a:r>
              <a:rPr lang="cs-CZ" i="1" dirty="0"/>
              <a:t>/kompetence</a:t>
            </a:r>
          </a:p>
          <a:p>
            <a:pPr marL="361950" lvl="1" indent="0">
              <a:buNone/>
            </a:pPr>
            <a:r>
              <a:rPr lang="cs-CZ" i="1" dirty="0"/>
              <a:t>Právo na občanskou </a:t>
            </a:r>
            <a:r>
              <a:rPr lang="cs-CZ" i="1" dirty="0" smtClean="0"/>
              <a:t>neposlušnost</a:t>
            </a:r>
          </a:p>
        </p:txBody>
      </p:sp>
    </p:spTree>
    <p:extLst>
      <p:ext uri="{BB962C8B-B14F-4D97-AF65-F5344CB8AC3E}">
        <p14:creationId xmlns:p14="http://schemas.microsoft.com/office/powerpoint/2010/main" val="21177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7071EF1-59A1-42AE-ADC8-DECEBFA2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066" y="211666"/>
            <a:ext cx="10430933" cy="923926"/>
          </a:xfrm>
        </p:spPr>
        <p:txBody>
          <a:bodyPr>
            <a:normAutofit/>
          </a:bodyPr>
          <a:lstStyle/>
          <a:p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45C0CB8-B899-49E5-B882-3998E093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12" y="1037820"/>
            <a:ext cx="10972800" cy="5723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Legitimizační funkce (krize důvěry)</a:t>
            </a:r>
          </a:p>
          <a:p>
            <a:pPr marL="0" indent="0">
              <a:buNone/>
            </a:pPr>
            <a:r>
              <a:rPr lang="cs-CZ" b="0" i="1" dirty="0"/>
              <a:t>Volby, dělba a omezení moci</a:t>
            </a:r>
          </a:p>
          <a:p>
            <a:pPr marL="0" indent="0">
              <a:buNone/>
            </a:pPr>
            <a:r>
              <a:rPr lang="cs-CZ" b="0" i="1" dirty="0"/>
              <a:t>Včasná informovanost, konzultace (i opakované)</a:t>
            </a:r>
          </a:p>
          <a:p>
            <a:pPr marL="0" indent="0">
              <a:buNone/>
            </a:pPr>
            <a:r>
              <a:rPr lang="cs-CZ" b="0" i="1" dirty="0"/>
              <a:t>Transparentnost (</a:t>
            </a:r>
            <a:r>
              <a:rPr lang="cs-CZ" b="0" i="1" dirty="0" err="1"/>
              <a:t>rozklikávací</a:t>
            </a:r>
            <a:r>
              <a:rPr lang="cs-CZ" b="0" i="1" dirty="0"/>
              <a:t> rozpočet)</a:t>
            </a:r>
          </a:p>
          <a:p>
            <a:pPr marL="0" indent="0">
              <a:buNone/>
            </a:pPr>
            <a:r>
              <a:rPr lang="cs-CZ" b="0" i="1" dirty="0"/>
              <a:t>Přístupové body, vstřícná komunikace</a:t>
            </a:r>
          </a:p>
          <a:p>
            <a:pPr marL="0" indent="0">
              <a:buNone/>
            </a:pPr>
            <a:r>
              <a:rPr lang="cs-CZ" b="0" i="1" dirty="0"/>
              <a:t>Vyvarovat se arogance, přehlíživosti, </a:t>
            </a:r>
            <a:r>
              <a:rPr lang="cs-CZ" b="0" i="1" dirty="0" smtClean="0"/>
              <a:t>vrchnostenství, </a:t>
            </a:r>
            <a:r>
              <a:rPr lang="cs-CZ" b="0" i="1" dirty="0" err="1" smtClean="0"/>
              <a:t>papalášství</a:t>
            </a:r>
            <a:endParaRPr lang="cs-CZ" b="0" i="1" dirty="0"/>
          </a:p>
          <a:p>
            <a:pPr marL="0" indent="0">
              <a:buNone/>
            </a:pPr>
            <a:r>
              <a:rPr lang="cs-CZ" u="sng" dirty="0"/>
              <a:t>Integrační funkce (atomizace, anomie)</a:t>
            </a:r>
          </a:p>
          <a:p>
            <a:pPr marL="0" indent="0">
              <a:buNone/>
            </a:pPr>
            <a:r>
              <a:rPr lang="cs-CZ" b="0" i="1" dirty="0"/>
              <a:t>Rodinná politika, ontologické bezpečí a péče o děti, potírání domácího násilí… </a:t>
            </a:r>
          </a:p>
          <a:p>
            <a:pPr marL="0" indent="0">
              <a:buNone/>
            </a:pPr>
            <a:r>
              <a:rPr lang="cs-CZ" b="0" i="1" dirty="0"/>
              <a:t>Podpora škol a školek (finanční, materiální, symbolická)</a:t>
            </a:r>
          </a:p>
          <a:p>
            <a:pPr marL="0" indent="0">
              <a:buNone/>
            </a:pPr>
            <a:r>
              <a:rPr lang="cs-CZ" b="0" i="1" dirty="0"/>
              <a:t>Podpora spolkového života: legislativa, granty …</a:t>
            </a:r>
          </a:p>
          <a:p>
            <a:pPr marL="0" indent="0">
              <a:buNone/>
            </a:pPr>
            <a:r>
              <a:rPr lang="cs-CZ" b="0" i="1" dirty="0"/>
              <a:t>Péče o bezpečí, veřejný prostor, hřiště, parky …</a:t>
            </a:r>
          </a:p>
          <a:p>
            <a:pPr marL="0" indent="0">
              <a:buNone/>
            </a:pPr>
            <a:r>
              <a:rPr lang="cs-CZ" b="0" i="1" dirty="0"/>
              <a:t>Zajištění bezbariérovosti, podpora sociálně slabých, ohrožených, vylučovaných…</a:t>
            </a:r>
          </a:p>
          <a:p>
            <a:pPr marL="0" indent="0">
              <a:buNone/>
            </a:pPr>
            <a:endParaRPr lang="cs-CZ" b="0" i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3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5745</TotalTime>
  <Words>1260</Words>
  <Application>Microsoft Office PowerPoint</Application>
  <PresentationFormat>Vlastní</PresentationFormat>
  <Paragraphs>250</Paragraphs>
  <Slides>67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68" baseType="lpstr">
      <vt:lpstr>Motiv Office</vt:lpstr>
      <vt:lpstr>občanská společnost v českém kontextu  struktura setkání: Občanská společnost (v ČR) současnost a kořeny Eroze demokracie  21. 3. 2026 český politický systém www.karelmuller.eu  </vt:lpstr>
      <vt:lpstr>Občanská společnost mezi rodinou a sférou politické moci 3. empirické pohledy na občanskou společnost Perspektiva sociální diferenciace Univerzalizující média moci (Niklas Luhmann) Klientelismus &amp; liberalismus Patronáž &amp; instituce </vt:lpstr>
      <vt:lpstr>Clientelism &amp; oligarchization &gt; state capture  (from 2013 to 2021, and 2025 on) </vt:lpstr>
      <vt:lpstr>Francis Coppola, Godfather  1972, 1974, 1990  </vt:lpstr>
      <vt:lpstr>Conflict of Interests </vt:lpstr>
      <vt:lpstr>Veřejná Sféra/občanská veřejnost Jürgen Habermas, Charles Taylor …</vt:lpstr>
      <vt:lpstr>občanská společnost a její „funkce“ normativní pohled </vt:lpstr>
      <vt:lpstr>Jak posilovat občanskou společnost</vt:lpstr>
      <vt:lpstr>Prezentace aplikace PowerPoint</vt:lpstr>
      <vt:lpstr>Klientelismus x liberalismus neformální x formální pravidla</vt:lpstr>
      <vt:lpstr>Prezentace aplikace PowerPoint</vt:lpstr>
      <vt:lpstr>Politická modernita, role a legitimita opozice</vt:lpstr>
      <vt:lpstr>Ochrana Lidských práv</vt:lpstr>
      <vt:lpstr>Ochrana menšin</vt:lpstr>
      <vt:lpstr>Index vnímání korupce (TI)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Rozděleni svobodou, 2019 český Rozhlas</vt:lpstr>
      <vt:lpstr>Prezentace aplikace PowerPoint</vt:lpstr>
      <vt:lpstr>Prezentace aplikace PowerPoint</vt:lpstr>
      <vt:lpstr>2025 byla účast 68,95%</vt:lpstr>
      <vt:lpstr>Prezentace aplikace PowerPoint</vt:lpstr>
      <vt:lpstr>Česká Občanská společnost a její kořeny</vt:lpstr>
      <vt:lpstr>PHASES &amp; MILESTONES</vt:lpstr>
      <vt:lpstr>Aloisie Müllerová (moje drahá babička) (*1909 – †2011)</vt:lpstr>
      <vt:lpstr>Češi coby stateless society</vt:lpstr>
      <vt:lpstr>4. ZÓNA (CEE po 1989)</vt:lpstr>
      <vt:lpstr> 3. ZÓNA  (CE po 1918</vt:lpstr>
      <vt:lpstr>2. ZÓNA (Německo, Itálie po 1871, 1861)</vt:lpstr>
      <vt:lpstr>1. ZÓNA (před VFR)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Komunistické období</vt:lpstr>
      <vt:lpstr>1. Republika – jazykové poměry</vt:lpstr>
      <vt:lpstr>Mnohonárodnostní versus národní stát (?)</vt:lpstr>
      <vt:lpstr>1.republika </vt:lpstr>
      <vt:lpstr>Rozpad Rakouska 1918 a jepičí státečky</vt:lpstr>
      <vt:lpstr>Habsburský stát</vt:lpstr>
      <vt:lpstr>Slabá buržoazie/měšťanstvo</vt:lpstr>
      <vt:lpstr>Nedostatečný vztah ke státu</vt:lpstr>
      <vt:lpstr>Rakousko-uherské vyrovnání  1867</vt:lpstr>
      <vt:lpstr>Prezentace aplikace PowerPoint</vt:lpstr>
      <vt:lpstr>Organické (kulturní) pojetí národa</vt:lpstr>
      <vt:lpstr>Eroze demokracie democratic backsliding</vt:lpstr>
      <vt:lpstr>Prezentace aplikace PowerPoint</vt:lpstr>
      <vt:lpstr>Indikátory odklonu od demokracie</vt:lpstr>
      <vt:lpstr>Eroze demokracie/Democratic backsliding</vt:lpstr>
      <vt:lpstr>Slabiny demokracie v česku Nízká institucionální tvořivost  </vt:lpstr>
      <vt:lpstr>How important it is in your life: Politics  (very, important, rather important, not very important or not important at all) WVS time-series (1981-2020). </vt:lpstr>
      <vt:lpstr>Prezentace aplikace PowerPoint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Karel Müller</cp:lastModifiedBy>
  <cp:revision>72</cp:revision>
  <dcterms:created xsi:type="dcterms:W3CDTF">2025-01-18T09:44:04Z</dcterms:created>
  <dcterms:modified xsi:type="dcterms:W3CDTF">2026-03-20T10:14:40Z</dcterms:modified>
</cp:coreProperties>
</file>