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3"/>
  </p:sldMasterIdLst>
  <p:notesMasterIdLst>
    <p:notesMasterId r:id="rId38"/>
  </p:notesMasterIdLst>
  <p:handoutMasterIdLst>
    <p:handoutMasterId r:id="rId39"/>
  </p:handoutMasterIdLst>
  <p:sldIdLst>
    <p:sldId id="264" r:id="rId4"/>
    <p:sldId id="332" r:id="rId5"/>
    <p:sldId id="336" r:id="rId6"/>
    <p:sldId id="345" r:id="rId7"/>
    <p:sldId id="348" r:id="rId8"/>
    <p:sldId id="349" r:id="rId9"/>
    <p:sldId id="352" r:id="rId10"/>
    <p:sldId id="351" r:id="rId11"/>
    <p:sldId id="353" r:id="rId12"/>
    <p:sldId id="350" r:id="rId13"/>
    <p:sldId id="354" r:id="rId14"/>
    <p:sldId id="334" r:id="rId15"/>
    <p:sldId id="333" r:id="rId16"/>
    <p:sldId id="361" r:id="rId17"/>
    <p:sldId id="362" r:id="rId18"/>
    <p:sldId id="363" r:id="rId19"/>
    <p:sldId id="335" r:id="rId20"/>
    <p:sldId id="364" r:id="rId21"/>
    <p:sldId id="337" r:id="rId22"/>
    <p:sldId id="338" r:id="rId23"/>
    <p:sldId id="339" r:id="rId24"/>
    <p:sldId id="365" r:id="rId25"/>
    <p:sldId id="340" r:id="rId26"/>
    <p:sldId id="341" r:id="rId27"/>
    <p:sldId id="342" r:id="rId28"/>
    <p:sldId id="343" r:id="rId29"/>
    <p:sldId id="344" r:id="rId30"/>
    <p:sldId id="355" r:id="rId31"/>
    <p:sldId id="356" r:id="rId32"/>
    <p:sldId id="357" r:id="rId33"/>
    <p:sldId id="358" r:id="rId34"/>
    <p:sldId id="359" r:id="rId35"/>
    <p:sldId id="360" r:id="rId36"/>
    <p:sldId id="268" r:id="rId3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59" autoAdjust="0"/>
    <p:restoredTop sz="95928"/>
  </p:normalViewPr>
  <p:slideViewPr>
    <p:cSldViewPr snapToGrid="0">
      <p:cViewPr varScale="1">
        <p:scale>
          <a:sx n="159" d="100"/>
          <a:sy n="159" d="100"/>
        </p:scale>
        <p:origin x="200" y="224"/>
      </p:cViewPr>
      <p:guideLst/>
    </p:cSldViewPr>
  </p:slideViewPr>
  <p:outlineViewPr>
    <p:cViewPr>
      <p:scale>
        <a:sx n="33" d="100"/>
        <a:sy n="33" d="100"/>
      </p:scale>
      <p:origin x="0" y="-776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69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69481172-56BA-6C88-168E-D96C21B47D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C878F87-09B6-0DE1-6A0A-D3E83B35E1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439F6-3E71-9744-A5FD-F8360DC2B55B}" type="datetimeFigureOut">
              <a:rPr lang="cs-CZ" smtClean="0"/>
              <a:t>09.03.2026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E02C864-4460-15D6-DE8C-0E643C3EE1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25D8B96-87C9-2E0D-8058-68FEE7E1CC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E44AF-43CC-394B-BC78-30B75A4562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0279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F23E5-E723-4485-9A71-51DD2E0513A0}" type="datetimeFigureOut">
              <a:rPr lang="cs-CZ" smtClean="0"/>
              <a:t>09.03.2026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EC3DE-2A43-4B52-8ED0-7B171497C0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3447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1540E11-6C50-40B5-ED84-651C0E2EBF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96" y="0"/>
            <a:ext cx="12272394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2048376"/>
            <a:ext cx="9144000" cy="2387600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3A880A5-CC4C-E83E-2A77-2EAA9E5DF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079" y="4712599"/>
            <a:ext cx="9144000" cy="112940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10" name="Obrázek 9" descr="Obsah obrázku Písmo, Grafika, text, grafický design&#10;&#10;Popis byl vytvořen automaticky">
            <a:extLst>
              <a:ext uri="{FF2B5EF4-FFF2-40B4-BE49-F238E27FC236}">
                <a16:creationId xmlns:a16="http://schemas.microsoft.com/office/drawing/2014/main" id="{4917296F-2561-2C95-0483-5A5B579659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79" y="678863"/>
            <a:ext cx="3430380" cy="70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82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á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7975" y="1485900"/>
            <a:ext cx="6477000" cy="4643438"/>
          </a:xfrm>
        </p:spPr>
        <p:txBody>
          <a:bodyPr/>
          <a:lstStyle>
            <a:lvl1pPr marL="0" indent="0">
              <a:lnSpc>
                <a:spcPct val="108000"/>
              </a:lnSpc>
              <a:buNone/>
              <a:defRPr/>
            </a:lvl1pPr>
            <a:lvl2pPr marL="0" indent="0">
              <a:buNone/>
              <a:defRPr sz="1700">
                <a:solidFill>
                  <a:schemeClr val="accent1"/>
                </a:solidFill>
              </a:defRPr>
            </a:lvl2pPr>
            <a:lvl3pPr marL="0" indent="0">
              <a:buNone/>
              <a:defRPr sz="1700"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6896127-A932-05AF-19AA-A3EF7B493D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3090B9CC-DBE2-DF80-DD04-267F4BDD3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201E28EC-073B-84AF-FF8E-979B5D3D6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9589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7ABA3B-E3F6-9A92-9135-4EE08586C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812DFB0-A8C7-0073-6389-FF363AEF1D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011D1AA5-5182-C810-225E-97E45E4FD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BFC91CA1-2364-05B0-0F04-690A1C5B0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4423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9438A86-4A25-73CF-7171-B61A241DD7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925276"/>
            <a:ext cx="2743200" cy="365125"/>
          </a:xfrm>
          <a:prstGeom prst="rect">
            <a:avLst/>
          </a:prstGeom>
        </p:spPr>
        <p:txBody>
          <a:bodyPr/>
          <a:lstStyle/>
          <a:p>
            <a:fld id="{1A945517-90B0-4E61-B5DD-AC2B75BAD2CB}" type="datetime1">
              <a:rPr lang="cs-CZ" smtClean="0"/>
              <a:t>09.03.2026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01D3696-2239-C380-C5DC-7A40F1D888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CA22F0A3-7A6F-26D0-F7E4-38F90D636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70A463D7-59BA-DD1A-EE96-881BA846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490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ředěl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968500"/>
            <a:ext cx="5712621" cy="4359776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3CF39BF-5858-1FA2-AE20-3D36635417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0802" y="627538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29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ředěl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968500"/>
            <a:ext cx="5712621" cy="4359776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ACBBC27-DDEA-6C5A-8ACF-67EDD56D84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826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15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Závě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692776"/>
            <a:ext cx="9144000" cy="1304424"/>
          </a:xfrm>
        </p:spPr>
        <p:txBody>
          <a:bodyPr anchor="t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3A880A5-CC4C-E83E-2A77-2EAA9E5DF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079" y="3848999"/>
            <a:ext cx="9144000" cy="82460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2BB669-96AF-C460-0644-D9B33EBD9D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826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97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C78FD6-2722-2821-10E5-2E697D7B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97FA54-5776-58AE-AEC4-FAE86FE9D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1D0EC9-522E-7760-9533-ED823A8D6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7BEC56-EE77-297B-48FC-43CFAD8E1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78885C40-6A50-FFD6-B978-4E000D35B9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29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C78FD6-2722-2821-10E5-2E697D7B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97FA54-5776-58AE-AEC4-FAE86FE9D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00000"/>
              </a:lnSpc>
              <a:buFontTx/>
              <a:buNone/>
              <a:defRPr/>
            </a:lvl1pPr>
            <a:lvl2pPr marL="0" indent="0">
              <a:lnSpc>
                <a:spcPct val="100000"/>
              </a:lnSpc>
              <a:spcBef>
                <a:spcPts val="800"/>
              </a:spcBef>
              <a:buNone/>
              <a:defRPr/>
            </a:lvl2pPr>
            <a:lvl3pPr marL="177800" indent="-177800">
              <a:lnSpc>
                <a:spcPct val="100000"/>
              </a:lnSpc>
              <a:defRPr/>
            </a:lvl3pPr>
            <a:lvl4pPr marL="355600" indent="-177800">
              <a:lnSpc>
                <a:spcPct val="100000"/>
              </a:lnSpc>
              <a:defRPr/>
            </a:lvl4pPr>
            <a:lvl5pPr marL="533400" indent="-177800">
              <a:lnSpc>
                <a:spcPct val="100000"/>
              </a:lnSpc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3564D70-284F-88A1-FC08-29E63F8319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B1E62B60-5FB1-9381-00CF-C665EB008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D7E0B353-40A5-48F9-C049-D884C8120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9072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6898E9-BDDF-2C46-A65A-B5D157FB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9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8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BF45EE8-2365-24C4-6E7D-F72C293DBA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77ECF020-D996-697F-4779-13801850A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D1159978-FAB9-CBE7-228C-DA9796E0D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5676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6898E9-BDDF-2C46-A65A-B5D157FB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9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8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CCBA954-9BEE-4D3C-C0ED-19047D66F1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406CC1D3-5C60-B944-EDE9-26381902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0D240CD1-21EB-CFB6-BC30-937FEEEB1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6902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rázek a pop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8" y="647700"/>
            <a:ext cx="8331201" cy="5529263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71000" y="1825625"/>
            <a:ext cx="2374900" cy="4351338"/>
          </a:xfrm>
        </p:spPr>
        <p:txBody>
          <a:bodyPr anchor="b">
            <a:normAutofit/>
          </a:bodyPr>
          <a:lstStyle>
            <a:lvl1pPr marL="0" indent="0">
              <a:buNone/>
              <a:defRPr sz="1500" b="0"/>
            </a:lvl1pPr>
            <a:lvl2pPr marL="0" indent="0">
              <a:buNone/>
              <a:defRPr sz="1500"/>
            </a:lvl2pPr>
            <a:lvl3pPr marL="176400" indent="-176400">
              <a:defRPr sz="1500"/>
            </a:lvl3pPr>
            <a:lvl4pPr marL="356400" indent="-176400">
              <a:defRPr sz="1500"/>
            </a:lvl4pPr>
            <a:lvl5pPr marL="532800" indent="-176400"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8ECC450-B476-55C6-13E7-241DFDEEE9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78818" y="6456560"/>
            <a:ext cx="1370861" cy="286357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F0E1EB24-A4FD-400D-F98D-FB4FA8304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5C645297-7913-9A99-1FD0-28864B281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4652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1818620-6694-CE30-09D5-0385EC1EA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717550"/>
            <a:ext cx="10706099" cy="86786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A359F36-CC92-C5E0-1D93-EB04F26AA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700" y="1825625"/>
            <a:ext cx="107061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416615-ACE9-1166-FF1A-B39597AF46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2E3233-1704-433C-8B0E-4C03A48D4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420491"/>
            <a:ext cx="27243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B52155B1-7D35-8CBF-21B4-8799EABA85C0}"/>
              </a:ext>
            </a:extLst>
          </p:cNvPr>
          <p:cNvSpPr txBox="1"/>
          <p:nvPr userDrawn="1"/>
        </p:nvSpPr>
        <p:spPr>
          <a:xfrm>
            <a:off x="337165" y="6498434"/>
            <a:ext cx="3687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1100" dirty="0">
                <a:solidFill>
                  <a:schemeClr val="tx2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03397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  <p:sldLayoutId id="2147483650" r:id="rId5"/>
    <p:sldLayoutId id="2147483660" r:id="rId6"/>
    <p:sldLayoutId id="2147483652" r:id="rId7"/>
    <p:sldLayoutId id="2147483661" r:id="rId8"/>
    <p:sldLayoutId id="2147483662" r:id="rId9"/>
    <p:sldLayoutId id="2147483663" r:id="rId10"/>
    <p:sldLayoutId id="2147483654" r:id="rId11"/>
    <p:sldLayoutId id="2147483655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1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20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youtube.com/watch?v=Jq-WbXY9K3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youtube.com/watch?v=cCC8zqjUkA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peacekeeping.un.org/en" TargetMode="Externa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A5984E-E41E-58BC-4CEB-5BDB04E6B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749" y="1529395"/>
            <a:ext cx="5251731" cy="3183204"/>
          </a:xfrm>
        </p:spPr>
        <p:txBody>
          <a:bodyPr>
            <a:normAutofit/>
          </a:bodyPr>
          <a:lstStyle/>
          <a:p>
            <a:r>
              <a:rPr lang="cs-CZ" sz="3000" b="1" dirty="0">
                <a:latin typeface="Open Sans" panose="020B0606030504020204" pitchFamily="34" charset="0"/>
              </a:rPr>
              <a:t>řešení konfliktů a </a:t>
            </a:r>
            <a:r>
              <a:rPr lang="cs-CZ" sz="3000" b="1" dirty="0" err="1">
                <a:latin typeface="Open Sans" panose="020B0606030504020204" pitchFamily="34" charset="0"/>
              </a:rPr>
              <a:t>peacekeeping</a:t>
            </a:r>
            <a:endParaRPr lang="cs-CZ" sz="3000" b="1" i="1" dirty="0"/>
          </a:p>
        </p:txBody>
      </p:sp>
      <p:sp>
        <p:nvSpPr>
          <p:cNvPr id="9" name="Podnadpis 8">
            <a:extLst>
              <a:ext uri="{FF2B5EF4-FFF2-40B4-BE49-F238E27FC236}">
                <a16:creationId xmlns:a16="http://schemas.microsoft.com/office/drawing/2014/main" id="{F730C0B0-4C35-7DDE-5DBA-E74C469D9B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/>
              <a:t>Mgr. Zdeněk Rod, Ph.D.</a:t>
            </a:r>
          </a:p>
          <a:p>
            <a:endParaRPr lang="cs-CZ" b="1" dirty="0"/>
          </a:p>
          <a:p>
            <a:r>
              <a:rPr lang="cs-CZ" sz="1200" b="1" dirty="0"/>
              <a:t>Katedra bezpečnostních studií</a:t>
            </a:r>
          </a:p>
          <a:p>
            <a:r>
              <a:rPr lang="cs-CZ" sz="1200" b="1" dirty="0" err="1"/>
              <a:t>Zdenek.rod@cevro.cz</a:t>
            </a:r>
            <a:endParaRPr lang="cs-CZ" sz="1200" b="1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E2C99296-DA9B-6891-A12B-241EA8F8E7E7}"/>
              </a:ext>
            </a:extLst>
          </p:cNvPr>
          <p:cNvSpPr txBox="1"/>
          <p:nvPr/>
        </p:nvSpPr>
        <p:spPr>
          <a:xfrm>
            <a:off x="649288" y="5994401"/>
            <a:ext cx="111806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11 | 3 | 2026</a:t>
            </a:r>
          </a:p>
        </p:txBody>
      </p:sp>
    </p:spTree>
    <p:extLst>
      <p:ext uri="{BB962C8B-B14F-4D97-AF65-F5344CB8AC3E}">
        <p14:creationId xmlns:p14="http://schemas.microsoft.com/office/powerpoint/2010/main" val="2478625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/>
              <a:t>Odpovědnost za ochranu - </a:t>
            </a:r>
            <a:r>
              <a:rPr lang="cs-CZ" b="1" dirty="0" err="1"/>
              <a:t>responsibility</a:t>
            </a:r>
            <a:r>
              <a:rPr lang="cs-CZ" b="1" dirty="0"/>
              <a:t> to </a:t>
            </a:r>
            <a:r>
              <a:rPr lang="cs-CZ" b="1" dirty="0" err="1"/>
              <a:t>protect</a:t>
            </a:r>
            <a:r>
              <a:rPr lang="cs-CZ" b="1" dirty="0"/>
              <a:t> (R2P) 2/2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7723C1-3131-0E5D-32D7-F35347D9B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026" y="1114968"/>
            <a:ext cx="8545188" cy="5609968"/>
          </a:xfrm>
        </p:spPr>
        <p:txBody>
          <a:bodyPr>
            <a:normAutofit fontScale="92500" lnSpcReduction="20000"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b="1" dirty="0"/>
              <a:t>Pokud dojde k naplnění R2P, RB diskutuje o donucovacích nástrojích Charty OSN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b="1" dirty="0"/>
              <a:t>R2P už byla uplatněná ve více než 80 případech – Středoafrická republika, Pobřeží slonoviny, DRK, Libérie, Libye, Mali, Somálsko, Jižní Súdán, Sýrie</a:t>
            </a:r>
          </a:p>
          <a:p>
            <a:pPr lvl="0"/>
            <a:r>
              <a:rPr lang="cs-CZ" b="1" dirty="0"/>
              <a:t>Kritika R2P</a:t>
            </a:r>
          </a:p>
          <a:p>
            <a:pPr lvl="1"/>
            <a:r>
              <a:rPr lang="cs-CZ" dirty="0"/>
              <a:t>Je to nástroj liberálního Západu</a:t>
            </a:r>
          </a:p>
          <a:p>
            <a:pPr lvl="1"/>
            <a:r>
              <a:rPr lang="cs-CZ" dirty="0"/>
              <a:t>Otázky suverenity</a:t>
            </a:r>
          </a:p>
          <a:p>
            <a:pPr lvl="1"/>
            <a:r>
              <a:rPr lang="cs-CZ" dirty="0"/>
              <a:t>Kritici tvrdí, že R2P nikdy nebude použito proti silným aktérům MS</a:t>
            </a:r>
          </a:p>
          <a:p>
            <a:pPr lvl="1"/>
            <a:r>
              <a:rPr lang="cs-CZ" dirty="0"/>
              <a:t>R2P je jen o vojenské akci</a:t>
            </a:r>
          </a:p>
          <a:p>
            <a:pPr lvl="2"/>
            <a:r>
              <a:rPr lang="cs-CZ" dirty="0"/>
              <a:t>To však není pravda</a:t>
            </a:r>
          </a:p>
          <a:p>
            <a:pPr lvl="1"/>
            <a:r>
              <a:rPr lang="cs-CZ" dirty="0"/>
              <a:t>Státy RB nemusejí prosazovat mezinárodní zájem, ale své národní partikulární zájmy</a:t>
            </a:r>
          </a:p>
          <a:p>
            <a:pPr lvl="1"/>
            <a:r>
              <a:rPr lang="cs-CZ" dirty="0"/>
              <a:t>je to stále universální nástroj?</a:t>
            </a:r>
          </a:p>
          <a:p>
            <a:pPr lvl="2"/>
            <a:r>
              <a:rPr lang="cs-CZ" dirty="0"/>
              <a:t>Státy RB nikdy nepůjdou proti sobě</a:t>
            </a:r>
          </a:p>
          <a:p>
            <a:pPr lvl="1"/>
            <a:r>
              <a:rPr lang="cs-CZ" dirty="0"/>
              <a:t>Libye</a:t>
            </a:r>
          </a:p>
          <a:p>
            <a:pPr lvl="2"/>
            <a:r>
              <a:rPr lang="cs-CZ" dirty="0"/>
              <a:t>Došlo ke svržení režimu a vyvolání vlny nestability</a:t>
            </a:r>
          </a:p>
          <a:p>
            <a:pPr lvl="2"/>
            <a:r>
              <a:rPr lang="cs-CZ" dirty="0"/>
              <a:t>Byly státy opravdu neutrální?</a:t>
            </a:r>
          </a:p>
          <a:p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10</a:t>
            </a:fld>
            <a:endParaRPr lang="cs-CZ" dirty="0"/>
          </a:p>
        </p:txBody>
      </p:sp>
      <p:pic>
        <p:nvPicPr>
          <p:cNvPr id="5122" name="Picture 2" descr="A responsibility to protect - Precedent">
            <a:extLst>
              <a:ext uri="{FF2B5EF4-FFF2-40B4-BE49-F238E27FC236}">
                <a16:creationId xmlns:a16="http://schemas.microsoft.com/office/drawing/2014/main" id="{7DEA0825-8A13-087E-3613-12EC780DB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156" y="3164974"/>
            <a:ext cx="2540000" cy="22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853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 err="1"/>
              <a:t>peacekeeping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7723C1-3131-0E5D-32D7-F35347D9B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026" y="866274"/>
            <a:ext cx="8545188" cy="5858662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Co je </a:t>
            </a:r>
            <a:r>
              <a:rPr lang="cs-CZ" dirty="0" err="1"/>
              <a:t>peacekeeping</a:t>
            </a:r>
            <a:r>
              <a:rPr lang="cs-CZ" dirty="0"/>
              <a:t>?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 err="1"/>
              <a:t>Peacekeeping</a:t>
            </a:r>
            <a:r>
              <a:rPr lang="cs-CZ" dirty="0"/>
              <a:t> je mezinárodní nástroj pro udržení nebo obnovení míru v oblastech konfliktu.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Nejčastěji jej organizuje United </a:t>
            </a:r>
            <a:r>
              <a:rPr lang="cs-CZ" dirty="0" err="1"/>
              <a:t>Nations</a:t>
            </a:r>
            <a:r>
              <a:rPr lang="cs-CZ" dirty="0"/>
              <a:t> prostřednictvím mírových misí (UN </a:t>
            </a:r>
            <a:r>
              <a:rPr lang="cs-CZ" dirty="0" err="1"/>
              <a:t>Peacekeeping</a:t>
            </a:r>
            <a:r>
              <a:rPr lang="cs-CZ" dirty="0"/>
              <a:t> </a:t>
            </a:r>
            <a:r>
              <a:rPr lang="cs-CZ" dirty="0" err="1"/>
              <a:t>Operations</a:t>
            </a:r>
            <a:r>
              <a:rPr lang="cs-CZ" dirty="0"/>
              <a:t>).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Mise jsou nasazovány po uzavření příměří nebo mírové dohody, aby pomohly stabilizovat situaci a zabránit obnovení bojů.</a:t>
            </a:r>
          </a:p>
          <a:p>
            <a:r>
              <a:rPr lang="cs-CZ" dirty="0"/>
              <a:t>Hlavní cíle </a:t>
            </a:r>
            <a:r>
              <a:rPr lang="cs-CZ" dirty="0" err="1"/>
              <a:t>peacekeepingu</a:t>
            </a:r>
            <a:endParaRPr lang="cs-CZ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monitorování příměří a mírových dohod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ochrana civilního obyvatelstva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podpora politického procesu a obnovy státu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pomoc při odzbrojení a demobilizaci ozbrojených skupin</a:t>
            </a:r>
          </a:p>
          <a:p>
            <a:r>
              <a:rPr lang="cs-CZ" dirty="0"/>
              <a:t>Kdo se účastní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vojáci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policisté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civilní experti (humanitární pracovníci, právníci, administrativní specialisté)</a:t>
            </a:r>
          </a:p>
          <a:p>
            <a:r>
              <a:rPr lang="cs-CZ" dirty="0"/>
              <a:t>Základní principy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souhlas stran konfliktu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nestrannost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použití síly pouze v sebeobraně nebo k ochraně mandátu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11</a:t>
            </a:fld>
            <a:endParaRPr lang="cs-CZ" dirty="0"/>
          </a:p>
        </p:txBody>
      </p:sp>
      <p:pic>
        <p:nvPicPr>
          <p:cNvPr id="6146" name="Picture 2" descr="U.N. Peacekeeping Missions Still Have a Future After Mali | WPR">
            <a:extLst>
              <a:ext uri="{FF2B5EF4-FFF2-40B4-BE49-F238E27FC236}">
                <a16:creationId xmlns:a16="http://schemas.microsoft.com/office/drawing/2014/main" id="{2050FB1A-1BD6-86B7-BDB1-33FFB041F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614" y="2630905"/>
            <a:ext cx="4424385" cy="248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51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/>
              <a:t>Mise 1. generace </a:t>
            </a:r>
            <a:r>
              <a:rPr lang="cs-CZ" b="1" dirty="0" err="1"/>
              <a:t>peacekeepingu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7723C1-3131-0E5D-32D7-F35347D9B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026" y="1114968"/>
            <a:ext cx="8545188" cy="5609968"/>
          </a:xfrm>
        </p:spPr>
        <p:txBody>
          <a:bodyPr>
            <a:normAutofit/>
          </a:bodyPr>
          <a:lstStyle/>
          <a:p>
            <a:r>
              <a:rPr lang="cs-CZ" dirty="0"/>
              <a:t>Principy: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1. neutralita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2. souhlas všech zúčastněných stran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3. lehce vyzbrojení vojáci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4. mise se zodpovídá OSN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r>
              <a:rPr lang="cs-CZ" dirty="0"/>
              <a:t>Příklad - 1956 - UNEF – Sinaj</a:t>
            </a:r>
          </a:p>
          <a:p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12</a:t>
            </a:fld>
            <a:endParaRPr lang="cs-CZ" dirty="0"/>
          </a:p>
        </p:txBody>
      </p:sp>
      <p:pic>
        <p:nvPicPr>
          <p:cNvPr id="7170" name="Picture 2" descr="The first peacekeepers - Legion Magazine">
            <a:extLst>
              <a:ext uri="{FF2B5EF4-FFF2-40B4-BE49-F238E27FC236}">
                <a16:creationId xmlns:a16="http://schemas.microsoft.com/office/drawing/2014/main" id="{5F6A4173-3BD0-E483-0AD2-77CFED9F3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389" y="497306"/>
            <a:ext cx="3864585" cy="252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he first peacekeepers - Legion Magazine">
            <a:extLst>
              <a:ext uri="{FF2B5EF4-FFF2-40B4-BE49-F238E27FC236}">
                <a16:creationId xmlns:a16="http://schemas.microsoft.com/office/drawing/2014/main" id="{457161C0-0834-2ACB-006B-20E8467E7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504" y="3265983"/>
            <a:ext cx="4591886" cy="348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171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/>
              <a:t>Mise 2. generace = 90.léta = expanzivní období </a:t>
            </a:r>
            <a:r>
              <a:rPr lang="cs-CZ" b="1" dirty="0" err="1"/>
              <a:t>peacekeepingu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7723C1-3131-0E5D-32D7-F35347D9B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026" y="1114968"/>
            <a:ext cx="8545188" cy="5609968"/>
          </a:xfrm>
        </p:spPr>
        <p:txBody>
          <a:bodyPr>
            <a:normAutofit/>
          </a:bodyPr>
          <a:lstStyle/>
          <a:p>
            <a:r>
              <a:rPr lang="cs-CZ" dirty="0"/>
              <a:t>Více pravomocí než jen dohlížení na mír, zásahy v probíhajících konfliktech, vytváření bezpečnostních zón, bezletových zón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po ukončení konfliktu </a:t>
            </a:r>
            <a:r>
              <a:rPr lang="cs-CZ" dirty="0" err="1"/>
              <a:t>postkonfliktní</a:t>
            </a:r>
            <a:r>
              <a:rPr lang="cs-CZ" dirty="0"/>
              <a:t> rekonstrukce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na určité úkoly mandát k použití síly (selektivní </a:t>
            </a:r>
            <a:r>
              <a:rPr lang="cs-CZ" dirty="0" err="1"/>
              <a:t>peaceenforcement</a:t>
            </a:r>
            <a:r>
              <a:rPr lang="cs-CZ" dirty="0"/>
              <a:t>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kromě vojáků i civilní složka (technici, humanitární pracovníci atd.)</a:t>
            </a:r>
          </a:p>
          <a:p>
            <a:endParaRPr lang="cs-CZ" dirty="0"/>
          </a:p>
          <a:p>
            <a:r>
              <a:rPr lang="cs-CZ" dirty="0"/>
              <a:t>Mise: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1992 UNOSOM, 1992 UNPROFOR, 1993 UNAMIR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13</a:t>
            </a:fld>
            <a:endParaRPr lang="cs-CZ" dirty="0"/>
          </a:p>
        </p:txBody>
      </p:sp>
      <p:pic>
        <p:nvPicPr>
          <p:cNvPr id="8194" name="Picture 2" descr="UNPROFOR, armáda, mise, historie, mír, válka, osobnost - Aktuálně.cz">
            <a:extLst>
              <a:ext uri="{FF2B5EF4-FFF2-40B4-BE49-F238E27FC236}">
                <a16:creationId xmlns:a16="http://schemas.microsoft.com/office/drawing/2014/main" id="{C835214C-8C09-8736-D3DF-D646272A4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902" y="3152273"/>
            <a:ext cx="4512804" cy="307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856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/>
              <a:t>UNOSOM 1992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14</a:t>
            </a:fld>
            <a:endParaRPr lang="cs-CZ" dirty="0"/>
          </a:p>
        </p:txBody>
      </p:sp>
      <p:pic>
        <p:nvPicPr>
          <p:cNvPr id="9218" name="Picture 2" descr="UNOSOM I: The timing issue between January and December 1991 | Roberta  Cucchiaro">
            <a:extLst>
              <a:ext uri="{FF2B5EF4-FFF2-40B4-BE49-F238E27FC236}">
                <a16:creationId xmlns:a16="http://schemas.microsoft.com/office/drawing/2014/main" id="{07B1FDF9-97A1-BBA4-F4E2-885667BF8F6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59" y="1135185"/>
            <a:ext cx="5143500" cy="344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UN Operation in Somalia (UNOSOM I) - I tjeneste for Norge">
            <a:extLst>
              <a:ext uri="{FF2B5EF4-FFF2-40B4-BE49-F238E27FC236}">
                <a16:creationId xmlns:a16="http://schemas.microsoft.com/office/drawing/2014/main" id="{35046EF9-D019-49DA-5E6D-023C9FB49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689" y="3702861"/>
            <a:ext cx="5874467" cy="308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CE7260A-20B2-9ED1-D1AD-07A44DD93991}"/>
              </a:ext>
            </a:extLst>
          </p:cNvPr>
          <p:cNvSpPr txBox="1"/>
          <p:nvPr/>
        </p:nvSpPr>
        <p:spPr>
          <a:xfrm>
            <a:off x="5999427" y="1371600"/>
            <a:ext cx="6098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Video: </a:t>
            </a:r>
            <a:r>
              <a:rPr lang="cs-CZ" dirty="0">
                <a:hlinkClick r:id="rId4"/>
              </a:rPr>
              <a:t>https://www.youtube.com/watch?v=Jq-WbXY9K3E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8347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/>
              <a:t>UNPROFOR 1992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15</a:t>
            </a:fld>
            <a:endParaRPr lang="cs-CZ" dirty="0"/>
          </a:p>
        </p:txBody>
      </p:sp>
      <p:pic>
        <p:nvPicPr>
          <p:cNvPr id="12290" name="Picture 2" descr="UNPROFOR Archives - Human Security Centre">
            <a:extLst>
              <a:ext uri="{FF2B5EF4-FFF2-40B4-BE49-F238E27FC236}">
                <a16:creationId xmlns:a16="http://schemas.microsoft.com/office/drawing/2014/main" id="{498AF513-4D52-7B65-BBAF-A4850F2E3DE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7" y="2598821"/>
            <a:ext cx="5036946" cy="268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United Nations Photo - United Nations Protection Force (UNPROFOR)">
            <a:extLst>
              <a:ext uri="{FF2B5EF4-FFF2-40B4-BE49-F238E27FC236}">
                <a16:creationId xmlns:a16="http://schemas.microsoft.com/office/drawing/2014/main" id="{1690250F-DAA8-1509-C8B8-2F70874F8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100" y="136356"/>
            <a:ext cx="5883443" cy="392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D9D386E-EEF8-FA23-0DFA-B1B11CCC4542}"/>
              </a:ext>
            </a:extLst>
          </p:cNvPr>
          <p:cNvSpPr txBox="1"/>
          <p:nvPr/>
        </p:nvSpPr>
        <p:spPr>
          <a:xfrm>
            <a:off x="6182919" y="5102795"/>
            <a:ext cx="6009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Video: </a:t>
            </a:r>
            <a:r>
              <a:rPr lang="cs-CZ" dirty="0">
                <a:hlinkClick r:id="rId4"/>
              </a:rPr>
              <a:t>https://www.youtube.com/watch?v=cCC8zqjUkAg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3927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/>
              <a:t>UNAMIR 1993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16</a:t>
            </a:fld>
            <a:endParaRPr lang="cs-CZ" dirty="0"/>
          </a:p>
        </p:txBody>
      </p:sp>
      <p:pic>
        <p:nvPicPr>
          <p:cNvPr id="13314" name="Picture 2" descr="Soldiers from the second United Nations Assistance Mission for Rwanda ( UNAMIR II) standing among ... | Australian War Memorial">
            <a:extLst>
              <a:ext uri="{FF2B5EF4-FFF2-40B4-BE49-F238E27FC236}">
                <a16:creationId xmlns:a16="http://schemas.microsoft.com/office/drawing/2014/main" id="{44B16EAE-CD86-8795-0292-1727EB19D9A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6" y="1157287"/>
            <a:ext cx="5094752" cy="346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E7A0B2EE-7839-BFA2-E24D-0D1AE1F29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291" y="176463"/>
            <a:ext cx="6192252" cy="464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4C8884E0-56B7-A125-F67E-EDDBD6391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424" y="4093326"/>
            <a:ext cx="4991768" cy="280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332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Mise 3. generace </a:t>
            </a:r>
            <a:r>
              <a:rPr lang="cs-CZ" b="1" dirty="0" err="1"/>
              <a:t>peacekeepingu</a:t>
            </a:r>
            <a:r>
              <a:rPr lang="cs-CZ" b="1" dirty="0"/>
              <a:t> - mise podle kapitoly 6 a půl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7723C1-3131-0E5D-32D7-F35347D9B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026" y="1114968"/>
            <a:ext cx="8545188" cy="560996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Mise od 60. let překračují standard mise OSN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Někteří autoři říkají VI ½ +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mise podle kap. 6 1/2 + =&gt; mise selektivního vynucení  - mise měly mandát na užití ozbrojené síly za účelem obrany civilních území - úkoly byly selektivně vybrány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Jiná opatření při prosazování humanitárních opatření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Tato 3. generace se vyznačuje velkým počtem personálu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Široká škála aktivit – oprava infrastruktury, volby, ekonomické instituce, do jisté míry nahrazují domácí instituce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Příklad – MINUSMA do 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17</a:t>
            </a:fld>
            <a:endParaRPr lang="cs-CZ" dirty="0"/>
          </a:p>
        </p:txBody>
      </p:sp>
      <p:pic>
        <p:nvPicPr>
          <p:cNvPr id="14338" name="Picture 2" descr="MINUSMA and EUCAP Sahel Mali">
            <a:extLst>
              <a:ext uri="{FF2B5EF4-FFF2-40B4-BE49-F238E27FC236}">
                <a16:creationId xmlns:a16="http://schemas.microsoft.com/office/drawing/2014/main" id="{E4C415FE-57FF-D427-4F6F-5EB700A67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9" y="4339389"/>
            <a:ext cx="3911574" cy="244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013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Současné </a:t>
            </a:r>
            <a:r>
              <a:rPr lang="cs-CZ" b="1" dirty="0" err="1"/>
              <a:t>peacekeepingové</a:t>
            </a:r>
            <a:r>
              <a:rPr lang="cs-CZ" b="1" dirty="0"/>
              <a:t> mise</a:t>
            </a:r>
            <a:br>
              <a:rPr lang="cs-CZ" b="1" dirty="0"/>
            </a:br>
            <a:r>
              <a:rPr lang="cs-CZ" b="1" dirty="0">
                <a:hlinkClick r:id="rId2"/>
              </a:rPr>
              <a:t>https://peacekeeping.un.org/en</a:t>
            </a:r>
            <a:r>
              <a:rPr lang="cs-CZ" b="1" dirty="0"/>
              <a:t> </a:t>
            </a:r>
            <a:br>
              <a:rPr lang="cs-CZ" b="1" dirty="0"/>
            </a:br>
            <a:endParaRPr lang="cs-CZ" b="1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1817B91-B93C-67C6-F7F3-8A5BFD8371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371601"/>
            <a:ext cx="10665785" cy="5050230"/>
          </a:xfr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2293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 err="1"/>
              <a:t>Postkonfliktní</a:t>
            </a:r>
            <a:r>
              <a:rPr lang="cs-CZ" b="1" dirty="0"/>
              <a:t> rekonstrukce 1/4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7723C1-3131-0E5D-32D7-F35347D9B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025" y="1114968"/>
            <a:ext cx="11412395" cy="5609968"/>
          </a:xfrm>
        </p:spPr>
        <p:txBody>
          <a:bodyPr>
            <a:normAutofit/>
          </a:bodyPr>
          <a:lstStyle/>
          <a:p>
            <a:pPr algn="just"/>
            <a:r>
              <a:rPr lang="cs-CZ" b="1" dirty="0"/>
              <a:t>Jedná se o komplex aktivit, které se pokoušejí po skončení (mezistátního či vnitrostátního) válečného konfliktu ,,obnovit socioekonomickou strukturu společnosti a vytvořit tak podmínky pro fungující mírovou společnost, včetně systému vládnutí a vlády práva‘‘</a:t>
            </a:r>
          </a:p>
          <a:p>
            <a:pPr algn="just"/>
            <a:endParaRPr lang="cs-CZ" b="1" dirty="0"/>
          </a:p>
          <a:p>
            <a:pPr algn="just"/>
            <a:r>
              <a:rPr lang="cs-CZ" dirty="0"/>
              <a:t>PKR nastupuje po ukončení násilí a trvá do normalizace situace – 10, 15, 20 let?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Důležitá je vůle místního obyvatelstva</a:t>
            </a:r>
          </a:p>
          <a:p>
            <a:pPr marL="182880" lvl="2" algn="just">
              <a:spcBef>
                <a:spcPts val="1200"/>
              </a:spcBef>
              <a:spcAft>
                <a:spcPts val="0"/>
              </a:spcAft>
            </a:pPr>
            <a:r>
              <a:rPr lang="cs-CZ" sz="2800" dirty="0"/>
              <a:t>Post-</a:t>
            </a:r>
            <a:r>
              <a:rPr lang="cs-CZ" sz="2800" dirty="0" err="1"/>
              <a:t>war</a:t>
            </a:r>
            <a:r>
              <a:rPr lang="cs-CZ" sz="2800" dirty="0"/>
              <a:t> </a:t>
            </a:r>
            <a:r>
              <a:rPr lang="cs-CZ" sz="2800" dirty="0" err="1"/>
              <a:t>peacebuilding</a:t>
            </a:r>
            <a:r>
              <a:rPr lang="cs-CZ" sz="2800" dirty="0"/>
              <a:t> </a:t>
            </a:r>
            <a:r>
              <a:rPr lang="cs-CZ" sz="2800" dirty="0" err="1"/>
              <a:t>x</a:t>
            </a:r>
            <a:r>
              <a:rPr lang="cs-CZ" sz="2800" dirty="0"/>
              <a:t> post-</a:t>
            </a:r>
            <a:r>
              <a:rPr lang="cs-CZ" sz="2800" dirty="0" err="1"/>
              <a:t>war</a:t>
            </a:r>
            <a:r>
              <a:rPr lang="cs-CZ" sz="2800" dirty="0"/>
              <a:t> </a:t>
            </a:r>
            <a:r>
              <a:rPr lang="cs-CZ" sz="2800" dirty="0" err="1"/>
              <a:t>reconustruction</a:t>
            </a:r>
            <a:endParaRPr lang="cs-CZ" sz="2800" dirty="0"/>
          </a:p>
          <a:p>
            <a:pPr marL="640080" lvl="3" algn="just">
              <a:spcBef>
                <a:spcPts val="1200"/>
              </a:spcBef>
              <a:spcAft>
                <a:spcPts val="0"/>
              </a:spcAft>
            </a:pPr>
            <a:r>
              <a:rPr lang="cs-CZ" dirty="0"/>
              <a:t>Víceméně </a:t>
            </a:r>
            <a:r>
              <a:rPr lang="cs-CZ" dirty="0" err="1"/>
              <a:t>synomyma</a:t>
            </a:r>
            <a:endParaRPr lang="cs-CZ" dirty="0"/>
          </a:p>
          <a:p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2239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 err="1"/>
              <a:t>Osn</a:t>
            </a:r>
            <a:r>
              <a:rPr lang="cs-CZ" b="1" dirty="0"/>
              <a:t> a řešení konfliktů 1/3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7723C1-3131-0E5D-32D7-F35347D9B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026" y="1114968"/>
            <a:ext cx="9383070" cy="5609968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Řešení konfliktů – dvě podoby:</a:t>
            </a:r>
          </a:p>
          <a:p>
            <a:pPr lvl="1"/>
            <a:r>
              <a:rPr lang="cs-CZ" dirty="0"/>
              <a:t>1) psaná (charta – kapitola VI. a VII.)</a:t>
            </a:r>
          </a:p>
          <a:p>
            <a:pPr lvl="1"/>
            <a:r>
              <a:rPr lang="cs-CZ" dirty="0"/>
              <a:t>2) nepsaná (zvyky, konsenzus – PKP, DDR, PKR)</a:t>
            </a:r>
          </a:p>
          <a:p>
            <a:pPr lvl="1"/>
            <a:endParaRPr lang="cs-CZ" dirty="0"/>
          </a:p>
          <a:p>
            <a:r>
              <a:rPr lang="cs-CZ" b="1" dirty="0"/>
              <a:t>V době SV byla OSN značně omezena = RB nebyla akceschopná</a:t>
            </a:r>
          </a:p>
          <a:p>
            <a:r>
              <a:rPr lang="cs-CZ" b="1" dirty="0"/>
              <a:t>K řešení konfliktů se přistupuje na základě kapitoly VI. a VII. Charty OSN</a:t>
            </a:r>
          </a:p>
          <a:p>
            <a:r>
              <a:rPr lang="cs-CZ" b="1" dirty="0"/>
              <a:t>Klíčovým orgánem je Rada bezpečnosti OSN</a:t>
            </a:r>
          </a:p>
          <a:p>
            <a:pPr lvl="1"/>
            <a:r>
              <a:rPr lang="cs-CZ" dirty="0"/>
              <a:t>Ta posoudí, zda došlo k porušení míru a narušení mezinárodní bezpečnosti</a:t>
            </a:r>
          </a:p>
          <a:p>
            <a:pPr lvl="1"/>
            <a:endParaRPr lang="cs-CZ" dirty="0"/>
          </a:p>
          <a:p>
            <a:r>
              <a:rPr lang="cs-CZ" dirty="0"/>
              <a:t>=&gt; kolektivní management konfliktů</a:t>
            </a:r>
          </a:p>
          <a:p>
            <a:pPr lvl="1"/>
            <a:r>
              <a:rPr lang="cs-CZ" dirty="0"/>
              <a:t>Zahrnuje různé multilaterální přístupy k udržení či obnovení pořádku a míru</a:t>
            </a:r>
          </a:p>
          <a:p>
            <a:pPr lvl="1"/>
            <a:r>
              <a:rPr lang="cs-CZ" dirty="0"/>
              <a:t>Podstatou je společná koordinovaná akce</a:t>
            </a:r>
          </a:p>
          <a:p>
            <a:pPr lvl="1"/>
            <a:r>
              <a:rPr lang="cs-CZ" dirty="0"/>
              <a:t>S cílem udržení míru lze využít preventivní akce, </a:t>
            </a:r>
            <a:r>
              <a:rPr lang="cs-CZ" dirty="0" err="1"/>
              <a:t>peacekeeping</a:t>
            </a:r>
            <a:r>
              <a:rPr lang="cs-CZ" dirty="0"/>
              <a:t> a vynucení (</a:t>
            </a:r>
            <a:r>
              <a:rPr lang="cs-CZ" dirty="0" err="1"/>
              <a:t>enforcement</a:t>
            </a:r>
            <a:r>
              <a:rPr lang="cs-CZ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</a:t>
            </a:fld>
            <a:endParaRPr lang="cs-CZ" dirty="0"/>
          </a:p>
        </p:txBody>
      </p:sp>
      <p:pic>
        <p:nvPicPr>
          <p:cNvPr id="3076" name="Picture 4" descr="Lessons Learned from 70 Years of UN Conflict Resolution and Peacekeeping | United  Nations">
            <a:extLst>
              <a:ext uri="{FF2B5EF4-FFF2-40B4-BE49-F238E27FC236}">
                <a16:creationId xmlns:a16="http://schemas.microsoft.com/office/drawing/2014/main" id="{844235F2-C5AB-92A9-7697-33969AC35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188" y="0"/>
            <a:ext cx="4499811" cy="253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718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 err="1"/>
              <a:t>Postkonfliktní</a:t>
            </a:r>
            <a:r>
              <a:rPr lang="cs-CZ" b="1" dirty="0"/>
              <a:t> rekonstrukce 2/4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7723C1-3131-0E5D-32D7-F35347D9B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026" y="1114968"/>
            <a:ext cx="8545188" cy="5609968"/>
          </a:xfrm>
        </p:spPr>
        <p:txBody>
          <a:bodyPr>
            <a:normAutofit/>
          </a:bodyPr>
          <a:lstStyle/>
          <a:p>
            <a:pPr algn="just"/>
            <a:r>
              <a:rPr lang="cs-CZ" b="1" dirty="0" err="1"/>
              <a:t>Nation</a:t>
            </a:r>
            <a:r>
              <a:rPr lang="cs-CZ" b="1" dirty="0"/>
              <a:t> </a:t>
            </a:r>
            <a:r>
              <a:rPr lang="cs-CZ" b="1" dirty="0" err="1"/>
              <a:t>building</a:t>
            </a:r>
            <a:r>
              <a:rPr lang="cs-CZ" b="1" dirty="0"/>
              <a:t> (NB) </a:t>
            </a:r>
            <a:r>
              <a:rPr lang="cs-CZ" b="1" dirty="0" err="1"/>
              <a:t>x</a:t>
            </a:r>
            <a:r>
              <a:rPr lang="cs-CZ" b="1" dirty="0"/>
              <a:t> PKR</a:t>
            </a:r>
          </a:p>
          <a:p>
            <a:pPr lvl="1" algn="just"/>
            <a:r>
              <a:rPr lang="cs-CZ" dirty="0" err="1"/>
              <a:t>NBje</a:t>
            </a:r>
            <a:r>
              <a:rPr lang="cs-CZ" dirty="0"/>
              <a:t> ve vědeckých pracích chápán jako obnova společenských pořádků </a:t>
            </a:r>
            <a:r>
              <a:rPr lang="cs-CZ" dirty="0" err="1"/>
              <a:t>x</a:t>
            </a:r>
            <a:r>
              <a:rPr lang="cs-CZ" dirty="0"/>
              <a:t> PKR je mnohem širší pojem – ekonomika, bezpečnost, školství, nemocnice, infrastruktura....</a:t>
            </a:r>
          </a:p>
          <a:p>
            <a:pPr lvl="1" algn="just"/>
            <a:r>
              <a:rPr lang="cs-CZ" dirty="0"/>
              <a:t>NB znamená použití ozbrojených složek po skončení konfliktu ve snaze podpořit trvalou přeměnu státu a společnosti</a:t>
            </a:r>
          </a:p>
          <a:p>
            <a:pPr lvl="1" algn="just"/>
            <a:r>
              <a:rPr lang="cs-CZ" dirty="0"/>
              <a:t>Především se jedná o politickou transformaci, a nejen ekonomickou</a:t>
            </a:r>
          </a:p>
          <a:p>
            <a:pPr lvl="2" algn="just"/>
            <a:r>
              <a:rPr lang="cs-CZ" dirty="0"/>
              <a:t>demokratizace společnosti =&gt; liberální demokratický stát</a:t>
            </a:r>
          </a:p>
          <a:p>
            <a:pPr lvl="1" algn="just"/>
            <a:r>
              <a:rPr lang="cs-CZ" dirty="0"/>
              <a:t>NB při obnově Německa a Japonska</a:t>
            </a:r>
          </a:p>
          <a:p>
            <a:pPr lvl="1" algn="just"/>
            <a:r>
              <a:rPr lang="cs-CZ" dirty="0"/>
              <a:t>V době SV to mělo ideologický nádech</a:t>
            </a:r>
          </a:p>
          <a:p>
            <a:pPr lvl="2" algn="just"/>
            <a:r>
              <a:rPr lang="cs-CZ" dirty="0"/>
              <a:t>ideologický nástroj zatlačování komunismu</a:t>
            </a:r>
          </a:p>
          <a:p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20</a:t>
            </a:fld>
            <a:endParaRPr lang="cs-CZ" dirty="0"/>
          </a:p>
        </p:txBody>
      </p:sp>
      <p:pic>
        <p:nvPicPr>
          <p:cNvPr id="16386" name="Picture 2" descr="A peacebuilding perspective on post-conflict reconstruction in Syria -  Conflict and Civicness Research Blog">
            <a:extLst>
              <a:ext uri="{FF2B5EF4-FFF2-40B4-BE49-F238E27FC236}">
                <a16:creationId xmlns:a16="http://schemas.microsoft.com/office/drawing/2014/main" id="{63456015-64A8-A946-2711-0865E8E08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010" y="3973413"/>
            <a:ext cx="5627085" cy="281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889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 err="1"/>
              <a:t>Postkonfliktní</a:t>
            </a:r>
            <a:r>
              <a:rPr lang="cs-CZ" b="1" dirty="0"/>
              <a:t> rekonstrukce 3/4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7723C1-3131-0E5D-32D7-F35347D9B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025" y="898358"/>
            <a:ext cx="11781363" cy="582657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PKR se objevuje v MV v souvislosti s obnovou Německa a Japonska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Používá pojem </a:t>
            </a:r>
            <a:r>
              <a:rPr lang="cs-CZ" dirty="0" err="1"/>
              <a:t>nation-building</a:t>
            </a:r>
            <a:r>
              <a:rPr lang="cs-CZ" dirty="0"/>
              <a:t> – výstavba státu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Na proces dohlížela okupační správa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Silný vliv americké představy o státnosti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Později obnova Jižní Koreje</a:t>
            </a:r>
          </a:p>
          <a:p>
            <a:r>
              <a:rPr lang="cs-CZ" dirty="0"/>
              <a:t>V první fázi SV se v západním bloku prosadil americký přístup k obnově, tzv. </a:t>
            </a:r>
            <a:r>
              <a:rPr lang="cs-CZ" dirty="0" err="1"/>
              <a:t>nation</a:t>
            </a:r>
            <a:r>
              <a:rPr lang="cs-CZ" dirty="0"/>
              <a:t> </a:t>
            </a:r>
            <a:r>
              <a:rPr lang="cs-CZ" dirty="0" err="1"/>
              <a:t>building</a:t>
            </a:r>
            <a:endParaRPr lang="cs-CZ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demokratizace společnosti =&gt; liberální demokratický stát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ideologický nástroj zatlačování komunismu</a:t>
            </a:r>
          </a:p>
          <a:p>
            <a:r>
              <a:rPr lang="cs-CZ" dirty="0"/>
              <a:t>Post-konfliktní obnova ustupuje v 50.-60. letech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Zejména ve spojitosti s dílčími úspěchy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Další útlum se stažením amerických vojsk z Vietnamu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90. léta – obnovení zájmu v souvislosti s nárůstem ozbrojených konfliktů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Agenda pro mír 1992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Nástup civilních a vojenských misí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281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/>
              <a:t>Německo – </a:t>
            </a:r>
            <a:r>
              <a:rPr lang="cs-CZ" b="1" dirty="0" err="1"/>
              <a:t>frankfurt</a:t>
            </a:r>
            <a:r>
              <a:rPr lang="cs-CZ" b="1" dirty="0"/>
              <a:t> v roce 1945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7723C1-3131-0E5D-32D7-F35347D9B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1337953" y="2056686"/>
            <a:ext cx="4825521" cy="423208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22</a:t>
            </a:fld>
            <a:endParaRPr lang="cs-CZ" dirty="0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7DC03248-365E-DE21-B81E-B08EE3FFA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84" y="1248252"/>
            <a:ext cx="6546015" cy="517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Air Raids on Frankfurt - SKYLINE ATLAS">
            <a:extLst>
              <a:ext uri="{FF2B5EF4-FFF2-40B4-BE49-F238E27FC236}">
                <a16:creationId xmlns:a16="http://schemas.microsoft.com/office/drawing/2014/main" id="{A75376CB-FC88-D8BB-A30B-7C1433B79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326" y="2414337"/>
            <a:ext cx="5068675" cy="33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3477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 err="1"/>
              <a:t>Postkonfliktní</a:t>
            </a:r>
            <a:r>
              <a:rPr lang="cs-CZ" b="1" dirty="0"/>
              <a:t> rekonstrukce 4/4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7723C1-3131-0E5D-32D7-F35347D9B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026" y="1114968"/>
            <a:ext cx="11284058" cy="5609968"/>
          </a:xfrm>
        </p:spPr>
        <p:txBody>
          <a:bodyPr>
            <a:normAutofit/>
          </a:bodyPr>
          <a:lstStyle/>
          <a:p>
            <a:r>
              <a:rPr lang="cs-CZ" dirty="0"/>
              <a:t>PKR 3 fáze: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1) Počáteční fáze vstupu vnějších aktérů a formulace vhodných strategií, nástrojů a mechanismů rekonstrukce (použití vojenských sil pro zajištění bezpečnosti a stability)</a:t>
            </a:r>
          </a:p>
          <a:p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2) Fáze transformace, kdy jsou posilovány legitimita a kapacity rekonstruovaných společností (obnova ekonomiky, soudního systému, vytvoření mechanismů vládnutí, usmíření společnosti)</a:t>
            </a:r>
          </a:p>
          <a:p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3) Fáze podpory udržení procesů a výsledků předchozích fází (dlouhodobé zachování funkčnosti vybudovaných socioekonomických, politických a právních struktur a oslabení vlivu vnějších aktérů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140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/>
              <a:t>PKR – sektory rekonstrukce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7723C1-3131-0E5D-32D7-F35347D9B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026" y="1114968"/>
            <a:ext cx="8545188" cy="560996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4 hlavní pilíře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Bezpečnost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Spravedlnost a usmíření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Sociální a ekonomický blahobyt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Vládnutí a politická účast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5154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/>
              <a:t>Bezpečnostní sektor 1/2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7723C1-3131-0E5D-32D7-F35347D9B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026" y="858253"/>
            <a:ext cx="8545188" cy="5866683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Zajištění bezpečnosti před vnějšími a vnitřními vojenskými, politickými, ekonomickými, </a:t>
            </a:r>
            <a:r>
              <a:rPr lang="cs-CZ" dirty="0" err="1"/>
              <a:t>societálními</a:t>
            </a:r>
            <a:r>
              <a:rPr lang="cs-CZ" dirty="0"/>
              <a:t>, kulturními a environmentálními hrozbami je nutnou podmínkou stabilizace jakéhokoli konfliktu</a:t>
            </a:r>
          </a:p>
          <a:p>
            <a:r>
              <a:rPr lang="cs-CZ" dirty="0"/>
              <a:t>1. fáze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Základem je kontrola bojujících skupin, ochrana obyvatelstva, infrastruktury atd.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Výměna zajatců, demilitarizace armády, potlačení bojujících skupinek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Snížení poštu zbraní ve společnosti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Odstraňování min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Zablokovat zdroje pro bojujících – </a:t>
            </a:r>
          </a:p>
          <a:p>
            <a:pPr marL="519300" lvl="2" indent="-342900"/>
            <a:r>
              <a:rPr lang="cs-CZ" dirty="0"/>
              <a:t>role diaspor – Kurdové či Tamilští Tygři</a:t>
            </a:r>
          </a:p>
          <a:p>
            <a:pPr marL="519300" lvl="2" indent="-342900"/>
            <a:r>
              <a:rPr lang="cs-CZ" dirty="0"/>
              <a:t>Proces z Kimberley v 90. letech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Demobilizace a integrace </a:t>
            </a:r>
            <a:r>
              <a:rPr lang="cs-CZ" dirty="0" err="1"/>
              <a:t>kombatantů</a:t>
            </a:r>
            <a:r>
              <a:rPr lang="cs-CZ" dirty="0"/>
              <a:t> do společnosti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Zamezení obchodu se zbraněmi, lidmi, drogami, zajištění humanitární pomoci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Mělo by dojít k vyjasnění regionálních bezpečnostních vztahů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25</a:t>
            </a:fld>
            <a:endParaRPr lang="cs-CZ" dirty="0"/>
          </a:p>
        </p:txBody>
      </p:sp>
      <p:pic>
        <p:nvPicPr>
          <p:cNvPr id="17412" name="Picture 4" descr="The DDR Bulletin - ISSUE 1 / 2023 - UN DDR">
            <a:extLst>
              <a:ext uri="{FF2B5EF4-FFF2-40B4-BE49-F238E27FC236}">
                <a16:creationId xmlns:a16="http://schemas.microsoft.com/office/drawing/2014/main" id="{D11E7BD2-6FF2-B07F-D03F-D56C7D398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800" y="2846709"/>
            <a:ext cx="4108200" cy="255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349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/>
              <a:t>Bezpečnostní sektor 2/2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7723C1-3131-0E5D-32D7-F35347D9B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026" y="1114968"/>
            <a:ext cx="8545188" cy="5609968"/>
          </a:xfrm>
        </p:spPr>
        <p:txBody>
          <a:bodyPr>
            <a:normAutofit/>
          </a:bodyPr>
          <a:lstStyle/>
          <a:p>
            <a:r>
              <a:rPr lang="cs-CZ" dirty="0"/>
              <a:t>V 2. fázi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Kontrola demilitarizovaných zón, oddělení obyvatelstva,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Reintegrace </a:t>
            </a:r>
            <a:r>
              <a:rPr lang="cs-CZ" dirty="0" err="1"/>
              <a:t>kombatantů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Ve finální fázi dochází k přenosu bezpečnostních kompetencí a pravomocí na lokální aktéry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26</a:t>
            </a:fld>
            <a:endParaRPr lang="cs-CZ" dirty="0"/>
          </a:p>
        </p:txBody>
      </p:sp>
      <p:pic>
        <p:nvPicPr>
          <p:cNvPr id="19458" name="Picture 2" descr="Zahraniční mise Armády České republiky (1): UNPROFOR - První nasazení |  100+1 zahraniční zajímavost">
            <a:extLst>
              <a:ext uri="{FF2B5EF4-FFF2-40B4-BE49-F238E27FC236}">
                <a16:creationId xmlns:a16="http://schemas.microsoft.com/office/drawing/2014/main" id="{D5175AC5-FC99-18E8-10EA-0ED4F88B8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885" y="3357956"/>
            <a:ext cx="52006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520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/>
              <a:t>Spravedlnost a usmíření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7723C1-3131-0E5D-32D7-F35347D9B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025" y="1114968"/>
            <a:ext cx="11564795" cy="560996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,,Usmíření je takové, jaké si ho lidé udělají.“ (</a:t>
            </a:r>
            <a:r>
              <a:rPr lang="cs-CZ" dirty="0" err="1"/>
              <a:t>Latal</a:t>
            </a:r>
            <a:r>
              <a:rPr lang="cs-CZ" dirty="0"/>
              <a:t>, osobní komunikace, 2020)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Další autor, John P. </a:t>
            </a:r>
            <a:r>
              <a:rPr lang="cs-CZ" dirty="0" err="1"/>
              <a:t>Lederach</a:t>
            </a:r>
            <a:r>
              <a:rPr lang="cs-CZ" dirty="0"/>
              <a:t> (1998: 26–27), přichází s tezí, že klíčem k usmíření je proměna konfliktních vztahů. Proměnu konfliktních vztahů dává </a:t>
            </a:r>
            <a:r>
              <a:rPr lang="cs-CZ" dirty="0" err="1"/>
              <a:t>Lederach</a:t>
            </a:r>
            <a:r>
              <a:rPr lang="cs-CZ" dirty="0"/>
              <a:t> do roviny mezilidských vztahů, na kterých je potřeba neustále pracovat. Jádrem vzájemných vztahů má být mimo jiné princip porozumění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Usmíření podle </a:t>
            </a:r>
            <a:r>
              <a:rPr lang="cs-CZ" dirty="0" err="1"/>
              <a:t>Ramsbothama</a:t>
            </a:r>
            <a:r>
              <a:rPr lang="cs-CZ" dirty="0"/>
              <a:t> (2011: 15) znamená, že  usmíření zároveň poslední fází konfliktního cyklu, a to hned poté, co dojde k dosažení normalizace vztahů mezi zúčastněnými aktéry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39683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/>
              <a:t>Spravedlnost a usmíření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7723C1-3131-0E5D-32D7-F35347D9B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026" y="882316"/>
            <a:ext cx="11316142" cy="5842620"/>
          </a:xfrm>
        </p:spPr>
        <p:txBody>
          <a:bodyPr>
            <a:normAutofit/>
          </a:bodyPr>
          <a:lstStyle/>
          <a:p>
            <a:r>
              <a:rPr lang="cs-CZ" dirty="0"/>
              <a:t>Jak zvládnout usmíření?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Cílem není vybudovat vrátit vztahy do doby před vypuknutím konfliktu, ale vytvořit minimální rámec pro spolupráci a vybudování důvěry mezi stranami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Vzdělávání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Smíšené vzdělávání, mezikulturní programy, společná historie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Komise pravdy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Mezi další problémy se např. řadí samotný název, ,,komise pravdy“. Janine N. Clarková (2012: 240) v tomto ohledu podotýká, že díky absenci „jednotné pravdy“ se nejedná o vhodný název. Namísto něj by mělo dojít k terminologickému obratu, přičemž vhodnějším názvem by bylo vytvoření komise hledající fakta (</a:t>
            </a:r>
            <a:r>
              <a:rPr lang="cs-CZ" dirty="0" err="1"/>
              <a:t>fact-finding</a:t>
            </a:r>
            <a:r>
              <a:rPr lang="cs-CZ" dirty="0"/>
              <a:t> </a:t>
            </a:r>
            <a:r>
              <a:rPr lang="cs-CZ" dirty="0" err="1"/>
              <a:t>commission</a:t>
            </a:r>
            <a:r>
              <a:rPr lang="cs-CZ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Válečné tribunály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Návrat vnitřně vysídlených osob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Větší zapojení žen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0185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/>
              <a:t>Sociální a ekonomický blahobyt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7723C1-3131-0E5D-32D7-F35347D9B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026" y="1114968"/>
            <a:ext cx="8545188" cy="560996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Sociální a ekonomický růst zvyšuje spokojenost obyvatelstva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Ekonomická transformace -&gt; tržní hospodářství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Security</a:t>
            </a:r>
            <a:r>
              <a:rPr lang="cs-CZ" dirty="0"/>
              <a:t>-Development Nexus – &gt; hlavně jeho ekonomická stránka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Oprava infrastruktury, finančního a bankovního systému, získání </a:t>
            </a:r>
            <a:r>
              <a:rPr lang="cs-CZ" dirty="0" err="1"/>
              <a:t>FDIs</a:t>
            </a:r>
            <a:r>
              <a:rPr lang="cs-CZ" dirty="0"/>
              <a:t>, vytvoření stabilního investičního prostředí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Snížení korupce, potlačení černého trhu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Návrat vnitřně vysídlených osob, zajištění dostupnosti potravin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458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 err="1"/>
              <a:t>Osn</a:t>
            </a:r>
            <a:r>
              <a:rPr lang="cs-CZ" b="1" dirty="0"/>
              <a:t> a řešení konfliktů 2/3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7723C1-3131-0E5D-32D7-F35347D9B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025" y="826168"/>
            <a:ext cx="11003321" cy="5898768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Vyjednávání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Vyšetřování skutkové podstaty konfliktu – komise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během šetření nedochází k vyřešení konfliktu, tyto komise mají jen zjistit, k čemu došlo. Řeší jen skutkovou podstatu, ne právní.</a:t>
            </a:r>
          </a:p>
          <a:p>
            <a:r>
              <a:rPr lang="cs-CZ" dirty="0"/>
              <a:t>Mediace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mediátorem může být kdokoliv</a:t>
            </a:r>
          </a:p>
          <a:p>
            <a:r>
              <a:rPr lang="cs-CZ" dirty="0"/>
              <a:t>Dobré služby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nejsou v OSN – zajištění prostorů k vyjednávání</a:t>
            </a:r>
          </a:p>
          <a:p>
            <a:r>
              <a:rPr lang="cs-CZ" dirty="0"/>
              <a:t>Smírčí řízení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obě strany dosáhnou smíru a kompromisní dohody, který nakonec schválí soud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ad hoc smírčí soudy/komise nebo v </a:t>
            </a:r>
            <a:r>
              <a:rPr lang="cs-CZ" dirty="0" err="1"/>
              <a:t>reg</a:t>
            </a:r>
            <a:r>
              <a:rPr lang="cs-CZ" dirty="0"/>
              <a:t>. </a:t>
            </a:r>
            <a:r>
              <a:rPr lang="cs-CZ" dirty="0" err="1"/>
              <a:t>org</a:t>
            </a:r>
            <a:r>
              <a:rPr lang="cs-CZ" dirty="0"/>
              <a:t>. již rozhodčí/smírčí soudy existují</a:t>
            </a:r>
          </a:p>
          <a:p>
            <a:pPr marL="519300" lvl="2" indent="-342900"/>
            <a:r>
              <a:rPr lang="cs-CZ" dirty="0"/>
              <a:t>Na rozdíl od mediace můžou taktéž podávat návrhy změny kompromisních dohod a smluv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rozhodnutí je závazné a obě strany s tím musí souhlasit</a:t>
            </a:r>
          </a:p>
          <a:p>
            <a:r>
              <a:rPr lang="cs-CZ" dirty="0"/>
              <a:t>Mezinárodní soudní dvůr v Haagu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hraniční spory, majetkové spory</a:t>
            </a:r>
          </a:p>
          <a:p>
            <a:r>
              <a:rPr lang="cs-CZ" dirty="0"/>
              <a:t>ICC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spolupracuje s OSN, ale nebyl vytvořen OSN</a:t>
            </a:r>
          </a:p>
          <a:p>
            <a:r>
              <a:rPr lang="cs-CZ" dirty="0"/>
              <a:t>Zvláštní soudy pro bývalou Jugoslávii, Rwandu, Sierra Leone či Libanon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59754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/>
              <a:t>Vládnutí a politická účast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7723C1-3131-0E5D-32D7-F35347D9B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026" y="1114968"/>
            <a:ext cx="8545188" cy="560996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Ustanovení fungujícího politického systému, státní správy a samosprávy, otevření politické účasti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Priority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Vytvoření struktur vládnutí a mechanismů pro politickou participaci občanů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Podpora legitimních politických instituce a procesu politické participace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Konsolidace politických institucí a procesu politické participace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Pokud nelze hned vytvořit vládu =&gt; mezinárodní protektorát</a:t>
            </a:r>
          </a:p>
          <a:p>
            <a:pPr marL="519300" lvl="2" indent="-342900"/>
            <a:r>
              <a:rPr lang="cs-CZ" dirty="0"/>
              <a:t>Případ </a:t>
            </a:r>
            <a:r>
              <a:rPr lang="cs-CZ" dirty="0" err="1"/>
              <a:t>BaH</a:t>
            </a:r>
            <a:endParaRPr lang="cs-CZ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Ústava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Otázka voleb?</a:t>
            </a:r>
          </a:p>
          <a:p>
            <a:pPr marL="519300" lvl="2" indent="-342900"/>
            <a:r>
              <a:rPr lang="cs-CZ" dirty="0"/>
              <a:t>Paris:  Spíše až v pozdější fázi – mají konfliktní potenciál</a:t>
            </a:r>
          </a:p>
          <a:p>
            <a:pPr marL="519300" lvl="2" indent="-342900"/>
            <a:r>
              <a:rPr lang="cs-CZ" dirty="0"/>
              <a:t>Budování liberální demokracie?</a:t>
            </a:r>
          </a:p>
          <a:p>
            <a:pPr marL="519300" lvl="2" indent="-342900"/>
            <a:r>
              <a:rPr lang="cs-CZ" dirty="0"/>
              <a:t>Aplikace neoliberálního systému vládnutí nepřinesla ve slabých státech očekávané výsledky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30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52787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/>
              <a:t>Dilemata PKR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7723C1-3131-0E5D-32D7-F35347D9B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025" y="1114968"/>
            <a:ext cx="11332185" cy="560996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Roland Paris: Lokální aktéři nemají zkušenosti s liberální demokracií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Bezprostřední implementace je chybná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První je potřeba vybudovat stabilní instituce, které jsou schopné zvládnout sociální, ekonomické a bezpečnostní konflikty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Huntington</a:t>
            </a:r>
            <a:r>
              <a:rPr lang="cs-CZ" dirty="0"/>
              <a:t> – žádný systém nemůže fungovat bez stabilních institucí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Nedochází k reflexi místních poměrů, kultury a zvyků – viz Afghánistán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Místní společnost nemá zkušenost s tržními mechanismy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Sociální inženýrství – morální dilemata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Volby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destabilizace křehkého míru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31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54687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/>
              <a:t>Obnova Bosny a Hercegoviny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7723C1-3131-0E5D-32D7-F35347D9B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026" y="850232"/>
            <a:ext cx="11316142" cy="5874704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Lidé sice žijí spolu na jednom místě, ale žijí spíš jen vedle sebe.“ (osobní komunikace, </a:t>
            </a:r>
            <a:r>
              <a:rPr lang="cs-CZ" dirty="0" err="1"/>
              <a:t>Latal</a:t>
            </a:r>
            <a:r>
              <a:rPr lang="cs-CZ" dirty="0"/>
              <a:t> 2020)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BaH</a:t>
            </a:r>
            <a:r>
              <a:rPr lang="cs-CZ" dirty="0"/>
              <a:t> po více než 25 letech – jedná se úspěšnou rekonstrukci?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Rekonstrukce Bosny byla zároveň prvním velkým projektem poválečné obnovy od 2. světové války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Společnost rozdělená na základě etnického klíče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Universální označení Bosňan se neuchytilo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Slabá </a:t>
            </a:r>
            <a:r>
              <a:rPr lang="cs-CZ" dirty="0" err="1"/>
              <a:t>institucionalita</a:t>
            </a:r>
            <a:r>
              <a:rPr lang="cs-CZ" dirty="0"/>
              <a:t> a neúplná suverenita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silnou přítomností mezinárodního společenství, které se prostřednictvím OHR podílí na vedení země a zdráhá se předat své pravomoci bosenským elitám. </a:t>
            </a:r>
            <a:r>
              <a:rPr lang="cs-CZ" dirty="0" err="1"/>
              <a:t>Chandler</a:t>
            </a:r>
            <a:r>
              <a:rPr lang="cs-CZ" dirty="0"/>
              <a:t> v tomto ohledu hovoří o tzv. ,,sdílené suverenitě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Rozdělené školství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Secesionistické snahy 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Silný odliv mozků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Slabá ekonomika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Specifická role válečných zločinců – role hrdiny </a:t>
            </a:r>
            <a:r>
              <a:rPr lang="cs-CZ" dirty="0" err="1"/>
              <a:t>x</a:t>
            </a:r>
            <a:r>
              <a:rPr lang="cs-CZ" dirty="0"/>
              <a:t> zločince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32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43717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/>
              <a:t>Obnova Afghánistánu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7723C1-3131-0E5D-32D7-F35347D9B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026" y="890337"/>
            <a:ext cx="8545188" cy="5834599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Probíhala cca od 2003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Role post-konfliktních rekonstrukčních týmů (2003–2015)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Kombinace civilních a vojenských aktivit skrze provinční rekonstrukční týmy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Specifická role Pákistánu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Podpora Tálibánu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Nepochopení místních kulturních podmínek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Víceméně selhání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Silná činnost NATO – dosahování bezpečnosti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Drony -&gt; radikalizace?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CIA učinila více než 400 útoků dronem, čímž napáchala nemalé civilní ztráty</a:t>
            </a:r>
          </a:p>
          <a:p>
            <a:pPr marL="519300" lvl="2" indent="-342900"/>
            <a:r>
              <a:rPr lang="cs-CZ" dirty="0" err="1"/>
              <a:t>Aqil</a:t>
            </a:r>
            <a:r>
              <a:rPr lang="cs-CZ" dirty="0"/>
              <a:t> </a:t>
            </a:r>
            <a:r>
              <a:rPr lang="cs-CZ" dirty="0" err="1"/>
              <a:t>Shah</a:t>
            </a:r>
            <a:r>
              <a:rPr lang="cs-CZ" dirty="0"/>
              <a:t> (2018) pro International </a:t>
            </a:r>
            <a:r>
              <a:rPr lang="cs-CZ" dirty="0" err="1"/>
              <a:t>Security</a:t>
            </a:r>
            <a:r>
              <a:rPr lang="cs-CZ" dirty="0"/>
              <a:t> -&gt;  článek Do U.S. Drone </a:t>
            </a:r>
            <a:r>
              <a:rPr lang="cs-CZ" dirty="0" err="1"/>
              <a:t>Strikes</a:t>
            </a:r>
            <a:r>
              <a:rPr lang="cs-CZ" dirty="0"/>
              <a:t> Cause </a:t>
            </a:r>
            <a:r>
              <a:rPr lang="cs-CZ" dirty="0" err="1"/>
              <a:t>Blowback</a:t>
            </a:r>
            <a:r>
              <a:rPr lang="cs-CZ" dirty="0"/>
              <a:t>? Evidence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Pakistan</a:t>
            </a:r>
            <a:r>
              <a:rPr lang="cs-CZ" dirty="0"/>
              <a:t> and </a:t>
            </a:r>
            <a:r>
              <a:rPr lang="cs-CZ" dirty="0" err="1"/>
              <a:t>Beyond</a:t>
            </a:r>
            <a:endParaRPr lang="cs-CZ" dirty="0"/>
          </a:p>
          <a:p>
            <a:pPr marL="519300" lvl="2" indent="-342900"/>
            <a:r>
              <a:rPr lang="cs-CZ" dirty="0"/>
              <a:t>Jacqueline L. </a:t>
            </a:r>
            <a:r>
              <a:rPr lang="cs-CZ" dirty="0" err="1"/>
              <a:t>Hazelton</a:t>
            </a:r>
            <a:r>
              <a:rPr lang="cs-CZ" dirty="0"/>
              <a:t> 2021 –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Hearts</a:t>
            </a:r>
            <a:r>
              <a:rPr lang="cs-CZ" dirty="0"/>
              <a:t> and </a:t>
            </a:r>
            <a:r>
              <a:rPr lang="cs-CZ" dirty="0" err="1"/>
              <a:t>Minds</a:t>
            </a:r>
            <a:r>
              <a:rPr lang="cs-CZ" dirty="0"/>
              <a:t> Myth</a:t>
            </a:r>
          </a:p>
          <a:p>
            <a:pPr marL="519300" lvl="2" indent="-342900"/>
            <a:r>
              <a:rPr lang="cs-CZ" dirty="0"/>
              <a:t>Je potřeba snížit civilní ztráty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Kábul </a:t>
            </a:r>
            <a:r>
              <a:rPr lang="cs-CZ" dirty="0" err="1"/>
              <a:t>x</a:t>
            </a:r>
            <a:r>
              <a:rPr lang="cs-CZ" dirty="0"/>
              <a:t> venkov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Role Richarda Holbrooka (zvláštní velvyslanec pro Afghánistán za Obamovy vlády)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Hlavní motivace je etnická a kmenová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Vláda neměla legitimitu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33</a:t>
            </a:fld>
            <a:endParaRPr lang="cs-CZ" dirty="0"/>
          </a:p>
        </p:txBody>
      </p:sp>
      <p:pic>
        <p:nvPicPr>
          <p:cNvPr id="1026" name="Picture 2" descr="Examining the Provincial Reconstruction Teams in Afghanistan: Navigating the Security-Development Nexus book cover">
            <a:extLst>
              <a:ext uri="{FF2B5EF4-FFF2-40B4-BE49-F238E27FC236}">
                <a16:creationId xmlns:a16="http://schemas.microsoft.com/office/drawing/2014/main" id="{49B674C8-AB8E-F33C-3613-2B79A3FBF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393" y="247106"/>
            <a:ext cx="3274607" cy="500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7572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CEAFB1-E2B8-BA84-0ACB-68B3C350A4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Děkuji</a:t>
            </a:r>
            <a:r>
              <a:rPr lang="en-US" dirty="0"/>
              <a:t> za </a:t>
            </a:r>
            <a:r>
              <a:rPr lang="en-US" dirty="0" err="1"/>
              <a:t>vaši</a:t>
            </a:r>
            <a:r>
              <a:rPr lang="en-US" dirty="0"/>
              <a:t> </a:t>
            </a:r>
            <a:r>
              <a:rPr lang="en-US" dirty="0" err="1"/>
              <a:t>pozornost</a:t>
            </a:r>
            <a:r>
              <a:rPr lang="en-US" dirty="0"/>
              <a:t>!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115C93C-1606-C8BC-24B2-4C9D54334A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Jungmannova 17 | 110 00 Praha 1 | Česká republika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3358B16-C9D6-E5F3-7FC0-84FE26E43BE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16675"/>
            <a:ext cx="273050" cy="365125"/>
          </a:xfrm>
          <a:prstGeom prst="rect">
            <a:avLst/>
          </a:prstGeom>
        </p:spPr>
        <p:txBody>
          <a:bodyPr/>
          <a:lstStyle/>
          <a:p>
            <a:fld id="{5E608FB1-680A-4E9D-A95E-8C4CFA1B47E3}" type="slidenum">
              <a:rPr lang="cs-CZ" smtClean="0"/>
              <a:t>34</a:t>
            </a:fld>
            <a:endParaRPr lang="cs-CZ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E5515805-19B1-86D4-54C2-81A28FFB20B1}"/>
              </a:ext>
            </a:extLst>
          </p:cNvPr>
          <p:cNvSpPr txBox="1">
            <a:spLocks/>
          </p:cNvSpPr>
          <p:nvPr/>
        </p:nvSpPr>
        <p:spPr>
          <a:xfrm>
            <a:off x="650079" y="4211869"/>
            <a:ext cx="9422858" cy="5154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8000"/>
              </a:lnSpc>
            </a:pPr>
            <a:r>
              <a:rPr lang="cs-CZ" dirty="0" err="1"/>
              <a:t>cevro.cz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3970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 err="1"/>
              <a:t>Osn</a:t>
            </a:r>
            <a:r>
              <a:rPr lang="cs-CZ" b="1" dirty="0"/>
              <a:t> a řešení konfliktů 3/3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7723C1-3131-0E5D-32D7-F35347D9B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026" y="962526"/>
            <a:ext cx="8545188" cy="5762410"/>
          </a:xfrm>
        </p:spPr>
        <p:txBody>
          <a:bodyPr>
            <a:normAutofit/>
          </a:bodyPr>
          <a:lstStyle/>
          <a:p>
            <a:r>
              <a:rPr lang="cs-CZ" dirty="0"/>
              <a:t>Kolektivní akce podle kapitoly VII podle článku 39 a 42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státy mohou použít ozbrojenou sílu, když je potřeba potrestat agresora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článek 42 se týká výjimky použití kolektivní akce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Vytvoření koaličních jednotek</a:t>
            </a:r>
          </a:p>
          <a:p>
            <a:r>
              <a:rPr lang="cs-CZ" dirty="0"/>
              <a:t>Další výjimkou je čl. 51, kdy se stát může bránit za použití síly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stát má právo na sebeobranu jen tehdy, pokud to RB neřeší a nechce obnovit suverenitu daného státu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několikrát zneužito, např. Izraelem při Šestidenní válce (1967)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1981 </a:t>
            </a:r>
            <a:r>
              <a:rPr lang="cs-CZ" dirty="0" err="1"/>
              <a:t>Osirak</a:t>
            </a:r>
            <a:r>
              <a:rPr lang="cs-CZ" dirty="0"/>
              <a:t> v Iráku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prevence a preempce </a:t>
            </a:r>
          </a:p>
          <a:p>
            <a:r>
              <a:rPr lang="cs-CZ" dirty="0"/>
              <a:t>3. výjimka je trochu zastaralá, ba ne archaická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53+107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možnost využít ozbrojenou sílu proti nepřátelským státům (Japonsko, Německo)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4</a:t>
            </a:fld>
            <a:endParaRPr lang="cs-CZ" dirty="0"/>
          </a:p>
        </p:txBody>
      </p:sp>
      <p:pic>
        <p:nvPicPr>
          <p:cNvPr id="2050" name="Picture 2" descr="BBC NEWS | Middle East | Factfile: How Osirak was bombed">
            <a:extLst>
              <a:ext uri="{FF2B5EF4-FFF2-40B4-BE49-F238E27FC236}">
                <a16:creationId xmlns:a16="http://schemas.microsoft.com/office/drawing/2014/main" id="{F37FF27A-5B9F-5BE3-D9E6-50687BDF6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348" y="3177004"/>
            <a:ext cx="3230144" cy="302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582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/>
              <a:t>Koncept prevence vypuknutí násilí 1/2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7723C1-3131-0E5D-32D7-F35347D9B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026" y="1114968"/>
            <a:ext cx="8545188" cy="5609968"/>
          </a:xfrm>
        </p:spPr>
        <p:txBody>
          <a:bodyPr>
            <a:normAutofit/>
          </a:bodyPr>
          <a:lstStyle/>
          <a:p>
            <a:pPr lvl="0"/>
            <a:r>
              <a:rPr lang="cs-CZ" b="1" dirty="0"/>
              <a:t>Je definován různě, a to jak v teorii, tak v praxi: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,,prevence konfliktů je činnost, jejímž cílem je předcházet vzniku sporů a jejich vyhrocení do ozbrojených konfliktů a omezit jejich rozšíření, pokud se objeví (</a:t>
            </a:r>
            <a:r>
              <a:rPr lang="cs-CZ" dirty="0" err="1"/>
              <a:t>Butrus</a:t>
            </a:r>
            <a:r>
              <a:rPr lang="cs-CZ" dirty="0"/>
              <a:t> </a:t>
            </a:r>
            <a:r>
              <a:rPr lang="cs-CZ" dirty="0" err="1"/>
              <a:t>Butrus-Ghálí</a:t>
            </a:r>
            <a:r>
              <a:rPr lang="cs-CZ" dirty="0"/>
              <a:t>, Agenda pro mír 1992)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Prevence konfliktů je činnost, jejímž cílem je předejít vypuknutí ozbrojených konfliktů a masového násilí (</a:t>
            </a:r>
            <a:r>
              <a:rPr lang="cs-CZ" dirty="0" err="1"/>
              <a:t>Miall</a:t>
            </a:r>
            <a:r>
              <a:rPr lang="cs-CZ" dirty="0"/>
              <a:t> – </a:t>
            </a:r>
            <a:r>
              <a:rPr lang="cs-CZ" dirty="0" err="1"/>
              <a:t>Ramsbotham</a:t>
            </a:r>
            <a:r>
              <a:rPr lang="cs-CZ" dirty="0"/>
              <a:t> – </a:t>
            </a:r>
            <a:r>
              <a:rPr lang="cs-CZ" dirty="0" err="1"/>
              <a:t>Woodhouse</a:t>
            </a:r>
            <a:r>
              <a:rPr lang="cs-CZ" dirty="0"/>
              <a:t>, 1999: 96)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Prevence konfliktů je konstruktivní jednání, jehož cílem je snížit pravděpodobnost hrozby, použití nebo rozmístění ozbrojených sil protivníků v politickém sporu (</a:t>
            </a:r>
            <a:r>
              <a:rPr lang="cs-CZ" dirty="0" err="1"/>
              <a:t>Wallensteeen</a:t>
            </a:r>
            <a:r>
              <a:rPr lang="cs-CZ" dirty="0"/>
              <a:t> – </a:t>
            </a:r>
            <a:r>
              <a:rPr lang="cs-CZ" dirty="0" err="1"/>
              <a:t>Möller</a:t>
            </a:r>
            <a:r>
              <a:rPr lang="cs-CZ" dirty="0"/>
              <a:t>, 2003: 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9718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/>
              <a:t>Koncept prevence vypuknutí násilí 2/2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7723C1-3131-0E5D-32D7-F35347D9B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026" y="1114968"/>
            <a:ext cx="8545188" cy="5609968"/>
          </a:xfrm>
        </p:spPr>
        <p:txBody>
          <a:bodyPr>
            <a:normAutofit/>
          </a:bodyPr>
          <a:lstStyle/>
          <a:p>
            <a:pPr lvl="0" algn="just"/>
            <a:r>
              <a:rPr lang="cs-CZ" b="1" dirty="0"/>
              <a:t>V současné praxi ŘK v MV můžeme rozlišit 2 přístupy k prevenci konfliktů:</a:t>
            </a:r>
          </a:p>
          <a:p>
            <a:pPr lvl="0" algn="just"/>
            <a:endParaRPr lang="cs-CZ" b="1" dirty="0"/>
          </a:p>
          <a:p>
            <a:pPr lvl="1" algn="just"/>
            <a:r>
              <a:rPr lang="cs-CZ" b="1" dirty="0"/>
              <a:t>Přímá prevence / lehká prevence</a:t>
            </a:r>
          </a:p>
          <a:p>
            <a:pPr lvl="2" algn="just"/>
            <a:r>
              <a:rPr lang="cs-CZ" dirty="0"/>
              <a:t>Cílem je zabránit ozbrojené a násilné eskalaci konfliktu a snížit nebezpečí jeho vyhrocení</a:t>
            </a:r>
          </a:p>
          <a:p>
            <a:pPr lvl="2" algn="just"/>
            <a:r>
              <a:rPr lang="cs-CZ" dirty="0"/>
              <a:t>Nástroje – diplomatická intervence, dlouhodobé mise a mediace</a:t>
            </a:r>
          </a:p>
          <a:p>
            <a:pPr lvl="1" algn="just"/>
            <a:r>
              <a:rPr lang="cs-CZ" b="1" dirty="0"/>
              <a:t>Strukturální prevence / hluboká prevence</a:t>
            </a:r>
          </a:p>
          <a:p>
            <a:pPr lvl="2" algn="just"/>
            <a:r>
              <a:rPr lang="cs-CZ" dirty="0"/>
              <a:t>Snaha je vytvořit takové podmínky, aby konflikty vznikaly jen minimálně; snaha udržet riziko na min. stupni</a:t>
            </a:r>
          </a:p>
          <a:p>
            <a:pPr lvl="2" algn="just"/>
            <a:r>
              <a:rPr lang="cs-CZ" dirty="0"/>
              <a:t>Nástroje – dlouhodobá podpora budování občanské společnosti, hospodářská, rozvojová, technická, politická a kulturní spolupráce</a:t>
            </a:r>
          </a:p>
          <a:p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2926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/>
              <a:t>Aktéři prevence vypuknutí násilí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7</a:t>
            </a:fld>
            <a:endParaRPr lang="cs-CZ" dirty="0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F266E98D-1E37-74FB-03E4-3C16295F3C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11416" y="825319"/>
            <a:ext cx="6783932" cy="5961637"/>
          </a:xfrm>
        </p:spPr>
      </p:pic>
    </p:spTree>
    <p:extLst>
      <p:ext uri="{BB962C8B-B14F-4D97-AF65-F5344CB8AC3E}">
        <p14:creationId xmlns:p14="http://schemas.microsoft.com/office/powerpoint/2010/main" val="406456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/>
              <a:t>Systém včasného varování (SVV)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7723C1-3131-0E5D-32D7-F35347D9B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025" y="906379"/>
            <a:ext cx="9006079" cy="5818557"/>
          </a:xfrm>
        </p:spPr>
        <p:txBody>
          <a:bodyPr>
            <a:normAutofit fontScale="92500"/>
          </a:bodyPr>
          <a:lstStyle/>
          <a:p>
            <a:pPr lvl="0"/>
            <a:r>
              <a:rPr lang="cs-CZ" b="1" dirty="0"/>
              <a:t>V dlouhodobé perspektivě snižuje lidské i materiální ztráty</a:t>
            </a:r>
          </a:p>
          <a:p>
            <a:pPr lvl="0"/>
            <a:r>
              <a:rPr lang="cs-CZ" b="1" dirty="0"/>
              <a:t>Snaha předejít eskalaci ozbrojeného konfliktu</a:t>
            </a:r>
          </a:p>
          <a:p>
            <a:pPr lvl="0"/>
            <a:r>
              <a:rPr lang="cs-CZ" b="1" dirty="0"/>
              <a:t>SVV vyhodnocuje danou situaci na základě následujících ukazatelů:</a:t>
            </a:r>
          </a:p>
          <a:p>
            <a:pPr lvl="1"/>
            <a:r>
              <a:rPr lang="cs-CZ" b="1" dirty="0"/>
              <a:t>Statistické indikátory</a:t>
            </a:r>
          </a:p>
          <a:p>
            <a:pPr lvl="2"/>
            <a:r>
              <a:rPr lang="cs-CZ" dirty="0"/>
              <a:t>Demografické změny, ekonomické výkyvy, bezpečnost, společenská a politická situace, lidská práva, nárůst extremismu</a:t>
            </a:r>
          </a:p>
          <a:p>
            <a:pPr lvl="1"/>
            <a:r>
              <a:rPr lang="cs-CZ" b="1" dirty="0"/>
              <a:t>Experti v terénu</a:t>
            </a:r>
          </a:p>
          <a:p>
            <a:pPr lvl="1"/>
            <a:r>
              <a:rPr lang="cs-CZ" b="1" dirty="0"/>
              <a:t>Sledování lokálních periodik a zpravodajských portálů</a:t>
            </a:r>
          </a:p>
          <a:p>
            <a:pPr lvl="2"/>
            <a:r>
              <a:rPr lang="cs-CZ" dirty="0"/>
              <a:t>Obsahové analýzy</a:t>
            </a:r>
          </a:p>
          <a:p>
            <a:pPr lvl="1"/>
            <a:r>
              <a:rPr lang="cs-CZ" b="1" dirty="0"/>
              <a:t>Sledování externích vlivů</a:t>
            </a:r>
          </a:p>
          <a:p>
            <a:pPr lvl="2"/>
            <a:r>
              <a:rPr lang="cs-CZ" dirty="0"/>
              <a:t>Šíření nepřátelských narativů</a:t>
            </a:r>
          </a:p>
          <a:p>
            <a:pPr lvl="2"/>
            <a:r>
              <a:rPr lang="cs-CZ" dirty="0"/>
              <a:t>Hybridní problematika</a:t>
            </a:r>
          </a:p>
          <a:p>
            <a:pPr lvl="2"/>
            <a:r>
              <a:rPr lang="cs-CZ" dirty="0"/>
              <a:t>Migrace</a:t>
            </a:r>
          </a:p>
          <a:p>
            <a:r>
              <a:rPr lang="cs-CZ" b="1" dirty="0"/>
              <a:t>V OSN existuje od roku 2000 tým pro prevenci</a:t>
            </a:r>
          </a:p>
          <a:p>
            <a:pPr lvl="0"/>
            <a:r>
              <a:rPr lang="cs-CZ" b="1" dirty="0"/>
              <a:t>Jednotlivé faktory však vždy nemusí směřovat ke konfliktu</a:t>
            </a:r>
          </a:p>
          <a:p>
            <a:pPr lvl="1"/>
            <a:r>
              <a:rPr lang="cs-CZ" dirty="0"/>
              <a:t>Případ Botswany a Sierra-Leona</a:t>
            </a:r>
          </a:p>
          <a:p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9425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6B59-D717-57FD-B01E-B11C821C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7" y="247106"/>
            <a:ext cx="11946699" cy="867861"/>
          </a:xfrm>
        </p:spPr>
        <p:txBody>
          <a:bodyPr/>
          <a:lstStyle/>
          <a:p>
            <a:r>
              <a:rPr lang="cs-CZ" b="1" dirty="0"/>
              <a:t>Odpovědnost za ochranu - </a:t>
            </a:r>
            <a:r>
              <a:rPr lang="cs-CZ" b="1" dirty="0" err="1"/>
              <a:t>responsibility</a:t>
            </a:r>
            <a:r>
              <a:rPr lang="cs-CZ" b="1" dirty="0"/>
              <a:t> to </a:t>
            </a:r>
            <a:r>
              <a:rPr lang="cs-CZ" b="1" dirty="0" err="1"/>
              <a:t>protect</a:t>
            </a:r>
            <a:r>
              <a:rPr lang="cs-CZ" b="1" dirty="0"/>
              <a:t> (R2P) 1/2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7723C1-3131-0E5D-32D7-F35347D9B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026" y="1114968"/>
            <a:ext cx="8545188" cy="5609968"/>
          </a:xfrm>
        </p:spPr>
        <p:txBody>
          <a:bodyPr>
            <a:normAutofit fontScale="92500"/>
          </a:bodyPr>
          <a:lstStyle/>
          <a:p>
            <a:r>
              <a:rPr lang="cs-CZ" b="1" dirty="0"/>
              <a:t>R2P je přístup, který umožňuje podniknout humanitární intervenci, pokud stát není schopný zajistit svým obyvatelům bezpečnost (nebo je to dokonce ten stát, který ty hrozby produkuje)</a:t>
            </a:r>
          </a:p>
          <a:p>
            <a:r>
              <a:rPr lang="cs-CZ" b="1" dirty="0"/>
              <a:t>R2P je výsledek Světového summitu OSN z roku 2005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Strategie se však formuje již v roce 2001</a:t>
            </a:r>
          </a:p>
          <a:p>
            <a:r>
              <a:rPr lang="cs-CZ" b="1" dirty="0"/>
              <a:t>Mezinárodní norma =&gt; není v mez. právu -&gt; aktéři se shodli, že budou R2P dodržovat</a:t>
            </a:r>
          </a:p>
          <a:p>
            <a:pPr lvl="1"/>
            <a:r>
              <a:rPr lang="cs-CZ" dirty="0"/>
              <a:t>=&gt; 2009 – státy OSN potvrdily svůj souhlas s R2P </a:t>
            </a:r>
          </a:p>
          <a:p>
            <a:pPr lvl="0"/>
            <a:r>
              <a:rPr lang="cs-CZ" b="1" dirty="0"/>
              <a:t>Objevuje v návaznosti na etnické čistky na Balkáně či ve Rwandě</a:t>
            </a:r>
          </a:p>
          <a:p>
            <a:pPr lvl="0"/>
            <a:r>
              <a:rPr lang="cs-CZ" b="1" dirty="0"/>
              <a:t>3 pilíře R2P</a:t>
            </a:r>
          </a:p>
          <a:p>
            <a:pPr lvl="1"/>
            <a:r>
              <a:rPr lang="cs-CZ" dirty="0"/>
              <a:t>1) Každý stát má povinnost chránit svoje občany před zločiny proti lidskosti – čistky, válečné zločiny atd.</a:t>
            </a:r>
          </a:p>
          <a:p>
            <a:pPr lvl="1"/>
            <a:r>
              <a:rPr lang="cs-CZ" dirty="0"/>
              <a:t>2) MS má povinnost napomenout daný stát, pokud se tak neděje</a:t>
            </a:r>
          </a:p>
          <a:p>
            <a:pPr lvl="1"/>
            <a:r>
              <a:rPr lang="cs-CZ" dirty="0"/>
              <a:t>3) pokud stát není schopen ochránit svou společnost, MS je povinna zakročit</a:t>
            </a:r>
          </a:p>
          <a:p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6BE7F0-71B4-C535-EBCB-C954DF7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9</a:t>
            </a:fld>
            <a:endParaRPr lang="cs-CZ" dirty="0"/>
          </a:p>
        </p:txBody>
      </p:sp>
      <p:pic>
        <p:nvPicPr>
          <p:cNvPr id="4098" name="Picture 2" descr="The Responsibility to Protect: From Promise to Practice | Wiley">
            <a:extLst>
              <a:ext uri="{FF2B5EF4-FFF2-40B4-BE49-F238E27FC236}">
                <a16:creationId xmlns:a16="http://schemas.microsoft.com/office/drawing/2014/main" id="{9A29CE57-6513-7BE2-6EAD-D9EBC87CE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745" y="1809078"/>
            <a:ext cx="2802044" cy="422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19942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CEVRO">
      <a:dk1>
        <a:srgbClr val="000000"/>
      </a:dk1>
      <a:lt1>
        <a:srgbClr val="FFFFFF"/>
      </a:lt1>
      <a:dk2>
        <a:srgbClr val="575756"/>
      </a:dk2>
      <a:lt2>
        <a:srgbClr val="E7E6E6"/>
      </a:lt2>
      <a:accent1>
        <a:srgbClr val="50386F"/>
      </a:accent1>
      <a:accent2>
        <a:srgbClr val="50386F"/>
      </a:accent2>
      <a:accent3>
        <a:srgbClr val="EA8B2D"/>
      </a:accent3>
      <a:accent4>
        <a:srgbClr val="EA8B2D"/>
      </a:accent4>
      <a:accent5>
        <a:srgbClr val="E9E9E9"/>
      </a:accent5>
      <a:accent6>
        <a:srgbClr val="D2D2D2"/>
      </a:accent6>
      <a:hlink>
        <a:srgbClr val="0563C1"/>
      </a:hlink>
      <a:folHlink>
        <a:srgbClr val="954F72"/>
      </a:folHlink>
    </a:clrScheme>
    <a:fontScheme name="Cevr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VRO_prezentace" id="{485F1B51-4886-4BEE-9303-EA422C81D8B6}" vid="{D8B64059-E0AD-44A6-B997-6DC8C4E55893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BAB6EA75DC9234BB8F7FC7985B6540D" ma:contentTypeVersion="17" ma:contentTypeDescription="Vytvoří nový dokument" ma:contentTypeScope="" ma:versionID="802e1200a6f1edf4a5c0acec655da554">
  <xsd:schema xmlns:xsd="http://www.w3.org/2001/XMLSchema" xmlns:xs="http://www.w3.org/2001/XMLSchema" xmlns:p="http://schemas.microsoft.com/office/2006/metadata/properties" xmlns:ns2="08506671-b2d8-4009-9f63-6b725a8908a0" xmlns:ns3="c96b063f-72a7-4d2b-b06d-4ecda669bddf" targetNamespace="http://schemas.microsoft.com/office/2006/metadata/properties" ma:root="true" ma:fieldsID="643927d2b1d20851b2bc9ade87ce8cba" ns2:_="" ns3:_="">
    <xsd:import namespace="08506671-b2d8-4009-9f63-6b725a8908a0"/>
    <xsd:import namespace="c96b063f-72a7-4d2b-b06d-4ecda669bd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506671-b2d8-4009-9f63-6b725a8908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b6f0447c-396c-41cb-bb8f-c4232058b8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6b063f-72a7-4d2b-b06d-4ecda669bdd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366da5d-a729-4ea0-a3c6-0f5c6526b4ca}" ma:internalName="TaxCatchAll" ma:showField="CatchAllData" ma:web="c96b063f-72a7-4d2b-b06d-4ecda669bd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2CE057-8B81-4FF9-B431-B5860F0462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506671-b2d8-4009-9f63-6b725a8908a0"/>
    <ds:schemaRef ds:uri="c96b063f-72a7-4d2b-b06d-4ecda669bd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DF6AD68-1977-4ED0-9D33-7965F88689B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18994</TotalTime>
  <Words>2530</Words>
  <Application>Microsoft Macintosh PowerPoint</Application>
  <PresentationFormat>Širokoúhlá obrazovka</PresentationFormat>
  <Paragraphs>335</Paragraphs>
  <Slides>34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9" baseType="lpstr">
      <vt:lpstr>Aptos</vt:lpstr>
      <vt:lpstr>Arial</vt:lpstr>
      <vt:lpstr>Calibri</vt:lpstr>
      <vt:lpstr>Open Sans</vt:lpstr>
      <vt:lpstr>Motiv Office</vt:lpstr>
      <vt:lpstr>řešení konfliktů a peacekeeping</vt:lpstr>
      <vt:lpstr>Osn a řešení konfliktů 1/3</vt:lpstr>
      <vt:lpstr>Osn a řešení konfliktů 2/3</vt:lpstr>
      <vt:lpstr>Osn a řešení konfliktů 3/3</vt:lpstr>
      <vt:lpstr>Koncept prevence vypuknutí násilí 1/2</vt:lpstr>
      <vt:lpstr>Koncept prevence vypuknutí násilí 2/2</vt:lpstr>
      <vt:lpstr>Aktéři prevence vypuknutí násilí</vt:lpstr>
      <vt:lpstr>Systém včasného varování (SVV)</vt:lpstr>
      <vt:lpstr>Odpovědnost za ochranu - responsibility to protect (R2P) 1/2</vt:lpstr>
      <vt:lpstr>Odpovědnost za ochranu - responsibility to protect (R2P) 2/2</vt:lpstr>
      <vt:lpstr>peacekeeping</vt:lpstr>
      <vt:lpstr>Mise 1. generace peacekeepingu</vt:lpstr>
      <vt:lpstr>Mise 2. generace = 90.léta = expanzivní období peacekeepingu</vt:lpstr>
      <vt:lpstr>UNOSOM 1992</vt:lpstr>
      <vt:lpstr>UNPROFOR 1992</vt:lpstr>
      <vt:lpstr>UNAMIR 1993</vt:lpstr>
      <vt:lpstr>Mise 3. generace peacekeepingu - mise podle kapitoly 6 a půl </vt:lpstr>
      <vt:lpstr>Současné peacekeepingové mise https://peacekeeping.un.org/en  </vt:lpstr>
      <vt:lpstr>Postkonfliktní rekonstrukce 1/4</vt:lpstr>
      <vt:lpstr>Postkonfliktní rekonstrukce 2/4</vt:lpstr>
      <vt:lpstr>Postkonfliktní rekonstrukce 3/4</vt:lpstr>
      <vt:lpstr>Německo – frankfurt v roce 1945</vt:lpstr>
      <vt:lpstr>Postkonfliktní rekonstrukce 4/4</vt:lpstr>
      <vt:lpstr>PKR – sektory rekonstrukce</vt:lpstr>
      <vt:lpstr>Bezpečnostní sektor 1/2</vt:lpstr>
      <vt:lpstr>Bezpečnostní sektor 2/2</vt:lpstr>
      <vt:lpstr>Spravedlnost a usmíření</vt:lpstr>
      <vt:lpstr>Spravedlnost a usmíření</vt:lpstr>
      <vt:lpstr>Sociální a ekonomický blahobyt</vt:lpstr>
      <vt:lpstr>Vládnutí a politická účast</vt:lpstr>
      <vt:lpstr>Dilemata PKR</vt:lpstr>
      <vt:lpstr>Obnova Bosny a Hercegoviny</vt:lpstr>
      <vt:lpstr>Obnova Afghánistánu</vt:lpstr>
      <vt:lpstr>Děkuji za vaši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 PRESENTATION TITLE,  MAXIMUM FIVE LINES,   LIGNED BOTTOM LEFT,  NO HYPHENATION</dc:title>
  <dc:creator>OBROVÁ Michaela</dc:creator>
  <cp:lastModifiedBy>Microsoft Office User</cp:lastModifiedBy>
  <cp:revision>198</cp:revision>
  <dcterms:created xsi:type="dcterms:W3CDTF">2025-01-18T09:44:04Z</dcterms:created>
  <dcterms:modified xsi:type="dcterms:W3CDTF">2026-03-10T12:06:59Z</dcterms:modified>
</cp:coreProperties>
</file>