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30"/>
  </p:notesMasterIdLst>
  <p:handoutMasterIdLst>
    <p:handoutMasterId r:id="rId31"/>
  </p:handoutMasterIdLst>
  <p:sldIdLst>
    <p:sldId id="264" r:id="rId4"/>
    <p:sldId id="332" r:id="rId5"/>
    <p:sldId id="321" r:id="rId6"/>
    <p:sldId id="322" r:id="rId7"/>
    <p:sldId id="323" r:id="rId8"/>
    <p:sldId id="324" r:id="rId9"/>
    <p:sldId id="325" r:id="rId10"/>
    <p:sldId id="326" r:id="rId11"/>
    <p:sldId id="327" r:id="rId12"/>
    <p:sldId id="328" r:id="rId13"/>
    <p:sldId id="329" r:id="rId14"/>
    <p:sldId id="330" r:id="rId15"/>
    <p:sldId id="333" r:id="rId16"/>
    <p:sldId id="334" r:id="rId17"/>
    <p:sldId id="337" r:id="rId18"/>
    <p:sldId id="338" r:id="rId19"/>
    <p:sldId id="339" r:id="rId20"/>
    <p:sldId id="340" r:id="rId21"/>
    <p:sldId id="347" r:id="rId22"/>
    <p:sldId id="341" r:id="rId23"/>
    <p:sldId id="335" r:id="rId24"/>
    <p:sldId id="346" r:id="rId25"/>
    <p:sldId id="342" r:id="rId26"/>
    <p:sldId id="343" r:id="rId27"/>
    <p:sldId id="344" r:id="rId28"/>
    <p:sldId id="268"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71" autoAdjust="0"/>
    <p:restoredTop sz="95928"/>
  </p:normalViewPr>
  <p:slideViewPr>
    <p:cSldViewPr snapToGrid="0">
      <p:cViewPr varScale="1">
        <p:scale>
          <a:sx n="131" d="100"/>
          <a:sy n="131" d="100"/>
        </p:scale>
        <p:origin x="800" y="184"/>
      </p:cViewPr>
      <p:guideLst/>
    </p:cSldViewPr>
  </p:slideViewPr>
  <p:outlineViewPr>
    <p:cViewPr>
      <p:scale>
        <a:sx n="33" d="100"/>
        <a:sy n="33" d="100"/>
      </p:scale>
      <p:origin x="0" y="-7768"/>
    </p:cViewPr>
  </p:outlineViewPr>
  <p:notesTextViewPr>
    <p:cViewPr>
      <p:scale>
        <a:sx n="1" d="1"/>
        <a:sy n="1" d="1"/>
      </p:scale>
      <p:origin x="0" y="0"/>
    </p:cViewPr>
  </p:notesTextViewPr>
  <p:notesViewPr>
    <p:cSldViewPr snapToGrid="0">
      <p:cViewPr varScale="1">
        <p:scale>
          <a:sx n="87" d="100"/>
          <a:sy n="87" d="100"/>
        </p:scale>
        <p:origin x="269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69481172-56BA-6C88-168E-D96C21B47D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0C878F87-09B6-0DE1-6A0A-D3E83B35E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3439F6-3E71-9744-A5FD-F8360DC2B55B}" type="datetimeFigureOut">
              <a:rPr lang="cs-CZ" smtClean="0"/>
              <a:t>24.02.2026</a:t>
            </a:fld>
            <a:endParaRPr lang="cs-CZ"/>
          </a:p>
        </p:txBody>
      </p:sp>
      <p:sp>
        <p:nvSpPr>
          <p:cNvPr id="4" name="Zástupný symbol pro zápatí 3">
            <a:extLst>
              <a:ext uri="{FF2B5EF4-FFF2-40B4-BE49-F238E27FC236}">
                <a16:creationId xmlns:a16="http://schemas.microsoft.com/office/drawing/2014/main" id="{7E02C864-4460-15D6-DE8C-0E643C3EE1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625D8B96-87C9-2E0D-8058-68FEE7E1CC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FE44AF-43CC-394B-BC78-30B75A456210}" type="slidenum">
              <a:rPr lang="cs-CZ" smtClean="0"/>
              <a:t>‹#›</a:t>
            </a:fld>
            <a:endParaRPr lang="cs-CZ"/>
          </a:p>
        </p:txBody>
      </p:sp>
    </p:spTree>
    <p:extLst>
      <p:ext uri="{BB962C8B-B14F-4D97-AF65-F5344CB8AC3E}">
        <p14:creationId xmlns:p14="http://schemas.microsoft.com/office/powerpoint/2010/main" val="1540279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F23E5-E723-4485-9A71-51DD2E0513A0}" type="datetimeFigureOut">
              <a:rPr lang="cs-CZ" smtClean="0"/>
              <a:t>24.02.2026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EC3DE-2A43-4B52-8ED0-7B171497C052}" type="slidenum">
              <a:rPr lang="cs-CZ" smtClean="0"/>
              <a:t>‹#›</a:t>
            </a:fld>
            <a:endParaRPr lang="cs-CZ"/>
          </a:p>
        </p:txBody>
      </p:sp>
    </p:spTree>
    <p:extLst>
      <p:ext uri="{BB962C8B-B14F-4D97-AF65-F5344CB8AC3E}">
        <p14:creationId xmlns:p14="http://schemas.microsoft.com/office/powerpoint/2010/main" val="161344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1540E11-6C50-40B5-ED84-651C0E2EBF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96" y="0"/>
            <a:ext cx="12272394" cy="6858000"/>
          </a:xfrm>
          <a:prstGeom prst="rect">
            <a:avLst/>
          </a:prstGeom>
        </p:spPr>
      </p:pic>
      <p:sp>
        <p:nvSpPr>
          <p:cNvPr id="2" name="Nadpis 1">
            <a:extLst>
              <a:ext uri="{FF2B5EF4-FFF2-40B4-BE49-F238E27FC236}">
                <a16:creationId xmlns:a16="http://schemas.microsoft.com/office/drawing/2014/main" id="{18C8328B-5CE4-7A03-03BD-AA46BAACABC4}"/>
              </a:ext>
            </a:extLst>
          </p:cNvPr>
          <p:cNvSpPr>
            <a:spLocks noGrp="1"/>
          </p:cNvSpPr>
          <p:nvPr>
            <p:ph type="ctrTitle"/>
          </p:nvPr>
        </p:nvSpPr>
        <p:spPr>
          <a:xfrm>
            <a:off x="650079" y="2048376"/>
            <a:ext cx="9144000" cy="2387600"/>
          </a:xfrm>
        </p:spPr>
        <p:txBody>
          <a:bodyPr anchor="b">
            <a:normAutofit/>
          </a:bodyPr>
          <a:lstStyle>
            <a:lvl1pPr algn="l">
              <a:defRPr sz="3300">
                <a:solidFill>
                  <a:schemeClr val="bg1"/>
                </a:solidFill>
              </a:defRPr>
            </a:lvl1pPr>
          </a:lstStyle>
          <a:p>
            <a:r>
              <a:rPr lang="cs-CZ" dirty="0"/>
              <a:t>Kliknutím lze upravit styl.</a:t>
            </a:r>
          </a:p>
        </p:txBody>
      </p:sp>
      <p:sp>
        <p:nvSpPr>
          <p:cNvPr id="3" name="Podnadpis 2">
            <a:extLst>
              <a:ext uri="{FF2B5EF4-FFF2-40B4-BE49-F238E27FC236}">
                <a16:creationId xmlns:a16="http://schemas.microsoft.com/office/drawing/2014/main" id="{33A880A5-CC4C-E83E-2A77-2EAA9E5DFE92}"/>
              </a:ext>
            </a:extLst>
          </p:cNvPr>
          <p:cNvSpPr>
            <a:spLocks noGrp="1"/>
          </p:cNvSpPr>
          <p:nvPr>
            <p:ph type="subTitle" idx="1"/>
          </p:nvPr>
        </p:nvSpPr>
        <p:spPr>
          <a:xfrm>
            <a:off x="650079" y="4712599"/>
            <a:ext cx="9144000" cy="1129401"/>
          </a:xfrm>
        </p:spPr>
        <p:txBody>
          <a:bodyPr>
            <a:normAutofit/>
          </a:bodyPr>
          <a:lstStyle>
            <a:lvl1pPr marL="0" indent="0" algn="l">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p>
        </p:txBody>
      </p:sp>
      <p:pic>
        <p:nvPicPr>
          <p:cNvPr id="10" name="Obrázek 9" descr="Obsah obrázku Písmo, Grafika, text, grafický design&#10;&#10;Popis byl vytvořen automaticky">
            <a:extLst>
              <a:ext uri="{FF2B5EF4-FFF2-40B4-BE49-F238E27FC236}">
                <a16:creationId xmlns:a16="http://schemas.microsoft.com/office/drawing/2014/main" id="{4917296F-2561-2C95-0483-5A5B579659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079" y="678863"/>
            <a:ext cx="3430380" cy="707025"/>
          </a:xfrm>
          <a:prstGeom prst="rect">
            <a:avLst/>
          </a:prstGeom>
        </p:spPr>
      </p:pic>
    </p:spTree>
    <p:extLst>
      <p:ext uri="{BB962C8B-B14F-4D97-AF65-F5344CB8AC3E}">
        <p14:creationId xmlns:p14="http://schemas.microsoft.com/office/powerpoint/2010/main" val="67298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itát">
    <p:bg>
      <p:bgPr>
        <a:solidFill>
          <a:schemeClr val="bg1"/>
        </a:solidFill>
        <a:effectLst/>
      </p:bgPr>
    </p:bg>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78BEF76-B4E5-F95D-2B21-2DE64B7C25B0}"/>
              </a:ext>
            </a:extLst>
          </p:cNvPr>
          <p:cNvSpPr>
            <a:spLocks noGrp="1"/>
          </p:cNvSpPr>
          <p:nvPr>
            <p:ph sz="half" idx="1"/>
          </p:nvPr>
        </p:nvSpPr>
        <p:spPr>
          <a:xfrm>
            <a:off x="2847975" y="1485900"/>
            <a:ext cx="6477000" cy="4643438"/>
          </a:xfrm>
        </p:spPr>
        <p:txBody>
          <a:bodyPr/>
          <a:lstStyle>
            <a:lvl1pPr marL="0" indent="0">
              <a:lnSpc>
                <a:spcPct val="108000"/>
              </a:lnSpc>
              <a:buNone/>
              <a:defRPr/>
            </a:lvl1pPr>
            <a:lvl2pPr marL="0" indent="0">
              <a:buNone/>
              <a:defRPr sz="1700">
                <a:solidFill>
                  <a:schemeClr val="accent1"/>
                </a:solidFill>
              </a:defRPr>
            </a:lvl2pPr>
            <a:lvl3pPr marL="0" indent="0">
              <a:buNone/>
              <a:defRPr sz="1700"/>
            </a:lvl3pPr>
            <a:lvl4pPr marL="356400" indent="-176400">
              <a:defRPr/>
            </a:lvl4pPr>
            <a:lvl5pPr marL="532800" indent="-176400">
              <a:defRPr/>
            </a:lvl5pPr>
          </a:lstStyle>
          <a:p>
            <a:pPr lvl="0"/>
            <a:r>
              <a:rPr lang="cs-CZ"/>
              <a:t>Po kliknutí můžete upravovat styly textu v předloze.</a:t>
            </a:r>
          </a:p>
          <a:p>
            <a:pPr lvl="1"/>
            <a:r>
              <a:rPr lang="cs-CZ"/>
              <a:t>Druhá úroveň</a:t>
            </a:r>
          </a:p>
          <a:p>
            <a:pPr lvl="2"/>
            <a:r>
              <a:rPr lang="cs-CZ"/>
              <a:t>Třetí úroveň</a:t>
            </a:r>
          </a:p>
        </p:txBody>
      </p:sp>
      <p:pic>
        <p:nvPicPr>
          <p:cNvPr id="5" name="Obrázek 4">
            <a:extLst>
              <a:ext uri="{FF2B5EF4-FFF2-40B4-BE49-F238E27FC236}">
                <a16:creationId xmlns:a16="http://schemas.microsoft.com/office/drawing/2014/main" id="{E6896127-A932-05AF-19AA-A3EF7B493D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6560"/>
            <a:ext cx="1370861" cy="286357"/>
          </a:xfrm>
          <a:prstGeom prst="rect">
            <a:avLst/>
          </a:prstGeom>
        </p:spPr>
      </p:pic>
      <p:sp>
        <p:nvSpPr>
          <p:cNvPr id="9" name="Zástupný symbol pro zápatí 4">
            <a:extLst>
              <a:ext uri="{FF2B5EF4-FFF2-40B4-BE49-F238E27FC236}">
                <a16:creationId xmlns:a16="http://schemas.microsoft.com/office/drawing/2014/main" id="{3090B9CC-DBE2-DF80-DD04-267F4BDD318B}"/>
              </a:ext>
            </a:extLst>
          </p:cNvPr>
          <p:cNvSpPr>
            <a:spLocks noGrp="1"/>
          </p:cNvSpPr>
          <p:nvPr>
            <p:ph type="ftr" sz="quarter" idx="11"/>
          </p:nvPr>
        </p:nvSpPr>
        <p:spPr>
          <a:xfrm>
            <a:off x="411162" y="6417177"/>
            <a:ext cx="10942637" cy="365125"/>
          </a:xfrm>
          <a:prstGeom prst="rect">
            <a:avLst/>
          </a:prstGeom>
        </p:spPr>
        <p:txBody>
          <a:bodyPr/>
          <a:lstStyle>
            <a:lvl1pPr>
              <a:defRPr>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10" name="Zástupný symbol pro číslo snímku 5">
            <a:extLst>
              <a:ext uri="{FF2B5EF4-FFF2-40B4-BE49-F238E27FC236}">
                <a16:creationId xmlns:a16="http://schemas.microsoft.com/office/drawing/2014/main" id="{201E28EC-073B-84AF-FF8E-979B5D3D62FB}"/>
              </a:ext>
            </a:extLst>
          </p:cNvPr>
          <p:cNvSpPr>
            <a:spLocks noGrp="1"/>
          </p:cNvSpPr>
          <p:nvPr>
            <p:ph type="sldNum" sz="quarter" idx="12"/>
          </p:nvPr>
        </p:nvSpPr>
        <p:spPr>
          <a:xfrm>
            <a:off x="87457" y="6421831"/>
            <a:ext cx="272435" cy="365125"/>
          </a:xfrm>
          <a:prstGeom prst="rect">
            <a:avLst/>
          </a:prstGeom>
        </p:spPr>
        <p:txBody>
          <a:bodyPr/>
          <a:lstStyle>
            <a:lvl1pPr>
              <a:defRPr>
                <a:solidFill>
                  <a:schemeClr val="accent3"/>
                </a:solidFill>
              </a:defRPr>
            </a:lvl1pPr>
          </a:lstStyle>
          <a:p>
            <a:fld id="{5E608FB1-680A-4E9D-A95E-8C4CFA1B47E3}" type="slidenum">
              <a:rPr lang="cs-CZ" smtClean="0"/>
              <a:pPr/>
              <a:t>‹#›</a:t>
            </a:fld>
            <a:endParaRPr lang="cs-CZ" dirty="0"/>
          </a:p>
        </p:txBody>
      </p:sp>
    </p:spTree>
    <p:extLst>
      <p:ext uri="{BB962C8B-B14F-4D97-AF65-F5344CB8AC3E}">
        <p14:creationId xmlns:p14="http://schemas.microsoft.com/office/powerpoint/2010/main" val="3649589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7ABA3B-E3F6-9A92-9135-4EE08586C3C6}"/>
              </a:ext>
            </a:extLst>
          </p:cNvPr>
          <p:cNvSpPr>
            <a:spLocks noGrp="1"/>
          </p:cNvSpPr>
          <p:nvPr>
            <p:ph type="title"/>
          </p:nvPr>
        </p:nvSpPr>
        <p:spPr/>
        <p:txBody>
          <a:bodyPr/>
          <a:lstStyle/>
          <a:p>
            <a:r>
              <a:rPr lang="cs-CZ"/>
              <a:t>Kliknutím lze upravit styl.</a:t>
            </a:r>
          </a:p>
        </p:txBody>
      </p:sp>
      <p:pic>
        <p:nvPicPr>
          <p:cNvPr id="7" name="Obrázek 6">
            <a:extLst>
              <a:ext uri="{FF2B5EF4-FFF2-40B4-BE49-F238E27FC236}">
                <a16:creationId xmlns:a16="http://schemas.microsoft.com/office/drawing/2014/main" id="{A812DFB0-A8C7-0073-6389-FF363AEF1D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6560"/>
            <a:ext cx="1370861" cy="286357"/>
          </a:xfrm>
          <a:prstGeom prst="rect">
            <a:avLst/>
          </a:prstGeom>
        </p:spPr>
      </p:pic>
      <p:sp>
        <p:nvSpPr>
          <p:cNvPr id="8" name="Zástupný symbol pro zápatí 4">
            <a:extLst>
              <a:ext uri="{FF2B5EF4-FFF2-40B4-BE49-F238E27FC236}">
                <a16:creationId xmlns:a16="http://schemas.microsoft.com/office/drawing/2014/main" id="{011D1AA5-5182-C810-225E-97E45E4FDB17}"/>
              </a:ext>
            </a:extLst>
          </p:cNvPr>
          <p:cNvSpPr>
            <a:spLocks noGrp="1"/>
          </p:cNvSpPr>
          <p:nvPr>
            <p:ph type="ftr" sz="quarter" idx="11"/>
          </p:nvPr>
        </p:nvSpPr>
        <p:spPr>
          <a:xfrm>
            <a:off x="411162" y="6417177"/>
            <a:ext cx="10942637" cy="365125"/>
          </a:xfrm>
          <a:prstGeom prst="rect">
            <a:avLst/>
          </a:prstGeom>
        </p:spPr>
        <p:txBody>
          <a:bodyPr/>
          <a:lstStyle>
            <a:lvl1pPr>
              <a:defRPr>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9" name="Zástupný symbol pro číslo snímku 5">
            <a:extLst>
              <a:ext uri="{FF2B5EF4-FFF2-40B4-BE49-F238E27FC236}">
                <a16:creationId xmlns:a16="http://schemas.microsoft.com/office/drawing/2014/main" id="{BFC91CA1-2364-05B0-0F04-690A1C5B007B}"/>
              </a:ext>
            </a:extLst>
          </p:cNvPr>
          <p:cNvSpPr>
            <a:spLocks noGrp="1"/>
          </p:cNvSpPr>
          <p:nvPr>
            <p:ph type="sldNum" sz="quarter" idx="12"/>
          </p:nvPr>
        </p:nvSpPr>
        <p:spPr>
          <a:xfrm>
            <a:off x="87457" y="6421831"/>
            <a:ext cx="272435" cy="365125"/>
          </a:xfrm>
          <a:prstGeom prst="rect">
            <a:avLst/>
          </a:prstGeom>
        </p:spPr>
        <p:txBody>
          <a:bodyPr/>
          <a:lstStyle>
            <a:lvl1pPr>
              <a:defRPr>
                <a:solidFill>
                  <a:schemeClr val="accent3"/>
                </a:solidFill>
              </a:defRPr>
            </a:lvl1pPr>
          </a:lstStyle>
          <a:p>
            <a:fld id="{5E608FB1-680A-4E9D-A95E-8C4CFA1B47E3}" type="slidenum">
              <a:rPr lang="cs-CZ" smtClean="0"/>
              <a:pPr/>
              <a:t>‹#›</a:t>
            </a:fld>
            <a:endParaRPr lang="cs-CZ" dirty="0"/>
          </a:p>
        </p:txBody>
      </p:sp>
    </p:spTree>
    <p:extLst>
      <p:ext uri="{BB962C8B-B14F-4D97-AF65-F5344CB8AC3E}">
        <p14:creationId xmlns:p14="http://schemas.microsoft.com/office/powerpoint/2010/main" val="1224423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9438A86-4A25-73CF-7171-B61A241DD7A7}"/>
              </a:ext>
            </a:extLst>
          </p:cNvPr>
          <p:cNvSpPr>
            <a:spLocks noGrp="1"/>
          </p:cNvSpPr>
          <p:nvPr>
            <p:ph type="dt" sz="half" idx="10"/>
          </p:nvPr>
        </p:nvSpPr>
        <p:spPr>
          <a:xfrm>
            <a:off x="838200" y="5925276"/>
            <a:ext cx="2743200" cy="365125"/>
          </a:xfrm>
          <a:prstGeom prst="rect">
            <a:avLst/>
          </a:prstGeom>
        </p:spPr>
        <p:txBody>
          <a:bodyPr/>
          <a:lstStyle/>
          <a:p>
            <a:fld id="{1A945517-90B0-4E61-B5DD-AC2B75BAD2CB}" type="datetime1">
              <a:rPr lang="cs-CZ" smtClean="0"/>
              <a:t>24.02.2026</a:t>
            </a:fld>
            <a:endParaRPr lang="cs-CZ"/>
          </a:p>
        </p:txBody>
      </p:sp>
      <p:pic>
        <p:nvPicPr>
          <p:cNvPr id="5" name="Obrázek 4">
            <a:extLst>
              <a:ext uri="{FF2B5EF4-FFF2-40B4-BE49-F238E27FC236}">
                <a16:creationId xmlns:a16="http://schemas.microsoft.com/office/drawing/2014/main" id="{501D3696-2239-C380-C5DC-7A40F1D888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6560"/>
            <a:ext cx="1370861" cy="286357"/>
          </a:xfrm>
          <a:prstGeom prst="rect">
            <a:avLst/>
          </a:prstGeom>
        </p:spPr>
      </p:pic>
      <p:sp>
        <p:nvSpPr>
          <p:cNvPr id="6" name="Zástupný symbol pro zápatí 4">
            <a:extLst>
              <a:ext uri="{FF2B5EF4-FFF2-40B4-BE49-F238E27FC236}">
                <a16:creationId xmlns:a16="http://schemas.microsoft.com/office/drawing/2014/main" id="{CA22F0A3-7A6F-26D0-F7E4-38F90D636C4D}"/>
              </a:ext>
            </a:extLst>
          </p:cNvPr>
          <p:cNvSpPr>
            <a:spLocks noGrp="1"/>
          </p:cNvSpPr>
          <p:nvPr>
            <p:ph type="ftr" sz="quarter" idx="11"/>
          </p:nvPr>
        </p:nvSpPr>
        <p:spPr>
          <a:xfrm>
            <a:off x="411162" y="6417177"/>
            <a:ext cx="10942637" cy="365125"/>
          </a:xfrm>
          <a:prstGeom prst="rect">
            <a:avLst/>
          </a:prstGeom>
        </p:spPr>
        <p:txBody>
          <a:bodyPr/>
          <a:lstStyle>
            <a:lvl1pPr>
              <a:defRPr>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7" name="Zástupný symbol pro číslo snímku 5">
            <a:extLst>
              <a:ext uri="{FF2B5EF4-FFF2-40B4-BE49-F238E27FC236}">
                <a16:creationId xmlns:a16="http://schemas.microsoft.com/office/drawing/2014/main" id="{70A463D7-59BA-DD1A-EE96-881BA846FA04}"/>
              </a:ext>
            </a:extLst>
          </p:cNvPr>
          <p:cNvSpPr>
            <a:spLocks noGrp="1"/>
          </p:cNvSpPr>
          <p:nvPr>
            <p:ph type="sldNum" sz="quarter" idx="12"/>
          </p:nvPr>
        </p:nvSpPr>
        <p:spPr>
          <a:xfrm>
            <a:off x="87457" y="6421831"/>
            <a:ext cx="272435" cy="365125"/>
          </a:xfrm>
          <a:prstGeom prst="rect">
            <a:avLst/>
          </a:prstGeom>
        </p:spPr>
        <p:txBody>
          <a:bodyPr/>
          <a:lstStyle>
            <a:lvl1pPr>
              <a:defRPr>
                <a:solidFill>
                  <a:schemeClr val="accent3"/>
                </a:solidFill>
              </a:defRPr>
            </a:lvl1pPr>
          </a:lstStyle>
          <a:p>
            <a:fld id="{5E608FB1-680A-4E9D-A95E-8C4CFA1B47E3}" type="slidenum">
              <a:rPr lang="cs-CZ" smtClean="0"/>
              <a:pPr/>
              <a:t>‹#›</a:t>
            </a:fld>
            <a:endParaRPr lang="cs-CZ" dirty="0"/>
          </a:p>
        </p:txBody>
      </p:sp>
    </p:spTree>
    <p:extLst>
      <p:ext uri="{BB962C8B-B14F-4D97-AF65-F5344CB8AC3E}">
        <p14:creationId xmlns:p14="http://schemas.microsoft.com/office/powerpoint/2010/main" val="187490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ředěl 1">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8328B-5CE4-7A03-03BD-AA46BAACABC4}"/>
              </a:ext>
            </a:extLst>
          </p:cNvPr>
          <p:cNvSpPr>
            <a:spLocks noGrp="1"/>
          </p:cNvSpPr>
          <p:nvPr>
            <p:ph type="ctrTitle"/>
          </p:nvPr>
        </p:nvSpPr>
        <p:spPr>
          <a:xfrm>
            <a:off x="650079" y="1968500"/>
            <a:ext cx="5712621" cy="4359776"/>
          </a:xfrm>
        </p:spPr>
        <p:txBody>
          <a:bodyPr anchor="b">
            <a:normAutofit/>
          </a:bodyPr>
          <a:lstStyle>
            <a:lvl1pPr algn="l">
              <a:defRPr sz="3300">
                <a:solidFill>
                  <a:schemeClr val="bg1"/>
                </a:solidFill>
              </a:defRPr>
            </a:lvl1pPr>
          </a:lstStyle>
          <a:p>
            <a:r>
              <a:rPr lang="cs-CZ"/>
              <a:t>Kliknutím lze upravit styl.</a:t>
            </a:r>
            <a:endParaRPr lang="cs-CZ" dirty="0"/>
          </a:p>
        </p:txBody>
      </p:sp>
      <p:pic>
        <p:nvPicPr>
          <p:cNvPr id="4" name="Obrázek 3">
            <a:extLst>
              <a:ext uri="{FF2B5EF4-FFF2-40B4-BE49-F238E27FC236}">
                <a16:creationId xmlns:a16="http://schemas.microsoft.com/office/drawing/2014/main" id="{D3CF39BF-5858-1FA2-AE20-3D36635417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0802" y="6275382"/>
            <a:ext cx="1370861" cy="282953"/>
          </a:xfrm>
          <a:prstGeom prst="rect">
            <a:avLst/>
          </a:prstGeom>
        </p:spPr>
      </p:pic>
    </p:spTree>
    <p:extLst>
      <p:ext uri="{BB962C8B-B14F-4D97-AF65-F5344CB8AC3E}">
        <p14:creationId xmlns:p14="http://schemas.microsoft.com/office/powerpoint/2010/main" val="165502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ředěl 2">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8328B-5CE4-7A03-03BD-AA46BAACABC4}"/>
              </a:ext>
            </a:extLst>
          </p:cNvPr>
          <p:cNvSpPr>
            <a:spLocks noGrp="1"/>
          </p:cNvSpPr>
          <p:nvPr>
            <p:ph type="ctrTitle"/>
          </p:nvPr>
        </p:nvSpPr>
        <p:spPr>
          <a:xfrm>
            <a:off x="650079" y="1968500"/>
            <a:ext cx="5712621" cy="4359776"/>
          </a:xfrm>
        </p:spPr>
        <p:txBody>
          <a:bodyPr anchor="b">
            <a:normAutofit/>
          </a:bodyPr>
          <a:lstStyle>
            <a:lvl1pPr algn="l">
              <a:defRPr sz="3300">
                <a:solidFill>
                  <a:schemeClr val="bg1"/>
                </a:solidFill>
              </a:defRPr>
            </a:lvl1pPr>
          </a:lstStyle>
          <a:p>
            <a:r>
              <a:rPr lang="cs-CZ"/>
              <a:t>Kliknutím lze upravit styl.</a:t>
            </a:r>
            <a:endParaRPr lang="cs-CZ" dirty="0"/>
          </a:p>
        </p:txBody>
      </p:sp>
      <p:pic>
        <p:nvPicPr>
          <p:cNvPr id="3" name="Obrázek 2">
            <a:extLst>
              <a:ext uri="{FF2B5EF4-FFF2-40B4-BE49-F238E27FC236}">
                <a16:creationId xmlns:a16="http://schemas.microsoft.com/office/drawing/2014/main" id="{5ACBBC27-DDEA-6C5A-8ACF-67EDD56D84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8262"/>
            <a:ext cx="1370861" cy="282953"/>
          </a:xfrm>
          <a:prstGeom prst="rect">
            <a:avLst/>
          </a:prstGeom>
        </p:spPr>
      </p:pic>
    </p:spTree>
    <p:extLst>
      <p:ext uri="{BB962C8B-B14F-4D97-AF65-F5344CB8AC3E}">
        <p14:creationId xmlns:p14="http://schemas.microsoft.com/office/powerpoint/2010/main" val="325161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Závěr">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8328B-5CE4-7A03-03BD-AA46BAACABC4}"/>
              </a:ext>
            </a:extLst>
          </p:cNvPr>
          <p:cNvSpPr>
            <a:spLocks noGrp="1"/>
          </p:cNvSpPr>
          <p:nvPr>
            <p:ph type="ctrTitle"/>
          </p:nvPr>
        </p:nvSpPr>
        <p:spPr>
          <a:xfrm>
            <a:off x="650079" y="1692776"/>
            <a:ext cx="9144000" cy="1304424"/>
          </a:xfrm>
        </p:spPr>
        <p:txBody>
          <a:bodyPr anchor="t">
            <a:normAutofit/>
          </a:bodyPr>
          <a:lstStyle>
            <a:lvl1pPr algn="l">
              <a:defRPr sz="3300">
                <a:solidFill>
                  <a:schemeClr val="bg1"/>
                </a:solidFill>
              </a:defRPr>
            </a:lvl1pPr>
          </a:lstStyle>
          <a:p>
            <a:r>
              <a:rPr lang="cs-CZ" dirty="0"/>
              <a:t>Kliknutím lze upravit styl.</a:t>
            </a:r>
          </a:p>
        </p:txBody>
      </p:sp>
      <p:sp>
        <p:nvSpPr>
          <p:cNvPr id="3" name="Podnadpis 2">
            <a:extLst>
              <a:ext uri="{FF2B5EF4-FFF2-40B4-BE49-F238E27FC236}">
                <a16:creationId xmlns:a16="http://schemas.microsoft.com/office/drawing/2014/main" id="{33A880A5-CC4C-E83E-2A77-2EAA9E5DFE92}"/>
              </a:ext>
            </a:extLst>
          </p:cNvPr>
          <p:cNvSpPr>
            <a:spLocks noGrp="1"/>
          </p:cNvSpPr>
          <p:nvPr>
            <p:ph type="subTitle" idx="1"/>
          </p:nvPr>
        </p:nvSpPr>
        <p:spPr>
          <a:xfrm>
            <a:off x="650079" y="3848999"/>
            <a:ext cx="9144000" cy="824601"/>
          </a:xfrm>
        </p:spPr>
        <p:txBody>
          <a:bodyPr>
            <a:normAutofit/>
          </a:bodyPr>
          <a:lstStyle>
            <a:lvl1pPr marL="0" indent="0" algn="l">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p>
        </p:txBody>
      </p:sp>
      <p:pic>
        <p:nvPicPr>
          <p:cNvPr id="5" name="Obrázek 4">
            <a:extLst>
              <a:ext uri="{FF2B5EF4-FFF2-40B4-BE49-F238E27FC236}">
                <a16:creationId xmlns:a16="http://schemas.microsoft.com/office/drawing/2014/main" id="{EB2BB669-96AF-C460-0644-D9B33EBD9D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8262"/>
            <a:ext cx="1370861" cy="282953"/>
          </a:xfrm>
          <a:prstGeom prst="rect">
            <a:avLst/>
          </a:prstGeom>
        </p:spPr>
      </p:pic>
    </p:spTree>
    <p:extLst>
      <p:ext uri="{BB962C8B-B14F-4D97-AF65-F5344CB8AC3E}">
        <p14:creationId xmlns:p14="http://schemas.microsoft.com/office/powerpoint/2010/main" val="113429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78FD6-2722-2821-10E5-2E697D7B0CD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497FA54-5776-58AE-AEC4-FAE86FE9D78B}"/>
              </a:ext>
            </a:extLst>
          </p:cNvPr>
          <p:cNvSpPr>
            <a:spLocks noGrp="1"/>
          </p:cNvSpPr>
          <p:nvPr>
            <p:ph idx="1"/>
          </p:nvPr>
        </p:nvSpPr>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a:extLst>
              <a:ext uri="{FF2B5EF4-FFF2-40B4-BE49-F238E27FC236}">
                <a16:creationId xmlns:a16="http://schemas.microsoft.com/office/drawing/2014/main" id="{5B1D0EC9-522E-7760-9533-ED823A8D61AC}"/>
              </a:ext>
            </a:extLst>
          </p:cNvPr>
          <p:cNvSpPr>
            <a:spLocks noGrp="1"/>
          </p:cNvSpPr>
          <p:nvPr>
            <p:ph type="ftr" sz="quarter" idx="11"/>
          </p:nvPr>
        </p:nvSpPr>
        <p:spPr>
          <a:xfrm>
            <a:off x="411162" y="6417177"/>
            <a:ext cx="10942637" cy="365125"/>
          </a:xfrm>
          <a:prstGeom prst="rect">
            <a:avLst/>
          </a:prstGeom>
        </p:spPr>
        <p:txBody>
          <a:bodyPr/>
          <a:lstStyle>
            <a:lvl1pPr>
              <a:defRPr>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6" name="Zástupný symbol pro číslo snímku 5">
            <a:extLst>
              <a:ext uri="{FF2B5EF4-FFF2-40B4-BE49-F238E27FC236}">
                <a16:creationId xmlns:a16="http://schemas.microsoft.com/office/drawing/2014/main" id="{5A7BEC56-EE77-297B-48FC-43CFAD8E116B}"/>
              </a:ext>
            </a:extLst>
          </p:cNvPr>
          <p:cNvSpPr>
            <a:spLocks noGrp="1"/>
          </p:cNvSpPr>
          <p:nvPr>
            <p:ph type="sldNum" sz="quarter" idx="12"/>
          </p:nvPr>
        </p:nvSpPr>
        <p:spPr>
          <a:xfrm>
            <a:off x="87457" y="6421831"/>
            <a:ext cx="272435" cy="365125"/>
          </a:xfrm>
          <a:prstGeom prst="rect">
            <a:avLst/>
          </a:prstGeom>
        </p:spPr>
        <p:txBody>
          <a:bodyPr/>
          <a:lstStyle>
            <a:lvl1pPr>
              <a:defRPr>
                <a:solidFill>
                  <a:schemeClr val="accent3"/>
                </a:solidFill>
              </a:defRPr>
            </a:lvl1pPr>
          </a:lstStyle>
          <a:p>
            <a:fld id="{5E608FB1-680A-4E9D-A95E-8C4CFA1B47E3}" type="slidenum">
              <a:rPr lang="cs-CZ" smtClean="0"/>
              <a:pPr/>
              <a:t>‹#›</a:t>
            </a:fld>
            <a:endParaRPr lang="cs-CZ" dirty="0"/>
          </a:p>
        </p:txBody>
      </p:sp>
      <p:pic>
        <p:nvPicPr>
          <p:cNvPr id="13" name="Obrázek 12">
            <a:extLst>
              <a:ext uri="{FF2B5EF4-FFF2-40B4-BE49-F238E27FC236}">
                <a16:creationId xmlns:a16="http://schemas.microsoft.com/office/drawing/2014/main" id="{78885C40-6A50-FFD6-B978-4E000D35B9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7926"/>
            <a:ext cx="1370861" cy="283626"/>
          </a:xfrm>
          <a:prstGeom prst="rect">
            <a:avLst/>
          </a:prstGeom>
        </p:spPr>
      </p:pic>
    </p:spTree>
    <p:extLst>
      <p:ext uri="{BB962C8B-B14F-4D97-AF65-F5344CB8AC3E}">
        <p14:creationId xmlns:p14="http://schemas.microsoft.com/office/powerpoint/2010/main" val="1742429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Nadpis a obsah 2">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78FD6-2722-2821-10E5-2E697D7B0CD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497FA54-5776-58AE-AEC4-FAE86FE9D78B}"/>
              </a:ext>
            </a:extLst>
          </p:cNvPr>
          <p:cNvSpPr>
            <a:spLocks noGrp="1"/>
          </p:cNvSpPr>
          <p:nvPr>
            <p:ph idx="1"/>
          </p:nvPr>
        </p:nvSpPr>
        <p:spPr/>
        <p:txBody>
          <a:bodyPr/>
          <a:lstStyle>
            <a:lvl1pPr marL="0" indent="0">
              <a:lnSpc>
                <a:spcPct val="100000"/>
              </a:lnSpc>
              <a:buFontTx/>
              <a:buNone/>
              <a:defRPr/>
            </a:lvl1pPr>
            <a:lvl2pPr marL="0" indent="0">
              <a:lnSpc>
                <a:spcPct val="100000"/>
              </a:lnSpc>
              <a:spcBef>
                <a:spcPts val="800"/>
              </a:spcBef>
              <a:buNone/>
              <a:defRPr/>
            </a:lvl2pPr>
            <a:lvl3pPr marL="177800" indent="-177800">
              <a:lnSpc>
                <a:spcPct val="100000"/>
              </a:lnSpc>
              <a:defRPr/>
            </a:lvl3pPr>
            <a:lvl4pPr marL="355600" indent="-177800">
              <a:lnSpc>
                <a:spcPct val="100000"/>
              </a:lnSpc>
              <a:defRPr/>
            </a:lvl4pPr>
            <a:lvl5pPr marL="533400" indent="-177800">
              <a:lnSpc>
                <a:spcPct val="100000"/>
              </a:lnSpc>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7" name="Obrázek 6">
            <a:extLst>
              <a:ext uri="{FF2B5EF4-FFF2-40B4-BE49-F238E27FC236}">
                <a16:creationId xmlns:a16="http://schemas.microsoft.com/office/drawing/2014/main" id="{43564D70-284F-88A1-FC08-29E63F8319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7926"/>
            <a:ext cx="1370861" cy="283626"/>
          </a:xfrm>
          <a:prstGeom prst="rect">
            <a:avLst/>
          </a:prstGeom>
        </p:spPr>
      </p:pic>
      <p:sp>
        <p:nvSpPr>
          <p:cNvPr id="8" name="Zástupný symbol pro zápatí 4">
            <a:extLst>
              <a:ext uri="{FF2B5EF4-FFF2-40B4-BE49-F238E27FC236}">
                <a16:creationId xmlns:a16="http://schemas.microsoft.com/office/drawing/2014/main" id="{B1E62B60-5FB1-9381-00CF-C665EB008B39}"/>
              </a:ext>
            </a:extLst>
          </p:cNvPr>
          <p:cNvSpPr>
            <a:spLocks noGrp="1"/>
          </p:cNvSpPr>
          <p:nvPr>
            <p:ph type="ftr" sz="quarter" idx="11"/>
          </p:nvPr>
        </p:nvSpPr>
        <p:spPr>
          <a:xfrm>
            <a:off x="411162" y="6417177"/>
            <a:ext cx="10942637" cy="365125"/>
          </a:xfrm>
          <a:prstGeom prst="rect">
            <a:avLst/>
          </a:prstGeom>
        </p:spPr>
        <p:txBody>
          <a:bodyPr/>
          <a:lstStyle>
            <a:lvl1pPr>
              <a:defRPr>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9" name="Zástupný symbol pro číslo snímku 5">
            <a:extLst>
              <a:ext uri="{FF2B5EF4-FFF2-40B4-BE49-F238E27FC236}">
                <a16:creationId xmlns:a16="http://schemas.microsoft.com/office/drawing/2014/main" id="{D7E0B353-40A5-48F9-C049-D884C8120556}"/>
              </a:ext>
            </a:extLst>
          </p:cNvPr>
          <p:cNvSpPr>
            <a:spLocks noGrp="1"/>
          </p:cNvSpPr>
          <p:nvPr>
            <p:ph type="sldNum" sz="quarter" idx="12"/>
          </p:nvPr>
        </p:nvSpPr>
        <p:spPr>
          <a:xfrm>
            <a:off x="87457" y="6421831"/>
            <a:ext cx="272435" cy="365125"/>
          </a:xfrm>
          <a:prstGeom prst="rect">
            <a:avLst/>
          </a:prstGeom>
        </p:spPr>
        <p:txBody>
          <a:bodyPr/>
          <a:lstStyle>
            <a:lvl1pPr>
              <a:defRPr>
                <a:solidFill>
                  <a:schemeClr val="accent3"/>
                </a:solidFill>
              </a:defRPr>
            </a:lvl1pPr>
          </a:lstStyle>
          <a:p>
            <a:fld id="{5E608FB1-680A-4E9D-A95E-8C4CFA1B47E3}" type="slidenum">
              <a:rPr lang="cs-CZ" smtClean="0"/>
              <a:pPr/>
              <a:t>‹#›</a:t>
            </a:fld>
            <a:endParaRPr lang="cs-CZ" dirty="0"/>
          </a:p>
        </p:txBody>
      </p:sp>
    </p:spTree>
    <p:extLst>
      <p:ext uri="{BB962C8B-B14F-4D97-AF65-F5344CB8AC3E}">
        <p14:creationId xmlns:p14="http://schemas.microsoft.com/office/powerpoint/2010/main" val="240907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6898E9-BDDF-2C46-A65A-B5D157FBFAE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78BEF76-B4E5-F95D-2B21-2DE64B7C25B0}"/>
              </a:ext>
            </a:extLst>
          </p:cNvPr>
          <p:cNvSpPr>
            <a:spLocks noGrp="1"/>
          </p:cNvSpPr>
          <p:nvPr>
            <p:ph sz="half" idx="1"/>
          </p:nvPr>
        </p:nvSpPr>
        <p:spPr>
          <a:xfrm>
            <a:off x="647699"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obsah 3">
            <a:extLst>
              <a:ext uri="{FF2B5EF4-FFF2-40B4-BE49-F238E27FC236}">
                <a16:creationId xmlns:a16="http://schemas.microsoft.com/office/drawing/2014/main" id="{B6D9E3CA-86C1-4CCA-2FC2-451A03D057C1}"/>
              </a:ext>
            </a:extLst>
          </p:cNvPr>
          <p:cNvSpPr>
            <a:spLocks noGrp="1"/>
          </p:cNvSpPr>
          <p:nvPr>
            <p:ph sz="half" idx="2"/>
          </p:nvPr>
        </p:nvSpPr>
        <p:spPr>
          <a:xfrm>
            <a:off x="6172198"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8" name="Obrázek 7">
            <a:extLst>
              <a:ext uri="{FF2B5EF4-FFF2-40B4-BE49-F238E27FC236}">
                <a16:creationId xmlns:a16="http://schemas.microsoft.com/office/drawing/2014/main" id="{9BF45EE8-2365-24C4-6E7D-F72C293DBA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7926"/>
            <a:ext cx="1370861" cy="283626"/>
          </a:xfrm>
          <a:prstGeom prst="rect">
            <a:avLst/>
          </a:prstGeom>
        </p:spPr>
      </p:pic>
      <p:sp>
        <p:nvSpPr>
          <p:cNvPr id="9" name="Zástupný symbol pro zápatí 4">
            <a:extLst>
              <a:ext uri="{FF2B5EF4-FFF2-40B4-BE49-F238E27FC236}">
                <a16:creationId xmlns:a16="http://schemas.microsoft.com/office/drawing/2014/main" id="{77ECF020-D996-697F-4779-13801850A6BC}"/>
              </a:ext>
            </a:extLst>
          </p:cNvPr>
          <p:cNvSpPr>
            <a:spLocks noGrp="1"/>
          </p:cNvSpPr>
          <p:nvPr>
            <p:ph type="ftr" sz="quarter" idx="11"/>
          </p:nvPr>
        </p:nvSpPr>
        <p:spPr>
          <a:xfrm>
            <a:off x="411162" y="6417177"/>
            <a:ext cx="10942637" cy="365125"/>
          </a:xfrm>
          <a:prstGeom prst="rect">
            <a:avLst/>
          </a:prstGeom>
        </p:spPr>
        <p:txBody>
          <a:bodyPr/>
          <a:lstStyle>
            <a:lvl1pPr>
              <a:defRPr>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10" name="Zástupný symbol pro číslo snímku 5">
            <a:extLst>
              <a:ext uri="{FF2B5EF4-FFF2-40B4-BE49-F238E27FC236}">
                <a16:creationId xmlns:a16="http://schemas.microsoft.com/office/drawing/2014/main" id="{D1159978-FAB9-CBE7-228C-DA9796E0DA3B}"/>
              </a:ext>
            </a:extLst>
          </p:cNvPr>
          <p:cNvSpPr>
            <a:spLocks noGrp="1"/>
          </p:cNvSpPr>
          <p:nvPr>
            <p:ph type="sldNum" sz="quarter" idx="12"/>
          </p:nvPr>
        </p:nvSpPr>
        <p:spPr>
          <a:xfrm>
            <a:off x="87457" y="6421831"/>
            <a:ext cx="272435" cy="365125"/>
          </a:xfrm>
          <a:prstGeom prst="rect">
            <a:avLst/>
          </a:prstGeom>
        </p:spPr>
        <p:txBody>
          <a:bodyPr/>
          <a:lstStyle>
            <a:lvl1pPr>
              <a:defRPr>
                <a:solidFill>
                  <a:schemeClr val="accent3"/>
                </a:solidFill>
              </a:defRPr>
            </a:lvl1pPr>
          </a:lstStyle>
          <a:p>
            <a:fld id="{5E608FB1-680A-4E9D-A95E-8C4CFA1B47E3}" type="slidenum">
              <a:rPr lang="cs-CZ" smtClean="0"/>
              <a:pPr/>
              <a:t>‹#›</a:t>
            </a:fld>
            <a:endParaRPr lang="cs-CZ" dirty="0"/>
          </a:p>
        </p:txBody>
      </p:sp>
    </p:spTree>
    <p:extLst>
      <p:ext uri="{BB962C8B-B14F-4D97-AF65-F5344CB8AC3E}">
        <p14:creationId xmlns:p14="http://schemas.microsoft.com/office/powerpoint/2010/main" val="181567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6898E9-BDDF-2C46-A65A-B5D157FBFAE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78BEF76-B4E5-F95D-2B21-2DE64B7C25B0}"/>
              </a:ext>
            </a:extLst>
          </p:cNvPr>
          <p:cNvSpPr>
            <a:spLocks noGrp="1"/>
          </p:cNvSpPr>
          <p:nvPr>
            <p:ph sz="half" idx="1"/>
          </p:nvPr>
        </p:nvSpPr>
        <p:spPr>
          <a:xfrm>
            <a:off x="647699" y="1825625"/>
            <a:ext cx="5181600" cy="4351338"/>
          </a:xfrm>
        </p:spPr>
        <p:txBody>
          <a:bodyPr/>
          <a:lstStyle>
            <a:lvl1pPr marL="0" indent="0">
              <a:buNone/>
              <a:defRPr/>
            </a:lvl1pPr>
            <a:lvl2pPr marL="0" indent="0">
              <a:buNone/>
              <a:defRPr/>
            </a:lvl2pPr>
            <a:lvl3pPr marL="176400" indent="-176400">
              <a:defRPr/>
            </a:lvl3pPr>
            <a:lvl4pPr marL="356400" indent="-176400">
              <a:defRPr/>
            </a:lvl4pPr>
            <a:lvl5pPr marL="532800" indent="-176400">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obsah 3">
            <a:extLst>
              <a:ext uri="{FF2B5EF4-FFF2-40B4-BE49-F238E27FC236}">
                <a16:creationId xmlns:a16="http://schemas.microsoft.com/office/drawing/2014/main" id="{B6D9E3CA-86C1-4CCA-2FC2-451A03D057C1}"/>
              </a:ext>
            </a:extLst>
          </p:cNvPr>
          <p:cNvSpPr>
            <a:spLocks noGrp="1"/>
          </p:cNvSpPr>
          <p:nvPr>
            <p:ph sz="half" idx="2"/>
          </p:nvPr>
        </p:nvSpPr>
        <p:spPr>
          <a:xfrm>
            <a:off x="6172198" y="1825625"/>
            <a:ext cx="5181600" cy="4351338"/>
          </a:xfrm>
        </p:spPr>
        <p:txBody>
          <a:bodyPr/>
          <a:lstStyle>
            <a:lvl1pPr marL="0" indent="0">
              <a:buNone/>
              <a:defRPr/>
            </a:lvl1pPr>
            <a:lvl2pPr marL="0" indent="0">
              <a:buNone/>
              <a:defRPr/>
            </a:lvl2pPr>
            <a:lvl3pPr marL="176400" indent="-176400">
              <a:defRPr/>
            </a:lvl3pPr>
            <a:lvl4pPr marL="356400" indent="-176400">
              <a:defRPr/>
            </a:lvl4pPr>
            <a:lvl5pPr marL="532800" indent="-176400">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8" name="Obrázek 7">
            <a:extLst>
              <a:ext uri="{FF2B5EF4-FFF2-40B4-BE49-F238E27FC236}">
                <a16:creationId xmlns:a16="http://schemas.microsoft.com/office/drawing/2014/main" id="{8CCBA954-9BEE-4D3C-C0ED-19047D66F1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7962" y="6457926"/>
            <a:ext cx="1370861" cy="283626"/>
          </a:xfrm>
          <a:prstGeom prst="rect">
            <a:avLst/>
          </a:prstGeom>
        </p:spPr>
      </p:pic>
      <p:sp>
        <p:nvSpPr>
          <p:cNvPr id="9" name="Zástupný symbol pro zápatí 4">
            <a:extLst>
              <a:ext uri="{FF2B5EF4-FFF2-40B4-BE49-F238E27FC236}">
                <a16:creationId xmlns:a16="http://schemas.microsoft.com/office/drawing/2014/main" id="{406CC1D3-5C60-B944-EDE9-263819023011}"/>
              </a:ext>
            </a:extLst>
          </p:cNvPr>
          <p:cNvSpPr>
            <a:spLocks noGrp="1"/>
          </p:cNvSpPr>
          <p:nvPr>
            <p:ph type="ftr" sz="quarter" idx="11"/>
          </p:nvPr>
        </p:nvSpPr>
        <p:spPr>
          <a:xfrm>
            <a:off x="411162" y="6417177"/>
            <a:ext cx="10942637" cy="365125"/>
          </a:xfrm>
          <a:prstGeom prst="rect">
            <a:avLst/>
          </a:prstGeom>
        </p:spPr>
        <p:txBody>
          <a:bodyPr/>
          <a:lstStyle>
            <a:lvl1pPr>
              <a:defRPr>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10" name="Zástupný symbol pro číslo snímku 5">
            <a:extLst>
              <a:ext uri="{FF2B5EF4-FFF2-40B4-BE49-F238E27FC236}">
                <a16:creationId xmlns:a16="http://schemas.microsoft.com/office/drawing/2014/main" id="{0D240CD1-21EB-CFB6-BC30-937FEEEB1F36}"/>
              </a:ext>
            </a:extLst>
          </p:cNvPr>
          <p:cNvSpPr>
            <a:spLocks noGrp="1"/>
          </p:cNvSpPr>
          <p:nvPr>
            <p:ph type="sldNum" sz="quarter" idx="12"/>
          </p:nvPr>
        </p:nvSpPr>
        <p:spPr>
          <a:xfrm>
            <a:off x="87457" y="6421831"/>
            <a:ext cx="272435" cy="365125"/>
          </a:xfrm>
          <a:prstGeom prst="rect">
            <a:avLst/>
          </a:prstGeom>
        </p:spPr>
        <p:txBody>
          <a:bodyPr/>
          <a:lstStyle>
            <a:lvl1pPr>
              <a:defRPr>
                <a:solidFill>
                  <a:schemeClr val="accent3"/>
                </a:solidFill>
              </a:defRPr>
            </a:lvl1pPr>
          </a:lstStyle>
          <a:p>
            <a:fld id="{5E608FB1-680A-4E9D-A95E-8C4CFA1B47E3}" type="slidenum">
              <a:rPr lang="cs-CZ" smtClean="0"/>
              <a:pPr/>
              <a:t>‹#›</a:t>
            </a:fld>
            <a:endParaRPr lang="cs-CZ" dirty="0"/>
          </a:p>
        </p:txBody>
      </p:sp>
    </p:spTree>
    <p:extLst>
      <p:ext uri="{BB962C8B-B14F-4D97-AF65-F5344CB8AC3E}">
        <p14:creationId xmlns:p14="http://schemas.microsoft.com/office/powerpoint/2010/main" val="362690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brázek a popis">
    <p:bg>
      <p:bgPr>
        <a:solidFill>
          <a:schemeClr val="bg1"/>
        </a:solidFill>
        <a:effectLst/>
      </p:bgPr>
    </p:bg>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78BEF76-B4E5-F95D-2B21-2DE64B7C25B0}"/>
              </a:ext>
            </a:extLst>
          </p:cNvPr>
          <p:cNvSpPr>
            <a:spLocks noGrp="1"/>
          </p:cNvSpPr>
          <p:nvPr>
            <p:ph sz="half" idx="1"/>
          </p:nvPr>
        </p:nvSpPr>
        <p:spPr>
          <a:xfrm>
            <a:off x="647698" y="647700"/>
            <a:ext cx="8331201" cy="5529263"/>
          </a:xfrm>
        </p:spPr>
        <p:txBody>
          <a:bodyPr/>
          <a:lstStyle>
            <a:lvl1pPr marL="0" indent="0">
              <a:buNone/>
              <a:defRPr/>
            </a:lvl1pPr>
            <a:lvl2pPr marL="0" indent="0">
              <a:buNone/>
              <a:defRPr/>
            </a:lvl2pPr>
            <a:lvl3pPr marL="176400" indent="-176400">
              <a:defRPr/>
            </a:lvl3pPr>
            <a:lvl4pPr marL="356400" indent="-176400">
              <a:defRPr/>
            </a:lvl4pPr>
            <a:lvl5pPr marL="532800" indent="-176400">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obsah 3">
            <a:extLst>
              <a:ext uri="{FF2B5EF4-FFF2-40B4-BE49-F238E27FC236}">
                <a16:creationId xmlns:a16="http://schemas.microsoft.com/office/drawing/2014/main" id="{B6D9E3CA-86C1-4CCA-2FC2-451A03D057C1}"/>
              </a:ext>
            </a:extLst>
          </p:cNvPr>
          <p:cNvSpPr>
            <a:spLocks noGrp="1"/>
          </p:cNvSpPr>
          <p:nvPr>
            <p:ph sz="half" idx="2"/>
          </p:nvPr>
        </p:nvSpPr>
        <p:spPr>
          <a:xfrm>
            <a:off x="9271000" y="1825625"/>
            <a:ext cx="2374900" cy="4351338"/>
          </a:xfrm>
        </p:spPr>
        <p:txBody>
          <a:bodyPr anchor="b">
            <a:normAutofit/>
          </a:bodyPr>
          <a:lstStyle>
            <a:lvl1pPr marL="0" indent="0">
              <a:buNone/>
              <a:defRPr sz="1500" b="0"/>
            </a:lvl1pPr>
            <a:lvl2pPr marL="0" indent="0">
              <a:buNone/>
              <a:defRPr sz="1500"/>
            </a:lvl2pPr>
            <a:lvl3pPr marL="176400" indent="-176400">
              <a:defRPr sz="1500"/>
            </a:lvl3pPr>
            <a:lvl4pPr marL="356400" indent="-176400">
              <a:defRPr sz="1500"/>
            </a:lvl4pPr>
            <a:lvl5pPr marL="532800" indent="-176400">
              <a:defRPr sz="1500"/>
            </a:lvl5pPr>
          </a:lstStyle>
          <a:p>
            <a:pPr lvl="0"/>
            <a:r>
              <a:rPr lang="cs-CZ"/>
              <a:t>Po kliknutí můžete upravovat styly textu v předloze.</a:t>
            </a:r>
          </a:p>
        </p:txBody>
      </p:sp>
      <p:pic>
        <p:nvPicPr>
          <p:cNvPr id="5" name="Obrázek 4">
            <a:extLst>
              <a:ext uri="{FF2B5EF4-FFF2-40B4-BE49-F238E27FC236}">
                <a16:creationId xmlns:a16="http://schemas.microsoft.com/office/drawing/2014/main" id="{18ECC450-B476-55C6-13E7-241DFDEEE9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78818" y="6456560"/>
            <a:ext cx="1370861" cy="286357"/>
          </a:xfrm>
          <a:prstGeom prst="rect">
            <a:avLst/>
          </a:prstGeom>
        </p:spPr>
      </p:pic>
      <p:sp>
        <p:nvSpPr>
          <p:cNvPr id="8" name="Zástupný symbol pro zápatí 4">
            <a:extLst>
              <a:ext uri="{FF2B5EF4-FFF2-40B4-BE49-F238E27FC236}">
                <a16:creationId xmlns:a16="http://schemas.microsoft.com/office/drawing/2014/main" id="{F0E1EB24-A4FD-400D-F98D-FB4FA830495F}"/>
              </a:ext>
            </a:extLst>
          </p:cNvPr>
          <p:cNvSpPr>
            <a:spLocks noGrp="1"/>
          </p:cNvSpPr>
          <p:nvPr>
            <p:ph type="ftr" sz="quarter" idx="11"/>
          </p:nvPr>
        </p:nvSpPr>
        <p:spPr>
          <a:xfrm>
            <a:off x="411162" y="6417177"/>
            <a:ext cx="10942637" cy="365125"/>
          </a:xfrm>
          <a:prstGeom prst="rect">
            <a:avLst/>
          </a:prstGeom>
        </p:spPr>
        <p:txBody>
          <a:bodyPr/>
          <a:lstStyle>
            <a:lvl1pPr>
              <a:defRPr>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9" name="Zástupný symbol pro číslo snímku 5">
            <a:extLst>
              <a:ext uri="{FF2B5EF4-FFF2-40B4-BE49-F238E27FC236}">
                <a16:creationId xmlns:a16="http://schemas.microsoft.com/office/drawing/2014/main" id="{5C645297-7913-9A99-1FD0-28864B28167D}"/>
              </a:ext>
            </a:extLst>
          </p:cNvPr>
          <p:cNvSpPr>
            <a:spLocks noGrp="1"/>
          </p:cNvSpPr>
          <p:nvPr>
            <p:ph type="sldNum" sz="quarter" idx="12"/>
          </p:nvPr>
        </p:nvSpPr>
        <p:spPr>
          <a:xfrm>
            <a:off x="87457" y="6421831"/>
            <a:ext cx="272435" cy="365125"/>
          </a:xfrm>
          <a:prstGeom prst="rect">
            <a:avLst/>
          </a:prstGeom>
        </p:spPr>
        <p:txBody>
          <a:bodyPr/>
          <a:lstStyle>
            <a:lvl1pPr>
              <a:defRPr>
                <a:solidFill>
                  <a:schemeClr val="accent3"/>
                </a:solidFill>
              </a:defRPr>
            </a:lvl1pPr>
          </a:lstStyle>
          <a:p>
            <a:fld id="{5E608FB1-680A-4E9D-A95E-8C4CFA1B47E3}" type="slidenum">
              <a:rPr lang="cs-CZ" smtClean="0"/>
              <a:pPr/>
              <a:t>‹#›</a:t>
            </a:fld>
            <a:endParaRPr lang="cs-CZ" dirty="0"/>
          </a:p>
        </p:txBody>
      </p:sp>
    </p:spTree>
    <p:extLst>
      <p:ext uri="{BB962C8B-B14F-4D97-AF65-F5344CB8AC3E}">
        <p14:creationId xmlns:p14="http://schemas.microsoft.com/office/powerpoint/2010/main" val="3654652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1818620-6694-CE30-09D5-0385EC1EA19F}"/>
              </a:ext>
            </a:extLst>
          </p:cNvPr>
          <p:cNvSpPr>
            <a:spLocks noGrp="1"/>
          </p:cNvSpPr>
          <p:nvPr>
            <p:ph type="title"/>
          </p:nvPr>
        </p:nvSpPr>
        <p:spPr>
          <a:xfrm>
            <a:off x="647699" y="717550"/>
            <a:ext cx="10706099" cy="867861"/>
          </a:xfrm>
          <a:prstGeom prst="rect">
            <a:avLst/>
          </a:prstGeom>
        </p:spPr>
        <p:txBody>
          <a:bodyPr vert="horz" lIns="0" tIns="0" rIns="0" bIns="0" rtlCol="0" anchor="t">
            <a:normAutofit/>
          </a:bodyPr>
          <a:lstStyle/>
          <a:p>
            <a:r>
              <a:rPr lang="cs-CZ" dirty="0"/>
              <a:t>Kliknutím lze upravit styl.</a:t>
            </a:r>
          </a:p>
        </p:txBody>
      </p:sp>
      <p:sp>
        <p:nvSpPr>
          <p:cNvPr id="3" name="Zástupný text 2">
            <a:extLst>
              <a:ext uri="{FF2B5EF4-FFF2-40B4-BE49-F238E27FC236}">
                <a16:creationId xmlns:a16="http://schemas.microsoft.com/office/drawing/2014/main" id="{4A359F36-CC92-C5E0-1D93-EB04F26AAC30}"/>
              </a:ext>
            </a:extLst>
          </p:cNvPr>
          <p:cNvSpPr>
            <a:spLocks noGrp="1"/>
          </p:cNvSpPr>
          <p:nvPr>
            <p:ph type="body" idx="1"/>
          </p:nvPr>
        </p:nvSpPr>
        <p:spPr>
          <a:xfrm>
            <a:off x="647700" y="1825625"/>
            <a:ext cx="10706100" cy="4351338"/>
          </a:xfrm>
          <a:prstGeom prst="rect">
            <a:avLst/>
          </a:prstGeom>
        </p:spPr>
        <p:txBody>
          <a:bodyPr vert="horz" lIns="0" tIns="0" rIns="0" bIns="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a:extLst>
              <a:ext uri="{FF2B5EF4-FFF2-40B4-BE49-F238E27FC236}">
                <a16:creationId xmlns:a16="http://schemas.microsoft.com/office/drawing/2014/main" id="{DD416615-ACE9-1166-FF1A-B39597AF460A}"/>
              </a:ext>
            </a:extLst>
          </p:cNvPr>
          <p:cNvSpPr>
            <a:spLocks noGrp="1"/>
          </p:cNvSpPr>
          <p:nvPr>
            <p:ph type="ftr" sz="quarter" idx="3"/>
          </p:nvPr>
        </p:nvSpPr>
        <p:spPr>
          <a:xfrm>
            <a:off x="411162" y="6417177"/>
            <a:ext cx="10942637" cy="365125"/>
          </a:xfrm>
          <a:prstGeom prst="rect">
            <a:avLst/>
          </a:prstGeom>
        </p:spPr>
        <p:txBody>
          <a:bodyPr vert="horz" lIns="0" tIns="0" rIns="0" bIns="0" rtlCol="0" anchor="ctr"/>
          <a:lstStyle>
            <a:lvl1pPr algn="l">
              <a:defRPr sz="1100">
                <a:solidFill>
                  <a:schemeClr val="accent2"/>
                </a:solidFill>
              </a:defRPr>
            </a:lvl1pPr>
          </a:lstStyle>
          <a:p>
            <a:r>
              <a:rPr lang="en-US" dirty="0"/>
              <a:t>Short name of the </a:t>
            </a:r>
            <a:r>
              <a:rPr lang="en-US" dirty="0" err="1"/>
              <a:t>powerpoint</a:t>
            </a:r>
            <a:r>
              <a:rPr lang="en-US" dirty="0"/>
              <a:t> presentation, maximum length two thirds of the page</a:t>
            </a:r>
            <a:endParaRPr lang="cs-CZ" dirty="0"/>
          </a:p>
        </p:txBody>
      </p:sp>
      <p:sp>
        <p:nvSpPr>
          <p:cNvPr id="6" name="Zástupný symbol pro číslo snímku 5">
            <a:extLst>
              <a:ext uri="{FF2B5EF4-FFF2-40B4-BE49-F238E27FC236}">
                <a16:creationId xmlns:a16="http://schemas.microsoft.com/office/drawing/2014/main" id="{762E3233-1704-433C-8B0E-4C03A48D495B}"/>
              </a:ext>
            </a:extLst>
          </p:cNvPr>
          <p:cNvSpPr>
            <a:spLocks noGrp="1"/>
          </p:cNvSpPr>
          <p:nvPr>
            <p:ph type="sldNum" sz="quarter" idx="4"/>
          </p:nvPr>
        </p:nvSpPr>
        <p:spPr>
          <a:xfrm>
            <a:off x="101600" y="6420491"/>
            <a:ext cx="272435" cy="365125"/>
          </a:xfrm>
          <a:prstGeom prst="rect">
            <a:avLst/>
          </a:prstGeom>
        </p:spPr>
        <p:txBody>
          <a:bodyPr vert="horz" lIns="0" tIns="0" rIns="0" bIns="0" rtlCol="0" anchor="ctr"/>
          <a:lstStyle>
            <a:lvl1pPr algn="r">
              <a:defRPr sz="1100" b="1">
                <a:solidFill>
                  <a:schemeClr val="accent3"/>
                </a:solidFill>
              </a:defRPr>
            </a:lvl1pPr>
          </a:lstStyle>
          <a:p>
            <a:fld id="{5E608FB1-680A-4E9D-A95E-8C4CFA1B47E3}" type="slidenum">
              <a:rPr lang="cs-CZ" smtClean="0"/>
              <a:pPr/>
              <a:t>‹#›</a:t>
            </a:fld>
            <a:endParaRPr lang="cs-CZ" dirty="0"/>
          </a:p>
        </p:txBody>
      </p:sp>
      <p:sp>
        <p:nvSpPr>
          <p:cNvPr id="33" name="TextovéPole 32">
            <a:extLst>
              <a:ext uri="{FF2B5EF4-FFF2-40B4-BE49-F238E27FC236}">
                <a16:creationId xmlns:a16="http://schemas.microsoft.com/office/drawing/2014/main" id="{B52155B1-7D35-8CBF-21B4-8799EABA85C0}"/>
              </a:ext>
            </a:extLst>
          </p:cNvPr>
          <p:cNvSpPr txBox="1"/>
          <p:nvPr userDrawn="1"/>
        </p:nvSpPr>
        <p:spPr>
          <a:xfrm>
            <a:off x="337165" y="6498434"/>
            <a:ext cx="36870" cy="169277"/>
          </a:xfrm>
          <a:prstGeom prst="rect">
            <a:avLst/>
          </a:prstGeom>
          <a:noFill/>
        </p:spPr>
        <p:txBody>
          <a:bodyPr wrap="none" lIns="0" tIns="0" rIns="0" bIns="0" rtlCol="0">
            <a:spAutoFit/>
          </a:bodyPr>
          <a:lstStyle/>
          <a:p>
            <a:r>
              <a:rPr lang="cs-CZ" sz="1100" dirty="0">
                <a:solidFill>
                  <a:schemeClr val="tx2"/>
                </a:solidFill>
              </a:rPr>
              <a:t>|</a:t>
            </a:r>
          </a:p>
        </p:txBody>
      </p:sp>
    </p:spTree>
    <p:extLst>
      <p:ext uri="{BB962C8B-B14F-4D97-AF65-F5344CB8AC3E}">
        <p14:creationId xmlns:p14="http://schemas.microsoft.com/office/powerpoint/2010/main" val="10339776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50" r:id="rId5"/>
    <p:sldLayoutId id="2147483660" r:id="rId6"/>
    <p:sldLayoutId id="2147483652" r:id="rId7"/>
    <p:sldLayoutId id="2147483661" r:id="rId8"/>
    <p:sldLayoutId id="2147483662" r:id="rId9"/>
    <p:sldLayoutId id="2147483663" r:id="rId10"/>
    <p:sldLayoutId id="2147483654" r:id="rId11"/>
    <p:sldLayoutId id="2147483655" r:id="rId12"/>
  </p:sldLayoutIdLst>
  <p:hf hdr="0" dt="0"/>
  <p:txStyles>
    <p:titleStyle>
      <a:lvl1pPr algn="l" defTabSz="914400" rtl="0" eaLnBrk="1" latinLnBrk="0" hangingPunct="1">
        <a:lnSpc>
          <a:spcPct val="90000"/>
        </a:lnSpc>
        <a:spcBef>
          <a:spcPct val="0"/>
        </a:spcBef>
        <a:buNone/>
        <a:defRPr sz="3100" kern="1200" cap="all" baseline="0">
          <a:solidFill>
            <a:schemeClr val="accent1"/>
          </a:solidFill>
          <a:latin typeface="+mj-lt"/>
          <a:ea typeface="+mj-ea"/>
          <a:cs typeface="+mj-cs"/>
        </a:defRPr>
      </a:lvl1pPr>
    </p:titleStyle>
    <p:bodyStyle>
      <a:lvl1pPr marL="266700" indent="-266700" algn="l" defTabSz="914400" rtl="0" eaLnBrk="1" latinLnBrk="0" hangingPunct="1">
        <a:lnSpc>
          <a:spcPct val="100000"/>
        </a:lnSpc>
        <a:spcBef>
          <a:spcPts val="1000"/>
        </a:spcBef>
        <a:buFont typeface="Arial" panose="020B0604020202020204" pitchFamily="34" charset="0"/>
        <a:buChar char="•"/>
        <a:defRPr sz="2200" b="1" kern="1200">
          <a:solidFill>
            <a:schemeClr val="accent2"/>
          </a:solidFill>
          <a:latin typeface="+mn-lt"/>
          <a:ea typeface="+mn-ea"/>
          <a:cs typeface="+mn-cs"/>
        </a:defRPr>
      </a:lvl1pPr>
      <a:lvl2pPr marL="542925" indent="-276225"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buFont typeface="Arial" panose="020B0604020202020204" pitchFamily="34" charset="0"/>
        <a:buChar char="•"/>
        <a:defRPr sz="1700" kern="1200">
          <a:solidFill>
            <a:schemeClr val="tx2"/>
          </a:solidFill>
          <a:latin typeface="+mn-lt"/>
          <a:ea typeface="+mn-ea"/>
          <a:cs typeface="+mn-cs"/>
        </a:defRPr>
      </a:lvl3pPr>
      <a:lvl4pPr marL="1076325" indent="-266700" algn="l" defTabSz="914400" rtl="0" eaLnBrk="1" latinLnBrk="0" hangingPunct="1">
        <a:lnSpc>
          <a:spcPct val="100000"/>
        </a:lnSpc>
        <a:spcBef>
          <a:spcPts val="1000"/>
        </a:spcBef>
        <a:buFont typeface="Arial" panose="020B0604020202020204" pitchFamily="34" charset="0"/>
        <a:buChar char="•"/>
        <a:defRPr sz="15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iiea.com/blog/called-to-account-the-permanent-five-and-the-veto" TargetMode="External"/><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A5984E-E41E-58BC-4CEB-5BDB04E6BD89}"/>
              </a:ext>
            </a:extLst>
          </p:cNvPr>
          <p:cNvSpPr>
            <a:spLocks noGrp="1"/>
          </p:cNvSpPr>
          <p:nvPr>
            <p:ph type="ctrTitle"/>
          </p:nvPr>
        </p:nvSpPr>
        <p:spPr>
          <a:xfrm>
            <a:off x="153749" y="1529395"/>
            <a:ext cx="5251731" cy="3183204"/>
          </a:xfrm>
        </p:spPr>
        <p:txBody>
          <a:bodyPr>
            <a:normAutofit/>
          </a:bodyPr>
          <a:lstStyle/>
          <a:p>
            <a:r>
              <a:rPr lang="cs-CZ" sz="3000" b="1" dirty="0">
                <a:latin typeface="Open Sans" panose="020B0606030504020204" pitchFamily="34" charset="0"/>
              </a:rPr>
              <a:t>První moderní pokus o kolektivní bezpečnost – Společnost národů. Systém OSN po roce 1945 (založení OSN, Rada bezpečnosti OSN)</a:t>
            </a:r>
            <a:endParaRPr lang="cs-CZ" sz="3000" b="1" i="1" dirty="0"/>
          </a:p>
        </p:txBody>
      </p:sp>
      <p:sp>
        <p:nvSpPr>
          <p:cNvPr id="9" name="Podnadpis 8">
            <a:extLst>
              <a:ext uri="{FF2B5EF4-FFF2-40B4-BE49-F238E27FC236}">
                <a16:creationId xmlns:a16="http://schemas.microsoft.com/office/drawing/2014/main" id="{F730C0B0-4C35-7DDE-5DBA-E74C469D9BDC}"/>
              </a:ext>
            </a:extLst>
          </p:cNvPr>
          <p:cNvSpPr>
            <a:spLocks noGrp="1"/>
          </p:cNvSpPr>
          <p:nvPr>
            <p:ph type="subTitle" idx="1"/>
          </p:nvPr>
        </p:nvSpPr>
        <p:spPr/>
        <p:txBody>
          <a:bodyPr/>
          <a:lstStyle/>
          <a:p>
            <a:r>
              <a:rPr lang="cs-CZ" b="1" dirty="0"/>
              <a:t>Mgr. Zdeněk Rod, Ph.D.</a:t>
            </a:r>
          </a:p>
          <a:p>
            <a:endParaRPr lang="cs-CZ" b="1" dirty="0"/>
          </a:p>
          <a:p>
            <a:r>
              <a:rPr lang="cs-CZ" sz="1200" b="1" dirty="0"/>
              <a:t>Katedra bezpečnostních studií</a:t>
            </a:r>
          </a:p>
          <a:p>
            <a:r>
              <a:rPr lang="cs-CZ" sz="1200" b="1" dirty="0" err="1"/>
              <a:t>Zdenek.rod@cevro.cz</a:t>
            </a:r>
            <a:endParaRPr lang="cs-CZ" sz="1200" b="1" dirty="0"/>
          </a:p>
        </p:txBody>
      </p:sp>
      <p:sp>
        <p:nvSpPr>
          <p:cNvPr id="16" name="TextovéPole 15">
            <a:extLst>
              <a:ext uri="{FF2B5EF4-FFF2-40B4-BE49-F238E27FC236}">
                <a16:creationId xmlns:a16="http://schemas.microsoft.com/office/drawing/2014/main" id="{E2C99296-DA9B-6891-A12B-241EA8F8E7E7}"/>
              </a:ext>
            </a:extLst>
          </p:cNvPr>
          <p:cNvSpPr txBox="1"/>
          <p:nvPr/>
        </p:nvSpPr>
        <p:spPr>
          <a:xfrm>
            <a:off x="649288" y="5994401"/>
            <a:ext cx="1133324" cy="246221"/>
          </a:xfrm>
          <a:prstGeom prst="rect">
            <a:avLst/>
          </a:prstGeom>
          <a:noFill/>
        </p:spPr>
        <p:txBody>
          <a:bodyPr wrap="none" lIns="0" tIns="0" rIns="0" bIns="0" rtlCol="0">
            <a:spAutoFit/>
          </a:bodyPr>
          <a:lstStyle/>
          <a:p>
            <a:r>
              <a:rPr lang="cs-CZ" sz="1600" dirty="0">
                <a:solidFill>
                  <a:schemeClr val="bg1"/>
                </a:solidFill>
              </a:rPr>
              <a:t>25 | 2 | 2026</a:t>
            </a:r>
          </a:p>
        </p:txBody>
      </p:sp>
    </p:spTree>
    <p:extLst>
      <p:ext uri="{BB962C8B-B14F-4D97-AF65-F5344CB8AC3E}">
        <p14:creationId xmlns:p14="http://schemas.microsoft.com/office/powerpoint/2010/main" val="2478625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Dílčí úspěchy</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1359462"/>
            <a:ext cx="7719801" cy="5365473"/>
          </a:xfrm>
        </p:spPr>
        <p:txBody>
          <a:bodyPr>
            <a:normAutofit/>
          </a:bodyPr>
          <a:lstStyle/>
          <a:p>
            <a:pPr marL="342900" indent="-342900">
              <a:buFont typeface="Arial" panose="020B0604020202020204" pitchFamily="34" charset="0"/>
              <a:buChar char="•"/>
            </a:pPr>
            <a:r>
              <a:rPr lang="cs-CZ" dirty="0"/>
              <a:t>Rozvoj technické a humanitární spolupráce.</a:t>
            </a:r>
          </a:p>
          <a:p>
            <a:pPr marL="342900" indent="-342900">
              <a:buFont typeface="Arial" panose="020B0604020202020204" pitchFamily="34" charset="0"/>
              <a:buChar char="•"/>
            </a:pPr>
            <a:r>
              <a:rPr lang="cs-CZ" dirty="0"/>
              <a:t>Práce v oblasti zdraví, uprchlíků, mandátní správy.</a:t>
            </a:r>
          </a:p>
          <a:p>
            <a:pPr marL="342900" indent="-342900">
              <a:buFont typeface="Arial" panose="020B0604020202020204" pitchFamily="34" charset="0"/>
              <a:buChar char="•"/>
            </a:pPr>
            <a:r>
              <a:rPr lang="cs-CZ" dirty="0"/>
              <a:t>Vytvoření precedentu pro mezinárodní institucionální spolupráci.</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10</a:t>
            </a:fld>
            <a:endParaRPr lang="cs-CZ" dirty="0"/>
          </a:p>
        </p:txBody>
      </p:sp>
      <p:pic>
        <p:nvPicPr>
          <p:cNvPr id="8" name="Obrázek 7">
            <a:extLst>
              <a:ext uri="{FF2B5EF4-FFF2-40B4-BE49-F238E27FC236}">
                <a16:creationId xmlns:a16="http://schemas.microsoft.com/office/drawing/2014/main" id="{B069D68D-85FC-6963-DD55-20CCBEC8F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163" y="2205266"/>
            <a:ext cx="4230993" cy="4581690"/>
          </a:xfrm>
          <a:prstGeom prst="rect">
            <a:avLst/>
          </a:prstGeom>
        </p:spPr>
      </p:pic>
    </p:spTree>
    <p:extLst>
      <p:ext uri="{BB962C8B-B14F-4D97-AF65-F5344CB8AC3E}">
        <p14:creationId xmlns:p14="http://schemas.microsoft.com/office/powerpoint/2010/main" val="53851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Přechod ke krizi: 30. léta a revizionismus</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50" y="1359462"/>
            <a:ext cx="6558336" cy="5365473"/>
          </a:xfrm>
        </p:spPr>
        <p:txBody>
          <a:bodyPr>
            <a:normAutofit/>
          </a:bodyPr>
          <a:lstStyle/>
          <a:p>
            <a:r>
              <a:rPr lang="cs-CZ" dirty="0"/>
              <a:t>Změna mezinárodního prostředí:</a:t>
            </a:r>
          </a:p>
          <a:p>
            <a:pPr marL="342900" indent="-342900">
              <a:buFont typeface="Arial" panose="020B0604020202020204" pitchFamily="34" charset="0"/>
              <a:buChar char="•"/>
            </a:pPr>
            <a:r>
              <a:rPr lang="cs-CZ" b="0" dirty="0"/>
              <a:t>hospodářská krize po roce 1929</a:t>
            </a:r>
          </a:p>
          <a:p>
            <a:pPr marL="342900" indent="-342900">
              <a:buFont typeface="Arial" panose="020B0604020202020204" pitchFamily="34" charset="0"/>
              <a:buChar char="•"/>
            </a:pPr>
            <a:r>
              <a:rPr lang="cs-CZ" b="0" dirty="0"/>
              <a:t>nárůst nacionalismu a militarismu</a:t>
            </a:r>
          </a:p>
          <a:p>
            <a:pPr marL="342900" indent="-342900">
              <a:buFont typeface="Arial" panose="020B0604020202020204" pitchFamily="34" charset="0"/>
              <a:buChar char="•"/>
            </a:pPr>
            <a:r>
              <a:rPr lang="cs-CZ" b="0" dirty="0"/>
              <a:t>revizionistické mocnosti (Německo, Itálie, Japonsko)</a:t>
            </a:r>
          </a:p>
          <a:p>
            <a:pPr marL="342900" indent="-342900">
              <a:buFont typeface="Arial" panose="020B0604020202020204" pitchFamily="34" charset="0"/>
              <a:buChar char="•"/>
            </a:pPr>
            <a:r>
              <a:rPr lang="cs-CZ" b="0" dirty="0"/>
              <a:t>slábnutí ochoty demokracií prosazovat kolektivní bezpečnost</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11</a:t>
            </a:fld>
            <a:endParaRPr lang="cs-CZ" dirty="0"/>
          </a:p>
        </p:txBody>
      </p:sp>
      <p:pic>
        <p:nvPicPr>
          <p:cNvPr id="10242" name="Picture 2" descr="Adolf Hitler and the Nazi Rise to Power, 1918–1933 | Holocaust Encyclopedia">
            <a:extLst>
              <a:ext uri="{FF2B5EF4-FFF2-40B4-BE49-F238E27FC236}">
                <a16:creationId xmlns:a16="http://schemas.microsoft.com/office/drawing/2014/main" id="{2029BAF9-1322-7CC5-F5D8-C780E306B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574" y="3038659"/>
            <a:ext cx="5239426" cy="338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00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Případová studie 1: Mandžusko (1931)</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87457" y="979136"/>
            <a:ext cx="11836481" cy="5745799"/>
          </a:xfrm>
        </p:spPr>
        <p:txBody>
          <a:bodyPr>
            <a:normAutofit/>
          </a:bodyPr>
          <a:lstStyle/>
          <a:p>
            <a:r>
              <a:rPr lang="cs-CZ" dirty="0"/>
              <a:t>Japonská invaze do Mandžuska (1931):</a:t>
            </a:r>
          </a:p>
          <a:p>
            <a:pPr marL="342900" indent="-342900">
              <a:buFont typeface="Arial" panose="020B0604020202020204" pitchFamily="34" charset="0"/>
              <a:buChar char="•"/>
            </a:pPr>
            <a:r>
              <a:rPr lang="cs-CZ" b="0" dirty="0"/>
              <a:t>incident v </a:t>
            </a:r>
            <a:r>
              <a:rPr lang="cs-CZ" b="0" dirty="0" err="1"/>
              <a:t>Mukdenu</a:t>
            </a:r>
            <a:r>
              <a:rPr lang="cs-CZ" b="0" dirty="0"/>
              <a:t> jako záminka</a:t>
            </a:r>
          </a:p>
          <a:p>
            <a:pPr marL="342900" indent="-342900">
              <a:buFont typeface="Arial" panose="020B0604020202020204" pitchFamily="34" charset="0"/>
              <a:buChar char="•"/>
            </a:pPr>
            <a:r>
              <a:rPr lang="cs-CZ" b="0" dirty="0"/>
              <a:t>vytvoření loutkového státu </a:t>
            </a:r>
            <a:r>
              <a:rPr lang="cs-CZ" b="0" dirty="0" err="1"/>
              <a:t>Mandžukuo</a:t>
            </a:r>
            <a:endParaRPr lang="cs-CZ" b="0" dirty="0"/>
          </a:p>
          <a:p>
            <a:pPr marL="342900" indent="-342900">
              <a:buFont typeface="Arial" panose="020B0604020202020204" pitchFamily="34" charset="0"/>
              <a:buChar char="•"/>
            </a:pPr>
            <a:r>
              <a:rPr lang="cs-CZ" b="0" dirty="0"/>
              <a:t>SN vyšetřuje (</a:t>
            </a:r>
            <a:r>
              <a:rPr lang="cs-CZ" b="0" dirty="0" err="1"/>
              <a:t>Lyttonova</a:t>
            </a:r>
            <a:r>
              <a:rPr lang="cs-CZ" b="0" dirty="0"/>
              <a:t> komise)</a:t>
            </a:r>
          </a:p>
          <a:p>
            <a:pPr marL="342900" indent="-342900">
              <a:buFont typeface="Arial" panose="020B0604020202020204" pitchFamily="34" charset="0"/>
              <a:buChar char="•"/>
            </a:pPr>
            <a:r>
              <a:rPr lang="cs-CZ" b="0" dirty="0"/>
              <a:t>pomalá reakce, bez účinného donucení</a:t>
            </a:r>
          </a:p>
          <a:p>
            <a:pPr marL="342900" indent="-342900">
              <a:buFont typeface="Arial" panose="020B0604020202020204" pitchFamily="34" charset="0"/>
              <a:buChar char="•"/>
            </a:pPr>
            <a:r>
              <a:rPr lang="cs-CZ" b="0" dirty="0"/>
              <a:t>Japonsko nakonec odchází ze SN (1933)</a:t>
            </a:r>
          </a:p>
          <a:p>
            <a:pPr marL="342900" indent="-342900">
              <a:buFont typeface="Arial" panose="020B0604020202020204" pitchFamily="34" charset="0"/>
              <a:buChar char="•"/>
            </a:pPr>
            <a:endParaRPr lang="cs-CZ" dirty="0"/>
          </a:p>
          <a:p>
            <a:r>
              <a:rPr lang="cs-CZ" dirty="0"/>
              <a:t>Poučení:</a:t>
            </a:r>
          </a:p>
          <a:p>
            <a:pPr marL="342900" indent="-342900">
              <a:buFont typeface="Arial" panose="020B0604020202020204" pitchFamily="34" charset="0"/>
              <a:buChar char="•"/>
            </a:pPr>
            <a:r>
              <a:rPr lang="cs-CZ" b="0" dirty="0"/>
              <a:t>pomalost rozhodování</a:t>
            </a:r>
          </a:p>
          <a:p>
            <a:pPr marL="342900" indent="-342900">
              <a:buFont typeface="Arial" panose="020B0604020202020204" pitchFamily="34" charset="0"/>
              <a:buChar char="•"/>
            </a:pPr>
            <a:r>
              <a:rPr lang="cs-CZ" b="0" dirty="0"/>
              <a:t>absence efektivních sankcí</a:t>
            </a:r>
          </a:p>
          <a:p>
            <a:pPr marL="342900" indent="-342900">
              <a:buFont typeface="Arial" panose="020B0604020202020204" pitchFamily="34" charset="0"/>
              <a:buChar char="•"/>
            </a:pPr>
            <a:r>
              <a:rPr lang="cs-CZ" b="0" dirty="0"/>
              <a:t>neschopnost zastavit agresi mimo Evropu</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12</a:t>
            </a:fld>
            <a:endParaRPr lang="cs-CZ" dirty="0"/>
          </a:p>
        </p:txBody>
      </p:sp>
      <p:pic>
        <p:nvPicPr>
          <p:cNvPr id="11266" name="Picture 2" descr="Japonská invaze do Mandžuska – Wikipedie">
            <a:extLst>
              <a:ext uri="{FF2B5EF4-FFF2-40B4-BE49-F238E27FC236}">
                <a16:creationId xmlns:a16="http://schemas.microsoft.com/office/drawing/2014/main" id="{E8CB886E-25F5-1656-084F-394C6DD6F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856" y="1222202"/>
            <a:ext cx="5230144" cy="550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957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Případová studie 2: Itálie vs. Etiopie (1935–1936)</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1359462"/>
            <a:ext cx="5721757" cy="5365473"/>
          </a:xfrm>
        </p:spPr>
        <p:txBody>
          <a:bodyPr>
            <a:normAutofit/>
          </a:bodyPr>
          <a:lstStyle/>
          <a:p>
            <a:r>
              <a:rPr lang="cs-CZ" dirty="0"/>
              <a:t>Italská agrese proti Etiopii:</a:t>
            </a:r>
          </a:p>
          <a:p>
            <a:pPr marL="342900" indent="-342900">
              <a:buFont typeface="Arial" panose="020B0604020202020204" pitchFamily="34" charset="0"/>
              <a:buChar char="•"/>
            </a:pPr>
            <a:r>
              <a:rPr lang="cs-CZ" b="0" dirty="0"/>
              <a:t>jasný test kolektivní bezpečnosti</a:t>
            </a:r>
          </a:p>
          <a:p>
            <a:pPr marL="342900" indent="-342900">
              <a:buFont typeface="Arial" panose="020B0604020202020204" pitchFamily="34" charset="0"/>
              <a:buChar char="•"/>
            </a:pPr>
            <a:r>
              <a:rPr lang="cs-CZ" b="0" dirty="0"/>
              <a:t>SN formálně označila Itálii za agresora</a:t>
            </a:r>
          </a:p>
          <a:p>
            <a:pPr marL="342900" indent="-342900">
              <a:buFont typeface="Arial" panose="020B0604020202020204" pitchFamily="34" charset="0"/>
              <a:buChar char="•"/>
            </a:pPr>
            <a:r>
              <a:rPr lang="cs-CZ" b="0" dirty="0"/>
              <a:t>zavedeny sankce, ale omezené a nedostatečné</a:t>
            </a:r>
          </a:p>
          <a:p>
            <a:pPr marL="342900" indent="-342900">
              <a:buFont typeface="Arial" panose="020B0604020202020204" pitchFamily="34" charset="0"/>
              <a:buChar char="•"/>
            </a:pPr>
            <a:r>
              <a:rPr lang="cs-CZ" b="0" dirty="0"/>
              <a:t>Británie a Francie nechtěly Itálii ztratit jako potenciálního partnera proti Německu</a:t>
            </a:r>
          </a:p>
          <a:p>
            <a:endParaRPr lang="cs-CZ" dirty="0"/>
          </a:p>
          <a:p>
            <a:r>
              <a:rPr lang="cs-CZ" dirty="0"/>
              <a:t>Poučení:</a:t>
            </a:r>
          </a:p>
          <a:p>
            <a:pPr marL="342900" indent="-342900">
              <a:buFont typeface="Arial" panose="020B0604020202020204" pitchFamily="34" charset="0"/>
              <a:buChar char="•"/>
            </a:pPr>
            <a:r>
              <a:rPr lang="cs-CZ" b="0" dirty="0"/>
              <a:t>ztráta důvěryhodnosti SN</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13</a:t>
            </a:fld>
            <a:endParaRPr lang="cs-CZ" dirty="0"/>
          </a:p>
        </p:txBody>
      </p:sp>
      <p:pic>
        <p:nvPicPr>
          <p:cNvPr id="12290" name="Picture 2" descr="The 1935 Italian Invasion of Abyssinia - What did Britain and France do? —  History is Now Magazine, Podcasts, Blog and Books | Modern International  and American history">
            <a:extLst>
              <a:ext uri="{FF2B5EF4-FFF2-40B4-BE49-F238E27FC236}">
                <a16:creationId xmlns:a16="http://schemas.microsoft.com/office/drawing/2014/main" id="{8A92EA7C-BA1C-462C-EBEF-DC85164E9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669" y="1731522"/>
            <a:ext cx="5438487" cy="3754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18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Proč Společnost národů selhala?</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50" y="1051966"/>
            <a:ext cx="6509698" cy="5672970"/>
          </a:xfrm>
        </p:spPr>
        <p:txBody>
          <a:bodyPr>
            <a:normAutofit/>
          </a:bodyPr>
          <a:lstStyle/>
          <a:p>
            <a:r>
              <a:rPr lang="cs-CZ" dirty="0"/>
              <a:t>Hlavní příčiny selhání:</a:t>
            </a:r>
          </a:p>
          <a:p>
            <a:pPr marL="342900" indent="-342900">
              <a:buFont typeface="Arial" panose="020B0604020202020204" pitchFamily="34" charset="0"/>
              <a:buChar char="•"/>
            </a:pPr>
            <a:r>
              <a:rPr lang="cs-CZ" dirty="0"/>
              <a:t>neúplné členství a absence USA</a:t>
            </a:r>
          </a:p>
          <a:p>
            <a:pPr marL="342900" indent="-342900">
              <a:buFont typeface="Arial" panose="020B0604020202020204" pitchFamily="34" charset="0"/>
              <a:buChar char="•"/>
            </a:pPr>
            <a:r>
              <a:rPr lang="cs-CZ" dirty="0"/>
              <a:t>slabé donucovací mechanismy</a:t>
            </a:r>
          </a:p>
          <a:p>
            <a:pPr marL="342900" indent="-342900">
              <a:buFont typeface="Arial" panose="020B0604020202020204" pitchFamily="34" charset="0"/>
              <a:buChar char="•"/>
            </a:pPr>
            <a:r>
              <a:rPr lang="cs-CZ" dirty="0"/>
              <a:t>požadavek jednomyslnosti / procedurální paralýza</a:t>
            </a:r>
          </a:p>
          <a:p>
            <a:pPr marL="342900" indent="-342900">
              <a:buFont typeface="Arial" panose="020B0604020202020204" pitchFamily="34" charset="0"/>
              <a:buChar char="•"/>
            </a:pPr>
            <a:r>
              <a:rPr lang="cs-CZ" dirty="0"/>
              <a:t>rozpor mezi kolektivní bezpečností a národními zájmy velmocí</a:t>
            </a:r>
          </a:p>
          <a:p>
            <a:pPr marL="342900" indent="-342900">
              <a:buFont typeface="Arial" panose="020B0604020202020204" pitchFamily="34" charset="0"/>
              <a:buChar char="•"/>
            </a:pPr>
            <a:r>
              <a:rPr lang="cs-CZ" dirty="0"/>
              <a:t>hospodářská krize a radikalizace</a:t>
            </a:r>
          </a:p>
          <a:p>
            <a:pPr marL="342900" indent="-342900">
              <a:buFont typeface="Arial" panose="020B0604020202020204" pitchFamily="34" charset="0"/>
              <a:buChar char="•"/>
            </a:pPr>
            <a:r>
              <a:rPr lang="cs-CZ" dirty="0"/>
              <a:t>vzestup revizionistických mocností</a:t>
            </a:r>
          </a:p>
          <a:p>
            <a:pPr marL="342900" indent="-342900">
              <a:buFont typeface="Arial" panose="020B0604020202020204" pitchFamily="34" charset="0"/>
              <a:buChar char="•"/>
            </a:pPr>
            <a:r>
              <a:rPr lang="cs-CZ" dirty="0"/>
              <a:t>appeasement a neochota riskovat válku</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14</a:t>
            </a:fld>
            <a:endParaRPr lang="cs-CZ" dirty="0"/>
          </a:p>
        </p:txBody>
      </p:sp>
      <p:pic>
        <p:nvPicPr>
          <p:cNvPr id="13314" name="Picture 2" descr="What to Know on the League of Nations—Purpose, Failure, Dates | TIME">
            <a:extLst>
              <a:ext uri="{FF2B5EF4-FFF2-40B4-BE49-F238E27FC236}">
                <a16:creationId xmlns:a16="http://schemas.microsoft.com/office/drawing/2014/main" id="{D6AFF1B2-7423-49D6-A9C0-B7C9329F5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617" y="1048435"/>
            <a:ext cx="4323228" cy="574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96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Přechod: Od selhání SN k OSN</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50" y="1359462"/>
            <a:ext cx="6324872" cy="5365473"/>
          </a:xfrm>
        </p:spPr>
        <p:txBody>
          <a:bodyPr>
            <a:normAutofit/>
          </a:bodyPr>
          <a:lstStyle/>
          <a:p>
            <a:r>
              <a:rPr lang="cs-CZ" dirty="0"/>
              <a:t>2. světová válka jako zlom</a:t>
            </a:r>
          </a:p>
          <a:p>
            <a:pPr marL="342900" indent="-342900">
              <a:buFont typeface="Arial" panose="020B0604020202020204" pitchFamily="34" charset="0"/>
              <a:buChar char="•"/>
            </a:pPr>
            <a:r>
              <a:rPr lang="cs-CZ" dirty="0"/>
              <a:t>selhání meziválečného uspořádání</a:t>
            </a:r>
          </a:p>
          <a:p>
            <a:pPr marL="342900" indent="-342900">
              <a:buFont typeface="Arial" panose="020B0604020202020204" pitchFamily="34" charset="0"/>
              <a:buChar char="•"/>
            </a:pPr>
            <a:r>
              <a:rPr lang="cs-CZ" dirty="0"/>
              <a:t>potřeba nového systému, který:</a:t>
            </a:r>
          </a:p>
          <a:p>
            <a:pPr marL="342900" lvl="1" indent="-342900">
              <a:buFont typeface="Arial" panose="020B0604020202020204" pitchFamily="34" charset="0"/>
              <a:buChar char="•"/>
            </a:pPr>
            <a:r>
              <a:rPr lang="cs-CZ" dirty="0"/>
              <a:t>zachová univerzalitu</a:t>
            </a:r>
          </a:p>
          <a:p>
            <a:pPr marL="342900" lvl="1" indent="-342900">
              <a:buFont typeface="Arial" panose="020B0604020202020204" pitchFamily="34" charset="0"/>
              <a:buChar char="•"/>
            </a:pPr>
            <a:r>
              <a:rPr lang="cs-CZ" dirty="0"/>
              <a:t>ale zároveň realisticky zapojí velmoci do rozhodování</a:t>
            </a:r>
          </a:p>
          <a:p>
            <a:pPr lvl="1"/>
            <a:endParaRPr lang="cs-CZ" dirty="0"/>
          </a:p>
          <a:p>
            <a:r>
              <a:rPr lang="cs-CZ" dirty="0"/>
              <a:t>Zásadní změna oproti SN:</a:t>
            </a:r>
          </a:p>
          <a:p>
            <a:pPr marL="342900" indent="-342900">
              <a:buFont typeface="Arial" panose="020B0604020202020204" pitchFamily="34" charset="0"/>
              <a:buChar char="•"/>
            </a:pPr>
            <a:r>
              <a:rPr lang="cs-CZ" dirty="0"/>
              <a:t>v OSN je od počátku institucionalizována speciální role vítězných velmocí</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15</a:t>
            </a:fld>
            <a:endParaRPr lang="cs-CZ" dirty="0"/>
          </a:p>
        </p:txBody>
      </p:sp>
      <p:pic>
        <p:nvPicPr>
          <p:cNvPr id="14338" name="Picture 2" descr="World War II - Simple English Wikipedia, the free encyclopedia">
            <a:extLst>
              <a:ext uri="{FF2B5EF4-FFF2-40B4-BE49-F238E27FC236}">
                <a16:creationId xmlns:a16="http://schemas.microsoft.com/office/drawing/2014/main" id="{FFEF8724-D807-FD5F-BE22-547BE5972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51" y="579234"/>
            <a:ext cx="5051898" cy="603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676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Vznik OSN po roce 1945</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904672"/>
            <a:ext cx="6869621" cy="5820263"/>
          </a:xfrm>
        </p:spPr>
        <p:txBody>
          <a:bodyPr>
            <a:normAutofit/>
          </a:bodyPr>
          <a:lstStyle/>
          <a:p>
            <a:r>
              <a:rPr lang="cs-CZ" dirty="0"/>
              <a:t>Klíčové milníky:</a:t>
            </a:r>
          </a:p>
          <a:p>
            <a:pPr marL="342900" indent="-342900">
              <a:buFont typeface="Arial" panose="020B0604020202020204" pitchFamily="34" charset="0"/>
              <a:buChar char="•"/>
            </a:pPr>
            <a:r>
              <a:rPr lang="cs-CZ" dirty="0"/>
              <a:t>Atlantická charta (1941) </a:t>
            </a:r>
            <a:r>
              <a:rPr lang="cs-CZ" b="0" dirty="0"/>
              <a:t>– základní principy poválečného uspořádání</a:t>
            </a:r>
          </a:p>
          <a:p>
            <a:pPr marL="342900" indent="-342900">
              <a:buFont typeface="Arial" panose="020B0604020202020204" pitchFamily="34" charset="0"/>
              <a:buChar char="•"/>
            </a:pPr>
            <a:r>
              <a:rPr lang="cs-CZ" dirty="0"/>
              <a:t>Deklarace Spojených národů (1942) </a:t>
            </a:r>
            <a:r>
              <a:rPr lang="cs-CZ" b="0" dirty="0"/>
              <a:t>– koalice proti Ose</a:t>
            </a:r>
          </a:p>
          <a:p>
            <a:pPr marL="342900" indent="-342900">
              <a:buFont typeface="Arial" panose="020B0604020202020204" pitchFamily="34" charset="0"/>
              <a:buChar char="•"/>
            </a:pPr>
            <a:r>
              <a:rPr lang="cs-CZ" dirty="0"/>
              <a:t>konference velmocí (Moskva, Teherán – širší rámec)</a:t>
            </a:r>
          </a:p>
          <a:p>
            <a:pPr marL="342900" indent="-342900">
              <a:buFont typeface="Arial" panose="020B0604020202020204" pitchFamily="34" charset="0"/>
              <a:buChar char="•"/>
            </a:pPr>
            <a:r>
              <a:rPr lang="cs-CZ" dirty="0" err="1"/>
              <a:t>Dumbarton</a:t>
            </a:r>
            <a:r>
              <a:rPr lang="cs-CZ" dirty="0"/>
              <a:t> </a:t>
            </a:r>
            <a:r>
              <a:rPr lang="cs-CZ" dirty="0" err="1"/>
              <a:t>Oaks</a:t>
            </a:r>
            <a:r>
              <a:rPr lang="cs-CZ" dirty="0"/>
              <a:t> (1944) – </a:t>
            </a:r>
            <a:r>
              <a:rPr lang="cs-CZ" b="0" dirty="0"/>
              <a:t>návrh struktury OSN</a:t>
            </a:r>
          </a:p>
          <a:p>
            <a:pPr marL="342900" indent="-342900">
              <a:buFont typeface="Arial" panose="020B0604020202020204" pitchFamily="34" charset="0"/>
              <a:buChar char="•"/>
            </a:pPr>
            <a:r>
              <a:rPr lang="cs-CZ" dirty="0"/>
              <a:t>Jalta (1945) – </a:t>
            </a:r>
            <a:r>
              <a:rPr lang="cs-CZ" b="0" dirty="0"/>
              <a:t>dohoda velmocí mj. o hlasování v RB</a:t>
            </a:r>
          </a:p>
          <a:p>
            <a:pPr marL="342900" indent="-342900">
              <a:buFont typeface="Arial" panose="020B0604020202020204" pitchFamily="34" charset="0"/>
              <a:buChar char="•"/>
            </a:pPr>
            <a:r>
              <a:rPr lang="cs-CZ" dirty="0"/>
              <a:t>San Francisco (1945) – </a:t>
            </a:r>
            <a:r>
              <a:rPr lang="cs-CZ" b="0" dirty="0"/>
              <a:t>přijetí Charty OSN</a:t>
            </a:r>
          </a:p>
          <a:p>
            <a:pPr marL="342900" indent="-342900">
              <a:buFont typeface="Arial" panose="020B0604020202020204" pitchFamily="34" charset="0"/>
              <a:buChar char="•"/>
            </a:pPr>
            <a:r>
              <a:rPr lang="cs-CZ" dirty="0"/>
              <a:t>24. října 1945 – </a:t>
            </a:r>
            <a:r>
              <a:rPr lang="cs-CZ" b="0" dirty="0"/>
              <a:t>vstup Charty v platnost (Den OSN)</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16</a:t>
            </a:fld>
            <a:endParaRPr lang="cs-CZ" dirty="0"/>
          </a:p>
        </p:txBody>
      </p:sp>
      <p:pic>
        <p:nvPicPr>
          <p:cNvPr id="15362" name="Picture 2" descr="Milestones in UN History 1941-1950 | United Nations">
            <a:extLst>
              <a:ext uri="{FF2B5EF4-FFF2-40B4-BE49-F238E27FC236}">
                <a16:creationId xmlns:a16="http://schemas.microsoft.com/office/drawing/2014/main" id="{6FAED5A8-30F8-6B69-8379-A478C3CEA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472" y="3380846"/>
            <a:ext cx="4886528" cy="347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478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Cíle a principy OSN (Charta OSN)</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50" y="1114968"/>
            <a:ext cx="6266506" cy="5609968"/>
          </a:xfrm>
        </p:spPr>
        <p:txBody>
          <a:bodyPr>
            <a:normAutofit fontScale="92500" lnSpcReduction="10000"/>
          </a:bodyPr>
          <a:lstStyle/>
          <a:p>
            <a:r>
              <a:rPr lang="cs-CZ" dirty="0"/>
              <a:t>Hlavní cíle OSN:</a:t>
            </a:r>
          </a:p>
          <a:p>
            <a:pPr marL="342900" indent="-342900">
              <a:buFont typeface="Arial" panose="020B0604020202020204" pitchFamily="34" charset="0"/>
              <a:buChar char="•"/>
            </a:pPr>
            <a:r>
              <a:rPr lang="cs-CZ" b="0" dirty="0"/>
              <a:t>udržování mezinárodního míru a bezpečnosti</a:t>
            </a:r>
          </a:p>
          <a:p>
            <a:pPr marL="342900" indent="-342900">
              <a:buFont typeface="Arial" panose="020B0604020202020204" pitchFamily="34" charset="0"/>
              <a:buChar char="•"/>
            </a:pPr>
            <a:r>
              <a:rPr lang="cs-CZ" b="0" dirty="0"/>
              <a:t>rozvoj přátelských vztahů mezi národy</a:t>
            </a:r>
          </a:p>
          <a:p>
            <a:pPr marL="342900" indent="-342900">
              <a:buFont typeface="Arial" panose="020B0604020202020204" pitchFamily="34" charset="0"/>
              <a:buChar char="•"/>
            </a:pPr>
            <a:r>
              <a:rPr lang="cs-CZ" b="0" dirty="0"/>
              <a:t>mezinárodní spolupráce (ekonomická, sociální, humanitární)</a:t>
            </a:r>
          </a:p>
          <a:p>
            <a:pPr marL="342900" indent="-342900">
              <a:buFont typeface="Arial" panose="020B0604020202020204" pitchFamily="34" charset="0"/>
              <a:buChar char="•"/>
            </a:pPr>
            <a:r>
              <a:rPr lang="cs-CZ" b="0" dirty="0"/>
              <a:t>podpora lidských práv</a:t>
            </a:r>
          </a:p>
          <a:p>
            <a:pPr marL="342900" indent="-342900">
              <a:buFont typeface="Arial" panose="020B0604020202020204" pitchFamily="34" charset="0"/>
              <a:buChar char="•"/>
            </a:pPr>
            <a:r>
              <a:rPr lang="cs-CZ" b="0" dirty="0"/>
              <a:t>centrum pro slaďování jednání států</a:t>
            </a:r>
          </a:p>
          <a:p>
            <a:endParaRPr lang="cs-CZ" dirty="0"/>
          </a:p>
          <a:p>
            <a:r>
              <a:rPr lang="cs-CZ" dirty="0"/>
              <a:t>Základní principy (výběr):</a:t>
            </a:r>
          </a:p>
          <a:p>
            <a:pPr marL="342900" indent="-342900">
              <a:buFont typeface="Arial" panose="020B0604020202020204" pitchFamily="34" charset="0"/>
              <a:buChar char="•"/>
            </a:pPr>
            <a:r>
              <a:rPr lang="cs-CZ" b="0" dirty="0"/>
              <a:t>suverénní rovnost států</a:t>
            </a:r>
          </a:p>
          <a:p>
            <a:pPr marL="342900" indent="-342900">
              <a:buFont typeface="Arial" panose="020B0604020202020204" pitchFamily="34" charset="0"/>
              <a:buChar char="•"/>
            </a:pPr>
            <a:r>
              <a:rPr lang="cs-CZ" b="0" dirty="0"/>
              <a:t>zákaz hrozby silou a použití síly (s výjimkami dle Charty)</a:t>
            </a:r>
          </a:p>
          <a:p>
            <a:pPr marL="342900" indent="-342900">
              <a:buFont typeface="Arial" panose="020B0604020202020204" pitchFamily="34" charset="0"/>
              <a:buChar char="•"/>
            </a:pPr>
            <a:r>
              <a:rPr lang="cs-CZ" b="0" dirty="0"/>
              <a:t>mírové řešení sporů</a:t>
            </a:r>
          </a:p>
          <a:p>
            <a:pPr marL="342900" indent="-342900">
              <a:buFont typeface="Arial" panose="020B0604020202020204" pitchFamily="34" charset="0"/>
              <a:buChar char="•"/>
            </a:pPr>
            <a:r>
              <a:rPr lang="cs-CZ" b="0" dirty="0"/>
              <a:t>nevměšování (s limity danými Chartou)</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17</a:t>
            </a:fld>
            <a:endParaRPr lang="cs-CZ" dirty="0"/>
          </a:p>
        </p:txBody>
      </p:sp>
      <p:pic>
        <p:nvPicPr>
          <p:cNvPr id="16386" name="Picture 2" descr="United Nations (UN): Definition, Purpose, Structure, and Members">
            <a:extLst>
              <a:ext uri="{FF2B5EF4-FFF2-40B4-BE49-F238E27FC236}">
                <a16:creationId xmlns:a16="http://schemas.microsoft.com/office/drawing/2014/main" id="{83C0D099-51A4-41C3-EC24-A3978E7EF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549" y="2027922"/>
            <a:ext cx="5670834" cy="378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625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Hlavní orgány OSN</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1359462"/>
            <a:ext cx="11770189" cy="5365473"/>
          </a:xfrm>
        </p:spPr>
        <p:txBody>
          <a:bodyPr>
            <a:normAutofit/>
          </a:bodyPr>
          <a:lstStyle/>
          <a:p>
            <a:r>
              <a:rPr lang="cs-CZ" dirty="0"/>
              <a:t>Šest hlavních orgánů:</a:t>
            </a:r>
          </a:p>
          <a:p>
            <a:pPr marL="342900" indent="-342900">
              <a:buFont typeface="Arial" panose="020B0604020202020204" pitchFamily="34" charset="0"/>
              <a:buChar char="•"/>
            </a:pPr>
            <a:r>
              <a:rPr lang="cs-CZ" dirty="0"/>
              <a:t>Valné shromáždění</a:t>
            </a:r>
          </a:p>
          <a:p>
            <a:pPr marL="342900" indent="-342900">
              <a:buFont typeface="Arial" panose="020B0604020202020204" pitchFamily="34" charset="0"/>
              <a:buChar char="•"/>
            </a:pPr>
            <a:r>
              <a:rPr lang="cs-CZ" dirty="0"/>
              <a:t>Rada bezpečnosti</a:t>
            </a:r>
          </a:p>
          <a:p>
            <a:pPr marL="342900" indent="-342900">
              <a:buFont typeface="Arial" panose="020B0604020202020204" pitchFamily="34" charset="0"/>
              <a:buChar char="•"/>
            </a:pPr>
            <a:r>
              <a:rPr lang="cs-CZ" b="0" dirty="0"/>
              <a:t>Hospodářská a sociální rada (ECOSOC)</a:t>
            </a:r>
          </a:p>
          <a:p>
            <a:pPr marL="342900" indent="-342900">
              <a:buFont typeface="Arial" panose="020B0604020202020204" pitchFamily="34" charset="0"/>
              <a:buChar char="•"/>
            </a:pPr>
            <a:r>
              <a:rPr lang="cs-CZ" b="0" dirty="0"/>
              <a:t>Mezinárodní soudní dvůr</a:t>
            </a:r>
          </a:p>
          <a:p>
            <a:pPr marL="342900" indent="-342900">
              <a:buFont typeface="Arial" panose="020B0604020202020204" pitchFamily="34" charset="0"/>
              <a:buChar char="•"/>
            </a:pPr>
            <a:r>
              <a:rPr lang="cs-CZ" b="0" dirty="0"/>
              <a:t>Sekretariát</a:t>
            </a:r>
          </a:p>
          <a:p>
            <a:pPr marL="342900" indent="-342900">
              <a:buFont typeface="Arial" panose="020B0604020202020204" pitchFamily="34" charset="0"/>
              <a:buChar char="•"/>
            </a:pPr>
            <a:r>
              <a:rPr lang="cs-CZ" b="0" dirty="0"/>
              <a:t>Poručenská rada (historický význam; dnes fakticky neaktivní)</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18</a:t>
            </a:fld>
            <a:endParaRPr lang="cs-CZ" dirty="0"/>
          </a:p>
        </p:txBody>
      </p:sp>
    </p:spTree>
    <p:extLst>
      <p:ext uri="{BB962C8B-B14F-4D97-AF65-F5344CB8AC3E}">
        <p14:creationId xmlns:p14="http://schemas.microsoft.com/office/powerpoint/2010/main" val="1132029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64A8A57D-5575-3BEE-4441-ED7A5473C6C2}"/>
              </a:ext>
            </a:extLst>
          </p:cNvPr>
          <p:cNvSpPr>
            <a:spLocks noGrp="1"/>
          </p:cNvSpPr>
          <p:nvPr>
            <p:ph type="ftr" sz="quarter" idx="11"/>
          </p:nvPr>
        </p:nvSpPr>
        <p:spPr>
          <a:xfrm>
            <a:off x="0" y="6422041"/>
            <a:ext cx="15125812" cy="365125"/>
          </a:xfrm>
        </p:spPr>
        <p:txBody>
          <a:bodyPr/>
          <a:lstStyle/>
          <a:p>
            <a:r>
              <a:rPr lang="en-US"/>
              <a:t>Short name of the powerpoint presentation, maximum length two thirds of the page</a:t>
            </a:r>
            <a:endParaRPr lang="cs-CZ" dirty="0"/>
          </a:p>
        </p:txBody>
      </p:sp>
      <p:sp>
        <p:nvSpPr>
          <p:cNvPr id="6" name="Zástupný symbol pro číslo snímku 5">
            <a:extLst>
              <a:ext uri="{FF2B5EF4-FFF2-40B4-BE49-F238E27FC236}">
                <a16:creationId xmlns:a16="http://schemas.microsoft.com/office/drawing/2014/main" id="{31747451-055B-535A-ACFE-E6BE3E64E336}"/>
              </a:ext>
            </a:extLst>
          </p:cNvPr>
          <p:cNvSpPr>
            <a:spLocks noGrp="1"/>
          </p:cNvSpPr>
          <p:nvPr>
            <p:ph type="sldNum" sz="quarter" idx="12"/>
          </p:nvPr>
        </p:nvSpPr>
        <p:spPr/>
        <p:txBody>
          <a:bodyPr/>
          <a:lstStyle/>
          <a:p>
            <a:fld id="{5E608FB1-680A-4E9D-A95E-8C4CFA1B47E3}" type="slidenum">
              <a:rPr lang="cs-CZ" smtClean="0"/>
              <a:pPr/>
              <a:t>19</a:t>
            </a:fld>
            <a:endParaRPr lang="cs-CZ" dirty="0"/>
          </a:p>
        </p:txBody>
      </p:sp>
      <p:pic>
        <p:nvPicPr>
          <p:cNvPr id="17410" name="Picture 2" descr="United Nations: Specialised Agencies, Achievements &amp; Failures">
            <a:extLst>
              <a:ext uri="{FF2B5EF4-FFF2-40B4-BE49-F238E27FC236}">
                <a16:creationId xmlns:a16="http://schemas.microsoft.com/office/drawing/2014/main" id="{24809DE4-7605-B6D7-0DA1-FEF53BC29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26" y="4864"/>
            <a:ext cx="67718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98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Obsah dnešní hodiny</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768484" y="1359462"/>
            <a:ext cx="6050605" cy="5365473"/>
          </a:xfrm>
        </p:spPr>
        <p:txBody>
          <a:bodyPr>
            <a:normAutofit/>
          </a:bodyPr>
          <a:lstStyle/>
          <a:p>
            <a:pPr>
              <a:buFont typeface="+mj-lt"/>
              <a:buAutoNum type="arabicPeriod"/>
            </a:pPr>
            <a:r>
              <a:rPr lang="cs-CZ" dirty="0"/>
              <a:t>Kolektivní bezpečnost: koncept</a:t>
            </a:r>
          </a:p>
          <a:p>
            <a:pPr>
              <a:buFont typeface="+mj-lt"/>
              <a:buAutoNum type="arabicPeriod" startAt="2"/>
            </a:pPr>
            <a:r>
              <a:rPr lang="cs-CZ" dirty="0"/>
              <a:t>Společnost národů (1919)</a:t>
            </a:r>
          </a:p>
          <a:p>
            <a:pPr>
              <a:buFont typeface="+mj-lt"/>
              <a:buAutoNum type="arabicPeriod" startAt="3"/>
            </a:pPr>
            <a:r>
              <a:rPr lang="cs-CZ" dirty="0"/>
              <a:t>Selhání SN ve 30. letech</a:t>
            </a:r>
          </a:p>
          <a:p>
            <a:pPr>
              <a:buFont typeface="+mj-lt"/>
              <a:buAutoNum type="arabicPeriod" startAt="4"/>
            </a:pPr>
            <a:r>
              <a:rPr lang="cs-CZ" dirty="0"/>
              <a:t>Vznik OSN (1945)</a:t>
            </a:r>
          </a:p>
          <a:p>
            <a:pPr>
              <a:buFont typeface="+mj-lt"/>
              <a:buAutoNum type="arabicPeriod" startAt="5"/>
            </a:pPr>
            <a:r>
              <a:rPr lang="cs-CZ" dirty="0"/>
              <a:t>Rada bezpečnosti OSN</a:t>
            </a:r>
          </a:p>
          <a:p>
            <a:pPr>
              <a:buFont typeface="+mj-lt"/>
              <a:buAutoNum type="arabicPeriod" startAt="6"/>
            </a:pPr>
            <a:r>
              <a:rPr lang="cs-CZ" dirty="0"/>
              <a:t>Srovnání + diskuse</a:t>
            </a:r>
          </a:p>
          <a:p>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2</a:t>
            </a:fld>
            <a:endParaRPr lang="cs-CZ" dirty="0"/>
          </a:p>
        </p:txBody>
      </p:sp>
      <p:pic>
        <p:nvPicPr>
          <p:cNvPr id="2050" name="Picture 2" descr="Na Pařížské mírové konferenci, která ukončila první světovou válku, byla  dne 10.ledna 1920 založena první celosvětová mezivládní organizace Společnost  národů. Jejím hlavním posláním bylo udržovat světový mír, což se příliš  nedařilo a">
            <a:extLst>
              <a:ext uri="{FF2B5EF4-FFF2-40B4-BE49-F238E27FC236}">
                <a16:creationId xmlns:a16="http://schemas.microsoft.com/office/drawing/2014/main" id="{B44FBEEE-C5CB-5EAF-4E96-EAACDA943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448" y="44450"/>
            <a:ext cx="5080000" cy="3384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rganizace spojených národů – Wikipedie">
            <a:extLst>
              <a:ext uri="{FF2B5EF4-FFF2-40B4-BE49-F238E27FC236}">
                <a16:creationId xmlns:a16="http://schemas.microsoft.com/office/drawing/2014/main" id="{84ABD263-86B8-C42C-F5E0-BA39227A0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9740" y="3751698"/>
            <a:ext cx="4590708" cy="306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718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Rada bezpečnosti OSN: složení a role</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50" y="807396"/>
            <a:ext cx="7161450" cy="5917540"/>
          </a:xfrm>
        </p:spPr>
        <p:txBody>
          <a:bodyPr>
            <a:normAutofit lnSpcReduction="10000"/>
          </a:bodyPr>
          <a:lstStyle/>
          <a:p>
            <a:r>
              <a:rPr lang="cs-CZ" dirty="0"/>
              <a:t>Rada bezpečnosti (RB OSN):</a:t>
            </a:r>
          </a:p>
          <a:p>
            <a:pPr marL="342900" indent="-342900">
              <a:buFont typeface="Arial" panose="020B0604020202020204" pitchFamily="34" charset="0"/>
              <a:buChar char="•"/>
            </a:pPr>
            <a:r>
              <a:rPr lang="cs-CZ" b="0" dirty="0"/>
              <a:t>primární odpovědnost za mezinárodní mír a bezpečnost</a:t>
            </a:r>
          </a:p>
          <a:p>
            <a:pPr marL="342900" indent="-342900">
              <a:buFont typeface="Arial" panose="020B0604020202020204" pitchFamily="34" charset="0"/>
              <a:buChar char="•"/>
            </a:pPr>
            <a:r>
              <a:rPr lang="cs-CZ" dirty="0"/>
              <a:t>15 členů</a:t>
            </a:r>
          </a:p>
          <a:p>
            <a:pPr marL="342900" indent="-342900">
              <a:buFont typeface="Arial" panose="020B0604020202020204" pitchFamily="34" charset="0"/>
              <a:buChar char="•"/>
            </a:pPr>
            <a:r>
              <a:rPr lang="cs-CZ" dirty="0"/>
              <a:t>5 stálých: Čína, Francie, Rusko, Spojené království, USA =&gt; právo veta</a:t>
            </a:r>
          </a:p>
          <a:p>
            <a:pPr marL="342900" indent="-342900">
              <a:buFont typeface="Arial" panose="020B0604020202020204" pitchFamily="34" charset="0"/>
              <a:buChar char="•"/>
            </a:pPr>
            <a:r>
              <a:rPr lang="cs-CZ" b="0" dirty="0"/>
              <a:t>10 nestálých (voleni na 2 roky Valným shromážděním)</a:t>
            </a:r>
          </a:p>
          <a:p>
            <a:endParaRPr lang="cs-CZ" dirty="0"/>
          </a:p>
          <a:p>
            <a:r>
              <a:rPr lang="cs-CZ" dirty="0"/>
              <a:t>Role RB:</a:t>
            </a:r>
          </a:p>
          <a:p>
            <a:pPr marL="342900" indent="-342900">
              <a:buFont typeface="Arial" panose="020B0604020202020204" pitchFamily="34" charset="0"/>
              <a:buChar char="•"/>
            </a:pPr>
            <a:r>
              <a:rPr lang="cs-CZ" dirty="0"/>
              <a:t>posouzení hrozby míru</a:t>
            </a:r>
            <a:r>
              <a:rPr lang="cs-CZ" b="0" dirty="0"/>
              <a:t> / porušení míru / agrese</a:t>
            </a:r>
          </a:p>
          <a:p>
            <a:pPr marL="342900" indent="-342900">
              <a:buFont typeface="Arial" panose="020B0604020202020204" pitchFamily="34" charset="0"/>
              <a:buChar char="•"/>
            </a:pPr>
            <a:r>
              <a:rPr lang="cs-CZ" dirty="0"/>
              <a:t>přijímání závazných rezolucí</a:t>
            </a:r>
          </a:p>
          <a:p>
            <a:pPr marL="342900" indent="-342900">
              <a:buFont typeface="Arial" panose="020B0604020202020204" pitchFamily="34" charset="0"/>
              <a:buChar char="•"/>
            </a:pPr>
            <a:r>
              <a:rPr lang="cs-CZ" b="0" dirty="0"/>
              <a:t>sankce</a:t>
            </a:r>
          </a:p>
          <a:p>
            <a:pPr marL="342900" indent="-342900">
              <a:buFont typeface="Arial" panose="020B0604020202020204" pitchFamily="34" charset="0"/>
              <a:buChar char="•"/>
            </a:pPr>
            <a:r>
              <a:rPr lang="cs-CZ" b="0" dirty="0"/>
              <a:t>mandáty k použití síly</a:t>
            </a:r>
          </a:p>
          <a:p>
            <a:pPr marL="342900" indent="-342900">
              <a:buFont typeface="Arial" panose="020B0604020202020204" pitchFamily="34" charset="0"/>
              <a:buChar char="•"/>
            </a:pPr>
            <a:r>
              <a:rPr lang="cs-CZ" b="0" dirty="0"/>
              <a:t>mírové operace (v praxi často na základě rezolucí RB)</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20</a:t>
            </a:fld>
            <a:endParaRPr lang="cs-CZ" dirty="0"/>
          </a:p>
        </p:txBody>
      </p:sp>
      <p:pic>
        <p:nvPicPr>
          <p:cNvPr id="18436" name="Picture 4" descr="World condemnations mount over Israeli plans to take Gaza City; UN Security  Council to meet | The Times of Israel">
            <a:extLst>
              <a:ext uri="{FF2B5EF4-FFF2-40B4-BE49-F238E27FC236}">
                <a16:creationId xmlns:a16="http://schemas.microsoft.com/office/drawing/2014/main" id="{95322EEA-05E0-AFEA-FCCE-58E80405B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412" y="2143479"/>
            <a:ext cx="4601588" cy="287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34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Možnosti </a:t>
            </a:r>
            <a:r>
              <a:rPr lang="cs-CZ" b="1" dirty="0" err="1"/>
              <a:t>rb</a:t>
            </a:r>
            <a:r>
              <a:rPr lang="cs-CZ" b="1" dirty="0"/>
              <a:t> při řešení konfliktů - kapitoly Charty</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1021404"/>
            <a:ext cx="7356004" cy="5703531"/>
          </a:xfrm>
        </p:spPr>
        <p:txBody>
          <a:bodyPr>
            <a:normAutofit/>
          </a:bodyPr>
          <a:lstStyle/>
          <a:p>
            <a:r>
              <a:rPr lang="cs-CZ" dirty="0"/>
              <a:t>Nástroje RB (zjednodušeně):</a:t>
            </a:r>
          </a:p>
          <a:p>
            <a:pPr marL="342900" indent="-342900">
              <a:buFont typeface="Arial" panose="020B0604020202020204" pitchFamily="34" charset="0"/>
              <a:buChar char="•"/>
            </a:pPr>
            <a:r>
              <a:rPr lang="cs-CZ" dirty="0"/>
              <a:t>Kapitola VI: mírové řešení sporů </a:t>
            </a:r>
            <a:r>
              <a:rPr lang="cs-CZ" b="0" dirty="0"/>
              <a:t>(doporučení, mediace)</a:t>
            </a:r>
          </a:p>
          <a:p>
            <a:pPr marL="342900" indent="-342900">
              <a:buFont typeface="Arial" panose="020B0604020202020204" pitchFamily="34" charset="0"/>
              <a:buChar char="•"/>
            </a:pPr>
            <a:r>
              <a:rPr lang="cs-CZ" dirty="0"/>
              <a:t>Kapitola VII: opatření při ohrožení míru / porušení míru / agresi</a:t>
            </a:r>
          </a:p>
          <a:p>
            <a:pPr marL="342900" lvl="1" indent="-342900">
              <a:buFont typeface="Arial" panose="020B0604020202020204" pitchFamily="34" charset="0"/>
              <a:buChar char="•"/>
            </a:pPr>
            <a:r>
              <a:rPr lang="cs-CZ" dirty="0"/>
              <a:t>sankce (ekonomické, diplomatické)</a:t>
            </a:r>
          </a:p>
          <a:p>
            <a:pPr marL="342900" lvl="1" indent="-342900">
              <a:buFont typeface="Arial" panose="020B0604020202020204" pitchFamily="34" charset="0"/>
              <a:buChar char="•"/>
            </a:pPr>
            <a:r>
              <a:rPr lang="cs-CZ" dirty="0"/>
              <a:t>embargo</a:t>
            </a:r>
          </a:p>
          <a:p>
            <a:pPr marL="342900" lvl="1" indent="-342900">
              <a:buFont typeface="Arial" panose="020B0604020202020204" pitchFamily="34" charset="0"/>
              <a:buChar char="•"/>
            </a:pPr>
            <a:r>
              <a:rPr lang="cs-CZ" dirty="0"/>
              <a:t>autorizace použití síly</a:t>
            </a:r>
          </a:p>
          <a:p>
            <a:pPr lvl="1"/>
            <a:endParaRPr lang="cs-CZ" dirty="0"/>
          </a:p>
          <a:p>
            <a:pPr marL="342900" indent="-342900">
              <a:buFont typeface="Arial" panose="020B0604020202020204" pitchFamily="34" charset="0"/>
              <a:buChar char="•"/>
            </a:pPr>
            <a:r>
              <a:rPr lang="cs-CZ" dirty="0"/>
              <a:t>mírové operace (</a:t>
            </a:r>
            <a:r>
              <a:rPr lang="cs-CZ" dirty="0" err="1"/>
              <a:t>peacekeeping</a:t>
            </a:r>
            <a:r>
              <a:rPr lang="cs-CZ" dirty="0"/>
              <a:t>) – vývoj praxí OSN, ne explicitně detailně popsáno v Chartě</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21</a:t>
            </a:fld>
            <a:endParaRPr lang="cs-CZ" dirty="0"/>
          </a:p>
        </p:txBody>
      </p:sp>
      <p:pic>
        <p:nvPicPr>
          <p:cNvPr id="19460" name="Picture 4" descr="Charta Spojených národů – Wikipedie">
            <a:extLst>
              <a:ext uri="{FF2B5EF4-FFF2-40B4-BE49-F238E27FC236}">
                <a16:creationId xmlns:a16="http://schemas.microsoft.com/office/drawing/2014/main" id="{8EA0BBD5-236B-3495-23AD-38DDDE429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614" y="752813"/>
            <a:ext cx="4181542" cy="535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1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5E01EF-5B9B-A52B-65DB-C3773879C1FD}"/>
              </a:ext>
            </a:extLst>
          </p:cNvPr>
          <p:cNvSpPr>
            <a:spLocks noGrp="1"/>
          </p:cNvSpPr>
          <p:nvPr>
            <p:ph type="title"/>
          </p:nvPr>
        </p:nvSpPr>
        <p:spPr>
          <a:xfrm>
            <a:off x="87457" y="226578"/>
            <a:ext cx="11743099" cy="631178"/>
          </a:xfrm>
        </p:spPr>
        <p:txBody>
          <a:bodyPr/>
          <a:lstStyle/>
          <a:p>
            <a:r>
              <a:rPr lang="cs-CZ" b="1" dirty="0"/>
              <a:t>Historicky 2 operace pod hlavičkou kapitoly VII. </a:t>
            </a:r>
            <a:endParaRPr lang="cs-CZ" dirty="0"/>
          </a:p>
        </p:txBody>
      </p:sp>
      <p:sp>
        <p:nvSpPr>
          <p:cNvPr id="3" name="Zástupný obsah 2">
            <a:extLst>
              <a:ext uri="{FF2B5EF4-FFF2-40B4-BE49-F238E27FC236}">
                <a16:creationId xmlns:a16="http://schemas.microsoft.com/office/drawing/2014/main" id="{071C92B9-E7A6-B408-4638-C58E3FEC8A48}"/>
              </a:ext>
            </a:extLst>
          </p:cNvPr>
          <p:cNvSpPr>
            <a:spLocks noGrp="1"/>
          </p:cNvSpPr>
          <p:nvPr>
            <p:ph sz="half" idx="1"/>
          </p:nvPr>
        </p:nvSpPr>
        <p:spPr>
          <a:xfrm>
            <a:off x="485859" y="1127163"/>
            <a:ext cx="5181600" cy="515520"/>
          </a:xfrm>
        </p:spPr>
        <p:txBody>
          <a:bodyPr/>
          <a:lstStyle/>
          <a:p>
            <a:r>
              <a:rPr lang="cs-CZ" dirty="0"/>
              <a:t>Zásah OSN v Koreji (1950-1953)</a:t>
            </a:r>
          </a:p>
        </p:txBody>
      </p:sp>
      <p:sp>
        <p:nvSpPr>
          <p:cNvPr id="4" name="Zástupný obsah 3">
            <a:extLst>
              <a:ext uri="{FF2B5EF4-FFF2-40B4-BE49-F238E27FC236}">
                <a16:creationId xmlns:a16="http://schemas.microsoft.com/office/drawing/2014/main" id="{FFC2C402-9A76-3080-F596-76203E7037C8}"/>
              </a:ext>
            </a:extLst>
          </p:cNvPr>
          <p:cNvSpPr>
            <a:spLocks noGrp="1"/>
          </p:cNvSpPr>
          <p:nvPr>
            <p:ph sz="half" idx="2"/>
          </p:nvPr>
        </p:nvSpPr>
        <p:spPr>
          <a:xfrm>
            <a:off x="6096000" y="1127163"/>
            <a:ext cx="5181600" cy="442692"/>
          </a:xfrm>
        </p:spPr>
        <p:txBody>
          <a:bodyPr/>
          <a:lstStyle/>
          <a:p>
            <a:r>
              <a:rPr lang="cs-CZ" dirty="0"/>
              <a:t>Zásah OSN v Kuvajtu (1990-1991)</a:t>
            </a:r>
          </a:p>
        </p:txBody>
      </p:sp>
      <p:sp>
        <p:nvSpPr>
          <p:cNvPr id="5" name="Zástupný symbol pro zápatí 4">
            <a:extLst>
              <a:ext uri="{FF2B5EF4-FFF2-40B4-BE49-F238E27FC236}">
                <a16:creationId xmlns:a16="http://schemas.microsoft.com/office/drawing/2014/main" id="{05A729C6-4C0B-83B0-2EF3-3489B9DC1519}"/>
              </a:ext>
            </a:extLst>
          </p:cNvPr>
          <p:cNvSpPr>
            <a:spLocks noGrp="1"/>
          </p:cNvSpPr>
          <p:nvPr>
            <p:ph type="ftr" sz="quarter" idx="11"/>
          </p:nvPr>
        </p:nvSpPr>
        <p:spPr/>
        <p:txBody>
          <a:bodyPr/>
          <a:lstStyle/>
          <a:p>
            <a:r>
              <a:rPr lang="en-US"/>
              <a:t>Short name of the powerpoint presentation, maximum length two thirds of the page</a:t>
            </a:r>
            <a:endParaRPr lang="cs-CZ" dirty="0"/>
          </a:p>
        </p:txBody>
      </p:sp>
      <p:sp>
        <p:nvSpPr>
          <p:cNvPr id="6" name="Zástupný symbol pro číslo snímku 5">
            <a:extLst>
              <a:ext uri="{FF2B5EF4-FFF2-40B4-BE49-F238E27FC236}">
                <a16:creationId xmlns:a16="http://schemas.microsoft.com/office/drawing/2014/main" id="{5618D787-3470-608B-F8F1-AD8DFDB1445C}"/>
              </a:ext>
            </a:extLst>
          </p:cNvPr>
          <p:cNvSpPr>
            <a:spLocks noGrp="1"/>
          </p:cNvSpPr>
          <p:nvPr>
            <p:ph type="sldNum" sz="quarter" idx="12"/>
          </p:nvPr>
        </p:nvSpPr>
        <p:spPr/>
        <p:txBody>
          <a:bodyPr/>
          <a:lstStyle/>
          <a:p>
            <a:fld id="{5E608FB1-680A-4E9D-A95E-8C4CFA1B47E3}" type="slidenum">
              <a:rPr lang="cs-CZ" smtClean="0"/>
              <a:pPr/>
              <a:t>22</a:t>
            </a:fld>
            <a:endParaRPr lang="cs-CZ" dirty="0"/>
          </a:p>
        </p:txBody>
      </p:sp>
      <p:pic>
        <p:nvPicPr>
          <p:cNvPr id="1026" name="Picture 2" descr="UN offensive into North Korea - Wikipedia">
            <a:extLst>
              <a:ext uri="{FF2B5EF4-FFF2-40B4-BE49-F238E27FC236}">
                <a16:creationId xmlns:a16="http://schemas.microsoft.com/office/drawing/2014/main" id="{3CC4A3E0-C011-8B27-3EB6-C24C632C2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4" y="1981641"/>
            <a:ext cx="4906676" cy="3998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beration of Kuwait campaign order of battle - Wikipedia">
            <a:extLst>
              <a:ext uri="{FF2B5EF4-FFF2-40B4-BE49-F238E27FC236}">
                <a16:creationId xmlns:a16="http://schemas.microsoft.com/office/drawing/2014/main" id="{25D6E370-A4DF-DAF5-80A5-0B36C2F9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292" y="1981641"/>
            <a:ext cx="5802518" cy="409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05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RB OSN v praxi: silné a slabé stránky</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946768"/>
            <a:ext cx="11770189" cy="5778167"/>
          </a:xfrm>
        </p:spPr>
        <p:txBody>
          <a:bodyPr>
            <a:normAutofit/>
          </a:bodyPr>
          <a:lstStyle/>
          <a:p>
            <a:r>
              <a:rPr lang="cs-CZ" dirty="0"/>
              <a:t>Silné stránky:</a:t>
            </a:r>
          </a:p>
          <a:p>
            <a:pPr marL="342900" indent="-342900">
              <a:buFont typeface="Arial" panose="020B0604020202020204" pitchFamily="34" charset="0"/>
              <a:buChar char="•"/>
            </a:pPr>
            <a:r>
              <a:rPr lang="cs-CZ" b="0" dirty="0"/>
              <a:t>globální legitimita</a:t>
            </a:r>
          </a:p>
          <a:p>
            <a:pPr marL="342900" indent="-342900">
              <a:buFont typeface="Arial" panose="020B0604020202020204" pitchFamily="34" charset="0"/>
              <a:buChar char="•"/>
            </a:pPr>
            <a:r>
              <a:rPr lang="cs-CZ" b="0" dirty="0"/>
              <a:t>právní autorita závazných rezolucí</a:t>
            </a:r>
          </a:p>
          <a:p>
            <a:pPr marL="342900" indent="-342900">
              <a:buFont typeface="Arial" panose="020B0604020202020204" pitchFamily="34" charset="0"/>
              <a:buChar char="•"/>
            </a:pPr>
            <a:r>
              <a:rPr lang="cs-CZ" b="0" dirty="0"/>
              <a:t>schopnost koordinovat sankce</a:t>
            </a:r>
          </a:p>
          <a:p>
            <a:pPr marL="342900" indent="-342900">
              <a:buFont typeface="Arial" panose="020B0604020202020204" pitchFamily="34" charset="0"/>
              <a:buChar char="•"/>
            </a:pPr>
            <a:r>
              <a:rPr lang="cs-CZ" b="0" dirty="0"/>
              <a:t>fórum pro velmocenskou komunikaci i během krizí</a:t>
            </a:r>
          </a:p>
          <a:p>
            <a:endParaRPr lang="cs-CZ" dirty="0"/>
          </a:p>
          <a:p>
            <a:r>
              <a:rPr lang="cs-CZ" dirty="0"/>
              <a:t>Slabé stránky:</a:t>
            </a:r>
          </a:p>
          <a:p>
            <a:pPr marL="342900" indent="-342900">
              <a:buFont typeface="Arial" panose="020B0604020202020204" pitchFamily="34" charset="0"/>
              <a:buChar char="•"/>
            </a:pPr>
            <a:r>
              <a:rPr lang="cs-CZ" b="0" dirty="0"/>
              <a:t>veto a paralýza v konfliktech velmocenského zájmu</a:t>
            </a:r>
          </a:p>
          <a:p>
            <a:pPr marL="342900" indent="-342900">
              <a:buFont typeface="Arial" panose="020B0604020202020204" pitchFamily="34" charset="0"/>
              <a:buChar char="•"/>
            </a:pPr>
            <a:r>
              <a:rPr lang="cs-CZ" b="0" dirty="0"/>
              <a:t>selektivnost zásahů</a:t>
            </a:r>
          </a:p>
          <a:p>
            <a:pPr marL="342900" indent="-342900">
              <a:buFont typeface="Arial" panose="020B0604020202020204" pitchFamily="34" charset="0"/>
              <a:buChar char="•"/>
            </a:pPr>
            <a:r>
              <a:rPr lang="cs-CZ" b="0" dirty="0"/>
              <a:t>politizace rozhodování</a:t>
            </a:r>
          </a:p>
          <a:p>
            <a:pPr marL="342900" indent="-342900">
              <a:buFont typeface="Arial" panose="020B0604020202020204" pitchFamily="34" charset="0"/>
              <a:buChar char="•"/>
            </a:pPr>
            <a:r>
              <a:rPr lang="cs-CZ" b="0" dirty="0"/>
              <a:t>disproporce mezi mocenskou realitou a strukturou RB (zejména role stálých členů)</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23</a:t>
            </a:fld>
            <a:endParaRPr lang="cs-CZ" dirty="0"/>
          </a:p>
        </p:txBody>
      </p:sp>
    </p:spTree>
    <p:extLst>
      <p:ext uri="{BB962C8B-B14F-4D97-AF65-F5344CB8AC3E}">
        <p14:creationId xmlns:p14="http://schemas.microsoft.com/office/powerpoint/2010/main" val="225737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Závěr: Co si odnést</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1359462"/>
            <a:ext cx="11770189" cy="5365473"/>
          </a:xfrm>
        </p:spPr>
        <p:txBody>
          <a:bodyPr>
            <a:normAutofit/>
          </a:bodyPr>
          <a:lstStyle/>
          <a:p>
            <a:pPr marL="342900" indent="-342900">
              <a:buFont typeface="Arial" panose="020B0604020202020204" pitchFamily="34" charset="0"/>
              <a:buChar char="•"/>
            </a:pPr>
            <a:r>
              <a:rPr lang="cs-CZ" dirty="0"/>
              <a:t>Společnost národů představovala první moderní institucionalizovaný pokus o kolektivní bezpečnost.</a:t>
            </a:r>
          </a:p>
          <a:p>
            <a:pPr marL="342900" indent="-342900">
              <a:buFont typeface="Arial" panose="020B0604020202020204" pitchFamily="34" charset="0"/>
              <a:buChar char="•"/>
            </a:pPr>
            <a:r>
              <a:rPr lang="cs-CZ" dirty="0"/>
              <a:t>Její selhání ukázalo, že normy bez mocenské opory a politické vůle nestačí.</a:t>
            </a:r>
          </a:p>
          <a:p>
            <a:pPr marL="342900" indent="-342900">
              <a:buFont typeface="Arial" panose="020B0604020202020204" pitchFamily="34" charset="0"/>
              <a:buChar char="•"/>
            </a:pPr>
            <a:r>
              <a:rPr lang="cs-CZ" dirty="0"/>
              <a:t>OSN vznikla jako poučení z meziválečného období — zejména zapojením velmocí do centra rozhodování.</a:t>
            </a:r>
          </a:p>
          <a:p>
            <a:pPr marL="342900" indent="-342900">
              <a:buFont typeface="Arial" panose="020B0604020202020204" pitchFamily="34" charset="0"/>
              <a:buChar char="•"/>
            </a:pPr>
            <a:r>
              <a:rPr lang="cs-CZ" dirty="0"/>
              <a:t>Rada bezpečnosti OSN je zároveň největší silou i limitem systému kolektivní bezpečnosti po roce 1945.</a:t>
            </a:r>
          </a:p>
          <a:p>
            <a:pPr marL="342900" indent="-342900">
              <a:buFont typeface="Arial" panose="020B0604020202020204" pitchFamily="34" charset="0"/>
              <a:buChar char="•"/>
            </a:pPr>
            <a:r>
              <a:rPr lang="cs-CZ" dirty="0"/>
              <a:t>Debata o reformě OSN/RB je ve skutečnosti debatou o světovém rozložení moci.</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24</a:t>
            </a:fld>
            <a:endParaRPr lang="cs-CZ" dirty="0"/>
          </a:p>
        </p:txBody>
      </p:sp>
    </p:spTree>
    <p:extLst>
      <p:ext uri="{BB962C8B-B14F-4D97-AF65-F5344CB8AC3E}">
        <p14:creationId xmlns:p14="http://schemas.microsoft.com/office/powerpoint/2010/main" val="4119373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Diskusní otázky</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1359462"/>
            <a:ext cx="11770189" cy="5365473"/>
          </a:xfrm>
        </p:spPr>
        <p:txBody>
          <a:bodyPr>
            <a:normAutofit/>
          </a:bodyPr>
          <a:lstStyle/>
          <a:p>
            <a:pPr marL="342900" indent="-342900">
              <a:buFont typeface="Arial" panose="020B0604020202020204" pitchFamily="34" charset="0"/>
              <a:buChar char="•"/>
            </a:pPr>
            <a:r>
              <a:rPr lang="cs-CZ" dirty="0"/>
              <a:t>Je právo veta nutné zlo, nebo hlavní překážka kolektivní bezpečnosti?</a:t>
            </a:r>
          </a:p>
          <a:p>
            <a:pPr marL="342900" indent="-342900">
              <a:buFont typeface="Arial" panose="020B0604020202020204" pitchFamily="34" charset="0"/>
              <a:buChar char="•"/>
            </a:pPr>
            <a:r>
              <a:rPr lang="cs-CZ" dirty="0"/>
              <a:t>Může OSN fungovat efektivně bez reformy Rady bezpečnosti?</a:t>
            </a:r>
          </a:p>
          <a:p>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25</a:t>
            </a:fld>
            <a:endParaRPr lang="cs-CZ" dirty="0"/>
          </a:p>
        </p:txBody>
      </p:sp>
      <p:pic>
        <p:nvPicPr>
          <p:cNvPr id="20482" name="Picture 2" descr="The Permanent Five and the Veto Graph">
            <a:extLst>
              <a:ext uri="{FF2B5EF4-FFF2-40B4-BE49-F238E27FC236}">
                <a16:creationId xmlns:a16="http://schemas.microsoft.com/office/drawing/2014/main" id="{91940D1A-9A79-FF9D-FA65-AAFE062E6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263" y="2376745"/>
            <a:ext cx="5198894" cy="3899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8262DEB-9EEB-A067-8BA6-87144B9072A8}"/>
              </a:ext>
            </a:extLst>
          </p:cNvPr>
          <p:cNvSpPr txBox="1"/>
          <p:nvPr/>
        </p:nvSpPr>
        <p:spPr>
          <a:xfrm>
            <a:off x="535020" y="6426228"/>
            <a:ext cx="9854119" cy="369332"/>
          </a:xfrm>
          <a:prstGeom prst="rect">
            <a:avLst/>
          </a:prstGeom>
          <a:noFill/>
        </p:spPr>
        <p:txBody>
          <a:bodyPr wrap="square" rtlCol="0">
            <a:spAutoFit/>
          </a:bodyPr>
          <a:lstStyle/>
          <a:p>
            <a:r>
              <a:rPr lang="cs-CZ" dirty="0"/>
              <a:t>Zdroj z roku 2022: </a:t>
            </a:r>
            <a:r>
              <a:rPr lang="cs-CZ" dirty="0">
                <a:hlinkClick r:id="rId3"/>
              </a:rPr>
              <a:t>https://www.iiea.com/blog/called-to-account-the-permanent-five-and-the-veto</a:t>
            </a:r>
            <a:r>
              <a:rPr lang="cs-CZ" dirty="0"/>
              <a:t> </a:t>
            </a:r>
          </a:p>
        </p:txBody>
      </p:sp>
    </p:spTree>
    <p:extLst>
      <p:ext uri="{BB962C8B-B14F-4D97-AF65-F5344CB8AC3E}">
        <p14:creationId xmlns:p14="http://schemas.microsoft.com/office/powerpoint/2010/main" val="2830699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CEAFB1-E2B8-BA84-0ACB-68B3C350A40A}"/>
              </a:ext>
            </a:extLst>
          </p:cNvPr>
          <p:cNvSpPr>
            <a:spLocks noGrp="1"/>
          </p:cNvSpPr>
          <p:nvPr>
            <p:ph type="ctrTitle"/>
          </p:nvPr>
        </p:nvSpPr>
        <p:spPr/>
        <p:txBody>
          <a:bodyPr/>
          <a:lstStyle/>
          <a:p>
            <a:r>
              <a:rPr lang="en-US" dirty="0" err="1"/>
              <a:t>Děkuji</a:t>
            </a:r>
            <a:r>
              <a:rPr lang="en-US" dirty="0"/>
              <a:t> za </a:t>
            </a:r>
            <a:r>
              <a:rPr lang="en-US" dirty="0" err="1"/>
              <a:t>vaši</a:t>
            </a:r>
            <a:r>
              <a:rPr lang="en-US" dirty="0"/>
              <a:t> </a:t>
            </a:r>
            <a:r>
              <a:rPr lang="en-US" dirty="0" err="1"/>
              <a:t>pozornost</a:t>
            </a:r>
            <a:r>
              <a:rPr lang="en-US" dirty="0"/>
              <a:t>!</a:t>
            </a:r>
            <a:endParaRPr lang="cs-CZ" dirty="0"/>
          </a:p>
        </p:txBody>
      </p:sp>
      <p:sp>
        <p:nvSpPr>
          <p:cNvPr id="3" name="Podnadpis 2">
            <a:extLst>
              <a:ext uri="{FF2B5EF4-FFF2-40B4-BE49-F238E27FC236}">
                <a16:creationId xmlns:a16="http://schemas.microsoft.com/office/drawing/2014/main" id="{5115C93C-1606-C8BC-24B2-4C9D54334ADA}"/>
              </a:ext>
            </a:extLst>
          </p:cNvPr>
          <p:cNvSpPr>
            <a:spLocks noGrp="1"/>
          </p:cNvSpPr>
          <p:nvPr>
            <p:ph type="subTitle" idx="1"/>
          </p:nvPr>
        </p:nvSpPr>
        <p:spPr/>
        <p:txBody>
          <a:bodyPr/>
          <a:lstStyle/>
          <a:p>
            <a:r>
              <a:rPr lang="cs-CZ" dirty="0"/>
              <a:t>Jungmannova 17 | 110 00 Praha 1 | Česká republika</a:t>
            </a:r>
          </a:p>
        </p:txBody>
      </p:sp>
      <p:sp>
        <p:nvSpPr>
          <p:cNvPr id="5" name="Zástupný symbol pro číslo snímku 4">
            <a:extLst>
              <a:ext uri="{FF2B5EF4-FFF2-40B4-BE49-F238E27FC236}">
                <a16:creationId xmlns:a16="http://schemas.microsoft.com/office/drawing/2014/main" id="{53358B16-C9D6-E5F3-7FC0-84FE26E43BE5}"/>
              </a:ext>
            </a:extLst>
          </p:cNvPr>
          <p:cNvSpPr>
            <a:spLocks noGrp="1"/>
          </p:cNvSpPr>
          <p:nvPr>
            <p:ph type="sldNum" sz="quarter" idx="4294967295"/>
          </p:nvPr>
        </p:nvSpPr>
        <p:spPr>
          <a:xfrm>
            <a:off x="0" y="6416675"/>
            <a:ext cx="273050" cy="365125"/>
          </a:xfrm>
          <a:prstGeom prst="rect">
            <a:avLst/>
          </a:prstGeom>
        </p:spPr>
        <p:txBody>
          <a:bodyPr/>
          <a:lstStyle/>
          <a:p>
            <a:fld id="{5E608FB1-680A-4E9D-A95E-8C4CFA1B47E3}" type="slidenum">
              <a:rPr lang="cs-CZ" smtClean="0"/>
              <a:t>26</a:t>
            </a:fld>
            <a:endParaRPr lang="cs-CZ"/>
          </a:p>
        </p:txBody>
      </p:sp>
      <p:sp>
        <p:nvSpPr>
          <p:cNvPr id="6" name="Podnadpis 2">
            <a:extLst>
              <a:ext uri="{FF2B5EF4-FFF2-40B4-BE49-F238E27FC236}">
                <a16:creationId xmlns:a16="http://schemas.microsoft.com/office/drawing/2014/main" id="{E5515805-19B1-86D4-54C2-81A28FFB20B1}"/>
              </a:ext>
            </a:extLst>
          </p:cNvPr>
          <p:cNvSpPr txBox="1">
            <a:spLocks/>
          </p:cNvSpPr>
          <p:nvPr/>
        </p:nvSpPr>
        <p:spPr>
          <a:xfrm>
            <a:off x="650079" y="4211869"/>
            <a:ext cx="9422858" cy="5154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600" b="0" kern="1200">
                <a:solidFill>
                  <a:schemeClr val="bg1"/>
                </a:solidFill>
                <a:latin typeface="+mn-lt"/>
                <a:ea typeface="+mn-ea"/>
                <a:cs typeface="+mn-cs"/>
              </a:defRPr>
            </a:lvl1pPr>
            <a:lvl2pPr marL="457200" indent="0" algn="ctr" defTabSz="914400" rtl="0" eaLnBrk="1" latinLnBrk="0" hangingPunct="1">
              <a:lnSpc>
                <a:spcPct val="100000"/>
              </a:lnSpc>
              <a:spcBef>
                <a:spcPts val="8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10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8000"/>
              </a:lnSpc>
            </a:pPr>
            <a:r>
              <a:rPr lang="cs-CZ" dirty="0" err="1"/>
              <a:t>cevro.cz</a:t>
            </a:r>
            <a:endParaRPr lang="cs-CZ" dirty="0"/>
          </a:p>
        </p:txBody>
      </p:sp>
    </p:spTree>
    <p:extLst>
      <p:ext uri="{BB962C8B-B14F-4D97-AF65-F5344CB8AC3E}">
        <p14:creationId xmlns:p14="http://schemas.microsoft.com/office/powerpoint/2010/main" val="274397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Co je kolektivní bezpečnost?</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914400"/>
            <a:ext cx="11770189" cy="5810535"/>
          </a:xfrm>
        </p:spPr>
        <p:txBody>
          <a:bodyPr>
            <a:normAutofit/>
          </a:bodyPr>
          <a:lstStyle/>
          <a:p>
            <a:pPr marL="342900" indent="-342900">
              <a:buFont typeface="Arial" panose="020B0604020202020204" pitchFamily="34" charset="0"/>
              <a:buChar char="•"/>
            </a:pPr>
            <a:r>
              <a:rPr lang="cs-CZ" dirty="0"/>
              <a:t>Systém, v němž státy společně reagují proti agresorovi, protože útok na jednoho je vnímán jako hrozba pro všechny.</a:t>
            </a:r>
          </a:p>
          <a:p>
            <a:endParaRPr lang="cs-CZ" dirty="0"/>
          </a:p>
          <a:p>
            <a:pPr marL="342900" indent="-342900">
              <a:buFont typeface="Arial" panose="020B0604020202020204" pitchFamily="34" charset="0"/>
              <a:buChar char="•"/>
            </a:pPr>
            <a:r>
              <a:rPr lang="cs-CZ" dirty="0"/>
              <a:t>Klíčové znaky:</a:t>
            </a:r>
          </a:p>
          <a:p>
            <a:pPr marL="342900" lvl="1" indent="-342900">
              <a:buFont typeface="Arial" panose="020B0604020202020204" pitchFamily="34" charset="0"/>
              <a:buChar char="•"/>
            </a:pPr>
            <a:r>
              <a:rPr lang="cs-CZ" dirty="0"/>
              <a:t>univerzalita (ideálně zapojení všech/velké většiny států)</a:t>
            </a:r>
          </a:p>
          <a:p>
            <a:pPr marL="342900" lvl="1" indent="-342900">
              <a:buFont typeface="Arial" panose="020B0604020202020204" pitchFamily="34" charset="0"/>
              <a:buChar char="•"/>
            </a:pPr>
            <a:r>
              <a:rPr lang="cs-CZ" dirty="0"/>
              <a:t>závazek kolektivní reakce</a:t>
            </a:r>
          </a:p>
          <a:p>
            <a:pPr marL="342900" lvl="1" indent="-342900">
              <a:buFont typeface="Arial" panose="020B0604020202020204" pitchFamily="34" charset="0"/>
              <a:buChar char="•"/>
            </a:pPr>
            <a:r>
              <a:rPr lang="cs-CZ" dirty="0"/>
              <a:t>identifikace agresora</a:t>
            </a:r>
          </a:p>
          <a:p>
            <a:pPr marL="342900" lvl="1" indent="-342900">
              <a:buFont typeface="Arial" panose="020B0604020202020204" pitchFamily="34" charset="0"/>
              <a:buChar char="•"/>
            </a:pPr>
            <a:r>
              <a:rPr lang="cs-CZ" dirty="0"/>
              <a:t>prevence války skrze odstrašení a legitimitu</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3</a:t>
            </a:fld>
            <a:endParaRPr lang="cs-CZ" dirty="0"/>
          </a:p>
        </p:txBody>
      </p:sp>
      <p:pic>
        <p:nvPicPr>
          <p:cNvPr id="3074" name="Picture 2" descr="What Is Collective Security? Its Nature, Features, and Failure - HubPages">
            <a:extLst>
              <a:ext uri="{FF2B5EF4-FFF2-40B4-BE49-F238E27FC236}">
                <a16:creationId xmlns:a16="http://schemas.microsoft.com/office/drawing/2014/main" id="{56746A18-0D16-0403-0171-9D81EB38B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893" y="2401985"/>
            <a:ext cx="4108057" cy="410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94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Intelektuální a historické kořeny konceptu</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930584"/>
            <a:ext cx="5704885" cy="5794351"/>
          </a:xfrm>
        </p:spPr>
        <p:txBody>
          <a:bodyPr>
            <a:normAutofit/>
          </a:bodyPr>
          <a:lstStyle/>
          <a:p>
            <a:pPr marL="342900" indent="-342900">
              <a:buFont typeface="Arial" panose="020B0604020202020204" pitchFamily="34" charset="0"/>
              <a:buChar char="•"/>
            </a:pPr>
            <a:r>
              <a:rPr lang="cs-CZ" dirty="0"/>
              <a:t>Myšlenka omezení války v Evropě (koncert velmocí 19. století – předstupeň, ne plně kolektivní bezpečnost).</a:t>
            </a:r>
          </a:p>
          <a:p>
            <a:endParaRPr lang="cs-CZ" dirty="0"/>
          </a:p>
          <a:p>
            <a:pPr marL="342900" indent="-342900">
              <a:buFont typeface="Arial" panose="020B0604020202020204" pitchFamily="34" charset="0"/>
              <a:buChar char="•"/>
            </a:pPr>
            <a:r>
              <a:rPr lang="cs-CZ" dirty="0"/>
              <a:t>Zkušenost 1. světové války → tlak na institucionalizaci míru.</a:t>
            </a:r>
          </a:p>
          <a:p>
            <a:endParaRPr lang="cs-CZ" dirty="0"/>
          </a:p>
          <a:p>
            <a:pPr marL="342900" indent="-342900">
              <a:buFont typeface="Arial" panose="020B0604020202020204" pitchFamily="34" charset="0"/>
              <a:buChar char="•"/>
            </a:pPr>
            <a:r>
              <a:rPr lang="cs-CZ" b="1" dirty="0"/>
              <a:t>Wilsonův idealismus</a:t>
            </a:r>
            <a:r>
              <a:rPr lang="cs-CZ" dirty="0"/>
              <a:t> a „nová diplomacie“.</a:t>
            </a:r>
          </a:p>
          <a:p>
            <a:endParaRPr lang="cs-CZ" dirty="0"/>
          </a:p>
          <a:p>
            <a:pPr marL="342900" indent="-342900">
              <a:buFont typeface="Arial" panose="020B0604020202020204" pitchFamily="34" charset="0"/>
              <a:buChar char="•"/>
            </a:pPr>
            <a:r>
              <a:rPr lang="cs-CZ" dirty="0"/>
              <a:t>Představa, že právo a instituce mohou omezit mocenskou politiku.</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4</a:t>
            </a:fld>
            <a:endParaRPr lang="cs-CZ" dirty="0"/>
          </a:p>
        </p:txBody>
      </p:sp>
      <p:pic>
        <p:nvPicPr>
          <p:cNvPr id="4098" name="Picture 2" descr="Heritage Images Print: Blowing Bubbles, 1919. Art Prints, Posters &amp; Puzzles  from Heritage Images">
            <a:extLst>
              <a:ext uri="{FF2B5EF4-FFF2-40B4-BE49-F238E27FC236}">
                <a16:creationId xmlns:a16="http://schemas.microsoft.com/office/drawing/2014/main" id="{28608264-A045-B93C-A97C-CA31F91AB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288" y="787643"/>
            <a:ext cx="5393040" cy="593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739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Kontext vzniku Společnosti národů</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1359462"/>
            <a:ext cx="5745345" cy="5365473"/>
          </a:xfrm>
        </p:spPr>
        <p:txBody>
          <a:bodyPr>
            <a:normAutofit/>
          </a:bodyPr>
          <a:lstStyle/>
          <a:p>
            <a:pPr marL="342900" indent="-342900">
              <a:buFont typeface="Arial" panose="020B0604020202020204" pitchFamily="34" charset="0"/>
              <a:buChar char="•"/>
            </a:pPr>
            <a:r>
              <a:rPr lang="cs-CZ" dirty="0"/>
              <a:t>Devastace po 1. světové války (1914–1918).</a:t>
            </a:r>
          </a:p>
          <a:p>
            <a:pPr marL="342900" indent="-342900">
              <a:buFont typeface="Arial" panose="020B0604020202020204" pitchFamily="34" charset="0"/>
              <a:buChar char="•"/>
            </a:pPr>
            <a:r>
              <a:rPr lang="cs-CZ" dirty="0"/>
              <a:t>Pařížská mírová konference (1919–1920).</a:t>
            </a:r>
          </a:p>
          <a:p>
            <a:pPr marL="342900" indent="-342900">
              <a:buFont typeface="Arial" panose="020B0604020202020204" pitchFamily="34" charset="0"/>
              <a:buChar char="•"/>
            </a:pPr>
            <a:r>
              <a:rPr lang="cs-CZ" dirty="0"/>
              <a:t>Versailleský systém.</a:t>
            </a:r>
          </a:p>
          <a:p>
            <a:pPr marL="342900" indent="-342900">
              <a:buFont typeface="Arial" panose="020B0604020202020204" pitchFamily="34" charset="0"/>
              <a:buChar char="•"/>
            </a:pPr>
            <a:r>
              <a:rPr lang="cs-CZ" dirty="0"/>
              <a:t>Snaha zabránit opakování „totální“ války.</a:t>
            </a:r>
          </a:p>
          <a:p>
            <a:pPr marL="342900" indent="-342900">
              <a:buFont typeface="Arial" panose="020B0604020202020204" pitchFamily="34" charset="0"/>
              <a:buChar char="•"/>
            </a:pPr>
            <a:r>
              <a:rPr lang="cs-CZ" dirty="0"/>
              <a:t>SN jako první systematický pokus o institucionální kolektivní bezpečnost.</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5</a:t>
            </a:fld>
            <a:endParaRPr lang="cs-CZ" dirty="0"/>
          </a:p>
        </p:txBody>
      </p:sp>
      <p:pic>
        <p:nvPicPr>
          <p:cNvPr id="5122" name="Picture 2" descr="World War I in Photos: Introduction - The Atlantic">
            <a:extLst>
              <a:ext uri="{FF2B5EF4-FFF2-40B4-BE49-F238E27FC236}">
                <a16:creationId xmlns:a16="http://schemas.microsoft.com/office/drawing/2014/main" id="{A747769D-053B-05CE-09E9-DC0CD14DB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562" y="1830157"/>
            <a:ext cx="5969438" cy="442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1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Společnost národů: cíle a principy</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50" y="1003412"/>
            <a:ext cx="6004290" cy="5721523"/>
          </a:xfrm>
        </p:spPr>
        <p:txBody>
          <a:bodyPr>
            <a:normAutofit/>
          </a:bodyPr>
          <a:lstStyle/>
          <a:p>
            <a:r>
              <a:rPr lang="cs-CZ" dirty="0"/>
              <a:t>Hlavní cíle SN:</a:t>
            </a:r>
          </a:p>
          <a:p>
            <a:pPr marL="342900" indent="-342900">
              <a:buFont typeface="Arial" panose="020B0604020202020204" pitchFamily="34" charset="0"/>
              <a:buChar char="•"/>
            </a:pPr>
            <a:r>
              <a:rPr lang="cs-CZ" dirty="0"/>
              <a:t>prevence války</a:t>
            </a:r>
          </a:p>
          <a:p>
            <a:pPr marL="342900" indent="-342900">
              <a:buFont typeface="Arial" panose="020B0604020202020204" pitchFamily="34" charset="0"/>
              <a:buChar char="•"/>
            </a:pPr>
            <a:r>
              <a:rPr lang="cs-CZ" dirty="0"/>
              <a:t>kolektivní bezpečnost</a:t>
            </a:r>
          </a:p>
          <a:p>
            <a:pPr marL="342900" indent="-342900">
              <a:buFont typeface="Arial" panose="020B0604020202020204" pitchFamily="34" charset="0"/>
              <a:buChar char="•"/>
            </a:pPr>
            <a:r>
              <a:rPr lang="cs-CZ" dirty="0"/>
              <a:t>odzbrojení</a:t>
            </a:r>
          </a:p>
          <a:p>
            <a:pPr marL="342900" indent="-342900">
              <a:buFont typeface="Arial" panose="020B0604020202020204" pitchFamily="34" charset="0"/>
              <a:buChar char="•"/>
            </a:pPr>
            <a:r>
              <a:rPr lang="cs-CZ" dirty="0"/>
              <a:t>řešení sporů arbitráží / jednáním</a:t>
            </a:r>
          </a:p>
          <a:p>
            <a:pPr marL="342900" indent="-342900">
              <a:buFont typeface="Arial" panose="020B0604020202020204" pitchFamily="34" charset="0"/>
              <a:buChar char="•"/>
            </a:pPr>
            <a:r>
              <a:rPr lang="cs-CZ" dirty="0"/>
              <a:t>podpora mezinárodní spolupráce</a:t>
            </a:r>
          </a:p>
          <a:p>
            <a:endParaRPr lang="cs-CZ" dirty="0"/>
          </a:p>
          <a:p>
            <a:r>
              <a:rPr lang="cs-CZ" dirty="0"/>
              <a:t>Principy:</a:t>
            </a:r>
          </a:p>
          <a:p>
            <a:pPr marL="342900" indent="-342900">
              <a:buFont typeface="Arial" panose="020B0604020202020204" pitchFamily="34" charset="0"/>
              <a:buChar char="•"/>
            </a:pPr>
            <a:r>
              <a:rPr lang="cs-CZ" b="0" dirty="0"/>
              <a:t>respekt k územní integritě a politické nezávislosti</a:t>
            </a:r>
          </a:p>
          <a:p>
            <a:pPr marL="342900" indent="-342900">
              <a:buFont typeface="Arial" panose="020B0604020202020204" pitchFamily="34" charset="0"/>
              <a:buChar char="•"/>
            </a:pPr>
            <a:r>
              <a:rPr lang="cs-CZ" b="0" dirty="0"/>
              <a:t>závazek předkládat spory k mírovému řešení</a:t>
            </a:r>
          </a:p>
          <a:p>
            <a:pPr marL="342900" indent="-342900">
              <a:buFont typeface="Arial" panose="020B0604020202020204" pitchFamily="34" charset="0"/>
              <a:buChar char="•"/>
            </a:pPr>
            <a:r>
              <a:rPr lang="cs-CZ" b="0" dirty="0"/>
              <a:t>sankce vůči agresorovi (teoreticky)</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6</a:t>
            </a:fld>
            <a:endParaRPr lang="cs-CZ" dirty="0"/>
          </a:p>
        </p:txBody>
      </p:sp>
      <p:pic>
        <p:nvPicPr>
          <p:cNvPr id="6146" name="Picture 2" descr="League of Nations">
            <a:extLst>
              <a:ext uri="{FF2B5EF4-FFF2-40B4-BE49-F238E27FC236}">
                <a16:creationId xmlns:a16="http://schemas.microsoft.com/office/drawing/2014/main" id="{CF5A36CC-03C7-99CC-18D0-EFC6DEA1C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253" y="1003412"/>
            <a:ext cx="5840747" cy="477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26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Institucionální struktura Společnosti národů</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49" y="1359462"/>
            <a:ext cx="11770189" cy="5365473"/>
          </a:xfrm>
        </p:spPr>
        <p:txBody>
          <a:bodyPr>
            <a:normAutofit/>
          </a:bodyPr>
          <a:lstStyle/>
          <a:p>
            <a:r>
              <a:rPr lang="cs-CZ" dirty="0"/>
              <a:t>Hlavní orgány:</a:t>
            </a:r>
          </a:p>
          <a:p>
            <a:pPr marL="342900" indent="-342900">
              <a:buFont typeface="Arial" panose="020B0604020202020204" pitchFamily="34" charset="0"/>
              <a:buChar char="•"/>
            </a:pPr>
            <a:r>
              <a:rPr lang="cs-CZ" dirty="0"/>
              <a:t>Shromáždění – celkem 63 zemí</a:t>
            </a:r>
          </a:p>
          <a:p>
            <a:pPr marL="342900" indent="-342900">
              <a:buFont typeface="Arial" panose="020B0604020202020204" pitchFamily="34" charset="0"/>
              <a:buChar char="•"/>
            </a:pPr>
            <a:r>
              <a:rPr lang="cs-CZ" dirty="0"/>
              <a:t>Rada </a:t>
            </a:r>
          </a:p>
          <a:p>
            <a:pPr marL="342900" indent="-342900">
              <a:buFont typeface="Arial" panose="020B0604020202020204" pitchFamily="34" charset="0"/>
              <a:buChar char="•"/>
            </a:pPr>
            <a:r>
              <a:rPr lang="cs-CZ" dirty="0"/>
              <a:t>Sekretariát</a:t>
            </a:r>
          </a:p>
          <a:p>
            <a:pPr marL="342900" indent="-342900">
              <a:buFont typeface="Arial" panose="020B0604020202020204" pitchFamily="34" charset="0"/>
              <a:buChar char="•"/>
            </a:pPr>
            <a:r>
              <a:rPr lang="cs-CZ" dirty="0"/>
              <a:t>Navázané instituce: např. Stálý dvůr mezinárodní spravedlnosti – </a:t>
            </a:r>
            <a:r>
              <a:rPr lang="cs-CZ" dirty="0" err="1"/>
              <a:t>Hague</a:t>
            </a:r>
            <a:endParaRPr lang="cs-CZ" dirty="0"/>
          </a:p>
          <a:p>
            <a:endParaRPr lang="cs-CZ" dirty="0"/>
          </a:p>
          <a:p>
            <a:r>
              <a:rPr lang="cs-CZ" dirty="0"/>
              <a:t>Charakteristika:</a:t>
            </a:r>
          </a:p>
          <a:p>
            <a:pPr marL="342900" indent="-342900">
              <a:buFont typeface="Arial" panose="020B0604020202020204" pitchFamily="34" charset="0"/>
              <a:buChar char="•"/>
            </a:pPr>
            <a:r>
              <a:rPr lang="cs-CZ" b="0" dirty="0"/>
              <a:t>mezivládní organizace</a:t>
            </a:r>
          </a:p>
          <a:p>
            <a:pPr marL="342900" indent="-342900">
              <a:buFont typeface="Arial" panose="020B0604020202020204" pitchFamily="34" charset="0"/>
              <a:buChar char="•"/>
            </a:pPr>
            <a:r>
              <a:rPr lang="cs-CZ" b="0" dirty="0"/>
              <a:t>důraz na konsensus/jednomyslnost</a:t>
            </a:r>
          </a:p>
          <a:p>
            <a:pPr marL="342900" indent="-342900">
              <a:buFont typeface="Arial" panose="020B0604020202020204" pitchFamily="34" charset="0"/>
              <a:buChar char="•"/>
            </a:pPr>
            <a:r>
              <a:rPr lang="cs-CZ" b="0" dirty="0"/>
              <a:t>omezené donucovací prostředky</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7</a:t>
            </a:fld>
            <a:endParaRPr lang="cs-CZ" dirty="0"/>
          </a:p>
        </p:txBody>
      </p:sp>
    </p:spTree>
    <p:extLst>
      <p:ext uri="{BB962C8B-B14F-4D97-AF65-F5344CB8AC3E}">
        <p14:creationId xmlns:p14="http://schemas.microsoft.com/office/powerpoint/2010/main" val="578437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Jak měla fungovat kolektivní bezpečnost v SN?</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50" y="1359462"/>
            <a:ext cx="6376524" cy="5365473"/>
          </a:xfrm>
        </p:spPr>
        <p:txBody>
          <a:bodyPr>
            <a:normAutofit lnSpcReduction="10000"/>
          </a:bodyPr>
          <a:lstStyle/>
          <a:p>
            <a:r>
              <a:rPr lang="cs-CZ" dirty="0"/>
              <a:t>Mechanismus:</a:t>
            </a:r>
          </a:p>
          <a:p>
            <a:pPr marL="342900" indent="-342900">
              <a:buFont typeface="Arial" panose="020B0604020202020204" pitchFamily="34" charset="0"/>
              <a:buChar char="•"/>
            </a:pPr>
            <a:r>
              <a:rPr lang="cs-CZ" dirty="0"/>
              <a:t>vznik sporu mezi státy</a:t>
            </a:r>
          </a:p>
          <a:p>
            <a:pPr marL="342900" indent="-342900">
              <a:buFont typeface="Arial" panose="020B0604020202020204" pitchFamily="34" charset="0"/>
              <a:buChar char="•"/>
            </a:pPr>
            <a:r>
              <a:rPr lang="cs-CZ" dirty="0"/>
              <a:t>povinnost řešit spor mírově (jednání, arbitráž)</a:t>
            </a:r>
          </a:p>
          <a:p>
            <a:pPr marL="342900" indent="-342900">
              <a:buFont typeface="Arial" panose="020B0604020202020204" pitchFamily="34" charset="0"/>
              <a:buChar char="•"/>
            </a:pPr>
            <a:r>
              <a:rPr lang="cs-CZ" dirty="0"/>
              <a:t>zákaz okamžitého použití síly</a:t>
            </a:r>
          </a:p>
          <a:p>
            <a:pPr marL="342900" indent="-342900">
              <a:buFont typeface="Arial" panose="020B0604020202020204" pitchFamily="34" charset="0"/>
              <a:buChar char="•"/>
            </a:pPr>
            <a:r>
              <a:rPr lang="cs-CZ" dirty="0"/>
              <a:t>při agresi možnost sankcí (ekonomické, politické)</a:t>
            </a:r>
          </a:p>
          <a:p>
            <a:pPr marL="342900" indent="-342900">
              <a:buFont typeface="Arial" panose="020B0604020202020204" pitchFamily="34" charset="0"/>
              <a:buChar char="•"/>
            </a:pPr>
            <a:r>
              <a:rPr lang="cs-CZ" dirty="0"/>
              <a:t>kolektivní tlak na agresora</a:t>
            </a:r>
          </a:p>
          <a:p>
            <a:pPr marL="342900" indent="-342900">
              <a:buFont typeface="Arial" panose="020B0604020202020204" pitchFamily="34" charset="0"/>
              <a:buChar char="•"/>
            </a:pPr>
            <a:endParaRPr lang="cs-CZ" dirty="0"/>
          </a:p>
          <a:p>
            <a:r>
              <a:rPr lang="cs-CZ" dirty="0"/>
              <a:t>Problém v praxi:</a:t>
            </a:r>
          </a:p>
          <a:p>
            <a:pPr marL="342900" indent="-342900">
              <a:buFont typeface="Arial" panose="020B0604020202020204" pitchFamily="34" charset="0"/>
              <a:buChar char="•"/>
            </a:pPr>
            <a:r>
              <a:rPr lang="cs-CZ" b="0" dirty="0"/>
              <a:t>nejasná identifikace agresora</a:t>
            </a:r>
          </a:p>
          <a:p>
            <a:pPr marL="342900" indent="-342900">
              <a:buFont typeface="Arial" panose="020B0604020202020204" pitchFamily="34" charset="0"/>
              <a:buChar char="•"/>
            </a:pPr>
            <a:r>
              <a:rPr lang="cs-CZ" b="0" dirty="0"/>
              <a:t>politická neochota členských států nést náklady</a:t>
            </a:r>
          </a:p>
          <a:p>
            <a:pPr marL="342900" indent="-342900">
              <a:buFont typeface="Arial" panose="020B0604020202020204" pitchFamily="34" charset="0"/>
              <a:buChar char="•"/>
            </a:pPr>
            <a:r>
              <a:rPr lang="cs-CZ" b="0" dirty="0"/>
              <a:t>chybějící vlastní ozbrojená síla</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8</a:t>
            </a:fld>
            <a:endParaRPr lang="cs-CZ" dirty="0"/>
          </a:p>
        </p:txBody>
      </p:sp>
      <p:pic>
        <p:nvPicPr>
          <p:cNvPr id="7170" name="Picture 2" descr="The League of Nations">
            <a:extLst>
              <a:ext uri="{FF2B5EF4-FFF2-40B4-BE49-F238E27FC236}">
                <a16:creationId xmlns:a16="http://schemas.microsoft.com/office/drawing/2014/main" id="{8A65F387-E228-D34E-4993-D9EA4DEF2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204" y="1866892"/>
            <a:ext cx="5154796" cy="339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846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A6B59-D717-57FD-B01E-B11C821CF7ED}"/>
              </a:ext>
            </a:extLst>
          </p:cNvPr>
          <p:cNvSpPr>
            <a:spLocks noGrp="1"/>
          </p:cNvSpPr>
          <p:nvPr>
            <p:ph type="title"/>
          </p:nvPr>
        </p:nvSpPr>
        <p:spPr>
          <a:xfrm>
            <a:off x="87457" y="247106"/>
            <a:ext cx="11946699" cy="867861"/>
          </a:xfrm>
        </p:spPr>
        <p:txBody>
          <a:bodyPr/>
          <a:lstStyle/>
          <a:p>
            <a:r>
              <a:rPr lang="cs-CZ" b="1" dirty="0"/>
              <a:t>Slabiny SN už při vzniku</a:t>
            </a:r>
          </a:p>
        </p:txBody>
      </p:sp>
      <p:sp>
        <p:nvSpPr>
          <p:cNvPr id="3" name="Zástupný obsah 2">
            <a:extLst>
              <a:ext uri="{FF2B5EF4-FFF2-40B4-BE49-F238E27FC236}">
                <a16:creationId xmlns:a16="http://schemas.microsoft.com/office/drawing/2014/main" id="{5A7723C1-3131-0E5D-32D7-F35347D9BF3D}"/>
              </a:ext>
            </a:extLst>
          </p:cNvPr>
          <p:cNvSpPr>
            <a:spLocks noGrp="1"/>
          </p:cNvSpPr>
          <p:nvPr>
            <p:ph sz="half" idx="1"/>
          </p:nvPr>
        </p:nvSpPr>
        <p:spPr>
          <a:xfrm>
            <a:off x="153750" y="1359462"/>
            <a:ext cx="6392708" cy="5365473"/>
          </a:xfrm>
        </p:spPr>
        <p:txBody>
          <a:bodyPr>
            <a:normAutofit/>
          </a:bodyPr>
          <a:lstStyle/>
          <a:p>
            <a:r>
              <a:rPr lang="cs-CZ" dirty="0"/>
              <a:t>Strukturální problémy:</a:t>
            </a:r>
          </a:p>
          <a:p>
            <a:pPr marL="342900" indent="-342900">
              <a:buFont typeface="Arial" panose="020B0604020202020204" pitchFamily="34" charset="0"/>
              <a:buChar char="•"/>
            </a:pPr>
            <a:r>
              <a:rPr lang="cs-CZ" dirty="0"/>
              <a:t>USA nevstoupily (ač byly klíčovým iniciátorem myšlenky)</a:t>
            </a:r>
          </a:p>
          <a:p>
            <a:pPr marL="342900" indent="-342900">
              <a:buFont typeface="Arial" panose="020B0604020202020204" pitchFamily="34" charset="0"/>
              <a:buChar char="•"/>
            </a:pPr>
            <a:r>
              <a:rPr lang="cs-CZ" dirty="0"/>
              <a:t>Německo a SSSR zpočátku mimo systém (později proměnlivě)</a:t>
            </a:r>
          </a:p>
          <a:p>
            <a:pPr marL="342900" indent="-342900">
              <a:buFont typeface="Arial" panose="020B0604020202020204" pitchFamily="34" charset="0"/>
              <a:buChar char="•"/>
            </a:pPr>
            <a:r>
              <a:rPr lang="cs-CZ" dirty="0"/>
              <a:t>závislost na vůli velmocí (zejm. Británie a Francie)</a:t>
            </a:r>
          </a:p>
          <a:p>
            <a:pPr marL="342900" indent="-342900">
              <a:buFont typeface="Arial" panose="020B0604020202020204" pitchFamily="34" charset="0"/>
              <a:buChar char="•"/>
            </a:pPr>
            <a:r>
              <a:rPr lang="cs-CZ" dirty="0"/>
              <a:t>rozhodování často jednomyslností → paralýza</a:t>
            </a:r>
          </a:p>
          <a:p>
            <a:pPr marL="342900" indent="-342900">
              <a:buFont typeface="Arial" panose="020B0604020202020204" pitchFamily="34" charset="0"/>
              <a:buChar char="•"/>
            </a:pPr>
            <a:r>
              <a:rPr lang="cs-CZ" dirty="0"/>
              <a:t>absence účinné vojenské složky</a:t>
            </a:r>
          </a:p>
          <a:p>
            <a:pPr marL="342900" indent="-342900">
              <a:buFont typeface="Arial" panose="020B0604020202020204" pitchFamily="34" charset="0"/>
              <a:buChar char="•"/>
            </a:pPr>
            <a:endParaRPr lang="cs-CZ" dirty="0"/>
          </a:p>
        </p:txBody>
      </p:sp>
      <p:sp>
        <p:nvSpPr>
          <p:cNvPr id="6" name="Zástupný symbol pro číslo snímku 5">
            <a:extLst>
              <a:ext uri="{FF2B5EF4-FFF2-40B4-BE49-F238E27FC236}">
                <a16:creationId xmlns:a16="http://schemas.microsoft.com/office/drawing/2014/main" id="{DC6BE7F0-71B4-C535-EBCB-C954DF70A9EB}"/>
              </a:ext>
            </a:extLst>
          </p:cNvPr>
          <p:cNvSpPr>
            <a:spLocks noGrp="1"/>
          </p:cNvSpPr>
          <p:nvPr>
            <p:ph type="sldNum" sz="quarter" idx="12"/>
          </p:nvPr>
        </p:nvSpPr>
        <p:spPr/>
        <p:txBody>
          <a:bodyPr/>
          <a:lstStyle/>
          <a:p>
            <a:fld id="{5E608FB1-680A-4E9D-A95E-8C4CFA1B47E3}" type="slidenum">
              <a:rPr lang="cs-CZ" smtClean="0"/>
              <a:pPr/>
              <a:t>9</a:t>
            </a:fld>
            <a:endParaRPr lang="cs-CZ" dirty="0"/>
          </a:p>
        </p:txBody>
      </p:sp>
      <p:pic>
        <p:nvPicPr>
          <p:cNvPr id="8194" name="Picture 2" descr="Weaknesses in the foundation and structure of the League of Nations | MR  ALLSOP HISTORY . COM">
            <a:extLst>
              <a:ext uri="{FF2B5EF4-FFF2-40B4-BE49-F238E27FC236}">
                <a16:creationId xmlns:a16="http://schemas.microsoft.com/office/drawing/2014/main" id="{0B461E77-0D39-AE77-198B-EE11C06E0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4739" y="4295834"/>
            <a:ext cx="3519287" cy="24911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eaknesses/Failures - The League of Failure">
            <a:extLst>
              <a:ext uri="{FF2B5EF4-FFF2-40B4-BE49-F238E27FC236}">
                <a16:creationId xmlns:a16="http://schemas.microsoft.com/office/drawing/2014/main" id="{9DD89A64-971A-B4EF-75F0-32F8CA489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56" y="66534"/>
            <a:ext cx="33401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766060"/>
      </p:ext>
    </p:extLst>
  </p:cSld>
  <p:clrMapOvr>
    <a:masterClrMapping/>
  </p:clrMapOvr>
</p:sld>
</file>

<file path=ppt/theme/theme1.xml><?xml version="1.0" encoding="utf-8"?>
<a:theme xmlns:a="http://schemas.openxmlformats.org/drawingml/2006/main" name="Motiv Office">
  <a:themeElements>
    <a:clrScheme name="CEVRO">
      <a:dk1>
        <a:srgbClr val="000000"/>
      </a:dk1>
      <a:lt1>
        <a:srgbClr val="FFFFFF"/>
      </a:lt1>
      <a:dk2>
        <a:srgbClr val="575756"/>
      </a:dk2>
      <a:lt2>
        <a:srgbClr val="E7E6E6"/>
      </a:lt2>
      <a:accent1>
        <a:srgbClr val="50386F"/>
      </a:accent1>
      <a:accent2>
        <a:srgbClr val="50386F"/>
      </a:accent2>
      <a:accent3>
        <a:srgbClr val="EA8B2D"/>
      </a:accent3>
      <a:accent4>
        <a:srgbClr val="EA8B2D"/>
      </a:accent4>
      <a:accent5>
        <a:srgbClr val="E9E9E9"/>
      </a:accent5>
      <a:accent6>
        <a:srgbClr val="D2D2D2"/>
      </a:accent6>
      <a:hlink>
        <a:srgbClr val="0563C1"/>
      </a:hlink>
      <a:folHlink>
        <a:srgbClr val="954F72"/>
      </a:folHlink>
    </a:clrScheme>
    <a:fontScheme name="Cevr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VRO_prezentace" id="{485F1B51-4886-4BEE-9303-EA422C81D8B6}" vid="{D8B64059-E0AD-44A6-B997-6DC8C4E55893}"/>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BAB6EA75DC9234BB8F7FC7985B6540D" ma:contentTypeVersion="17" ma:contentTypeDescription="Vytvoří nový dokument" ma:contentTypeScope="" ma:versionID="802e1200a6f1edf4a5c0acec655da554">
  <xsd:schema xmlns:xsd="http://www.w3.org/2001/XMLSchema" xmlns:xs="http://www.w3.org/2001/XMLSchema" xmlns:p="http://schemas.microsoft.com/office/2006/metadata/properties" xmlns:ns2="08506671-b2d8-4009-9f63-6b725a8908a0" xmlns:ns3="c96b063f-72a7-4d2b-b06d-4ecda669bddf" targetNamespace="http://schemas.microsoft.com/office/2006/metadata/properties" ma:root="true" ma:fieldsID="643927d2b1d20851b2bc9ade87ce8cba" ns2:_="" ns3:_="">
    <xsd:import namespace="08506671-b2d8-4009-9f63-6b725a8908a0"/>
    <xsd:import namespace="c96b063f-72a7-4d2b-b06d-4ecda669bd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506671-b2d8-4009-9f63-6b725a8908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Značky obrázků" ma:readOnly="false" ma:fieldId="{5cf76f15-5ced-4ddc-b409-7134ff3c332f}" ma:taxonomyMulti="true" ma:sspId="b6f0447c-396c-41cb-bb8f-c4232058b8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6b063f-72a7-4d2b-b06d-4ecda669bddf" elementFormDefault="qualified">
    <xsd:import namespace="http://schemas.microsoft.com/office/2006/documentManagement/types"/>
    <xsd:import namespace="http://schemas.microsoft.com/office/infopath/2007/PartnerControls"/>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element name="TaxCatchAll" ma:index="23" nillable="true" ma:displayName="Taxonomy Catch All Column" ma:hidden="true" ma:list="{a366da5d-a729-4ea0-a3c6-0f5c6526b4ca}" ma:internalName="TaxCatchAll" ma:showField="CatchAllData" ma:web="c96b063f-72a7-4d2b-b06d-4ecda669bd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F6AD68-1977-4ED0-9D33-7965F88689BF}">
  <ds:schemaRefs>
    <ds:schemaRef ds:uri="http://schemas.microsoft.com/sharepoint/v3/contenttype/forms"/>
  </ds:schemaRefs>
</ds:datastoreItem>
</file>

<file path=customXml/itemProps2.xml><?xml version="1.0" encoding="utf-8"?>
<ds:datastoreItem xmlns:ds="http://schemas.openxmlformats.org/officeDocument/2006/customXml" ds:itemID="{992CE057-8B81-4FF9-B431-B5860F0462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506671-b2d8-4009-9f63-6b725a8908a0"/>
    <ds:schemaRef ds:uri="c96b063f-72a7-4d2b-b06d-4ecda669bd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9434</TotalTime>
  <Words>1245</Words>
  <Application>Microsoft Macintosh PowerPoint</Application>
  <PresentationFormat>Širokoúhlá obrazovka</PresentationFormat>
  <Paragraphs>233</Paragraphs>
  <Slides>26</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26</vt:i4>
      </vt:variant>
    </vt:vector>
  </HeadingPairs>
  <TitlesOfParts>
    <vt:vector size="31" baseType="lpstr">
      <vt:lpstr>Aptos</vt:lpstr>
      <vt:lpstr>Arial</vt:lpstr>
      <vt:lpstr>Calibri</vt:lpstr>
      <vt:lpstr>Open Sans</vt:lpstr>
      <vt:lpstr>Motiv Office</vt:lpstr>
      <vt:lpstr>První moderní pokus o kolektivní bezpečnost – Společnost národů. Systém OSN po roce 1945 (založení OSN, Rada bezpečnosti OSN)</vt:lpstr>
      <vt:lpstr>Obsah dnešní hodiny</vt:lpstr>
      <vt:lpstr>Co je kolektivní bezpečnost?</vt:lpstr>
      <vt:lpstr>Intelektuální a historické kořeny konceptu</vt:lpstr>
      <vt:lpstr>Kontext vzniku Společnosti národů</vt:lpstr>
      <vt:lpstr>Společnost národů: cíle a principy</vt:lpstr>
      <vt:lpstr>Institucionální struktura Společnosti národů</vt:lpstr>
      <vt:lpstr>Jak měla fungovat kolektivní bezpečnost v SN?</vt:lpstr>
      <vt:lpstr>Slabiny SN už při vzniku</vt:lpstr>
      <vt:lpstr>Dílčí úspěchy</vt:lpstr>
      <vt:lpstr>Přechod ke krizi: 30. léta a revizionismus</vt:lpstr>
      <vt:lpstr>Případová studie 1: Mandžusko (1931)</vt:lpstr>
      <vt:lpstr>Případová studie 2: Itálie vs. Etiopie (1935–1936)</vt:lpstr>
      <vt:lpstr>Proč Společnost národů selhala?</vt:lpstr>
      <vt:lpstr>Přechod: Od selhání SN k OSN</vt:lpstr>
      <vt:lpstr>Vznik OSN po roce 1945</vt:lpstr>
      <vt:lpstr>Cíle a principy OSN (Charta OSN)</vt:lpstr>
      <vt:lpstr>Hlavní orgány OSN</vt:lpstr>
      <vt:lpstr>Prezentace aplikace PowerPoint</vt:lpstr>
      <vt:lpstr>Rada bezpečnosti OSN: složení a role</vt:lpstr>
      <vt:lpstr>Možnosti rb při řešení konfliktů - kapitoly Charty</vt:lpstr>
      <vt:lpstr>Historicky 2 operace pod hlavičkou kapitoly VII. </vt:lpstr>
      <vt:lpstr>RB OSN v praxi: silné a slabé stránky</vt:lpstr>
      <vt:lpstr>Závěr: Co si odnést</vt:lpstr>
      <vt:lpstr>Diskusní otázky</vt:lpstr>
      <vt:lpstr>Děkuji za vaši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TITLE,  MAXIMUM FIVE LINES,   LIGNED BOTTOM LEFT,  NO HYPHENATION</dc:title>
  <dc:creator>OBROVÁ Michaela</dc:creator>
  <cp:lastModifiedBy>Microsoft Office User</cp:lastModifiedBy>
  <cp:revision>144</cp:revision>
  <dcterms:created xsi:type="dcterms:W3CDTF">2025-01-18T09:44:04Z</dcterms:created>
  <dcterms:modified xsi:type="dcterms:W3CDTF">2026-02-25T08:34:27Z</dcterms:modified>
</cp:coreProperties>
</file>