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3"/>
  </p:sldMasterIdLst>
  <p:notesMasterIdLst>
    <p:notesMasterId r:id="rId26"/>
  </p:notesMasterIdLst>
  <p:handoutMasterIdLst>
    <p:handoutMasterId r:id="rId27"/>
  </p:handoutMasterIdLst>
  <p:sldIdLst>
    <p:sldId id="264" r:id="rId4"/>
    <p:sldId id="321" r:id="rId5"/>
    <p:sldId id="322" r:id="rId6"/>
    <p:sldId id="323" r:id="rId7"/>
    <p:sldId id="324" r:id="rId8"/>
    <p:sldId id="325" r:id="rId9"/>
    <p:sldId id="326" r:id="rId10"/>
    <p:sldId id="327" r:id="rId11"/>
    <p:sldId id="338" r:id="rId12"/>
    <p:sldId id="328" r:id="rId13"/>
    <p:sldId id="329" r:id="rId14"/>
    <p:sldId id="330" r:id="rId15"/>
    <p:sldId id="331" r:id="rId16"/>
    <p:sldId id="332" r:id="rId17"/>
    <p:sldId id="268" r:id="rId18"/>
    <p:sldId id="336" r:id="rId19"/>
    <p:sldId id="340" r:id="rId20"/>
    <p:sldId id="343" r:id="rId21"/>
    <p:sldId id="341" r:id="rId22"/>
    <p:sldId id="342" r:id="rId23"/>
    <p:sldId id="344" r:id="rId24"/>
    <p:sldId id="339" r:id="rId2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361" autoAdjust="0"/>
    <p:restoredTop sz="95928"/>
  </p:normalViewPr>
  <p:slideViewPr>
    <p:cSldViewPr snapToGrid="0">
      <p:cViewPr varScale="1">
        <p:scale>
          <a:sx n="160" d="100"/>
          <a:sy n="160" d="100"/>
        </p:scale>
        <p:origin x="184" y="192"/>
      </p:cViewPr>
      <p:guideLst/>
    </p:cSldViewPr>
  </p:slideViewPr>
  <p:outlineViewPr>
    <p:cViewPr>
      <p:scale>
        <a:sx n="33" d="100"/>
        <a:sy n="33" d="100"/>
      </p:scale>
      <p:origin x="0" y="-776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69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69481172-56BA-6C88-168E-D96C21B47D0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C878F87-09B6-0DE1-6A0A-D3E83B35E1D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3439F6-3E71-9744-A5FD-F8360DC2B55B}" type="datetimeFigureOut">
              <a:rPr lang="cs-CZ" smtClean="0"/>
              <a:t>17.02.2026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E02C864-4460-15D6-DE8C-0E643C3EE1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25D8B96-87C9-2E0D-8058-68FEE7E1CC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FE44AF-43CC-394B-BC78-30B75A4562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02791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7F23E5-E723-4485-9A71-51DD2E0513A0}" type="datetimeFigureOut">
              <a:rPr lang="cs-CZ" smtClean="0"/>
              <a:t>17.02.2026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EC3DE-2A43-4B52-8ED0-7B171497C0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3447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1540E11-6C50-40B5-ED84-651C0E2EBF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96" y="0"/>
            <a:ext cx="12272394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9" y="2048376"/>
            <a:ext cx="9144000" cy="2387600"/>
          </a:xfrm>
        </p:spPr>
        <p:txBody>
          <a:bodyPr anchor="b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3A880A5-CC4C-E83E-2A77-2EAA9E5DFE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079" y="4712599"/>
            <a:ext cx="9144000" cy="112940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10" name="Obrázek 9" descr="Obsah obrázku Písmo, Grafika, text, grafický design&#10;&#10;Popis byl vytvořen automaticky">
            <a:extLst>
              <a:ext uri="{FF2B5EF4-FFF2-40B4-BE49-F238E27FC236}">
                <a16:creationId xmlns:a16="http://schemas.microsoft.com/office/drawing/2014/main" id="{4917296F-2561-2C95-0483-5A5B579659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79" y="678863"/>
            <a:ext cx="3430380" cy="70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982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á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47975" y="1485900"/>
            <a:ext cx="6477000" cy="4643438"/>
          </a:xfrm>
        </p:spPr>
        <p:txBody>
          <a:bodyPr/>
          <a:lstStyle>
            <a:lvl1pPr marL="0" indent="0">
              <a:lnSpc>
                <a:spcPct val="108000"/>
              </a:lnSpc>
              <a:buNone/>
              <a:defRPr/>
            </a:lvl1pPr>
            <a:lvl2pPr marL="0" indent="0">
              <a:buNone/>
              <a:defRPr sz="1700">
                <a:solidFill>
                  <a:schemeClr val="accent1"/>
                </a:solidFill>
              </a:defRPr>
            </a:lvl2pPr>
            <a:lvl3pPr marL="0" indent="0">
              <a:buNone/>
              <a:defRPr sz="1700"/>
            </a:lvl3pPr>
            <a:lvl4pPr marL="356400" indent="-176400">
              <a:defRPr/>
            </a:lvl4pPr>
            <a:lvl5pPr marL="532800" indent="-1764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6896127-A932-05AF-19AA-A3EF7B493D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6560"/>
            <a:ext cx="1370861" cy="286357"/>
          </a:xfrm>
          <a:prstGeom prst="rect">
            <a:avLst/>
          </a:prstGeom>
        </p:spPr>
      </p:pic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id="{3090B9CC-DBE2-DF80-DD04-267F4BDD3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201E28EC-073B-84AF-FF8E-979B5D3D6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9589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7ABA3B-E3F6-9A92-9135-4EE08586C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812DFB0-A8C7-0073-6389-FF363AEF1D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6560"/>
            <a:ext cx="1370861" cy="286357"/>
          </a:xfrm>
          <a:prstGeom prst="rect">
            <a:avLst/>
          </a:prstGeom>
        </p:spPr>
      </p:pic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011D1AA5-5182-C810-225E-97E45E4FD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BFC91CA1-2364-05B0-0F04-690A1C5B0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4423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9438A86-4A25-73CF-7171-B61A241DD7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925276"/>
            <a:ext cx="2743200" cy="365125"/>
          </a:xfrm>
          <a:prstGeom prst="rect">
            <a:avLst/>
          </a:prstGeom>
        </p:spPr>
        <p:txBody>
          <a:bodyPr/>
          <a:lstStyle/>
          <a:p>
            <a:fld id="{1A945517-90B0-4E61-B5DD-AC2B75BAD2CB}" type="datetime1">
              <a:rPr lang="cs-CZ" smtClean="0"/>
              <a:t>17.02.2026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01D3696-2239-C380-C5DC-7A40F1D888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6560"/>
            <a:ext cx="1370861" cy="286357"/>
          </a:xfrm>
          <a:prstGeom prst="rect">
            <a:avLst/>
          </a:prstGeom>
        </p:spPr>
      </p:pic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CA22F0A3-7A6F-26D0-F7E4-38F90D636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70A463D7-59BA-DD1A-EE96-881BA846F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490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ředěl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9" y="1968500"/>
            <a:ext cx="5712621" cy="4359776"/>
          </a:xfrm>
        </p:spPr>
        <p:txBody>
          <a:bodyPr anchor="b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3CF39BF-5858-1FA2-AE20-3D36635417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0802" y="6275382"/>
            <a:ext cx="1370861" cy="28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029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ředěl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9" y="1968500"/>
            <a:ext cx="5712621" cy="4359776"/>
          </a:xfrm>
        </p:spPr>
        <p:txBody>
          <a:bodyPr anchor="b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ACBBC27-DDEA-6C5A-8ACF-67EDD56D84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8262"/>
            <a:ext cx="1370861" cy="28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15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Závě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9" y="1692776"/>
            <a:ext cx="9144000" cy="1304424"/>
          </a:xfrm>
        </p:spPr>
        <p:txBody>
          <a:bodyPr anchor="t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3A880A5-CC4C-E83E-2A77-2EAA9E5DFE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079" y="3848999"/>
            <a:ext cx="9144000" cy="82460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B2BB669-96AF-C460-0644-D9B33EBD9D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8262"/>
            <a:ext cx="1370861" cy="28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97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C78FD6-2722-2821-10E5-2E697D7B0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97FA54-5776-58AE-AEC4-FAE86FE9D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B1D0EC9-522E-7760-9533-ED823A8D6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A7BEC56-EE77-297B-48FC-43CFAD8E1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78885C40-6A50-FFD6-B978-4E000D35B9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7926"/>
            <a:ext cx="1370861" cy="28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29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C78FD6-2722-2821-10E5-2E697D7B0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97FA54-5776-58AE-AEC4-FAE86FE9D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00000"/>
              </a:lnSpc>
              <a:buFontTx/>
              <a:buNone/>
              <a:defRPr/>
            </a:lvl1pPr>
            <a:lvl2pPr marL="0" indent="0">
              <a:lnSpc>
                <a:spcPct val="100000"/>
              </a:lnSpc>
              <a:spcBef>
                <a:spcPts val="800"/>
              </a:spcBef>
              <a:buNone/>
              <a:defRPr/>
            </a:lvl2pPr>
            <a:lvl3pPr marL="177800" indent="-177800">
              <a:lnSpc>
                <a:spcPct val="100000"/>
              </a:lnSpc>
              <a:defRPr/>
            </a:lvl3pPr>
            <a:lvl4pPr marL="355600" indent="-177800">
              <a:lnSpc>
                <a:spcPct val="100000"/>
              </a:lnSpc>
              <a:defRPr/>
            </a:lvl4pPr>
            <a:lvl5pPr marL="533400" indent="-177800">
              <a:lnSpc>
                <a:spcPct val="100000"/>
              </a:lnSpc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3564D70-284F-88A1-FC08-29E63F8319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7926"/>
            <a:ext cx="1370861" cy="283626"/>
          </a:xfrm>
          <a:prstGeom prst="rect">
            <a:avLst/>
          </a:prstGeom>
        </p:spPr>
      </p:pic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B1E62B60-5FB1-9381-00CF-C665EB008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D7E0B353-40A5-48F9-C049-D884C8120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9072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6898E9-BDDF-2C46-A65A-B5D157FBF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699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6D9E3CA-86C1-4CCA-2FC2-451A03D05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8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BF45EE8-2365-24C4-6E7D-F72C293DBA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7926"/>
            <a:ext cx="1370861" cy="283626"/>
          </a:xfrm>
          <a:prstGeom prst="rect">
            <a:avLst/>
          </a:prstGeom>
        </p:spPr>
      </p:pic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id="{77ECF020-D996-697F-4779-13801850A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D1159978-FAB9-CBE7-228C-DA9796E0D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5676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6898E9-BDDF-2C46-A65A-B5D157FBF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699" y="1825625"/>
            <a:ext cx="5181600" cy="4351338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176400" indent="-176400">
              <a:defRPr/>
            </a:lvl3pPr>
            <a:lvl4pPr marL="356400" indent="-176400">
              <a:defRPr/>
            </a:lvl4pPr>
            <a:lvl5pPr marL="532800" indent="-1764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6D9E3CA-86C1-4CCA-2FC2-451A03D05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8" y="1825625"/>
            <a:ext cx="5181600" cy="4351338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176400" indent="-176400">
              <a:defRPr/>
            </a:lvl3pPr>
            <a:lvl4pPr marL="356400" indent="-176400">
              <a:defRPr/>
            </a:lvl4pPr>
            <a:lvl5pPr marL="532800" indent="-1764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CCBA954-9BEE-4D3C-C0ED-19047D66F1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7926"/>
            <a:ext cx="1370861" cy="283626"/>
          </a:xfrm>
          <a:prstGeom prst="rect">
            <a:avLst/>
          </a:prstGeom>
        </p:spPr>
      </p:pic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id="{406CC1D3-5C60-B944-EDE9-263819023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0D240CD1-21EB-CFB6-BC30-937FEEEB1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6902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rázek a popi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698" y="647700"/>
            <a:ext cx="8331201" cy="5529263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176400" indent="-176400">
              <a:defRPr/>
            </a:lvl3pPr>
            <a:lvl4pPr marL="356400" indent="-176400">
              <a:defRPr/>
            </a:lvl4pPr>
            <a:lvl5pPr marL="532800" indent="-1764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6D9E3CA-86C1-4CCA-2FC2-451A03D05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71000" y="1825625"/>
            <a:ext cx="2374900" cy="4351338"/>
          </a:xfrm>
        </p:spPr>
        <p:txBody>
          <a:bodyPr anchor="b">
            <a:normAutofit/>
          </a:bodyPr>
          <a:lstStyle>
            <a:lvl1pPr marL="0" indent="0">
              <a:buNone/>
              <a:defRPr sz="1500" b="0"/>
            </a:lvl1pPr>
            <a:lvl2pPr marL="0" indent="0">
              <a:buNone/>
              <a:defRPr sz="1500"/>
            </a:lvl2pPr>
            <a:lvl3pPr marL="176400" indent="-176400">
              <a:defRPr sz="1500"/>
            </a:lvl3pPr>
            <a:lvl4pPr marL="356400" indent="-176400">
              <a:defRPr sz="1500"/>
            </a:lvl4pPr>
            <a:lvl5pPr marL="532800" indent="-176400"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8ECC450-B476-55C6-13E7-241DFDEEE9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78818" y="6456560"/>
            <a:ext cx="1370861" cy="286357"/>
          </a:xfrm>
          <a:prstGeom prst="rect">
            <a:avLst/>
          </a:prstGeom>
        </p:spPr>
      </p:pic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F0E1EB24-A4FD-400D-F98D-FB4FA8304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5C645297-7913-9A99-1FD0-28864B281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4652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1818620-6694-CE30-09D5-0385EC1EA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9" y="717550"/>
            <a:ext cx="10706099" cy="86786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A359F36-CC92-C5E0-1D93-EB04F26AA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700" y="1825625"/>
            <a:ext cx="107061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D416615-ACE9-1166-FF1A-B39597AF46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62E3233-1704-433C-8B0E-4C03A48D49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0" y="6420491"/>
            <a:ext cx="27243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1"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B52155B1-7D35-8CBF-21B4-8799EABA85C0}"/>
              </a:ext>
            </a:extLst>
          </p:cNvPr>
          <p:cNvSpPr txBox="1"/>
          <p:nvPr userDrawn="1"/>
        </p:nvSpPr>
        <p:spPr>
          <a:xfrm>
            <a:off x="337165" y="6498434"/>
            <a:ext cx="36870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sz="1100" dirty="0">
                <a:solidFill>
                  <a:schemeClr val="tx2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033977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5" r:id="rId3"/>
    <p:sldLayoutId id="2147483666" r:id="rId4"/>
    <p:sldLayoutId id="2147483650" r:id="rId5"/>
    <p:sldLayoutId id="2147483660" r:id="rId6"/>
    <p:sldLayoutId id="2147483652" r:id="rId7"/>
    <p:sldLayoutId id="2147483661" r:id="rId8"/>
    <p:sldLayoutId id="2147483662" r:id="rId9"/>
    <p:sldLayoutId id="2147483663" r:id="rId10"/>
    <p:sldLayoutId id="2147483654" r:id="rId11"/>
    <p:sldLayoutId id="2147483655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1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200" b="1" kern="1200">
          <a:solidFill>
            <a:schemeClr val="accent2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securityconference.org/en/publications/munich-security-report/2026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acleddata.com/series/acled-conflict-index" TargetMode="Externa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cfr.org/global-conflict-tracker" TargetMode="Externa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A5984E-E41E-58BC-4CEB-5BDB04E6BD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749" y="1529395"/>
            <a:ext cx="5251731" cy="3183204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Open Sans" panose="020B0606030504020204" pitchFamily="34" charset="0"/>
              </a:rPr>
              <a:t>Mezinárodní bezpečnost a institucionální zajištění: </a:t>
            </a:r>
            <a:r>
              <a:rPr lang="cs-CZ" sz="4000" b="1">
                <a:latin typeface="Open Sans" panose="020B0606030504020204" pitchFamily="34" charset="0"/>
              </a:rPr>
              <a:t>klíčové koncepty</a:t>
            </a:r>
            <a:endParaRPr lang="cs-CZ" sz="4000" b="1" i="1" dirty="0"/>
          </a:p>
        </p:txBody>
      </p:sp>
      <p:sp>
        <p:nvSpPr>
          <p:cNvPr id="9" name="Podnadpis 8">
            <a:extLst>
              <a:ext uri="{FF2B5EF4-FFF2-40B4-BE49-F238E27FC236}">
                <a16:creationId xmlns:a16="http://schemas.microsoft.com/office/drawing/2014/main" id="{F730C0B0-4C35-7DDE-5DBA-E74C469D9B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dirty="0"/>
              <a:t>Mgr. Zdeněk Rod, Ph.D.</a:t>
            </a:r>
          </a:p>
          <a:p>
            <a:endParaRPr lang="cs-CZ" b="1" dirty="0"/>
          </a:p>
          <a:p>
            <a:r>
              <a:rPr lang="cs-CZ" sz="1200" b="1" dirty="0"/>
              <a:t>Katedra bezpečnostních studií</a:t>
            </a:r>
          </a:p>
          <a:p>
            <a:r>
              <a:rPr lang="cs-CZ" sz="1200" b="1" dirty="0" err="1"/>
              <a:t>Zdenek.rod@cevro.cz</a:t>
            </a:r>
            <a:endParaRPr lang="cs-CZ" sz="1200" b="1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E2C99296-DA9B-6891-A12B-241EA8F8E7E7}"/>
              </a:ext>
            </a:extLst>
          </p:cNvPr>
          <p:cNvSpPr txBox="1"/>
          <p:nvPr/>
        </p:nvSpPr>
        <p:spPr>
          <a:xfrm>
            <a:off x="649288" y="5994401"/>
            <a:ext cx="1133324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</a:rPr>
              <a:t>18 | 2 | 2026</a:t>
            </a:r>
          </a:p>
        </p:txBody>
      </p:sp>
    </p:spTree>
    <p:extLst>
      <p:ext uri="{BB962C8B-B14F-4D97-AF65-F5344CB8AC3E}">
        <p14:creationId xmlns:p14="http://schemas.microsoft.com/office/powerpoint/2010/main" val="2478625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AA6B59-D717-57FD-B01E-B11C821CF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57" y="247106"/>
            <a:ext cx="11946699" cy="867861"/>
          </a:xfrm>
        </p:spPr>
        <p:txBody>
          <a:bodyPr/>
          <a:lstStyle/>
          <a:p>
            <a:r>
              <a:rPr lang="cs-CZ" b="1" dirty="0"/>
              <a:t>Bezpečnostní společenství v praxi: Evropská unie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7723C1-3131-0E5D-32D7-F35347D9BF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3749" y="858742"/>
            <a:ext cx="8441611" cy="5866194"/>
          </a:xfrm>
        </p:spPr>
        <p:txBody>
          <a:bodyPr>
            <a:normAutofit/>
          </a:bodyPr>
          <a:lstStyle/>
          <a:p>
            <a:r>
              <a:rPr lang="cs-CZ" dirty="0"/>
              <a:t>Proč EU často slouží jako ukázkový případ: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dlouhodobá institucionalizace, právo a vymáhání, ekonomická provázanost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normativní rámec a „bezpečnost skrze integraci“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r>
              <a:rPr lang="cs-CZ" dirty="0"/>
              <a:t>Přesahy do bezpečnosti: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společné politiky, sankční režimy, civilní mise, kapacity pro krizové řízení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Kritické otázky: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vnější vs. vnitřní bezpečnost; strategická autonomie; fragmentace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6BE7F0-71B4-C535-EBCB-C954DF70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10</a:t>
            </a:fld>
            <a:endParaRPr lang="cs-CZ" dirty="0"/>
          </a:p>
        </p:txBody>
      </p:sp>
      <p:pic>
        <p:nvPicPr>
          <p:cNvPr id="7170" name="Picture 2" descr="EU se dohodla na cíli v oblasti klimatu do roku 2040, který stanoví jasnou  cestu k dekarbonizovanému a konkurenceschopnému hospodářství | Kurzy.cz">
            <a:extLst>
              <a:ext uri="{FF2B5EF4-FFF2-40B4-BE49-F238E27FC236}">
                <a16:creationId xmlns:a16="http://schemas.microsoft.com/office/drawing/2014/main" id="{6DD2776B-83F4-DCCD-4707-631452709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581" y="2464903"/>
            <a:ext cx="3534355" cy="353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645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AA6B59-D717-57FD-B01E-B11C821CF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57" y="247106"/>
            <a:ext cx="11946699" cy="867861"/>
          </a:xfrm>
        </p:spPr>
        <p:txBody>
          <a:bodyPr/>
          <a:lstStyle/>
          <a:p>
            <a:r>
              <a:rPr lang="cs-CZ" b="1" dirty="0"/>
              <a:t>Aliance, odstrašení a kolektivní obrana: NATO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7723C1-3131-0E5D-32D7-F35347D9BF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457" y="795546"/>
            <a:ext cx="9077715" cy="5945707"/>
          </a:xfrm>
        </p:spPr>
        <p:txBody>
          <a:bodyPr>
            <a:normAutofit/>
          </a:bodyPr>
          <a:lstStyle/>
          <a:p>
            <a:r>
              <a:rPr lang="cs-CZ" dirty="0"/>
              <a:t>Kolektivní obrana ≠ kolektivní bezpečnost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obrana členů proti vnějšímu útoku (závazek v rámci aliance)</a:t>
            </a:r>
          </a:p>
          <a:p>
            <a:endParaRPr lang="cs-CZ" dirty="0"/>
          </a:p>
          <a:p>
            <a:r>
              <a:rPr lang="cs-CZ" dirty="0"/>
              <a:t>Mechanismy: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odstrašení (schopnosti + věrohodnost), plánování, interoperabilita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politická konzultace, společná cvičení, sdílení informací</a:t>
            </a:r>
          </a:p>
          <a:p>
            <a:endParaRPr lang="cs-CZ" dirty="0"/>
          </a:p>
          <a:p>
            <a:r>
              <a:rPr lang="cs-CZ" dirty="0"/>
              <a:t>Dilemata: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rozdělení břemene (</a:t>
            </a:r>
            <a:r>
              <a:rPr lang="cs-CZ" dirty="0" err="1"/>
              <a:t>burden-sharing</a:t>
            </a:r>
            <a:r>
              <a:rPr lang="cs-CZ" dirty="0"/>
              <a:t>), eskalace, „rozšířené odstrašení“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6BE7F0-71B4-C535-EBCB-C954DF70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11</a:t>
            </a:fld>
            <a:endParaRPr lang="cs-CZ" dirty="0"/>
          </a:p>
        </p:txBody>
      </p:sp>
      <p:pic>
        <p:nvPicPr>
          <p:cNvPr id="8194" name="Picture 2" descr="Summit NATO bude krátký a příjemný. Musí se udržet Trumpova pozornost -  Novinky">
            <a:extLst>
              <a:ext uri="{FF2B5EF4-FFF2-40B4-BE49-F238E27FC236}">
                <a16:creationId xmlns:a16="http://schemas.microsoft.com/office/drawing/2014/main" id="{F97F4C69-56E5-4686-A0EB-5222855C1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458" y="1896054"/>
            <a:ext cx="3612542" cy="203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420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AA6B59-D717-57FD-B01E-B11C821CF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57" y="247106"/>
            <a:ext cx="11946699" cy="867861"/>
          </a:xfrm>
        </p:spPr>
        <p:txBody>
          <a:bodyPr/>
          <a:lstStyle/>
          <a:p>
            <a:r>
              <a:rPr lang="cs-CZ" b="1" dirty="0"/>
              <a:t>Mezinárodní organizace vs. mezinárodní režimy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7723C1-3131-0E5D-32D7-F35347D9BF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3749" y="986590"/>
            <a:ext cx="11770189" cy="5738346"/>
          </a:xfrm>
        </p:spPr>
        <p:txBody>
          <a:bodyPr>
            <a:normAutofit/>
          </a:bodyPr>
          <a:lstStyle/>
          <a:p>
            <a:r>
              <a:rPr lang="cs-CZ" b="1" dirty="0"/>
              <a:t>Mezinárodní organizace</a:t>
            </a:r>
            <a:r>
              <a:rPr lang="cs-CZ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formální členství, orgány, rozpočty, procedury, personál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výhoda: stabilní kapacity; nevýhoda: politizace, byrokracie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r>
              <a:rPr lang="cs-CZ" b="1" dirty="0"/>
              <a:t>Mezinárodní režimy</a:t>
            </a:r>
            <a:r>
              <a:rPr lang="cs-CZ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soubor principů, norem, pravidel a rozhodovacích procedur v dané oblasti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mohou existovat i bez silné organizace; často více „technické“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Typicky režimy o nešíření jaderných zbraní, úmluvy atd.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r>
              <a:rPr lang="cs-CZ" dirty="0"/>
              <a:t>Prakticky: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organizace mohou režimy spravovat / posilovat; režimy mohou předcházet organizacím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6BE7F0-71B4-C535-EBCB-C954DF70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78500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AA6B59-D717-57FD-B01E-B11C821CF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57" y="247106"/>
            <a:ext cx="11946699" cy="867861"/>
          </a:xfrm>
        </p:spPr>
        <p:txBody>
          <a:bodyPr/>
          <a:lstStyle/>
          <a:p>
            <a:r>
              <a:rPr lang="cs-CZ" b="1" dirty="0"/>
              <a:t>Jak instituce reálně „zajišťují“ bezpečnost (mechanismy)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7723C1-3131-0E5D-32D7-F35347D9BF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3749" y="1359462"/>
            <a:ext cx="11770189" cy="536547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Snižování nejistoty: sdílení informací, monitoring, verifikace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Zvyšování nákladů na porušení: sankce, izolace, reputace, právní důsledky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Koordinace: společné standardy, interoperabilita, logistika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Řešení sporů: mediace, arbitráž, procedury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Socializace a normy: opakovaná spolupráce → změna očekávání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6BE7F0-71B4-C535-EBCB-C954DF70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13</a:t>
            </a:fld>
            <a:endParaRPr lang="cs-CZ" dirty="0"/>
          </a:p>
        </p:txBody>
      </p:sp>
      <p:pic>
        <p:nvPicPr>
          <p:cNvPr id="9218" name="Picture 2" descr="The EU as an International Security Institution">
            <a:extLst>
              <a:ext uri="{FF2B5EF4-FFF2-40B4-BE49-F238E27FC236}">
                <a16:creationId xmlns:a16="http://schemas.microsoft.com/office/drawing/2014/main" id="{688D8E46-642F-51CA-3282-2AE0E632E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084" y="3805041"/>
            <a:ext cx="5373066" cy="305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145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AA6B59-D717-57FD-B01E-B11C821CF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57" y="247106"/>
            <a:ext cx="11946699" cy="867861"/>
          </a:xfrm>
        </p:spPr>
        <p:txBody>
          <a:bodyPr/>
          <a:lstStyle/>
          <a:p>
            <a:r>
              <a:rPr lang="cs-CZ" b="1" dirty="0"/>
              <a:t>Kdy instituce selhávají?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7723C1-3131-0E5D-32D7-F35347D9BF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3749" y="1018674"/>
            <a:ext cx="11770189" cy="5706261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Nesoulad zájmů velmocí / veto blokace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Nejasnost normy („co je agrese“, „co je legitimní sebeobrana“)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Nedostatečné kapacity (mandát bez zdrojů)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Selektivní aplikace pravidel → eroze legitimity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6BE7F0-71B4-C535-EBCB-C954DF70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14</a:t>
            </a:fld>
            <a:endParaRPr lang="cs-CZ" dirty="0"/>
          </a:p>
        </p:txBody>
      </p:sp>
      <p:pic>
        <p:nvPicPr>
          <p:cNvPr id="10242" name="Picture 2" descr="US casts 6th veto at United Nations over war in Gaza | Reuters">
            <a:extLst>
              <a:ext uri="{FF2B5EF4-FFF2-40B4-BE49-F238E27FC236}">
                <a16:creationId xmlns:a16="http://schemas.microsoft.com/office/drawing/2014/main" id="{89FD2115-BC8F-894F-9814-7DA777B46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426" y="3429000"/>
            <a:ext cx="6546574" cy="342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4864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CEAFB1-E2B8-BA84-0ACB-68B3C350A4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Seminář</a:t>
            </a:r>
            <a:r>
              <a:rPr lang="en-US" dirty="0"/>
              <a:t> 18.2.2026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3358B16-C9D6-E5F3-7FC0-84FE26E43BE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16675"/>
            <a:ext cx="273050" cy="365125"/>
          </a:xfrm>
          <a:prstGeom prst="rect">
            <a:avLst/>
          </a:prstGeom>
        </p:spPr>
        <p:txBody>
          <a:bodyPr/>
          <a:lstStyle/>
          <a:p>
            <a:fld id="{5E608FB1-680A-4E9D-A95E-8C4CFA1B47E3}" type="slidenum">
              <a:rPr lang="cs-CZ" smtClean="0"/>
              <a:t>15</a:t>
            </a:fld>
            <a:endParaRPr lang="cs-CZ"/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id="{E5515805-19B1-86D4-54C2-81A28FFB20B1}"/>
              </a:ext>
            </a:extLst>
          </p:cNvPr>
          <p:cNvSpPr txBox="1">
            <a:spLocks/>
          </p:cNvSpPr>
          <p:nvPr/>
        </p:nvSpPr>
        <p:spPr>
          <a:xfrm>
            <a:off x="650079" y="4211869"/>
            <a:ext cx="9422858" cy="5154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8000"/>
              </a:lnSpc>
            </a:pPr>
            <a:r>
              <a:rPr lang="cs-CZ" dirty="0" err="1"/>
              <a:t>cevro.cz</a:t>
            </a:r>
            <a:endParaRPr lang="cs-CZ" dirty="0"/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A812DA02-BEF1-B553-7EE2-499D1EB5D4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3970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AA6B59-D717-57FD-B01E-B11C821CF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57" y="247106"/>
            <a:ext cx="11946699" cy="867861"/>
          </a:xfrm>
        </p:spPr>
        <p:txBody>
          <a:bodyPr/>
          <a:lstStyle/>
          <a:p>
            <a:r>
              <a:rPr lang="cs-CZ" b="1" dirty="0"/>
              <a:t>Jaké jsou hlavní závěry </a:t>
            </a:r>
            <a:r>
              <a:rPr lang="cs-CZ" b="1" dirty="0" err="1"/>
              <a:t>msc</a:t>
            </a:r>
            <a:r>
              <a:rPr lang="cs-CZ" b="1" dirty="0"/>
              <a:t> 2026?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6BE7F0-71B4-C535-EBCB-C954DF70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16</a:t>
            </a:fld>
            <a:endParaRPr lang="cs-CZ" dirty="0"/>
          </a:p>
        </p:txBody>
      </p:sp>
      <p:pic>
        <p:nvPicPr>
          <p:cNvPr id="11268" name="Picture 4" descr="Agenda and Livestreams: Munich Security Conference 2026 - Munich Security  Conference">
            <a:extLst>
              <a:ext uri="{FF2B5EF4-FFF2-40B4-BE49-F238E27FC236}">
                <a16:creationId xmlns:a16="http://schemas.microsoft.com/office/drawing/2014/main" id="{BC2D9843-E16A-2D6D-2C7E-3D93027298B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473" y="1218333"/>
            <a:ext cx="7335410" cy="550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8875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AA6B59-D717-57FD-B01E-B11C821CF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57" y="247106"/>
            <a:ext cx="11946699" cy="867861"/>
          </a:xfrm>
        </p:spPr>
        <p:txBody>
          <a:bodyPr>
            <a:normAutofit fontScale="90000"/>
          </a:bodyPr>
          <a:lstStyle/>
          <a:p>
            <a:r>
              <a:rPr lang="cs-CZ" b="1" dirty="0" err="1"/>
              <a:t>Munich</a:t>
            </a:r>
            <a:r>
              <a:rPr lang="cs-CZ" b="1" dirty="0"/>
              <a:t> </a:t>
            </a:r>
            <a:r>
              <a:rPr lang="cs-CZ" b="1" dirty="0" err="1"/>
              <a:t>Security</a:t>
            </a:r>
            <a:r>
              <a:rPr lang="cs-CZ" b="1" dirty="0"/>
              <a:t> Report 2026 – jak pojednává o Evropě?</a:t>
            </a:r>
            <a:br>
              <a:rPr lang="cs-CZ" b="1" dirty="0"/>
            </a:br>
            <a:endParaRPr lang="cs-CZ" b="1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6BE7F0-71B4-C535-EBCB-C954DF70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17</a:t>
            </a:fld>
            <a:endParaRPr lang="cs-CZ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B8066397-51AE-4D9F-BBBB-BB2884AC8F9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260" y="1859893"/>
            <a:ext cx="6182470" cy="4673652"/>
          </a:xfr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91EA680-95BE-6DAC-650B-983158D053B2}"/>
              </a:ext>
            </a:extLst>
          </p:cNvPr>
          <p:cNvSpPr txBox="1"/>
          <p:nvPr/>
        </p:nvSpPr>
        <p:spPr>
          <a:xfrm>
            <a:off x="0" y="916298"/>
            <a:ext cx="887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Link zde - </a:t>
            </a:r>
            <a:r>
              <a:rPr lang="cs-CZ" dirty="0">
                <a:hlinkClick r:id="rId3"/>
              </a:rPr>
              <a:t>https://securityconference.org/en/publications/munich-security-report/2026/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09726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AA6B59-D717-57FD-B01E-B11C821CF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57" y="247106"/>
            <a:ext cx="11946699" cy="867861"/>
          </a:xfrm>
        </p:spPr>
        <p:txBody>
          <a:bodyPr>
            <a:normAutofit/>
          </a:bodyPr>
          <a:lstStyle/>
          <a:p>
            <a:endParaRPr lang="cs-CZ" b="1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6BE7F0-71B4-C535-EBCB-C954DF70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18</a:t>
            </a:fld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26510A31-4B93-A66F-5755-00EC69FB756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7" y="174631"/>
            <a:ext cx="6256548" cy="6683369"/>
          </a:xfrm>
        </p:spPr>
      </p:pic>
    </p:spTree>
    <p:extLst>
      <p:ext uri="{BB962C8B-B14F-4D97-AF65-F5344CB8AC3E}">
        <p14:creationId xmlns:p14="http://schemas.microsoft.com/office/powerpoint/2010/main" val="34829772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AA6B59-D717-57FD-B01E-B11C821CF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57" y="247106"/>
            <a:ext cx="11946699" cy="867861"/>
          </a:xfrm>
        </p:spPr>
        <p:txBody>
          <a:bodyPr>
            <a:normAutofit/>
          </a:bodyPr>
          <a:lstStyle/>
          <a:p>
            <a:endParaRPr lang="cs-CZ" b="1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6BE7F0-71B4-C535-EBCB-C954DF70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19</a:t>
            </a:fld>
            <a:endParaRPr lang="cs-CZ" dirty="0"/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32D3E2E9-11A3-AFAB-4920-FE1D8038237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736" y="212617"/>
            <a:ext cx="7812489" cy="6398277"/>
          </a:xfrm>
        </p:spPr>
      </p:pic>
    </p:spTree>
    <p:extLst>
      <p:ext uri="{BB962C8B-B14F-4D97-AF65-F5344CB8AC3E}">
        <p14:creationId xmlns:p14="http://schemas.microsoft.com/office/powerpoint/2010/main" val="2099494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AA6B59-D717-57FD-B01E-B11C821CF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57" y="247106"/>
            <a:ext cx="11946699" cy="867861"/>
          </a:xfrm>
        </p:spPr>
        <p:txBody>
          <a:bodyPr/>
          <a:lstStyle/>
          <a:p>
            <a:r>
              <a:rPr lang="cs-CZ" b="1" dirty="0"/>
              <a:t>Mapa konceptů: jak se liší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7723C1-3131-0E5D-32D7-F35347D9BF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3749" y="1359462"/>
            <a:ext cx="11770189" cy="536547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Rovnováha moci: </a:t>
            </a:r>
            <a:r>
              <a:rPr lang="cs-CZ" b="0" dirty="0"/>
              <a:t>stabilita skrze vyvažování (koalice, odstrašení)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Kolektivní bezpečnost: </a:t>
            </a:r>
            <a:r>
              <a:rPr lang="cs-CZ" b="0" dirty="0"/>
              <a:t>„útok na jednoho = útok na všechny“ (proti agresorovi)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Kooperativní bezpečnost: </a:t>
            </a:r>
            <a:r>
              <a:rPr lang="cs-CZ" b="0" dirty="0"/>
              <a:t>prevence a snižování napětí skrze spolupráci i s „potenciálním rivalem“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Bezpečnostní společenství: </a:t>
            </a:r>
            <a:r>
              <a:rPr lang="cs-CZ" b="0" dirty="0"/>
              <a:t>válka mezi členy je „nemyslitelná“ (normy, identita)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Organizace vs. režimy: </a:t>
            </a:r>
            <a:r>
              <a:rPr lang="cs-CZ" b="0" dirty="0"/>
              <a:t>formální instituce × soubory pravidel a norem (i bez organizace)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6BE7F0-71B4-C535-EBCB-C954DF70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941946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AA6B59-D717-57FD-B01E-B11C821CF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57" y="247106"/>
            <a:ext cx="11946699" cy="867861"/>
          </a:xfrm>
        </p:spPr>
        <p:txBody>
          <a:bodyPr>
            <a:normAutofit/>
          </a:bodyPr>
          <a:lstStyle/>
          <a:p>
            <a:r>
              <a:rPr lang="cs-CZ" b="1" dirty="0" err="1"/>
              <a:t>Acled</a:t>
            </a:r>
            <a:r>
              <a:rPr lang="cs-CZ" b="1" dirty="0"/>
              <a:t> viz </a:t>
            </a:r>
            <a:r>
              <a:rPr lang="cs-CZ" b="1" dirty="0">
                <a:hlinkClick r:id="rId2"/>
              </a:rPr>
              <a:t>https://acleddata.com/series/acled-conflict-index</a:t>
            </a:r>
            <a:r>
              <a:rPr lang="cs-CZ" b="1" dirty="0"/>
              <a:t> 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6BE7F0-71B4-C535-EBCB-C954DF70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20</a:t>
            </a:fld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F5691508-0526-B740-9EF5-ED8CB203294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608" y="1256306"/>
            <a:ext cx="9631003" cy="5261759"/>
          </a:xfrm>
        </p:spPr>
      </p:pic>
    </p:spTree>
    <p:extLst>
      <p:ext uri="{BB962C8B-B14F-4D97-AF65-F5344CB8AC3E}">
        <p14:creationId xmlns:p14="http://schemas.microsoft.com/office/powerpoint/2010/main" val="16027542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AA6B59-D717-57FD-B01E-B11C821CF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57" y="247106"/>
            <a:ext cx="11946699" cy="867861"/>
          </a:xfrm>
        </p:spPr>
        <p:txBody>
          <a:bodyPr>
            <a:normAutofit/>
          </a:bodyPr>
          <a:lstStyle/>
          <a:p>
            <a:r>
              <a:rPr lang="cs-CZ" b="1" dirty="0" err="1"/>
              <a:t>Global</a:t>
            </a:r>
            <a:r>
              <a:rPr lang="cs-CZ" b="1" dirty="0"/>
              <a:t> </a:t>
            </a:r>
            <a:r>
              <a:rPr lang="cs-CZ" b="1" dirty="0" err="1"/>
              <a:t>conflict</a:t>
            </a:r>
            <a:r>
              <a:rPr lang="cs-CZ" b="1" dirty="0"/>
              <a:t> </a:t>
            </a:r>
            <a:r>
              <a:rPr lang="cs-CZ" b="1" dirty="0" err="1"/>
              <a:t>tracker</a:t>
            </a:r>
            <a:r>
              <a:rPr lang="cs-CZ" b="1" dirty="0"/>
              <a:t> viz </a:t>
            </a:r>
            <a:r>
              <a:rPr lang="cs-CZ" b="1" dirty="0">
                <a:hlinkClick r:id="rId2"/>
              </a:rPr>
              <a:t>https://www.cfr.org/global-conflict-tracker</a:t>
            </a:r>
            <a:r>
              <a:rPr lang="cs-CZ" b="1" dirty="0"/>
              <a:t> 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6BE7F0-71B4-C535-EBCB-C954DF70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21</a:t>
            </a:fld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EF334C6D-5E81-BB06-0616-1C67418E96D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10" y="1486910"/>
            <a:ext cx="9665143" cy="5300046"/>
          </a:xfrm>
        </p:spPr>
      </p:pic>
    </p:spTree>
    <p:extLst>
      <p:ext uri="{BB962C8B-B14F-4D97-AF65-F5344CB8AC3E}">
        <p14:creationId xmlns:p14="http://schemas.microsoft.com/office/powerpoint/2010/main" val="41639793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CEAFB1-E2B8-BA84-0ACB-68B3C350A4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Děkuji</a:t>
            </a:r>
            <a:r>
              <a:rPr lang="en-US" dirty="0"/>
              <a:t> za </a:t>
            </a:r>
            <a:r>
              <a:rPr lang="en-US" dirty="0" err="1"/>
              <a:t>vaši</a:t>
            </a:r>
            <a:r>
              <a:rPr lang="en-US" dirty="0"/>
              <a:t> </a:t>
            </a:r>
            <a:r>
              <a:rPr lang="en-US" dirty="0" err="1"/>
              <a:t>pozornost</a:t>
            </a:r>
            <a:r>
              <a:rPr lang="en-US" dirty="0"/>
              <a:t>!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115C93C-1606-C8BC-24B2-4C9D54334A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Jungmannova 17 | 110 00 Praha 1 | Česká republika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3358B16-C9D6-E5F3-7FC0-84FE26E43BE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16675"/>
            <a:ext cx="273050" cy="365125"/>
          </a:xfrm>
          <a:prstGeom prst="rect">
            <a:avLst/>
          </a:prstGeom>
        </p:spPr>
        <p:txBody>
          <a:bodyPr/>
          <a:lstStyle/>
          <a:p>
            <a:fld id="{5E608FB1-680A-4E9D-A95E-8C4CFA1B47E3}" type="slidenum">
              <a:rPr lang="cs-CZ" smtClean="0"/>
              <a:t>22</a:t>
            </a:fld>
            <a:endParaRPr lang="cs-CZ"/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id="{E5515805-19B1-86D4-54C2-81A28FFB20B1}"/>
              </a:ext>
            </a:extLst>
          </p:cNvPr>
          <p:cNvSpPr txBox="1">
            <a:spLocks/>
          </p:cNvSpPr>
          <p:nvPr/>
        </p:nvSpPr>
        <p:spPr>
          <a:xfrm>
            <a:off x="650079" y="4211869"/>
            <a:ext cx="9422858" cy="5154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8000"/>
              </a:lnSpc>
            </a:pPr>
            <a:r>
              <a:rPr lang="cs-CZ" dirty="0" err="1"/>
              <a:t>cevro.cz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91859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AA6B59-D717-57FD-B01E-B11C821CF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57" y="247106"/>
            <a:ext cx="11946699" cy="867861"/>
          </a:xfrm>
        </p:spPr>
        <p:txBody>
          <a:bodyPr/>
          <a:lstStyle/>
          <a:p>
            <a:r>
              <a:rPr lang="cs-CZ" b="1" dirty="0"/>
              <a:t>Rovnováha moci (Balance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Power</a:t>
            </a:r>
            <a:r>
              <a:rPr lang="cs-CZ" b="1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7723C1-3131-0E5D-32D7-F35347D9BF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7844" y="850005"/>
            <a:ext cx="5942251" cy="5754388"/>
          </a:xfrm>
        </p:spPr>
        <p:txBody>
          <a:bodyPr>
            <a:normAutofit/>
          </a:bodyPr>
          <a:lstStyle/>
          <a:p>
            <a:r>
              <a:rPr lang="cs-CZ" dirty="0"/>
              <a:t>Definice: </a:t>
            </a:r>
            <a:r>
              <a:rPr lang="cs-CZ" b="0" dirty="0"/>
              <a:t>rozložení moci vede aktéry k vyvažování, aby zabránili dominanci rostoucího aktéra</a:t>
            </a:r>
          </a:p>
          <a:p>
            <a:endParaRPr lang="cs-CZ" b="0" dirty="0"/>
          </a:p>
          <a:p>
            <a:r>
              <a:rPr lang="cs-CZ" dirty="0"/>
              <a:t>Mechanismy: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interní vyvažování (zbrojení, modernizace)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externí vyvažování (aliance)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odstrašení, signalizace, závazky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riziko závodů ve zbrojení, chybné kalkulace, bezpečnostní dilema</a:t>
            </a:r>
          </a:p>
          <a:p>
            <a:endParaRPr lang="cs-CZ" dirty="0"/>
          </a:p>
          <a:p>
            <a:r>
              <a:rPr lang="cs-CZ" dirty="0"/>
              <a:t>Příklady: </a:t>
            </a:r>
            <a:r>
              <a:rPr lang="cs-CZ" b="0" dirty="0"/>
              <a:t>evropské „koncerty“ mocností; logika bipolární stability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6BE7F0-71B4-C535-EBCB-C954DF70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3</a:t>
            </a:fld>
            <a:endParaRPr lang="cs-CZ" dirty="0"/>
          </a:p>
        </p:txBody>
      </p:sp>
      <p:pic>
        <p:nvPicPr>
          <p:cNvPr id="2050" name="Picture 2" descr="Balance of Power Theory | Definition, History &amp; Examples - Lesson |  Study.com">
            <a:extLst>
              <a:ext uri="{FF2B5EF4-FFF2-40B4-BE49-F238E27FC236}">
                <a16:creationId xmlns:a16="http://schemas.microsoft.com/office/drawing/2014/main" id="{AD5955B8-C92F-D93D-5F0F-FB6A0C86A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156" y="1660199"/>
            <a:ext cx="5715000" cy="421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065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AA6B59-D717-57FD-B01E-B11C821CF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57" y="247106"/>
            <a:ext cx="11946699" cy="867861"/>
          </a:xfrm>
        </p:spPr>
        <p:txBody>
          <a:bodyPr/>
          <a:lstStyle/>
          <a:p>
            <a:r>
              <a:rPr lang="cs-CZ" b="1" dirty="0"/>
              <a:t>Kolektivní bezpečnost: koncept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7723C1-3131-0E5D-32D7-F35347D9BF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3749" y="946484"/>
            <a:ext cx="11770189" cy="5778451"/>
          </a:xfrm>
        </p:spPr>
        <p:txBody>
          <a:bodyPr>
            <a:normAutofit/>
          </a:bodyPr>
          <a:lstStyle/>
          <a:p>
            <a:r>
              <a:rPr lang="cs-CZ" dirty="0"/>
              <a:t>Definice: </a:t>
            </a:r>
            <a:r>
              <a:rPr lang="cs-CZ" b="0" dirty="0"/>
              <a:t>společný závazek reagovat proti agresi bez ohledu na to, kdo je agresor</a:t>
            </a:r>
          </a:p>
          <a:p>
            <a:endParaRPr lang="cs-CZ" b="0" dirty="0"/>
          </a:p>
          <a:p>
            <a:r>
              <a:rPr lang="cs-CZ" dirty="0"/>
              <a:t>Klíčové předpoklady: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shoda na tom, co je „agrese“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ochota nést náklady (i když se mě to přímo netýká)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schopnost rychlé kolektivní akce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r>
              <a:rPr lang="cs-CZ" dirty="0"/>
              <a:t>Problémy: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veto/rozpory velmocí, selektivita, „politizace“ mandátu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dilema legitimity vs. Efektivity</a:t>
            </a:r>
          </a:p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6BE7F0-71B4-C535-EBCB-C954DF70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4</a:t>
            </a:fld>
            <a:endParaRPr lang="cs-CZ" dirty="0"/>
          </a:p>
        </p:txBody>
      </p:sp>
      <p:pic>
        <p:nvPicPr>
          <p:cNvPr id="3074" name="Picture 2" descr="What Is Collective Security? Its Nature, Features, and Failure - HubPages">
            <a:extLst>
              <a:ext uri="{FF2B5EF4-FFF2-40B4-BE49-F238E27FC236}">
                <a16:creationId xmlns:a16="http://schemas.microsoft.com/office/drawing/2014/main" id="{3455B8EA-B5A9-E8D2-64F4-E92B2E565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294" y="2576222"/>
            <a:ext cx="3112936" cy="311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1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AA6B59-D717-57FD-B01E-B11C821CF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57" y="247106"/>
            <a:ext cx="11946699" cy="867861"/>
          </a:xfrm>
        </p:spPr>
        <p:txBody>
          <a:bodyPr/>
          <a:lstStyle/>
          <a:p>
            <a:r>
              <a:rPr lang="cs-CZ" b="1" dirty="0"/>
              <a:t>Kolektivní bezpečnost v praxi: OSN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7723C1-3131-0E5D-32D7-F35347D9BF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3749" y="1359462"/>
            <a:ext cx="11770189" cy="5365473"/>
          </a:xfrm>
        </p:spPr>
        <p:txBody>
          <a:bodyPr>
            <a:normAutofit/>
          </a:bodyPr>
          <a:lstStyle/>
          <a:p>
            <a:r>
              <a:rPr lang="cs-CZ" dirty="0"/>
              <a:t>Nástroje: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Charta: zákaz použití síly + kolektivní reakce (Rada bezpečnosti)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sankce, mírové operace, autorizace použití síly, vyšetřovací mise</a:t>
            </a:r>
          </a:p>
          <a:p>
            <a:endParaRPr lang="cs-CZ" dirty="0"/>
          </a:p>
          <a:p>
            <a:r>
              <a:rPr lang="cs-CZ" dirty="0"/>
              <a:t>Silné stránky: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legitimita a univerzalita, rámec mezinárodního práva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r>
              <a:rPr lang="cs-CZ" dirty="0"/>
              <a:t>Slabiny: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závislost na politické shodě velmocí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rozdíl mezi „mandátem“ a „kapacitami“ (implementace)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6BE7F0-71B4-C535-EBCB-C954DF70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5</a:t>
            </a:fld>
            <a:endParaRPr lang="cs-CZ" dirty="0"/>
          </a:p>
        </p:txBody>
      </p:sp>
      <p:pic>
        <p:nvPicPr>
          <p:cNvPr id="4098" name="Picture 2" descr="Opinion | How the United Nations, at 80, can still make itself useful |  South China Morning Post">
            <a:extLst>
              <a:ext uri="{FF2B5EF4-FFF2-40B4-BE49-F238E27FC236}">
                <a16:creationId xmlns:a16="http://schemas.microsoft.com/office/drawing/2014/main" id="{1EFC8065-8454-F332-0355-5249F38E9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603" y="2985503"/>
            <a:ext cx="3769553" cy="251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306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AA6B59-D717-57FD-B01E-B11C821CF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57" y="247106"/>
            <a:ext cx="11946699" cy="867861"/>
          </a:xfrm>
        </p:spPr>
        <p:txBody>
          <a:bodyPr/>
          <a:lstStyle/>
          <a:p>
            <a:r>
              <a:rPr lang="cs-CZ" b="1" dirty="0"/>
              <a:t>Kooperativní bezpečnost: koncept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7723C1-3131-0E5D-32D7-F35347D9BF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3750" y="1058780"/>
            <a:ext cx="9212888" cy="5666156"/>
          </a:xfrm>
        </p:spPr>
        <p:txBody>
          <a:bodyPr>
            <a:normAutofit/>
          </a:bodyPr>
          <a:lstStyle/>
          <a:p>
            <a:r>
              <a:rPr lang="cs-CZ" dirty="0"/>
              <a:t>Definice: </a:t>
            </a:r>
            <a:r>
              <a:rPr lang="cs-CZ" b="0" dirty="0"/>
              <a:t>bezpečnost skrze prevence, budování důvěry, transparentnost, společná pravidla</a:t>
            </a:r>
          </a:p>
          <a:p>
            <a:endParaRPr lang="cs-CZ" dirty="0"/>
          </a:p>
          <a:p>
            <a:r>
              <a:rPr lang="cs-CZ" dirty="0"/>
              <a:t>Typické prvky: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opatření k budování důvěry (CSBM), kontrola zbrojení, verifikace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dialog, krizová komunikace, společná cvičení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r>
              <a:rPr lang="cs-CZ" dirty="0"/>
              <a:t>Odlišnost od kolektivní bezpečnosti: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méně „trestá agresora“, více „snižuje pravděpodobnost konfliktu“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6BE7F0-71B4-C535-EBCB-C954DF70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6</a:t>
            </a:fld>
            <a:endParaRPr lang="cs-CZ" dirty="0"/>
          </a:p>
        </p:txBody>
      </p:sp>
      <p:pic>
        <p:nvPicPr>
          <p:cNvPr id="5122" name="Picture 2" descr="Amazon.com: Co-Operative Security: Reducing Third World Wars (Syracuse  Studies on Peace and Conflict Resolution): 9780815603054: Zartman, I.  William, Kremeniuk, Viktor Aleksandrovich: Books">
            <a:extLst>
              <a:ext uri="{FF2B5EF4-FFF2-40B4-BE49-F238E27FC236}">
                <a16:creationId xmlns:a16="http://schemas.microsoft.com/office/drawing/2014/main" id="{0427EB28-C070-6518-CA74-7B85E8A03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8086" y="1916264"/>
            <a:ext cx="2266070" cy="339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271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AA6B59-D717-57FD-B01E-B11C821CF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57" y="247106"/>
            <a:ext cx="11946699" cy="867861"/>
          </a:xfrm>
        </p:spPr>
        <p:txBody>
          <a:bodyPr/>
          <a:lstStyle/>
          <a:p>
            <a:r>
              <a:rPr lang="cs-CZ" b="1" dirty="0"/>
              <a:t>Kooperativní bezpečnost v Evropě: OBSE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7723C1-3131-0E5D-32D7-F35347D9BF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3749" y="994612"/>
            <a:ext cx="7097841" cy="573032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„Komplexní“ pojetí bezpečnosti </a:t>
            </a:r>
          </a:p>
          <a:p>
            <a:endParaRPr lang="cs-CZ" dirty="0"/>
          </a:p>
          <a:p>
            <a:r>
              <a:rPr lang="cs-CZ" dirty="0"/>
              <a:t>Nástroje: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monitoring a mise, volební pozorování, mediace, včasné varování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rámce pro transparentnost a důvěru (historicky CSCE/OBSE)</a:t>
            </a:r>
          </a:p>
          <a:p>
            <a:endParaRPr lang="cs-CZ" dirty="0"/>
          </a:p>
          <a:p>
            <a:r>
              <a:rPr lang="cs-CZ" dirty="0"/>
              <a:t>Limity: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konsensus → možnost blokace; slabší donucovací nástroje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6BE7F0-71B4-C535-EBCB-C954DF70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7</a:t>
            </a:fld>
            <a:endParaRPr lang="cs-CZ" dirty="0"/>
          </a:p>
        </p:txBody>
      </p:sp>
      <p:pic>
        <p:nvPicPr>
          <p:cNvPr id="6146" name="Picture 2" descr="Stáže v OBSE | Evropský portál pro mládež">
            <a:extLst>
              <a:ext uri="{FF2B5EF4-FFF2-40B4-BE49-F238E27FC236}">
                <a16:creationId xmlns:a16="http://schemas.microsoft.com/office/drawing/2014/main" id="{CD02FD25-9B57-4928-ED6F-4C3DFC88C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870" y="2492150"/>
            <a:ext cx="4714130" cy="296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813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AA6B59-D717-57FD-B01E-B11C821CF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57" y="247106"/>
            <a:ext cx="11946699" cy="867861"/>
          </a:xfrm>
        </p:spPr>
        <p:txBody>
          <a:bodyPr/>
          <a:lstStyle/>
          <a:p>
            <a:r>
              <a:rPr lang="cs-CZ" b="1" dirty="0"/>
              <a:t>Bezpečnostní společenství (</a:t>
            </a:r>
            <a:r>
              <a:rPr lang="cs-CZ" b="1" dirty="0" err="1"/>
              <a:t>Security</a:t>
            </a:r>
            <a:r>
              <a:rPr lang="cs-CZ" b="1" dirty="0"/>
              <a:t> </a:t>
            </a:r>
            <a:r>
              <a:rPr lang="cs-CZ" b="1" dirty="0" err="1"/>
              <a:t>Community</a:t>
            </a:r>
            <a:r>
              <a:rPr lang="cs-CZ" b="1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7723C1-3131-0E5D-32D7-F35347D9BF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3749" y="962526"/>
            <a:ext cx="11770189" cy="5762409"/>
          </a:xfrm>
        </p:spPr>
        <p:txBody>
          <a:bodyPr>
            <a:normAutofit/>
          </a:bodyPr>
          <a:lstStyle/>
          <a:p>
            <a:r>
              <a:rPr lang="cs-CZ" dirty="0"/>
              <a:t>Definice: </a:t>
            </a:r>
            <a:r>
              <a:rPr lang="cs-CZ" b="0" dirty="0"/>
              <a:t>skupina států, mezi nimiž je použití síly pro řešení sporů nepravděpodobné až nemyslitelné</a:t>
            </a:r>
          </a:p>
          <a:p>
            <a:endParaRPr lang="cs-CZ" b="0" dirty="0"/>
          </a:p>
          <a:p>
            <a:r>
              <a:rPr lang="cs-CZ" dirty="0"/>
              <a:t>Mechanismy: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sdílené normy, identita, hustá síť institucí a vzájemné závislosti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socializace elit, „habituální“ spolupráce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r>
              <a:rPr lang="cs-CZ" dirty="0"/>
              <a:t>Typy: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pluralitní (státy zůstávají suverénní)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amalgamované (hlubší politická integrace – vzácné)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6BE7F0-71B4-C535-EBCB-C954DF70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11929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AA6B59-D717-57FD-B01E-B11C821CF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57" y="247106"/>
            <a:ext cx="11946699" cy="867861"/>
          </a:xfrm>
        </p:spPr>
        <p:txBody>
          <a:bodyPr/>
          <a:lstStyle/>
          <a:p>
            <a:r>
              <a:rPr lang="cs-CZ" b="1" dirty="0"/>
              <a:t>Bezpečnostní společenství podle Emanuel Adler a Michael </a:t>
            </a:r>
            <a:r>
              <a:rPr lang="cs-CZ" b="1" dirty="0" err="1"/>
              <a:t>Barnett</a:t>
            </a:r>
            <a:r>
              <a:rPr lang="cs-CZ" b="1" dirty="0"/>
              <a:t> (</a:t>
            </a:r>
            <a:r>
              <a:rPr lang="cs-CZ" b="1" dirty="0" err="1"/>
              <a:t>Security</a:t>
            </a:r>
            <a:r>
              <a:rPr lang="cs-CZ" b="1" dirty="0"/>
              <a:t> </a:t>
            </a:r>
            <a:r>
              <a:rPr lang="cs-CZ" b="1" dirty="0" err="1"/>
              <a:t>Communities</a:t>
            </a:r>
            <a:r>
              <a:rPr lang="cs-CZ" b="1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7723C1-3131-0E5D-32D7-F35347D9BF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8442" y="1235242"/>
            <a:ext cx="11755496" cy="5489693"/>
          </a:xfrm>
        </p:spPr>
        <p:txBody>
          <a:bodyPr>
            <a:normAutofit fontScale="6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Definice: bezpečnostní společenství je skupina politických jednotek, mezi nimiž existuje „</a:t>
            </a:r>
            <a:r>
              <a:rPr lang="cs-CZ" dirty="0" err="1"/>
              <a:t>dependable</a:t>
            </a:r>
            <a:r>
              <a:rPr lang="cs-CZ" dirty="0"/>
              <a:t> </a:t>
            </a:r>
            <a:r>
              <a:rPr lang="cs-CZ" dirty="0" err="1"/>
              <a:t>expectations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peaceful</a:t>
            </a:r>
            <a:r>
              <a:rPr lang="cs-CZ" dirty="0"/>
              <a:t> </a:t>
            </a:r>
            <a:r>
              <a:rPr lang="cs-CZ" dirty="0" err="1"/>
              <a:t>change</a:t>
            </a:r>
            <a:r>
              <a:rPr lang="cs-CZ" dirty="0"/>
              <a:t>“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tj. aktéři spolehlivě očekávají, že spory budou řešeny mírovými prostředky, ne válkou.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Konstruktivistická logika: nejde primárně o rovnováhu moci nebo odstrašení, ale o sdílené významy, normy a identity, které „dělají válku nemyslitelnou/nepraktickou“.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Bezpečnostní společenství není jen absence války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klíčové je pozitivní vzájemné očekávání a „rutině“ fungující mírové řešení sporů.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Mechanismy vzniku (co je drží pohromadě):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transakce a vzájemná závislost (kontakty, výměna, mobilita)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instituce a pravidla (stabilní kanály komunikace, procedury)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socializace (učení se normám, „habituální“ spolupráce elit)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kolektivní identita / my-</a:t>
            </a:r>
            <a:r>
              <a:rPr lang="cs-CZ" dirty="0" err="1"/>
              <a:t>ness</a:t>
            </a:r>
            <a:r>
              <a:rPr lang="cs-CZ" dirty="0"/>
              <a:t> („my“ vs. „oni“ se posouvá)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Tři úrovně / dimenze (co sledujeme empiricky):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struktury (instituce, hustota vazeb, procedury)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procesy (komunikace, učení, kooperace)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vztahy/identity (důvěra, sdílené normy, legitimita)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Fáze vývoje (typická trajektorie):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nastupující (</a:t>
            </a:r>
            <a:r>
              <a:rPr lang="cs-CZ" dirty="0" err="1"/>
              <a:t>nascent</a:t>
            </a:r>
            <a:r>
              <a:rPr lang="cs-CZ" dirty="0"/>
              <a:t>) – první důvěra, základní kooperace, zkoušení pravidel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vzestupné (</a:t>
            </a:r>
            <a:r>
              <a:rPr lang="cs-CZ" dirty="0" err="1"/>
              <a:t>ascending</a:t>
            </a:r>
            <a:r>
              <a:rPr lang="cs-CZ" dirty="0"/>
              <a:t>) – intenzivní interakce, instituce se „</a:t>
            </a:r>
            <a:r>
              <a:rPr lang="cs-CZ" dirty="0" err="1"/>
              <a:t>zahusťují</a:t>
            </a:r>
            <a:r>
              <a:rPr lang="cs-CZ" dirty="0"/>
              <a:t>“, roste předvídatelnost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zralé (</a:t>
            </a:r>
            <a:r>
              <a:rPr lang="cs-CZ" dirty="0" err="1"/>
              <a:t>mature</a:t>
            </a:r>
            <a:r>
              <a:rPr lang="cs-CZ" dirty="0"/>
              <a:t>) – stabilní normy a identita; mírová změna je standard</a:t>
            </a:r>
          </a:p>
          <a:p>
            <a:pPr marL="519300" lvl="2" indent="-342900"/>
            <a:r>
              <a:rPr lang="cs-CZ" dirty="0"/>
              <a:t>(často se uvádí dělení zralého na „</a:t>
            </a:r>
            <a:r>
              <a:rPr lang="cs-CZ" dirty="0" err="1"/>
              <a:t>loosely</a:t>
            </a:r>
            <a:r>
              <a:rPr lang="cs-CZ" dirty="0"/>
              <a:t> </a:t>
            </a:r>
            <a:r>
              <a:rPr lang="cs-CZ" dirty="0" err="1"/>
              <a:t>coupled</a:t>
            </a:r>
            <a:r>
              <a:rPr lang="cs-CZ" dirty="0"/>
              <a:t>“ vs. „</a:t>
            </a:r>
            <a:r>
              <a:rPr lang="cs-CZ" dirty="0" err="1"/>
              <a:t>tightly</a:t>
            </a:r>
            <a:r>
              <a:rPr lang="cs-CZ" dirty="0"/>
              <a:t> </a:t>
            </a:r>
            <a:r>
              <a:rPr lang="cs-CZ" dirty="0" err="1"/>
              <a:t>coupled</a:t>
            </a:r>
            <a:r>
              <a:rPr lang="cs-CZ" dirty="0"/>
              <a:t>“ podle míry provázání a institucionální integrace)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6BE7F0-71B4-C535-EBCB-C954DF70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9</a:t>
            </a:fld>
            <a:endParaRPr lang="cs-CZ" dirty="0"/>
          </a:p>
        </p:txBody>
      </p:sp>
      <p:pic>
        <p:nvPicPr>
          <p:cNvPr id="1026" name="Picture 2" descr="Security Communities (Cambridge Studies in International Relations, Series  Number 62) (Volume 0): 9780521639538: Adler, Emanuel, Barnett, Michael:  Books - Amazon.com">
            <a:extLst>
              <a:ext uri="{FF2B5EF4-FFF2-40B4-BE49-F238E27FC236}">
                <a16:creationId xmlns:a16="http://schemas.microsoft.com/office/drawing/2014/main" id="{0C1CFBC7-3F84-05D4-EF50-A0E36EBBA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398" y="2341956"/>
            <a:ext cx="29591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84393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CEVRO">
      <a:dk1>
        <a:srgbClr val="000000"/>
      </a:dk1>
      <a:lt1>
        <a:srgbClr val="FFFFFF"/>
      </a:lt1>
      <a:dk2>
        <a:srgbClr val="575756"/>
      </a:dk2>
      <a:lt2>
        <a:srgbClr val="E7E6E6"/>
      </a:lt2>
      <a:accent1>
        <a:srgbClr val="50386F"/>
      </a:accent1>
      <a:accent2>
        <a:srgbClr val="50386F"/>
      </a:accent2>
      <a:accent3>
        <a:srgbClr val="EA8B2D"/>
      </a:accent3>
      <a:accent4>
        <a:srgbClr val="EA8B2D"/>
      </a:accent4>
      <a:accent5>
        <a:srgbClr val="E9E9E9"/>
      </a:accent5>
      <a:accent6>
        <a:srgbClr val="D2D2D2"/>
      </a:accent6>
      <a:hlink>
        <a:srgbClr val="0563C1"/>
      </a:hlink>
      <a:folHlink>
        <a:srgbClr val="954F72"/>
      </a:folHlink>
    </a:clrScheme>
    <a:fontScheme name="Cevr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VRO_prezentace" id="{485F1B51-4886-4BEE-9303-EA422C81D8B6}" vid="{D8B64059-E0AD-44A6-B997-6DC8C4E55893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BAB6EA75DC9234BB8F7FC7985B6540D" ma:contentTypeVersion="17" ma:contentTypeDescription="Vytvoří nový dokument" ma:contentTypeScope="" ma:versionID="802e1200a6f1edf4a5c0acec655da554">
  <xsd:schema xmlns:xsd="http://www.w3.org/2001/XMLSchema" xmlns:xs="http://www.w3.org/2001/XMLSchema" xmlns:p="http://schemas.microsoft.com/office/2006/metadata/properties" xmlns:ns2="08506671-b2d8-4009-9f63-6b725a8908a0" xmlns:ns3="c96b063f-72a7-4d2b-b06d-4ecda669bddf" targetNamespace="http://schemas.microsoft.com/office/2006/metadata/properties" ma:root="true" ma:fieldsID="643927d2b1d20851b2bc9ade87ce8cba" ns2:_="" ns3:_="">
    <xsd:import namespace="08506671-b2d8-4009-9f63-6b725a8908a0"/>
    <xsd:import namespace="c96b063f-72a7-4d2b-b06d-4ecda669bd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506671-b2d8-4009-9f63-6b725a8908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Značky obrázků" ma:readOnly="false" ma:fieldId="{5cf76f15-5ced-4ddc-b409-7134ff3c332f}" ma:taxonomyMulti="true" ma:sspId="b6f0447c-396c-41cb-bb8f-c4232058b8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6b063f-72a7-4d2b-b06d-4ecda669bdd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366da5d-a729-4ea0-a3c6-0f5c6526b4ca}" ma:internalName="TaxCatchAll" ma:showField="CatchAllData" ma:web="c96b063f-72a7-4d2b-b06d-4ecda669bd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DF6AD68-1977-4ED0-9D33-7965F88689B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92CE057-8B81-4FF9-B431-B5860F0462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506671-b2d8-4009-9f63-6b725a8908a0"/>
    <ds:schemaRef ds:uri="c96b063f-72a7-4d2b-b06d-4ecda669bd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8289</TotalTime>
  <Words>1108</Words>
  <Application>Microsoft Macintosh PowerPoint</Application>
  <PresentationFormat>Širokoúhlá obrazovka</PresentationFormat>
  <Paragraphs>165</Paragraphs>
  <Slides>22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7" baseType="lpstr">
      <vt:lpstr>Aptos</vt:lpstr>
      <vt:lpstr>Arial</vt:lpstr>
      <vt:lpstr>Calibri</vt:lpstr>
      <vt:lpstr>Open Sans</vt:lpstr>
      <vt:lpstr>Motiv Office</vt:lpstr>
      <vt:lpstr>Mezinárodní bezpečnost a institucionální zajištění: klíčové koncepty</vt:lpstr>
      <vt:lpstr>Mapa konceptů: jak se liší</vt:lpstr>
      <vt:lpstr>Rovnováha moci (Balance of Power)</vt:lpstr>
      <vt:lpstr>Kolektivní bezpečnost: koncept</vt:lpstr>
      <vt:lpstr>Kolektivní bezpečnost v praxi: OSN</vt:lpstr>
      <vt:lpstr>Kooperativní bezpečnost: koncept</vt:lpstr>
      <vt:lpstr>Kooperativní bezpečnost v Evropě: OBSE</vt:lpstr>
      <vt:lpstr>Bezpečnostní společenství (Security Community)</vt:lpstr>
      <vt:lpstr>Bezpečnostní společenství podle Emanuel Adler a Michael Barnett (Security Communities)</vt:lpstr>
      <vt:lpstr>Bezpečnostní společenství v praxi: Evropská unie</vt:lpstr>
      <vt:lpstr>Aliance, odstrašení a kolektivní obrana: NATO</vt:lpstr>
      <vt:lpstr>Mezinárodní organizace vs. mezinárodní režimy</vt:lpstr>
      <vt:lpstr>Jak instituce reálně „zajišťují“ bezpečnost (mechanismy)</vt:lpstr>
      <vt:lpstr>Kdy instituce selhávají?</vt:lpstr>
      <vt:lpstr>Seminář 18.2.2026</vt:lpstr>
      <vt:lpstr>Jaké jsou hlavní závěry msc 2026?</vt:lpstr>
      <vt:lpstr>Munich Security Report 2026 – jak pojednává o Evropě? </vt:lpstr>
      <vt:lpstr>Prezentace aplikace PowerPoint</vt:lpstr>
      <vt:lpstr>Prezentace aplikace PowerPoint</vt:lpstr>
      <vt:lpstr>Acled viz https://acleddata.com/series/acled-conflict-index </vt:lpstr>
      <vt:lpstr>Global conflict tracker viz https://www.cfr.org/global-conflict-tracker </vt:lpstr>
      <vt:lpstr>Děkuji za vaši pozornost!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 PRESENTATION TITLE,  MAXIMUM FIVE LINES,   LIGNED BOTTOM LEFT,  NO HYPHENATION</dc:title>
  <dc:creator>OBROVÁ Michaela</dc:creator>
  <cp:lastModifiedBy>Microsoft Office User</cp:lastModifiedBy>
  <cp:revision>125</cp:revision>
  <dcterms:created xsi:type="dcterms:W3CDTF">2025-01-18T09:44:04Z</dcterms:created>
  <dcterms:modified xsi:type="dcterms:W3CDTF">2026-02-17T14:39:18Z</dcterms:modified>
</cp:coreProperties>
</file>