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91" r:id="rId4"/>
    <p:sldId id="292" r:id="rId5"/>
    <p:sldId id="304" r:id="rId6"/>
    <p:sldId id="264" r:id="rId7"/>
    <p:sldId id="290" r:id="rId8"/>
    <p:sldId id="305" r:id="rId9"/>
    <p:sldId id="303" r:id="rId10"/>
    <p:sldId id="258" r:id="rId11"/>
    <p:sldId id="302" r:id="rId12"/>
    <p:sldId id="259" r:id="rId13"/>
    <p:sldId id="265" r:id="rId14"/>
    <p:sldId id="261" r:id="rId15"/>
    <p:sldId id="262" r:id="rId16"/>
    <p:sldId id="263" r:id="rId17"/>
    <p:sldId id="328" r:id="rId18"/>
    <p:sldId id="277" r:id="rId19"/>
    <p:sldId id="260" r:id="rId20"/>
    <p:sldId id="280" r:id="rId21"/>
    <p:sldId id="266" r:id="rId22"/>
    <p:sldId id="316" r:id="rId23"/>
    <p:sldId id="317" r:id="rId24"/>
    <p:sldId id="318" r:id="rId25"/>
    <p:sldId id="313" r:id="rId26"/>
    <p:sldId id="268" r:id="rId27"/>
    <p:sldId id="281" r:id="rId28"/>
    <p:sldId id="319" r:id="rId29"/>
    <p:sldId id="310" r:id="rId30"/>
    <p:sldId id="311" r:id="rId31"/>
    <p:sldId id="312" r:id="rId32"/>
    <p:sldId id="314" r:id="rId33"/>
    <p:sldId id="320" r:id="rId34"/>
    <p:sldId id="321" r:id="rId35"/>
    <p:sldId id="309" r:id="rId36"/>
    <p:sldId id="295" r:id="rId37"/>
    <p:sldId id="282" r:id="rId38"/>
    <p:sldId id="276" r:id="rId39"/>
    <p:sldId id="293" r:id="rId40"/>
    <p:sldId id="269" r:id="rId41"/>
    <p:sldId id="322" r:id="rId42"/>
    <p:sldId id="323" r:id="rId43"/>
    <p:sldId id="270" r:id="rId44"/>
    <p:sldId id="271" r:id="rId45"/>
    <p:sldId id="272" r:id="rId46"/>
    <p:sldId id="273" r:id="rId47"/>
    <p:sldId id="274" r:id="rId48"/>
    <p:sldId id="294" r:id="rId49"/>
    <p:sldId id="275" r:id="rId50"/>
    <p:sldId id="278" r:id="rId51"/>
    <p:sldId id="279" r:id="rId52"/>
    <p:sldId id="308" r:id="rId53"/>
    <p:sldId id="306" r:id="rId54"/>
    <p:sldId id="307" r:id="rId55"/>
    <p:sldId id="315" r:id="rId56"/>
    <p:sldId id="324" r:id="rId57"/>
    <p:sldId id="325" r:id="rId58"/>
    <p:sldId id="297" r:id="rId59"/>
    <p:sldId id="284" r:id="rId60"/>
    <p:sldId id="326" r:id="rId61"/>
    <p:sldId id="327" r:id="rId62"/>
    <p:sldId id="285" r:id="rId63"/>
    <p:sldId id="286" r:id="rId64"/>
    <p:sldId id="296" r:id="rId65"/>
    <p:sldId id="287" r:id="rId66"/>
    <p:sldId id="288" r:id="rId67"/>
    <p:sldId id="289" r:id="rId68"/>
    <p:sldId id="342" r:id="rId69"/>
    <p:sldId id="343" r:id="rId70"/>
    <p:sldId id="344" r:id="rId71"/>
    <p:sldId id="345" r:id="rId72"/>
    <p:sldId id="346" r:id="rId73"/>
    <p:sldId id="347" r:id="rId74"/>
    <p:sldId id="348" r:id="rId75"/>
    <p:sldId id="349" r:id="rId76"/>
    <p:sldId id="350" r:id="rId77"/>
    <p:sldId id="351" r:id="rId78"/>
    <p:sldId id="352" r:id="rId79"/>
    <p:sldId id="353" r:id="rId80"/>
    <p:sldId id="354" r:id="rId81"/>
    <p:sldId id="355" r:id="rId82"/>
    <p:sldId id="329" r:id="rId83"/>
    <p:sldId id="330" r:id="rId84"/>
    <p:sldId id="331" r:id="rId85"/>
    <p:sldId id="332" r:id="rId86"/>
    <p:sldId id="333" r:id="rId87"/>
    <p:sldId id="334" r:id="rId88"/>
    <p:sldId id="335" r:id="rId89"/>
    <p:sldId id="336" r:id="rId90"/>
    <p:sldId id="339" r:id="rId91"/>
    <p:sldId id="340" r:id="rId92"/>
    <p:sldId id="337" r:id="rId93"/>
    <p:sldId id="341" r:id="rId9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77F7E88B-85A3-1F43-BFF0-FD0D89C18592}">
          <p14:sldIdLst>
            <p14:sldId id="256"/>
          </p14:sldIdLst>
        </p14:section>
        <p14:section name="Default Section" id="{BC7EA97C-279A-8143-B08A-45D0A697F645}">
          <p14:sldIdLst>
            <p14:sldId id="257"/>
            <p14:sldId id="291"/>
            <p14:sldId id="292"/>
            <p14:sldId id="304"/>
            <p14:sldId id="264"/>
            <p14:sldId id="290"/>
            <p14:sldId id="305"/>
            <p14:sldId id="303"/>
            <p14:sldId id="258"/>
            <p14:sldId id="302"/>
            <p14:sldId id="259"/>
            <p14:sldId id="265"/>
            <p14:sldId id="261"/>
            <p14:sldId id="262"/>
          </p14:sldIdLst>
        </p14:section>
        <p14:section name="Untitled Section" id="{9F5A8798-9AA4-1E48-AB72-A834CC9CE354}">
          <p14:sldIdLst>
            <p14:sldId id="263"/>
            <p14:sldId id="328"/>
            <p14:sldId id="277"/>
            <p14:sldId id="260"/>
            <p14:sldId id="280"/>
            <p14:sldId id="266"/>
            <p14:sldId id="316"/>
            <p14:sldId id="317"/>
            <p14:sldId id="318"/>
            <p14:sldId id="313"/>
            <p14:sldId id="268"/>
            <p14:sldId id="281"/>
            <p14:sldId id="319"/>
            <p14:sldId id="310"/>
            <p14:sldId id="311"/>
            <p14:sldId id="312"/>
            <p14:sldId id="314"/>
            <p14:sldId id="320"/>
            <p14:sldId id="321"/>
            <p14:sldId id="309"/>
            <p14:sldId id="295"/>
            <p14:sldId id="282"/>
            <p14:sldId id="276"/>
            <p14:sldId id="293"/>
            <p14:sldId id="269"/>
            <p14:sldId id="322"/>
            <p14:sldId id="323"/>
            <p14:sldId id="270"/>
            <p14:sldId id="271"/>
            <p14:sldId id="272"/>
            <p14:sldId id="273"/>
            <p14:sldId id="274"/>
            <p14:sldId id="294"/>
            <p14:sldId id="275"/>
            <p14:sldId id="278"/>
            <p14:sldId id="279"/>
            <p14:sldId id="308"/>
            <p14:sldId id="306"/>
            <p14:sldId id="307"/>
            <p14:sldId id="315"/>
            <p14:sldId id="324"/>
            <p14:sldId id="325"/>
            <p14:sldId id="297"/>
            <p14:sldId id="284"/>
            <p14:sldId id="326"/>
            <p14:sldId id="327"/>
            <p14:sldId id="285"/>
            <p14:sldId id="286"/>
            <p14:sldId id="296"/>
            <p14:sldId id="287"/>
            <p14:sldId id="288"/>
            <p14:sldId id="289"/>
            <p14:sldId id="342"/>
            <p14:sldId id="343"/>
            <p14:sldId id="344"/>
            <p14:sldId id="345"/>
            <p14:sldId id="346"/>
            <p14:sldId id="347"/>
            <p14:sldId id="348"/>
            <p14:sldId id="349"/>
            <p14:sldId id="350"/>
            <p14:sldId id="351"/>
            <p14:sldId id="352"/>
            <p14:sldId id="353"/>
            <p14:sldId id="354"/>
            <p14:sldId id="355"/>
            <p14:sldId id="329"/>
            <p14:sldId id="330"/>
            <p14:sldId id="331"/>
            <p14:sldId id="332"/>
            <p14:sldId id="333"/>
            <p14:sldId id="334"/>
            <p14:sldId id="335"/>
            <p14:sldId id="336"/>
            <p14:sldId id="339"/>
            <p14:sldId id="340"/>
            <p14:sldId id="337"/>
            <p14:sldId id="34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90" d="100"/>
          <a:sy n="90" d="100"/>
        </p:scale>
        <p:origin x="232"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6A0E4B-F2DB-5CED-94D8-C676C885809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4A9C74B-CDDB-298E-D2AB-D168E410B0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72F0350C-691A-AFCA-9404-E09300E2282C}"/>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E5057AE3-45D9-47E2-0CF4-49EE73D6B5D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13CD4A6-F37E-573D-1730-B65B1400E77B}"/>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1628896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F9D7D5-DC00-161F-07FC-E500E9F49D62}"/>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341B3AAF-F101-95C9-9055-75BE0841C80F}"/>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C317A5F-36F6-79F8-1BF0-2F9D10D3452A}"/>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5C6C0A06-7FAB-B6F7-B56A-1DCB57DDC29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88234F0-5A38-928E-9C2F-0DAFC2D1BFF4}"/>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273871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7A1B864A-1820-D74B-B430-AA350C4BB6F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3986091-457F-3272-42D2-AF7F9DA4F1E9}"/>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0713B492-FC13-CAE6-31B2-080886F64717}"/>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0AD19CAB-E60E-C565-142E-346035C148B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6D35BA7-B22F-B749-5C84-BA66B098E2E0}"/>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1357155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267A9-5C20-A4EA-D13F-27A69B53B25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D812660-DBCF-40EE-4FCA-7CD15F452ADF}"/>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0B735C4-02CE-93B5-036A-D85D416084A6}"/>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51A6AE14-5789-5DAC-81DD-9197A489B1F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27D3BF1-A1D4-61DB-45AD-04B242B44F0B}"/>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400155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6C94A4-A8FC-623C-15D1-C2217E934E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C74376D6-FB8A-7D16-17B1-36D94D6A6C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ED7A620D-E6EA-FFAB-1E4C-1A21B5CD73DC}"/>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460B3E61-EB1B-30D1-EC5F-5CD5B4FA667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71D8A3E-2716-8ECA-14E3-764E8E9589DE}"/>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377483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7F605F-C929-4259-4855-5685E4D4EC1F}"/>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26FC46A0-D3F6-3471-CB7E-82CCE9FCB3D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DDE958ED-B9C0-D533-07B5-C211692C93BF}"/>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BC42FFD2-4F1F-853F-8B0C-047BA4087AA3}"/>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6" name="Zástupný symbol pro zápatí 5">
            <a:extLst>
              <a:ext uri="{FF2B5EF4-FFF2-40B4-BE49-F238E27FC236}">
                <a16:creationId xmlns:a16="http://schemas.microsoft.com/office/drawing/2014/main" id="{B42CF1DE-FF76-211F-D5F2-29CFC40A07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378A42F-0112-DA42-E584-680771030241}"/>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1106905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71BEAE-94A3-64E6-994D-FC494CBE4B9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EA1C9B8-DCF6-99AD-475E-F12B68E98E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F2239380-777D-3C49-D396-D572BCF1EDA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797A2C47-8172-6170-8AFA-91A34256AB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2E5FE864-61EC-24AF-506A-9AA39B9503BA}"/>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D7C1A7B-D9EE-FDAD-C7B4-EFBCC22CB438}"/>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8" name="Zástupný symbol pro zápatí 7">
            <a:extLst>
              <a:ext uri="{FF2B5EF4-FFF2-40B4-BE49-F238E27FC236}">
                <a16:creationId xmlns:a16="http://schemas.microsoft.com/office/drawing/2014/main" id="{338A7D22-047D-7633-A366-DE18164C67B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7F99CD3-68EE-F02C-FACA-5CE09BB754E3}"/>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116984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1F5B16-9977-50C4-B71A-98395B64A75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AF93014-42CA-4B22-1A35-DF8BC4FB127C}"/>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4" name="Zástupný symbol pro zápatí 3">
            <a:extLst>
              <a:ext uri="{FF2B5EF4-FFF2-40B4-BE49-F238E27FC236}">
                <a16:creationId xmlns:a16="http://schemas.microsoft.com/office/drawing/2014/main" id="{0B18BDF3-A850-661E-1967-A250349843E5}"/>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8B78D89D-D449-B070-E691-75DF4EA61C49}"/>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934180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23AA91A-710D-7744-28E7-2FA0C5ECA969}"/>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3" name="Zástupný symbol pro zápatí 2">
            <a:extLst>
              <a:ext uri="{FF2B5EF4-FFF2-40B4-BE49-F238E27FC236}">
                <a16:creationId xmlns:a16="http://schemas.microsoft.com/office/drawing/2014/main" id="{F44826F2-23CB-FB6D-6BCC-DA4A90DDA88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AEC937E4-AEBA-4B29-CE52-D024400DEB7C}"/>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4262820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EB83B6-B5F9-AEEE-190B-CAC93298F339}"/>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C47DAA24-8F6A-3DE1-7B0A-B53A60B4F4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37B4E3AF-2BEC-B32F-706F-E5F6910F8C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0B658DB-EFDF-196B-2C00-1EB3BABE67ED}"/>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6" name="Zástupný symbol pro zápatí 5">
            <a:extLst>
              <a:ext uri="{FF2B5EF4-FFF2-40B4-BE49-F238E27FC236}">
                <a16:creationId xmlns:a16="http://schemas.microsoft.com/office/drawing/2014/main" id="{4076BDFE-50C4-D742-F095-413A05C3D91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A2ADA04-C9AD-D965-44DE-70514187B173}"/>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3033736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64ED52-90C9-1CD2-9B36-B9095326437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AEC5235-5DD8-4560-AE20-4113F733C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223AFD75-F705-735A-56B9-E6FBC8A662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5D7AFF85-007B-D187-0F4B-BE42C78B6D0E}"/>
              </a:ext>
            </a:extLst>
          </p:cNvPr>
          <p:cNvSpPr>
            <a:spLocks noGrp="1"/>
          </p:cNvSpPr>
          <p:nvPr>
            <p:ph type="dt" sz="half" idx="10"/>
          </p:nvPr>
        </p:nvSpPr>
        <p:spPr/>
        <p:txBody>
          <a:bodyPr/>
          <a:lstStyle/>
          <a:p>
            <a:fld id="{4D731819-AB2A-C040-9A1C-98AB2727BDA0}" type="datetimeFigureOut">
              <a:rPr lang="cs-CZ" smtClean="0"/>
              <a:t>06.04.2025</a:t>
            </a:fld>
            <a:endParaRPr lang="cs-CZ"/>
          </a:p>
        </p:txBody>
      </p:sp>
      <p:sp>
        <p:nvSpPr>
          <p:cNvPr id="6" name="Zástupný symbol pro zápatí 5">
            <a:extLst>
              <a:ext uri="{FF2B5EF4-FFF2-40B4-BE49-F238E27FC236}">
                <a16:creationId xmlns:a16="http://schemas.microsoft.com/office/drawing/2014/main" id="{8122EA41-2F93-95EC-18FE-752C91BA61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8E059AC-4610-3657-87C9-A8DDB0C68CDC}"/>
              </a:ext>
            </a:extLst>
          </p:cNvPr>
          <p:cNvSpPr>
            <a:spLocks noGrp="1"/>
          </p:cNvSpPr>
          <p:nvPr>
            <p:ph type="sldNum" sz="quarter" idx="12"/>
          </p:nvPr>
        </p:nvSpPr>
        <p:spPr/>
        <p:txBody>
          <a:bodyPr/>
          <a:lstStyle/>
          <a:p>
            <a:fld id="{7B81B341-F18F-1149-9854-A4B200414DC5}" type="slidenum">
              <a:rPr lang="cs-CZ" smtClean="0"/>
              <a:t>‹#›</a:t>
            </a:fld>
            <a:endParaRPr lang="cs-CZ"/>
          </a:p>
        </p:txBody>
      </p:sp>
    </p:spTree>
    <p:extLst>
      <p:ext uri="{BB962C8B-B14F-4D97-AF65-F5344CB8AC3E}">
        <p14:creationId xmlns:p14="http://schemas.microsoft.com/office/powerpoint/2010/main" val="3474171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1B9C6AC3-76C7-0FE0-BDF9-6AEF16F72A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EEE7A9C1-10E5-038E-3493-F3DF573423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DC15D84-3881-74DD-67D1-D73FFDC400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731819-AB2A-C040-9A1C-98AB2727BDA0}" type="datetimeFigureOut">
              <a:rPr lang="cs-CZ" smtClean="0"/>
              <a:t>06.04.2025</a:t>
            </a:fld>
            <a:endParaRPr lang="cs-CZ"/>
          </a:p>
        </p:txBody>
      </p:sp>
      <p:sp>
        <p:nvSpPr>
          <p:cNvPr id="5" name="Zástupný symbol pro zápatí 4">
            <a:extLst>
              <a:ext uri="{FF2B5EF4-FFF2-40B4-BE49-F238E27FC236}">
                <a16:creationId xmlns:a16="http://schemas.microsoft.com/office/drawing/2014/main" id="{E7040868-D9C9-8DB4-9A39-66ADF12EF5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1B4906FC-DA86-F152-36FC-B91350CC8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81B341-F18F-1149-9854-A4B200414DC5}" type="slidenum">
              <a:rPr lang="cs-CZ" smtClean="0"/>
              <a:t>‹#›</a:t>
            </a:fld>
            <a:endParaRPr lang="cs-CZ"/>
          </a:p>
        </p:txBody>
      </p:sp>
    </p:spTree>
    <p:extLst>
      <p:ext uri="{BB962C8B-B14F-4D97-AF65-F5344CB8AC3E}">
        <p14:creationId xmlns:p14="http://schemas.microsoft.com/office/powerpoint/2010/main" val="3608083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9606CE-53B9-D17A-6C3E-2309EA4CB955}"/>
              </a:ext>
            </a:extLst>
          </p:cNvPr>
          <p:cNvSpPr>
            <a:spLocks noGrp="1"/>
          </p:cNvSpPr>
          <p:nvPr>
            <p:ph type="ctrTitle"/>
          </p:nvPr>
        </p:nvSpPr>
        <p:spPr/>
        <p:txBody>
          <a:bodyPr/>
          <a:lstStyle/>
          <a:p>
            <a:endParaRPr lang="cs-CZ"/>
          </a:p>
        </p:txBody>
      </p:sp>
      <p:sp>
        <p:nvSpPr>
          <p:cNvPr id="3" name="Podnadpis 2">
            <a:extLst>
              <a:ext uri="{FF2B5EF4-FFF2-40B4-BE49-F238E27FC236}">
                <a16:creationId xmlns:a16="http://schemas.microsoft.com/office/drawing/2014/main" id="{8FB6AECD-D1CA-B103-69CE-3B0BE8BA4E33}"/>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1684821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t>
            </a:r>
            <a:r>
              <a:rPr lang="en-US" dirty="0" err="1"/>
              <a:t>Veřejná</a:t>
            </a:r>
            <a:r>
              <a:rPr lang="en-US" dirty="0"/>
              <a:t> </a:t>
            </a:r>
            <a:r>
              <a:rPr lang="en-US" dirty="0" err="1"/>
              <a:t>diplomacie</a:t>
            </a:r>
            <a:endParaRPr lang="en-US" dirty="0"/>
          </a:p>
        </p:txBody>
      </p:sp>
      <p:sp>
        <p:nvSpPr>
          <p:cNvPr id="3" name="Content Placeholder 2"/>
          <p:cNvSpPr>
            <a:spLocks noGrp="1"/>
          </p:cNvSpPr>
          <p:nvPr>
            <p:ph idx="1"/>
          </p:nvPr>
        </p:nvSpPr>
        <p:spPr/>
        <p:txBody>
          <a:bodyPr>
            <a:normAutofit/>
          </a:bodyPr>
          <a:lstStyle/>
          <a:p>
            <a:pPr marL="114300" indent="0">
              <a:buNone/>
            </a:pPr>
            <a:r>
              <a:rPr lang="en-US" dirty="0" err="1"/>
              <a:t>Veřejná</a:t>
            </a:r>
            <a:r>
              <a:rPr lang="en-US" dirty="0"/>
              <a:t> </a:t>
            </a:r>
            <a:r>
              <a:rPr lang="en-US" dirty="0" err="1"/>
              <a:t>diplomacie</a:t>
            </a:r>
            <a:r>
              <a:rPr lang="en-US" dirty="0"/>
              <a:t>:</a:t>
            </a:r>
          </a:p>
          <a:p>
            <a:r>
              <a:rPr lang="en-US" b="1" dirty="0" err="1"/>
              <a:t>Nástroj</a:t>
            </a:r>
            <a:r>
              <a:rPr lang="en-US" b="1" dirty="0"/>
              <a:t> </a:t>
            </a:r>
            <a:r>
              <a:rPr lang="en-US" dirty="0" err="1"/>
              <a:t>zahraniční</a:t>
            </a:r>
            <a:r>
              <a:rPr lang="en-US" dirty="0"/>
              <a:t> </a:t>
            </a:r>
            <a:r>
              <a:rPr lang="en-US" dirty="0" err="1"/>
              <a:t>politiky</a:t>
            </a:r>
            <a:endParaRPr lang="en-US" dirty="0"/>
          </a:p>
          <a:p>
            <a:r>
              <a:rPr lang="en-US" dirty="0" err="1"/>
              <a:t>Představuje</a:t>
            </a:r>
            <a:r>
              <a:rPr lang="en-US" dirty="0"/>
              <a:t>  </a:t>
            </a:r>
            <a:r>
              <a:rPr lang="en-US" dirty="0" err="1"/>
              <a:t>zastupování</a:t>
            </a:r>
            <a:r>
              <a:rPr lang="en-US" dirty="0"/>
              <a:t> </a:t>
            </a:r>
            <a:r>
              <a:rPr lang="en-US" dirty="0" err="1"/>
              <a:t>státu</a:t>
            </a:r>
            <a:r>
              <a:rPr lang="en-US" dirty="0"/>
              <a:t> </a:t>
            </a:r>
            <a:r>
              <a:rPr lang="en-US" b="1" dirty="0" err="1"/>
              <a:t>navenek</a:t>
            </a:r>
            <a:r>
              <a:rPr lang="en-US" b="1" dirty="0"/>
              <a:t> </a:t>
            </a:r>
          </a:p>
          <a:p>
            <a:r>
              <a:rPr lang="en-US" dirty="0" err="1"/>
              <a:t>Vedení</a:t>
            </a:r>
            <a:r>
              <a:rPr lang="en-US" dirty="0"/>
              <a:t> </a:t>
            </a:r>
            <a:r>
              <a:rPr lang="en-US" dirty="0" err="1"/>
              <a:t>jednání</a:t>
            </a:r>
            <a:r>
              <a:rPr lang="en-US" dirty="0"/>
              <a:t> v </a:t>
            </a:r>
            <a:r>
              <a:rPr lang="en-US" dirty="0" err="1"/>
              <a:t>zájmu</a:t>
            </a:r>
            <a:r>
              <a:rPr lang="en-US" dirty="0"/>
              <a:t> </a:t>
            </a:r>
            <a:r>
              <a:rPr lang="en-US" dirty="0" err="1"/>
              <a:t>státu</a:t>
            </a:r>
            <a:r>
              <a:rPr lang="en-US" dirty="0"/>
              <a:t> s </a:t>
            </a:r>
            <a:r>
              <a:rPr lang="en-US" b="1" dirty="0" err="1"/>
              <a:t>představiteli</a:t>
            </a:r>
            <a:r>
              <a:rPr lang="en-US" b="1" dirty="0"/>
              <a:t>  </a:t>
            </a:r>
            <a:r>
              <a:rPr lang="en-US" b="1" dirty="0" err="1"/>
              <a:t>jiných</a:t>
            </a:r>
            <a:r>
              <a:rPr lang="en-US" b="1" dirty="0"/>
              <a:t> </a:t>
            </a:r>
            <a:r>
              <a:rPr lang="en-US" b="1" dirty="0" err="1"/>
              <a:t>států</a:t>
            </a:r>
            <a:endParaRPr lang="en-US" b="1" dirty="0"/>
          </a:p>
          <a:p>
            <a:r>
              <a:rPr lang="en-US" dirty="0" err="1"/>
              <a:t>Zastupování</a:t>
            </a:r>
            <a:r>
              <a:rPr lang="en-US" dirty="0"/>
              <a:t> </a:t>
            </a:r>
            <a:r>
              <a:rPr lang="en-US" dirty="0" err="1"/>
              <a:t>zájmů</a:t>
            </a:r>
            <a:r>
              <a:rPr lang="en-US" dirty="0"/>
              <a:t> </a:t>
            </a:r>
            <a:r>
              <a:rPr lang="en-US" dirty="0" err="1"/>
              <a:t>veřejného</a:t>
            </a:r>
            <a:r>
              <a:rPr lang="en-US" dirty="0"/>
              <a:t> </a:t>
            </a:r>
            <a:r>
              <a:rPr lang="en-US" dirty="0" err="1"/>
              <a:t>subjektu</a:t>
            </a:r>
            <a:r>
              <a:rPr lang="en-US" dirty="0"/>
              <a:t> </a:t>
            </a:r>
            <a:r>
              <a:rPr lang="en-US" dirty="0" err="1"/>
              <a:t>ve</a:t>
            </a:r>
            <a:r>
              <a:rPr lang="en-US" dirty="0"/>
              <a:t> </a:t>
            </a:r>
            <a:r>
              <a:rPr lang="en-US" dirty="0" err="1"/>
              <a:t>vztahu</a:t>
            </a:r>
            <a:r>
              <a:rPr lang="en-US" dirty="0"/>
              <a:t> k </a:t>
            </a:r>
            <a:r>
              <a:rPr lang="en-US" b="1" dirty="0" err="1"/>
              <a:t>jiným</a:t>
            </a:r>
            <a:r>
              <a:rPr lang="en-US" b="1" dirty="0"/>
              <a:t> </a:t>
            </a:r>
            <a:r>
              <a:rPr lang="en-US" b="1" dirty="0" err="1"/>
              <a:t>veřejným</a:t>
            </a:r>
            <a:r>
              <a:rPr lang="en-US" b="1" dirty="0"/>
              <a:t> </a:t>
            </a:r>
            <a:r>
              <a:rPr lang="en-US" b="1" dirty="0" err="1"/>
              <a:t>subjektům</a:t>
            </a:r>
            <a:endParaRPr lang="en-US" b="1" dirty="0"/>
          </a:p>
          <a:p>
            <a:r>
              <a:rPr lang="en-US" dirty="0" err="1"/>
              <a:t>Zastupování</a:t>
            </a:r>
            <a:r>
              <a:rPr lang="en-US" dirty="0"/>
              <a:t> </a:t>
            </a:r>
            <a:r>
              <a:rPr lang="en-US" dirty="0" err="1"/>
              <a:t>zájmu</a:t>
            </a:r>
            <a:r>
              <a:rPr lang="en-US" dirty="0"/>
              <a:t> </a:t>
            </a:r>
            <a:r>
              <a:rPr lang="en-US" dirty="0" err="1"/>
              <a:t>států</a:t>
            </a:r>
            <a:r>
              <a:rPr lang="en-US" dirty="0"/>
              <a:t> v </a:t>
            </a:r>
            <a:r>
              <a:rPr lang="en-US" b="1" dirty="0" err="1"/>
              <a:t>mezinárodních</a:t>
            </a:r>
            <a:r>
              <a:rPr lang="en-US" b="1" dirty="0"/>
              <a:t> </a:t>
            </a:r>
            <a:r>
              <a:rPr lang="en-US" b="1" dirty="0" err="1"/>
              <a:t>organizacích</a:t>
            </a:r>
            <a:endParaRPr lang="en-US" b="1"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531765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Soukromá</a:t>
            </a:r>
            <a:r>
              <a:rPr lang="en-US" dirty="0"/>
              <a:t> </a:t>
            </a:r>
            <a:r>
              <a:rPr lang="en-US" dirty="0" err="1"/>
              <a:t>diplomacie</a:t>
            </a:r>
            <a:endParaRPr lang="en-US" dirty="0"/>
          </a:p>
        </p:txBody>
      </p:sp>
      <p:sp>
        <p:nvSpPr>
          <p:cNvPr id="3" name="Content Placeholder 2"/>
          <p:cNvSpPr>
            <a:spLocks noGrp="1"/>
          </p:cNvSpPr>
          <p:nvPr>
            <p:ph idx="1"/>
          </p:nvPr>
        </p:nvSpPr>
        <p:spPr/>
        <p:txBody>
          <a:bodyPr/>
          <a:lstStyle/>
          <a:p>
            <a:r>
              <a:rPr lang="en-US" dirty="0" err="1"/>
              <a:t>Zastupování</a:t>
            </a:r>
            <a:r>
              <a:rPr lang="en-US" dirty="0"/>
              <a:t> </a:t>
            </a:r>
            <a:r>
              <a:rPr lang="en-US" dirty="0" err="1"/>
              <a:t>zájmů</a:t>
            </a:r>
            <a:r>
              <a:rPr lang="en-US" dirty="0"/>
              <a:t> </a:t>
            </a:r>
            <a:r>
              <a:rPr lang="en-US" dirty="0" err="1"/>
              <a:t>soukromého</a:t>
            </a:r>
            <a:r>
              <a:rPr lang="en-US" dirty="0"/>
              <a:t> </a:t>
            </a:r>
            <a:r>
              <a:rPr lang="en-US" dirty="0" err="1"/>
              <a:t>subjektu</a:t>
            </a:r>
            <a:r>
              <a:rPr lang="en-US" dirty="0"/>
              <a:t> </a:t>
            </a:r>
            <a:r>
              <a:rPr lang="en-US" dirty="0" err="1"/>
              <a:t>ve</a:t>
            </a:r>
            <a:r>
              <a:rPr lang="en-US" dirty="0"/>
              <a:t> </a:t>
            </a:r>
            <a:r>
              <a:rPr lang="en-US" dirty="0" err="1"/>
              <a:t>vztahu</a:t>
            </a:r>
            <a:r>
              <a:rPr lang="en-US" dirty="0"/>
              <a:t>  </a:t>
            </a:r>
            <a:r>
              <a:rPr lang="en-US" dirty="0" err="1"/>
              <a:t>jiným</a:t>
            </a:r>
            <a:r>
              <a:rPr lang="en-US" dirty="0"/>
              <a:t>  </a:t>
            </a:r>
            <a:r>
              <a:rPr lang="en-US" dirty="0" err="1"/>
              <a:t>soukromým</a:t>
            </a:r>
            <a:r>
              <a:rPr lang="en-US" dirty="0"/>
              <a:t> </a:t>
            </a:r>
            <a:r>
              <a:rPr lang="en-US" dirty="0" err="1"/>
              <a:t>partnerům</a:t>
            </a:r>
            <a:endParaRPr lang="en-US" dirty="0"/>
          </a:p>
          <a:p>
            <a:r>
              <a:rPr lang="en-US" dirty="0" err="1"/>
              <a:t>Nevládní</a:t>
            </a:r>
            <a:r>
              <a:rPr lang="en-US" dirty="0"/>
              <a:t> </a:t>
            </a:r>
            <a:r>
              <a:rPr lang="en-US" dirty="0" err="1"/>
              <a:t>organizace</a:t>
            </a:r>
            <a:r>
              <a:rPr lang="en-US" dirty="0"/>
              <a:t> (</a:t>
            </a:r>
            <a:r>
              <a:rPr lang="en-US" dirty="0" err="1"/>
              <a:t>Člověk</a:t>
            </a:r>
            <a:r>
              <a:rPr lang="en-US" dirty="0"/>
              <a:t> v </a:t>
            </a:r>
            <a:r>
              <a:rPr lang="en-US" dirty="0" err="1"/>
              <a:t>tísni</a:t>
            </a:r>
            <a:r>
              <a:rPr lang="en-US" dirty="0"/>
              <a:t>, </a:t>
            </a:r>
            <a:r>
              <a:rPr lang="en-US" dirty="0" err="1"/>
              <a:t>Charita</a:t>
            </a:r>
            <a:r>
              <a:rPr lang="en-US" dirty="0"/>
              <a:t>)</a:t>
            </a:r>
          </a:p>
          <a:p>
            <a:r>
              <a:rPr lang="en-US" dirty="0" err="1"/>
              <a:t>Velké</a:t>
            </a:r>
            <a:r>
              <a:rPr lang="en-US" dirty="0"/>
              <a:t> </a:t>
            </a:r>
            <a:r>
              <a:rPr lang="en-US" dirty="0" err="1"/>
              <a:t>korporace</a:t>
            </a:r>
            <a:r>
              <a:rPr lang="en-US" dirty="0"/>
              <a:t> (Shell, Gazprom)</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92994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Metody</a:t>
            </a:r>
            <a:r>
              <a:rPr lang="en-US" dirty="0"/>
              <a:t> </a:t>
            </a:r>
            <a:r>
              <a:rPr lang="en-US" dirty="0" err="1"/>
              <a:t>diplomacie</a:t>
            </a:r>
            <a:endParaRPr lang="en-US" dirty="0"/>
          </a:p>
        </p:txBody>
      </p:sp>
      <p:sp>
        <p:nvSpPr>
          <p:cNvPr id="3" name="Content Placeholder 2"/>
          <p:cNvSpPr>
            <a:spLocks noGrp="1"/>
          </p:cNvSpPr>
          <p:nvPr>
            <p:ph idx="1"/>
          </p:nvPr>
        </p:nvSpPr>
        <p:spPr/>
        <p:txBody>
          <a:bodyPr>
            <a:normAutofit fontScale="92500"/>
          </a:bodyPr>
          <a:lstStyle/>
          <a:p>
            <a:r>
              <a:rPr lang="en-US" b="1" dirty="0"/>
              <a:t>Summit</a:t>
            </a:r>
            <a:r>
              <a:rPr lang="en-US" dirty="0"/>
              <a:t> </a:t>
            </a:r>
            <a:r>
              <a:rPr lang="en-US" dirty="0" err="1"/>
              <a:t>hlav</a:t>
            </a:r>
            <a:r>
              <a:rPr lang="en-US" dirty="0"/>
              <a:t> </a:t>
            </a:r>
            <a:r>
              <a:rPr lang="en-US" dirty="0" err="1"/>
              <a:t>států</a:t>
            </a:r>
            <a:r>
              <a:rPr lang="en-US" dirty="0"/>
              <a:t> a </a:t>
            </a:r>
            <a:r>
              <a:rPr lang="en-US" dirty="0" err="1"/>
              <a:t>vlád</a:t>
            </a:r>
            <a:endParaRPr lang="en-US" dirty="0"/>
          </a:p>
          <a:p>
            <a:r>
              <a:rPr lang="en-US" dirty="0" err="1"/>
              <a:t>Setkání</a:t>
            </a:r>
            <a:r>
              <a:rPr lang="en-US" dirty="0"/>
              <a:t> </a:t>
            </a:r>
            <a:r>
              <a:rPr lang="en-US" dirty="0" err="1"/>
              <a:t>na</a:t>
            </a:r>
            <a:r>
              <a:rPr lang="en-US" dirty="0"/>
              <a:t> </a:t>
            </a:r>
            <a:r>
              <a:rPr lang="en-US" b="1" dirty="0" err="1"/>
              <a:t>vysoké</a:t>
            </a:r>
            <a:r>
              <a:rPr lang="en-US" b="1" dirty="0"/>
              <a:t> </a:t>
            </a:r>
            <a:r>
              <a:rPr lang="en-US" b="1" dirty="0" err="1"/>
              <a:t>úrovni</a:t>
            </a:r>
            <a:r>
              <a:rPr lang="en-US" b="1" dirty="0"/>
              <a:t> </a:t>
            </a:r>
            <a:r>
              <a:rPr lang="en-US" dirty="0"/>
              <a:t>(</a:t>
            </a:r>
            <a:r>
              <a:rPr lang="en-US" dirty="0" err="1"/>
              <a:t>velvyslanci</a:t>
            </a:r>
            <a:r>
              <a:rPr lang="en-US" dirty="0"/>
              <a:t>, </a:t>
            </a:r>
            <a:r>
              <a:rPr lang="en-US" dirty="0" err="1"/>
              <a:t>ministři</a:t>
            </a:r>
            <a:r>
              <a:rPr lang="en-US" dirty="0"/>
              <a:t>)</a:t>
            </a:r>
          </a:p>
          <a:p>
            <a:r>
              <a:rPr lang="en-US" b="1" dirty="0" err="1"/>
              <a:t>Každodenní</a:t>
            </a:r>
            <a:r>
              <a:rPr lang="en-US" dirty="0"/>
              <a:t> </a:t>
            </a:r>
            <a:r>
              <a:rPr lang="en-US" dirty="0" err="1"/>
              <a:t>zastupování</a:t>
            </a:r>
            <a:r>
              <a:rPr lang="en-US" dirty="0"/>
              <a:t> </a:t>
            </a:r>
            <a:r>
              <a:rPr lang="en-US" dirty="0" err="1"/>
              <a:t>zájmu</a:t>
            </a:r>
            <a:r>
              <a:rPr lang="en-US" dirty="0"/>
              <a:t> </a:t>
            </a:r>
            <a:r>
              <a:rPr lang="en-US" dirty="0" err="1"/>
              <a:t>státu</a:t>
            </a:r>
            <a:r>
              <a:rPr lang="en-US" dirty="0"/>
              <a:t> (</a:t>
            </a:r>
            <a:r>
              <a:rPr lang="en-US" dirty="0" err="1"/>
              <a:t>velvyslanci</a:t>
            </a:r>
            <a:r>
              <a:rPr lang="en-US" dirty="0"/>
              <a:t>, </a:t>
            </a:r>
            <a:r>
              <a:rPr lang="en-US" dirty="0" err="1"/>
              <a:t>další</a:t>
            </a:r>
            <a:r>
              <a:rPr lang="en-US" dirty="0"/>
              <a:t> </a:t>
            </a:r>
            <a:r>
              <a:rPr lang="en-US" dirty="0" err="1"/>
              <a:t>diplomaté</a:t>
            </a:r>
            <a:r>
              <a:rPr lang="en-US" dirty="0"/>
              <a:t>)</a:t>
            </a:r>
          </a:p>
          <a:p>
            <a:r>
              <a:rPr lang="en-US" b="1" dirty="0" err="1"/>
              <a:t>Zvláštní</a:t>
            </a:r>
            <a:r>
              <a:rPr lang="en-US" b="1" dirty="0"/>
              <a:t> </a:t>
            </a:r>
            <a:r>
              <a:rPr lang="en-US" b="1" dirty="0" err="1"/>
              <a:t>mise</a:t>
            </a:r>
            <a:r>
              <a:rPr lang="en-US" b="1" dirty="0"/>
              <a:t> </a:t>
            </a:r>
            <a:r>
              <a:rPr lang="en-US" dirty="0"/>
              <a:t>(</a:t>
            </a:r>
            <a:r>
              <a:rPr lang="en-US" dirty="0" err="1"/>
              <a:t>speciální</a:t>
            </a:r>
            <a:r>
              <a:rPr lang="en-US" dirty="0"/>
              <a:t> </a:t>
            </a:r>
            <a:r>
              <a:rPr lang="en-US" dirty="0" err="1"/>
              <a:t>týmy</a:t>
            </a:r>
            <a:r>
              <a:rPr lang="en-US" dirty="0"/>
              <a:t>)</a:t>
            </a:r>
          </a:p>
          <a:p>
            <a:r>
              <a:rPr lang="en-US" b="1" dirty="0" err="1"/>
              <a:t>Tajná</a:t>
            </a:r>
            <a:r>
              <a:rPr lang="en-US" b="1" dirty="0"/>
              <a:t> </a:t>
            </a:r>
            <a:r>
              <a:rPr lang="en-US" b="1" dirty="0" err="1"/>
              <a:t>jednání</a:t>
            </a:r>
            <a:endParaRPr lang="en-US" b="1" dirty="0"/>
          </a:p>
          <a:p>
            <a:endParaRPr lang="en-US" dirty="0"/>
          </a:p>
          <a:p>
            <a:r>
              <a:rPr lang="en-US" dirty="0" err="1"/>
              <a:t>Diplomatická</a:t>
            </a:r>
            <a:r>
              <a:rPr lang="en-US" dirty="0"/>
              <a:t> </a:t>
            </a:r>
            <a:r>
              <a:rPr lang="en-US" dirty="0" err="1"/>
              <a:t>korespondence</a:t>
            </a:r>
            <a:r>
              <a:rPr lang="en-US" dirty="0"/>
              <a:t> (</a:t>
            </a:r>
            <a:r>
              <a:rPr lang="en-US" dirty="0" err="1"/>
              <a:t>nóty</a:t>
            </a:r>
            <a:r>
              <a:rPr lang="en-US" dirty="0"/>
              <a:t> a </a:t>
            </a:r>
            <a:r>
              <a:rPr lang="en-US" dirty="0" err="1"/>
              <a:t>další</a:t>
            </a:r>
            <a:r>
              <a:rPr lang="en-US" dirty="0"/>
              <a:t>  </a:t>
            </a:r>
            <a:r>
              <a:rPr lang="en-US" dirty="0" err="1"/>
              <a:t>tradiční</a:t>
            </a:r>
            <a:r>
              <a:rPr lang="en-US" dirty="0"/>
              <a:t> </a:t>
            </a:r>
            <a:r>
              <a:rPr lang="en-US" dirty="0" err="1"/>
              <a:t>metody</a:t>
            </a:r>
            <a:r>
              <a:rPr lang="en-US" dirty="0"/>
              <a:t>)</a:t>
            </a:r>
          </a:p>
          <a:p>
            <a:r>
              <a:rPr lang="en-US" dirty="0" err="1"/>
              <a:t>Sociální</a:t>
            </a:r>
            <a:r>
              <a:rPr lang="en-US" dirty="0"/>
              <a:t> </a:t>
            </a:r>
            <a:r>
              <a:rPr lang="en-US" dirty="0" err="1"/>
              <a:t>sítě</a:t>
            </a:r>
            <a:endParaRPr lang="en-US" dirty="0"/>
          </a:p>
          <a:p>
            <a:r>
              <a:rPr lang="en-US" dirty="0" err="1"/>
              <a:t>Média</a:t>
            </a:r>
            <a:r>
              <a:rPr lang="en-US" dirty="0"/>
              <a:t> v </a:t>
            </a:r>
            <a:r>
              <a:rPr lang="en-US" dirty="0" err="1"/>
              <a:t>nejširším</a:t>
            </a:r>
            <a:r>
              <a:rPr lang="en-US" dirty="0"/>
              <a:t> </a:t>
            </a:r>
            <a:r>
              <a:rPr lang="en-US" dirty="0" err="1"/>
              <a:t>slova</a:t>
            </a:r>
            <a:r>
              <a:rPr lang="en-US" dirty="0"/>
              <a:t> </a:t>
            </a:r>
            <a:r>
              <a:rPr lang="en-US" dirty="0" err="1"/>
              <a:t>smyslu</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92824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Druhy</a:t>
            </a:r>
            <a:r>
              <a:rPr lang="en-US" dirty="0"/>
              <a:t> </a:t>
            </a:r>
            <a:r>
              <a:rPr lang="en-US" dirty="0" err="1"/>
              <a:t>diplomacie</a:t>
            </a:r>
            <a:endParaRPr lang="en-US" dirty="0"/>
          </a:p>
        </p:txBody>
      </p:sp>
      <p:sp>
        <p:nvSpPr>
          <p:cNvPr id="3" name="Content Placeholder 2"/>
          <p:cNvSpPr>
            <a:spLocks noGrp="1"/>
          </p:cNvSpPr>
          <p:nvPr>
            <p:ph idx="1"/>
          </p:nvPr>
        </p:nvSpPr>
        <p:spPr/>
        <p:txBody>
          <a:bodyPr>
            <a:normAutofit lnSpcReduction="10000"/>
          </a:bodyPr>
          <a:lstStyle/>
          <a:p>
            <a:r>
              <a:rPr lang="en-US" dirty="0" err="1"/>
              <a:t>Bilaterální</a:t>
            </a:r>
            <a:r>
              <a:rPr lang="en-US" dirty="0"/>
              <a:t> a </a:t>
            </a:r>
            <a:r>
              <a:rPr lang="en-US" dirty="0" err="1"/>
              <a:t>multilaterální</a:t>
            </a:r>
            <a:endParaRPr lang="en-US" dirty="0"/>
          </a:p>
          <a:p>
            <a:r>
              <a:rPr lang="en-US" dirty="0" err="1"/>
              <a:t>Summutivá</a:t>
            </a:r>
            <a:r>
              <a:rPr lang="en-US" dirty="0"/>
              <a:t> (</a:t>
            </a:r>
            <a:r>
              <a:rPr lang="en-US" dirty="0" err="1"/>
              <a:t>vrcholová</a:t>
            </a:r>
            <a:r>
              <a:rPr lang="en-US" dirty="0"/>
              <a:t>)</a:t>
            </a:r>
          </a:p>
          <a:p>
            <a:r>
              <a:rPr lang="en-US" dirty="0" err="1"/>
              <a:t>Ekonomická</a:t>
            </a:r>
            <a:r>
              <a:rPr lang="en-US" dirty="0"/>
              <a:t> (</a:t>
            </a:r>
            <a:r>
              <a:rPr lang="en-US" dirty="0" err="1"/>
              <a:t>podpora</a:t>
            </a:r>
            <a:r>
              <a:rPr lang="en-US" dirty="0"/>
              <a:t> </a:t>
            </a:r>
            <a:r>
              <a:rPr lang="en-US" dirty="0" err="1"/>
              <a:t>obchodních</a:t>
            </a:r>
            <a:r>
              <a:rPr lang="en-US" dirty="0"/>
              <a:t> a </a:t>
            </a:r>
            <a:r>
              <a:rPr lang="en-US" dirty="0" err="1"/>
              <a:t>hopsodářských</a:t>
            </a:r>
            <a:r>
              <a:rPr lang="en-US" dirty="0"/>
              <a:t> </a:t>
            </a:r>
            <a:r>
              <a:rPr lang="en-US" dirty="0" err="1"/>
              <a:t>vztahů</a:t>
            </a:r>
            <a:r>
              <a:rPr lang="en-US" dirty="0"/>
              <a:t>)</a:t>
            </a:r>
          </a:p>
          <a:p>
            <a:r>
              <a:rPr lang="en-US" dirty="0" err="1"/>
              <a:t>Parlamentní</a:t>
            </a:r>
            <a:endParaRPr lang="en-US" dirty="0"/>
          </a:p>
          <a:p>
            <a:r>
              <a:rPr lang="en-US" dirty="0" err="1"/>
              <a:t>Vojenská</a:t>
            </a:r>
            <a:r>
              <a:rPr lang="en-US" dirty="0"/>
              <a:t> (</a:t>
            </a:r>
            <a:r>
              <a:rPr lang="en-US" dirty="0" err="1"/>
              <a:t>zpravodajská</a:t>
            </a:r>
            <a:r>
              <a:rPr lang="en-US" dirty="0"/>
              <a:t>)</a:t>
            </a:r>
          </a:p>
          <a:p>
            <a:r>
              <a:rPr lang="en-US" dirty="0" err="1"/>
              <a:t>Kulturní</a:t>
            </a:r>
            <a:endParaRPr lang="en-US" dirty="0"/>
          </a:p>
          <a:p>
            <a:r>
              <a:rPr lang="en-US" dirty="0" err="1"/>
              <a:t>Nátlaková</a:t>
            </a:r>
            <a:r>
              <a:rPr lang="en-US" dirty="0"/>
              <a:t> </a:t>
            </a:r>
          </a:p>
          <a:p>
            <a:r>
              <a:rPr lang="en-US" dirty="0" err="1"/>
              <a:t>Paradiplomacie</a:t>
            </a:r>
            <a:endParaRPr lang="en-US" dirty="0"/>
          </a:p>
          <a:p>
            <a:r>
              <a:rPr lang="en-US" dirty="0" err="1"/>
              <a:t>Evropská</a:t>
            </a:r>
            <a:r>
              <a:rPr lang="en-US" dirty="0"/>
              <a:t> </a:t>
            </a:r>
            <a:r>
              <a:rPr lang="en-US" dirty="0" err="1"/>
              <a:t>služba</a:t>
            </a:r>
            <a:r>
              <a:rPr lang="en-US" dirty="0"/>
              <a:t> pro </a:t>
            </a:r>
            <a:r>
              <a:rPr lang="en-US" dirty="0" err="1"/>
              <a:t>vnější</a:t>
            </a:r>
            <a:r>
              <a:rPr lang="en-US" dirty="0"/>
              <a:t> </a:t>
            </a:r>
            <a:r>
              <a:rPr lang="en-US" dirty="0" err="1"/>
              <a:t>vztahy</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11645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Historický</a:t>
            </a:r>
            <a:r>
              <a:rPr lang="en-US" dirty="0"/>
              <a:t> </a:t>
            </a:r>
            <a:r>
              <a:rPr lang="en-US" dirty="0" err="1"/>
              <a:t>nástin</a:t>
            </a:r>
            <a:r>
              <a:rPr lang="en-US" dirty="0"/>
              <a:t> </a:t>
            </a:r>
            <a:r>
              <a:rPr lang="en-US" dirty="0" err="1"/>
              <a:t>stálého</a:t>
            </a:r>
            <a:r>
              <a:rPr lang="en-US" dirty="0"/>
              <a:t> </a:t>
            </a:r>
            <a:r>
              <a:rPr lang="en-US" dirty="0" err="1"/>
              <a:t>zastoupení</a:t>
            </a:r>
            <a:endParaRPr lang="en-US" dirty="0"/>
          </a:p>
        </p:txBody>
      </p:sp>
      <p:sp>
        <p:nvSpPr>
          <p:cNvPr id="3" name="Content Placeholder 2"/>
          <p:cNvSpPr>
            <a:spLocks noGrp="1"/>
          </p:cNvSpPr>
          <p:nvPr>
            <p:ph idx="1"/>
          </p:nvPr>
        </p:nvSpPr>
        <p:spPr/>
        <p:txBody>
          <a:bodyPr/>
          <a:lstStyle/>
          <a:p>
            <a:r>
              <a:rPr lang="en-US" dirty="0"/>
              <a:t>15. </a:t>
            </a:r>
            <a:r>
              <a:rPr lang="en-US" dirty="0" err="1"/>
              <a:t>století</a:t>
            </a:r>
            <a:r>
              <a:rPr lang="en-US" dirty="0"/>
              <a:t> – </a:t>
            </a:r>
            <a:r>
              <a:rPr lang="en-US" dirty="0" err="1"/>
              <a:t>italské</a:t>
            </a:r>
            <a:r>
              <a:rPr lang="en-US" dirty="0"/>
              <a:t> </a:t>
            </a:r>
            <a:r>
              <a:rPr lang="en-US" dirty="0" err="1"/>
              <a:t>městské</a:t>
            </a:r>
            <a:r>
              <a:rPr lang="en-US" dirty="0"/>
              <a:t> </a:t>
            </a:r>
            <a:r>
              <a:rPr lang="en-US" dirty="0" err="1"/>
              <a:t>státy</a:t>
            </a:r>
            <a:r>
              <a:rPr lang="en-US" dirty="0"/>
              <a:t> – </a:t>
            </a:r>
            <a:r>
              <a:rPr lang="en-US" dirty="0" err="1"/>
              <a:t>první</a:t>
            </a:r>
            <a:r>
              <a:rPr lang="en-US" dirty="0"/>
              <a:t> </a:t>
            </a:r>
            <a:r>
              <a:rPr lang="en-US" dirty="0" err="1"/>
              <a:t>zastoupení</a:t>
            </a:r>
            <a:endParaRPr lang="en-US" dirty="0"/>
          </a:p>
          <a:p>
            <a:r>
              <a:rPr lang="en-US" dirty="0"/>
              <a:t>18. </a:t>
            </a:r>
            <a:r>
              <a:rPr lang="en-US" dirty="0" err="1"/>
              <a:t>století</a:t>
            </a:r>
            <a:r>
              <a:rPr lang="en-US" dirty="0"/>
              <a:t> </a:t>
            </a:r>
            <a:r>
              <a:rPr lang="en-US" dirty="0" err="1"/>
              <a:t>ve</a:t>
            </a:r>
            <a:r>
              <a:rPr lang="en-US" dirty="0"/>
              <a:t> </a:t>
            </a:r>
            <a:r>
              <a:rPr lang="en-US" dirty="0" err="1"/>
              <a:t>Francii</a:t>
            </a:r>
            <a:r>
              <a:rPr lang="en-US" dirty="0"/>
              <a:t> </a:t>
            </a:r>
            <a:r>
              <a:rPr lang="en-US" b="1" dirty="0" err="1"/>
              <a:t>Diplomatický</a:t>
            </a:r>
            <a:r>
              <a:rPr lang="en-US" b="1" dirty="0"/>
              <a:t> </a:t>
            </a:r>
            <a:r>
              <a:rPr lang="en-US" b="1" dirty="0" err="1"/>
              <a:t>sbor</a:t>
            </a:r>
            <a:endParaRPr lang="en-US" b="1" dirty="0"/>
          </a:p>
          <a:p>
            <a:r>
              <a:rPr lang="en-US" dirty="0" err="1"/>
              <a:t>Diplomaté</a:t>
            </a:r>
            <a:r>
              <a:rPr lang="en-US" dirty="0"/>
              <a:t> – </a:t>
            </a:r>
            <a:r>
              <a:rPr lang="en-US" dirty="0" err="1"/>
              <a:t>aristokrati</a:t>
            </a:r>
            <a:endParaRPr lang="en-US" dirty="0"/>
          </a:p>
          <a:p>
            <a:r>
              <a:rPr lang="en-US" dirty="0" err="1"/>
              <a:t>Pořadí</a:t>
            </a:r>
            <a:r>
              <a:rPr lang="en-US" dirty="0"/>
              <a:t> – </a:t>
            </a:r>
            <a:r>
              <a:rPr lang="en-US" dirty="0" err="1"/>
              <a:t>emisar</a:t>
            </a:r>
            <a:r>
              <a:rPr lang="en-US" dirty="0"/>
              <a:t> </a:t>
            </a:r>
            <a:r>
              <a:rPr lang="en-US" dirty="0" err="1"/>
              <a:t>Svatého</a:t>
            </a:r>
            <a:r>
              <a:rPr lang="en-US" dirty="0"/>
              <a:t> </a:t>
            </a:r>
            <a:r>
              <a:rPr lang="en-US" dirty="0" err="1"/>
              <a:t>stolce</a:t>
            </a:r>
            <a:r>
              <a:rPr lang="en-US" dirty="0"/>
              <a:t>, </a:t>
            </a:r>
            <a:r>
              <a:rPr lang="en-US" dirty="0" err="1"/>
              <a:t>pak</a:t>
            </a:r>
            <a:r>
              <a:rPr lang="en-US" dirty="0"/>
              <a:t> </a:t>
            </a:r>
            <a:r>
              <a:rPr lang="en-US" dirty="0" err="1"/>
              <a:t>reprezentanti</a:t>
            </a:r>
            <a:r>
              <a:rPr lang="en-US" dirty="0"/>
              <a:t>  </a:t>
            </a:r>
            <a:r>
              <a:rPr lang="en-US" dirty="0" err="1"/>
              <a:t>císařství</a:t>
            </a:r>
            <a:r>
              <a:rPr lang="en-US" dirty="0"/>
              <a:t>, </a:t>
            </a:r>
            <a:r>
              <a:rPr lang="en-US" dirty="0" err="1"/>
              <a:t>království</a:t>
            </a:r>
            <a:r>
              <a:rPr lang="en-US" dirty="0"/>
              <a:t>, </a:t>
            </a:r>
            <a:r>
              <a:rPr lang="en-US" dirty="0" err="1"/>
              <a:t>vévodství</a:t>
            </a:r>
            <a:r>
              <a:rPr lang="en-US" dirty="0"/>
              <a:t> a </a:t>
            </a:r>
            <a:r>
              <a:rPr lang="en-US" dirty="0" err="1"/>
              <a:t>knížectví</a:t>
            </a:r>
            <a:endParaRPr lang="en-US" dirty="0"/>
          </a:p>
          <a:p>
            <a:r>
              <a:rPr lang="en-US" dirty="0" err="1"/>
              <a:t>Diplomacii</a:t>
            </a:r>
            <a:r>
              <a:rPr lang="en-US" dirty="0"/>
              <a:t> </a:t>
            </a:r>
            <a:r>
              <a:rPr lang="en-US" dirty="0" err="1"/>
              <a:t>řídili</a:t>
            </a:r>
            <a:r>
              <a:rPr lang="en-US" dirty="0"/>
              <a:t> </a:t>
            </a:r>
            <a:r>
              <a:rPr lang="en-US" dirty="0" err="1"/>
              <a:t>panovníci</a:t>
            </a:r>
            <a:endParaRPr lang="en-US" dirty="0"/>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865422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Vídeňský</a:t>
            </a:r>
            <a:r>
              <a:rPr lang="en-US" dirty="0"/>
              <a:t> </a:t>
            </a:r>
            <a:r>
              <a:rPr lang="en-US" dirty="0" err="1"/>
              <a:t>mírový</a:t>
            </a:r>
            <a:r>
              <a:rPr lang="en-US" dirty="0"/>
              <a:t> </a:t>
            </a:r>
            <a:r>
              <a:rPr lang="en-US" dirty="0" err="1"/>
              <a:t>kongres</a:t>
            </a:r>
            <a:endParaRPr lang="en-US" dirty="0"/>
          </a:p>
        </p:txBody>
      </p:sp>
      <p:sp>
        <p:nvSpPr>
          <p:cNvPr id="3" name="Content Placeholder 2"/>
          <p:cNvSpPr>
            <a:spLocks noGrp="1"/>
          </p:cNvSpPr>
          <p:nvPr>
            <p:ph idx="1"/>
          </p:nvPr>
        </p:nvSpPr>
        <p:spPr/>
        <p:txBody>
          <a:bodyPr>
            <a:normAutofit/>
          </a:bodyPr>
          <a:lstStyle/>
          <a:p>
            <a:pPr marL="114300" indent="0">
              <a:buNone/>
            </a:pPr>
            <a:r>
              <a:rPr lang="en-US" dirty="0" err="1"/>
              <a:t>Vídeňský</a:t>
            </a:r>
            <a:r>
              <a:rPr lang="en-US" dirty="0"/>
              <a:t> </a:t>
            </a:r>
            <a:r>
              <a:rPr lang="en-US" dirty="0" err="1"/>
              <a:t>reglement</a:t>
            </a:r>
            <a:r>
              <a:rPr lang="en-US" dirty="0"/>
              <a:t> (18.3.1815)  </a:t>
            </a:r>
            <a:r>
              <a:rPr lang="en-US" dirty="0" err="1"/>
              <a:t>zavedl</a:t>
            </a:r>
            <a:r>
              <a:rPr lang="en-US" dirty="0"/>
              <a:t> </a:t>
            </a:r>
            <a:r>
              <a:rPr lang="en-US" b="1" dirty="0" err="1"/>
              <a:t>tři</a:t>
            </a:r>
            <a:r>
              <a:rPr lang="en-US" b="1" dirty="0"/>
              <a:t> </a:t>
            </a:r>
            <a:r>
              <a:rPr lang="en-US" b="1" dirty="0" err="1"/>
              <a:t>třídy</a:t>
            </a:r>
            <a:r>
              <a:rPr lang="en-US" b="1" dirty="0"/>
              <a:t> </a:t>
            </a:r>
            <a:r>
              <a:rPr lang="en-US" dirty="0" err="1"/>
              <a:t>diplomatických</a:t>
            </a:r>
            <a:r>
              <a:rPr lang="en-US" dirty="0"/>
              <a:t> </a:t>
            </a:r>
            <a:r>
              <a:rPr lang="en-US" dirty="0" err="1"/>
              <a:t>zástupců</a:t>
            </a:r>
            <a:r>
              <a:rPr lang="en-US" b="1" dirty="0"/>
              <a:t>:</a:t>
            </a:r>
            <a:endParaRPr lang="en-US" dirty="0"/>
          </a:p>
          <a:p>
            <a:pPr marL="571500" indent="-457200">
              <a:buFont typeface="+mj-lt"/>
              <a:buAutoNum type="arabicPeriod"/>
            </a:pPr>
            <a:r>
              <a:rPr lang="en-US" b="1" dirty="0" err="1"/>
              <a:t>Legát</a:t>
            </a:r>
            <a:r>
              <a:rPr lang="en-US" dirty="0"/>
              <a:t>, </a:t>
            </a:r>
            <a:r>
              <a:rPr lang="en-US" b="1" dirty="0" err="1"/>
              <a:t>velvyslanec</a:t>
            </a:r>
            <a:r>
              <a:rPr lang="en-US" dirty="0"/>
              <a:t>, </a:t>
            </a:r>
            <a:r>
              <a:rPr lang="en-US" b="1" dirty="0" err="1"/>
              <a:t>nuncius</a:t>
            </a:r>
            <a:r>
              <a:rPr lang="en-US" dirty="0"/>
              <a:t>, </a:t>
            </a:r>
            <a:r>
              <a:rPr lang="en-US" b="1" dirty="0" err="1"/>
              <a:t>ministr</a:t>
            </a:r>
            <a:r>
              <a:rPr lang="en-US" dirty="0"/>
              <a:t> a </a:t>
            </a:r>
            <a:r>
              <a:rPr lang="en-US" dirty="0" err="1"/>
              <a:t>další</a:t>
            </a:r>
            <a:r>
              <a:rPr lang="en-US" dirty="0"/>
              <a:t>, </a:t>
            </a:r>
            <a:r>
              <a:rPr lang="en-US" dirty="0" err="1"/>
              <a:t>pověřenci</a:t>
            </a:r>
            <a:r>
              <a:rPr lang="en-US" dirty="0"/>
              <a:t>  </a:t>
            </a:r>
            <a:r>
              <a:rPr lang="en-US" dirty="0" err="1"/>
              <a:t>suveréna</a:t>
            </a:r>
            <a:r>
              <a:rPr lang="en-US" dirty="0"/>
              <a:t> , </a:t>
            </a:r>
            <a:r>
              <a:rPr lang="en-US" dirty="0" err="1"/>
              <a:t>dále</a:t>
            </a:r>
            <a:r>
              <a:rPr lang="en-US" dirty="0"/>
              <a:t>  </a:t>
            </a:r>
            <a:r>
              <a:rPr lang="en-US" b="1" dirty="0"/>
              <a:t>chargés </a:t>
            </a:r>
            <a:r>
              <a:rPr lang="en-US" b="1" dirty="0" err="1"/>
              <a:t>d’affaires</a:t>
            </a:r>
            <a:r>
              <a:rPr lang="en-US" b="1" dirty="0"/>
              <a:t> </a:t>
            </a:r>
            <a:r>
              <a:rPr lang="en-US" dirty="0"/>
              <a:t>– </a:t>
            </a:r>
            <a:r>
              <a:rPr lang="en-US" dirty="0" err="1"/>
              <a:t>poveřenci</a:t>
            </a:r>
            <a:r>
              <a:rPr lang="en-US" dirty="0"/>
              <a:t> </a:t>
            </a:r>
            <a:r>
              <a:rPr lang="en-US" dirty="0" err="1"/>
              <a:t>ministra</a:t>
            </a:r>
            <a:r>
              <a:rPr lang="en-US" dirty="0"/>
              <a:t> </a:t>
            </a:r>
            <a:r>
              <a:rPr lang="en-US" dirty="0" err="1"/>
              <a:t>zahraničních</a:t>
            </a:r>
            <a:r>
              <a:rPr lang="en-US" dirty="0"/>
              <a:t> </a:t>
            </a:r>
            <a:r>
              <a:rPr lang="en-US" dirty="0" err="1"/>
              <a:t>věcí</a:t>
            </a:r>
            <a:endParaRPr lang="en-US" dirty="0"/>
          </a:p>
          <a:p>
            <a:pPr marL="571500" indent="-457200">
              <a:buFont typeface="+mj-lt"/>
              <a:buAutoNum type="arabicPeriod"/>
            </a:pPr>
            <a:r>
              <a:rPr lang="en-US" b="1" dirty="0" err="1"/>
              <a:t>Legát</a:t>
            </a:r>
            <a:r>
              <a:rPr lang="en-US" dirty="0"/>
              <a:t>, </a:t>
            </a:r>
            <a:r>
              <a:rPr lang="en-US" b="1" dirty="0" err="1"/>
              <a:t>velvyslanec</a:t>
            </a:r>
            <a:r>
              <a:rPr lang="en-US" dirty="0"/>
              <a:t>, </a:t>
            </a:r>
            <a:r>
              <a:rPr lang="en-US" b="1" dirty="0" err="1"/>
              <a:t>nuncius</a:t>
            </a:r>
            <a:r>
              <a:rPr lang="en-US" dirty="0"/>
              <a:t> </a:t>
            </a:r>
            <a:r>
              <a:rPr lang="en-US" dirty="0" err="1"/>
              <a:t>jen</a:t>
            </a:r>
            <a:r>
              <a:rPr lang="en-US" dirty="0"/>
              <a:t> </a:t>
            </a:r>
            <a:r>
              <a:rPr lang="en-US" dirty="0" err="1"/>
              <a:t>reprezentativního</a:t>
            </a:r>
            <a:r>
              <a:rPr lang="en-US" dirty="0"/>
              <a:t>  </a:t>
            </a:r>
            <a:r>
              <a:rPr lang="en-US" dirty="0" err="1"/>
              <a:t>charakteru</a:t>
            </a:r>
            <a:endParaRPr lang="en-US" dirty="0"/>
          </a:p>
          <a:p>
            <a:pPr marL="571500" indent="-457200">
              <a:buFont typeface="+mj-lt"/>
              <a:buAutoNum type="arabicPeriod"/>
            </a:pPr>
            <a:r>
              <a:rPr lang="en-US" b="1" dirty="0" err="1"/>
              <a:t>Diplomatičtí</a:t>
            </a:r>
            <a:r>
              <a:rPr lang="en-US" b="1" dirty="0"/>
              <a:t> </a:t>
            </a:r>
            <a:r>
              <a:rPr lang="en-US" b="1" dirty="0" err="1"/>
              <a:t>zaměstanci</a:t>
            </a:r>
            <a:r>
              <a:rPr lang="en-US" b="1" dirty="0"/>
              <a:t> </a:t>
            </a:r>
            <a:r>
              <a:rPr lang="en-US" dirty="0" err="1"/>
              <a:t>mimořádného</a:t>
            </a:r>
            <a:r>
              <a:rPr lang="en-US" dirty="0"/>
              <a:t> </a:t>
            </a:r>
            <a:r>
              <a:rPr lang="en-US" dirty="0" err="1"/>
              <a:t>zastoupení</a:t>
            </a:r>
            <a:r>
              <a:rPr lang="en-US" dirty="0"/>
              <a:t> </a:t>
            </a:r>
            <a:r>
              <a:rPr lang="mr-IN" dirty="0"/>
              <a:t>–</a:t>
            </a:r>
            <a:r>
              <a:rPr lang="en-US" dirty="0"/>
              <a:t> </a:t>
            </a:r>
            <a:r>
              <a:rPr lang="en-US" dirty="0" err="1"/>
              <a:t>nemají</a:t>
            </a:r>
            <a:r>
              <a:rPr lang="en-US" dirty="0"/>
              <a:t> </a:t>
            </a:r>
            <a:r>
              <a:rPr lang="en-US" dirty="0" err="1"/>
              <a:t>žádnou</a:t>
            </a:r>
            <a:r>
              <a:rPr lang="en-US" dirty="0"/>
              <a:t>  </a:t>
            </a:r>
            <a:r>
              <a:rPr lang="en-US" dirty="0" err="1"/>
              <a:t>nadřazenost</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702149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t>Vídeňská</a:t>
            </a:r>
            <a:r>
              <a:rPr lang="en-US" dirty="0"/>
              <a:t> </a:t>
            </a:r>
            <a:r>
              <a:rPr lang="en-US" dirty="0" err="1"/>
              <a:t>úmluva</a:t>
            </a:r>
            <a:r>
              <a:rPr lang="en-US" dirty="0"/>
              <a:t> o </a:t>
            </a:r>
            <a:r>
              <a:rPr lang="en-US" dirty="0" err="1"/>
              <a:t>diplomatických</a:t>
            </a:r>
            <a:r>
              <a:rPr lang="en-US" dirty="0"/>
              <a:t> </a:t>
            </a:r>
            <a:r>
              <a:rPr lang="en-US" dirty="0" err="1"/>
              <a:t>stycích</a:t>
            </a:r>
            <a:r>
              <a:rPr lang="en-US" dirty="0"/>
              <a:t> (1961)</a:t>
            </a:r>
          </a:p>
        </p:txBody>
      </p:sp>
      <p:sp>
        <p:nvSpPr>
          <p:cNvPr id="3" name="Content Placeholder 2"/>
          <p:cNvSpPr>
            <a:spLocks noGrp="1"/>
          </p:cNvSpPr>
          <p:nvPr>
            <p:ph idx="1"/>
          </p:nvPr>
        </p:nvSpPr>
        <p:spPr/>
        <p:txBody>
          <a:bodyPr/>
          <a:lstStyle/>
          <a:p>
            <a:r>
              <a:rPr lang="en-US" dirty="0" err="1"/>
              <a:t>Princip</a:t>
            </a:r>
            <a:r>
              <a:rPr lang="en-US" dirty="0"/>
              <a:t> </a:t>
            </a:r>
            <a:r>
              <a:rPr lang="en-US" b="1" dirty="0"/>
              <a:t>seniority,</a:t>
            </a:r>
          </a:p>
          <a:p>
            <a:r>
              <a:rPr lang="en-US" dirty="0"/>
              <a:t>To  se </a:t>
            </a:r>
            <a:r>
              <a:rPr lang="en-US" dirty="0" err="1"/>
              <a:t>nedotýká</a:t>
            </a:r>
            <a:r>
              <a:rPr lang="en-US" dirty="0"/>
              <a:t> </a:t>
            </a:r>
            <a:r>
              <a:rPr lang="en-US" dirty="0" err="1"/>
              <a:t>jakékoliv</a:t>
            </a:r>
            <a:r>
              <a:rPr lang="en-US" dirty="0"/>
              <a:t> </a:t>
            </a:r>
            <a:r>
              <a:rPr lang="en-US" dirty="0" err="1"/>
              <a:t>praxe</a:t>
            </a:r>
            <a:r>
              <a:rPr lang="en-US" dirty="0"/>
              <a:t> </a:t>
            </a:r>
            <a:r>
              <a:rPr lang="en-US" dirty="0" err="1"/>
              <a:t>prováděné</a:t>
            </a:r>
            <a:r>
              <a:rPr lang="en-US" dirty="0"/>
              <a:t> </a:t>
            </a:r>
            <a:r>
              <a:rPr lang="en-US" dirty="0" err="1"/>
              <a:t>přijímajícím</a:t>
            </a:r>
            <a:r>
              <a:rPr lang="en-US" dirty="0"/>
              <a:t> </a:t>
            </a:r>
            <a:r>
              <a:rPr lang="en-US" dirty="0" err="1"/>
              <a:t>státem</a:t>
            </a:r>
            <a:r>
              <a:rPr lang="en-US" dirty="0"/>
              <a:t>, </a:t>
            </a:r>
            <a:r>
              <a:rPr lang="en-US" dirty="0" err="1"/>
              <a:t>pokud</a:t>
            </a:r>
            <a:r>
              <a:rPr lang="en-US" dirty="0"/>
              <a:t> </a:t>
            </a:r>
            <a:r>
              <a:rPr lang="en-US" dirty="0" err="1"/>
              <a:t>jde</a:t>
            </a:r>
            <a:r>
              <a:rPr lang="en-US" dirty="0"/>
              <a:t> o </a:t>
            </a:r>
            <a:r>
              <a:rPr lang="en-US" b="1" dirty="0" err="1"/>
              <a:t>pořadí</a:t>
            </a:r>
            <a:r>
              <a:rPr lang="en-US" b="1" dirty="0"/>
              <a:t> </a:t>
            </a:r>
            <a:r>
              <a:rPr lang="en-US" b="1" dirty="0" err="1"/>
              <a:t>zástupce</a:t>
            </a:r>
            <a:r>
              <a:rPr lang="en-US" b="1" dirty="0"/>
              <a:t> </a:t>
            </a:r>
            <a:r>
              <a:rPr lang="en-US" b="1" dirty="0" err="1"/>
              <a:t>Vatikánu</a:t>
            </a:r>
            <a:endParaRPr lang="en-US" b="1" dirty="0"/>
          </a:p>
          <a:p>
            <a:pPr marL="114300" indent="0">
              <a:buNone/>
            </a:pPr>
            <a:endParaRPr lang="en-US" dirty="0"/>
          </a:p>
          <a:p>
            <a:r>
              <a:rPr lang="en-US" dirty="0" err="1"/>
              <a:t>Šéfové</a:t>
            </a:r>
            <a:r>
              <a:rPr lang="en-US" dirty="0"/>
              <a:t> </a:t>
            </a:r>
            <a:r>
              <a:rPr lang="en-US" dirty="0" err="1"/>
              <a:t>misí</a:t>
            </a:r>
            <a:r>
              <a:rPr lang="en-US" dirty="0"/>
              <a:t> </a:t>
            </a:r>
            <a:r>
              <a:rPr lang="en-US" dirty="0" err="1"/>
              <a:t>budou</a:t>
            </a:r>
            <a:r>
              <a:rPr lang="en-US" dirty="0"/>
              <a:t> </a:t>
            </a:r>
            <a:r>
              <a:rPr lang="en-US" dirty="0" err="1"/>
              <a:t>mít</a:t>
            </a:r>
            <a:r>
              <a:rPr lang="en-US" dirty="0"/>
              <a:t> </a:t>
            </a:r>
            <a:r>
              <a:rPr lang="en-US" dirty="0" err="1"/>
              <a:t>pořadí</a:t>
            </a:r>
            <a:r>
              <a:rPr lang="en-US" dirty="0"/>
              <a:t> </a:t>
            </a:r>
            <a:r>
              <a:rPr lang="en-US" dirty="0" err="1"/>
              <a:t>ve</a:t>
            </a:r>
            <a:r>
              <a:rPr lang="en-US" dirty="0"/>
              <a:t> </a:t>
            </a:r>
            <a:r>
              <a:rPr lang="en-US" dirty="0" err="1"/>
              <a:t>svých</a:t>
            </a:r>
            <a:r>
              <a:rPr lang="en-US" dirty="0"/>
              <a:t> </a:t>
            </a:r>
            <a:r>
              <a:rPr lang="en-US" dirty="0" err="1"/>
              <a:t>třídách</a:t>
            </a:r>
            <a:r>
              <a:rPr lang="en-US" dirty="0"/>
              <a:t> </a:t>
            </a:r>
            <a:r>
              <a:rPr lang="en-US" dirty="0" err="1"/>
              <a:t>podle</a:t>
            </a:r>
            <a:r>
              <a:rPr lang="en-US" dirty="0"/>
              <a:t> data a </a:t>
            </a:r>
            <a:r>
              <a:rPr lang="en-US" dirty="0" err="1"/>
              <a:t>doby</a:t>
            </a:r>
            <a:r>
              <a:rPr lang="en-US" dirty="0"/>
              <a:t>, </a:t>
            </a:r>
            <a:r>
              <a:rPr lang="en-US" dirty="0" err="1"/>
              <a:t>kdy</a:t>
            </a:r>
            <a:r>
              <a:rPr lang="en-US" dirty="0"/>
              <a:t> </a:t>
            </a:r>
            <a:r>
              <a:rPr lang="en-US" b="1" dirty="0" err="1"/>
              <a:t>převzali</a:t>
            </a:r>
            <a:r>
              <a:rPr lang="en-US" b="1" dirty="0"/>
              <a:t> </a:t>
            </a:r>
            <a:r>
              <a:rPr lang="en-US" b="1" dirty="0" err="1"/>
              <a:t>své</a:t>
            </a:r>
            <a:r>
              <a:rPr lang="en-US" b="1" dirty="0"/>
              <a:t> </a:t>
            </a:r>
            <a:r>
              <a:rPr lang="en-US" b="1" dirty="0" err="1"/>
              <a:t>funkce</a:t>
            </a:r>
            <a:endParaRPr lang="en-US" b="1" dirty="0"/>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681043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Třídy diplomatických zástupců (1961)</a:t>
            </a:r>
          </a:p>
        </p:txBody>
      </p:sp>
      <p:sp>
        <p:nvSpPr>
          <p:cNvPr id="3" name="Zástupný symbol pro obsah 2"/>
          <p:cNvSpPr>
            <a:spLocks noGrp="1"/>
          </p:cNvSpPr>
          <p:nvPr>
            <p:ph idx="1"/>
          </p:nvPr>
        </p:nvSpPr>
        <p:spPr/>
        <p:txBody>
          <a:bodyPr/>
          <a:lstStyle/>
          <a:p>
            <a:pPr marL="0" indent="0">
              <a:buNone/>
            </a:pPr>
            <a:r>
              <a:rPr lang="cs-CZ" dirty="0"/>
              <a:t>a) velvyslanci nebo nunciové pověření u hlav států, a jiní šéfové misí rovnocenné hodnosti;</a:t>
            </a:r>
          </a:p>
          <a:p>
            <a:pPr marL="0" indent="0">
              <a:buNone/>
            </a:pPr>
            <a:r>
              <a:rPr lang="cs-CZ" dirty="0"/>
              <a:t>b) vyslanci, ministři a internunciové, pověření u hlav států;</a:t>
            </a:r>
          </a:p>
          <a:p>
            <a:pPr marL="0" indent="0">
              <a:buNone/>
            </a:pPr>
            <a:r>
              <a:rPr lang="cs-CZ" dirty="0"/>
              <a:t>c) </a:t>
            </a:r>
            <a:r>
              <a:rPr lang="cs-CZ" dirty="0" err="1"/>
              <a:t>chargés</a:t>
            </a:r>
            <a:r>
              <a:rPr lang="cs-CZ" dirty="0"/>
              <a:t> d'affaires, pověření u ministrů zahraničních věcí.</a:t>
            </a:r>
          </a:p>
          <a:p>
            <a:endParaRPr lang="cs-CZ" dirty="0"/>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529600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Funkce</a:t>
            </a:r>
            <a:r>
              <a:rPr lang="en-US" dirty="0"/>
              <a:t> </a:t>
            </a:r>
            <a:r>
              <a:rPr lang="en-US" dirty="0" err="1"/>
              <a:t>diplomatické</a:t>
            </a:r>
            <a:r>
              <a:rPr lang="en-US" dirty="0"/>
              <a:t> </a:t>
            </a:r>
            <a:r>
              <a:rPr lang="en-US" dirty="0" err="1"/>
              <a:t>mise</a:t>
            </a:r>
            <a:endParaRPr lang="en-US" dirty="0"/>
          </a:p>
        </p:txBody>
      </p:sp>
      <p:sp>
        <p:nvSpPr>
          <p:cNvPr id="3" name="Content Placeholder 2"/>
          <p:cNvSpPr>
            <a:spLocks noGrp="1"/>
          </p:cNvSpPr>
          <p:nvPr>
            <p:ph idx="1"/>
          </p:nvPr>
        </p:nvSpPr>
        <p:spPr>
          <a:xfrm>
            <a:off x="2152650" y="1455939"/>
            <a:ext cx="7886700" cy="4095117"/>
          </a:xfrm>
        </p:spPr>
        <p:txBody>
          <a:bodyPr>
            <a:normAutofit fontScale="77500" lnSpcReduction="20000"/>
          </a:bodyPr>
          <a:lstStyle/>
          <a:p>
            <a:pPr marL="114300" indent="0">
              <a:buNone/>
            </a:pPr>
            <a:endParaRPr lang="en-US" dirty="0"/>
          </a:p>
          <a:p>
            <a:r>
              <a:rPr lang="en-US" dirty="0" err="1"/>
              <a:t>Zastupovat</a:t>
            </a:r>
            <a:r>
              <a:rPr lang="en-US" dirty="0"/>
              <a:t> </a:t>
            </a:r>
            <a:r>
              <a:rPr lang="en-US" dirty="0" err="1"/>
              <a:t>vysílající</a:t>
            </a:r>
            <a:r>
              <a:rPr lang="en-US" dirty="0"/>
              <a:t> </a:t>
            </a:r>
            <a:r>
              <a:rPr lang="en-US" dirty="0" err="1"/>
              <a:t>stát</a:t>
            </a:r>
            <a:r>
              <a:rPr lang="en-US" dirty="0"/>
              <a:t> </a:t>
            </a:r>
            <a:r>
              <a:rPr lang="en-US" dirty="0" err="1"/>
              <a:t>ve</a:t>
            </a:r>
            <a:r>
              <a:rPr lang="en-US" dirty="0"/>
              <a:t> </a:t>
            </a:r>
            <a:r>
              <a:rPr lang="en-US" dirty="0" err="1"/>
              <a:t>státě</a:t>
            </a:r>
            <a:r>
              <a:rPr lang="en-US" dirty="0"/>
              <a:t> </a:t>
            </a:r>
            <a:r>
              <a:rPr lang="en-US" dirty="0" err="1"/>
              <a:t>přijímajícím</a:t>
            </a:r>
            <a:r>
              <a:rPr lang="en-US" dirty="0"/>
              <a:t>;</a:t>
            </a:r>
          </a:p>
          <a:p>
            <a:r>
              <a:rPr lang="en-US" dirty="0" err="1"/>
              <a:t>Chránit</a:t>
            </a:r>
            <a:r>
              <a:rPr lang="en-US" dirty="0"/>
              <a:t> </a:t>
            </a:r>
            <a:r>
              <a:rPr lang="en-US" dirty="0" err="1"/>
              <a:t>zájmy</a:t>
            </a:r>
            <a:r>
              <a:rPr lang="en-US" dirty="0"/>
              <a:t> </a:t>
            </a:r>
            <a:r>
              <a:rPr lang="en-US" dirty="0" err="1"/>
              <a:t>vysílajícího</a:t>
            </a:r>
            <a:r>
              <a:rPr lang="en-US" dirty="0"/>
              <a:t> </a:t>
            </a:r>
            <a:r>
              <a:rPr lang="en-US" dirty="0" err="1"/>
              <a:t>státu</a:t>
            </a:r>
            <a:r>
              <a:rPr lang="en-US" dirty="0"/>
              <a:t> a </a:t>
            </a:r>
            <a:r>
              <a:rPr lang="en-US" dirty="0" err="1"/>
              <a:t>jeho</a:t>
            </a:r>
            <a:r>
              <a:rPr lang="en-US" dirty="0"/>
              <a:t> </a:t>
            </a:r>
            <a:r>
              <a:rPr lang="en-US" dirty="0" err="1"/>
              <a:t>příslušníků</a:t>
            </a:r>
            <a:r>
              <a:rPr lang="en-US" dirty="0"/>
              <a:t> </a:t>
            </a:r>
            <a:r>
              <a:rPr lang="en-US" dirty="0" err="1"/>
              <a:t>ve</a:t>
            </a:r>
            <a:r>
              <a:rPr lang="en-US" dirty="0"/>
              <a:t> </a:t>
            </a:r>
            <a:r>
              <a:rPr lang="en-US" dirty="0" err="1"/>
              <a:t>státě</a:t>
            </a:r>
            <a:r>
              <a:rPr lang="en-US" dirty="0"/>
              <a:t> </a:t>
            </a:r>
            <a:r>
              <a:rPr lang="en-US" dirty="0" err="1"/>
              <a:t>přijímajícím</a:t>
            </a:r>
            <a:r>
              <a:rPr lang="en-US" dirty="0"/>
              <a:t> v </a:t>
            </a:r>
            <a:r>
              <a:rPr lang="en-US" dirty="0" err="1"/>
              <a:t>rozsahu</a:t>
            </a:r>
            <a:r>
              <a:rPr lang="en-US" dirty="0"/>
              <a:t> </a:t>
            </a:r>
            <a:r>
              <a:rPr lang="en-US" dirty="0" err="1"/>
              <a:t>dovoleném</a:t>
            </a:r>
            <a:r>
              <a:rPr lang="en-US" dirty="0"/>
              <a:t> </a:t>
            </a:r>
            <a:r>
              <a:rPr lang="en-US" dirty="0" err="1"/>
              <a:t>mezinárodním</a:t>
            </a:r>
            <a:r>
              <a:rPr lang="en-US" dirty="0"/>
              <a:t> </a:t>
            </a:r>
            <a:r>
              <a:rPr lang="en-US" dirty="0" err="1"/>
              <a:t>právem</a:t>
            </a:r>
            <a:r>
              <a:rPr lang="en-US" dirty="0"/>
              <a:t>;</a:t>
            </a:r>
          </a:p>
          <a:p>
            <a:r>
              <a:rPr lang="en-US" dirty="0" err="1"/>
              <a:t>Vést</a:t>
            </a:r>
            <a:r>
              <a:rPr lang="en-US" dirty="0"/>
              <a:t> </a:t>
            </a:r>
            <a:r>
              <a:rPr lang="en-US" dirty="0" err="1"/>
              <a:t>jednání</a:t>
            </a:r>
            <a:r>
              <a:rPr lang="en-US" dirty="0"/>
              <a:t> s </a:t>
            </a:r>
            <a:r>
              <a:rPr lang="en-US" dirty="0" err="1"/>
              <a:t>vládou</a:t>
            </a:r>
            <a:r>
              <a:rPr lang="en-US" dirty="0"/>
              <a:t> </a:t>
            </a:r>
            <a:r>
              <a:rPr lang="en-US" dirty="0" err="1"/>
              <a:t>přijímajícího</a:t>
            </a:r>
            <a:r>
              <a:rPr lang="en-US" dirty="0"/>
              <a:t> </a:t>
            </a:r>
            <a:r>
              <a:rPr lang="en-US" dirty="0" err="1"/>
              <a:t>státu</a:t>
            </a:r>
            <a:r>
              <a:rPr lang="en-US" dirty="0"/>
              <a:t>;</a:t>
            </a:r>
          </a:p>
          <a:p>
            <a:r>
              <a:rPr lang="en-US" dirty="0" err="1"/>
              <a:t>Zjišťovat</a:t>
            </a:r>
            <a:r>
              <a:rPr lang="en-US" dirty="0"/>
              <a:t> </a:t>
            </a:r>
            <a:r>
              <a:rPr lang="en-US" dirty="0" err="1"/>
              <a:t>všemi</a:t>
            </a:r>
            <a:r>
              <a:rPr lang="en-US" dirty="0"/>
              <a:t> </a:t>
            </a:r>
            <a:r>
              <a:rPr lang="en-US" dirty="0" err="1"/>
              <a:t>zákonnými</a:t>
            </a:r>
            <a:r>
              <a:rPr lang="en-US" dirty="0"/>
              <a:t> </a:t>
            </a:r>
            <a:r>
              <a:rPr lang="en-US" dirty="0" err="1"/>
              <a:t>prostředky</a:t>
            </a:r>
            <a:r>
              <a:rPr lang="en-US" dirty="0"/>
              <a:t> </a:t>
            </a:r>
            <a:r>
              <a:rPr lang="en-US" dirty="0" err="1"/>
              <a:t>podmínky</a:t>
            </a:r>
            <a:r>
              <a:rPr lang="en-US" dirty="0"/>
              <a:t> a </a:t>
            </a:r>
            <a:r>
              <a:rPr lang="en-US" dirty="0" err="1"/>
              <a:t>vývoj</a:t>
            </a:r>
            <a:r>
              <a:rPr lang="en-US" dirty="0"/>
              <a:t> v </a:t>
            </a:r>
            <a:r>
              <a:rPr lang="en-US" dirty="0" err="1"/>
              <a:t>přijímajícím</a:t>
            </a:r>
            <a:r>
              <a:rPr lang="en-US" dirty="0"/>
              <a:t> </a:t>
            </a:r>
            <a:r>
              <a:rPr lang="en-US" dirty="0" err="1"/>
              <a:t>státě</a:t>
            </a:r>
            <a:r>
              <a:rPr lang="en-US" dirty="0"/>
              <a:t> a </a:t>
            </a:r>
            <a:r>
              <a:rPr lang="en-US" dirty="0" err="1"/>
              <a:t>podávat</a:t>
            </a:r>
            <a:r>
              <a:rPr lang="en-US" dirty="0"/>
              <a:t> o </a:t>
            </a:r>
            <a:r>
              <a:rPr lang="en-US" dirty="0" err="1"/>
              <a:t>nich</a:t>
            </a:r>
            <a:r>
              <a:rPr lang="en-US" dirty="0"/>
              <a:t> </a:t>
            </a:r>
            <a:r>
              <a:rPr lang="en-US" dirty="0" err="1"/>
              <a:t>zprávy</a:t>
            </a:r>
            <a:r>
              <a:rPr lang="en-US" dirty="0"/>
              <a:t> </a:t>
            </a:r>
            <a:r>
              <a:rPr lang="en-US" dirty="0" err="1"/>
              <a:t>vládě</a:t>
            </a:r>
            <a:r>
              <a:rPr lang="en-US" dirty="0"/>
              <a:t> </a:t>
            </a:r>
            <a:r>
              <a:rPr lang="en-US" dirty="0" err="1"/>
              <a:t>vysílajícího</a:t>
            </a:r>
            <a:r>
              <a:rPr lang="en-US" dirty="0"/>
              <a:t> </a:t>
            </a:r>
            <a:r>
              <a:rPr lang="en-US" dirty="0" err="1"/>
              <a:t>státu</a:t>
            </a:r>
            <a:r>
              <a:rPr lang="en-US" dirty="0"/>
              <a:t>;</a:t>
            </a:r>
          </a:p>
          <a:p>
            <a:r>
              <a:rPr lang="en-US" dirty="0" err="1"/>
              <a:t>Podporovat</a:t>
            </a:r>
            <a:r>
              <a:rPr lang="en-US" dirty="0"/>
              <a:t> </a:t>
            </a:r>
            <a:r>
              <a:rPr lang="en-US" dirty="0" err="1"/>
              <a:t>přátelské</a:t>
            </a:r>
            <a:r>
              <a:rPr lang="en-US" dirty="0"/>
              <a:t> </a:t>
            </a:r>
            <a:r>
              <a:rPr lang="en-US" dirty="0" err="1"/>
              <a:t>vztahy</a:t>
            </a:r>
            <a:r>
              <a:rPr lang="en-US" dirty="0"/>
              <a:t> </a:t>
            </a:r>
            <a:r>
              <a:rPr lang="en-US" dirty="0" err="1"/>
              <a:t>mezi</a:t>
            </a:r>
            <a:r>
              <a:rPr lang="en-US" dirty="0"/>
              <a:t> </a:t>
            </a:r>
            <a:r>
              <a:rPr lang="en-US" dirty="0" err="1"/>
              <a:t>vysílajícím</a:t>
            </a:r>
            <a:r>
              <a:rPr lang="en-US" dirty="0"/>
              <a:t> a </a:t>
            </a:r>
            <a:r>
              <a:rPr lang="en-US" dirty="0" err="1"/>
              <a:t>přijímajícím</a:t>
            </a:r>
            <a:r>
              <a:rPr lang="en-US" dirty="0"/>
              <a:t> </a:t>
            </a:r>
            <a:r>
              <a:rPr lang="en-US" dirty="0" err="1"/>
              <a:t>státem</a:t>
            </a:r>
            <a:r>
              <a:rPr lang="en-US" dirty="0"/>
              <a:t> a </a:t>
            </a:r>
            <a:r>
              <a:rPr lang="en-US" dirty="0" err="1"/>
              <a:t>rozvíjet</a:t>
            </a:r>
            <a:r>
              <a:rPr lang="en-US" dirty="0"/>
              <a:t> </a:t>
            </a:r>
            <a:r>
              <a:rPr lang="en-US" dirty="0" err="1"/>
              <a:t>jejich</a:t>
            </a:r>
            <a:r>
              <a:rPr lang="en-US" dirty="0"/>
              <a:t> </a:t>
            </a:r>
            <a:r>
              <a:rPr lang="en-US" dirty="0" err="1"/>
              <a:t>hospodářské</a:t>
            </a:r>
            <a:r>
              <a:rPr lang="en-US" dirty="0"/>
              <a:t>, </a:t>
            </a:r>
            <a:r>
              <a:rPr lang="en-US" dirty="0" err="1"/>
              <a:t>kulturní</a:t>
            </a:r>
            <a:r>
              <a:rPr lang="en-US" dirty="0"/>
              <a:t> a </a:t>
            </a:r>
            <a:r>
              <a:rPr lang="en-US" dirty="0" err="1"/>
              <a:t>vědecké</a:t>
            </a:r>
            <a:r>
              <a:rPr lang="en-US" dirty="0"/>
              <a:t> </a:t>
            </a:r>
            <a:r>
              <a:rPr lang="en-US" dirty="0" err="1"/>
              <a:t>styky</a:t>
            </a:r>
            <a:r>
              <a:rPr lang="en-US" dirty="0"/>
              <a:t>.</a:t>
            </a:r>
          </a:p>
          <a:p>
            <a:r>
              <a:rPr lang="en-US" dirty="0" err="1"/>
              <a:t>Nic</a:t>
            </a:r>
            <a:r>
              <a:rPr lang="en-US" dirty="0"/>
              <a:t> v </a:t>
            </a:r>
            <a:r>
              <a:rPr lang="en-US" dirty="0" err="1"/>
              <a:t>této</a:t>
            </a:r>
            <a:r>
              <a:rPr lang="en-US" dirty="0"/>
              <a:t> </a:t>
            </a:r>
            <a:r>
              <a:rPr lang="en-US" dirty="0" err="1"/>
              <a:t>Úmluvě</a:t>
            </a:r>
            <a:r>
              <a:rPr lang="en-US" dirty="0"/>
              <a:t> </a:t>
            </a:r>
            <a:r>
              <a:rPr lang="en-US" dirty="0" err="1"/>
              <a:t>nebude</a:t>
            </a:r>
            <a:r>
              <a:rPr lang="en-US" dirty="0"/>
              <a:t> </a:t>
            </a:r>
            <a:r>
              <a:rPr lang="en-US" dirty="0" err="1"/>
              <a:t>vykládáno</a:t>
            </a:r>
            <a:r>
              <a:rPr lang="en-US" dirty="0"/>
              <a:t> </a:t>
            </a:r>
            <a:r>
              <a:rPr lang="en-US" dirty="0" err="1"/>
              <a:t>jako</a:t>
            </a:r>
            <a:r>
              <a:rPr lang="en-US" dirty="0"/>
              <a:t> </a:t>
            </a:r>
            <a:r>
              <a:rPr lang="en-US" dirty="0" err="1"/>
              <a:t>překážka</a:t>
            </a:r>
            <a:r>
              <a:rPr lang="en-US" dirty="0"/>
              <a:t> pro </a:t>
            </a:r>
            <a:r>
              <a:rPr lang="en-US" dirty="0" err="1"/>
              <a:t>výkon</a:t>
            </a:r>
            <a:r>
              <a:rPr lang="en-US" dirty="0"/>
              <a:t> </a:t>
            </a:r>
            <a:r>
              <a:rPr lang="en-US" dirty="0" err="1"/>
              <a:t>konzulárních</a:t>
            </a:r>
            <a:r>
              <a:rPr lang="en-US" dirty="0"/>
              <a:t> </a:t>
            </a:r>
            <a:r>
              <a:rPr lang="en-US" dirty="0" err="1"/>
              <a:t>funkcí</a:t>
            </a:r>
            <a:r>
              <a:rPr lang="en-US" dirty="0"/>
              <a:t> </a:t>
            </a:r>
            <a:r>
              <a:rPr lang="en-US" dirty="0" err="1"/>
              <a:t>ze</a:t>
            </a:r>
            <a:r>
              <a:rPr lang="en-US" dirty="0"/>
              <a:t> </a:t>
            </a:r>
            <a:r>
              <a:rPr lang="en-US" dirty="0" err="1"/>
              <a:t>strany</a:t>
            </a:r>
            <a:r>
              <a:rPr lang="en-US" dirty="0"/>
              <a:t> </a:t>
            </a:r>
            <a:r>
              <a:rPr lang="en-US" dirty="0" err="1"/>
              <a:t>diplomatické</a:t>
            </a:r>
            <a:r>
              <a:rPr lang="en-US" dirty="0"/>
              <a:t> </a:t>
            </a:r>
            <a:r>
              <a:rPr lang="en-US" dirty="0" err="1"/>
              <a:t>mise</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537900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Imunita</a:t>
            </a:r>
            <a:r>
              <a:rPr lang="en-US" dirty="0"/>
              <a:t> a </a:t>
            </a:r>
            <a:r>
              <a:rPr lang="en-US" dirty="0" err="1"/>
              <a:t>indemnita</a:t>
            </a:r>
            <a:endParaRPr lang="en-US" dirty="0"/>
          </a:p>
        </p:txBody>
      </p:sp>
      <p:sp>
        <p:nvSpPr>
          <p:cNvPr id="3" name="Content Placeholder 2"/>
          <p:cNvSpPr>
            <a:spLocks noGrp="1"/>
          </p:cNvSpPr>
          <p:nvPr>
            <p:ph idx="1"/>
          </p:nvPr>
        </p:nvSpPr>
        <p:spPr/>
        <p:txBody>
          <a:bodyPr/>
          <a:lstStyle/>
          <a:p>
            <a:endParaRPr lang="en-US" dirty="0"/>
          </a:p>
          <a:p>
            <a:r>
              <a:rPr lang="en-US" b="1" dirty="0" err="1"/>
              <a:t>Imunita</a:t>
            </a:r>
            <a:r>
              <a:rPr lang="en-US" dirty="0"/>
              <a:t> – </a:t>
            </a:r>
            <a:r>
              <a:rPr lang="en-US" dirty="0" err="1"/>
              <a:t>procesní</a:t>
            </a:r>
            <a:r>
              <a:rPr lang="en-US" dirty="0"/>
              <a:t> </a:t>
            </a:r>
            <a:r>
              <a:rPr lang="en-US" dirty="0" err="1"/>
              <a:t>překážka</a:t>
            </a:r>
            <a:r>
              <a:rPr lang="en-US" dirty="0"/>
              <a:t> </a:t>
            </a:r>
            <a:r>
              <a:rPr lang="en-US" dirty="0" err="1"/>
              <a:t>bránící</a:t>
            </a:r>
            <a:r>
              <a:rPr lang="en-US" dirty="0"/>
              <a:t> </a:t>
            </a:r>
            <a:r>
              <a:rPr lang="en-US" dirty="0" err="1"/>
              <a:t>postihu</a:t>
            </a:r>
            <a:r>
              <a:rPr lang="en-US" dirty="0"/>
              <a:t> </a:t>
            </a:r>
            <a:r>
              <a:rPr lang="en-US" dirty="0" err="1"/>
              <a:t>pachatele</a:t>
            </a:r>
            <a:r>
              <a:rPr lang="en-US" dirty="0"/>
              <a:t> </a:t>
            </a:r>
            <a:r>
              <a:rPr lang="en-US" dirty="0" err="1"/>
              <a:t>přestupku</a:t>
            </a:r>
            <a:r>
              <a:rPr lang="en-US" dirty="0"/>
              <a:t>, </a:t>
            </a:r>
            <a:r>
              <a:rPr lang="en-US" dirty="0" err="1"/>
              <a:t>přečinu</a:t>
            </a:r>
            <a:r>
              <a:rPr lang="en-US" dirty="0"/>
              <a:t>, </a:t>
            </a:r>
            <a:r>
              <a:rPr lang="en-US" dirty="0" err="1"/>
              <a:t>zločinu</a:t>
            </a:r>
            <a:endParaRPr lang="en-US" dirty="0"/>
          </a:p>
          <a:p>
            <a:endParaRPr lang="en-US" dirty="0"/>
          </a:p>
          <a:p>
            <a:r>
              <a:rPr lang="en-US" b="1" dirty="0" err="1"/>
              <a:t>Indemnita</a:t>
            </a:r>
            <a:r>
              <a:rPr lang="en-US" dirty="0"/>
              <a:t> –</a:t>
            </a:r>
            <a:r>
              <a:rPr lang="en-US" dirty="0" err="1"/>
              <a:t>hmotně-právní</a:t>
            </a:r>
            <a:r>
              <a:rPr lang="en-US" dirty="0"/>
              <a:t>  </a:t>
            </a:r>
            <a:r>
              <a:rPr lang="en-US" dirty="0" err="1"/>
              <a:t>nezpůsobilost</a:t>
            </a:r>
            <a:r>
              <a:rPr lang="en-US" dirty="0"/>
              <a:t> </a:t>
            </a:r>
            <a:r>
              <a:rPr lang="en-US" dirty="0" err="1"/>
              <a:t>spáchat</a:t>
            </a:r>
            <a:r>
              <a:rPr lang="en-US" dirty="0"/>
              <a:t> </a:t>
            </a:r>
            <a:r>
              <a:rPr lang="en-US" dirty="0" err="1"/>
              <a:t>skutek</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77819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err="1"/>
              <a:t>Diplomacie</a:t>
            </a:r>
            <a:r>
              <a:rPr lang="en-US" dirty="0"/>
              <a:t> a </a:t>
            </a:r>
            <a:r>
              <a:rPr lang="en-US" dirty="0" err="1"/>
              <a:t>diplomatické</a:t>
            </a:r>
            <a:r>
              <a:rPr lang="en-US" dirty="0"/>
              <a:t> </a:t>
            </a:r>
            <a:r>
              <a:rPr lang="en-US" dirty="0" err="1"/>
              <a:t>právo</a:t>
            </a:r>
            <a:endParaRPr lang="en-US" dirty="0"/>
          </a:p>
        </p:txBody>
      </p:sp>
      <p:sp>
        <p:nvSpPr>
          <p:cNvPr id="2" name="Subtitle 1"/>
          <p:cNvSpPr>
            <a:spLocks noGrp="1"/>
          </p:cNvSpPr>
          <p:nvPr>
            <p:ph type="subTitle" idx="1"/>
          </p:nvPr>
        </p:nvSpPr>
        <p:spPr/>
        <p:txBody>
          <a:bodyPr/>
          <a:lstStyle/>
          <a:p>
            <a:r>
              <a:rPr lang="en-US" dirty="0"/>
              <a:t>CEVRO </a:t>
            </a:r>
            <a:r>
              <a:rPr lang="en-US" dirty="0" err="1"/>
              <a:t>Univerzita</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7031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Diplomatická</a:t>
            </a:r>
            <a:r>
              <a:rPr lang="en-US" dirty="0"/>
              <a:t> </a:t>
            </a:r>
            <a:r>
              <a:rPr lang="en-US" dirty="0" err="1"/>
              <a:t>imunita</a:t>
            </a:r>
            <a:endParaRPr lang="en-US" dirty="0"/>
          </a:p>
        </p:txBody>
      </p:sp>
      <p:sp>
        <p:nvSpPr>
          <p:cNvPr id="3" name="Content Placeholder 2"/>
          <p:cNvSpPr>
            <a:spLocks noGrp="1"/>
          </p:cNvSpPr>
          <p:nvPr>
            <p:ph idx="1"/>
          </p:nvPr>
        </p:nvSpPr>
        <p:spPr/>
        <p:txBody>
          <a:bodyPr>
            <a:normAutofit/>
          </a:bodyPr>
          <a:lstStyle/>
          <a:p>
            <a:r>
              <a:rPr lang="en-US" dirty="0" err="1"/>
              <a:t>Osoba</a:t>
            </a:r>
            <a:r>
              <a:rPr lang="en-US" dirty="0"/>
              <a:t> </a:t>
            </a:r>
            <a:r>
              <a:rPr lang="en-US" dirty="0" err="1"/>
              <a:t>diplomatického</a:t>
            </a:r>
            <a:r>
              <a:rPr lang="en-US" dirty="0"/>
              <a:t> </a:t>
            </a:r>
            <a:r>
              <a:rPr lang="en-US" dirty="0" err="1"/>
              <a:t>zástupce</a:t>
            </a:r>
            <a:r>
              <a:rPr lang="en-US" dirty="0"/>
              <a:t> je </a:t>
            </a:r>
            <a:r>
              <a:rPr lang="en-US" b="1" dirty="0" err="1"/>
              <a:t>nedotknutelná</a:t>
            </a:r>
            <a:endParaRPr lang="en-US" b="1" dirty="0"/>
          </a:p>
          <a:p>
            <a:endParaRPr lang="en-US" dirty="0"/>
          </a:p>
          <a:p>
            <a:r>
              <a:rPr lang="en-US" dirty="0" err="1"/>
              <a:t>Diplomatický</a:t>
            </a:r>
            <a:r>
              <a:rPr lang="en-US" dirty="0"/>
              <a:t> </a:t>
            </a:r>
            <a:r>
              <a:rPr lang="en-US" dirty="0" err="1"/>
              <a:t>zástupce</a:t>
            </a:r>
            <a:r>
              <a:rPr lang="en-US" dirty="0"/>
              <a:t> </a:t>
            </a:r>
            <a:r>
              <a:rPr lang="en-US" dirty="0" err="1"/>
              <a:t>nesmí</a:t>
            </a:r>
            <a:r>
              <a:rPr lang="en-US" dirty="0"/>
              <a:t> </a:t>
            </a:r>
            <a:r>
              <a:rPr lang="en-US" dirty="0" err="1"/>
              <a:t>být</a:t>
            </a:r>
            <a:r>
              <a:rPr lang="en-US" dirty="0"/>
              <a:t> </a:t>
            </a:r>
            <a:r>
              <a:rPr lang="en-US" dirty="0" err="1"/>
              <a:t>žádným</a:t>
            </a:r>
            <a:r>
              <a:rPr lang="en-US" dirty="0"/>
              <a:t> </a:t>
            </a:r>
            <a:r>
              <a:rPr lang="en-US" dirty="0" err="1"/>
              <a:t>způsobem</a:t>
            </a:r>
            <a:r>
              <a:rPr lang="en-US" dirty="0"/>
              <a:t> </a:t>
            </a:r>
            <a:r>
              <a:rPr lang="en-US" b="1" dirty="0" err="1"/>
              <a:t>zatčen</a:t>
            </a:r>
            <a:r>
              <a:rPr lang="en-US" b="1" dirty="0"/>
              <a:t> </a:t>
            </a:r>
            <a:r>
              <a:rPr lang="en-US" b="1" dirty="0" err="1"/>
              <a:t>nebo</a:t>
            </a:r>
            <a:r>
              <a:rPr lang="en-US" b="1" dirty="0"/>
              <a:t> </a:t>
            </a:r>
            <a:r>
              <a:rPr lang="en-US" b="1" dirty="0" err="1"/>
              <a:t>zadržen</a:t>
            </a:r>
            <a:r>
              <a:rPr lang="en-US" dirty="0"/>
              <a:t>.</a:t>
            </a:r>
          </a:p>
          <a:p>
            <a:endParaRPr lang="en-US" dirty="0"/>
          </a:p>
          <a:p>
            <a:r>
              <a:rPr lang="en-US" dirty="0" err="1"/>
              <a:t>Přijímající</a:t>
            </a:r>
            <a:r>
              <a:rPr lang="en-US" dirty="0"/>
              <a:t> </a:t>
            </a:r>
            <a:r>
              <a:rPr lang="en-US" dirty="0" err="1"/>
              <a:t>stát</a:t>
            </a:r>
            <a:r>
              <a:rPr lang="en-US" dirty="0"/>
              <a:t> s </a:t>
            </a:r>
            <a:r>
              <a:rPr lang="en-US" dirty="0" err="1"/>
              <a:t>ním</a:t>
            </a:r>
            <a:r>
              <a:rPr lang="en-US" dirty="0"/>
              <a:t> </a:t>
            </a:r>
            <a:r>
              <a:rPr lang="en-US" dirty="0" err="1"/>
              <a:t>bude</a:t>
            </a:r>
            <a:r>
              <a:rPr lang="en-US" dirty="0"/>
              <a:t> </a:t>
            </a:r>
            <a:r>
              <a:rPr lang="en-US" dirty="0" err="1"/>
              <a:t>jednat</a:t>
            </a:r>
            <a:r>
              <a:rPr lang="en-US" dirty="0"/>
              <a:t> s </a:t>
            </a:r>
            <a:r>
              <a:rPr lang="en-US" dirty="0" err="1"/>
              <a:t>náležitou</a:t>
            </a:r>
            <a:r>
              <a:rPr lang="en-US" dirty="0"/>
              <a:t> </a:t>
            </a:r>
            <a:r>
              <a:rPr lang="en-US" dirty="0" err="1"/>
              <a:t>úctou</a:t>
            </a:r>
            <a:r>
              <a:rPr lang="en-US" dirty="0"/>
              <a:t> a </a:t>
            </a:r>
            <a:r>
              <a:rPr lang="en-US" dirty="0" err="1"/>
              <a:t>učiní</a:t>
            </a:r>
            <a:r>
              <a:rPr lang="en-US" dirty="0"/>
              <a:t> </a:t>
            </a:r>
            <a:r>
              <a:rPr lang="en-US" dirty="0" err="1"/>
              <a:t>všechna</a:t>
            </a:r>
            <a:r>
              <a:rPr lang="en-US" dirty="0"/>
              <a:t> </a:t>
            </a:r>
            <a:r>
              <a:rPr lang="en-US" dirty="0" err="1"/>
              <a:t>vhodná</a:t>
            </a:r>
            <a:r>
              <a:rPr lang="en-US" dirty="0"/>
              <a:t> </a:t>
            </a:r>
            <a:r>
              <a:rPr lang="en-US" dirty="0" err="1"/>
              <a:t>opatření</a:t>
            </a:r>
            <a:r>
              <a:rPr lang="en-US" dirty="0"/>
              <a:t>, aby </a:t>
            </a:r>
            <a:r>
              <a:rPr lang="en-US" dirty="0" err="1"/>
              <a:t>zabránil</a:t>
            </a:r>
            <a:r>
              <a:rPr lang="en-US" dirty="0"/>
              <a:t> </a:t>
            </a:r>
            <a:r>
              <a:rPr lang="en-US" dirty="0" err="1"/>
              <a:t>každému</a:t>
            </a:r>
            <a:r>
              <a:rPr lang="en-US" dirty="0"/>
              <a:t> </a:t>
            </a:r>
            <a:r>
              <a:rPr lang="en-US" dirty="0" err="1"/>
              <a:t>útoku</a:t>
            </a:r>
            <a:r>
              <a:rPr lang="en-US" dirty="0"/>
              <a:t> </a:t>
            </a:r>
            <a:r>
              <a:rPr lang="en-US" dirty="0" err="1"/>
              <a:t>proti</a:t>
            </a:r>
            <a:r>
              <a:rPr lang="en-US" dirty="0"/>
              <a:t> </a:t>
            </a:r>
            <a:r>
              <a:rPr lang="en-US" dirty="0" err="1"/>
              <a:t>jeho</a:t>
            </a:r>
            <a:r>
              <a:rPr lang="en-US" dirty="0"/>
              <a:t> </a:t>
            </a:r>
            <a:r>
              <a:rPr lang="en-US" dirty="0" err="1"/>
              <a:t>osobě</a:t>
            </a:r>
            <a:r>
              <a:rPr lang="en-US" dirty="0"/>
              <a:t>, </a:t>
            </a:r>
            <a:r>
              <a:rPr lang="en-US" dirty="0" err="1"/>
              <a:t>svobodě</a:t>
            </a:r>
            <a:r>
              <a:rPr lang="en-US" dirty="0"/>
              <a:t> </a:t>
            </a:r>
            <a:r>
              <a:rPr lang="en-US" dirty="0" err="1"/>
              <a:t>nebo</a:t>
            </a:r>
            <a:r>
              <a:rPr lang="en-US" dirty="0"/>
              <a:t> </a:t>
            </a:r>
            <a:r>
              <a:rPr lang="en-US" dirty="0" err="1"/>
              <a:t>důstojnosti</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851631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ctrTitle"/>
          </p:nvPr>
        </p:nvSpPr>
        <p:spPr/>
        <p:txBody>
          <a:bodyPr/>
          <a:lstStyle/>
          <a:p>
            <a:r>
              <a:rPr lang="cs-CZ" dirty="0"/>
              <a:t>Zastupitelské úřady</a:t>
            </a:r>
          </a:p>
        </p:txBody>
      </p:sp>
      <p:sp>
        <p:nvSpPr>
          <p:cNvPr id="6" name="Podnadpis 5"/>
          <p:cNvSpPr>
            <a:spLocks noGrp="1"/>
          </p:cNvSpPr>
          <p:nvPr>
            <p:ph type="subTitle" idx="1"/>
          </p:nvPr>
        </p:nvSpPr>
        <p:spPr/>
        <p:txBody>
          <a:bodyPr/>
          <a:lstStyle/>
          <a:p>
            <a:r>
              <a:rPr lang="cs-CZ" dirty="0"/>
              <a:t>Podle  české právní úpravy</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144188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Zastupitelské úřady</a:t>
            </a:r>
          </a:p>
        </p:txBody>
      </p:sp>
      <p:sp>
        <p:nvSpPr>
          <p:cNvPr id="3" name="Zástupný symbol pro obsah 2"/>
          <p:cNvSpPr>
            <a:spLocks noGrp="1"/>
          </p:cNvSpPr>
          <p:nvPr>
            <p:ph idx="1"/>
          </p:nvPr>
        </p:nvSpPr>
        <p:spPr/>
        <p:txBody>
          <a:bodyPr>
            <a:normAutofit/>
          </a:bodyPr>
          <a:lstStyle/>
          <a:p>
            <a:pPr marL="514350" indent="-514350">
              <a:buFont typeface="+mj-lt"/>
              <a:buAutoNum type="arabicPeriod"/>
            </a:pPr>
            <a:r>
              <a:rPr lang="cs-CZ" dirty="0"/>
              <a:t>velvyslanectví</a:t>
            </a:r>
          </a:p>
          <a:p>
            <a:pPr marL="514350" indent="-514350">
              <a:buFont typeface="+mj-lt"/>
              <a:buAutoNum type="arabicPeriod"/>
            </a:pPr>
            <a:r>
              <a:rPr lang="cs-CZ" dirty="0"/>
              <a:t>stálá mise při mezinárodní organizaci</a:t>
            </a:r>
          </a:p>
          <a:p>
            <a:pPr marL="514350" indent="-514350">
              <a:buFont typeface="+mj-lt"/>
              <a:buAutoNum type="arabicPeriod"/>
            </a:pPr>
            <a:r>
              <a:rPr lang="cs-CZ" dirty="0"/>
              <a:t>konzulární úřad</a:t>
            </a:r>
          </a:p>
          <a:p>
            <a:pPr marL="514350" indent="-514350">
              <a:buFont typeface="+mj-lt"/>
              <a:buAutoNum type="arabicPeriod"/>
            </a:pPr>
            <a:r>
              <a:rPr lang="cs-CZ" dirty="0"/>
              <a:t>zvláštní mise</a:t>
            </a:r>
          </a:p>
          <a:p>
            <a:pPr marL="514350" indent="-514350">
              <a:buFont typeface="+mj-lt"/>
              <a:buAutoNum type="arabicPeriod"/>
            </a:pPr>
            <a:r>
              <a:rPr lang="cs-CZ" dirty="0"/>
              <a:t>styčný úřad nebo kancelář</a:t>
            </a:r>
          </a:p>
          <a:p>
            <a:pPr marL="0" indent="0">
              <a:buNone/>
            </a:pPr>
            <a:r>
              <a:rPr lang="cs-CZ" dirty="0"/>
              <a:t>Jednotlivé zastupitelské úřady zřizuje a ruší ministr zahraničních věcí  po projednání se státním tajemníkem ministerstva.</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95307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Velvyslanectví </a:t>
            </a:r>
          </a:p>
        </p:txBody>
      </p:sp>
      <p:sp>
        <p:nvSpPr>
          <p:cNvPr id="3" name="Zástupný symbol pro obsah 2"/>
          <p:cNvSpPr>
            <a:spLocks noGrp="1"/>
          </p:cNvSpPr>
          <p:nvPr>
            <p:ph idx="1"/>
          </p:nvPr>
        </p:nvSpPr>
        <p:spPr/>
        <p:txBody>
          <a:bodyPr>
            <a:normAutofit fontScale="92500"/>
          </a:bodyPr>
          <a:lstStyle/>
          <a:p>
            <a:pPr marL="514350" indent="-514350">
              <a:buFont typeface="+mj-lt"/>
              <a:buAutoNum type="arabicPeriod"/>
            </a:pPr>
            <a:r>
              <a:rPr lang="cs-CZ" dirty="0"/>
              <a:t>zastupuje Českou republiku v přijímajícím státě,</a:t>
            </a:r>
          </a:p>
          <a:p>
            <a:pPr marL="514350" indent="-514350">
              <a:buFont typeface="+mj-lt"/>
              <a:buAutoNum type="arabicPeriod"/>
            </a:pPr>
            <a:r>
              <a:rPr lang="cs-CZ" dirty="0"/>
              <a:t>chrání zájmy České republiky a jejích občanů v přijímajícím státě,</a:t>
            </a:r>
          </a:p>
          <a:p>
            <a:pPr marL="514350" indent="-514350">
              <a:buFont typeface="+mj-lt"/>
              <a:buAutoNum type="arabicPeriod"/>
            </a:pPr>
            <a:r>
              <a:rPr lang="cs-CZ" dirty="0"/>
              <a:t>vede jednání s vládou přijímajícího státu</a:t>
            </a:r>
          </a:p>
          <a:p>
            <a:pPr marL="514350" indent="-514350">
              <a:buFont typeface="+mj-lt"/>
              <a:buAutoNum type="arabicPeriod"/>
            </a:pPr>
            <a:r>
              <a:rPr lang="cs-CZ" dirty="0"/>
              <a:t>zjišťuje a informuje příslušné státní orgány České republiky o situaci a podmínkách v přijímajícím státě, včetně otázek týkajících se záležitostí Evropské unie,</a:t>
            </a:r>
          </a:p>
          <a:p>
            <a:pPr marL="514350" indent="-514350">
              <a:buFont typeface="+mj-lt"/>
              <a:buAutoNum type="arabicPeriod"/>
            </a:pPr>
            <a:r>
              <a:rPr lang="cs-CZ" dirty="0"/>
              <a:t>prosazuje cíle zahraniční a bezpečnostní politiky České republiky</a:t>
            </a:r>
          </a:p>
          <a:p>
            <a:pPr marL="514350" indent="-514350">
              <a:buFont typeface="+mj-lt"/>
              <a:buAutoNum type="arabicPeriod"/>
            </a:pPr>
            <a:r>
              <a:rPr lang="cs-CZ" dirty="0"/>
              <a:t>podporuje vztahy mezi Českou republikou a přijímajícím státem a rozvoj hospodářských, kulturních, vědeckých a jiných styků,</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743941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Stálá mise</a:t>
            </a:r>
          </a:p>
        </p:txBody>
      </p:sp>
      <p:sp>
        <p:nvSpPr>
          <p:cNvPr id="3" name="Zástupný symbol pro obsah 2"/>
          <p:cNvSpPr>
            <a:spLocks noGrp="1"/>
          </p:cNvSpPr>
          <p:nvPr>
            <p:ph idx="1"/>
          </p:nvPr>
        </p:nvSpPr>
        <p:spPr/>
        <p:txBody>
          <a:bodyPr>
            <a:normAutofit lnSpcReduction="10000"/>
          </a:bodyPr>
          <a:lstStyle/>
          <a:p>
            <a:pPr marL="514350" indent="-514350">
              <a:buFont typeface="+mj-lt"/>
              <a:buAutoNum type="arabicPeriod"/>
            </a:pPr>
            <a:r>
              <a:rPr lang="cs-CZ" dirty="0"/>
              <a:t>zastupuje Českou republiku v mezinárodní organizaci,</a:t>
            </a:r>
          </a:p>
          <a:p>
            <a:pPr marL="514350" indent="-514350">
              <a:buFont typeface="+mj-lt"/>
              <a:buAutoNum type="arabicPeriod"/>
            </a:pPr>
            <a:r>
              <a:rPr lang="cs-CZ" dirty="0"/>
              <a:t>prosazuje a chrání zájmy České republiky v mezinárodní organizaci,</a:t>
            </a:r>
          </a:p>
          <a:p>
            <a:pPr marL="514350" indent="-514350">
              <a:buFont typeface="+mj-lt"/>
              <a:buAutoNum type="arabicPeriod"/>
            </a:pPr>
            <a:r>
              <a:rPr lang="cs-CZ" dirty="0"/>
              <a:t>vede jednání s orgány a představiteli mezinárodní organizace,</a:t>
            </a:r>
          </a:p>
          <a:p>
            <a:pPr marL="514350" indent="-514350">
              <a:buFont typeface="+mj-lt"/>
              <a:buAutoNum type="arabicPeriod"/>
            </a:pPr>
            <a:r>
              <a:rPr lang="cs-CZ" dirty="0"/>
              <a:t>vede jednání s představiteli členských států, kteří zastupují jednotlivé členské státy v mezinárodní organizaci,</a:t>
            </a:r>
          </a:p>
          <a:p>
            <a:pPr marL="514350" indent="-514350">
              <a:buFont typeface="+mj-lt"/>
              <a:buAutoNum type="arabicPeriod"/>
            </a:pPr>
            <a:r>
              <a:rPr lang="cs-CZ" dirty="0"/>
              <a:t>informuje příslušné státní orgány České republiky o činnosti a situaci v mezinárodní organizaci,</a:t>
            </a:r>
          </a:p>
          <a:p>
            <a:pPr marL="514350" indent="-514350">
              <a:buFont typeface="+mj-lt"/>
              <a:buAutoNum type="arabicPeriod"/>
            </a:pPr>
            <a:r>
              <a:rPr lang="cs-CZ" dirty="0"/>
              <a:t>podporuje vztahy a rozvoj styků mezi Českou republikou a mezinárodní organizací</a:t>
            </a:r>
          </a:p>
          <a:p>
            <a:endParaRPr lang="cs-CZ" dirty="0"/>
          </a:p>
          <a:p>
            <a:endParaRPr lang="cs-CZ" dirty="0"/>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89392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Stálé mise</a:t>
            </a:r>
          </a:p>
        </p:txBody>
      </p:sp>
      <p:sp>
        <p:nvSpPr>
          <p:cNvPr id="3" name="Zástupný symbol pro obsah 2"/>
          <p:cNvSpPr>
            <a:spLocks noGrp="1"/>
          </p:cNvSpPr>
          <p:nvPr>
            <p:ph idx="1"/>
          </p:nvPr>
        </p:nvSpPr>
        <p:spPr/>
        <p:txBody>
          <a:bodyPr/>
          <a:lstStyle/>
          <a:p>
            <a:r>
              <a:rPr lang="cs-CZ" dirty="0"/>
              <a:t>Jde o zastoupení u mezinárodních organizacích a integračních uskupení například při</a:t>
            </a:r>
          </a:p>
          <a:p>
            <a:r>
              <a:rPr lang="cs-CZ" dirty="0"/>
              <a:t>EU, NATO, (Brusel) </a:t>
            </a:r>
          </a:p>
          <a:p>
            <a:r>
              <a:rPr lang="cs-CZ" dirty="0"/>
              <a:t>OSN (New York, Vídeň)</a:t>
            </a:r>
          </a:p>
          <a:p>
            <a:r>
              <a:rPr lang="cs-CZ" dirty="0"/>
              <a:t>OECD (Paříž)</a:t>
            </a:r>
          </a:p>
          <a:p>
            <a:r>
              <a:rPr lang="cs-CZ" dirty="0"/>
              <a:t>Radě Evropy (Štrasburk) </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266901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Výsady</a:t>
            </a:r>
            <a:r>
              <a:rPr lang="en-US" dirty="0"/>
              <a:t> a </a:t>
            </a:r>
            <a:r>
              <a:rPr lang="en-US" dirty="0" err="1"/>
              <a:t>imunity</a:t>
            </a:r>
            <a:endParaRPr lang="en-US" dirty="0"/>
          </a:p>
        </p:txBody>
      </p:sp>
      <p:sp>
        <p:nvSpPr>
          <p:cNvPr id="3" name="Content Placeholder 2"/>
          <p:cNvSpPr>
            <a:spLocks noGrp="1"/>
          </p:cNvSpPr>
          <p:nvPr>
            <p:ph idx="1"/>
          </p:nvPr>
        </p:nvSpPr>
        <p:spPr>
          <a:xfrm>
            <a:off x="2152650" y="1690693"/>
            <a:ext cx="7886700" cy="4035405"/>
          </a:xfrm>
        </p:spPr>
        <p:txBody>
          <a:bodyPr>
            <a:normAutofit fontScale="70000" lnSpcReduction="20000"/>
          </a:bodyPr>
          <a:lstStyle/>
          <a:p>
            <a:r>
              <a:rPr lang="en-US" dirty="0" err="1"/>
              <a:t>Používání</a:t>
            </a:r>
            <a:r>
              <a:rPr lang="en-US" dirty="0"/>
              <a:t> </a:t>
            </a:r>
            <a:r>
              <a:rPr lang="en-US" dirty="0" err="1"/>
              <a:t>vlajky</a:t>
            </a:r>
            <a:endParaRPr lang="en-US" dirty="0"/>
          </a:p>
          <a:p>
            <a:r>
              <a:rPr lang="en-US" dirty="0" err="1"/>
              <a:t>Nedotknutelnost</a:t>
            </a:r>
            <a:r>
              <a:rPr lang="en-US" dirty="0"/>
              <a:t> </a:t>
            </a:r>
            <a:r>
              <a:rPr lang="en-US" dirty="0" err="1"/>
              <a:t>prostoru</a:t>
            </a:r>
            <a:r>
              <a:rPr lang="en-US" dirty="0"/>
              <a:t> </a:t>
            </a:r>
            <a:r>
              <a:rPr lang="en-US" dirty="0" err="1"/>
              <a:t>úřadu</a:t>
            </a:r>
            <a:r>
              <a:rPr lang="en-US" dirty="0"/>
              <a:t> a </a:t>
            </a:r>
            <a:r>
              <a:rPr lang="en-US" dirty="0" err="1"/>
              <a:t>rezidence</a:t>
            </a:r>
            <a:r>
              <a:rPr lang="en-US" dirty="0"/>
              <a:t> </a:t>
            </a:r>
            <a:r>
              <a:rPr lang="en-US" dirty="0" err="1"/>
              <a:t>vedoucího</a:t>
            </a:r>
            <a:r>
              <a:rPr lang="en-US" dirty="0"/>
              <a:t>  </a:t>
            </a:r>
            <a:r>
              <a:rPr lang="en-US" dirty="0" err="1"/>
              <a:t>zú</a:t>
            </a:r>
            <a:endParaRPr lang="en-US" dirty="0"/>
          </a:p>
          <a:p>
            <a:r>
              <a:rPr lang="en-US" dirty="0" err="1"/>
              <a:t>Osvobození</a:t>
            </a:r>
            <a:r>
              <a:rPr lang="en-US" dirty="0"/>
              <a:t> od </a:t>
            </a:r>
            <a:r>
              <a:rPr lang="en-US" dirty="0" err="1"/>
              <a:t>daní</a:t>
            </a:r>
            <a:r>
              <a:rPr lang="en-US" dirty="0"/>
              <a:t> – </a:t>
            </a:r>
            <a:r>
              <a:rPr lang="en-US" dirty="0" err="1"/>
              <a:t>daňová</a:t>
            </a:r>
            <a:r>
              <a:rPr lang="en-US" dirty="0"/>
              <a:t> </a:t>
            </a:r>
            <a:r>
              <a:rPr lang="en-US" dirty="0" err="1"/>
              <a:t>imunita</a:t>
            </a:r>
            <a:endParaRPr lang="en-US" dirty="0"/>
          </a:p>
          <a:p>
            <a:r>
              <a:rPr lang="en-US" dirty="0" err="1"/>
              <a:t>Nerušení</a:t>
            </a:r>
            <a:r>
              <a:rPr lang="en-US" dirty="0"/>
              <a:t> </a:t>
            </a:r>
            <a:r>
              <a:rPr lang="en-US" dirty="0" err="1"/>
              <a:t>spojení</a:t>
            </a:r>
            <a:r>
              <a:rPr lang="en-US" dirty="0"/>
              <a:t> s </a:t>
            </a:r>
            <a:r>
              <a:rPr lang="en-US" dirty="0" err="1"/>
              <a:t>ústředím</a:t>
            </a:r>
            <a:endParaRPr lang="en-US" dirty="0"/>
          </a:p>
          <a:p>
            <a:r>
              <a:rPr lang="en-US" dirty="0" err="1"/>
              <a:t>Diplomatický</a:t>
            </a:r>
            <a:r>
              <a:rPr lang="en-US" dirty="0"/>
              <a:t> </a:t>
            </a:r>
            <a:r>
              <a:rPr lang="en-US" dirty="0" err="1"/>
              <a:t>kurýr</a:t>
            </a:r>
            <a:endParaRPr lang="en-US" dirty="0"/>
          </a:p>
          <a:p>
            <a:r>
              <a:rPr lang="en-US" dirty="0" err="1"/>
              <a:t>Osobní</a:t>
            </a:r>
            <a:r>
              <a:rPr lang="en-US" dirty="0"/>
              <a:t> </a:t>
            </a:r>
            <a:r>
              <a:rPr lang="en-US" dirty="0" err="1"/>
              <a:t>imunita</a:t>
            </a:r>
            <a:r>
              <a:rPr lang="en-US" dirty="0"/>
              <a:t> </a:t>
            </a:r>
            <a:r>
              <a:rPr lang="en-US" dirty="0" err="1"/>
              <a:t>vedoucího</a:t>
            </a:r>
            <a:r>
              <a:rPr lang="en-US" dirty="0"/>
              <a:t> </a:t>
            </a:r>
            <a:r>
              <a:rPr lang="en-US" dirty="0" err="1"/>
              <a:t>zú</a:t>
            </a:r>
            <a:r>
              <a:rPr lang="en-US" dirty="0"/>
              <a:t> – </a:t>
            </a:r>
            <a:r>
              <a:rPr lang="en-US" dirty="0" err="1"/>
              <a:t>nesmí</a:t>
            </a:r>
            <a:r>
              <a:rPr lang="en-US" dirty="0"/>
              <a:t> </a:t>
            </a:r>
            <a:r>
              <a:rPr lang="en-US" dirty="0" err="1"/>
              <a:t>být</a:t>
            </a:r>
            <a:r>
              <a:rPr lang="en-US" dirty="0"/>
              <a:t> </a:t>
            </a:r>
            <a:r>
              <a:rPr lang="en-US" dirty="0" err="1"/>
              <a:t>zadržena</a:t>
            </a:r>
            <a:r>
              <a:rPr lang="en-US" dirty="0"/>
              <a:t> </a:t>
            </a:r>
            <a:r>
              <a:rPr lang="en-US" dirty="0" err="1"/>
              <a:t>zatčen</a:t>
            </a:r>
            <a:r>
              <a:rPr lang="en-US" dirty="0"/>
              <a:t>  (persona non grata)</a:t>
            </a:r>
          </a:p>
          <a:p>
            <a:r>
              <a:rPr lang="en-US" dirty="0" err="1"/>
              <a:t>Stejné</a:t>
            </a:r>
            <a:r>
              <a:rPr lang="en-US" dirty="0"/>
              <a:t> </a:t>
            </a:r>
            <a:r>
              <a:rPr lang="en-US" dirty="0" err="1"/>
              <a:t>výsady</a:t>
            </a:r>
            <a:r>
              <a:rPr lang="en-US" dirty="0"/>
              <a:t> </a:t>
            </a:r>
            <a:r>
              <a:rPr lang="en-US" dirty="0" err="1"/>
              <a:t>členové</a:t>
            </a:r>
            <a:r>
              <a:rPr lang="en-US" dirty="0"/>
              <a:t> </a:t>
            </a:r>
            <a:r>
              <a:rPr lang="en-US" dirty="0" err="1"/>
              <a:t>rodiny</a:t>
            </a:r>
            <a:r>
              <a:rPr lang="en-US" dirty="0"/>
              <a:t>  </a:t>
            </a:r>
            <a:r>
              <a:rPr lang="en-US" dirty="0" err="1"/>
              <a:t>vedoucího</a:t>
            </a:r>
            <a:r>
              <a:rPr lang="en-US" dirty="0"/>
              <a:t> </a:t>
            </a:r>
            <a:r>
              <a:rPr lang="en-US" dirty="0" err="1"/>
              <a:t>zú</a:t>
            </a:r>
            <a:r>
              <a:rPr lang="en-US" dirty="0"/>
              <a:t>, </a:t>
            </a:r>
            <a:r>
              <a:rPr lang="en-US" dirty="0" err="1"/>
              <a:t>pokud</a:t>
            </a:r>
            <a:r>
              <a:rPr lang="en-US" dirty="0"/>
              <a:t> </a:t>
            </a:r>
            <a:r>
              <a:rPr lang="en-US" dirty="0" err="1"/>
              <a:t>tvoří</a:t>
            </a:r>
            <a:r>
              <a:rPr lang="en-US" dirty="0"/>
              <a:t> </a:t>
            </a:r>
            <a:r>
              <a:rPr lang="en-US" dirty="0" err="1"/>
              <a:t>jeho</a:t>
            </a:r>
            <a:r>
              <a:rPr lang="en-US" dirty="0"/>
              <a:t> </a:t>
            </a:r>
            <a:r>
              <a:rPr lang="en-US" dirty="0" err="1"/>
              <a:t>domácnost</a:t>
            </a:r>
            <a:endParaRPr lang="en-US" dirty="0"/>
          </a:p>
          <a:p>
            <a:r>
              <a:rPr lang="en-US" dirty="0" err="1"/>
              <a:t>Ostatní</a:t>
            </a:r>
            <a:r>
              <a:rPr lang="en-US" dirty="0"/>
              <a:t> </a:t>
            </a:r>
            <a:r>
              <a:rPr lang="en-US" dirty="0" err="1"/>
              <a:t>diplomaté</a:t>
            </a:r>
            <a:r>
              <a:rPr lang="en-US" dirty="0"/>
              <a:t> </a:t>
            </a:r>
            <a:r>
              <a:rPr lang="en-US" dirty="0" err="1"/>
              <a:t>jsou</a:t>
            </a:r>
            <a:r>
              <a:rPr lang="en-US" dirty="0"/>
              <a:t> </a:t>
            </a:r>
            <a:r>
              <a:rPr lang="en-US" dirty="0" err="1"/>
              <a:t>vyňati</a:t>
            </a:r>
            <a:r>
              <a:rPr lang="en-US" dirty="0"/>
              <a:t> z </a:t>
            </a:r>
            <a:r>
              <a:rPr lang="en-US" dirty="0" err="1"/>
              <a:t>trestní</a:t>
            </a:r>
            <a:r>
              <a:rPr lang="en-US" dirty="0"/>
              <a:t> </a:t>
            </a:r>
            <a:r>
              <a:rPr lang="en-US" dirty="0" err="1"/>
              <a:t>jurisdikce</a:t>
            </a:r>
            <a:r>
              <a:rPr lang="en-US" dirty="0"/>
              <a:t>, </a:t>
            </a:r>
            <a:r>
              <a:rPr lang="en-US" dirty="0" err="1"/>
              <a:t>ze</a:t>
            </a:r>
            <a:r>
              <a:rPr lang="en-US" dirty="0"/>
              <a:t> </a:t>
            </a:r>
            <a:r>
              <a:rPr lang="en-US" dirty="0" err="1"/>
              <a:t>správní</a:t>
            </a:r>
            <a:r>
              <a:rPr lang="en-US" dirty="0"/>
              <a:t> a </a:t>
            </a:r>
            <a:r>
              <a:rPr lang="en-US" dirty="0" err="1"/>
              <a:t>občanskoprávní</a:t>
            </a:r>
            <a:r>
              <a:rPr lang="en-US" dirty="0"/>
              <a:t> </a:t>
            </a:r>
            <a:r>
              <a:rPr lang="en-US" dirty="0" err="1"/>
              <a:t>jen</a:t>
            </a:r>
            <a:r>
              <a:rPr lang="en-US" dirty="0"/>
              <a:t> </a:t>
            </a:r>
            <a:r>
              <a:rPr lang="en-US" dirty="0" err="1"/>
              <a:t>ve</a:t>
            </a:r>
            <a:r>
              <a:rPr lang="en-US" dirty="0"/>
              <a:t> </a:t>
            </a:r>
            <a:r>
              <a:rPr lang="en-US" dirty="0" err="1"/>
              <a:t>vztahu</a:t>
            </a:r>
            <a:r>
              <a:rPr lang="en-US" dirty="0"/>
              <a:t> k </a:t>
            </a:r>
            <a:r>
              <a:rPr lang="en-US" dirty="0" err="1"/>
              <a:t>plnění</a:t>
            </a:r>
            <a:r>
              <a:rPr lang="en-US" dirty="0"/>
              <a:t>  </a:t>
            </a:r>
            <a:r>
              <a:rPr lang="en-US" dirty="0" err="1"/>
              <a:t>svěřených</a:t>
            </a:r>
            <a:r>
              <a:rPr lang="en-US" dirty="0"/>
              <a:t> </a:t>
            </a:r>
            <a:r>
              <a:rPr lang="en-US" dirty="0" err="1"/>
              <a:t>úkolů</a:t>
            </a:r>
            <a:endParaRPr lang="en-US" dirty="0"/>
          </a:p>
          <a:p>
            <a:r>
              <a:rPr lang="en-US" dirty="0" err="1"/>
              <a:t>Služebný</a:t>
            </a:r>
            <a:r>
              <a:rPr lang="en-US" dirty="0"/>
              <a:t> </a:t>
            </a:r>
            <a:r>
              <a:rPr lang="en-US" dirty="0" err="1"/>
              <a:t>personál</a:t>
            </a:r>
            <a:r>
              <a:rPr lang="en-US" dirty="0"/>
              <a:t> (</a:t>
            </a:r>
            <a:r>
              <a:rPr lang="en-US" dirty="0" err="1"/>
              <a:t>domovník</a:t>
            </a:r>
            <a:r>
              <a:rPr lang="en-US" dirty="0"/>
              <a:t>, </a:t>
            </a:r>
            <a:r>
              <a:rPr lang="en-US" dirty="0" err="1"/>
              <a:t>zahradní</a:t>
            </a:r>
            <a:r>
              <a:rPr lang="en-US" dirty="0"/>
              <a:t>) </a:t>
            </a:r>
            <a:r>
              <a:rPr lang="en-US" dirty="0" err="1"/>
              <a:t>omezená</a:t>
            </a:r>
            <a:r>
              <a:rPr lang="en-US" dirty="0"/>
              <a:t> </a:t>
            </a:r>
            <a:r>
              <a:rPr lang="en-US" dirty="0" err="1"/>
              <a:t>imunity</a:t>
            </a:r>
            <a:endParaRPr lang="en-US" dirty="0"/>
          </a:p>
          <a:p>
            <a:r>
              <a:rPr lang="en-US" dirty="0" err="1"/>
              <a:t>Místní</a:t>
            </a:r>
            <a:r>
              <a:rPr lang="en-US" dirty="0"/>
              <a:t> </a:t>
            </a:r>
            <a:r>
              <a:rPr lang="en-US" dirty="0" err="1"/>
              <a:t>parcovní</a:t>
            </a:r>
            <a:r>
              <a:rPr lang="en-US" dirty="0"/>
              <a:t> </a:t>
            </a:r>
            <a:r>
              <a:rPr lang="en-US" dirty="0" err="1"/>
              <a:t>síly</a:t>
            </a:r>
            <a:r>
              <a:rPr lang="en-US" dirty="0"/>
              <a:t> – </a:t>
            </a:r>
            <a:r>
              <a:rPr lang="en-US" dirty="0" err="1"/>
              <a:t>žádná</a:t>
            </a:r>
            <a:r>
              <a:rPr lang="en-US" dirty="0"/>
              <a:t> </a:t>
            </a:r>
            <a:r>
              <a:rPr lang="en-US" dirty="0" err="1"/>
              <a:t>imunita</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699666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Časové</a:t>
            </a:r>
            <a:r>
              <a:rPr lang="en-US" dirty="0"/>
              <a:t> </a:t>
            </a:r>
            <a:r>
              <a:rPr lang="en-US" dirty="0" err="1"/>
              <a:t>vymezení</a:t>
            </a:r>
            <a:r>
              <a:rPr lang="en-US" dirty="0"/>
              <a:t> </a:t>
            </a:r>
            <a:r>
              <a:rPr lang="en-US" dirty="0" err="1"/>
              <a:t>imunity</a:t>
            </a:r>
            <a:endParaRPr lang="en-US" dirty="0"/>
          </a:p>
        </p:txBody>
      </p:sp>
      <p:sp>
        <p:nvSpPr>
          <p:cNvPr id="3" name="Content Placeholder 2"/>
          <p:cNvSpPr>
            <a:spLocks noGrp="1"/>
          </p:cNvSpPr>
          <p:nvPr>
            <p:ph idx="1"/>
          </p:nvPr>
        </p:nvSpPr>
        <p:spPr/>
        <p:txBody>
          <a:bodyPr>
            <a:normAutofit/>
          </a:bodyPr>
          <a:lstStyle/>
          <a:p>
            <a:r>
              <a:rPr lang="en-US" dirty="0" err="1"/>
              <a:t>Každá</a:t>
            </a:r>
            <a:r>
              <a:rPr lang="en-US" dirty="0"/>
              <a:t> </a:t>
            </a:r>
            <a:r>
              <a:rPr lang="en-US" dirty="0" err="1"/>
              <a:t>osoba</a:t>
            </a:r>
            <a:r>
              <a:rPr lang="en-US" dirty="0"/>
              <a:t>, </a:t>
            </a:r>
            <a:r>
              <a:rPr lang="en-US" dirty="0" err="1"/>
              <a:t>která</a:t>
            </a:r>
            <a:r>
              <a:rPr lang="en-US" dirty="0"/>
              <a:t> </a:t>
            </a:r>
            <a:r>
              <a:rPr lang="en-US" dirty="0" err="1"/>
              <a:t>má</a:t>
            </a:r>
            <a:r>
              <a:rPr lang="en-US" dirty="0"/>
              <a:t> </a:t>
            </a:r>
            <a:r>
              <a:rPr lang="en-US" dirty="0" err="1"/>
              <a:t>nárok</a:t>
            </a:r>
            <a:r>
              <a:rPr lang="en-US" dirty="0"/>
              <a:t> </a:t>
            </a:r>
            <a:r>
              <a:rPr lang="en-US" dirty="0" err="1"/>
              <a:t>na</a:t>
            </a:r>
            <a:r>
              <a:rPr lang="en-US" dirty="0"/>
              <a:t> </a:t>
            </a:r>
            <a:r>
              <a:rPr lang="en-US" dirty="0" err="1"/>
              <a:t>výsady</a:t>
            </a:r>
            <a:r>
              <a:rPr lang="en-US" dirty="0"/>
              <a:t> a </a:t>
            </a:r>
            <a:r>
              <a:rPr lang="en-US" dirty="0" err="1"/>
              <a:t>imunity</a:t>
            </a:r>
            <a:r>
              <a:rPr lang="en-US" dirty="0"/>
              <a:t>, </a:t>
            </a:r>
            <a:r>
              <a:rPr lang="en-US" dirty="0" err="1"/>
              <a:t>bude</a:t>
            </a:r>
            <a:r>
              <a:rPr lang="en-US" dirty="0"/>
              <a:t> </a:t>
            </a:r>
            <a:r>
              <a:rPr lang="en-US" dirty="0" err="1"/>
              <a:t>jich</a:t>
            </a:r>
            <a:r>
              <a:rPr lang="en-US" dirty="0"/>
              <a:t> </a:t>
            </a:r>
            <a:r>
              <a:rPr lang="en-US" dirty="0" err="1"/>
              <a:t>požívat</a:t>
            </a:r>
            <a:r>
              <a:rPr lang="en-US" dirty="0"/>
              <a:t>, </a:t>
            </a:r>
            <a:r>
              <a:rPr lang="en-US" dirty="0" err="1"/>
              <a:t>jakmile</a:t>
            </a:r>
            <a:r>
              <a:rPr lang="en-US" dirty="0"/>
              <a:t> </a:t>
            </a:r>
            <a:r>
              <a:rPr lang="en-US" dirty="0" err="1"/>
              <a:t>vstoupí</a:t>
            </a:r>
            <a:r>
              <a:rPr lang="en-US" dirty="0"/>
              <a:t> </a:t>
            </a:r>
            <a:r>
              <a:rPr lang="en-US" dirty="0" err="1"/>
              <a:t>na</a:t>
            </a:r>
            <a:r>
              <a:rPr lang="en-US" dirty="0"/>
              <a:t> </a:t>
            </a:r>
            <a:r>
              <a:rPr lang="en-US" dirty="0" err="1"/>
              <a:t>území</a:t>
            </a:r>
            <a:r>
              <a:rPr lang="en-US" dirty="0"/>
              <a:t> </a:t>
            </a:r>
            <a:r>
              <a:rPr lang="en-US" dirty="0" err="1"/>
              <a:t>přijímajícího</a:t>
            </a:r>
            <a:r>
              <a:rPr lang="en-US" dirty="0"/>
              <a:t> </a:t>
            </a:r>
            <a:r>
              <a:rPr lang="en-US" dirty="0" err="1"/>
              <a:t>státu</a:t>
            </a:r>
            <a:r>
              <a:rPr lang="en-US" dirty="0"/>
              <a:t>, </a:t>
            </a:r>
            <a:r>
              <a:rPr lang="en-US" dirty="0" err="1"/>
              <a:t>aby</a:t>
            </a:r>
            <a:r>
              <a:rPr lang="en-US" dirty="0"/>
              <a:t> </a:t>
            </a:r>
            <a:r>
              <a:rPr lang="en-US" dirty="0" err="1"/>
              <a:t>nastoupila</a:t>
            </a:r>
            <a:r>
              <a:rPr lang="en-US" dirty="0"/>
              <a:t> </a:t>
            </a:r>
            <a:r>
              <a:rPr lang="en-US" dirty="0" err="1"/>
              <a:t>své</a:t>
            </a:r>
            <a:r>
              <a:rPr lang="en-US" dirty="0"/>
              <a:t> </a:t>
            </a:r>
            <a:r>
              <a:rPr lang="en-US" dirty="0" err="1"/>
              <a:t>místo</a:t>
            </a:r>
            <a:r>
              <a:rPr lang="en-US" dirty="0"/>
              <a:t>,</a:t>
            </a:r>
          </a:p>
          <a:p>
            <a:r>
              <a:rPr lang="en-US" dirty="0" err="1"/>
              <a:t>Když</a:t>
            </a:r>
            <a:r>
              <a:rPr lang="en-US" dirty="0"/>
              <a:t> </a:t>
            </a:r>
            <a:r>
              <a:rPr lang="en-US" dirty="0" err="1"/>
              <a:t>skončí</a:t>
            </a:r>
            <a:r>
              <a:rPr lang="en-US" dirty="0"/>
              <a:t> </a:t>
            </a:r>
            <a:r>
              <a:rPr lang="en-US" dirty="0" err="1"/>
              <a:t>funkce</a:t>
            </a:r>
            <a:r>
              <a:rPr lang="en-US" dirty="0"/>
              <a:t> </a:t>
            </a:r>
            <a:r>
              <a:rPr lang="en-US" dirty="0" err="1"/>
              <a:t>osoby</a:t>
            </a:r>
            <a:r>
              <a:rPr lang="en-US" dirty="0"/>
              <a:t> </a:t>
            </a:r>
            <a:r>
              <a:rPr lang="en-US" dirty="0" err="1"/>
              <a:t>požívající</a:t>
            </a:r>
            <a:r>
              <a:rPr lang="en-US" dirty="0"/>
              <a:t> </a:t>
            </a:r>
            <a:r>
              <a:rPr lang="en-US" dirty="0" err="1"/>
              <a:t>výsad</a:t>
            </a:r>
            <a:r>
              <a:rPr lang="en-US" dirty="0"/>
              <a:t> a </a:t>
            </a:r>
            <a:r>
              <a:rPr lang="en-US" dirty="0" err="1"/>
              <a:t>imunit</a:t>
            </a:r>
            <a:r>
              <a:rPr lang="en-US" dirty="0"/>
              <a:t>, </a:t>
            </a:r>
            <a:r>
              <a:rPr lang="en-US" dirty="0" err="1"/>
              <a:t>skončí</a:t>
            </a:r>
            <a:r>
              <a:rPr lang="en-US" dirty="0"/>
              <a:t> </a:t>
            </a:r>
            <a:r>
              <a:rPr lang="en-US" dirty="0" err="1"/>
              <a:t>tyto</a:t>
            </a:r>
            <a:r>
              <a:rPr lang="en-US" dirty="0"/>
              <a:t> </a:t>
            </a:r>
            <a:r>
              <a:rPr lang="en-US" dirty="0" err="1"/>
              <a:t>výsady</a:t>
            </a:r>
            <a:r>
              <a:rPr lang="en-US" dirty="0"/>
              <a:t> a </a:t>
            </a:r>
            <a:r>
              <a:rPr lang="en-US" dirty="0" err="1"/>
              <a:t>imunity</a:t>
            </a:r>
            <a:r>
              <a:rPr lang="en-US" dirty="0"/>
              <a:t> </a:t>
            </a:r>
            <a:r>
              <a:rPr lang="en-US" dirty="0" err="1"/>
              <a:t>obvykle</a:t>
            </a:r>
            <a:r>
              <a:rPr lang="en-US" dirty="0"/>
              <a:t> v </a:t>
            </a:r>
            <a:r>
              <a:rPr lang="en-US" dirty="0" err="1"/>
              <a:t>okamžiku</a:t>
            </a:r>
            <a:r>
              <a:rPr lang="en-US" dirty="0"/>
              <a:t>, </a:t>
            </a:r>
            <a:r>
              <a:rPr lang="en-US" dirty="0" err="1"/>
              <a:t>kdy</a:t>
            </a:r>
            <a:r>
              <a:rPr lang="en-US" dirty="0"/>
              <a:t> </a:t>
            </a:r>
            <a:r>
              <a:rPr lang="en-US" dirty="0" err="1"/>
              <a:t>tato</a:t>
            </a:r>
            <a:r>
              <a:rPr lang="en-US" dirty="0"/>
              <a:t> </a:t>
            </a:r>
            <a:r>
              <a:rPr lang="en-US" dirty="0" err="1"/>
              <a:t>osoba</a:t>
            </a:r>
            <a:r>
              <a:rPr lang="en-US" dirty="0"/>
              <a:t> </a:t>
            </a:r>
            <a:r>
              <a:rPr lang="en-US" dirty="0" err="1"/>
              <a:t>opustí</a:t>
            </a:r>
            <a:r>
              <a:rPr lang="en-US" dirty="0"/>
              <a:t> </a:t>
            </a:r>
            <a:r>
              <a:rPr lang="en-US" dirty="0" err="1"/>
              <a:t>zemi</a:t>
            </a:r>
            <a:r>
              <a:rPr lang="en-US" dirty="0"/>
              <a:t>, </a:t>
            </a:r>
            <a:r>
              <a:rPr lang="en-US" dirty="0" err="1"/>
              <a:t>anebo</a:t>
            </a:r>
            <a:r>
              <a:rPr lang="en-US" dirty="0"/>
              <a:t> </a:t>
            </a:r>
            <a:r>
              <a:rPr lang="en-US" dirty="0" err="1"/>
              <a:t>po</a:t>
            </a:r>
            <a:r>
              <a:rPr lang="en-US" dirty="0"/>
              <a:t> </a:t>
            </a:r>
            <a:r>
              <a:rPr lang="en-US" dirty="0" err="1"/>
              <a:t>uplynutí</a:t>
            </a:r>
            <a:r>
              <a:rPr lang="en-US" dirty="0"/>
              <a:t> </a:t>
            </a:r>
            <a:r>
              <a:rPr lang="en-US" dirty="0" err="1"/>
              <a:t>rozumné</a:t>
            </a:r>
            <a:r>
              <a:rPr lang="en-US" dirty="0"/>
              <a:t> </a:t>
            </a:r>
            <a:r>
              <a:rPr lang="en-US" dirty="0" err="1"/>
              <a:t>doby</a:t>
            </a:r>
            <a:r>
              <a:rPr lang="en-US" dirty="0"/>
              <a:t>, </a:t>
            </a:r>
            <a:r>
              <a:rPr lang="en-US" dirty="0" err="1"/>
              <a:t>ve</a:t>
            </a:r>
            <a:r>
              <a:rPr lang="en-US" dirty="0"/>
              <a:t> </a:t>
            </a:r>
            <a:r>
              <a:rPr lang="en-US" dirty="0" err="1"/>
              <a:t>které</a:t>
            </a:r>
            <a:r>
              <a:rPr lang="en-US" dirty="0"/>
              <a:t> </a:t>
            </a:r>
            <a:r>
              <a:rPr lang="en-US" dirty="0" err="1"/>
              <a:t>tak</a:t>
            </a:r>
            <a:r>
              <a:rPr lang="en-US" dirty="0"/>
              <a:t> </a:t>
            </a:r>
            <a:r>
              <a:rPr lang="en-US" dirty="0" err="1"/>
              <a:t>má</a:t>
            </a:r>
            <a:r>
              <a:rPr lang="en-US" dirty="0"/>
              <a:t> </a:t>
            </a:r>
            <a:r>
              <a:rPr lang="en-US" dirty="0" err="1"/>
              <a:t>učinit</a:t>
            </a:r>
            <a:r>
              <a:rPr lang="en-US" dirty="0"/>
              <a:t>, </a:t>
            </a:r>
            <a:r>
              <a:rPr lang="en-US" dirty="0" err="1"/>
              <a:t>avšak</a:t>
            </a:r>
            <a:r>
              <a:rPr lang="en-US" dirty="0"/>
              <a:t> </a:t>
            </a:r>
            <a:r>
              <a:rPr lang="en-US" dirty="0" err="1"/>
              <a:t>potrvají</a:t>
            </a:r>
            <a:r>
              <a:rPr lang="en-US" dirty="0"/>
              <a:t> </a:t>
            </a:r>
            <a:r>
              <a:rPr lang="en-US" dirty="0" err="1"/>
              <a:t>až</a:t>
            </a:r>
            <a:r>
              <a:rPr lang="en-US" dirty="0"/>
              <a:t> do </a:t>
            </a:r>
            <a:r>
              <a:rPr lang="en-US" dirty="0" err="1"/>
              <a:t>této</a:t>
            </a:r>
            <a:r>
              <a:rPr lang="en-US" dirty="0"/>
              <a:t> </a:t>
            </a:r>
            <a:r>
              <a:rPr lang="en-US" dirty="0" err="1"/>
              <a:t>doby</a:t>
            </a:r>
            <a:r>
              <a:rPr lang="en-US" dirty="0"/>
              <a:t> </a:t>
            </a:r>
            <a:r>
              <a:rPr lang="en-US" dirty="0" err="1"/>
              <a:t>i</a:t>
            </a:r>
            <a:r>
              <a:rPr lang="en-US" dirty="0"/>
              <a:t> v </a:t>
            </a:r>
            <a:r>
              <a:rPr lang="en-US" dirty="0" err="1"/>
              <a:t>případě</a:t>
            </a:r>
            <a:r>
              <a:rPr lang="en-US" dirty="0"/>
              <a:t> </a:t>
            </a:r>
            <a:r>
              <a:rPr lang="en-US" dirty="0" err="1"/>
              <a:t>ozbrojeného</a:t>
            </a:r>
            <a:r>
              <a:rPr lang="en-US" dirty="0"/>
              <a:t> </a:t>
            </a:r>
            <a:r>
              <a:rPr lang="en-US" dirty="0" err="1"/>
              <a:t>konfliktu</a:t>
            </a:r>
            <a:r>
              <a:rPr lang="en-US" dirty="0"/>
              <a:t>. </a:t>
            </a:r>
            <a:r>
              <a:rPr lang="en-US" dirty="0" err="1"/>
              <a:t>Imunita</a:t>
            </a:r>
            <a:r>
              <a:rPr lang="en-US" dirty="0"/>
              <a:t> </a:t>
            </a:r>
            <a:r>
              <a:rPr lang="en-US" dirty="0" err="1"/>
              <a:t>však</a:t>
            </a:r>
            <a:r>
              <a:rPr lang="en-US" dirty="0"/>
              <a:t> </a:t>
            </a:r>
            <a:r>
              <a:rPr lang="en-US" dirty="0" err="1"/>
              <a:t>trvá</a:t>
            </a:r>
            <a:r>
              <a:rPr lang="en-US" dirty="0"/>
              <a:t>, </a:t>
            </a:r>
            <a:r>
              <a:rPr lang="en-US" dirty="0" err="1"/>
              <a:t>pokud</a:t>
            </a:r>
            <a:r>
              <a:rPr lang="en-US" dirty="0"/>
              <a:t> </a:t>
            </a:r>
            <a:r>
              <a:rPr lang="en-US" dirty="0" err="1"/>
              <a:t>jde</a:t>
            </a:r>
            <a:r>
              <a:rPr lang="en-US" dirty="0"/>
              <a:t> o </a:t>
            </a:r>
            <a:r>
              <a:rPr lang="en-US" dirty="0" err="1"/>
              <a:t>činy</a:t>
            </a:r>
            <a:r>
              <a:rPr lang="en-US" dirty="0"/>
              <a:t>, </a:t>
            </a:r>
            <a:r>
              <a:rPr lang="en-US" dirty="0" err="1"/>
              <a:t>které</a:t>
            </a:r>
            <a:r>
              <a:rPr lang="en-US" dirty="0"/>
              <a:t> </a:t>
            </a:r>
            <a:r>
              <a:rPr lang="en-US" dirty="0" err="1"/>
              <a:t>tato</a:t>
            </a:r>
            <a:r>
              <a:rPr lang="en-US" dirty="0"/>
              <a:t> </a:t>
            </a:r>
            <a:r>
              <a:rPr lang="en-US" dirty="0" err="1"/>
              <a:t>osoba</a:t>
            </a:r>
            <a:r>
              <a:rPr lang="en-US" dirty="0"/>
              <a:t> </a:t>
            </a:r>
            <a:r>
              <a:rPr lang="en-US" dirty="0" err="1"/>
              <a:t>podnikla</a:t>
            </a:r>
            <a:r>
              <a:rPr lang="en-US" dirty="0"/>
              <a:t> </a:t>
            </a:r>
            <a:r>
              <a:rPr lang="en-US" dirty="0" err="1"/>
              <a:t>při</a:t>
            </a:r>
            <a:r>
              <a:rPr lang="en-US" dirty="0"/>
              <a:t> </a:t>
            </a:r>
            <a:r>
              <a:rPr lang="en-US" dirty="0" err="1"/>
              <a:t>výkonu</a:t>
            </a:r>
            <a:r>
              <a:rPr lang="en-US" dirty="0"/>
              <a:t> </a:t>
            </a:r>
            <a:r>
              <a:rPr lang="en-US" dirty="0" err="1"/>
              <a:t>svých</a:t>
            </a:r>
            <a:r>
              <a:rPr lang="en-US" dirty="0"/>
              <a:t> </a:t>
            </a:r>
            <a:r>
              <a:rPr lang="en-US" dirty="0" err="1"/>
              <a:t>funkcí</a:t>
            </a:r>
            <a:r>
              <a:rPr lang="en-US" dirty="0"/>
              <a:t> </a:t>
            </a:r>
            <a:r>
              <a:rPr lang="en-US" dirty="0" err="1"/>
              <a:t>jakožto</a:t>
            </a:r>
            <a:r>
              <a:rPr lang="en-US" dirty="0"/>
              <a:t> </a:t>
            </a:r>
            <a:r>
              <a:rPr lang="en-US" dirty="0" err="1"/>
              <a:t>člen</a:t>
            </a:r>
            <a:r>
              <a:rPr lang="en-US" dirty="0"/>
              <a:t> </a:t>
            </a:r>
            <a:r>
              <a:rPr lang="en-US" dirty="0" err="1"/>
              <a:t>komise</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4812606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Konzulární úřad</a:t>
            </a:r>
          </a:p>
        </p:txBody>
      </p:sp>
      <p:sp>
        <p:nvSpPr>
          <p:cNvPr id="3" name="Zástupný symbol pro obsah 2"/>
          <p:cNvSpPr>
            <a:spLocks noGrp="1"/>
          </p:cNvSpPr>
          <p:nvPr>
            <p:ph idx="1"/>
          </p:nvPr>
        </p:nvSpPr>
        <p:spPr/>
        <p:txBody>
          <a:bodyPr/>
          <a:lstStyle/>
          <a:p>
            <a:r>
              <a:rPr lang="cs-CZ" dirty="0"/>
              <a:t>generální konzulát,</a:t>
            </a:r>
          </a:p>
          <a:p>
            <a:r>
              <a:rPr lang="cs-CZ" dirty="0"/>
              <a:t>konzulát,</a:t>
            </a:r>
          </a:p>
          <a:p>
            <a:r>
              <a:rPr lang="cs-CZ" dirty="0"/>
              <a:t>konzulární jednatelství,</a:t>
            </a:r>
          </a:p>
          <a:p>
            <a:r>
              <a:rPr lang="cs-CZ" dirty="0"/>
              <a:t>konzulární úřad vedený honorárním konzulárním úředníkem</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9444365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Generální konzuláty</a:t>
            </a:r>
          </a:p>
        </p:txBody>
      </p:sp>
      <p:sp>
        <p:nvSpPr>
          <p:cNvPr id="3" name="Zástupný symbol pro obsah 2"/>
          <p:cNvSpPr>
            <a:spLocks noGrp="1"/>
          </p:cNvSpPr>
          <p:nvPr>
            <p:ph idx="1"/>
          </p:nvPr>
        </p:nvSpPr>
        <p:spPr/>
        <p:txBody>
          <a:bodyPr>
            <a:normAutofit/>
          </a:bodyPr>
          <a:lstStyle/>
          <a:p>
            <a:r>
              <a:rPr lang="cs-CZ" dirty="0"/>
              <a:t>Generální konzuláty zastupují Českou republiku v </a:t>
            </a:r>
            <a:r>
              <a:rPr lang="cs-CZ" b="1" dirty="0"/>
              <a:t>určitém teritoriu </a:t>
            </a:r>
            <a:r>
              <a:rPr lang="cs-CZ" dirty="0"/>
              <a:t>přijímajícího státu.</a:t>
            </a:r>
            <a:br>
              <a:rPr lang="cs-CZ" dirty="0"/>
            </a:br>
            <a:r>
              <a:rPr lang="cs-CZ" dirty="0"/>
              <a:t>Konzulární úřad plní funkce vyplývající z Vídeňské úmluvy o konzulárních stycích a z konzulárních a jiných smluv sjednaných mezi ČR a přijímajícím státem. Konzulární úřad je </a:t>
            </a:r>
            <a:r>
              <a:rPr lang="cs-CZ" b="1" dirty="0"/>
              <a:t>řízen konzulárním odborem</a:t>
            </a:r>
            <a:r>
              <a:rPr lang="cs-CZ" dirty="0"/>
              <a:t>. </a:t>
            </a:r>
          </a:p>
          <a:p>
            <a:r>
              <a:rPr lang="cs-CZ" dirty="0"/>
              <a:t>V politických, obchodně-ekonomických, kulturních, školských a dalších otázkách nespadajících do působnosti konzulárního odboru, postupuje konzulární úřad podle pokynů </a:t>
            </a:r>
            <a:r>
              <a:rPr lang="cs-CZ" b="1" dirty="0"/>
              <a:t>příslušného odboru MZV </a:t>
            </a:r>
            <a:r>
              <a:rPr lang="cs-CZ" dirty="0"/>
              <a:t>a příslušné diplomatické mise.</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81347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Zahraniční</a:t>
            </a:r>
            <a:r>
              <a:rPr lang="en-US" dirty="0"/>
              <a:t> </a:t>
            </a:r>
            <a:r>
              <a:rPr lang="en-US" dirty="0" err="1"/>
              <a:t>politika</a:t>
            </a:r>
            <a:r>
              <a:rPr lang="en-US" dirty="0"/>
              <a:t> a </a:t>
            </a:r>
            <a:r>
              <a:rPr lang="en-US" dirty="0" err="1"/>
              <a:t>diplomacie</a:t>
            </a:r>
            <a:endParaRPr lang="en-US" dirty="0"/>
          </a:p>
        </p:txBody>
      </p:sp>
      <p:sp>
        <p:nvSpPr>
          <p:cNvPr id="5" name="Text Placeholder 4"/>
          <p:cNvSpPr>
            <a:spLocks noGrp="1"/>
          </p:cNvSpPr>
          <p:nvPr>
            <p:ph type="body" idx="1"/>
          </p:nvPr>
        </p:nvSpPr>
        <p:spPr/>
        <p:txBody>
          <a:bodyPr/>
          <a:lstStyle/>
          <a:p>
            <a:pPr algn="ctr"/>
            <a:r>
              <a:rPr lang="en-US" dirty="0" err="1"/>
              <a:t>Diplomatické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1299462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Honorární konzuláty</a:t>
            </a:r>
          </a:p>
        </p:txBody>
      </p:sp>
      <p:sp>
        <p:nvSpPr>
          <p:cNvPr id="3" name="Zástupný symbol pro obsah 2"/>
          <p:cNvSpPr>
            <a:spLocks noGrp="1"/>
          </p:cNvSpPr>
          <p:nvPr>
            <p:ph idx="1"/>
          </p:nvPr>
        </p:nvSpPr>
        <p:spPr/>
        <p:txBody>
          <a:bodyPr/>
          <a:lstStyle/>
          <a:p>
            <a:r>
              <a:rPr lang="cs-CZ" dirty="0"/>
              <a:t>Honorární konzuláty a honorární generální konzuláty mají podobné funkce jako generální konzuláty. </a:t>
            </a:r>
          </a:p>
          <a:p>
            <a:r>
              <a:rPr lang="cs-CZ" dirty="0"/>
              <a:t>Jsou však vedeny honorárními konzulárními úředníky, kteří </a:t>
            </a:r>
            <a:r>
              <a:rPr lang="cs-CZ" b="1" dirty="0"/>
              <a:t>nemají diplomatický statut a nejsou zaměstnanci MZV</a:t>
            </a:r>
            <a:r>
              <a:rPr lang="cs-CZ" dirty="0"/>
              <a:t>.</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098674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Konzulární jednatelství</a:t>
            </a:r>
          </a:p>
        </p:txBody>
      </p:sp>
      <p:sp>
        <p:nvSpPr>
          <p:cNvPr id="3" name="Zástupný symbol pro obsah 2"/>
          <p:cNvSpPr>
            <a:spLocks noGrp="1"/>
          </p:cNvSpPr>
          <p:nvPr>
            <p:ph idx="1"/>
          </p:nvPr>
        </p:nvSpPr>
        <p:spPr/>
        <p:txBody>
          <a:bodyPr/>
          <a:lstStyle/>
          <a:p>
            <a:r>
              <a:rPr lang="cs-CZ" b="1" dirty="0"/>
              <a:t>Konzulární jednatelství</a:t>
            </a:r>
            <a:r>
              <a:rPr lang="cs-CZ" dirty="0"/>
              <a:t> (např. Marseille) mohou být zřizována v případě potřeby i dočasně – například pro období letní turistické sezóny  (Split) nebo při příležitosti velkých sportovních podniků . Existuje rovněž tzv. </a:t>
            </a:r>
          </a:p>
          <a:p>
            <a:r>
              <a:rPr lang="cs-CZ" b="1" dirty="0"/>
              <a:t>Styčný úřad</a:t>
            </a:r>
            <a:r>
              <a:rPr lang="cs-CZ" dirty="0"/>
              <a:t> ČR v </a:t>
            </a:r>
            <a:r>
              <a:rPr lang="cs-CZ" dirty="0" err="1"/>
              <a:t>Ramalláhu</a:t>
            </a:r>
            <a:r>
              <a:rPr lang="cs-CZ" dirty="0"/>
              <a:t>  na palestinských územích</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94975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Česká ekonomicko-kulturní kancelář</a:t>
            </a:r>
          </a:p>
        </p:txBody>
      </p:sp>
      <p:sp>
        <p:nvSpPr>
          <p:cNvPr id="3" name="Zástupný symbol pro obsah 2"/>
          <p:cNvSpPr>
            <a:spLocks noGrp="1"/>
          </p:cNvSpPr>
          <p:nvPr>
            <p:ph idx="1"/>
          </p:nvPr>
        </p:nvSpPr>
        <p:spPr/>
        <p:txBody>
          <a:bodyPr/>
          <a:lstStyle/>
          <a:p>
            <a:r>
              <a:rPr lang="cs-CZ" dirty="0"/>
              <a:t>Nachází v </a:t>
            </a:r>
            <a:r>
              <a:rPr lang="cs-CZ" dirty="0" err="1"/>
              <a:t>Taipei</a:t>
            </a:r>
            <a:r>
              <a:rPr lang="cs-CZ" dirty="0"/>
              <a:t> na Tchaj-wanu. </a:t>
            </a:r>
          </a:p>
          <a:p>
            <a:r>
              <a:rPr lang="cs-CZ" dirty="0"/>
              <a:t>Důvodem jejího založení je neexistence diplomatických styků mezi ČR a Tchaj-wanem, a z toho vyplývající nemožnost založit na Tchaj-wanu zastupitelský úřad. </a:t>
            </a:r>
          </a:p>
          <a:p>
            <a:r>
              <a:rPr lang="cs-CZ" dirty="0"/>
              <a:t>Na rozdíl od velvyslanectví se česká ekonomicko-kulturní kancelář zaměřuje především na otázky kultury a obchodu</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829235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Zvláštní mise</a:t>
            </a:r>
          </a:p>
        </p:txBody>
      </p:sp>
      <p:sp>
        <p:nvSpPr>
          <p:cNvPr id="3" name="Zástupný symbol pro obsah 2"/>
          <p:cNvSpPr>
            <a:spLocks noGrp="1"/>
          </p:cNvSpPr>
          <p:nvPr>
            <p:ph idx="1"/>
          </p:nvPr>
        </p:nvSpPr>
        <p:spPr/>
        <p:txBody>
          <a:bodyPr/>
          <a:lstStyle/>
          <a:p>
            <a:r>
              <a:rPr lang="cs-CZ" dirty="0"/>
              <a:t>Zvláštní mise je dočasná mise zastupující Českou republiku, která je vyslána do druhého státu s jeho souhlasem za účelem jednání s ním o určitých otázkách, nebo k provedení určitého úkolu ve vztahu k tomuto druhému státu</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613939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Styčný úřad</a:t>
            </a:r>
          </a:p>
        </p:txBody>
      </p:sp>
      <p:sp>
        <p:nvSpPr>
          <p:cNvPr id="3" name="Zástupný symbol pro obsah 2"/>
          <p:cNvSpPr>
            <a:spLocks noGrp="1"/>
          </p:cNvSpPr>
          <p:nvPr>
            <p:ph idx="1"/>
          </p:nvPr>
        </p:nvSpPr>
        <p:spPr/>
        <p:txBody>
          <a:bodyPr/>
          <a:lstStyle/>
          <a:p>
            <a:r>
              <a:rPr lang="cs-CZ" dirty="0"/>
              <a:t>Styčný úřad nebo kancelář se zřizuje zpravidla za účelem zajištění styků České republiky s orgány a představiteli entity, která z hlediska mezinárodního práva není státem.</a:t>
            </a:r>
          </a:p>
          <a:p>
            <a:r>
              <a:rPr lang="cs-CZ" dirty="0"/>
              <a:t>Styčný úřad nebo kancelář plní v rozsahu stanoveném ministrem funkce obdobné jako diplomatická mise</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7755183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Česká centra</a:t>
            </a:r>
          </a:p>
        </p:txBody>
      </p:sp>
      <p:sp>
        <p:nvSpPr>
          <p:cNvPr id="3" name="Zástupný symbol pro obsah 2"/>
          <p:cNvSpPr>
            <a:spLocks noGrp="1"/>
          </p:cNvSpPr>
          <p:nvPr>
            <p:ph idx="1"/>
          </p:nvPr>
        </p:nvSpPr>
        <p:spPr/>
        <p:txBody>
          <a:bodyPr/>
          <a:lstStyle/>
          <a:p>
            <a:r>
              <a:rPr lang="cs-CZ" b="1" dirty="0"/>
              <a:t>Česká centra</a:t>
            </a:r>
            <a:r>
              <a:rPr lang="cs-CZ" dirty="0"/>
              <a:t> reprezentují Českou republiku v zahraničí především v oblasti kultury, obchodu a cestovního ruchu. </a:t>
            </a:r>
          </a:p>
          <a:p>
            <a:r>
              <a:rPr lang="cs-CZ" dirty="0"/>
              <a:t>Nemají diplomatický statut. </a:t>
            </a:r>
          </a:p>
          <a:p>
            <a:r>
              <a:rPr lang="cs-CZ" dirty="0"/>
              <a:t>Jsou řízena organizací </a:t>
            </a:r>
            <a:r>
              <a:rPr lang="cs-CZ" b="1" dirty="0"/>
              <a:t>Česká centra</a:t>
            </a:r>
            <a:r>
              <a:rPr lang="cs-CZ" dirty="0"/>
              <a:t>, která je příspěvkovou organizací Ministerstva zahraničních věcí.</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4405842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Mezinárodní</a:t>
            </a:r>
            <a:r>
              <a:rPr lang="en-US" dirty="0"/>
              <a:t> </a:t>
            </a:r>
            <a:r>
              <a:rPr lang="en-US" dirty="0" err="1"/>
              <a:t>organizace</a:t>
            </a:r>
            <a:endParaRPr lang="en-US" dirty="0"/>
          </a:p>
        </p:txBody>
      </p:sp>
      <p:sp>
        <p:nvSpPr>
          <p:cNvPr id="5" name="Text Placeholder 4"/>
          <p:cNvSpPr>
            <a:spLocks noGrp="1"/>
          </p:cNvSpPr>
          <p:nvPr>
            <p:ph type="body" idx="1"/>
          </p:nvPr>
        </p:nvSpPr>
        <p:spPr/>
        <p:txBody>
          <a:bodyPr/>
          <a:lstStyle/>
          <a:p>
            <a:pPr algn="ctr"/>
            <a:r>
              <a:rPr lang="en-US" dirty="0" err="1"/>
              <a:t>Jejich</a:t>
            </a:r>
            <a:r>
              <a:rPr lang="en-US" dirty="0"/>
              <a:t> </a:t>
            </a:r>
            <a:r>
              <a:rPr lang="en-US" dirty="0" err="1"/>
              <a:t>vymezení</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2776393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Mezinárodní</a:t>
            </a:r>
            <a:r>
              <a:rPr lang="en-US" dirty="0"/>
              <a:t> </a:t>
            </a:r>
            <a:r>
              <a:rPr lang="en-US" dirty="0" err="1"/>
              <a:t>organizace</a:t>
            </a:r>
            <a:endParaRPr lang="en-US" dirty="0"/>
          </a:p>
        </p:txBody>
      </p:sp>
      <p:sp>
        <p:nvSpPr>
          <p:cNvPr id="3" name="Content Placeholder 2"/>
          <p:cNvSpPr>
            <a:spLocks noGrp="1"/>
          </p:cNvSpPr>
          <p:nvPr>
            <p:ph idx="1"/>
          </p:nvPr>
        </p:nvSpPr>
        <p:spPr/>
        <p:txBody>
          <a:bodyPr>
            <a:normAutofit/>
          </a:bodyPr>
          <a:lstStyle/>
          <a:p>
            <a:pPr marL="0" indent="0">
              <a:buNone/>
            </a:pPr>
            <a:r>
              <a:rPr lang="en-US" dirty="0"/>
              <a:t>1) Na </a:t>
            </a:r>
            <a:r>
              <a:rPr lang="en-US" dirty="0" err="1"/>
              <a:t>jejím</a:t>
            </a:r>
            <a:r>
              <a:rPr lang="en-US" dirty="0"/>
              <a:t> </a:t>
            </a:r>
            <a:r>
              <a:rPr lang="en-US" dirty="0" err="1"/>
              <a:t>zřízení</a:t>
            </a:r>
            <a:r>
              <a:rPr lang="en-US" dirty="0"/>
              <a:t> </a:t>
            </a:r>
            <a:r>
              <a:rPr lang="en-US" dirty="0" err="1"/>
              <a:t>dohodnou</a:t>
            </a:r>
            <a:r>
              <a:rPr lang="en-US" dirty="0"/>
              <a:t> </a:t>
            </a:r>
            <a:r>
              <a:rPr lang="en-US" dirty="0" err="1"/>
              <a:t>alespoň</a:t>
            </a:r>
            <a:r>
              <a:rPr lang="en-US" dirty="0"/>
              <a:t> </a:t>
            </a:r>
            <a:r>
              <a:rPr lang="en-US" dirty="0" err="1"/>
              <a:t>tři</a:t>
            </a:r>
            <a:r>
              <a:rPr lang="en-US" dirty="0"/>
              <a:t> </a:t>
            </a:r>
            <a:r>
              <a:rPr lang="en-US" dirty="0" err="1"/>
              <a:t>členové</a:t>
            </a:r>
            <a:r>
              <a:rPr lang="en-US" dirty="0"/>
              <a:t> </a:t>
            </a:r>
            <a:r>
              <a:rPr lang="en-US" dirty="0" err="1"/>
              <a:t>mezinárodního</a:t>
            </a:r>
            <a:r>
              <a:rPr lang="en-US" dirty="0"/>
              <a:t> </a:t>
            </a:r>
            <a:r>
              <a:rPr lang="en-US" dirty="0" err="1"/>
              <a:t>společenství</a:t>
            </a:r>
            <a:r>
              <a:rPr lang="en-US" dirty="0"/>
              <a:t>.</a:t>
            </a:r>
          </a:p>
          <a:p>
            <a:pPr marL="0" indent="0">
              <a:buNone/>
            </a:pPr>
            <a:r>
              <a:rPr lang="en-US" dirty="0"/>
              <a:t> 2) </a:t>
            </a:r>
            <a:r>
              <a:rPr lang="en-US" dirty="0" err="1"/>
              <a:t>Všichni</a:t>
            </a:r>
            <a:r>
              <a:rPr lang="en-US" dirty="0"/>
              <a:t> </a:t>
            </a:r>
            <a:r>
              <a:rPr lang="en-US" dirty="0" err="1"/>
              <a:t>členové</a:t>
            </a:r>
            <a:r>
              <a:rPr lang="en-US" dirty="0"/>
              <a:t> </a:t>
            </a:r>
            <a:r>
              <a:rPr lang="en-US" dirty="0" err="1"/>
              <a:t>jsou</a:t>
            </a:r>
            <a:r>
              <a:rPr lang="en-US" dirty="0"/>
              <a:t> </a:t>
            </a:r>
            <a:r>
              <a:rPr lang="en-US" dirty="0" err="1"/>
              <a:t>si</a:t>
            </a:r>
            <a:r>
              <a:rPr lang="en-US" dirty="0"/>
              <a:t> (</a:t>
            </a:r>
            <a:r>
              <a:rPr lang="en-US" dirty="0" err="1"/>
              <a:t>alespoň</a:t>
            </a:r>
            <a:r>
              <a:rPr lang="en-US" dirty="0"/>
              <a:t> </a:t>
            </a:r>
            <a:r>
              <a:rPr lang="en-US" dirty="0" err="1"/>
              <a:t>formálně</a:t>
            </a:r>
            <a:r>
              <a:rPr lang="en-US" dirty="0"/>
              <a:t>) </a:t>
            </a:r>
            <a:r>
              <a:rPr lang="en-US" dirty="0" err="1"/>
              <a:t>rovni</a:t>
            </a:r>
            <a:r>
              <a:rPr lang="en-US" dirty="0"/>
              <a:t>. </a:t>
            </a:r>
            <a:r>
              <a:rPr lang="en-US" dirty="0" err="1"/>
              <a:t>Mají</a:t>
            </a:r>
            <a:r>
              <a:rPr lang="en-US" dirty="0"/>
              <a:t> </a:t>
            </a:r>
            <a:r>
              <a:rPr lang="en-US" dirty="0" err="1"/>
              <a:t>stejná</a:t>
            </a:r>
            <a:r>
              <a:rPr lang="en-US" dirty="0"/>
              <a:t> </a:t>
            </a:r>
            <a:r>
              <a:rPr lang="en-US" dirty="0" err="1"/>
              <a:t>práva</a:t>
            </a:r>
            <a:r>
              <a:rPr lang="en-US" dirty="0"/>
              <a:t> a </a:t>
            </a:r>
            <a:r>
              <a:rPr lang="en-US" dirty="0" err="1"/>
              <a:t>povinnosti</a:t>
            </a:r>
            <a:r>
              <a:rPr lang="en-US" dirty="0"/>
              <a:t>.</a:t>
            </a:r>
          </a:p>
          <a:p>
            <a:pPr marL="0" indent="0">
              <a:buNone/>
            </a:pPr>
            <a:r>
              <a:rPr lang="en-US" dirty="0"/>
              <a:t> 3) </a:t>
            </a:r>
            <a:r>
              <a:rPr lang="en-US" dirty="0" err="1"/>
              <a:t>Mezinárodní</a:t>
            </a:r>
            <a:r>
              <a:rPr lang="en-US" dirty="0"/>
              <a:t> </a:t>
            </a:r>
            <a:r>
              <a:rPr lang="en-US" dirty="0" err="1"/>
              <a:t>organizace</a:t>
            </a:r>
            <a:r>
              <a:rPr lang="en-US" dirty="0"/>
              <a:t> </a:t>
            </a:r>
            <a:r>
              <a:rPr lang="en-US" dirty="0" err="1"/>
              <a:t>vzniká</a:t>
            </a:r>
            <a:r>
              <a:rPr lang="en-US" dirty="0"/>
              <a:t> </a:t>
            </a:r>
            <a:r>
              <a:rPr lang="en-US" dirty="0" err="1"/>
              <a:t>na</a:t>
            </a:r>
            <a:r>
              <a:rPr lang="en-US" dirty="0"/>
              <a:t> </a:t>
            </a:r>
            <a:r>
              <a:rPr lang="en-US" dirty="0" err="1"/>
              <a:t>základě</a:t>
            </a:r>
            <a:r>
              <a:rPr lang="en-US" dirty="0"/>
              <a:t> </a:t>
            </a:r>
            <a:r>
              <a:rPr lang="en-US" dirty="0" err="1"/>
              <a:t>mezinárodní</a:t>
            </a:r>
            <a:r>
              <a:rPr lang="en-US" dirty="0"/>
              <a:t> </a:t>
            </a:r>
            <a:r>
              <a:rPr lang="en-US" dirty="0" err="1"/>
              <a:t>smlouvy</a:t>
            </a:r>
            <a:r>
              <a:rPr lang="en-US" dirty="0"/>
              <a:t> a </a:t>
            </a:r>
            <a:r>
              <a:rPr lang="en-US" dirty="0" err="1"/>
              <a:t>výčtem</a:t>
            </a:r>
            <a:r>
              <a:rPr lang="en-US" dirty="0"/>
              <a:t> </a:t>
            </a:r>
            <a:r>
              <a:rPr lang="en-US" dirty="0" err="1"/>
              <a:t>členů</a:t>
            </a:r>
            <a:r>
              <a:rPr lang="en-US" dirty="0"/>
              <a:t>, </a:t>
            </a:r>
            <a:r>
              <a:rPr lang="en-US" dirty="0" err="1"/>
              <a:t>stanovením</a:t>
            </a:r>
            <a:r>
              <a:rPr lang="en-US" dirty="0"/>
              <a:t> </a:t>
            </a:r>
            <a:r>
              <a:rPr lang="en-US" dirty="0" err="1"/>
              <a:t>jejich</a:t>
            </a:r>
            <a:r>
              <a:rPr lang="en-US" dirty="0"/>
              <a:t> </a:t>
            </a:r>
            <a:r>
              <a:rPr lang="en-US" dirty="0" err="1"/>
              <a:t>práv</a:t>
            </a:r>
            <a:r>
              <a:rPr lang="en-US" dirty="0"/>
              <a:t> a </a:t>
            </a:r>
            <a:r>
              <a:rPr lang="en-US" dirty="0" err="1"/>
              <a:t>povinností</a:t>
            </a:r>
            <a:r>
              <a:rPr lang="en-US" dirty="0"/>
              <a:t>, </a:t>
            </a:r>
            <a:r>
              <a:rPr lang="en-US" dirty="0" err="1"/>
              <a:t>zřízením</a:t>
            </a:r>
            <a:r>
              <a:rPr lang="en-US" dirty="0"/>
              <a:t> </a:t>
            </a:r>
            <a:r>
              <a:rPr lang="en-US" dirty="0" err="1"/>
              <a:t>orgánů</a:t>
            </a:r>
            <a:r>
              <a:rPr lang="en-US" dirty="0"/>
              <a:t> a </a:t>
            </a:r>
            <a:r>
              <a:rPr lang="en-US" dirty="0" err="1"/>
              <a:t>uvedením</a:t>
            </a:r>
            <a:r>
              <a:rPr lang="en-US" dirty="0"/>
              <a:t> </a:t>
            </a:r>
            <a:r>
              <a:rPr lang="en-US" dirty="0" err="1"/>
              <a:t>cílů</a:t>
            </a:r>
            <a:r>
              <a:rPr lang="en-US" dirty="0"/>
              <a:t> </a:t>
            </a:r>
            <a:r>
              <a:rPr lang="en-US" dirty="0" err="1"/>
              <a:t>činnosti</a:t>
            </a:r>
            <a:r>
              <a:rPr lang="en-US" dirty="0"/>
              <a:t> </a:t>
            </a:r>
            <a:r>
              <a:rPr lang="en-US" dirty="0" err="1"/>
              <a:t>organizace</a:t>
            </a:r>
            <a:r>
              <a:rPr lang="en-US" dirty="0"/>
              <a:t>.</a:t>
            </a:r>
          </a:p>
          <a:p>
            <a:pPr marL="0" indent="0">
              <a:buNone/>
            </a:pPr>
            <a:r>
              <a:rPr lang="en-US" dirty="0"/>
              <a:t> 4) </a:t>
            </a:r>
            <a:r>
              <a:rPr lang="en-US" dirty="0" err="1"/>
              <a:t>Mezinárodní</a:t>
            </a:r>
            <a:r>
              <a:rPr lang="en-US" dirty="0"/>
              <a:t> </a:t>
            </a:r>
            <a:r>
              <a:rPr lang="en-US" dirty="0" err="1"/>
              <a:t>organizace</a:t>
            </a:r>
            <a:r>
              <a:rPr lang="en-US" dirty="0"/>
              <a:t> </a:t>
            </a:r>
            <a:r>
              <a:rPr lang="en-US" dirty="0" err="1"/>
              <a:t>vystupují</a:t>
            </a:r>
            <a:r>
              <a:rPr lang="en-US" dirty="0"/>
              <a:t> </a:t>
            </a:r>
            <a:r>
              <a:rPr lang="en-US" dirty="0" err="1"/>
              <a:t>jako</a:t>
            </a:r>
            <a:r>
              <a:rPr lang="en-US" dirty="0"/>
              <a:t> </a:t>
            </a:r>
            <a:r>
              <a:rPr lang="en-US" dirty="0" err="1"/>
              <a:t>subjekt</a:t>
            </a:r>
            <a:r>
              <a:rPr lang="en-US" dirty="0"/>
              <a:t> </a:t>
            </a:r>
            <a:r>
              <a:rPr lang="en-US" dirty="0" err="1"/>
              <a:t>mezinárodního</a:t>
            </a:r>
            <a:r>
              <a:rPr lang="en-US" dirty="0"/>
              <a:t> </a:t>
            </a:r>
            <a:r>
              <a:rPr lang="en-US" dirty="0" err="1"/>
              <a:t>práva</a:t>
            </a: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264675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Zvláštní</a:t>
            </a:r>
            <a:r>
              <a:rPr lang="en-US" dirty="0"/>
              <a:t> </a:t>
            </a:r>
            <a:r>
              <a:rPr lang="en-US" dirty="0" err="1"/>
              <a:t>mise</a:t>
            </a:r>
            <a:endParaRPr lang="en-US" dirty="0"/>
          </a:p>
        </p:txBody>
      </p:sp>
      <p:sp>
        <p:nvSpPr>
          <p:cNvPr id="3" name="Content Placeholder 2"/>
          <p:cNvSpPr>
            <a:spLocks noGrp="1"/>
          </p:cNvSpPr>
          <p:nvPr>
            <p:ph idx="1"/>
          </p:nvPr>
        </p:nvSpPr>
        <p:spPr/>
        <p:txBody>
          <a:bodyPr>
            <a:normAutofit/>
          </a:bodyPr>
          <a:lstStyle/>
          <a:p>
            <a:r>
              <a:rPr lang="en-US" dirty="0" err="1"/>
              <a:t>Zvláštní</a:t>
            </a:r>
            <a:r>
              <a:rPr lang="en-US" dirty="0"/>
              <a:t> </a:t>
            </a:r>
            <a:r>
              <a:rPr lang="en-US" dirty="0" err="1"/>
              <a:t>mise</a:t>
            </a:r>
            <a:r>
              <a:rPr lang="en-US" dirty="0"/>
              <a:t>" je </a:t>
            </a:r>
            <a:r>
              <a:rPr lang="en-US" dirty="0" err="1"/>
              <a:t>do</a:t>
            </a:r>
            <a:r>
              <a:rPr lang="en-US" b="1" dirty="0" err="1"/>
              <a:t>č</a:t>
            </a:r>
            <a:r>
              <a:rPr lang="en-US" dirty="0" err="1"/>
              <a:t>asná</a:t>
            </a:r>
            <a:r>
              <a:rPr lang="en-US" dirty="0"/>
              <a:t> </a:t>
            </a:r>
            <a:r>
              <a:rPr lang="en-US" dirty="0" err="1"/>
              <a:t>mise</a:t>
            </a:r>
            <a:r>
              <a:rPr lang="en-US" dirty="0"/>
              <a:t>, </a:t>
            </a:r>
            <a:r>
              <a:rPr lang="en-US" dirty="0" err="1"/>
              <a:t>zastupující</a:t>
            </a:r>
            <a:r>
              <a:rPr lang="en-US" dirty="0"/>
              <a:t> </a:t>
            </a:r>
            <a:r>
              <a:rPr lang="en-US" dirty="0" err="1"/>
              <a:t>stát</a:t>
            </a:r>
            <a:r>
              <a:rPr lang="en-US" dirty="0"/>
              <a:t>, </a:t>
            </a:r>
            <a:r>
              <a:rPr lang="en-US" dirty="0" err="1"/>
              <a:t>která</a:t>
            </a:r>
            <a:endParaRPr lang="en-US" dirty="0"/>
          </a:p>
          <a:p>
            <a:r>
              <a:rPr lang="en-US" dirty="0"/>
              <a:t>je </a:t>
            </a:r>
            <a:r>
              <a:rPr lang="en-US" dirty="0" err="1"/>
              <a:t>vyslána</a:t>
            </a:r>
            <a:r>
              <a:rPr lang="en-US" dirty="0"/>
              <a:t> </a:t>
            </a:r>
            <a:r>
              <a:rPr lang="en-US" dirty="0" err="1"/>
              <a:t>jedním</a:t>
            </a:r>
            <a:r>
              <a:rPr lang="en-US" dirty="0"/>
              <a:t> </a:t>
            </a:r>
            <a:r>
              <a:rPr lang="en-US" dirty="0" err="1"/>
              <a:t>státem</a:t>
            </a:r>
            <a:r>
              <a:rPr lang="en-US" dirty="0"/>
              <a:t> do </a:t>
            </a:r>
            <a:r>
              <a:rPr lang="en-US" dirty="0" err="1"/>
              <a:t>druhého</a:t>
            </a:r>
            <a:r>
              <a:rPr lang="en-US" dirty="0"/>
              <a:t> </a:t>
            </a:r>
            <a:r>
              <a:rPr lang="en-US" dirty="0" err="1"/>
              <a:t>státu</a:t>
            </a:r>
            <a:r>
              <a:rPr lang="en-US" dirty="0"/>
              <a:t> s </a:t>
            </a:r>
            <a:r>
              <a:rPr lang="en-US" dirty="0" err="1"/>
              <a:t>jeho</a:t>
            </a:r>
            <a:r>
              <a:rPr lang="en-US" dirty="0"/>
              <a:t> </a:t>
            </a:r>
            <a:r>
              <a:rPr lang="en-US" dirty="0" err="1"/>
              <a:t>souhlasem</a:t>
            </a:r>
            <a:r>
              <a:rPr lang="en-US" dirty="0"/>
              <a:t>, </a:t>
            </a:r>
          </a:p>
          <a:p>
            <a:r>
              <a:rPr lang="en-US" dirty="0" err="1"/>
              <a:t>Za</a:t>
            </a:r>
            <a:r>
              <a:rPr lang="en-US" dirty="0"/>
              <a:t> </a:t>
            </a:r>
            <a:r>
              <a:rPr lang="en-US" dirty="0" err="1"/>
              <a:t>účelem</a:t>
            </a:r>
            <a:r>
              <a:rPr lang="en-US" dirty="0"/>
              <a:t> </a:t>
            </a:r>
            <a:r>
              <a:rPr lang="en-US" dirty="0" err="1"/>
              <a:t>jednání</a:t>
            </a:r>
            <a:r>
              <a:rPr lang="en-US" dirty="0"/>
              <a:t> s </a:t>
            </a:r>
            <a:r>
              <a:rPr lang="en-US" dirty="0" err="1"/>
              <a:t>ním</a:t>
            </a:r>
            <a:r>
              <a:rPr lang="en-US" dirty="0"/>
              <a:t> o </a:t>
            </a:r>
            <a:r>
              <a:rPr lang="en-US" dirty="0" err="1"/>
              <a:t>určitých</a:t>
            </a:r>
            <a:r>
              <a:rPr lang="en-US" dirty="0"/>
              <a:t> </a:t>
            </a:r>
            <a:r>
              <a:rPr lang="en-US" dirty="0" err="1"/>
              <a:t>otázkách</a:t>
            </a:r>
            <a:r>
              <a:rPr lang="en-US" dirty="0"/>
              <a:t>, </a:t>
            </a:r>
            <a:r>
              <a:rPr lang="en-US" dirty="0" err="1"/>
              <a:t>nebo</a:t>
            </a:r>
            <a:r>
              <a:rPr lang="en-US" dirty="0"/>
              <a:t> k </a:t>
            </a:r>
            <a:r>
              <a:rPr lang="en-US" dirty="0" err="1"/>
              <a:t>provedení</a:t>
            </a:r>
            <a:r>
              <a:rPr lang="en-US" dirty="0"/>
              <a:t> </a:t>
            </a:r>
            <a:r>
              <a:rPr lang="en-US" dirty="0" err="1"/>
              <a:t>určitého</a:t>
            </a:r>
            <a:r>
              <a:rPr lang="en-US" dirty="0"/>
              <a:t> </a:t>
            </a:r>
            <a:r>
              <a:rPr lang="en-US" dirty="0" err="1"/>
              <a:t>úkolu</a:t>
            </a:r>
            <a:r>
              <a:rPr lang="en-US" dirty="0"/>
              <a:t> </a:t>
            </a:r>
            <a:r>
              <a:rPr lang="en-US" dirty="0" err="1"/>
              <a:t>ve</a:t>
            </a:r>
            <a:r>
              <a:rPr lang="en-US" dirty="0"/>
              <a:t> </a:t>
            </a:r>
            <a:r>
              <a:rPr lang="en-US" dirty="0" err="1"/>
              <a:t>vztahu</a:t>
            </a:r>
            <a:r>
              <a:rPr lang="en-US" dirty="0"/>
              <a:t> k </a:t>
            </a:r>
            <a:r>
              <a:rPr lang="en-US" dirty="0" err="1"/>
              <a:t>tomuto</a:t>
            </a:r>
            <a:r>
              <a:rPr lang="en-US" dirty="0"/>
              <a:t> </a:t>
            </a:r>
            <a:r>
              <a:rPr lang="en-US" dirty="0" err="1"/>
              <a:t>druhému</a:t>
            </a:r>
            <a:r>
              <a:rPr lang="en-US" dirty="0"/>
              <a:t> </a:t>
            </a:r>
            <a:r>
              <a:rPr lang="en-US" dirty="0" err="1"/>
              <a:t>státu</a:t>
            </a:r>
            <a:r>
              <a:rPr lang="en-US" dirty="0"/>
              <a:t>;</a:t>
            </a:r>
          </a:p>
          <a:p>
            <a:r>
              <a:rPr lang="en-US" dirty="0" err="1"/>
              <a:t>Funkce</a:t>
            </a:r>
            <a:r>
              <a:rPr lang="en-US" dirty="0"/>
              <a:t> </a:t>
            </a:r>
            <a:r>
              <a:rPr lang="en-US" dirty="0" err="1"/>
              <a:t>zvláštní</a:t>
            </a:r>
            <a:r>
              <a:rPr lang="en-US" dirty="0"/>
              <a:t> </a:t>
            </a:r>
            <a:r>
              <a:rPr lang="en-US" dirty="0" err="1"/>
              <a:t>mise</a:t>
            </a:r>
            <a:r>
              <a:rPr lang="en-US" dirty="0"/>
              <a:t> se </a:t>
            </a:r>
            <a:r>
              <a:rPr lang="en-US" dirty="0" err="1"/>
              <a:t>určí</a:t>
            </a:r>
            <a:r>
              <a:rPr lang="en-US" dirty="0"/>
              <a:t> </a:t>
            </a:r>
            <a:r>
              <a:rPr lang="en-US" dirty="0" err="1"/>
              <a:t>vzájemným</a:t>
            </a:r>
            <a:r>
              <a:rPr lang="en-US" dirty="0"/>
              <a:t> </a:t>
            </a:r>
            <a:r>
              <a:rPr lang="en-US" dirty="0" err="1"/>
              <a:t>souhlasem</a:t>
            </a:r>
            <a:r>
              <a:rPr lang="en-US" dirty="0"/>
              <a:t> </a:t>
            </a:r>
            <a:r>
              <a:rPr lang="en-US" dirty="0" err="1"/>
              <a:t>vysílajícího</a:t>
            </a:r>
            <a:r>
              <a:rPr lang="en-US" dirty="0"/>
              <a:t> a </a:t>
            </a:r>
            <a:r>
              <a:rPr lang="en-US" dirty="0" err="1"/>
              <a:t>přijímajícího</a:t>
            </a:r>
            <a:r>
              <a:rPr lang="en-US" dirty="0"/>
              <a:t> </a:t>
            </a:r>
            <a:r>
              <a:rPr lang="en-US" dirty="0" err="1"/>
              <a:t>státu</a:t>
            </a:r>
            <a:r>
              <a:rPr lang="en-US" dirty="0"/>
              <a:t>.</a:t>
            </a:r>
          </a:p>
          <a:p>
            <a:r>
              <a:rPr lang="en-US" dirty="0"/>
              <a:t>Pro </a:t>
            </a:r>
            <a:r>
              <a:rPr lang="en-US" dirty="0" err="1"/>
              <a:t>vyslání</a:t>
            </a:r>
            <a:r>
              <a:rPr lang="en-US" dirty="0"/>
              <a:t> </a:t>
            </a:r>
            <a:r>
              <a:rPr lang="en-US" dirty="0" err="1"/>
              <a:t>nebo</a:t>
            </a:r>
            <a:r>
              <a:rPr lang="en-US" dirty="0"/>
              <a:t> </a:t>
            </a:r>
            <a:r>
              <a:rPr lang="en-US" dirty="0" err="1"/>
              <a:t>přijetí</a:t>
            </a:r>
            <a:r>
              <a:rPr lang="en-US" dirty="0"/>
              <a:t> </a:t>
            </a:r>
            <a:r>
              <a:rPr lang="en-US" dirty="0" err="1"/>
              <a:t>zvláštní</a:t>
            </a:r>
            <a:r>
              <a:rPr lang="en-US" dirty="0"/>
              <a:t> </a:t>
            </a:r>
            <a:r>
              <a:rPr lang="en-US" dirty="0" err="1"/>
              <a:t>mise</a:t>
            </a:r>
            <a:r>
              <a:rPr lang="en-US" dirty="0"/>
              <a:t> </a:t>
            </a:r>
            <a:r>
              <a:rPr lang="en-US" dirty="0" err="1"/>
              <a:t>není</a:t>
            </a:r>
            <a:r>
              <a:rPr lang="en-US" dirty="0"/>
              <a:t> </a:t>
            </a:r>
            <a:r>
              <a:rPr lang="en-US" dirty="0" err="1"/>
              <a:t>nutná</a:t>
            </a:r>
            <a:r>
              <a:rPr lang="en-US" dirty="0"/>
              <a:t> existence </a:t>
            </a:r>
            <a:r>
              <a:rPr lang="en-US" dirty="0" err="1"/>
              <a:t>diplomatických</a:t>
            </a:r>
            <a:r>
              <a:rPr lang="en-US" dirty="0"/>
              <a:t> </a:t>
            </a:r>
            <a:r>
              <a:rPr lang="en-US" dirty="0" err="1"/>
              <a:t>nebo</a:t>
            </a:r>
            <a:r>
              <a:rPr lang="en-US" dirty="0"/>
              <a:t> </a:t>
            </a:r>
            <a:r>
              <a:rPr lang="en-US" dirty="0" err="1"/>
              <a:t>konzulárních</a:t>
            </a:r>
            <a:r>
              <a:rPr lang="en-US" dirty="0"/>
              <a:t> </a:t>
            </a:r>
            <a:r>
              <a:rPr lang="en-US" dirty="0" err="1"/>
              <a:t>styků</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1406521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Diplomatické</a:t>
            </a:r>
            <a:r>
              <a:rPr lang="en-US" dirty="0"/>
              <a:t> </a:t>
            </a:r>
            <a:r>
              <a:rPr lang="en-US" dirty="0" err="1"/>
              <a:t>hodnosti</a:t>
            </a:r>
            <a:endParaRPr lang="en-US" dirty="0"/>
          </a:p>
        </p:txBody>
      </p:sp>
      <p:sp>
        <p:nvSpPr>
          <p:cNvPr id="5" name="Text Placeholder 4"/>
          <p:cNvSpPr>
            <a:spLocks noGrp="1"/>
          </p:cNvSpPr>
          <p:nvPr>
            <p:ph type="body" idx="1"/>
          </p:nvPr>
        </p:nvSpPr>
        <p:spPr/>
        <p:txBody>
          <a:bodyPr/>
          <a:lstStyle/>
          <a:p>
            <a:pPr algn="ctr"/>
            <a:r>
              <a:rPr lang="en-US" dirty="0" err="1"/>
              <a:t>Diplomatické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89317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t>Zahraniční</a:t>
            </a:r>
            <a:r>
              <a:rPr lang="en-US" dirty="0"/>
              <a:t> </a:t>
            </a:r>
            <a:r>
              <a:rPr lang="en-US" dirty="0" err="1"/>
              <a:t>politika</a:t>
            </a:r>
            <a:r>
              <a:rPr lang="en-US" dirty="0"/>
              <a:t> a </a:t>
            </a:r>
            <a:r>
              <a:rPr lang="en-US" dirty="0" err="1"/>
              <a:t>diplomacie</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err="1"/>
              <a:t>Politika</a:t>
            </a:r>
            <a:r>
              <a:rPr lang="en-US" dirty="0"/>
              <a:t>  </a:t>
            </a:r>
            <a:r>
              <a:rPr lang="en-US" dirty="0" err="1"/>
              <a:t>pojem</a:t>
            </a:r>
            <a:r>
              <a:rPr lang="en-US" dirty="0"/>
              <a:t> </a:t>
            </a:r>
            <a:r>
              <a:rPr lang="en-US" dirty="0" err="1"/>
              <a:t>širší</a:t>
            </a:r>
            <a:r>
              <a:rPr lang="en-US" dirty="0"/>
              <a:t> – </a:t>
            </a:r>
            <a:r>
              <a:rPr lang="en-US" dirty="0" err="1"/>
              <a:t>prosazování</a:t>
            </a:r>
            <a:r>
              <a:rPr lang="en-US" dirty="0"/>
              <a:t> </a:t>
            </a:r>
            <a:r>
              <a:rPr lang="en-US" dirty="0" err="1"/>
              <a:t>veřejného</a:t>
            </a:r>
            <a:r>
              <a:rPr lang="en-US" dirty="0"/>
              <a:t> </a:t>
            </a:r>
            <a:r>
              <a:rPr lang="en-US" dirty="0" err="1"/>
              <a:t>zájmu</a:t>
            </a:r>
            <a:r>
              <a:rPr lang="en-US" dirty="0"/>
              <a:t> :</a:t>
            </a:r>
          </a:p>
          <a:p>
            <a:r>
              <a:rPr lang="en-US" dirty="0" err="1"/>
              <a:t>Ochrana</a:t>
            </a:r>
            <a:r>
              <a:rPr lang="en-US" dirty="0"/>
              <a:t> </a:t>
            </a:r>
            <a:r>
              <a:rPr lang="en-US" dirty="0" err="1"/>
              <a:t>národních</a:t>
            </a:r>
            <a:r>
              <a:rPr lang="en-US" dirty="0"/>
              <a:t> </a:t>
            </a:r>
            <a:r>
              <a:rPr lang="en-US" dirty="0" err="1"/>
              <a:t>zájmů</a:t>
            </a:r>
            <a:endParaRPr lang="en-US" dirty="0"/>
          </a:p>
          <a:p>
            <a:r>
              <a:rPr lang="en-US" dirty="0" err="1"/>
              <a:t>Národní</a:t>
            </a:r>
            <a:r>
              <a:rPr lang="en-US" dirty="0"/>
              <a:t> </a:t>
            </a:r>
            <a:r>
              <a:rPr lang="en-US" dirty="0" err="1"/>
              <a:t>bezpečnost</a:t>
            </a:r>
            <a:endParaRPr lang="en-US" dirty="0"/>
          </a:p>
          <a:p>
            <a:r>
              <a:rPr lang="en-US" dirty="0" err="1"/>
              <a:t>Alianční</a:t>
            </a:r>
            <a:r>
              <a:rPr lang="en-US" dirty="0"/>
              <a:t> a </a:t>
            </a:r>
            <a:r>
              <a:rPr lang="en-US" dirty="0" err="1"/>
              <a:t>unijní</a:t>
            </a:r>
            <a:r>
              <a:rPr lang="en-US" dirty="0"/>
              <a:t> </a:t>
            </a:r>
            <a:r>
              <a:rPr lang="en-US" dirty="0" err="1"/>
              <a:t>vztahy</a:t>
            </a:r>
            <a:endParaRPr lang="en-US" dirty="0"/>
          </a:p>
          <a:p>
            <a:r>
              <a:rPr lang="en-US" dirty="0" err="1"/>
              <a:t>Přátelské</a:t>
            </a:r>
            <a:r>
              <a:rPr lang="en-US" dirty="0"/>
              <a:t> </a:t>
            </a:r>
            <a:r>
              <a:rPr lang="en-US" dirty="0" err="1"/>
              <a:t>dvoustranné</a:t>
            </a:r>
            <a:r>
              <a:rPr lang="en-US" dirty="0"/>
              <a:t>  </a:t>
            </a:r>
            <a:r>
              <a:rPr lang="en-US" dirty="0" err="1"/>
              <a:t>vztahy</a:t>
            </a:r>
            <a:endParaRPr lang="en-US" dirty="0"/>
          </a:p>
          <a:p>
            <a:r>
              <a:rPr lang="en-US" dirty="0" err="1"/>
              <a:t>Mnohostranné</a:t>
            </a:r>
            <a:r>
              <a:rPr lang="en-US" dirty="0"/>
              <a:t> </a:t>
            </a:r>
            <a:r>
              <a:rPr lang="en-US" dirty="0" err="1"/>
              <a:t>vztahy</a:t>
            </a:r>
            <a:r>
              <a:rPr lang="en-US" dirty="0"/>
              <a:t> (OSN, </a:t>
            </a:r>
            <a:r>
              <a:rPr lang="en-US" dirty="0" err="1"/>
              <a:t>Rada</a:t>
            </a:r>
            <a:r>
              <a:rPr lang="en-US" dirty="0"/>
              <a:t> </a:t>
            </a:r>
            <a:r>
              <a:rPr lang="en-US" dirty="0" err="1"/>
              <a:t>Evropy</a:t>
            </a:r>
            <a:r>
              <a:rPr lang="en-US" dirty="0"/>
              <a:t>, OECD)</a:t>
            </a:r>
          </a:p>
          <a:p>
            <a:r>
              <a:rPr lang="en-US" dirty="0" err="1"/>
              <a:t>Podpora</a:t>
            </a:r>
            <a:r>
              <a:rPr lang="en-US" dirty="0"/>
              <a:t> </a:t>
            </a:r>
            <a:r>
              <a:rPr lang="en-US" dirty="0" err="1"/>
              <a:t>exportu</a:t>
            </a:r>
            <a:endParaRPr lang="en-US" dirty="0"/>
          </a:p>
          <a:p>
            <a:r>
              <a:rPr lang="en-US" dirty="0" err="1"/>
              <a:t>Podpora</a:t>
            </a:r>
            <a:r>
              <a:rPr lang="en-US" dirty="0"/>
              <a:t> </a:t>
            </a:r>
            <a:r>
              <a:rPr lang="en-US" dirty="0" err="1"/>
              <a:t>míru</a:t>
            </a:r>
            <a:r>
              <a:rPr lang="en-US" dirty="0"/>
              <a:t> a </a:t>
            </a:r>
            <a:r>
              <a:rPr lang="en-US" dirty="0" err="1"/>
              <a:t>demokracie</a:t>
            </a:r>
            <a:endParaRPr lang="en-US" dirty="0"/>
          </a:p>
          <a:p>
            <a:r>
              <a:rPr lang="en-US" dirty="0" err="1"/>
              <a:t>Lidská</a:t>
            </a:r>
            <a:r>
              <a:rPr lang="en-US" dirty="0"/>
              <a:t> </a:t>
            </a:r>
            <a:r>
              <a:rPr lang="en-US" dirty="0" err="1"/>
              <a:t>práva</a:t>
            </a:r>
            <a:endParaRPr lang="en-US" dirty="0"/>
          </a:p>
          <a:p>
            <a:endParaRPr lang="en-US" dirty="0"/>
          </a:p>
          <a:p>
            <a:pPr marL="114300" indent="0">
              <a:buNone/>
            </a:pPr>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566520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Hodnosti</a:t>
            </a:r>
            <a:r>
              <a:rPr lang="en-US" dirty="0"/>
              <a:t> </a:t>
            </a:r>
          </a:p>
        </p:txBody>
      </p:sp>
      <p:sp>
        <p:nvSpPr>
          <p:cNvPr id="3" name="Content Placeholder 2"/>
          <p:cNvSpPr>
            <a:spLocks noGrp="1"/>
          </p:cNvSpPr>
          <p:nvPr>
            <p:ph idx="1"/>
          </p:nvPr>
        </p:nvSpPr>
        <p:spPr/>
        <p:txBody>
          <a:bodyPr/>
          <a:lstStyle/>
          <a:p>
            <a:pPr marL="571500" indent="-457200">
              <a:buFont typeface="+mj-lt"/>
              <a:buAutoNum type="arabicPeriod"/>
            </a:pPr>
            <a:r>
              <a:rPr lang="en-US" dirty="0" err="1"/>
              <a:t>Vedoucí</a:t>
            </a:r>
            <a:r>
              <a:rPr lang="en-US" dirty="0"/>
              <a:t> </a:t>
            </a:r>
            <a:r>
              <a:rPr lang="en-US" dirty="0" err="1"/>
              <a:t>diplomaté</a:t>
            </a:r>
            <a:r>
              <a:rPr lang="en-US" dirty="0"/>
              <a:t> – </a:t>
            </a:r>
            <a:r>
              <a:rPr lang="en-US" dirty="0" err="1"/>
              <a:t>velvyslanec</a:t>
            </a:r>
            <a:r>
              <a:rPr lang="en-US" dirty="0"/>
              <a:t>, </a:t>
            </a:r>
            <a:r>
              <a:rPr lang="en-US" dirty="0" err="1"/>
              <a:t>rada-vyslanec</a:t>
            </a:r>
            <a:r>
              <a:rPr lang="en-US" dirty="0"/>
              <a:t>, charge </a:t>
            </a:r>
            <a:r>
              <a:rPr lang="en-US" dirty="0" err="1"/>
              <a:t>d’affaires</a:t>
            </a:r>
            <a:endParaRPr lang="en-US" dirty="0"/>
          </a:p>
          <a:p>
            <a:pPr marL="571500" indent="-457200">
              <a:buFont typeface="+mj-lt"/>
              <a:buAutoNum type="arabicPeriod"/>
            </a:pPr>
            <a:r>
              <a:rPr lang="en-US" dirty="0" err="1"/>
              <a:t>Vyšší</a:t>
            </a:r>
            <a:r>
              <a:rPr lang="en-US" dirty="0"/>
              <a:t> </a:t>
            </a:r>
            <a:r>
              <a:rPr lang="en-US" dirty="0" err="1"/>
              <a:t>diplomaté</a:t>
            </a:r>
            <a:r>
              <a:rPr lang="en-US" dirty="0"/>
              <a:t> – </a:t>
            </a:r>
            <a:r>
              <a:rPr lang="en-US" dirty="0" err="1"/>
              <a:t>velyslanecký</a:t>
            </a:r>
            <a:r>
              <a:rPr lang="en-US" dirty="0"/>
              <a:t> </a:t>
            </a:r>
            <a:r>
              <a:rPr lang="en-US" dirty="0" err="1"/>
              <a:t>rada</a:t>
            </a:r>
            <a:r>
              <a:rPr lang="en-US" dirty="0"/>
              <a:t> </a:t>
            </a:r>
            <a:r>
              <a:rPr lang="en-US" dirty="0" err="1"/>
              <a:t>I.tajemník</a:t>
            </a:r>
            <a:r>
              <a:rPr lang="en-US" dirty="0"/>
              <a:t> a </a:t>
            </a:r>
            <a:r>
              <a:rPr lang="en-US" dirty="0" err="1"/>
              <a:t>II.tajemník</a:t>
            </a:r>
            <a:endParaRPr lang="en-US" dirty="0"/>
          </a:p>
          <a:p>
            <a:pPr marL="571500" indent="-457200">
              <a:buFont typeface="+mj-lt"/>
              <a:buAutoNum type="arabicPeriod"/>
            </a:pPr>
            <a:r>
              <a:rPr lang="en-US" dirty="0" err="1"/>
              <a:t>Nižší</a:t>
            </a:r>
            <a:r>
              <a:rPr lang="en-US" dirty="0"/>
              <a:t> </a:t>
            </a:r>
            <a:r>
              <a:rPr lang="en-US" dirty="0" err="1"/>
              <a:t>diplomaté</a:t>
            </a:r>
            <a:r>
              <a:rPr lang="en-US" dirty="0"/>
              <a:t> – </a:t>
            </a:r>
            <a:r>
              <a:rPr lang="en-US" dirty="0" err="1"/>
              <a:t>III.tajemník</a:t>
            </a:r>
            <a:r>
              <a:rPr lang="en-US" dirty="0"/>
              <a:t>, attaché</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1626398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Přiznání diplomatické hodnosti</a:t>
            </a:r>
          </a:p>
        </p:txBody>
      </p:sp>
      <p:sp>
        <p:nvSpPr>
          <p:cNvPr id="3" name="Zástupný symbol pro obsah 2"/>
          <p:cNvSpPr>
            <a:spLocks noGrp="1"/>
          </p:cNvSpPr>
          <p:nvPr>
            <p:ph idx="1"/>
          </p:nvPr>
        </p:nvSpPr>
        <p:spPr/>
        <p:txBody>
          <a:bodyPr/>
          <a:lstStyle/>
          <a:p>
            <a:pPr marL="0" indent="0">
              <a:buNone/>
            </a:pPr>
            <a:r>
              <a:rPr lang="cs-CZ" dirty="0"/>
              <a:t>Diplomatickou hodnot  přiznává  státní tajemník  v závislosti na:</a:t>
            </a:r>
          </a:p>
          <a:p>
            <a:r>
              <a:rPr lang="cs-CZ" dirty="0"/>
              <a:t>absolvování vzdělávacího programu zaměřeného na výkon zahraniční služby</a:t>
            </a:r>
          </a:p>
          <a:p>
            <a:r>
              <a:rPr lang="cs-CZ" dirty="0"/>
              <a:t>době výkonu zahraniční  služby</a:t>
            </a:r>
          </a:p>
          <a:p>
            <a:r>
              <a:rPr lang="cs-CZ" dirty="0"/>
              <a:t>době výkonu zahraniční služby na služebním místě představeného</a:t>
            </a:r>
          </a:p>
          <a:p>
            <a:r>
              <a:rPr lang="cs-CZ" dirty="0"/>
              <a:t>počtu vyslání k výkonu služby v zahraničí.</a:t>
            </a:r>
          </a:p>
          <a:p>
            <a:endParaRPr lang="cs-CZ" dirty="0"/>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6691163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Možnost propůjčení  diplomatické  hodnosti</a:t>
            </a:r>
          </a:p>
        </p:txBody>
      </p:sp>
      <p:sp>
        <p:nvSpPr>
          <p:cNvPr id="3" name="Zástupný symbol pro obsah 2"/>
          <p:cNvSpPr>
            <a:spLocks noGrp="1"/>
          </p:cNvSpPr>
          <p:nvPr>
            <p:ph idx="1"/>
          </p:nvPr>
        </p:nvSpPr>
        <p:spPr/>
        <p:txBody>
          <a:bodyPr/>
          <a:lstStyle/>
          <a:p>
            <a:r>
              <a:rPr lang="cs-CZ" dirty="0"/>
              <a:t>Diplomatickému nebo administrativnímu pracovníkovi lze propůjčit pro výkon služby v zahraničí diplomatickou nebo konzulární hodnost podle charakteru služebního nebo pracovního místa, na které je zařazen. </a:t>
            </a:r>
          </a:p>
          <a:p>
            <a:r>
              <a:rPr lang="cs-CZ" dirty="0"/>
              <a:t>Diplomatickému pracovníkovi na služebním místě představeného lze propůjčit diplomatickou hodnost rovněž při výkonu služby v ústředí</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0095249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t>Mimořádný</a:t>
            </a:r>
            <a:r>
              <a:rPr lang="en-US" dirty="0"/>
              <a:t> a </a:t>
            </a:r>
            <a:r>
              <a:rPr lang="en-US" dirty="0" err="1"/>
              <a:t>zplnomocněný</a:t>
            </a:r>
            <a:r>
              <a:rPr lang="en-US" dirty="0"/>
              <a:t> </a:t>
            </a:r>
            <a:r>
              <a:rPr lang="en-US" dirty="0" err="1"/>
              <a:t>velvyslanec</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a:p>
          <a:p>
            <a:r>
              <a:rPr lang="en-US" dirty="0" err="1"/>
              <a:t>Funkce</a:t>
            </a:r>
            <a:r>
              <a:rPr lang="en-US" dirty="0"/>
              <a:t>, </a:t>
            </a:r>
            <a:r>
              <a:rPr lang="en-US" dirty="0" err="1"/>
              <a:t>vedoucí</a:t>
            </a:r>
            <a:r>
              <a:rPr lang="en-US" dirty="0"/>
              <a:t> </a:t>
            </a:r>
            <a:r>
              <a:rPr lang="en-US" dirty="0" err="1"/>
              <a:t>úřadu</a:t>
            </a:r>
            <a:r>
              <a:rPr lang="en-US" dirty="0"/>
              <a:t> - </a:t>
            </a:r>
            <a:r>
              <a:rPr lang="en-US" dirty="0" err="1"/>
              <a:t>jmenován</a:t>
            </a:r>
            <a:r>
              <a:rPr lang="en-US" dirty="0"/>
              <a:t> </a:t>
            </a:r>
            <a:r>
              <a:rPr lang="en-US" dirty="0" err="1"/>
              <a:t>prezidentem</a:t>
            </a:r>
            <a:r>
              <a:rPr lang="en-US" dirty="0"/>
              <a:t> </a:t>
            </a:r>
            <a:r>
              <a:rPr lang="en-US" dirty="0" err="1"/>
              <a:t>republiky</a:t>
            </a:r>
            <a:r>
              <a:rPr lang="en-US" dirty="0"/>
              <a:t> </a:t>
            </a:r>
            <a:r>
              <a:rPr lang="en-US" dirty="0" err="1"/>
              <a:t>po</a:t>
            </a:r>
            <a:r>
              <a:rPr lang="en-US" dirty="0"/>
              <a:t> </a:t>
            </a:r>
            <a:r>
              <a:rPr lang="en-US" dirty="0" err="1"/>
              <a:t>projednání</a:t>
            </a:r>
            <a:r>
              <a:rPr lang="en-US" dirty="0"/>
              <a:t> </a:t>
            </a:r>
            <a:r>
              <a:rPr lang="en-US" dirty="0" err="1"/>
              <a:t>vládou</a:t>
            </a:r>
            <a:r>
              <a:rPr lang="en-US" dirty="0"/>
              <a:t> a </a:t>
            </a:r>
            <a:r>
              <a:rPr lang="en-US" dirty="0" err="1"/>
              <a:t>na</a:t>
            </a:r>
            <a:r>
              <a:rPr lang="en-US" dirty="0"/>
              <a:t> </a:t>
            </a:r>
            <a:r>
              <a:rPr lang="en-US" dirty="0" err="1"/>
              <a:t>návrh</a:t>
            </a:r>
            <a:r>
              <a:rPr lang="en-US" dirty="0"/>
              <a:t> </a:t>
            </a:r>
            <a:r>
              <a:rPr lang="en-US" dirty="0" err="1"/>
              <a:t>ministra</a:t>
            </a:r>
            <a:r>
              <a:rPr lang="en-US" dirty="0"/>
              <a:t> </a:t>
            </a:r>
            <a:r>
              <a:rPr lang="en-US" dirty="0" err="1"/>
              <a:t>zahraničí</a:t>
            </a:r>
            <a:r>
              <a:rPr lang="en-US" dirty="0"/>
              <a:t>. </a:t>
            </a:r>
          </a:p>
          <a:p>
            <a:r>
              <a:rPr lang="en-US" dirty="0" err="1"/>
              <a:t>Musí</a:t>
            </a:r>
            <a:r>
              <a:rPr lang="en-US" dirty="0"/>
              <a:t> se </a:t>
            </a:r>
            <a:r>
              <a:rPr lang="en-US" dirty="0" err="1"/>
              <a:t>žádat</a:t>
            </a:r>
            <a:r>
              <a:rPr lang="en-US" dirty="0"/>
              <a:t> </a:t>
            </a:r>
            <a:r>
              <a:rPr lang="en-US" dirty="0" err="1"/>
              <a:t>hostitelská</a:t>
            </a:r>
            <a:r>
              <a:rPr lang="en-US" dirty="0"/>
              <a:t>/</a:t>
            </a:r>
            <a:r>
              <a:rPr lang="en-US" dirty="0" err="1"/>
              <a:t>přijímací</a:t>
            </a:r>
            <a:r>
              <a:rPr lang="en-US" dirty="0"/>
              <a:t> </a:t>
            </a:r>
            <a:r>
              <a:rPr lang="en-US" dirty="0" err="1"/>
              <a:t>země</a:t>
            </a:r>
            <a:r>
              <a:rPr lang="en-US" dirty="0"/>
              <a:t>, </a:t>
            </a:r>
            <a:r>
              <a:rPr lang="en-US" dirty="0" err="1"/>
              <a:t>která</a:t>
            </a:r>
            <a:r>
              <a:rPr lang="en-US" dirty="0"/>
              <a:t> </a:t>
            </a:r>
            <a:r>
              <a:rPr lang="en-US" dirty="0" err="1"/>
              <a:t>na</a:t>
            </a:r>
            <a:r>
              <a:rPr lang="en-US" dirty="0"/>
              <a:t> </a:t>
            </a:r>
            <a:r>
              <a:rPr lang="en-US" dirty="0" err="1"/>
              <a:t>znamení</a:t>
            </a:r>
            <a:r>
              <a:rPr lang="en-US" dirty="0"/>
              <a:t> </a:t>
            </a:r>
            <a:r>
              <a:rPr lang="en-US" dirty="0" err="1"/>
              <a:t>souhlasu</a:t>
            </a:r>
            <a:r>
              <a:rPr lang="en-US" dirty="0"/>
              <a:t> </a:t>
            </a:r>
            <a:r>
              <a:rPr lang="en-US" dirty="0" err="1"/>
              <a:t>vydává</a:t>
            </a:r>
            <a:r>
              <a:rPr lang="en-US" dirty="0"/>
              <a:t> </a:t>
            </a:r>
            <a:r>
              <a:rPr lang="en-US" dirty="0" err="1"/>
              <a:t>tzv</a:t>
            </a:r>
            <a:r>
              <a:rPr lang="en-US" dirty="0"/>
              <a:t>. </a:t>
            </a:r>
            <a:r>
              <a:rPr lang="en-US" dirty="0" err="1"/>
              <a:t>agrément</a:t>
            </a:r>
            <a:r>
              <a:rPr lang="en-US" dirty="0"/>
              <a:t>. </a:t>
            </a:r>
            <a:r>
              <a:rPr lang="en-US" dirty="0" err="1"/>
              <a:t>Bez</a:t>
            </a:r>
            <a:r>
              <a:rPr lang="en-US" dirty="0"/>
              <a:t> </a:t>
            </a:r>
            <a:r>
              <a:rPr lang="en-US" dirty="0" err="1"/>
              <a:t>něho</a:t>
            </a:r>
            <a:r>
              <a:rPr lang="en-US" dirty="0"/>
              <a:t> se </a:t>
            </a:r>
            <a:r>
              <a:rPr lang="en-US" dirty="0" err="1"/>
              <a:t>velvyslanec</a:t>
            </a:r>
            <a:r>
              <a:rPr lang="en-US" dirty="0"/>
              <a:t> </a:t>
            </a:r>
            <a:r>
              <a:rPr lang="en-US" dirty="0" err="1"/>
              <a:t>nemůže</a:t>
            </a:r>
            <a:r>
              <a:rPr lang="en-US" dirty="0"/>
              <a:t> </a:t>
            </a:r>
            <a:r>
              <a:rPr lang="en-US" dirty="0" err="1"/>
              <a:t>ujmout</a:t>
            </a:r>
            <a:r>
              <a:rPr lang="en-US" dirty="0"/>
              <a:t> </a:t>
            </a:r>
            <a:r>
              <a:rPr lang="en-US" dirty="0" err="1"/>
              <a:t>funkce</a:t>
            </a:r>
            <a:r>
              <a:rPr lang="en-US" dirty="0"/>
              <a:t>. </a:t>
            </a:r>
          </a:p>
          <a:p>
            <a:r>
              <a:rPr lang="en-US" dirty="0" err="1"/>
              <a:t>Odmítnutí</a:t>
            </a:r>
            <a:r>
              <a:rPr lang="en-US" dirty="0"/>
              <a:t> </a:t>
            </a:r>
            <a:r>
              <a:rPr lang="en-US" dirty="0" err="1"/>
              <a:t>nebo</a:t>
            </a:r>
            <a:r>
              <a:rPr lang="en-US" dirty="0"/>
              <a:t> </a:t>
            </a:r>
            <a:r>
              <a:rPr lang="en-US" dirty="0" err="1"/>
              <a:t>neudělení</a:t>
            </a:r>
            <a:r>
              <a:rPr lang="en-US" dirty="0"/>
              <a:t> </a:t>
            </a:r>
            <a:r>
              <a:rPr lang="en-US" dirty="0" err="1"/>
              <a:t>agrémentu</a:t>
            </a:r>
            <a:r>
              <a:rPr lang="en-US" dirty="0"/>
              <a:t> je </a:t>
            </a:r>
            <a:r>
              <a:rPr lang="en-US" dirty="0" err="1"/>
              <a:t>ostrým</a:t>
            </a:r>
            <a:r>
              <a:rPr lang="en-US" dirty="0"/>
              <a:t> </a:t>
            </a:r>
            <a:r>
              <a:rPr lang="en-US" dirty="0" err="1"/>
              <a:t>krokem</a:t>
            </a:r>
            <a:r>
              <a:rPr lang="en-US" dirty="0"/>
              <a:t> </a:t>
            </a:r>
            <a:r>
              <a:rPr lang="en-US" dirty="0" err="1"/>
              <a:t>proti</a:t>
            </a:r>
            <a:r>
              <a:rPr lang="en-US" dirty="0"/>
              <a:t> </a:t>
            </a:r>
            <a:r>
              <a:rPr lang="en-US" dirty="0" err="1"/>
              <a:t>žádající</a:t>
            </a:r>
            <a:r>
              <a:rPr lang="en-US" dirty="0"/>
              <a:t> </a:t>
            </a:r>
            <a:r>
              <a:rPr lang="en-US" dirty="0" err="1"/>
              <a:t>zemi</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306141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Charge </a:t>
            </a:r>
            <a:r>
              <a:rPr lang="en-US" dirty="0" err="1"/>
              <a:t>d'affaires</a:t>
            </a:r>
            <a:endParaRPr lang="en-US" dirty="0"/>
          </a:p>
        </p:txBody>
      </p:sp>
      <p:sp>
        <p:nvSpPr>
          <p:cNvPr id="3" name="Content Placeholder 2"/>
          <p:cNvSpPr>
            <a:spLocks noGrp="1"/>
          </p:cNvSpPr>
          <p:nvPr>
            <p:ph idx="1"/>
          </p:nvPr>
        </p:nvSpPr>
        <p:spPr/>
        <p:txBody>
          <a:bodyPr>
            <a:normAutofit/>
          </a:bodyPr>
          <a:lstStyle/>
          <a:p>
            <a:endParaRPr lang="en-US" dirty="0"/>
          </a:p>
          <a:p>
            <a:r>
              <a:rPr lang="en-US" dirty="0"/>
              <a:t>Chargé </a:t>
            </a:r>
            <a:r>
              <a:rPr lang="en-US" dirty="0" err="1"/>
              <a:t>d´affaires</a:t>
            </a:r>
            <a:r>
              <a:rPr lang="en-US" dirty="0"/>
              <a:t> - </a:t>
            </a:r>
            <a:r>
              <a:rPr lang="en-US" dirty="0" err="1"/>
              <a:t>funkce</a:t>
            </a:r>
            <a:r>
              <a:rPr lang="en-US" dirty="0"/>
              <a:t>, </a:t>
            </a:r>
            <a:r>
              <a:rPr lang="en-US" dirty="0" err="1"/>
              <a:t>vedoucí</a:t>
            </a:r>
            <a:r>
              <a:rPr lang="en-US" dirty="0"/>
              <a:t> </a:t>
            </a:r>
            <a:r>
              <a:rPr lang="en-US" dirty="0" err="1"/>
              <a:t>úřadu</a:t>
            </a:r>
            <a:r>
              <a:rPr lang="en-US" dirty="0"/>
              <a:t> - </a:t>
            </a:r>
            <a:r>
              <a:rPr lang="en-US" dirty="0" err="1"/>
              <a:t>jmenován</a:t>
            </a:r>
            <a:r>
              <a:rPr lang="en-US" dirty="0"/>
              <a:t> </a:t>
            </a:r>
            <a:r>
              <a:rPr lang="en-US" dirty="0" err="1"/>
              <a:t>ministrem</a:t>
            </a:r>
            <a:r>
              <a:rPr lang="en-US" dirty="0"/>
              <a:t> </a:t>
            </a:r>
            <a:r>
              <a:rPr lang="en-US" dirty="0" err="1"/>
              <a:t>zahraničí</a:t>
            </a:r>
            <a:r>
              <a:rPr lang="en-US" dirty="0"/>
              <a:t> ČR, </a:t>
            </a:r>
            <a:r>
              <a:rPr lang="en-US" dirty="0" err="1"/>
              <a:t>nemusí</a:t>
            </a:r>
            <a:r>
              <a:rPr lang="en-US" dirty="0"/>
              <a:t> se </a:t>
            </a:r>
            <a:r>
              <a:rPr lang="en-US" dirty="0" err="1"/>
              <a:t>žádat</a:t>
            </a:r>
            <a:r>
              <a:rPr lang="en-US" dirty="0"/>
              <a:t> o </a:t>
            </a:r>
            <a:r>
              <a:rPr lang="en-US" dirty="0" err="1"/>
              <a:t>souhlas</a:t>
            </a:r>
            <a:r>
              <a:rPr lang="en-US" dirty="0"/>
              <a:t> </a:t>
            </a:r>
            <a:r>
              <a:rPr lang="en-US" dirty="0" err="1"/>
              <a:t>hostitelské</a:t>
            </a:r>
            <a:r>
              <a:rPr lang="en-US" dirty="0"/>
              <a:t>/</a:t>
            </a:r>
            <a:r>
              <a:rPr lang="en-US" dirty="0" err="1"/>
              <a:t>přijímací</a:t>
            </a:r>
            <a:r>
              <a:rPr lang="en-US" dirty="0"/>
              <a:t> </a:t>
            </a:r>
            <a:r>
              <a:rPr lang="en-US" dirty="0" err="1"/>
              <a:t>země</a:t>
            </a:r>
            <a:r>
              <a:rPr lang="en-US" dirty="0"/>
              <a:t>.</a:t>
            </a:r>
          </a:p>
          <a:p>
            <a:pPr marL="114300" indent="0">
              <a:buNone/>
            </a:pPr>
            <a:endParaRPr lang="en-US" dirty="0"/>
          </a:p>
          <a:p>
            <a:r>
              <a:rPr lang="en-US" dirty="0" err="1"/>
              <a:t>Generální</a:t>
            </a:r>
            <a:r>
              <a:rPr lang="en-US" dirty="0"/>
              <a:t> </a:t>
            </a:r>
            <a:r>
              <a:rPr lang="en-US" dirty="0" err="1"/>
              <a:t>konzul</a:t>
            </a:r>
            <a:r>
              <a:rPr lang="en-US" dirty="0"/>
              <a:t> - </a:t>
            </a:r>
            <a:r>
              <a:rPr lang="en-US" dirty="0" err="1"/>
              <a:t>vedoucí</a:t>
            </a:r>
            <a:r>
              <a:rPr lang="en-US" dirty="0"/>
              <a:t> </a:t>
            </a:r>
            <a:r>
              <a:rPr lang="en-US" dirty="0" err="1"/>
              <a:t>generálního</a:t>
            </a:r>
            <a:r>
              <a:rPr lang="en-US" dirty="0"/>
              <a:t> </a:t>
            </a:r>
            <a:r>
              <a:rPr lang="en-US" dirty="0" err="1"/>
              <a:t>konzulátu</a:t>
            </a:r>
            <a:r>
              <a:rPr lang="en-US" dirty="0"/>
              <a:t> (</a:t>
            </a:r>
            <a:r>
              <a:rPr lang="en-US" dirty="0" err="1"/>
              <a:t>zastupuje</a:t>
            </a:r>
            <a:r>
              <a:rPr lang="en-US" dirty="0"/>
              <a:t> ČR </a:t>
            </a:r>
            <a:r>
              <a:rPr lang="en-US" dirty="0" err="1"/>
              <a:t>jen</a:t>
            </a:r>
            <a:r>
              <a:rPr lang="en-US" dirty="0"/>
              <a:t> </a:t>
            </a:r>
            <a:r>
              <a:rPr lang="en-US" dirty="0" err="1"/>
              <a:t>na</a:t>
            </a:r>
            <a:r>
              <a:rPr lang="en-US" dirty="0"/>
              <a:t> </a:t>
            </a:r>
            <a:r>
              <a:rPr lang="en-US" dirty="0" err="1"/>
              <a:t>určitém</a:t>
            </a:r>
            <a:r>
              <a:rPr lang="en-US" dirty="0"/>
              <a:t> </a:t>
            </a:r>
            <a:r>
              <a:rPr lang="en-US" dirty="0" err="1"/>
              <a:t>území</a:t>
            </a:r>
            <a:r>
              <a:rPr lang="en-US" dirty="0"/>
              <a:t>, </a:t>
            </a:r>
            <a:r>
              <a:rPr lang="en-US" dirty="0" err="1"/>
              <a:t>nikoliv</a:t>
            </a:r>
            <a:r>
              <a:rPr lang="en-US" dirty="0"/>
              <a:t> v </a:t>
            </a:r>
            <a:r>
              <a:rPr lang="en-US" dirty="0" err="1"/>
              <a:t>celé</a:t>
            </a:r>
            <a:r>
              <a:rPr lang="en-US" dirty="0"/>
              <a:t> </a:t>
            </a:r>
            <a:r>
              <a:rPr lang="en-US" dirty="0" err="1"/>
              <a:t>zemi</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2936407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Charge </a:t>
            </a:r>
            <a:r>
              <a:rPr lang="en-US" dirty="0" err="1"/>
              <a:t>d’affaires</a:t>
            </a:r>
            <a:r>
              <a:rPr lang="en-US" dirty="0"/>
              <a:t> en pied</a:t>
            </a:r>
          </a:p>
        </p:txBody>
      </p:sp>
      <p:sp>
        <p:nvSpPr>
          <p:cNvPr id="3" name="Content Placeholder 2"/>
          <p:cNvSpPr>
            <a:spLocks noGrp="1"/>
          </p:cNvSpPr>
          <p:nvPr>
            <p:ph idx="1"/>
          </p:nvPr>
        </p:nvSpPr>
        <p:spPr/>
        <p:txBody>
          <a:bodyPr>
            <a:normAutofit/>
          </a:bodyPr>
          <a:lstStyle/>
          <a:p>
            <a:endParaRPr lang="en-US" dirty="0"/>
          </a:p>
          <a:p>
            <a:r>
              <a:rPr lang="en-US" dirty="0"/>
              <a:t>Chargé </a:t>
            </a:r>
            <a:r>
              <a:rPr lang="en-US" dirty="0" err="1"/>
              <a:t>d´affaires</a:t>
            </a:r>
            <a:r>
              <a:rPr lang="en-US" dirty="0"/>
              <a:t> en pied (</a:t>
            </a:r>
            <a:r>
              <a:rPr lang="en-US" dirty="0" err="1"/>
              <a:t>e.p</a:t>
            </a:r>
            <a:r>
              <a:rPr lang="en-US" dirty="0"/>
              <a:t>.) je </a:t>
            </a:r>
            <a:r>
              <a:rPr lang="en-US" dirty="0" err="1"/>
              <a:t>stálým</a:t>
            </a:r>
            <a:r>
              <a:rPr lang="en-US" dirty="0"/>
              <a:t> </a:t>
            </a:r>
            <a:r>
              <a:rPr lang="en-US" dirty="0" err="1"/>
              <a:t>vedoucím</a:t>
            </a:r>
            <a:r>
              <a:rPr lang="en-US" dirty="0"/>
              <a:t> </a:t>
            </a:r>
            <a:r>
              <a:rPr lang="en-US" dirty="0" err="1"/>
              <a:t>zastupitelského</a:t>
            </a:r>
            <a:r>
              <a:rPr lang="en-US" dirty="0"/>
              <a:t> </a:t>
            </a:r>
            <a:r>
              <a:rPr lang="en-US" dirty="0" err="1"/>
              <a:t>úřadu</a:t>
            </a:r>
            <a:r>
              <a:rPr lang="en-US" dirty="0"/>
              <a:t>, do </a:t>
            </a:r>
            <a:r>
              <a:rPr lang="en-US" dirty="0" err="1"/>
              <a:t>jehož</a:t>
            </a:r>
            <a:r>
              <a:rPr lang="en-US" dirty="0"/>
              <a:t> </a:t>
            </a:r>
            <a:r>
              <a:rPr lang="en-US" dirty="0" err="1"/>
              <a:t>čela</a:t>
            </a:r>
            <a:r>
              <a:rPr lang="en-US" dirty="0"/>
              <a:t> </a:t>
            </a:r>
            <a:r>
              <a:rPr lang="en-US" dirty="0" err="1"/>
              <a:t>vysílající</a:t>
            </a:r>
            <a:r>
              <a:rPr lang="en-US" dirty="0"/>
              <a:t> </a:t>
            </a:r>
            <a:r>
              <a:rPr lang="en-US" dirty="0" err="1"/>
              <a:t>stát</a:t>
            </a:r>
            <a:r>
              <a:rPr lang="en-US" dirty="0"/>
              <a:t> </a:t>
            </a:r>
            <a:r>
              <a:rPr lang="en-US" dirty="0" err="1"/>
              <a:t>nedeleguje</a:t>
            </a:r>
            <a:r>
              <a:rPr lang="en-US" dirty="0"/>
              <a:t> </a:t>
            </a:r>
            <a:r>
              <a:rPr lang="en-US" dirty="0" err="1"/>
              <a:t>mimořádného</a:t>
            </a:r>
            <a:r>
              <a:rPr lang="en-US" dirty="0"/>
              <a:t> a </a:t>
            </a:r>
            <a:r>
              <a:rPr lang="en-US" dirty="0" err="1"/>
              <a:t>zplnomocněného</a:t>
            </a:r>
            <a:r>
              <a:rPr lang="en-US" dirty="0"/>
              <a:t> </a:t>
            </a:r>
            <a:r>
              <a:rPr lang="en-US" dirty="0" err="1"/>
              <a:t>velvyslance</a:t>
            </a:r>
            <a:r>
              <a:rPr lang="en-US" dirty="0"/>
              <a:t>. </a:t>
            </a:r>
          </a:p>
          <a:p>
            <a:endParaRPr lang="en-US" dirty="0"/>
          </a:p>
          <a:p>
            <a:r>
              <a:rPr lang="en-US" dirty="0" err="1"/>
              <a:t>Jmenování</a:t>
            </a:r>
            <a:r>
              <a:rPr lang="en-US" dirty="0"/>
              <a:t> CDA </a:t>
            </a:r>
            <a:r>
              <a:rPr lang="en-US" dirty="0" err="1"/>
              <a:t>e.p</a:t>
            </a:r>
            <a:r>
              <a:rPr lang="en-US" dirty="0"/>
              <a:t>. </a:t>
            </a:r>
            <a:r>
              <a:rPr lang="en-US" dirty="0" err="1"/>
              <a:t>může</a:t>
            </a:r>
            <a:r>
              <a:rPr lang="en-US" dirty="0"/>
              <a:t> </a:t>
            </a:r>
            <a:r>
              <a:rPr lang="en-US" dirty="0" err="1"/>
              <a:t>signalizovat</a:t>
            </a:r>
            <a:r>
              <a:rPr lang="en-US" dirty="0"/>
              <a:t> </a:t>
            </a:r>
            <a:r>
              <a:rPr lang="en-US" dirty="0" err="1"/>
              <a:t>i</a:t>
            </a:r>
            <a:r>
              <a:rPr lang="en-US" dirty="0"/>
              <a:t> </a:t>
            </a:r>
            <a:r>
              <a:rPr lang="en-US" dirty="0" err="1"/>
              <a:t>politické</a:t>
            </a:r>
            <a:r>
              <a:rPr lang="en-US" dirty="0"/>
              <a:t> </a:t>
            </a:r>
            <a:r>
              <a:rPr lang="en-US" dirty="0" err="1"/>
              <a:t>důvody</a:t>
            </a:r>
            <a:r>
              <a:rPr lang="en-US" dirty="0"/>
              <a:t>, </a:t>
            </a:r>
            <a:r>
              <a:rPr lang="en-US" dirty="0" err="1"/>
              <a:t>kdy</a:t>
            </a:r>
            <a:r>
              <a:rPr lang="en-US" dirty="0"/>
              <a:t> </a:t>
            </a:r>
            <a:r>
              <a:rPr lang="en-US" dirty="0" err="1"/>
              <a:t>není</a:t>
            </a:r>
            <a:r>
              <a:rPr lang="en-US" dirty="0"/>
              <a:t> </a:t>
            </a:r>
            <a:r>
              <a:rPr lang="en-US" dirty="0" err="1"/>
              <a:t>zájem</a:t>
            </a:r>
            <a:r>
              <a:rPr lang="en-US" dirty="0"/>
              <a:t> </a:t>
            </a:r>
            <a:r>
              <a:rPr lang="en-US" dirty="0" err="1"/>
              <a:t>vztahy</a:t>
            </a:r>
            <a:r>
              <a:rPr lang="en-US" dirty="0"/>
              <a:t> </a:t>
            </a:r>
            <a:r>
              <a:rPr lang="en-US" dirty="0" err="1"/>
              <a:t>povyšovat</a:t>
            </a:r>
            <a:r>
              <a:rPr lang="en-US" dirty="0"/>
              <a:t> </a:t>
            </a:r>
            <a:r>
              <a:rPr lang="en-US" dirty="0" err="1"/>
              <a:t>na</a:t>
            </a:r>
            <a:r>
              <a:rPr lang="en-US" dirty="0"/>
              <a:t> "</a:t>
            </a:r>
            <a:r>
              <a:rPr lang="en-US" dirty="0" err="1"/>
              <a:t>plnou</a:t>
            </a:r>
            <a:r>
              <a:rPr lang="en-US" dirty="0"/>
              <a:t>" </a:t>
            </a:r>
            <a:r>
              <a:rPr lang="en-US" dirty="0" err="1"/>
              <a:t>velvyslaneckou</a:t>
            </a:r>
            <a:r>
              <a:rPr lang="en-US" dirty="0"/>
              <a:t> </a:t>
            </a:r>
            <a:r>
              <a:rPr lang="en-US" dirty="0" err="1"/>
              <a:t>úroveň</a:t>
            </a:r>
            <a:r>
              <a:rPr lang="en-US" dirty="0"/>
              <a:t>.</a:t>
            </a:r>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4230031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Charge </a:t>
            </a:r>
            <a:r>
              <a:rPr lang="en-US" dirty="0" err="1"/>
              <a:t>d’affaires</a:t>
            </a:r>
            <a:r>
              <a:rPr lang="en-US" dirty="0"/>
              <a:t> </a:t>
            </a:r>
            <a:r>
              <a:rPr lang="en-US" dirty="0" err="1"/>
              <a:t>a.i</a:t>
            </a:r>
            <a:r>
              <a:rPr lang="en-US" dirty="0"/>
              <a:t>.</a:t>
            </a:r>
          </a:p>
        </p:txBody>
      </p:sp>
      <p:sp>
        <p:nvSpPr>
          <p:cNvPr id="3" name="Content Placeholder 2"/>
          <p:cNvSpPr>
            <a:spLocks noGrp="1"/>
          </p:cNvSpPr>
          <p:nvPr>
            <p:ph idx="1"/>
          </p:nvPr>
        </p:nvSpPr>
        <p:spPr/>
        <p:txBody>
          <a:bodyPr/>
          <a:lstStyle/>
          <a:p>
            <a:r>
              <a:rPr lang="en-US" dirty="0"/>
              <a:t>Chargé </a:t>
            </a:r>
            <a:r>
              <a:rPr lang="en-US" dirty="0" err="1"/>
              <a:t>d´affaires</a:t>
            </a:r>
            <a:r>
              <a:rPr lang="en-US" dirty="0"/>
              <a:t> ad interim (</a:t>
            </a:r>
            <a:r>
              <a:rPr lang="en-US" dirty="0" err="1"/>
              <a:t>a.i</a:t>
            </a:r>
            <a:r>
              <a:rPr lang="en-US" dirty="0"/>
              <a:t>.) je </a:t>
            </a:r>
            <a:r>
              <a:rPr lang="en-US" dirty="0" err="1"/>
              <a:t>diplomatický</a:t>
            </a:r>
            <a:r>
              <a:rPr lang="en-US" dirty="0"/>
              <a:t> </a:t>
            </a:r>
            <a:r>
              <a:rPr lang="en-US" dirty="0" err="1"/>
              <a:t>pracovník</a:t>
            </a:r>
            <a:r>
              <a:rPr lang="en-US" dirty="0"/>
              <a:t> </a:t>
            </a:r>
            <a:r>
              <a:rPr lang="en-US" dirty="0" err="1"/>
              <a:t>pověřený</a:t>
            </a:r>
            <a:r>
              <a:rPr lang="en-US" dirty="0"/>
              <a:t> </a:t>
            </a:r>
            <a:r>
              <a:rPr lang="en-US" dirty="0" err="1"/>
              <a:t>dočasným</a:t>
            </a:r>
            <a:r>
              <a:rPr lang="en-US" dirty="0"/>
              <a:t> </a:t>
            </a:r>
            <a:r>
              <a:rPr lang="en-US" dirty="0" err="1"/>
              <a:t>vedením</a:t>
            </a:r>
            <a:r>
              <a:rPr lang="en-US" dirty="0"/>
              <a:t> </a:t>
            </a:r>
            <a:r>
              <a:rPr lang="en-US" dirty="0" err="1"/>
              <a:t>zastupitelského</a:t>
            </a:r>
            <a:r>
              <a:rPr lang="en-US" dirty="0"/>
              <a:t> </a:t>
            </a:r>
            <a:r>
              <a:rPr lang="en-US" dirty="0" err="1"/>
              <a:t>úřadu</a:t>
            </a:r>
            <a:r>
              <a:rPr lang="en-US" dirty="0"/>
              <a:t> </a:t>
            </a:r>
            <a:r>
              <a:rPr lang="en-US" dirty="0" err="1"/>
              <a:t>po</a:t>
            </a:r>
            <a:r>
              <a:rPr lang="en-US" dirty="0"/>
              <a:t> </a:t>
            </a:r>
            <a:r>
              <a:rPr lang="en-US" dirty="0" err="1"/>
              <a:t>dobu</a:t>
            </a:r>
            <a:r>
              <a:rPr lang="en-US" dirty="0"/>
              <a:t> </a:t>
            </a:r>
            <a:r>
              <a:rPr lang="en-US" dirty="0" err="1"/>
              <a:t>nepřítomnosti</a:t>
            </a:r>
            <a:r>
              <a:rPr lang="en-US" dirty="0"/>
              <a:t> </a:t>
            </a:r>
            <a:r>
              <a:rPr lang="en-US" dirty="0" err="1"/>
              <a:t>mimořádného</a:t>
            </a:r>
            <a:r>
              <a:rPr lang="en-US" dirty="0"/>
              <a:t> a </a:t>
            </a:r>
            <a:r>
              <a:rPr lang="en-US" dirty="0" err="1"/>
              <a:t>zplnomocněného</a:t>
            </a:r>
            <a:r>
              <a:rPr lang="en-US" dirty="0"/>
              <a:t> </a:t>
            </a:r>
            <a:r>
              <a:rPr lang="en-US" dirty="0" err="1"/>
              <a:t>velvyslance</a:t>
            </a:r>
            <a:r>
              <a:rPr lang="en-US" dirty="0"/>
              <a:t>, </a:t>
            </a:r>
            <a:r>
              <a:rPr lang="en-US" dirty="0" err="1"/>
              <a:t>který</a:t>
            </a:r>
            <a:r>
              <a:rPr lang="en-US" dirty="0"/>
              <a:t> </a:t>
            </a:r>
            <a:r>
              <a:rPr lang="en-US" dirty="0" err="1"/>
              <a:t>stojí</a:t>
            </a:r>
            <a:r>
              <a:rPr lang="en-US" dirty="0"/>
              <a:t> </a:t>
            </a:r>
            <a:r>
              <a:rPr lang="en-US" dirty="0" err="1"/>
              <a:t>nebo</a:t>
            </a:r>
            <a:r>
              <a:rPr lang="en-US" dirty="0"/>
              <a:t> </a:t>
            </a:r>
            <a:r>
              <a:rPr lang="en-US" dirty="0" err="1"/>
              <a:t>má</a:t>
            </a:r>
            <a:r>
              <a:rPr lang="en-US" dirty="0"/>
              <a:t> </a:t>
            </a:r>
            <a:r>
              <a:rPr lang="en-US" dirty="0" err="1"/>
              <a:t>stát</a:t>
            </a:r>
            <a:r>
              <a:rPr lang="en-US" dirty="0"/>
              <a:t> v </a:t>
            </a:r>
            <a:r>
              <a:rPr lang="en-US" dirty="0" err="1"/>
              <a:t>jeho</a:t>
            </a:r>
            <a:r>
              <a:rPr lang="en-US" dirty="0"/>
              <a:t> </a:t>
            </a:r>
            <a:r>
              <a:rPr lang="en-US" dirty="0" err="1"/>
              <a:t>čele</a:t>
            </a:r>
            <a:r>
              <a:rPr lang="en-US" dirty="0"/>
              <a:t> (</a:t>
            </a:r>
            <a:r>
              <a:rPr lang="en-US" dirty="0" err="1"/>
              <a:t>například</a:t>
            </a:r>
            <a:r>
              <a:rPr lang="en-US" dirty="0"/>
              <a:t> v </a:t>
            </a:r>
            <a:r>
              <a:rPr lang="en-US" dirty="0" err="1"/>
              <a:t>mezidobí</a:t>
            </a:r>
            <a:r>
              <a:rPr lang="en-US" dirty="0"/>
              <a:t> </a:t>
            </a:r>
            <a:r>
              <a:rPr lang="en-US" dirty="0" err="1"/>
              <a:t>před</a:t>
            </a:r>
            <a:r>
              <a:rPr lang="en-US" dirty="0"/>
              <a:t> </a:t>
            </a:r>
            <a:r>
              <a:rPr lang="en-US" dirty="0" err="1"/>
              <a:t>jmenováním</a:t>
            </a:r>
            <a:r>
              <a:rPr lang="en-US" dirty="0"/>
              <a:t> </a:t>
            </a:r>
            <a:r>
              <a:rPr lang="en-US" dirty="0" err="1"/>
              <a:t>nového</a:t>
            </a:r>
            <a:r>
              <a:rPr lang="en-US" dirty="0"/>
              <a:t> </a:t>
            </a:r>
            <a:r>
              <a:rPr lang="en-US" dirty="0" err="1"/>
              <a:t>velvyslance</a:t>
            </a:r>
            <a:r>
              <a:rPr lang="en-US" dirty="0"/>
              <a:t>). V </a:t>
            </a:r>
            <a:r>
              <a:rPr lang="en-US" dirty="0" err="1"/>
              <a:t>případě</a:t>
            </a:r>
            <a:r>
              <a:rPr lang="en-US" dirty="0"/>
              <a:t> </a:t>
            </a:r>
            <a:r>
              <a:rPr lang="en-US" dirty="0" err="1"/>
              <a:t>dlouhodobého</a:t>
            </a:r>
            <a:r>
              <a:rPr lang="en-US" dirty="0"/>
              <a:t> </a:t>
            </a:r>
            <a:r>
              <a:rPr lang="en-US" dirty="0" err="1"/>
              <a:t>vyslání</a:t>
            </a:r>
            <a:r>
              <a:rPr lang="en-US" dirty="0"/>
              <a:t> "chargé </a:t>
            </a:r>
            <a:r>
              <a:rPr lang="en-US" dirty="0" err="1"/>
              <a:t>d´affaires</a:t>
            </a:r>
            <a:r>
              <a:rPr lang="en-US" dirty="0"/>
              <a:t> ad interim" </a:t>
            </a:r>
            <a:r>
              <a:rPr lang="en-US" dirty="0" err="1"/>
              <a:t>může</a:t>
            </a:r>
            <a:r>
              <a:rPr lang="en-US" dirty="0"/>
              <a:t> </a:t>
            </a:r>
            <a:r>
              <a:rPr lang="en-US" dirty="0" err="1"/>
              <a:t>signalizovat</a:t>
            </a:r>
            <a:r>
              <a:rPr lang="en-US" dirty="0"/>
              <a:t> </a:t>
            </a:r>
            <a:r>
              <a:rPr lang="en-US" dirty="0" err="1"/>
              <a:t>i</a:t>
            </a:r>
            <a:r>
              <a:rPr lang="en-US" dirty="0"/>
              <a:t> </a:t>
            </a:r>
            <a:r>
              <a:rPr lang="en-US" dirty="0" err="1"/>
              <a:t>zájem</a:t>
            </a:r>
            <a:r>
              <a:rPr lang="en-US" dirty="0"/>
              <a:t> </a:t>
            </a:r>
            <a:r>
              <a:rPr lang="en-US" dirty="0" err="1"/>
              <a:t>na</a:t>
            </a:r>
            <a:r>
              <a:rPr lang="en-US" dirty="0"/>
              <a:t> </a:t>
            </a:r>
            <a:r>
              <a:rPr lang="en-US" dirty="0" err="1"/>
              <a:t>dočasnosti</a:t>
            </a:r>
            <a:r>
              <a:rPr lang="en-US" dirty="0"/>
              <a:t> </a:t>
            </a:r>
            <a:r>
              <a:rPr lang="en-US" dirty="0" err="1"/>
              <a:t>takového</a:t>
            </a:r>
            <a:r>
              <a:rPr lang="en-US" dirty="0"/>
              <a:t> </a:t>
            </a:r>
            <a:r>
              <a:rPr lang="en-US" dirty="0" err="1"/>
              <a:t>řešení</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9378144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Další</a:t>
            </a:r>
            <a:r>
              <a:rPr lang="en-US" dirty="0"/>
              <a:t> </a:t>
            </a:r>
            <a:r>
              <a:rPr lang="en-US" dirty="0" err="1"/>
              <a:t>diplomatické</a:t>
            </a:r>
            <a:r>
              <a:rPr lang="en-US" dirty="0"/>
              <a:t>  </a:t>
            </a:r>
            <a:r>
              <a:rPr lang="en-US" dirty="0" err="1"/>
              <a:t>funkce</a:t>
            </a:r>
            <a:endParaRPr lang="en-US" dirty="0"/>
          </a:p>
        </p:txBody>
      </p:sp>
      <p:sp>
        <p:nvSpPr>
          <p:cNvPr id="3" name="Content Placeholder 2"/>
          <p:cNvSpPr>
            <a:spLocks noGrp="1"/>
          </p:cNvSpPr>
          <p:nvPr>
            <p:ph idx="1"/>
          </p:nvPr>
        </p:nvSpPr>
        <p:spPr/>
        <p:txBody>
          <a:bodyPr>
            <a:normAutofit/>
          </a:bodyPr>
          <a:lstStyle/>
          <a:p>
            <a:r>
              <a:rPr lang="en-US" dirty="0" err="1"/>
              <a:t>Generální</a:t>
            </a:r>
            <a:r>
              <a:rPr lang="en-US" dirty="0"/>
              <a:t> </a:t>
            </a:r>
            <a:r>
              <a:rPr lang="en-US" dirty="0" err="1"/>
              <a:t>konzul</a:t>
            </a:r>
            <a:r>
              <a:rPr lang="en-US" dirty="0"/>
              <a:t> - </a:t>
            </a:r>
            <a:r>
              <a:rPr lang="en-US" dirty="0" err="1"/>
              <a:t>vedoucí</a:t>
            </a:r>
            <a:r>
              <a:rPr lang="en-US" dirty="0"/>
              <a:t> </a:t>
            </a:r>
            <a:r>
              <a:rPr lang="en-US" dirty="0" err="1"/>
              <a:t>generálního</a:t>
            </a:r>
            <a:r>
              <a:rPr lang="en-US" dirty="0"/>
              <a:t> </a:t>
            </a:r>
            <a:r>
              <a:rPr lang="en-US" dirty="0" err="1"/>
              <a:t>konzulátu</a:t>
            </a:r>
            <a:r>
              <a:rPr lang="en-US" dirty="0"/>
              <a:t> (</a:t>
            </a:r>
            <a:r>
              <a:rPr lang="en-US" dirty="0" err="1"/>
              <a:t>zastupuje</a:t>
            </a:r>
            <a:r>
              <a:rPr lang="en-US" dirty="0"/>
              <a:t> ČR </a:t>
            </a:r>
            <a:r>
              <a:rPr lang="en-US" dirty="0" err="1"/>
              <a:t>jen</a:t>
            </a:r>
            <a:r>
              <a:rPr lang="en-US" dirty="0"/>
              <a:t> </a:t>
            </a:r>
            <a:r>
              <a:rPr lang="en-US" dirty="0" err="1"/>
              <a:t>na</a:t>
            </a:r>
            <a:r>
              <a:rPr lang="en-US" dirty="0"/>
              <a:t> </a:t>
            </a:r>
            <a:r>
              <a:rPr lang="en-US" dirty="0" err="1"/>
              <a:t>určitém</a:t>
            </a:r>
            <a:r>
              <a:rPr lang="en-US" dirty="0"/>
              <a:t> </a:t>
            </a:r>
            <a:r>
              <a:rPr lang="en-US" dirty="0" err="1"/>
              <a:t>území</a:t>
            </a:r>
            <a:r>
              <a:rPr lang="en-US" dirty="0"/>
              <a:t>, </a:t>
            </a:r>
            <a:r>
              <a:rPr lang="en-US" dirty="0" err="1"/>
              <a:t>nikoliv</a:t>
            </a:r>
            <a:r>
              <a:rPr lang="en-US" dirty="0"/>
              <a:t> v </a:t>
            </a:r>
            <a:r>
              <a:rPr lang="en-US" dirty="0" err="1"/>
              <a:t>celé</a:t>
            </a:r>
            <a:r>
              <a:rPr lang="en-US" dirty="0"/>
              <a:t> </a:t>
            </a:r>
            <a:r>
              <a:rPr lang="en-US" dirty="0" err="1"/>
              <a:t>zemi</a:t>
            </a:r>
            <a:r>
              <a:rPr lang="en-US" dirty="0"/>
              <a:t>)</a:t>
            </a:r>
          </a:p>
          <a:p>
            <a:r>
              <a:rPr lang="en-US" dirty="0" err="1"/>
              <a:t>Velvyslanec</a:t>
            </a:r>
            <a:r>
              <a:rPr lang="en-US" dirty="0"/>
              <a:t> se </a:t>
            </a:r>
            <a:r>
              <a:rPr lang="en-US" dirty="0" err="1"/>
              <a:t>zvláštním</a:t>
            </a:r>
            <a:r>
              <a:rPr lang="en-US" dirty="0"/>
              <a:t> </a:t>
            </a:r>
            <a:r>
              <a:rPr lang="en-US" dirty="0" err="1"/>
              <a:t>posláním</a:t>
            </a:r>
            <a:r>
              <a:rPr lang="en-US" dirty="0"/>
              <a:t> - </a:t>
            </a:r>
            <a:r>
              <a:rPr lang="en-US" dirty="0" err="1"/>
              <a:t>funkce</a:t>
            </a:r>
            <a:r>
              <a:rPr lang="en-US" dirty="0"/>
              <a:t> k </a:t>
            </a:r>
            <a:r>
              <a:rPr lang="en-US" dirty="0" err="1"/>
              <a:t>plnění</a:t>
            </a:r>
            <a:r>
              <a:rPr lang="en-US" dirty="0"/>
              <a:t> </a:t>
            </a:r>
            <a:r>
              <a:rPr lang="en-US" dirty="0" err="1"/>
              <a:t>konkrétního</a:t>
            </a:r>
            <a:r>
              <a:rPr lang="en-US" dirty="0"/>
              <a:t> </a:t>
            </a:r>
            <a:r>
              <a:rPr lang="en-US" dirty="0" err="1"/>
              <a:t>úkolu</a:t>
            </a:r>
            <a:endParaRPr lang="en-US" dirty="0"/>
          </a:p>
          <a:p>
            <a:r>
              <a:rPr lang="en-US" dirty="0" err="1"/>
              <a:t>Velvyslanec</a:t>
            </a:r>
            <a:r>
              <a:rPr lang="en-US" dirty="0"/>
              <a:t> - </a:t>
            </a:r>
            <a:r>
              <a:rPr lang="en-US" dirty="0" err="1"/>
              <a:t>nejvyšší</a:t>
            </a:r>
            <a:r>
              <a:rPr lang="en-US" dirty="0"/>
              <a:t> </a:t>
            </a:r>
            <a:r>
              <a:rPr lang="en-US" dirty="0" err="1"/>
              <a:t>diplomatická</a:t>
            </a:r>
            <a:r>
              <a:rPr lang="en-US" dirty="0"/>
              <a:t> </a:t>
            </a:r>
            <a:r>
              <a:rPr lang="en-US" dirty="0" err="1"/>
              <a:t>hodnost</a:t>
            </a:r>
            <a:r>
              <a:rPr lang="en-US" dirty="0"/>
              <a:t> (</a:t>
            </a:r>
            <a:r>
              <a:rPr lang="en-US" dirty="0" err="1"/>
              <a:t>viz</a:t>
            </a:r>
            <a:r>
              <a:rPr lang="en-US" dirty="0"/>
              <a:t> </a:t>
            </a:r>
            <a:r>
              <a:rPr lang="en-US" dirty="0" err="1"/>
              <a:t>úvod</a:t>
            </a:r>
            <a:r>
              <a:rPr lang="en-US" dirty="0"/>
              <a:t> </a:t>
            </a:r>
            <a:r>
              <a:rPr lang="en-US" dirty="0" err="1"/>
              <a:t>tohoto</a:t>
            </a:r>
            <a:r>
              <a:rPr lang="en-US" dirty="0"/>
              <a:t> </a:t>
            </a:r>
            <a:r>
              <a:rPr lang="en-US" dirty="0" err="1"/>
              <a:t>článku</a:t>
            </a:r>
            <a:r>
              <a:rPr lang="en-US" dirty="0"/>
              <a:t>). </a:t>
            </a:r>
            <a:r>
              <a:rPr lang="en-US" dirty="0" err="1"/>
              <a:t>Každý</a:t>
            </a:r>
            <a:r>
              <a:rPr lang="en-US" dirty="0"/>
              <a:t> </a:t>
            </a:r>
            <a:r>
              <a:rPr lang="en-US" dirty="0" err="1"/>
              <a:t>velvyslanec</a:t>
            </a:r>
            <a:r>
              <a:rPr lang="en-US" dirty="0"/>
              <a:t> </a:t>
            </a:r>
            <a:r>
              <a:rPr lang="en-US" dirty="0" err="1"/>
              <a:t>nemusí</a:t>
            </a:r>
            <a:r>
              <a:rPr lang="en-US" dirty="0"/>
              <a:t> </a:t>
            </a:r>
            <a:r>
              <a:rPr lang="en-US" dirty="0" err="1"/>
              <a:t>být</a:t>
            </a:r>
            <a:r>
              <a:rPr lang="en-US" dirty="0"/>
              <a:t> </a:t>
            </a:r>
            <a:r>
              <a:rPr lang="en-US" dirty="0" err="1"/>
              <a:t>nutně</a:t>
            </a:r>
            <a:r>
              <a:rPr lang="en-US" dirty="0"/>
              <a:t> </a:t>
            </a:r>
            <a:r>
              <a:rPr lang="en-US" dirty="0" err="1"/>
              <a:t>vedoucím</a:t>
            </a:r>
            <a:r>
              <a:rPr lang="en-US" dirty="0"/>
              <a:t> </a:t>
            </a:r>
            <a:r>
              <a:rPr lang="en-US" dirty="0" err="1"/>
              <a:t>velvyslanectví</a:t>
            </a:r>
            <a:r>
              <a:rPr lang="en-US" dirty="0"/>
              <a:t> (</a:t>
            </a:r>
            <a:r>
              <a:rPr lang="en-US" dirty="0" err="1"/>
              <a:t>tj</a:t>
            </a:r>
            <a:r>
              <a:rPr lang="en-US" dirty="0"/>
              <a:t>. </a:t>
            </a:r>
            <a:r>
              <a:rPr lang="en-US" dirty="0" err="1"/>
              <a:t>mimořádným</a:t>
            </a:r>
            <a:r>
              <a:rPr lang="en-US" dirty="0"/>
              <a:t> a </a:t>
            </a:r>
            <a:r>
              <a:rPr lang="en-US" dirty="0" err="1"/>
              <a:t>zplnomocněným</a:t>
            </a:r>
            <a:r>
              <a:rPr lang="en-US" dirty="0"/>
              <a:t> </a:t>
            </a:r>
            <a:r>
              <a:rPr lang="en-US" dirty="0" err="1"/>
              <a:t>velvyslancem</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527053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Diplomaté</a:t>
            </a:r>
            <a:endParaRPr lang="en-US" dirty="0"/>
          </a:p>
        </p:txBody>
      </p:sp>
      <p:sp>
        <p:nvSpPr>
          <p:cNvPr id="5" name="Text Placeholder 4"/>
          <p:cNvSpPr>
            <a:spLocks noGrp="1"/>
          </p:cNvSpPr>
          <p:nvPr>
            <p:ph type="body" idx="1"/>
          </p:nvPr>
        </p:nvSpPr>
        <p:spPr/>
        <p:txBody>
          <a:bodyPr/>
          <a:lstStyle/>
          <a:p>
            <a:pPr algn="ctr"/>
            <a:r>
              <a:rPr lang="en-US" dirty="0" err="1"/>
              <a:t>Dipolmatické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29675061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Diplomatický</a:t>
            </a:r>
            <a:r>
              <a:rPr lang="en-US" dirty="0"/>
              <a:t> </a:t>
            </a:r>
            <a:r>
              <a:rPr lang="en-US" dirty="0" err="1"/>
              <a:t>sbor</a:t>
            </a:r>
            <a:endParaRPr lang="en-US" dirty="0"/>
          </a:p>
        </p:txBody>
      </p:sp>
      <p:sp>
        <p:nvSpPr>
          <p:cNvPr id="3" name="Content Placeholder 2"/>
          <p:cNvSpPr>
            <a:spLocks noGrp="1"/>
          </p:cNvSpPr>
          <p:nvPr>
            <p:ph idx="1"/>
          </p:nvPr>
        </p:nvSpPr>
        <p:spPr/>
        <p:txBody>
          <a:bodyPr>
            <a:normAutofit/>
          </a:bodyPr>
          <a:lstStyle/>
          <a:p>
            <a:r>
              <a:rPr lang="en-US" dirty="0" err="1"/>
              <a:t>Francouzsky</a:t>
            </a:r>
            <a:r>
              <a:rPr lang="en-US" dirty="0"/>
              <a:t>: “corps </a:t>
            </a:r>
            <a:r>
              <a:rPr lang="en-US" dirty="0" err="1"/>
              <a:t>diplomatique</a:t>
            </a:r>
            <a:r>
              <a:rPr lang="en-US" dirty="0"/>
              <a:t>” (</a:t>
            </a:r>
            <a:r>
              <a:rPr lang="en-US" dirty="0" err="1"/>
              <a:t>zkratka</a:t>
            </a:r>
            <a:r>
              <a:rPr lang="en-US" dirty="0"/>
              <a:t> CD, </a:t>
            </a:r>
            <a:r>
              <a:rPr lang="en-US" dirty="0" err="1"/>
              <a:t>používaná</a:t>
            </a:r>
            <a:r>
              <a:rPr lang="en-US" dirty="0"/>
              <a:t> </a:t>
            </a:r>
            <a:r>
              <a:rPr lang="en-US" dirty="0" err="1"/>
              <a:t>namísto</a:t>
            </a:r>
            <a:r>
              <a:rPr lang="en-US" dirty="0"/>
              <a:t> RZ </a:t>
            </a:r>
            <a:r>
              <a:rPr lang="en-US" dirty="0" err="1"/>
              <a:t>na</a:t>
            </a:r>
            <a:r>
              <a:rPr lang="en-US" dirty="0"/>
              <a:t> </a:t>
            </a:r>
            <a:r>
              <a:rPr lang="en-US" dirty="0" err="1"/>
              <a:t>autech</a:t>
            </a:r>
            <a:r>
              <a:rPr lang="en-US" dirty="0"/>
              <a:t> </a:t>
            </a:r>
            <a:r>
              <a:rPr lang="en-US" dirty="0" err="1"/>
              <a:t>diplomatů</a:t>
            </a:r>
            <a:r>
              <a:rPr lang="en-US" dirty="0"/>
              <a:t>), </a:t>
            </a:r>
            <a:r>
              <a:rPr lang="en-US" dirty="0" err="1"/>
              <a:t>patří</a:t>
            </a:r>
            <a:r>
              <a:rPr lang="en-US" dirty="0"/>
              <a:t> v </a:t>
            </a:r>
            <a:r>
              <a:rPr lang="en-US" dirty="0" err="1"/>
              <a:t>té</a:t>
            </a:r>
            <a:r>
              <a:rPr lang="en-US" dirty="0"/>
              <a:t> </a:t>
            </a:r>
            <a:r>
              <a:rPr lang="en-US" dirty="0" err="1"/>
              <a:t>které</a:t>
            </a:r>
            <a:r>
              <a:rPr lang="en-US" dirty="0"/>
              <a:t> </a:t>
            </a:r>
            <a:r>
              <a:rPr lang="en-US" dirty="0" err="1"/>
              <a:t>zemi</a:t>
            </a:r>
            <a:r>
              <a:rPr lang="en-US" dirty="0"/>
              <a:t> </a:t>
            </a:r>
            <a:r>
              <a:rPr lang="en-US" dirty="0" err="1"/>
              <a:t>akreditovaný</a:t>
            </a:r>
            <a:r>
              <a:rPr lang="en-US" dirty="0"/>
              <a:t> </a:t>
            </a:r>
            <a:r>
              <a:rPr lang="en-US" dirty="0" err="1"/>
              <a:t>diplomatický</a:t>
            </a:r>
            <a:r>
              <a:rPr lang="en-US" dirty="0"/>
              <a:t> </a:t>
            </a:r>
            <a:r>
              <a:rPr lang="en-US" dirty="0" err="1"/>
              <a:t>personál</a:t>
            </a:r>
            <a:r>
              <a:rPr lang="en-US" dirty="0"/>
              <a:t>. </a:t>
            </a:r>
            <a:r>
              <a:rPr lang="en-US" dirty="0" err="1"/>
              <a:t>Mluvčím</a:t>
            </a:r>
            <a:r>
              <a:rPr lang="en-US" dirty="0"/>
              <a:t> </a:t>
            </a:r>
            <a:r>
              <a:rPr lang="en-US" dirty="0" err="1"/>
              <a:t>diplomatického</a:t>
            </a:r>
            <a:r>
              <a:rPr lang="en-US" dirty="0"/>
              <a:t> </a:t>
            </a:r>
            <a:r>
              <a:rPr lang="en-US" dirty="0" err="1"/>
              <a:t>sboru</a:t>
            </a:r>
            <a:r>
              <a:rPr lang="en-US" dirty="0"/>
              <a:t> je </a:t>
            </a:r>
            <a:r>
              <a:rPr lang="en-US" dirty="0" err="1"/>
              <a:t>tzv</a:t>
            </a:r>
            <a:r>
              <a:rPr lang="en-US" dirty="0"/>
              <a:t>. doyen.</a:t>
            </a:r>
          </a:p>
          <a:p>
            <a:endParaRPr lang="en-US" dirty="0"/>
          </a:p>
          <a:p>
            <a:r>
              <a:rPr lang="en-US" dirty="0" err="1"/>
              <a:t>Počítají</a:t>
            </a:r>
            <a:r>
              <a:rPr lang="en-US" dirty="0"/>
              <a:t> se </a:t>
            </a:r>
            <a:r>
              <a:rPr lang="en-US" dirty="0" err="1"/>
              <a:t>sem</a:t>
            </a:r>
            <a:r>
              <a:rPr lang="en-US" dirty="0"/>
              <a:t> </a:t>
            </a:r>
            <a:r>
              <a:rPr lang="en-US" dirty="0" err="1"/>
              <a:t>zejména</a:t>
            </a:r>
            <a:r>
              <a:rPr lang="en-US" dirty="0"/>
              <a:t> </a:t>
            </a:r>
            <a:r>
              <a:rPr lang="en-US" dirty="0" err="1"/>
              <a:t>akreditované</a:t>
            </a:r>
            <a:r>
              <a:rPr lang="en-US" dirty="0"/>
              <a:t> </a:t>
            </a:r>
            <a:r>
              <a:rPr lang="en-US" dirty="0" err="1"/>
              <a:t>hlavy</a:t>
            </a:r>
            <a:r>
              <a:rPr lang="en-US" dirty="0"/>
              <a:t> </a:t>
            </a:r>
            <a:r>
              <a:rPr lang="en-US" dirty="0" err="1"/>
              <a:t>všech</a:t>
            </a:r>
            <a:r>
              <a:rPr lang="en-US" dirty="0"/>
              <a:t> </a:t>
            </a:r>
            <a:r>
              <a:rPr lang="en-US" dirty="0" err="1"/>
              <a:t>zastupitelských</a:t>
            </a:r>
            <a:r>
              <a:rPr lang="en-US" dirty="0"/>
              <a:t> </a:t>
            </a:r>
            <a:r>
              <a:rPr lang="en-US" dirty="0" err="1"/>
              <a:t>misí</a:t>
            </a:r>
            <a:r>
              <a:rPr lang="en-US" dirty="0"/>
              <a:t> </a:t>
            </a:r>
            <a:r>
              <a:rPr lang="en-US" dirty="0" err="1"/>
              <a:t>cizích</a:t>
            </a:r>
            <a:r>
              <a:rPr lang="en-US" dirty="0"/>
              <a:t> </a:t>
            </a:r>
            <a:r>
              <a:rPr lang="en-US" dirty="0" err="1"/>
              <a:t>států</a:t>
            </a:r>
            <a:r>
              <a:rPr lang="en-US" dirty="0"/>
              <a:t> (</a:t>
            </a:r>
            <a:r>
              <a:rPr lang="en-US" dirty="0" err="1"/>
              <a:t>velvyslanci</a:t>
            </a:r>
            <a:r>
              <a:rPr lang="en-US" dirty="0"/>
              <a:t>, </a:t>
            </a:r>
            <a:r>
              <a:rPr lang="en-US" dirty="0" err="1"/>
              <a:t>vyslanci</a:t>
            </a:r>
            <a:r>
              <a:rPr lang="en-US" dirty="0"/>
              <a:t> a </a:t>
            </a:r>
            <a:r>
              <a:rPr lang="en-US" dirty="0" err="1"/>
              <a:t>nunciové</a:t>
            </a:r>
            <a:r>
              <a:rPr lang="en-US" dirty="0"/>
              <a:t>) a </a:t>
            </a:r>
            <a:r>
              <a:rPr lang="en-US" dirty="0" err="1"/>
              <a:t>další</a:t>
            </a:r>
            <a:r>
              <a:rPr lang="en-US" dirty="0"/>
              <a:t>, do </a:t>
            </a:r>
            <a:r>
              <a:rPr lang="en-US" dirty="0" err="1"/>
              <a:t>toho</a:t>
            </a:r>
            <a:r>
              <a:rPr lang="en-US" dirty="0"/>
              <a:t> </a:t>
            </a:r>
            <a:r>
              <a:rPr lang="en-US" dirty="0" err="1"/>
              <a:t>kterého</a:t>
            </a:r>
            <a:r>
              <a:rPr lang="en-US" dirty="0"/>
              <a:t> </a:t>
            </a:r>
            <a:r>
              <a:rPr lang="en-US" dirty="0" err="1"/>
              <a:t>státu</a:t>
            </a:r>
            <a:r>
              <a:rPr lang="en-US" dirty="0"/>
              <a:t> </a:t>
            </a:r>
            <a:r>
              <a:rPr lang="en-US" dirty="0" err="1"/>
              <a:t>vyslaný</a:t>
            </a:r>
            <a:r>
              <a:rPr lang="en-US" dirty="0"/>
              <a:t> </a:t>
            </a:r>
            <a:r>
              <a:rPr lang="en-US" dirty="0" err="1"/>
              <a:t>diplomatický</a:t>
            </a:r>
            <a:r>
              <a:rPr lang="en-US" dirty="0"/>
              <a:t> </a:t>
            </a:r>
            <a:r>
              <a:rPr lang="en-US" dirty="0" err="1"/>
              <a:t>personál</a:t>
            </a:r>
            <a:r>
              <a:rPr lang="en-US" dirty="0"/>
              <a:t>, </a:t>
            </a:r>
            <a:r>
              <a:rPr lang="en-US" dirty="0" err="1"/>
              <a:t>který</a:t>
            </a:r>
            <a:r>
              <a:rPr lang="en-US" dirty="0"/>
              <a:t> </a:t>
            </a:r>
            <a:r>
              <a:rPr lang="en-US" dirty="0" err="1"/>
              <a:t>jako</a:t>
            </a:r>
            <a:r>
              <a:rPr lang="en-US" dirty="0"/>
              <a:t> </a:t>
            </a:r>
            <a:r>
              <a:rPr lang="en-US" dirty="0" err="1"/>
              <a:t>takový</a:t>
            </a:r>
            <a:r>
              <a:rPr lang="en-US" dirty="0"/>
              <a:t> je </a:t>
            </a:r>
            <a:r>
              <a:rPr lang="en-US" dirty="0" err="1"/>
              <a:t>popsán</a:t>
            </a:r>
            <a:r>
              <a:rPr lang="en-US" dirty="0"/>
              <a:t> </a:t>
            </a:r>
            <a:r>
              <a:rPr lang="en-US" dirty="0" err="1"/>
              <a:t>ve</a:t>
            </a:r>
            <a:r>
              <a:rPr lang="en-US" dirty="0"/>
              <a:t> </a:t>
            </a:r>
            <a:r>
              <a:rPr lang="en-US" dirty="0" err="1"/>
              <a:t>Vídeňské</a:t>
            </a:r>
            <a:r>
              <a:rPr lang="en-US" dirty="0"/>
              <a:t> </a:t>
            </a:r>
            <a:r>
              <a:rPr lang="en-US" dirty="0" err="1"/>
              <a:t>úmluvě</a:t>
            </a:r>
            <a:r>
              <a:rPr lang="en-US" dirty="0"/>
              <a:t> o </a:t>
            </a:r>
            <a:r>
              <a:rPr lang="en-US" dirty="0" err="1"/>
              <a:t>diplomatických</a:t>
            </a:r>
            <a:r>
              <a:rPr lang="en-US" dirty="0"/>
              <a:t> </a:t>
            </a:r>
            <a:r>
              <a:rPr lang="en-US" dirty="0" err="1"/>
              <a:t>stycích</a:t>
            </a:r>
            <a:r>
              <a:rPr lang="en-US" dirty="0"/>
              <a:t> z </a:t>
            </a:r>
            <a:r>
              <a:rPr lang="en-US" dirty="0" err="1"/>
              <a:t>roku</a:t>
            </a:r>
            <a:r>
              <a:rPr lang="en-US" dirty="0"/>
              <a:t> 1961.</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96520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Ústavní</a:t>
            </a:r>
            <a:r>
              <a:rPr lang="en-US" dirty="0"/>
              <a:t>  </a:t>
            </a:r>
            <a:r>
              <a:rPr lang="en-US" dirty="0" err="1"/>
              <a:t>uspořádání</a:t>
            </a:r>
            <a:endParaRPr lang="en-US" dirty="0"/>
          </a:p>
        </p:txBody>
      </p:sp>
      <p:sp>
        <p:nvSpPr>
          <p:cNvPr id="5" name="Text Placeholder 4"/>
          <p:cNvSpPr>
            <a:spLocks noGrp="1"/>
          </p:cNvSpPr>
          <p:nvPr>
            <p:ph type="body" idx="1"/>
          </p:nvPr>
        </p:nvSpPr>
        <p:spPr/>
        <p:txBody>
          <a:bodyPr/>
          <a:lstStyle/>
          <a:p>
            <a:pPr algn="ctr"/>
            <a:r>
              <a:rPr lang="en-US" dirty="0" err="1"/>
              <a:t>České</a:t>
            </a:r>
            <a:r>
              <a:rPr lang="en-US" dirty="0"/>
              <a:t> </a:t>
            </a:r>
            <a:r>
              <a:rPr lang="en-US" dirty="0" err="1"/>
              <a:t>republiky</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32632725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Občanství</a:t>
            </a:r>
            <a:r>
              <a:rPr lang="en-US" dirty="0"/>
              <a:t> </a:t>
            </a:r>
            <a:r>
              <a:rPr lang="en-US" dirty="0" err="1"/>
              <a:t>diplomatů</a:t>
            </a:r>
            <a:endParaRPr lang="en-US" dirty="0"/>
          </a:p>
        </p:txBody>
      </p:sp>
      <p:sp>
        <p:nvSpPr>
          <p:cNvPr id="3" name="Content Placeholder 2"/>
          <p:cNvSpPr>
            <a:spLocks noGrp="1"/>
          </p:cNvSpPr>
          <p:nvPr>
            <p:ph idx="1"/>
          </p:nvPr>
        </p:nvSpPr>
        <p:spPr/>
        <p:txBody>
          <a:bodyPr>
            <a:normAutofit/>
          </a:bodyPr>
          <a:lstStyle/>
          <a:p>
            <a:r>
              <a:rPr lang="en-US" dirty="0" err="1"/>
              <a:t>Členové</a:t>
            </a:r>
            <a:r>
              <a:rPr lang="en-US" dirty="0"/>
              <a:t> </a:t>
            </a:r>
            <a:r>
              <a:rPr lang="en-US" dirty="0" err="1"/>
              <a:t>diplomatického</a:t>
            </a:r>
            <a:r>
              <a:rPr lang="en-US" dirty="0"/>
              <a:t> </a:t>
            </a:r>
            <a:r>
              <a:rPr lang="en-US" dirty="0" err="1"/>
              <a:t>personálu</a:t>
            </a:r>
            <a:r>
              <a:rPr lang="en-US" dirty="0"/>
              <a:t> </a:t>
            </a:r>
            <a:r>
              <a:rPr lang="en-US" dirty="0" err="1"/>
              <a:t>mise</a:t>
            </a:r>
            <a:r>
              <a:rPr lang="en-US" dirty="0"/>
              <a:t> </a:t>
            </a:r>
            <a:r>
              <a:rPr lang="en-US" dirty="0" err="1"/>
              <a:t>mají</a:t>
            </a:r>
            <a:r>
              <a:rPr lang="en-US" dirty="0"/>
              <a:t> </a:t>
            </a:r>
            <a:r>
              <a:rPr lang="en-US" dirty="0" err="1"/>
              <a:t>být</a:t>
            </a:r>
            <a:r>
              <a:rPr lang="en-US" dirty="0"/>
              <a:t> v </a:t>
            </a:r>
            <a:r>
              <a:rPr lang="en-US" dirty="0" err="1"/>
              <a:t>zásadě</a:t>
            </a:r>
            <a:r>
              <a:rPr lang="en-US" dirty="0"/>
              <a:t> </a:t>
            </a:r>
            <a:r>
              <a:rPr lang="en-US" dirty="0" err="1"/>
              <a:t>občany</a:t>
            </a:r>
            <a:r>
              <a:rPr lang="en-US" dirty="0"/>
              <a:t> </a:t>
            </a:r>
            <a:r>
              <a:rPr lang="en-US" dirty="0" err="1"/>
              <a:t>vysílajícího</a:t>
            </a:r>
            <a:r>
              <a:rPr lang="en-US" dirty="0"/>
              <a:t> </a:t>
            </a:r>
            <a:r>
              <a:rPr lang="en-US" dirty="0" err="1"/>
              <a:t>státu</a:t>
            </a:r>
            <a:r>
              <a:rPr lang="en-US" dirty="0"/>
              <a:t>.</a:t>
            </a:r>
          </a:p>
          <a:p>
            <a:endParaRPr lang="en-US" dirty="0"/>
          </a:p>
          <a:p>
            <a:r>
              <a:rPr lang="en-US" dirty="0" err="1"/>
              <a:t>Členové</a:t>
            </a:r>
            <a:r>
              <a:rPr lang="en-US" dirty="0"/>
              <a:t> </a:t>
            </a:r>
            <a:r>
              <a:rPr lang="en-US" dirty="0" err="1"/>
              <a:t>diplomatického</a:t>
            </a:r>
            <a:r>
              <a:rPr lang="en-US" dirty="0"/>
              <a:t> </a:t>
            </a:r>
            <a:r>
              <a:rPr lang="en-US" dirty="0" err="1"/>
              <a:t>personálu</a:t>
            </a:r>
            <a:r>
              <a:rPr lang="en-US" dirty="0"/>
              <a:t> </a:t>
            </a:r>
            <a:r>
              <a:rPr lang="en-US" dirty="0" err="1"/>
              <a:t>mise</a:t>
            </a:r>
            <a:r>
              <a:rPr lang="en-US" dirty="0"/>
              <a:t> </a:t>
            </a:r>
            <a:r>
              <a:rPr lang="en-US" dirty="0" err="1"/>
              <a:t>nesmějí</a:t>
            </a:r>
            <a:r>
              <a:rPr lang="en-US" dirty="0"/>
              <a:t> </a:t>
            </a:r>
            <a:r>
              <a:rPr lang="en-US" dirty="0" err="1"/>
              <a:t>být</a:t>
            </a:r>
            <a:r>
              <a:rPr lang="en-US" dirty="0"/>
              <a:t> </a:t>
            </a:r>
            <a:r>
              <a:rPr lang="en-US" dirty="0" err="1"/>
              <a:t>jmenováni</a:t>
            </a:r>
            <a:r>
              <a:rPr lang="en-US" dirty="0"/>
              <a:t> z </a:t>
            </a:r>
            <a:r>
              <a:rPr lang="en-US" dirty="0" err="1"/>
              <a:t>řad</a:t>
            </a:r>
            <a:r>
              <a:rPr lang="en-US" dirty="0"/>
              <a:t> </a:t>
            </a:r>
            <a:r>
              <a:rPr lang="en-US" dirty="0" err="1"/>
              <a:t>občanů</a:t>
            </a:r>
            <a:r>
              <a:rPr lang="en-US" dirty="0"/>
              <a:t> </a:t>
            </a:r>
            <a:r>
              <a:rPr lang="en-US" dirty="0" err="1"/>
              <a:t>přijímajícího</a:t>
            </a:r>
            <a:r>
              <a:rPr lang="en-US" dirty="0"/>
              <a:t> </a:t>
            </a:r>
            <a:r>
              <a:rPr lang="en-US" dirty="0" err="1"/>
              <a:t>státu</a:t>
            </a:r>
            <a:r>
              <a:rPr lang="en-US" dirty="0"/>
              <a:t>, s </a:t>
            </a:r>
            <a:r>
              <a:rPr lang="en-US" dirty="0" err="1"/>
              <a:t>výjimkou</a:t>
            </a:r>
            <a:r>
              <a:rPr lang="en-US" dirty="0"/>
              <a:t>, </a:t>
            </a:r>
            <a:r>
              <a:rPr lang="en-US" dirty="0" err="1"/>
              <a:t>kdy</a:t>
            </a:r>
            <a:r>
              <a:rPr lang="en-US" dirty="0"/>
              <a:t> k </a:t>
            </a:r>
            <a:r>
              <a:rPr lang="en-US" dirty="0" err="1"/>
              <a:t>tomu</a:t>
            </a:r>
            <a:r>
              <a:rPr lang="en-US" dirty="0"/>
              <a:t> </a:t>
            </a:r>
            <a:r>
              <a:rPr lang="en-US" dirty="0" err="1"/>
              <a:t>tento</a:t>
            </a:r>
            <a:r>
              <a:rPr lang="en-US" dirty="0"/>
              <a:t> </a:t>
            </a:r>
            <a:r>
              <a:rPr lang="en-US" dirty="0" err="1"/>
              <a:t>stát</a:t>
            </a:r>
            <a:r>
              <a:rPr lang="en-US" dirty="0"/>
              <a:t> </a:t>
            </a:r>
            <a:r>
              <a:rPr lang="en-US" dirty="0" err="1"/>
              <a:t>dá</a:t>
            </a:r>
            <a:r>
              <a:rPr lang="en-US" dirty="0"/>
              <a:t> </a:t>
            </a:r>
            <a:r>
              <a:rPr lang="en-US" dirty="0" err="1"/>
              <a:t>souhlas</a:t>
            </a:r>
            <a:r>
              <a:rPr lang="en-US" dirty="0"/>
              <a:t>, </a:t>
            </a:r>
            <a:r>
              <a:rPr lang="en-US" dirty="0" err="1"/>
              <a:t>jenž</a:t>
            </a:r>
            <a:r>
              <a:rPr lang="en-US" dirty="0"/>
              <a:t> </a:t>
            </a:r>
            <a:r>
              <a:rPr lang="en-US" dirty="0" err="1"/>
              <a:t>může</a:t>
            </a:r>
            <a:r>
              <a:rPr lang="en-US" dirty="0"/>
              <a:t> </a:t>
            </a:r>
            <a:r>
              <a:rPr lang="en-US" dirty="0" err="1"/>
              <a:t>být</a:t>
            </a:r>
            <a:r>
              <a:rPr lang="en-US" dirty="0"/>
              <a:t> </a:t>
            </a:r>
            <a:r>
              <a:rPr lang="en-US" dirty="0" err="1"/>
              <a:t>kdykoliv</a:t>
            </a:r>
            <a:r>
              <a:rPr lang="en-US" dirty="0"/>
              <a:t> </a:t>
            </a:r>
            <a:r>
              <a:rPr lang="en-US" dirty="0" err="1"/>
              <a:t>odvolán</a:t>
            </a:r>
            <a:r>
              <a:rPr lang="en-US" dirty="0"/>
              <a:t>.</a:t>
            </a:r>
          </a:p>
          <a:p>
            <a:endParaRPr lang="en-US" dirty="0"/>
          </a:p>
          <a:p>
            <a:r>
              <a:rPr lang="en-US" dirty="0" err="1"/>
              <a:t>Přijímající</a:t>
            </a:r>
            <a:r>
              <a:rPr lang="en-US" dirty="0"/>
              <a:t> </a:t>
            </a:r>
            <a:r>
              <a:rPr lang="en-US" dirty="0" err="1"/>
              <a:t>stát</a:t>
            </a:r>
            <a:r>
              <a:rPr lang="en-US" dirty="0"/>
              <a:t> </a:t>
            </a:r>
            <a:r>
              <a:rPr lang="en-US" dirty="0" err="1"/>
              <a:t>si</a:t>
            </a:r>
            <a:r>
              <a:rPr lang="en-US" dirty="0"/>
              <a:t> </a:t>
            </a:r>
            <a:r>
              <a:rPr lang="en-US" dirty="0" err="1"/>
              <a:t>může</a:t>
            </a:r>
            <a:r>
              <a:rPr lang="en-US" dirty="0"/>
              <a:t> </a:t>
            </a:r>
            <a:r>
              <a:rPr lang="en-US" dirty="0" err="1"/>
              <a:t>vyhradit</a:t>
            </a:r>
            <a:r>
              <a:rPr lang="en-US" dirty="0"/>
              <a:t> </a:t>
            </a:r>
            <a:r>
              <a:rPr lang="en-US" dirty="0" err="1"/>
              <a:t>totéž</a:t>
            </a:r>
            <a:r>
              <a:rPr lang="en-US" dirty="0"/>
              <a:t> </a:t>
            </a:r>
            <a:r>
              <a:rPr lang="en-US" dirty="0" err="1"/>
              <a:t>právo</a:t>
            </a:r>
            <a:r>
              <a:rPr lang="en-US" dirty="0"/>
              <a:t> </a:t>
            </a:r>
            <a:r>
              <a:rPr lang="en-US" dirty="0" err="1"/>
              <a:t>ve</a:t>
            </a:r>
            <a:r>
              <a:rPr lang="en-US" dirty="0"/>
              <a:t> </a:t>
            </a:r>
            <a:r>
              <a:rPr lang="en-US" dirty="0" err="1"/>
              <a:t>vztahu</a:t>
            </a:r>
            <a:r>
              <a:rPr lang="en-US" dirty="0"/>
              <a:t> k </a:t>
            </a:r>
            <a:r>
              <a:rPr lang="en-US" dirty="0" err="1"/>
              <a:t>občanům</a:t>
            </a:r>
            <a:r>
              <a:rPr lang="en-US" dirty="0"/>
              <a:t> </a:t>
            </a:r>
            <a:r>
              <a:rPr lang="en-US" dirty="0" err="1"/>
              <a:t>třetího</a:t>
            </a:r>
            <a:r>
              <a:rPr lang="en-US" dirty="0"/>
              <a:t> </a:t>
            </a:r>
            <a:r>
              <a:rPr lang="en-US" dirty="0" err="1"/>
              <a:t>státu</a:t>
            </a:r>
            <a:r>
              <a:rPr lang="en-US" dirty="0"/>
              <a:t>, </a:t>
            </a:r>
            <a:r>
              <a:rPr lang="en-US" dirty="0" err="1"/>
              <a:t>kteří</a:t>
            </a:r>
            <a:r>
              <a:rPr lang="en-US" dirty="0"/>
              <a:t> </a:t>
            </a:r>
            <a:r>
              <a:rPr lang="en-US" dirty="0" err="1"/>
              <a:t>zároveň</a:t>
            </a:r>
            <a:r>
              <a:rPr lang="en-US" dirty="0"/>
              <a:t> </a:t>
            </a:r>
            <a:r>
              <a:rPr lang="en-US" dirty="0" err="1"/>
              <a:t>nejsou</a:t>
            </a:r>
            <a:r>
              <a:rPr lang="en-US" dirty="0"/>
              <a:t> </a:t>
            </a:r>
            <a:r>
              <a:rPr lang="en-US" dirty="0" err="1"/>
              <a:t>občany</a:t>
            </a:r>
            <a:r>
              <a:rPr lang="en-US" dirty="0"/>
              <a:t> </a:t>
            </a:r>
            <a:r>
              <a:rPr lang="en-US" dirty="0" err="1"/>
              <a:t>vysílajícího</a:t>
            </a:r>
            <a:r>
              <a:rPr lang="en-US" dirty="0"/>
              <a:t> </a:t>
            </a:r>
            <a:r>
              <a:rPr lang="en-US" dirty="0" err="1"/>
              <a:t>státu</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6093065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Persona non grata</a:t>
            </a:r>
          </a:p>
        </p:txBody>
      </p:sp>
      <p:sp>
        <p:nvSpPr>
          <p:cNvPr id="3" name="Content Placeholder 2"/>
          <p:cNvSpPr>
            <a:spLocks noGrp="1"/>
          </p:cNvSpPr>
          <p:nvPr>
            <p:ph idx="1"/>
          </p:nvPr>
        </p:nvSpPr>
        <p:spPr/>
        <p:txBody>
          <a:bodyPr>
            <a:normAutofit fontScale="92500" lnSpcReduction="10000"/>
          </a:bodyPr>
          <a:lstStyle/>
          <a:p>
            <a:endParaRPr lang="en-US" dirty="0"/>
          </a:p>
          <a:p>
            <a:r>
              <a:rPr lang="en-US" dirty="0" err="1"/>
              <a:t>Přijímající</a:t>
            </a:r>
            <a:r>
              <a:rPr lang="en-US" dirty="0"/>
              <a:t> </a:t>
            </a:r>
            <a:r>
              <a:rPr lang="en-US" dirty="0" err="1"/>
              <a:t>stát</a:t>
            </a:r>
            <a:r>
              <a:rPr lang="en-US" dirty="0"/>
              <a:t> </a:t>
            </a:r>
            <a:r>
              <a:rPr lang="en-US" dirty="0" err="1"/>
              <a:t>může</a:t>
            </a:r>
            <a:r>
              <a:rPr lang="en-US" dirty="0"/>
              <a:t> </a:t>
            </a:r>
            <a:r>
              <a:rPr lang="en-US" dirty="0" err="1"/>
              <a:t>kdykoliv</a:t>
            </a:r>
            <a:r>
              <a:rPr lang="en-US" dirty="0"/>
              <a:t> a </a:t>
            </a:r>
            <a:r>
              <a:rPr lang="en-US" dirty="0" err="1"/>
              <a:t>bez</a:t>
            </a:r>
            <a:r>
              <a:rPr lang="en-US" dirty="0"/>
              <a:t> </a:t>
            </a:r>
            <a:r>
              <a:rPr lang="en-US" dirty="0" err="1"/>
              <a:t>povinnosti</a:t>
            </a:r>
            <a:r>
              <a:rPr lang="en-US" dirty="0"/>
              <a:t> </a:t>
            </a:r>
            <a:r>
              <a:rPr lang="en-US" dirty="0" err="1"/>
              <a:t>uvést</a:t>
            </a:r>
            <a:r>
              <a:rPr lang="en-US" dirty="0"/>
              <a:t> </a:t>
            </a:r>
            <a:r>
              <a:rPr lang="en-US" dirty="0" err="1"/>
              <a:t>důvody</a:t>
            </a:r>
            <a:r>
              <a:rPr lang="en-US" dirty="0"/>
              <a:t> pro </a:t>
            </a:r>
            <a:r>
              <a:rPr lang="en-US" dirty="0" err="1"/>
              <a:t>své</a:t>
            </a:r>
            <a:r>
              <a:rPr lang="en-US" dirty="0"/>
              <a:t> </a:t>
            </a:r>
            <a:r>
              <a:rPr lang="en-US" dirty="0" err="1"/>
              <a:t>rozhodnutí</a:t>
            </a:r>
            <a:r>
              <a:rPr lang="en-US" dirty="0"/>
              <a:t> </a:t>
            </a:r>
            <a:r>
              <a:rPr lang="en-US" dirty="0" err="1"/>
              <a:t>oznámit</a:t>
            </a:r>
            <a:r>
              <a:rPr lang="en-US" dirty="0"/>
              <a:t> </a:t>
            </a:r>
            <a:r>
              <a:rPr lang="en-US" dirty="0" err="1"/>
              <a:t>vysílajícímu</a:t>
            </a:r>
            <a:r>
              <a:rPr lang="en-US" dirty="0"/>
              <a:t> </a:t>
            </a:r>
            <a:r>
              <a:rPr lang="en-US" dirty="0" err="1"/>
              <a:t>státu</a:t>
            </a:r>
            <a:r>
              <a:rPr lang="en-US" dirty="0"/>
              <a:t>, </a:t>
            </a:r>
            <a:r>
              <a:rPr lang="en-US" dirty="0" err="1"/>
              <a:t>že</a:t>
            </a:r>
            <a:r>
              <a:rPr lang="en-US" dirty="0"/>
              <a:t> </a:t>
            </a:r>
            <a:r>
              <a:rPr lang="en-US" dirty="0" err="1"/>
              <a:t>šéf</a:t>
            </a:r>
            <a:r>
              <a:rPr lang="en-US" dirty="0"/>
              <a:t> </a:t>
            </a:r>
            <a:r>
              <a:rPr lang="en-US" dirty="0" err="1"/>
              <a:t>mise</a:t>
            </a:r>
            <a:r>
              <a:rPr lang="en-US" dirty="0"/>
              <a:t> </a:t>
            </a:r>
            <a:r>
              <a:rPr lang="en-US" dirty="0" err="1"/>
              <a:t>nebo</a:t>
            </a:r>
            <a:r>
              <a:rPr lang="en-US" dirty="0"/>
              <a:t> </a:t>
            </a:r>
            <a:r>
              <a:rPr lang="en-US" dirty="0" err="1"/>
              <a:t>kterýkoliv</a:t>
            </a:r>
            <a:r>
              <a:rPr lang="en-US" dirty="0"/>
              <a:t> </a:t>
            </a:r>
            <a:r>
              <a:rPr lang="en-US" dirty="0" err="1"/>
              <a:t>člen</a:t>
            </a:r>
            <a:r>
              <a:rPr lang="en-US" dirty="0"/>
              <a:t> </a:t>
            </a:r>
            <a:r>
              <a:rPr lang="en-US" dirty="0" err="1"/>
              <a:t>diplomatického</a:t>
            </a:r>
            <a:r>
              <a:rPr lang="en-US" dirty="0"/>
              <a:t> </a:t>
            </a:r>
            <a:r>
              <a:rPr lang="en-US" dirty="0" err="1"/>
              <a:t>personálu</a:t>
            </a:r>
            <a:r>
              <a:rPr lang="en-US" dirty="0"/>
              <a:t> </a:t>
            </a:r>
            <a:r>
              <a:rPr lang="en-US" dirty="0" err="1"/>
              <a:t>mise</a:t>
            </a:r>
            <a:r>
              <a:rPr lang="en-US" dirty="0"/>
              <a:t> je persona non grata </a:t>
            </a:r>
            <a:r>
              <a:rPr lang="en-US" dirty="0" err="1"/>
              <a:t>anebo</a:t>
            </a:r>
            <a:r>
              <a:rPr lang="en-US" dirty="0"/>
              <a:t> </a:t>
            </a:r>
            <a:r>
              <a:rPr lang="en-US" dirty="0" err="1"/>
              <a:t>že</a:t>
            </a:r>
            <a:r>
              <a:rPr lang="en-US" dirty="0"/>
              <a:t> </a:t>
            </a:r>
            <a:r>
              <a:rPr lang="en-US" dirty="0" err="1"/>
              <a:t>kterýkoliv</a:t>
            </a:r>
            <a:r>
              <a:rPr lang="en-US" dirty="0"/>
              <a:t> </a:t>
            </a:r>
            <a:r>
              <a:rPr lang="en-US" dirty="0" err="1"/>
              <a:t>jiný</a:t>
            </a:r>
            <a:r>
              <a:rPr lang="en-US" dirty="0"/>
              <a:t> </a:t>
            </a:r>
            <a:r>
              <a:rPr lang="en-US" dirty="0" err="1"/>
              <a:t>člen</a:t>
            </a:r>
            <a:r>
              <a:rPr lang="en-US" dirty="0"/>
              <a:t> </a:t>
            </a:r>
            <a:r>
              <a:rPr lang="en-US" dirty="0" err="1"/>
              <a:t>personálu</a:t>
            </a:r>
            <a:r>
              <a:rPr lang="en-US" dirty="0"/>
              <a:t> </a:t>
            </a:r>
            <a:r>
              <a:rPr lang="en-US" dirty="0" err="1"/>
              <a:t>mise</a:t>
            </a:r>
            <a:r>
              <a:rPr lang="en-US" dirty="0"/>
              <a:t> je </a:t>
            </a:r>
            <a:r>
              <a:rPr lang="en-US" dirty="0" err="1"/>
              <a:t>nepřijatelný</a:t>
            </a:r>
            <a:r>
              <a:rPr lang="en-US" dirty="0"/>
              <a:t>. V </a:t>
            </a:r>
            <a:r>
              <a:rPr lang="en-US" dirty="0" err="1"/>
              <a:t>takovém</a:t>
            </a:r>
            <a:r>
              <a:rPr lang="en-US" dirty="0"/>
              <a:t> </a:t>
            </a:r>
            <a:r>
              <a:rPr lang="en-US" dirty="0" err="1"/>
              <a:t>případě</a:t>
            </a:r>
            <a:r>
              <a:rPr lang="en-US" dirty="0"/>
              <a:t> </a:t>
            </a:r>
            <a:r>
              <a:rPr lang="en-US" dirty="0" err="1"/>
              <a:t>vysílající</a:t>
            </a:r>
            <a:r>
              <a:rPr lang="en-US" dirty="0"/>
              <a:t> </a:t>
            </a:r>
            <a:r>
              <a:rPr lang="en-US" dirty="0" err="1"/>
              <a:t>stát</a:t>
            </a:r>
            <a:r>
              <a:rPr lang="en-US" dirty="0"/>
              <a:t> </a:t>
            </a:r>
            <a:r>
              <a:rPr lang="en-US" dirty="0" err="1"/>
              <a:t>podle</a:t>
            </a:r>
            <a:r>
              <a:rPr lang="en-US" dirty="0"/>
              <a:t> </a:t>
            </a:r>
            <a:r>
              <a:rPr lang="en-US" dirty="0" err="1"/>
              <a:t>okolností</a:t>
            </a:r>
            <a:r>
              <a:rPr lang="en-US" dirty="0"/>
              <a:t> </a:t>
            </a:r>
            <a:r>
              <a:rPr lang="en-US" dirty="0" err="1"/>
              <a:t>buď</a:t>
            </a:r>
            <a:r>
              <a:rPr lang="en-US" dirty="0"/>
              <a:t> </a:t>
            </a:r>
            <a:r>
              <a:rPr lang="en-US" dirty="0" err="1"/>
              <a:t>odvolá</a:t>
            </a:r>
            <a:r>
              <a:rPr lang="en-US" dirty="0"/>
              <a:t> </a:t>
            </a:r>
            <a:r>
              <a:rPr lang="en-US" dirty="0" err="1"/>
              <a:t>tuto</a:t>
            </a:r>
            <a:r>
              <a:rPr lang="en-US" dirty="0"/>
              <a:t> </a:t>
            </a:r>
            <a:r>
              <a:rPr lang="en-US" dirty="0" err="1"/>
              <a:t>osobu</a:t>
            </a:r>
            <a:r>
              <a:rPr lang="en-US" dirty="0"/>
              <a:t> </a:t>
            </a:r>
            <a:r>
              <a:rPr lang="en-US" dirty="0" err="1"/>
              <a:t>anebo</a:t>
            </a:r>
            <a:r>
              <a:rPr lang="en-US" dirty="0"/>
              <a:t> </a:t>
            </a:r>
            <a:r>
              <a:rPr lang="en-US" dirty="0" err="1"/>
              <a:t>ukončí</a:t>
            </a:r>
            <a:r>
              <a:rPr lang="en-US" dirty="0"/>
              <a:t> </a:t>
            </a:r>
            <a:r>
              <a:rPr lang="en-US" dirty="0" err="1"/>
              <a:t>její</a:t>
            </a:r>
            <a:r>
              <a:rPr lang="en-US" dirty="0"/>
              <a:t> </a:t>
            </a:r>
            <a:r>
              <a:rPr lang="en-US" dirty="0" err="1"/>
              <a:t>funkce</a:t>
            </a:r>
            <a:r>
              <a:rPr lang="en-US" dirty="0"/>
              <a:t> </a:t>
            </a:r>
            <a:r>
              <a:rPr lang="en-US" dirty="0" err="1"/>
              <a:t>na</a:t>
            </a:r>
            <a:r>
              <a:rPr lang="en-US" dirty="0"/>
              <a:t> </a:t>
            </a:r>
            <a:r>
              <a:rPr lang="en-US" dirty="0" err="1"/>
              <a:t>misi</a:t>
            </a:r>
            <a:r>
              <a:rPr lang="en-US" dirty="0"/>
              <a:t>.</a:t>
            </a:r>
          </a:p>
          <a:p>
            <a:r>
              <a:rPr lang="en-US" dirty="0"/>
              <a:t> </a:t>
            </a:r>
            <a:r>
              <a:rPr lang="en-US" dirty="0" err="1"/>
              <a:t>Osoba</a:t>
            </a:r>
            <a:r>
              <a:rPr lang="en-US" dirty="0"/>
              <a:t> </a:t>
            </a:r>
            <a:r>
              <a:rPr lang="en-US" dirty="0" err="1"/>
              <a:t>může</a:t>
            </a:r>
            <a:r>
              <a:rPr lang="en-US" dirty="0"/>
              <a:t> </a:t>
            </a:r>
            <a:r>
              <a:rPr lang="en-US" dirty="0" err="1"/>
              <a:t>být</a:t>
            </a:r>
            <a:r>
              <a:rPr lang="en-US" dirty="0"/>
              <a:t> </a:t>
            </a:r>
            <a:r>
              <a:rPr lang="en-US" dirty="0" err="1"/>
              <a:t>prohlášena</a:t>
            </a:r>
            <a:r>
              <a:rPr lang="en-US" dirty="0"/>
              <a:t> </a:t>
            </a:r>
            <a:r>
              <a:rPr lang="en-US" dirty="0" err="1"/>
              <a:t>za</a:t>
            </a:r>
            <a:r>
              <a:rPr lang="en-US" dirty="0"/>
              <a:t> non grata </a:t>
            </a:r>
            <a:r>
              <a:rPr lang="en-US" dirty="0" err="1"/>
              <a:t>nebo</a:t>
            </a:r>
            <a:r>
              <a:rPr lang="en-US" dirty="0"/>
              <a:t> </a:t>
            </a:r>
            <a:r>
              <a:rPr lang="en-US" dirty="0" err="1"/>
              <a:t>za</a:t>
            </a:r>
            <a:r>
              <a:rPr lang="en-US" dirty="0"/>
              <a:t> </a:t>
            </a:r>
            <a:r>
              <a:rPr lang="en-US" dirty="0" err="1"/>
              <a:t>nepřijatelnou</a:t>
            </a:r>
            <a:r>
              <a:rPr lang="en-US" dirty="0"/>
              <a:t> </a:t>
            </a:r>
            <a:r>
              <a:rPr lang="en-US" dirty="0" err="1"/>
              <a:t>předtím</a:t>
            </a:r>
            <a:r>
              <a:rPr lang="en-US" dirty="0"/>
              <a:t>, </a:t>
            </a:r>
            <a:r>
              <a:rPr lang="en-US" dirty="0" err="1"/>
              <a:t>než</a:t>
            </a:r>
            <a:r>
              <a:rPr lang="en-US" dirty="0"/>
              <a:t> </a:t>
            </a:r>
            <a:r>
              <a:rPr lang="en-US" dirty="0" err="1"/>
              <a:t>vstoupila</a:t>
            </a:r>
            <a:r>
              <a:rPr lang="en-US" dirty="0"/>
              <a:t> </a:t>
            </a:r>
            <a:r>
              <a:rPr lang="en-US" dirty="0" err="1"/>
              <a:t>na</a:t>
            </a:r>
            <a:r>
              <a:rPr lang="en-US" dirty="0"/>
              <a:t> </a:t>
            </a:r>
            <a:r>
              <a:rPr lang="en-US" dirty="0" err="1"/>
              <a:t>území</a:t>
            </a:r>
            <a:r>
              <a:rPr lang="en-US" dirty="0"/>
              <a:t> </a:t>
            </a:r>
            <a:r>
              <a:rPr lang="en-US" dirty="0" err="1"/>
              <a:t>přijímajícího</a:t>
            </a:r>
            <a:r>
              <a:rPr lang="en-US" dirty="0"/>
              <a:t> </a:t>
            </a:r>
            <a:r>
              <a:rPr lang="en-US" dirty="0" err="1"/>
              <a:t>státu</a:t>
            </a:r>
            <a:r>
              <a:rPr lang="en-US" dirty="0"/>
              <a:t>.</a:t>
            </a:r>
          </a:p>
          <a:p>
            <a:r>
              <a:rPr lang="en-US" dirty="0" err="1"/>
              <a:t>Jestliže</a:t>
            </a:r>
            <a:r>
              <a:rPr lang="en-US" dirty="0"/>
              <a:t> </a:t>
            </a:r>
            <a:r>
              <a:rPr lang="en-US" dirty="0" err="1"/>
              <a:t>vysílající</a:t>
            </a:r>
            <a:r>
              <a:rPr lang="en-US" dirty="0"/>
              <a:t> </a:t>
            </a:r>
            <a:r>
              <a:rPr lang="en-US" dirty="0" err="1"/>
              <a:t>stát</a:t>
            </a:r>
            <a:r>
              <a:rPr lang="en-US" dirty="0"/>
              <a:t> </a:t>
            </a:r>
            <a:r>
              <a:rPr lang="en-US" dirty="0" err="1"/>
              <a:t>odmítne</a:t>
            </a:r>
            <a:r>
              <a:rPr lang="en-US" dirty="0"/>
              <a:t> </a:t>
            </a:r>
            <a:r>
              <a:rPr lang="en-US" dirty="0" err="1"/>
              <a:t>nebo</a:t>
            </a:r>
            <a:r>
              <a:rPr lang="en-US" dirty="0"/>
              <a:t> </a:t>
            </a:r>
            <a:r>
              <a:rPr lang="en-US" dirty="0" err="1"/>
              <a:t>opomine</a:t>
            </a:r>
            <a:r>
              <a:rPr lang="en-US" dirty="0"/>
              <a:t> v </a:t>
            </a:r>
            <a:r>
              <a:rPr lang="en-US" dirty="0" err="1"/>
              <a:t>rozumné</a:t>
            </a:r>
            <a:r>
              <a:rPr lang="en-US" dirty="0"/>
              <a:t> </a:t>
            </a:r>
            <a:r>
              <a:rPr lang="en-US" dirty="0" err="1"/>
              <a:t>době</a:t>
            </a:r>
            <a:r>
              <a:rPr lang="en-US" dirty="0"/>
              <a:t> </a:t>
            </a:r>
            <a:r>
              <a:rPr lang="en-US" dirty="0" err="1"/>
              <a:t>vyhovět</a:t>
            </a:r>
            <a:r>
              <a:rPr lang="en-US" dirty="0"/>
              <a:t> </a:t>
            </a:r>
            <a:r>
              <a:rPr lang="en-US" dirty="0" err="1"/>
              <a:t>povinnosti</a:t>
            </a:r>
            <a:r>
              <a:rPr lang="en-US" dirty="0"/>
              <a:t> </a:t>
            </a:r>
            <a:r>
              <a:rPr lang="en-US" dirty="0" err="1"/>
              <a:t>podle</a:t>
            </a:r>
            <a:r>
              <a:rPr lang="en-US" dirty="0"/>
              <a:t> </a:t>
            </a:r>
            <a:r>
              <a:rPr lang="en-US" dirty="0" err="1"/>
              <a:t>odstavce</a:t>
            </a:r>
            <a:r>
              <a:rPr lang="en-US" dirty="0"/>
              <a:t> 1 </a:t>
            </a:r>
            <a:r>
              <a:rPr lang="en-US" dirty="0" err="1"/>
              <a:t>tohoto</a:t>
            </a:r>
            <a:r>
              <a:rPr lang="en-US" dirty="0"/>
              <a:t> </a:t>
            </a:r>
            <a:r>
              <a:rPr lang="en-US" dirty="0" err="1"/>
              <a:t>článku</a:t>
            </a:r>
            <a:r>
              <a:rPr lang="en-US" dirty="0"/>
              <a:t>, </a:t>
            </a:r>
            <a:r>
              <a:rPr lang="en-US" dirty="0" err="1"/>
              <a:t>přijímající</a:t>
            </a:r>
            <a:r>
              <a:rPr lang="en-US" dirty="0"/>
              <a:t> </a:t>
            </a:r>
            <a:r>
              <a:rPr lang="en-US" dirty="0" err="1"/>
              <a:t>stát</a:t>
            </a:r>
            <a:r>
              <a:rPr lang="en-US" dirty="0"/>
              <a:t> </a:t>
            </a:r>
            <a:r>
              <a:rPr lang="en-US" dirty="0" err="1"/>
              <a:t>může</a:t>
            </a:r>
            <a:r>
              <a:rPr lang="en-US" dirty="0"/>
              <a:t> </a:t>
            </a:r>
            <a:r>
              <a:rPr lang="en-US" dirty="0" err="1"/>
              <a:t>odmítnout</a:t>
            </a:r>
            <a:r>
              <a:rPr lang="en-US" dirty="0"/>
              <a:t> </a:t>
            </a:r>
            <a:r>
              <a:rPr lang="en-US" dirty="0" err="1"/>
              <a:t>uznat</a:t>
            </a:r>
            <a:r>
              <a:rPr lang="en-US" dirty="0"/>
              <a:t> </a:t>
            </a:r>
            <a:r>
              <a:rPr lang="en-US" dirty="0" err="1"/>
              <a:t>dotyčnou</a:t>
            </a:r>
            <a:r>
              <a:rPr lang="en-US" dirty="0"/>
              <a:t> </a:t>
            </a:r>
            <a:r>
              <a:rPr lang="en-US" dirty="0" err="1"/>
              <a:t>osobu</a:t>
            </a:r>
            <a:r>
              <a:rPr lang="en-US" dirty="0"/>
              <a:t> </a:t>
            </a:r>
            <a:r>
              <a:rPr lang="en-US" dirty="0" err="1"/>
              <a:t>za</a:t>
            </a:r>
            <a:r>
              <a:rPr lang="en-US" dirty="0"/>
              <a:t> </a:t>
            </a:r>
            <a:r>
              <a:rPr lang="en-US" dirty="0" err="1"/>
              <a:t>člena</a:t>
            </a:r>
            <a:r>
              <a:rPr lang="en-US" dirty="0"/>
              <a:t> </a:t>
            </a:r>
            <a:r>
              <a:rPr lang="en-US" dirty="0" err="1"/>
              <a:t>mise</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3842238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dirty="0" err="1"/>
              <a:t>Kdo</a:t>
            </a:r>
            <a:r>
              <a:rPr lang="en-US" dirty="0"/>
              <a:t> </a:t>
            </a:r>
            <a:r>
              <a:rPr lang="en-US" dirty="0" err="1"/>
              <a:t>může</a:t>
            </a:r>
            <a:r>
              <a:rPr lang="en-US" dirty="0"/>
              <a:t> </a:t>
            </a:r>
            <a:r>
              <a:rPr lang="en-US" dirty="0" err="1"/>
              <a:t>být</a:t>
            </a:r>
            <a:r>
              <a:rPr lang="en-US" dirty="0"/>
              <a:t> </a:t>
            </a:r>
            <a:r>
              <a:rPr lang="en-US" dirty="0" err="1"/>
              <a:t>diplomatem</a:t>
            </a:r>
            <a:endParaRPr lang="en-US" dirty="0"/>
          </a:p>
        </p:txBody>
      </p:sp>
      <p:sp>
        <p:nvSpPr>
          <p:cNvPr id="7" name="Text Placeholder 6"/>
          <p:cNvSpPr>
            <a:spLocks noGrp="1"/>
          </p:cNvSpPr>
          <p:nvPr>
            <p:ph type="body" idx="1"/>
          </p:nvPr>
        </p:nvSpPr>
        <p:spPr/>
        <p:txBody>
          <a:bodyPr/>
          <a:lstStyle/>
          <a:p>
            <a:r>
              <a:rPr lang="en-US" dirty="0" err="1"/>
              <a:t>Diplomatické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11120189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Právní</a:t>
            </a:r>
            <a:r>
              <a:rPr lang="en-US" dirty="0"/>
              <a:t> </a:t>
            </a:r>
            <a:r>
              <a:rPr lang="en-US" dirty="0" err="1"/>
              <a:t>předpoklady</a:t>
            </a:r>
            <a:endParaRPr lang="en-US" dirty="0"/>
          </a:p>
        </p:txBody>
      </p:sp>
      <p:sp>
        <p:nvSpPr>
          <p:cNvPr id="3" name="Content Placeholder 2"/>
          <p:cNvSpPr>
            <a:spLocks noGrp="1"/>
          </p:cNvSpPr>
          <p:nvPr>
            <p:ph idx="1"/>
          </p:nvPr>
        </p:nvSpPr>
        <p:spPr/>
        <p:txBody>
          <a:bodyPr/>
          <a:lstStyle/>
          <a:p>
            <a:r>
              <a:rPr lang="en-US" dirty="0"/>
              <a:t>Existence </a:t>
            </a:r>
            <a:r>
              <a:rPr lang="en-US" dirty="0" err="1"/>
              <a:t>služebního</a:t>
            </a:r>
            <a:r>
              <a:rPr lang="en-US" dirty="0"/>
              <a:t> </a:t>
            </a:r>
            <a:r>
              <a:rPr lang="en-US" dirty="0" err="1"/>
              <a:t>poměru</a:t>
            </a:r>
            <a:endParaRPr lang="en-US" dirty="0"/>
          </a:p>
          <a:p>
            <a:r>
              <a:rPr lang="en-US" dirty="0" err="1"/>
              <a:t>Dodržování</a:t>
            </a:r>
            <a:r>
              <a:rPr lang="en-US" dirty="0"/>
              <a:t> </a:t>
            </a:r>
            <a:r>
              <a:rPr lang="en-US" dirty="0" err="1"/>
              <a:t>demokratických</a:t>
            </a:r>
            <a:r>
              <a:rPr lang="en-US" dirty="0"/>
              <a:t> </a:t>
            </a:r>
            <a:r>
              <a:rPr lang="en-US" dirty="0" err="1"/>
              <a:t>zásad</a:t>
            </a:r>
            <a:r>
              <a:rPr lang="en-US" dirty="0"/>
              <a:t> </a:t>
            </a:r>
            <a:r>
              <a:rPr lang="en-US" dirty="0" err="1"/>
              <a:t>ústavního</a:t>
            </a:r>
            <a:r>
              <a:rPr lang="en-US" dirty="0"/>
              <a:t> </a:t>
            </a:r>
            <a:r>
              <a:rPr lang="en-US" dirty="0" err="1"/>
              <a:t>pořádku</a:t>
            </a:r>
            <a:r>
              <a:rPr lang="en-US" dirty="0"/>
              <a:t> a </a:t>
            </a:r>
            <a:r>
              <a:rPr lang="en-US" dirty="0" err="1"/>
              <a:t>řádný</a:t>
            </a:r>
            <a:r>
              <a:rPr lang="en-US" dirty="0"/>
              <a:t> </a:t>
            </a:r>
            <a:r>
              <a:rPr lang="en-US" dirty="0" err="1"/>
              <a:t>výkon</a:t>
            </a:r>
            <a:r>
              <a:rPr lang="en-US" dirty="0"/>
              <a:t> </a:t>
            </a:r>
            <a:r>
              <a:rPr lang="en-US" dirty="0" err="1"/>
              <a:t>státní</a:t>
            </a:r>
            <a:r>
              <a:rPr lang="en-US" dirty="0"/>
              <a:t> </a:t>
            </a:r>
            <a:r>
              <a:rPr lang="en-US" dirty="0" err="1"/>
              <a:t>služby</a:t>
            </a:r>
            <a:endParaRPr lang="en-US" dirty="0"/>
          </a:p>
          <a:p>
            <a:r>
              <a:rPr lang="en-US" dirty="0" err="1"/>
              <a:t>Rozhodnutí</a:t>
            </a:r>
            <a:r>
              <a:rPr lang="en-US" dirty="0"/>
              <a:t> </a:t>
            </a:r>
            <a:r>
              <a:rPr lang="en-US" dirty="0" err="1"/>
              <a:t>služebního</a:t>
            </a:r>
            <a:r>
              <a:rPr lang="en-US" dirty="0"/>
              <a:t> </a:t>
            </a:r>
            <a:r>
              <a:rPr lang="en-US" dirty="0" err="1"/>
              <a:t>úřadu</a:t>
            </a:r>
            <a:r>
              <a:rPr lang="en-US" dirty="0"/>
              <a:t> o </a:t>
            </a:r>
            <a:r>
              <a:rPr lang="en-US" dirty="0" err="1"/>
              <a:t>přijetí</a:t>
            </a:r>
            <a:r>
              <a:rPr lang="en-US" dirty="0"/>
              <a:t> a </a:t>
            </a:r>
            <a:r>
              <a:rPr lang="en-US" dirty="0" err="1"/>
              <a:t>zařazení</a:t>
            </a:r>
            <a:r>
              <a:rPr lang="en-US" dirty="0"/>
              <a:t> </a:t>
            </a:r>
            <a:r>
              <a:rPr lang="en-US" dirty="0" err="1"/>
              <a:t>na</a:t>
            </a:r>
            <a:r>
              <a:rPr lang="en-US" dirty="0"/>
              <a:t> </a:t>
            </a:r>
            <a:r>
              <a:rPr lang="en-US" dirty="0" err="1"/>
              <a:t>služební</a:t>
            </a:r>
            <a:r>
              <a:rPr lang="en-US" dirty="0"/>
              <a:t> </a:t>
            </a:r>
            <a:r>
              <a:rPr lang="en-US" dirty="0" err="1"/>
              <a:t>místo</a:t>
            </a:r>
            <a:r>
              <a:rPr lang="en-US" dirty="0"/>
              <a:t> (</a:t>
            </a:r>
            <a:r>
              <a:rPr lang="en-US" dirty="0" err="1"/>
              <a:t>na</a:t>
            </a:r>
            <a:r>
              <a:rPr lang="en-US" dirty="0"/>
              <a:t> </a:t>
            </a:r>
            <a:r>
              <a:rPr lang="en-US" dirty="0" err="1"/>
              <a:t>přijetí</a:t>
            </a:r>
            <a:r>
              <a:rPr lang="en-US" dirty="0"/>
              <a:t> </a:t>
            </a:r>
            <a:r>
              <a:rPr lang="en-US" dirty="0" err="1"/>
              <a:t>není</a:t>
            </a:r>
            <a:r>
              <a:rPr lang="en-US" dirty="0"/>
              <a:t> </a:t>
            </a:r>
            <a:r>
              <a:rPr lang="en-US" dirty="0" err="1"/>
              <a:t>právní</a:t>
            </a:r>
            <a:r>
              <a:rPr lang="en-US" dirty="0"/>
              <a:t> </a:t>
            </a:r>
            <a:r>
              <a:rPr lang="en-US" dirty="0" err="1"/>
              <a:t>nárok</a:t>
            </a:r>
            <a:r>
              <a:rPr lang="en-US" dirty="0"/>
              <a:t>)</a:t>
            </a:r>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7610607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Podmínky</a:t>
            </a:r>
            <a:r>
              <a:rPr lang="en-US" dirty="0"/>
              <a:t> pro </a:t>
            </a:r>
            <a:r>
              <a:rPr lang="en-US" dirty="0" err="1"/>
              <a:t>přijetí</a:t>
            </a:r>
            <a:r>
              <a:rPr lang="en-US" dirty="0"/>
              <a:t> </a:t>
            </a:r>
          </a:p>
        </p:txBody>
      </p:sp>
      <p:sp>
        <p:nvSpPr>
          <p:cNvPr id="3" name="Content Placeholder 2"/>
          <p:cNvSpPr>
            <a:spLocks noGrp="1"/>
          </p:cNvSpPr>
          <p:nvPr>
            <p:ph idx="1"/>
          </p:nvPr>
        </p:nvSpPr>
        <p:spPr/>
        <p:txBody>
          <a:bodyPr>
            <a:normAutofit fontScale="92500" lnSpcReduction="20000"/>
          </a:bodyPr>
          <a:lstStyle/>
          <a:p>
            <a:r>
              <a:rPr lang="en-US" dirty="0" err="1"/>
              <a:t>Státní</a:t>
            </a:r>
            <a:r>
              <a:rPr lang="en-US" dirty="0"/>
              <a:t> </a:t>
            </a:r>
            <a:r>
              <a:rPr lang="en-US" dirty="0" err="1"/>
              <a:t>občanství</a:t>
            </a:r>
            <a:endParaRPr lang="en-US" dirty="0"/>
          </a:p>
          <a:p>
            <a:r>
              <a:rPr lang="en-US" dirty="0" err="1"/>
              <a:t>Věk</a:t>
            </a:r>
            <a:r>
              <a:rPr lang="en-US" dirty="0"/>
              <a:t> </a:t>
            </a:r>
            <a:r>
              <a:rPr lang="en-US" dirty="0" err="1"/>
              <a:t>starší</a:t>
            </a:r>
            <a:r>
              <a:rPr lang="en-US" dirty="0"/>
              <a:t> 18 let (</a:t>
            </a:r>
            <a:r>
              <a:rPr lang="en-US" dirty="0" err="1"/>
              <a:t>věkové</a:t>
            </a:r>
            <a:r>
              <a:rPr lang="en-US" dirty="0"/>
              <a:t> </a:t>
            </a:r>
            <a:r>
              <a:rPr lang="en-US" dirty="0" err="1"/>
              <a:t>omezení</a:t>
            </a:r>
            <a:r>
              <a:rPr lang="en-US" dirty="0"/>
              <a:t> 70 let)</a:t>
            </a:r>
          </a:p>
          <a:p>
            <a:r>
              <a:rPr lang="en-US" dirty="0" err="1"/>
              <a:t>Svéprávnost</a:t>
            </a:r>
            <a:endParaRPr lang="en-US" dirty="0"/>
          </a:p>
          <a:p>
            <a:r>
              <a:rPr lang="en-US" dirty="0" err="1"/>
              <a:t>Bezúhonnost</a:t>
            </a:r>
            <a:r>
              <a:rPr lang="en-US" dirty="0"/>
              <a:t> </a:t>
            </a:r>
          </a:p>
          <a:p>
            <a:r>
              <a:rPr lang="en-US" dirty="0" err="1"/>
              <a:t>Dosažené</a:t>
            </a:r>
            <a:r>
              <a:rPr lang="en-US" dirty="0"/>
              <a:t> </a:t>
            </a:r>
            <a:r>
              <a:rPr lang="en-US" dirty="0" err="1"/>
              <a:t>požadované</a:t>
            </a:r>
            <a:r>
              <a:rPr lang="en-US" dirty="0"/>
              <a:t> </a:t>
            </a:r>
            <a:r>
              <a:rPr lang="en-US" dirty="0" err="1"/>
              <a:t>vzdělání</a:t>
            </a:r>
            <a:endParaRPr lang="en-US" dirty="0"/>
          </a:p>
          <a:p>
            <a:r>
              <a:rPr lang="en-US" dirty="0" err="1"/>
              <a:t>Zdravotní</a:t>
            </a:r>
            <a:r>
              <a:rPr lang="en-US" dirty="0"/>
              <a:t> </a:t>
            </a:r>
            <a:r>
              <a:rPr lang="en-US" dirty="0" err="1"/>
              <a:t>způsobilost</a:t>
            </a:r>
            <a:r>
              <a:rPr lang="en-US" dirty="0"/>
              <a:t> pro </a:t>
            </a:r>
            <a:r>
              <a:rPr lang="en-US" dirty="0" err="1"/>
              <a:t>výkon</a:t>
            </a:r>
            <a:r>
              <a:rPr lang="en-US" dirty="0"/>
              <a:t>  </a:t>
            </a:r>
            <a:r>
              <a:rPr lang="en-US" dirty="0" err="1"/>
              <a:t>státní</a:t>
            </a:r>
            <a:r>
              <a:rPr lang="en-US" dirty="0"/>
              <a:t> </a:t>
            </a:r>
            <a:r>
              <a:rPr lang="en-US" dirty="0" err="1"/>
              <a:t>služby</a:t>
            </a:r>
            <a:endParaRPr lang="en-US" dirty="0"/>
          </a:p>
          <a:p>
            <a:r>
              <a:rPr lang="en-US" dirty="0" err="1"/>
              <a:t>Znalost</a:t>
            </a:r>
            <a:r>
              <a:rPr lang="en-US" dirty="0"/>
              <a:t> </a:t>
            </a:r>
            <a:r>
              <a:rPr lang="en-US" dirty="0" err="1"/>
              <a:t>cizího</a:t>
            </a:r>
            <a:r>
              <a:rPr lang="en-US" dirty="0"/>
              <a:t> </a:t>
            </a:r>
            <a:r>
              <a:rPr lang="en-US" dirty="0" err="1"/>
              <a:t>jazyka</a:t>
            </a:r>
            <a:endParaRPr lang="en-US" dirty="0"/>
          </a:p>
          <a:p>
            <a:r>
              <a:rPr lang="en-US" dirty="0" err="1"/>
              <a:t>Bezpečnostní</a:t>
            </a:r>
            <a:r>
              <a:rPr lang="en-US" dirty="0"/>
              <a:t> </a:t>
            </a:r>
            <a:r>
              <a:rPr lang="en-US" dirty="0" err="1"/>
              <a:t>prověrka</a:t>
            </a:r>
            <a:r>
              <a:rPr lang="en-US" dirty="0"/>
              <a:t> </a:t>
            </a:r>
          </a:p>
          <a:p>
            <a:r>
              <a:rPr lang="en-US" dirty="0" err="1"/>
              <a:t>Složení</a:t>
            </a:r>
            <a:r>
              <a:rPr lang="en-US" dirty="0"/>
              <a:t> </a:t>
            </a:r>
            <a:r>
              <a:rPr lang="en-US" dirty="0" err="1"/>
              <a:t>úřednické</a:t>
            </a:r>
            <a:r>
              <a:rPr lang="en-US" dirty="0"/>
              <a:t> </a:t>
            </a:r>
            <a:r>
              <a:rPr lang="en-US" dirty="0" err="1"/>
              <a:t>zkoušky</a:t>
            </a:r>
            <a:endParaRPr lang="en-US" dirty="0"/>
          </a:p>
          <a:p>
            <a:r>
              <a:rPr lang="en-US" dirty="0" err="1"/>
              <a:t>Složení</a:t>
            </a:r>
            <a:r>
              <a:rPr lang="en-US" dirty="0"/>
              <a:t> </a:t>
            </a:r>
            <a:r>
              <a:rPr lang="en-US" dirty="0" err="1"/>
              <a:t>slibu</a:t>
            </a:r>
            <a:r>
              <a:rPr lang="en-US" dirty="0"/>
              <a:t> </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9500204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Zahraniční služba</a:t>
            </a:r>
          </a:p>
        </p:txBody>
      </p:sp>
      <p:sp>
        <p:nvSpPr>
          <p:cNvPr id="3" name="Zástupný symbol pro obsah 2"/>
          <p:cNvSpPr>
            <a:spLocks noGrp="1"/>
          </p:cNvSpPr>
          <p:nvPr>
            <p:ph idx="1"/>
          </p:nvPr>
        </p:nvSpPr>
        <p:spPr/>
        <p:txBody>
          <a:bodyPr/>
          <a:lstStyle/>
          <a:p>
            <a:r>
              <a:rPr lang="cs-CZ" dirty="0"/>
              <a:t>Zahraniční služba je činnost zaměřená na navazování, udržování a rozvíjení vztahů s cizími státy a ostatními subjekty mezinárodního práva, jakož i ochrana zájmů České republiky a jejích občanů v zahraničí, </a:t>
            </a:r>
          </a:p>
          <a:p>
            <a:r>
              <a:rPr lang="cs-CZ" dirty="0"/>
              <a:t>vykonávaná  se v Ministerstvu zahraničních věcí</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2922902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pPr algn="ctr"/>
            <a:r>
              <a:rPr lang="cs-CZ" dirty="0"/>
              <a:t>Zařazení v zahraniční službě</a:t>
            </a:r>
          </a:p>
        </p:txBody>
      </p:sp>
      <p:sp>
        <p:nvSpPr>
          <p:cNvPr id="8" name="Zástupný symbol pro obsah 7"/>
          <p:cNvSpPr>
            <a:spLocks noGrp="1"/>
          </p:cNvSpPr>
          <p:nvPr>
            <p:ph idx="1"/>
          </p:nvPr>
        </p:nvSpPr>
        <p:spPr/>
        <p:txBody>
          <a:bodyPr/>
          <a:lstStyle/>
          <a:p>
            <a:r>
              <a:rPr lang="cs-CZ" dirty="0"/>
              <a:t>Státní tajemník ministerstva zařadí osobu přijatou v ministerstvu do služebního poměru na služební místo určené k přípravě k výkonu zahraniční služby; tato osoba absolvuje vzdělávací program zaměřený na výkon zahraniční služby zakončený zkouškou</a:t>
            </a:r>
          </a:p>
        </p:txBody>
      </p:sp>
      <p:sp>
        <p:nvSpPr>
          <p:cNvPr id="4" name="Zástupný symbol pro zápatí 3"/>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6443498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Zkouška </a:t>
            </a:r>
          </a:p>
        </p:txBody>
      </p:sp>
      <p:sp>
        <p:nvSpPr>
          <p:cNvPr id="3" name="Zástupný symbol pro obsah 2"/>
          <p:cNvSpPr>
            <a:spLocks noGrp="1"/>
          </p:cNvSpPr>
          <p:nvPr>
            <p:ph idx="1"/>
          </p:nvPr>
        </p:nvSpPr>
        <p:spPr/>
        <p:txBody>
          <a:bodyPr>
            <a:normAutofit/>
          </a:bodyPr>
          <a:lstStyle/>
          <a:p>
            <a:r>
              <a:rPr lang="cs-CZ" dirty="0"/>
              <a:t>Obsahem zkoušky je ověření znalostí diplomatické praxe, konzulárních činností a právních předpisů týkajících se výkonu zahraniční služby, včetně mezinárodního práva a práva Evropské unie. Zkouška musí být vykonána nejpozději do jednoho roku od přijetí do služebního poměru. </a:t>
            </a:r>
          </a:p>
          <a:p>
            <a:r>
              <a:rPr lang="cs-CZ" dirty="0"/>
              <a:t>Zkoušku lze opakovat jednou. </a:t>
            </a:r>
          </a:p>
          <a:p>
            <a:r>
              <a:rPr lang="cs-CZ" dirty="0"/>
              <a:t>Zkouška nahrazuje zvláštní část úřednické zkoušky podle zákona o státní službě pro obor zahraniční vztahy a služba</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0240131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Nástup</a:t>
            </a:r>
            <a:r>
              <a:rPr lang="en-US" dirty="0"/>
              <a:t> do </a:t>
            </a:r>
            <a:r>
              <a:rPr lang="en-US" dirty="0" err="1"/>
              <a:t>funkce</a:t>
            </a:r>
            <a:r>
              <a:rPr lang="en-US" dirty="0"/>
              <a:t> </a:t>
            </a:r>
            <a:r>
              <a:rPr lang="en-US" dirty="0" err="1"/>
              <a:t>velvyslance</a:t>
            </a:r>
            <a:endParaRPr lang="en-US" dirty="0"/>
          </a:p>
        </p:txBody>
      </p:sp>
      <p:sp>
        <p:nvSpPr>
          <p:cNvPr id="3" name="Content Placeholder 2"/>
          <p:cNvSpPr>
            <a:spLocks noGrp="1"/>
          </p:cNvSpPr>
          <p:nvPr>
            <p:ph idx="1"/>
          </p:nvPr>
        </p:nvSpPr>
        <p:spPr/>
        <p:txBody>
          <a:bodyPr/>
          <a:lstStyle/>
          <a:p>
            <a:r>
              <a:rPr lang="en-US" dirty="0" err="1"/>
              <a:t>Oznámení</a:t>
            </a:r>
            <a:r>
              <a:rPr lang="en-US" dirty="0"/>
              <a:t> </a:t>
            </a:r>
            <a:r>
              <a:rPr lang="en-US" dirty="0" err="1"/>
              <a:t>jmenování</a:t>
            </a:r>
            <a:endParaRPr lang="en-US" dirty="0"/>
          </a:p>
          <a:p>
            <a:r>
              <a:rPr lang="en-US" dirty="0" err="1"/>
              <a:t>Oznámení</a:t>
            </a:r>
            <a:r>
              <a:rPr lang="en-US" dirty="0"/>
              <a:t> </a:t>
            </a:r>
            <a:r>
              <a:rPr lang="en-US" dirty="0" err="1"/>
              <a:t>příjezdu</a:t>
            </a:r>
            <a:r>
              <a:rPr lang="en-US" dirty="0"/>
              <a:t> </a:t>
            </a:r>
          </a:p>
          <a:p>
            <a:r>
              <a:rPr lang="en-US" dirty="0" err="1"/>
              <a:t>Předání</a:t>
            </a:r>
            <a:r>
              <a:rPr lang="en-US" dirty="0"/>
              <a:t> </a:t>
            </a:r>
            <a:r>
              <a:rPr lang="en-US" dirty="0" err="1"/>
              <a:t>pověřovací</a:t>
            </a:r>
            <a:r>
              <a:rPr lang="en-US" dirty="0"/>
              <a:t> </a:t>
            </a:r>
            <a:r>
              <a:rPr lang="en-US" dirty="0" err="1"/>
              <a:t>listiny</a:t>
            </a:r>
            <a:r>
              <a:rPr lang="en-US" dirty="0"/>
              <a:t> – </a:t>
            </a:r>
            <a:r>
              <a:rPr lang="en-US" dirty="0" err="1"/>
              <a:t>nástupní</a:t>
            </a:r>
            <a:r>
              <a:rPr lang="en-US" dirty="0"/>
              <a:t> audience</a:t>
            </a:r>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3705924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Nároky</a:t>
            </a:r>
            <a:r>
              <a:rPr lang="en-US" dirty="0"/>
              <a:t> </a:t>
            </a:r>
            <a:r>
              <a:rPr lang="en-US" dirty="0" err="1"/>
              <a:t>na</a:t>
            </a:r>
            <a:r>
              <a:rPr lang="en-US" dirty="0"/>
              <a:t> </a:t>
            </a:r>
            <a:r>
              <a:rPr lang="en-US" dirty="0" err="1"/>
              <a:t>diplomata</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Vzdělání</a:t>
            </a:r>
            <a:endParaRPr lang="en-US" dirty="0"/>
          </a:p>
          <a:p>
            <a:endParaRPr lang="en-US" dirty="0"/>
          </a:p>
          <a:p>
            <a:r>
              <a:rPr lang="en-US" dirty="0" err="1"/>
              <a:t>Jazyky</a:t>
            </a:r>
            <a:endParaRPr lang="en-US" dirty="0"/>
          </a:p>
          <a:p>
            <a:endParaRPr lang="en-US" dirty="0"/>
          </a:p>
          <a:p>
            <a:r>
              <a:rPr lang="en-US" dirty="0" err="1"/>
              <a:t>Chování</a:t>
            </a:r>
            <a:endParaRPr lang="en-US" dirty="0"/>
          </a:p>
          <a:p>
            <a:endParaRPr lang="en-US" dirty="0"/>
          </a:p>
          <a:p>
            <a:r>
              <a:rPr lang="en-US" dirty="0" err="1"/>
              <a:t>Školení</a:t>
            </a:r>
            <a:endParaRPr lang="en-US" dirty="0"/>
          </a:p>
          <a:p>
            <a:endParaRPr lang="en-US" dirty="0"/>
          </a:p>
          <a:p>
            <a:r>
              <a:rPr lang="en-US" dirty="0" err="1"/>
              <a:t>Bezpečnostní</a:t>
            </a:r>
            <a:r>
              <a:rPr lang="en-US" dirty="0"/>
              <a:t> </a:t>
            </a:r>
            <a:r>
              <a:rPr lang="en-US" dirty="0" err="1"/>
              <a:t>prověrka</a:t>
            </a:r>
            <a:r>
              <a:rPr lang="en-US" dirty="0"/>
              <a:t> - </a:t>
            </a:r>
            <a:r>
              <a:rPr lang="en-US" dirty="0" err="1"/>
              <a:t>stupeň</a:t>
            </a:r>
            <a:r>
              <a:rPr lang="en-US" dirty="0"/>
              <a:t> </a:t>
            </a:r>
            <a:r>
              <a:rPr lang="en-US" dirty="0" err="1"/>
              <a:t>utajení</a:t>
            </a:r>
            <a:r>
              <a:rPr lang="en-US" dirty="0"/>
              <a:t>: "</a:t>
            </a:r>
            <a:r>
              <a:rPr lang="en-US" dirty="0" err="1"/>
              <a:t>Důvěrné</a:t>
            </a:r>
            <a:r>
              <a:rPr lang="en-US" dirty="0"/>
              <a:t>” "</a:t>
            </a:r>
            <a:r>
              <a:rPr lang="en-US" dirty="0" err="1"/>
              <a:t>Tajné</a:t>
            </a:r>
            <a:r>
              <a:rPr lang="en-US" dirty="0"/>
              <a:t>”, "</a:t>
            </a:r>
            <a:r>
              <a:rPr lang="en-US" dirty="0" err="1"/>
              <a:t>Přísně</a:t>
            </a:r>
            <a:r>
              <a:rPr lang="en-US" dirty="0"/>
              <a:t> </a:t>
            </a:r>
            <a:r>
              <a:rPr lang="en-US" dirty="0" err="1"/>
              <a:t>Tajné</a:t>
            </a:r>
            <a:r>
              <a:rPr lang="en-US" dirty="0"/>
              <a:t>” </a:t>
            </a:r>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307071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Prezident</a:t>
            </a:r>
            <a:r>
              <a:rPr lang="en-US" dirty="0"/>
              <a:t> </a:t>
            </a:r>
            <a:r>
              <a:rPr lang="en-US" dirty="0" err="1"/>
              <a:t>republiky</a:t>
            </a:r>
            <a:r>
              <a:rPr lang="en-US" dirty="0"/>
              <a:t> – </a:t>
            </a:r>
            <a:r>
              <a:rPr lang="en-US" dirty="0" err="1"/>
              <a:t>hlava</a:t>
            </a:r>
            <a:r>
              <a:rPr lang="en-US" dirty="0"/>
              <a:t> </a:t>
            </a:r>
            <a:r>
              <a:rPr lang="en-US" dirty="0" err="1"/>
              <a:t>státu</a:t>
            </a:r>
            <a:endParaRPr lang="en-US" dirty="0"/>
          </a:p>
        </p:txBody>
      </p:sp>
      <p:sp>
        <p:nvSpPr>
          <p:cNvPr id="3" name="Content Placeholder 2"/>
          <p:cNvSpPr>
            <a:spLocks noGrp="1"/>
          </p:cNvSpPr>
          <p:nvPr>
            <p:ph idx="1"/>
          </p:nvPr>
        </p:nvSpPr>
        <p:spPr/>
        <p:txBody>
          <a:bodyPr/>
          <a:lstStyle/>
          <a:p>
            <a:r>
              <a:rPr lang="en-US" dirty="0" err="1"/>
              <a:t>zastupuje</a:t>
            </a:r>
            <a:r>
              <a:rPr lang="en-US" dirty="0"/>
              <a:t> </a:t>
            </a:r>
            <a:r>
              <a:rPr lang="en-US" dirty="0" err="1"/>
              <a:t>stát</a:t>
            </a:r>
            <a:r>
              <a:rPr lang="en-US" dirty="0"/>
              <a:t> </a:t>
            </a:r>
            <a:r>
              <a:rPr lang="en-US" b="1" dirty="0" err="1"/>
              <a:t>navenek</a:t>
            </a:r>
            <a:r>
              <a:rPr lang="en-US" dirty="0"/>
              <a:t>,</a:t>
            </a:r>
          </a:p>
          <a:p>
            <a:r>
              <a:rPr lang="en-US" b="1" dirty="0" err="1"/>
              <a:t>sjednává</a:t>
            </a:r>
            <a:r>
              <a:rPr lang="en-US" dirty="0"/>
              <a:t> a </a:t>
            </a:r>
            <a:r>
              <a:rPr lang="en-US" b="1" dirty="0" err="1"/>
              <a:t>ratifikuje</a:t>
            </a:r>
            <a:r>
              <a:rPr lang="en-US" b="1" dirty="0"/>
              <a:t> </a:t>
            </a:r>
            <a:r>
              <a:rPr lang="en-US" dirty="0" err="1"/>
              <a:t>mezinárodní</a:t>
            </a:r>
            <a:r>
              <a:rPr lang="en-US" dirty="0"/>
              <a:t> </a:t>
            </a:r>
            <a:r>
              <a:rPr lang="en-US" dirty="0" err="1"/>
              <a:t>smlouvy</a:t>
            </a:r>
            <a:r>
              <a:rPr lang="en-US" dirty="0"/>
              <a:t>; </a:t>
            </a:r>
            <a:r>
              <a:rPr lang="en-US" dirty="0" err="1"/>
              <a:t>sjednávání</a:t>
            </a:r>
            <a:r>
              <a:rPr lang="en-US" dirty="0"/>
              <a:t> </a:t>
            </a:r>
            <a:r>
              <a:rPr lang="en-US" dirty="0" err="1"/>
              <a:t>mezinárodních</a:t>
            </a:r>
            <a:r>
              <a:rPr lang="en-US" dirty="0"/>
              <a:t> </a:t>
            </a:r>
            <a:r>
              <a:rPr lang="en-US" dirty="0" err="1"/>
              <a:t>smluv</a:t>
            </a:r>
            <a:r>
              <a:rPr lang="en-US" dirty="0"/>
              <a:t> </a:t>
            </a:r>
            <a:r>
              <a:rPr lang="en-US" dirty="0" err="1"/>
              <a:t>může</a:t>
            </a:r>
            <a:r>
              <a:rPr lang="en-US" dirty="0"/>
              <a:t> </a:t>
            </a:r>
            <a:r>
              <a:rPr lang="en-US" dirty="0" err="1"/>
              <a:t>přenést</a:t>
            </a:r>
            <a:r>
              <a:rPr lang="en-US" dirty="0"/>
              <a:t> </a:t>
            </a:r>
            <a:r>
              <a:rPr lang="en-US" dirty="0" err="1"/>
              <a:t>na</a:t>
            </a:r>
            <a:r>
              <a:rPr lang="en-US" dirty="0"/>
              <a:t> </a:t>
            </a:r>
            <a:r>
              <a:rPr lang="en-US" dirty="0" err="1"/>
              <a:t>vládu</a:t>
            </a:r>
            <a:r>
              <a:rPr lang="en-US" dirty="0"/>
              <a:t> </a:t>
            </a:r>
            <a:r>
              <a:rPr lang="en-US" dirty="0" err="1"/>
              <a:t>nebo</a:t>
            </a:r>
            <a:r>
              <a:rPr lang="en-US" dirty="0"/>
              <a:t> s </a:t>
            </a:r>
            <a:r>
              <a:rPr lang="en-US" dirty="0" err="1"/>
              <a:t>jejím</a:t>
            </a:r>
            <a:r>
              <a:rPr lang="en-US" dirty="0"/>
              <a:t> </a:t>
            </a:r>
            <a:r>
              <a:rPr lang="en-US" dirty="0" err="1"/>
              <a:t>souhlasem</a:t>
            </a:r>
            <a:r>
              <a:rPr lang="en-US" dirty="0"/>
              <a:t> </a:t>
            </a:r>
            <a:r>
              <a:rPr lang="en-US" dirty="0" err="1"/>
              <a:t>na</a:t>
            </a:r>
            <a:r>
              <a:rPr lang="en-US" dirty="0"/>
              <a:t> </a:t>
            </a:r>
            <a:r>
              <a:rPr lang="en-US" dirty="0" err="1"/>
              <a:t>její</a:t>
            </a:r>
            <a:r>
              <a:rPr lang="en-US" dirty="0"/>
              <a:t> </a:t>
            </a:r>
            <a:r>
              <a:rPr lang="en-US" dirty="0" err="1"/>
              <a:t>jednotlivé</a:t>
            </a:r>
            <a:r>
              <a:rPr lang="en-US" dirty="0"/>
              <a:t> </a:t>
            </a:r>
            <a:r>
              <a:rPr lang="en-US" dirty="0" err="1"/>
              <a:t>členy</a:t>
            </a:r>
            <a:r>
              <a:rPr lang="en-US" dirty="0"/>
              <a:t>,</a:t>
            </a:r>
          </a:p>
          <a:p>
            <a:r>
              <a:rPr lang="en-US" dirty="0"/>
              <a:t> </a:t>
            </a:r>
            <a:r>
              <a:rPr lang="en-US" b="1" dirty="0" err="1"/>
              <a:t>přijímá</a:t>
            </a:r>
            <a:r>
              <a:rPr lang="en-US" b="1" dirty="0"/>
              <a:t> </a:t>
            </a:r>
            <a:r>
              <a:rPr lang="en-US" dirty="0" err="1"/>
              <a:t>vedoucí</a:t>
            </a:r>
            <a:r>
              <a:rPr lang="en-US" dirty="0"/>
              <a:t> </a:t>
            </a:r>
            <a:r>
              <a:rPr lang="en-US" dirty="0" err="1"/>
              <a:t>zastupitelských</a:t>
            </a:r>
            <a:r>
              <a:rPr lang="en-US" dirty="0"/>
              <a:t> </a:t>
            </a:r>
            <a:r>
              <a:rPr lang="en-US" dirty="0" err="1"/>
              <a:t>misí</a:t>
            </a:r>
            <a:r>
              <a:rPr lang="en-US" dirty="0"/>
              <a:t>,</a:t>
            </a:r>
          </a:p>
          <a:p>
            <a:r>
              <a:rPr lang="en-US" b="1" dirty="0" err="1"/>
              <a:t>pověřuje</a:t>
            </a:r>
            <a:r>
              <a:rPr lang="en-US" b="1" dirty="0"/>
              <a:t> a </a:t>
            </a:r>
            <a:r>
              <a:rPr lang="en-US" b="1" dirty="0" err="1"/>
              <a:t>odvolává</a:t>
            </a:r>
            <a:r>
              <a:rPr lang="en-US" b="1" dirty="0"/>
              <a:t> </a:t>
            </a:r>
            <a:r>
              <a:rPr lang="en-US" dirty="0" err="1"/>
              <a:t>vedoucí</a:t>
            </a:r>
            <a:r>
              <a:rPr lang="en-US" dirty="0"/>
              <a:t> </a:t>
            </a:r>
            <a:r>
              <a:rPr lang="en-US" dirty="0" err="1"/>
              <a:t>zastupitelských</a:t>
            </a:r>
            <a:r>
              <a:rPr lang="en-US" dirty="0"/>
              <a:t> </a:t>
            </a:r>
            <a:r>
              <a:rPr lang="en-US" dirty="0" err="1"/>
              <a:t>misí</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7324414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Povinnosti  diplomata</a:t>
            </a:r>
          </a:p>
        </p:txBody>
      </p:sp>
      <p:sp>
        <p:nvSpPr>
          <p:cNvPr id="3" name="Zástupný symbol pro obsah 2"/>
          <p:cNvSpPr>
            <a:spLocks noGrp="1"/>
          </p:cNvSpPr>
          <p:nvPr>
            <p:ph idx="1"/>
          </p:nvPr>
        </p:nvSpPr>
        <p:spPr/>
        <p:txBody>
          <a:bodyPr/>
          <a:lstStyle/>
          <a:p>
            <a:r>
              <a:rPr lang="cs-CZ" dirty="0"/>
              <a:t>Nesmí svým jednáním a projevy poškodit dobré jméno České republiky v zahraničí</a:t>
            </a:r>
          </a:p>
          <a:p>
            <a:r>
              <a:rPr lang="cs-CZ" dirty="0"/>
              <a:t>Nesmí zneužít výsady a imunity poskytované podle mezinárodních smluv, kterými je Česká republika vázána, nebo podle právního řádu přijímajícího státu,</a:t>
            </a:r>
          </a:p>
          <a:p>
            <a:r>
              <a:rPr lang="cs-CZ" dirty="0"/>
              <a:t>Nesmí zneužít diplomatický nebo služební pas.</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7739437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Povinnosti diplomata</a:t>
            </a:r>
          </a:p>
        </p:txBody>
      </p:sp>
      <p:sp>
        <p:nvSpPr>
          <p:cNvPr id="3" name="Zástupný symbol pro obsah 2"/>
          <p:cNvSpPr>
            <a:spLocks noGrp="1"/>
          </p:cNvSpPr>
          <p:nvPr>
            <p:ph idx="1"/>
          </p:nvPr>
        </p:nvSpPr>
        <p:spPr/>
        <p:txBody>
          <a:bodyPr>
            <a:normAutofit fontScale="77500" lnSpcReduction="20000"/>
          </a:bodyPr>
          <a:lstStyle/>
          <a:p>
            <a:pPr marL="514350" indent="-514350">
              <a:buFont typeface="+mj-lt"/>
              <a:buAutoNum type="arabicPeriod"/>
            </a:pPr>
            <a:r>
              <a:rPr lang="cs-CZ" dirty="0"/>
              <a:t>dodržovat protokolární zvyklosti obvyklé v přijímajícím státě,</a:t>
            </a:r>
          </a:p>
          <a:p>
            <a:pPr marL="514350" indent="-514350">
              <a:buFont typeface="+mj-lt"/>
              <a:buAutoNum type="arabicPeriod"/>
            </a:pPr>
            <a:r>
              <a:rPr lang="cs-CZ" dirty="0"/>
              <a:t>dodržovat povinnosti a omezení, které osobám působícím na zastupitelském úřadě ukládají mezinárodní smlouvy, kterými je Česká republika vázána, a s výhradou výsad a imunit dbát právního řádu přijímajícího státu</a:t>
            </a:r>
          </a:p>
          <a:p>
            <a:pPr marL="514350" indent="-514350">
              <a:buFont typeface="+mj-lt"/>
              <a:buAutoNum type="arabicPeriod"/>
            </a:pPr>
            <a:r>
              <a:rPr lang="cs-CZ" dirty="0"/>
              <a:t>oznámit vedoucímu zastupitelského úřadu, že opustí přijímající stát, a oznámit místo plánovaného pobytu po dobu nepřítomnosti v přijímajícím státě,</a:t>
            </a:r>
          </a:p>
          <a:p>
            <a:pPr marL="514350" indent="-514350">
              <a:buFont typeface="+mj-lt"/>
              <a:buAutoNum type="arabicPeriod"/>
            </a:pPr>
            <a:r>
              <a:rPr lang="cs-CZ" dirty="0"/>
              <a:t>dodržovat omezení pohybu vyplývající z bezpečnostní situace v přijímajícím státě,</a:t>
            </a:r>
          </a:p>
          <a:p>
            <a:pPr marL="514350" indent="-514350">
              <a:buFont typeface="+mj-lt"/>
              <a:buAutoNum type="arabicPeriod"/>
            </a:pPr>
            <a:r>
              <a:rPr lang="cs-CZ" dirty="0"/>
              <a:t>zřídit si pro zasílání platu účet v České republice, na který mu bude plat zasílán ve výplatních termínech,</a:t>
            </a:r>
          </a:p>
          <a:p>
            <a:pPr marL="514350" indent="-514350">
              <a:buFont typeface="+mj-lt"/>
              <a:buAutoNum type="arabicPeriod"/>
            </a:pPr>
            <a:r>
              <a:rPr lang="cs-CZ" dirty="0"/>
              <a:t>dodržovat stanovenou dosažitelnost na služebním mobilním telefonu mimo služební nebo pracovní dobu; při stanovení dosažitelnosti se ustanovení o řízení ve věcech služby,</a:t>
            </a:r>
          </a:p>
        </p:txBody>
      </p:sp>
      <p:sp>
        <p:nvSpPr>
          <p:cNvPr id="4" name="Zástupný symbol pro zápatí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9962309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Diplomatický</a:t>
            </a:r>
            <a:r>
              <a:rPr lang="en-US" dirty="0"/>
              <a:t> </a:t>
            </a:r>
            <a:r>
              <a:rPr lang="en-US" dirty="0" err="1"/>
              <a:t>protokol</a:t>
            </a:r>
            <a:endParaRPr lang="en-US" dirty="0"/>
          </a:p>
        </p:txBody>
      </p:sp>
      <p:sp>
        <p:nvSpPr>
          <p:cNvPr id="3" name="Content Placeholder 2"/>
          <p:cNvSpPr>
            <a:spLocks noGrp="1"/>
          </p:cNvSpPr>
          <p:nvPr>
            <p:ph idx="1"/>
          </p:nvPr>
        </p:nvSpPr>
        <p:spPr/>
        <p:txBody>
          <a:bodyPr>
            <a:normAutofit fontScale="92500" lnSpcReduction="20000"/>
          </a:bodyPr>
          <a:lstStyle/>
          <a:p>
            <a:r>
              <a:rPr lang="en-US" dirty="0"/>
              <a:t>Audience </a:t>
            </a:r>
          </a:p>
          <a:p>
            <a:r>
              <a:rPr lang="en-US" dirty="0"/>
              <a:t>Formality </a:t>
            </a:r>
            <a:r>
              <a:rPr lang="en-US" dirty="0" err="1"/>
              <a:t>při</a:t>
            </a:r>
            <a:r>
              <a:rPr lang="en-US" dirty="0"/>
              <a:t> </a:t>
            </a:r>
            <a:r>
              <a:rPr lang="en-US" dirty="0" err="1"/>
              <a:t>navazování</a:t>
            </a:r>
            <a:r>
              <a:rPr lang="en-US" dirty="0"/>
              <a:t> </a:t>
            </a:r>
            <a:r>
              <a:rPr lang="en-US" dirty="0" err="1"/>
              <a:t>diplomatických</a:t>
            </a:r>
            <a:r>
              <a:rPr lang="en-US" dirty="0"/>
              <a:t> </a:t>
            </a:r>
            <a:r>
              <a:rPr lang="en-US" dirty="0" err="1"/>
              <a:t>styků</a:t>
            </a:r>
            <a:endParaRPr lang="en-US" dirty="0"/>
          </a:p>
          <a:p>
            <a:r>
              <a:rPr lang="en-US" dirty="0" err="1"/>
              <a:t>Oficiální</a:t>
            </a:r>
            <a:r>
              <a:rPr lang="en-US" dirty="0"/>
              <a:t> </a:t>
            </a:r>
            <a:r>
              <a:rPr lang="en-US" dirty="0" err="1"/>
              <a:t>návštěvy</a:t>
            </a:r>
            <a:endParaRPr lang="en-US" dirty="0"/>
          </a:p>
          <a:p>
            <a:r>
              <a:rPr lang="en-US" dirty="0" err="1"/>
              <a:t>Státní</a:t>
            </a:r>
            <a:r>
              <a:rPr lang="en-US" dirty="0"/>
              <a:t> </a:t>
            </a:r>
            <a:r>
              <a:rPr lang="en-US" dirty="0" err="1"/>
              <a:t>návštěvy</a:t>
            </a:r>
            <a:endParaRPr lang="en-US" dirty="0"/>
          </a:p>
          <a:p>
            <a:r>
              <a:rPr lang="en-US" dirty="0" err="1"/>
              <a:t>Pracovní</a:t>
            </a:r>
            <a:r>
              <a:rPr lang="en-US" dirty="0"/>
              <a:t> </a:t>
            </a:r>
            <a:r>
              <a:rPr lang="en-US" dirty="0" err="1"/>
              <a:t>cesta</a:t>
            </a:r>
            <a:endParaRPr lang="en-US" dirty="0"/>
          </a:p>
          <a:p>
            <a:r>
              <a:rPr lang="en-US" dirty="0" err="1"/>
              <a:t>Společenské</a:t>
            </a:r>
            <a:r>
              <a:rPr lang="en-US" dirty="0"/>
              <a:t> </a:t>
            </a:r>
            <a:r>
              <a:rPr lang="en-US" dirty="0" err="1"/>
              <a:t>akce</a:t>
            </a:r>
            <a:endParaRPr lang="en-US" dirty="0"/>
          </a:p>
          <a:p>
            <a:r>
              <a:rPr lang="en-US" dirty="0" err="1"/>
              <a:t>Mezinárodní</a:t>
            </a:r>
            <a:r>
              <a:rPr lang="en-US" dirty="0"/>
              <a:t> </a:t>
            </a:r>
            <a:r>
              <a:rPr lang="en-US" dirty="0" err="1"/>
              <a:t>konference</a:t>
            </a:r>
            <a:endParaRPr lang="en-US" dirty="0"/>
          </a:p>
          <a:p>
            <a:r>
              <a:rPr lang="en-US" dirty="0" err="1"/>
              <a:t>Pověřování</a:t>
            </a:r>
            <a:r>
              <a:rPr lang="en-US" dirty="0"/>
              <a:t> </a:t>
            </a:r>
            <a:r>
              <a:rPr lang="en-US" dirty="0" err="1"/>
              <a:t>diplomatů</a:t>
            </a:r>
            <a:endParaRPr lang="en-US" dirty="0"/>
          </a:p>
          <a:p>
            <a:r>
              <a:rPr lang="en-US" dirty="0" err="1"/>
              <a:t>Pořadí</a:t>
            </a:r>
            <a:r>
              <a:rPr lang="en-US" dirty="0"/>
              <a:t> </a:t>
            </a:r>
            <a:r>
              <a:rPr lang="en-US" dirty="0" err="1"/>
              <a:t>diplomatů</a:t>
            </a:r>
            <a:endParaRPr lang="en-US" dirty="0"/>
          </a:p>
          <a:p>
            <a:r>
              <a:rPr lang="en-US" dirty="0" err="1"/>
              <a:t>Korespondence</a:t>
            </a:r>
            <a:r>
              <a:rPr lang="en-US" dirty="0"/>
              <a:t>  pro </a:t>
            </a:r>
            <a:r>
              <a:rPr lang="en-US" dirty="0" err="1"/>
              <a:t>různé</a:t>
            </a:r>
            <a:r>
              <a:rPr lang="en-US" dirty="0"/>
              <a:t> </a:t>
            </a:r>
            <a:r>
              <a:rPr lang="en-US" dirty="0" err="1"/>
              <a:t>příležitosti</a:t>
            </a:r>
            <a:endParaRPr lang="en-US" dirty="0"/>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2408330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Nóty</a:t>
            </a:r>
            <a:endParaRPr lang="en-US" dirty="0"/>
          </a:p>
        </p:txBody>
      </p:sp>
      <p:sp>
        <p:nvSpPr>
          <p:cNvPr id="3" name="Content Placeholder 2"/>
          <p:cNvSpPr>
            <a:spLocks noGrp="1"/>
          </p:cNvSpPr>
          <p:nvPr>
            <p:ph idx="1"/>
          </p:nvPr>
        </p:nvSpPr>
        <p:spPr/>
        <p:txBody>
          <a:bodyPr>
            <a:normAutofit lnSpcReduction="10000"/>
          </a:bodyPr>
          <a:lstStyle/>
          <a:p>
            <a:r>
              <a:rPr lang="en-US" dirty="0" err="1"/>
              <a:t>Formální</a:t>
            </a:r>
            <a:r>
              <a:rPr lang="en-US" dirty="0"/>
              <a:t> (</a:t>
            </a:r>
            <a:r>
              <a:rPr lang="en-US" dirty="0" err="1"/>
              <a:t>psaná</a:t>
            </a:r>
            <a:r>
              <a:rPr lang="en-US" dirty="0"/>
              <a:t> v </a:t>
            </a:r>
            <a:r>
              <a:rPr lang="en-US" dirty="0" err="1"/>
              <a:t>první</a:t>
            </a:r>
            <a:r>
              <a:rPr lang="en-US" dirty="0"/>
              <a:t> </a:t>
            </a:r>
            <a:r>
              <a:rPr lang="en-US" dirty="0" err="1"/>
              <a:t>osobě</a:t>
            </a:r>
            <a:r>
              <a:rPr lang="en-US" dirty="0"/>
              <a:t>- </a:t>
            </a:r>
            <a:r>
              <a:rPr lang="en-US" dirty="0" err="1"/>
              <a:t>pověřovací</a:t>
            </a:r>
            <a:r>
              <a:rPr lang="en-US" dirty="0"/>
              <a:t> </a:t>
            </a:r>
            <a:r>
              <a:rPr lang="en-US" dirty="0" err="1"/>
              <a:t>listiny</a:t>
            </a:r>
            <a:endParaRPr lang="en-US" dirty="0"/>
          </a:p>
          <a:p>
            <a:r>
              <a:rPr lang="en-US" dirty="0" err="1"/>
              <a:t>Verbální</a:t>
            </a:r>
            <a:r>
              <a:rPr lang="en-US" dirty="0"/>
              <a:t> (</a:t>
            </a:r>
            <a:r>
              <a:rPr lang="en-US" dirty="0" err="1"/>
              <a:t>psaná</a:t>
            </a:r>
            <a:r>
              <a:rPr lang="en-US" dirty="0"/>
              <a:t> </a:t>
            </a:r>
            <a:r>
              <a:rPr lang="en-US" dirty="0" err="1"/>
              <a:t>ve</a:t>
            </a:r>
            <a:r>
              <a:rPr lang="en-US" dirty="0"/>
              <a:t> </a:t>
            </a:r>
            <a:r>
              <a:rPr lang="en-US" dirty="0" err="1"/>
              <a:t>třetí</a:t>
            </a:r>
            <a:r>
              <a:rPr lang="en-US" dirty="0"/>
              <a:t> </a:t>
            </a:r>
            <a:r>
              <a:rPr lang="en-US" dirty="0" err="1"/>
              <a:t>osobě</a:t>
            </a:r>
            <a:r>
              <a:rPr lang="en-US" dirty="0"/>
              <a:t>)</a:t>
            </a:r>
          </a:p>
          <a:p>
            <a:r>
              <a:rPr lang="en-US" dirty="0" err="1"/>
              <a:t>Kolektivní</a:t>
            </a:r>
            <a:r>
              <a:rPr lang="en-US" dirty="0"/>
              <a:t>  ( </a:t>
            </a:r>
            <a:r>
              <a:rPr lang="en-US" dirty="0" err="1"/>
              <a:t>sdělení</a:t>
            </a:r>
            <a:r>
              <a:rPr lang="en-US" dirty="0"/>
              <a:t> </a:t>
            </a:r>
            <a:r>
              <a:rPr lang="en-US" dirty="0" err="1"/>
              <a:t>několik</a:t>
            </a:r>
            <a:r>
              <a:rPr lang="en-US" dirty="0"/>
              <a:t> </a:t>
            </a:r>
            <a:r>
              <a:rPr lang="en-US" dirty="0" err="1"/>
              <a:t>zú</a:t>
            </a:r>
            <a:r>
              <a:rPr lang="en-US" dirty="0"/>
              <a:t> pro </a:t>
            </a:r>
            <a:r>
              <a:rPr lang="en-US" dirty="0" err="1"/>
              <a:t>mzv</a:t>
            </a:r>
            <a:r>
              <a:rPr lang="en-US" dirty="0"/>
              <a:t> </a:t>
            </a:r>
            <a:r>
              <a:rPr lang="en-US" dirty="0" err="1"/>
              <a:t>nebo</a:t>
            </a:r>
            <a:r>
              <a:rPr lang="en-US" dirty="0"/>
              <a:t>  </a:t>
            </a:r>
            <a:r>
              <a:rPr lang="en-US" dirty="0" err="1"/>
              <a:t>několik</a:t>
            </a:r>
            <a:r>
              <a:rPr lang="en-US" dirty="0"/>
              <a:t> </a:t>
            </a:r>
            <a:r>
              <a:rPr lang="en-US" dirty="0" err="1"/>
              <a:t>zú</a:t>
            </a:r>
            <a:r>
              <a:rPr lang="en-US" dirty="0"/>
              <a:t>)</a:t>
            </a:r>
          </a:p>
          <a:p>
            <a:r>
              <a:rPr lang="en-US" dirty="0" err="1"/>
              <a:t>Identická</a:t>
            </a:r>
            <a:r>
              <a:rPr lang="en-US" dirty="0"/>
              <a:t> (</a:t>
            </a:r>
            <a:r>
              <a:rPr lang="en-US" dirty="0" err="1"/>
              <a:t>sdělení</a:t>
            </a:r>
            <a:r>
              <a:rPr lang="en-US" dirty="0"/>
              <a:t> </a:t>
            </a:r>
            <a:r>
              <a:rPr lang="en-US" dirty="0" err="1"/>
              <a:t>mzv</a:t>
            </a:r>
            <a:r>
              <a:rPr lang="en-US" dirty="0"/>
              <a:t> </a:t>
            </a:r>
            <a:r>
              <a:rPr lang="en-US" dirty="0" err="1"/>
              <a:t>několika</a:t>
            </a:r>
            <a:r>
              <a:rPr lang="en-US" dirty="0"/>
              <a:t> </a:t>
            </a:r>
            <a:r>
              <a:rPr lang="en-US" dirty="0" err="1"/>
              <a:t>zú</a:t>
            </a:r>
            <a:r>
              <a:rPr lang="en-US" dirty="0"/>
              <a:t>)</a:t>
            </a:r>
          </a:p>
          <a:p>
            <a:r>
              <a:rPr lang="en-US" dirty="0" err="1"/>
              <a:t>Cirkulární</a:t>
            </a:r>
            <a:r>
              <a:rPr lang="en-US" dirty="0"/>
              <a:t> (</a:t>
            </a:r>
            <a:r>
              <a:rPr lang="en-US" dirty="0" err="1"/>
              <a:t>sdělení</a:t>
            </a:r>
            <a:r>
              <a:rPr lang="en-US" dirty="0"/>
              <a:t> </a:t>
            </a:r>
            <a:r>
              <a:rPr lang="en-US" dirty="0" err="1"/>
              <a:t>mzv</a:t>
            </a:r>
            <a:r>
              <a:rPr lang="en-US" dirty="0"/>
              <a:t> </a:t>
            </a:r>
            <a:r>
              <a:rPr lang="en-US" dirty="0" err="1"/>
              <a:t>nebo</a:t>
            </a:r>
            <a:r>
              <a:rPr lang="en-US" dirty="0"/>
              <a:t> </a:t>
            </a:r>
            <a:r>
              <a:rPr lang="en-US" dirty="0" err="1"/>
              <a:t>zú</a:t>
            </a:r>
            <a:r>
              <a:rPr lang="en-US" dirty="0"/>
              <a:t> </a:t>
            </a:r>
            <a:r>
              <a:rPr lang="en-US" dirty="0" err="1"/>
              <a:t>všem</a:t>
            </a:r>
            <a:r>
              <a:rPr lang="en-US" dirty="0"/>
              <a:t> </a:t>
            </a:r>
            <a:r>
              <a:rPr lang="en-US" dirty="0" err="1"/>
              <a:t>zú</a:t>
            </a:r>
            <a:r>
              <a:rPr lang="en-US" dirty="0"/>
              <a:t>)</a:t>
            </a:r>
          </a:p>
          <a:p>
            <a:r>
              <a:rPr lang="en-US" dirty="0"/>
              <a:t>Memorandum ( </a:t>
            </a:r>
            <a:r>
              <a:rPr lang="en-US" dirty="0" err="1"/>
              <a:t>výklad</a:t>
            </a:r>
            <a:r>
              <a:rPr lang="en-US" dirty="0"/>
              <a:t> </a:t>
            </a:r>
            <a:r>
              <a:rPr lang="en-US" dirty="0" err="1"/>
              <a:t>faktické</a:t>
            </a:r>
            <a:r>
              <a:rPr lang="en-US" dirty="0"/>
              <a:t> </a:t>
            </a:r>
            <a:r>
              <a:rPr lang="en-US" dirty="0" err="1"/>
              <a:t>nebo</a:t>
            </a:r>
            <a:r>
              <a:rPr lang="en-US" dirty="0"/>
              <a:t> </a:t>
            </a:r>
            <a:r>
              <a:rPr lang="en-US" dirty="0" err="1"/>
              <a:t>právní</a:t>
            </a:r>
            <a:r>
              <a:rPr lang="en-US" dirty="0"/>
              <a:t> </a:t>
            </a:r>
            <a:r>
              <a:rPr lang="en-US" dirty="0" err="1"/>
              <a:t>otázky,ne</a:t>
            </a:r>
            <a:r>
              <a:rPr lang="en-US" dirty="0"/>
              <a:t> </a:t>
            </a:r>
            <a:r>
              <a:rPr lang="en-US" dirty="0" err="1"/>
              <a:t>papíře</a:t>
            </a:r>
            <a:r>
              <a:rPr lang="en-US" dirty="0"/>
              <a:t> </a:t>
            </a:r>
            <a:r>
              <a:rPr lang="en-US" dirty="0" err="1"/>
              <a:t>bez</a:t>
            </a:r>
            <a:r>
              <a:rPr lang="en-US" dirty="0"/>
              <a:t> </a:t>
            </a:r>
            <a:r>
              <a:rPr lang="en-US" dirty="0" err="1"/>
              <a:t>hlavičky</a:t>
            </a:r>
            <a:r>
              <a:rPr lang="en-US" dirty="0"/>
              <a:t>, data a </a:t>
            </a:r>
            <a:r>
              <a:rPr lang="en-US" dirty="0" err="1"/>
              <a:t>podpisu</a:t>
            </a:r>
            <a:r>
              <a:rPr lang="en-US" dirty="0"/>
              <a:t>)</a:t>
            </a:r>
          </a:p>
          <a:p>
            <a:r>
              <a:rPr lang="en-US" dirty="0"/>
              <a:t>Non-paper (</a:t>
            </a:r>
            <a:r>
              <a:rPr lang="en-US" dirty="0" err="1"/>
              <a:t>neoficiální</a:t>
            </a:r>
            <a:r>
              <a:rPr lang="en-US" dirty="0"/>
              <a:t> </a:t>
            </a:r>
            <a:r>
              <a:rPr lang="en-US" dirty="0" err="1"/>
              <a:t>záznam</a:t>
            </a:r>
            <a:r>
              <a:rPr lang="en-US" dirty="0"/>
              <a:t>, </a:t>
            </a:r>
            <a:r>
              <a:rPr lang="en-US" dirty="0" err="1"/>
              <a:t>podnět</a:t>
            </a:r>
            <a:r>
              <a:rPr lang="en-US" dirty="0"/>
              <a:t> do </a:t>
            </a:r>
            <a:r>
              <a:rPr lang="en-US" dirty="0" err="1"/>
              <a:t>diskuse</a:t>
            </a:r>
            <a:r>
              <a:rPr lang="en-US" dirty="0"/>
              <a:t>)</a:t>
            </a:r>
          </a:p>
          <a:p>
            <a:r>
              <a:rPr lang="en-US" dirty="0" err="1"/>
              <a:t>Zápis</a:t>
            </a:r>
            <a:r>
              <a:rPr lang="en-US" dirty="0"/>
              <a:t> z </a:t>
            </a:r>
            <a:r>
              <a:rPr lang="en-US" dirty="0" err="1"/>
              <a:t>jednání</a:t>
            </a:r>
            <a:endParaRPr lang="en-US" dirty="0"/>
          </a:p>
          <a:p>
            <a:endParaRPr lang="en-US" dirty="0"/>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5032379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Konzulární</a:t>
            </a:r>
            <a:r>
              <a:rPr lang="en-US" dirty="0"/>
              <a:t> </a:t>
            </a:r>
            <a:r>
              <a:rPr lang="en-US" dirty="0" err="1"/>
              <a:t>služba</a:t>
            </a:r>
            <a:endParaRPr lang="en-US" dirty="0"/>
          </a:p>
        </p:txBody>
      </p:sp>
      <p:sp>
        <p:nvSpPr>
          <p:cNvPr id="5" name="Text Placeholder 4"/>
          <p:cNvSpPr>
            <a:spLocks noGrp="1"/>
          </p:cNvSpPr>
          <p:nvPr>
            <p:ph type="body" idx="1"/>
          </p:nvPr>
        </p:nvSpPr>
        <p:spPr/>
        <p:txBody>
          <a:bodyPr/>
          <a:lstStyle/>
          <a:p>
            <a:r>
              <a:rPr lang="en-US" dirty="0" err="1"/>
              <a:t>Diplomatické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4490076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Konzulární</a:t>
            </a:r>
            <a:r>
              <a:rPr lang="en-US" dirty="0"/>
              <a:t> </a:t>
            </a:r>
            <a:r>
              <a:rPr lang="en-US" dirty="0" err="1"/>
              <a:t>styky</a:t>
            </a:r>
            <a:r>
              <a:rPr lang="en-US" dirty="0"/>
              <a:t> -  </a:t>
            </a:r>
            <a:r>
              <a:rPr lang="en-US" dirty="0" err="1"/>
              <a:t>poslání</a:t>
            </a:r>
            <a:endParaRPr lang="en-US" dirty="0"/>
          </a:p>
        </p:txBody>
      </p:sp>
      <p:sp>
        <p:nvSpPr>
          <p:cNvPr id="3" name="Content Placeholder 2"/>
          <p:cNvSpPr>
            <a:spLocks noGrp="1"/>
          </p:cNvSpPr>
          <p:nvPr>
            <p:ph idx="1"/>
          </p:nvPr>
        </p:nvSpPr>
        <p:spPr/>
        <p:txBody>
          <a:bodyPr>
            <a:normAutofit/>
          </a:bodyPr>
          <a:lstStyle/>
          <a:p>
            <a:r>
              <a:rPr lang="en-US" dirty="0" err="1"/>
              <a:t>Chránit</a:t>
            </a:r>
            <a:r>
              <a:rPr lang="en-US" dirty="0"/>
              <a:t> </a:t>
            </a:r>
            <a:r>
              <a:rPr lang="en-US" dirty="0" err="1"/>
              <a:t>zájmy</a:t>
            </a:r>
            <a:r>
              <a:rPr lang="en-US" dirty="0"/>
              <a:t> </a:t>
            </a:r>
            <a:r>
              <a:rPr lang="en-US" dirty="0" err="1"/>
              <a:t>vysílajícího</a:t>
            </a:r>
            <a:r>
              <a:rPr lang="en-US" dirty="0"/>
              <a:t> </a:t>
            </a:r>
            <a:r>
              <a:rPr lang="en-US" dirty="0" err="1"/>
              <a:t>státu</a:t>
            </a:r>
            <a:r>
              <a:rPr lang="en-US" dirty="0"/>
              <a:t> a </a:t>
            </a:r>
            <a:r>
              <a:rPr lang="en-US" dirty="0" err="1"/>
              <a:t>jeho</a:t>
            </a:r>
            <a:r>
              <a:rPr lang="en-US" dirty="0"/>
              <a:t> </a:t>
            </a:r>
            <a:r>
              <a:rPr lang="en-US" dirty="0" err="1"/>
              <a:t>státních</a:t>
            </a:r>
            <a:r>
              <a:rPr lang="en-US" dirty="0"/>
              <a:t> </a:t>
            </a:r>
            <a:r>
              <a:rPr lang="en-US" dirty="0" err="1"/>
              <a:t>příslušníků</a:t>
            </a:r>
            <a:r>
              <a:rPr lang="en-US" dirty="0"/>
              <a:t>, a to </a:t>
            </a:r>
            <a:r>
              <a:rPr lang="en-US" dirty="0" err="1"/>
              <a:t>jak</a:t>
            </a:r>
            <a:r>
              <a:rPr lang="en-US" dirty="0"/>
              <a:t> </a:t>
            </a:r>
            <a:r>
              <a:rPr lang="en-US" dirty="0" err="1"/>
              <a:t>fyzických</a:t>
            </a:r>
            <a:r>
              <a:rPr lang="en-US" dirty="0"/>
              <a:t>, </a:t>
            </a:r>
            <a:r>
              <a:rPr lang="en-US" dirty="0" err="1"/>
              <a:t>tak</a:t>
            </a:r>
            <a:r>
              <a:rPr lang="en-US" dirty="0"/>
              <a:t> </a:t>
            </a:r>
            <a:r>
              <a:rPr lang="en-US" dirty="0" err="1"/>
              <a:t>i</a:t>
            </a:r>
            <a:r>
              <a:rPr lang="en-US" dirty="0"/>
              <a:t> </a:t>
            </a:r>
            <a:r>
              <a:rPr lang="en-US" dirty="0" err="1"/>
              <a:t>právnických</a:t>
            </a:r>
            <a:r>
              <a:rPr lang="en-US" dirty="0"/>
              <a:t> </a:t>
            </a:r>
            <a:r>
              <a:rPr lang="en-US" dirty="0" err="1"/>
              <a:t>osob</a:t>
            </a:r>
            <a:r>
              <a:rPr lang="en-US" dirty="0"/>
              <a:t>, v </a:t>
            </a:r>
            <a:r>
              <a:rPr lang="en-US" dirty="0" err="1"/>
              <a:t>přijímajícím</a:t>
            </a:r>
            <a:r>
              <a:rPr lang="en-US" dirty="0"/>
              <a:t> </a:t>
            </a:r>
            <a:r>
              <a:rPr lang="en-US" dirty="0" err="1"/>
              <a:t>státě</a:t>
            </a:r>
            <a:r>
              <a:rPr lang="en-US" dirty="0"/>
              <a:t>,</a:t>
            </a:r>
          </a:p>
          <a:p>
            <a:r>
              <a:rPr lang="en-US" dirty="0" err="1"/>
              <a:t>Podporovat</a:t>
            </a:r>
            <a:r>
              <a:rPr lang="en-US" dirty="0"/>
              <a:t> </a:t>
            </a:r>
            <a:r>
              <a:rPr lang="en-US" dirty="0" err="1"/>
              <a:t>rozvoj</a:t>
            </a:r>
            <a:r>
              <a:rPr lang="en-US" dirty="0"/>
              <a:t> </a:t>
            </a:r>
            <a:r>
              <a:rPr lang="en-US" dirty="0" err="1"/>
              <a:t>obchodních</a:t>
            </a:r>
            <a:r>
              <a:rPr lang="en-US" dirty="0"/>
              <a:t>, </a:t>
            </a:r>
            <a:r>
              <a:rPr lang="en-US" dirty="0" err="1"/>
              <a:t>hospodářských</a:t>
            </a:r>
            <a:r>
              <a:rPr lang="en-US" dirty="0"/>
              <a:t>, </a:t>
            </a:r>
            <a:r>
              <a:rPr lang="en-US" dirty="0" err="1"/>
              <a:t>kulturních</a:t>
            </a:r>
            <a:r>
              <a:rPr lang="en-US" dirty="0"/>
              <a:t> a </a:t>
            </a:r>
            <a:r>
              <a:rPr lang="en-US" dirty="0" err="1"/>
              <a:t>vědeckých</a:t>
            </a:r>
            <a:r>
              <a:rPr lang="en-US" dirty="0"/>
              <a:t> </a:t>
            </a:r>
            <a:r>
              <a:rPr lang="en-US" dirty="0" err="1"/>
              <a:t>styků</a:t>
            </a:r>
            <a:r>
              <a:rPr lang="en-US" dirty="0"/>
              <a:t> </a:t>
            </a:r>
            <a:r>
              <a:rPr lang="en-US" dirty="0" err="1"/>
              <a:t>mezi</a:t>
            </a:r>
            <a:r>
              <a:rPr lang="en-US" dirty="0"/>
              <a:t> </a:t>
            </a:r>
            <a:r>
              <a:rPr lang="en-US" dirty="0" err="1"/>
              <a:t>vysílajícím</a:t>
            </a:r>
            <a:r>
              <a:rPr lang="en-US" dirty="0"/>
              <a:t> a </a:t>
            </a:r>
            <a:r>
              <a:rPr lang="en-US" dirty="0" err="1"/>
              <a:t>přijímajícím</a:t>
            </a:r>
            <a:r>
              <a:rPr lang="en-US" dirty="0"/>
              <a:t> </a:t>
            </a:r>
            <a:r>
              <a:rPr lang="en-US" dirty="0" err="1"/>
              <a:t>státem</a:t>
            </a:r>
            <a:r>
              <a:rPr lang="en-US" dirty="0"/>
              <a:t> </a:t>
            </a:r>
          </a:p>
          <a:p>
            <a:r>
              <a:rPr lang="en-US" dirty="0" err="1"/>
              <a:t>Vydávat</a:t>
            </a:r>
            <a:r>
              <a:rPr lang="en-US" dirty="0"/>
              <a:t> </a:t>
            </a:r>
            <a:r>
              <a:rPr lang="en-US" dirty="0" err="1"/>
              <a:t>cestovních</a:t>
            </a:r>
            <a:r>
              <a:rPr lang="en-US" dirty="0"/>
              <a:t> </a:t>
            </a:r>
            <a:r>
              <a:rPr lang="en-US" dirty="0" err="1"/>
              <a:t>pasů</a:t>
            </a:r>
            <a:r>
              <a:rPr lang="en-US" dirty="0"/>
              <a:t> a </a:t>
            </a:r>
            <a:r>
              <a:rPr lang="en-US" dirty="0" err="1"/>
              <a:t>cestovních</a:t>
            </a:r>
            <a:r>
              <a:rPr lang="en-US" dirty="0"/>
              <a:t> </a:t>
            </a:r>
            <a:r>
              <a:rPr lang="en-US" dirty="0" err="1"/>
              <a:t>dokumentů</a:t>
            </a:r>
            <a:r>
              <a:rPr lang="en-US" dirty="0"/>
              <a:t> </a:t>
            </a:r>
            <a:r>
              <a:rPr lang="en-US" dirty="0" err="1"/>
              <a:t>státním</a:t>
            </a:r>
            <a:r>
              <a:rPr lang="en-US" dirty="0"/>
              <a:t> </a:t>
            </a:r>
            <a:r>
              <a:rPr lang="en-US" dirty="0" err="1"/>
              <a:t>příslušníkům</a:t>
            </a:r>
            <a:r>
              <a:rPr lang="en-US" dirty="0"/>
              <a:t> </a:t>
            </a:r>
            <a:r>
              <a:rPr lang="en-US" dirty="0" err="1"/>
              <a:t>vysílajícího</a:t>
            </a:r>
            <a:r>
              <a:rPr lang="en-US" dirty="0"/>
              <a:t> </a:t>
            </a:r>
            <a:r>
              <a:rPr lang="en-US" dirty="0" err="1"/>
              <a:t>státu</a:t>
            </a:r>
            <a:r>
              <a:rPr lang="en-US" dirty="0"/>
              <a:t> a </a:t>
            </a:r>
            <a:r>
              <a:rPr lang="en-US" dirty="0" err="1"/>
              <a:t>víz</a:t>
            </a:r>
            <a:r>
              <a:rPr lang="en-US" dirty="0"/>
              <a:t> </a:t>
            </a:r>
            <a:r>
              <a:rPr lang="en-US" dirty="0" err="1"/>
              <a:t>nebo</a:t>
            </a:r>
            <a:r>
              <a:rPr lang="en-US" dirty="0"/>
              <a:t> </a:t>
            </a:r>
            <a:r>
              <a:rPr lang="en-US" dirty="0" err="1"/>
              <a:t>příslušných</a:t>
            </a:r>
            <a:r>
              <a:rPr lang="en-US" dirty="0"/>
              <a:t> </a:t>
            </a:r>
            <a:r>
              <a:rPr lang="en-US" dirty="0" err="1"/>
              <a:t>dokumentů</a:t>
            </a:r>
            <a:r>
              <a:rPr lang="en-US" dirty="0"/>
              <a:t> </a:t>
            </a:r>
            <a:r>
              <a:rPr lang="en-US" dirty="0" err="1"/>
              <a:t>osobám</a:t>
            </a:r>
            <a:r>
              <a:rPr lang="en-US" dirty="0"/>
              <a:t> </a:t>
            </a:r>
            <a:r>
              <a:rPr lang="en-US" dirty="0" err="1"/>
              <a:t>přejícím</a:t>
            </a:r>
            <a:r>
              <a:rPr lang="en-US" dirty="0"/>
              <a:t> </a:t>
            </a:r>
            <a:r>
              <a:rPr lang="en-US" dirty="0" err="1"/>
              <a:t>si</a:t>
            </a:r>
            <a:r>
              <a:rPr lang="en-US" dirty="0"/>
              <a:t> </a:t>
            </a:r>
            <a:r>
              <a:rPr lang="en-US" dirty="0" err="1"/>
              <a:t>cestovat</a:t>
            </a:r>
            <a:r>
              <a:rPr lang="en-US" dirty="0"/>
              <a:t> do </a:t>
            </a:r>
            <a:r>
              <a:rPr lang="en-US" dirty="0" err="1"/>
              <a:t>vysílajícího</a:t>
            </a:r>
            <a:r>
              <a:rPr lang="en-US" dirty="0"/>
              <a:t> </a:t>
            </a:r>
            <a:r>
              <a:rPr lang="en-US" dirty="0" err="1"/>
              <a:t>státu</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2486280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Konzulární</a:t>
            </a:r>
            <a:r>
              <a:rPr lang="en-US" dirty="0"/>
              <a:t> </a:t>
            </a:r>
            <a:r>
              <a:rPr lang="en-US" dirty="0" err="1"/>
              <a:t>styky</a:t>
            </a:r>
            <a:r>
              <a:rPr lang="en-US" dirty="0"/>
              <a:t> - </a:t>
            </a:r>
            <a:r>
              <a:rPr lang="en-US" dirty="0" err="1"/>
              <a:t>poslání</a:t>
            </a:r>
            <a:endParaRPr lang="en-US" dirty="0"/>
          </a:p>
        </p:txBody>
      </p:sp>
      <p:sp>
        <p:nvSpPr>
          <p:cNvPr id="3" name="Content Placeholder 2"/>
          <p:cNvSpPr>
            <a:spLocks noGrp="1"/>
          </p:cNvSpPr>
          <p:nvPr>
            <p:ph idx="1"/>
          </p:nvPr>
        </p:nvSpPr>
        <p:spPr/>
        <p:txBody>
          <a:bodyPr>
            <a:normAutofit/>
          </a:bodyPr>
          <a:lstStyle/>
          <a:p>
            <a:endParaRPr lang="en-US" dirty="0"/>
          </a:p>
          <a:p>
            <a:r>
              <a:rPr lang="en-US" dirty="0" err="1"/>
              <a:t>Provádět</a:t>
            </a:r>
            <a:r>
              <a:rPr lang="en-US" dirty="0"/>
              <a:t>  </a:t>
            </a:r>
            <a:r>
              <a:rPr lang="en-US" dirty="0" err="1"/>
              <a:t>funkci</a:t>
            </a:r>
            <a:r>
              <a:rPr lang="en-US" dirty="0"/>
              <a:t> </a:t>
            </a:r>
            <a:r>
              <a:rPr lang="en-US" dirty="0" err="1"/>
              <a:t>notáře</a:t>
            </a:r>
            <a:r>
              <a:rPr lang="en-US" dirty="0"/>
              <a:t>, </a:t>
            </a:r>
            <a:r>
              <a:rPr lang="en-US" dirty="0" err="1"/>
              <a:t>civilního</a:t>
            </a:r>
            <a:r>
              <a:rPr lang="en-US" dirty="0"/>
              <a:t> </a:t>
            </a:r>
            <a:r>
              <a:rPr lang="en-US" dirty="0" err="1"/>
              <a:t>matrikáře</a:t>
            </a:r>
            <a:r>
              <a:rPr lang="en-US" dirty="0"/>
              <a:t> a </a:t>
            </a:r>
            <a:r>
              <a:rPr lang="en-US" dirty="0" err="1"/>
              <a:t>obdobných</a:t>
            </a:r>
            <a:r>
              <a:rPr lang="en-US" dirty="0"/>
              <a:t> </a:t>
            </a:r>
            <a:r>
              <a:rPr lang="en-US" dirty="0" err="1"/>
              <a:t>funkcí</a:t>
            </a:r>
            <a:r>
              <a:rPr lang="en-US" dirty="0"/>
              <a:t> a </a:t>
            </a:r>
            <a:r>
              <a:rPr lang="en-US" dirty="0" err="1"/>
              <a:t>ve</a:t>
            </a:r>
            <a:r>
              <a:rPr lang="en-US" dirty="0"/>
              <a:t> </a:t>
            </a:r>
            <a:r>
              <a:rPr lang="en-US" dirty="0" err="1"/>
              <a:t>výkonu</a:t>
            </a:r>
            <a:r>
              <a:rPr lang="en-US" dirty="0"/>
              <a:t> </a:t>
            </a:r>
            <a:r>
              <a:rPr lang="en-US" dirty="0" err="1"/>
              <a:t>některých</a:t>
            </a:r>
            <a:r>
              <a:rPr lang="en-US" dirty="0"/>
              <a:t> </a:t>
            </a:r>
            <a:r>
              <a:rPr lang="en-US" dirty="0" err="1"/>
              <a:t>funkcí</a:t>
            </a:r>
            <a:r>
              <a:rPr lang="en-US" dirty="0"/>
              <a:t> </a:t>
            </a:r>
            <a:r>
              <a:rPr lang="en-US" dirty="0" err="1"/>
              <a:t>administrativní</a:t>
            </a:r>
            <a:r>
              <a:rPr lang="en-US" dirty="0"/>
              <a:t> </a:t>
            </a:r>
            <a:r>
              <a:rPr lang="en-US" dirty="0" err="1"/>
              <a:t>povahy</a:t>
            </a:r>
            <a:r>
              <a:rPr lang="en-US" dirty="0"/>
              <a:t> </a:t>
            </a:r>
          </a:p>
          <a:p>
            <a:endParaRPr lang="en-US" dirty="0"/>
          </a:p>
          <a:p>
            <a:r>
              <a:rPr lang="en-US" dirty="0" err="1"/>
              <a:t>Chránit</a:t>
            </a:r>
            <a:r>
              <a:rPr lang="en-US" dirty="0"/>
              <a:t>  </a:t>
            </a:r>
            <a:r>
              <a:rPr lang="en-US" dirty="0" err="1"/>
              <a:t>zájmy</a:t>
            </a:r>
            <a:r>
              <a:rPr lang="en-US" dirty="0"/>
              <a:t> </a:t>
            </a:r>
            <a:r>
              <a:rPr lang="en-US" dirty="0" err="1"/>
              <a:t>státních</a:t>
            </a:r>
            <a:r>
              <a:rPr lang="en-US" dirty="0"/>
              <a:t> </a:t>
            </a:r>
            <a:r>
              <a:rPr lang="en-US" dirty="0" err="1"/>
              <a:t>příslušníků</a:t>
            </a:r>
            <a:r>
              <a:rPr lang="en-US" dirty="0"/>
              <a:t> </a:t>
            </a:r>
            <a:r>
              <a:rPr lang="en-US" dirty="0" err="1"/>
              <a:t>vysílajícího</a:t>
            </a:r>
            <a:r>
              <a:rPr lang="en-US" dirty="0"/>
              <a:t> </a:t>
            </a:r>
            <a:r>
              <a:rPr lang="en-US" dirty="0" err="1"/>
              <a:t>státu</a:t>
            </a:r>
            <a:r>
              <a:rPr lang="en-US" dirty="0"/>
              <a:t>, </a:t>
            </a:r>
            <a:r>
              <a:rPr lang="en-US" dirty="0" err="1"/>
              <a:t>fyzických</a:t>
            </a:r>
            <a:r>
              <a:rPr lang="en-US" dirty="0"/>
              <a:t> </a:t>
            </a:r>
            <a:r>
              <a:rPr lang="en-US" dirty="0" err="1"/>
              <a:t>i</a:t>
            </a:r>
            <a:r>
              <a:rPr lang="en-US" dirty="0"/>
              <a:t> </a:t>
            </a:r>
            <a:r>
              <a:rPr lang="en-US" dirty="0" err="1"/>
              <a:t>pr.vnických</a:t>
            </a:r>
            <a:r>
              <a:rPr lang="en-US" dirty="0"/>
              <a:t> </a:t>
            </a:r>
            <a:r>
              <a:rPr lang="en-US" dirty="0" err="1"/>
              <a:t>osob</a:t>
            </a:r>
            <a:r>
              <a:rPr lang="en-US" dirty="0"/>
              <a:t>, </a:t>
            </a:r>
            <a:r>
              <a:rPr lang="en-US" dirty="0" err="1"/>
              <a:t>ve</a:t>
            </a:r>
            <a:r>
              <a:rPr lang="en-US" dirty="0"/>
              <a:t> </a:t>
            </a:r>
            <a:r>
              <a:rPr lang="en-US" dirty="0" err="1"/>
              <a:t>věcech</a:t>
            </a:r>
            <a:r>
              <a:rPr lang="en-US" dirty="0"/>
              <a:t> </a:t>
            </a:r>
            <a:r>
              <a:rPr lang="en-US" dirty="0" err="1"/>
              <a:t>dědických</a:t>
            </a:r>
            <a:r>
              <a:rPr lang="en-US" dirty="0"/>
              <a:t> </a:t>
            </a:r>
            <a:r>
              <a:rPr lang="en-US" dirty="0" err="1"/>
              <a:t>na</a:t>
            </a:r>
            <a:r>
              <a:rPr lang="en-US" dirty="0"/>
              <a:t> </a:t>
            </a:r>
            <a:r>
              <a:rPr lang="en-US" dirty="0" err="1"/>
              <a:t>území</a:t>
            </a:r>
            <a:r>
              <a:rPr lang="en-US" dirty="0"/>
              <a:t> </a:t>
            </a:r>
            <a:r>
              <a:rPr lang="en-US" dirty="0" err="1"/>
              <a:t>přijímajícího</a:t>
            </a:r>
            <a:r>
              <a:rPr lang="en-US" dirty="0"/>
              <a:t> </a:t>
            </a:r>
            <a:r>
              <a:rPr lang="en-US" dirty="0" err="1"/>
              <a:t>státu</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159670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Konzulární</a:t>
            </a:r>
            <a:r>
              <a:rPr lang="en-US" dirty="0"/>
              <a:t> </a:t>
            </a:r>
            <a:r>
              <a:rPr lang="en-US" dirty="0" err="1"/>
              <a:t>hodnosti</a:t>
            </a:r>
            <a:endParaRPr lang="en-US" dirty="0"/>
          </a:p>
        </p:txBody>
      </p:sp>
      <p:sp>
        <p:nvSpPr>
          <p:cNvPr id="3" name="Content Placeholder 2"/>
          <p:cNvSpPr>
            <a:spLocks noGrp="1"/>
          </p:cNvSpPr>
          <p:nvPr>
            <p:ph idx="1"/>
          </p:nvPr>
        </p:nvSpPr>
        <p:spPr/>
        <p:txBody>
          <a:bodyPr/>
          <a:lstStyle/>
          <a:p>
            <a:r>
              <a:rPr lang="en-US" dirty="0" err="1"/>
              <a:t>Generální</a:t>
            </a:r>
            <a:r>
              <a:rPr lang="en-US" dirty="0"/>
              <a:t> </a:t>
            </a:r>
            <a:r>
              <a:rPr lang="en-US" dirty="0" err="1"/>
              <a:t>konzul</a:t>
            </a:r>
            <a:r>
              <a:rPr lang="en-US" dirty="0"/>
              <a:t> - pro </a:t>
            </a:r>
            <a:r>
              <a:rPr lang="en-US" dirty="0" err="1"/>
              <a:t>rady</a:t>
            </a:r>
            <a:r>
              <a:rPr lang="en-US" dirty="0"/>
              <a:t> - </a:t>
            </a:r>
            <a:r>
              <a:rPr lang="en-US" dirty="0" err="1"/>
              <a:t>vyslance</a:t>
            </a:r>
            <a:r>
              <a:rPr lang="en-US" dirty="0"/>
              <a:t>, </a:t>
            </a:r>
            <a:r>
              <a:rPr lang="en-US" dirty="0" err="1"/>
              <a:t>případně</a:t>
            </a:r>
            <a:r>
              <a:rPr lang="en-US" dirty="0"/>
              <a:t> </a:t>
            </a:r>
            <a:r>
              <a:rPr lang="en-US" dirty="0" err="1"/>
              <a:t>velvyslance</a:t>
            </a:r>
            <a:endParaRPr lang="en-US" dirty="0"/>
          </a:p>
          <a:p>
            <a:r>
              <a:rPr lang="en-US" dirty="0" err="1"/>
              <a:t>Konzul</a:t>
            </a:r>
            <a:r>
              <a:rPr lang="en-US" dirty="0"/>
              <a:t> - pro I. </a:t>
            </a:r>
            <a:r>
              <a:rPr lang="en-US" dirty="0" err="1"/>
              <a:t>tajemníky</a:t>
            </a:r>
            <a:r>
              <a:rPr lang="en-US" dirty="0"/>
              <a:t> a </a:t>
            </a:r>
            <a:r>
              <a:rPr lang="en-US" dirty="0" err="1"/>
              <a:t>velvyslanecké</a:t>
            </a:r>
            <a:r>
              <a:rPr lang="en-US" dirty="0"/>
              <a:t> </a:t>
            </a:r>
            <a:r>
              <a:rPr lang="en-US" dirty="0" err="1"/>
              <a:t>rady</a:t>
            </a:r>
            <a:endParaRPr lang="en-US" dirty="0"/>
          </a:p>
          <a:p>
            <a:r>
              <a:rPr lang="en-US" dirty="0" err="1"/>
              <a:t>Vicekonzul</a:t>
            </a:r>
            <a:r>
              <a:rPr lang="en-US" dirty="0"/>
              <a:t>- pro III. a II. </a:t>
            </a:r>
            <a:r>
              <a:rPr lang="en-US" dirty="0" err="1"/>
              <a:t>Tajemníky</a:t>
            </a:r>
            <a:endParaRPr lang="en-US" dirty="0"/>
          </a:p>
          <a:p>
            <a:r>
              <a:rPr lang="en-US" dirty="0" err="1"/>
              <a:t>Konzulární</a:t>
            </a:r>
            <a:r>
              <a:rPr lang="en-US" dirty="0"/>
              <a:t> </a:t>
            </a:r>
            <a:r>
              <a:rPr lang="en-US" dirty="0" err="1"/>
              <a:t>jednatel</a:t>
            </a:r>
            <a:r>
              <a:rPr lang="en-US" dirty="0"/>
              <a:t> - pro attaché</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0479716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7F1830-0D54-E446-90E1-5597CD7674D3}"/>
              </a:ext>
            </a:extLst>
          </p:cNvPr>
          <p:cNvSpPr>
            <a:spLocks noGrp="1"/>
          </p:cNvSpPr>
          <p:nvPr>
            <p:ph type="title"/>
          </p:nvPr>
        </p:nvSpPr>
        <p:spPr/>
        <p:txBody>
          <a:bodyPr/>
          <a:lstStyle/>
          <a:p>
            <a:pPr algn="ctr"/>
            <a:r>
              <a:rPr lang="cs-CZ" dirty="0"/>
              <a:t>Uzavírání mezinárodních smluv</a:t>
            </a:r>
          </a:p>
        </p:txBody>
      </p:sp>
      <p:sp>
        <p:nvSpPr>
          <p:cNvPr id="3" name="Zástupný symbol pro obsah 2">
            <a:extLst>
              <a:ext uri="{FF2B5EF4-FFF2-40B4-BE49-F238E27FC236}">
                <a16:creationId xmlns:a16="http://schemas.microsoft.com/office/drawing/2014/main" id="{9D859057-6EF1-E24E-95D0-2B4B57060794}"/>
              </a:ext>
            </a:extLst>
          </p:cNvPr>
          <p:cNvSpPr>
            <a:spLocks noGrp="1"/>
          </p:cNvSpPr>
          <p:nvPr>
            <p:ph idx="1"/>
          </p:nvPr>
        </p:nvSpPr>
        <p:spPr/>
        <p:txBody>
          <a:bodyPr>
            <a:normAutofit lnSpcReduction="10000"/>
          </a:bodyPr>
          <a:lstStyle/>
          <a:p>
            <a:r>
              <a:rPr lang="cs-CZ" dirty="0"/>
              <a:t>Každý stát má způsobilost uzavírat smlouvy․</a:t>
            </a:r>
          </a:p>
          <a:p>
            <a:r>
              <a:rPr lang="cs-CZ" dirty="0"/>
              <a:t>Kdo jedná za stát, potřebuje </a:t>
            </a:r>
            <a:r>
              <a:rPr lang="cs-CZ" b="1" dirty="0"/>
              <a:t>plnou moc</a:t>
            </a:r>
          </a:p>
          <a:p>
            <a:pPr marL="0" indent="0">
              <a:buNone/>
            </a:pPr>
            <a:r>
              <a:rPr lang="cs-CZ" dirty="0"/>
              <a:t>Z </a:t>
            </a:r>
            <a:r>
              <a:rPr lang="cs-CZ" b="1" dirty="0"/>
              <a:t>titulu svých funkcí </a:t>
            </a:r>
            <a:r>
              <a:rPr lang="cs-CZ" dirty="0"/>
              <a:t>a bez předložení plné moci se za zástupce svého státu považují:</a:t>
            </a:r>
          </a:p>
          <a:p>
            <a:pPr marL="514350" indent="-514350">
              <a:buFont typeface="+mj-lt"/>
              <a:buAutoNum type="arabicPeriod"/>
            </a:pPr>
            <a:r>
              <a:rPr lang="cs-CZ" dirty="0"/>
              <a:t>hlavy států, předsedové vlád a ministři zahraničních věcí, a to pro všechny úkony souvisící se sjednáváním smlouvy </a:t>
            </a:r>
          </a:p>
          <a:p>
            <a:pPr marL="514350" indent="-514350">
              <a:buFont typeface="+mj-lt"/>
              <a:buAutoNum type="arabicPeriod"/>
            </a:pPr>
            <a:r>
              <a:rPr lang="cs-CZ" dirty="0"/>
              <a:t>vedoucí diplomatické mise, a to pro přijetí textu smlouvy mezi vysílajícím státem a přijímajícím státem,</a:t>
            </a:r>
          </a:p>
          <a:p>
            <a:pPr marL="514350" indent="-514350">
              <a:buFont typeface="+mj-lt"/>
              <a:buAutoNum type="arabicPeriod"/>
            </a:pPr>
            <a:r>
              <a:rPr lang="cs-CZ" dirty="0"/>
              <a:t>pověření zástupci států na mezinárodní konferenci, u mezinárodní organizace</a:t>
            </a:r>
          </a:p>
          <a:p>
            <a:pPr marL="514350" indent="-514350">
              <a:buFont typeface="+mj-lt"/>
              <a:buAutoNum type="arabicPeriod"/>
            </a:pPr>
            <a:endParaRPr lang="cs-CZ" dirty="0"/>
          </a:p>
        </p:txBody>
      </p:sp>
      <p:sp>
        <p:nvSpPr>
          <p:cNvPr id="4" name="Zástupný symbol pro zápatí 3">
            <a:extLst>
              <a:ext uri="{FF2B5EF4-FFF2-40B4-BE49-F238E27FC236}">
                <a16:creationId xmlns:a16="http://schemas.microsoft.com/office/drawing/2014/main" id="{43C261FA-22E5-5842-BB4B-44E0EC898A2E}"/>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6898191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322FB9-98A3-A240-90F4-081C15A5809D}"/>
              </a:ext>
            </a:extLst>
          </p:cNvPr>
          <p:cNvSpPr>
            <a:spLocks noGrp="1"/>
          </p:cNvSpPr>
          <p:nvPr>
            <p:ph type="title"/>
          </p:nvPr>
        </p:nvSpPr>
        <p:spPr/>
        <p:txBody>
          <a:bodyPr>
            <a:normAutofit fontScale="90000"/>
          </a:bodyPr>
          <a:lstStyle/>
          <a:p>
            <a:pPr algn="ctr"/>
            <a:r>
              <a:rPr lang="cs-CZ" sz="3600" b="1" dirty="0"/>
              <a:t>Způsoby vyjádření souhlasu s tím být vázán smlouvou</a:t>
            </a:r>
            <a:br>
              <a:rPr lang="cs-CZ" b="1" dirty="0"/>
            </a:br>
            <a:endParaRPr lang="cs-CZ" dirty="0"/>
          </a:p>
        </p:txBody>
      </p:sp>
      <p:sp>
        <p:nvSpPr>
          <p:cNvPr id="3" name="Zástupný symbol pro obsah 2">
            <a:extLst>
              <a:ext uri="{FF2B5EF4-FFF2-40B4-BE49-F238E27FC236}">
                <a16:creationId xmlns:a16="http://schemas.microsoft.com/office/drawing/2014/main" id="{AEBDAEF4-10EF-3646-AC69-C5F49CE9E2D6}"/>
              </a:ext>
            </a:extLst>
          </p:cNvPr>
          <p:cNvSpPr>
            <a:spLocks noGrp="1"/>
          </p:cNvSpPr>
          <p:nvPr>
            <p:ph idx="1"/>
          </p:nvPr>
        </p:nvSpPr>
        <p:spPr/>
        <p:txBody>
          <a:bodyPr/>
          <a:lstStyle/>
          <a:p>
            <a:pPr marL="0" indent="0">
              <a:buNone/>
            </a:pPr>
            <a:r>
              <a:rPr lang="cs-CZ" dirty="0"/>
              <a:t>Souhlas státu s tím, že bude vázán smlouvou, může být vyjádřen podpisem, výměnou listin tvořících smlouvu,  ratifikací smlouvy, jejím přijetím, schválením nebo přístupem k ní nebo jiným dohodnutým způsobem.</a:t>
            </a:r>
          </a:p>
        </p:txBody>
      </p:sp>
      <p:sp>
        <p:nvSpPr>
          <p:cNvPr id="4" name="Zástupný symbol pro zápatí 3">
            <a:extLst>
              <a:ext uri="{FF2B5EF4-FFF2-40B4-BE49-F238E27FC236}">
                <a16:creationId xmlns:a16="http://schemas.microsoft.com/office/drawing/2014/main" id="{E82D07AF-AFA8-A041-B13D-175A9A44DA61}"/>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685881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t>Odpovědnost</a:t>
            </a:r>
            <a:r>
              <a:rPr lang="en-US" dirty="0"/>
              <a:t> </a:t>
            </a:r>
            <a:r>
              <a:rPr lang="en-US" dirty="0" err="1"/>
              <a:t>za</a:t>
            </a:r>
            <a:r>
              <a:rPr lang="en-US" dirty="0"/>
              <a:t> </a:t>
            </a:r>
            <a:r>
              <a:rPr lang="en-US" dirty="0" err="1"/>
              <a:t>zahraniční</a:t>
            </a:r>
            <a:r>
              <a:rPr lang="en-US" dirty="0"/>
              <a:t> </a:t>
            </a:r>
            <a:r>
              <a:rPr lang="en-US" dirty="0" err="1"/>
              <a:t>politiku</a:t>
            </a:r>
            <a:endParaRPr lang="en-US" dirty="0"/>
          </a:p>
        </p:txBody>
      </p:sp>
      <p:sp>
        <p:nvSpPr>
          <p:cNvPr id="3" name="Content Placeholder 2"/>
          <p:cNvSpPr>
            <a:spLocks noGrp="1"/>
          </p:cNvSpPr>
          <p:nvPr>
            <p:ph idx="1"/>
          </p:nvPr>
        </p:nvSpPr>
        <p:spPr/>
        <p:txBody>
          <a:bodyPr>
            <a:normAutofit/>
          </a:bodyPr>
          <a:lstStyle/>
          <a:p>
            <a:r>
              <a:rPr lang="en-US" b="1" dirty="0" err="1"/>
              <a:t>Odpovědnost</a:t>
            </a:r>
            <a:r>
              <a:rPr lang="en-US" dirty="0"/>
              <a:t>  </a:t>
            </a:r>
            <a:r>
              <a:rPr lang="en-US" dirty="0" err="1"/>
              <a:t>nese</a:t>
            </a:r>
            <a:r>
              <a:rPr lang="en-US" dirty="0"/>
              <a:t> </a:t>
            </a:r>
            <a:r>
              <a:rPr lang="en-US" dirty="0" err="1"/>
              <a:t>vláda</a:t>
            </a:r>
            <a:endParaRPr lang="en-US" dirty="0"/>
          </a:p>
          <a:p>
            <a:r>
              <a:rPr lang="en-US" b="1" dirty="0" err="1"/>
              <a:t>Prezident</a:t>
            </a:r>
            <a:r>
              <a:rPr lang="en-US" b="1" dirty="0"/>
              <a:t> </a:t>
            </a:r>
            <a:r>
              <a:rPr lang="en-US" b="1" dirty="0" err="1"/>
              <a:t>republiky</a:t>
            </a:r>
            <a:r>
              <a:rPr lang="en-US" b="1" dirty="0"/>
              <a:t> </a:t>
            </a:r>
            <a:r>
              <a:rPr lang="en-US" dirty="0" err="1"/>
              <a:t>není</a:t>
            </a:r>
            <a:r>
              <a:rPr lang="en-US" dirty="0"/>
              <a:t> z </a:t>
            </a:r>
            <a:r>
              <a:rPr lang="en-US" dirty="0" err="1"/>
              <a:t>výkonu</a:t>
            </a:r>
            <a:r>
              <a:rPr lang="en-US" dirty="0"/>
              <a:t> </a:t>
            </a:r>
            <a:r>
              <a:rPr lang="en-US" dirty="0" err="1"/>
              <a:t>své</a:t>
            </a:r>
            <a:r>
              <a:rPr lang="en-US" dirty="0"/>
              <a:t> </a:t>
            </a:r>
            <a:r>
              <a:rPr lang="en-US" dirty="0" err="1"/>
              <a:t>funkce</a:t>
            </a:r>
            <a:r>
              <a:rPr lang="en-US" dirty="0"/>
              <a:t> </a:t>
            </a:r>
            <a:r>
              <a:rPr lang="en-US" dirty="0" err="1"/>
              <a:t>odpovědný</a:t>
            </a:r>
            <a:r>
              <a:rPr lang="en-US" dirty="0"/>
              <a:t>,</a:t>
            </a:r>
          </a:p>
          <a:p>
            <a:r>
              <a:rPr lang="en-US" b="1" dirty="0" err="1"/>
              <a:t>Rozhodnutí</a:t>
            </a:r>
            <a:r>
              <a:rPr lang="en-US" b="1" dirty="0"/>
              <a:t> </a:t>
            </a:r>
            <a:r>
              <a:rPr lang="en-US" b="1" dirty="0" err="1"/>
              <a:t>prezidenta</a:t>
            </a:r>
            <a:r>
              <a:rPr lang="en-US" b="1" dirty="0"/>
              <a:t> </a:t>
            </a:r>
            <a:r>
              <a:rPr lang="en-US" dirty="0" err="1"/>
              <a:t>republiky</a:t>
            </a:r>
            <a:r>
              <a:rPr lang="en-US" dirty="0"/>
              <a:t> </a:t>
            </a:r>
            <a:r>
              <a:rPr lang="en-US" dirty="0" err="1"/>
              <a:t>vydané</a:t>
            </a:r>
            <a:r>
              <a:rPr lang="en-US" dirty="0"/>
              <a:t> v </a:t>
            </a:r>
            <a:r>
              <a:rPr lang="en-US" dirty="0" err="1"/>
              <a:t>oblasti</a:t>
            </a:r>
            <a:r>
              <a:rPr lang="en-US" dirty="0"/>
              <a:t> </a:t>
            </a:r>
            <a:r>
              <a:rPr lang="en-US" dirty="0" err="1"/>
              <a:t>zahraniční</a:t>
            </a:r>
            <a:r>
              <a:rPr lang="en-US" dirty="0"/>
              <a:t> </a:t>
            </a:r>
            <a:r>
              <a:rPr lang="en-US" dirty="0" err="1"/>
              <a:t>politiky</a:t>
            </a:r>
            <a:r>
              <a:rPr lang="en-US" dirty="0"/>
              <a:t>  </a:t>
            </a:r>
            <a:r>
              <a:rPr lang="en-US" dirty="0" err="1"/>
              <a:t>vyžaduje</a:t>
            </a:r>
            <a:r>
              <a:rPr lang="en-US" dirty="0"/>
              <a:t> </a:t>
            </a:r>
            <a:r>
              <a:rPr lang="en-US" dirty="0" err="1"/>
              <a:t>ke</a:t>
            </a:r>
            <a:r>
              <a:rPr lang="en-US" dirty="0"/>
              <a:t> </a:t>
            </a:r>
            <a:r>
              <a:rPr lang="en-US" dirty="0" err="1"/>
              <a:t>své</a:t>
            </a:r>
            <a:r>
              <a:rPr lang="en-US" dirty="0"/>
              <a:t> </a:t>
            </a:r>
            <a:r>
              <a:rPr lang="en-US" dirty="0" err="1"/>
              <a:t>platnosti</a:t>
            </a:r>
            <a:r>
              <a:rPr lang="en-US" dirty="0"/>
              <a:t> </a:t>
            </a:r>
            <a:r>
              <a:rPr lang="en-US" dirty="0" err="1"/>
              <a:t>spolupodpis</a:t>
            </a:r>
            <a:r>
              <a:rPr lang="en-US" dirty="0"/>
              <a:t> </a:t>
            </a:r>
            <a:r>
              <a:rPr lang="en-US" dirty="0" err="1"/>
              <a:t>předsedy</a:t>
            </a:r>
            <a:r>
              <a:rPr lang="en-US" dirty="0"/>
              <a:t> </a:t>
            </a:r>
            <a:r>
              <a:rPr lang="en-US" dirty="0" err="1"/>
              <a:t>vlády</a:t>
            </a:r>
            <a:r>
              <a:rPr lang="en-US" dirty="0"/>
              <a:t> </a:t>
            </a:r>
            <a:r>
              <a:rPr lang="en-US" dirty="0" err="1"/>
              <a:t>nebo</a:t>
            </a:r>
            <a:r>
              <a:rPr lang="en-US" dirty="0"/>
              <a:t> </a:t>
            </a:r>
            <a:r>
              <a:rPr lang="en-US" dirty="0" err="1"/>
              <a:t>jím</a:t>
            </a:r>
            <a:r>
              <a:rPr lang="en-US" dirty="0"/>
              <a:t> </a:t>
            </a:r>
            <a:r>
              <a:rPr lang="en-US" dirty="0" err="1"/>
              <a:t>pověřeného</a:t>
            </a:r>
            <a:r>
              <a:rPr lang="en-US" dirty="0"/>
              <a:t> </a:t>
            </a:r>
            <a:r>
              <a:rPr lang="en-US" dirty="0" err="1"/>
              <a:t>člena</a:t>
            </a:r>
            <a:r>
              <a:rPr lang="en-US" dirty="0"/>
              <a:t> </a:t>
            </a:r>
            <a:r>
              <a:rPr lang="en-US" dirty="0" err="1"/>
              <a:t>vlády</a:t>
            </a:r>
            <a:r>
              <a:rPr lang="en-US" dirty="0"/>
              <a:t>.</a:t>
            </a:r>
          </a:p>
          <a:p>
            <a:r>
              <a:rPr lang="en-US" dirty="0" err="1"/>
              <a:t>Za</a:t>
            </a:r>
            <a:r>
              <a:rPr lang="en-US" dirty="0"/>
              <a:t> </a:t>
            </a:r>
            <a:r>
              <a:rPr lang="en-US" dirty="0" err="1"/>
              <a:t>rozhodnutí</a:t>
            </a:r>
            <a:r>
              <a:rPr lang="en-US" dirty="0"/>
              <a:t> </a:t>
            </a:r>
            <a:r>
              <a:rPr lang="en-US" dirty="0" err="1"/>
              <a:t>prezidenta</a:t>
            </a:r>
            <a:r>
              <a:rPr lang="en-US" dirty="0"/>
              <a:t> </a:t>
            </a:r>
            <a:r>
              <a:rPr lang="en-US" dirty="0" err="1"/>
              <a:t>republiky</a:t>
            </a:r>
            <a:r>
              <a:rPr lang="en-US" dirty="0"/>
              <a:t> </a:t>
            </a:r>
            <a:r>
              <a:rPr lang="en-US" b="1" dirty="0" err="1"/>
              <a:t>odpovídá</a:t>
            </a:r>
            <a:r>
              <a:rPr lang="en-US" b="1" dirty="0"/>
              <a:t> </a:t>
            </a:r>
            <a:r>
              <a:rPr lang="en-US" b="1" dirty="0" err="1"/>
              <a:t>vláda</a:t>
            </a:r>
            <a:r>
              <a:rPr lang="en-US" dirty="0"/>
              <a:t>.</a:t>
            </a:r>
          </a:p>
        </p:txBody>
      </p:sp>
      <p:sp>
        <p:nvSpPr>
          <p:cNvPr id="4" name="Footer Placeholder 3"/>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6170556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E59552-0937-E54E-8A59-D898A1F045C7}"/>
              </a:ext>
            </a:extLst>
          </p:cNvPr>
          <p:cNvSpPr>
            <a:spLocks noGrp="1"/>
          </p:cNvSpPr>
          <p:nvPr>
            <p:ph type="title"/>
          </p:nvPr>
        </p:nvSpPr>
        <p:spPr/>
        <p:txBody>
          <a:bodyPr>
            <a:normAutofit fontScale="90000"/>
          </a:bodyPr>
          <a:lstStyle/>
          <a:p>
            <a:pPr algn="ctr"/>
            <a:r>
              <a:rPr lang="cs-CZ" sz="3100" b="1" dirty="0"/>
              <a:t>Závazek nemařit předmět a účel smlouvy před jejím vstupem v platnost</a:t>
            </a:r>
            <a:br>
              <a:rPr lang="cs-CZ" b="1" dirty="0"/>
            </a:br>
            <a:endParaRPr lang="cs-CZ" dirty="0"/>
          </a:p>
        </p:txBody>
      </p:sp>
      <p:sp>
        <p:nvSpPr>
          <p:cNvPr id="3" name="Zástupný symbol pro obsah 2">
            <a:extLst>
              <a:ext uri="{FF2B5EF4-FFF2-40B4-BE49-F238E27FC236}">
                <a16:creationId xmlns:a16="http://schemas.microsoft.com/office/drawing/2014/main" id="{9576D36B-8347-EB4D-AF3F-D2286184203C}"/>
              </a:ext>
            </a:extLst>
          </p:cNvPr>
          <p:cNvSpPr>
            <a:spLocks noGrp="1"/>
          </p:cNvSpPr>
          <p:nvPr>
            <p:ph idx="1"/>
          </p:nvPr>
        </p:nvSpPr>
        <p:spPr/>
        <p:txBody>
          <a:bodyPr>
            <a:normAutofit/>
          </a:bodyPr>
          <a:lstStyle/>
          <a:p>
            <a:pPr marL="0" indent="0">
              <a:buNone/>
            </a:pPr>
            <a:r>
              <a:rPr lang="cs-CZ" dirty="0"/>
              <a:t>Stát je povinen zdržet se jednání, které by mohlo mařit předmět a účel smlouvy, jestliže:</a:t>
            </a:r>
          </a:p>
          <a:p>
            <a:pPr marL="514350" indent="-514350">
              <a:buFont typeface="+mj-lt"/>
              <a:buAutoNum type="alphaLcParenR"/>
            </a:pPr>
            <a:r>
              <a:rPr lang="cs-CZ" dirty="0"/>
              <a:t>podepsal smlouvu nebo vyměnil listiny tvořící smlouvu s výhradou ratifikace, přijetí nebo schválení, dokud jasně neprojevil úmysl, že se nehodlá stát její smluvní stranou;</a:t>
            </a:r>
          </a:p>
          <a:p>
            <a:pPr marL="514350" indent="-514350">
              <a:buFont typeface="+mj-lt"/>
              <a:buAutoNum type="alphaLcParenR"/>
            </a:pPr>
            <a:r>
              <a:rPr lang="cs-CZ" dirty="0"/>
              <a:t>V období, které předchází vstupu smlouvy v platnost, vyjádřil svůj souhlas s tím, že bude vázán smlouvou, a to za podmínky, že vstup smlouvy v platnost není nepřiměřeně oddalován.</a:t>
            </a:r>
          </a:p>
        </p:txBody>
      </p:sp>
      <p:sp>
        <p:nvSpPr>
          <p:cNvPr id="4" name="Zástupný symbol pro zápatí 3">
            <a:extLst>
              <a:ext uri="{FF2B5EF4-FFF2-40B4-BE49-F238E27FC236}">
                <a16:creationId xmlns:a16="http://schemas.microsoft.com/office/drawing/2014/main" id="{3F2E12AA-608D-3B4B-8AC0-8DBE963E08DF}"/>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8247176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BD2D5F-81BA-2E48-A8D2-C146F83C1C50}"/>
              </a:ext>
            </a:extLst>
          </p:cNvPr>
          <p:cNvSpPr>
            <a:spLocks noGrp="1"/>
          </p:cNvSpPr>
          <p:nvPr>
            <p:ph type="title"/>
          </p:nvPr>
        </p:nvSpPr>
        <p:spPr/>
        <p:txBody>
          <a:bodyPr/>
          <a:lstStyle/>
          <a:p>
            <a:pPr algn="ctr"/>
            <a:r>
              <a:rPr lang="cs-CZ" dirty="0"/>
              <a:t>Formulování výhrad</a:t>
            </a:r>
          </a:p>
        </p:txBody>
      </p:sp>
      <p:sp>
        <p:nvSpPr>
          <p:cNvPr id="3" name="Zástupný symbol pro obsah 2">
            <a:extLst>
              <a:ext uri="{FF2B5EF4-FFF2-40B4-BE49-F238E27FC236}">
                <a16:creationId xmlns:a16="http://schemas.microsoft.com/office/drawing/2014/main" id="{FE2894F0-90B5-2D4E-B1DC-911A06A779FF}"/>
              </a:ext>
            </a:extLst>
          </p:cNvPr>
          <p:cNvSpPr>
            <a:spLocks noGrp="1"/>
          </p:cNvSpPr>
          <p:nvPr>
            <p:ph idx="1"/>
          </p:nvPr>
        </p:nvSpPr>
        <p:spPr/>
        <p:txBody>
          <a:bodyPr>
            <a:normAutofit/>
          </a:bodyPr>
          <a:lstStyle/>
          <a:p>
            <a:pPr marL="0" indent="0">
              <a:buNone/>
            </a:pPr>
            <a:r>
              <a:rPr lang="cs-CZ" dirty="0"/>
              <a:t>Stát může při podpisu, ratifikaci, přijetí, schválení smlouvy nebo přístupu k ní formulovat výhradu, ledaže:</a:t>
            </a:r>
          </a:p>
          <a:p>
            <a:pPr marL="514350" indent="-514350">
              <a:buFont typeface="+mj-lt"/>
              <a:buAutoNum type="alphaLcParenR"/>
            </a:pPr>
            <a:r>
              <a:rPr lang="cs-CZ" dirty="0"/>
              <a:t>taková výhrada je smlouvou zakázána</a:t>
            </a:r>
          </a:p>
          <a:p>
            <a:pPr marL="514350" indent="-514350">
              <a:buFont typeface="+mj-lt"/>
              <a:buAutoNum type="alphaLcParenR"/>
            </a:pPr>
            <a:r>
              <a:rPr lang="cs-CZ" dirty="0"/>
              <a:t>smlouva stanoví, že mohou být učiněny pouze určité výhrady, mezi nimiž není taková výhrada uvedena</a:t>
            </a:r>
          </a:p>
          <a:p>
            <a:pPr marL="514350" indent="-514350">
              <a:buFont typeface="+mj-lt"/>
              <a:buAutoNum type="alphaLcParenR"/>
            </a:pPr>
            <a:r>
              <a:rPr lang="cs-CZ" dirty="0"/>
              <a:t>je taková výhrada neslučitelná s předmětem a účelem smlouvy</a:t>
            </a:r>
          </a:p>
        </p:txBody>
      </p:sp>
      <p:sp>
        <p:nvSpPr>
          <p:cNvPr id="4" name="Zástupný symbol pro zápatí 3">
            <a:extLst>
              <a:ext uri="{FF2B5EF4-FFF2-40B4-BE49-F238E27FC236}">
                <a16:creationId xmlns:a16="http://schemas.microsoft.com/office/drawing/2014/main" id="{7D9E508D-13D9-6442-B8BF-404A1DCF1C7D}"/>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23178351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94A0E6-AF1B-C443-B502-2F8190B9AB6D}"/>
              </a:ext>
            </a:extLst>
          </p:cNvPr>
          <p:cNvSpPr>
            <a:spLocks noGrp="1"/>
          </p:cNvSpPr>
          <p:nvPr>
            <p:ph type="title"/>
          </p:nvPr>
        </p:nvSpPr>
        <p:spPr/>
        <p:txBody>
          <a:bodyPr/>
          <a:lstStyle/>
          <a:p>
            <a:pPr algn="ctr"/>
            <a:r>
              <a:rPr lang="cs-CZ" dirty="0"/>
              <a:t>Vstup v platnost smlouvy</a:t>
            </a:r>
          </a:p>
        </p:txBody>
      </p:sp>
      <p:sp>
        <p:nvSpPr>
          <p:cNvPr id="3" name="Zástupný symbol pro obsah 2">
            <a:extLst>
              <a:ext uri="{FF2B5EF4-FFF2-40B4-BE49-F238E27FC236}">
                <a16:creationId xmlns:a16="http://schemas.microsoft.com/office/drawing/2014/main" id="{F749ACF8-4F98-2449-81B0-B467FDA2FE83}"/>
              </a:ext>
            </a:extLst>
          </p:cNvPr>
          <p:cNvSpPr>
            <a:spLocks noGrp="1"/>
          </p:cNvSpPr>
          <p:nvPr>
            <p:ph idx="1"/>
          </p:nvPr>
        </p:nvSpPr>
        <p:spPr/>
        <p:txBody>
          <a:bodyPr>
            <a:normAutofit/>
          </a:bodyPr>
          <a:lstStyle/>
          <a:p>
            <a:r>
              <a:rPr lang="cs-CZ" dirty="0"/>
              <a:t>Smlouva vstupuje v platnost způsobem a dnem určeným v jejich ustanoveních nebo dohodou států, které se zúčastnily jednání,</a:t>
            </a:r>
          </a:p>
          <a:p>
            <a:r>
              <a:rPr lang="cs-CZ" dirty="0"/>
              <a:t>Není-li takových ustanovení nebo takové dohody, vstupuje smlouva v platnost tehdy, jakmile souhlas s tím být vázán smlouvou byl vyjádřen všemi státy, které se zúčastnily jednání</a:t>
            </a:r>
          </a:p>
          <a:p>
            <a:r>
              <a:rPr lang="cs-CZ" dirty="0"/>
              <a:t>Vyjádří-li stát souhlas s tím, že bude vázán smlouvou, po jejím vstupu v platnost, vstupuje smlouva pro tento stát v platnost dnem vyjádření jeho souhlasu, pokud v ní není stanoveno jinak</a:t>
            </a:r>
          </a:p>
        </p:txBody>
      </p:sp>
      <p:sp>
        <p:nvSpPr>
          <p:cNvPr id="4" name="Zástupný symbol pro zápatí 3">
            <a:extLst>
              <a:ext uri="{FF2B5EF4-FFF2-40B4-BE49-F238E27FC236}">
                <a16:creationId xmlns:a16="http://schemas.microsoft.com/office/drawing/2014/main" id="{7FD74E09-E638-7349-A06F-715653D8E1A5}"/>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43430923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955CA0-89AC-3146-9BE7-8F044D583DE2}"/>
              </a:ext>
            </a:extLst>
          </p:cNvPr>
          <p:cNvSpPr>
            <a:spLocks noGrp="1"/>
          </p:cNvSpPr>
          <p:nvPr>
            <p:ph type="title"/>
          </p:nvPr>
        </p:nvSpPr>
        <p:spPr/>
        <p:txBody>
          <a:bodyPr/>
          <a:lstStyle/>
          <a:p>
            <a:pPr algn="ctr"/>
            <a:r>
              <a:rPr lang="cs-CZ" b="1" dirty="0" err="1"/>
              <a:t>Pacta</a:t>
            </a:r>
            <a:r>
              <a:rPr lang="cs-CZ" b="1" dirty="0"/>
              <a:t> </a:t>
            </a:r>
            <a:r>
              <a:rPr lang="cs-CZ" b="1" dirty="0" err="1"/>
              <a:t>sunt</a:t>
            </a:r>
            <a:r>
              <a:rPr lang="cs-CZ" b="1" dirty="0"/>
              <a:t> </a:t>
            </a:r>
            <a:r>
              <a:rPr lang="cs-CZ" b="1" dirty="0" err="1"/>
              <a:t>servanda</a:t>
            </a:r>
            <a:br>
              <a:rPr lang="cs-CZ" b="1" dirty="0"/>
            </a:br>
            <a:endParaRPr lang="cs-CZ" dirty="0"/>
          </a:p>
        </p:txBody>
      </p:sp>
      <p:sp>
        <p:nvSpPr>
          <p:cNvPr id="3" name="Zástupný symbol pro obsah 2">
            <a:extLst>
              <a:ext uri="{FF2B5EF4-FFF2-40B4-BE49-F238E27FC236}">
                <a16:creationId xmlns:a16="http://schemas.microsoft.com/office/drawing/2014/main" id="{46BEAA52-2B1F-E343-916B-BF23302B8948}"/>
              </a:ext>
            </a:extLst>
          </p:cNvPr>
          <p:cNvSpPr>
            <a:spLocks noGrp="1"/>
          </p:cNvSpPr>
          <p:nvPr>
            <p:ph idx="1"/>
          </p:nvPr>
        </p:nvSpPr>
        <p:spPr/>
        <p:txBody>
          <a:bodyPr/>
          <a:lstStyle/>
          <a:p>
            <a:pPr marL="0" indent="0">
              <a:buNone/>
            </a:pPr>
            <a:r>
              <a:rPr lang="cs-CZ" dirty="0"/>
              <a:t>Každá platná smlouva zavazuje smluvní strany a musí být jimi plněna v dobré víře.</a:t>
            </a:r>
          </a:p>
          <a:p>
            <a:pPr marL="0" indent="0">
              <a:buNone/>
            </a:pPr>
            <a:r>
              <a:rPr lang="cs-CZ" dirty="0"/>
              <a:t>Smlouva musí být vykládána v dobré víře, v souladu s obvyklým významem, který je dáván výrazům ve smlouvě v jejich celkové souvislosti, a rovněž s přihlédnutím k předmětu a účelu smlouvy.</a:t>
            </a:r>
          </a:p>
        </p:txBody>
      </p:sp>
      <p:sp>
        <p:nvSpPr>
          <p:cNvPr id="4" name="Zástupný symbol pro zápatí 3">
            <a:extLst>
              <a:ext uri="{FF2B5EF4-FFF2-40B4-BE49-F238E27FC236}">
                <a16:creationId xmlns:a16="http://schemas.microsoft.com/office/drawing/2014/main" id="{20DB4F98-13A0-AE46-A8F4-145D9FCE5C83}"/>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8440682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2D35A4-2B46-DB40-AFF2-7355B90B7454}"/>
              </a:ext>
            </a:extLst>
          </p:cNvPr>
          <p:cNvSpPr>
            <a:spLocks noGrp="1"/>
          </p:cNvSpPr>
          <p:nvPr>
            <p:ph type="title"/>
          </p:nvPr>
        </p:nvSpPr>
        <p:spPr/>
        <p:txBody>
          <a:bodyPr/>
          <a:lstStyle/>
          <a:p>
            <a:pPr algn="ctr"/>
            <a:r>
              <a:rPr lang="cs-CZ" dirty="0"/>
              <a:t>Důvody neplatnosti smlouvy</a:t>
            </a:r>
          </a:p>
        </p:txBody>
      </p:sp>
      <p:sp>
        <p:nvSpPr>
          <p:cNvPr id="3" name="Zástupný symbol pro obsah 2">
            <a:extLst>
              <a:ext uri="{FF2B5EF4-FFF2-40B4-BE49-F238E27FC236}">
                <a16:creationId xmlns:a16="http://schemas.microsoft.com/office/drawing/2014/main" id="{92FC139D-094C-3E4C-ABA9-4250CC43550E}"/>
              </a:ext>
            </a:extLst>
          </p:cNvPr>
          <p:cNvSpPr>
            <a:spLocks noGrp="1"/>
          </p:cNvSpPr>
          <p:nvPr>
            <p:ph idx="1"/>
          </p:nvPr>
        </p:nvSpPr>
        <p:spPr/>
        <p:txBody>
          <a:bodyPr>
            <a:normAutofit/>
          </a:bodyPr>
          <a:lstStyle/>
          <a:p>
            <a:r>
              <a:rPr lang="cs-CZ" dirty="0"/>
              <a:t>Omyl</a:t>
            </a:r>
          </a:p>
          <a:p>
            <a:r>
              <a:rPr lang="cs-CZ" dirty="0"/>
              <a:t>Podvod</a:t>
            </a:r>
          </a:p>
          <a:p>
            <a:r>
              <a:rPr lang="cs-CZ" dirty="0"/>
              <a:t>Podplácení zástupce státu</a:t>
            </a:r>
          </a:p>
          <a:p>
            <a:r>
              <a:rPr lang="cs-CZ" dirty="0"/>
              <a:t>Donucení zástupce státu</a:t>
            </a:r>
          </a:p>
          <a:p>
            <a:r>
              <a:rPr lang="cs-CZ" dirty="0"/>
              <a:t>Donucení státu hrozbou síly nebo použitím síly</a:t>
            </a:r>
          </a:p>
          <a:p>
            <a:r>
              <a:rPr lang="cs-CZ" dirty="0"/>
              <a:t>Smlouvy, které jsou v rozporu s imperativní normou obecného mezinárodního práva (ius </a:t>
            </a:r>
            <a:r>
              <a:rPr lang="cs-CZ" dirty="0" err="1"/>
              <a:t>cogens</a:t>
            </a:r>
            <a:r>
              <a:rPr lang="cs-CZ" dirty="0"/>
              <a:t>)</a:t>
            </a:r>
          </a:p>
          <a:p>
            <a:endParaRPr lang="cs-CZ" dirty="0"/>
          </a:p>
        </p:txBody>
      </p:sp>
      <p:sp>
        <p:nvSpPr>
          <p:cNvPr id="4" name="Zástupný symbol pro zápatí 3">
            <a:extLst>
              <a:ext uri="{FF2B5EF4-FFF2-40B4-BE49-F238E27FC236}">
                <a16:creationId xmlns:a16="http://schemas.microsoft.com/office/drawing/2014/main" id="{160FE766-A31F-9440-BB43-624A51BC86F4}"/>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95074568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443A61-C113-E14E-829B-20CB8E0A7304}"/>
              </a:ext>
            </a:extLst>
          </p:cNvPr>
          <p:cNvSpPr>
            <a:spLocks noGrp="1"/>
          </p:cNvSpPr>
          <p:nvPr>
            <p:ph type="title"/>
          </p:nvPr>
        </p:nvSpPr>
        <p:spPr/>
        <p:txBody>
          <a:bodyPr/>
          <a:lstStyle/>
          <a:p>
            <a:pPr algn="ctr"/>
            <a:r>
              <a:rPr lang="cs-CZ" dirty="0"/>
              <a:t>Omyl </a:t>
            </a:r>
          </a:p>
        </p:txBody>
      </p:sp>
      <p:sp>
        <p:nvSpPr>
          <p:cNvPr id="3" name="Zástupný symbol pro obsah 2">
            <a:extLst>
              <a:ext uri="{FF2B5EF4-FFF2-40B4-BE49-F238E27FC236}">
                <a16:creationId xmlns:a16="http://schemas.microsoft.com/office/drawing/2014/main" id="{F611A7F6-5AD1-2542-B2F2-379549B8E590}"/>
              </a:ext>
            </a:extLst>
          </p:cNvPr>
          <p:cNvSpPr>
            <a:spLocks noGrp="1"/>
          </p:cNvSpPr>
          <p:nvPr>
            <p:ph idx="1"/>
          </p:nvPr>
        </p:nvSpPr>
        <p:spPr/>
        <p:txBody>
          <a:bodyPr/>
          <a:lstStyle/>
          <a:p>
            <a:pPr marL="0" indent="0">
              <a:buNone/>
            </a:pPr>
            <a:r>
              <a:rPr lang="cs-CZ" dirty="0"/>
              <a:t>Stát se může dovolávat omylu ve smlouvě jako důvodu pro zrušení svého souhlasu s tím, že bude vázán smlouvou, jestliže se omyl týká skutečnosti nebo situace, jejichž existenci tento stát předpokládal v době uzavření smlouvy a které byly podstatným základem souhlasu tohoto státu s tím, že bude vázám smlouvou.</a:t>
            </a:r>
          </a:p>
        </p:txBody>
      </p:sp>
      <p:sp>
        <p:nvSpPr>
          <p:cNvPr id="4" name="Zástupný symbol pro zápatí 3">
            <a:extLst>
              <a:ext uri="{FF2B5EF4-FFF2-40B4-BE49-F238E27FC236}">
                <a16:creationId xmlns:a16="http://schemas.microsoft.com/office/drawing/2014/main" id="{2F43F5F4-288F-AD4C-AEE5-1C72593A4BE0}"/>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10895569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B30A0D-EC5F-7345-AA1D-6E67D78CCAAE}"/>
              </a:ext>
            </a:extLst>
          </p:cNvPr>
          <p:cNvSpPr>
            <a:spLocks noGrp="1"/>
          </p:cNvSpPr>
          <p:nvPr>
            <p:ph type="title"/>
          </p:nvPr>
        </p:nvSpPr>
        <p:spPr/>
        <p:txBody>
          <a:bodyPr/>
          <a:lstStyle/>
          <a:p>
            <a:pPr algn="ctr"/>
            <a:r>
              <a:rPr lang="cs-CZ" dirty="0"/>
              <a:t>Podvod </a:t>
            </a:r>
          </a:p>
        </p:txBody>
      </p:sp>
      <p:sp>
        <p:nvSpPr>
          <p:cNvPr id="3" name="Zástupný symbol pro obsah 2">
            <a:extLst>
              <a:ext uri="{FF2B5EF4-FFF2-40B4-BE49-F238E27FC236}">
                <a16:creationId xmlns:a16="http://schemas.microsoft.com/office/drawing/2014/main" id="{B9B68D9B-A7C1-CA40-AD95-D78D877677E1}"/>
              </a:ext>
            </a:extLst>
          </p:cNvPr>
          <p:cNvSpPr>
            <a:spLocks noGrp="1"/>
          </p:cNvSpPr>
          <p:nvPr>
            <p:ph idx="1"/>
          </p:nvPr>
        </p:nvSpPr>
        <p:spPr/>
        <p:txBody>
          <a:bodyPr/>
          <a:lstStyle/>
          <a:p>
            <a:pPr marL="0" indent="0">
              <a:buNone/>
            </a:pPr>
            <a:r>
              <a:rPr lang="cs-CZ" dirty="0"/>
              <a:t>Uzavřel-li stát smlouvu pod vlivem podvodného jednání jiného státu, který se účastnil jednání, může se dovolávat podvodu jako důvodu pro zrušení svého souhlasu s tím, že bude vázán smlouvou.</a:t>
            </a:r>
          </a:p>
        </p:txBody>
      </p:sp>
      <p:sp>
        <p:nvSpPr>
          <p:cNvPr id="4" name="Zástupný symbol pro zápatí 3">
            <a:extLst>
              <a:ext uri="{FF2B5EF4-FFF2-40B4-BE49-F238E27FC236}">
                <a16:creationId xmlns:a16="http://schemas.microsoft.com/office/drawing/2014/main" id="{EDA9968A-2CC3-EB4D-8D76-6C8F569FA262}"/>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5831895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106F46-90B0-1E4A-9DB4-4388623C02C6}"/>
              </a:ext>
            </a:extLst>
          </p:cNvPr>
          <p:cNvSpPr>
            <a:spLocks noGrp="1"/>
          </p:cNvSpPr>
          <p:nvPr>
            <p:ph type="title"/>
          </p:nvPr>
        </p:nvSpPr>
        <p:spPr/>
        <p:txBody>
          <a:bodyPr/>
          <a:lstStyle/>
          <a:p>
            <a:pPr algn="ctr"/>
            <a:r>
              <a:rPr lang="cs-CZ" dirty="0"/>
              <a:t>Podplácení zástupce státu</a:t>
            </a:r>
          </a:p>
        </p:txBody>
      </p:sp>
      <p:sp>
        <p:nvSpPr>
          <p:cNvPr id="3" name="Zástupný symbol pro obsah 2">
            <a:extLst>
              <a:ext uri="{FF2B5EF4-FFF2-40B4-BE49-F238E27FC236}">
                <a16:creationId xmlns:a16="http://schemas.microsoft.com/office/drawing/2014/main" id="{C7F4C8EF-8247-254A-8364-BD574F64CD9C}"/>
              </a:ext>
            </a:extLst>
          </p:cNvPr>
          <p:cNvSpPr>
            <a:spLocks noGrp="1"/>
          </p:cNvSpPr>
          <p:nvPr>
            <p:ph idx="1"/>
          </p:nvPr>
        </p:nvSpPr>
        <p:spPr/>
        <p:txBody>
          <a:bodyPr/>
          <a:lstStyle/>
          <a:p>
            <a:r>
              <a:rPr lang="cs-CZ" dirty="0"/>
              <a:t>Bylo-li vyjádření souhlasu státu s tím, že bude vázán smlouvou, dosaženo přímým nebo nepřímým podplacením jeho zástupce, jehož se dopustil druhý stát účastnící se jednání, může se stát dovolávat tohoto podplacení jako důvodu pro zrušení svého souhlasu s tím, že bude vázán smlouvou.</a:t>
            </a:r>
          </a:p>
        </p:txBody>
      </p:sp>
      <p:sp>
        <p:nvSpPr>
          <p:cNvPr id="4" name="Zástupný symbol pro zápatí 3">
            <a:extLst>
              <a:ext uri="{FF2B5EF4-FFF2-40B4-BE49-F238E27FC236}">
                <a16:creationId xmlns:a16="http://schemas.microsoft.com/office/drawing/2014/main" id="{CE31F350-85AF-FE44-B4C4-8054F4BC34C2}"/>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4188416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2F7DC7-2EBE-2049-9EC5-088355B9CAB4}"/>
              </a:ext>
            </a:extLst>
          </p:cNvPr>
          <p:cNvSpPr>
            <a:spLocks noGrp="1"/>
          </p:cNvSpPr>
          <p:nvPr>
            <p:ph type="title"/>
          </p:nvPr>
        </p:nvSpPr>
        <p:spPr/>
        <p:txBody>
          <a:bodyPr/>
          <a:lstStyle/>
          <a:p>
            <a:pPr algn="ctr"/>
            <a:r>
              <a:rPr lang="cs-CZ" dirty="0"/>
              <a:t>Donucení zástupce státu</a:t>
            </a:r>
          </a:p>
        </p:txBody>
      </p:sp>
      <p:sp>
        <p:nvSpPr>
          <p:cNvPr id="3" name="Zástupný symbol pro obsah 2">
            <a:extLst>
              <a:ext uri="{FF2B5EF4-FFF2-40B4-BE49-F238E27FC236}">
                <a16:creationId xmlns:a16="http://schemas.microsoft.com/office/drawing/2014/main" id="{7EE1519C-0957-D14F-97D0-DD0E40C85C0C}"/>
              </a:ext>
            </a:extLst>
          </p:cNvPr>
          <p:cNvSpPr>
            <a:spLocks noGrp="1"/>
          </p:cNvSpPr>
          <p:nvPr>
            <p:ph idx="1"/>
          </p:nvPr>
        </p:nvSpPr>
        <p:spPr/>
        <p:txBody>
          <a:bodyPr/>
          <a:lstStyle/>
          <a:p>
            <a:pPr marL="0" indent="0">
              <a:buNone/>
            </a:pPr>
            <a:r>
              <a:rPr lang="cs-CZ" dirty="0"/>
              <a:t>Souhlas státu s tím, že bude vázán smlouvou, jehož bylo dosaženo donucením zástupce státu činy nebo hrozbami, je bez jakéhokoliv právního účinku.</a:t>
            </a:r>
          </a:p>
        </p:txBody>
      </p:sp>
      <p:sp>
        <p:nvSpPr>
          <p:cNvPr id="4" name="Zástupný symbol pro zápatí 3">
            <a:extLst>
              <a:ext uri="{FF2B5EF4-FFF2-40B4-BE49-F238E27FC236}">
                <a16:creationId xmlns:a16="http://schemas.microsoft.com/office/drawing/2014/main" id="{FB690910-560B-7C49-93B2-1C3D4B40999C}"/>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2980870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B58366-218F-584A-8BEE-D9A083D87F67}"/>
              </a:ext>
            </a:extLst>
          </p:cNvPr>
          <p:cNvSpPr>
            <a:spLocks noGrp="1"/>
          </p:cNvSpPr>
          <p:nvPr>
            <p:ph type="title"/>
          </p:nvPr>
        </p:nvSpPr>
        <p:spPr/>
        <p:txBody>
          <a:bodyPr>
            <a:normAutofit/>
          </a:bodyPr>
          <a:lstStyle/>
          <a:p>
            <a:pPr algn="ctr"/>
            <a:r>
              <a:rPr lang="cs-CZ" sz="3100" dirty="0"/>
              <a:t>Donucení státu hrozbou síly nebo použitím síly</a:t>
            </a:r>
            <a:br>
              <a:rPr lang="cs-CZ" dirty="0"/>
            </a:br>
            <a:endParaRPr lang="cs-CZ" dirty="0"/>
          </a:p>
        </p:txBody>
      </p:sp>
      <p:sp>
        <p:nvSpPr>
          <p:cNvPr id="3" name="Zástupný symbol pro obsah 2">
            <a:extLst>
              <a:ext uri="{FF2B5EF4-FFF2-40B4-BE49-F238E27FC236}">
                <a16:creationId xmlns:a16="http://schemas.microsoft.com/office/drawing/2014/main" id="{391930AF-13CE-C341-81CD-8349A48FB582}"/>
              </a:ext>
            </a:extLst>
          </p:cNvPr>
          <p:cNvSpPr>
            <a:spLocks noGrp="1"/>
          </p:cNvSpPr>
          <p:nvPr>
            <p:ph idx="1"/>
          </p:nvPr>
        </p:nvSpPr>
        <p:spPr/>
        <p:txBody>
          <a:bodyPr/>
          <a:lstStyle/>
          <a:p>
            <a:pPr marL="0" indent="0">
              <a:buNone/>
            </a:pPr>
            <a:r>
              <a:rPr lang="cs-CZ" dirty="0"/>
              <a:t>Každá smlouva, jejíhož uzavření bylo dosaženo hrozbou síly nebo použitím síly za porušení zásad mezinárodního práva vtělených do Charty Organizace spojených národů, je nulitní.</a:t>
            </a:r>
          </a:p>
        </p:txBody>
      </p:sp>
      <p:sp>
        <p:nvSpPr>
          <p:cNvPr id="4" name="Zástupný symbol pro zápatí 3">
            <a:extLst>
              <a:ext uri="{FF2B5EF4-FFF2-40B4-BE49-F238E27FC236}">
                <a16:creationId xmlns:a16="http://schemas.microsoft.com/office/drawing/2014/main" id="{7DA041AA-1D25-564A-B654-4E2A76D70B4D}"/>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230930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Pojmy</a:t>
            </a:r>
            <a:r>
              <a:rPr lang="en-US" dirty="0"/>
              <a:t> v </a:t>
            </a:r>
            <a:r>
              <a:rPr lang="en-US" dirty="0" err="1"/>
              <a:t>diplomacii</a:t>
            </a:r>
            <a:endParaRPr lang="en-US" dirty="0"/>
          </a:p>
        </p:txBody>
      </p:sp>
      <p:sp>
        <p:nvSpPr>
          <p:cNvPr id="5" name="Text Placeholder 4"/>
          <p:cNvSpPr>
            <a:spLocks noGrp="1"/>
          </p:cNvSpPr>
          <p:nvPr>
            <p:ph type="body" idx="1"/>
          </p:nvPr>
        </p:nvSpPr>
        <p:spPr/>
        <p:txBody>
          <a:bodyPr>
            <a:normAutofit/>
          </a:bodyPr>
          <a:lstStyle/>
          <a:p>
            <a:pPr algn="ctr"/>
            <a:r>
              <a:rPr lang="en-US" dirty="0" err="1"/>
              <a:t>Diplomatické</a:t>
            </a:r>
            <a:r>
              <a:rPr lang="en-US" dirty="0"/>
              <a:t> </a:t>
            </a:r>
            <a:r>
              <a:rPr lang="en-US" dirty="0" err="1"/>
              <a:t>právo</a:t>
            </a:r>
            <a:r>
              <a:rPr lang="en-US" dirty="0"/>
              <a:t> a </a:t>
            </a:r>
            <a:r>
              <a:rPr lang="en-US" dirty="0" err="1"/>
              <a:t>praxe</a:t>
            </a:r>
            <a:endParaRPr lang="en-US" dirty="0"/>
          </a:p>
        </p:txBody>
      </p:sp>
      <p:sp>
        <p:nvSpPr>
          <p:cNvPr id="2" name="Footer Placeholder 1"/>
          <p:cNvSpPr>
            <a:spLocks noGrp="1"/>
          </p:cNvSpPr>
          <p:nvPr>
            <p:ph type="ftr" sz="quarter" idx="11"/>
          </p:nvPr>
        </p:nvSpPr>
        <p:spPr/>
        <p:txBody>
          <a:bodyPr/>
          <a:lstStyle/>
          <a:p>
            <a:r>
              <a:rPr lang="en-US"/>
              <a:t>Cyril Svoboda: Diplomatické právo</a:t>
            </a:r>
            <a:endParaRPr lang="en-US" dirty="0"/>
          </a:p>
        </p:txBody>
      </p:sp>
    </p:spTree>
    <p:extLst>
      <p:ext uri="{BB962C8B-B14F-4D97-AF65-F5344CB8AC3E}">
        <p14:creationId xmlns:p14="http://schemas.microsoft.com/office/powerpoint/2010/main" val="349259421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AE542B-CBFE-6C43-8DCB-9076D6817EC8}"/>
              </a:ext>
            </a:extLst>
          </p:cNvPr>
          <p:cNvSpPr>
            <a:spLocks noGrp="1"/>
          </p:cNvSpPr>
          <p:nvPr>
            <p:ph type="title"/>
          </p:nvPr>
        </p:nvSpPr>
        <p:spPr/>
        <p:txBody>
          <a:bodyPr>
            <a:normAutofit fontScale="90000"/>
          </a:bodyPr>
          <a:lstStyle/>
          <a:p>
            <a:pPr algn="ctr"/>
            <a:r>
              <a:rPr lang="cs-CZ" sz="3100" dirty="0"/>
              <a:t>Smlouvy, které jsou v rozporu s imperativní normou obecného mezinárodního práva (ius </a:t>
            </a:r>
            <a:r>
              <a:rPr lang="cs-CZ" sz="3100" dirty="0" err="1"/>
              <a:t>cogens</a:t>
            </a:r>
            <a:r>
              <a:rPr lang="cs-CZ" sz="3100" dirty="0"/>
              <a:t>)</a:t>
            </a:r>
            <a:br>
              <a:rPr lang="cs-CZ" dirty="0"/>
            </a:br>
            <a:endParaRPr lang="cs-CZ" dirty="0"/>
          </a:p>
        </p:txBody>
      </p:sp>
      <p:sp>
        <p:nvSpPr>
          <p:cNvPr id="3" name="Zástupný symbol pro obsah 2">
            <a:extLst>
              <a:ext uri="{FF2B5EF4-FFF2-40B4-BE49-F238E27FC236}">
                <a16:creationId xmlns:a16="http://schemas.microsoft.com/office/drawing/2014/main" id="{EA0CD50E-20B6-E647-9A64-2B31DE57A365}"/>
              </a:ext>
            </a:extLst>
          </p:cNvPr>
          <p:cNvSpPr>
            <a:spLocks noGrp="1"/>
          </p:cNvSpPr>
          <p:nvPr>
            <p:ph idx="1"/>
          </p:nvPr>
        </p:nvSpPr>
        <p:spPr/>
        <p:txBody>
          <a:bodyPr/>
          <a:lstStyle/>
          <a:p>
            <a:pPr marL="0" indent="0">
              <a:buNone/>
            </a:pPr>
            <a:r>
              <a:rPr lang="cs-CZ" dirty="0"/>
              <a:t>Každá smlouva, která v době svého uzavření je v rozporu s imperativní normou obecného mezinárodního práva, je nulitní. Pro účely této úmluvy je imperativní normou obecného mezinárodního práva norma přijatá a uznaná mezinárodním společenstvím států jako celkem za normu, od níž není dovoleno se odchýlit a která může být změněna pouze novou normou obecného mezinárodního práva stejné povahy.</a:t>
            </a:r>
          </a:p>
        </p:txBody>
      </p:sp>
      <p:sp>
        <p:nvSpPr>
          <p:cNvPr id="4" name="Zástupný symbol pro zápatí 3">
            <a:extLst>
              <a:ext uri="{FF2B5EF4-FFF2-40B4-BE49-F238E27FC236}">
                <a16:creationId xmlns:a16="http://schemas.microsoft.com/office/drawing/2014/main" id="{0B118179-595D-EC47-9DEA-41577CE225A5}"/>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994435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EF683B-FE53-8A43-845A-9EFE234C0975}"/>
              </a:ext>
            </a:extLst>
          </p:cNvPr>
          <p:cNvSpPr>
            <a:spLocks noGrp="1"/>
          </p:cNvSpPr>
          <p:nvPr>
            <p:ph type="title"/>
          </p:nvPr>
        </p:nvSpPr>
        <p:spPr/>
        <p:txBody>
          <a:bodyPr>
            <a:normAutofit/>
          </a:bodyPr>
          <a:lstStyle/>
          <a:p>
            <a:pPr algn="ctr"/>
            <a:r>
              <a:rPr lang="cs-CZ" sz="4000" dirty="0"/>
              <a:t>Zánik smluv a přerušení jejich provádění</a:t>
            </a:r>
            <a:br>
              <a:rPr lang="cs-CZ" dirty="0"/>
            </a:br>
            <a:endParaRPr lang="cs-CZ" dirty="0"/>
          </a:p>
        </p:txBody>
      </p:sp>
      <p:sp>
        <p:nvSpPr>
          <p:cNvPr id="3" name="Zástupný symbol pro obsah 2">
            <a:extLst>
              <a:ext uri="{FF2B5EF4-FFF2-40B4-BE49-F238E27FC236}">
                <a16:creationId xmlns:a16="http://schemas.microsoft.com/office/drawing/2014/main" id="{3CB2E3F3-E32E-604D-98BB-1566141EE5E6}"/>
              </a:ext>
            </a:extLst>
          </p:cNvPr>
          <p:cNvSpPr>
            <a:spLocks noGrp="1"/>
          </p:cNvSpPr>
          <p:nvPr>
            <p:ph idx="1"/>
          </p:nvPr>
        </p:nvSpPr>
        <p:spPr/>
        <p:txBody>
          <a:bodyPr>
            <a:normAutofit fontScale="70000" lnSpcReduction="20000"/>
          </a:bodyPr>
          <a:lstStyle/>
          <a:p>
            <a:pPr marL="514350" indent="-514350">
              <a:buFont typeface="+mj-lt"/>
              <a:buAutoNum type="arabicPeriod"/>
            </a:pPr>
            <a:r>
              <a:rPr lang="cs-CZ" dirty="0"/>
              <a:t>Zánik smlouvy nebo odstoupení od ní na základě ustanovení smlouvy nebo se souhlasem stran,</a:t>
            </a:r>
          </a:p>
          <a:p>
            <a:pPr marL="514350" indent="-514350">
              <a:buFont typeface="+mj-lt"/>
              <a:buAutoNum type="arabicPeriod"/>
            </a:pPr>
            <a:r>
              <a:rPr lang="cs-CZ" dirty="0"/>
              <a:t>Zmenšení počtu stran mnohostranné smlouvy pod počet nutný pro její vstup v platnost,</a:t>
            </a:r>
          </a:p>
          <a:p>
            <a:pPr marL="514350" indent="-514350">
              <a:buFont typeface="+mj-lt"/>
              <a:buAutoNum type="arabicPeriod"/>
            </a:pPr>
            <a:r>
              <a:rPr lang="cs-CZ" dirty="0"/>
              <a:t>Výpověď nebo odstoupení od smlouvy, která neobsahuje ustanovení o zániku, výpovědi nebo odstoupení</a:t>
            </a:r>
          </a:p>
          <a:p>
            <a:pPr marL="514350" indent="-514350">
              <a:buFont typeface="+mj-lt"/>
              <a:buAutoNum type="arabicPeriod"/>
            </a:pPr>
            <a:r>
              <a:rPr lang="cs-CZ" dirty="0"/>
              <a:t>Přerušení provádění smlouvy podle jejích ustanovení nebo se souhlasem stran</a:t>
            </a:r>
          </a:p>
          <a:p>
            <a:pPr marL="514350" indent="-514350">
              <a:buFont typeface="+mj-lt"/>
              <a:buAutoNum type="arabicPeriod"/>
            </a:pPr>
            <a:r>
              <a:rPr lang="cs-CZ" dirty="0"/>
              <a:t>Přerušení provádění mnohostranné smlouvy dohodou pouze mezi některými stranami (je-li to podle smlouvy možné)</a:t>
            </a:r>
          </a:p>
          <a:p>
            <a:pPr marL="514350" indent="-514350">
              <a:buFont typeface="+mj-lt"/>
              <a:buAutoNum type="arabicPeriod"/>
            </a:pPr>
            <a:r>
              <a:rPr lang="cs-CZ" dirty="0"/>
              <a:t>Zánik smlouvy nebo přerušení jejího provádění v důsledku uzavření pozdější smlouvy</a:t>
            </a:r>
          </a:p>
          <a:p>
            <a:pPr marL="514350" indent="-514350">
              <a:buFont typeface="+mj-lt"/>
              <a:buAutoNum type="arabicPeriod"/>
            </a:pPr>
            <a:r>
              <a:rPr lang="cs-CZ" dirty="0"/>
              <a:t>Zánik smlouvy nebo přerušení jejího provádění v důsledku jejího porušení</a:t>
            </a:r>
          </a:p>
          <a:p>
            <a:pPr marL="514350" indent="-514350">
              <a:buFont typeface="+mj-lt"/>
              <a:buAutoNum type="arabicPeriod"/>
            </a:pPr>
            <a:r>
              <a:rPr lang="cs-CZ" dirty="0"/>
              <a:t>Dodatečná nemožnost plnění</a:t>
            </a:r>
          </a:p>
          <a:p>
            <a:pPr marL="514350" indent="-514350">
              <a:buFont typeface="+mj-lt"/>
              <a:buAutoNum type="arabicPeriod"/>
            </a:pPr>
            <a:r>
              <a:rPr lang="cs-CZ" dirty="0"/>
              <a:t>Podstatná změna poměrů</a:t>
            </a:r>
          </a:p>
          <a:p>
            <a:pPr marL="514350" indent="-514350">
              <a:buFont typeface="+mj-lt"/>
              <a:buAutoNum type="arabicPeriod"/>
            </a:pPr>
            <a:r>
              <a:rPr lang="cs-CZ" dirty="0"/>
              <a:t>Přerušení diplomatických nebo konzulárních styků</a:t>
            </a:r>
          </a:p>
          <a:p>
            <a:pPr marL="514350" indent="-514350">
              <a:buFont typeface="+mj-lt"/>
              <a:buAutoNum type="arabicPeriod"/>
            </a:pPr>
            <a:r>
              <a:rPr lang="cs-CZ" dirty="0"/>
              <a:t>Vznik nové imperativní normy obecného mezinárodního práva (ius </a:t>
            </a:r>
            <a:r>
              <a:rPr lang="cs-CZ" dirty="0" err="1"/>
              <a:t>cogens</a:t>
            </a:r>
            <a:r>
              <a:rPr lang="cs-CZ"/>
              <a:t>)</a:t>
            </a:r>
          </a:p>
          <a:p>
            <a:pPr marL="514350" indent="-514350">
              <a:buFont typeface="+mj-lt"/>
              <a:buAutoNum type="arabicPeriod"/>
            </a:pPr>
            <a:endParaRPr lang="cs-CZ"/>
          </a:p>
          <a:p>
            <a:pPr marL="514350" indent="-514350">
              <a:buFont typeface="+mj-lt"/>
              <a:buAutoNum type="arabicPeriod"/>
            </a:pPr>
            <a:endParaRPr lang="cs-CZ" dirty="0"/>
          </a:p>
          <a:p>
            <a:pPr marL="514350" indent="-514350">
              <a:buFont typeface="+mj-lt"/>
              <a:buAutoNum type="arabicPeriod"/>
            </a:pPr>
            <a:endParaRPr lang="cs-CZ" dirty="0"/>
          </a:p>
          <a:p>
            <a:pPr marL="514350" indent="-514350">
              <a:buFont typeface="+mj-lt"/>
              <a:buAutoNum type="arabicPeriod"/>
            </a:pPr>
            <a:endParaRPr lang="cs-CZ" dirty="0"/>
          </a:p>
          <a:p>
            <a:pPr marL="514350" indent="-514350">
              <a:buFont typeface="+mj-lt"/>
              <a:buAutoNum type="arabicPeriod"/>
            </a:pPr>
            <a:endParaRPr lang="cs-CZ" b="1" dirty="0"/>
          </a:p>
          <a:p>
            <a:pPr marL="514350" indent="-514350">
              <a:buFont typeface="+mj-lt"/>
              <a:buAutoNum type="arabicPeriod"/>
            </a:pPr>
            <a:endParaRPr lang="cs-CZ" dirty="0"/>
          </a:p>
        </p:txBody>
      </p:sp>
      <p:sp>
        <p:nvSpPr>
          <p:cNvPr id="4" name="Zástupný symbol pro zápatí 3">
            <a:extLst>
              <a:ext uri="{FF2B5EF4-FFF2-40B4-BE49-F238E27FC236}">
                <a16:creationId xmlns:a16="http://schemas.microsoft.com/office/drawing/2014/main" id="{52C7A615-9520-C34A-A243-B57B6B8B0331}"/>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8796609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9C2811-CD79-834F-AE4F-56890FF90EE0}"/>
              </a:ext>
            </a:extLst>
          </p:cNvPr>
          <p:cNvSpPr>
            <a:spLocks noGrp="1"/>
          </p:cNvSpPr>
          <p:nvPr>
            <p:ph type="title"/>
          </p:nvPr>
        </p:nvSpPr>
        <p:spPr/>
        <p:txBody>
          <a:bodyPr/>
          <a:lstStyle/>
          <a:p>
            <a:pPr algn="ctr"/>
            <a:r>
              <a:rPr lang="cs-CZ" dirty="0"/>
              <a:t>Typy smluv podle českého právního řádu</a:t>
            </a:r>
          </a:p>
        </p:txBody>
      </p:sp>
      <p:sp>
        <p:nvSpPr>
          <p:cNvPr id="4" name="Zástupný symbol pro zápatí 3">
            <a:extLst>
              <a:ext uri="{FF2B5EF4-FFF2-40B4-BE49-F238E27FC236}">
                <a16:creationId xmlns:a16="http://schemas.microsoft.com/office/drawing/2014/main" id="{3E5EC4C1-1D79-7A49-8B0B-E11C37B60653}"/>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34241573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1EC3DD4-99DC-4544-AB6F-BDC1441F8F76}"/>
              </a:ext>
            </a:extLst>
          </p:cNvPr>
          <p:cNvSpPr>
            <a:spLocks noGrp="1"/>
          </p:cNvSpPr>
          <p:nvPr>
            <p:ph type="title"/>
          </p:nvPr>
        </p:nvSpPr>
        <p:spPr/>
        <p:txBody>
          <a:bodyPr/>
          <a:lstStyle/>
          <a:p>
            <a:pPr algn="ctr"/>
            <a:r>
              <a:rPr lang="cs-CZ" dirty="0"/>
              <a:t>Prezidentská smlouva</a:t>
            </a:r>
          </a:p>
        </p:txBody>
      </p:sp>
      <p:sp>
        <p:nvSpPr>
          <p:cNvPr id="5" name="Zástupný symbol pro obsah 4">
            <a:extLst>
              <a:ext uri="{FF2B5EF4-FFF2-40B4-BE49-F238E27FC236}">
                <a16:creationId xmlns:a16="http://schemas.microsoft.com/office/drawing/2014/main" id="{EEE379F4-023F-104C-BC3B-3ACB58E67A6F}"/>
              </a:ext>
            </a:extLst>
          </p:cNvPr>
          <p:cNvSpPr>
            <a:spLocks noGrp="1"/>
          </p:cNvSpPr>
          <p:nvPr>
            <p:ph idx="1"/>
          </p:nvPr>
        </p:nvSpPr>
        <p:spPr/>
        <p:txBody>
          <a:bodyPr>
            <a:normAutofit fontScale="92500" lnSpcReduction="10000"/>
          </a:bodyPr>
          <a:lstStyle/>
          <a:p>
            <a:r>
              <a:rPr lang="cs-CZ" dirty="0"/>
              <a:t>Smlouva, k jejíž ratifikaci prezidentem republiky je třeba souhlasu obou komor Parlamentu nebo souhlasu daného v referendu. </a:t>
            </a:r>
          </a:p>
          <a:p>
            <a:r>
              <a:rPr lang="cs-CZ" dirty="0"/>
              <a:t>Podle čl. 10 Ústavy platí, že vyhlášené mezinárodní smlouvy, k jejichž ratifikaci dal Parlament souhlas a jimiž je Česká republika vázána, jsou součástí právního řádu; stanoví-li mezinárodní smlouva něco jiného než zákon, použije se mezinárodní smlouva. Podle čl. 10a Ústavy mohou být mezinárodní smlouvou mohou být některé pravomoci orgánů České republiky přeneseny na mezinárodní organizaci nebo instituci. </a:t>
            </a:r>
          </a:p>
          <a:p>
            <a:r>
              <a:rPr lang="cs-CZ" dirty="0"/>
              <a:t>K ratifikaci takové mezinárodní smlouvy je třeba souhlasu Parlamentu, nestanoví-li ústavní zákon, že k ratifikaci je třeba souhlasu daného v referendu. </a:t>
            </a:r>
          </a:p>
        </p:txBody>
      </p:sp>
      <p:sp>
        <p:nvSpPr>
          <p:cNvPr id="3" name="Zástupný symbol pro zápatí 2">
            <a:extLst>
              <a:ext uri="{FF2B5EF4-FFF2-40B4-BE49-F238E27FC236}">
                <a16:creationId xmlns:a16="http://schemas.microsoft.com/office/drawing/2014/main" id="{733EEB76-6E65-A247-A599-C6491492A122}"/>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59429248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19B513-7994-E940-8582-E701F927FB3B}"/>
              </a:ext>
            </a:extLst>
          </p:cNvPr>
          <p:cNvSpPr>
            <a:spLocks noGrp="1"/>
          </p:cNvSpPr>
          <p:nvPr>
            <p:ph type="title"/>
          </p:nvPr>
        </p:nvSpPr>
        <p:spPr/>
        <p:txBody>
          <a:bodyPr/>
          <a:lstStyle/>
          <a:p>
            <a:pPr algn="ctr"/>
            <a:r>
              <a:rPr lang="cs-CZ" dirty="0"/>
              <a:t>Typy prezidentských smluv</a:t>
            </a:r>
          </a:p>
        </p:txBody>
      </p:sp>
      <p:sp>
        <p:nvSpPr>
          <p:cNvPr id="3" name="Zástupný symbol pro obsah 2">
            <a:extLst>
              <a:ext uri="{FF2B5EF4-FFF2-40B4-BE49-F238E27FC236}">
                <a16:creationId xmlns:a16="http://schemas.microsoft.com/office/drawing/2014/main" id="{D3AE221F-9D9A-4143-9819-181217C74CFE}"/>
              </a:ext>
            </a:extLst>
          </p:cNvPr>
          <p:cNvSpPr>
            <a:spLocks noGrp="1"/>
          </p:cNvSpPr>
          <p:nvPr>
            <p:ph idx="1"/>
          </p:nvPr>
        </p:nvSpPr>
        <p:spPr/>
        <p:txBody>
          <a:bodyPr>
            <a:normAutofit/>
          </a:bodyPr>
          <a:lstStyle/>
          <a:p>
            <a:pPr marL="0" indent="0">
              <a:buNone/>
            </a:pPr>
            <a:r>
              <a:rPr lang="cs-CZ" dirty="0"/>
              <a:t>Podle čl. 49 Ústavy k </a:t>
            </a:r>
            <a:r>
              <a:rPr lang="cs-CZ" b="1" dirty="0"/>
              <a:t>ratifikaci</a:t>
            </a:r>
            <a:r>
              <a:rPr lang="cs-CZ" dirty="0"/>
              <a:t> mezinárodních smluv</a:t>
            </a:r>
          </a:p>
          <a:p>
            <a:r>
              <a:rPr lang="cs-CZ" dirty="0"/>
              <a:t>upravujících práva a povinnosti osob,</a:t>
            </a:r>
          </a:p>
          <a:p>
            <a:r>
              <a:rPr lang="cs-CZ" dirty="0"/>
              <a:t>spojeneckých, mírových a jiných politických,</a:t>
            </a:r>
          </a:p>
          <a:p>
            <a:r>
              <a:rPr lang="cs-CZ" dirty="0"/>
              <a:t>z nichž vzniká členství České republiky v mezinárodní organizaci,</a:t>
            </a:r>
          </a:p>
          <a:p>
            <a:r>
              <a:rPr lang="cs-CZ" dirty="0"/>
              <a:t>hospodářských, jež jsou všeobecné povahy,</a:t>
            </a:r>
          </a:p>
          <a:p>
            <a:r>
              <a:rPr lang="cs-CZ" dirty="0"/>
              <a:t>o dalších věcech, jejichž úprava je vyhrazena zákonu,</a:t>
            </a:r>
          </a:p>
          <a:p>
            <a:pPr marL="0" indent="0">
              <a:buNone/>
            </a:pPr>
            <a:r>
              <a:rPr lang="cs-CZ" dirty="0"/>
              <a:t>je třeba </a:t>
            </a:r>
            <a:r>
              <a:rPr lang="cs-CZ" b="1" dirty="0"/>
              <a:t>souhlasu obou komor </a:t>
            </a:r>
            <a:r>
              <a:rPr lang="cs-CZ" dirty="0"/>
              <a:t>Parlamentu.</a:t>
            </a:r>
          </a:p>
          <a:p>
            <a:endParaRPr lang="cs-CZ" dirty="0"/>
          </a:p>
        </p:txBody>
      </p:sp>
      <p:sp>
        <p:nvSpPr>
          <p:cNvPr id="4" name="Zástupný symbol pro zápatí 3">
            <a:extLst>
              <a:ext uri="{FF2B5EF4-FFF2-40B4-BE49-F238E27FC236}">
                <a16:creationId xmlns:a16="http://schemas.microsoft.com/office/drawing/2014/main" id="{18BD2442-B93A-8745-A762-8397F4BED149}"/>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81563658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52BBE1-5051-7E4C-B903-912A45DCB1ED}"/>
              </a:ext>
            </a:extLst>
          </p:cNvPr>
          <p:cNvSpPr>
            <a:spLocks noGrp="1"/>
          </p:cNvSpPr>
          <p:nvPr>
            <p:ph type="title"/>
          </p:nvPr>
        </p:nvSpPr>
        <p:spPr/>
        <p:txBody>
          <a:bodyPr/>
          <a:lstStyle/>
          <a:p>
            <a:pPr algn="ctr"/>
            <a:r>
              <a:rPr lang="cs-CZ" dirty="0"/>
              <a:t>Proces sjednávání mezinárodní smlouvy</a:t>
            </a:r>
          </a:p>
        </p:txBody>
      </p:sp>
      <p:sp>
        <p:nvSpPr>
          <p:cNvPr id="3" name="Zástupný symbol pro obsah 2">
            <a:extLst>
              <a:ext uri="{FF2B5EF4-FFF2-40B4-BE49-F238E27FC236}">
                <a16:creationId xmlns:a16="http://schemas.microsoft.com/office/drawing/2014/main" id="{5D0816FE-756B-AF49-BB35-4F51956510DD}"/>
              </a:ext>
            </a:extLst>
          </p:cNvPr>
          <p:cNvSpPr>
            <a:spLocks noGrp="1"/>
          </p:cNvSpPr>
          <p:nvPr>
            <p:ph idx="1"/>
          </p:nvPr>
        </p:nvSpPr>
        <p:spPr/>
        <p:txBody>
          <a:bodyPr/>
          <a:lstStyle/>
          <a:p>
            <a:pPr marL="514350" indent="-514350">
              <a:buFont typeface="+mj-lt"/>
              <a:buAutoNum type="arabicPeriod"/>
            </a:pPr>
            <a:r>
              <a:rPr lang="cs-CZ" dirty="0"/>
              <a:t>Sondáž</a:t>
            </a:r>
          </a:p>
          <a:p>
            <a:pPr marL="514350" indent="-514350">
              <a:buFont typeface="+mj-lt"/>
              <a:buAutoNum type="arabicPeriod"/>
            </a:pPr>
            <a:r>
              <a:rPr lang="cs-CZ" dirty="0"/>
              <a:t>Sjednávání a vnitrostátní projednávání smluv</a:t>
            </a:r>
          </a:p>
          <a:p>
            <a:pPr marL="514350" indent="-514350">
              <a:buFont typeface="+mj-lt"/>
              <a:buAutoNum type="arabicPeriod"/>
            </a:pPr>
            <a:r>
              <a:rPr lang="cs-CZ" dirty="0"/>
              <a:t>Vyhlášení smlouvy ve sbírce mezinárodních smluv</a:t>
            </a:r>
          </a:p>
          <a:p>
            <a:pPr marL="514350" indent="-514350">
              <a:buFont typeface="+mj-lt"/>
              <a:buAutoNum type="arabicPeriod"/>
            </a:pPr>
            <a:r>
              <a:rPr lang="cs-CZ" dirty="0"/>
              <a:t>Provádění smlouvy</a:t>
            </a:r>
          </a:p>
          <a:p>
            <a:pPr marL="514350" indent="-514350">
              <a:buFont typeface="+mj-lt"/>
              <a:buAutoNum type="arabicPeriod"/>
            </a:pPr>
            <a:r>
              <a:rPr lang="cs-CZ" dirty="0"/>
              <a:t>Ukončení platnosti smlouvy</a:t>
            </a:r>
          </a:p>
          <a:p>
            <a:pPr marL="514350" indent="-514350">
              <a:buFont typeface="+mj-lt"/>
              <a:buAutoNum type="arabicPeriod"/>
            </a:pPr>
            <a:r>
              <a:rPr lang="cs-CZ" dirty="0"/>
              <a:t>Archivace a evidence smluv</a:t>
            </a:r>
          </a:p>
          <a:p>
            <a:pPr marL="514350" indent="-514350">
              <a:buFont typeface="+mj-lt"/>
              <a:buAutoNum type="arabicPeriod"/>
            </a:pPr>
            <a:endParaRPr lang="cs-CZ" dirty="0"/>
          </a:p>
          <a:p>
            <a:pPr marL="514350" indent="-514350">
              <a:buFont typeface="+mj-lt"/>
              <a:buAutoNum type="arabicPeriod"/>
            </a:pPr>
            <a:endParaRPr lang="cs-CZ" dirty="0"/>
          </a:p>
        </p:txBody>
      </p:sp>
      <p:sp>
        <p:nvSpPr>
          <p:cNvPr id="4" name="Zástupný symbol pro zápatí 3">
            <a:extLst>
              <a:ext uri="{FF2B5EF4-FFF2-40B4-BE49-F238E27FC236}">
                <a16:creationId xmlns:a16="http://schemas.microsoft.com/office/drawing/2014/main" id="{7CA8FB4B-8251-8544-B838-9E675879BFFC}"/>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87194913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250B02-491A-F84F-89FD-0A1F07E9882A}"/>
              </a:ext>
            </a:extLst>
          </p:cNvPr>
          <p:cNvSpPr>
            <a:spLocks noGrp="1"/>
          </p:cNvSpPr>
          <p:nvPr>
            <p:ph type="title"/>
          </p:nvPr>
        </p:nvSpPr>
        <p:spPr/>
        <p:txBody>
          <a:bodyPr/>
          <a:lstStyle/>
          <a:p>
            <a:pPr algn="ctr"/>
            <a:r>
              <a:rPr lang="cs-CZ" dirty="0"/>
              <a:t>Sondáž </a:t>
            </a:r>
          </a:p>
        </p:txBody>
      </p:sp>
      <p:sp>
        <p:nvSpPr>
          <p:cNvPr id="3" name="Zástupný symbol pro obsah 2">
            <a:extLst>
              <a:ext uri="{FF2B5EF4-FFF2-40B4-BE49-F238E27FC236}">
                <a16:creationId xmlns:a16="http://schemas.microsoft.com/office/drawing/2014/main" id="{CCFD882B-C965-5343-8DD4-824358C69CFF}"/>
              </a:ext>
            </a:extLst>
          </p:cNvPr>
          <p:cNvSpPr>
            <a:spLocks noGrp="1"/>
          </p:cNvSpPr>
          <p:nvPr>
            <p:ph idx="1"/>
          </p:nvPr>
        </p:nvSpPr>
        <p:spPr/>
        <p:txBody>
          <a:bodyPr>
            <a:normAutofit/>
          </a:bodyPr>
          <a:lstStyle/>
          <a:p>
            <a:r>
              <a:rPr lang="cs-CZ" dirty="0"/>
              <a:t>Před zahájením vlastního jednání o smlouvě může gestor provést sondáž, jejímž cílem je zejména zjištění stanoviska druhé strany k možnosti sjednání smlouvy v konkrétní oblasti, k přibližnému rozsahu otázek, které jí mají být upraveny, k předpokládané kategorii smlouvy a ke způsobu jednání o textu smlouvy (diplomatickou cestou nebo jednáním delegací expertů)</a:t>
            </a:r>
          </a:p>
          <a:p>
            <a:r>
              <a:rPr lang="cs-CZ" dirty="0"/>
              <a:t>Sondáž se uskutečňuje zpravidla diplomatickou cestou. </a:t>
            </a:r>
          </a:p>
        </p:txBody>
      </p:sp>
      <p:sp>
        <p:nvSpPr>
          <p:cNvPr id="4" name="Zástupný symbol pro zápatí 3">
            <a:extLst>
              <a:ext uri="{FF2B5EF4-FFF2-40B4-BE49-F238E27FC236}">
                <a16:creationId xmlns:a16="http://schemas.microsoft.com/office/drawing/2014/main" id="{FAD1C16F-2BDB-3544-B3CF-66E9731CC3D0}"/>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59153114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12CBFB-61AF-0045-9DE4-E3430AA5476C}"/>
              </a:ext>
            </a:extLst>
          </p:cNvPr>
          <p:cNvSpPr>
            <a:spLocks noGrp="1"/>
          </p:cNvSpPr>
          <p:nvPr>
            <p:ph type="title"/>
          </p:nvPr>
        </p:nvSpPr>
        <p:spPr/>
        <p:txBody>
          <a:bodyPr/>
          <a:lstStyle/>
          <a:p>
            <a:pPr algn="ctr"/>
            <a:r>
              <a:rPr lang="cs-CZ" dirty="0"/>
              <a:t>Směrnice pro jednání</a:t>
            </a:r>
          </a:p>
        </p:txBody>
      </p:sp>
      <p:sp>
        <p:nvSpPr>
          <p:cNvPr id="3" name="Zástupný symbol pro obsah 2">
            <a:extLst>
              <a:ext uri="{FF2B5EF4-FFF2-40B4-BE49-F238E27FC236}">
                <a16:creationId xmlns:a16="http://schemas.microsoft.com/office/drawing/2014/main" id="{91CDBDA9-35FD-C24A-9E71-7073E5A1C89C}"/>
              </a:ext>
            </a:extLst>
          </p:cNvPr>
          <p:cNvSpPr>
            <a:spLocks noGrp="1"/>
          </p:cNvSpPr>
          <p:nvPr>
            <p:ph idx="1"/>
          </p:nvPr>
        </p:nvSpPr>
        <p:spPr/>
        <p:txBody>
          <a:bodyPr>
            <a:normAutofit/>
          </a:bodyPr>
          <a:lstStyle/>
          <a:p>
            <a:pPr marL="0" indent="0">
              <a:buNone/>
            </a:pPr>
            <a:r>
              <a:rPr lang="cs-CZ" dirty="0"/>
              <a:t>Před zahájením jednání o návrhu textu smlouvy zpracuje gestor vždy návrh směrnice pro jednání:</a:t>
            </a:r>
          </a:p>
          <a:p>
            <a:r>
              <a:rPr lang="cs-CZ" dirty="0"/>
              <a:t>(zdůvodnění účelnosti sjednání smlouvy, včetně předpokládaného dopadu na státní rozpočet, </a:t>
            </a:r>
          </a:p>
          <a:p>
            <a:r>
              <a:rPr lang="cs-CZ" dirty="0"/>
              <a:t>návrh zásad smluvní úpravy, </a:t>
            </a:r>
          </a:p>
          <a:p>
            <a:r>
              <a:rPr lang="cs-CZ" dirty="0"/>
              <a:t>vymezení mandátu obsahujícího priority a limity pro postup delegace expertů</a:t>
            </a:r>
          </a:p>
          <a:p>
            <a:r>
              <a:rPr lang="cs-CZ" dirty="0"/>
              <a:t>návrh na složení delegace expertů nebo informaci o tom, že bude jednání vedeno diplomatickou cestou. </a:t>
            </a:r>
          </a:p>
          <a:p>
            <a:pPr marL="0" indent="0">
              <a:buNone/>
            </a:pPr>
            <a:endParaRPr lang="cs-CZ" dirty="0"/>
          </a:p>
        </p:txBody>
      </p:sp>
      <p:sp>
        <p:nvSpPr>
          <p:cNvPr id="4" name="Zástupný symbol pro zápatí 3">
            <a:extLst>
              <a:ext uri="{FF2B5EF4-FFF2-40B4-BE49-F238E27FC236}">
                <a16:creationId xmlns:a16="http://schemas.microsoft.com/office/drawing/2014/main" id="{C3E13F1F-6213-6D45-8EDB-D661744E41AC}"/>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91799862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27996A-EC8A-A944-B266-96872CAEBC67}"/>
              </a:ext>
            </a:extLst>
          </p:cNvPr>
          <p:cNvSpPr>
            <a:spLocks noGrp="1"/>
          </p:cNvSpPr>
          <p:nvPr>
            <p:ph type="title"/>
          </p:nvPr>
        </p:nvSpPr>
        <p:spPr/>
        <p:txBody>
          <a:bodyPr/>
          <a:lstStyle/>
          <a:p>
            <a:pPr algn="ctr"/>
            <a:r>
              <a:rPr lang="cs-CZ" dirty="0"/>
              <a:t>Expertní jednání </a:t>
            </a:r>
          </a:p>
        </p:txBody>
      </p:sp>
      <p:sp>
        <p:nvSpPr>
          <p:cNvPr id="3" name="Zástupný symbol pro obsah 2">
            <a:extLst>
              <a:ext uri="{FF2B5EF4-FFF2-40B4-BE49-F238E27FC236}">
                <a16:creationId xmlns:a16="http://schemas.microsoft.com/office/drawing/2014/main" id="{50384F1D-BD22-B842-8468-88015B6F864B}"/>
              </a:ext>
            </a:extLst>
          </p:cNvPr>
          <p:cNvSpPr>
            <a:spLocks noGrp="1"/>
          </p:cNvSpPr>
          <p:nvPr>
            <p:ph idx="1"/>
          </p:nvPr>
        </p:nvSpPr>
        <p:spPr/>
        <p:txBody>
          <a:bodyPr/>
          <a:lstStyle/>
          <a:p>
            <a:r>
              <a:rPr lang="cs-CZ" dirty="0"/>
              <a:t>Gestor zajišťuje expertní jednání</a:t>
            </a:r>
          </a:p>
          <a:p>
            <a:r>
              <a:rPr lang="cs-CZ" dirty="0"/>
              <a:t>Výsledek expertních jednání o textu smlouvy není pro Českou republiku závazný, neboť podléhá vnitrostátnímu schválení. </a:t>
            </a:r>
          </a:p>
        </p:txBody>
      </p:sp>
      <p:sp>
        <p:nvSpPr>
          <p:cNvPr id="4" name="Zástupný symbol pro zápatí 3">
            <a:extLst>
              <a:ext uri="{FF2B5EF4-FFF2-40B4-BE49-F238E27FC236}">
                <a16:creationId xmlns:a16="http://schemas.microsoft.com/office/drawing/2014/main" id="{37003E46-8FC7-3D48-A1A6-5A9961D7C1B4}"/>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7862554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B4BE18-6837-9D45-B7B8-E23BF7174FC5}"/>
              </a:ext>
            </a:extLst>
          </p:cNvPr>
          <p:cNvSpPr>
            <a:spLocks noGrp="1"/>
          </p:cNvSpPr>
          <p:nvPr>
            <p:ph type="title"/>
          </p:nvPr>
        </p:nvSpPr>
        <p:spPr/>
        <p:txBody>
          <a:bodyPr/>
          <a:lstStyle/>
          <a:p>
            <a:pPr algn="ctr"/>
            <a:r>
              <a:rPr lang="cs-CZ" dirty="0"/>
              <a:t>Příprava a vnitrostátní projednání  návrhů na sjednání smluv </a:t>
            </a:r>
          </a:p>
        </p:txBody>
      </p:sp>
      <p:sp>
        <p:nvSpPr>
          <p:cNvPr id="3" name="Zástupný symbol pro obsah 2">
            <a:extLst>
              <a:ext uri="{FF2B5EF4-FFF2-40B4-BE49-F238E27FC236}">
                <a16:creationId xmlns:a16="http://schemas.microsoft.com/office/drawing/2014/main" id="{BC25169B-6B7D-FA46-AB95-52306776809B}"/>
              </a:ext>
            </a:extLst>
          </p:cNvPr>
          <p:cNvSpPr>
            <a:spLocks noGrp="1"/>
          </p:cNvSpPr>
          <p:nvPr>
            <p:ph idx="1"/>
          </p:nvPr>
        </p:nvSpPr>
        <p:spPr/>
        <p:txBody>
          <a:bodyPr>
            <a:normAutofit fontScale="92500"/>
          </a:bodyPr>
          <a:lstStyle/>
          <a:p>
            <a:r>
              <a:rPr lang="cs-CZ" dirty="0">
                <a:solidFill>
                  <a:srgbClr val="FF0000"/>
                </a:solidFill>
              </a:rPr>
              <a:t>Návrh </a:t>
            </a:r>
            <a:r>
              <a:rPr lang="cs-CZ" dirty="0"/>
              <a:t>na sjednání smlouvy dvoustranné i mnohostranné (prezidentské smlouvy, vládní smlouvy nebo rezortní smlouvy) vypracuje gestor v součinnosti se zúčastněnými ministerstvy, popřípadě s dalšími zúčastněnými orgány státní správy. </a:t>
            </a:r>
          </a:p>
          <a:p>
            <a:r>
              <a:rPr lang="cs-CZ" dirty="0"/>
              <a:t>Návrh na sjednání smlouvy </a:t>
            </a:r>
            <a:r>
              <a:rPr lang="cs-CZ" b="1" dirty="0"/>
              <a:t>zašle gestor </a:t>
            </a:r>
            <a:r>
              <a:rPr lang="cs-CZ" dirty="0"/>
              <a:t>k zaujetí </a:t>
            </a:r>
            <a:r>
              <a:rPr lang="cs-CZ" dirty="0">
                <a:solidFill>
                  <a:srgbClr val="FF0000"/>
                </a:solidFill>
              </a:rPr>
              <a:t>stanoviska</a:t>
            </a:r>
            <a:r>
              <a:rPr lang="cs-CZ" dirty="0"/>
              <a:t> </a:t>
            </a:r>
            <a:r>
              <a:rPr lang="cs-CZ" b="1" dirty="0"/>
              <a:t>členům vlády a vedoucím dalších zúčastněných orgánů státní správy</a:t>
            </a:r>
            <a:r>
              <a:rPr lang="cs-CZ" dirty="0"/>
              <a:t>. </a:t>
            </a:r>
          </a:p>
          <a:p>
            <a:r>
              <a:rPr lang="cs-CZ" dirty="0"/>
              <a:t>V případě, že má být sjednána </a:t>
            </a:r>
            <a:r>
              <a:rPr lang="cs-CZ" b="1" dirty="0"/>
              <a:t>prezidentská smlouva</a:t>
            </a:r>
            <a:r>
              <a:rPr lang="cs-CZ" dirty="0"/>
              <a:t>, zašle gestor návrh na její sjednání k zaujetí stanoviska všem členům vlády a vedoucím dalších zúčastněných orgánů státní správy, předsedovi Legislativní rady vlády a prostřednictvím Kanceláře prezidenta republiky prezidentu republiky. </a:t>
            </a:r>
          </a:p>
        </p:txBody>
      </p:sp>
      <p:sp>
        <p:nvSpPr>
          <p:cNvPr id="4" name="Zástupný symbol pro zápatí 3">
            <a:extLst>
              <a:ext uri="{FF2B5EF4-FFF2-40B4-BE49-F238E27FC236}">
                <a16:creationId xmlns:a16="http://schemas.microsoft.com/office/drawing/2014/main" id="{E9AA7F08-883F-AF4C-A7AC-EB2847129987}"/>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565384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err="1"/>
              <a:t>Pojem</a:t>
            </a:r>
            <a:r>
              <a:rPr lang="en-US" dirty="0"/>
              <a:t> </a:t>
            </a:r>
            <a:r>
              <a:rPr lang="en-US" dirty="0" err="1"/>
              <a:t>diplomacie</a:t>
            </a:r>
            <a:endParaRPr lang="en-US" dirty="0"/>
          </a:p>
        </p:txBody>
      </p:sp>
      <p:sp>
        <p:nvSpPr>
          <p:cNvPr id="5" name="Content Placeholder 4"/>
          <p:cNvSpPr>
            <a:spLocks noGrp="1"/>
          </p:cNvSpPr>
          <p:nvPr>
            <p:ph idx="1"/>
          </p:nvPr>
        </p:nvSpPr>
        <p:spPr/>
        <p:txBody>
          <a:bodyPr/>
          <a:lstStyle/>
          <a:p>
            <a:r>
              <a:rPr lang="en-US" dirty="0" err="1"/>
              <a:t>Starověké</a:t>
            </a:r>
            <a:r>
              <a:rPr lang="en-US" dirty="0"/>
              <a:t>  </a:t>
            </a:r>
            <a:r>
              <a:rPr lang="en-US" dirty="0" err="1"/>
              <a:t>Řecko</a:t>
            </a:r>
            <a:r>
              <a:rPr lang="en-US" dirty="0"/>
              <a:t> – </a:t>
            </a:r>
            <a:r>
              <a:rPr lang="en-US" dirty="0" err="1"/>
              <a:t>diplom</a:t>
            </a:r>
            <a:r>
              <a:rPr lang="en-US" dirty="0"/>
              <a:t>  - </a:t>
            </a:r>
            <a:r>
              <a:rPr lang="en-US" dirty="0" err="1"/>
              <a:t>zlomený</a:t>
            </a:r>
            <a:r>
              <a:rPr lang="en-US" dirty="0"/>
              <a:t> </a:t>
            </a:r>
            <a:r>
              <a:rPr lang="en-US" dirty="0" err="1"/>
              <a:t>papír</a:t>
            </a:r>
            <a:r>
              <a:rPr lang="en-US" dirty="0"/>
              <a:t> (</a:t>
            </a:r>
            <a:r>
              <a:rPr lang="en-US" dirty="0" err="1"/>
              <a:t>dokument</a:t>
            </a:r>
            <a:r>
              <a:rPr lang="en-US" dirty="0"/>
              <a:t>) – </a:t>
            </a:r>
            <a:r>
              <a:rPr lang="en-US" dirty="0" err="1"/>
              <a:t>pověření</a:t>
            </a:r>
            <a:r>
              <a:rPr lang="en-US" dirty="0"/>
              <a:t> od </a:t>
            </a:r>
            <a:r>
              <a:rPr lang="en-US" dirty="0" err="1"/>
              <a:t>suveréna</a:t>
            </a:r>
            <a:r>
              <a:rPr lang="en-US" dirty="0"/>
              <a:t>,</a:t>
            </a:r>
          </a:p>
          <a:p>
            <a:r>
              <a:rPr lang="en-US" dirty="0" err="1"/>
              <a:t>Umění</a:t>
            </a:r>
            <a:r>
              <a:rPr lang="en-US" dirty="0"/>
              <a:t> </a:t>
            </a:r>
            <a:r>
              <a:rPr lang="en-US" b="1" dirty="0" err="1"/>
              <a:t>vyjednávat</a:t>
            </a:r>
            <a:endParaRPr lang="en-US" b="1" dirty="0"/>
          </a:p>
          <a:p>
            <a:r>
              <a:rPr lang="en-US" b="1" dirty="0" err="1"/>
              <a:t>Udržování</a:t>
            </a:r>
            <a:r>
              <a:rPr lang="en-US" dirty="0"/>
              <a:t> </a:t>
            </a:r>
            <a:r>
              <a:rPr lang="en-US" dirty="0" err="1"/>
              <a:t>mezinárodních</a:t>
            </a:r>
            <a:r>
              <a:rPr lang="en-US" dirty="0"/>
              <a:t> </a:t>
            </a:r>
            <a:r>
              <a:rPr lang="en-US" dirty="0" err="1"/>
              <a:t>vztahů</a:t>
            </a:r>
            <a:endParaRPr lang="en-US" dirty="0"/>
          </a:p>
          <a:p>
            <a:r>
              <a:rPr lang="en-US" b="1" dirty="0" err="1"/>
              <a:t>Dosahování</a:t>
            </a:r>
            <a:r>
              <a:rPr lang="en-US" dirty="0"/>
              <a:t> </a:t>
            </a:r>
            <a:r>
              <a:rPr lang="en-US" dirty="0" err="1"/>
              <a:t>strategického</a:t>
            </a:r>
            <a:r>
              <a:rPr lang="en-US" dirty="0"/>
              <a:t> </a:t>
            </a:r>
            <a:r>
              <a:rPr lang="en-US" dirty="0" err="1"/>
              <a:t>zájmu</a:t>
            </a:r>
            <a:endParaRPr lang="en-US" dirty="0"/>
          </a:p>
          <a:p>
            <a:r>
              <a:rPr lang="en-US" b="1" dirty="0" err="1"/>
              <a:t>Hájení</a:t>
            </a:r>
            <a:r>
              <a:rPr lang="en-US" dirty="0"/>
              <a:t>  </a:t>
            </a:r>
            <a:r>
              <a:rPr lang="en-US" dirty="0" err="1"/>
              <a:t>zájmů</a:t>
            </a:r>
            <a:r>
              <a:rPr lang="en-US" dirty="0"/>
              <a:t> v </a:t>
            </a:r>
            <a:r>
              <a:rPr lang="en-US" dirty="0" err="1"/>
              <a:t>různách</a:t>
            </a:r>
            <a:r>
              <a:rPr lang="en-US" dirty="0"/>
              <a:t> </a:t>
            </a:r>
            <a:r>
              <a:rPr lang="en-US" dirty="0" err="1"/>
              <a:t>oblastech</a:t>
            </a:r>
            <a:endParaRPr lang="en-US" dirty="0"/>
          </a:p>
          <a:p>
            <a:endParaRPr lang="en-US" dirty="0"/>
          </a:p>
        </p:txBody>
      </p:sp>
      <p:sp>
        <p:nvSpPr>
          <p:cNvPr id="2" name="Footer Placeholder 1"/>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32581828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0A5287-E434-C246-ADB7-97386B442615}"/>
              </a:ext>
            </a:extLst>
          </p:cNvPr>
          <p:cNvSpPr>
            <a:spLocks noGrp="1"/>
          </p:cNvSpPr>
          <p:nvPr>
            <p:ph type="title"/>
          </p:nvPr>
        </p:nvSpPr>
        <p:spPr/>
        <p:txBody>
          <a:bodyPr>
            <a:noAutofit/>
          </a:bodyPr>
          <a:lstStyle/>
          <a:p>
            <a:pPr algn="ctr"/>
            <a:r>
              <a:rPr lang="cs-CZ" sz="3600" dirty="0"/>
              <a:t>Spolupodpis návrhu na sjednání prezidentské smlouvy před předložením vládě</a:t>
            </a:r>
          </a:p>
        </p:txBody>
      </p:sp>
      <p:sp>
        <p:nvSpPr>
          <p:cNvPr id="3" name="Zástupný symbol pro obsah 2">
            <a:extLst>
              <a:ext uri="{FF2B5EF4-FFF2-40B4-BE49-F238E27FC236}">
                <a16:creationId xmlns:a16="http://schemas.microsoft.com/office/drawing/2014/main" id="{EA1E94AC-18A2-A94D-BD53-2721BD7AF288}"/>
              </a:ext>
            </a:extLst>
          </p:cNvPr>
          <p:cNvSpPr>
            <a:spLocks noGrp="1"/>
          </p:cNvSpPr>
          <p:nvPr>
            <p:ph idx="1"/>
          </p:nvPr>
        </p:nvSpPr>
        <p:spPr/>
        <p:txBody>
          <a:bodyPr>
            <a:normAutofit lnSpcReduction="10000"/>
          </a:bodyPr>
          <a:lstStyle/>
          <a:p>
            <a:r>
              <a:rPr lang="cs-CZ" dirty="0"/>
              <a:t>Návrh na sjednání </a:t>
            </a:r>
            <a:r>
              <a:rPr lang="cs-CZ" b="1" dirty="0"/>
              <a:t>prezidentské smlouvy </a:t>
            </a:r>
            <a:r>
              <a:rPr lang="cs-CZ" dirty="0"/>
              <a:t>předkládá gestor </a:t>
            </a:r>
            <a:r>
              <a:rPr lang="cs-CZ" b="1" dirty="0"/>
              <a:t>vládě k projednání</a:t>
            </a:r>
            <a:r>
              <a:rPr lang="cs-CZ" dirty="0"/>
              <a:t>. </a:t>
            </a:r>
          </a:p>
          <a:p>
            <a:r>
              <a:rPr lang="cs-CZ" dirty="0"/>
              <a:t>V návrhu se vždy výslovně uvede stanovisko předsedy Legislativní rady vlády, popřípadě Legislativní rady vlády, zda je smlouva v souladu s ústavním pořádkem, s ostatními součástmi právního řádu České republiky a se závazky vyplývajícími z členství České republiky v Evropské unii. </a:t>
            </a:r>
          </a:p>
          <a:p>
            <a:r>
              <a:rPr lang="cs-CZ" b="1" dirty="0"/>
              <a:t>Návrh spolupodepisuje</a:t>
            </a:r>
            <a:r>
              <a:rPr lang="cs-CZ" dirty="0"/>
              <a:t>, pokud Ministerstvo zahraničních věcí není samo gestorem, </a:t>
            </a:r>
            <a:r>
              <a:rPr lang="cs-CZ" b="1" dirty="0"/>
              <a:t>ministr zahraničních věcí</a:t>
            </a:r>
            <a:r>
              <a:rPr lang="cs-CZ" dirty="0"/>
              <a:t>. Ministerstvu zahraničních věcí gestor návrh zasílá s dostatečným předstihem před jeho projednáním ve vládě. </a:t>
            </a:r>
          </a:p>
        </p:txBody>
      </p:sp>
      <p:sp>
        <p:nvSpPr>
          <p:cNvPr id="4" name="Zástupný symbol pro zápatí 3">
            <a:extLst>
              <a:ext uri="{FF2B5EF4-FFF2-40B4-BE49-F238E27FC236}">
                <a16:creationId xmlns:a16="http://schemas.microsoft.com/office/drawing/2014/main" id="{00D65C3C-0FF7-8949-BF2E-1D6E7E8AE9EC}"/>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11853472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7AB971-3A55-224E-8DF3-F7B37AA041EB}"/>
              </a:ext>
            </a:extLst>
          </p:cNvPr>
          <p:cNvSpPr>
            <a:spLocks noGrp="1"/>
          </p:cNvSpPr>
          <p:nvPr>
            <p:ph type="title"/>
          </p:nvPr>
        </p:nvSpPr>
        <p:spPr/>
        <p:txBody>
          <a:bodyPr/>
          <a:lstStyle/>
          <a:p>
            <a:pPr algn="ctr"/>
            <a:r>
              <a:rPr lang="cs-CZ" dirty="0"/>
              <a:t>Plná moc</a:t>
            </a:r>
          </a:p>
        </p:txBody>
      </p:sp>
      <p:sp>
        <p:nvSpPr>
          <p:cNvPr id="3" name="Zástupný symbol pro obsah 2">
            <a:extLst>
              <a:ext uri="{FF2B5EF4-FFF2-40B4-BE49-F238E27FC236}">
                <a16:creationId xmlns:a16="http://schemas.microsoft.com/office/drawing/2014/main" id="{14A41D03-BEE6-694D-958F-10C683E133D9}"/>
              </a:ext>
            </a:extLst>
          </p:cNvPr>
          <p:cNvSpPr>
            <a:spLocks noGrp="1"/>
          </p:cNvSpPr>
          <p:nvPr>
            <p:ph idx="1"/>
          </p:nvPr>
        </p:nvSpPr>
        <p:spPr/>
        <p:txBody>
          <a:bodyPr/>
          <a:lstStyle/>
          <a:p>
            <a:pPr marL="0" indent="0">
              <a:buNone/>
            </a:pPr>
            <a:r>
              <a:rPr lang="cs-CZ" dirty="0"/>
              <a:t>K podpisu smlouvy se pro zmocněnce zpravidla vystavuje plná moc. Plnou moc k podpisu smlouvy uděluje:</a:t>
            </a:r>
          </a:p>
          <a:p>
            <a:r>
              <a:rPr lang="cs-CZ" dirty="0"/>
              <a:t>vládních smluv ministr zahraničních věcí jménem vlády na základě jejího usnesení nebo na návrh členů vlády zmocněných jménem vlády schvalovat smlouvy</a:t>
            </a:r>
          </a:p>
          <a:p>
            <a:r>
              <a:rPr lang="cs-CZ" dirty="0"/>
              <a:t>u rezortních smluv příslušný člen vlády. </a:t>
            </a:r>
          </a:p>
          <a:p>
            <a:endParaRPr lang="cs-CZ" dirty="0"/>
          </a:p>
        </p:txBody>
      </p:sp>
      <p:sp>
        <p:nvSpPr>
          <p:cNvPr id="4" name="Zástupný symbol pro zápatí 3">
            <a:extLst>
              <a:ext uri="{FF2B5EF4-FFF2-40B4-BE49-F238E27FC236}">
                <a16:creationId xmlns:a16="http://schemas.microsoft.com/office/drawing/2014/main" id="{7A6CAEDC-1D42-DA4A-9622-B0B94C60C9B8}"/>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70092537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03C2C4-E5C0-D547-94CD-FCA615EC4C66}"/>
              </a:ext>
            </a:extLst>
          </p:cNvPr>
          <p:cNvSpPr>
            <a:spLocks noGrp="1"/>
          </p:cNvSpPr>
          <p:nvPr>
            <p:ph type="title"/>
          </p:nvPr>
        </p:nvSpPr>
        <p:spPr/>
        <p:txBody>
          <a:bodyPr/>
          <a:lstStyle/>
          <a:p>
            <a:pPr algn="ctr"/>
            <a:r>
              <a:rPr lang="cs-CZ" dirty="0"/>
              <a:t>Překážka ratifikace mezinárodní smlouvy</a:t>
            </a:r>
          </a:p>
        </p:txBody>
      </p:sp>
      <p:sp>
        <p:nvSpPr>
          <p:cNvPr id="3" name="Zástupný symbol pro obsah 2">
            <a:extLst>
              <a:ext uri="{FF2B5EF4-FFF2-40B4-BE49-F238E27FC236}">
                <a16:creationId xmlns:a16="http://schemas.microsoft.com/office/drawing/2014/main" id="{DCB38892-6D21-B440-9CE7-B0F2381DD73F}"/>
              </a:ext>
            </a:extLst>
          </p:cNvPr>
          <p:cNvSpPr>
            <a:spLocks noGrp="1"/>
          </p:cNvSpPr>
          <p:nvPr>
            <p:ph idx="1"/>
          </p:nvPr>
        </p:nvSpPr>
        <p:spPr/>
        <p:txBody>
          <a:bodyPr/>
          <a:lstStyle/>
          <a:p>
            <a:r>
              <a:rPr lang="cs-CZ" dirty="0"/>
              <a:t>Vysloví-li </a:t>
            </a:r>
            <a:r>
              <a:rPr lang="cs-CZ" b="1" dirty="0"/>
              <a:t>Ústavní soud </a:t>
            </a:r>
            <a:r>
              <a:rPr lang="cs-CZ" dirty="0"/>
              <a:t>nálezem, že prezidentská smlouva je v rozporu s ústavním pořádkem, nebo v případě nesouhlasu některé z </a:t>
            </a:r>
            <a:r>
              <a:rPr lang="cs-CZ" b="1" dirty="0"/>
              <a:t>komor Parlamentu </a:t>
            </a:r>
            <a:r>
              <a:rPr lang="cs-CZ" dirty="0"/>
              <a:t>s ratifikací prezidentské smlouvy, informuje gestor neprodleně vládu o této skutečnosti a navrhne další postup.</a:t>
            </a:r>
          </a:p>
        </p:txBody>
      </p:sp>
      <p:sp>
        <p:nvSpPr>
          <p:cNvPr id="4" name="Zástupný symbol pro zápatí 3">
            <a:extLst>
              <a:ext uri="{FF2B5EF4-FFF2-40B4-BE49-F238E27FC236}">
                <a16:creationId xmlns:a16="http://schemas.microsoft.com/office/drawing/2014/main" id="{9901F124-A77F-0D41-95CC-D83E5171CA24}"/>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24299518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C66422-AAA1-A84B-95B8-D4F9BB94C0D8}"/>
              </a:ext>
            </a:extLst>
          </p:cNvPr>
          <p:cNvSpPr>
            <a:spLocks noGrp="1"/>
          </p:cNvSpPr>
          <p:nvPr>
            <p:ph type="title"/>
          </p:nvPr>
        </p:nvSpPr>
        <p:spPr/>
        <p:txBody>
          <a:bodyPr/>
          <a:lstStyle/>
          <a:p>
            <a:pPr algn="ctr"/>
            <a:r>
              <a:rPr lang="cs-CZ" dirty="0"/>
              <a:t>Řízení před Ústavním soudem</a:t>
            </a:r>
          </a:p>
        </p:txBody>
      </p:sp>
      <p:sp>
        <p:nvSpPr>
          <p:cNvPr id="3" name="Zástupný symbol pro obsah 2">
            <a:extLst>
              <a:ext uri="{FF2B5EF4-FFF2-40B4-BE49-F238E27FC236}">
                <a16:creationId xmlns:a16="http://schemas.microsoft.com/office/drawing/2014/main" id="{43D62B49-33A9-724C-9337-01A403B44650}"/>
              </a:ext>
            </a:extLst>
          </p:cNvPr>
          <p:cNvSpPr>
            <a:spLocks noGrp="1"/>
          </p:cNvSpPr>
          <p:nvPr>
            <p:ph idx="1"/>
          </p:nvPr>
        </p:nvSpPr>
        <p:spPr/>
        <p:txBody>
          <a:bodyPr>
            <a:normAutofit fontScale="92500" lnSpcReduction="10000"/>
          </a:bodyPr>
          <a:lstStyle/>
          <a:p>
            <a:pPr marL="0" indent="0">
              <a:buNone/>
            </a:pPr>
            <a:r>
              <a:rPr lang="cs-CZ" dirty="0"/>
              <a:t>Návrh na posouzení souladu mezinárodní smlouvy s ústavním zákonem může podat:</a:t>
            </a:r>
          </a:p>
          <a:p>
            <a:r>
              <a:rPr lang="cs-CZ" dirty="0"/>
              <a:t>komora Parlamentu od okamžiku, kdy jí byla mezinárodní smlouva předložena k vyslovení souhlasu k ratifikaci, do okamžiku, kdy se na vyslovení souhlasu usnesla</a:t>
            </a:r>
          </a:p>
          <a:p>
            <a:r>
              <a:rPr lang="cs-CZ" dirty="0"/>
              <a:t>skupina nejméně 41 poslanců nebo skupina nejméně 17 senátorů od okamžiku, kdy byl Parlamentem k ratifikaci mezinárodní smlouvy vysloven souhlas (byl vyhlášen výsledek referenda), do okamžiku, kdy prezident republiky smlouvu ratifikoval,</a:t>
            </a:r>
          </a:p>
          <a:p>
            <a:r>
              <a:rPr lang="cs-CZ"/>
              <a:t>prezident </a:t>
            </a:r>
            <a:r>
              <a:rPr lang="cs-CZ" dirty="0"/>
              <a:t>republiky od okamžiku, kdy mu byla mezinárodní smlouva předložena k ratifikaci.</a:t>
            </a:r>
          </a:p>
          <a:p>
            <a:endParaRPr lang="cs-CZ" dirty="0"/>
          </a:p>
          <a:p>
            <a:endParaRPr lang="cs-CZ" dirty="0"/>
          </a:p>
          <a:p>
            <a:pPr marL="0" indent="0">
              <a:buNone/>
            </a:pPr>
            <a:endParaRPr lang="cs-CZ" dirty="0"/>
          </a:p>
        </p:txBody>
      </p:sp>
      <p:sp>
        <p:nvSpPr>
          <p:cNvPr id="4" name="Zástupný symbol pro zápatí 3">
            <a:extLst>
              <a:ext uri="{FF2B5EF4-FFF2-40B4-BE49-F238E27FC236}">
                <a16:creationId xmlns:a16="http://schemas.microsoft.com/office/drawing/2014/main" id="{4F4E05DD-9D0D-FF4F-8A19-3E51EC55B239}"/>
              </a:ext>
            </a:extLst>
          </p:cNvPr>
          <p:cNvSpPr>
            <a:spLocks noGrp="1"/>
          </p:cNvSpPr>
          <p:nvPr>
            <p:ph type="ftr" sz="quarter" idx="11"/>
          </p:nvPr>
        </p:nvSpPr>
        <p:spPr/>
        <p:txBody>
          <a:bodyPr/>
          <a:lstStyle/>
          <a:p>
            <a:r>
              <a:rPr lang="en-US"/>
              <a:t>Cyril Svoboda: Diplomatické právo</a:t>
            </a:r>
          </a:p>
        </p:txBody>
      </p:sp>
    </p:spTree>
    <p:extLst>
      <p:ext uri="{BB962C8B-B14F-4D97-AF65-F5344CB8AC3E}">
        <p14:creationId xmlns:p14="http://schemas.microsoft.com/office/powerpoint/2010/main" val="40328501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4925</Words>
  <Application>Microsoft Macintosh PowerPoint</Application>
  <PresentationFormat>Širokoúhlá obrazovka</PresentationFormat>
  <Paragraphs>531</Paragraphs>
  <Slides>93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93</vt:i4>
      </vt:variant>
    </vt:vector>
  </HeadingPairs>
  <TitlesOfParts>
    <vt:vector size="97" baseType="lpstr">
      <vt:lpstr>Aptos</vt:lpstr>
      <vt:lpstr>Aptos Display</vt:lpstr>
      <vt:lpstr>Arial</vt:lpstr>
      <vt:lpstr>Motiv Office</vt:lpstr>
      <vt:lpstr>Prezentace aplikace PowerPoint</vt:lpstr>
      <vt:lpstr>Diplomacie a diplomatické právo</vt:lpstr>
      <vt:lpstr>Zahraniční politika a diplomacie</vt:lpstr>
      <vt:lpstr>Zahraniční politika a diplomacie</vt:lpstr>
      <vt:lpstr>Ústavní  uspořádání</vt:lpstr>
      <vt:lpstr>Prezident republiky – hlava státu</vt:lpstr>
      <vt:lpstr>Odpovědnost za zahraniční politiku</vt:lpstr>
      <vt:lpstr>Pojmy v diplomacii</vt:lpstr>
      <vt:lpstr>Pojem diplomacie</vt:lpstr>
      <vt:lpstr> Veřejná diplomacie</vt:lpstr>
      <vt:lpstr>Soukromá diplomacie</vt:lpstr>
      <vt:lpstr>Metody diplomacie</vt:lpstr>
      <vt:lpstr>Druhy diplomacie</vt:lpstr>
      <vt:lpstr>Historický nástin stálého zastoupení</vt:lpstr>
      <vt:lpstr>Vídeňský mírový kongres</vt:lpstr>
      <vt:lpstr>Vídeňská úmluva o diplomatických stycích (1961)</vt:lpstr>
      <vt:lpstr>Třídy diplomatických zástupců (1961)</vt:lpstr>
      <vt:lpstr>Funkce diplomatické mise</vt:lpstr>
      <vt:lpstr>Imunita a indemnita</vt:lpstr>
      <vt:lpstr>Diplomatická imunita</vt:lpstr>
      <vt:lpstr>Zastupitelské úřady</vt:lpstr>
      <vt:lpstr>Zastupitelské úřady</vt:lpstr>
      <vt:lpstr>Velvyslanectví </vt:lpstr>
      <vt:lpstr>Stálá mise</vt:lpstr>
      <vt:lpstr>Stálé mise</vt:lpstr>
      <vt:lpstr>Výsady a imunity</vt:lpstr>
      <vt:lpstr>Časové vymezení imunity</vt:lpstr>
      <vt:lpstr>Konzulární úřad</vt:lpstr>
      <vt:lpstr>Generální konzuláty</vt:lpstr>
      <vt:lpstr>Honorární konzuláty</vt:lpstr>
      <vt:lpstr>Konzulární jednatelství</vt:lpstr>
      <vt:lpstr>Česká ekonomicko-kulturní kancelář</vt:lpstr>
      <vt:lpstr>Zvláštní mise</vt:lpstr>
      <vt:lpstr>Styčný úřad</vt:lpstr>
      <vt:lpstr>Česká centra</vt:lpstr>
      <vt:lpstr>Mezinárodní organizace</vt:lpstr>
      <vt:lpstr>Mezinárodní organizace</vt:lpstr>
      <vt:lpstr>Zvláštní mise</vt:lpstr>
      <vt:lpstr>Diplomatické hodnosti</vt:lpstr>
      <vt:lpstr>Hodnosti </vt:lpstr>
      <vt:lpstr>Přiznání diplomatické hodnosti</vt:lpstr>
      <vt:lpstr>Možnost propůjčení  diplomatické  hodnosti</vt:lpstr>
      <vt:lpstr>Mimořádný a zplnomocněný velvyslanec</vt:lpstr>
      <vt:lpstr>Charge d'affaires</vt:lpstr>
      <vt:lpstr>Charge d’affaires en pied</vt:lpstr>
      <vt:lpstr>Charge d’affaires a.i.</vt:lpstr>
      <vt:lpstr>Další diplomatické  funkce</vt:lpstr>
      <vt:lpstr>Diplomaté</vt:lpstr>
      <vt:lpstr>Diplomatický sbor</vt:lpstr>
      <vt:lpstr>Občanství diplomatů</vt:lpstr>
      <vt:lpstr>Persona non grata</vt:lpstr>
      <vt:lpstr>Kdo může být diplomatem</vt:lpstr>
      <vt:lpstr>Právní předpoklady</vt:lpstr>
      <vt:lpstr>Podmínky pro přijetí </vt:lpstr>
      <vt:lpstr>Zahraniční služba</vt:lpstr>
      <vt:lpstr>Zařazení v zahraniční službě</vt:lpstr>
      <vt:lpstr>Zkouška </vt:lpstr>
      <vt:lpstr>Nástup do funkce velvyslance</vt:lpstr>
      <vt:lpstr>Nároky na diplomata</vt:lpstr>
      <vt:lpstr>Povinnosti  diplomata</vt:lpstr>
      <vt:lpstr>Povinnosti diplomata</vt:lpstr>
      <vt:lpstr>Diplomatický protokol</vt:lpstr>
      <vt:lpstr>Nóty</vt:lpstr>
      <vt:lpstr>Konzulární služba</vt:lpstr>
      <vt:lpstr>Konzulární styky -  poslání</vt:lpstr>
      <vt:lpstr>Konzulární styky - poslání</vt:lpstr>
      <vt:lpstr>Konzulární hodnosti</vt:lpstr>
      <vt:lpstr>Uzavírání mezinárodních smluv</vt:lpstr>
      <vt:lpstr>Způsoby vyjádření souhlasu s tím být vázán smlouvou </vt:lpstr>
      <vt:lpstr>Závazek nemařit předmět a účel smlouvy před jejím vstupem v platnost </vt:lpstr>
      <vt:lpstr>Formulování výhrad</vt:lpstr>
      <vt:lpstr>Vstup v platnost smlouvy</vt:lpstr>
      <vt:lpstr>Pacta sunt servanda </vt:lpstr>
      <vt:lpstr>Důvody neplatnosti smlouvy</vt:lpstr>
      <vt:lpstr>Omyl </vt:lpstr>
      <vt:lpstr>Podvod </vt:lpstr>
      <vt:lpstr>Podplácení zástupce státu</vt:lpstr>
      <vt:lpstr>Donucení zástupce státu</vt:lpstr>
      <vt:lpstr>Donucení státu hrozbou síly nebo použitím síly </vt:lpstr>
      <vt:lpstr>Smlouvy, které jsou v rozporu s imperativní normou obecného mezinárodního práva (ius cogens) </vt:lpstr>
      <vt:lpstr>Zánik smluv a přerušení jejich provádění </vt:lpstr>
      <vt:lpstr>Typy smluv podle českého právního řádu</vt:lpstr>
      <vt:lpstr>Prezidentská smlouva</vt:lpstr>
      <vt:lpstr>Typy prezidentských smluv</vt:lpstr>
      <vt:lpstr>Proces sjednávání mezinárodní smlouvy</vt:lpstr>
      <vt:lpstr>Sondáž </vt:lpstr>
      <vt:lpstr>Směrnice pro jednání</vt:lpstr>
      <vt:lpstr>Expertní jednání </vt:lpstr>
      <vt:lpstr>Příprava a vnitrostátní projednání  návrhů na sjednání smluv </vt:lpstr>
      <vt:lpstr>Spolupodpis návrhu na sjednání prezidentské smlouvy před předložením vládě</vt:lpstr>
      <vt:lpstr>Plná moc</vt:lpstr>
      <vt:lpstr>Překážka ratifikace mezinárodní smlouvy</vt:lpstr>
      <vt:lpstr>Řízení před Ústavním soudem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Home Office</dc:creator>
  <cp:lastModifiedBy>Home Office</cp:lastModifiedBy>
  <cp:revision>1</cp:revision>
  <dcterms:created xsi:type="dcterms:W3CDTF">2025-04-06T17:12:12Z</dcterms:created>
  <dcterms:modified xsi:type="dcterms:W3CDTF">2025-04-06T17:13:38Z</dcterms:modified>
</cp:coreProperties>
</file>