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289" r:id="rId3"/>
    <p:sldId id="257" r:id="rId4"/>
    <p:sldId id="258" r:id="rId5"/>
    <p:sldId id="312" r:id="rId6"/>
    <p:sldId id="346" r:id="rId7"/>
    <p:sldId id="343" r:id="rId8"/>
    <p:sldId id="342" r:id="rId9"/>
    <p:sldId id="290" r:id="rId10"/>
    <p:sldId id="345" r:id="rId11"/>
    <p:sldId id="344" r:id="rId12"/>
    <p:sldId id="324" r:id="rId13"/>
    <p:sldId id="291" r:id="rId14"/>
    <p:sldId id="316" r:id="rId15"/>
    <p:sldId id="317" r:id="rId16"/>
    <p:sldId id="318" r:id="rId17"/>
    <p:sldId id="347" r:id="rId18"/>
    <p:sldId id="319" r:id="rId19"/>
    <p:sldId id="259" r:id="rId20"/>
    <p:sldId id="261" r:id="rId21"/>
    <p:sldId id="262" r:id="rId22"/>
    <p:sldId id="260" r:id="rId23"/>
    <p:sldId id="263" r:id="rId24"/>
    <p:sldId id="333" r:id="rId25"/>
    <p:sldId id="264" r:id="rId26"/>
    <p:sldId id="340" r:id="rId27"/>
    <p:sldId id="265" r:id="rId28"/>
    <p:sldId id="336" r:id="rId29"/>
    <p:sldId id="266" r:id="rId30"/>
    <p:sldId id="299" r:id="rId31"/>
    <p:sldId id="341" r:id="rId32"/>
    <p:sldId id="267" r:id="rId33"/>
    <p:sldId id="300" r:id="rId34"/>
    <p:sldId id="334" r:id="rId35"/>
    <p:sldId id="268" r:id="rId36"/>
    <p:sldId id="332" r:id="rId37"/>
    <p:sldId id="269" r:id="rId38"/>
    <p:sldId id="270" r:id="rId39"/>
    <p:sldId id="338" r:id="rId40"/>
    <p:sldId id="271" r:id="rId41"/>
    <p:sldId id="302" r:id="rId42"/>
    <p:sldId id="339" r:id="rId43"/>
    <p:sldId id="303" r:id="rId44"/>
    <p:sldId id="272" r:id="rId45"/>
    <p:sldId id="308" r:id="rId46"/>
    <p:sldId id="304" r:id="rId47"/>
    <p:sldId id="320" r:id="rId48"/>
    <p:sldId id="273" r:id="rId49"/>
    <p:sldId id="325" r:id="rId50"/>
    <p:sldId id="274" r:id="rId51"/>
    <p:sldId id="305" r:id="rId52"/>
    <p:sldId id="275" r:id="rId53"/>
    <p:sldId id="321" r:id="rId54"/>
    <p:sldId id="276" r:id="rId55"/>
    <p:sldId id="326" r:id="rId56"/>
    <p:sldId id="277" r:id="rId57"/>
    <p:sldId id="278" r:id="rId58"/>
    <p:sldId id="306" r:id="rId59"/>
    <p:sldId id="279" r:id="rId60"/>
    <p:sldId id="327" r:id="rId61"/>
    <p:sldId id="282" r:id="rId62"/>
    <p:sldId id="307" r:id="rId63"/>
    <p:sldId id="280" r:id="rId64"/>
    <p:sldId id="337" r:id="rId65"/>
    <p:sldId id="283" r:id="rId66"/>
    <p:sldId id="330" r:id="rId67"/>
    <p:sldId id="284" r:id="rId68"/>
    <p:sldId id="329" r:id="rId69"/>
    <p:sldId id="281" r:id="rId70"/>
    <p:sldId id="328" r:id="rId71"/>
    <p:sldId id="287" r:id="rId72"/>
    <p:sldId id="331" r:id="rId73"/>
    <p:sldId id="285" r:id="rId74"/>
    <p:sldId id="335" r:id="rId75"/>
    <p:sldId id="286" r:id="rId76"/>
    <p:sldId id="309" r:id="rId77"/>
    <p:sldId id="310" r:id="rId78"/>
    <p:sldId id="322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5443B-A622-BD4E-ABAA-E51E831D668A}" type="datetimeFigureOut">
              <a:rPr lang="cs-CZ" smtClean="0"/>
              <a:t>10.03.2026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80CF6-8706-A646-AB27-FA4B3845DA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88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'Lecture Overview'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'Founders of European Integration'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'Schuman Declaration 1950'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'European Coal and Steel Community'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'Treaties of Rome'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'European Community Expansion'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'Maastricht Treaty'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'Three Models of European Unity'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'Timeline of European Unification Attempts'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'Roman Empire: Political Unity'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'19th Century Europe'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'Nazi Vision of Europe'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'Post‑War Reconstruction'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'Marshall Plan'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Explain the significance of 'Cold War Europe' in the broader history of European attempts at unity. Connect the topic to the transition from imperial domination to institutional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r>
              <a:rPr lang="cs-CZ" sz="6300"/>
              <a:t>Meaning of European Integration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r>
              <a:rPr dirty="0"/>
              <a:t>Lecture presentation</a:t>
            </a:r>
            <a:r>
              <a:rPr lang="cs-CZ" dirty="0"/>
              <a:t> CEVRO University</a:t>
            </a:r>
            <a:endParaRPr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images.openai.com/static-rsc-3/VT2m-zZ5UGQY950MMMJMl_9yfV8hsRJKj3A61XdTVNO3C_9XI_FczfQn9pMc-pkgBO7oXM7uqRLFJraxsvqruYhLIHo8J_hOBoQx1k-t89U?purpose=fullsize&amp;v=1">
            <a:extLst>
              <a:ext uri="{FF2B5EF4-FFF2-40B4-BE49-F238E27FC236}">
                <a16:creationId xmlns:a16="http://schemas.microsoft.com/office/drawing/2014/main" id="{757CCA8A-083E-84BC-20A1-80A6996C4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67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84C043-E23B-3B1D-CC3E-0880F200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Charlemagne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2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8EF33-86B7-8C77-B25D-35772150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Charlemagne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47AE68-E574-A9E8-EC2F-52449379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1"/>
              <a:t>Characteristics</a:t>
            </a:r>
            <a:endParaRPr lang="en-US" noProof="1"/>
          </a:p>
          <a:p>
            <a:r>
              <a:rPr lang="en-US" noProof="1"/>
              <a:t>revival of Western Roman imperial idea</a:t>
            </a:r>
          </a:p>
          <a:p>
            <a:r>
              <a:rPr lang="en-US" noProof="1"/>
              <a:t>Christian political order</a:t>
            </a:r>
          </a:p>
          <a:p>
            <a:r>
              <a:rPr lang="en-US" noProof="1"/>
              <a:t>alliance between emperor and papacy</a:t>
            </a:r>
          </a:p>
          <a:p>
            <a:r>
              <a:rPr lang="en-US" noProof="1"/>
              <a:t>administrative reforms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78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FRANCE-HISTORY-NAPOLEON-ANNIVERSARY">
            <a:extLst>
              <a:ext uri="{FF2B5EF4-FFF2-40B4-BE49-F238E27FC236}">
                <a16:creationId xmlns:a16="http://schemas.microsoft.com/office/drawing/2014/main" id="{66F3D2A8-C69B-C963-8DC4-055A9A006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02" r="9497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ADA8E-CFFF-DB88-2BB0-0C41EBB7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Napolen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300"/>
              <a:t>Roman Empire: Political Unity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First large-scale European political order</a:t>
            </a:r>
          </a:p>
          <a:p>
            <a:r>
              <a:rPr lang="cs-CZ" sz="2100"/>
              <a:t>Roman law and administration</a:t>
            </a:r>
          </a:p>
          <a:p>
            <a:r>
              <a:rPr lang="cs-CZ" sz="2100"/>
              <a:t>Infrastructure integration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images.openai.com/static-rsc-3/Fb958VHDqcx8-BaaymyaP_lG2LUFjAZSin5I7r8Pf3NcNLN1fYMedENU_CtCEkOcO4N8M59frxvcQgq30xqvPtl3QmYTiHg3QZglz5zeofE?purpose=fullsize&amp;v=1">
            <a:extLst>
              <a:ext uri="{FF2B5EF4-FFF2-40B4-BE49-F238E27FC236}">
                <a16:creationId xmlns:a16="http://schemas.microsoft.com/office/drawing/2014/main" id="{8042A23F-33BF-A33F-7E70-FC0853922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911" b="548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634D6A-F188-A035-6216-333CF783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Charlemagne’s Empire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84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Soubor:Holy Roman Empire 1648.svg – Wikipedie">
            <a:extLst>
              <a:ext uri="{FF2B5EF4-FFF2-40B4-BE49-F238E27FC236}">
                <a16:creationId xmlns:a16="http://schemas.microsoft.com/office/drawing/2014/main" id="{96503E65-FDDC-1FF9-44AB-12A3DC4CF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66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380F98-5EE9-9321-A1E5-C1390C72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Holy Roman Empire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40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Map of the Napoleonic Empire in 1812, chromolithograph, published 1900">
            <a:extLst>
              <a:ext uri="{FF2B5EF4-FFF2-40B4-BE49-F238E27FC236}">
                <a16:creationId xmlns:a16="http://schemas.microsoft.com/office/drawing/2014/main" id="{E1DD6FD2-AFA7-6BC1-C55F-B7959E069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552" b="199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B476CA-8462-A7FD-2083-67E4A8A6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Napoleonic Europe (1812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46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www.emersonkent.com/images/europe_1919.jpg">
            <a:extLst>
              <a:ext uri="{FF2B5EF4-FFF2-40B4-BE49-F238E27FC236}">
                <a16:creationId xmlns:a16="http://schemas.microsoft.com/office/drawing/2014/main" id="{EA936FDA-92CC-0CB6-4D18-FA0281EF0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8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6E9E55-D186-5BE4-E0E6-35B77B20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Europe after WWI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43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Soubor:Europe under Nazi domination.png – Wikipedie">
            <a:extLst>
              <a:ext uri="{FF2B5EF4-FFF2-40B4-BE49-F238E27FC236}">
                <a16:creationId xmlns:a16="http://schemas.microsoft.com/office/drawing/2014/main" id="{1D0A09D4-96EE-F2DE-B678-5FE61EF95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884" b="1537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1AB3B5-1159-EBEF-E62C-4B6463A6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Nazi Europe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95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Ad Hoc Cooperation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European states historically cooperated only temporarily</a:t>
            </a:r>
          </a:p>
          <a:p>
            <a:r>
              <a:rPr lang="cs-CZ" sz="2100"/>
              <a:t>Alliances were driven by immediate interests</a:t>
            </a:r>
          </a:p>
          <a:p>
            <a:r>
              <a:rPr lang="cs-CZ" sz="2100"/>
              <a:t>Long‑term institutions were rare before the 20th century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Lecture Overview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Historical models of European unity</a:t>
            </a:r>
          </a:p>
          <a:p>
            <a:r>
              <a:rPr lang="cs-CZ" sz="2100"/>
              <a:t>From imperial domination to institutional integration</a:t>
            </a:r>
          </a:p>
          <a:p>
            <a:r>
              <a:rPr lang="cs-CZ" sz="2100"/>
              <a:t>Key figures and turning points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Sovereignty as the Basis of Cooperation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European states remained sovereign</a:t>
            </a:r>
          </a:p>
          <a:p>
            <a:r>
              <a:rPr lang="cs-CZ" sz="2100"/>
              <a:t>Integration developed through voluntary cooperation</a:t>
            </a:r>
          </a:p>
          <a:p>
            <a:r>
              <a:rPr lang="cs-CZ" sz="2100"/>
              <a:t>Shared institutions emerged gradually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War and Peace Cycles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European history marked by repeated wars</a:t>
            </a:r>
          </a:p>
          <a:p>
            <a:r>
              <a:rPr lang="cs-CZ" sz="2100"/>
              <a:t>Major conflicts reshaped the political order</a:t>
            </a:r>
          </a:p>
          <a:p>
            <a:r>
              <a:rPr lang="cs-CZ" sz="2100"/>
              <a:t>Peace settlements often unstable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Attempts to Unify Europe by Force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Napoleon attempted continental domination</a:t>
            </a:r>
          </a:p>
          <a:p>
            <a:r>
              <a:rPr lang="cs-CZ" sz="2100"/>
              <a:t>Hitler attempted violent unification during WWII</a:t>
            </a:r>
          </a:p>
          <a:p>
            <a:r>
              <a:rPr lang="cs-CZ" sz="2100"/>
              <a:t>Military domination proved unsustainable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Treaty of Versailles (1919)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Ended World War I</a:t>
            </a:r>
          </a:p>
          <a:p>
            <a:r>
              <a:rPr lang="cs-CZ" sz="2100"/>
              <a:t>Imposed heavy reparations on Germany</a:t>
            </a:r>
          </a:p>
          <a:p>
            <a:r>
              <a:rPr lang="cs-CZ" sz="2100"/>
              <a:t>Created instability in Europe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upload.wikimedia.org/wikipedia/commons/b/bc/William_Orpen_-_The_Signing_of_Peace_in_the_Hall_of_Mirrors.jpg">
            <a:extLst>
              <a:ext uri="{FF2B5EF4-FFF2-40B4-BE49-F238E27FC236}">
                <a16:creationId xmlns:a16="http://schemas.microsoft.com/office/drawing/2014/main" id="{908440D8-7BBF-B06A-7B00-F7DFA247D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491" r="-1" b="788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596561-393A-256E-5F99-57537CDD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Treaty of Versailles (1919)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14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League of Nations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First international organization for collective security</a:t>
            </a:r>
          </a:p>
          <a:p>
            <a:r>
              <a:rPr lang="cs-CZ" sz="2100"/>
              <a:t>Lacked enforcement mechanisms</a:t>
            </a:r>
          </a:p>
          <a:p>
            <a:r>
              <a:rPr lang="cs-CZ" sz="2100"/>
              <a:t>Failed to prevent World War II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www.npu.cz/pamatky/kunstat/zpravy/Richard%20Mikulas%20Coudenhove-Kalergi/image-thumb__142520__OgTagImage/4..webp">
            <a:extLst>
              <a:ext uri="{FF2B5EF4-FFF2-40B4-BE49-F238E27FC236}">
                <a16:creationId xmlns:a16="http://schemas.microsoft.com/office/drawing/2014/main" id="{94C3E0FE-900A-F037-B079-9615813FC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500" r="950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D6178F-512C-9F78-8B42-4FBF37F4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Richard Coudenhove‑Kalergi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478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Paneuropean Idea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Richard Coudenhove‑Kalergi proposed European unity</a:t>
            </a:r>
          </a:p>
          <a:p>
            <a:r>
              <a:rPr lang="cs-CZ" sz="2100"/>
              <a:t>Pan‑European movement founded in 1923</a:t>
            </a:r>
          </a:p>
          <a:p>
            <a:r>
              <a:rPr lang="cs-CZ" sz="2100"/>
              <a:t>Inspired later integration projects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Locarno Pact: The Treaty that Won the Nobel Peace Prize - World History  Encyclopedia">
            <a:extLst>
              <a:ext uri="{FF2B5EF4-FFF2-40B4-BE49-F238E27FC236}">
                <a16:creationId xmlns:a16="http://schemas.microsoft.com/office/drawing/2014/main" id="{724BDD9F-763B-16D3-BF92-2212C3E1F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66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AC90CC-2820-162C-37D0-EA44965E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Locarno Treaties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9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Locarno Treaties (1925)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Attempt to stabilize post‑war Europe</a:t>
            </a:r>
          </a:p>
          <a:p>
            <a:r>
              <a:rPr lang="cs-CZ" sz="2100"/>
              <a:t>Germany accepted western borders</a:t>
            </a:r>
          </a:p>
          <a:p>
            <a:r>
              <a:rPr lang="cs-CZ" sz="2100"/>
              <a:t>Failed to prevent later conflict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300"/>
              <a:t>Europe: A Continent of States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 consists of about 48 sovereign states</a:t>
            </a:r>
          </a:p>
          <a:p>
            <a:r>
              <a:rPr lang="cs-CZ" sz="2100"/>
              <a:t>Large differences in population, territory and power</a:t>
            </a:r>
          </a:p>
          <a:p>
            <a:r>
              <a:rPr lang="cs-CZ" sz="2100"/>
              <a:t>Political fragmentation shaped European history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19th Century Europe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Rise of nationalism</a:t>
            </a:r>
          </a:p>
          <a:p>
            <a:r>
              <a:rPr lang="cs-CZ" sz="2100"/>
              <a:t>Industrial transformation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images.openai.com/static-rsc-3/IXRkPFAxOFpjVkQDD8R6UDMA16tY6gKkis60OjAyzMFjZ3pzv5Sc7fP72Q81KdlmivCbmd2lypScn4PaVsMUPuguUl50tjC28tkxUw0bn3o?purpose=fullsize&amp;v=1">
            <a:extLst>
              <a:ext uri="{FF2B5EF4-FFF2-40B4-BE49-F238E27FC236}">
                <a16:creationId xmlns:a16="http://schemas.microsoft.com/office/drawing/2014/main" id="{8F92ADD7-E675-D369-CB92-8BA43877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032" b="4353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C43C04-5F10-777C-926F-2093FF68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Adolf Hitler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63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Rise of Nazism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Economic crisis and political radicalization</a:t>
            </a:r>
          </a:p>
          <a:p>
            <a:r>
              <a:rPr lang="cs-CZ" sz="2100"/>
              <a:t>Hitler came to power in 1933</a:t>
            </a:r>
          </a:p>
          <a:p>
            <a:r>
              <a:rPr lang="cs-CZ" sz="2100"/>
              <a:t>Led to expansion and war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Nazi Vision of Europe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Neuordnung Europas</a:t>
            </a:r>
          </a:p>
          <a:p>
            <a:r>
              <a:rPr lang="cs-CZ" sz="2100"/>
              <a:t>Totalitarian domination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ttps://images.openai.com/static-rsc-3/P4bHaF79YT4O7TZLt60oxsphdSXjWi8-b8Xbz0cuLHgJymS-RdVu5K3KKPSJO971-KeHqF86hjkPiDVOzG9p23JPjkQ4RHQFYs0L1oxJ_po?purpose=fullsize&amp;v=1">
            <a:extLst>
              <a:ext uri="{FF2B5EF4-FFF2-40B4-BE49-F238E27FC236}">
                <a16:creationId xmlns:a16="http://schemas.microsoft.com/office/drawing/2014/main" id="{DB69AB8F-C959-77D3-AC59-5973DF659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6" b="628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045007-7738-8088-6EB1-E6F0E828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Yalta Conference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223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Yalta Conference (1945)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Allied leaders discussed post‑war order</a:t>
            </a:r>
          </a:p>
          <a:p>
            <a:r>
              <a:rPr lang="cs-CZ" sz="2100"/>
              <a:t>Division of influence in Europe</a:t>
            </a:r>
          </a:p>
          <a:p>
            <a:r>
              <a:rPr lang="cs-CZ" sz="2100"/>
              <a:t>Beginning of Cold War structure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Winston Churchill - Wikipedia">
            <a:extLst>
              <a:ext uri="{FF2B5EF4-FFF2-40B4-BE49-F238E27FC236}">
                <a16:creationId xmlns:a16="http://schemas.microsoft.com/office/drawing/2014/main" id="{CC910B41-EABF-5CF9-A42B-9A536E99B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3962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AF5A21-4E21-F0C8-C605-E5ED7D42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Winston Churchill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289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Potsdam Conference (1945)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Defined post‑war policy toward Germany</a:t>
            </a:r>
          </a:p>
          <a:p>
            <a:r>
              <a:rPr lang="cs-CZ" sz="2100"/>
              <a:t>Demilitarization and denazification</a:t>
            </a:r>
          </a:p>
          <a:p>
            <a:r>
              <a:rPr lang="cs-CZ" sz="2100"/>
              <a:t>Confirmed division of Europe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Creation of the United Nations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Founded in 1945</a:t>
            </a:r>
          </a:p>
          <a:p>
            <a:r>
              <a:rPr lang="cs-CZ" sz="2100"/>
              <a:t>Goal: maintain international peace</a:t>
            </a:r>
          </a:p>
          <a:p>
            <a:r>
              <a:rPr lang="cs-CZ" sz="2100"/>
              <a:t>Central institution of global governance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https://images.openai.com/static-rsc-3/eckuUVfubyXjAazsmfsMKighE6y-e0uFvRbpWGrcEFit-J2gfejTenonNt1S1M5wu81Nt_Wh3BVUNcoHpaoCWT0nkmsWIG97FRcCTzGCRcg?purpose=fullsize&amp;v=1">
            <a:extLst>
              <a:ext uri="{FF2B5EF4-FFF2-40B4-BE49-F238E27FC236}">
                <a16:creationId xmlns:a16="http://schemas.microsoft.com/office/drawing/2014/main" id="{99DBC57F-02B5-7774-C3BA-B2083A4D9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81" r="7208" b="-1"/>
          <a:stretch>
            <a:fillRect/>
          </a:stretch>
        </p:blipFill>
        <p:spPr>
          <a:xfrm>
            <a:off x="20" y="190"/>
            <a:ext cx="6096620" cy="5291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9143999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03280C-A2DB-2E90-1497-18C88789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6" y="5635366"/>
            <a:ext cx="5318474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Security Council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5282206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https://images.openai.com/static-rsc-3/eckuUVfubyXjAazsmfsMKighE6y-e0uFvRbpWGrcEFit-J2gfejTenonNt1S1M5wu81Nt_Wh3BVUNcoHpaoCWT0nkmsWIG97FRcCTzGCRcg?purpose=fullsize&amp;v=1">
            <a:extLst>
              <a:ext uri="{FF2B5EF4-FFF2-40B4-BE49-F238E27FC236}">
                <a16:creationId xmlns:a16="http://schemas.microsoft.com/office/drawing/2014/main" id="{803B195F-AE65-88FE-304C-B0895881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115" r="26443"/>
          <a:stretch>
            <a:fillRect/>
          </a:stretch>
        </p:blipFill>
        <p:spPr>
          <a:xfrm>
            <a:off x="6096642" y="1"/>
            <a:ext cx="3047357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Linguistic Diversity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 is the most linguistically diverse continent</a:t>
            </a:r>
          </a:p>
          <a:p>
            <a:r>
              <a:rPr lang="cs-CZ" sz="2100"/>
              <a:t>EU alone recognizes 24 official languages</a:t>
            </a:r>
          </a:p>
          <a:p>
            <a:r>
              <a:rPr lang="cs-CZ" sz="2100"/>
              <a:t>Cultural differences complicate political unity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UN Security Council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Responsible for international peace</a:t>
            </a:r>
          </a:p>
          <a:p>
            <a:r>
              <a:rPr lang="cs-CZ" sz="2100"/>
              <a:t>Five permanent members with veto</a:t>
            </a:r>
          </a:p>
          <a:p>
            <a:r>
              <a:rPr lang="cs-CZ" sz="2100"/>
              <a:t>Reflects post‑WWII power balance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Post‑War Reconstruction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Political devastation</a:t>
            </a:r>
          </a:p>
          <a:p>
            <a:r>
              <a:rPr lang="cs-CZ" sz="2100"/>
              <a:t>Need for stable peace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US-GEORGE C. MARSHALL-MARSHALL PLAN">
            <a:extLst>
              <a:ext uri="{FF2B5EF4-FFF2-40B4-BE49-F238E27FC236}">
                <a16:creationId xmlns:a16="http://schemas.microsoft.com/office/drawing/2014/main" id="{F8A9342A-DE94-9059-77F2-FCE67ED4B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438" b="3556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3615DE-400B-3E56-1E1B-C40CD62B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George Marshall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9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Marshall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US economic assistance</a:t>
            </a:r>
          </a:p>
          <a:p>
            <a:r>
              <a:rPr lang="cs-CZ" sz="2100"/>
              <a:t>Stimulated European cooperation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Marshall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US program for European reconstruction</a:t>
            </a:r>
          </a:p>
          <a:p>
            <a:r>
              <a:rPr lang="cs-CZ" sz="2100"/>
              <a:t>Encouraged economic cooperation</a:t>
            </a:r>
          </a:p>
          <a:p>
            <a:r>
              <a:rPr lang="cs-CZ" sz="2100"/>
              <a:t>Stabilized Western Europe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Cold War Europe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Division East vs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Founders of European Integration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Jean Monnet</a:t>
            </a:r>
          </a:p>
          <a:p>
            <a:r>
              <a:rPr lang="cs-CZ" sz="2100"/>
              <a:t>Robert Schuman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Jean Monnet">
            <a:extLst>
              <a:ext uri="{FF2B5EF4-FFF2-40B4-BE49-F238E27FC236}">
                <a16:creationId xmlns:a16="http://schemas.microsoft.com/office/drawing/2014/main" id="{74190CE2-B058-8135-4CD0-484B246CE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438" r="-2" b="39686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076A5A-FF5A-E140-BC9D-5324202F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Jean Monet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37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Jean Monnet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Architect of supranational integration</a:t>
            </a:r>
          </a:p>
          <a:p>
            <a:r>
              <a:rPr lang="cs-CZ" sz="2100"/>
              <a:t>Promoted economic cooperation</a:t>
            </a:r>
          </a:p>
          <a:p>
            <a:r>
              <a:rPr lang="cs-CZ" sz="2100"/>
              <a:t>Key strategist of European unity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FRANCE-EUROPE-SCHUMAN">
            <a:extLst>
              <a:ext uri="{FF2B5EF4-FFF2-40B4-BE49-F238E27FC236}">
                <a16:creationId xmlns:a16="http://schemas.microsoft.com/office/drawing/2014/main" id="{2DF10D46-81E6-8BF6-1443-B1FA7AE10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08" r="2459" b="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45C7F5-D6B1-0207-EBD0-F61B7B0F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Robert Schuman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9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Three Models of European Unity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Imperial</a:t>
            </a:r>
          </a:p>
          <a:p>
            <a:r>
              <a:rPr lang="cs-CZ" sz="2100"/>
              <a:t>Military</a:t>
            </a:r>
          </a:p>
          <a:p>
            <a:r>
              <a:rPr lang="cs-CZ" sz="2100"/>
              <a:t>Institutional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Robert Schuman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French foreign minister</a:t>
            </a:r>
          </a:p>
          <a:p>
            <a:r>
              <a:rPr lang="cs-CZ" sz="2100"/>
              <a:t>Author of the Schuman Declaration</a:t>
            </a:r>
          </a:p>
          <a:p>
            <a:r>
              <a:rPr lang="cs-CZ" sz="2100"/>
              <a:t>Initiated European integration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Schuman Declaration 1950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Coal and steel integration proposal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300"/>
              <a:t>Schuman Declaration (1950)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Coal and steel integration proposal</a:t>
            </a:r>
          </a:p>
          <a:p>
            <a:r>
              <a:rPr lang="cs-CZ" sz="2100"/>
              <a:t>Aimed to make war impossible</a:t>
            </a:r>
          </a:p>
          <a:p>
            <a:r>
              <a:rPr lang="cs-CZ" sz="2100"/>
              <a:t>Foundation of ECSC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Konrad Adenauer">
            <a:extLst>
              <a:ext uri="{FF2B5EF4-FFF2-40B4-BE49-F238E27FC236}">
                <a16:creationId xmlns:a16="http://schemas.microsoft.com/office/drawing/2014/main" id="{EF439880-7519-2021-DA31-8D5B6AD4D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94" b="43718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CE334B-EA65-ED69-B009-420626FC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Konrad Adenauer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470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Konrad Adenauer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German Chancellor</a:t>
            </a:r>
          </a:p>
          <a:p>
            <a:r>
              <a:rPr lang="cs-CZ" sz="2100"/>
              <a:t>Promoted reconciliation with France</a:t>
            </a:r>
          </a:p>
          <a:p>
            <a:r>
              <a:rPr lang="cs-CZ" sz="2100"/>
              <a:t>Supported European integration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Soubor:Alcide de Gasperi 2.jpg – Wikipedie">
            <a:extLst>
              <a:ext uri="{FF2B5EF4-FFF2-40B4-BE49-F238E27FC236}">
                <a16:creationId xmlns:a16="http://schemas.microsoft.com/office/drawing/2014/main" id="{0E45AAE6-028F-FD4C-987C-4CDECCBBE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56" r="1" b="3240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5CA5B3-9F19-24F0-2BC1-0CE80CD6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Alcide De Gasperi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12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Alcide De Gasperi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Italian prime minister</a:t>
            </a:r>
          </a:p>
          <a:p>
            <a:r>
              <a:rPr lang="cs-CZ" sz="2100"/>
              <a:t>Advocated democratic reconstruction</a:t>
            </a:r>
          </a:p>
          <a:p>
            <a:r>
              <a:rPr lang="cs-CZ" sz="2100"/>
              <a:t>Founding father of Europe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European Coal and Steel Community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Founded in 1951</a:t>
            </a:r>
          </a:p>
          <a:p>
            <a:r>
              <a:rPr lang="cs-CZ" sz="2100"/>
              <a:t>Integrated key industries</a:t>
            </a:r>
          </a:p>
          <a:p>
            <a:r>
              <a:rPr lang="cs-CZ" sz="2100"/>
              <a:t>First supranational European institution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European Coal and Steel Community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First supranational institution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COMECON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Eastern bloc economic organization</a:t>
            </a:r>
          </a:p>
          <a:p>
            <a:r>
              <a:rPr lang="cs-CZ" sz="2100"/>
              <a:t>Created by Soviet Union</a:t>
            </a:r>
          </a:p>
          <a:p>
            <a:r>
              <a:rPr lang="cs-CZ" sz="2100"/>
              <a:t>Counterpart to Western integration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A17E3F-47BA-1E25-F7BF-C9FAEC3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 dirty="0" err="1"/>
              <a:t>Integrations</a:t>
            </a:r>
            <a:r>
              <a:rPr lang="cs-CZ" sz="47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01F562-DEDC-09AE-0906-5CAFA9BA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en-US" sz="2100" noProof="1"/>
              <a:t>European history shows three different models of unity:</a:t>
            </a:r>
          </a:p>
          <a:p>
            <a:r>
              <a:rPr lang="en-US" sz="2100" noProof="1"/>
              <a:t>Empire — Roman Empire</a:t>
            </a:r>
          </a:p>
          <a:p>
            <a:r>
              <a:rPr lang="en-US" sz="2100" noProof="1"/>
              <a:t>Christian empire — Charlemagne</a:t>
            </a:r>
          </a:p>
          <a:p>
            <a:r>
              <a:rPr lang="en-US" sz="2100" noProof="1"/>
              <a:t>Institutional integration — European Union</a:t>
            </a:r>
          </a:p>
          <a:p>
            <a:r>
              <a:rPr lang="en-US" sz="2100" noProof="1"/>
              <a:t>The EU represents the first attempt to organize Europe without military domination.</a:t>
            </a:r>
          </a:p>
          <a:p>
            <a:endParaRPr lang="cs-CZ" sz="2100"/>
          </a:p>
        </p:txBody>
      </p:sp>
    </p:spTree>
    <p:extLst>
      <p:ext uri="{BB962C8B-B14F-4D97-AF65-F5344CB8AC3E}">
        <p14:creationId xmlns:p14="http://schemas.microsoft.com/office/powerpoint/2010/main" val="934781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Paul-Henri Spaak">
            <a:extLst>
              <a:ext uri="{FF2B5EF4-FFF2-40B4-BE49-F238E27FC236}">
                <a16:creationId xmlns:a16="http://schemas.microsoft.com/office/drawing/2014/main" id="{ED2E9841-05C6-6309-9218-5F3D5DBD7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719" b="3834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A5D0A3-15DB-4C44-CF72-CD8A4453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Henri Spaak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500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Paul‑Henri Spaak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Belgian statesman</a:t>
            </a:r>
          </a:p>
          <a:p>
            <a:r>
              <a:rPr lang="cs-CZ" sz="2100"/>
              <a:t>Key negotiator of Rome Treaties</a:t>
            </a:r>
          </a:p>
          <a:p>
            <a:r>
              <a:rPr lang="cs-CZ" sz="2100"/>
              <a:t>Important federalist thinker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Treaties of Rome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European Economic Community</a:t>
            </a:r>
          </a:p>
          <a:p>
            <a:r>
              <a:rPr lang="cs-CZ" sz="2100"/>
              <a:t>Common market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Treaties of Rome (1957)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Created the EEC</a:t>
            </a:r>
          </a:p>
          <a:p>
            <a:r>
              <a:rPr lang="cs-CZ" sz="2100"/>
              <a:t>Established common market</a:t>
            </a:r>
          </a:p>
          <a:p>
            <a:r>
              <a:rPr lang="cs-CZ" sz="2100"/>
              <a:t>Major milestone of integration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Charles De Gaulle">
            <a:extLst>
              <a:ext uri="{FF2B5EF4-FFF2-40B4-BE49-F238E27FC236}">
                <a16:creationId xmlns:a16="http://schemas.microsoft.com/office/drawing/2014/main" id="{CC7DAD66-1EC8-1120-2140-03EA0951D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364" b="3507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380DEA-3947-BF4B-83AC-8AEC16D7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Charles de Gaulle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288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Charles de Gaulle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Promoted Europe of sovereign states</a:t>
            </a:r>
          </a:p>
          <a:p>
            <a:r>
              <a:rPr lang="cs-CZ" sz="2100"/>
              <a:t>Strengthened French role</a:t>
            </a:r>
          </a:p>
          <a:p>
            <a:r>
              <a:rPr lang="cs-CZ" sz="2100"/>
              <a:t>Opposed excessive supranationalism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FRANCE-MITTERRAND-PORTRAIT">
            <a:extLst>
              <a:ext uri="{FF2B5EF4-FFF2-40B4-BE49-F238E27FC236}">
                <a16:creationId xmlns:a16="http://schemas.microsoft.com/office/drawing/2014/main" id="{2036AE07-F9C0-F5E8-08C3-9BEABB70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833" r="835" b="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93D14E-1892-4640-8729-A0BF37D7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Francois Mitterand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79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François Mitterrand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Supported European monetary union</a:t>
            </a:r>
          </a:p>
          <a:p>
            <a:r>
              <a:rPr lang="cs-CZ" sz="2100"/>
              <a:t>Strengthened Franco‑German partnership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Helmut Kohl">
            <a:extLst>
              <a:ext uri="{FF2B5EF4-FFF2-40B4-BE49-F238E27FC236}">
                <a16:creationId xmlns:a16="http://schemas.microsoft.com/office/drawing/2014/main" id="{904D86C7-3575-C9F8-399D-A6B76D42D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375" r="-1" b="4187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F9A35-43B2-6096-1AFD-829F2B66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Helmut Kohl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9718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Helmut Kohl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German Chancellor</a:t>
            </a:r>
          </a:p>
          <a:p>
            <a:r>
              <a:rPr lang="cs-CZ" sz="2100"/>
              <a:t>Supported EU expansion and euro</a:t>
            </a:r>
          </a:p>
          <a:p>
            <a:r>
              <a:rPr lang="cs-CZ" sz="2100"/>
              <a:t>Architect of German reunification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DC237-4875-C7BE-93EC-A4A8F1E5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Roman Empire </a:t>
            </a:r>
          </a:p>
        </p:txBody>
      </p:sp>
      <p:pic>
        <p:nvPicPr>
          <p:cNvPr id="4" name="Zástupný obsah 3" descr="https://images.openai.com/static-rsc-3/JKUo5dOgxmC-VgYEByO1wI-hGFQqThwOFAH4M0pdMFFE899mbkF8ixBS8MGNEr6LmqLzsr7oELBhjr9IWTIKHONzepovcUN81yZ_vR5l6vU?purpose=fullsize&amp;v=1">
            <a:extLst>
              <a:ext uri="{FF2B5EF4-FFF2-40B4-BE49-F238E27FC236}">
                <a16:creationId xmlns:a16="http://schemas.microsoft.com/office/drawing/2014/main" id="{88D34166-6681-880D-F9DF-02EDCB7CE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102" y="1600200"/>
            <a:ext cx="635579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4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EURO-DELORS">
            <a:extLst>
              <a:ext uri="{FF2B5EF4-FFF2-40B4-BE49-F238E27FC236}">
                <a16:creationId xmlns:a16="http://schemas.microsoft.com/office/drawing/2014/main" id="{150BB6C6-BA6C-E122-A03B-8BD1B70BB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468" r="1" b="2222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B42C66-EFC3-D8E8-9815-E9743F91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Jaque Delors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11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Jacques Delors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President of the European Commission</a:t>
            </a:r>
          </a:p>
          <a:p>
            <a:r>
              <a:rPr lang="cs-CZ" sz="2100"/>
              <a:t>Architect of the Single Market</a:t>
            </a:r>
          </a:p>
          <a:p>
            <a:r>
              <a:rPr lang="cs-CZ" sz="2100"/>
              <a:t>Prepared foundations of the euro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GERMANY-POLITICS-AWARD-MERKEL">
            <a:extLst>
              <a:ext uri="{FF2B5EF4-FFF2-40B4-BE49-F238E27FC236}">
                <a16:creationId xmlns:a16="http://schemas.microsoft.com/office/drawing/2014/main" id="{3774463B-E8B3-DE0C-D69C-7B8ADE53F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69" b="3684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F1C943-4260-4960-6BFC-96BC36C6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Angela Merkel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85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Angela Merkel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Central EU leader during crises</a:t>
            </a:r>
          </a:p>
          <a:p>
            <a:r>
              <a:rPr lang="cs-CZ" sz="2100"/>
              <a:t>Advocated European stability</a:t>
            </a:r>
          </a:p>
          <a:p>
            <a:r>
              <a:rPr lang="cs-CZ" sz="2100"/>
              <a:t>Promoted EU cohesion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Tony Blair">
            <a:extLst>
              <a:ext uri="{FF2B5EF4-FFF2-40B4-BE49-F238E27FC236}">
                <a16:creationId xmlns:a16="http://schemas.microsoft.com/office/drawing/2014/main" id="{E3C3C80A-9A25-437B-42C5-EECDC46E5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042" r="529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E93628-70EC-E954-3A6E-1AC6BB4E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Tony Blair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200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Tony Blair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Supported EU enlargement</a:t>
            </a:r>
          </a:p>
          <a:p>
            <a:r>
              <a:rPr lang="cs-CZ" sz="2100"/>
              <a:t>Promoted EU‑US cooperation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European Community Expansion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1973, 1981, 1986 enlargements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Maastricht Treaty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Creation of European 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The European Union Countries">
            <a:extLst>
              <a:ext uri="{FF2B5EF4-FFF2-40B4-BE49-F238E27FC236}">
                <a16:creationId xmlns:a16="http://schemas.microsoft.com/office/drawing/2014/main" id="{F86B9A1A-01F6-3A82-917F-DFF0B3858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0999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38A5F6-4E5F-63D0-738A-106BD437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EU Today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08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E868BB-6263-2E55-5BDA-B39B2997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cs-CZ" sz="4700"/>
              <a:t>Roman Empire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52A5A0-8524-8CE2-AC19-FDC540F46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 noProof="1"/>
              <a:t>Characteristics</a:t>
            </a:r>
          </a:p>
          <a:p>
            <a:r>
              <a:rPr lang="en-US" sz="2100" noProof="1"/>
              <a:t>first large political unification of Europe</a:t>
            </a:r>
          </a:p>
          <a:p>
            <a:r>
              <a:rPr lang="en-US" sz="2100" noProof="1"/>
              <a:t>centralized imperial administration</a:t>
            </a:r>
          </a:p>
          <a:p>
            <a:r>
              <a:rPr lang="en-US" sz="2100" noProof="1"/>
              <a:t>Roman law and infrastructure</a:t>
            </a:r>
          </a:p>
          <a:p>
            <a:r>
              <a:rPr lang="en-US" sz="2100" noProof="1"/>
              <a:t>imperial authority of the emperor</a:t>
            </a:r>
          </a:p>
          <a:p>
            <a:endParaRPr lang="cs-CZ" sz="2100"/>
          </a:p>
        </p:txBody>
      </p:sp>
    </p:spTree>
    <p:extLst>
      <p:ext uri="{BB962C8B-B14F-4D97-AF65-F5344CB8AC3E}">
        <p14:creationId xmlns:p14="http://schemas.microsoft.com/office/powerpoint/2010/main" val="94720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/>
              <a:t>Timeline of European Unification Attempts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cs-CZ" sz="2100"/>
              <a:t>476 Fall of Western Roman Empire</a:t>
            </a:r>
          </a:p>
          <a:p>
            <a:r>
              <a:rPr lang="cs-CZ" sz="2100"/>
              <a:t>800 Charlemagne crowned Emperor</a:t>
            </a:r>
          </a:p>
          <a:p>
            <a:r>
              <a:rPr lang="cs-CZ" sz="2100"/>
              <a:t>962 Holy Roman Empire</a:t>
            </a:r>
          </a:p>
          <a:p>
            <a:r>
              <a:rPr lang="cs-CZ" sz="2100"/>
              <a:t>1815 Fall of Napoleon</a:t>
            </a:r>
          </a:p>
          <a:p>
            <a:r>
              <a:rPr lang="cs-CZ" sz="2100"/>
              <a:t>1945 End of WWII</a:t>
            </a:r>
          </a:p>
          <a:p>
            <a:r>
              <a:rPr lang="cs-CZ" sz="2100"/>
              <a:t>1951 ECSC</a:t>
            </a:r>
          </a:p>
          <a:p>
            <a:r>
              <a:rPr lang="cs-CZ" sz="2100"/>
              <a:t>1993 Maastricht Treaty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1353</Words>
  <Application>Microsoft Macintosh PowerPoint</Application>
  <PresentationFormat>Předvádění na obrazovce (4:3)</PresentationFormat>
  <Paragraphs>233</Paragraphs>
  <Slides>78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2" baseType="lpstr">
      <vt:lpstr>Aptos</vt:lpstr>
      <vt:lpstr>Arial</vt:lpstr>
      <vt:lpstr>Calibri</vt:lpstr>
      <vt:lpstr>Office Theme</vt:lpstr>
      <vt:lpstr>Meaning of European Integration</vt:lpstr>
      <vt:lpstr>Lecture Overview</vt:lpstr>
      <vt:lpstr>Europe: A Continent of States</vt:lpstr>
      <vt:lpstr>Linguistic Diversity</vt:lpstr>
      <vt:lpstr>Three Models of European Unity</vt:lpstr>
      <vt:lpstr>Integrations </vt:lpstr>
      <vt:lpstr>The Roman Empire </vt:lpstr>
      <vt:lpstr>Roman Empire</vt:lpstr>
      <vt:lpstr>Timeline of European Unification Attempts</vt:lpstr>
      <vt:lpstr>Charlemagne</vt:lpstr>
      <vt:lpstr>Charlemagne</vt:lpstr>
      <vt:lpstr>Napolen</vt:lpstr>
      <vt:lpstr>Roman Empire: Political Unity</vt:lpstr>
      <vt:lpstr>Charlemagne’s Empire</vt:lpstr>
      <vt:lpstr>Holy Roman Empire </vt:lpstr>
      <vt:lpstr>Napoleonic Europe (1812</vt:lpstr>
      <vt:lpstr>Europe after WWI</vt:lpstr>
      <vt:lpstr>Nazi Europe</vt:lpstr>
      <vt:lpstr>Ad Hoc Cooperation</vt:lpstr>
      <vt:lpstr>Sovereignty as the Basis of Cooperation</vt:lpstr>
      <vt:lpstr>War and Peace Cycles</vt:lpstr>
      <vt:lpstr>Attempts to Unify Europe by Force</vt:lpstr>
      <vt:lpstr>Treaty of Versailles (1919)</vt:lpstr>
      <vt:lpstr>Treaty of Versailles (1919)</vt:lpstr>
      <vt:lpstr>League of Nations</vt:lpstr>
      <vt:lpstr>Richard Coudenhove‑Kalergi</vt:lpstr>
      <vt:lpstr>Paneuropean Idea</vt:lpstr>
      <vt:lpstr>Locarno Treaties</vt:lpstr>
      <vt:lpstr>Locarno Treaties (1925)</vt:lpstr>
      <vt:lpstr>19th Century Europe</vt:lpstr>
      <vt:lpstr>Adolf Hitler</vt:lpstr>
      <vt:lpstr>Rise of Nazism</vt:lpstr>
      <vt:lpstr>Nazi Vision of Europe</vt:lpstr>
      <vt:lpstr>Yalta Conference</vt:lpstr>
      <vt:lpstr>Yalta Conference (1945)</vt:lpstr>
      <vt:lpstr>Winston Churchill</vt:lpstr>
      <vt:lpstr>Potsdam Conference (1945)</vt:lpstr>
      <vt:lpstr>Creation of the United Nations</vt:lpstr>
      <vt:lpstr>UN Security Council</vt:lpstr>
      <vt:lpstr>UN Security Council</vt:lpstr>
      <vt:lpstr>Post‑War Reconstruction</vt:lpstr>
      <vt:lpstr>George Marshall</vt:lpstr>
      <vt:lpstr>Marshall Plan</vt:lpstr>
      <vt:lpstr>Marshall Plan</vt:lpstr>
      <vt:lpstr>Cold War Europe</vt:lpstr>
      <vt:lpstr>Founders of European Integration</vt:lpstr>
      <vt:lpstr>Jean Monet</vt:lpstr>
      <vt:lpstr>Jean Monnet</vt:lpstr>
      <vt:lpstr>Robert Schuman</vt:lpstr>
      <vt:lpstr>Robert Schuman</vt:lpstr>
      <vt:lpstr>Schuman Declaration 1950</vt:lpstr>
      <vt:lpstr>Schuman Declaration (1950)</vt:lpstr>
      <vt:lpstr>Konrad Adenauer</vt:lpstr>
      <vt:lpstr>Konrad Adenauer</vt:lpstr>
      <vt:lpstr>Alcide De Gasperi</vt:lpstr>
      <vt:lpstr>Alcide De Gasperi</vt:lpstr>
      <vt:lpstr>European Coal and Steel Community</vt:lpstr>
      <vt:lpstr>European Coal and Steel Community</vt:lpstr>
      <vt:lpstr>COMECON</vt:lpstr>
      <vt:lpstr>Henri Spaak</vt:lpstr>
      <vt:lpstr>Paul‑Henri Spaak</vt:lpstr>
      <vt:lpstr>Treaties of Rome</vt:lpstr>
      <vt:lpstr>Treaties of Rome (1957)</vt:lpstr>
      <vt:lpstr>Charles de Gaulle</vt:lpstr>
      <vt:lpstr>Charles de Gaulle</vt:lpstr>
      <vt:lpstr>Francois Mitterand </vt:lpstr>
      <vt:lpstr>François Mitterrand</vt:lpstr>
      <vt:lpstr>Helmut Kohl</vt:lpstr>
      <vt:lpstr>Helmut Kohl</vt:lpstr>
      <vt:lpstr>Jaque Delors</vt:lpstr>
      <vt:lpstr>Jacques Delors</vt:lpstr>
      <vt:lpstr>Angela Merkel</vt:lpstr>
      <vt:lpstr>Angela Merkel</vt:lpstr>
      <vt:lpstr>Tony Blair</vt:lpstr>
      <vt:lpstr>Tony Blair</vt:lpstr>
      <vt:lpstr>European Community Expansion</vt:lpstr>
      <vt:lpstr>Maastricht Treaty</vt:lpstr>
      <vt:lpstr>EU Today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Cyril Svoboda</cp:lastModifiedBy>
  <cp:revision>6</cp:revision>
  <dcterms:created xsi:type="dcterms:W3CDTF">2013-01-27T09:14:16Z</dcterms:created>
  <dcterms:modified xsi:type="dcterms:W3CDTF">2026-03-10T19:00:06Z</dcterms:modified>
  <cp:category/>
</cp:coreProperties>
</file>