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8" r:id="rId4"/>
    <p:sldId id="281" r:id="rId5"/>
    <p:sldId id="259" r:id="rId6"/>
    <p:sldId id="260" r:id="rId7"/>
    <p:sldId id="261" r:id="rId8"/>
    <p:sldId id="262" r:id="rId9"/>
    <p:sldId id="263" r:id="rId10"/>
    <p:sldId id="294" r:id="rId11"/>
    <p:sldId id="264" r:id="rId12"/>
    <p:sldId id="265" r:id="rId13"/>
    <p:sldId id="293" r:id="rId14"/>
    <p:sldId id="258" r:id="rId15"/>
    <p:sldId id="280" r:id="rId16"/>
    <p:sldId id="283" r:id="rId17"/>
    <p:sldId id="266" r:id="rId18"/>
    <p:sldId id="295" r:id="rId19"/>
    <p:sldId id="289" r:id="rId20"/>
    <p:sldId id="290" r:id="rId21"/>
    <p:sldId id="296" r:id="rId22"/>
    <p:sldId id="292" r:id="rId23"/>
    <p:sldId id="297" r:id="rId24"/>
    <p:sldId id="274" r:id="rId25"/>
    <p:sldId id="282" r:id="rId26"/>
    <p:sldId id="291" r:id="rId27"/>
    <p:sldId id="267" r:id="rId28"/>
    <p:sldId id="284" r:id="rId29"/>
    <p:sldId id="286" r:id="rId30"/>
    <p:sldId id="287" r:id="rId31"/>
    <p:sldId id="268" r:id="rId32"/>
    <p:sldId id="270" r:id="rId33"/>
    <p:sldId id="271" r:id="rId34"/>
    <p:sldId id="272" r:id="rId35"/>
    <p:sldId id="273" r:id="rId36"/>
    <p:sldId id="275"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20"/>
    <p:restoredTop sz="93609"/>
  </p:normalViewPr>
  <p:slideViewPr>
    <p:cSldViewPr snapToGrid="0" snapToObjects="1">
      <p:cViewPr varScale="1">
        <p:scale>
          <a:sx n="123" d="100"/>
          <a:sy n="123" d="100"/>
        </p:scale>
        <p:origin x="67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519890-5338-034B-9052-09CEA85914B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84B74A3-740E-AF49-93F1-34E9A47FF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0A74451-A4CD-5741-8C5C-5DAB89904B0E}"/>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5" name="Zástupný symbol pro zápatí 4">
            <a:extLst>
              <a:ext uri="{FF2B5EF4-FFF2-40B4-BE49-F238E27FC236}">
                <a16:creationId xmlns:a16="http://schemas.microsoft.com/office/drawing/2014/main" id="{7F48C082-EAF5-C745-B784-AF64F2F141E5}"/>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BCE0D41D-F9EC-1E46-B460-95BEB917F52F}"/>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131859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E1DCB2-3AE5-FF42-BFD3-42341AD7DA2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3DEF024-AC16-744D-8DE8-929BBEAB9361}"/>
              </a:ext>
            </a:extLst>
          </p:cNvPr>
          <p:cNvSpPr>
            <a:spLocks noGrp="1"/>
          </p:cNvSpPr>
          <p:nvPr>
            <p:ph type="body" orient="vert" idx="1"/>
          </p:nvPr>
        </p:nvSpPr>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815B55C9-154D-5F47-971F-7B7D7B8BBBFF}"/>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5" name="Zástupný symbol pro zápatí 4">
            <a:extLst>
              <a:ext uri="{FF2B5EF4-FFF2-40B4-BE49-F238E27FC236}">
                <a16:creationId xmlns:a16="http://schemas.microsoft.com/office/drawing/2014/main" id="{2A56ABCF-78BD-C649-A065-3867772FBDD9}"/>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668F9DD4-D116-D944-A3B5-3776546A39FE}"/>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64673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404EE48-0304-1946-88B6-8AFD134CE79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0A54669-8341-3843-AB69-4647C62B3B8A}"/>
              </a:ext>
            </a:extLst>
          </p:cNvPr>
          <p:cNvSpPr>
            <a:spLocks noGrp="1"/>
          </p:cNvSpPr>
          <p:nvPr>
            <p:ph type="body" orient="vert" idx="1"/>
          </p:nvPr>
        </p:nvSpPr>
        <p:spPr>
          <a:xfrm>
            <a:off x="838200" y="365125"/>
            <a:ext cx="7734300" cy="5811838"/>
          </a:xfrm>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A1B63F5C-AB22-5844-9724-F062102E770D}"/>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5" name="Zástupný symbol pro zápatí 4">
            <a:extLst>
              <a:ext uri="{FF2B5EF4-FFF2-40B4-BE49-F238E27FC236}">
                <a16:creationId xmlns:a16="http://schemas.microsoft.com/office/drawing/2014/main" id="{8101CE63-F765-DD42-82C0-B996E146003D}"/>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D6E5B681-D16B-E345-B186-7594603F04FC}"/>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12140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642930-E686-0444-90C7-61414C59012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10E41D10-B7B4-6A49-8B66-1095C3F3481B}"/>
              </a:ext>
            </a:extLst>
          </p:cNvPr>
          <p:cNvSpPr>
            <a:spLocks noGrp="1"/>
          </p:cNvSpPr>
          <p:nvPr>
            <p:ph idx="1"/>
          </p:nvPr>
        </p:nvSpPr>
        <p:spPr/>
        <p:txBody>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08E2192D-BEDF-8746-A9B0-91FE0C2A4F23}"/>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5" name="Zástupný symbol pro zápatí 4">
            <a:extLst>
              <a:ext uri="{FF2B5EF4-FFF2-40B4-BE49-F238E27FC236}">
                <a16:creationId xmlns:a16="http://schemas.microsoft.com/office/drawing/2014/main" id="{F8F33E44-FEB3-B143-8C8D-C40F8B5D82CE}"/>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9D74484E-3F75-6E42-B2C0-4D79FA3E254D}"/>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28077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EC3DED-46A2-624D-B5F7-024FFEE720A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1504E698-E5B7-C841-BD7E-8FC0CF1D8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27E6C180-87B6-2043-9B06-7AFA259E81CE}"/>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5" name="Zástupný symbol pro zápatí 4">
            <a:extLst>
              <a:ext uri="{FF2B5EF4-FFF2-40B4-BE49-F238E27FC236}">
                <a16:creationId xmlns:a16="http://schemas.microsoft.com/office/drawing/2014/main" id="{A1791143-60A3-2943-8041-E89060812925}"/>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9814615F-FD3E-A649-B00E-E7BDC1A29B4A}"/>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41321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7DC2B9-FFE3-BE4A-94F5-D1997E18425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6F5D591-5355-2049-9B1D-35D53AF9FC52}"/>
              </a:ext>
            </a:extLst>
          </p:cNvPr>
          <p:cNvSpPr>
            <a:spLocks noGrp="1"/>
          </p:cNvSpPr>
          <p:nvPr>
            <p:ph sz="half" idx="1"/>
          </p:nvPr>
        </p:nvSpPr>
        <p:spPr>
          <a:xfrm>
            <a:off x="838200" y="1825625"/>
            <a:ext cx="5181600" cy="4351338"/>
          </a:xfrm>
        </p:spPr>
        <p:txBody>
          <a:body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DDBC5610-3C45-2D48-8980-155C79DC790F}"/>
              </a:ext>
            </a:extLst>
          </p:cNvPr>
          <p:cNvSpPr>
            <a:spLocks noGrp="1"/>
          </p:cNvSpPr>
          <p:nvPr>
            <p:ph sz="half" idx="2"/>
          </p:nvPr>
        </p:nvSpPr>
        <p:spPr>
          <a:xfrm>
            <a:off x="6172200" y="1825625"/>
            <a:ext cx="5181600" cy="4351338"/>
          </a:xfrm>
        </p:spPr>
        <p:txBody>
          <a:body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146F9AB3-A371-7C4F-8FB9-6EDC0530FF7A}"/>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6" name="Zástupný symbol pro zápatí 5">
            <a:extLst>
              <a:ext uri="{FF2B5EF4-FFF2-40B4-BE49-F238E27FC236}">
                <a16:creationId xmlns:a16="http://schemas.microsoft.com/office/drawing/2014/main" id="{EE5461FC-CAE3-D144-B291-A96ADBBBF99D}"/>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19351F5F-DBA7-5E4F-BA15-AB0B5C0F7309}"/>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31384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E41C59-D9AF-CD49-8235-9F2DC1B3985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FEC652C8-18CC-EB4B-8FB4-943EFCE91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AF50E5DD-8782-034B-B892-576E7314E50F}"/>
              </a:ext>
            </a:extLst>
          </p:cNvPr>
          <p:cNvSpPr>
            <a:spLocks noGrp="1"/>
          </p:cNvSpPr>
          <p:nvPr>
            <p:ph sz="half" idx="2"/>
          </p:nvPr>
        </p:nvSpPr>
        <p:spPr>
          <a:xfrm>
            <a:off x="839788" y="2505075"/>
            <a:ext cx="5157787" cy="3684588"/>
          </a:xfrm>
        </p:spPr>
        <p:txBody>
          <a:bodyPr/>
          <a:lstStyle/>
          <a:p>
            <a:r>
              <a:rPr lang="cs-CZ"/>
              <a:t>Upravte styly předlohy textu.
Druhá úroveň
Třetí úroveň
Čtvrtá úroveň
Pátá úroveň</a:t>
            </a:r>
          </a:p>
        </p:txBody>
      </p:sp>
      <p:sp>
        <p:nvSpPr>
          <p:cNvPr id="5" name="Zástupný symbol pro text 4">
            <a:extLst>
              <a:ext uri="{FF2B5EF4-FFF2-40B4-BE49-F238E27FC236}">
                <a16:creationId xmlns:a16="http://schemas.microsoft.com/office/drawing/2014/main" id="{093492D6-01F3-ED4B-B9B3-62DA4DC9E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6" name="Zástupný symbol pro obsah 5">
            <a:extLst>
              <a:ext uri="{FF2B5EF4-FFF2-40B4-BE49-F238E27FC236}">
                <a16:creationId xmlns:a16="http://schemas.microsoft.com/office/drawing/2014/main" id="{812B04B6-C620-3C4F-B077-3CABC3B77087}"/>
              </a:ext>
            </a:extLst>
          </p:cNvPr>
          <p:cNvSpPr>
            <a:spLocks noGrp="1"/>
          </p:cNvSpPr>
          <p:nvPr>
            <p:ph sz="quarter" idx="4"/>
          </p:nvPr>
        </p:nvSpPr>
        <p:spPr>
          <a:xfrm>
            <a:off x="6172200" y="2505075"/>
            <a:ext cx="5183188" cy="3684588"/>
          </a:xfrm>
        </p:spPr>
        <p:txBody>
          <a:bodyPr/>
          <a:lstStyle/>
          <a:p>
            <a:r>
              <a:rPr lang="cs-CZ"/>
              <a:t>Upravte styly předlohy textu.
Druhá úroveň
Třetí úroveň
Čtvrtá úroveň
Pátá úroveň</a:t>
            </a:r>
          </a:p>
        </p:txBody>
      </p:sp>
      <p:sp>
        <p:nvSpPr>
          <p:cNvPr id="7" name="Zástupný symbol pro datum 6">
            <a:extLst>
              <a:ext uri="{FF2B5EF4-FFF2-40B4-BE49-F238E27FC236}">
                <a16:creationId xmlns:a16="http://schemas.microsoft.com/office/drawing/2014/main" id="{D9F02B59-3DF5-9E4A-BA9F-EBE8958BD552}"/>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8" name="Zástupný symbol pro zápatí 7">
            <a:extLst>
              <a:ext uri="{FF2B5EF4-FFF2-40B4-BE49-F238E27FC236}">
                <a16:creationId xmlns:a16="http://schemas.microsoft.com/office/drawing/2014/main" id="{8FA1ADFC-C69F-574D-8A87-24521AB6AA5B}"/>
              </a:ext>
            </a:extLst>
          </p:cNvPr>
          <p:cNvSpPr>
            <a:spLocks noGrp="1"/>
          </p:cNvSpPr>
          <p:nvPr>
            <p:ph type="ftr" sz="quarter" idx="11"/>
          </p:nvPr>
        </p:nvSpPr>
        <p:spPr/>
        <p:txBody>
          <a:bodyPr/>
          <a:lstStyle/>
          <a:p>
            <a:endParaRPr lang="cs-CZ" dirty="0"/>
          </a:p>
        </p:txBody>
      </p:sp>
      <p:sp>
        <p:nvSpPr>
          <p:cNvPr id="9" name="Zástupný symbol pro číslo snímku 8">
            <a:extLst>
              <a:ext uri="{FF2B5EF4-FFF2-40B4-BE49-F238E27FC236}">
                <a16:creationId xmlns:a16="http://schemas.microsoft.com/office/drawing/2014/main" id="{73348F0E-AA7A-7D4E-8DF3-CA27C0A36F4B}"/>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268412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772015-76BD-0D43-8DB3-33D6A932EE2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C44DD95-5501-BF41-86B2-A9BCABFFCFF0}"/>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4" name="Zástupný symbol pro zápatí 3">
            <a:extLst>
              <a:ext uri="{FF2B5EF4-FFF2-40B4-BE49-F238E27FC236}">
                <a16:creationId xmlns:a16="http://schemas.microsoft.com/office/drawing/2014/main" id="{7AE97121-3133-674A-BBDB-481A7776B00D}"/>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E7722187-2348-D740-B171-303264626FCB}"/>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196603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515F036-5F74-CE4D-AA39-7B42E518E622}"/>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3" name="Zástupný symbol pro zápatí 2">
            <a:extLst>
              <a:ext uri="{FF2B5EF4-FFF2-40B4-BE49-F238E27FC236}">
                <a16:creationId xmlns:a16="http://schemas.microsoft.com/office/drawing/2014/main" id="{39D4E104-B62A-AC40-8380-EDD560096D4B}"/>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A2372BA4-AB11-794F-B857-BF2BDDE3BE82}"/>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93406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A857B7-F7E5-0E48-95E1-9C0E0662CA3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AC7FD0B-FB8D-9A4C-BDB3-F5A7EA6B6D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cs-CZ"/>
              <a:t>Upravte styly předlohy textu.
Druhá úroveň
Třetí úroveň
Čtvrtá úroveň
Pátá úroveň</a:t>
            </a:r>
          </a:p>
        </p:txBody>
      </p:sp>
      <p:sp>
        <p:nvSpPr>
          <p:cNvPr id="4" name="Zástupný symbol pro text 3">
            <a:extLst>
              <a:ext uri="{FF2B5EF4-FFF2-40B4-BE49-F238E27FC236}">
                <a16:creationId xmlns:a16="http://schemas.microsoft.com/office/drawing/2014/main" id="{1EC1C56F-AF2F-A54F-82FC-E30D99C2C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0BB33B04-ABC3-8747-B7B0-B4459754AEF9}"/>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6" name="Zástupný symbol pro zápatí 5">
            <a:extLst>
              <a:ext uri="{FF2B5EF4-FFF2-40B4-BE49-F238E27FC236}">
                <a16:creationId xmlns:a16="http://schemas.microsoft.com/office/drawing/2014/main" id="{EAF8C02C-EC63-F840-BE67-A61502461349}"/>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B6469DD2-BDFA-3F4E-A3CA-8A2CB54D356B}"/>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332321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5817D-EAE7-7947-AD7B-74EABD0848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7E4FE51-5B00-6B49-A47E-D99E28907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a:extLst>
              <a:ext uri="{FF2B5EF4-FFF2-40B4-BE49-F238E27FC236}">
                <a16:creationId xmlns:a16="http://schemas.microsoft.com/office/drawing/2014/main" id="{A68EE147-AFFE-0D48-97B6-A38FBD678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C4B514E8-8961-AC42-8C43-4407C0E56EA3}"/>
              </a:ext>
            </a:extLst>
          </p:cNvPr>
          <p:cNvSpPr>
            <a:spLocks noGrp="1"/>
          </p:cNvSpPr>
          <p:nvPr>
            <p:ph type="dt" sz="half" idx="10"/>
          </p:nvPr>
        </p:nvSpPr>
        <p:spPr/>
        <p:txBody>
          <a:bodyPr/>
          <a:lstStyle/>
          <a:p>
            <a:fld id="{19746C71-62BE-3F40-A5FB-AAFAC97B4584}" type="datetimeFigureOut">
              <a:rPr lang="cs-CZ" smtClean="0"/>
              <a:t>24.02.2026</a:t>
            </a:fld>
            <a:endParaRPr lang="cs-CZ" dirty="0"/>
          </a:p>
        </p:txBody>
      </p:sp>
      <p:sp>
        <p:nvSpPr>
          <p:cNvPr id="6" name="Zástupný symbol pro zápatí 5">
            <a:extLst>
              <a:ext uri="{FF2B5EF4-FFF2-40B4-BE49-F238E27FC236}">
                <a16:creationId xmlns:a16="http://schemas.microsoft.com/office/drawing/2014/main" id="{3325A708-EC3A-2640-B5EB-3B573CDCF8DC}"/>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C7A7B73E-F3C5-344F-B294-17B4646F2CEF}"/>
              </a:ext>
            </a:extLst>
          </p:cNvPr>
          <p:cNvSpPr>
            <a:spLocks noGrp="1"/>
          </p:cNvSpPr>
          <p:nvPr>
            <p:ph type="sldNum" sz="quarter" idx="12"/>
          </p:nvPr>
        </p:nvSpPr>
        <p:spPr/>
        <p:txBody>
          <a:bodyPr/>
          <a:lstStyle/>
          <a:p>
            <a:fld id="{32FDE12F-73AF-8C4F-942B-84A3D174B247}" type="slidenum">
              <a:rPr lang="cs-CZ" smtClean="0"/>
              <a:t>‹#›</a:t>
            </a:fld>
            <a:endParaRPr lang="cs-CZ" dirty="0"/>
          </a:p>
        </p:txBody>
      </p:sp>
    </p:spTree>
    <p:extLst>
      <p:ext uri="{BB962C8B-B14F-4D97-AF65-F5344CB8AC3E}">
        <p14:creationId xmlns:p14="http://schemas.microsoft.com/office/powerpoint/2010/main" val="22360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19B1717-308C-6547-AB6B-56BE6E760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7A86983D-9B62-C845-B8BD-02D013B2E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1DED76C5-A777-FD4C-9D93-C7214D68E8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46C71-62BE-3F40-A5FB-AAFAC97B4584}" type="datetimeFigureOut">
              <a:rPr lang="cs-CZ" smtClean="0"/>
              <a:t>24.02.2026</a:t>
            </a:fld>
            <a:endParaRPr lang="cs-CZ" dirty="0"/>
          </a:p>
        </p:txBody>
      </p:sp>
      <p:sp>
        <p:nvSpPr>
          <p:cNvPr id="5" name="Zástupný symbol pro zápatí 4">
            <a:extLst>
              <a:ext uri="{FF2B5EF4-FFF2-40B4-BE49-F238E27FC236}">
                <a16:creationId xmlns:a16="http://schemas.microsoft.com/office/drawing/2014/main" id="{EF9BC936-FF4D-0640-A2BA-C413D959E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4BB9C93F-0A34-0F4D-9D2A-BEC4CF707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DE12F-73AF-8C4F-942B-84A3D174B247}" type="slidenum">
              <a:rPr lang="cs-CZ" smtClean="0"/>
              <a:t>‹#›</a:t>
            </a:fld>
            <a:endParaRPr lang="cs-CZ" dirty="0"/>
          </a:p>
        </p:txBody>
      </p:sp>
    </p:spTree>
    <p:extLst>
      <p:ext uri="{BB962C8B-B14F-4D97-AF65-F5344CB8AC3E}">
        <p14:creationId xmlns:p14="http://schemas.microsoft.com/office/powerpoint/2010/main" val="2456616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w87GNWJHtF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5kD2we8Iiv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BMvZRf9Scs" TargetMode="External"/><Relationship Id="rId2" Type="http://schemas.openxmlformats.org/officeDocument/2006/relationships/hyperlink" Target="https://www.youtube.com/watch?v=XMknKiuVR-0"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4okOQrEiRY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7qFBNphjBE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EIt_qW4ebZ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g4OZAdaE5X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Nadpis 1">
            <a:extLst>
              <a:ext uri="{FF2B5EF4-FFF2-40B4-BE49-F238E27FC236}">
                <a16:creationId xmlns:a16="http://schemas.microsoft.com/office/drawing/2014/main" id="{577CA5DE-720E-AF4D-954B-3A0918EEDDC2}"/>
              </a:ext>
            </a:extLst>
          </p:cNvPr>
          <p:cNvSpPr>
            <a:spLocks noGrp="1"/>
          </p:cNvSpPr>
          <p:nvPr>
            <p:ph type="ctrTitle"/>
          </p:nvPr>
        </p:nvSpPr>
        <p:spPr>
          <a:xfrm>
            <a:off x="1804988" y="1442172"/>
            <a:ext cx="8582025" cy="2177328"/>
          </a:xfrm>
        </p:spPr>
        <p:txBody>
          <a:bodyPr anchor="ctr">
            <a:normAutofit/>
          </a:bodyPr>
          <a:lstStyle/>
          <a:p>
            <a:r>
              <a:rPr lang="en-GB" sz="6600"/>
              <a:t>Brexit </a:t>
            </a:r>
          </a:p>
        </p:txBody>
      </p:sp>
      <p:sp>
        <p:nvSpPr>
          <p:cNvPr id="12" name="Rectangle: Rounded Corners 1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nadpis 2">
            <a:extLst>
              <a:ext uri="{FF2B5EF4-FFF2-40B4-BE49-F238E27FC236}">
                <a16:creationId xmlns:a16="http://schemas.microsoft.com/office/drawing/2014/main" id="{583691F5-AF39-D144-8256-6A29B502FB46}"/>
              </a:ext>
            </a:extLst>
          </p:cNvPr>
          <p:cNvSpPr>
            <a:spLocks noGrp="1"/>
          </p:cNvSpPr>
          <p:nvPr>
            <p:ph type="subTitle" idx="1"/>
          </p:nvPr>
        </p:nvSpPr>
        <p:spPr>
          <a:xfrm>
            <a:off x="2566988" y="3962400"/>
            <a:ext cx="7058025" cy="581025"/>
          </a:xfrm>
        </p:spPr>
        <p:txBody>
          <a:bodyPr anchor="ctr">
            <a:normAutofit/>
          </a:bodyPr>
          <a:lstStyle/>
          <a:p>
            <a:r>
              <a:rPr lang="en-GB" sz="2800">
                <a:solidFill>
                  <a:srgbClr val="FFFFFF"/>
                </a:solidFill>
              </a:rPr>
              <a:t>CEVRO UNIVERSITY</a:t>
            </a:r>
          </a:p>
        </p:txBody>
      </p:sp>
    </p:spTree>
    <p:extLst>
      <p:ext uri="{BB962C8B-B14F-4D97-AF65-F5344CB8AC3E}">
        <p14:creationId xmlns:p14="http://schemas.microsoft.com/office/powerpoint/2010/main" val="141821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1C26D5-0111-B6C9-2A0A-0E3D9E9C48DD}"/>
              </a:ext>
            </a:extLst>
          </p:cNvPr>
          <p:cNvSpPr>
            <a:spLocks noGrp="1"/>
          </p:cNvSpPr>
          <p:nvPr>
            <p:ph type="title"/>
          </p:nvPr>
        </p:nvSpPr>
        <p:spPr/>
        <p:txBody>
          <a:bodyPr/>
          <a:lstStyle/>
          <a:p>
            <a:pPr algn="ctr"/>
            <a:r>
              <a:rPr lang="en-US" noProof="1"/>
              <a:t>Nigel Farage</a:t>
            </a:r>
          </a:p>
        </p:txBody>
      </p:sp>
      <p:pic>
        <p:nvPicPr>
          <p:cNvPr id="4" name="Zástupný obsah 3" descr="https://images.openai.com/static-rsc-3/_pi2HsVRUaeXTXDV5gKoeDC_aA9b7TUtUNuKJl8T_IJDyljfV1kdxZxiS0IORMWTyko5qCduI9LQv7HkPTIVQq8e4o-qSKfhdhO2LASHezA?purpose=fullsize&amp;v=1">
            <a:extLst>
              <a:ext uri="{FF2B5EF4-FFF2-40B4-BE49-F238E27FC236}">
                <a16:creationId xmlns:a16="http://schemas.microsoft.com/office/drawing/2014/main" id="{12348089-624A-07CD-8577-08BE8767E075}"/>
              </a:ext>
            </a:extLst>
          </p:cNvPr>
          <p:cNvPicPr>
            <a:picLocks noGrp="1" noChangeAspect="1"/>
          </p:cNvPicPr>
          <p:nvPr>
            <p:ph idx="1"/>
          </p:nvPr>
        </p:nvPicPr>
        <p:blipFill>
          <a:blip r:embed="rId2"/>
          <a:stretch>
            <a:fillRect/>
          </a:stretch>
        </p:blipFill>
        <p:spPr>
          <a:xfrm>
            <a:off x="2881159" y="1825625"/>
            <a:ext cx="6429682" cy="4351338"/>
          </a:xfrm>
          <a:prstGeom prst="rect">
            <a:avLst/>
          </a:prstGeom>
        </p:spPr>
      </p:pic>
    </p:spTree>
    <p:extLst>
      <p:ext uri="{BB962C8B-B14F-4D97-AF65-F5344CB8AC3E}">
        <p14:creationId xmlns:p14="http://schemas.microsoft.com/office/powerpoint/2010/main" val="49084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7CAB51-98C9-6540-9191-B0894D6524B0}"/>
              </a:ext>
            </a:extLst>
          </p:cNvPr>
          <p:cNvSpPr>
            <a:spLocks noGrp="1"/>
          </p:cNvSpPr>
          <p:nvPr>
            <p:ph type="title"/>
          </p:nvPr>
        </p:nvSpPr>
        <p:spPr/>
        <p:txBody>
          <a:bodyPr/>
          <a:lstStyle/>
          <a:p>
            <a:pPr algn="ctr"/>
            <a:r>
              <a:rPr lang="en-GB"/>
              <a:t>David Cameron on the EU referendum</a:t>
            </a:r>
            <a:br>
              <a:rPr lang="cs-CZ"/>
            </a:br>
            <a:endParaRPr lang="cs-CZ"/>
          </a:p>
        </p:txBody>
      </p:sp>
      <p:sp>
        <p:nvSpPr>
          <p:cNvPr id="3" name="Zástupný symbol pro obsah 2">
            <a:extLst>
              <a:ext uri="{FF2B5EF4-FFF2-40B4-BE49-F238E27FC236}">
                <a16:creationId xmlns:a16="http://schemas.microsoft.com/office/drawing/2014/main" id="{D7A4A3C9-9812-674A-9EDD-E1965A336B42}"/>
              </a:ext>
            </a:extLst>
          </p:cNvPr>
          <p:cNvSpPr>
            <a:spLocks noGrp="1"/>
          </p:cNvSpPr>
          <p:nvPr>
            <p:ph idx="1"/>
          </p:nvPr>
        </p:nvSpPr>
        <p:spPr/>
        <p:txBody>
          <a:bodyPr/>
          <a:lstStyle/>
          <a:p>
            <a:pPr marL="0" indent="0">
              <a:buNone/>
            </a:pPr>
            <a:r>
              <a:rPr lang="en-GB">
                <a:hlinkClick r:id="rId2"/>
              </a:rPr>
              <a:t>https://www.youtube.com/watch?v=w87GNWJHtFM</a:t>
            </a:r>
            <a:endParaRPr lang="en-GB"/>
          </a:p>
          <a:p>
            <a:pPr marL="0" indent="0">
              <a:buNone/>
            </a:pPr>
            <a:endParaRPr lang="en-GB"/>
          </a:p>
          <a:p>
            <a:pPr marL="0" indent="0">
              <a:buNone/>
            </a:pPr>
            <a:r>
              <a:rPr lang="en-GB"/>
              <a:t>Government position</a:t>
            </a:r>
          </a:p>
        </p:txBody>
      </p:sp>
    </p:spTree>
    <p:extLst>
      <p:ext uri="{BB962C8B-B14F-4D97-AF65-F5344CB8AC3E}">
        <p14:creationId xmlns:p14="http://schemas.microsoft.com/office/powerpoint/2010/main" val="151331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9F270B-B552-2541-A0E3-FDCE2F58C536}"/>
              </a:ext>
            </a:extLst>
          </p:cNvPr>
          <p:cNvSpPr>
            <a:spLocks noGrp="1"/>
          </p:cNvSpPr>
          <p:nvPr>
            <p:ph type="title"/>
          </p:nvPr>
        </p:nvSpPr>
        <p:spPr/>
        <p:txBody>
          <a:bodyPr/>
          <a:lstStyle/>
          <a:p>
            <a:pPr algn="ctr"/>
            <a:r>
              <a:rPr lang="en-GB"/>
              <a:t>Nigel Farage on referendum</a:t>
            </a:r>
          </a:p>
        </p:txBody>
      </p:sp>
      <p:sp>
        <p:nvSpPr>
          <p:cNvPr id="3" name="Zástupný symbol pro obsah 2">
            <a:extLst>
              <a:ext uri="{FF2B5EF4-FFF2-40B4-BE49-F238E27FC236}">
                <a16:creationId xmlns:a16="http://schemas.microsoft.com/office/drawing/2014/main" id="{A5C391BD-9A83-DE49-8FD9-FF6BCA49E836}"/>
              </a:ext>
            </a:extLst>
          </p:cNvPr>
          <p:cNvSpPr>
            <a:spLocks noGrp="1"/>
          </p:cNvSpPr>
          <p:nvPr>
            <p:ph idx="1"/>
          </p:nvPr>
        </p:nvSpPr>
        <p:spPr/>
        <p:txBody>
          <a:bodyPr/>
          <a:lstStyle/>
          <a:p>
            <a:r>
              <a:rPr lang="en-GB">
                <a:hlinkClick r:id="rId2"/>
              </a:rPr>
              <a:t>https://www.youtube.com/watch?v=5kD2we8Iiv4</a:t>
            </a:r>
            <a:endParaRPr lang="en-GB"/>
          </a:p>
          <a:p>
            <a:pPr marL="0" indent="0">
              <a:buNone/>
            </a:pPr>
            <a:endParaRPr lang="en-GB"/>
          </a:p>
        </p:txBody>
      </p:sp>
    </p:spTree>
    <p:extLst>
      <p:ext uri="{BB962C8B-B14F-4D97-AF65-F5344CB8AC3E}">
        <p14:creationId xmlns:p14="http://schemas.microsoft.com/office/powerpoint/2010/main" val="92036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C80A77D-2197-6B3C-B294-24BC6A4F2715}"/>
              </a:ext>
            </a:extLst>
          </p:cNvPr>
          <p:cNvSpPr>
            <a:spLocks noGrp="1"/>
          </p:cNvSpPr>
          <p:nvPr>
            <p:ph type="title"/>
          </p:nvPr>
        </p:nvSpPr>
        <p:spPr>
          <a:xfrm>
            <a:off x="1043631" y="809898"/>
            <a:ext cx="9942716" cy="1554480"/>
          </a:xfrm>
        </p:spPr>
        <p:txBody>
          <a:bodyPr anchor="ctr">
            <a:normAutofit/>
          </a:bodyPr>
          <a:lstStyle/>
          <a:p>
            <a:r>
              <a:rPr lang="en-GB" sz="3400" noProof="1"/>
              <a:t>Nigel Farage - </a:t>
            </a:r>
            <a:r>
              <a:rPr lang="en-GB" sz="3400" b="1" noProof="1"/>
              <a:t>Long-Term Architect of Euroscepticism</a:t>
            </a:r>
            <a:br>
              <a:rPr lang="cs-CZ" sz="3400" b="1"/>
            </a:br>
            <a:endParaRPr lang="cs-CZ" sz="3400"/>
          </a:p>
        </p:txBody>
      </p:sp>
      <p:sp>
        <p:nvSpPr>
          <p:cNvPr id="3" name="Zástupný obsah 2">
            <a:extLst>
              <a:ext uri="{FF2B5EF4-FFF2-40B4-BE49-F238E27FC236}">
                <a16:creationId xmlns:a16="http://schemas.microsoft.com/office/drawing/2014/main" id="{0390981E-28C8-31A8-22A7-C03B7B2DF9BD}"/>
              </a:ext>
            </a:extLst>
          </p:cNvPr>
          <p:cNvSpPr>
            <a:spLocks noGrp="1"/>
          </p:cNvSpPr>
          <p:nvPr>
            <p:ph idx="1"/>
          </p:nvPr>
        </p:nvSpPr>
        <p:spPr>
          <a:xfrm>
            <a:off x="1045028" y="3017522"/>
            <a:ext cx="9941319" cy="3124658"/>
          </a:xfrm>
        </p:spPr>
        <p:txBody>
          <a:bodyPr anchor="ctr">
            <a:normAutofit/>
          </a:bodyPr>
          <a:lstStyle/>
          <a:p>
            <a:pPr marL="0" indent="0">
              <a:buNone/>
            </a:pPr>
            <a:r>
              <a:rPr lang="en-GB" sz="1500" noProof="1"/>
              <a:t>Farage led:</a:t>
            </a:r>
          </a:p>
          <a:p>
            <a:pPr marL="514350" indent="-514350">
              <a:buFont typeface="+mj-lt"/>
              <a:buAutoNum type="alphaLcParenR"/>
            </a:pPr>
            <a:r>
              <a:rPr lang="en-GB" sz="1500" noProof="1"/>
              <a:t>UK Independence Party (UKIP)</a:t>
            </a:r>
          </a:p>
          <a:p>
            <a:pPr marL="514350" indent="-514350">
              <a:buFont typeface="+mj-lt"/>
              <a:buAutoNum type="alphaLcParenR"/>
            </a:pPr>
            <a:r>
              <a:rPr lang="en-GB" sz="1500" noProof="1"/>
              <a:t>Later the Brexit Party</a:t>
            </a:r>
          </a:p>
          <a:p>
            <a:pPr marL="0" indent="0">
              <a:buNone/>
            </a:pPr>
            <a:r>
              <a:rPr lang="en-GB" sz="1500" noProof="1"/>
              <a:t>For years, he reframed EU membership as:</a:t>
            </a:r>
          </a:p>
          <a:p>
            <a:pPr marL="514350" indent="-514350">
              <a:buFont typeface="+mj-lt"/>
              <a:buAutoNum type="arabicPeriod"/>
            </a:pPr>
            <a:r>
              <a:rPr lang="en-GB" sz="1500" noProof="1"/>
              <a:t>A sovereignty issue</a:t>
            </a:r>
          </a:p>
          <a:p>
            <a:pPr marL="514350" indent="-514350">
              <a:buFont typeface="+mj-lt"/>
              <a:buAutoNum type="arabicPeriod"/>
            </a:pPr>
            <a:r>
              <a:rPr lang="en-GB" sz="1500" noProof="1"/>
              <a:t>A democratic deficit</a:t>
            </a:r>
          </a:p>
          <a:p>
            <a:pPr marL="514350" indent="-514350">
              <a:buFont typeface="+mj-lt"/>
              <a:buAutoNum type="arabicPeriod"/>
            </a:pPr>
            <a:r>
              <a:rPr lang="en-GB" sz="1500" noProof="1"/>
              <a:t>A border-control problem</a:t>
            </a:r>
          </a:p>
          <a:p>
            <a:pPr marL="514350" indent="-514350">
              <a:buFont typeface="+mj-lt"/>
              <a:buAutoNum type="arabicPeriod"/>
            </a:pPr>
            <a:r>
              <a:rPr lang="en-GB" sz="1500" noProof="1"/>
              <a:t>A cultural identity conflict</a:t>
            </a:r>
          </a:p>
          <a:p>
            <a:pPr marL="0" indent="0">
              <a:buNone/>
            </a:pPr>
            <a:r>
              <a:rPr lang="en-GB" sz="1500" noProof="1"/>
              <a:t>He normalized exit as a legitimate political objective long before it was mainstream inside the Conservative Party.</a:t>
            </a:r>
          </a:p>
          <a:p>
            <a:pPr marL="0" indent="0">
              <a:buNone/>
            </a:pPr>
            <a:endParaRPr lang="cs-CZ" sz="15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39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EE3B0C7-B816-464D-B698-41F855C6B80F}"/>
              </a:ext>
            </a:extLst>
          </p:cNvPr>
          <p:cNvSpPr>
            <a:spLocks noGrp="1"/>
          </p:cNvSpPr>
          <p:nvPr>
            <p:ph type="title"/>
          </p:nvPr>
        </p:nvSpPr>
        <p:spPr>
          <a:xfrm>
            <a:off x="1043631" y="809898"/>
            <a:ext cx="9942716" cy="1554480"/>
          </a:xfrm>
        </p:spPr>
        <p:txBody>
          <a:bodyPr anchor="ctr">
            <a:normAutofit/>
          </a:bodyPr>
          <a:lstStyle/>
          <a:p>
            <a:r>
              <a:rPr lang="cs-CZ" sz="4800"/>
              <a:t>Referendum </a:t>
            </a:r>
          </a:p>
        </p:txBody>
      </p:sp>
      <p:sp>
        <p:nvSpPr>
          <p:cNvPr id="3" name="Zástupný symbol pro obsah 2">
            <a:extLst>
              <a:ext uri="{FF2B5EF4-FFF2-40B4-BE49-F238E27FC236}">
                <a16:creationId xmlns:a16="http://schemas.microsoft.com/office/drawing/2014/main" id="{F8DED11A-7913-0543-B738-0AD003461669}"/>
              </a:ext>
            </a:extLst>
          </p:cNvPr>
          <p:cNvSpPr>
            <a:spLocks noGrp="1"/>
          </p:cNvSpPr>
          <p:nvPr>
            <p:ph idx="1"/>
          </p:nvPr>
        </p:nvSpPr>
        <p:spPr>
          <a:xfrm>
            <a:off x="1045028" y="3017522"/>
            <a:ext cx="9941319" cy="3124658"/>
          </a:xfrm>
        </p:spPr>
        <p:txBody>
          <a:bodyPr anchor="ctr">
            <a:normAutofit/>
          </a:bodyPr>
          <a:lstStyle/>
          <a:p>
            <a:r>
              <a:rPr lang="en-GB" sz="2200"/>
              <a:t>The referendum on EU membership held on </a:t>
            </a:r>
            <a:r>
              <a:rPr lang="en-GB" sz="2200" b="1"/>
              <a:t>23 June 2016</a:t>
            </a:r>
            <a:r>
              <a:rPr lang="en-GB" sz="2200"/>
              <a:t>. </a:t>
            </a:r>
          </a:p>
          <a:p>
            <a:r>
              <a:rPr lang="cs-CZ" sz="2200"/>
              <a:t>A total of 33,577,342 people voted in the referendum, a turnout of 72.2%. The Leave vote won by a </a:t>
            </a:r>
            <a:r>
              <a:rPr lang="cs-CZ" sz="2200" b="1"/>
              <a:t>3.8 percentage point margin</a:t>
            </a:r>
            <a:r>
              <a:rPr lang="cs-CZ" sz="2200"/>
              <a:t>.</a:t>
            </a:r>
          </a:p>
          <a:p>
            <a:pPr fontAlgn="base"/>
            <a:r>
              <a:rPr lang="cs-CZ" sz="2200"/>
              <a:t>Laeave  votes cast - 17,410,742 % </a:t>
            </a:r>
            <a:r>
              <a:rPr lang="cs-CZ" sz="2200" b="1"/>
              <a:t>-  51.9%</a:t>
            </a:r>
          </a:p>
          <a:p>
            <a:pPr fontAlgn="base"/>
            <a:r>
              <a:rPr lang="cs-CZ" sz="2200"/>
              <a:t>Reamain Votes cast - 16,141,241  </a:t>
            </a:r>
            <a:r>
              <a:rPr lang="cs-CZ" sz="2200" b="1"/>
              <a:t>-  48.1%</a:t>
            </a:r>
          </a:p>
          <a:p>
            <a:pPr fontAlgn="base"/>
            <a:r>
              <a:rPr lang="en-GB" sz="2200"/>
              <a:t>The highest vote share for Leave (76%) was recorded in Boston (Lincolnshire). The highest vote share for Remain (96%) was recorded in Gibraltar. The dataset accompanying this briefing paper will be published soon.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07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05CB41-EEC4-C64E-8FF0-F07E5407B550}"/>
              </a:ext>
            </a:extLst>
          </p:cNvPr>
          <p:cNvSpPr>
            <a:spLocks noGrp="1"/>
          </p:cNvSpPr>
          <p:nvPr>
            <p:ph type="title"/>
          </p:nvPr>
        </p:nvSpPr>
        <p:spPr/>
        <p:txBody>
          <a:bodyPr/>
          <a:lstStyle/>
          <a:p>
            <a:pPr algn="ctr"/>
            <a:r>
              <a:rPr lang="cs-CZ"/>
              <a:t>Theresa May PM 2015 end 2017</a:t>
            </a:r>
          </a:p>
        </p:txBody>
      </p:sp>
      <p:pic>
        <p:nvPicPr>
          <p:cNvPr id="4" name="Zástupný symbol pro obsah 3">
            <a:extLst>
              <a:ext uri="{FF2B5EF4-FFF2-40B4-BE49-F238E27FC236}">
                <a16:creationId xmlns:a16="http://schemas.microsoft.com/office/drawing/2014/main" id="{1109E4A5-4A22-6C4A-9DC5-B96BDCD77C05}"/>
              </a:ext>
            </a:extLst>
          </p:cNvPr>
          <p:cNvPicPr>
            <a:picLocks noGrp="1" noChangeAspect="1"/>
          </p:cNvPicPr>
          <p:nvPr>
            <p:ph idx="1"/>
          </p:nvPr>
        </p:nvPicPr>
        <p:blipFill>
          <a:blip r:embed="rId2"/>
          <a:stretch>
            <a:fillRect/>
          </a:stretch>
        </p:blipFill>
        <p:spPr>
          <a:xfrm>
            <a:off x="4599547" y="1825625"/>
            <a:ext cx="2992906" cy="4351338"/>
          </a:xfrm>
          <a:prstGeom prst="rect">
            <a:avLst/>
          </a:prstGeom>
        </p:spPr>
      </p:pic>
    </p:spTree>
    <p:extLst>
      <p:ext uri="{BB962C8B-B14F-4D97-AF65-F5344CB8AC3E}">
        <p14:creationId xmlns:p14="http://schemas.microsoft.com/office/powerpoint/2010/main" val="229535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3A3AC5-21EA-FE43-A922-24531A18E3B6}"/>
              </a:ext>
            </a:extLst>
          </p:cNvPr>
          <p:cNvSpPr>
            <a:spLocks noGrp="1"/>
          </p:cNvSpPr>
          <p:nvPr>
            <p:ph type="title"/>
          </p:nvPr>
        </p:nvSpPr>
        <p:spPr/>
        <p:txBody>
          <a:bodyPr/>
          <a:lstStyle/>
          <a:p>
            <a:pPr algn="ctr"/>
            <a:r>
              <a:rPr lang="en-GB" dirty="0"/>
              <a:t>EU negotiations</a:t>
            </a:r>
          </a:p>
        </p:txBody>
      </p:sp>
      <p:pic>
        <p:nvPicPr>
          <p:cNvPr id="4" name="Zástupný symbol pro obsah 3">
            <a:extLst>
              <a:ext uri="{FF2B5EF4-FFF2-40B4-BE49-F238E27FC236}">
                <a16:creationId xmlns:a16="http://schemas.microsoft.com/office/drawing/2014/main" id="{02CB057B-9A3E-B64D-B5B2-FB32662F5D06}"/>
              </a:ext>
            </a:extLst>
          </p:cNvPr>
          <p:cNvPicPr>
            <a:picLocks noGrp="1" noChangeAspect="1"/>
          </p:cNvPicPr>
          <p:nvPr>
            <p:ph idx="1"/>
          </p:nvPr>
        </p:nvPicPr>
        <p:blipFill>
          <a:blip r:embed="rId2"/>
          <a:stretch>
            <a:fillRect/>
          </a:stretch>
        </p:blipFill>
        <p:spPr>
          <a:xfrm>
            <a:off x="2827389" y="1825625"/>
            <a:ext cx="6537221" cy="4351338"/>
          </a:xfrm>
          <a:prstGeom prst="rect">
            <a:avLst/>
          </a:prstGeom>
        </p:spPr>
      </p:pic>
    </p:spTree>
    <p:extLst>
      <p:ext uri="{BB962C8B-B14F-4D97-AF65-F5344CB8AC3E}">
        <p14:creationId xmlns:p14="http://schemas.microsoft.com/office/powerpoint/2010/main" val="193404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4BCD39-0996-9D4E-8BA7-DBFEC7D54379}"/>
              </a:ext>
            </a:extLst>
          </p:cNvPr>
          <p:cNvSpPr>
            <a:spLocks noGrp="1"/>
          </p:cNvSpPr>
          <p:nvPr>
            <p:ph type="title"/>
          </p:nvPr>
        </p:nvSpPr>
        <p:spPr/>
        <p:txBody>
          <a:bodyPr>
            <a:normAutofit fontScale="90000"/>
          </a:bodyPr>
          <a:lstStyle/>
          <a:p>
            <a:pPr algn="ctr"/>
            <a:r>
              <a:rPr lang="en-GB"/>
              <a:t>UK officially Invokes Article 50 To Trigger Brexit</a:t>
            </a:r>
            <a:br>
              <a:rPr lang="cs-CZ"/>
            </a:br>
            <a:endParaRPr lang="cs-CZ"/>
          </a:p>
        </p:txBody>
      </p:sp>
      <p:sp>
        <p:nvSpPr>
          <p:cNvPr id="3" name="Zástupný symbol pro obsah 2">
            <a:extLst>
              <a:ext uri="{FF2B5EF4-FFF2-40B4-BE49-F238E27FC236}">
                <a16:creationId xmlns:a16="http://schemas.microsoft.com/office/drawing/2014/main" id="{A4DB429B-FC88-814D-A813-BB10E38CB963}"/>
              </a:ext>
            </a:extLst>
          </p:cNvPr>
          <p:cNvSpPr>
            <a:spLocks noGrp="1"/>
          </p:cNvSpPr>
          <p:nvPr>
            <p:ph idx="1"/>
          </p:nvPr>
        </p:nvSpPr>
        <p:spPr/>
        <p:txBody>
          <a:bodyPr/>
          <a:lstStyle/>
          <a:p>
            <a:r>
              <a:rPr lang="en-GB" dirty="0">
                <a:hlinkClick r:id="rId2"/>
              </a:rPr>
              <a:t>https://www.youtube.com/watch?v=XMknKiuVR-0</a:t>
            </a:r>
            <a:endParaRPr lang="en-GB" dirty="0"/>
          </a:p>
          <a:p>
            <a:r>
              <a:rPr lang="en-GB" dirty="0"/>
              <a:t>Term: March 29, 2019</a:t>
            </a:r>
          </a:p>
          <a:p>
            <a:r>
              <a:rPr lang="en-GB" dirty="0">
                <a:hlinkClick r:id="rId3"/>
              </a:rPr>
              <a:t>https://www.youtube.com/watch?v=RBMvZRf9Scs</a:t>
            </a:r>
            <a:endParaRPr lang="en-GB" dirty="0"/>
          </a:p>
          <a:p>
            <a:endParaRPr lang="en-GB" dirty="0"/>
          </a:p>
          <a:p>
            <a:r>
              <a:rPr lang="en-GB" dirty="0"/>
              <a:t>Reaction EU</a:t>
            </a:r>
          </a:p>
          <a:p>
            <a:endParaRPr lang="en-GB" dirty="0"/>
          </a:p>
          <a:p>
            <a:pPr marL="0" indent="0">
              <a:buNone/>
            </a:pPr>
            <a:r>
              <a:rPr lang="en-GB" dirty="0">
                <a:hlinkClick r:id="rId4"/>
              </a:rPr>
              <a:t>https://www.youtube.com/watch?v=4okOQrEiRYs</a:t>
            </a:r>
            <a:endParaRPr lang="en-GB" dirty="0"/>
          </a:p>
          <a:p>
            <a:pPr marL="0" indent="0">
              <a:buNone/>
            </a:pPr>
            <a:endParaRPr lang="en-GB" dirty="0"/>
          </a:p>
          <a:p>
            <a:endParaRPr lang="en-GB" dirty="0"/>
          </a:p>
        </p:txBody>
      </p:sp>
      <p:pic>
        <p:nvPicPr>
          <p:cNvPr id="1025" name="Picture 1" descr="featured_channel">
            <a:extLst>
              <a:ext uri="{FF2B5EF4-FFF2-40B4-BE49-F238E27FC236}">
                <a16:creationId xmlns:a16="http://schemas.microsoft.com/office/drawing/2014/main" id="{57CD999A-3D93-7B40-B1DA-1F072A316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05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33015D4-5DDE-56B9-AF5C-79ED706638BD}"/>
              </a:ext>
            </a:extLst>
          </p:cNvPr>
          <p:cNvSpPr>
            <a:spLocks noGrp="1"/>
          </p:cNvSpPr>
          <p:nvPr>
            <p:ph type="title"/>
          </p:nvPr>
        </p:nvSpPr>
        <p:spPr>
          <a:xfrm>
            <a:off x="1043631" y="809898"/>
            <a:ext cx="9942716" cy="1554480"/>
          </a:xfrm>
        </p:spPr>
        <p:txBody>
          <a:bodyPr anchor="ctr">
            <a:normAutofit/>
          </a:bodyPr>
          <a:lstStyle/>
          <a:p>
            <a:r>
              <a:rPr lang="en-US" sz="4800" noProof="1"/>
              <a:t>EU red lines</a:t>
            </a:r>
          </a:p>
        </p:txBody>
      </p:sp>
      <p:sp>
        <p:nvSpPr>
          <p:cNvPr id="3" name="Zástupný obsah 2">
            <a:extLst>
              <a:ext uri="{FF2B5EF4-FFF2-40B4-BE49-F238E27FC236}">
                <a16:creationId xmlns:a16="http://schemas.microsoft.com/office/drawing/2014/main" id="{FB97483C-FEC7-FA3A-3DE7-224506B3DC99}"/>
              </a:ext>
            </a:extLst>
          </p:cNvPr>
          <p:cNvSpPr>
            <a:spLocks noGrp="1"/>
          </p:cNvSpPr>
          <p:nvPr>
            <p:ph idx="1"/>
          </p:nvPr>
        </p:nvSpPr>
        <p:spPr>
          <a:xfrm>
            <a:off x="1045028" y="3017522"/>
            <a:ext cx="9941319" cy="3124658"/>
          </a:xfrm>
        </p:spPr>
        <p:txBody>
          <a:bodyPr anchor="ctr">
            <a:normAutofit/>
          </a:bodyPr>
          <a:lstStyle/>
          <a:p>
            <a:pPr marL="514350" indent="-514350">
              <a:buFont typeface="+mj-lt"/>
              <a:buAutoNum type="alphaLcPeriod"/>
            </a:pPr>
            <a:r>
              <a:rPr lang="en-GB" sz="2400" noProof="1"/>
              <a:t>No cherry-picking of the single market.</a:t>
            </a:r>
          </a:p>
          <a:p>
            <a:pPr marL="514350" indent="-514350">
              <a:buFont typeface="+mj-lt"/>
              <a:buAutoNum type="alphaLcPeriod"/>
            </a:pPr>
            <a:r>
              <a:rPr lang="en-GB" sz="2400" noProof="1"/>
              <a:t>Financial obligations must be honored.</a:t>
            </a:r>
          </a:p>
          <a:p>
            <a:pPr marL="514350" indent="-514350">
              <a:buFont typeface="+mj-lt"/>
              <a:buAutoNum type="alphaLcPeriod"/>
            </a:pPr>
            <a:r>
              <a:rPr lang="en-GB" sz="2400" noProof="1"/>
              <a:t>Citizens’ rights protected.</a:t>
            </a:r>
          </a:p>
          <a:p>
            <a:pPr marL="514350" indent="-514350">
              <a:buFont typeface="+mj-lt"/>
              <a:buAutoNum type="alphaLcPeriod"/>
            </a:pPr>
            <a:r>
              <a:rPr lang="en-GB" sz="2400" noProof="1"/>
              <a:t>Irish border must remain open.</a:t>
            </a:r>
          </a:p>
          <a:p>
            <a:pPr marL="514350" indent="-514350">
              <a:buFont typeface="+mj-lt"/>
              <a:buAutoNum type="alphaLcPeriod"/>
            </a:pPr>
            <a:r>
              <a:rPr lang="en-GB" sz="2400" noProof="1"/>
              <a:t>EU-27 unity maintained.</a:t>
            </a:r>
          </a:p>
          <a:p>
            <a:pPr marL="514350" indent="-514350">
              <a:buFont typeface="+mj-lt"/>
              <a:buAutoNum type="alphaLcPeriod"/>
            </a:pPr>
            <a:r>
              <a:rPr lang="en-GB" sz="2400" noProof="1"/>
              <a:t>Withdrawal first, future later.</a:t>
            </a:r>
          </a:p>
          <a:p>
            <a:pPr marL="0" indent="0">
              <a:buNone/>
            </a:pPr>
            <a:endParaRPr lang="cs-CZ"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41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218659C-0698-64D3-EDDE-3C19B6F10CCB}"/>
              </a:ext>
            </a:extLst>
          </p:cNvPr>
          <p:cNvSpPr>
            <a:spLocks noGrp="1"/>
          </p:cNvSpPr>
          <p:nvPr>
            <p:ph type="title"/>
          </p:nvPr>
        </p:nvSpPr>
        <p:spPr>
          <a:xfrm>
            <a:off x="1043631" y="809898"/>
            <a:ext cx="9942716" cy="1554480"/>
          </a:xfrm>
        </p:spPr>
        <p:txBody>
          <a:bodyPr anchor="ctr">
            <a:normAutofit/>
          </a:bodyPr>
          <a:lstStyle/>
          <a:p>
            <a:r>
              <a:rPr lang="en-GB" sz="4800" noProof="1"/>
              <a:t>Theresa May proposal</a:t>
            </a:r>
          </a:p>
        </p:txBody>
      </p:sp>
      <p:sp>
        <p:nvSpPr>
          <p:cNvPr id="3" name="Zástupný obsah 2">
            <a:extLst>
              <a:ext uri="{FF2B5EF4-FFF2-40B4-BE49-F238E27FC236}">
                <a16:creationId xmlns:a16="http://schemas.microsoft.com/office/drawing/2014/main" id="{7A7BE98E-7198-808A-D8D7-4C48AFACAE6C}"/>
              </a:ext>
            </a:extLst>
          </p:cNvPr>
          <p:cNvSpPr>
            <a:spLocks noGrp="1"/>
          </p:cNvSpPr>
          <p:nvPr>
            <p:ph idx="1"/>
          </p:nvPr>
        </p:nvSpPr>
        <p:spPr>
          <a:xfrm>
            <a:off x="1045028" y="3017522"/>
            <a:ext cx="9941319" cy="3124658"/>
          </a:xfrm>
        </p:spPr>
        <p:txBody>
          <a:bodyPr anchor="ctr">
            <a:normAutofit/>
          </a:bodyPr>
          <a:lstStyle/>
          <a:p>
            <a:pPr marL="0" indent="0">
              <a:buNone/>
            </a:pPr>
            <a:r>
              <a:rPr lang="en-GB" sz="1900" noProof="1"/>
              <a:t>May chosed a hybrid model:</a:t>
            </a:r>
          </a:p>
          <a:p>
            <a:pPr marL="514350" indent="-514350">
              <a:buFont typeface="+mj-lt"/>
              <a:buAutoNum type="arabicPeriod"/>
            </a:pPr>
            <a:r>
              <a:rPr lang="en-GB" sz="1900" noProof="1"/>
              <a:t>Political sovereignty restored</a:t>
            </a:r>
          </a:p>
          <a:p>
            <a:pPr marL="514350" indent="-514350">
              <a:buFont typeface="+mj-lt"/>
              <a:buAutoNum type="arabicPeriod"/>
            </a:pPr>
            <a:r>
              <a:rPr lang="en-GB" sz="1900" noProof="1"/>
              <a:t>Economic integration partially preserved</a:t>
            </a:r>
          </a:p>
          <a:p>
            <a:pPr marL="514350" indent="-514350">
              <a:buFont typeface="+mj-lt"/>
              <a:buAutoNum type="arabicPeriod"/>
            </a:pPr>
            <a:r>
              <a:rPr lang="en-GB" sz="1900" noProof="1"/>
              <a:t>Regulatory alignment limited but not eliminated</a:t>
            </a:r>
          </a:p>
          <a:p>
            <a:pPr marL="0" indent="0">
              <a:buNone/>
            </a:pPr>
            <a:r>
              <a:rPr lang="en-GB" sz="1900" noProof="1"/>
              <a:t>This satisfied neither:</a:t>
            </a:r>
          </a:p>
          <a:p>
            <a:pPr marL="514350" indent="-514350">
              <a:buFont typeface="+mj-lt"/>
              <a:buAutoNum type="arabicPeriod"/>
            </a:pPr>
            <a:r>
              <a:rPr lang="en-GB" sz="1900" noProof="1"/>
              <a:t>Sovereigntists (too much EU influence)</a:t>
            </a:r>
          </a:p>
          <a:p>
            <a:pPr marL="514350" indent="-514350">
              <a:buFont typeface="+mj-lt"/>
              <a:buAutoNum type="arabicPeriod"/>
            </a:pPr>
            <a:r>
              <a:rPr lang="en-GB" sz="1900" noProof="1"/>
              <a:t>Remainers (economic damage)</a:t>
            </a:r>
          </a:p>
          <a:p>
            <a:pPr marL="514350" indent="-514350">
              <a:buFont typeface="+mj-lt"/>
              <a:buAutoNum type="arabicPeriod"/>
            </a:pPr>
            <a:r>
              <a:rPr lang="en-GB" sz="1900" noProof="1"/>
              <a:t>Soft Brexiteers (not integrated enough)</a:t>
            </a:r>
          </a:p>
          <a:p>
            <a:endParaRPr lang="cs-CZ" sz="19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38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1414758-3218-DF4F-B0B3-0ABF64AEE746}"/>
              </a:ext>
            </a:extLst>
          </p:cNvPr>
          <p:cNvSpPr>
            <a:spLocks noGrp="1"/>
          </p:cNvSpPr>
          <p:nvPr>
            <p:ph type="title"/>
          </p:nvPr>
        </p:nvSpPr>
        <p:spPr>
          <a:xfrm>
            <a:off x="1043631" y="809898"/>
            <a:ext cx="9942716" cy="1554480"/>
          </a:xfrm>
        </p:spPr>
        <p:txBody>
          <a:bodyPr anchor="ctr">
            <a:normAutofit/>
          </a:bodyPr>
          <a:lstStyle/>
          <a:p>
            <a:r>
              <a:rPr lang="en-GB" sz="4800"/>
              <a:t>EU Treaty</a:t>
            </a:r>
          </a:p>
        </p:txBody>
      </p:sp>
      <p:sp>
        <p:nvSpPr>
          <p:cNvPr id="3" name="Zástupný symbol pro obsah 2">
            <a:extLst>
              <a:ext uri="{FF2B5EF4-FFF2-40B4-BE49-F238E27FC236}">
                <a16:creationId xmlns:a16="http://schemas.microsoft.com/office/drawing/2014/main" id="{A171EA6F-586E-5944-9B96-9B7781241CCE}"/>
              </a:ext>
            </a:extLst>
          </p:cNvPr>
          <p:cNvSpPr>
            <a:spLocks noGrp="1"/>
          </p:cNvSpPr>
          <p:nvPr>
            <p:ph idx="1"/>
          </p:nvPr>
        </p:nvSpPr>
        <p:spPr>
          <a:xfrm>
            <a:off x="1045028" y="3017522"/>
            <a:ext cx="9941319" cy="3124658"/>
          </a:xfrm>
        </p:spPr>
        <p:txBody>
          <a:bodyPr anchor="ctr">
            <a:normAutofit/>
          </a:bodyPr>
          <a:lstStyle/>
          <a:p>
            <a:r>
              <a:rPr lang="en-GB" sz="1700"/>
              <a:t>Any Member State may decide to withdraw from the Union in accordance with its own </a:t>
            </a:r>
            <a:r>
              <a:rPr lang="en-GB" sz="1700" b="1"/>
              <a:t>constitutional requirements</a:t>
            </a:r>
            <a:r>
              <a:rPr lang="en-GB" sz="1700"/>
              <a:t>.</a:t>
            </a:r>
          </a:p>
          <a:p>
            <a:r>
              <a:rPr lang="en-GB" sz="1700"/>
              <a:t>A Member State which decides to </a:t>
            </a:r>
            <a:r>
              <a:rPr lang="en-GB" sz="1700" b="1"/>
              <a:t>withdraw </a:t>
            </a:r>
            <a:r>
              <a:rPr lang="en-GB" sz="1700"/>
              <a:t>shall notify the European Council of its intention. In the light of the </a:t>
            </a:r>
            <a:r>
              <a:rPr lang="en-GB" sz="1700" b="1"/>
              <a:t>guidelines</a:t>
            </a:r>
            <a:r>
              <a:rPr lang="en-GB" sz="1700"/>
              <a:t> provided by the European Council, the Union shall negotiate and conclude an agreement with that State, setting out the arrangements for its withdrawal, taking account of the framework for its </a:t>
            </a:r>
            <a:r>
              <a:rPr lang="en-GB" sz="1700" b="1"/>
              <a:t>future relationship with the Union</a:t>
            </a:r>
            <a:r>
              <a:rPr lang="en-GB" sz="1700"/>
              <a:t>. That agreement shall be concluded on behalf of the of the European Union, acting by a </a:t>
            </a:r>
            <a:r>
              <a:rPr lang="en-GB" sz="1700" b="1"/>
              <a:t>qualified majority</a:t>
            </a:r>
            <a:r>
              <a:rPr lang="en-GB" sz="1700"/>
              <a:t>, after obtaining the consent of the European Parliament.</a:t>
            </a:r>
          </a:p>
          <a:p>
            <a:r>
              <a:rPr lang="en-GB" sz="1700"/>
              <a:t>The Treaties shall cease to apply to the State in question from the date of entry into force of the withdrawal agreement or, failing that, </a:t>
            </a:r>
            <a:r>
              <a:rPr lang="en-GB" sz="1700" b="1"/>
              <a:t>two years </a:t>
            </a:r>
            <a:r>
              <a:rPr lang="en-GB" sz="1700"/>
              <a:t>after the notification, unless the European Council, in agreement with the Member State concerned, unanimously decides to extend this period.</a:t>
            </a:r>
          </a:p>
          <a:p>
            <a:endParaRPr lang="cs-CZ" sz="17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53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D007299-0C6E-C89B-77FE-0BCC978ACCE3}"/>
              </a:ext>
            </a:extLst>
          </p:cNvPr>
          <p:cNvSpPr>
            <a:spLocks noGrp="1"/>
          </p:cNvSpPr>
          <p:nvPr>
            <p:ph type="title"/>
          </p:nvPr>
        </p:nvSpPr>
        <p:spPr>
          <a:xfrm>
            <a:off x="1043631" y="809898"/>
            <a:ext cx="9942716" cy="1554480"/>
          </a:xfrm>
        </p:spPr>
        <p:txBody>
          <a:bodyPr anchor="ctr">
            <a:normAutofit/>
          </a:bodyPr>
          <a:lstStyle/>
          <a:p>
            <a:r>
              <a:rPr lang="en-GB" sz="4800" b="1" noProof="1"/>
              <a:t>Repeated Parliamentary Defeats</a:t>
            </a:r>
            <a:br>
              <a:rPr lang="cs-CZ" sz="4800" b="1"/>
            </a:br>
            <a:endParaRPr lang="cs-CZ" sz="4800"/>
          </a:p>
        </p:txBody>
      </p:sp>
      <p:sp>
        <p:nvSpPr>
          <p:cNvPr id="3" name="Zástupný obsah 2">
            <a:extLst>
              <a:ext uri="{FF2B5EF4-FFF2-40B4-BE49-F238E27FC236}">
                <a16:creationId xmlns:a16="http://schemas.microsoft.com/office/drawing/2014/main" id="{6CEC7589-3EDA-FC50-F99B-985C2E38BD88}"/>
              </a:ext>
            </a:extLst>
          </p:cNvPr>
          <p:cNvSpPr>
            <a:spLocks noGrp="1"/>
          </p:cNvSpPr>
          <p:nvPr>
            <p:ph idx="1"/>
          </p:nvPr>
        </p:nvSpPr>
        <p:spPr>
          <a:xfrm>
            <a:off x="1045028" y="3017522"/>
            <a:ext cx="9941319" cy="3124658"/>
          </a:xfrm>
        </p:spPr>
        <p:txBody>
          <a:bodyPr anchor="ctr">
            <a:normAutofit/>
          </a:bodyPr>
          <a:lstStyle/>
          <a:p>
            <a:pPr marL="0" indent="0">
              <a:buNone/>
            </a:pPr>
            <a:r>
              <a:rPr lang="en-GB" sz="2000" noProof="1"/>
              <a:t>May’s Withdrawal Agreement with the European Union was rejected three times:</a:t>
            </a:r>
          </a:p>
          <a:p>
            <a:r>
              <a:rPr lang="en-GB" sz="2000" noProof="1"/>
              <a:t>January 2019 – largest defeat in modern British parliamentary history</a:t>
            </a:r>
          </a:p>
          <a:p>
            <a:r>
              <a:rPr lang="en-GB" sz="2000" noProof="1"/>
              <a:t>March 2019 – rejected again</a:t>
            </a:r>
          </a:p>
          <a:p>
            <a:r>
              <a:rPr lang="en-GB" sz="2000" noProof="1"/>
              <a:t>March 29, 2019 – rejected a third time</a:t>
            </a:r>
          </a:p>
          <a:p>
            <a:pPr marL="0" indent="0">
              <a:buNone/>
            </a:pPr>
            <a:r>
              <a:rPr lang="en-GB" sz="2000" noProof="1"/>
              <a:t>A Prime Minister who cannot pass the central policy of her government effectively loses governing capacity.</a:t>
            </a:r>
          </a:p>
          <a:p>
            <a:pPr marL="0" indent="0">
              <a:buNone/>
            </a:pPr>
            <a:r>
              <a:rPr lang="en-GB" sz="2000" noProof="1"/>
              <a:t>Brexit was not one bill among many — it was the defining constitutional transformation of the UK</a:t>
            </a:r>
          </a:p>
          <a:p>
            <a:endParaRPr lang="cs-CZ" sz="2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11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D7672-B988-6D1B-21D4-094849D3EA44}"/>
              </a:ext>
            </a:extLst>
          </p:cNvPr>
          <p:cNvSpPr>
            <a:spLocks noGrp="1"/>
          </p:cNvSpPr>
          <p:nvPr>
            <p:ph type="title"/>
          </p:nvPr>
        </p:nvSpPr>
        <p:spPr/>
        <p:txBody>
          <a:bodyPr/>
          <a:lstStyle/>
          <a:p>
            <a:pPr algn="ctr"/>
            <a:r>
              <a:rPr lang="en-GB" noProof="1"/>
              <a:t>Theresa May resignation</a:t>
            </a:r>
          </a:p>
        </p:txBody>
      </p:sp>
      <p:sp>
        <p:nvSpPr>
          <p:cNvPr id="3" name="Zástupný obsah 2">
            <a:extLst>
              <a:ext uri="{FF2B5EF4-FFF2-40B4-BE49-F238E27FC236}">
                <a16:creationId xmlns:a16="http://schemas.microsoft.com/office/drawing/2014/main" id="{678A6CD7-969E-8E88-D608-FB8D096AC098}"/>
              </a:ext>
            </a:extLst>
          </p:cNvPr>
          <p:cNvSpPr>
            <a:spLocks noGrp="1"/>
          </p:cNvSpPr>
          <p:nvPr>
            <p:ph idx="1"/>
          </p:nvPr>
        </p:nvSpPr>
        <p:spPr/>
        <p:txBody>
          <a:bodyPr/>
          <a:lstStyle/>
          <a:p>
            <a:r>
              <a:rPr lang="cs-CZ" dirty="0">
                <a:hlinkClick r:id="rId2"/>
              </a:rPr>
              <a:t>https://www.youtube.com/watch?v=7qFBNphjBEg</a:t>
            </a:r>
            <a:endParaRPr lang="cs-CZ" dirty="0"/>
          </a:p>
          <a:p>
            <a:endParaRPr lang="cs-CZ" dirty="0"/>
          </a:p>
        </p:txBody>
      </p:sp>
    </p:spTree>
    <p:extLst>
      <p:ext uri="{BB962C8B-B14F-4D97-AF65-F5344CB8AC3E}">
        <p14:creationId xmlns:p14="http://schemas.microsoft.com/office/powerpoint/2010/main" val="13647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878B19-4AB9-357D-BAC9-E801C93EE6C1}"/>
              </a:ext>
            </a:extLst>
          </p:cNvPr>
          <p:cNvSpPr>
            <a:spLocks noGrp="1"/>
          </p:cNvSpPr>
          <p:nvPr>
            <p:ph type="title"/>
          </p:nvPr>
        </p:nvSpPr>
        <p:spPr/>
        <p:txBody>
          <a:bodyPr/>
          <a:lstStyle/>
          <a:p>
            <a:pPr algn="ctr"/>
            <a:r>
              <a:rPr lang="cs-CZ" dirty="0"/>
              <a:t>Boris Johnson</a:t>
            </a:r>
          </a:p>
        </p:txBody>
      </p:sp>
      <p:pic>
        <p:nvPicPr>
          <p:cNvPr id="4" name="Zástupný obsah 3" descr="https://images.openai.com/static-rsc-3/FOr-sVMDs9Mj7DFlzY7J2faDWXrTSqKnPu49H53zbu8xw0ObzhuhrMzDLy2oqkL_rD2YZq2j9YT7A51a7xx-KjtAEG1LoCybpkBnKuerQSc?purpose=fullsize&amp;v=1">
            <a:extLst>
              <a:ext uri="{FF2B5EF4-FFF2-40B4-BE49-F238E27FC236}">
                <a16:creationId xmlns:a16="http://schemas.microsoft.com/office/drawing/2014/main" id="{7868C800-5F3F-A0D3-68C5-A917A137A290}"/>
              </a:ext>
            </a:extLst>
          </p:cNvPr>
          <p:cNvPicPr>
            <a:picLocks noGrp="1" noChangeAspect="1"/>
          </p:cNvPicPr>
          <p:nvPr>
            <p:ph idx="1"/>
          </p:nvPr>
        </p:nvPicPr>
        <p:blipFill>
          <a:blip r:embed="rId2"/>
          <a:stretch>
            <a:fillRect/>
          </a:stretch>
        </p:blipFill>
        <p:spPr>
          <a:xfrm>
            <a:off x="2834089" y="1825625"/>
            <a:ext cx="6523821" cy="4351338"/>
          </a:xfrm>
          <a:prstGeom prst="rect">
            <a:avLst/>
          </a:prstGeom>
        </p:spPr>
      </p:pic>
    </p:spTree>
    <p:extLst>
      <p:ext uri="{BB962C8B-B14F-4D97-AF65-F5344CB8AC3E}">
        <p14:creationId xmlns:p14="http://schemas.microsoft.com/office/powerpoint/2010/main" val="88785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75AB21-9D5E-33D9-13C1-B5A87FDBA155}"/>
              </a:ext>
            </a:extLst>
          </p:cNvPr>
          <p:cNvSpPr>
            <a:spLocks noGrp="1"/>
          </p:cNvSpPr>
          <p:nvPr>
            <p:ph type="title"/>
          </p:nvPr>
        </p:nvSpPr>
        <p:spPr/>
        <p:txBody>
          <a:bodyPr/>
          <a:lstStyle/>
          <a:p>
            <a:pPr algn="ctr"/>
            <a:r>
              <a:rPr lang="cs-CZ" dirty="0"/>
              <a:t>Theresa May </a:t>
            </a:r>
            <a:r>
              <a:rPr lang="cs-CZ" dirty="0" err="1"/>
              <a:t>speech</a:t>
            </a:r>
            <a:endParaRPr lang="cs-CZ" dirty="0"/>
          </a:p>
        </p:txBody>
      </p:sp>
      <p:sp>
        <p:nvSpPr>
          <p:cNvPr id="3" name="Zástupný obsah 2">
            <a:extLst>
              <a:ext uri="{FF2B5EF4-FFF2-40B4-BE49-F238E27FC236}">
                <a16:creationId xmlns:a16="http://schemas.microsoft.com/office/drawing/2014/main" id="{B00B26C4-4281-256F-FBC0-337006C37C9B}"/>
              </a:ext>
            </a:extLst>
          </p:cNvPr>
          <p:cNvSpPr>
            <a:spLocks noGrp="1"/>
          </p:cNvSpPr>
          <p:nvPr>
            <p:ph idx="1"/>
          </p:nvPr>
        </p:nvSpPr>
        <p:spPr/>
        <p:txBody>
          <a:bodyPr/>
          <a:lstStyle/>
          <a:p>
            <a:r>
              <a:rPr lang="cs-CZ" dirty="0">
                <a:hlinkClick r:id="rId2"/>
              </a:rPr>
              <a:t>https://www.youtube.com/watch?v=EIt_qW4ebZQ</a:t>
            </a:r>
            <a:endParaRPr lang="cs-CZ" dirty="0"/>
          </a:p>
          <a:p>
            <a:endParaRPr lang="cs-CZ" dirty="0"/>
          </a:p>
        </p:txBody>
      </p:sp>
    </p:spTree>
    <p:extLst>
      <p:ext uri="{BB962C8B-B14F-4D97-AF65-F5344CB8AC3E}">
        <p14:creationId xmlns:p14="http://schemas.microsoft.com/office/powerpoint/2010/main" val="185018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93CFA2-18C0-C148-819A-FF646CB4458C}"/>
              </a:ext>
            </a:extLst>
          </p:cNvPr>
          <p:cNvSpPr>
            <a:spLocks noGrp="1"/>
          </p:cNvSpPr>
          <p:nvPr>
            <p:ph type="title"/>
          </p:nvPr>
        </p:nvSpPr>
        <p:spPr/>
        <p:txBody>
          <a:bodyPr/>
          <a:lstStyle/>
          <a:p>
            <a:pPr algn="ctr"/>
            <a:r>
              <a:rPr lang="en-GB" dirty="0"/>
              <a:t>General election  Boris Johnson</a:t>
            </a:r>
          </a:p>
        </p:txBody>
      </p:sp>
      <p:sp>
        <p:nvSpPr>
          <p:cNvPr id="3" name="Zástupný symbol pro obsah 2">
            <a:extLst>
              <a:ext uri="{FF2B5EF4-FFF2-40B4-BE49-F238E27FC236}">
                <a16:creationId xmlns:a16="http://schemas.microsoft.com/office/drawing/2014/main" id="{F241C340-19A1-6741-8147-F7C53C136688}"/>
              </a:ext>
            </a:extLst>
          </p:cNvPr>
          <p:cNvSpPr>
            <a:spLocks noGrp="1"/>
          </p:cNvSpPr>
          <p:nvPr>
            <p:ph idx="1"/>
          </p:nvPr>
        </p:nvSpPr>
        <p:spPr/>
        <p:txBody>
          <a:bodyPr/>
          <a:lstStyle/>
          <a:p>
            <a:r>
              <a:rPr lang="en-GB" dirty="0"/>
              <a:t>Boris Johnson addresses the nation after historic win</a:t>
            </a:r>
          </a:p>
          <a:p>
            <a:endParaRPr lang="en-GB" dirty="0">
              <a:hlinkClick r:id="rId2"/>
            </a:endParaRPr>
          </a:p>
          <a:p>
            <a:r>
              <a:rPr lang="en-GB" dirty="0">
                <a:hlinkClick r:id="rId2"/>
              </a:rPr>
              <a:t>https://www.youtube.com/watch?v=g4OZAdaE5XM</a:t>
            </a:r>
            <a:endParaRPr lang="en-GB" dirty="0"/>
          </a:p>
          <a:p>
            <a:pPr marL="0" indent="0">
              <a:buNone/>
            </a:pPr>
            <a:endParaRPr lang="cs-CZ" dirty="0"/>
          </a:p>
        </p:txBody>
      </p:sp>
    </p:spTree>
    <p:extLst>
      <p:ext uri="{BB962C8B-B14F-4D97-AF65-F5344CB8AC3E}">
        <p14:creationId xmlns:p14="http://schemas.microsoft.com/office/powerpoint/2010/main" val="798068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AA5B3-7445-F343-8078-E082E4980EA9}"/>
              </a:ext>
            </a:extLst>
          </p:cNvPr>
          <p:cNvSpPr>
            <a:spLocks noGrp="1"/>
          </p:cNvSpPr>
          <p:nvPr>
            <p:ph type="title"/>
          </p:nvPr>
        </p:nvSpPr>
        <p:spPr/>
        <p:txBody>
          <a:bodyPr/>
          <a:lstStyle/>
          <a:p>
            <a:pPr algn="ctr"/>
            <a:r>
              <a:rPr lang="cs-CZ"/>
              <a:t>Boris Johnson PM 2017 end 2019</a:t>
            </a:r>
          </a:p>
        </p:txBody>
      </p:sp>
      <p:pic>
        <p:nvPicPr>
          <p:cNvPr id="5" name="Zástupný symbol pro obsah 4">
            <a:extLst>
              <a:ext uri="{FF2B5EF4-FFF2-40B4-BE49-F238E27FC236}">
                <a16:creationId xmlns:a16="http://schemas.microsoft.com/office/drawing/2014/main" id="{C1098047-B3C4-3D4F-9828-7F8A48FFFFA7}"/>
              </a:ext>
            </a:extLst>
          </p:cNvPr>
          <p:cNvPicPr>
            <a:picLocks noGrp="1" noChangeAspect="1"/>
          </p:cNvPicPr>
          <p:nvPr>
            <p:ph idx="1"/>
          </p:nvPr>
        </p:nvPicPr>
        <p:blipFill>
          <a:blip r:embed="rId2"/>
          <a:stretch>
            <a:fillRect/>
          </a:stretch>
        </p:blipFill>
        <p:spPr>
          <a:xfrm>
            <a:off x="4548696" y="1825625"/>
            <a:ext cx="3094607" cy="4351338"/>
          </a:xfrm>
          <a:prstGeom prst="rect">
            <a:avLst/>
          </a:prstGeom>
        </p:spPr>
      </p:pic>
    </p:spTree>
    <p:extLst>
      <p:ext uri="{BB962C8B-B14F-4D97-AF65-F5344CB8AC3E}">
        <p14:creationId xmlns:p14="http://schemas.microsoft.com/office/powerpoint/2010/main" val="155763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249698A-83A5-5BCC-C740-8CAA5E3269A5}"/>
              </a:ext>
            </a:extLst>
          </p:cNvPr>
          <p:cNvSpPr>
            <a:spLocks noGrp="1"/>
          </p:cNvSpPr>
          <p:nvPr>
            <p:ph type="title"/>
          </p:nvPr>
        </p:nvSpPr>
        <p:spPr>
          <a:xfrm>
            <a:off x="1043631" y="809898"/>
            <a:ext cx="9942716" cy="1554480"/>
          </a:xfrm>
        </p:spPr>
        <p:txBody>
          <a:bodyPr anchor="ctr">
            <a:normAutofit/>
          </a:bodyPr>
          <a:lstStyle/>
          <a:p>
            <a:r>
              <a:rPr lang="en-GB" sz="4800" noProof="1"/>
              <a:t>Boris Johnson – elections 2017</a:t>
            </a:r>
          </a:p>
        </p:txBody>
      </p:sp>
      <p:sp>
        <p:nvSpPr>
          <p:cNvPr id="3" name="Zástupný obsah 2">
            <a:extLst>
              <a:ext uri="{FF2B5EF4-FFF2-40B4-BE49-F238E27FC236}">
                <a16:creationId xmlns:a16="http://schemas.microsoft.com/office/drawing/2014/main" id="{0B87E88C-AF7E-A7F5-70B1-06EA369BAB37}"/>
              </a:ext>
            </a:extLst>
          </p:cNvPr>
          <p:cNvSpPr>
            <a:spLocks noGrp="1"/>
          </p:cNvSpPr>
          <p:nvPr>
            <p:ph idx="1"/>
          </p:nvPr>
        </p:nvSpPr>
        <p:spPr>
          <a:xfrm>
            <a:off x="1045028" y="3017522"/>
            <a:ext cx="9941319" cy="3124658"/>
          </a:xfrm>
        </p:spPr>
        <p:txBody>
          <a:bodyPr anchor="ctr">
            <a:normAutofit/>
          </a:bodyPr>
          <a:lstStyle/>
          <a:p>
            <a:pPr marL="0" indent="0">
              <a:buNone/>
            </a:pPr>
            <a:r>
              <a:rPr lang="en-GB" sz="2400" noProof="1"/>
              <a:t>Johnson reframed the election as a single-issue referendum on closure.</a:t>
            </a:r>
          </a:p>
          <a:p>
            <a:pPr marL="514350" indent="-514350">
              <a:buFont typeface="+mj-lt"/>
              <a:buAutoNum type="arabicPeriod"/>
            </a:pPr>
            <a:r>
              <a:rPr lang="en-GB" sz="2400" noProof="1"/>
              <a:t>Clear slogan.</a:t>
            </a:r>
          </a:p>
          <a:p>
            <a:pPr marL="514350" indent="-514350">
              <a:buFont typeface="+mj-lt"/>
              <a:buAutoNum type="arabicPeriod"/>
            </a:pPr>
            <a:r>
              <a:rPr lang="en-GB" sz="2400" noProof="1"/>
              <a:t>Clear enemy: parliamentary deadlock.</a:t>
            </a:r>
          </a:p>
          <a:p>
            <a:pPr marL="514350" indent="-514350">
              <a:buFont typeface="+mj-lt"/>
              <a:buAutoNum type="arabicPeriod"/>
            </a:pPr>
            <a:r>
              <a:rPr lang="en-GB" sz="2400" noProof="1"/>
              <a:t>Clear promise: pass the deal quickly.</a:t>
            </a:r>
          </a:p>
          <a:p>
            <a:endParaRPr lang="cs-CZ"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192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4835496-2094-7E4E-A7FF-DA23F6D4C329}"/>
              </a:ext>
            </a:extLst>
          </p:cNvPr>
          <p:cNvSpPr>
            <a:spLocks noGrp="1"/>
          </p:cNvSpPr>
          <p:nvPr>
            <p:ph type="title"/>
          </p:nvPr>
        </p:nvSpPr>
        <p:spPr>
          <a:xfrm>
            <a:off x="1043631" y="809898"/>
            <a:ext cx="9942716" cy="1554480"/>
          </a:xfrm>
        </p:spPr>
        <p:txBody>
          <a:bodyPr anchor="ctr">
            <a:normAutofit/>
          </a:bodyPr>
          <a:lstStyle/>
          <a:p>
            <a:r>
              <a:rPr lang="en-GB" sz="4800"/>
              <a:t>What happens next</a:t>
            </a:r>
          </a:p>
        </p:txBody>
      </p:sp>
      <p:sp>
        <p:nvSpPr>
          <p:cNvPr id="3" name="Zástupný symbol pro obsah 2">
            <a:extLst>
              <a:ext uri="{FF2B5EF4-FFF2-40B4-BE49-F238E27FC236}">
                <a16:creationId xmlns:a16="http://schemas.microsoft.com/office/drawing/2014/main" id="{4D79CF70-AD09-CA47-B963-EAC96AC74DC3}"/>
              </a:ext>
            </a:extLst>
          </p:cNvPr>
          <p:cNvSpPr>
            <a:spLocks noGrp="1"/>
          </p:cNvSpPr>
          <p:nvPr>
            <p:ph idx="1"/>
          </p:nvPr>
        </p:nvSpPr>
        <p:spPr>
          <a:xfrm>
            <a:off x="1045028" y="3017522"/>
            <a:ext cx="9941319" cy="3124658"/>
          </a:xfrm>
        </p:spPr>
        <p:txBody>
          <a:bodyPr anchor="ctr">
            <a:normAutofit/>
          </a:bodyPr>
          <a:lstStyle/>
          <a:p>
            <a:r>
              <a:rPr lang="en-GB" sz="2400"/>
              <a:t>Under the EU treaties, the EC cannot propose a negotiating mandate until after the UK has ceased to be an EU member state.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418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562F15D-75B5-B649-B88E-A083A5ABD9AE}"/>
              </a:ext>
            </a:extLst>
          </p:cNvPr>
          <p:cNvSpPr>
            <a:spLocks noGrp="1"/>
          </p:cNvSpPr>
          <p:nvPr>
            <p:ph type="title"/>
          </p:nvPr>
        </p:nvSpPr>
        <p:spPr>
          <a:xfrm>
            <a:off x="1043631" y="809898"/>
            <a:ext cx="9942716" cy="1554480"/>
          </a:xfrm>
        </p:spPr>
        <p:txBody>
          <a:bodyPr anchor="ctr">
            <a:normAutofit/>
          </a:bodyPr>
          <a:lstStyle/>
          <a:p>
            <a:r>
              <a:rPr lang="en-GB" sz="4800"/>
              <a:t>Brexit Day</a:t>
            </a:r>
          </a:p>
        </p:txBody>
      </p:sp>
      <p:sp>
        <p:nvSpPr>
          <p:cNvPr id="3" name="Zástupný symbol pro obsah 2">
            <a:extLst>
              <a:ext uri="{FF2B5EF4-FFF2-40B4-BE49-F238E27FC236}">
                <a16:creationId xmlns:a16="http://schemas.microsoft.com/office/drawing/2014/main" id="{245C1216-103B-D641-B006-0CCEE13A7CC5}"/>
              </a:ext>
            </a:extLst>
          </p:cNvPr>
          <p:cNvSpPr>
            <a:spLocks noGrp="1"/>
          </p:cNvSpPr>
          <p:nvPr>
            <p:ph idx="1"/>
          </p:nvPr>
        </p:nvSpPr>
        <p:spPr>
          <a:xfrm>
            <a:off x="1045028" y="3017522"/>
            <a:ext cx="9941319" cy="3124658"/>
          </a:xfrm>
        </p:spPr>
        <p:txBody>
          <a:bodyPr anchor="ctr">
            <a:normAutofit/>
          </a:bodyPr>
          <a:lstStyle/>
          <a:p>
            <a:r>
              <a:rPr lang="en-GB" sz="2400" b="1"/>
              <a:t>January 31st, 2020</a:t>
            </a:r>
            <a:r>
              <a:rPr lang="en-GB" sz="2400"/>
              <a:t> - Brexit Day. The UK exits and a transition period begins, which currently runs until December 31st, 2020. </a:t>
            </a:r>
          </a:p>
          <a:p>
            <a:r>
              <a:rPr lang="en-GB" sz="2400"/>
              <a:t>All UK citizens who do not have dual nationality lose their EU citizenship on this day and will also lose the right to vote or stand for office in EU countries.</a:t>
            </a:r>
          </a:p>
          <a:p>
            <a:pPr marL="0" indent="0">
              <a:buNone/>
            </a:pPr>
            <a:endParaRPr lang="cs-CZ"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86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31D459F-9F17-3D44-86FB-37B4A881F84D}"/>
              </a:ext>
            </a:extLst>
          </p:cNvPr>
          <p:cNvSpPr>
            <a:spLocks noGrp="1"/>
          </p:cNvSpPr>
          <p:nvPr>
            <p:ph type="title"/>
          </p:nvPr>
        </p:nvSpPr>
        <p:spPr>
          <a:xfrm>
            <a:off x="1043631" y="809898"/>
            <a:ext cx="9942716" cy="1554480"/>
          </a:xfrm>
        </p:spPr>
        <p:txBody>
          <a:bodyPr anchor="ctr">
            <a:normAutofit/>
          </a:bodyPr>
          <a:lstStyle/>
          <a:p>
            <a:r>
              <a:rPr lang="en-GB" sz="4800"/>
              <a:t>Extension</a:t>
            </a:r>
          </a:p>
        </p:txBody>
      </p:sp>
      <p:sp>
        <p:nvSpPr>
          <p:cNvPr id="3" name="Zástupný symbol pro obsah 2">
            <a:extLst>
              <a:ext uri="{FF2B5EF4-FFF2-40B4-BE49-F238E27FC236}">
                <a16:creationId xmlns:a16="http://schemas.microsoft.com/office/drawing/2014/main" id="{156EAEEE-0F04-084E-94CC-99C4B8355D5F}"/>
              </a:ext>
            </a:extLst>
          </p:cNvPr>
          <p:cNvSpPr>
            <a:spLocks noGrp="1"/>
          </p:cNvSpPr>
          <p:nvPr>
            <p:ph idx="1"/>
          </p:nvPr>
        </p:nvSpPr>
        <p:spPr>
          <a:xfrm>
            <a:off x="1045028" y="3017522"/>
            <a:ext cx="9941319" cy="3124658"/>
          </a:xfrm>
        </p:spPr>
        <p:txBody>
          <a:bodyPr anchor="ctr">
            <a:normAutofit/>
          </a:bodyPr>
          <a:lstStyle/>
          <a:p>
            <a:r>
              <a:rPr lang="en-GB" sz="2400" b="1"/>
              <a:t>June 30th</a:t>
            </a:r>
            <a:r>
              <a:rPr lang="en-GB" sz="2400"/>
              <a:t> - the deadline for any extension to the transition period to be agreed between the UK and the EU. </a:t>
            </a:r>
          </a:p>
          <a:p>
            <a:r>
              <a:rPr lang="en-GB" sz="2400"/>
              <a:t>The transition period can only be extended up to a maximum of two years, so until December 31st 2022 at the absolute latest.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04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4E6799-AB36-8E4B-B008-A9A92FA06DC2}"/>
              </a:ext>
            </a:extLst>
          </p:cNvPr>
          <p:cNvSpPr>
            <a:spLocks noGrp="1"/>
          </p:cNvSpPr>
          <p:nvPr>
            <p:ph type="title"/>
          </p:nvPr>
        </p:nvSpPr>
        <p:spPr/>
        <p:txBody>
          <a:bodyPr/>
          <a:lstStyle/>
          <a:p>
            <a:pPr algn="ctr"/>
            <a:r>
              <a:rPr lang="cs-CZ" dirty="0"/>
              <a:t>David </a:t>
            </a:r>
            <a:r>
              <a:rPr lang="cs-CZ" dirty="0" err="1"/>
              <a:t>Cameron</a:t>
            </a:r>
            <a:r>
              <a:rPr lang="cs-CZ" dirty="0"/>
              <a:t>  PM 2010 end 2015</a:t>
            </a:r>
          </a:p>
        </p:txBody>
      </p:sp>
      <p:pic>
        <p:nvPicPr>
          <p:cNvPr id="4" name="Zástupný symbol pro obsah 3">
            <a:extLst>
              <a:ext uri="{FF2B5EF4-FFF2-40B4-BE49-F238E27FC236}">
                <a16:creationId xmlns:a16="http://schemas.microsoft.com/office/drawing/2014/main" id="{56EE40B0-A208-484B-A9CB-E12B6E864657}"/>
              </a:ext>
            </a:extLst>
          </p:cNvPr>
          <p:cNvPicPr>
            <a:picLocks noGrp="1" noChangeAspect="1"/>
          </p:cNvPicPr>
          <p:nvPr>
            <p:ph idx="1"/>
          </p:nvPr>
        </p:nvPicPr>
        <p:blipFill>
          <a:blip r:embed="rId2"/>
          <a:stretch>
            <a:fillRect/>
          </a:stretch>
        </p:blipFill>
        <p:spPr>
          <a:xfrm>
            <a:off x="4398617" y="2230507"/>
            <a:ext cx="2540000" cy="3390900"/>
          </a:xfrm>
          <a:prstGeom prst="rect">
            <a:avLst/>
          </a:prstGeom>
        </p:spPr>
      </p:pic>
      <p:sp>
        <p:nvSpPr>
          <p:cNvPr id="5" name="TextovéPole 4">
            <a:extLst>
              <a:ext uri="{FF2B5EF4-FFF2-40B4-BE49-F238E27FC236}">
                <a16:creationId xmlns:a16="http://schemas.microsoft.com/office/drawing/2014/main" id="{7CF89B09-61E9-DF42-8058-C68306904EAF}"/>
              </a:ext>
            </a:extLst>
          </p:cNvPr>
          <p:cNvSpPr txBox="1"/>
          <p:nvPr/>
        </p:nvSpPr>
        <p:spPr>
          <a:xfrm>
            <a:off x="8160026" y="3925957"/>
            <a:ext cx="184731" cy="369332"/>
          </a:xfrm>
          <a:prstGeom prst="rect">
            <a:avLst/>
          </a:prstGeom>
          <a:noFill/>
        </p:spPr>
        <p:txBody>
          <a:bodyPr wrap="none" rtlCol="0">
            <a:spAutoFit/>
          </a:bodyPr>
          <a:lstStyle/>
          <a:p>
            <a:endParaRPr lang="cs-CZ"/>
          </a:p>
        </p:txBody>
      </p:sp>
    </p:spTree>
    <p:extLst>
      <p:ext uri="{BB962C8B-B14F-4D97-AF65-F5344CB8AC3E}">
        <p14:creationId xmlns:p14="http://schemas.microsoft.com/office/powerpoint/2010/main" val="401426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747C82E-D695-CE4F-BA5A-5791665BE9AA}"/>
              </a:ext>
            </a:extLst>
          </p:cNvPr>
          <p:cNvSpPr>
            <a:spLocks noGrp="1"/>
          </p:cNvSpPr>
          <p:nvPr>
            <p:ph type="title"/>
          </p:nvPr>
        </p:nvSpPr>
        <p:spPr>
          <a:xfrm>
            <a:off x="1043631" y="809898"/>
            <a:ext cx="9942716" cy="1554480"/>
          </a:xfrm>
        </p:spPr>
        <p:txBody>
          <a:bodyPr anchor="ctr">
            <a:normAutofit/>
          </a:bodyPr>
          <a:lstStyle/>
          <a:p>
            <a:r>
              <a:rPr lang="en-GB" sz="4800"/>
              <a:t>The End of Negotiation</a:t>
            </a:r>
          </a:p>
        </p:txBody>
      </p:sp>
      <p:sp>
        <p:nvSpPr>
          <p:cNvPr id="3" name="Zástupný symbol pro obsah 2">
            <a:extLst>
              <a:ext uri="{FF2B5EF4-FFF2-40B4-BE49-F238E27FC236}">
                <a16:creationId xmlns:a16="http://schemas.microsoft.com/office/drawing/2014/main" id="{7C1362B4-2033-6F47-BE09-BAFD672753C0}"/>
              </a:ext>
            </a:extLst>
          </p:cNvPr>
          <p:cNvSpPr>
            <a:spLocks noGrp="1"/>
          </p:cNvSpPr>
          <p:nvPr>
            <p:ph idx="1"/>
          </p:nvPr>
        </p:nvSpPr>
        <p:spPr>
          <a:xfrm>
            <a:off x="1045028" y="3017522"/>
            <a:ext cx="9941319" cy="3124658"/>
          </a:xfrm>
        </p:spPr>
        <p:txBody>
          <a:bodyPr anchor="ctr">
            <a:normAutofit/>
          </a:bodyPr>
          <a:lstStyle/>
          <a:p>
            <a:pPr marL="0" indent="0">
              <a:buNone/>
            </a:pPr>
            <a:r>
              <a:rPr lang="en-GB" sz="2400" b="1"/>
              <a:t>November 26th</a:t>
            </a:r>
            <a:r>
              <a:rPr lang="en-GB" sz="2400"/>
              <a:t> - this is the date that EU experts say a trade deal will need to be actually agreed by, in order to leave time for it to be formally presented to the European Parliament and ratified in time for the December 31st deadline.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430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93F3963-D884-0241-A339-64515CC3A6F9}"/>
              </a:ext>
            </a:extLst>
          </p:cNvPr>
          <p:cNvSpPr>
            <a:spLocks noGrp="1"/>
          </p:cNvSpPr>
          <p:nvPr>
            <p:ph type="title"/>
          </p:nvPr>
        </p:nvSpPr>
        <p:spPr>
          <a:xfrm>
            <a:off x="1043631" y="809898"/>
            <a:ext cx="9942716" cy="1554480"/>
          </a:xfrm>
        </p:spPr>
        <p:txBody>
          <a:bodyPr anchor="ctr">
            <a:normAutofit/>
          </a:bodyPr>
          <a:lstStyle/>
          <a:p>
            <a:r>
              <a:rPr lang="en-GB" sz="4800"/>
              <a:t>Withdrawal Agreement</a:t>
            </a:r>
          </a:p>
        </p:txBody>
      </p:sp>
      <p:sp>
        <p:nvSpPr>
          <p:cNvPr id="3" name="Zástupný symbol pro obsah 2">
            <a:extLst>
              <a:ext uri="{FF2B5EF4-FFF2-40B4-BE49-F238E27FC236}">
                <a16:creationId xmlns:a16="http://schemas.microsoft.com/office/drawing/2014/main" id="{842A4927-6E9C-9647-B604-396ED58CFD28}"/>
              </a:ext>
            </a:extLst>
          </p:cNvPr>
          <p:cNvSpPr>
            <a:spLocks noGrp="1"/>
          </p:cNvSpPr>
          <p:nvPr>
            <p:ph idx="1"/>
          </p:nvPr>
        </p:nvSpPr>
        <p:spPr>
          <a:xfrm>
            <a:off x="1045028" y="3017522"/>
            <a:ext cx="9941319" cy="3124658"/>
          </a:xfrm>
        </p:spPr>
        <p:txBody>
          <a:bodyPr anchor="ctr">
            <a:normAutofit/>
          </a:bodyPr>
          <a:lstStyle/>
          <a:p>
            <a:r>
              <a:rPr lang="en-GB" sz="2000"/>
              <a:t>The Withdrawal Agreement sets out the terms of the UK’s withdrawal from the EU and provides for a deal on citizens’ rights. </a:t>
            </a:r>
          </a:p>
          <a:p>
            <a:r>
              <a:rPr lang="en-GB" sz="2000"/>
              <a:t>It sets out a </a:t>
            </a:r>
            <a:r>
              <a:rPr lang="en-GB" sz="2000" b="1"/>
              <a:t>transition period </a:t>
            </a:r>
            <a:r>
              <a:rPr lang="en-GB" sz="2000"/>
              <a:t>which lasts until 31 December 2020. During this time you can continue to live, work and study in the EU broadly as you did before 31 January 2020.</a:t>
            </a:r>
          </a:p>
          <a:p>
            <a:r>
              <a:rPr lang="en-GB" sz="2000"/>
              <a:t>If you are resident in the EU member state at the end of the transition period, you will be covered by the </a:t>
            </a:r>
            <a:r>
              <a:rPr lang="en-GB" sz="2000" b="1"/>
              <a:t>Withdrawal Agreement</a:t>
            </a:r>
            <a:r>
              <a:rPr lang="en-GB" sz="2000"/>
              <a:t>, and citizen’s rights will be protected for as long as you remain resident in the member state.</a:t>
            </a:r>
          </a:p>
          <a:p>
            <a:r>
              <a:rPr lang="en-GB" sz="2000"/>
              <a:t>Any rights that are not covered by the Withdrawal Agreement will be the subject of future negotiations. Read this guidance page for more information.</a:t>
            </a:r>
          </a:p>
          <a:p>
            <a:endParaRPr lang="cs-CZ" sz="2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781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8CF65E7-349D-664E-B896-BA885741C3CB}"/>
              </a:ext>
            </a:extLst>
          </p:cNvPr>
          <p:cNvSpPr>
            <a:spLocks noGrp="1"/>
          </p:cNvSpPr>
          <p:nvPr>
            <p:ph type="title"/>
          </p:nvPr>
        </p:nvSpPr>
        <p:spPr>
          <a:xfrm>
            <a:off x="1043631" y="809898"/>
            <a:ext cx="9942716" cy="1554480"/>
          </a:xfrm>
        </p:spPr>
        <p:txBody>
          <a:bodyPr anchor="ctr">
            <a:normAutofit/>
          </a:bodyPr>
          <a:lstStyle/>
          <a:p>
            <a:r>
              <a:rPr lang="en-GB" sz="4800"/>
              <a:t>EU mandate the first block  </a:t>
            </a:r>
          </a:p>
        </p:txBody>
      </p:sp>
      <p:sp>
        <p:nvSpPr>
          <p:cNvPr id="3" name="Zástupný symbol pro obsah 2">
            <a:extLst>
              <a:ext uri="{FF2B5EF4-FFF2-40B4-BE49-F238E27FC236}">
                <a16:creationId xmlns:a16="http://schemas.microsoft.com/office/drawing/2014/main" id="{5EA9CA9D-FCC8-B049-8847-0FE44D3E4C97}"/>
              </a:ext>
            </a:extLst>
          </p:cNvPr>
          <p:cNvSpPr>
            <a:spLocks noGrp="1"/>
          </p:cNvSpPr>
          <p:nvPr>
            <p:ph idx="1"/>
          </p:nvPr>
        </p:nvSpPr>
        <p:spPr>
          <a:xfrm>
            <a:off x="1045028" y="3017522"/>
            <a:ext cx="9941319" cy="3124658"/>
          </a:xfrm>
        </p:spPr>
        <p:txBody>
          <a:bodyPr anchor="ctr">
            <a:normAutofit/>
          </a:bodyPr>
          <a:lstStyle/>
          <a:p>
            <a:r>
              <a:rPr lang="en-GB" sz="2400"/>
              <a:t>If there </a:t>
            </a:r>
            <a:r>
              <a:rPr lang="en-GB" sz="2400" b="1"/>
              <a:t>is no extension </a:t>
            </a:r>
            <a:r>
              <a:rPr lang="en-GB" sz="2400"/>
              <a:t>of the </a:t>
            </a:r>
            <a:r>
              <a:rPr lang="en-GB" sz="2400" b="1"/>
              <a:t>transition period </a:t>
            </a:r>
            <a:r>
              <a:rPr lang="en-GB" sz="2400"/>
              <a:t>the end of 2020 </a:t>
            </a:r>
            <a:r>
              <a:rPr lang="en-GB" sz="2400" b="1"/>
              <a:t>becomes a hard deadline </a:t>
            </a:r>
            <a:r>
              <a:rPr lang="en-GB" sz="2400"/>
              <a:t>for those parts of a new UK/EU relationship to be in place which will not fall away at the end of the year, either entirely or into other international frameworks, where relevant. </a:t>
            </a:r>
          </a:p>
          <a:p>
            <a:r>
              <a:rPr lang="en-GB" sz="2400"/>
              <a:t>The end of 2020 is also the deadline by which the commission should endeavour to adopt a decision on the adequacy of the UK’s data protection standards.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845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A58EC70-435D-9E41-8177-A0CFE8E1E86D}"/>
              </a:ext>
            </a:extLst>
          </p:cNvPr>
          <p:cNvSpPr>
            <a:spLocks noGrp="1"/>
          </p:cNvSpPr>
          <p:nvPr>
            <p:ph type="title"/>
          </p:nvPr>
        </p:nvSpPr>
        <p:spPr>
          <a:xfrm>
            <a:off x="1043631" y="809898"/>
            <a:ext cx="9942716" cy="1554480"/>
          </a:xfrm>
        </p:spPr>
        <p:txBody>
          <a:bodyPr anchor="ctr">
            <a:normAutofit/>
          </a:bodyPr>
          <a:lstStyle/>
          <a:p>
            <a:r>
              <a:rPr lang="en-GB" sz="4800"/>
              <a:t>The second block</a:t>
            </a:r>
          </a:p>
        </p:txBody>
      </p:sp>
      <p:sp>
        <p:nvSpPr>
          <p:cNvPr id="3" name="Zástupný symbol pro obsah 2">
            <a:extLst>
              <a:ext uri="{FF2B5EF4-FFF2-40B4-BE49-F238E27FC236}">
                <a16:creationId xmlns:a16="http://schemas.microsoft.com/office/drawing/2014/main" id="{14F3DFEB-A414-A849-8166-7D97CB75097F}"/>
              </a:ext>
            </a:extLst>
          </p:cNvPr>
          <p:cNvSpPr>
            <a:spLocks noGrp="1"/>
          </p:cNvSpPr>
          <p:nvPr>
            <p:ph idx="1"/>
          </p:nvPr>
        </p:nvSpPr>
        <p:spPr>
          <a:xfrm>
            <a:off x="1045028" y="3017522"/>
            <a:ext cx="9941319" cy="3124658"/>
          </a:xfrm>
        </p:spPr>
        <p:txBody>
          <a:bodyPr anchor="ctr">
            <a:normAutofit/>
          </a:bodyPr>
          <a:lstStyle/>
          <a:p>
            <a:r>
              <a:rPr lang="en-GB" sz="2400"/>
              <a:t>There is no definitive deadline for the second block – with political will, ratification time can be squeezed – but the process of agreement for a </a:t>
            </a:r>
            <a:r>
              <a:rPr lang="en-GB" sz="2400" b="1"/>
              <a:t>multinational, multi-institutional</a:t>
            </a:r>
            <a:r>
              <a:rPr lang="en-GB" sz="2400"/>
              <a:t>, multilingual bloc cannot be completed in a couple of weeks.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065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1FF77F2-84E7-5449-A619-9ABE46D935B1}"/>
              </a:ext>
            </a:extLst>
          </p:cNvPr>
          <p:cNvSpPr>
            <a:spLocks noGrp="1"/>
          </p:cNvSpPr>
          <p:nvPr>
            <p:ph type="title"/>
          </p:nvPr>
        </p:nvSpPr>
        <p:spPr>
          <a:xfrm>
            <a:off x="1043631" y="809898"/>
            <a:ext cx="9942716" cy="1554480"/>
          </a:xfrm>
        </p:spPr>
        <p:txBody>
          <a:bodyPr anchor="ctr">
            <a:normAutofit/>
          </a:bodyPr>
          <a:lstStyle/>
          <a:p>
            <a:r>
              <a:rPr lang="en-GB" sz="4800"/>
              <a:t>UK-EU land border</a:t>
            </a:r>
          </a:p>
        </p:txBody>
      </p:sp>
      <p:sp>
        <p:nvSpPr>
          <p:cNvPr id="3" name="Zástupný symbol pro obsah 2">
            <a:extLst>
              <a:ext uri="{FF2B5EF4-FFF2-40B4-BE49-F238E27FC236}">
                <a16:creationId xmlns:a16="http://schemas.microsoft.com/office/drawing/2014/main" id="{1B6D3D45-ADF0-9641-B904-EB7F6C72607D}"/>
              </a:ext>
            </a:extLst>
          </p:cNvPr>
          <p:cNvSpPr>
            <a:spLocks noGrp="1"/>
          </p:cNvSpPr>
          <p:nvPr>
            <p:ph idx="1"/>
          </p:nvPr>
        </p:nvSpPr>
        <p:spPr>
          <a:xfrm>
            <a:off x="1045028" y="3017522"/>
            <a:ext cx="9941319" cy="3124658"/>
          </a:xfrm>
        </p:spPr>
        <p:txBody>
          <a:bodyPr anchor="ctr">
            <a:normAutofit/>
          </a:bodyPr>
          <a:lstStyle/>
          <a:p>
            <a:r>
              <a:rPr lang="en-GB" sz="2000"/>
              <a:t>The potential impact on the border between Northern Ireland and the Republic of Ireland has been a contentious issue. </a:t>
            </a:r>
          </a:p>
          <a:p>
            <a:r>
              <a:rPr lang="en-GB" sz="2000"/>
              <a:t>Since 2005, the border has been essentially invisible. After Brexit, it will be the only UK–EU land border.</a:t>
            </a:r>
          </a:p>
          <a:p>
            <a:r>
              <a:rPr lang="en-GB" sz="2000"/>
              <a:t>All involved parties agree a hard border should be avoided, as it might compromise the Good Friday Agreement that ended the Northern Ireland conflict. To forestall this, the EU proposed a "backstop agreement" (the Northern Ireland Protocol) that would have kept the UK in the Customs Union and kept Northern Ireland in some aspects of the Single Market also, until a lasting solution was found. The backstop was part of the withdrawal agreement, but was replaced in the revised agreement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046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390D4E-7906-0643-B414-45D2AC5CD30A}"/>
              </a:ext>
            </a:extLst>
          </p:cNvPr>
          <p:cNvSpPr>
            <a:spLocks noGrp="1"/>
          </p:cNvSpPr>
          <p:nvPr>
            <p:ph type="title"/>
          </p:nvPr>
        </p:nvSpPr>
        <p:spPr/>
        <p:txBody>
          <a:bodyPr>
            <a:normAutofit/>
          </a:bodyPr>
          <a:lstStyle/>
          <a:p>
            <a:pPr algn="ctr"/>
            <a:r>
              <a:rPr lang="en-GB"/>
              <a:t>The Belfast Agreement, also known as the Good Friday Agreement</a:t>
            </a:r>
            <a:endParaRPr lang="en-GB" dirty="0"/>
          </a:p>
        </p:txBody>
      </p:sp>
      <p:sp>
        <p:nvSpPr>
          <p:cNvPr id="3" name="Zástupný symbol pro obsah 2">
            <a:extLst>
              <a:ext uri="{FF2B5EF4-FFF2-40B4-BE49-F238E27FC236}">
                <a16:creationId xmlns:a16="http://schemas.microsoft.com/office/drawing/2014/main" id="{06B819FA-3F81-DE4C-8AD9-DF51522827DD}"/>
              </a:ext>
            </a:extLst>
          </p:cNvPr>
          <p:cNvSpPr>
            <a:spLocks noGrp="1"/>
          </p:cNvSpPr>
          <p:nvPr>
            <p:ph idx="1"/>
          </p:nvPr>
        </p:nvSpPr>
        <p:spPr/>
        <p:txBody>
          <a:bodyPr>
            <a:normAutofit fontScale="92500" lnSpcReduction="10000"/>
          </a:bodyPr>
          <a:lstStyle/>
          <a:p>
            <a:r>
              <a:rPr lang="en-GB"/>
              <a:t>The </a:t>
            </a:r>
            <a:r>
              <a:rPr lang="en-GB" b="1"/>
              <a:t>Belfast Agreement</a:t>
            </a:r>
            <a:r>
              <a:rPr lang="en-GB"/>
              <a:t>, also known as the Good Friday Agreement, was reached in multi-party negotiations and signed on 10 April 1998.</a:t>
            </a:r>
          </a:p>
          <a:p>
            <a:r>
              <a:rPr lang="en-GB"/>
              <a:t>On the constitutional question of whether Northern Ireland should remain in the UK or become part of a united Ireland, </a:t>
            </a:r>
            <a:r>
              <a:rPr lang="en-GB" b="1"/>
              <a:t>it was agreed that there would be no change without the consent of the majority</a:t>
            </a:r>
            <a:r>
              <a:rPr lang="en-GB"/>
              <a:t>. This is called the 'principle of consent’. </a:t>
            </a:r>
          </a:p>
          <a:p>
            <a:r>
              <a:rPr lang="en-GB"/>
              <a:t>Agreement recognises the legitimacy of whatever choice is freely exercised by a majority of the people of Northern Ireland with regard to its status, whether they prefer to continue to support the Union with Great Britain or a sovereign united Ireland.</a:t>
            </a:r>
          </a:p>
          <a:p>
            <a:r>
              <a:rPr lang="en-GB"/>
              <a:t>Majority opinion in the future could be </a:t>
            </a:r>
            <a:r>
              <a:rPr lang="en-GB" b="1"/>
              <a:t>tested by referendum</a:t>
            </a:r>
            <a:r>
              <a:rPr lang="en-GB"/>
              <a:t>.</a:t>
            </a:r>
          </a:p>
          <a:p>
            <a:endParaRPr lang="en-GB" dirty="0"/>
          </a:p>
        </p:txBody>
      </p:sp>
    </p:spTree>
    <p:extLst>
      <p:ext uri="{BB962C8B-B14F-4D97-AF65-F5344CB8AC3E}">
        <p14:creationId xmlns:p14="http://schemas.microsoft.com/office/powerpoint/2010/main" val="1926878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9547C-05BD-3647-B01A-5EBADD0682F9}"/>
              </a:ext>
            </a:extLst>
          </p:cNvPr>
          <p:cNvSpPr>
            <a:spLocks noGrp="1"/>
          </p:cNvSpPr>
          <p:nvPr>
            <p:ph type="title"/>
          </p:nvPr>
        </p:nvSpPr>
        <p:spPr/>
        <p:txBody>
          <a:bodyPr/>
          <a:lstStyle/>
          <a:p>
            <a:pPr algn="ctr"/>
            <a:r>
              <a:rPr lang="en-GB"/>
              <a:t>Border controls</a:t>
            </a:r>
            <a:endParaRPr lang="en-GB" dirty="0"/>
          </a:p>
        </p:txBody>
      </p:sp>
      <p:sp>
        <p:nvSpPr>
          <p:cNvPr id="3" name="Zástupný symbol pro obsah 2">
            <a:extLst>
              <a:ext uri="{FF2B5EF4-FFF2-40B4-BE49-F238E27FC236}">
                <a16:creationId xmlns:a16="http://schemas.microsoft.com/office/drawing/2014/main" id="{5F61DD72-D270-6D4F-9A83-F50E07AA296A}"/>
              </a:ext>
            </a:extLst>
          </p:cNvPr>
          <p:cNvSpPr>
            <a:spLocks noGrp="1"/>
          </p:cNvSpPr>
          <p:nvPr>
            <p:ph idx="1"/>
          </p:nvPr>
        </p:nvSpPr>
        <p:spPr/>
        <p:txBody>
          <a:bodyPr>
            <a:normAutofit fontScale="92500" lnSpcReduction="10000"/>
          </a:bodyPr>
          <a:lstStyle/>
          <a:p>
            <a:pPr marL="0" indent="0">
              <a:buNone/>
            </a:pPr>
            <a:r>
              <a:rPr lang="en-GB"/>
              <a:t>UK has confirmed plans to introduce import controls on EU goods at the border after the transition period ends on 31 December 2020.</a:t>
            </a:r>
          </a:p>
          <a:p>
            <a:pPr marL="0" indent="0">
              <a:buNone/>
            </a:pPr>
            <a:r>
              <a:rPr lang="en-GB"/>
              <a:t>UK reasons for implementing import controls:</a:t>
            </a:r>
          </a:p>
          <a:p>
            <a:pPr marL="514350" indent="-514350">
              <a:buFont typeface="+mj-lt"/>
              <a:buAutoNum type="arabicPeriod"/>
            </a:pPr>
            <a:r>
              <a:rPr lang="en-GB"/>
              <a:t>to keep our borders safe and secure so we know </a:t>
            </a:r>
            <a:r>
              <a:rPr lang="en-GB" b="1"/>
              <a:t>who’s coming </a:t>
            </a:r>
            <a:r>
              <a:rPr lang="en-GB"/>
              <a:t>in and how often, what they are bringing in, and </a:t>
            </a:r>
            <a:r>
              <a:rPr lang="en-GB" b="1"/>
              <a:t>why</a:t>
            </a:r>
          </a:p>
          <a:p>
            <a:pPr marL="514350" indent="-514350">
              <a:buFont typeface="+mj-lt"/>
              <a:buAutoNum type="arabicPeriod"/>
            </a:pPr>
            <a:r>
              <a:rPr lang="en-GB"/>
              <a:t>to ensure we treat all partners equally as we begin to negotiate our own </a:t>
            </a:r>
            <a:r>
              <a:rPr lang="en-GB" b="1"/>
              <a:t>trading arrangements </a:t>
            </a:r>
            <a:r>
              <a:rPr lang="en-GB"/>
              <a:t>with countries around the world</a:t>
            </a:r>
          </a:p>
          <a:p>
            <a:pPr marL="514350" indent="-514350">
              <a:buFont typeface="+mj-lt"/>
              <a:buAutoNum type="arabicPeriod"/>
            </a:pPr>
            <a:r>
              <a:rPr lang="en-GB"/>
              <a:t>to </a:t>
            </a:r>
            <a:r>
              <a:rPr lang="en-GB" b="1"/>
              <a:t>collect the right customs</a:t>
            </a:r>
            <a:r>
              <a:rPr lang="en-GB"/>
              <a:t>, VAT and excise duties</a:t>
            </a:r>
          </a:p>
          <a:p>
            <a:pPr marL="514350" indent="-514350">
              <a:buFont typeface="+mj-lt"/>
              <a:buAutoNum type="arabicPeriod"/>
            </a:pPr>
            <a:r>
              <a:rPr lang="en-GB"/>
              <a:t>the EU has said it will enforce checks on our goods entering the Eurozone. We will likewise enforce our own rules for goods entering the UK</a:t>
            </a:r>
          </a:p>
          <a:p>
            <a:endParaRPr lang="en-GB" dirty="0"/>
          </a:p>
        </p:txBody>
      </p:sp>
    </p:spTree>
    <p:extLst>
      <p:ext uri="{BB962C8B-B14F-4D97-AF65-F5344CB8AC3E}">
        <p14:creationId xmlns:p14="http://schemas.microsoft.com/office/powerpoint/2010/main" val="350628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BFB37-A5E6-244D-AD97-617002A2D7CC}"/>
              </a:ext>
            </a:extLst>
          </p:cNvPr>
          <p:cNvSpPr>
            <a:spLocks noGrp="1"/>
          </p:cNvSpPr>
          <p:nvPr>
            <p:ph type="title"/>
          </p:nvPr>
        </p:nvSpPr>
        <p:spPr/>
        <p:txBody>
          <a:bodyPr/>
          <a:lstStyle/>
          <a:p>
            <a:pPr algn="ctr"/>
            <a:r>
              <a:rPr lang="cs-CZ" err="1"/>
              <a:t>Letter</a:t>
            </a:r>
            <a:r>
              <a:rPr lang="cs-CZ"/>
              <a:t> David </a:t>
            </a:r>
            <a:r>
              <a:rPr lang="cs-CZ" err="1"/>
              <a:t>Cameron</a:t>
            </a:r>
            <a:endParaRPr lang="cs-CZ"/>
          </a:p>
        </p:txBody>
      </p:sp>
      <p:pic>
        <p:nvPicPr>
          <p:cNvPr id="4" name="Zástupný symbol pro obsah 3">
            <a:extLst>
              <a:ext uri="{FF2B5EF4-FFF2-40B4-BE49-F238E27FC236}">
                <a16:creationId xmlns:a16="http://schemas.microsoft.com/office/drawing/2014/main" id="{7AA34A94-3CFE-E347-B740-573459E9A096}"/>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292804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187EF62-BD14-624E-9491-D3C22414994C}"/>
              </a:ext>
            </a:extLst>
          </p:cNvPr>
          <p:cNvSpPr>
            <a:spLocks noGrp="1"/>
          </p:cNvSpPr>
          <p:nvPr>
            <p:ph type="title"/>
          </p:nvPr>
        </p:nvSpPr>
        <p:spPr>
          <a:xfrm>
            <a:off x="1043631" y="809898"/>
            <a:ext cx="9942716" cy="1554480"/>
          </a:xfrm>
        </p:spPr>
        <p:txBody>
          <a:bodyPr anchor="ctr">
            <a:normAutofit/>
          </a:bodyPr>
          <a:lstStyle/>
          <a:p>
            <a:r>
              <a:rPr lang="en-GB" sz="4800"/>
              <a:t>PM Letter</a:t>
            </a:r>
          </a:p>
        </p:txBody>
      </p:sp>
      <p:sp>
        <p:nvSpPr>
          <p:cNvPr id="3" name="Zástupný symbol pro obsah 2">
            <a:extLst>
              <a:ext uri="{FF2B5EF4-FFF2-40B4-BE49-F238E27FC236}">
                <a16:creationId xmlns:a16="http://schemas.microsoft.com/office/drawing/2014/main" id="{C30069BB-9FCE-2848-B5B9-DCF971C0B4B1}"/>
              </a:ext>
            </a:extLst>
          </p:cNvPr>
          <p:cNvSpPr>
            <a:spLocks noGrp="1"/>
          </p:cNvSpPr>
          <p:nvPr>
            <p:ph idx="1"/>
          </p:nvPr>
        </p:nvSpPr>
        <p:spPr>
          <a:xfrm>
            <a:off x="1045028" y="3017522"/>
            <a:ext cx="9941319" cy="3124658"/>
          </a:xfrm>
        </p:spPr>
        <p:txBody>
          <a:bodyPr anchor="ctr">
            <a:normAutofit/>
          </a:bodyPr>
          <a:lstStyle/>
          <a:p>
            <a:pPr marL="0" indent="0">
              <a:buNone/>
            </a:pPr>
            <a:r>
              <a:rPr lang="en-GB" sz="2000"/>
              <a:t>In a letter to the President of the European Council Donald Tusk, the Prime Minister has set out the 4 areas where he is seeking reforms as part of negotiations on the UK’s membership of the European Union.</a:t>
            </a:r>
          </a:p>
          <a:p>
            <a:pPr marL="0" indent="0">
              <a:buNone/>
            </a:pPr>
            <a:r>
              <a:rPr lang="en-GB" sz="2000"/>
              <a:t>These 4 areas are: </a:t>
            </a:r>
          </a:p>
          <a:p>
            <a:pPr marL="514350" indent="-514350">
              <a:buFont typeface="+mj-lt"/>
              <a:buAutoNum type="arabicPeriod"/>
            </a:pPr>
            <a:r>
              <a:rPr lang="en-GB" sz="2000"/>
              <a:t>economic governance; </a:t>
            </a:r>
          </a:p>
          <a:p>
            <a:pPr marL="514350" indent="-514350">
              <a:buFont typeface="+mj-lt"/>
              <a:buAutoNum type="arabicPeriod"/>
            </a:pPr>
            <a:r>
              <a:rPr lang="en-GB" sz="2000"/>
              <a:t>competitiveness; </a:t>
            </a:r>
          </a:p>
          <a:p>
            <a:pPr marL="514350" indent="-514350">
              <a:buFont typeface="+mj-lt"/>
              <a:buAutoNum type="arabicPeriod"/>
            </a:pPr>
            <a:r>
              <a:rPr lang="en-GB" sz="2000"/>
              <a:t>sovereignty; </a:t>
            </a:r>
          </a:p>
          <a:p>
            <a:pPr marL="514350" indent="-514350">
              <a:buFont typeface="+mj-lt"/>
              <a:buAutoNum type="arabicPeriod"/>
            </a:pPr>
            <a:r>
              <a:rPr lang="en-GB" sz="2000"/>
              <a:t>immigration.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1E47F5-4691-1043-BA60-909981E8DF4B}"/>
              </a:ext>
            </a:extLst>
          </p:cNvPr>
          <p:cNvSpPr>
            <a:spLocks noGrp="1"/>
          </p:cNvSpPr>
          <p:nvPr>
            <p:ph type="title"/>
          </p:nvPr>
        </p:nvSpPr>
        <p:spPr>
          <a:xfrm>
            <a:off x="1043631" y="809898"/>
            <a:ext cx="9942716" cy="1554480"/>
          </a:xfrm>
        </p:spPr>
        <p:txBody>
          <a:bodyPr anchor="ctr">
            <a:normAutofit/>
          </a:bodyPr>
          <a:lstStyle/>
          <a:p>
            <a:r>
              <a:rPr lang="en-GB" sz="4800"/>
              <a:t>Economic governance</a:t>
            </a:r>
          </a:p>
        </p:txBody>
      </p:sp>
      <p:sp>
        <p:nvSpPr>
          <p:cNvPr id="3" name="Zástupný symbol pro obsah 2">
            <a:extLst>
              <a:ext uri="{FF2B5EF4-FFF2-40B4-BE49-F238E27FC236}">
                <a16:creationId xmlns:a16="http://schemas.microsoft.com/office/drawing/2014/main" id="{F19E0F97-B8FA-364D-805B-09761BE39C08}"/>
              </a:ext>
            </a:extLst>
          </p:cNvPr>
          <p:cNvSpPr>
            <a:spLocks noGrp="1"/>
          </p:cNvSpPr>
          <p:nvPr>
            <p:ph idx="1"/>
          </p:nvPr>
        </p:nvSpPr>
        <p:spPr>
          <a:xfrm>
            <a:off x="1045028" y="3017522"/>
            <a:ext cx="9941319" cy="3124658"/>
          </a:xfrm>
        </p:spPr>
        <p:txBody>
          <a:bodyPr anchor="ctr">
            <a:normAutofit/>
          </a:bodyPr>
          <a:lstStyle/>
          <a:p>
            <a:r>
              <a:rPr lang="en-GB" sz="2400"/>
              <a:t>The EU has </a:t>
            </a:r>
            <a:r>
              <a:rPr lang="en-GB" sz="2400" b="1"/>
              <a:t>more than one currency</a:t>
            </a:r>
            <a:r>
              <a:rPr lang="en-GB" sz="2400"/>
              <a:t>.  </a:t>
            </a:r>
          </a:p>
          <a:p>
            <a:r>
              <a:rPr lang="en-GB" sz="2400"/>
              <a:t>There should be no discrimination and no disadvantage for any business on the basis of the currency of their country. </a:t>
            </a:r>
          </a:p>
          <a:p>
            <a:r>
              <a:rPr lang="en-GB" sz="2400"/>
              <a:t>Any changes the Eurozone decides to make, such as the creation of a banking union, </a:t>
            </a:r>
            <a:r>
              <a:rPr lang="en-GB" sz="2400" b="1"/>
              <a:t>must be voluntary for non-Euro countries</a:t>
            </a:r>
            <a:r>
              <a:rPr lang="en-GB" sz="2400"/>
              <a:t>, never compulsory. </a:t>
            </a:r>
          </a:p>
          <a:p>
            <a:r>
              <a:rPr lang="en-GB" sz="2400"/>
              <a:t>And any issues that affect all Member States must be discussed and decided by all Member States.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17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FFB8A88-9BD2-8C4C-AB80-203157F0EDF2}"/>
              </a:ext>
            </a:extLst>
          </p:cNvPr>
          <p:cNvSpPr>
            <a:spLocks noGrp="1"/>
          </p:cNvSpPr>
          <p:nvPr>
            <p:ph type="title"/>
          </p:nvPr>
        </p:nvSpPr>
        <p:spPr>
          <a:xfrm>
            <a:off x="1043631" y="809898"/>
            <a:ext cx="9942716" cy="1554480"/>
          </a:xfrm>
        </p:spPr>
        <p:txBody>
          <a:bodyPr anchor="ctr">
            <a:normAutofit/>
          </a:bodyPr>
          <a:lstStyle/>
          <a:p>
            <a:r>
              <a:rPr lang="en-GB" sz="4800"/>
              <a:t>Competitiveness</a:t>
            </a:r>
          </a:p>
        </p:txBody>
      </p:sp>
      <p:sp>
        <p:nvSpPr>
          <p:cNvPr id="3" name="Zástupný symbol pro obsah 2">
            <a:extLst>
              <a:ext uri="{FF2B5EF4-FFF2-40B4-BE49-F238E27FC236}">
                <a16:creationId xmlns:a16="http://schemas.microsoft.com/office/drawing/2014/main" id="{6B7A89CC-01DE-434B-8528-E719081CF779}"/>
              </a:ext>
            </a:extLst>
          </p:cNvPr>
          <p:cNvSpPr>
            <a:spLocks noGrp="1"/>
          </p:cNvSpPr>
          <p:nvPr>
            <p:ph idx="1"/>
          </p:nvPr>
        </p:nvSpPr>
        <p:spPr>
          <a:xfrm>
            <a:off x="1045028" y="3017522"/>
            <a:ext cx="9941319" cy="3124658"/>
          </a:xfrm>
        </p:spPr>
        <p:txBody>
          <a:bodyPr anchor="ctr">
            <a:normAutofit/>
          </a:bodyPr>
          <a:lstStyle/>
          <a:p>
            <a:r>
              <a:rPr lang="en-GB" sz="2400"/>
              <a:t>People across Europe want the European Union to help generate </a:t>
            </a:r>
            <a:r>
              <a:rPr lang="en-GB" sz="2400" b="1"/>
              <a:t>growth and jobs</a:t>
            </a:r>
            <a:r>
              <a:rPr lang="en-GB" sz="2400"/>
              <a:t>. The United Kingdom has always been a champion of making Europe more competitive.</a:t>
            </a:r>
          </a:p>
          <a:p>
            <a:r>
              <a:rPr lang="en-GB" sz="2400"/>
              <a:t>But with the best will in the world, we would all acknowledge that the EU can go much further.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20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ABD474E-E4BE-D84C-BD60-103A6CF9BA2F}"/>
              </a:ext>
            </a:extLst>
          </p:cNvPr>
          <p:cNvSpPr>
            <a:spLocks noGrp="1"/>
          </p:cNvSpPr>
          <p:nvPr>
            <p:ph type="title"/>
          </p:nvPr>
        </p:nvSpPr>
        <p:spPr>
          <a:xfrm>
            <a:off x="1043631" y="809898"/>
            <a:ext cx="9942716" cy="1554480"/>
          </a:xfrm>
        </p:spPr>
        <p:txBody>
          <a:bodyPr anchor="ctr">
            <a:normAutofit/>
          </a:bodyPr>
          <a:lstStyle/>
          <a:p>
            <a:r>
              <a:rPr lang="en-GB" sz="4800"/>
              <a:t> Sovereignty </a:t>
            </a:r>
            <a:endParaRPr lang="cs-CZ" sz="4800"/>
          </a:p>
        </p:txBody>
      </p:sp>
      <p:sp>
        <p:nvSpPr>
          <p:cNvPr id="3" name="Zástupný symbol pro obsah 2">
            <a:extLst>
              <a:ext uri="{FF2B5EF4-FFF2-40B4-BE49-F238E27FC236}">
                <a16:creationId xmlns:a16="http://schemas.microsoft.com/office/drawing/2014/main" id="{BEC4B2E0-2DEA-E249-9E1F-FDB692112EF6}"/>
              </a:ext>
            </a:extLst>
          </p:cNvPr>
          <p:cNvSpPr>
            <a:spLocks noGrp="1"/>
          </p:cNvSpPr>
          <p:nvPr>
            <p:ph idx="1"/>
          </p:nvPr>
        </p:nvSpPr>
        <p:spPr>
          <a:xfrm>
            <a:off x="1045028" y="3017522"/>
            <a:ext cx="9941319" cy="3124658"/>
          </a:xfrm>
        </p:spPr>
        <p:txBody>
          <a:bodyPr anchor="ctr">
            <a:normAutofit/>
          </a:bodyPr>
          <a:lstStyle/>
          <a:p>
            <a:r>
              <a:rPr lang="en-GB" sz="2200"/>
              <a:t>As you know, questions of sovereignty have been central to the debate about the European Union in Britain for many years. I have three proposals in this area. First, I want to end Britain's obligation to work towards an </a:t>
            </a:r>
            <a:r>
              <a:rPr lang="en-GB" sz="2200" b="1"/>
              <a:t>"ever closer union" </a:t>
            </a:r>
            <a:r>
              <a:rPr lang="en-GB" sz="2200"/>
              <a:t>as set out in the Treaty. </a:t>
            </a:r>
          </a:p>
          <a:p>
            <a:r>
              <a:rPr lang="en-GB" sz="2200"/>
              <a:t>It is very important to make clear that this commitment will no longer apply to the United Kingdom. I want to do this in a formal, legally-binding and irreversible way.</a:t>
            </a:r>
          </a:p>
          <a:p>
            <a:r>
              <a:rPr lang="en-GB" sz="2200"/>
              <a:t>As the Dutch have said, the ambition should be </a:t>
            </a:r>
            <a:r>
              <a:rPr lang="en-GB" sz="2200" b="1"/>
              <a:t>"Europe where necessary, national where possible“.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7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8B86B92-A4B4-E748-957C-E2F99C8E8234}"/>
              </a:ext>
            </a:extLst>
          </p:cNvPr>
          <p:cNvSpPr>
            <a:spLocks noGrp="1"/>
          </p:cNvSpPr>
          <p:nvPr>
            <p:ph type="title"/>
          </p:nvPr>
        </p:nvSpPr>
        <p:spPr>
          <a:xfrm>
            <a:off x="1043631" y="809898"/>
            <a:ext cx="9942716" cy="1554480"/>
          </a:xfrm>
        </p:spPr>
        <p:txBody>
          <a:bodyPr anchor="ctr">
            <a:normAutofit/>
          </a:bodyPr>
          <a:lstStyle/>
          <a:p>
            <a:r>
              <a:rPr lang="en-GB" sz="4800"/>
              <a:t>Immigration </a:t>
            </a:r>
          </a:p>
        </p:txBody>
      </p:sp>
      <p:sp>
        <p:nvSpPr>
          <p:cNvPr id="3" name="Zástupný symbol pro obsah 2">
            <a:extLst>
              <a:ext uri="{FF2B5EF4-FFF2-40B4-BE49-F238E27FC236}">
                <a16:creationId xmlns:a16="http://schemas.microsoft.com/office/drawing/2014/main" id="{A793C037-EE03-FA43-A86B-0D96184F8207}"/>
              </a:ext>
            </a:extLst>
          </p:cNvPr>
          <p:cNvSpPr>
            <a:spLocks noGrp="1"/>
          </p:cNvSpPr>
          <p:nvPr>
            <p:ph idx="1"/>
          </p:nvPr>
        </p:nvSpPr>
        <p:spPr>
          <a:xfrm>
            <a:off x="1045028" y="3017522"/>
            <a:ext cx="9941319" cy="3124658"/>
          </a:xfrm>
        </p:spPr>
        <p:txBody>
          <a:bodyPr anchor="ctr">
            <a:normAutofit/>
          </a:bodyPr>
          <a:lstStyle/>
          <a:p>
            <a:r>
              <a:rPr lang="en-GB" sz="1700"/>
              <a:t>The issue is one of scale and speed. Britain's population is already expanding. Our population is set to reach </a:t>
            </a:r>
            <a:r>
              <a:rPr lang="en-GB" sz="1700" b="1"/>
              <a:t>over 70 million </a:t>
            </a:r>
            <a:r>
              <a:rPr lang="en-GB" sz="1700"/>
              <a:t>in the next decades and we are forecast to become the </a:t>
            </a:r>
            <a:r>
              <a:rPr lang="en-GB" sz="1700" b="1"/>
              <a:t>most populous country in the EU by 2050. </a:t>
            </a:r>
          </a:p>
          <a:p>
            <a:r>
              <a:rPr lang="en-GB" sz="1700"/>
              <a:t>At the same time, our net migration is </a:t>
            </a:r>
            <a:r>
              <a:rPr lang="en-GB" sz="1700" b="1"/>
              <a:t>running at over 300,000 a year</a:t>
            </a:r>
            <a:r>
              <a:rPr lang="en-GB" sz="1700"/>
              <a:t>. That is not sustainable. We have taken lots of steps to control immigration from outside the EU. But we need to be able to exert greater control on arrivals from inside the EU too. </a:t>
            </a:r>
          </a:p>
          <a:p>
            <a:r>
              <a:rPr lang="en-GB" sz="1700"/>
              <a:t>But we need to go further to reduce the numbers coming here. </a:t>
            </a:r>
            <a:r>
              <a:rPr lang="en-GB" sz="1700" b="1"/>
              <a:t>We can reduce the flow of people coming from within the EU </a:t>
            </a:r>
            <a:r>
              <a:rPr lang="en-GB" sz="1700"/>
              <a:t>by reducing the draw that our welfare system can exert across Europe. So we have proposed that people coming to Britain from the EU must live here and contribute for four years before they qualify for in-work benefits or social housing. And that we should end the practice of sending child benefit overseas. </a:t>
            </a:r>
          </a:p>
          <a:p>
            <a:endParaRPr lang="en-GB" sz="17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05117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2002</Words>
  <Application>Microsoft Macintosh PowerPoint</Application>
  <PresentationFormat>Širokoúhlá obrazovka</PresentationFormat>
  <Paragraphs>138</Paragraphs>
  <Slides>36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Calibri Light</vt:lpstr>
      <vt:lpstr>Motiv Office</vt:lpstr>
      <vt:lpstr>Brexit </vt:lpstr>
      <vt:lpstr>EU Treaty</vt:lpstr>
      <vt:lpstr>David Cameron  PM 2010 end 2015</vt:lpstr>
      <vt:lpstr>Letter David Cameron</vt:lpstr>
      <vt:lpstr>PM Letter</vt:lpstr>
      <vt:lpstr>Economic governance</vt:lpstr>
      <vt:lpstr>Competitiveness</vt:lpstr>
      <vt:lpstr> Sovereignty </vt:lpstr>
      <vt:lpstr>Immigration </vt:lpstr>
      <vt:lpstr>Nigel Farage</vt:lpstr>
      <vt:lpstr>David Cameron on the EU referendum </vt:lpstr>
      <vt:lpstr>Nigel Farage on referendum</vt:lpstr>
      <vt:lpstr>Nigel Farage - Long-Term Architect of Euroscepticism </vt:lpstr>
      <vt:lpstr>Referendum </vt:lpstr>
      <vt:lpstr>Theresa May PM 2015 end 2017</vt:lpstr>
      <vt:lpstr>EU negotiations</vt:lpstr>
      <vt:lpstr>UK officially Invokes Article 50 To Trigger Brexit </vt:lpstr>
      <vt:lpstr>EU red lines</vt:lpstr>
      <vt:lpstr>Theresa May proposal</vt:lpstr>
      <vt:lpstr>Repeated Parliamentary Defeats </vt:lpstr>
      <vt:lpstr>Theresa May resignation</vt:lpstr>
      <vt:lpstr>Boris Johnson</vt:lpstr>
      <vt:lpstr>Theresa May speech</vt:lpstr>
      <vt:lpstr>General election  Boris Johnson</vt:lpstr>
      <vt:lpstr>Boris Johnson PM 2017 end 2019</vt:lpstr>
      <vt:lpstr>Boris Johnson – elections 2017</vt:lpstr>
      <vt:lpstr>What happens next</vt:lpstr>
      <vt:lpstr>Brexit Day</vt:lpstr>
      <vt:lpstr>Extension</vt:lpstr>
      <vt:lpstr>The End of Negotiation</vt:lpstr>
      <vt:lpstr>Withdrawal Agreement</vt:lpstr>
      <vt:lpstr>EU mandate the first block  </vt:lpstr>
      <vt:lpstr>The second block</vt:lpstr>
      <vt:lpstr>UK-EU land border</vt:lpstr>
      <vt:lpstr>The Belfast Agreement, also known as the Good Friday Agreement</vt:lpstr>
      <vt:lpstr>Border controls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dc:title>
  <dc:creator>Cyril Svoboda</dc:creator>
  <cp:lastModifiedBy>Cyril Svoboda</cp:lastModifiedBy>
  <cp:revision>25</cp:revision>
  <dcterms:created xsi:type="dcterms:W3CDTF">2020-02-17T08:36:54Z</dcterms:created>
  <dcterms:modified xsi:type="dcterms:W3CDTF">2026-02-24T16:42:06Z</dcterms:modified>
</cp:coreProperties>
</file>