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59"/>
  </p:notesMasterIdLst>
  <p:handoutMasterIdLst>
    <p:handoutMasterId r:id="rId160"/>
  </p:handoutMasterIdLst>
  <p:sldIdLst>
    <p:sldId id="264" r:id="rId4"/>
    <p:sldId id="713" r:id="rId5"/>
    <p:sldId id="278" r:id="rId6"/>
    <p:sldId id="280" r:id="rId7"/>
    <p:sldId id="714" r:id="rId8"/>
    <p:sldId id="715" r:id="rId9"/>
    <p:sldId id="716" r:id="rId10"/>
    <p:sldId id="712" r:id="rId11"/>
    <p:sldId id="722" r:id="rId12"/>
    <p:sldId id="717" r:id="rId13"/>
    <p:sldId id="719" r:id="rId14"/>
    <p:sldId id="723" r:id="rId15"/>
    <p:sldId id="724" r:id="rId16"/>
    <p:sldId id="720" r:id="rId17"/>
    <p:sldId id="721" r:id="rId18"/>
    <p:sldId id="725" r:id="rId19"/>
    <p:sldId id="726" r:id="rId20"/>
    <p:sldId id="727" r:id="rId21"/>
    <p:sldId id="728" r:id="rId22"/>
    <p:sldId id="736" r:id="rId23"/>
    <p:sldId id="729" r:id="rId24"/>
    <p:sldId id="731" r:id="rId25"/>
    <p:sldId id="732" r:id="rId26"/>
    <p:sldId id="733" r:id="rId27"/>
    <p:sldId id="734" r:id="rId28"/>
    <p:sldId id="550" r:id="rId29"/>
    <p:sldId id="551" r:id="rId30"/>
    <p:sldId id="552" r:id="rId31"/>
    <p:sldId id="553" r:id="rId32"/>
    <p:sldId id="554" r:id="rId33"/>
    <p:sldId id="555" r:id="rId34"/>
    <p:sldId id="735" r:id="rId35"/>
    <p:sldId id="366" r:id="rId36"/>
    <p:sldId id="367" r:id="rId37"/>
    <p:sldId id="368" r:id="rId38"/>
    <p:sldId id="369" r:id="rId39"/>
    <p:sldId id="737" r:id="rId40"/>
    <p:sldId id="740" r:id="rId41"/>
    <p:sldId id="741" r:id="rId42"/>
    <p:sldId id="739" r:id="rId43"/>
    <p:sldId id="742" r:id="rId44"/>
    <p:sldId id="743" r:id="rId45"/>
    <p:sldId id="744" r:id="rId46"/>
    <p:sldId id="745" r:id="rId47"/>
    <p:sldId id="746" r:id="rId48"/>
    <p:sldId id="749" r:id="rId49"/>
    <p:sldId id="747" r:id="rId50"/>
    <p:sldId id="752" r:id="rId51"/>
    <p:sldId id="751" r:id="rId52"/>
    <p:sldId id="750" r:id="rId53"/>
    <p:sldId id="748" r:id="rId54"/>
    <p:sldId id="753" r:id="rId55"/>
    <p:sldId id="754" r:id="rId56"/>
    <p:sldId id="755" r:id="rId57"/>
    <p:sldId id="756" r:id="rId58"/>
    <p:sldId id="758" r:id="rId59"/>
    <p:sldId id="757" r:id="rId60"/>
    <p:sldId id="759" r:id="rId61"/>
    <p:sldId id="760" r:id="rId62"/>
    <p:sldId id="761" r:id="rId63"/>
    <p:sldId id="762" r:id="rId64"/>
    <p:sldId id="763" r:id="rId65"/>
    <p:sldId id="764" r:id="rId66"/>
    <p:sldId id="474" r:id="rId67"/>
    <p:sldId id="765" r:id="rId68"/>
    <p:sldId id="781" r:id="rId69"/>
    <p:sldId id="766" r:id="rId70"/>
    <p:sldId id="767" r:id="rId71"/>
    <p:sldId id="768" r:id="rId72"/>
    <p:sldId id="769" r:id="rId73"/>
    <p:sldId id="770" r:id="rId74"/>
    <p:sldId id="771" r:id="rId75"/>
    <p:sldId id="772" r:id="rId76"/>
    <p:sldId id="773" r:id="rId77"/>
    <p:sldId id="774" r:id="rId78"/>
    <p:sldId id="448" r:id="rId79"/>
    <p:sldId id="775" r:id="rId80"/>
    <p:sldId id="776" r:id="rId81"/>
    <p:sldId id="777" r:id="rId82"/>
    <p:sldId id="778" r:id="rId83"/>
    <p:sldId id="527" r:id="rId84"/>
    <p:sldId id="528" r:id="rId85"/>
    <p:sldId id="529" r:id="rId86"/>
    <p:sldId id="530" r:id="rId87"/>
    <p:sldId id="531" r:id="rId88"/>
    <p:sldId id="532" r:id="rId89"/>
    <p:sldId id="533" r:id="rId90"/>
    <p:sldId id="779" r:id="rId91"/>
    <p:sldId id="780" r:id="rId92"/>
    <p:sldId id="536" r:id="rId93"/>
    <p:sldId id="537" r:id="rId94"/>
    <p:sldId id="565" r:id="rId95"/>
    <p:sldId id="566" r:id="rId96"/>
    <p:sldId id="567" r:id="rId97"/>
    <p:sldId id="568" r:id="rId98"/>
    <p:sldId id="569" r:id="rId99"/>
    <p:sldId id="782" r:id="rId100"/>
    <p:sldId id="693" r:id="rId101"/>
    <p:sldId id="783" r:id="rId102"/>
    <p:sldId id="694" r:id="rId103"/>
    <p:sldId id="695" r:id="rId104"/>
    <p:sldId id="696" r:id="rId105"/>
    <p:sldId id="697" r:id="rId106"/>
    <p:sldId id="698" r:id="rId107"/>
    <p:sldId id="784" r:id="rId108"/>
    <p:sldId id="701" r:id="rId109"/>
    <p:sldId id="702" r:id="rId110"/>
    <p:sldId id="699" r:id="rId111"/>
    <p:sldId id="703" r:id="rId112"/>
    <p:sldId id="704" r:id="rId113"/>
    <p:sldId id="705" r:id="rId114"/>
    <p:sldId id="706" r:id="rId115"/>
    <p:sldId id="620" r:id="rId116"/>
    <p:sldId id="707" r:id="rId117"/>
    <p:sldId id="797" r:id="rId118"/>
    <p:sldId id="785" r:id="rId119"/>
    <p:sldId id="786" r:id="rId120"/>
    <p:sldId id="787" r:id="rId121"/>
    <p:sldId id="788" r:id="rId122"/>
    <p:sldId id="789" r:id="rId123"/>
    <p:sldId id="790" r:id="rId124"/>
    <p:sldId id="807" r:id="rId125"/>
    <p:sldId id="791" r:id="rId126"/>
    <p:sldId id="792" r:id="rId127"/>
    <p:sldId id="793" r:id="rId128"/>
    <p:sldId id="794" r:id="rId129"/>
    <p:sldId id="795" r:id="rId130"/>
    <p:sldId id="796" r:id="rId131"/>
    <p:sldId id="499" r:id="rId132"/>
    <p:sldId id="500" r:id="rId133"/>
    <p:sldId id="504" r:id="rId134"/>
    <p:sldId id="501" r:id="rId135"/>
    <p:sldId id="502" r:id="rId136"/>
    <p:sldId id="505" r:id="rId137"/>
    <p:sldId id="798" r:id="rId138"/>
    <p:sldId id="799" r:id="rId139"/>
    <p:sldId id="800" r:id="rId140"/>
    <p:sldId id="802" r:id="rId141"/>
    <p:sldId id="804" r:id="rId142"/>
    <p:sldId id="803" r:id="rId143"/>
    <p:sldId id="805" r:id="rId144"/>
    <p:sldId id="806" r:id="rId145"/>
    <p:sldId id="808" r:id="rId146"/>
    <p:sldId id="595" r:id="rId147"/>
    <p:sldId id="596" r:id="rId148"/>
    <p:sldId id="819" r:id="rId149"/>
    <p:sldId id="812" r:id="rId150"/>
    <p:sldId id="811" r:id="rId151"/>
    <p:sldId id="813" r:id="rId152"/>
    <p:sldId id="814" r:id="rId153"/>
    <p:sldId id="815" r:id="rId154"/>
    <p:sldId id="822" r:id="rId155"/>
    <p:sldId id="820" r:id="rId156"/>
    <p:sldId id="821" r:id="rId157"/>
    <p:sldId id="816" r:id="rId1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List2!$B$10</c:f>
              <c:strCache>
                <c:ptCount val="1"/>
                <c:pt idx="0">
                  <c:v>kom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List2!$B$11:$B$14</c:f>
              <c:numCache>
                <c:formatCode>General</c:formatCode>
                <c:ptCount val="4"/>
                <c:pt idx="1">
                  <c:v>41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3-47EB-9E98-4FC95DA396E8}"/>
            </c:ext>
          </c:extLst>
        </c:ser>
        <c:ser>
          <c:idx val="1"/>
          <c:order val="1"/>
          <c:tx>
            <c:strRef>
              <c:f>List2!$C$10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List2!$C$11:$C$14</c:f>
              <c:numCache>
                <c:formatCode>General</c:formatCode>
                <c:ptCount val="4"/>
                <c:pt idx="0">
                  <c:v>109</c:v>
                </c:pt>
                <c:pt idx="1">
                  <c:v>46</c:v>
                </c:pt>
                <c:pt idx="2">
                  <c:v>60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3-47EB-9E98-4FC95DA396E8}"/>
            </c:ext>
          </c:extLst>
        </c:ser>
        <c:ser>
          <c:idx val="2"/>
          <c:order val="2"/>
          <c:tx>
            <c:strRef>
              <c:f>List2!$D$10</c:f>
              <c:strCache>
                <c:ptCount val="1"/>
                <c:pt idx="0">
                  <c:v>ns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List2!$D$11:$D$14</c:f>
              <c:numCache>
                <c:formatCode>General</c:formatCode>
                <c:ptCount val="4"/>
                <c:pt idx="0">
                  <c:v>27</c:v>
                </c:pt>
                <c:pt idx="1">
                  <c:v>28</c:v>
                </c:pt>
                <c:pt idx="2">
                  <c:v>32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A3-47EB-9E98-4FC95DA396E8}"/>
            </c:ext>
          </c:extLst>
        </c:ser>
        <c:ser>
          <c:idx val="3"/>
          <c:order val="3"/>
          <c:tx>
            <c:strRef>
              <c:f>List2!$E$10</c:f>
              <c:strCache>
                <c:ptCount val="1"/>
                <c:pt idx="0">
                  <c:v>agr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List2!$E$11:$E$14</c:f>
              <c:numCache>
                <c:formatCode>General</c:formatCode>
                <c:ptCount val="4"/>
                <c:pt idx="0">
                  <c:v>52</c:v>
                </c:pt>
                <c:pt idx="1">
                  <c:v>68</c:v>
                </c:pt>
                <c:pt idx="2">
                  <c:v>62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A3-47EB-9E98-4FC95DA396E8}"/>
            </c:ext>
          </c:extLst>
        </c:ser>
        <c:ser>
          <c:idx val="4"/>
          <c:order val="4"/>
          <c:tx>
            <c:strRef>
              <c:f>List2!$F$10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List2!$F$11:$F$14</c:f>
              <c:numCache>
                <c:formatCode>General</c:formatCode>
                <c:ptCount val="4"/>
                <c:pt idx="0">
                  <c:v>48</c:v>
                </c:pt>
                <c:pt idx="1">
                  <c:v>72</c:v>
                </c:pt>
                <c:pt idx="2">
                  <c:v>67</c:v>
                </c:pt>
                <c:pt idx="3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A3-47EB-9E98-4FC95DA396E8}"/>
            </c:ext>
          </c:extLst>
        </c:ser>
        <c:ser>
          <c:idx val="5"/>
          <c:order val="5"/>
          <c:tx>
            <c:strRef>
              <c:f>List2!$G$10</c:f>
              <c:strCache>
                <c:ptCount val="1"/>
                <c:pt idx="0">
                  <c:v>živ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List2!$G$11:$G$14</c:f>
              <c:numCache>
                <c:formatCode>General</c:formatCode>
                <c:ptCount val="4"/>
                <c:pt idx="0">
                  <c:v>6</c:v>
                </c:pt>
                <c:pt idx="1">
                  <c:v>13</c:v>
                </c:pt>
                <c:pt idx="2">
                  <c:v>12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A3-47EB-9E98-4FC95DA396E8}"/>
            </c:ext>
          </c:extLst>
        </c:ser>
        <c:ser>
          <c:idx val="6"/>
          <c:order val="6"/>
          <c:tx>
            <c:strRef>
              <c:f>List2!$H$10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List2!$H$11:$H$14</c:f>
              <c:numCache>
                <c:formatCode>General</c:formatCode>
                <c:ptCount val="4"/>
                <c:pt idx="0">
                  <c:v>24</c:v>
                </c:pt>
                <c:pt idx="1">
                  <c:v>13</c:v>
                </c:pt>
                <c:pt idx="2">
                  <c:v>15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7EB-9E98-4FC95DA396E8}"/>
            </c:ext>
          </c:extLst>
        </c:ser>
        <c:ser>
          <c:idx val="7"/>
          <c:order val="7"/>
          <c:tx>
            <c:strRef>
              <c:f>List2!$I$10</c:f>
              <c:strCache>
                <c:ptCount val="1"/>
                <c:pt idx="0">
                  <c:v>nn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List2!$I$11:$I$14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9A3-47EB-9E98-4FC95DA396E8}"/>
            </c:ext>
          </c:extLst>
        </c:ser>
        <c:ser>
          <c:idx val="8"/>
          <c:order val="8"/>
          <c:tx>
            <c:strRef>
              <c:f>List2!$J$10</c:f>
              <c:strCache>
                <c:ptCount val="1"/>
                <c:pt idx="0">
                  <c:v>kp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List2!$A$11:$A$14</c:f>
              <c:numCache>
                <c:formatCode>General</c:formatCode>
                <c:ptCount val="4"/>
                <c:pt idx="0">
                  <c:v>1920</c:v>
                </c:pt>
                <c:pt idx="1">
                  <c:v>1925</c:v>
                </c:pt>
                <c:pt idx="2">
                  <c:v>1929</c:v>
                </c:pt>
                <c:pt idx="3">
                  <c:v>1935</c:v>
                </c:pt>
              </c:numCache>
            </c:numRef>
          </c:cat>
          <c:val>
            <c:numRef>
              <c:f>List2!$J$11:$J$14</c:f>
              <c:numCache>
                <c:formatCode>General</c:formatCode>
                <c:ptCount val="4"/>
                <c:pt idx="1">
                  <c:v>7</c:v>
                </c:pt>
                <c:pt idx="2">
                  <c:v>11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A3-47EB-9E98-4FC95DA39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392896"/>
        <c:axId val="137394432"/>
        <c:axId val="0"/>
      </c:bar3DChart>
      <c:catAx>
        <c:axId val="1373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7394432"/>
        <c:crosses val="autoZero"/>
        <c:auto val="1"/>
        <c:lblAlgn val="ctr"/>
        <c:lblOffset val="100"/>
        <c:noMultiLvlLbl val="0"/>
      </c:catAx>
      <c:valAx>
        <c:axId val="137394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7392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9092605394347116E-2"/>
          <c:y val="0.94795696729156831"/>
          <c:w val="0.68905236417182325"/>
          <c:h val="3.9077068364833649E-2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List3!$A$4</c:f>
              <c:strCache>
                <c:ptCount val="1"/>
                <c:pt idx="0">
                  <c:v>Čsl.soc.dem.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(List3!$B$4;List3!$D$4;List3!$F$4;List3!$H$4)</c:f>
              <c:numCache>
                <c:formatCode>General</c:formatCode>
                <c:ptCount val="4"/>
                <c:pt idx="0" formatCode="0.0">
                  <c:v>25.7</c:v>
                </c:pt>
                <c:pt idx="1">
                  <c:v>8.9</c:v>
                </c:pt>
                <c:pt idx="2">
                  <c:v>13</c:v>
                </c:pt>
                <c:pt idx="3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C-4DDF-867B-F3B12DFB06B8}"/>
            </c:ext>
          </c:extLst>
        </c:ser>
        <c:ser>
          <c:idx val="2"/>
          <c:order val="1"/>
          <c:tx>
            <c:strRef>
              <c:f>List3!$A$5</c:f>
              <c:strCache>
                <c:ptCount val="1"/>
                <c:pt idx="0">
                  <c:v>Čsl.str.lid.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(List3!$B$5;List3!$D$5;List3!$F$5;List3!$H$5)</c:f>
              <c:numCache>
                <c:formatCode>General</c:formatCode>
                <c:ptCount val="4"/>
                <c:pt idx="0" formatCode="0.0">
                  <c:v>11.3</c:v>
                </c:pt>
                <c:pt idx="1">
                  <c:v>9.6999999999999993</c:v>
                </c:pt>
                <c:pt idx="2">
                  <c:v>8.4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C-4DDF-867B-F3B12DFB06B8}"/>
            </c:ext>
          </c:extLst>
        </c:ser>
        <c:ser>
          <c:idx val="6"/>
          <c:order val="2"/>
          <c:tx>
            <c:strRef>
              <c:f>List3!$A$7</c:f>
              <c:strCache>
                <c:ptCount val="1"/>
                <c:pt idx="0">
                  <c:v>Rep. (čsl.agr.)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(List3!$B$7;List3!$D$7;List3!$F$7;List3!$H$7)</c:f>
              <c:numCache>
                <c:formatCode>General</c:formatCode>
                <c:ptCount val="4"/>
                <c:pt idx="0" formatCode="0.0">
                  <c:v>9.6999999999999993</c:v>
                </c:pt>
                <c:pt idx="1">
                  <c:v>13.7</c:v>
                </c:pt>
                <c:pt idx="2">
                  <c:v>15</c:v>
                </c:pt>
                <c:pt idx="3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5C-4DDF-867B-F3B12DFB06B8}"/>
            </c:ext>
          </c:extLst>
        </c:ser>
        <c:ser>
          <c:idx val="1"/>
          <c:order val="3"/>
          <c:tx>
            <c:strRef>
              <c:f>List3!$A$8</c:f>
              <c:strCache>
                <c:ptCount val="1"/>
                <c:pt idx="0">
                  <c:v>Čsl.nár.soc.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(List3!$B$8;List3!$D$8;List3!$F$8;List3!$H$8)</c:f>
              <c:numCache>
                <c:formatCode>General</c:formatCode>
                <c:ptCount val="4"/>
                <c:pt idx="0" formatCode="0.0">
                  <c:v>8.1</c:v>
                </c:pt>
                <c:pt idx="1">
                  <c:v>8.6</c:v>
                </c:pt>
                <c:pt idx="2">
                  <c:v>10.4</c:v>
                </c:pt>
                <c:pt idx="3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5C-4DDF-867B-F3B12DFB06B8}"/>
            </c:ext>
          </c:extLst>
        </c:ser>
        <c:ser>
          <c:idx val="3"/>
          <c:order val="4"/>
          <c:tx>
            <c:strRef>
              <c:f>List3!$A$9</c:f>
              <c:strCache>
                <c:ptCount val="1"/>
                <c:pt idx="0">
                  <c:v>Čsl.nár.dem.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(List3!$B$9;List3!$D$9;List3!$F$9;List3!$H$9)</c:f>
              <c:numCache>
                <c:formatCode>General</c:formatCode>
                <c:ptCount val="4"/>
                <c:pt idx="0" formatCode="0.0">
                  <c:v>6.3</c:v>
                </c:pt>
                <c:pt idx="1">
                  <c:v>4</c:v>
                </c:pt>
                <c:pt idx="2">
                  <c:v>4.9000000000000004</c:v>
                </c:pt>
                <c:pt idx="3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5C-4DDF-867B-F3B12DFB06B8}"/>
            </c:ext>
          </c:extLst>
        </c:ser>
        <c:ser>
          <c:idx val="11"/>
          <c:order val="5"/>
          <c:tx>
            <c:strRef>
              <c:f>List3!$A$15</c:f>
              <c:strCache>
                <c:ptCount val="1"/>
                <c:pt idx="0">
                  <c:v>Čsl.živn.obch.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(List3!$B$15;List3!$D$15;List3!$F$15;List3!$H$15)</c:f>
              <c:numCache>
                <c:formatCode>General</c:formatCode>
                <c:ptCount val="4"/>
                <c:pt idx="0" formatCode="0.0">
                  <c:v>2</c:v>
                </c:pt>
                <c:pt idx="1">
                  <c:v>4.4000000000000004</c:v>
                </c:pt>
                <c:pt idx="2">
                  <c:v>3.9</c:v>
                </c:pt>
                <c:pt idx="3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5C-4DDF-867B-F3B12DFB06B8}"/>
            </c:ext>
          </c:extLst>
        </c:ser>
        <c:ser>
          <c:idx val="13"/>
          <c:order val="6"/>
          <c:tx>
            <c:strRef>
              <c:f>List3!$A$17</c:f>
              <c:strCache>
                <c:ptCount val="1"/>
                <c:pt idx="0">
                  <c:v>KSČ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(List3!$B$2:$B$3;List3!$D$2:$D$3;List3!$F$2:$F$3;List3!$H$2:$H$3)</c:f>
              <c:multiLvlStrCache>
                <c:ptCount val="4"/>
                <c:lvl>
                  <c:pt idx="0">
                    <c:v>podíl hlasů (%)</c:v>
                  </c:pt>
                  <c:pt idx="1">
                    <c:v>podíl hlasů (%)</c:v>
                  </c:pt>
                  <c:pt idx="2">
                    <c:v>podíl hlasů (%)</c:v>
                  </c:pt>
                  <c:pt idx="3">
                    <c:v>podíl hlasů (%)</c:v>
                  </c:pt>
                </c:lvl>
                <c:lvl>
                  <c:pt idx="0">
                    <c:v>1920</c:v>
                  </c:pt>
                  <c:pt idx="1">
                    <c:v>1925</c:v>
                  </c:pt>
                  <c:pt idx="2">
                    <c:v>1929</c:v>
                  </c:pt>
                  <c:pt idx="3">
                    <c:v>1935</c:v>
                  </c:pt>
                </c:lvl>
              </c:multiLvlStrCache>
            </c:multiLvlStrRef>
          </c:cat>
          <c:val>
            <c:numRef>
              <c:f>(List3!$B$17;List3!$D$17;List3!$F$17;List3!$H$17)</c:f>
              <c:numCache>
                <c:formatCode>General</c:formatCode>
                <c:ptCount val="4"/>
                <c:pt idx="1">
                  <c:v>13.2</c:v>
                </c:pt>
                <c:pt idx="2">
                  <c:v>10.199999999999999</c:v>
                </c:pt>
                <c:pt idx="3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5C-4DDF-867B-F3B12DFB0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241152"/>
        <c:axId val="184255232"/>
        <c:axId val="0"/>
      </c:bar3DChart>
      <c:catAx>
        <c:axId val="184241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255232"/>
        <c:crosses val="autoZero"/>
        <c:auto val="1"/>
        <c:lblAlgn val="ctr"/>
        <c:lblOffset val="100"/>
        <c:noMultiLvlLbl val="0"/>
      </c:catAx>
      <c:valAx>
        <c:axId val="1842552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42411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8096090162739939E-2"/>
          <c:y val="0.93789061667098184"/>
          <c:w val="0.92651899195697729"/>
          <c:h val="4.6635495514704764E-2"/>
        </c:manualLayout>
      </c:layout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hlasy</c:v>
                </c:pt>
              </c:strCache>
            </c:strRef>
          </c:tx>
          <c:invertIfNegative val="0"/>
          <c:cat>
            <c:strRef>
              <c:f>List1!$A$2:$A$10</c:f>
              <c:strCache>
                <c:ptCount val="9"/>
                <c:pt idx="0">
                  <c:v>ČSSD</c:v>
                </c:pt>
                <c:pt idx="1">
                  <c:v>ANO 2011</c:v>
                </c:pt>
                <c:pt idx="2">
                  <c:v>KSČM</c:v>
                </c:pt>
                <c:pt idx="3">
                  <c:v>TOP 09</c:v>
                </c:pt>
                <c:pt idx="4">
                  <c:v>ODS</c:v>
                </c:pt>
                <c:pt idx="5">
                  <c:v>SPD</c:v>
                </c:pt>
                <c:pt idx="6">
                  <c:v>Piráti</c:v>
                </c:pt>
                <c:pt idx="7">
                  <c:v>STAN</c:v>
                </c:pt>
                <c:pt idx="8">
                  <c:v>KDU-ČSL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7.27</c:v>
                </c:pt>
                <c:pt idx="1">
                  <c:v>29.64</c:v>
                </c:pt>
                <c:pt idx="2">
                  <c:v>7.76</c:v>
                </c:pt>
                <c:pt idx="3">
                  <c:v>5.31</c:v>
                </c:pt>
                <c:pt idx="4">
                  <c:v>11.32</c:v>
                </c:pt>
                <c:pt idx="5">
                  <c:v>10.64</c:v>
                </c:pt>
                <c:pt idx="6">
                  <c:v>10.79</c:v>
                </c:pt>
                <c:pt idx="7">
                  <c:v>5.18</c:v>
                </c:pt>
                <c:pt idx="8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02-471D-A322-CD667B50812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mandáty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ČSSD</c:v>
                </c:pt>
                <c:pt idx="1">
                  <c:v>ANO 2011</c:v>
                </c:pt>
                <c:pt idx="2">
                  <c:v>KSČM</c:v>
                </c:pt>
                <c:pt idx="3">
                  <c:v>TOP 09</c:v>
                </c:pt>
                <c:pt idx="4">
                  <c:v>ODS</c:v>
                </c:pt>
                <c:pt idx="5">
                  <c:v>SPD</c:v>
                </c:pt>
                <c:pt idx="6">
                  <c:v>Piráti</c:v>
                </c:pt>
                <c:pt idx="7">
                  <c:v>STAN</c:v>
                </c:pt>
                <c:pt idx="8">
                  <c:v>KDU-ČSL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7.5</c:v>
                </c:pt>
                <c:pt idx="1">
                  <c:v>39</c:v>
                </c:pt>
                <c:pt idx="2">
                  <c:v>7.5</c:v>
                </c:pt>
                <c:pt idx="3">
                  <c:v>3.5</c:v>
                </c:pt>
                <c:pt idx="4">
                  <c:v>12.5</c:v>
                </c:pt>
                <c:pt idx="5">
                  <c:v>11</c:v>
                </c:pt>
                <c:pt idx="6">
                  <c:v>11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02-471D-A322-CD667B50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34016"/>
        <c:axId val="210944000"/>
      </c:barChart>
      <c:catAx>
        <c:axId val="210934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10944000"/>
        <c:crosses val="autoZero"/>
        <c:auto val="1"/>
        <c:lblAlgn val="ctr"/>
        <c:lblOffset val="100"/>
        <c:noMultiLvlLbl val="0"/>
      </c:catAx>
      <c:valAx>
        <c:axId val="210944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10934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List2!$B$1</c:f>
              <c:strCache>
                <c:ptCount val="1"/>
                <c:pt idx="0">
                  <c:v>hlasy</c:v>
                </c:pt>
              </c:strCache>
            </c:strRef>
          </c:tx>
          <c:invertIfNegative val="0"/>
          <c:cat>
            <c:strRef>
              <c:f>List2!$A$2:$A$5</c:f>
              <c:strCache>
                <c:ptCount val="4"/>
                <c:pt idx="0">
                  <c:v>Spolu</c:v>
                </c:pt>
                <c:pt idx="1">
                  <c:v>ANO 2011</c:v>
                </c:pt>
                <c:pt idx="2">
                  <c:v>Piráti-STAN</c:v>
                </c:pt>
                <c:pt idx="3">
                  <c:v>SPD</c:v>
                </c:pt>
              </c:strCache>
            </c:strRef>
          </c:cat>
          <c:val>
            <c:numRef>
              <c:f>List2!$B$2:$B$5</c:f>
              <c:numCache>
                <c:formatCode>General</c:formatCode>
                <c:ptCount val="4"/>
                <c:pt idx="0">
                  <c:v>27.79</c:v>
                </c:pt>
                <c:pt idx="1">
                  <c:v>27.12</c:v>
                </c:pt>
                <c:pt idx="2">
                  <c:v>15.62</c:v>
                </c:pt>
                <c:pt idx="3">
                  <c:v>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A9-4A9A-BA8B-44175622F370}"/>
            </c:ext>
          </c:extLst>
        </c:ser>
        <c:ser>
          <c:idx val="1"/>
          <c:order val="1"/>
          <c:tx>
            <c:strRef>
              <c:f>List2!$C$1</c:f>
              <c:strCache>
                <c:ptCount val="1"/>
              </c:strCache>
            </c:strRef>
          </c:tx>
          <c:invertIfNegative val="0"/>
          <c:cat>
            <c:strRef>
              <c:f>List2!$A$2:$A$5</c:f>
              <c:strCache>
                <c:ptCount val="4"/>
                <c:pt idx="0">
                  <c:v>Spolu</c:v>
                </c:pt>
                <c:pt idx="1">
                  <c:v>ANO 2011</c:v>
                </c:pt>
                <c:pt idx="2">
                  <c:v>Piráti-STAN</c:v>
                </c:pt>
                <c:pt idx="3">
                  <c:v>SPD</c:v>
                </c:pt>
              </c:strCache>
            </c:strRef>
          </c:cat>
          <c:val>
            <c:numRef>
              <c:f>List2!$C$2:$C$5</c:f>
            </c:numRef>
          </c:val>
          <c:extLst>
            <c:ext xmlns:c16="http://schemas.microsoft.com/office/drawing/2014/chart" uri="{C3380CC4-5D6E-409C-BE32-E72D297353CC}">
              <c16:uniqueId val="{00000001-2CA9-4A9A-BA8B-44175622F370}"/>
            </c:ext>
          </c:extLst>
        </c:ser>
        <c:ser>
          <c:idx val="2"/>
          <c:order val="2"/>
          <c:tx>
            <c:strRef>
              <c:f>List2!$D$1</c:f>
              <c:strCache>
                <c:ptCount val="1"/>
                <c:pt idx="0">
                  <c:v>mandáty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List2!$A$2:$A$5</c:f>
              <c:strCache>
                <c:ptCount val="4"/>
                <c:pt idx="0">
                  <c:v>Spolu</c:v>
                </c:pt>
                <c:pt idx="1">
                  <c:v>ANO 2011</c:v>
                </c:pt>
                <c:pt idx="2">
                  <c:v>Piráti-STAN</c:v>
                </c:pt>
                <c:pt idx="3">
                  <c:v>SPD</c:v>
                </c:pt>
              </c:strCache>
            </c:strRef>
          </c:cat>
          <c:val>
            <c:numRef>
              <c:f>List2!$D$2:$D$5</c:f>
              <c:numCache>
                <c:formatCode>General</c:formatCode>
                <c:ptCount val="4"/>
                <c:pt idx="0">
                  <c:v>35.5</c:v>
                </c:pt>
                <c:pt idx="1">
                  <c:v>36</c:v>
                </c:pt>
                <c:pt idx="2">
                  <c:v>18.5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A9-4A9A-BA8B-44175622F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323136"/>
        <c:axId val="211337216"/>
      </c:barChart>
      <c:catAx>
        <c:axId val="21132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211337216"/>
        <c:crosses val="autoZero"/>
        <c:auto val="1"/>
        <c:lblAlgn val="ctr"/>
        <c:lblOffset val="100"/>
        <c:noMultiLvlLbl val="0"/>
      </c:catAx>
      <c:valAx>
        <c:axId val="211337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11323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89894285778711E-2"/>
          <c:y val="0"/>
          <c:w val="0.76500750382564742"/>
          <c:h val="0.95182800550878843"/>
        </c:manualLayout>
      </c:layout>
      <c:bubbleChart>
        <c:varyColors val="0"/>
        <c:ser>
          <c:idx val="1"/>
          <c:order val="0"/>
          <c:tx>
            <c:strRef>
              <c:f>List1!$A$2</c:f>
              <c:strCache>
                <c:ptCount val="1"/>
                <c:pt idx="0">
                  <c:v>ODS</c:v>
                </c:pt>
              </c:strCache>
            </c:strRef>
          </c:tx>
          <c:spPr>
            <a:solidFill>
              <a:srgbClr val="003399"/>
            </a:solidFill>
            <a:ln w="25400">
              <a:noFill/>
            </a:ln>
          </c:spPr>
          <c:invertIfNegative val="0"/>
          <c:xVal>
            <c:numRef>
              <c:f>List1!$B$1:$F$1</c:f>
              <c:numCache>
                <c:formatCode>General</c:formatCode>
                <c:ptCount val="5"/>
                <c:pt idx="0">
                  <c:v>65.157999999999987</c:v>
                </c:pt>
                <c:pt idx="1">
                  <c:v>36.273000000000003</c:v>
                </c:pt>
                <c:pt idx="2">
                  <c:v>69.58</c:v>
                </c:pt>
                <c:pt idx="3">
                  <c:v>27.888000000000002</c:v>
                </c:pt>
                <c:pt idx="4">
                  <c:v>48.635000000000012</c:v>
                </c:pt>
              </c:numCache>
            </c:numRef>
          </c:xVal>
          <c:yVal>
            <c:numRef>
              <c:f>List1!$B$2:$F$2</c:f>
              <c:numCache>
                <c:formatCode>General</c:formatCode>
                <c:ptCount val="5"/>
                <c:pt idx="0">
                  <c:v>47.709000000000003</c:v>
                </c:pt>
              </c:numCache>
            </c:numRef>
          </c:yVal>
          <c:bubbleSize>
            <c:numRef>
              <c:f>List1!$B$3:$F$3</c:f>
              <c:numCache>
                <c:formatCode>General</c:formatCode>
                <c:ptCount val="5"/>
                <c:pt idx="0">
                  <c:v>2.0526315789473704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3A73-43D8-8871-96E0515492B2}"/>
            </c:ext>
          </c:extLst>
        </c:ser>
        <c:ser>
          <c:idx val="2"/>
          <c:order val="1"/>
          <c:tx>
            <c:strRef>
              <c:f>List1!$A$4</c:f>
              <c:strCache>
                <c:ptCount val="1"/>
                <c:pt idx="0">
                  <c:v>ČSSD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invertIfNegative val="0"/>
          <c:xVal>
            <c:numRef>
              <c:f>List1!$B$1:$F$1</c:f>
              <c:numCache>
                <c:formatCode>General</c:formatCode>
                <c:ptCount val="5"/>
                <c:pt idx="0">
                  <c:v>65.157999999999987</c:v>
                </c:pt>
                <c:pt idx="1">
                  <c:v>36.273000000000003</c:v>
                </c:pt>
                <c:pt idx="2">
                  <c:v>69.58</c:v>
                </c:pt>
                <c:pt idx="3">
                  <c:v>27.888000000000002</c:v>
                </c:pt>
                <c:pt idx="4">
                  <c:v>48.635000000000012</c:v>
                </c:pt>
              </c:numCache>
            </c:numRef>
          </c:xVal>
          <c:yVal>
            <c:numRef>
              <c:f>List1!$B$4:$F$4</c:f>
              <c:numCache>
                <c:formatCode>General</c:formatCode>
                <c:ptCount val="5"/>
                <c:pt idx="1">
                  <c:v>54.02</c:v>
                </c:pt>
              </c:numCache>
            </c:numRef>
          </c:yVal>
          <c:bubbleSize>
            <c:numRef>
              <c:f>List1!$B$5:$F$5</c:f>
              <c:numCache>
                <c:formatCode>General</c:formatCode>
                <c:ptCount val="5"/>
                <c:pt idx="1">
                  <c:v>3.9736842105263186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3A73-43D8-8871-96E0515492B2}"/>
            </c:ext>
          </c:extLst>
        </c:ser>
        <c:ser>
          <c:idx val="3"/>
          <c:order val="2"/>
          <c:tx>
            <c:strRef>
              <c:f>List1!$A$6</c:f>
              <c:strCache>
                <c:ptCount val="1"/>
                <c:pt idx="0">
                  <c:v>TOP 09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25400">
              <a:noFill/>
            </a:ln>
          </c:spPr>
          <c:invertIfNegative val="0"/>
          <c:xVal>
            <c:numRef>
              <c:f>List1!$B$1:$F$1</c:f>
              <c:numCache>
                <c:formatCode>General</c:formatCode>
                <c:ptCount val="5"/>
                <c:pt idx="0">
                  <c:v>65.157999999999987</c:v>
                </c:pt>
                <c:pt idx="1">
                  <c:v>36.273000000000003</c:v>
                </c:pt>
                <c:pt idx="2">
                  <c:v>69.58</c:v>
                </c:pt>
                <c:pt idx="3">
                  <c:v>27.888000000000002</c:v>
                </c:pt>
                <c:pt idx="4">
                  <c:v>48.635000000000012</c:v>
                </c:pt>
              </c:numCache>
            </c:numRef>
          </c:xVal>
          <c:yVal>
            <c:numRef>
              <c:f>List1!$B$6:$F$6</c:f>
              <c:numCache>
                <c:formatCode>General</c:formatCode>
                <c:ptCount val="5"/>
                <c:pt idx="2">
                  <c:v>43.06</c:v>
                </c:pt>
              </c:numCache>
            </c:numRef>
          </c:yVal>
          <c:bubbleSize>
            <c:numRef>
              <c:f>List1!$B$7:$F$7</c:f>
              <c:numCache>
                <c:formatCode>General</c:formatCode>
                <c:ptCount val="5"/>
                <c:pt idx="2">
                  <c:v>2.2368421052631544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2-3A73-43D8-8871-96E0515492B2}"/>
            </c:ext>
          </c:extLst>
        </c:ser>
        <c:ser>
          <c:idx val="4"/>
          <c:order val="3"/>
          <c:tx>
            <c:strRef>
              <c:f>List1!$A$8</c:f>
              <c:strCache>
                <c:ptCount val="1"/>
                <c:pt idx="0">
                  <c:v>KSČM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xVal>
            <c:numRef>
              <c:f>List1!$B$1:$F$1</c:f>
              <c:numCache>
                <c:formatCode>General</c:formatCode>
                <c:ptCount val="5"/>
                <c:pt idx="0">
                  <c:v>65.157999999999987</c:v>
                </c:pt>
                <c:pt idx="1">
                  <c:v>36.273000000000003</c:v>
                </c:pt>
                <c:pt idx="2">
                  <c:v>69.58</c:v>
                </c:pt>
                <c:pt idx="3">
                  <c:v>27.888000000000002</c:v>
                </c:pt>
                <c:pt idx="4">
                  <c:v>48.635000000000012</c:v>
                </c:pt>
              </c:numCache>
            </c:numRef>
          </c:xVal>
          <c:yVal>
            <c:numRef>
              <c:f>List1!$B$8:$F$8</c:f>
              <c:numCache>
                <c:formatCode>General</c:formatCode>
                <c:ptCount val="5"/>
                <c:pt idx="3">
                  <c:v>60.066000000000003</c:v>
                </c:pt>
              </c:numCache>
            </c:numRef>
          </c:yVal>
          <c:bubbleSize>
            <c:numRef>
              <c:f>List1!$B$9:$F$9</c:f>
              <c:numCache>
                <c:formatCode>General</c:formatCode>
                <c:ptCount val="5"/>
                <c:pt idx="3">
                  <c:v>2.118421052631581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3A73-43D8-8871-96E0515492B2}"/>
            </c:ext>
          </c:extLst>
        </c:ser>
        <c:ser>
          <c:idx val="0"/>
          <c:order val="4"/>
          <c:tx>
            <c:strRef>
              <c:f>List1!$A$10</c:f>
              <c:strCache>
                <c:ptCount val="1"/>
                <c:pt idx="0">
                  <c:v>KDU-ČSL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xVal>
            <c:numRef>
              <c:f>List1!$B$1:$F$1</c:f>
              <c:numCache>
                <c:formatCode>General</c:formatCode>
                <c:ptCount val="5"/>
                <c:pt idx="0">
                  <c:v>65.157999999999987</c:v>
                </c:pt>
                <c:pt idx="1">
                  <c:v>36.273000000000003</c:v>
                </c:pt>
                <c:pt idx="2">
                  <c:v>69.58</c:v>
                </c:pt>
                <c:pt idx="3">
                  <c:v>27.888000000000002</c:v>
                </c:pt>
                <c:pt idx="4">
                  <c:v>48.635000000000012</c:v>
                </c:pt>
              </c:numCache>
            </c:numRef>
          </c:xVal>
          <c:yVal>
            <c:numRef>
              <c:f>List1!$B$10:$F$10</c:f>
              <c:numCache>
                <c:formatCode>General</c:formatCode>
                <c:ptCount val="5"/>
                <c:pt idx="4">
                  <c:v>60.626000000000012</c:v>
                </c:pt>
              </c:numCache>
            </c:numRef>
          </c:yVal>
          <c:bubbleSize>
            <c:numRef>
              <c:f>List1!$B$11:$F$11</c:f>
              <c:numCache>
                <c:formatCode>General</c:formatCode>
                <c:ptCount val="5"/>
                <c:pt idx="4">
                  <c:v>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4-3A73-43D8-8871-96E051549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86615680"/>
        <c:axId val="186617216"/>
      </c:bubbleChart>
      <c:valAx>
        <c:axId val="186615680"/>
        <c:scaling>
          <c:orientation val="minMax"/>
          <c:max val="100"/>
          <c:min val="0"/>
        </c:scaling>
        <c:delete val="0"/>
        <c:axPos val="b"/>
        <c:numFmt formatCode="0" sourceLinked="0"/>
        <c:majorTickMark val="none"/>
        <c:minorTickMark val="none"/>
        <c:tickLblPos val="none"/>
        <c:spPr>
          <a:ln w="25400">
            <a:solidFill>
              <a:srgbClr val="003399"/>
            </a:solidFill>
            <a:headEnd type="triangle"/>
            <a:tailEnd type="triangle"/>
          </a:ln>
        </c:spPr>
        <c:txPr>
          <a:bodyPr/>
          <a:lstStyle/>
          <a:p>
            <a:pPr>
              <a:defRPr sz="1000"/>
            </a:pPr>
            <a:endParaRPr lang="cs-CZ"/>
          </a:p>
        </c:txPr>
        <c:crossAx val="186617216"/>
        <c:crossesAt val="50"/>
        <c:crossBetween val="midCat"/>
        <c:majorUnit val="20"/>
        <c:minorUnit val="10"/>
      </c:valAx>
      <c:valAx>
        <c:axId val="186617216"/>
        <c:scaling>
          <c:orientation val="minMax"/>
          <c:max val="100"/>
          <c:min val="0"/>
        </c:scaling>
        <c:delete val="0"/>
        <c:axPos val="l"/>
        <c:numFmt formatCode="#,##0_ ;\-#,##0\ " sourceLinked="0"/>
        <c:majorTickMark val="none"/>
        <c:minorTickMark val="none"/>
        <c:tickLblPos val="none"/>
        <c:spPr>
          <a:noFill/>
          <a:ln w="25400">
            <a:solidFill>
              <a:srgbClr val="003399"/>
            </a:solidFill>
            <a:headEnd type="triangle"/>
            <a:tailEnd type="triangle"/>
          </a:ln>
        </c:spPr>
        <c:txPr>
          <a:bodyPr/>
          <a:lstStyle/>
          <a:p>
            <a:pPr>
              <a:defRPr sz="1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6615680"/>
        <c:crossesAt val="50"/>
        <c:crossBetween val="midCat"/>
        <c:majorUnit val="20"/>
        <c:minorUnit val="10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9779487451133169"/>
          <c:y val="8.4529802445112004E-2"/>
          <c:w val="0.13478218141951076"/>
          <c:h val="0.7237666567959728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393866885261593E-2"/>
          <c:y val="1.5713421341292704E-2"/>
          <c:w val="0.95372142066530197"/>
          <c:h val="0.89196827449166249"/>
        </c:manualLayout>
      </c:layout>
      <c:lineChart>
        <c:grouping val="standard"/>
        <c:varyColors val="0"/>
        <c:ser>
          <c:idx val="0"/>
          <c:order val="0"/>
          <c:tx>
            <c:strRef>
              <c:f>List3!$B$6</c:f>
              <c:strCache>
                <c:ptCount val="1"/>
                <c:pt idx="0">
                  <c:v>Součet podílu hlasů pro dvě nejsilnější strany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iamond"/>
            <c:size val="7"/>
            <c:spPr>
              <a:solidFill>
                <a:srgbClr val="002060"/>
              </a:solidFill>
            </c:spPr>
          </c:marker>
          <c:dLbls>
            <c:dLbl>
              <c:idx val="0"/>
              <c:layout>
                <c:manualLayout>
                  <c:x val="-1.539296425860746E-2"/>
                  <c:y val="4.009910661087589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4E-4661-B0F4-77179CDE6F71}"/>
                </c:ext>
              </c:extLst>
            </c:dLbl>
            <c:dLbl>
              <c:idx val="1"/>
              <c:layout>
                <c:manualLayout>
                  <c:x val="-6.3166871577004832E-2"/>
                  <c:y val="4.2395343589223169E-3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4E-4661-B0F4-77179CDE6F71}"/>
                </c:ext>
              </c:extLst>
            </c:dLbl>
            <c:dLbl>
              <c:idx val="2"/>
              <c:layout>
                <c:manualLayout>
                  <c:x val="-4.2550595645140611E-2"/>
                  <c:y val="4.698761421896910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4E-4661-B0F4-77179CDE6F71}"/>
                </c:ext>
              </c:extLst>
            </c:dLbl>
            <c:dLbl>
              <c:idx val="3"/>
              <c:layout>
                <c:manualLayout>
                  <c:x val="-4.7801956869084741E-2"/>
                  <c:y val="3.1796507691917379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4E-4661-B0F4-77179CDE6F71}"/>
                </c:ext>
              </c:extLst>
            </c:dLbl>
            <c:dLbl>
              <c:idx val="4"/>
              <c:layout>
                <c:manualLayout>
                  <c:x val="-6.3555897114430746E-3"/>
                  <c:y val="6.3592913720360448E-3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4E-4661-B0F4-77179CDE6F71}"/>
                </c:ext>
              </c:extLst>
            </c:dLbl>
            <c:dLbl>
              <c:idx val="5"/>
              <c:layout>
                <c:manualLayout>
                  <c:x val="-7.7472970778537471E-3"/>
                  <c:y val="-2.4244254822178041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E-4661-B0F4-77179CDE6F71}"/>
                </c:ext>
              </c:extLst>
            </c:dLbl>
            <c:dLbl>
              <c:idx val="6"/>
              <c:layout>
                <c:manualLayout>
                  <c:x val="-4.5965018574602265E-2"/>
                  <c:y val="4.2703189869422523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4E-4661-B0F4-77179CDE6F71}"/>
                </c:ext>
              </c:extLst>
            </c:dLbl>
            <c:dLbl>
              <c:idx val="7"/>
              <c:layout>
                <c:manualLayout>
                  <c:x val="-5.121638235973365E-2"/>
                  <c:y val="2.9676740512456258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4E-4661-B0F4-77179CDE6F71}"/>
                </c:ext>
              </c:extLst>
            </c:dLbl>
            <c:dLbl>
              <c:idx val="8"/>
              <c:layout>
                <c:manualLayout>
                  <c:x val="-2.4791350649131877E-2"/>
                  <c:y val="8.6201794923299699E-2"/>
                </c:manualLayout>
              </c:layout>
              <c:spPr/>
              <c:txPr>
                <a:bodyPr/>
                <a:lstStyle/>
                <a:p>
                  <a:pPr>
                    <a:defRPr sz="1350" b="1" i="1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4E-4661-B0F4-77179CDE6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00206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List3!$C$2:$L$2</c:f>
              <c:strCache>
                <c:ptCount val="10"/>
                <c:pt idx="0">
                  <c:v>1992</c:v>
                </c:pt>
                <c:pt idx="1">
                  <c:v>1996</c:v>
                </c:pt>
                <c:pt idx="2">
                  <c:v>1998</c:v>
                </c:pt>
                <c:pt idx="3">
                  <c:v>2002</c:v>
                </c:pt>
                <c:pt idx="4">
                  <c:v>2006</c:v>
                </c:pt>
                <c:pt idx="5">
                  <c:v>2010</c:v>
                </c:pt>
                <c:pt idx="6">
                  <c:v>2013</c:v>
                </c:pt>
                <c:pt idx="7">
                  <c:v>2017</c:v>
                </c:pt>
                <c:pt idx="8">
                  <c:v>2021</c:v>
                </c:pt>
                <c:pt idx="9">
                  <c:v>průměr</c:v>
                </c:pt>
              </c:strCache>
            </c:strRef>
          </c:cat>
          <c:val>
            <c:numRef>
              <c:f>List3!$C$6:$L$6</c:f>
              <c:numCache>
                <c:formatCode>General</c:formatCode>
                <c:ptCount val="10"/>
                <c:pt idx="0">
                  <c:v>43.8</c:v>
                </c:pt>
                <c:pt idx="1">
                  <c:v>56.1</c:v>
                </c:pt>
                <c:pt idx="2">
                  <c:v>60.1</c:v>
                </c:pt>
                <c:pt idx="3">
                  <c:v>54.7</c:v>
                </c:pt>
                <c:pt idx="4">
                  <c:v>67.7</c:v>
                </c:pt>
                <c:pt idx="5">
                  <c:v>42.3</c:v>
                </c:pt>
                <c:pt idx="6">
                  <c:v>39.1</c:v>
                </c:pt>
                <c:pt idx="7" formatCode="0.0">
                  <c:v>40.96</c:v>
                </c:pt>
                <c:pt idx="8" formatCode="0.0">
                  <c:v>54.9</c:v>
                </c:pt>
                <c:pt idx="9" formatCode="0.00">
                  <c:v>51.073333333333331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04E-4661-B0F4-77179CDE6F71}"/>
            </c:ext>
          </c:extLst>
        </c:ser>
        <c:ser>
          <c:idx val="1"/>
          <c:order val="1"/>
          <c:tx>
            <c:strRef>
              <c:f>List3!$B$7</c:f>
              <c:strCache>
                <c:ptCount val="1"/>
                <c:pt idx="0">
                  <c:v>Součet podílů mandátů pro dvě nejsilnější strany</c:v>
                </c:pt>
              </c:strCache>
            </c:strRef>
          </c:tx>
          <c:marker>
            <c:symbol val="square"/>
            <c:size val="7"/>
            <c:spPr>
              <a:solidFill>
                <a:srgbClr val="FF0000"/>
              </a:solidFill>
            </c:spPr>
          </c:marker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04E-4661-B0F4-77179CDE6F71}"/>
              </c:ext>
            </c:extLst>
          </c:dPt>
          <c:dLbls>
            <c:dLbl>
              <c:idx val="1"/>
              <c:layout>
                <c:manualLayout>
                  <c:x val="-1.5967972307866146E-2"/>
                  <c:y val="-4.5226883166660271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4E-4661-B0F4-77179CDE6F71}"/>
                </c:ext>
              </c:extLst>
            </c:dLbl>
            <c:dLbl>
              <c:idx val="2"/>
              <c:layout>
                <c:manualLayout>
                  <c:x val="-1.1950489217271185E-2"/>
                  <c:y val="-3.6036042050839698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4E-4661-B0F4-77179CDE6F71}"/>
                </c:ext>
              </c:extLst>
            </c:dLbl>
            <c:dLbl>
              <c:idx val="3"/>
              <c:layout>
                <c:manualLayout>
                  <c:x val="-3.2408956753855682E-2"/>
                  <c:y val="-5.5115272629084749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4E-4661-B0F4-77179CDE6F71}"/>
                </c:ext>
              </c:extLst>
            </c:dLbl>
            <c:dLbl>
              <c:idx val="4"/>
              <c:layout>
                <c:manualLayout>
                  <c:x val="2.1242234554726238E-3"/>
                  <c:y val="-3.1392385946477254E-4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04E-4661-B0F4-77179CDE6F71}"/>
                </c:ext>
              </c:extLst>
            </c:dLbl>
            <c:dLbl>
              <c:idx val="5"/>
              <c:layout>
                <c:manualLayout>
                  <c:x val="-3.0989188311414989E-3"/>
                  <c:y val="-2.0182334613562912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04E-4661-B0F4-77179CDE6F71}"/>
                </c:ext>
              </c:extLst>
            </c:dLbl>
            <c:dLbl>
              <c:idx val="6"/>
              <c:layout>
                <c:manualLayout>
                  <c:x val="0"/>
                  <c:y val="1.483837025622811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04E-4661-B0F4-77179CDE6F71}"/>
                </c:ext>
              </c:extLst>
            </c:dLbl>
            <c:dLbl>
              <c:idx val="7"/>
              <c:layout>
                <c:manualLayout>
                  <c:x val="-4.6094709547732315E-2"/>
                  <c:y val="-3.1088855512089356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04E-4661-B0F4-77179CDE6F71}"/>
                </c:ext>
              </c:extLst>
            </c:dLbl>
            <c:dLbl>
              <c:idx val="8"/>
              <c:layout>
                <c:manualLayout>
                  <c:x val="-1.5364914707920096E-2"/>
                  <c:y val="-4.4600235277465879E-2"/>
                </c:manualLayout>
              </c:layout>
              <c:spPr/>
              <c:txPr>
                <a:bodyPr/>
                <a:lstStyle/>
                <a:p>
                  <a:pPr>
                    <a:defRPr sz="1350" b="1" i="1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04E-4661-B0F4-77179CDE6F71}"/>
                </c:ext>
              </c:extLst>
            </c:dLbl>
            <c:dLbl>
              <c:idx val="9"/>
              <c:layout>
                <c:manualLayout>
                  <c:x val="-5.1216382359733654E-3"/>
                  <c:y val="2.4286586308025818E-3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04E-4661-B0F4-77179CDE6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FF000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List3!$C$2:$L$2</c:f>
              <c:strCache>
                <c:ptCount val="10"/>
                <c:pt idx="0">
                  <c:v>1992</c:v>
                </c:pt>
                <c:pt idx="1">
                  <c:v>1996</c:v>
                </c:pt>
                <c:pt idx="2">
                  <c:v>1998</c:v>
                </c:pt>
                <c:pt idx="3">
                  <c:v>2002</c:v>
                </c:pt>
                <c:pt idx="4">
                  <c:v>2006</c:v>
                </c:pt>
                <c:pt idx="5">
                  <c:v>2010</c:v>
                </c:pt>
                <c:pt idx="6">
                  <c:v>2013</c:v>
                </c:pt>
                <c:pt idx="7">
                  <c:v>2017</c:v>
                </c:pt>
                <c:pt idx="8">
                  <c:v>2021</c:v>
                </c:pt>
                <c:pt idx="9">
                  <c:v>průměr</c:v>
                </c:pt>
              </c:strCache>
            </c:strRef>
          </c:cat>
          <c:val>
            <c:numRef>
              <c:f>List3!$C$7:$L$7</c:f>
              <c:numCache>
                <c:formatCode>General</c:formatCode>
                <c:ptCount val="10"/>
                <c:pt idx="0">
                  <c:v>55.5</c:v>
                </c:pt>
                <c:pt idx="1">
                  <c:v>64.5</c:v>
                </c:pt>
                <c:pt idx="2">
                  <c:v>68.5</c:v>
                </c:pt>
                <c:pt idx="3">
                  <c:v>64</c:v>
                </c:pt>
                <c:pt idx="4">
                  <c:v>77.5</c:v>
                </c:pt>
                <c:pt idx="5">
                  <c:v>54.5</c:v>
                </c:pt>
                <c:pt idx="6">
                  <c:v>48.5</c:v>
                </c:pt>
                <c:pt idx="7">
                  <c:v>51.5</c:v>
                </c:pt>
                <c:pt idx="8">
                  <c:v>71.5</c:v>
                </c:pt>
                <c:pt idx="9" formatCode="0.00">
                  <c:v>61.777777777777779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104E-4661-B0F4-77179CDE6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707944"/>
        <c:axId val="1"/>
      </c:lineChart>
      <c:catAx>
        <c:axId val="22670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90"/>
          <c:min val="3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cs-CZ"/>
          </a:p>
        </c:txPr>
        <c:crossAx val="226707944"/>
        <c:crosses val="autoZero"/>
        <c:crossBetween val="between"/>
      </c:valAx>
      <c:spPr>
        <a:noFill/>
        <a:ln w="25401">
          <a:noFill/>
        </a:ln>
      </c:spPr>
    </c:plotArea>
    <c:legend>
      <c:legendPos val="t"/>
      <c:overlay val="0"/>
      <c:txPr>
        <a:bodyPr/>
        <a:lstStyle/>
        <a:p>
          <a:pPr>
            <a:defRPr sz="1600" baseline="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445854636518251E-2"/>
          <c:y val="5.1123637400478143E-2"/>
          <c:w val="0.95372142066530197"/>
          <c:h val="0.89196827449166249"/>
        </c:manualLayout>
      </c:layout>
      <c:lineChart>
        <c:grouping val="standard"/>
        <c:varyColors val="0"/>
        <c:ser>
          <c:idx val="0"/>
          <c:order val="0"/>
          <c:tx>
            <c:strRef>
              <c:f>List3!$B$8</c:f>
              <c:strCache>
                <c:ptCount val="1"/>
                <c:pt idx="0">
                  <c:v>Poměr hlasů mezi první a druhou stranou v pořadí 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iamond"/>
            <c:size val="6"/>
            <c:spPr>
              <a:solidFill>
                <a:srgbClr val="002060"/>
              </a:solidFill>
            </c:spPr>
          </c:marker>
          <c:dLbls>
            <c:dLbl>
              <c:idx val="0"/>
              <c:layout>
                <c:manualLayout>
                  <c:x val="-3.243704216116465E-2"/>
                  <c:y val="5.0874412307067803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48-4802-ACAA-324B84F9ECFB}"/>
                </c:ext>
              </c:extLst>
            </c:dLbl>
            <c:dLbl>
              <c:idx val="1"/>
              <c:layout>
                <c:manualLayout>
                  <c:x val="-5.1856793532253635E-2"/>
                  <c:y val="4.2396043469773896E-3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48-4802-ACAA-324B84F9ECFB}"/>
                </c:ext>
              </c:extLst>
            </c:dLbl>
            <c:dLbl>
              <c:idx val="2"/>
              <c:layout>
                <c:manualLayout>
                  <c:x val="-5.1761899635306627E-2"/>
                  <c:y val="2.5437192251795072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48-4802-ACAA-324B84F9ECFB}"/>
                </c:ext>
              </c:extLst>
            </c:dLbl>
            <c:dLbl>
              <c:idx val="3"/>
              <c:layout>
                <c:manualLayout>
                  <c:x val="-4.7801956869084741E-2"/>
                  <c:y val="3.1796507691917379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48-4802-ACAA-324B84F9ECFB}"/>
                </c:ext>
              </c:extLst>
            </c:dLbl>
            <c:dLbl>
              <c:idx val="4"/>
              <c:layout>
                <c:manualLayout>
                  <c:x val="7.0895339255081921E-3"/>
                  <c:y val="-3.4963015986638035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48-4802-ACAA-324B84F9ECFB}"/>
                </c:ext>
              </c:extLst>
            </c:dLbl>
            <c:dLbl>
              <c:idx val="5"/>
              <c:layout>
                <c:manualLayout>
                  <c:x val="-3.8956962698683477E-2"/>
                  <c:y val="-4.4077134986225897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48-4802-ACAA-324B84F9ECFB}"/>
                </c:ext>
              </c:extLst>
            </c:dLbl>
            <c:dLbl>
              <c:idx val="6"/>
              <c:layout>
                <c:manualLayout>
                  <c:x val="-5.140627016124244E-2"/>
                  <c:y val="-4.7046484891867753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48-4802-ACAA-324B84F9ECFB}"/>
                </c:ext>
              </c:extLst>
            </c:dLbl>
            <c:dLbl>
              <c:idx val="7"/>
              <c:layout>
                <c:manualLayout>
                  <c:x val="-2.9793612737815289E-2"/>
                  <c:y val="0.12067795494922466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48-4802-ACAA-324B84F9ECFB}"/>
                </c:ext>
              </c:extLst>
            </c:dLbl>
            <c:dLbl>
              <c:idx val="8"/>
              <c:spPr/>
              <c:txPr>
                <a:bodyPr/>
                <a:lstStyle/>
                <a:p>
                  <a:pPr>
                    <a:defRPr sz="1350" b="1" i="0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84979589115123E-2"/>
                      <c:h val="4.86908077994428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9E48-4802-ACAA-324B84F9ECFB}"/>
                </c:ext>
              </c:extLst>
            </c:dLbl>
            <c:dLbl>
              <c:idx val="9"/>
              <c:layout>
                <c:manualLayout>
                  <c:x val="-1.4961659863039472E-3"/>
                  <c:y val="2.5069637883008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E0-4A5D-861B-32E29FE99E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rgbClr val="00206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List3!$C$2:$L$2</c:f>
              <c:strCache>
                <c:ptCount val="10"/>
                <c:pt idx="0">
                  <c:v>1992</c:v>
                </c:pt>
                <c:pt idx="1">
                  <c:v>1996</c:v>
                </c:pt>
                <c:pt idx="2">
                  <c:v>1998</c:v>
                </c:pt>
                <c:pt idx="3">
                  <c:v>2002</c:v>
                </c:pt>
                <c:pt idx="4">
                  <c:v>2006</c:v>
                </c:pt>
                <c:pt idx="5">
                  <c:v>2010</c:v>
                </c:pt>
                <c:pt idx="6">
                  <c:v>2013</c:v>
                </c:pt>
                <c:pt idx="7">
                  <c:v>2017</c:v>
                </c:pt>
                <c:pt idx="8">
                  <c:v>2021</c:v>
                </c:pt>
                <c:pt idx="9">
                  <c:v>průměr</c:v>
                </c:pt>
              </c:strCache>
            </c:strRef>
          </c:cat>
          <c:val>
            <c:numRef>
              <c:f>List3!$C$8:$L$8</c:f>
              <c:numCache>
                <c:formatCode>0.00</c:formatCode>
                <c:ptCount val="10"/>
                <c:pt idx="0">
                  <c:v>2.1160142348754447</c:v>
                </c:pt>
                <c:pt idx="1">
                  <c:v>1.1202723146747353</c:v>
                </c:pt>
                <c:pt idx="2">
                  <c:v>1.1643835616438356</c:v>
                </c:pt>
                <c:pt idx="3">
                  <c:v>1.2341642827952595</c:v>
                </c:pt>
                <c:pt idx="4">
                  <c:v>1.0946782178217822</c:v>
                </c:pt>
                <c:pt idx="5">
                  <c:v>1.0919881305637982</c:v>
                </c:pt>
                <c:pt idx="6">
                  <c:v>1.0965147453083111</c:v>
                </c:pt>
                <c:pt idx="7">
                  <c:v>2.6183745583038869</c:v>
                </c:pt>
                <c:pt idx="8">
                  <c:v>1.02</c:v>
                </c:pt>
                <c:pt idx="9">
                  <c:v>1.4420487557483819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E48-4802-ACAA-324B84F9ECFB}"/>
            </c:ext>
          </c:extLst>
        </c:ser>
        <c:ser>
          <c:idx val="1"/>
          <c:order val="1"/>
          <c:tx>
            <c:strRef>
              <c:f>List3!$B$9</c:f>
              <c:strCache>
                <c:ptCount val="1"/>
                <c:pt idx="0">
                  <c:v>Poměr mandátů mezi první a druhou stranou v pořadí </c:v>
                </c:pt>
              </c:strCache>
            </c:strRef>
          </c:tx>
          <c:marker>
            <c:symbol val="square"/>
            <c:size val="6"/>
            <c:spPr>
              <a:solidFill>
                <a:srgbClr val="FF0000"/>
              </a:solidFill>
            </c:spPr>
          </c:marker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9E48-4802-ACAA-324B84F9ECFB}"/>
              </c:ext>
            </c:extLst>
          </c:dPt>
          <c:dLbls>
            <c:dLbl>
              <c:idx val="1"/>
              <c:layout>
                <c:manualLayout>
                  <c:x val="-5.1216382359733654E-3"/>
                  <c:y val="-3.983927157455638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48-4802-ACAA-324B84F9ECFB}"/>
                </c:ext>
              </c:extLst>
            </c:dLbl>
            <c:dLbl>
              <c:idx val="2"/>
              <c:layout>
                <c:manualLayout>
                  <c:x val="-1.1950489217271185E-2"/>
                  <c:y val="-3.6036042050839698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E48-4802-ACAA-324B84F9ECFB}"/>
                </c:ext>
              </c:extLst>
            </c:dLbl>
            <c:dLbl>
              <c:idx val="3"/>
              <c:layout>
                <c:manualLayout>
                  <c:x val="-1.5364914707920096E-2"/>
                  <c:y val="-3.356492763415288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E48-4802-ACAA-324B84F9ECFB}"/>
                </c:ext>
              </c:extLst>
            </c:dLbl>
            <c:dLbl>
              <c:idx val="4"/>
              <c:layout>
                <c:manualLayout>
                  <c:x val="-4.239560483925231E-2"/>
                  <c:y val="-4.3597969675278195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E48-4802-ACAA-324B84F9ECFB}"/>
                </c:ext>
              </c:extLst>
            </c:dLbl>
            <c:dLbl>
              <c:idx val="5"/>
              <c:layout>
                <c:manualLayout>
                  <c:x val="1.2566762160865638E-3"/>
                  <c:y val="-3.4688618468146026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48-4802-ACAA-324B84F9ECFB}"/>
                </c:ext>
              </c:extLst>
            </c:dLbl>
            <c:dLbl>
              <c:idx val="6"/>
              <c:layout>
                <c:manualLayout>
                  <c:x val="8.7967335126060385E-3"/>
                  <c:y val="-7.2002776512439066E-3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E48-4802-ACAA-324B84F9ECFB}"/>
                </c:ext>
              </c:extLst>
            </c:dLbl>
            <c:dLbl>
              <c:idx val="7"/>
              <c:layout>
                <c:manualLayout>
                  <c:x val="-8.6906038302084869E-3"/>
                  <c:y val="-2.0313644638431338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E48-4802-ACAA-324B84F9ECFB}"/>
                </c:ext>
              </c:extLst>
            </c:dLbl>
            <c:dLbl>
              <c:idx val="8"/>
              <c:layout>
                <c:manualLayout>
                  <c:x val="-1.5364914707920096E-2"/>
                  <c:y val="-4.4600235277465879E-2"/>
                </c:manualLayout>
              </c:layout>
              <c:spPr/>
              <c:txPr>
                <a:bodyPr/>
                <a:lstStyle/>
                <a:p>
                  <a:pPr>
                    <a:defRPr sz="1350" b="1" i="1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E48-4802-ACAA-324B84F9ECFB}"/>
                </c:ext>
              </c:extLst>
            </c:dLbl>
            <c:dLbl>
              <c:idx val="9"/>
              <c:layout>
                <c:manualLayout>
                  <c:x val="-1.8587093883708789E-2"/>
                  <c:y val="-3.656855219002917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rgbClr val="FF0000"/>
                      </a:solidFill>
                    </a:defRPr>
                  </a:pPr>
                  <a:endParaRPr lang="cs-C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E48-4802-ACAA-324B84F9EC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FF000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List3!$C$2:$L$2</c:f>
              <c:strCache>
                <c:ptCount val="10"/>
                <c:pt idx="0">
                  <c:v>1992</c:v>
                </c:pt>
                <c:pt idx="1">
                  <c:v>1996</c:v>
                </c:pt>
                <c:pt idx="2">
                  <c:v>1998</c:v>
                </c:pt>
                <c:pt idx="3">
                  <c:v>2002</c:v>
                </c:pt>
                <c:pt idx="4">
                  <c:v>2006</c:v>
                </c:pt>
                <c:pt idx="5">
                  <c:v>2010</c:v>
                </c:pt>
                <c:pt idx="6">
                  <c:v>2013</c:v>
                </c:pt>
                <c:pt idx="7">
                  <c:v>2017</c:v>
                </c:pt>
                <c:pt idx="8">
                  <c:v>2021</c:v>
                </c:pt>
                <c:pt idx="9">
                  <c:v>průměr</c:v>
                </c:pt>
              </c:strCache>
            </c:strRef>
          </c:cat>
          <c:val>
            <c:numRef>
              <c:f>List3!$C$9:$L$9</c:f>
              <c:numCache>
                <c:formatCode>0.00</c:formatCode>
                <c:ptCount val="10"/>
                <c:pt idx="0">
                  <c:v>2.1714285714285713</c:v>
                </c:pt>
                <c:pt idx="1">
                  <c:v>1.1147540983606556</c:v>
                </c:pt>
                <c:pt idx="2">
                  <c:v>1.1746031746031746</c:v>
                </c:pt>
                <c:pt idx="3">
                  <c:v>1.2068965517241379</c:v>
                </c:pt>
                <c:pt idx="4">
                  <c:v>1.0945945945945945</c:v>
                </c:pt>
                <c:pt idx="5">
                  <c:v>1.0566037735849056</c:v>
                </c:pt>
                <c:pt idx="6">
                  <c:v>1.0638297872340425</c:v>
                </c:pt>
                <c:pt idx="7">
                  <c:v>3.12</c:v>
                </c:pt>
                <c:pt idx="8">
                  <c:v>0.99</c:v>
                </c:pt>
                <c:pt idx="9">
                  <c:v>1.5003388189412603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E48-4802-ACAA-324B84F9E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875808"/>
        <c:axId val="1"/>
      </c:lineChart>
      <c:catAx>
        <c:axId val="22387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.5"/>
          <c:min val="1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cs-CZ"/>
          </a:p>
        </c:txPr>
        <c:crossAx val="22387580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24666734633921175"/>
          <c:y val="6.2169317565279825E-2"/>
          <c:w val="0.46770503861300172"/>
          <c:h val="0.10741626111113377"/>
        </c:manualLayout>
      </c:layout>
      <c:overlay val="0"/>
      <c:txPr>
        <a:bodyPr/>
        <a:lstStyle/>
        <a:p>
          <a:pPr>
            <a:defRPr sz="1400" baseline="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30.04.2025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Předvolební výzkum ke krajským volbám 2012</a:t>
            </a:r>
          </a:p>
        </p:txBody>
      </p:sp>
    </p:spTree>
    <p:extLst>
      <p:ext uri="{BB962C8B-B14F-4D97-AF65-F5344CB8AC3E}">
        <p14:creationId xmlns:p14="http://schemas.microsoft.com/office/powerpoint/2010/main" val="51739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sz="quarter" idx="18"/>
          </p:nvPr>
        </p:nvSpPr>
        <p:spPr>
          <a:xfrm>
            <a:off x="912333" y="1602000"/>
            <a:ext cx="10560000" cy="4780800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12001" y="6213600"/>
            <a:ext cx="10512951" cy="166712"/>
          </a:xfrm>
          <a:prstGeom prst="rect">
            <a:avLst/>
          </a:prstGeo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1300"/>
              </a:lnSpc>
              <a:buNone/>
              <a:defRPr sz="11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269643" y="483518"/>
            <a:ext cx="11586997" cy="374906"/>
          </a:xfrm>
          <a:prstGeom prst="rect">
            <a:avLst/>
          </a:prstGeom>
        </p:spPr>
        <p:txBody>
          <a:bodyPr wrap="square" lIns="36000" tIns="0" rIns="36000" bIns="36000" anchor="t" anchorCtr="0">
            <a:spAutoFit/>
          </a:bodyPr>
          <a:lstStyle>
            <a:lvl1pPr marL="0" indent="0" defTabSz="216000">
              <a:spcBef>
                <a:spcPts val="0"/>
              </a:spcBef>
              <a:buNone/>
              <a:defRPr sz="11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282744" y="6356"/>
            <a:ext cx="11573896" cy="469722"/>
          </a:xfrm>
          <a:prstGeom prst="rect">
            <a:avLst/>
          </a:prstGeom>
        </p:spPr>
        <p:txBody>
          <a:bodyPr vert="horz" lIns="36000" tIns="45720" rIns="3600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13205" y="6633984"/>
            <a:ext cx="6826944" cy="2295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300" b="1">
                <a:solidFill>
                  <a:srgbClr val="40404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/>
              <a:t>Krajské volby - předvolební výzkum</a:t>
            </a:r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26859" y="6615732"/>
            <a:ext cx="2844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F5F5F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2A2DB900-4F27-419C-B2D8-AAC4EB8D73B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150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70" r:id="rId13"/>
    <p:sldLayoutId id="2147483671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cvvm.soc.cas.cz/media/com_form2content/documents/c2/a5021/f9/po191024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vvm.soc.cas.cz/images/articles/files/5925/po250131a.pdf" TargetMode="Externa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qresearch.cz/content/files/2023/01/PAQ_Povolebni_studie_PSP2021-1.pdf" TargetMode="External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N%C4%9Bmeck%C3%BD_svaz_zem%C4%9Bd%C4%9Blc%C5%AF" TargetMode="External"/><Relationship Id="rId13" Type="http://schemas.openxmlformats.org/officeDocument/2006/relationships/hyperlink" Target="https://cs.wikipedia.org/wiki/Zemsk%C3%A1_k%C5%99es%C5%A5ansko-socialistick%C3%A1_strana" TargetMode="External"/><Relationship Id="rId18" Type="http://schemas.openxmlformats.org/officeDocument/2006/relationships/hyperlink" Target="https://cs.wikipedia.org/wiki/Komunistick%C3%A1_strana_%C4%8Ceskoslovenska" TargetMode="External"/><Relationship Id="rId26" Type="http://schemas.openxmlformats.org/officeDocument/2006/relationships/hyperlink" Target="https://cs.wikipedia.org/wiki/N%C3%A1rodn%C3%AD_obec_fa%C5%A1istick%C3%A1" TargetMode="External"/><Relationship Id="rId3" Type="http://schemas.openxmlformats.org/officeDocument/2006/relationships/hyperlink" Target="https://cs.wikipedia.org/wiki/N%C4%9Bmeck%C3%A1_soci%C3%A1ln%C4%9B_demokratick%C3%A1_strana_d%C4%9Blnick%C3%A1_v_%C4%8CSR" TargetMode="External"/><Relationship Id="rId21" Type="http://schemas.openxmlformats.org/officeDocument/2006/relationships/hyperlink" Target="https://cs.wikipedia.org/w/index.php?title=Polsk%C3%BD_lidov%C3%BD_a_d%C4%9Blnick%C3%BD_svaz&amp;action=edit&amp;redlink=1" TargetMode="External"/><Relationship Id="rId7" Type="http://schemas.openxmlformats.org/officeDocument/2006/relationships/hyperlink" Target="https://cs.wikipedia.org/wiki/Republik%C3%A1nsk%C3%A1_strana_zem%C4%9Bd%C4%9Blsk%C3%A9ho_a_malorolnick%C3%A9ho_lidu" TargetMode="External"/><Relationship Id="rId12" Type="http://schemas.openxmlformats.org/officeDocument/2006/relationships/hyperlink" Target="https://cs.wikipedia.org/wiki/N%C4%9Bmeck%C3%A1_k%C5%99es%C5%A5ansko_soci%C3%A1ln%C3%AD_strana_lidov%C3%A1" TargetMode="External"/><Relationship Id="rId17" Type="http://schemas.openxmlformats.org/officeDocument/2006/relationships/hyperlink" Target="https://cs.wikipedia.org/wiki/N%C4%9Bmeck%C3%A1_nacion%C3%A1ln%C3%AD_strana" TargetMode="External"/><Relationship Id="rId25" Type="http://schemas.openxmlformats.org/officeDocument/2006/relationships/hyperlink" Target="https://cs.wikipedia.org/wiki/N%C3%A1rodn%C3%AD_sjednocen%C3%AD" TargetMode="External"/><Relationship Id="rId2" Type="http://schemas.openxmlformats.org/officeDocument/2006/relationships/hyperlink" Target="https://cs.wikipedia.org/wiki/%C4%8Cesk%C3%A1_strana_soci%C3%A1ln%C4%9B_demokratick%C3%A1" TargetMode="External"/><Relationship Id="rId16" Type="http://schemas.openxmlformats.org/officeDocument/2006/relationships/hyperlink" Target="https://cs.wikipedia.org/wiki/N%C4%9Bmeck%C3%A1_demokratick%C3%A1_svobodomysln%C3%A1_strana" TargetMode="External"/><Relationship Id="rId20" Type="http://schemas.openxmlformats.org/officeDocument/2006/relationships/hyperlink" Target="https://cs.wikipedia.org/wiki/Hlinkova_slovensk%C3%A1_%C4%BEudov%C3%A1_stran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.wikipedia.org/wiki/Socialistick%C3%A1_strana_%C4%8Deskoslovensk%C3%A9ho_lidu_pracuj%C3%ADc%C3%ADho" TargetMode="External"/><Relationship Id="rId11" Type="http://schemas.openxmlformats.org/officeDocument/2006/relationships/hyperlink" Target="https://cs.wikipedia.org/wiki/K%C5%99es%C5%A5ansk%C3%A1_a_demokratick%C3%A1_unie_%E2%80%93_%C4%8Ceskoslovensk%C3%A1_strana_lidov%C3%A1" TargetMode="External"/><Relationship Id="rId24" Type="http://schemas.openxmlformats.org/officeDocument/2006/relationships/hyperlink" Target="https://cs.wikipedia.org/w/index.php?title=Liga_proti_v%C3%A1zan%C3%BDm_kandid%C3%A1tn%C3%ADm_listin%C3%A1m&amp;action=edit&amp;redlink=1" TargetMode="External"/><Relationship Id="rId5" Type="http://schemas.openxmlformats.org/officeDocument/2006/relationships/hyperlink" Target="https://cs.wikipedia.org/wiki/%C4%8Cesk%C3%A1_strana_n%C3%A1rodn%C4%9B_soci%C3%A1ln%C3%AD" TargetMode="External"/><Relationship Id="rId15" Type="http://schemas.openxmlformats.org/officeDocument/2006/relationships/hyperlink" Target="https://cs.wikipedia.org/wiki/%C4%8Ceskoslovensk%C3%A1_n%C3%A1rodn%C3%AD_demokracie" TargetMode="External"/><Relationship Id="rId23" Type="http://schemas.openxmlformats.org/officeDocument/2006/relationships/hyperlink" Target="https://cs.wikipedia.org/w/index.php?title=Spojen%C3%AD_polsk%C3%BDch_men%C5%A1inov%C3%BDch_stran_a_%C5%BDidovsk%C3%A9_strany&amp;action=edit&amp;redlink=1" TargetMode="External"/><Relationship Id="rId10" Type="http://schemas.openxmlformats.org/officeDocument/2006/relationships/hyperlink" Target="https://cs.wikipedia.org/wiki/Slovensk%C3%A1_n%C3%A1rodn%C3%AD_a_rolnick%C3%A1_strana" TargetMode="External"/><Relationship Id="rId19" Type="http://schemas.openxmlformats.org/officeDocument/2006/relationships/hyperlink" Target="https://cs.wikipedia.org/w/index.php?title=Autonomn%C3%AD_zem%C4%9Bd%C4%9Blsk%C3%BD_sojuz&amp;action=edit&amp;redlink=1" TargetMode="External"/><Relationship Id="rId4" Type="http://schemas.openxmlformats.org/officeDocument/2006/relationships/hyperlink" Target="https://cs.wikipedia.org/wiki/Ma%C4%8Farsko-n%C4%9Bmeck%C3%A1_soci%C3%A1ln%C4%9B_demokratick%C3%A1_strana" TargetMode="External"/><Relationship Id="rId9" Type="http://schemas.openxmlformats.org/officeDocument/2006/relationships/hyperlink" Target="https://cs.wikipedia.org/w/index.php?title=Ma%C4%8Farsk%C3%A1_zemsk%C3%A1_strana_malorolnick%C3%A1_a_zem%C4%9Bd%C4%9Blsk%C3%A1&amp;action=edit&amp;redlink=1" TargetMode="External"/><Relationship Id="rId14" Type="http://schemas.openxmlformats.org/officeDocument/2006/relationships/hyperlink" Target="https://cs.wikipedia.org/wiki/%C4%8Ceskoslovensk%C3%A1_%C5%BEivnostensko-obchodnick%C3%A1_strana_st%C5%99edostavovsk%C3%A1" TargetMode="External"/><Relationship Id="rId22" Type="http://schemas.openxmlformats.org/officeDocument/2006/relationships/hyperlink" Target="https://cs.wikipedia.org/wiki/N%C4%9Bmeck%C3%A1_n%C3%A1rodn%C4%9B_socialistick%C3%A1_strana_d%C4%9Blnick%C3%A1" TargetMode="External"/><Relationship Id="rId27" Type="http://schemas.openxmlformats.org/officeDocument/2006/relationships/hyperlink" Target="https://cs.wikipedia.org/wiki/Sudeton%C4%9Bmeck%C3%A1_strana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s.de/documents/268176/7349152/Politisches+System+Tschechiens.pdf/cecdd4e4-f08f-5edb-cd28-468bb4cda001?version=1.0&amp;t=1571395728614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lus.rozhlas.cz/volby-1946-dalsi-krok-k-vlade-jedne-strany-8709546#player=on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5984E-E41E-58BC-4CEB-5BDB04E6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8" y="2048376"/>
            <a:ext cx="9576101" cy="2387600"/>
          </a:xfrm>
        </p:spPr>
        <p:txBody>
          <a:bodyPr>
            <a:normAutofit/>
          </a:bodyPr>
          <a:lstStyle/>
          <a:p>
            <a:r>
              <a:rPr lang="cs-CZ" sz="5400" dirty="0"/>
              <a:t>Český politický systém </a:t>
            </a: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F730C0B0-4C35-7DDE-5DBA-E74C469D9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Ladislav Mrklas / Daniel Kunštát</a:t>
            </a:r>
          </a:p>
          <a:p>
            <a:r>
              <a:rPr lang="cs-CZ" sz="1200" dirty="0"/>
              <a:t>Katedra politologie a mezinárodních vztahů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2C99296-DA9B-6891-A12B-241EA8F8E7E7}"/>
              </a:ext>
            </a:extLst>
          </p:cNvPr>
          <p:cNvSpPr txBox="1"/>
          <p:nvPr/>
        </p:nvSpPr>
        <p:spPr>
          <a:xfrm>
            <a:off x="649288" y="5994401"/>
            <a:ext cx="4552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4786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4B27D-2F81-33CC-B9AA-5F37603F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A3873-BDCB-6FF4-D908-61522005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Základní milníky ústavně-politického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0764E-8EC1-07B5-A13D-CB8086D80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14967"/>
            <a:ext cx="10706100" cy="5061996"/>
          </a:xfr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1848 – první oktrojovaná tzv. </a:t>
            </a:r>
            <a:r>
              <a:rPr lang="cs-CZ" altLang="cs-CZ" sz="2400" b="0" dirty="0" err="1">
                <a:solidFill>
                  <a:schemeClr val="accent1"/>
                </a:solidFill>
              </a:rPr>
              <a:t>Pillersdorfova</a:t>
            </a:r>
            <a:r>
              <a:rPr lang="cs-CZ" altLang="cs-CZ" sz="2400" b="0" dirty="0">
                <a:solidFill>
                  <a:schemeClr val="accent1"/>
                </a:solidFill>
              </a:rPr>
              <a:t> ústava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1848-49 – říšský  sněm (Vídeň, Kroměříž)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1849 – oktrojovaná tzv. </a:t>
            </a:r>
            <a:r>
              <a:rPr lang="cs-CZ" altLang="cs-CZ" sz="2400" b="0" dirty="0" err="1">
                <a:solidFill>
                  <a:schemeClr val="accent1"/>
                </a:solidFill>
              </a:rPr>
              <a:t>Stadionova</a:t>
            </a:r>
            <a:r>
              <a:rPr lang="cs-CZ" altLang="cs-CZ" sz="2400" b="0" dirty="0">
                <a:solidFill>
                  <a:schemeClr val="accent1"/>
                </a:solidFill>
              </a:rPr>
              <a:t> ústava – mj. vznik obecní samosprávy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1851 – Silvestrovské patenty - konec konstitucionalismu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1860 – císařský manifest a tzv. říjnový diplom 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1861 – třetí tzv. </a:t>
            </a:r>
            <a:r>
              <a:rPr lang="cs-CZ" altLang="cs-CZ" sz="2400" b="0" dirty="0" err="1">
                <a:solidFill>
                  <a:schemeClr val="accent1"/>
                </a:solidFill>
              </a:rPr>
              <a:t>Schmerlingova</a:t>
            </a:r>
            <a:r>
              <a:rPr lang="cs-CZ" altLang="cs-CZ" sz="2400" b="0" dirty="0">
                <a:solidFill>
                  <a:schemeClr val="accent1"/>
                </a:solidFill>
              </a:rPr>
              <a:t> oktrojovaná  ústava 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1867 – Říšské zastupitelstvo přeměněno v ŘR s ústavodárnou kompetencí, dále zákon o odpovědnosti ministrů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1867 – tzv. prosincová ústava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1873, 1882, 1896 a 1907 – volební reformy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3B841C-EDA9-657D-6403-5D6AAE87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E55A7C-053E-84CC-4E85-8515DD6C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24168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7745" y="0"/>
            <a:ext cx="10350229" cy="1119116"/>
          </a:xfrm>
        </p:spPr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3200" dirty="0"/>
              <a:t>Volební systémy v Česku - základní přehled</a:t>
            </a:r>
          </a:p>
        </p:txBody>
      </p:sp>
      <p:graphicFrame>
        <p:nvGraphicFramePr>
          <p:cNvPr id="48230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970471"/>
              </p:ext>
            </p:extLst>
          </p:nvPr>
        </p:nvGraphicFramePr>
        <p:xfrm>
          <a:off x="632298" y="1119116"/>
          <a:ext cx="10418323" cy="5075668"/>
        </p:xfrm>
        <a:graphic>
          <a:graphicData uri="http://schemas.openxmlformats.org/drawingml/2006/table">
            <a:tbl>
              <a:tblPr/>
              <a:tblGrid>
                <a:gridCol w="268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2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9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4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Většinový dvoukolový s uzavřeným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2. kolem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Senát 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01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Prezident republiky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44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Poměrného zastoupení listinného typu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Poslanecká sněmovna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skr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.,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Imperialiho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 kvóta, M = 5-26, 5 % (pro koalice 8 a 11 %), 4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pref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 hlasy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55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Zastupitelstva obcí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skr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., 5 %, M = 6-65, ingerence ZO, panašování 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55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Zastupitelstva krajů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skr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., modifikovaný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D´Hondt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 = 45-65, 4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pref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 hlasy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6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Evropský parlament</a:t>
                      </a:r>
                    </a:p>
                  </a:txBody>
                  <a:tcPr marL="89998" marR="89998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1.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skr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.,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D´Hondt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, M = 21, 2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pref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 hlasy</a:t>
                      </a:r>
                    </a:p>
                  </a:txBody>
                  <a:tcPr marL="89998" marR="89998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5276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8757" y="124300"/>
            <a:ext cx="9909243" cy="923925"/>
          </a:xfrm>
        </p:spPr>
        <p:txBody>
          <a:bodyPr rtlCol="0" anchor="ctr">
            <a:normAutofit/>
          </a:bodyPr>
          <a:lstStyle/>
          <a:p>
            <a:pPr defTabSz="914206">
              <a:defRPr/>
            </a:pPr>
            <a:r>
              <a:rPr lang="cs-CZ" altLang="cs-CZ" sz="4000" dirty="0"/>
              <a:t>Volební systém do Senátu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757" y="1201003"/>
            <a:ext cx="11108988" cy="5215672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Většinový princip vyplývá z ústavy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Dvoukolový většinový – absolutní většina (při volbách ZD tělesa prakticky neužívaný) </a:t>
            </a:r>
            <a:r>
              <a:rPr lang="cs-CZ" altLang="cs-CZ" sz="2100" dirty="0">
                <a:solidFill>
                  <a:schemeClr val="tx2"/>
                </a:solidFill>
                <a:cs typeface="Arial" pitchFamily="34" charset="0"/>
              </a:rPr>
              <a:t>►►častá </a:t>
            </a:r>
            <a:r>
              <a:rPr lang="cs-CZ" altLang="cs-CZ" sz="2100" dirty="0">
                <a:solidFill>
                  <a:schemeClr val="tx2"/>
                </a:solidFill>
              </a:rPr>
              <a:t>negativní volba ve druhém kole 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Efekty: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2100" dirty="0"/>
              <a:t>Posilování „nezávislých“ a středových kandidátů, kteří „nejméně vadí“ – částečná relevance jinak nerelevantních stran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2100" dirty="0"/>
              <a:t>Výrazně podléhá dobovým náladám (viz 4K 2000, ODS 2006, ČSSD po roce 2008-12, opozice/vláda po r. 2017)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2100" dirty="0"/>
              <a:t>Posilování (regionálních) osobností a kandidátů s populárním povoláním (lékaři, učitelé, starostové…)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2100" dirty="0"/>
              <a:t>Výrazné oslabování extremistů</a:t>
            </a:r>
          </a:p>
        </p:txBody>
      </p:sp>
    </p:spTree>
    <p:extLst>
      <p:ext uri="{BB962C8B-B14F-4D97-AF65-F5344CB8AC3E}">
        <p14:creationId xmlns:p14="http://schemas.microsoft.com/office/powerpoint/2010/main" val="12684529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97668" y="145268"/>
            <a:ext cx="10184860" cy="851019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3200" dirty="0"/>
              <a:t>Volební systém do Poslanecké sněmovny do roku 2000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7668" y="1293779"/>
            <a:ext cx="10184860" cy="528444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sz="1900" dirty="0">
                <a:solidFill>
                  <a:schemeClr val="tx2"/>
                </a:solidFill>
              </a:rPr>
              <a:t>Základní proměnné 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/>
              <a:t>velké volební obvody – jen (průměr 25 mandátů)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/>
              <a:t>dvě skrutinia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 err="1"/>
              <a:t>Hagenbach-Bischoffova</a:t>
            </a:r>
            <a:r>
              <a:rPr lang="cs-CZ" altLang="cs-CZ" sz="1800" dirty="0"/>
              <a:t> kvóta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/>
              <a:t>5 % klauzule (7 % pro 2 strany, 9 % pro 3 a 11 % pro </a:t>
            </a:r>
            <a:r>
              <a:rPr lang="cs-CZ" altLang="cs-CZ" sz="1800" dirty="0" err="1"/>
              <a:t>vícestranické</a:t>
            </a:r>
            <a:r>
              <a:rPr lang="cs-CZ" altLang="cs-CZ" sz="1800" dirty="0"/>
              <a:t> koalice) - jediná proměnná omezující proporcionalitu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/>
              <a:t>4 preferenční hlasy (10 % hranice pro posun)</a:t>
            </a:r>
          </a:p>
          <a:p>
            <a:pPr marL="266700" lvl="1" indent="0">
              <a:spcBef>
                <a:spcPts val="1200"/>
              </a:spcBef>
              <a:buNone/>
            </a:pPr>
            <a:endParaRPr lang="cs-CZ" altLang="cs-CZ" sz="1800" dirty="0"/>
          </a:p>
          <a:p>
            <a:pPr>
              <a:spcBef>
                <a:spcPts val="1200"/>
              </a:spcBef>
            </a:pPr>
            <a:r>
              <a:rPr lang="cs-CZ" altLang="cs-CZ" sz="1900" dirty="0"/>
              <a:t>Účinky a fakta</a:t>
            </a:r>
          </a:p>
          <a:p>
            <a:pPr lvl="1">
              <a:spcBef>
                <a:spcPts val="1200"/>
              </a:spcBef>
            </a:pPr>
            <a:r>
              <a:rPr lang="cs-CZ" altLang="cs-CZ" sz="1600" dirty="0">
                <a:solidFill>
                  <a:schemeClr val="accent2"/>
                </a:solidFill>
              </a:rPr>
              <a:t>Vysoká míra proporčnosti</a:t>
            </a:r>
          </a:p>
          <a:p>
            <a:pPr lvl="1">
              <a:spcBef>
                <a:spcPts val="1200"/>
              </a:spcBef>
            </a:pPr>
            <a:r>
              <a:rPr lang="cs-CZ" altLang="cs-CZ" sz="1600" dirty="0">
                <a:solidFill>
                  <a:schemeClr val="accent2"/>
                </a:solidFill>
              </a:rPr>
              <a:t>Nefavorizoval vítěznou stranu ani strany silnější, naopak svojí silnou proporcionalitou posiloval postavení malých stran - napomáhal vládní nestabilitě a neakceschopnosti</a:t>
            </a:r>
          </a:p>
          <a:p>
            <a:pPr lvl="1">
              <a:spcBef>
                <a:spcPts val="1200"/>
              </a:spcBef>
            </a:pPr>
            <a:r>
              <a:rPr lang="cs-CZ" altLang="cs-CZ" sz="1600" dirty="0">
                <a:solidFill>
                  <a:schemeClr val="accent2"/>
                </a:solidFill>
              </a:rPr>
              <a:t>Posilování postavení antisystémových formací (KSČM, SPR-RSČ)</a:t>
            </a:r>
          </a:p>
          <a:p>
            <a:pPr lvl="1">
              <a:spcBef>
                <a:spcPts val="1200"/>
              </a:spcBef>
            </a:pPr>
            <a:r>
              <a:rPr lang="cs-CZ" altLang="cs-CZ" sz="1600" dirty="0">
                <a:solidFill>
                  <a:schemeClr val="accent2"/>
                </a:solidFill>
              </a:rPr>
              <a:t>Nízká personalizace</a:t>
            </a:r>
          </a:p>
          <a:p>
            <a:pPr lvl="1">
              <a:spcBef>
                <a:spcPts val="1200"/>
              </a:spcBef>
            </a:pPr>
            <a:r>
              <a:rPr lang="cs-CZ" altLang="cs-CZ" sz="1600" dirty="0">
                <a:solidFill>
                  <a:schemeClr val="accent2"/>
                </a:solidFill>
              </a:rPr>
              <a:t>Volilo se v neexistujících krajích</a:t>
            </a:r>
          </a:p>
        </p:txBody>
      </p:sp>
    </p:spTree>
    <p:extLst>
      <p:ext uri="{BB962C8B-B14F-4D97-AF65-F5344CB8AC3E}">
        <p14:creationId xmlns:p14="http://schemas.microsoft.com/office/powerpoint/2010/main" val="4796883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1524000" y="3197077"/>
            <a:ext cx="181822" cy="4638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 sz="2400">
              <a:latin typeface="Times New Roman" pitchFamily="18" charset="0"/>
            </a:endParaRPr>
          </a:p>
        </p:txBody>
      </p:sp>
      <p:graphicFrame>
        <p:nvGraphicFramePr>
          <p:cNvPr id="4874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947316"/>
              </p:ext>
            </p:extLst>
          </p:nvPr>
        </p:nvGraphicFramePr>
        <p:xfrm>
          <a:off x="1293779" y="315911"/>
          <a:ext cx="9374222" cy="5686055"/>
        </p:xfrm>
        <a:graphic>
          <a:graphicData uri="http://schemas.openxmlformats.org/drawingml/2006/table">
            <a:tbl>
              <a:tblPr/>
              <a:tblGrid>
                <a:gridCol w="135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7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73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29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 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1992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1996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1998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 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%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křesla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%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křesla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%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křesla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ČSSD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6,5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26,4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61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32,3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74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4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ODS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29,7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76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29,6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68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27,7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63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KSČM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35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10,3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22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11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24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KDU-ČSL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6,3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8,1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18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US-DEU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8,6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SZ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1,1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SPR-RSČ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18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3,9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ODA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5,9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6,4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13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1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LSU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6,5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3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HSD-SMS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5,9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6496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4672" y="175739"/>
            <a:ext cx="10418324" cy="573291"/>
          </a:xfrm>
        </p:spPr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3500" dirty="0"/>
              <a:t>Reforma volebního systému 2000/2001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672" y="913049"/>
            <a:ext cx="10382656" cy="5322816"/>
          </a:xfrm>
        </p:spPr>
        <p:txBody>
          <a:bodyPr>
            <a:no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1900" dirty="0">
                <a:solidFill>
                  <a:schemeClr val="tx2"/>
                </a:solidFill>
              </a:rPr>
              <a:t>2000 - změna většiny základních parametrů: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35 volebních obvodů (5-8 mandátů)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Modifikovaný </a:t>
            </a:r>
            <a:r>
              <a:rPr lang="cs-CZ" altLang="cs-CZ" sz="1900" dirty="0" err="1"/>
              <a:t>D´Hondt</a:t>
            </a:r>
            <a:r>
              <a:rPr lang="cs-CZ" altLang="cs-CZ" sz="1900" dirty="0"/>
              <a:t> (od 1,42)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Aditivní kvorum (5%-20%)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+ jiný způsob financování stran – větší podíl za mandáty než za získané hlasy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900" i="1" dirty="0">
                <a:solidFill>
                  <a:schemeClr val="tx2"/>
                </a:solidFill>
              </a:rPr>
              <a:t>Podle modelových propočtů by systém vedl k zisku </a:t>
            </a:r>
            <a:r>
              <a:rPr lang="cs-CZ" altLang="cs-CZ" sz="1900" i="1" u="sng" dirty="0">
                <a:solidFill>
                  <a:schemeClr val="tx2"/>
                </a:solidFill>
              </a:rPr>
              <a:t>absolutní většiny mandátů pro jednu stranu</a:t>
            </a:r>
            <a:r>
              <a:rPr lang="cs-CZ" altLang="cs-CZ" sz="1900" i="1" dirty="0">
                <a:solidFill>
                  <a:schemeClr val="tx2"/>
                </a:solidFill>
              </a:rPr>
              <a:t> – ODS v roce 1996 a ČSSD v roce 1998 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900" dirty="0">
                <a:solidFill>
                  <a:schemeClr val="tx2"/>
                </a:solidFill>
              </a:rPr>
              <a:t>1999-2001 – velká diskuse mezi odbornou veřejností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Pro reformu: Miroslav Novák, Petr Fiala, Miroslav Mareš, Michal Kubát, Tomáš Lebeda…</a:t>
            </a:r>
          </a:p>
          <a:p>
            <a:pPr lvl="1" eaLnBrk="1" hangingPunct="1">
              <a:spcBef>
                <a:spcPts val="1200"/>
              </a:spcBef>
            </a:pPr>
            <a:r>
              <a:rPr lang="cs-CZ" altLang="cs-CZ" sz="1900" dirty="0"/>
              <a:t>Proti reformě: Michal Klíma, Jiří Kunc, Vladimíra Dvořáková, Karel Vodička, Vojtěch Šimíček, Jan Filip, Jiří </a:t>
            </a:r>
            <a:r>
              <a:rPr lang="cs-CZ" altLang="cs-CZ" sz="1900" dirty="0" err="1"/>
              <a:t>Pehe</a:t>
            </a:r>
            <a:r>
              <a:rPr lang="cs-CZ" altLang="cs-CZ" sz="1900" dirty="0"/>
              <a:t>…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900" dirty="0">
                <a:solidFill>
                  <a:schemeClr val="tx2"/>
                </a:solidFill>
              </a:rPr>
              <a:t>2001 - reformu zastavil Ústavní soud – na návrh prezidenta zrušil většinu jejích výsledků</a:t>
            </a:r>
            <a:endParaRPr lang="cs-CZ" altLang="cs-CZ" sz="1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31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188A-1E13-214B-19F6-6B6C5DB71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3074BB89-75A4-A59A-E8FE-68CE13516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843" y="151596"/>
            <a:ext cx="10272408" cy="735509"/>
          </a:xfrm>
        </p:spPr>
        <p:txBody>
          <a:bodyPr rtlCol="0" anchor="ctr"/>
          <a:lstStyle/>
          <a:p>
            <a:pPr defTabSz="914206">
              <a:defRPr/>
            </a:pPr>
            <a:r>
              <a:rPr lang="cs-CZ" altLang="cs-CZ" sz="4000" dirty="0"/>
              <a:t>Volební systém do roku 2021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E32CFE25-BDB5-30C7-3255-0677F1953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485" y="1206230"/>
            <a:ext cx="10904706" cy="5208218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Kompromisní podoba po pádu volební reformy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Hybrid </a:t>
            </a:r>
          </a:p>
          <a:p>
            <a:pPr lvl="1">
              <a:spcBef>
                <a:spcPts val="1200"/>
              </a:spcBef>
            </a:pPr>
            <a:r>
              <a:rPr lang="cs-CZ" altLang="cs-CZ" sz="2400" dirty="0"/>
              <a:t>14 volebních krajů – nesrovnatelná velikost (5-25 mandátů) a tudíž zcela odlišné až protikladné efekty – viz výsledky letošních voleb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Jediné skrutinium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 err="1">
                <a:solidFill>
                  <a:schemeClr val="tx2"/>
                </a:solidFill>
              </a:rPr>
              <a:t>D´Hondt</a:t>
            </a:r>
            <a:endParaRPr lang="cs-CZ" altLang="cs-CZ" sz="2400" dirty="0">
              <a:solidFill>
                <a:schemeClr val="tx2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Aditivní kvorum zůstalo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4 preferenční hlasy – od voleb 2010 5 % hranice pro posun na kandidátce</a:t>
            </a:r>
            <a:endParaRPr lang="cs-CZ" altLang="cs-CZ" sz="24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05000"/>
              </a:lnSpc>
              <a:spcBef>
                <a:spcPct val="35000"/>
              </a:spcBef>
            </a:pPr>
            <a:endParaRPr lang="cs-CZ" alt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41599376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title"/>
          </p:nvPr>
        </p:nvSpPr>
        <p:spPr>
          <a:xfrm>
            <a:off x="1789114" y="546100"/>
            <a:ext cx="8447087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2002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06588" y="1528763"/>
          <a:ext cx="3738562" cy="1652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1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ČSSD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30,2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70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ODS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24,47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58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29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KSČM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18,51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41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20,5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14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Koalice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14,27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31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15,5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9774" name="Object 5"/>
          <p:cNvGraphicFramePr>
            <a:graphicFrameLocks/>
          </p:cNvGraphicFramePr>
          <p:nvPr/>
        </p:nvGraphicFramePr>
        <p:xfrm>
          <a:off x="4175125" y="3225800"/>
          <a:ext cx="6426200" cy="335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425741" imgH="3353091" progId="Excel.Sheet.8">
                  <p:embed/>
                </p:oleObj>
              </mc:Choice>
              <mc:Fallback>
                <p:oleObj r:id="rId2" imgW="6425741" imgH="3353091" progId="Excel.Sheet.8">
                  <p:embed/>
                  <p:pic>
                    <p:nvPicPr>
                      <p:cNvPr id="159774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25" y="3225800"/>
                        <a:ext cx="6426200" cy="335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7405688" y="1584325"/>
          <a:ext cx="2844800" cy="76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12,55 %</a:t>
                      </a:r>
                    </a:p>
                    <a:p>
                      <a:pPr algn="ctr"/>
                      <a:r>
                        <a:rPr lang="cs-CZ" sz="1600" b="0" i="1" dirty="0">
                          <a:solidFill>
                            <a:schemeClr val="tx1"/>
                          </a:solidFill>
                        </a:rPr>
                        <a:t>SNK-ED, SZ…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313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/>
          <p:cNvSpPr>
            <a:spLocks noGrp="1"/>
          </p:cNvSpPr>
          <p:nvPr>
            <p:ph type="title"/>
          </p:nvPr>
        </p:nvSpPr>
        <p:spPr>
          <a:xfrm>
            <a:off x="1749425" y="655638"/>
            <a:ext cx="8447088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2006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803401" y="1590675"/>
          <a:ext cx="3746501" cy="1684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0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86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ODS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35,38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81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40,5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6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ČSSD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32,32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74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37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6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KSČM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12,81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26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6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KDU-ČSL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7,22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6,5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6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SZ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6,29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1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405688" y="1584325"/>
          <a:ext cx="2844800" cy="76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5,98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  <a:p>
                      <a:pPr algn="ctr"/>
                      <a:r>
                        <a:rPr lang="cs-CZ" sz="1600" b="0" i="1" dirty="0">
                          <a:solidFill>
                            <a:schemeClr val="tx1"/>
                          </a:solidFill>
                        </a:rPr>
                        <a:t>SNK-ED…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0809" name="Object 5"/>
          <p:cNvGraphicFramePr>
            <a:graphicFrameLocks/>
          </p:cNvGraphicFramePr>
          <p:nvPr/>
        </p:nvGraphicFramePr>
        <p:xfrm>
          <a:off x="4175125" y="3224214"/>
          <a:ext cx="6229350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230652" imgH="3243353" progId="Excel.Sheet.8">
                  <p:embed/>
                </p:oleObj>
              </mc:Choice>
              <mc:Fallback>
                <p:oleObj r:id="rId2" imgW="6230652" imgH="3243353" progId="Excel.Sheet.8">
                  <p:embed/>
                  <p:pic>
                    <p:nvPicPr>
                      <p:cNvPr id="16080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25" y="3224214"/>
                        <a:ext cx="6229350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00572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2570" y="257625"/>
            <a:ext cx="11001983" cy="684071"/>
          </a:xfrm>
        </p:spPr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3200" dirty="0"/>
              <a:t>Pokus o Reformu volebního systému 2007/2008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391" y="1031132"/>
            <a:ext cx="9815209" cy="5382368"/>
          </a:xfrm>
        </p:spPr>
        <p:txBody>
          <a:bodyPr rtlCol="0">
            <a:noAutofit/>
          </a:bodyPr>
          <a:lstStyle/>
          <a:p>
            <a:pPr marL="342827" indent="-342827" defTabSz="914206">
              <a:spcBef>
                <a:spcPts val="1200"/>
              </a:spcBef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Reakce na patový výsledek voleb z roku 2006</a:t>
            </a:r>
          </a:p>
          <a:p>
            <a:pPr marL="342827" indent="-342827" defTabSz="914206">
              <a:spcBef>
                <a:spcPts val="1200"/>
              </a:spcBef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Kýžené efekty: </a:t>
            </a:r>
          </a:p>
          <a:p>
            <a:pPr marL="742792" lvl="1" indent="-285689" defTabSz="914206">
              <a:spcBef>
                <a:spcPts val="1200"/>
              </a:spcBef>
              <a:defRPr/>
            </a:pPr>
            <a:r>
              <a:rPr lang="cs-CZ" altLang="cs-CZ" dirty="0"/>
              <a:t>Vyšší proporcionalita (zejména pro menší strany)</a:t>
            </a:r>
          </a:p>
          <a:p>
            <a:pPr marL="742792" lvl="1" indent="-285689" defTabSz="914206">
              <a:spcBef>
                <a:spcPts val="1200"/>
              </a:spcBef>
              <a:defRPr/>
            </a:pPr>
            <a:r>
              <a:rPr lang="cs-CZ" altLang="cs-CZ" dirty="0"/>
              <a:t>Větší odstup v zisku mandátů pro první a druhou stranu („bonus pro vítěze“)</a:t>
            </a:r>
          </a:p>
          <a:p>
            <a:pPr marL="342827" indent="-342827" defTabSz="914206">
              <a:spcBef>
                <a:spcPts val="1200"/>
              </a:spcBef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Tři návrhy paragrafového znění do PS</a:t>
            </a:r>
          </a:p>
          <a:p>
            <a:pPr marL="857165" lvl="1" indent="-457200" defTabSz="914206">
              <a:spcBef>
                <a:spcPts val="1200"/>
              </a:spcBef>
              <a:buFont typeface="+mj-lt"/>
              <a:buAutoNum type="arabicPeriod"/>
              <a:defRPr/>
            </a:pPr>
            <a:r>
              <a:rPr lang="cs-CZ" altLang="cs-CZ" dirty="0"/>
              <a:t>175 křesel ve 14 krajích za pomoci St.-</a:t>
            </a:r>
            <a:r>
              <a:rPr lang="cs-CZ" altLang="cs-CZ" dirty="0" err="1"/>
              <a:t>Lague</a:t>
            </a:r>
            <a:r>
              <a:rPr lang="cs-CZ" altLang="cs-CZ" dirty="0"/>
              <a:t> + 25 křesel celostátní úroveň - nejsilnější strana </a:t>
            </a:r>
            <a:r>
              <a:rPr lang="cs-CZ" altLang="cs-CZ" dirty="0" err="1"/>
              <a:t>d´Hondt</a:t>
            </a:r>
            <a:r>
              <a:rPr lang="cs-CZ" altLang="cs-CZ" dirty="0"/>
              <a:t>, ostatní St.-</a:t>
            </a:r>
            <a:r>
              <a:rPr lang="cs-CZ" altLang="cs-CZ" dirty="0" err="1"/>
              <a:t>Lague</a:t>
            </a:r>
            <a:r>
              <a:rPr lang="cs-CZ" altLang="cs-CZ" dirty="0"/>
              <a:t>/dánský dělitel</a:t>
            </a:r>
          </a:p>
          <a:p>
            <a:pPr marL="857165" lvl="1" indent="-457200" defTabSz="914206">
              <a:spcBef>
                <a:spcPts val="1200"/>
              </a:spcBef>
              <a:buFont typeface="+mj-lt"/>
              <a:buAutoNum type="arabicPeriod"/>
              <a:defRPr/>
            </a:pPr>
            <a:r>
              <a:rPr lang="cs-CZ" altLang="cs-CZ" dirty="0"/>
              <a:t>Kraje se spojují do NUTS II, tam </a:t>
            </a:r>
            <a:r>
              <a:rPr lang="cs-CZ" altLang="cs-CZ" dirty="0" err="1"/>
              <a:t>Hagenbach-Bischoff</a:t>
            </a:r>
            <a:r>
              <a:rPr lang="cs-CZ" altLang="cs-CZ" dirty="0"/>
              <a:t>/</a:t>
            </a:r>
            <a:r>
              <a:rPr lang="cs-CZ" altLang="cs-CZ" dirty="0" err="1"/>
              <a:t>Hare</a:t>
            </a:r>
            <a:r>
              <a:rPr lang="cs-CZ" altLang="cs-CZ" dirty="0"/>
              <a:t>, zbývající mandáty získává vítězná strana</a:t>
            </a:r>
          </a:p>
          <a:p>
            <a:pPr marL="857165" lvl="1" indent="-457200" defTabSz="914206">
              <a:spcBef>
                <a:spcPts val="1200"/>
              </a:spcBef>
              <a:buFont typeface="+mj-lt"/>
              <a:buAutoNum type="arabicPeriod"/>
              <a:defRPr/>
            </a:pPr>
            <a:r>
              <a:rPr lang="cs-CZ" altLang="cs-CZ" dirty="0"/>
              <a:t>Distribuce mandátů na celostátní úrovni, </a:t>
            </a:r>
            <a:r>
              <a:rPr lang="cs-CZ" altLang="cs-CZ" dirty="0" err="1"/>
              <a:t>d´Hondt</a:t>
            </a:r>
            <a:r>
              <a:rPr lang="cs-CZ" altLang="cs-CZ" dirty="0"/>
              <a:t>, část mandátů - tzv. degresivní bonus (max. 10 křesel pro vítěze)</a:t>
            </a:r>
          </a:p>
          <a:p>
            <a:pPr marL="342827" indent="-342827" defTabSz="914206">
              <a:spcBef>
                <a:spcPts val="1200"/>
              </a:spcBef>
              <a:defRPr/>
            </a:pPr>
            <a:r>
              <a:rPr lang="cs-CZ" altLang="cs-CZ" sz="2000" i="1" dirty="0">
                <a:solidFill>
                  <a:schemeClr val="tx2"/>
                </a:solidFill>
              </a:rPr>
              <a:t>Reforma ztroskotala na rozpadu vládní koalice a pádu vlády</a:t>
            </a:r>
          </a:p>
        </p:txBody>
      </p:sp>
    </p:spTree>
    <p:extLst>
      <p:ext uri="{BB962C8B-B14F-4D97-AF65-F5344CB8AC3E}">
        <p14:creationId xmlns:p14="http://schemas.microsoft.com/office/powerpoint/2010/main" val="879144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/>
          </p:cNvSpPr>
          <p:nvPr>
            <p:ph type="title"/>
          </p:nvPr>
        </p:nvSpPr>
        <p:spPr>
          <a:xfrm>
            <a:off x="1762125" y="655638"/>
            <a:ext cx="8447088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2010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01826" y="1644650"/>
          <a:ext cx="3989387" cy="183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03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ČSSD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22,08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ODS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20,22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53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26,5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TOP 09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16,7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41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20,5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KSČM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11,27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26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VV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10,88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405688" y="1584325"/>
          <a:ext cx="2844800" cy="88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18,85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  <a:p>
                      <a:pPr algn="ctr"/>
                      <a:r>
                        <a:rPr lang="cs-CZ" sz="1600" b="0" i="1" dirty="0">
                          <a:solidFill>
                            <a:schemeClr val="tx1"/>
                          </a:solidFill>
                        </a:rPr>
                        <a:t>KDU-ČSL, SPOZ, Suverenita, SZ…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1833" name="Object 5"/>
          <p:cNvGraphicFramePr>
            <a:graphicFrameLocks/>
          </p:cNvGraphicFramePr>
          <p:nvPr/>
        </p:nvGraphicFramePr>
        <p:xfrm>
          <a:off x="4979988" y="3429000"/>
          <a:ext cx="5738812" cy="315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36833" imgH="3151905" progId="Excel.Sheet.8">
                  <p:embed/>
                </p:oleObj>
              </mc:Choice>
              <mc:Fallback>
                <p:oleObj r:id="rId2" imgW="5736833" imgH="3151905" progId="Excel.Sheet.8">
                  <p:embed/>
                  <p:pic>
                    <p:nvPicPr>
                      <p:cNvPr id="161833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3429000"/>
                        <a:ext cx="5738812" cy="315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88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34D96-FB67-3C4B-A9E7-633EBE31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B9920-6FC7-6581-BBE1-B2D39CFD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Prosincová ústava (1867)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E1D61F-89B9-4035-C175-E8F329E4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011676"/>
            <a:ext cx="8360113" cy="52431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projednávaná a přijímaná byla během celého roku 1867 v návaznosti na rakousko-uherské vyrovnání a princip dualismu </a:t>
            </a:r>
          </a:p>
          <a:p>
            <a:pPr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nebyla oktrojována, ale vznikla jako </a:t>
            </a:r>
            <a:r>
              <a:rPr lang="cs-CZ" altLang="cs-CZ" sz="2100" dirty="0">
                <a:solidFill>
                  <a:schemeClr val="tx2"/>
                </a:solidFill>
              </a:rPr>
              <a:t>kompromis</a:t>
            </a:r>
            <a:r>
              <a:rPr lang="cs-CZ" altLang="cs-CZ" sz="2100" b="0" dirty="0">
                <a:solidFill>
                  <a:schemeClr val="tx2"/>
                </a:solidFill>
              </a:rPr>
              <a:t> mezi císařem a parlamentem</a:t>
            </a:r>
          </a:p>
          <a:p>
            <a:pPr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soubor sedmi zákonů: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říšském zastupitelstvu,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všeobecných právech občanů,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zřízení Říšského soudu,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soudní moci,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výkonu vládní a výkonné moci,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delegacích </a:t>
            </a:r>
          </a:p>
          <a:p>
            <a:pPr lvl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 ministerské odpovědnosti</a:t>
            </a:r>
          </a:p>
          <a:p>
            <a:pPr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spojení principů monarchistické legitimity a suverenity lidu, dělby moci a výčtu základních práv a ústavního soudnictví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4293F2-0C56-4E5E-369D-0D94153C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302702-90D8-B9D3-8F82-50C6D1F8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2CCDFB-D789-9263-E5D2-31E258FE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881" y="849283"/>
            <a:ext cx="3278304" cy="39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27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/>
          <p:cNvSpPr>
            <a:spLocks noGrp="1"/>
          </p:cNvSpPr>
          <p:nvPr>
            <p:ph type="title"/>
          </p:nvPr>
        </p:nvSpPr>
        <p:spPr>
          <a:xfrm>
            <a:off x="1789114" y="669925"/>
            <a:ext cx="8447087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2013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405688" y="1584325"/>
          <a:ext cx="2844800" cy="76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12,62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  <a:p>
                      <a:pPr algn="ctr"/>
                      <a:r>
                        <a:rPr lang="cs-CZ" sz="1600" b="0" i="0" dirty="0">
                          <a:solidFill>
                            <a:schemeClr val="tx1"/>
                          </a:solidFill>
                        </a:rPr>
                        <a:t>SZ, Piráti, Svobodní…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1803400" y="1584326"/>
          <a:ext cx="3636964" cy="21145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ČSSD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20,45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ANO 2011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18,65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23,5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KSČM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14,91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16,5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TOP 09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11,99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ODS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7,72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Úsvit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6,88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KDU-ČSL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6,78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2867" name="Object 5"/>
          <p:cNvGraphicFramePr>
            <a:graphicFrameLocks/>
          </p:cNvGraphicFramePr>
          <p:nvPr/>
        </p:nvGraphicFramePr>
        <p:xfrm>
          <a:off x="5389564" y="3087688"/>
          <a:ext cx="5329237" cy="345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328366" imgH="3450635" progId="Excel.Sheet.8">
                  <p:embed/>
                </p:oleObj>
              </mc:Choice>
              <mc:Fallback>
                <p:oleObj r:id="rId2" imgW="5328366" imgH="3450635" progId="Excel.Sheet.8">
                  <p:embed/>
                  <p:pic>
                    <p:nvPicPr>
                      <p:cNvPr id="162867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64" y="3087688"/>
                        <a:ext cx="5329237" cy="345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36323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/>
          <p:cNvSpPr>
            <a:spLocks noGrp="1"/>
          </p:cNvSpPr>
          <p:nvPr>
            <p:ph type="title"/>
          </p:nvPr>
        </p:nvSpPr>
        <p:spPr>
          <a:xfrm>
            <a:off x="1789114" y="669925"/>
            <a:ext cx="8447087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2017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192244" y="1884576"/>
          <a:ext cx="2844800" cy="76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6,29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  <a:p>
                      <a:pPr algn="ctr"/>
                      <a:r>
                        <a:rPr lang="cs-CZ" sz="1600" b="0" i="1" dirty="0">
                          <a:solidFill>
                            <a:schemeClr val="tx1"/>
                          </a:solidFill>
                        </a:rPr>
                        <a:t>Svobodní…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904931" y="627803"/>
          <a:ext cx="4612944" cy="248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ČSSD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3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ANO 2011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29,64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KSČM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7,76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TOP 09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5,31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3,5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ODS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11,32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12,5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SPD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10,64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Piráti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10,79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STAN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5,18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52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KDU-ČSL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5,8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204536"/>
              </p:ext>
            </p:extLst>
          </p:nvPr>
        </p:nvGraphicFramePr>
        <p:xfrm>
          <a:off x="1671352" y="3070747"/>
          <a:ext cx="6348982" cy="378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74859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481" y="0"/>
            <a:ext cx="10006519" cy="1556426"/>
          </a:xfrm>
        </p:spPr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Rozhodnutí Ústavního soudu </a:t>
            </a:r>
            <a:br>
              <a:rPr lang="cs-CZ" altLang="cs-CZ" sz="4000" dirty="0"/>
            </a:br>
            <a:r>
              <a:rPr lang="cs-CZ" altLang="cs-CZ" sz="4000" dirty="0"/>
              <a:t>z února 2021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24335"/>
            <a:ext cx="10340502" cy="4476465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Na návrh senátorů za STAN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 dirty="0">
                <a:solidFill>
                  <a:schemeClr val="tx2"/>
                </a:solidFill>
              </a:rPr>
              <a:t>Zrušení:</a:t>
            </a:r>
          </a:p>
          <a:p>
            <a:pPr lvl="1">
              <a:spcBef>
                <a:spcPts val="1200"/>
              </a:spcBef>
            </a:pPr>
            <a:r>
              <a:rPr lang="cs-CZ" altLang="cs-CZ" sz="2400" dirty="0"/>
              <a:t>způsobu distribuce mandátů mezi kraje</a:t>
            </a:r>
          </a:p>
          <a:p>
            <a:pPr lvl="1">
              <a:spcBef>
                <a:spcPts val="1200"/>
              </a:spcBef>
            </a:pPr>
            <a:r>
              <a:rPr lang="cs-CZ" altLang="cs-CZ" sz="2400" dirty="0"/>
              <a:t>metody přepočtu hlasů na mandáty (</a:t>
            </a:r>
            <a:r>
              <a:rPr lang="cs-CZ" altLang="cs-CZ" sz="2400" dirty="0" err="1"/>
              <a:t>D´Hondt</a:t>
            </a:r>
            <a:r>
              <a:rPr lang="cs-CZ" altLang="cs-CZ" sz="2400" dirty="0"/>
              <a:t>)</a:t>
            </a:r>
          </a:p>
          <a:p>
            <a:pPr lvl="1">
              <a:spcBef>
                <a:spcPts val="1200"/>
              </a:spcBef>
            </a:pPr>
            <a:r>
              <a:rPr lang="cs-CZ" altLang="cs-CZ" sz="2400" dirty="0"/>
              <a:t>aditivního </a:t>
            </a:r>
            <a:r>
              <a:rPr lang="cs-CZ" altLang="cs-CZ" sz="2400" dirty="0" err="1"/>
              <a:t>kvóra</a:t>
            </a:r>
            <a:r>
              <a:rPr lang="cs-CZ" altLang="cs-CZ" sz="2400" dirty="0"/>
              <a:t> pro koalice</a:t>
            </a:r>
          </a:p>
          <a:p>
            <a:pPr marL="0" indent="0">
              <a:spcBef>
                <a:spcPts val="1200"/>
              </a:spcBef>
              <a:buNone/>
            </a:pPr>
            <a:endParaRPr lang="cs-CZ" altLang="cs-CZ" sz="2400" i="1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Potřeba rychle přijmout nová pravidla přinesla kompromisní návrh – Sokol/Mrklas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</a:pP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882030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82494" y="1"/>
            <a:ext cx="9685506" cy="1323833"/>
          </a:xfrm>
        </p:spPr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4400" dirty="0"/>
              <a:t>Nový volební systém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98" y="1487607"/>
            <a:ext cx="10564238" cy="4913193"/>
          </a:xfrm>
        </p:spPr>
        <p:txBody>
          <a:bodyPr>
            <a:normAutofit/>
          </a:bodyPr>
          <a:lstStyle/>
          <a:p>
            <a:pPr marL="627063" lvl="1" indent="-627063">
              <a:spcBef>
                <a:spcPts val="1200"/>
              </a:spcBef>
            </a:pPr>
            <a:r>
              <a:rPr lang="cs-CZ" altLang="cs-CZ" sz="2500" dirty="0"/>
              <a:t>kraje zůstaly</a:t>
            </a:r>
          </a:p>
          <a:p>
            <a:pPr marL="627063" lvl="1" indent="-627063">
              <a:spcBef>
                <a:spcPts val="1200"/>
              </a:spcBef>
            </a:pPr>
            <a:r>
              <a:rPr lang="cs-CZ" altLang="cs-CZ" sz="2500" dirty="0"/>
              <a:t>místo dělitele kvóta</a:t>
            </a:r>
          </a:p>
          <a:p>
            <a:pPr marL="1541269" lvl="4" indent="-627063">
              <a:spcBef>
                <a:spcPts val="1200"/>
              </a:spcBef>
            </a:pPr>
            <a:r>
              <a:rPr lang="cs-CZ" altLang="cs-CZ" sz="2500" dirty="0"/>
              <a:t>konkrétně </a:t>
            </a:r>
            <a:r>
              <a:rPr lang="cs-CZ" altLang="cs-CZ" sz="2500" dirty="0" err="1"/>
              <a:t>Imperialiho</a:t>
            </a:r>
            <a:endParaRPr lang="cs-CZ" altLang="cs-CZ" sz="2500" dirty="0"/>
          </a:p>
          <a:p>
            <a:pPr marL="627063" lvl="1" indent="-627063">
              <a:spcBef>
                <a:spcPts val="1200"/>
              </a:spcBef>
            </a:pPr>
            <a:r>
              <a:rPr lang="cs-CZ" altLang="cs-CZ" sz="2500" dirty="0"/>
              <a:t>dvě skrutinia </a:t>
            </a:r>
          </a:p>
          <a:p>
            <a:pPr marL="627063" lvl="1" indent="-627063">
              <a:spcBef>
                <a:spcPts val="1200"/>
              </a:spcBef>
            </a:pPr>
            <a:r>
              <a:rPr lang="cs-CZ" altLang="cs-CZ" sz="2500" dirty="0"/>
              <a:t>nová </a:t>
            </a:r>
            <a:r>
              <a:rPr lang="cs-CZ" altLang="cs-CZ" sz="2500" dirty="0" err="1"/>
              <a:t>kvóra</a:t>
            </a:r>
            <a:r>
              <a:rPr lang="cs-CZ" altLang="cs-CZ" sz="2500" dirty="0"/>
              <a:t> pro volební koalice: pro dvoučlennou 8 %, pro tří a vícečlennou 11 %</a:t>
            </a:r>
          </a:p>
          <a:p>
            <a:pPr marL="0" lvl="1" indent="0">
              <a:spcBef>
                <a:spcPts val="1200"/>
              </a:spcBef>
              <a:buNone/>
            </a:pPr>
            <a:endParaRPr lang="cs-CZ" altLang="cs-CZ" sz="2500" dirty="0"/>
          </a:p>
          <a:p>
            <a:pPr marL="627063" lvl="1" indent="-627063">
              <a:spcBef>
                <a:spcPts val="1200"/>
              </a:spcBef>
            </a:pPr>
            <a:r>
              <a:rPr lang="cs-CZ" altLang="cs-CZ" sz="2500" dirty="0"/>
              <a:t>kýžený efekt a cíl reformy: 1) vyšší míra proporcionality (zvláště pro velmi malé strany), 2) konec diskriminace koalic, 3) ústavní konformita</a:t>
            </a:r>
          </a:p>
          <a:p>
            <a:pPr eaLnBrk="1" hangingPunct="1">
              <a:lnSpc>
                <a:spcPct val="105000"/>
              </a:lnSpc>
              <a:spcBef>
                <a:spcPct val="35000"/>
              </a:spcBef>
            </a:pPr>
            <a:endParaRPr lang="cs-CZ" altLang="cs-CZ" sz="2400" i="1" dirty="0">
              <a:solidFill>
                <a:srgbClr val="002D5A"/>
              </a:solidFill>
            </a:endParaRPr>
          </a:p>
          <a:p>
            <a:pPr eaLnBrk="1" hangingPunct="1">
              <a:lnSpc>
                <a:spcPct val="105000"/>
              </a:lnSpc>
              <a:spcBef>
                <a:spcPct val="35000"/>
              </a:spcBef>
            </a:pPr>
            <a:endParaRPr lang="cs-CZ" altLang="cs-CZ" sz="2400" i="1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82" y="2215577"/>
            <a:ext cx="951109" cy="8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907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/>
          <p:cNvSpPr>
            <a:spLocks noGrp="1"/>
          </p:cNvSpPr>
          <p:nvPr>
            <p:ph type="title"/>
          </p:nvPr>
        </p:nvSpPr>
        <p:spPr>
          <a:xfrm>
            <a:off x="885218" y="228742"/>
            <a:ext cx="9268072" cy="374650"/>
          </a:xfrm>
        </p:spPr>
        <p:txBody>
          <a:bodyPr rtlCol="0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2021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990156" y="1444337"/>
          <a:ext cx="2890108" cy="89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7949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Propad</a:t>
                      </a:r>
                      <a:r>
                        <a:rPr lang="cs-CZ" sz="2000" b="0" baseline="0" dirty="0">
                          <a:solidFill>
                            <a:schemeClr val="tx1"/>
                          </a:solidFill>
                        </a:rPr>
                        <a:t> hlasů: 19,91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  <a:p>
                      <a:pPr algn="ctr"/>
                      <a:r>
                        <a:rPr lang="cs-CZ" sz="1600" b="0" i="1" dirty="0">
                          <a:solidFill>
                            <a:schemeClr val="tx1"/>
                          </a:solidFill>
                        </a:rPr>
                        <a:t>Přísaha, ČSSD, KSČM, TSS…</a:t>
                      </a:r>
                    </a:p>
                  </a:txBody>
                  <a:tcPr marL="91456" marR="91456" marT="45788" marB="4578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929745" y="627804"/>
          <a:ext cx="4519892" cy="2806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Spolu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27,79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35,5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11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ANO 2011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27,12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72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rgbClr val="002D5A"/>
                          </a:solidFill>
                          <a:effectLst/>
                        </a:rPr>
                        <a:t>36,0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Piráti-STAN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15,62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18,5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SPD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9,56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Přísaha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4,68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6762607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ČSSD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4,65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cs-CZ" sz="1800" b="0" i="0" u="none" strike="noStrike" dirty="0">
                        <a:solidFill>
                          <a:srgbClr val="002D5A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KSČM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3,60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4539793"/>
                  </a:ext>
                </a:extLst>
              </a:tr>
              <a:tr h="32558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TSS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2,76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0475581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638135"/>
              </p:ext>
            </p:extLst>
          </p:nvPr>
        </p:nvGraphicFramePr>
        <p:xfrm>
          <a:off x="1300043" y="3183231"/>
          <a:ext cx="6078682" cy="357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15865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Autofit/>
          </a:bodyPr>
          <a:lstStyle/>
          <a:p>
            <a:pPr defTabSz="914206">
              <a:defRPr/>
            </a:pPr>
            <a:r>
              <a:rPr lang="cs-CZ" altLang="cs-CZ" sz="4000" dirty="0"/>
              <a:t>Volby 2025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6DDA52-3925-41CB-B2A2-66C70A755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184399"/>
            <a:ext cx="10706100" cy="3992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dirty="0">
                <a:solidFill>
                  <a:schemeClr val="tx2"/>
                </a:solidFill>
              </a:rPr>
              <a:t>Pokud se nezopakuje situace z roku 2021, kdy propadlo takřka 20 % hlasů, ale propad bude menší než 10 %, tyto volby ukáží naplno efekty nového volebního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879403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9CE19-87F9-59CA-B412-82E4F95C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D659-1996-2ADF-93AC-673A7C7ED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8849521" cy="4359776"/>
          </a:xfrm>
        </p:spPr>
        <p:txBody>
          <a:bodyPr/>
          <a:lstStyle/>
          <a:p>
            <a:r>
              <a:rPr lang="cs-CZ" dirty="0"/>
              <a:t>Politické strany a stranický systém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409B1-49D5-4F6E-91D9-494452AE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1466624"/>
            <a:ext cx="5738272" cy="25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90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505884"/>
            <a:ext cx="10706099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4000" dirty="0"/>
              <a:t>Úvodní poznámky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10706100" cy="45005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Základní faktory a podmínky ovlivňující české politické strany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Původ českých politických stran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Konfliktní linie a proměny jejich významu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Etapy vývoje stran a stranického systému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Relevantní strany v jednotlivých etapách vývoje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Klasifikace a typologie stranického systému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Problémy stranického systému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Perspektivy stranického systému</a:t>
            </a:r>
          </a:p>
        </p:txBody>
      </p:sp>
    </p:spTree>
    <p:extLst>
      <p:ext uri="{BB962C8B-B14F-4D97-AF65-F5344CB8AC3E}">
        <p14:creationId xmlns:p14="http://schemas.microsoft.com/office/powerpoint/2010/main" val="31242658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" y="364068"/>
            <a:ext cx="10706099" cy="122134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4000" dirty="0"/>
              <a:t>Základní faktory a podmínky ovlivňující české politické strany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699" y="1693333"/>
            <a:ext cx="10841567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Technické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Ústavní systém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Systém veřejné správy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Volební systém(y)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Zákonné podmínky existence a financování</a:t>
            </a:r>
            <a:r>
              <a:rPr lang="cs-CZ" altLang="cs-CZ" sz="1900" b="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Sociální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Mezinárodní dění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Struktura společnosti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b="0" dirty="0">
                <a:solidFill>
                  <a:schemeClr val="tx2"/>
                </a:solidFill>
              </a:rPr>
              <a:t>Politická kultura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dirty="0"/>
              <a:t>Konfliktní linie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1900" b="0" dirty="0">
                <a:solidFill>
                  <a:schemeClr val="tx2"/>
                </a:solidFill>
              </a:rPr>
              <a:t>Společe</a:t>
            </a:r>
            <a:r>
              <a:rPr lang="cs-CZ" altLang="cs-CZ" sz="1900" dirty="0"/>
              <a:t>nské, politické a ekonomické fenomény: transformace a privatizace, krize různého typu, ekonomický a sociální vývoj, korupce, </a:t>
            </a:r>
            <a:r>
              <a:rPr lang="cs-CZ" altLang="cs-CZ" sz="1900" dirty="0" err="1"/>
              <a:t>antistranický</a:t>
            </a:r>
            <a:r>
              <a:rPr lang="cs-CZ" altLang="cs-CZ" sz="1900"/>
              <a:t> apel …</a:t>
            </a:r>
            <a:endParaRPr lang="cs-CZ" altLang="cs-CZ" sz="1900" b="0" dirty="0">
              <a:solidFill>
                <a:schemeClr val="tx2"/>
              </a:solidFill>
            </a:endParaRP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164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" y="138182"/>
            <a:ext cx="10706099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800" dirty="0"/>
              <a:t>Původ českých politických stran – fáze I. (1989-1996)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Strany historické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s nepřetržitou kontinuitou v letech 1948-89 v rámci Národní fronty: KSČ, ČSL, ČSS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b="0" dirty="0"/>
              <a:t>obnovené po roce 1989: ČSSD (exilov</a:t>
            </a:r>
            <a:r>
              <a:rPr lang="cs-CZ" altLang="cs-CZ" sz="1900" dirty="0"/>
              <a:t>á kontinuita)</a:t>
            </a:r>
            <a:r>
              <a:rPr lang="cs-CZ" altLang="cs-CZ" sz="1900" b="0" dirty="0"/>
              <a:t>, různé pokusy o vzkříšení agrárn</a:t>
            </a:r>
            <a:r>
              <a:rPr lang="cs-CZ" altLang="cs-CZ" sz="1900" dirty="0"/>
              <a:t>í strany, národní demokracie aj.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n</a:t>
            </a:r>
            <a:r>
              <a:rPr lang="cs-CZ" altLang="cs-CZ" sz="1900" b="0" dirty="0"/>
              <a:t>avazující na tzv. Pražské jaro: KAN, HSD-SMS, do jisté míry i Obroda,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Strany s původem v disentu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b="0" dirty="0"/>
              <a:t>v HOS: ODA, KDS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b="0" dirty="0"/>
              <a:t>ČSDI - LDS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reformní komunisté - Obroda</a:t>
            </a:r>
            <a:endParaRPr lang="cs-CZ" altLang="cs-CZ" sz="1900" b="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Strany s původem v Občanském fóru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nástupnické: ODS, OH /SD/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ostatní: částečně SZ, částečně ČSSD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100" dirty="0">
                <a:solidFill>
                  <a:schemeClr val="tx2"/>
                </a:solidFill>
              </a:rPr>
              <a:t>Strany vzniklé na „zelené“ louce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z bývalých režimních představitelů: ZS, HJZD/HZ, SPR-RSČ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/>
              <a:t>z bývalých protirežimních aktivistů: částečně SZ</a:t>
            </a:r>
          </a:p>
        </p:txBody>
      </p:sp>
    </p:spTree>
    <p:extLst>
      <p:ext uri="{BB962C8B-B14F-4D97-AF65-F5344CB8AC3E}">
        <p14:creationId xmlns:p14="http://schemas.microsoft.com/office/powerpoint/2010/main" val="132001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82F1-E5E7-862A-E4AF-15CEC6080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2431D-9E71-4C6F-06B1-0D3BE4C9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Prosincová ústava a dělba moci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6B3A63-1DBD-DB21-B037-4EED9A995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33855"/>
            <a:ext cx="8739490" cy="524310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Prerogativy koruny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600" dirty="0"/>
              <a:t>Branná moc, státní smlouvy (pokud se netýkaly celého RU), svolávání a rozpouštění říšské rady (ŘR), sankce na zákony, nouzová nařízení, jmenování ministrů, členů horní komory a místodržitelů</a:t>
            </a:r>
            <a:endParaRPr lang="cs-CZ" altLang="cs-CZ" sz="1600" b="0" dirty="0">
              <a:solidFill>
                <a:schemeClr val="tx2"/>
              </a:solidFill>
            </a:endParaRP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Říšská rada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600" dirty="0"/>
              <a:t>Dvoukomorový parlament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600" b="0" dirty="0">
                <a:solidFill>
                  <a:schemeClr val="tx2"/>
                </a:solidFill>
              </a:rPr>
              <a:t>Panská sněmovna – 4 typy členů: princové, virilisté, jmenovaní, dědiční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600" dirty="0"/>
              <a:t>Poslanecká sněmovna – 203 členů nepřímo volených zemskými sněmy, nicméně obstrukce vedly k tomu, že se postupně prosadila přímá volby</a:t>
            </a:r>
            <a:endParaRPr lang="cs-CZ" altLang="cs-CZ" sz="1600" b="0" dirty="0">
              <a:solidFill>
                <a:schemeClr val="tx2"/>
              </a:solidFill>
            </a:endParaRP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Zákonodárná iniciativa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dirty="0"/>
              <a:t>v</a:t>
            </a:r>
            <a:r>
              <a:rPr lang="cs-CZ" altLang="cs-CZ" sz="1800" b="0" dirty="0"/>
              <a:t>láda jako celek, obě sněmovny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b="0" dirty="0"/>
              <a:t>pro schválení nutný souhlas obou komor a císařská sankce (panovník měl tedy absolutní veto)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dirty="0"/>
              <a:t>ústavní zákony -</a:t>
            </a:r>
            <a:r>
              <a:rPr lang="cs-CZ" altLang="cs-CZ" sz="1800" b="0" dirty="0"/>
              <a:t> 2/3 v obou komorách)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cs-CZ" altLang="cs-CZ" sz="1800" b="0" dirty="0"/>
              <a:t>nouzová nařízení panovníka – kontrasignace ministra – provizorní, potvrzení ŘR</a:t>
            </a: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ABA98D-CC4B-8230-C535-A70401D1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F46B62-E4D4-6A8B-FCF8-4E594A72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3A75D7-5372-F3DD-FC9C-771E0F3A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196" y="1355181"/>
            <a:ext cx="2590800" cy="1762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D0C726-1972-B664-F7B0-DB8AD42B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196" y="3429001"/>
            <a:ext cx="2697804" cy="21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81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BE52C-1734-2EA7-0D31-2EEFDF5F2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6F7E4EB-2081-97D2-F0A9-384A0B6F8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6"/>
            <a:ext cx="10706099" cy="86786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Původ českých politických stran – fáze II. (1996-2012)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0449536-7B9C-B8F5-2BF0-70FC57EF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historické: KSČM, KDU-ČSL, ČSSD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s původem v Občanském fóru: ODS </a:t>
            </a:r>
            <a:r>
              <a:rPr lang="cs-CZ" altLang="cs-CZ" sz="2600" b="0" i="1" dirty="0">
                <a:solidFill>
                  <a:schemeClr val="tx2"/>
                </a:solidFill>
              </a:rPr>
              <a:t>(sloučena s KDS), </a:t>
            </a:r>
            <a:r>
              <a:rPr lang="cs-CZ" altLang="cs-CZ" sz="2600" b="0" dirty="0">
                <a:solidFill>
                  <a:schemeClr val="tx2"/>
                </a:solidFill>
              </a:rPr>
              <a:t>SZ </a:t>
            </a:r>
            <a:r>
              <a:rPr lang="cs-CZ" altLang="cs-CZ" sz="2600" b="0" i="1" dirty="0">
                <a:solidFill>
                  <a:schemeClr val="tx2"/>
                </a:solidFill>
              </a:rPr>
              <a:t>(do jisté míry)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vzniklé odštěpením: US </a:t>
            </a:r>
            <a:r>
              <a:rPr lang="cs-CZ" altLang="cs-CZ" sz="2600" b="0" i="1" dirty="0">
                <a:solidFill>
                  <a:schemeClr val="tx2"/>
                </a:solidFill>
              </a:rPr>
              <a:t>(z ODS), </a:t>
            </a:r>
            <a:r>
              <a:rPr lang="cs-CZ" altLang="cs-CZ" sz="2600" b="0" dirty="0">
                <a:solidFill>
                  <a:schemeClr val="tx2"/>
                </a:solidFill>
              </a:rPr>
              <a:t>TOP 09 (</a:t>
            </a:r>
            <a:r>
              <a:rPr lang="cs-CZ" altLang="cs-CZ" sz="2600" b="0" i="1" dirty="0">
                <a:solidFill>
                  <a:schemeClr val="tx2"/>
                </a:solidFill>
              </a:rPr>
              <a:t>z KDU-ČSL a částečně i z ODS)</a:t>
            </a:r>
            <a:r>
              <a:rPr lang="cs-CZ" altLang="cs-CZ" sz="2600" b="0" dirty="0">
                <a:solidFill>
                  <a:schemeClr val="tx2"/>
                </a:solidFill>
              </a:rPr>
              <a:t>, SPOZ </a:t>
            </a:r>
            <a:r>
              <a:rPr lang="cs-CZ" altLang="cs-CZ" sz="2600" b="0" i="1" dirty="0">
                <a:solidFill>
                  <a:schemeClr val="tx2"/>
                </a:solidFill>
              </a:rPr>
              <a:t>(z ČSSD), </a:t>
            </a:r>
            <a:r>
              <a:rPr lang="cs-CZ" altLang="cs-CZ" sz="2600" b="0" dirty="0">
                <a:solidFill>
                  <a:schemeClr val="tx2"/>
                </a:solidFill>
              </a:rPr>
              <a:t>Svobodní </a:t>
            </a:r>
            <a:r>
              <a:rPr lang="cs-CZ" altLang="cs-CZ" sz="2600" b="0" i="1" dirty="0">
                <a:solidFill>
                  <a:schemeClr val="tx2"/>
                </a:solidFill>
              </a:rPr>
              <a:t>(z ODS)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Strana typu firma: VV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vzniklé zdola na komunální úrovni: SNK-ED, STAN</a:t>
            </a: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995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9BD60-D5D4-4E17-4D60-8DEA9D84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C9987A-940A-FD8E-06B2-CB578EBDC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6"/>
            <a:ext cx="10896602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700" dirty="0"/>
              <a:t>Původ českých politických stran – fáze III. (od r. 2013)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C1F78788-B794-22A3-487F-8043C8207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historické: KSČM/Stačilo!, KDU-ČSL, ČSSD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Strana s původem v Občanském fóru: ODS</a:t>
            </a:r>
            <a:endParaRPr lang="cs-CZ" altLang="cs-CZ" sz="2600" b="0" i="1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vzniklé odštěpením: TOP 09, Svobodní, Trikolora (z ODS)</a:t>
            </a:r>
            <a:endParaRPr lang="cs-CZ" altLang="cs-CZ" sz="2600" b="0" i="1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Strana typu firma: Úsvit – SPD, ANO 2011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Strany vzniklé zdola na komunální úrovni: STAN, Praha sobě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Nové typy stran: Přísaha, Piráti, Motoristé sobě</a:t>
            </a: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359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DE47-28A4-03DF-1D21-67E54BD4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15507-A5EF-D613-E0F8-B8BED1471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8849521" cy="4359776"/>
          </a:xfrm>
        </p:spPr>
        <p:txBody>
          <a:bodyPr/>
          <a:lstStyle/>
          <a:p>
            <a:r>
              <a:rPr lang="cs-CZ" dirty="0"/>
              <a:t>Politické strany a stranický systém</a:t>
            </a:r>
            <a:br>
              <a:rPr lang="cs-CZ" dirty="0"/>
            </a:br>
            <a:r>
              <a:rPr lang="cs-CZ" dirty="0"/>
              <a:t>konfliktní linie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2374AA-C668-8E5B-6928-417A0C56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4713"/>
            <a:ext cx="56292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006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C8C5A-49B4-41C7-1FF9-102B71F86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D150469-4265-D297-29B0-1E6C921CE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7"/>
            <a:ext cx="10896602" cy="66729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700" dirty="0"/>
              <a:t>Socioekonomická linie transformace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EFAC190-309D-DB68-A5FE-D6DEA64EC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Ekonomická reforma</a:t>
            </a:r>
          </a:p>
          <a:p>
            <a:pPr lvl="1">
              <a:spcBef>
                <a:spcPts val="1800"/>
              </a:spcBef>
            </a:pPr>
            <a:r>
              <a:rPr lang="cs-CZ" altLang="cs-CZ" sz="2200" b="0" dirty="0">
                <a:solidFill>
                  <a:schemeClr val="tx2"/>
                </a:solidFill>
              </a:rPr>
              <a:t>klíčové dělítko české politické scény od roku 1990 (1991) – střet o rychlost a rozsah uvnitř OF</a:t>
            </a:r>
          </a:p>
          <a:p>
            <a:pPr lvl="1">
              <a:spcBef>
                <a:spcPts val="1800"/>
              </a:spcBef>
            </a:pPr>
            <a:r>
              <a:rPr lang="cs-CZ" altLang="cs-CZ" sz="2200" b="0" dirty="0">
                <a:solidFill>
                  <a:schemeClr val="tx2"/>
                </a:solidFill>
              </a:rPr>
              <a:t>personálně Václav Klaus versus Valtr Komárek (Miloš Zeman) – lídři ODS a ČSSD ve volbách 1992</a:t>
            </a:r>
          </a:p>
          <a:p>
            <a:pPr lvl="1">
              <a:spcBef>
                <a:spcPts val="1800"/>
              </a:spcBef>
            </a:pPr>
            <a:r>
              <a:rPr lang="cs-CZ" altLang="cs-CZ" sz="2200" b="0" dirty="0">
                <a:solidFill>
                  <a:schemeClr val="tx2"/>
                </a:solidFill>
              </a:rPr>
              <a:t>Koncept tzv. lidového kapitalismu, včetně kupónové privatizace, stál u zrodu občanské pravice – ODA a ODS – zásadní role Tomáše Ježka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ODS – pokus o vytvoření historicky první </a:t>
            </a:r>
            <a:r>
              <a:rPr lang="cs-CZ" altLang="cs-CZ" sz="2400" b="0" dirty="0" err="1">
                <a:solidFill>
                  <a:schemeClr val="tx2"/>
                </a:solidFill>
              </a:rPr>
              <a:t>catch-all</a:t>
            </a:r>
            <a:r>
              <a:rPr lang="cs-CZ" altLang="cs-CZ" sz="2400" b="0" dirty="0">
                <a:solidFill>
                  <a:schemeClr val="tx2"/>
                </a:solidFill>
              </a:rPr>
              <a:t> party napravo od středu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Související střet o podobu politiky uvnitř OF – strany versus hnutí (politická versus nepolitická politika) - ODS versus OH</a:t>
            </a: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23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4FA0E-A2B1-19FE-4CD2-127B32D4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4BA40CA-D184-7214-FBCA-78E51E78C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6"/>
            <a:ext cx="10896602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700" dirty="0"/>
              <a:t>Socioekonomická linie transformace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807B73C-C8F7-763C-6F67-963ACCCCB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114966"/>
            <a:ext cx="10896602" cy="549592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Volby 1992 – česko-slovenský střet o reformu a státoprávní uspořádání – kombinace socioekonomické a nacionalistické linie – vítězství odlišných konceptů v obou republikách – rozpad společného státu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Vznik středopravicové vlády Václava Klause</a:t>
            </a:r>
          </a:p>
          <a:p>
            <a:pPr>
              <a:spcBef>
                <a:spcPts val="1800"/>
              </a:spcBef>
            </a:pPr>
            <a:r>
              <a:rPr lang="cs-CZ" altLang="cs-CZ" sz="2600" b="0" dirty="0">
                <a:solidFill>
                  <a:schemeClr val="tx2"/>
                </a:solidFill>
              </a:rPr>
              <a:t>1993-96 – vzestup levicové alternativy v podobě ČSSD v čele s Milošem Zemanem (radikální kritika)</a:t>
            </a: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15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D3E12-A9BE-A381-D711-57800ED3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5990207-825D-FE5B-224F-A993FD9CBA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7"/>
            <a:ext cx="10896602" cy="56569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700" dirty="0"/>
              <a:t>Socioekonomická linie transformace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4D90857-1897-EDFD-E2FD-F517E9763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Volby 1996 a 1998 – střet o další pokračování ekonomické transformace a zejména jejího sociálního rozměru - „standardní“ střet levice versus pravice – unikát v rámci SVE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Základní dualita ČSSD versus ODS – narušena jen opozičně-smluvní spoluprací obou stran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Volby 2002 – střet o sociální stát, ale ve stínu tzv. opoziční smlouvy – vítězství ČSSD, která se od této smlouvy distancovala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Volby 2006 – volba podle „peněženky“ + silná personalizace – silná </a:t>
            </a:r>
            <a:r>
              <a:rPr lang="cs-CZ" altLang="cs-CZ" sz="2400" b="0" dirty="0" err="1">
                <a:solidFill>
                  <a:schemeClr val="tx2"/>
                </a:solidFill>
              </a:rPr>
              <a:t>bipolarizace</a:t>
            </a:r>
            <a:r>
              <a:rPr lang="cs-CZ" altLang="cs-CZ" sz="2400" b="0" dirty="0">
                <a:solidFill>
                  <a:schemeClr val="tx2"/>
                </a:solidFill>
              </a:rPr>
              <a:t> včetně silně personalizované volby Topolánek/Paroubek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Volby 2010 - odklon od </a:t>
            </a:r>
            <a:r>
              <a:rPr lang="cs-CZ" altLang="cs-CZ" sz="2400" b="0" dirty="0" err="1">
                <a:solidFill>
                  <a:schemeClr val="tx2"/>
                </a:solidFill>
              </a:rPr>
              <a:t>bipolarizace</a:t>
            </a:r>
            <a:r>
              <a:rPr lang="cs-CZ" altLang="cs-CZ" sz="2400" b="0" dirty="0">
                <a:solidFill>
                  <a:schemeClr val="tx2"/>
                </a:solidFill>
              </a:rPr>
              <a:t> - </a:t>
            </a:r>
            <a:r>
              <a:rPr lang="cs-CZ" altLang="cs-CZ" sz="2400" b="0" dirty="0" err="1">
                <a:solidFill>
                  <a:schemeClr val="tx2"/>
                </a:solidFill>
              </a:rPr>
              <a:t>issue</a:t>
            </a:r>
            <a:r>
              <a:rPr lang="cs-CZ" altLang="cs-CZ" sz="2400" b="0" dirty="0">
                <a:solidFill>
                  <a:schemeClr val="tx2"/>
                </a:solidFill>
              </a:rPr>
              <a:t> „staré versus nové strany“ (několikanásobná protestní volba) + růst významu socioekonomické konfliktní linie – protichůdné trendy)</a:t>
            </a:r>
          </a:p>
          <a:p>
            <a:pPr>
              <a:lnSpc>
                <a:spcPct val="115000"/>
              </a:lnSpc>
              <a:spcBef>
                <a:spcPct val="35000"/>
              </a:spcBef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23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CC4F1-B4FC-C0EF-704D-DF085DFC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302E8FF9-7AAD-21D9-1800-B88ABC14B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153543"/>
            <a:ext cx="10896602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2700" dirty="0"/>
              <a:t>Konfliktní linie levice versus </a:t>
            </a:r>
            <a:br>
              <a:rPr lang="cs-CZ" altLang="cs-CZ" sz="2700" dirty="0"/>
            </a:br>
            <a:r>
              <a:rPr lang="cs-CZ" altLang="cs-CZ" sz="2700" dirty="0"/>
              <a:t>pravice (stát/trh)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E2D2BB3-8F03-62BB-59A2-502C247E9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261532"/>
            <a:ext cx="10896602" cy="534936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300" b="0" dirty="0">
                <a:solidFill>
                  <a:schemeClr val="tx2"/>
                </a:solidFill>
              </a:rPr>
              <a:t>v letech 1996 až 2008 (2010) - naprostá dominance – základní dualita politické scény</a:t>
            </a:r>
          </a:p>
          <a:p>
            <a:pPr>
              <a:spcBef>
                <a:spcPts val="1200"/>
              </a:spcBef>
            </a:pPr>
            <a:r>
              <a:rPr lang="cs-CZ" altLang="cs-CZ" sz="2300" b="0" dirty="0">
                <a:solidFill>
                  <a:schemeClr val="tx2"/>
                </a:solidFill>
              </a:rPr>
              <a:t>postupně se naplňovala obsahem: </a:t>
            </a:r>
          </a:p>
          <a:p>
            <a:pPr lvl="1"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„třídní“ rozměr</a:t>
            </a:r>
          </a:p>
          <a:p>
            <a:pPr lvl="1"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voličská jádra + potenciální voliči  </a:t>
            </a:r>
          </a:p>
          <a:p>
            <a:pPr lvl="1"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2010 a 2013 - významné snížení důležitosti</a:t>
            </a:r>
          </a:p>
          <a:p>
            <a:pPr lvl="1">
              <a:spcBef>
                <a:spcPts val="12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střety o středové voliče: </a:t>
            </a:r>
          </a:p>
          <a:p>
            <a:pPr lvl="2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ve volbách do PS až do roku 2006 výrazně úspěšnější ČSSD </a:t>
            </a:r>
          </a:p>
          <a:p>
            <a:pPr lvl="2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2006 - velký úspěch ODS</a:t>
            </a:r>
          </a:p>
          <a:p>
            <a:pPr lvl="2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2010 - úspěch nových stran, velké ztráty ČSSD a ODS</a:t>
            </a:r>
          </a:p>
          <a:p>
            <a:pPr lvl="2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2013 - úspěch nových stran, další ztráty - zejména ODS a nově i TOP09</a:t>
            </a:r>
          </a:p>
        </p:txBody>
      </p:sp>
    </p:spTree>
    <p:extLst>
      <p:ext uri="{BB962C8B-B14F-4D97-AF65-F5344CB8AC3E}">
        <p14:creationId xmlns:p14="http://schemas.microsoft.com/office/powerpoint/2010/main" val="42474739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20D76-246F-CFCE-36CC-1C8A1EB32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4DC4A47-59E3-F014-950C-B7A208500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6"/>
            <a:ext cx="10896602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3200" dirty="0"/>
              <a:t>Vedlejší a další linie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61FA8F1-9A98-E933-A165-39D6F7331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202266"/>
            <a:ext cx="10896602" cy="540862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700" b="0" dirty="0">
                <a:solidFill>
                  <a:schemeClr val="tx2"/>
                </a:solidFill>
              </a:rPr>
              <a:t>Zahraniční politika</a:t>
            </a:r>
          </a:p>
          <a:p>
            <a:pPr>
              <a:spcBef>
                <a:spcPts val="1800"/>
              </a:spcBef>
            </a:pPr>
            <a:r>
              <a:rPr lang="cs-CZ" altLang="cs-CZ" sz="2700" b="0" dirty="0" err="1">
                <a:solidFill>
                  <a:schemeClr val="tx2"/>
                </a:solidFill>
              </a:rPr>
              <a:t>Postmaterialismus</a:t>
            </a:r>
            <a:endParaRPr lang="cs-CZ" altLang="cs-CZ" sz="2700" b="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altLang="cs-CZ" sz="2700" b="0" dirty="0">
                <a:solidFill>
                  <a:schemeClr val="tx2"/>
                </a:solidFill>
              </a:rPr>
              <a:t>Církev – stát (náboženství a morálka – </a:t>
            </a:r>
            <a:r>
              <a:rPr lang="cs-CZ" altLang="cs-CZ" sz="2700" b="0" dirty="0" err="1">
                <a:solidFill>
                  <a:schemeClr val="tx2"/>
                </a:solidFill>
              </a:rPr>
              <a:t>sekularita</a:t>
            </a:r>
            <a:r>
              <a:rPr lang="cs-CZ" altLang="cs-CZ" sz="2700" b="0" dirty="0">
                <a:solidFill>
                  <a:schemeClr val="tx2"/>
                </a:solidFill>
              </a:rPr>
              <a:t> a tolerance)</a:t>
            </a:r>
          </a:p>
          <a:p>
            <a:pPr>
              <a:spcBef>
                <a:spcPts val="1800"/>
              </a:spcBef>
            </a:pPr>
            <a:r>
              <a:rPr lang="cs-CZ" altLang="cs-CZ" sz="2700" b="0" dirty="0">
                <a:solidFill>
                  <a:schemeClr val="tx2"/>
                </a:solidFill>
              </a:rPr>
              <a:t>Libertarianismus – </a:t>
            </a:r>
            <a:r>
              <a:rPr lang="cs-CZ" altLang="cs-CZ" sz="2700" b="0" dirty="0" err="1">
                <a:solidFill>
                  <a:schemeClr val="tx2"/>
                </a:solidFill>
              </a:rPr>
              <a:t>autoritarianismus</a:t>
            </a:r>
            <a:r>
              <a:rPr lang="cs-CZ" altLang="cs-CZ" sz="2700" b="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cs-CZ" altLang="cs-CZ" sz="2700" b="0" dirty="0">
                <a:solidFill>
                  <a:schemeClr val="tx2"/>
                </a:solidFill>
              </a:rPr>
              <a:t>Město – venkov</a:t>
            </a:r>
          </a:p>
          <a:p>
            <a:pPr>
              <a:spcBef>
                <a:spcPts val="1800"/>
              </a:spcBef>
            </a:pPr>
            <a:r>
              <a:rPr lang="cs-CZ" altLang="cs-CZ" sz="2700" b="0" dirty="0">
                <a:solidFill>
                  <a:schemeClr val="tx2"/>
                </a:solidFill>
              </a:rPr>
              <a:t>Protestní volba - „staré versus nové strany“</a:t>
            </a:r>
          </a:p>
          <a:p>
            <a:pPr marL="0" indent="0">
              <a:lnSpc>
                <a:spcPct val="115000"/>
              </a:lnSpc>
              <a:spcBef>
                <a:spcPct val="35000"/>
              </a:spcBef>
              <a:buNone/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038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B365-0970-FF04-4640-7AAFBF8F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F5A0464-A876-76A7-E007-6EC59A566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699" y="247106"/>
            <a:ext cx="10896602" cy="86786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3200" dirty="0"/>
              <a:t>2006 – postoje voličů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C78EDBA0-F3F9-99CA-BA9D-9842FAF3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699" y="1021404"/>
            <a:ext cx="10896602" cy="558949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ct val="35000"/>
              </a:spcBef>
              <a:buNone/>
            </a:pPr>
            <a:endParaRPr lang="cs-CZ" altLang="cs-CZ" sz="2100" b="0" dirty="0">
              <a:solidFill>
                <a:schemeClr val="tx2"/>
              </a:solidFill>
            </a:endParaRPr>
          </a:p>
        </p:txBody>
      </p:sp>
      <p:graphicFrame>
        <p:nvGraphicFramePr>
          <p:cNvPr id="798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75412"/>
              </p:ext>
            </p:extLst>
          </p:nvPr>
        </p:nvGraphicFramePr>
        <p:xfrm>
          <a:off x="554275" y="971550"/>
          <a:ext cx="9085836" cy="5145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5467406" imgH="3419368" progId="Excel.Chart.8">
                  <p:embed/>
                </p:oleObj>
              </mc:Choice>
              <mc:Fallback>
                <p:oleObj name="Graf" r:id="rId2" imgW="5467406" imgH="3419368" progId="Excel.Chart.8">
                  <p:embed/>
                  <p:pic>
                    <p:nvPicPr>
                      <p:cNvPr id="798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5" y="971550"/>
                        <a:ext cx="9085836" cy="5145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8362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8788" y="182521"/>
            <a:ext cx="10706099" cy="867861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cs-CZ" altLang="cs-CZ" sz="4000" dirty="0"/>
              <a:t>CVVM 2009: Politická orientace občanů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0765" y="1193245"/>
            <a:ext cx="7982963" cy="5048303"/>
          </a:xfrm>
        </p:spPr>
      </p:pic>
    </p:spTree>
    <p:extLst>
      <p:ext uri="{BB962C8B-B14F-4D97-AF65-F5344CB8AC3E}">
        <p14:creationId xmlns:p14="http://schemas.microsoft.com/office/powerpoint/2010/main" val="1173726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C5093-221F-9D19-7BC3-B727DAF0A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443C9-8E3C-A4E1-3CE9-7E5D3B4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Ústavní odpovědnost ministrů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FA16E-6648-3173-2A77-5C24D4F7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33855"/>
            <a:ext cx="8544938" cy="52431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Nejde o klasickou parlamentní odpovědnost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Vláda byla de facto císařská a nepotřebovala parlamentní hlasování o důvěře a parlament jí ani nemohl vyslovit nedůvěru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Ústavní odpovědnost spočívala v tom, že museli být věrni ústavnímu pořádku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 praxi se však ministerští předsedové snažili parlamentní většinu získat a udržovat, pokud ji ztratili, obvykle abdikovali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Zpočátku měli většinu liberálové (cca do roku 1879), později byla </a:t>
            </a:r>
            <a:r>
              <a:rPr lang="cs-CZ" altLang="cs-CZ" sz="2000" b="0" dirty="0" err="1">
                <a:solidFill>
                  <a:schemeClr val="tx2"/>
                </a:solidFill>
              </a:rPr>
              <a:t>ákladem</a:t>
            </a:r>
            <a:r>
              <a:rPr lang="cs-CZ" altLang="cs-CZ" sz="2000" b="0" dirty="0">
                <a:solidFill>
                  <a:schemeClr val="tx2"/>
                </a:solidFill>
              </a:rPr>
              <a:t> často byl tzv. železný kruh pravice, tvořený německorakouskými konzervativci, Čechy a Poláky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Předlitavské vlády byly značně nestabilní – za roky 1867 až 1918 se jich vystřídalo celkem 30 – nejdéle vydržely </a:t>
            </a:r>
            <a:r>
              <a:rPr lang="cs-CZ" altLang="cs-CZ" sz="2000" b="0" dirty="0" err="1">
                <a:solidFill>
                  <a:schemeClr val="tx2"/>
                </a:solidFill>
              </a:rPr>
              <a:t>Taafeho</a:t>
            </a:r>
            <a:r>
              <a:rPr lang="cs-CZ" altLang="cs-CZ" sz="2000" b="0" dirty="0">
                <a:solidFill>
                  <a:schemeClr val="tx2"/>
                </a:solidFill>
              </a:rPr>
              <a:t> vláda (konzervativní, 1879-93) a </a:t>
            </a:r>
            <a:r>
              <a:rPr lang="cs-CZ" altLang="cs-CZ" sz="2000" b="0" dirty="0" err="1">
                <a:solidFill>
                  <a:schemeClr val="tx2"/>
                </a:solidFill>
              </a:rPr>
              <a:t>Auerspergova</a:t>
            </a:r>
            <a:r>
              <a:rPr lang="cs-CZ" altLang="cs-CZ" sz="2000" b="0" dirty="0">
                <a:solidFill>
                  <a:schemeClr val="tx2"/>
                </a:solidFill>
              </a:rPr>
              <a:t> vláda (spíše liberální, 1871-79)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E9728B-1609-D90D-EAF2-F0536A3C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BE2608-CDBD-6258-C55E-2B79FC87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3F577D-5739-5CF2-4661-FB26BC01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47" y="292980"/>
            <a:ext cx="2050802" cy="25544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6F7FB9-2886-CE3B-5797-D59988CD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47" y="3110087"/>
            <a:ext cx="2050802" cy="25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998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209" y="233161"/>
            <a:ext cx="10068127" cy="754063"/>
          </a:xfrm>
        </p:spPr>
        <p:txBody>
          <a:bodyPr anchor="ctr">
            <a:noAutofit/>
          </a:bodyPr>
          <a:lstStyle/>
          <a:p>
            <a:pPr eaLnBrk="1" hangingPunct="1"/>
            <a:r>
              <a:rPr lang="cs-CZ" altLang="cs-CZ" sz="3200" dirty="0"/>
              <a:t>Politické preference a politické směry a věk (2009)</a:t>
            </a:r>
            <a:endParaRPr lang="cs-CZ" altLang="cs-CZ" sz="3200" i="1" dirty="0"/>
          </a:p>
        </p:txBody>
      </p:sp>
      <p:pic>
        <p:nvPicPr>
          <p:cNvPr id="839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273" y="1356983"/>
            <a:ext cx="7931066" cy="4587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9C685D-74C1-A803-41E8-82ABEC801D8B}"/>
              </a:ext>
            </a:extLst>
          </p:cNvPr>
          <p:cNvSpPr txBox="1"/>
          <p:nvPr/>
        </p:nvSpPr>
        <p:spPr>
          <a:xfrm>
            <a:off x="1299640" y="6068555"/>
            <a:ext cx="7505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Politická orientace českých občanů</a:t>
            </a:r>
            <a:r>
              <a:rPr lang="cs-CZ" sz="2400" dirty="0"/>
              <a:t> 2019/ </a:t>
            </a:r>
            <a:r>
              <a:rPr lang="cs-CZ" sz="2400" dirty="0" err="1">
                <a:hlinkClick r:id="rId4"/>
              </a:rPr>
              <a:t>sebezařazení</a:t>
            </a:r>
            <a:r>
              <a:rPr lang="cs-CZ" sz="2400" dirty="0">
                <a:hlinkClick r:id="rId4"/>
              </a:rPr>
              <a:t> 2025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418414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2064322" y="1607086"/>
          <a:ext cx="8476343" cy="531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6012" y="529834"/>
            <a:ext cx="8552774" cy="41838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CA8A64"/>
                </a:solidFill>
              </a:rPr>
              <a:t>Rozložení stran dle jejich potenciálních voličů (Ipsos, 2012)</a:t>
            </a: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gray">
          <a:xfrm>
            <a:off x="7745362" y="4020830"/>
            <a:ext cx="704314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33253"/>
              </a:buClr>
            </a:pPr>
            <a:r>
              <a:rPr lang="cs-CZ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Pravice</a:t>
            </a:r>
            <a:endParaRPr lang="en-US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gray">
          <a:xfrm>
            <a:off x="2387656" y="4021410"/>
            <a:ext cx="612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33253"/>
              </a:buClr>
            </a:pPr>
            <a:r>
              <a:rPr lang="cs-CZ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Levice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gray">
          <a:xfrm rot="16200000">
            <a:off x="4826063" y="2288296"/>
            <a:ext cx="1224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33253"/>
              </a:buClr>
            </a:pPr>
            <a:r>
              <a:rPr lang="cs-CZ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Konzervativní</a:t>
            </a:r>
            <a:endParaRPr lang="en-US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gray">
          <a:xfrm rot="16200000">
            <a:off x="5029166" y="5931614"/>
            <a:ext cx="8280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233253"/>
              </a:buClr>
            </a:pPr>
            <a:r>
              <a:rPr lang="cs-CZ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Liberální</a:t>
            </a:r>
            <a:endParaRPr lang="en-US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08346"/>
      </p:ext>
    </p:extLst>
  </p:cSld>
  <p:clrMapOvr>
    <a:masterClrMapping/>
  </p:clrMapOvr>
  <p:transition spd="slow">
    <p:pull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36839"/>
            <a:ext cx="10092266" cy="644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058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8" y="138943"/>
            <a:ext cx="10253134" cy="671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8449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21281" y="0"/>
            <a:ext cx="8680422" cy="469722"/>
          </a:xfrm>
        </p:spPr>
        <p:txBody>
          <a:bodyPr/>
          <a:lstStyle/>
          <a:p>
            <a:pPr lvl="0" algn="l"/>
            <a:r>
              <a:rPr lang="cs-CZ" sz="4000" dirty="0">
                <a:solidFill>
                  <a:srgbClr val="CA8A64"/>
                </a:solidFill>
                <a:latin typeface="+mn-lt"/>
              </a:rPr>
              <a:t>Rozložení stran dle jejich potenciálních voličů (Ipsos, 2016) 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78" y="1276104"/>
            <a:ext cx="8886418" cy="558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580957"/>
      </p:ext>
    </p:extLst>
  </p:cSld>
  <p:clrMapOvr>
    <a:masterClrMapping/>
  </p:clrMapOvr>
  <p:transition spd="slow">
    <p:pull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7441B24-59A3-49CF-90DD-0BD9CA9EE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779" y="26431"/>
            <a:ext cx="9551354" cy="6395400"/>
          </a:xfr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2750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136</a:t>
            </a:fld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002FD6F-C0A7-494B-A64C-80830DF96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7" y="183091"/>
            <a:ext cx="9317512" cy="6272036"/>
          </a:xfrm>
        </p:spPr>
      </p:pic>
    </p:spTree>
    <p:extLst>
      <p:ext uri="{BB962C8B-B14F-4D97-AF65-F5344CB8AC3E}">
        <p14:creationId xmlns:p14="http://schemas.microsoft.com/office/powerpoint/2010/main" val="25311202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137</a:t>
            </a:fld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481D1F3-067A-4BAA-977E-8D1EE4BF6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7786"/>
            <a:ext cx="7018867" cy="6412300"/>
          </a:xfrm>
        </p:spPr>
      </p:pic>
    </p:spTree>
    <p:extLst>
      <p:ext uri="{BB962C8B-B14F-4D97-AF65-F5344CB8AC3E}">
        <p14:creationId xmlns:p14="http://schemas.microsoft.com/office/powerpoint/2010/main" val="8195687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138</a:t>
            </a:fld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F824CA7-FA1C-42C1-AAF0-6C5423C05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781" y="2241076"/>
            <a:ext cx="6278620" cy="39311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55884C-2F54-439A-8772-AD0086A7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629" y="197786"/>
            <a:ext cx="6163590" cy="36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9314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139</a:t>
            </a:fld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BFF315C-C76E-4DE1-81CE-25F843BE1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69" y="26431"/>
            <a:ext cx="6220693" cy="3572374"/>
          </a:xfrm>
        </p:spPr>
      </p:pic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8E3B812B-9033-4597-9879-260D1C307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5" y="3361133"/>
            <a:ext cx="5431567" cy="33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82F7-C38F-7E23-7110-219B61749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22AF7D-A2C4-4739-22C2-B80B0EFA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C4F45B-1267-208C-2D32-BC965085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B728134-02C2-684F-12BD-C0D23111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39" y="364821"/>
            <a:ext cx="9466596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838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140</a:t>
            </a:fld>
            <a:endParaRPr lang="cs-CZ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6E0A1BB4-7913-4135-A46A-C6F19F626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26" y="379403"/>
            <a:ext cx="6192114" cy="392484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23B968-AFB4-4F60-9BE2-FE7E43FF7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8" y="2940314"/>
            <a:ext cx="5606555" cy="35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13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97A34-99DD-434E-9C48-15496138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26431"/>
            <a:ext cx="1706035" cy="1387502"/>
          </a:xfrm>
        </p:spPr>
        <p:txBody>
          <a:bodyPr anchor="ctr">
            <a:normAutofit/>
          </a:bodyPr>
          <a:lstStyle/>
          <a:p>
            <a:r>
              <a:rPr lang="cs-CZ" sz="3200" dirty="0"/>
              <a:t>Volby 2017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5BA34A-B292-462E-BD80-C35A36C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141</a:t>
            </a:fld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A5CEDDF-1B33-4E77-814B-A7238B1E8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56" y="98429"/>
            <a:ext cx="6182588" cy="372479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CD6DF5-5D77-43E0-BC23-277D05BF8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3" y="3011405"/>
            <a:ext cx="6211167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561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253C0-718D-4A0F-B49B-FD31779F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Volby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234CB-D049-485E-9B86-016C458A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>
                <a:hlinkClick r:id="rId2"/>
              </a:rPr>
              <a:t>Analýzy PAQ Research</a:t>
            </a:r>
            <a:endParaRPr lang="cs-CZ" sz="4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EB3157-9F0C-4DCF-A827-034B6DF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9855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E79E1-DF06-871C-2179-297106B4F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01E8C-FBB1-C739-B11D-E7BC128C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8849521" cy="4359776"/>
          </a:xfrm>
        </p:spPr>
        <p:txBody>
          <a:bodyPr/>
          <a:lstStyle/>
          <a:p>
            <a:r>
              <a:rPr lang="cs-CZ" dirty="0"/>
              <a:t>Český stranický systém </a:t>
            </a:r>
            <a:br>
              <a:rPr lang="cs-CZ" dirty="0"/>
            </a:br>
            <a:r>
              <a:rPr lang="cs-CZ" dirty="0"/>
              <a:t>klasifikace a typologizace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3D03FB-5C37-336D-4C5C-B5E9CAE8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86" y="1741453"/>
            <a:ext cx="7276762" cy="26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883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485" y="137101"/>
            <a:ext cx="10262681" cy="864847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sz="3600" dirty="0"/>
              <a:t>Podíly hlasů pro 2 nejsilnější strany</a:t>
            </a:r>
          </a:p>
        </p:txBody>
      </p:sp>
      <p:graphicFrame>
        <p:nvGraphicFramePr>
          <p:cNvPr id="3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851917"/>
              </p:ext>
            </p:extLst>
          </p:nvPr>
        </p:nvGraphicFramePr>
        <p:xfrm>
          <a:off x="865762" y="1186774"/>
          <a:ext cx="9688749" cy="496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12817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7123" y="126711"/>
            <a:ext cx="9850877" cy="681038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sz="4000" dirty="0"/>
              <a:t>Poměr sil 2 nejsilnějších stran</a:t>
            </a:r>
          </a:p>
        </p:txBody>
      </p:sp>
      <p:graphicFrame>
        <p:nvGraphicFramePr>
          <p:cNvPr id="3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450228"/>
              </p:ext>
            </p:extLst>
          </p:nvPr>
        </p:nvGraphicFramePr>
        <p:xfrm>
          <a:off x="888780" y="1040860"/>
          <a:ext cx="9779219" cy="490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2041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519CC-931A-2733-5C06-133AEB8F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3541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Důležité proměnné českého </a:t>
            </a:r>
            <a:br>
              <a:rPr lang="cs-CZ" sz="3200" dirty="0"/>
            </a:br>
            <a:r>
              <a:rPr lang="cs-CZ" sz="3200" dirty="0"/>
              <a:t>stranického systému (1992-2025)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4B3A6F-55EA-C848-0AB2-D484A574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146</a:t>
            </a:fld>
            <a:endParaRPr lang="cs-CZ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6780D173-136F-43E1-A4F4-1F1B921A4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716715"/>
              </p:ext>
            </p:extLst>
          </p:nvPr>
        </p:nvGraphicFramePr>
        <p:xfrm>
          <a:off x="647700" y="1585411"/>
          <a:ext cx="10052728" cy="4851607"/>
        </p:xfrm>
        <a:graphic>
          <a:graphicData uri="http://schemas.openxmlformats.org/drawingml/2006/table">
            <a:tbl>
              <a:tblPr/>
              <a:tblGrid>
                <a:gridCol w="1347383">
                  <a:extLst>
                    <a:ext uri="{9D8B030D-6E8A-4147-A177-3AD203B41FA5}">
                      <a16:colId xmlns:a16="http://schemas.microsoft.com/office/drawing/2014/main" val="4067183858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1724515876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934739648"/>
                    </a:ext>
                  </a:extLst>
                </a:gridCol>
                <a:gridCol w="776813">
                  <a:extLst>
                    <a:ext uri="{9D8B030D-6E8A-4147-A177-3AD203B41FA5}">
                      <a16:colId xmlns:a16="http://schemas.microsoft.com/office/drawing/2014/main" val="2029878511"/>
                    </a:ext>
                  </a:extLst>
                </a:gridCol>
                <a:gridCol w="800611">
                  <a:extLst>
                    <a:ext uri="{9D8B030D-6E8A-4147-A177-3AD203B41FA5}">
                      <a16:colId xmlns:a16="http://schemas.microsoft.com/office/drawing/2014/main" val="1539043126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2182178800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3078559488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707771120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3329776596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681806636"/>
                    </a:ext>
                  </a:extLst>
                </a:gridCol>
                <a:gridCol w="788712">
                  <a:extLst>
                    <a:ext uri="{9D8B030D-6E8A-4147-A177-3AD203B41FA5}">
                      <a16:colId xmlns:a16="http://schemas.microsoft.com/office/drawing/2014/main" val="3130725595"/>
                    </a:ext>
                  </a:extLst>
                </a:gridCol>
                <a:gridCol w="818225">
                  <a:extLst>
                    <a:ext uri="{9D8B030D-6E8A-4147-A177-3AD203B41FA5}">
                      <a16:colId xmlns:a16="http://schemas.microsoft.com/office/drawing/2014/main" val="3499455315"/>
                    </a:ext>
                  </a:extLst>
                </a:gridCol>
              </a:tblGrid>
              <a:tr h="41542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průměr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046450"/>
                  </a:ext>
                </a:extLst>
              </a:tr>
              <a:tr h="603609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Index fragmentace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616930"/>
                  </a:ext>
                </a:extLst>
              </a:tr>
              <a:tr h="58165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Index efekt. počtu stran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881606"/>
                  </a:ext>
                </a:extLst>
              </a:tr>
              <a:tr h="64659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stran zastoupených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653872"/>
                  </a:ext>
                </a:extLst>
              </a:tr>
              <a:tr h="68607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hlasů pro 2 největší str.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09878"/>
                  </a:ext>
                </a:extLst>
              </a:tr>
              <a:tr h="66242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mandátů pro 2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nejv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str.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946854"/>
                  </a:ext>
                </a:extLst>
              </a:tr>
              <a:tr h="72606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hlasů pro strany pod 5%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42429"/>
                  </a:ext>
                </a:extLst>
              </a:tr>
              <a:tr h="52976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kandid. stran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569" marR="3569" marT="35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49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7737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FD7D-0497-A668-0ED5-6C7DE8735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42DED-DD04-6E38-61AD-C67B7FE5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Český stranický podle </a:t>
            </a:r>
            <a:r>
              <a:rPr lang="cs-CZ" sz="3200" dirty="0" err="1"/>
              <a:t>blondelovy</a:t>
            </a:r>
            <a:r>
              <a:rPr lang="cs-CZ" sz="3200" dirty="0"/>
              <a:t> typologie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25702-8912-4FE1-DB4B-0A9A202DE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Po většinu času </a:t>
            </a:r>
            <a:r>
              <a:rPr lang="cs-CZ" sz="2400" dirty="0">
                <a:solidFill>
                  <a:schemeClr val="tx2"/>
                </a:solidFill>
              </a:rPr>
              <a:t>multipartismus bez dominantní politické strany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Pouze v obdobích 1992-1995 a od roku 2017 vidíme jisté tendence k multipartismu s dominantní stranou: v prvním období ODS, ve druhém pak ANO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Otázkou je, jak v tomto kontextu vnímat volební koalice – konkrétně především Spolu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9ADC85-CD1F-DE6A-06B1-63AE0E94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5961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3BA89-84FC-B653-B6F3-BAA5F1EB3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5FFE5-97F4-4912-333A-0D643E97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Český stranický podle </a:t>
            </a:r>
            <a:r>
              <a:rPr lang="cs-CZ" sz="3200" dirty="0" err="1"/>
              <a:t>sartoriho</a:t>
            </a:r>
            <a:r>
              <a:rPr lang="cs-CZ" sz="3200" dirty="0"/>
              <a:t> typologie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2A182E-E508-1C5B-56DA-5BC6724EC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92613"/>
            <a:ext cx="10706100" cy="448435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sz="2400" b="0" cap="small" dirty="0"/>
              <a:t>Formát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počet relevantních stran se na přelomu století ustálit na 4-5, později pozvolna narůstal až na 9 v roce 2017, pak klesnul v důsledku vytvoření koalice Spolu, nyní má opět tendenci vzrůstat 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přesnějšímu měření brání vysoká míra volatility, pětiprocentní klauzule, která přestala být hrozbou pro kandidování, ale zůstává hrozbou pro zastoupení, + volební koalice 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je též otázkou, které ze stran tvoří skutečné póly stranického systému – i z důvodu oslabení významu původně dominantní osy levice/pravice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Systém osciluje mezi </a:t>
            </a:r>
            <a:r>
              <a:rPr lang="cs-CZ" sz="2200" b="1" dirty="0"/>
              <a:t>omezeným a extrémním multipartismem – momentálně je blíže omezenému, po volbách se ale může přiblížit extrémnímu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EA1A0D-E203-61B8-3D3D-EDD78046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36629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4DA9-3830-3FE6-8987-9522B73D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4D7AB-214D-D4F8-9EB3-796709EE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Český stranický podle </a:t>
            </a:r>
            <a:r>
              <a:rPr lang="cs-CZ" sz="3200" dirty="0" err="1"/>
              <a:t>sartoriho</a:t>
            </a:r>
            <a:r>
              <a:rPr lang="cs-CZ" sz="3200" dirty="0"/>
              <a:t> typologie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7AB3A-BF50-78A6-523A-76E44D708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656100"/>
            <a:ext cx="10706100" cy="448435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sz="2400" b="0" cap="small" dirty="0"/>
              <a:t>Mechanismus 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ideologická polarizace byla zpočátku poměrně vysoká – zejména s ohledem na relevanci KSČM a SPR-RSČ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později polarizace poklesla, nicméně následně opět zesílila – a to s nástupem stran protestního typu – zároveň ji můžeme vnímat v různých rozměrech: socioekonomických, hodnotových, „kulturních válkách“, z hlediska fenoménu open/</a:t>
            </a:r>
            <a:r>
              <a:rPr lang="cs-CZ" sz="2200" dirty="0" err="1"/>
              <a:t>closed</a:t>
            </a:r>
            <a:r>
              <a:rPr lang="cs-CZ" sz="2200" dirty="0"/>
              <a:t> aj. </a:t>
            </a:r>
          </a:p>
          <a:p>
            <a:pPr lvl="1">
              <a:spcBef>
                <a:spcPts val="1800"/>
              </a:spcBef>
            </a:pPr>
            <a:r>
              <a:rPr lang="cs-CZ" sz="2200" dirty="0"/>
              <a:t>systém dlouhodobě osciluje mezi umírněným a polarizovaným pluralismem -  </a:t>
            </a:r>
            <a:r>
              <a:rPr lang="cs-CZ" sz="2200" b="1" dirty="0"/>
              <a:t>momentálně je blíže polarizovanému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67A3C9-426E-B0BF-38EC-879FB6FA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B9C98-1510-83EF-6F31-BC8EC4291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0C63CB-DE35-C1F8-6B61-FE0B119D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6714C3-306C-B048-5888-5C413C95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8BA19B6-634B-5768-1FD5-5C6C228D2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60" y="0"/>
            <a:ext cx="8865140" cy="6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1454DC4-CEE1-CD12-C20A-88FEE76B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2359685" cy="3468860"/>
          </a:xfrm>
        </p:spPr>
        <p:txBody>
          <a:bodyPr>
            <a:normAutofit/>
          </a:bodyPr>
          <a:lstStyle/>
          <a:p>
            <a:r>
              <a:rPr lang="cs-CZ" dirty="0"/>
              <a:t>Etnické složení obyvatel</a:t>
            </a:r>
            <a:br>
              <a:rPr lang="cs-CZ" dirty="0"/>
            </a:br>
            <a:r>
              <a:rPr lang="cs-CZ" dirty="0" err="1"/>
              <a:t>rakouska-uherska</a:t>
            </a:r>
            <a:br>
              <a:rPr lang="cs-CZ" dirty="0"/>
            </a:br>
            <a:r>
              <a:rPr lang="cs-CZ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385053929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3BF41-D325-40C6-93D7-234FC685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00510-3CBA-4943-1CC4-E7776EB3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Český stranický podle </a:t>
            </a:r>
            <a:r>
              <a:rPr lang="cs-CZ" sz="3200" dirty="0" err="1"/>
              <a:t>sartoriho</a:t>
            </a:r>
            <a:r>
              <a:rPr lang="cs-CZ" sz="3200" dirty="0"/>
              <a:t> typologie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C6BFC-6613-FC35-5D6D-388689B4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656100"/>
            <a:ext cx="10706100" cy="448435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sz="2400" b="0" cap="small" dirty="0"/>
              <a:t>Zařazení 2025</a:t>
            </a:r>
          </a:p>
          <a:p>
            <a:pPr marL="0" indent="0">
              <a:spcBef>
                <a:spcPts val="1800"/>
              </a:spcBef>
              <a:buNone/>
            </a:pPr>
            <a:endParaRPr lang="cs-CZ" sz="2400" b="0" cap="small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4F1BDA-8A81-0D1C-01EF-F574FAA9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150</a:t>
            </a:fld>
            <a:endParaRPr lang="cs-CZ" dirty="0"/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504A5139-8C0F-5B10-70A4-D339CEE455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121117"/>
              </p:ext>
            </p:extLst>
          </p:nvPr>
        </p:nvGraphicFramePr>
        <p:xfrm>
          <a:off x="739303" y="2231586"/>
          <a:ext cx="10706099" cy="4016533"/>
        </p:xfrm>
        <a:graphic>
          <a:graphicData uri="http://schemas.openxmlformats.org/drawingml/2006/table">
            <a:tbl>
              <a:tblPr/>
              <a:tblGrid>
                <a:gridCol w="1964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1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Kategorie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Umírněný pluralismus</a:t>
                      </a:r>
                    </a:p>
                  </a:txBody>
                  <a:tcPr marL="89995" marR="89995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Polarizovaný pluralismus</a:t>
                      </a:r>
                    </a:p>
                  </a:txBody>
                  <a:tcPr marL="89995" marR="89995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Ano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Přítomnost antisystémových stran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Odstředivost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Neodpovědná opozice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Napůl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Dostředivost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Ideologická umírněnost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Bipolární vztahovost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Politika nesplnitelných slibů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8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Ne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Neomezené formování a střídání vládní koalice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Dvojstranná opozice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Obsazení politického středu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Ideologický přístup k politice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pitchFamily="34" charset="0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Fiktivní body 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3,0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latin typeface="Arial" pitchFamily="34" charset="0"/>
                        </a:rPr>
                        <a:t>7,0</a:t>
                      </a:r>
                    </a:p>
                  </a:txBody>
                  <a:tcPr marL="89995" marR="89995" marT="46794" marB="467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9822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030A5-B95F-1FEB-77D3-6E4D7B6E6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1B7CD-4404-0457-4692-EDAB754E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Perspektivy stranického systému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D4C16-4BF1-871B-0BA0-D7FA4384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656100"/>
            <a:ext cx="10706100" cy="4484350"/>
          </a:xfrm>
        </p:spPr>
        <p:txBody>
          <a:bodyPr>
            <a:normAutofit/>
          </a:bodyPr>
          <a:lstStyle/>
          <a:p>
            <a:pPr lvl="1" indent="-542925">
              <a:spcBef>
                <a:spcPts val="1800"/>
              </a:spcBef>
            </a:pPr>
            <a:r>
              <a:rPr lang="cs-CZ" sz="2400" dirty="0"/>
              <a:t>Volby v roce 2025 mohou znovu navýšit fragmentaci </a:t>
            </a:r>
          </a:p>
          <a:p>
            <a:pPr lvl="1" indent="-542925">
              <a:spcBef>
                <a:spcPts val="1800"/>
              </a:spcBef>
            </a:pPr>
            <a:r>
              <a:rPr lang="cs-CZ" sz="2400" dirty="0"/>
              <a:t>Také dochází k dalšímu posilování, ovšem spíše z hlediska dílčích témat, personálních otázek, stylu vládnutí, zahraničně politické orientace či snah o změnu celého systému vládnutí (přímá demokracie, jiný režim…)</a:t>
            </a:r>
          </a:p>
          <a:p>
            <a:pPr lvl="1" indent="-542925">
              <a:spcBef>
                <a:spcPts val="1800"/>
              </a:spcBef>
            </a:pPr>
            <a:r>
              <a:rPr lang="cs-CZ" sz="2400" dirty="0"/>
              <a:t>Voliči se dělí do dvou odlišných táborů, které jsou vnitřně diferenciované a vysoce konkurenční podle řady linií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63A0EC-AE9B-F1EA-52ED-2C377C29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06445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FCFC3-4E1E-F749-5167-33218CFAB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C6926-74FD-4AD5-8DD2-5497F396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Perspektivy stranického systému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DA610-4364-C241-DBBE-FB44B7FAA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656100"/>
            <a:ext cx="10706100" cy="4484350"/>
          </a:xfrm>
        </p:spPr>
        <p:txBody>
          <a:bodyPr>
            <a:normAutofit/>
          </a:bodyPr>
          <a:lstStyle/>
          <a:p>
            <a:pPr lvl="1" indent="-542925">
              <a:spcBef>
                <a:spcPts val="1800"/>
              </a:spcBef>
            </a:pPr>
            <a:r>
              <a:rPr lang="cs-CZ" sz="2400" dirty="0"/>
              <a:t>Stabilita vlád se od roku 2013 zvýšila, a to v důsledku fenoménu Babiš (pozitivně i negativně) - ale proces vzniku vlády po volbách 2017 byl značně nestandardní a po roce 2021 proběhl bezproblémově jen díky velkému propadu hlasů a existenci koalic</a:t>
            </a:r>
          </a:p>
          <a:p>
            <a:pPr lvl="1" indent="-542925">
              <a:spcBef>
                <a:spcPts val="1800"/>
              </a:spcBef>
            </a:pPr>
            <a:r>
              <a:rPr lang="cs-CZ" sz="2400" dirty="0"/>
              <a:t>Akceschopnost kolísavá a vůli ke skutečnému vládnutí není velká, spíše bude mít klesající tendenci, a to navzdory opravdu zásadní výzvám</a:t>
            </a:r>
          </a:p>
          <a:p>
            <a:pPr lvl="1" indent="-542925">
              <a:spcBef>
                <a:spcPts val="1800"/>
              </a:spcBef>
            </a:pPr>
            <a:r>
              <a:rPr lang="cs-CZ" sz="2400" dirty="0"/>
              <a:t>Pravděpodobná je sílící polarizace na populistické linii a linii personalizace – tzv. extrémní politická polarizace</a:t>
            </a:r>
          </a:p>
          <a:p>
            <a:pPr lvl="1" indent="-542925">
              <a:spcBef>
                <a:spcPts val="1800"/>
              </a:spcBef>
            </a:pPr>
            <a:endParaRPr lang="cs-CZ" sz="2200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4A0597-960D-F4EC-F150-D22AB48B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689481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5DFA3-F543-45AF-B786-D25BE298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84B8A-DCB3-4A43-A84A-7E93C00F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3541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2D politické spektrum </a:t>
            </a:r>
            <a:br>
              <a:rPr lang="cs-CZ" sz="3200" dirty="0"/>
            </a:br>
            <a:r>
              <a:rPr lang="cs-CZ" sz="3200" dirty="0"/>
              <a:t>(</a:t>
            </a:r>
            <a:r>
              <a:rPr lang="cs-CZ" sz="3200" dirty="0" err="1"/>
              <a:t>Muzerguez</a:t>
            </a:r>
            <a:r>
              <a:rPr lang="cs-CZ" sz="3200" dirty="0"/>
              <a:t>/Enter) 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C5C50F-97A0-9B2F-399C-7AA85A4B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153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621F7D5-B5FE-8B87-FC35-8E92DC6D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168" y="3701136"/>
            <a:ext cx="3109229" cy="2891219"/>
          </a:xfrm>
          <a:prstGeom prst="rect">
            <a:avLst/>
          </a:prstGeom>
        </p:spPr>
      </p:pic>
      <p:pic>
        <p:nvPicPr>
          <p:cNvPr id="11" name="Zástupný obsah 3">
            <a:extLst>
              <a:ext uri="{FF2B5EF4-FFF2-40B4-BE49-F238E27FC236}">
                <a16:creationId xmlns:a16="http://schemas.microsoft.com/office/drawing/2014/main" id="{7ADF1CE3-D528-35DC-1083-087D1E1E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35780"/>
            <a:ext cx="3109229" cy="304216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C116EF-C3B2-5186-38E4-54F50DA1EEB3}"/>
              </a:ext>
            </a:extLst>
          </p:cNvPr>
          <p:cNvSpPr txBox="1"/>
          <p:nvPr/>
        </p:nvSpPr>
        <p:spPr>
          <a:xfrm>
            <a:off x="7305473" y="1371402"/>
            <a:ext cx="4238828" cy="524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LIBERALISMUS (OO)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1 – moderní liberalismus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2 – klasický liberalismus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KONZERVATISMUS (CO)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3 – liberální konzervatismus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4 – národní konzervatismus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POPULISMUS (CC)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5 – nacionální populismus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6 – sociální populismus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SOCIALISMUS (OC)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7 – demokratický socialismus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8 – sociální demokracie</a:t>
            </a:r>
          </a:p>
        </p:txBody>
      </p:sp>
    </p:spTree>
    <p:extLst>
      <p:ext uri="{BB962C8B-B14F-4D97-AF65-F5344CB8AC3E}">
        <p14:creationId xmlns:p14="http://schemas.microsoft.com/office/powerpoint/2010/main" val="110910637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EA508-AFD3-4E9E-09C1-3B98347F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A50C7-E00C-720A-91A4-2178465D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3541"/>
            <a:ext cx="10706099" cy="867861"/>
          </a:xfrm>
        </p:spPr>
        <p:txBody>
          <a:bodyPr>
            <a:normAutofit/>
          </a:bodyPr>
          <a:lstStyle/>
          <a:p>
            <a:r>
              <a:rPr lang="cs-CZ" sz="3200" dirty="0"/>
              <a:t>Česko – 2D spektrum (Enter) 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869540-EA08-7285-DC25-BB52EE28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154</a:t>
            </a:fld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B4BC33D-E5F7-0C0C-1F88-C227F95B4E1B}"/>
              </a:ext>
            </a:extLst>
          </p:cNvPr>
          <p:cNvSpPr txBox="1"/>
          <p:nvPr/>
        </p:nvSpPr>
        <p:spPr>
          <a:xfrm>
            <a:off x="6527260" y="1517514"/>
            <a:ext cx="501704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LIBERALISMUS (OO)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1 – moderní liberalismus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2 – klasický liberalismus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KONZERVATISMUS (CO)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3 – liberální konzervatismus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4 – národní konzervatismus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POPULISMUS (CC)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5 – nacionální populismus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6 – sociální populismus</a:t>
            </a:r>
          </a:p>
          <a:p>
            <a:pPr>
              <a:spcBef>
                <a:spcPts val="12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SOCIALISMUS (OC)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7 – demokratický socialismus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8 – sociální demokracie</a:t>
            </a:r>
          </a:p>
        </p:txBody>
      </p:sp>
      <p:pic>
        <p:nvPicPr>
          <p:cNvPr id="6" name="Obrázek9">
            <a:extLst>
              <a:ext uri="{FF2B5EF4-FFF2-40B4-BE49-F238E27FC236}">
                <a16:creationId xmlns:a16="http://schemas.microsoft.com/office/drawing/2014/main" id="{A8385888-E5A7-7B9C-73A6-7CBD998D875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7700" y="1371402"/>
            <a:ext cx="5448300" cy="48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27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D339-43C0-DF4A-4676-BC4DF2C20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4DCDA-85B5-CE6C-26E2-30142923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233465"/>
            <a:ext cx="10706099" cy="749030"/>
          </a:xfrm>
        </p:spPr>
        <p:txBody>
          <a:bodyPr>
            <a:normAutofit/>
          </a:bodyPr>
          <a:lstStyle/>
          <a:p>
            <a:r>
              <a:rPr lang="cs-CZ" sz="3200" dirty="0"/>
              <a:t>Závěrečné poznámky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47777-EFA3-ACD3-612A-B5A88C33E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856035"/>
            <a:ext cx="10706100" cy="5284416"/>
          </a:xfrm>
        </p:spPr>
        <p:txBody>
          <a:bodyPr>
            <a:normAutofit fontScale="92500" lnSpcReduction="10000"/>
          </a:bodyPr>
          <a:lstStyle/>
          <a:p>
            <a:pPr lvl="1" indent="-542925">
              <a:lnSpc>
                <a:spcPct val="110000"/>
              </a:lnSpc>
              <a:spcBef>
                <a:spcPts val="1800"/>
              </a:spcBef>
            </a:pPr>
            <a:r>
              <a:rPr lang="cs-CZ" sz="2400" dirty="0"/>
              <a:t>Zásadními volatilními faktory jsou: </a:t>
            </a:r>
          </a:p>
          <a:p>
            <a:pPr marL="808038" lvl="2" indent="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síla hlavy státu a „Hradu“</a:t>
            </a:r>
          </a:p>
          <a:p>
            <a:pPr marL="808038" lvl="2" indent="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ekonomická kondice</a:t>
            </a:r>
          </a:p>
          <a:p>
            <a:pPr marL="808038" lvl="2" indent="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geopolitická situace</a:t>
            </a:r>
          </a:p>
          <a:p>
            <a:pPr lvl="1" indent="-542925">
              <a:lnSpc>
                <a:spcPct val="110000"/>
              </a:lnSpc>
              <a:spcBef>
                <a:spcPts val="1800"/>
              </a:spcBef>
            </a:pPr>
            <a:r>
              <a:rPr lang="cs-CZ" sz="2400" dirty="0"/>
              <a:t>Další možnosti vzestupu nových alternativ a zvyšující se voličskou volatilitu skýtají demografické změny ve společnosti </a:t>
            </a:r>
          </a:p>
          <a:p>
            <a:pPr marL="1527175" lvl="2" indent="-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nárůst počtu prvovoličů v minulých a následujících letech, </a:t>
            </a:r>
          </a:p>
          <a:p>
            <a:pPr marL="1527175" lvl="2" indent="-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Ukrajinci v případě, že se z různého důvodu rozhodnou zůstat, </a:t>
            </a:r>
          </a:p>
          <a:p>
            <a:pPr marL="1527175" lvl="2" indent="-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latentní konflikty mezi regionálními a lokálními centry a periferiemi.</a:t>
            </a:r>
          </a:p>
          <a:p>
            <a:pPr marL="1527175" lvl="2" indent="-719138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400" dirty="0"/>
              <a:t>případní trvale usadivší se přistěhovalci (gastarbeitři)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D399D8-3849-306B-8695-7B067E6A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215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D098-5CCC-BED3-36A9-0942DB155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7195A-72C6-621A-9910-A6FBD3BD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Politická a parlamentní realita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5A77F-D31D-2062-C2D8-3434A95D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33855"/>
            <a:ext cx="8544938" cy="52431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Obstrukce – často čeští a moravští poslanci, zákonodárci z Haliče, Tyrolska, Italové, Rumuni a Slovinci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Neúspěch tzv. fundamentálek – neboli rakousko-českého vyrovnání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Abstinence – nedocházení do parlamentu, nakonec vedlo k zavedení přímých voleb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Volební reformy (viz dále)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Tzv. nepolitická politika – </a:t>
            </a:r>
            <a:r>
              <a:rPr lang="cs-CZ" altLang="cs-CZ" sz="2000" b="0" dirty="0" err="1">
                <a:solidFill>
                  <a:schemeClr val="tx2"/>
                </a:solidFill>
              </a:rPr>
              <a:t>Taafe</a:t>
            </a:r>
            <a:r>
              <a:rPr lang="cs-CZ" altLang="cs-CZ" sz="2000" b="0" dirty="0">
                <a:solidFill>
                  <a:schemeClr val="tx2"/>
                </a:solidFill>
              </a:rPr>
              <a:t> („politické vytloukání klínu klínem“ / „</a:t>
            </a:r>
            <a:r>
              <a:rPr lang="cs-CZ" altLang="cs-CZ" sz="2000" b="0" dirty="0" err="1">
                <a:solidFill>
                  <a:schemeClr val="tx2"/>
                </a:solidFill>
              </a:rPr>
              <a:t>vuřtlování</a:t>
            </a:r>
            <a:r>
              <a:rPr lang="cs-CZ" altLang="cs-CZ" sz="2000" b="0" dirty="0">
                <a:solidFill>
                  <a:schemeClr val="tx2"/>
                </a:solidFill>
              </a:rPr>
              <a:t>“)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Říšský soud – základ ústavního soudnictví: kompetenční spory, stížnosti občanů na porušování základních práv, posuzování ústavnosti zákonů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3C9A5D-1291-30F4-A722-772D33CF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E12274-7429-70DF-8563-80E0D156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1026" name="Picture 2" descr="ullstein bild Dtl./ullstein bild via Getty Images">
            <a:extLst>
              <a:ext uri="{FF2B5EF4-FFF2-40B4-BE49-F238E27FC236}">
                <a16:creationId xmlns:a16="http://schemas.microsoft.com/office/drawing/2014/main" id="{6759DB2F-7D5B-AF31-FA2B-0D0EB7881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97" y="406653"/>
            <a:ext cx="2347001" cy="32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C9DED8-EF63-826C-7F33-35D23DD74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297" y="4019955"/>
            <a:ext cx="2347001" cy="21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06E68-9DFF-1269-44E7-9F68BC4F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DF5C2-26A1-B2B7-D25F-FBA2F88F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Zemská politika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4A00A-1C63-ACCA-F00B-067C1E23D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33855"/>
            <a:ext cx="7414097" cy="52431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Zemské sněmy v</a:t>
            </a:r>
          </a:p>
          <a:p>
            <a:pPr lvl="1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virilní (církev, univerzita) a volení poslanci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/>
              <a:t>kuriální systém: velkostatkářská, města, venkovské obce, resp. kurie obchodních a živnostenských komor</a:t>
            </a:r>
            <a:endParaRPr lang="cs-CZ" altLang="cs-CZ" sz="1800" b="0" dirty="0">
              <a:solidFill>
                <a:schemeClr val="tx2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Český zemský sněm</a:t>
            </a:r>
          </a:p>
          <a:p>
            <a:pPr lvl="2">
              <a:spcBef>
                <a:spcPts val="1200"/>
              </a:spcBef>
            </a:pPr>
            <a:r>
              <a:rPr lang="cs-CZ" altLang="cs-CZ" sz="1500" dirty="0"/>
              <a:t>5 virilistů a 236 volených poslanců</a:t>
            </a:r>
            <a:endParaRPr lang="cs-CZ" altLang="cs-CZ" sz="1500" b="0" dirty="0">
              <a:solidFill>
                <a:schemeClr val="tx2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Moravský zemský sněm</a:t>
            </a:r>
          </a:p>
          <a:p>
            <a:pPr lvl="2">
              <a:spcBef>
                <a:spcPts val="1200"/>
              </a:spcBef>
            </a:pPr>
            <a:r>
              <a:rPr lang="cs-CZ" altLang="cs-CZ" sz="1500" dirty="0"/>
              <a:t>2 virilisté a 98 volených poslanců</a:t>
            </a:r>
            <a:endParaRPr lang="cs-CZ" altLang="cs-CZ" sz="1500" b="0" dirty="0">
              <a:solidFill>
                <a:schemeClr val="tx2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Slezský zemský sněm</a:t>
            </a:r>
          </a:p>
          <a:p>
            <a:pPr lvl="2">
              <a:spcBef>
                <a:spcPts val="1200"/>
              </a:spcBef>
            </a:pPr>
            <a:r>
              <a:rPr lang="cs-CZ" altLang="cs-CZ" sz="1500" dirty="0"/>
              <a:t>1 virilista a 30 volených poslanců</a:t>
            </a:r>
            <a:endParaRPr lang="cs-CZ" altLang="cs-CZ" sz="1500" b="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Zemské výbory – exekutiva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Zemští prezidenti nebo místodržitelé – šéfové státní správy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1EE515-9A1B-AFCC-38F4-6C9B4590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F12E5C-9EA7-02F8-7A9B-98991B3D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E4CD41-52BE-6C3E-B207-5095AE2E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984772"/>
            <a:ext cx="3733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02D36-617A-5845-93D9-A9207A240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C6407-184C-45A8-D0F6-22447A59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Volební reformy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AF7312-DEA6-0F46-AC99-68701617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33855"/>
            <a:ext cx="8574120" cy="524310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1873</a:t>
            </a:r>
          </a:p>
          <a:p>
            <a:pPr lvl="1"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přímá volba v prvních třech kuriích – velkostatkářské, městských obcí, obchodních a živnostenských komor; venkovské obce nadále NV – kolegia volitelů ne již ZS; VP nerovné /1. kurie 1 poslanec na 59 voličů, 4. kurie na 8400 voličů/, v některých případech ani tajné; relativní většinový systém – jednomandátové obvody</a:t>
            </a:r>
          </a:p>
          <a:p>
            <a:pPr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1882</a:t>
            </a:r>
          </a:p>
          <a:p>
            <a:pPr lvl="1"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snížení censu na 5 zlatých přímých daní ročně v kuriích městské a venkovské – přibylo několik set tisíc voličů</a:t>
            </a:r>
          </a:p>
          <a:p>
            <a:pPr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1896</a:t>
            </a:r>
          </a:p>
          <a:p>
            <a:pPr lvl="1"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tzv. </a:t>
            </a:r>
            <a:r>
              <a:rPr lang="cs-CZ" altLang="cs-CZ" sz="1700" b="0" dirty="0" err="1">
                <a:solidFill>
                  <a:schemeClr val="tx2"/>
                </a:solidFill>
              </a:rPr>
              <a:t>Badeniho</a:t>
            </a:r>
            <a:r>
              <a:rPr lang="cs-CZ" altLang="cs-CZ" sz="1700" b="0" dirty="0">
                <a:solidFill>
                  <a:schemeClr val="tx2"/>
                </a:solidFill>
              </a:rPr>
              <a:t> reforma: 5. kurie – všichni muži st. 24 let + snížení censu ve 3. a 4. kurii  nacionalizace politiky</a:t>
            </a:r>
          </a:p>
          <a:p>
            <a:pPr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1907</a:t>
            </a:r>
          </a:p>
          <a:p>
            <a:pPr lvl="1">
              <a:spcBef>
                <a:spcPts val="1200"/>
              </a:spcBef>
            </a:pPr>
            <a:r>
              <a:rPr lang="cs-CZ" altLang="cs-CZ" sz="1700" b="0" dirty="0">
                <a:solidFill>
                  <a:schemeClr val="tx2"/>
                </a:solidFill>
              </a:rPr>
              <a:t>tzv. Beckova reforma: všeobecné, rovné, přímé a tajné hlasování pro muže nad 24 let, ne vojáci a četníci – říšské zastupitelstvo rozšířeno na 516; omezení počtu členů panské sněmovny jmen. císařem – převaha nad dědičnými; dvoukolový většinový systém (z 516 </a:t>
            </a:r>
            <a:r>
              <a:rPr lang="cs-CZ" altLang="cs-CZ" sz="1700" b="0" dirty="0" err="1">
                <a:solidFill>
                  <a:schemeClr val="tx2"/>
                </a:solidFill>
              </a:rPr>
              <a:t>posl</a:t>
            </a:r>
            <a:r>
              <a:rPr lang="cs-CZ" altLang="cs-CZ" sz="1700" b="0" dirty="0">
                <a:solidFill>
                  <a:schemeClr val="tx2"/>
                </a:solidFill>
              </a:rPr>
              <a:t>. Čechy 130, Morava 49, Slezsko 15)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EB517F-87DC-65B4-A141-0AEEF74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</a:t>
            </a:r>
            <a:r>
              <a:rPr lang="cs-CZ" dirty="0" err="1"/>
              <a:t>system</a:t>
            </a:r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31AD03-F78D-8BA7-FA94-FB353E8B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01AF6C-DF40-366D-61A1-09AF6254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722" y="933855"/>
            <a:ext cx="27051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2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451AA-FB1C-B66B-4EF8-585093BB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61F3F-749B-4048-95AC-C72F8CAE0E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Politický systém první československé republiky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89D9B9-2966-A895-5CEF-37E1C962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737" y="774564"/>
            <a:ext cx="6407184" cy="3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15595-BF77-D52A-ECEB-12F3AA6F0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Kurz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Český politický systém</a:t>
            </a:r>
            <a:br>
              <a:rPr lang="cs-CZ" dirty="0"/>
            </a:b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Struktura, zdroje, forma hodnocení</a:t>
            </a:r>
          </a:p>
        </p:txBody>
      </p:sp>
    </p:spTree>
    <p:extLst>
      <p:ext uri="{BB962C8B-B14F-4D97-AF65-F5344CB8AC3E}">
        <p14:creationId xmlns:p14="http://schemas.microsoft.com/office/powerpoint/2010/main" val="351649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008A4-156A-F68A-25BB-A9213E23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8C262-D430-8E74-BD90-EF69BFD3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ideje první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6177C-D925-5B4C-70D9-498834CD3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85411"/>
            <a:ext cx="10706100" cy="4591552"/>
          </a:xfrm>
        </p:spPr>
        <p:txBody>
          <a:bodyPr>
            <a:normAutofit/>
          </a:bodyPr>
          <a:lstStyle/>
          <a:p>
            <a:r>
              <a:rPr lang="cs-CZ" sz="2100" b="0" dirty="0"/>
              <a:t>Republikanismus jako protipól překonaného monarchismu obviněného z rozpoutání války</a:t>
            </a:r>
          </a:p>
          <a:p>
            <a:r>
              <a:rPr lang="cs-CZ" sz="2100" b="0" dirty="0"/>
              <a:t>Sociální radikalismus</a:t>
            </a:r>
          </a:p>
          <a:p>
            <a:r>
              <a:rPr lang="cs-CZ" sz="2100" b="0" dirty="0"/>
              <a:t>Antikatolicismus a odluka církve od státu</a:t>
            </a:r>
          </a:p>
          <a:p>
            <a:r>
              <a:rPr lang="cs-CZ" sz="2100" b="0" dirty="0"/>
              <a:t>Čechoslovakismus a československý nacionalismus</a:t>
            </a:r>
          </a:p>
          <a:p>
            <a:r>
              <a:rPr lang="cs-CZ" sz="2100" b="0" dirty="0"/>
              <a:t>Demokracie a demokratismus</a:t>
            </a:r>
          </a:p>
          <a:p>
            <a:r>
              <a:rPr lang="cs-CZ" sz="2100" b="0" dirty="0"/>
              <a:t>Konstitucionalismus</a:t>
            </a:r>
          </a:p>
          <a:p>
            <a:pPr marL="0" indent="0">
              <a:buNone/>
            </a:pPr>
            <a:endParaRPr lang="cs-CZ" sz="21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7BDA55-A76A-9097-264B-7F1AF6FB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Český</a:t>
            </a:r>
            <a:r>
              <a:rPr lang="en-US" dirty="0"/>
              <a:t> </a:t>
            </a:r>
            <a:r>
              <a:rPr lang="en-US" dirty="0" err="1"/>
              <a:t>politický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E1E9AB-77AD-B2A3-822D-3AD7A16F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07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5E795-3751-F5B3-E902-C04C169AA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AEFBCF-7F53-999D-5684-95398C00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Základní mezníky vývoje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8435FA-2133-D3BF-A4E6-31DA492D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10850393" cy="52625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28. 10. 1918	vyhlášení Čs. republiky – Národní výbor (vláda konventu)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13. 11. 1918	Prozatímní ústava – Revoluční NS (rozšířený NV)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altLang="cs-CZ" sz="2000" b="0" dirty="0">
                <a:solidFill>
                  <a:schemeClr val="tx2"/>
                </a:solidFill>
              </a:rPr>
              <a:t>		volba TGM prezidentem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altLang="cs-CZ" sz="2000" b="0" dirty="0">
                <a:solidFill>
                  <a:schemeClr val="tx2"/>
                </a:solidFill>
              </a:rPr>
              <a:t>		Kramářova vláda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23. 5. 1919	novela PÚ – posílení prezidenta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29. 2. 1920	Ústava ČSR (viz dále)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léto 1920	ustavena Pětka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1920 		dílčí novely ústavy (Senát, volební soud, Ústavní 			soud, volba prezidenta…)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30. 9. 1938	přijetí tzv. Mnichovské dohody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altLang="cs-CZ" sz="2000" b="0" dirty="0">
                <a:solidFill>
                  <a:schemeClr val="tx2"/>
                </a:solidFill>
              </a:rPr>
              <a:t>_________________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1920, 1925, 1929, 1935 - volby obou komor NS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089DA5-4D3E-8530-A244-42B0E069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7963F4-EC35-F2CC-E178-64162D14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253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1190D-8856-0BFF-9F84-5C593804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F616A5-8053-87E5-7566-7DA3217A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10850393" cy="52625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E8635C-AD21-C537-CF5A-25509F5B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C8669D-646B-0EC5-E288-8927DFC0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55D1E3-7EEE-411C-1BB2-11C3A4E8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8" y="261598"/>
            <a:ext cx="10020383" cy="60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8D636-924B-956E-5D9C-D2238380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931BA-35F6-592C-DC04-6D758E5F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ústava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EFF2D-D6C8-ABFD-A207-FF07A4CC4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6638317" cy="5262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Tvůrci</a:t>
            </a:r>
            <a:r>
              <a:rPr lang="cs-CZ" altLang="cs-CZ" sz="2000" b="0" dirty="0">
                <a:solidFill>
                  <a:srgbClr val="002D5A"/>
                </a:solidFill>
              </a:rPr>
              <a:t>: Jiří </a:t>
            </a:r>
            <a:r>
              <a:rPr lang="cs-CZ" altLang="cs-CZ" sz="2000" b="0" dirty="0" err="1">
                <a:solidFill>
                  <a:srgbClr val="002D5A"/>
                </a:solidFill>
              </a:rPr>
              <a:t>Hoetzel</a:t>
            </a:r>
            <a:r>
              <a:rPr lang="cs-CZ" altLang="cs-CZ" sz="2000" b="0" dirty="0">
                <a:solidFill>
                  <a:srgbClr val="002D5A"/>
                </a:solidFill>
              </a:rPr>
              <a:t>, Antonín Švehla (koncept), František </a:t>
            </a:r>
            <a:r>
              <a:rPr lang="cs-CZ" altLang="cs-CZ" sz="2000" b="0" dirty="0" err="1">
                <a:solidFill>
                  <a:srgbClr val="002D5A"/>
                </a:solidFill>
              </a:rPr>
              <a:t>Weyr</a:t>
            </a:r>
            <a:r>
              <a:rPr lang="cs-CZ" altLang="cs-CZ" sz="2000" b="0" dirty="0">
                <a:solidFill>
                  <a:srgbClr val="002D5A"/>
                </a:solidFill>
              </a:rPr>
              <a:t>, Václav Bouček, Alfréd Meissner (revize)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návaznost na rakouskou tradici (prosincová ústava 1867)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dobové trendy a inspirace (francouzská III. republika, Výmarská republika, preambule americké ústavy)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rozpravy v NV a RNS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tlak politických stran, prezidenta Masaryka…</a:t>
            </a:r>
          </a:p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A953DE-E2BB-B598-25FD-E98E13F3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A9FEB3-A4D3-4BEC-98AA-508C663D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304E49-CDAA-F50F-48DC-AD3F9D87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56" y="914400"/>
            <a:ext cx="3810330" cy="23654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A7BCA5-B2EF-9E44-F879-C7BC0BC7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572" y="3949855"/>
            <a:ext cx="1265067" cy="16954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45C0FD-7353-1FD4-0F43-E26DD5027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163" y="3949855"/>
            <a:ext cx="1369924" cy="16954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AB71ED-EE68-D083-8D74-9B1A0E799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017" y="3949856"/>
            <a:ext cx="1204662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5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0335-9819-D917-B225-44BA96A3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23DBE-9D31-B47E-A305-9D225C7EE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Volební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F9253-A873-7006-F96E-2033FC4D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6638317" cy="52625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49BFD4-6A06-102E-02DB-7E478322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065E39-CC58-BEDF-D8A9-8B562F5A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F5736C-BAC8-FE4F-0565-08768FD98ACF}"/>
              </a:ext>
            </a:extLst>
          </p:cNvPr>
          <p:cNvSpPr txBox="1"/>
          <p:nvPr/>
        </p:nvSpPr>
        <p:spPr>
          <a:xfrm>
            <a:off x="529430" y="914400"/>
            <a:ext cx="6094378" cy="3243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2D5A"/>
                </a:solidFill>
              </a:rPr>
              <a:t>Silně proporční volební systém do obou komor NS</a:t>
            </a:r>
          </a:p>
          <a:p>
            <a:pPr marL="285750" indent="-285750" eaLnBrk="1" hangingPunct="1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2D5A"/>
                </a:solidFill>
              </a:rPr>
              <a:t>Neexistence omezovací klauzule</a:t>
            </a:r>
          </a:p>
          <a:p>
            <a:pPr marL="285750" indent="-285750" eaLnBrk="1" hangingPunct="1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002D5A"/>
                </a:solidFill>
              </a:rPr>
              <a:t>Hare</a:t>
            </a:r>
            <a:r>
              <a:rPr lang="cs-CZ" altLang="cs-CZ" sz="1800" dirty="0">
                <a:solidFill>
                  <a:srgbClr val="002D5A"/>
                </a:solidFill>
              </a:rPr>
              <a:t> a </a:t>
            </a:r>
            <a:r>
              <a:rPr lang="cs-CZ" altLang="cs-CZ" sz="1800" dirty="0" err="1">
                <a:solidFill>
                  <a:srgbClr val="002D5A"/>
                </a:solidFill>
              </a:rPr>
              <a:t>Hagenbach-Bischoff</a:t>
            </a:r>
            <a:endParaRPr lang="cs-CZ" altLang="cs-CZ" dirty="0">
              <a:solidFill>
                <a:srgbClr val="002D5A"/>
              </a:solidFill>
            </a:endParaRPr>
          </a:p>
          <a:p>
            <a:pPr marL="285750" indent="-285750" eaLnBrk="1" hangingPunct="1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rgbClr val="002D5A"/>
                </a:solidFill>
              </a:rPr>
              <a:t>Přísně vázané kandidátky</a:t>
            </a:r>
            <a:endParaRPr lang="cs-CZ" altLang="cs-CZ" sz="1800" dirty="0">
              <a:solidFill>
                <a:srgbClr val="002D5A"/>
              </a:solidFill>
            </a:endParaRPr>
          </a:p>
          <a:p>
            <a:pPr eaLnBrk="1" hangingPunct="1">
              <a:lnSpc>
                <a:spcPct val="105000"/>
              </a:lnSpc>
              <a:spcBef>
                <a:spcPct val="25000"/>
              </a:spcBef>
            </a:pPr>
            <a:endParaRPr lang="cs-CZ" altLang="cs-CZ" sz="1800" dirty="0">
              <a:solidFill>
                <a:srgbClr val="002D5A"/>
              </a:solidFill>
            </a:endParaRPr>
          </a:p>
          <a:p>
            <a:pPr eaLnBrk="1" hangingPunct="1">
              <a:lnSpc>
                <a:spcPct val="105000"/>
              </a:lnSpc>
              <a:spcBef>
                <a:spcPct val="250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Efekty:</a:t>
            </a:r>
          </a:p>
          <a:p>
            <a:pPr marL="742950" lvl="1" indent="-285750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2D5A"/>
                </a:solidFill>
              </a:rPr>
              <a:t>vysoký počet stran (v PS 14-16) a roztříštěnost</a:t>
            </a:r>
          </a:p>
          <a:p>
            <a:pPr marL="742950" lvl="1" indent="-285750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2D5A"/>
                </a:solidFill>
              </a:rPr>
              <a:t>absence inovace</a:t>
            </a:r>
          </a:p>
          <a:p>
            <a:pPr marL="742950" lvl="1" indent="-285750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002D5A"/>
                </a:solidFill>
              </a:rPr>
              <a:t>nehybnost, personální degenerace</a:t>
            </a:r>
            <a:endParaRPr lang="cs-CZ" altLang="cs-CZ" dirty="0">
              <a:solidFill>
                <a:srgbClr val="002D5A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A9A409A-3ED7-7DBD-0CA0-F106E8E9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808" y="512517"/>
            <a:ext cx="5432629" cy="287547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482DC28-BFE3-C204-8F8E-972D7395D062}"/>
              </a:ext>
            </a:extLst>
          </p:cNvPr>
          <p:cNvSpPr txBox="1"/>
          <p:nvPr/>
        </p:nvSpPr>
        <p:spPr>
          <a:xfrm>
            <a:off x="3328007" y="4256655"/>
            <a:ext cx="84716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koaliční vládnutí - celkem 18 vlád, z toho 3 úřednické, ostatní koaliční - různé typy:</a:t>
            </a:r>
          </a:p>
          <a:p>
            <a:pPr marL="363538" lvl="1" indent="-1873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D5A"/>
                </a:solidFill>
              </a:rPr>
              <a:t>všenárodní </a:t>
            </a:r>
          </a:p>
          <a:p>
            <a:pPr marL="363538" lvl="1" indent="-1873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D5A"/>
                </a:solidFill>
              </a:rPr>
              <a:t>rudoezelená</a:t>
            </a:r>
            <a:endParaRPr lang="cs-CZ" dirty="0">
              <a:solidFill>
                <a:srgbClr val="002D5A"/>
              </a:solidFill>
            </a:endParaRPr>
          </a:p>
          <a:p>
            <a:pPr marL="363538" lvl="1" indent="-1873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D5A"/>
                </a:solidFill>
              </a:rPr>
              <a:t>občanská (panská koalice)</a:t>
            </a:r>
          </a:p>
          <a:p>
            <a:pPr marL="363538" lvl="1" indent="-1873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D5A"/>
                </a:solidFill>
              </a:rPr>
              <a:t>široká</a:t>
            </a:r>
          </a:p>
        </p:txBody>
      </p:sp>
    </p:spTree>
    <p:extLst>
      <p:ext uri="{BB962C8B-B14F-4D97-AF65-F5344CB8AC3E}">
        <p14:creationId xmlns:p14="http://schemas.microsoft.com/office/powerpoint/2010/main" val="176115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739D-9509-F839-AD1A-61E996D35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B81E3-A545-2007-AEF3-461BEAFB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stranický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C91737-217E-BD4E-78E7-F5915774C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6638317" cy="52625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49D957-01CE-DE0F-6E85-2B885F0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9AB751-F8E9-B6EC-9AE6-7A6DE568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2F09909-3C66-DD07-AD19-1E4B2DC84E3F}"/>
              </a:ext>
            </a:extLst>
          </p:cNvPr>
          <p:cNvSpPr txBox="1"/>
          <p:nvPr/>
        </p:nvSpPr>
        <p:spPr>
          <a:xfrm>
            <a:off x="529429" y="914400"/>
            <a:ext cx="10706099" cy="458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Křížení různých konfliktních linií - centrum/periferie, město/venkov, práce/kapitál, stát/církev, světová revoluce, nacionalismus, zahraničně-politická orientace, charakter režimu…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Extrémní multipartismus (nebo atomizovaný systém) - až 16 stran v PS; skutečně relevantních bylo kolem 10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Polarizovaný pluralismus - silná polarizace, přítomnost antisystémových stran, absence konstruktivní systémové opozice a tudíž i alternace (stranická ministerská léna), obsazený střed, oboustranná opozice, politická neodpovědnost vlády i opozice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Nízká stabilita vlád a postupně i celého systému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Malá akceschopnost vlád - typické zejména pro období krize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D5A"/>
                </a:solidFill>
              </a:rPr>
              <a:t>Částečné vyvážení </a:t>
            </a:r>
            <a:r>
              <a:rPr lang="cs-CZ" altLang="cs-CZ" sz="2000" dirty="0" err="1">
                <a:solidFill>
                  <a:srgbClr val="002D5A"/>
                </a:solidFill>
              </a:rPr>
              <a:t>partitokratickými</a:t>
            </a:r>
            <a:r>
              <a:rPr lang="cs-CZ" altLang="cs-CZ" sz="2000" dirty="0">
                <a:solidFill>
                  <a:srgbClr val="002D5A"/>
                </a:solidFill>
              </a:rPr>
              <a:t> tendencemi</a:t>
            </a:r>
          </a:p>
          <a:p>
            <a:pPr marL="742950" lvl="1" indent="-285750">
              <a:lnSpc>
                <a:spcPct val="105000"/>
              </a:lnSpc>
              <a:spcBef>
                <a:spcPct val="25000"/>
              </a:spcBef>
              <a:buFont typeface="Arial" panose="020B0604020202020204" pitchFamily="34" charset="0"/>
              <a:buChar char="•"/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35723"/>
              </p:ext>
            </p:extLst>
          </p:nvPr>
        </p:nvGraphicFramePr>
        <p:xfrm>
          <a:off x="672221" y="519183"/>
          <a:ext cx="8715377" cy="5527804"/>
        </p:xfrm>
        <a:graphic>
          <a:graphicData uri="http://schemas.openxmlformats.org/drawingml/2006/table">
            <a:tbl>
              <a:tblPr/>
              <a:tblGrid>
                <a:gridCol w="143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2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0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1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313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96" marR="8596" marT="85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podíl hlasů (%)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křesla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podíl hlasů (%)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křesla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podíl hlasů (%)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křesla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podíl hlasů (%)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křesla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Čsl.soc.dem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Čsl.lid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Něm.soc.dem.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(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čsl.agr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.)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Čsl.nár.soc.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Čsl.nár.dem.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Slov.ĺud.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</a:t>
                      </a:r>
                      <a:r>
                        <a:rPr lang="cs-CZ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ČSL)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Něm.nár.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</a:t>
                      </a:r>
                      <a:r>
                        <a:rPr lang="cs-CZ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SdP)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Něm.nár.soc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nár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.) 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Něm.agr.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Něm.křesť.soc.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Čsl.živn.obch.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Maďarské strany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KSČ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-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(po rozkolu 23)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10,3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SdP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-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 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15,2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ostatní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2,1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281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8596" marR="8596" marT="8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664218"/>
              </p:ext>
            </p:extLst>
          </p:nvPr>
        </p:nvGraphicFramePr>
        <p:xfrm>
          <a:off x="2617922" y="6057054"/>
          <a:ext cx="1501775" cy="847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025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 err="1">
                          <a:effectLst/>
                        </a:rPr>
                        <a:t>Ost</a:t>
                      </a:r>
                      <a:r>
                        <a:rPr lang="cs-CZ" sz="1100" b="1" u="none" strike="noStrike" dirty="0">
                          <a:effectLst/>
                        </a:rPr>
                        <a:t>.:</a:t>
                      </a:r>
                    </a:p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slov.agr</a:t>
                      </a:r>
                      <a:r>
                        <a:rPr lang="cs-CZ" sz="1100" u="none" strike="noStrike" dirty="0">
                          <a:effectLst/>
                        </a:rPr>
                        <a:t>. 12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něm.lib. 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soc. Modráček 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SĹS spol. ČSL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6948"/>
              </p:ext>
            </p:extLst>
          </p:nvPr>
        </p:nvGraphicFramePr>
        <p:xfrm>
          <a:off x="4846705" y="6153150"/>
          <a:ext cx="965200" cy="51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 err="1">
                          <a:effectLst/>
                        </a:rPr>
                        <a:t>Ost</a:t>
                      </a:r>
                      <a:r>
                        <a:rPr lang="cs-CZ" sz="1100" b="1" u="none" strike="noStrike" dirty="0">
                          <a:effectLst/>
                        </a:rPr>
                        <a:t>.:</a:t>
                      </a: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pol. 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rus</a:t>
                      </a:r>
                      <a:r>
                        <a:rPr lang="cs-CZ" sz="1100" u="none" strike="noStrike" dirty="0">
                          <a:effectLst/>
                        </a:rPr>
                        <a:t>. 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217127"/>
              </p:ext>
            </p:extLst>
          </p:nvPr>
        </p:nvGraphicFramePr>
        <p:xfrm>
          <a:off x="6538913" y="6082594"/>
          <a:ext cx="965200" cy="51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85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Ost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.:</a:t>
                      </a: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Liga 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polské str. 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134"/>
              </p:ext>
            </p:extLst>
          </p:nvPr>
        </p:nvGraphicFramePr>
        <p:xfrm>
          <a:off x="8399158" y="6105295"/>
          <a:ext cx="1092200" cy="489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7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čsl. fašisté 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Nadpis 3">
            <a:extLst>
              <a:ext uri="{FF2B5EF4-FFF2-40B4-BE49-F238E27FC236}">
                <a16:creationId xmlns:a16="http://schemas.microsoft.com/office/drawing/2014/main" id="{B81FD010-0CF5-B146-2AFC-DDE2D7C2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50" y="85253"/>
            <a:ext cx="10706099" cy="867861"/>
          </a:xfrm>
        </p:spPr>
        <p:txBody>
          <a:bodyPr/>
          <a:lstStyle/>
          <a:p>
            <a:r>
              <a:rPr lang="cs-CZ" dirty="0"/>
              <a:t>Volby do poslanecké sněmovny</a:t>
            </a:r>
          </a:p>
        </p:txBody>
      </p:sp>
    </p:spTree>
    <p:extLst>
      <p:ext uri="{BB962C8B-B14F-4D97-AF65-F5344CB8AC3E}">
        <p14:creationId xmlns:p14="http://schemas.microsoft.com/office/powerpoint/2010/main" val="62706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481" y="193675"/>
            <a:ext cx="10006519" cy="701270"/>
          </a:xfrm>
        </p:spPr>
        <p:txBody>
          <a:bodyPr>
            <a:noAutofit/>
          </a:bodyPr>
          <a:lstStyle/>
          <a:p>
            <a:r>
              <a:rPr lang="cs-CZ" sz="4000" dirty="0"/>
              <a:t>Síla stranických rodin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72807"/>
              </p:ext>
            </p:extLst>
          </p:nvPr>
        </p:nvGraphicFramePr>
        <p:xfrm>
          <a:off x="806999" y="1012191"/>
          <a:ext cx="10827280" cy="4960594"/>
        </p:xfrm>
        <a:graphic>
          <a:graphicData uri="http://schemas.openxmlformats.org/drawingml/2006/table">
            <a:tbl>
              <a:tblPr/>
              <a:tblGrid>
                <a:gridCol w="67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" tooltip="Česká strana sociálně demokratická"/>
                        </a:rPr>
                        <a:t>ČSDSD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 tooltip="Německá sociálně demokratická strana dělnická v ČSR"/>
                        </a:rPr>
                        <a:t>DSAP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4" tooltip="Maďarsko-německá sociálně demokratická strana"/>
                        </a:rPr>
                        <a:t>m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5" tooltip="Česká strana národně sociální"/>
                        </a:rPr>
                        <a:t>ČSS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6" tooltip="Socialistická strana československého lidu pracujícího"/>
                        </a:rPr>
                        <a:t>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7" tooltip="Republikánská strana zemědělského a malorolnického lidu"/>
                        </a:rPr>
                        <a:t>RSČV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8" tooltip="Německý svaz zemědělců"/>
                        </a:rPr>
                        <a:t>BdL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9" tooltip="Maďarská zemská strana malorolnická a zemědělská (stránka neexistuje)"/>
                        </a:rPr>
                        <a:t>m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0" tooltip="Slovenská národní a rolnická strana"/>
                        </a:rPr>
                        <a:t>SNR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1" tooltip="Křesťanská a demokratická unie – Československá strana lidová"/>
                        </a:rPr>
                        <a:t>ČSL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2" tooltip="Německá křesťansko sociální strana lidová"/>
                        </a:rPr>
                        <a:t>DCV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3" tooltip="Zemská křesťansko-socialistická strana"/>
                        </a:rPr>
                        <a:t>m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4" tooltip="Československá živnostensko-obchodnická strana středostavovská"/>
                        </a:rPr>
                        <a:t>ž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5" tooltip="Československá národní demokracie"/>
                        </a:rPr>
                        <a:t>ČSND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6" tooltip="Německá demokratická svobodomyslná strana"/>
                        </a:rPr>
                        <a:t>f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7" tooltip="Německá nacionální strana"/>
                        </a:rPr>
                        <a:t>DNP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2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45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8" tooltip="Komunistická strana Československa"/>
                        </a:rPr>
                        <a:t>KSČ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" tooltip="Česká strana sociálně demokratická"/>
                        </a:rPr>
                        <a:t>ČSDSD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 tooltip="Německá sociálně demokratická strana dělnická v ČSR"/>
                        </a:rPr>
                        <a:t>DSAP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5" tooltip="Česká strana národně sociální"/>
                        </a:rPr>
                        <a:t>ČSS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7" tooltip="Republikánská strana zemědělského a malorolnického lidu"/>
                        </a:rPr>
                        <a:t>RSZML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8" tooltip="Německý svaz zemědělců"/>
                        </a:rPr>
                        <a:t>BdL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9" tooltip="Autonomní zemědělský sojuz (stránka neexistuje)"/>
                        </a:rPr>
                        <a:t>a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1" tooltip="Křesťanská a demokratická unie – Československá strana lidová"/>
                        </a:rPr>
                        <a:t>ČSL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2" tooltip="Německá křesťansko sociální strana lidová"/>
                        </a:rPr>
                        <a:t>DCV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0" tooltip="Hlinkova slovenská ľudová strana"/>
                        </a:rPr>
                        <a:t>SĽS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3" tooltip="Zemská křesťansko-socialistická strana"/>
                        </a:rPr>
                        <a:t>m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1" tooltip="Polský lidový a dělnický svaz (stránka neexistuje)"/>
                        </a:rPr>
                        <a:t>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4" tooltip="Československá živnostensko-obchodnická strana středostavovská"/>
                        </a:rPr>
                        <a:t>živ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5" tooltip="Československá národní demokracie"/>
                        </a:rPr>
                        <a:t>ČSND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2" tooltip="Německá národně socialistická strana dělnická"/>
                        </a:rPr>
                        <a:t>nac.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7" tooltip="Německá nacionální strana"/>
                        </a:rPr>
                        <a:t>DNP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2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45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8" tooltip="Komunistická strana Československa"/>
                        </a:rPr>
                        <a:t>KSČ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" tooltip="Česká strana sociálně demokratická"/>
                        </a:rPr>
                        <a:t>ČSDSD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 tooltip="Německá sociálně demokratická strana dělnická v ČSR"/>
                        </a:rPr>
                        <a:t>DSAP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5" tooltip="Česká strana národně sociální"/>
                        </a:rPr>
                        <a:t>ČSNS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7" tooltip="Republikánská strana zemědělského a malorolnického lidu"/>
                        </a:rPr>
                        <a:t>RSZML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8" tooltip="Německý svaz zemědělců"/>
                        </a:rPr>
                        <a:t>BdL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1" tooltip="Křesťanská a demokratická unie – Československá strana lidová"/>
                        </a:rPr>
                        <a:t>ČSL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2" tooltip="Německá křesťansko sociální strana lidová"/>
                        </a:rPr>
                        <a:t>DCV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0" tooltip="Hlinkova slovenská ľudová strana"/>
                        </a:rPr>
                        <a:t>HSĽS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3" tooltip="Zemská křesťansko-socialistická strana"/>
                        </a:rPr>
                        <a:t>m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3" tooltip="Spojení polských menšinových stran a Židovské strany (stránka neexistuje)"/>
                        </a:rPr>
                        <a:t>pž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4" tooltip="Československá živnostensko-obchodnická strana středostavovská"/>
                        </a:rPr>
                        <a:t>živ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5" tooltip="Československá národní demokracie"/>
                        </a:rPr>
                        <a:t>ČSND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4" tooltip="Liga proti vázaným kandidátním listinám (stránka neexistuje)"/>
                        </a:rPr>
                        <a:t>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2" tooltip="Německá národně socialistická strana dělnická"/>
                        </a:rPr>
                        <a:t>nac.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7" tooltip="Německá nacionální strana"/>
                        </a:rPr>
                        <a:t>DNP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2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3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45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78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8" tooltip="Komunistická strana Československa"/>
                        </a:rPr>
                        <a:t>KSČ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" tooltip="Česká strana sociálně demokratická"/>
                        </a:rPr>
                        <a:t>ČSDSD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 tooltip="Německá sociálně demokratická strana dělnická v ČSR"/>
                        </a:rPr>
                        <a:t>DSAP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5" tooltip="Česká strana národně sociální"/>
                        </a:rPr>
                        <a:t>ČSNS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7" tooltip="Republikánská strana zemědělského a malorolnického lidu"/>
                        </a:rPr>
                        <a:t>RSZML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8" tooltip="Německý svaz zemědělců"/>
                        </a:rPr>
                        <a:t>BdL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1" tooltip="Křesťanská a demokratická unie – Československá strana lidová"/>
                        </a:rPr>
                        <a:t>ČSL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2" tooltip="Německá křesťansko sociální strana lidová"/>
                        </a:rPr>
                        <a:t>DCV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0" tooltip="Hlinkova slovenská ľudová strana"/>
                        </a:rPr>
                        <a:t>AB (HSĽS)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3" tooltip="Zemská křesťansko-socialistická strana"/>
                        </a:rPr>
                        <a:t>m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4" tooltip="Československá živnostensko-obchodnická strana středostavovská"/>
                        </a:rPr>
                        <a:t>živ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5" tooltip="Národní sjednocení"/>
                        </a:rPr>
                        <a:t>NSj</a:t>
                      </a:r>
                      <a:endParaRPr lang="cs-CZ" sz="12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6" tooltip="Národní obec fašistická"/>
                        </a:rPr>
                        <a:t>NOF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7" tooltip="Sudetoněmecká strana"/>
                        </a:rPr>
                        <a:t>SdP</a:t>
                      </a:r>
                      <a:endParaRPr lang="cs-CZ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72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0417" y="231774"/>
            <a:ext cx="9144000" cy="425451"/>
          </a:xfrm>
        </p:spPr>
        <p:txBody>
          <a:bodyPr>
            <a:noAutofit/>
          </a:bodyPr>
          <a:lstStyle/>
          <a:p>
            <a:r>
              <a:rPr lang="cs-CZ" sz="4000" dirty="0"/>
              <a:t>Síla stranických rodin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950921"/>
              </p:ext>
            </p:extLst>
          </p:nvPr>
        </p:nvGraphicFramePr>
        <p:xfrm>
          <a:off x="947434" y="749301"/>
          <a:ext cx="8896350" cy="587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69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958" y="201983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České (československé) strany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569522"/>
              </p:ext>
            </p:extLst>
          </p:nvPr>
        </p:nvGraphicFramePr>
        <p:xfrm>
          <a:off x="1245547" y="1033360"/>
          <a:ext cx="8762999" cy="505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13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7E36-4DC0-F72B-4E81-96F20255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15F72-00DB-F325-6727-F0719A15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247105"/>
            <a:ext cx="10706099" cy="867861"/>
          </a:xfrm>
        </p:spPr>
        <p:txBody>
          <a:bodyPr/>
          <a:lstStyle/>
          <a:p>
            <a:r>
              <a:rPr lang="cs-CZ" dirty="0"/>
              <a:t>struktura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48C6B5-8DA4-195E-1A25-C93E848A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021405"/>
            <a:ext cx="10942637" cy="515556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1800" b="0" dirty="0"/>
              <a:t>Politický systém Rakouska a Rakousko-Uherska 1848-1918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Politické systémy První a Druhé republiky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Protektorát a Třetí republika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Politický systém komunistického Československa 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Přechod k demokracii a proces konsolidace demokracie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Základní principy českého politického systému: Ústava ČR a dělba moci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Český parlament a parlamentarismus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Výkonná moc: prezident a vláda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Volby, volební systémy a volební chování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Organizované zájmy v české politice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České politické strany a stranický systém: vznik, vývoj a základní konfliktní linie do roku 2010</a:t>
            </a:r>
          </a:p>
          <a:p>
            <a:pPr>
              <a:spcBef>
                <a:spcPts val="1200"/>
              </a:spcBef>
            </a:pPr>
            <a:r>
              <a:rPr lang="cs-CZ" sz="1800" b="0" dirty="0"/>
              <a:t>České politické strany a stranický systém: vývoj po roce 2010</a:t>
            </a:r>
          </a:p>
          <a:p>
            <a:pPr marL="0" indent="0">
              <a:spcBef>
                <a:spcPts val="1200"/>
              </a:spcBef>
              <a:buNone/>
            </a:pPr>
            <a:endParaRPr lang="cs-CZ" sz="18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026CAD-B548-94B5-CAC5-5EBA0AE5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s-E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941628-77D1-3026-20EA-290B18D7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852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5" y="2605596"/>
            <a:ext cx="5707432" cy="413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8" y="183410"/>
            <a:ext cx="5991037" cy="42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9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8" y="124841"/>
            <a:ext cx="5807412" cy="416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05" y="2286001"/>
            <a:ext cx="6235615" cy="449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23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D42F9-342C-52FC-E66A-52D0A9F7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829F2-1BD2-0CBD-1C9A-7AD10286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46" y="583661"/>
            <a:ext cx="10942637" cy="965238"/>
          </a:xfrm>
        </p:spPr>
        <p:txBody>
          <a:bodyPr/>
          <a:lstStyle/>
          <a:p>
            <a:r>
              <a:rPr lang="cs-CZ" dirty="0"/>
              <a:t>Klasifikace politického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331AB-D4C8-F815-B9F6-4BE9C0EA4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25685"/>
            <a:ext cx="10706100" cy="495127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100" b="0" dirty="0"/>
              <a:t>Naplnění českého politického programu – obnovy české (nyní čsl.) státnosti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100" b="0" dirty="0"/>
              <a:t>Ve značném rozporu s představami většiny národnostních menšin, včetně významné částí slovenské menšiny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100" b="0" dirty="0"/>
              <a:t>Vzorová středoevropská demokracie končící však neúspěchem v důsledku geopolitické situace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100" b="0" dirty="0"/>
              <a:t>V podstatě všechny standardní rysy demokratické státní formy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dirty="0"/>
              <a:t>Lidská práva a svobody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b="0" dirty="0"/>
              <a:t>Právní stát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dirty="0"/>
              <a:t>Pluralita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b="0" dirty="0"/>
              <a:t>Zastu</a:t>
            </a:r>
            <a:r>
              <a:rPr lang="cs-CZ" sz="1900" dirty="0"/>
              <a:t>pitelská soustava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b="0" dirty="0"/>
              <a:t>Dělba moc</a:t>
            </a:r>
            <a:endParaRPr lang="cs-CZ" sz="19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b="0" dirty="0"/>
              <a:t>Parlamentarismus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cs-CZ" sz="1900" dirty="0"/>
              <a:t>Tržní ekonomika </a:t>
            </a:r>
            <a:endParaRPr lang="cs-CZ" sz="19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12026E-99ED-9EA3-7424-7DD8C504F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Český</a:t>
            </a:r>
            <a:r>
              <a:rPr lang="en-US" dirty="0"/>
              <a:t> </a:t>
            </a:r>
            <a:r>
              <a:rPr lang="en-US" dirty="0" err="1"/>
              <a:t>politický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D81953-63BC-0388-795F-93EC697D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14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209" y="-1"/>
            <a:ext cx="9996791" cy="161925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600" dirty="0"/>
              <a:t>Dichotomie ústavního textu versus </a:t>
            </a:r>
            <a:br>
              <a:rPr lang="cs-CZ" altLang="cs-CZ" sz="3600" dirty="0"/>
            </a:br>
            <a:r>
              <a:rPr lang="cs-CZ" altLang="cs-CZ" sz="3600" dirty="0"/>
              <a:t>politické reality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209" y="1346877"/>
            <a:ext cx="8093412" cy="4771821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Mimoústavní mocenská centra – Pětka a/versus Hrad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Postavení prakticky všech ústavních institucí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Prezident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Vláda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Poslanecká sněmovna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Senát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Ústavní soud 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Volební soud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 err="1">
                <a:solidFill>
                  <a:srgbClr val="002D5A"/>
                </a:solidFill>
              </a:rPr>
              <a:t>Partitokracie</a:t>
            </a:r>
            <a:endParaRPr lang="cs-CZ" altLang="cs-CZ" sz="2000" b="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vázané kandidátky + „imperativní“ mandát (majetek strany)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„Pětka“, „Šestka“, „Sedmička“</a:t>
            </a:r>
          </a:p>
          <a:p>
            <a:pPr lvl="1" eaLnBrk="1" hangingPunct="1">
              <a:lnSpc>
                <a:spcPct val="105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800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5260169-5A79-0744-7BA1-FBDE7846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252" y="1142596"/>
            <a:ext cx="2571750" cy="14401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CDCF58A-330C-FF54-552D-4D4F19CB9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358" y="2892240"/>
            <a:ext cx="2208644" cy="21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80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247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Druhá republika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132765"/>
            <a:ext cx="6774873" cy="530897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30. 9. 1938 - 15. 3. 1939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Opuštění prvorepublikových demokratických tradic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Tendence k autoritativnímu režimu: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Oklešťování lidských a politických práv 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Oklešťování názorové a politické plurality (média, politické stranictví…)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Prvky stavovského korporativismu (Státní hospodářská rada)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Paralyzace ústavního pořádku - zmocňovací zákony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rgbClr val="002D5A"/>
                </a:solidFill>
              </a:rPr>
              <a:t>Omezování ekonomických svobod</a:t>
            </a:r>
          </a:p>
          <a:p>
            <a:pPr>
              <a:spcBef>
                <a:spcPts val="1200"/>
              </a:spcBef>
              <a:buNone/>
            </a:pPr>
            <a:r>
              <a:rPr lang="cs-CZ" altLang="cs-CZ" sz="2000" b="0" dirty="0">
                <a:solidFill>
                  <a:srgbClr val="002D5A"/>
                </a:solidFill>
              </a:rPr>
              <a:t>		XXX</a:t>
            </a:r>
          </a:p>
          <a:p>
            <a:pPr lvl="1">
              <a:spcBef>
                <a:spcPts val="1200"/>
              </a:spcBef>
              <a:buClr>
                <a:schemeClr val="accent2"/>
              </a:buClr>
            </a:pPr>
            <a:r>
              <a:rPr lang="cs-CZ" altLang="cs-CZ" dirty="0">
                <a:solidFill>
                  <a:srgbClr val="002D5A"/>
                </a:solidFill>
              </a:rPr>
              <a:t>Zachování nezávislosti soudního systému</a:t>
            </a:r>
          </a:p>
          <a:p>
            <a:pPr lvl="1">
              <a:spcBef>
                <a:spcPts val="1200"/>
              </a:spcBef>
              <a:buClr>
                <a:schemeClr val="accent2"/>
              </a:buClr>
            </a:pPr>
            <a:r>
              <a:rPr lang="cs-CZ" altLang="cs-CZ" dirty="0">
                <a:solidFill>
                  <a:srgbClr val="002D5A"/>
                </a:solidFill>
              </a:rPr>
              <a:t>Absence plánování hospodářství a direktivního řízení, resp. znárodňování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A1A6F6D-7C8A-E32F-9A20-12BF53A6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013174"/>
            <a:ext cx="3086100" cy="14763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DFA3D94-5B4F-A8A4-9726-6381D5BEE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08" y="4041858"/>
            <a:ext cx="2433492" cy="15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36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Protektorát Čechy a Morava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2209" y="923926"/>
            <a:ext cx="6353242" cy="55184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Aplikace klasického totalitního modelu: státní ideologie, totální cenzura, kontrola ekonomiky státem, monopol na prostředky ozbrojené moci, fyzický a psychický teror + vůdcovský princip, antisemitismus, mýtus germánské rasy</a:t>
            </a:r>
            <a:r>
              <a:rPr lang="cs-CZ" altLang="cs-CZ" sz="2400" dirty="0">
                <a:solidFill>
                  <a:srgbClr val="002D5A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3 fáze: </a:t>
            </a:r>
            <a:r>
              <a:rPr lang="cs-CZ" altLang="cs-CZ" sz="2400" b="0" dirty="0" err="1">
                <a:solidFill>
                  <a:srgbClr val="002D5A"/>
                </a:solidFill>
              </a:rPr>
              <a:t>neurathovská</a:t>
            </a:r>
            <a:r>
              <a:rPr lang="cs-CZ" altLang="cs-CZ" sz="2400" b="0" dirty="0">
                <a:solidFill>
                  <a:srgbClr val="002D5A"/>
                </a:solidFill>
              </a:rPr>
              <a:t>, </a:t>
            </a:r>
            <a:r>
              <a:rPr lang="cs-CZ" altLang="cs-CZ" sz="2400" b="0" dirty="0" err="1">
                <a:solidFill>
                  <a:srgbClr val="002D5A"/>
                </a:solidFill>
              </a:rPr>
              <a:t>heydrichovská</a:t>
            </a:r>
            <a:r>
              <a:rPr lang="cs-CZ" altLang="cs-CZ" sz="2400" b="0" dirty="0">
                <a:solidFill>
                  <a:srgbClr val="002D5A"/>
                </a:solidFill>
              </a:rPr>
              <a:t> a frankovská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Atentát na Heydricha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Vazalský stát zbavený mezinárodní subjektivity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Instituce: státní prezident, protektorátní vláda, zástupce u říšské vlády + říšský protektor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Národní souručenství x Politické ústředí, Obrana národa, Petiční výbor Věrni zůstaneme, Ústřední vedení odboje domácího, Rada tří, komunistický odboj</a:t>
            </a:r>
          </a:p>
          <a:p>
            <a:pPr eaLnBrk="1" hangingPunct="1">
              <a:lnSpc>
                <a:spcPct val="115000"/>
              </a:lnSpc>
              <a:spcBef>
                <a:spcPct val="30000"/>
              </a:spcBef>
              <a:buFont typeface="Arial" charset="0"/>
              <a:buNone/>
            </a:pPr>
            <a:endParaRPr lang="cs-CZ" altLang="cs-CZ" b="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336A74F-8F0C-64BB-0038-E6B28690D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920" y="1059874"/>
            <a:ext cx="2373591" cy="199575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9A8A9E6-8ECE-FE94-439D-C2A2DC0A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986" y="3319464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6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"/>
            <a:ext cx="9144000" cy="122612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Prozatímní státní zřízení </a:t>
            </a:r>
            <a:br>
              <a:rPr lang="cs-CZ" altLang="cs-CZ" sz="4000" dirty="0"/>
            </a:br>
            <a:r>
              <a:rPr lang="cs-CZ" altLang="cs-CZ" sz="4000" dirty="0"/>
              <a:t>(1940-1945)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30037"/>
            <a:ext cx="8229600" cy="47961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Specifické uspořádání - „kvazi-suverénní institucionální síť“ - specifické cíle: opětovné uznání čs. orgánů v zahraničí ze strany Spojenců, koordinace odboje, formulace pol. uspořádání poválečné ČSR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Exilová mocenská centra - Londýn, Moskva - kooperace / konkurence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Konec v dubnu 1945, kdy byla jmenována vláda Národní fronty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b="0" dirty="0">
                <a:solidFill>
                  <a:srgbClr val="002D5A"/>
                </a:solidFill>
              </a:rPr>
              <a:t>Orgány: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Prezident republiky (od r. 1940) - dekrety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Prozatímní vláda (</a:t>
            </a:r>
            <a:r>
              <a:rPr lang="cs-CZ" altLang="cs-CZ" sz="2400" dirty="0" err="1">
                <a:solidFill>
                  <a:srgbClr val="002D5A"/>
                </a:solidFill>
              </a:rPr>
              <a:t>Msgre</a:t>
            </a:r>
            <a:r>
              <a:rPr lang="cs-CZ" altLang="cs-CZ" sz="2400" dirty="0">
                <a:solidFill>
                  <a:srgbClr val="002D5A"/>
                </a:solidFill>
              </a:rPr>
              <a:t>. Šrámek)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altLang="cs-CZ" sz="2400" dirty="0">
                <a:solidFill>
                  <a:srgbClr val="002D5A"/>
                </a:solidFill>
              </a:rPr>
              <a:t>Státní rada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42714FF-A0B5-B436-05D3-84A4E6DB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788" y="4287839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4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DEBA-9ECE-EA74-202E-52E7AA6F1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10E42-795B-AC42-1D43-FE827BAF6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Politický systém </a:t>
            </a:r>
            <a:br>
              <a:rPr lang="cs-CZ" dirty="0"/>
            </a:br>
            <a:r>
              <a:rPr lang="cs-CZ" dirty="0"/>
              <a:t>třetí československé republiky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DB3EA8-B3C2-9463-A668-2614DAA38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55" y="486384"/>
            <a:ext cx="3988631" cy="47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0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C3770-C61F-54B3-0D43-38092D61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CD54F-6FF7-3442-37B5-675F5CFF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fázování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C53472-7527-4CC4-B33A-D6A49B44C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10850393" cy="5262563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1. fáze „národně socialistická“ (květen 1945 – květen 1946)</a:t>
            </a:r>
          </a:p>
          <a:p>
            <a:pPr marL="808038" lvl="2" indent="-265113">
              <a:spcBef>
                <a:spcPts val="18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omezení politické soutěže, konfiskace majetku a jeho znárodnění, devastace střední třídy, zbavení většiny neslovanského obyvatelstva státního občanství, likvidace samosprávy apod.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2. fáze zdánlivého vyrovnávání sil (polovina 1946 – polovina 1947)</a:t>
            </a:r>
          </a:p>
          <a:p>
            <a:pPr lvl="2">
              <a:spcBef>
                <a:spcPts val="18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postupná zdánlivá emancipace a růst sebevědomí nekomunistických stran, pečlivá a důkladná infiltrace KSČ do rozhodujících státních institucí a významných společenských sektorů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3. fáze střetů vrcholící Únorem</a:t>
            </a:r>
          </a:p>
          <a:p>
            <a:pPr lvl="2">
              <a:spcBef>
                <a:spcPts val="18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přechod ke kvalitativně vyšší vývojové etapě dějin komunistické vlády</a:t>
            </a:r>
          </a:p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3ADC29-5CD1-A829-3B55-30DE9094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B2A910-FB7C-8B3A-07C3-D48A0E8A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972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A88EB-C84B-B91D-EF0D-C51D3A173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09743-D79A-3F43-2E32-2AD1B109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Základní mezníky vývoje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09B60-BCA7-3AFC-25D2-1DBE61A7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9724219" cy="52625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12. 12. 1943	čsl.-sovětská smlouva o přátelství, vzájemné pomoci a poválečné spolupráci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březen 1945	vyhlášení Národní fronty Čechů a Slováků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5. 4. 1945	Košický vládní program (vláda Zdeňka </a:t>
            </a:r>
            <a:r>
              <a:rPr lang="cs-CZ" altLang="cs-CZ" sz="2000" dirty="0" err="1">
                <a:solidFill>
                  <a:schemeClr val="tx2"/>
                </a:solidFill>
              </a:rPr>
              <a:t>Fierlingera</a:t>
            </a:r>
            <a:r>
              <a:rPr lang="cs-CZ" altLang="cs-CZ" sz="2000" dirty="0">
                <a:solidFill>
                  <a:schemeClr val="tx2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červen 1945	tzv. velký retribuční dekret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26. 5. 1946 	parlamentní volby – vítězství KSČ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2. 7. 1946	jmenována vláda Klementa Gottwalda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říjen 1946	vyhlášení dvouletky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10. 7. 1947	odmítnutí Marshallova plánu</a:t>
            </a:r>
          </a:p>
          <a:p>
            <a:pPr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20. 2. 1948	demise 12 ministrů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25. 2. 1948	přijetí demise prezidentem Benešem a jmenování vlády „obrozené“ NF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986FF1-F0B0-3B2C-A4DF-81707DED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D3DC61-E8F7-7413-83E5-40347E96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39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581D11-7921-6BCB-47BF-0770A452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734" y="3429000"/>
            <a:ext cx="3066909" cy="17199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D95CEA-0D11-B1B7-FA80-5057044C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919" y="1015296"/>
            <a:ext cx="1594640" cy="22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81B09-A3E5-FB72-6C73-B6F26B43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Literatura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EED34-7E45-C479-47F8-2F7DD026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758757"/>
            <a:ext cx="10706100" cy="5418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1400" dirty="0"/>
              <a:t>Povinné: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BALÍK, Stanislav, Vít HLOUŠEK, Jan HOLZER a Jakub ŠEDO. Politický systém českých zemí 1848-1989. akt. vyd. Brno: Mezinárodní politologický ústav Masarykovy univerzity, 2011. ISBN 978-80-210-5438-7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BALÍK Stanislav, Vít HLOUŠEK, Pavel, PŠEJA, Jan HOLZER, Lubomír KOPEČEK, Andrew ROBERTS. Od Palackého k Babišovi. Česká politika 19. až 21. století. Praha: Dokořán, 2019. ISBN 978-80-7363-968-6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VODIČKA, Karel a Ladislav CABADA. Politický systém České republiky. Historie a současnost. 3. vyd. Praha: Portál, 2013. ISBN 978-80-7367-893-7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1400" dirty="0"/>
              <a:t>Doporučené: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BRUNCLÍK, Miloš a Michal KUBÁT. Kdo vládne Česku? Poloprezidentský režim, přímá volba a pravidla hry. Brno: </a:t>
            </a:r>
            <a:r>
              <a:rPr lang="cs-CZ" sz="1400" b="0" dirty="0" err="1"/>
              <a:t>Barrister</a:t>
            </a:r>
            <a:r>
              <a:rPr lang="cs-CZ" sz="1400" b="0" dirty="0"/>
              <a:t> &amp; </a:t>
            </a:r>
            <a:r>
              <a:rPr lang="cs-CZ" sz="1400" b="0" dirty="0" err="1"/>
              <a:t>Principal</a:t>
            </a:r>
            <a:r>
              <a:rPr lang="cs-CZ" sz="1400" b="0" dirty="0"/>
              <a:t>, 2017. ISBN 978-80-7485-122-3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BUREŠ, Jan, Jakub CHARVÁT, Petr JUST a Petr ŠTEFEK. Česká demokracie po roce 1989. Praha: Grada, 2013. 978-80-247-4283-0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KOLÁŘ, Petr, Jan KYSELA, Jindřiška SYLLOVÁ, Jiří GEORGIEV a Štěpán PECHÁČEK. Parlament České republiky. 3. vydání. Praha: </a:t>
            </a:r>
            <a:r>
              <a:rPr lang="cs-CZ" sz="1400" b="0" dirty="0" err="1"/>
              <a:t>Leges</a:t>
            </a:r>
            <a:r>
              <a:rPr lang="cs-CZ" sz="1400" b="0" dirty="0"/>
              <a:t>,  2013. ISBN 978-80-87576-95-3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MALÍŘ,  Jiří, Pavel MAREK a kol.: Politické strany 1938-2004. Vývoj politických stran a hnutí v českých zemích a v Československu, Brno: Doplněk, 2005. ISBN 80-7239-178-X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1400" b="0" dirty="0"/>
              <a:t>LORENZ, Astrid, Hana FORMÁNKOVÁ (</a:t>
            </a:r>
            <a:r>
              <a:rPr lang="cs-CZ" sz="1400" b="0" dirty="0" err="1"/>
              <a:t>eds</a:t>
            </a:r>
            <a:r>
              <a:rPr lang="cs-CZ" sz="1400" b="0" dirty="0"/>
              <a:t>.). Politický systém Česka. Brno: Centrum pro studium demokracie a kultury, 2019. ISBN 978-80-7325-483-4. Online: </a:t>
            </a:r>
            <a:r>
              <a:rPr lang="cs-CZ" sz="1400" b="0" dirty="0">
                <a:hlinkClick r:id="rId2"/>
              </a:rPr>
              <a:t>www.kas.de/documents/268176/7349152/Politisches+System+Tschechiens.pdf/cecdd4e4-f08f-5edb-cd28-468bb4cda001?version=1.0&amp;t=1571395728614</a:t>
            </a:r>
            <a:r>
              <a:rPr lang="cs-CZ" sz="1400" b="0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197F7B-30FE-60AF-F121-A43B9A18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155144-0E95-6A9C-D4ED-7443F9C3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947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11D6-97DA-B42D-89FE-917B0D5F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BDC3F-CCFA-43FE-7E1C-6231803B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Ústavní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CC0406-D7CA-FA87-BB24-2DF704252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11200589" cy="52625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ECCE02-2011-EBEE-EB64-81B2959E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2B281D-CF1E-FFFE-9287-D7D12132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40</a:t>
            </a:fld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1522460-33C2-637C-6820-E262FA638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97879"/>
              </p:ext>
            </p:extLst>
          </p:nvPr>
        </p:nvGraphicFramePr>
        <p:xfrm>
          <a:off x="529428" y="1253331"/>
          <a:ext cx="10942637" cy="4388713"/>
        </p:xfrm>
        <a:graphic>
          <a:graphicData uri="http://schemas.openxmlformats.org/drawingml/2006/table">
            <a:tbl>
              <a:tblPr/>
              <a:tblGrid>
                <a:gridCol w="2590787">
                  <a:extLst>
                    <a:ext uri="{9D8B030D-6E8A-4147-A177-3AD203B41FA5}">
                      <a16:colId xmlns:a16="http://schemas.microsoft.com/office/drawing/2014/main" val="1607182836"/>
                    </a:ext>
                  </a:extLst>
                </a:gridCol>
                <a:gridCol w="4096343">
                  <a:extLst>
                    <a:ext uri="{9D8B030D-6E8A-4147-A177-3AD203B41FA5}">
                      <a16:colId xmlns:a16="http://schemas.microsoft.com/office/drawing/2014/main" val="1564831192"/>
                    </a:ext>
                  </a:extLst>
                </a:gridCol>
                <a:gridCol w="4255507">
                  <a:extLst>
                    <a:ext uri="{9D8B030D-6E8A-4147-A177-3AD203B41FA5}">
                      <a16:colId xmlns:a16="http://schemas.microsoft.com/office/drawing/2014/main" val="625200941"/>
                    </a:ext>
                  </a:extLst>
                </a:gridCol>
              </a:tblGrid>
              <a:tr h="41797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Oblast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První republika (1918–1938)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bg1"/>
                          </a:solidFill>
                        </a:rPr>
                        <a:t>Třetí republika (1945–1948)</a:t>
                      </a:r>
                      <a:endParaRPr lang="cs-CZ" sz="2000" dirty="0">
                        <a:solidFill>
                          <a:schemeClr val="bg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61267"/>
                  </a:ext>
                </a:extLst>
              </a:tr>
              <a:tr h="1044932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Ústava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1"/>
                          </a:solidFill>
                        </a:rPr>
                        <a:t>Ústava z roku 1920, jasně definovaná demokratická pravidla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bg1"/>
                          </a:solidFill>
                        </a:rPr>
                        <a:t>Prozatímní ústavní systém, řízený dekrety a vládním programem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814362"/>
                  </a:ext>
                </a:extLst>
              </a:tr>
              <a:tr h="731452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Politický systém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solidFill>
                            <a:schemeClr val="accent1"/>
                          </a:solidFill>
                        </a:rPr>
                        <a:t>Pluralitní parlamentní demokracie s opozicí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bg1"/>
                          </a:solidFill>
                        </a:rPr>
                        <a:t>Systém Národní fronty bez klasické opozice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008429"/>
                  </a:ext>
                </a:extLst>
              </a:tr>
              <a:tr h="731452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Role prezidenta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1"/>
                          </a:solidFill>
                        </a:rPr>
                        <a:t>Spíše reprezentativní, ale s určitými pravomocemi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bg1"/>
                          </a:solidFill>
                        </a:rPr>
                        <a:t>Významnější, prezident vydával dekrety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450064"/>
                  </a:ext>
                </a:extLst>
              </a:tr>
              <a:tr h="731452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Parlament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1"/>
                          </a:solidFill>
                        </a:rPr>
                        <a:t>Dvoukomorový (Poslanecká sněmovna a Senát)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bg1"/>
                          </a:solidFill>
                        </a:rPr>
                        <a:t>Parlament byl obnoven, Senát už neexistoval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77374"/>
                  </a:ext>
                </a:extLst>
              </a:tr>
              <a:tr h="731452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accent1"/>
                          </a:solidFill>
                        </a:rPr>
                        <a:t>Postavení Slovenska</a:t>
                      </a:r>
                      <a:endParaRPr lang="cs-CZ" sz="2000" dirty="0">
                        <a:solidFill>
                          <a:schemeClr val="accent1"/>
                        </a:solidFill>
                      </a:endParaRP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1"/>
                          </a:solidFill>
                        </a:rPr>
                        <a:t>Centralizovaný stát, autonomie Slovenska minimální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bg1"/>
                          </a:solidFill>
                        </a:rPr>
                        <a:t>Slovensko mělo vlastní orgány (SNR, Sbor pověřenců)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739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30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F941-50D0-8381-BC40-81B34F39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63F1D-1392-CB3E-B1DF-438C72CB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Stranický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97147-9CD1-FD2A-E987-109508655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114967"/>
            <a:ext cx="8720036" cy="506199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Limitovaný pluralismus - Národní fronta</a:t>
            </a:r>
          </a:p>
          <a:p>
            <a:pPr lvl="1">
              <a:spcBef>
                <a:spcPts val="1800"/>
              </a:spcBef>
            </a:pPr>
            <a:r>
              <a:rPr lang="cs-CZ" altLang="cs-CZ" sz="2200" b="0" dirty="0">
                <a:solidFill>
                  <a:schemeClr val="tx2"/>
                </a:solidFill>
              </a:rPr>
              <a:t>4 politické strany v Čechách a na Moravě - KSČ, ČSSD, ČSNS, ČSL</a:t>
            </a:r>
          </a:p>
          <a:p>
            <a:pPr lvl="1">
              <a:spcBef>
                <a:spcPts val="1800"/>
              </a:spcBef>
            </a:pPr>
            <a:r>
              <a:rPr lang="cs-CZ" altLang="cs-CZ" sz="2200" b="0" dirty="0">
                <a:solidFill>
                  <a:schemeClr val="tx2"/>
                </a:solidFill>
              </a:rPr>
              <a:t>4 politické strany na Slovensku - KSS, DS, SP, </a:t>
            </a:r>
            <a:r>
              <a:rPr lang="cs-CZ" altLang="cs-CZ" sz="2200" b="0" dirty="0" err="1">
                <a:solidFill>
                  <a:schemeClr val="tx2"/>
                </a:solidFill>
              </a:rPr>
              <a:t>SSl</a:t>
            </a:r>
            <a:endParaRPr lang="cs-CZ" altLang="cs-CZ" sz="2200" b="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Nebyla umožněna obnova agrární strany, národních demokratů, živnostenské strany, slov. </a:t>
            </a:r>
            <a:r>
              <a:rPr lang="cs-CZ" altLang="cs-CZ" sz="2400" b="0" dirty="0" err="1">
                <a:solidFill>
                  <a:schemeClr val="tx2"/>
                </a:solidFill>
              </a:rPr>
              <a:t>ĺudové</a:t>
            </a:r>
            <a:r>
              <a:rPr lang="cs-CZ" altLang="cs-CZ" sz="2400" b="0" dirty="0">
                <a:solidFill>
                  <a:schemeClr val="tx2"/>
                </a:solidFill>
              </a:rPr>
              <a:t> strany a mnoha jiných předválečných formací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Závazek participovat na vládnutí - absence opozice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Tzv. socialistický blok v rámci NF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Postupné útoky proti dem. stranám (nejprve slov. DS) </a:t>
            </a:r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7644AC-BE09-4D7D-5370-908238C1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9C1597-7ECA-635C-FF32-652A9840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41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BAFDAD-1A0E-25A0-5F21-2032DDF1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916" y="1982828"/>
            <a:ext cx="2977575" cy="36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4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F1C0-0DF4-0870-8B19-07B9D1FA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1E84B-F805-8769-9F04-C12480BC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Volby 1946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E42831-44E8-7DAD-BDD0-9B8BE24C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89F892-A53B-51C0-AC62-4C0647DB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42</a:t>
            </a:fld>
            <a:endParaRPr lang="cs-CZ" dirty="0"/>
          </a:p>
        </p:txBody>
      </p:sp>
      <p:graphicFrame>
        <p:nvGraphicFramePr>
          <p:cNvPr id="9" name="Zástupný symbol pro obsah 4">
            <a:extLst>
              <a:ext uri="{FF2B5EF4-FFF2-40B4-BE49-F238E27FC236}">
                <a16:creationId xmlns:a16="http://schemas.microsoft.com/office/drawing/2014/main" id="{8E3F70ED-4B9D-B17F-5E53-072603D0B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19013"/>
              </p:ext>
            </p:extLst>
          </p:nvPr>
        </p:nvGraphicFramePr>
        <p:xfrm>
          <a:off x="836579" y="758758"/>
          <a:ext cx="10398950" cy="5136204"/>
        </p:xfrm>
        <a:graphic>
          <a:graphicData uri="http://schemas.openxmlformats.org/drawingml/2006/table">
            <a:tbl>
              <a:tblPr/>
              <a:tblGrid>
                <a:gridCol w="2079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9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6289">
                <a:tc>
                  <a:txBody>
                    <a:bodyPr/>
                    <a:lstStyle/>
                    <a:p>
                      <a:pPr algn="l"/>
                      <a:r>
                        <a:rPr lang="cs-CZ" sz="2400" b="0" dirty="0">
                          <a:solidFill>
                            <a:schemeClr val="accent2"/>
                          </a:solidFill>
                          <a:effectLst/>
                        </a:rPr>
                        <a:t>Strana</a:t>
                      </a:r>
                    </a:p>
                  </a:txBody>
                  <a:tcPr marL="47642" marR="104216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Čechy</a:t>
                      </a:r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(v %)</a:t>
                      </a:r>
                    </a:p>
                  </a:txBody>
                  <a:tcPr marL="47642" marR="104216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Morava a Slezsko</a:t>
                      </a:r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 (v %)</a:t>
                      </a:r>
                    </a:p>
                  </a:txBody>
                  <a:tcPr marL="47642" marR="104216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Slovensko</a:t>
                      </a:r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(v %)</a:t>
                      </a:r>
                    </a:p>
                  </a:txBody>
                  <a:tcPr marL="47642" marR="104216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Počet mandátů</a:t>
                      </a:r>
                    </a:p>
                  </a:txBody>
                  <a:tcPr marL="47642" marR="104216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8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KSČ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4"/>
                          </a:solidFill>
                          <a:effectLst/>
                        </a:rPr>
                        <a:t>43,3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4"/>
                          </a:solidFill>
                          <a:effectLst/>
                        </a:rPr>
                        <a:t>34,5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93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72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ČSNS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25,2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20,2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55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39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ČSL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16,3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27,6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46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83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ČSSD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15,0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16,7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37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DS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4"/>
                          </a:solidFill>
                          <a:effectLst/>
                        </a:rPr>
                        <a:t>61,4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43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9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KSS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30,5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21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SSL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4,2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4">
                <a:tc>
                  <a:txBody>
                    <a:bodyPr/>
                    <a:lstStyle/>
                    <a:p>
                      <a:pPr algn="l"/>
                      <a:r>
                        <a:rPr lang="cs-CZ" sz="2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SP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3,1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386">
                <a:tc>
                  <a:txBody>
                    <a:bodyPr/>
                    <a:lstStyle/>
                    <a:p>
                      <a:pPr algn="l"/>
                      <a:r>
                        <a:rPr lang="cs-CZ" sz="2400" b="0" i="1" dirty="0">
                          <a:solidFill>
                            <a:schemeClr val="accent2"/>
                          </a:solidFill>
                          <a:effectLst/>
                        </a:rPr>
                        <a:t>prázdné lístky</a:t>
                      </a:r>
                      <a:endParaRPr lang="cs-CZ" sz="2400" b="0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0,3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0,4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0,8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accent2"/>
                          </a:solidFill>
                          <a:effectLst/>
                        </a:rPr>
                        <a:t>-</a:t>
                      </a:r>
                    </a:p>
                  </a:txBody>
                  <a:tcPr marL="47642" marR="47642" marT="23821" marB="2382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157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06D8-E6EC-7AC7-E913-B2C46BC16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7823E-A1BF-27FF-AC03-2298128D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>
                <a:hlinkClick r:id="rId2"/>
              </a:rPr>
              <a:t>Volby 1946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FB6CF0-61B8-217D-5F3A-9E1626E4E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805D70-B213-4104-EA35-7B2A0931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43</a:t>
            </a:fld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49" y="247106"/>
            <a:ext cx="7263319" cy="456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43909EA-853C-E70D-1C52-63CC5D900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430" y="3720777"/>
            <a:ext cx="5239072" cy="26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6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A27FF-198B-6C0B-E3CC-06DB3BD12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8B98C-1343-411E-78D1-9D6AD0C8CD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Politický systém </a:t>
            </a:r>
            <a:br>
              <a:rPr lang="cs-CZ" dirty="0"/>
            </a:br>
            <a:r>
              <a:rPr lang="cs-CZ" dirty="0"/>
              <a:t>komunistického </a:t>
            </a:r>
            <a:r>
              <a:rPr lang="cs-CZ" dirty="0" err="1"/>
              <a:t>československa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C4A83F-1DE7-C20E-3E2F-DBCEEEB39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943" y="529725"/>
            <a:ext cx="2888198" cy="345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022418-36EC-32B4-3FE3-A95CC90C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971" y="219620"/>
            <a:ext cx="3403458" cy="47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3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1A657-F781-5219-EDF5-99122657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E8AC2-97B9-FC77-5914-030CDC5B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Politický systém komunistického </a:t>
            </a:r>
            <a:br>
              <a:rPr lang="cs-CZ" dirty="0"/>
            </a:br>
            <a:r>
              <a:rPr lang="cs-CZ" dirty="0"/>
              <a:t>Československa (1948-89)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09D01-1C58-A402-3D32-3D9224F0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27243"/>
            <a:ext cx="11132495" cy="4649720"/>
          </a:xfrm>
        </p:spPr>
        <p:txBody>
          <a:bodyPr>
            <a:no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Vnitřní dynamika v návaznosti na mezinárodně politickou situaci, vnitřní poměry v KSČ a poměry uvnitř společnosti (včetně ekonomických) 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Řada různých fází režimu, které si odlišují dynamikou, měrou represe, ideologičností, byrokratičností, pozicí mocenských pák: 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Úvodní, nejvíce represivní fáze (1948 – 1953)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Přechodné, avšak stále silně represivní období (1953 – 1958)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Fáze uvolnění (1958 – 1968)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Demokratizující se </a:t>
            </a:r>
            <a:r>
              <a:rPr lang="cs-CZ" altLang="cs-CZ" dirty="0" err="1"/>
              <a:t>posttotalitarismus</a:t>
            </a:r>
            <a:r>
              <a:rPr lang="cs-CZ" altLang="cs-CZ" dirty="0"/>
              <a:t> (1968)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Čistky a konsolidace režimu - dynamická normalizace (1969 – počátek 70. let)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Zamrznutí režimu - statický normalizovaný režim (čtvrtina 70. let – polovina 80. let)</a:t>
            </a:r>
          </a:p>
          <a:p>
            <a:pPr marL="982663" lvl="1" indent="-534988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dirty="0"/>
              <a:t>Nárůst dynamiky (</a:t>
            </a:r>
            <a:r>
              <a:rPr lang="cs-CZ" altLang="cs-CZ" dirty="0" err="1"/>
              <a:t>pretranziční</a:t>
            </a:r>
            <a:r>
              <a:rPr lang="cs-CZ" altLang="cs-CZ" dirty="0"/>
              <a:t> éra; závěr 80. let – 1989)</a:t>
            </a:r>
            <a:endParaRPr lang="cs-CZ" altLang="cs-CZ" b="1" i="1" dirty="0"/>
          </a:p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F3DC7E-18AA-DD34-C469-AAF4C2F5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FC5A19-02A5-1EE6-9235-94102556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342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18FF8-6DB3-C726-22CF-292E326B2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7BA44-7B35-A814-7C59-E3ECD579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Ústavní vývoj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D6D89-58AE-7495-2149-FE5E5750F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27243"/>
            <a:ext cx="11132495" cy="46497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46862B-EEA3-3EED-AD9A-6108B238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90F59C-80CC-BA00-0125-9BE6A0BC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46</a:t>
            </a:fld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88D0ED2-A27D-84CE-3CE1-35E33E2D3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04858"/>
              </p:ext>
            </p:extLst>
          </p:nvPr>
        </p:nvGraphicFramePr>
        <p:xfrm>
          <a:off x="359891" y="1115443"/>
          <a:ext cx="10942636" cy="3991578"/>
        </p:xfrm>
        <a:graphic>
          <a:graphicData uri="http://schemas.openxmlformats.org/drawingml/2006/table">
            <a:tbl>
              <a:tblPr/>
              <a:tblGrid>
                <a:gridCol w="5471318">
                  <a:extLst>
                    <a:ext uri="{9D8B030D-6E8A-4147-A177-3AD203B41FA5}">
                      <a16:colId xmlns:a16="http://schemas.microsoft.com/office/drawing/2014/main" val="3745011825"/>
                    </a:ext>
                  </a:extLst>
                </a:gridCol>
                <a:gridCol w="5471318">
                  <a:extLst>
                    <a:ext uri="{9D8B030D-6E8A-4147-A177-3AD203B41FA5}">
                      <a16:colId xmlns:a16="http://schemas.microsoft.com/office/drawing/2014/main" val="712160097"/>
                    </a:ext>
                  </a:extLst>
                </a:gridCol>
              </a:tblGrid>
              <a:tr h="638652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accent1"/>
                          </a:solidFill>
                        </a:rPr>
                        <a:t>Ústava</a:t>
                      </a:r>
                      <a:endParaRPr lang="cs-CZ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>
                          <a:solidFill>
                            <a:schemeClr val="accent1"/>
                          </a:solidFill>
                        </a:rPr>
                        <a:t>Hlavní změny</a:t>
                      </a:r>
                      <a:endParaRPr lang="cs-CZ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916176"/>
                  </a:ext>
                </a:extLst>
              </a:tr>
              <a:tr h="1117642">
                <a:tc>
                  <a:txBody>
                    <a:bodyPr/>
                    <a:lstStyle/>
                    <a:p>
                      <a:r>
                        <a:rPr lang="cs-CZ" sz="2400" b="0" dirty="0">
                          <a:solidFill>
                            <a:schemeClr val="accent1"/>
                          </a:solidFill>
                        </a:rPr>
                        <a:t>1948 („Ústava 9. května“)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accent1"/>
                          </a:solidFill>
                        </a:rPr>
                        <a:t>omezení demokracie, vláda KSČ, centrální hospodářství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839538"/>
                  </a:ext>
                </a:extLst>
              </a:tr>
              <a:tr h="1117642">
                <a:tc>
                  <a:txBody>
                    <a:bodyPr/>
                    <a:lstStyle/>
                    <a:p>
                      <a:r>
                        <a:rPr lang="cs-CZ" sz="2400" b="0" dirty="0">
                          <a:solidFill>
                            <a:schemeClr val="accent1"/>
                          </a:solidFill>
                        </a:rPr>
                        <a:t>1960 („Socialistická ústava“)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accent1"/>
                          </a:solidFill>
                        </a:rPr>
                        <a:t>oficiálně socialistický stát, ústavně zakotvena vedoucí úloha KSČ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268070"/>
                  </a:ext>
                </a:extLst>
              </a:tr>
              <a:tr h="1117642">
                <a:tc>
                  <a:txBody>
                    <a:bodyPr/>
                    <a:lstStyle/>
                    <a:p>
                      <a:r>
                        <a:rPr lang="cs-CZ" sz="2400" b="0" dirty="0">
                          <a:solidFill>
                            <a:schemeClr val="accent1"/>
                          </a:solidFill>
                        </a:rPr>
                        <a:t>1968 (federalizace, základem zůstává socialistická ústava z roku 1960)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accent1"/>
                          </a:solidFill>
                        </a:rPr>
                        <a:t>vznik federace (ČSR a SSR), ale skutečná moc stále v rukou KSČ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61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844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207D3-C90B-EFCD-1BEB-F781C819B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B0B88-0DAD-C8B8-07BA-EAF53B78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Ústava 9. května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51DD9-3099-A22F-8A45-9CCC9CBB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82494"/>
            <a:ext cx="11132495" cy="51944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/>
              <a:t>Ústava z roku 1948 („lidově demokratická ústava“)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/>
              <a:t>Přijata: 9. května 1948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/>
              <a:t>Charakter: formálně demokratická, ale fakticky autoritářská/totalitní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/>
              <a:t>Hlavní rysy: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Oficiálně navazovala na prvorepublikovou ústavu z roku 1920, ale její duch byl silně ovlivněn sovětským modelem.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Československo bylo definováno jako „lidově demokratická republika“.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Politický systém byl založen na jednotě všech „pokrokových“ sil – ve skutečnosti KSČ ovládala celý stát.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Národní shromáždění (jednokomorový parlament) bylo formálně nejvyšším orgánem, ale jeho rozhodování bylo předem určováno KSČ.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Prakticky šlo o ústavní fasádu, která legitimizovala vládu KSČ a likvidaci demokratických principů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B0B01-EB6C-7834-DB9D-C476265D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C9048C-65E8-088C-CD69-EC95DEE3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47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C94C1D5-30D1-DF6F-DDAF-321AA82D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290" y="167802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6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DCF7-48A5-19DE-1989-1FCBD077C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EAADB-88F0-E178-95A8-125987F2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Socialistická ústava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613BFC-152B-BEEE-04A2-3968D5278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82494"/>
            <a:ext cx="8879745" cy="51944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Ústava z roku 1960 – přijata 11. července 1960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Totalitní, silně ideologická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Nový název státu: Československá socialistická republika (ČSSR)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Vedoucí úloha KSČ: Ústava poprvé ústavně zakotvila vedoucí úlohu KSČ (čl. 4), čímž legitimizovala diktaturu jedné strany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Nový státní znak, zdůraznění komunistických hodnot.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Národní shromáždění zůstalo, ale bylo jen formálním schvalovacím orgánem.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Formálně existovala, ale realita byla jiná – cenzura, perzekuce odpůrců režimu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94127C-1C51-5D2A-5869-EFA67457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AF86AE-9220-7DDC-DE3B-F43BFE0F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A4BF66-E248-F3A3-3D73-672D58DB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46" y="447473"/>
            <a:ext cx="2410230" cy="37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43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9F714-4B3F-BA0E-6FFF-BDEF1CE1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29FAE-2279-86C6-24C9-5155D4B8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Federalizace 1969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93C5A-8831-A34F-EF2B-717012F7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82494"/>
            <a:ext cx="11132495" cy="51944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Federalizace byla pokusem o reformu, ale po roce 1969 byla postupně oslabována normalizací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Přeměna na federaci: Československo se stalo federativním státem – vznikly Česká socialistická republika (ČSR) a Slovenská socialistická republika (SSR) s vlastními vládami a parlamenty.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Zachování vedoucí úlohy KSČ: Reformní proces Pražského jara byl potlačen invazí vojsk Varšavské smlouvy v srpnu 1968.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b="0" dirty="0">
                <a:solidFill>
                  <a:schemeClr val="tx2"/>
                </a:solidFill>
              </a:rPr>
              <a:t>Formální rozdělení kompetencí mezi federaci a republiky, ale federální orgány (řízené KSČ) si udržely skutečnou moc.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9591AA-C119-58E6-FD4C-27A27BDD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4D83C2-4E9C-D426-A7D8-D805CEBD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64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279F-B45C-4B0E-3D1C-FB0635A8C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9B61E-4BE8-8B28-02DF-3AB78C57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Forma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2EBAF8-B6C9-3BF5-46DF-7E54C9C11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235413"/>
            <a:ext cx="10706100" cy="49415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000" b="0" dirty="0"/>
              <a:t>Pro všechny studenty je předmět ukončen zkouškou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2000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000" b="0" dirty="0"/>
              <a:t>Studenti Aplikované ekonomie musí získat minimálně 50 % v závěrečném testu, který ověří základní orientaci v tématech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2000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000" b="0" dirty="0"/>
              <a:t>Studenti Politologie a MV budou mít dvě části zkoušky: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b="0" dirty="0"/>
              <a:t>test ověřující základní orientaci v tématech (max. 50 % hodnocení)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dirty="0"/>
              <a:t>aktivita v seminářích (viz dále) – platí pro studenty prezenční formy, resp. zpracování úkolu (viz dále) – platí pro studenty kombinované formy (min. 50 % hodnocení)</a:t>
            </a:r>
            <a:endParaRPr lang="cs-CZ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s-CZ" sz="1400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s-CZ" sz="1400" b="0" dirty="0"/>
          </a:p>
          <a:p>
            <a:pPr marL="26670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CBD9A5-4382-6F5D-9C6F-7E3C7490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DC838D-C068-721A-545A-BA76674C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4747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97FBE-3308-5AC5-93EE-FAC933B76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6F785-6440-3924-02ED-2AD6C106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Vybrané atributy režimu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56405D-460F-95C9-4824-9E77292C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82494"/>
            <a:ext cx="11132495" cy="5194469"/>
          </a:xfrm>
        </p:spPr>
        <p:txBody>
          <a:bodyPr>
            <a:noAutofit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Ústavní vývoj (dichotomie dikce a reality)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Vedoucí role KSČ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Systém Národní fronty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Monopol marxismu-leninismu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Represe a represivní orgány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Vnitřní vývoj KSČ - kliky, elity versus masy, národnostní otázka, dogmatici versus reformátoři, vztah k SSSR a KSSS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Satelity KSČ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Národní výbory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Ideologie 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Mlčení versus souhlas…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Ekonomická politika a ekonomická realita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4C5EAB-15D3-20D3-3F0A-5EC263C7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1C6358-A73E-1FA6-2D3E-D47412D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791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ED44-ECED-3FC9-FBF7-8816B30F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49F34-2AF5-E80A-F496-E1AD17BD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Opozice po roce 1969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0F2A03-6203-B88A-FE82-B21EE50B8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82494"/>
            <a:ext cx="11132495" cy="5194469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Různé fáze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Nezávislá kultura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Charta 77 – apel na dodržování lidských práv (tzv. Helsinský proces)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Výbor na obranu nespravedlivě stíhaných (VONS; 1978)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Nástup Gorbačova a uvolnění represe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Politizace disentu, včetně zárodků určitých politických proudů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Demokratická iniciativa (1987)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Lidové noviny (1987)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Hnutí za občanskou svobodu (1988)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Obroda (1988)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Mírový klub Johna Lennona (1988)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křesťanský disent – pouť na Velehrad, Slovensko - manifestace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Palachův týden (1989)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>
                <a:solidFill>
                  <a:schemeClr val="tx2"/>
                </a:solidFill>
              </a:rPr>
              <a:t>Několik vět – petice (1989)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67BD3D-2CF5-F400-B9E4-B7C8D6AA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77102F-C967-AD68-067E-1846A059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72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360C5-8638-03B5-6871-BAA498C43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CB713-748D-D005-76AE-0035A2111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Přechod k demokracii po česku (</a:t>
            </a:r>
            <a:r>
              <a:rPr lang="cs-CZ" dirty="0" err="1"/>
              <a:t>československu</a:t>
            </a:r>
            <a:r>
              <a:rPr lang="cs-CZ" dirty="0"/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B9069F-DFED-ACE4-F5CA-C873B5EA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657325"/>
            <a:ext cx="5503043" cy="36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5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80F2F-58D0-3873-812D-EDCD1FCE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A0ED2-8AD0-F781-76B0-EB6C57FE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Přechody k demokracii: </a:t>
            </a:r>
            <a:br>
              <a:rPr lang="pl-PL" dirty="0"/>
            </a:br>
            <a:r>
              <a:rPr lang="pl-PL" dirty="0"/>
              <a:t>několik obecných poznámek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138794-4419-5AAF-B8C3-55E522BB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Charakter (povaha) nedemokratického režimu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Totalitní / posttotalitní / autoritářský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 err="1">
                <a:solidFill>
                  <a:schemeClr val="tx2"/>
                </a:solidFill>
              </a:rPr>
              <a:t>Kitschelt</a:t>
            </a:r>
            <a:r>
              <a:rPr lang="cs-CZ" altLang="cs-CZ" sz="2000" b="0" dirty="0">
                <a:solidFill>
                  <a:schemeClr val="tx2"/>
                </a:solidFill>
              </a:rPr>
              <a:t>: patrimoniální, byrokraticko-autoritářský a národně konsensuální komunismus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Typologie ukončení režimů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Aktéři a strategie: pakt, vnucení, reforma, revoluce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Aktéři a tempo: posílení demokratizace, přechod revolučním bojem, přechod transakcí, přechod zlomem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Shrnutí: sjednaný p., p. kolapsem, p. sebevyloučením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Etapy přechodu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přípravná, rozhodující, </a:t>
            </a:r>
            <a:r>
              <a:rPr lang="cs-CZ" altLang="cs-CZ" sz="2000" b="0" dirty="0" err="1">
                <a:solidFill>
                  <a:schemeClr val="tx2"/>
                </a:solidFill>
              </a:rPr>
              <a:t>uvykací</a:t>
            </a:r>
            <a:endParaRPr lang="cs-CZ" altLang="cs-CZ" sz="20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liberalizace, demokratizace, konsolidace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5E8328-FB2F-D2EE-362C-C3D1A59A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06F83D-46A8-D0C9-4C00-C91658AD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2874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D079D-ABF1-B42F-2523-4B9BECD10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2D331-7895-C25E-007D-5F7DE562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Československo pohledem </a:t>
            </a:r>
            <a:br>
              <a:rPr lang="pl-PL" dirty="0"/>
            </a:br>
            <a:r>
              <a:rPr lang="pl-PL" dirty="0"/>
              <a:t>teorie a praxe přechodů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1540C-A973-54DB-20B4-20648BF35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Charakter (povaha) nedemokratického režimu</a:t>
            </a:r>
          </a:p>
          <a:p>
            <a:pPr lvl="1">
              <a:spcBef>
                <a:spcPts val="1800"/>
              </a:spcBef>
            </a:pPr>
            <a:r>
              <a:rPr lang="cs-CZ" altLang="cs-CZ" dirty="0" err="1"/>
              <a:t>Linz</a:t>
            </a:r>
            <a:r>
              <a:rPr lang="cs-CZ" altLang="cs-CZ" dirty="0"/>
              <a:t>, </a:t>
            </a:r>
            <a:r>
              <a:rPr lang="cs-CZ" altLang="cs-CZ" dirty="0" err="1"/>
              <a:t>Stepan</a:t>
            </a:r>
            <a:r>
              <a:rPr lang="cs-CZ" altLang="cs-CZ" dirty="0"/>
              <a:t>: „zamrzlý </a:t>
            </a:r>
            <a:r>
              <a:rPr lang="cs-CZ" altLang="cs-CZ" dirty="0" err="1"/>
              <a:t>posttotalitarismus</a:t>
            </a:r>
            <a:r>
              <a:rPr lang="cs-CZ" altLang="cs-CZ" dirty="0"/>
              <a:t>“</a:t>
            </a:r>
          </a:p>
          <a:p>
            <a:pPr lvl="1">
              <a:spcBef>
                <a:spcPts val="1800"/>
              </a:spcBef>
            </a:pPr>
            <a:r>
              <a:rPr lang="cs-CZ" altLang="cs-CZ" dirty="0" err="1"/>
              <a:t>Kitschelt</a:t>
            </a:r>
            <a:r>
              <a:rPr lang="cs-CZ" altLang="cs-CZ" dirty="0"/>
              <a:t>: byrokraticko-autoritářský</a:t>
            </a:r>
          </a:p>
          <a:p>
            <a:pPr>
              <a:spcBef>
                <a:spcPts val="1800"/>
              </a:spcBef>
            </a:pPr>
            <a:r>
              <a:rPr lang="cs-CZ" altLang="cs-CZ" sz="2000" dirty="0">
                <a:solidFill>
                  <a:schemeClr val="tx2"/>
                </a:solidFill>
              </a:rPr>
              <a:t>Typologie ukončení režimů</a:t>
            </a:r>
          </a:p>
          <a:p>
            <a:pPr lvl="1">
              <a:spcBef>
                <a:spcPts val="1800"/>
              </a:spcBef>
            </a:pPr>
            <a:r>
              <a:rPr lang="cs-CZ" altLang="cs-CZ" dirty="0" err="1"/>
              <a:t>Huntington</a:t>
            </a:r>
            <a:r>
              <a:rPr lang="cs-CZ" altLang="cs-CZ" dirty="0"/>
              <a:t>: přesun (kooperace)</a:t>
            </a:r>
          </a:p>
          <a:p>
            <a:pPr lvl="1">
              <a:spcBef>
                <a:spcPts val="1800"/>
              </a:spcBef>
            </a:pPr>
            <a:r>
              <a:rPr lang="cs-CZ" altLang="cs-CZ" dirty="0"/>
              <a:t>Karlová, </a:t>
            </a:r>
            <a:r>
              <a:rPr lang="cs-CZ" altLang="cs-CZ" dirty="0" err="1"/>
              <a:t>Schmitter</a:t>
            </a:r>
            <a:r>
              <a:rPr lang="cs-CZ" altLang="cs-CZ" dirty="0"/>
              <a:t>: reforma</a:t>
            </a:r>
          </a:p>
          <a:p>
            <a:pPr lvl="1">
              <a:spcBef>
                <a:spcPts val="1800"/>
              </a:spcBef>
            </a:pPr>
            <a:r>
              <a:rPr lang="cs-CZ" altLang="cs-CZ" dirty="0" err="1"/>
              <a:t>Linz</a:t>
            </a:r>
            <a:r>
              <a:rPr lang="cs-CZ" altLang="cs-CZ" dirty="0"/>
              <a:t>, </a:t>
            </a:r>
            <a:r>
              <a:rPr lang="cs-CZ" altLang="cs-CZ" dirty="0" err="1"/>
              <a:t>Stepan</a:t>
            </a:r>
            <a:r>
              <a:rPr lang="cs-CZ" altLang="cs-CZ" dirty="0"/>
              <a:t> (Kunc, Dvořáková): kolaps</a:t>
            </a:r>
          </a:p>
          <a:p>
            <a:pPr lvl="1">
              <a:spcBef>
                <a:spcPts val="1800"/>
              </a:spcBef>
            </a:pPr>
            <a:r>
              <a:rPr lang="cs-CZ" altLang="cs-CZ" dirty="0"/>
              <a:t>Novák: vynucený přechod masovou mobilizací, opozičními silami a mezinárodními událostmi</a:t>
            </a:r>
          </a:p>
          <a:p>
            <a:pPr lvl="1">
              <a:spcBef>
                <a:spcPts val="1800"/>
              </a:spcBef>
            </a:pPr>
            <a:r>
              <a:rPr lang="cs-CZ" altLang="cs-CZ" dirty="0" err="1"/>
              <a:t>Szomolányi</a:t>
            </a:r>
            <a:r>
              <a:rPr lang="cs-CZ" altLang="cs-CZ" dirty="0"/>
              <a:t>, </a:t>
            </a:r>
            <a:r>
              <a:rPr lang="cs-CZ" altLang="cs-CZ" dirty="0" err="1"/>
              <a:t>Civín</a:t>
            </a:r>
            <a:r>
              <a:rPr lang="cs-CZ" altLang="cs-CZ" dirty="0"/>
              <a:t>, Mrklas: kombinace kolapsu a jednání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AB2937-E2E0-EBD5-AFA7-8843B5F1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038ECE-B217-908C-C54F-F39C4D4D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54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A96EF5-1244-D0BB-F918-75F1A351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301" y="2707104"/>
            <a:ext cx="3032999" cy="16995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58D5AD-1CC0-0C69-7A5B-63EC5740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196" y="495428"/>
            <a:ext cx="3532104" cy="18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82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4D1CD-8F50-A943-C1AB-A1C16507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DF46F-0608-CC34-C0BD-6F4EEA0A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Otevření československého přechodu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CBAB0-C5B3-138F-FE44-A91D3AC5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Nástup M. Gorbačova v SSSR - 1. signál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Reformy v Maďarsku, Polsku, podzim 1989 v NDR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Drobné změny i v ČSSR: mírné ekonomické reformy, zmírnění tlaku na kulturu, kritické příspěvky v médiích, růst dynamiky opozičního hnutí 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Klíčová událost - 17. listopad 1989 - studentské shromáždění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091AE7-5964-1748-E6FE-E36B5F7F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3EE933-CEC6-721C-5EDD-0E998F80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683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73AF-797F-8CE4-77B0-4B672EB3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21D37-01C1-1AF8-F4BF-5BE27FB8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Příčiny zhroucení komunismu v československu - diskuse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72381E-FC9F-C8C3-5582-87C50AC7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Karel Vodička: strukturální slabost režimu, který byl silně závislý na podpoře Sovětského svazu, a jakmile tato podpora oslabila, systém se rychle rozpadl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Ivo Možný analyzuje sociální dynamiku společnosti a ukazuje, že režim podkopala frustrace občanů z ekonomické stagnace, klientelismu a korupce. Možný argumentuje, že československá společnost byla již dlouhodobě nespokojená, ale zároveň pasivní. Totalitní režim postupně vytvořil systém "výsostných zón" – tedy privilegovaných sektorů, které udržovaly loajalitu klíčových skupin obyvatelstva. Když se však ekonomická situace zhoršila a sovětská moc zeslábla, tento systém se začal hroutit. Občané, kteří byli dlouho považováni za pasivní, překvapivě rychle přijali revoluční změny, protože se ukázalo, že jejich loajalita byla pouze povrchní a vynucená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14AEE2-3DF0-4ADC-3F42-26A7F025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52B84A-EC0D-5CBF-4C0B-42C54872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0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5ED74-19BE-F24A-FBA7-269DC0C8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6E5C9-CAFE-3C74-67E4-D60A68F3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Příčiny zhroucení komunismu v československu - diskuse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5C265-8831-248E-EDC3-8A56C97A7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Jacques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Rupnik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význam mezinárodního kontextu, zejména na perestrojku Michaila Gorbačova, která oslabovala schopnost východoevropských režimů udržet si moc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Timothy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Garton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rostoucí vliv disidentských skupin a jejich schopnost mobilizovat společnost v klíčových okamžicích roku 1989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Herbert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Kitschelt</a:t>
            </a:r>
            <a:r>
              <a:rPr lang="cs-CZ" altLang="cs-CZ" sz="2000" b="0" dirty="0">
                <a:solidFill>
                  <a:schemeClr val="tx2"/>
                </a:solidFill>
                <a:latin typeface="Arial"/>
              </a:rPr>
              <a:t>: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rigidní centralizované režimy jako československý byly méně flexibilní a hůře odolávaly tlaku na změnu</a:t>
            </a:r>
            <a:endParaRPr lang="cs-CZ" sz="20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2D957F-66EA-10E6-3252-6C8FF40C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B38A14-B67D-0574-4376-AD69B4E2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3667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8AE7C-C9F3-D290-00AC-C7D9E52C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FECB8-DDCE-A897-8AAC-333FED68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58" y="247106"/>
            <a:ext cx="10706099" cy="867861"/>
          </a:xfrm>
        </p:spPr>
        <p:txBody>
          <a:bodyPr/>
          <a:lstStyle/>
          <a:p>
            <a:r>
              <a:rPr lang="pl-PL" dirty="0"/>
              <a:t>Aktéři, fáze, strategie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DD725B-1900-B48D-2266-8213BEE3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114967"/>
            <a:ext cx="7523534" cy="506199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Umírnění z obou „táborů“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 err="1">
                <a:solidFill>
                  <a:schemeClr val="tx2"/>
                </a:solidFill>
              </a:rPr>
              <a:t>Antiautoritáři</a:t>
            </a:r>
            <a:r>
              <a:rPr lang="cs-CZ" altLang="cs-CZ" sz="2000" b="0" dirty="0">
                <a:solidFill>
                  <a:schemeClr val="tx2"/>
                </a:solidFill>
              </a:rPr>
              <a:t>: OF, VPN - </a:t>
            </a:r>
            <a:r>
              <a:rPr lang="cs-CZ" altLang="cs-CZ" sz="2000" b="0" dirty="0" err="1">
                <a:solidFill>
                  <a:schemeClr val="tx2"/>
                </a:solidFill>
              </a:rPr>
              <a:t>antistranická</a:t>
            </a:r>
            <a:r>
              <a:rPr lang="cs-CZ" altLang="cs-CZ" sz="2000" b="0" dirty="0">
                <a:solidFill>
                  <a:schemeClr val="tx2"/>
                </a:solidFill>
              </a:rPr>
              <a:t> a </a:t>
            </a:r>
            <a:r>
              <a:rPr lang="cs-CZ" altLang="cs-CZ" sz="2000" b="0" dirty="0" err="1">
                <a:solidFill>
                  <a:schemeClr val="tx2"/>
                </a:solidFill>
              </a:rPr>
              <a:t>antihierarchická</a:t>
            </a:r>
            <a:r>
              <a:rPr lang="cs-CZ" altLang="cs-CZ" sz="2000" b="0" dirty="0">
                <a:solidFill>
                  <a:schemeClr val="tx2"/>
                </a:solidFill>
              </a:rPr>
              <a:t> uskupení, krizové štáby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Malá část pragmatické (nikoli reformistické!) elity odcházejícího režimu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Osobnosti: Havel, Čalfa; později Klaus, Zeman, Mečiar…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Prolnutí fáze liberalizace a demokratizace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Strategie aktérů se formovala až v průběhu tranzice – většina z aktérů nebyla připravena</a:t>
            </a:r>
          </a:p>
          <a:p>
            <a:pPr>
              <a:spcBef>
                <a:spcPts val="1800"/>
              </a:spcBef>
            </a:pPr>
            <a:r>
              <a:rPr lang="cs-CZ" altLang="cs-CZ" sz="2000" b="0" dirty="0">
                <a:solidFill>
                  <a:schemeClr val="tx2"/>
                </a:solidFill>
              </a:rPr>
              <a:t>Otázka různých konspiračních teorií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378EC-08C3-F16B-C2AE-841C84E39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8CF460-2C59-664F-7868-C634A3F8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58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FC643F2-FD19-CF33-BFC9-6340A923B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622" y="797669"/>
            <a:ext cx="3295765" cy="2169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7FD694-1C64-DA52-F7C1-17882884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50" y="3207151"/>
            <a:ext cx="2042337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8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9129-BFE3-5C92-D60E-91F8766DD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388F7-99D2-365B-3F83-B5495BFC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180240"/>
            <a:ext cx="10706099" cy="1288637"/>
          </a:xfrm>
        </p:spPr>
        <p:txBody>
          <a:bodyPr/>
          <a:lstStyle/>
          <a:p>
            <a:r>
              <a:rPr lang="pl-PL" dirty="0"/>
              <a:t>Klíčové body čs. Přechodu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CA25D7-8701-6C35-0CE0-ED64DC06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3F6B9D-9426-EF16-5706-654A3900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59</a:t>
            </a:fld>
            <a:endParaRPr lang="cs-CZ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040DE334-5D7B-2EB5-46FB-4ADDA1930508}"/>
              </a:ext>
            </a:extLst>
          </p:cNvPr>
          <p:cNvSpPr txBox="1">
            <a:spLocks/>
          </p:cNvSpPr>
          <p:nvPr/>
        </p:nvSpPr>
        <p:spPr>
          <a:xfrm>
            <a:off x="529429" y="1048837"/>
            <a:ext cx="6649583" cy="4063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Občanské fórum - vznik, vývoj a rozpad</a:t>
            </a:r>
          </a:p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Veřejnost proti násilí – vznik, vývoj a rozpad</a:t>
            </a:r>
          </a:p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Ekonomická reforma</a:t>
            </a:r>
          </a:p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Státoprávní spory a rozpad federace</a:t>
            </a:r>
            <a:endParaRPr lang="cs-CZ" sz="2400" dirty="0">
              <a:solidFill>
                <a:schemeClr val="tx1"/>
              </a:solidFill>
            </a:endParaRPr>
          </a:p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Ústava a zákonodárství</a:t>
            </a:r>
          </a:p>
          <a:p>
            <a:pPr marL="623888" indent="-623888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0" dirty="0">
                <a:solidFill>
                  <a:schemeClr val="tx1"/>
                </a:solidFill>
              </a:rPr>
              <a:t>Role parlamentů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■"/>
              <a:defRPr/>
            </a:pPr>
            <a:endParaRPr lang="cs-CZ" sz="2000" b="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3781250-C11A-0F35-2041-A45F99E5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519" y="3776701"/>
            <a:ext cx="3048000" cy="17145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93952C6-EA37-B604-551D-2BD21C8E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793" y="3776701"/>
            <a:ext cx="2695575" cy="16954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BB9641-316A-8292-E442-944720E1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21" y="614170"/>
            <a:ext cx="2747149" cy="1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3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0CF45-29DF-98B6-8C2C-8D36EEA9E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A27CD-0D25-3BD7-1754-E7132221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521379"/>
          </a:xfrm>
        </p:spPr>
        <p:txBody>
          <a:bodyPr/>
          <a:lstStyle/>
          <a:p>
            <a:r>
              <a:rPr lang="cs-CZ" dirty="0"/>
              <a:t>Zadání k seminářům – prezenční forma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006D5A-B4AF-ECF3-1A2A-4D70EBFF2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11677"/>
            <a:ext cx="10942636" cy="516528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1600" b="0" dirty="0"/>
              <a:t>Cíl: 		naučit se vést kolektivní práci na konkrétním tématu v rozsahu 80 minut</a:t>
            </a:r>
          </a:p>
          <a:p>
            <a:pPr>
              <a:spcBef>
                <a:spcPts val="1200"/>
              </a:spcBef>
            </a:pPr>
            <a:r>
              <a:rPr lang="cs-CZ" sz="1600" b="0" dirty="0"/>
              <a:t>Prostředek:	1) vytvořit relevantní zdrojovou základnu k tématu, 2) získat orientaci, která je dostatečná pro 		vedení celého semináře, 3) nastolit dílčí diskusní či přímo kontroverzní témata, 4) motivovat 		studenty k diskusi a spolupráci, 5) kriticky zhodnotit vlastní práci</a:t>
            </a:r>
          </a:p>
          <a:p>
            <a:pPr>
              <a:spcBef>
                <a:spcPts val="1200"/>
              </a:spcBef>
            </a:pPr>
            <a:r>
              <a:rPr lang="cs-CZ" sz="1600" b="0" dirty="0"/>
              <a:t>Povinné části úkolu: 	</a:t>
            </a:r>
          </a:p>
          <a:p>
            <a:pPr marL="885825" lvl="2" indent="-342900">
              <a:spcBef>
                <a:spcPts val="1200"/>
              </a:spcBef>
              <a:buFont typeface="+mj-lt"/>
              <a:buAutoNum type="arabicParenR"/>
            </a:pPr>
            <a:r>
              <a:rPr lang="cs-CZ" sz="1300" b="0" dirty="0"/>
              <a:t>uvést téma do časového a historického rámce, nastínit základní události a vysvětlit, proč je téma relevantní, případně aktuální do současnosti /cca 20-25 minut, ne více/</a:t>
            </a:r>
          </a:p>
          <a:p>
            <a:pPr marL="885825" lvl="2" indent="-342900">
              <a:spcBef>
                <a:spcPts val="1200"/>
              </a:spcBef>
              <a:buFont typeface="+mj-lt"/>
              <a:buAutoNum type="arabicParenR"/>
            </a:pPr>
            <a:r>
              <a:rPr lang="cs-CZ" sz="1300" b="0" dirty="0"/>
              <a:t>prezentovat relevantní zdroje v tištěné i elektronické formě a kriticky je zhodnotit (např. zda nejsou poplatné době, zda jsou objektivní a nestranné, zda pozdější výzkum nedospěl k jiným závěrům apod.) /max. 5 minut/</a:t>
            </a:r>
          </a:p>
          <a:p>
            <a:pPr marL="885825" lvl="2" indent="-342900">
              <a:spcBef>
                <a:spcPts val="1200"/>
              </a:spcBef>
              <a:buFont typeface="+mj-lt"/>
              <a:buAutoNum type="arabicParenR"/>
            </a:pPr>
            <a:r>
              <a:rPr lang="cs-CZ" sz="1300" b="0" dirty="0"/>
              <a:t>zadat kolegům individuální nebo skupinové úkoly v adekvátním rozsahu – mohou mít formu diskusí a argumentací nad kontroverzními tématy, prezentaci odlišných názorů na konkrétní událost či fenomén, prezentaci mediálního pokrytí dané věci v aktuální době apod. /min. 30 minut/</a:t>
            </a:r>
          </a:p>
          <a:p>
            <a:pPr marL="885825" lvl="2" indent="-342900">
              <a:spcBef>
                <a:spcPts val="1200"/>
              </a:spcBef>
              <a:buFont typeface="+mj-lt"/>
              <a:buAutoNum type="arabicParenR"/>
            </a:pPr>
            <a:r>
              <a:rPr lang="cs-CZ" sz="1300" b="0" dirty="0"/>
              <a:t>závěrečné hodnocení semináře /posledních 5 minut/</a:t>
            </a:r>
          </a:p>
          <a:p>
            <a:pPr>
              <a:spcBef>
                <a:spcPts val="1200"/>
              </a:spcBef>
            </a:pPr>
            <a:r>
              <a:rPr lang="cs-CZ" sz="1600" b="0" dirty="0"/>
              <a:t>Fakultativní části: záleží na konkrétním studentovi, zda se pustí do dalších dílčích úkolů, bude kombinovat zadání </a:t>
            </a:r>
          </a:p>
          <a:p>
            <a:pPr>
              <a:spcBef>
                <a:spcPts val="1200"/>
              </a:spcBef>
            </a:pPr>
            <a:r>
              <a:rPr lang="cs-CZ" sz="1600" b="0" dirty="0"/>
              <a:t>Hodnocení:	primárně hodnocen bude student, který si seminář připraví – v rámci semináře získá min. 40 % 		celkového hodnocení předmětu sekundárně hodnoceni budou všichni studenti – každý může 		získat 1-3 body, které budou tvořit 20 % celkového hodnocení předmětu; minimum pro absolvování 		předmětu je 15 bodů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s-CZ" sz="1400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cs-CZ" sz="1400" b="0" dirty="0"/>
          </a:p>
          <a:p>
            <a:pPr marL="26670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23CE62-2692-8921-552C-0E986A7A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E7A758-7F4D-B4CE-9522-31D1A963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04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6BC2-D528-95BF-8EC7-5BEEC10DA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42ED2-769A-4D2F-9E9F-7DE0C2F6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Volby 1990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8BF422-07A7-EFBC-EAF9-7A4AF94D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756AE8-45B3-B132-0A5F-8A0212EA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60</a:t>
            </a:fld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99B9DA3-B786-52B4-8DA1-35621031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5" y="2852299"/>
            <a:ext cx="5453809" cy="35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VÃ½sledek obrÃ¡zku pro volby 1990">
            <a:extLst>
              <a:ext uri="{FF2B5EF4-FFF2-40B4-BE49-F238E27FC236}">
                <a16:creationId xmlns:a16="http://schemas.microsoft.com/office/drawing/2014/main" id="{DDFFD74B-4CA2-4199-F7DF-22A94BFD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57" y="355706"/>
            <a:ext cx="5898999" cy="33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1">
            <a:extLst>
              <a:ext uri="{FF2B5EF4-FFF2-40B4-BE49-F238E27FC236}">
                <a16:creationId xmlns:a16="http://schemas.microsoft.com/office/drawing/2014/main" id="{B8E59F8B-8E29-BCF9-8981-F63592EC3CFB}"/>
              </a:ext>
            </a:extLst>
          </p:cNvPr>
          <p:cNvSpPr txBox="1">
            <a:spLocks/>
          </p:cNvSpPr>
          <p:nvPr/>
        </p:nvSpPr>
        <p:spPr>
          <a:xfrm>
            <a:off x="747357" y="952585"/>
            <a:ext cx="5293600" cy="46385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0" dirty="0">
                <a:solidFill>
                  <a:schemeClr val="tx2"/>
                </a:solidFill>
              </a:rPr>
              <a:t>Česká republika</a:t>
            </a:r>
          </a:p>
          <a:p>
            <a:r>
              <a:rPr lang="cs-CZ" b="0" dirty="0">
                <a:solidFill>
                  <a:schemeClr val="tx2"/>
                </a:solidFill>
              </a:rPr>
              <a:t>triumf OF</a:t>
            </a:r>
          </a:p>
          <a:p>
            <a:r>
              <a:rPr lang="cs-CZ" b="0" dirty="0">
                <a:solidFill>
                  <a:schemeClr val="tx2"/>
                </a:solidFill>
              </a:rPr>
              <a:t>do FS/ČNR dále: KSČ, KDU, HSD-SMS</a:t>
            </a:r>
          </a:p>
          <a:p>
            <a:r>
              <a:rPr lang="cs-CZ" b="0" dirty="0">
                <a:solidFill>
                  <a:schemeClr val="tx2"/>
                </a:solidFill>
              </a:rPr>
              <a:t>mimo: ČSSD, SZV, SZ, ČSS… </a:t>
            </a:r>
          </a:p>
        </p:txBody>
      </p:sp>
      <p:sp>
        <p:nvSpPr>
          <p:cNvPr id="9" name="Zástupný symbol pro obsah 1">
            <a:extLst>
              <a:ext uri="{FF2B5EF4-FFF2-40B4-BE49-F238E27FC236}">
                <a16:creationId xmlns:a16="http://schemas.microsoft.com/office/drawing/2014/main" id="{2984F901-BA65-768A-5D4A-0521993D4B0F}"/>
              </a:ext>
            </a:extLst>
          </p:cNvPr>
          <p:cNvSpPr txBox="1">
            <a:spLocks/>
          </p:cNvSpPr>
          <p:nvPr/>
        </p:nvSpPr>
        <p:spPr>
          <a:xfrm>
            <a:off x="7058168" y="3735421"/>
            <a:ext cx="4790121" cy="2424518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>
            <a:lvl1pPr marL="342827" indent="-342827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2" indent="-285689" algn="l" defTabSz="9142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7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0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63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Slovensko</a:t>
            </a:r>
          </a:p>
          <a:p>
            <a:r>
              <a:rPr lang="cs-CZ" sz="2400" dirty="0">
                <a:solidFill>
                  <a:schemeClr val="tx2"/>
                </a:solidFill>
              </a:rPr>
              <a:t>vítězství VPN, ale podstatně méně přesvědčivé</a:t>
            </a:r>
          </a:p>
          <a:p>
            <a:r>
              <a:rPr lang="cs-CZ" sz="2400" dirty="0">
                <a:solidFill>
                  <a:schemeClr val="tx2"/>
                </a:solidFill>
              </a:rPr>
              <a:t>dále: KDH, KSČ, SNS, Spolužití, do SNR i DS a SZ</a:t>
            </a:r>
          </a:p>
        </p:txBody>
      </p:sp>
    </p:spTree>
    <p:extLst>
      <p:ext uri="{BB962C8B-B14F-4D97-AF65-F5344CB8AC3E}">
        <p14:creationId xmlns:p14="http://schemas.microsoft.com/office/powerpoint/2010/main" val="4220890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D2AF-6B9A-6640-1C32-321517834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C91B1-AC08-5173-B080-2C2F46D2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Fáze přechodu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0EE94E-2CA3-6707-BA4A-66CBB1C3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</a:rPr>
              <a:t>Liberalizace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</a:rPr>
              <a:t>Demokratizace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</a:rPr>
              <a:t>Konsolidace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E765CC-582B-6B0B-FEB9-1DA9E554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203263-6353-AAB0-7C1D-F6EC1923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73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F14B1-D609-378F-B2DE-DE4C460D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D454D-A030-E92B-1C1D-1F394E6C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pl-PL" dirty="0"/>
              <a:t>Fáze konsolidace 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AFB2E-A462-2D56-9403-B546F8EC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2145"/>
            <a:ext cx="11132495" cy="4824818"/>
          </a:xfrm>
        </p:spPr>
        <p:txBody>
          <a:bodyPr>
            <a:noAutofit/>
          </a:bodyPr>
          <a:lstStyle/>
          <a:p>
            <a:pPr marL="622300" indent="-622300"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Zvýšení akceptace pravidel, </a:t>
            </a:r>
          </a:p>
          <a:p>
            <a:pPr marL="622300" indent="-622300"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Institucionalizace postupů</a:t>
            </a:r>
          </a:p>
          <a:p>
            <a:pPr marL="622300" indent="-622300"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Upevnění institucionálních struktur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endParaRPr lang="cs-CZ" sz="2400" b="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Klaus von </a:t>
            </a:r>
            <a:r>
              <a:rPr lang="cs-CZ" sz="2400" b="0" dirty="0" err="1">
                <a:solidFill>
                  <a:schemeClr val="tx2"/>
                </a:solidFill>
              </a:rPr>
              <a:t>Beyme</a:t>
            </a:r>
            <a:r>
              <a:rPr lang="cs-CZ" sz="2400" b="0" dirty="0">
                <a:solidFill>
                  <a:schemeClr val="tx2"/>
                </a:solidFill>
              </a:rPr>
              <a:t> (1996): „Konsolidaci je možno považovat za ukončenou tehdy, jestliže všechny relevantní skupiny akceptují pravidla hry.“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21D2F0-AC61-F72D-86A6-8481CA9E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3C461B-7C44-428B-D533-4A673E17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7019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3C37F-43D7-074C-1DE6-8F2F8E9E0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84160-93F4-7318-5920-9DE26EC33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Faktory ovlivňující proces konsolidace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69A14F-D9D8-308E-17B6-37FD4FB8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Hospodářský kontext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Mezinárodní souvislosti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Konfliktní linie ve společnosti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Regionální kontext</a:t>
            </a:r>
          </a:p>
        </p:txBody>
      </p:sp>
    </p:spTree>
    <p:extLst>
      <p:ext uri="{BB962C8B-B14F-4D97-AF65-F5344CB8AC3E}">
        <p14:creationId xmlns:p14="http://schemas.microsoft.com/office/powerpoint/2010/main" val="1849623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Úrovně konsolidace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Konstituční k. 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K. systémů zájmových skupin a pol. stran 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K. poměrů u neformálních, nepřímých aktérů (armáda, podnikatelé…) </a:t>
            </a:r>
          </a:p>
          <a:p>
            <a:pPr marL="534988" indent="-534988">
              <a:spcBef>
                <a:spcPts val="1800"/>
              </a:spcBef>
            </a:pPr>
            <a:r>
              <a:rPr lang="cs-CZ" b="0" dirty="0">
                <a:solidFill>
                  <a:schemeClr val="tx2"/>
                </a:solidFill>
              </a:rPr>
              <a:t>K. občanské společnosti</a:t>
            </a:r>
          </a:p>
        </p:txBody>
      </p:sp>
    </p:spTree>
    <p:extLst>
      <p:ext uri="{BB962C8B-B14F-4D97-AF65-F5344CB8AC3E}">
        <p14:creationId xmlns:p14="http://schemas.microsoft.com/office/powerpoint/2010/main" val="72686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E880D-D95B-0D5F-710C-816E310A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0BB0E-07AC-CF9D-8F1C-0F6A1AF1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2" y="258719"/>
            <a:ext cx="10706099" cy="867861"/>
          </a:xfrm>
        </p:spPr>
        <p:txBody>
          <a:bodyPr>
            <a:normAutofit/>
          </a:bodyPr>
          <a:lstStyle/>
          <a:p>
            <a:r>
              <a:rPr lang="cs-CZ" sz="4000" dirty="0"/>
              <a:t>Konsolidace české demokracie (1998)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8EC3FCB-7DB6-1C17-6505-729879B72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843825"/>
              </p:ext>
            </p:extLst>
          </p:nvPr>
        </p:nvGraphicFramePr>
        <p:xfrm>
          <a:off x="612842" y="1139030"/>
          <a:ext cx="10636386" cy="457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2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553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bg1"/>
                          </a:solidFill>
                        </a:rPr>
                        <a:t>rovina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bg1"/>
                          </a:solidFill>
                        </a:rPr>
                        <a:t>stav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523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konstituční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ano, s výjimkou některých souvisejících bodů (</a:t>
                      </a:r>
                      <a:r>
                        <a:rPr lang="cs-CZ" sz="2100" dirty="0" err="1">
                          <a:solidFill>
                            <a:schemeClr val="accent1"/>
                          </a:solidFill>
                        </a:rPr>
                        <a:t>zj</a:t>
                      </a:r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. volební systém, některá ústavní pravidla – prezident/vláda aj.)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523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přímí aktéři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spíše ano, zejména politické strany (</a:t>
                      </a:r>
                      <a:r>
                        <a:rPr lang="cs-CZ" sz="2100" dirty="0" err="1">
                          <a:solidFill>
                            <a:schemeClr val="accent1"/>
                          </a:solidFill>
                        </a:rPr>
                        <a:t>výj</a:t>
                      </a:r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. KSČM), u zájmových skupin existuje několik zásadních problémů 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523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nepřímí aktéři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napůl, obtížná měřitelnost (např. výzkumy signalizují zvyšující se důvěru armádě)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817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občanská společnost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trvá nejdéle, zdaleka není ukončena, výzkumy potvrzují vzrůstající pol. participaci občanů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6336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381D6-6ACF-609E-2687-1C8B1DD2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2F904-D782-F763-EB58-D1474CD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2" y="258719"/>
            <a:ext cx="10706099" cy="867861"/>
          </a:xfrm>
        </p:spPr>
        <p:txBody>
          <a:bodyPr>
            <a:normAutofit/>
          </a:bodyPr>
          <a:lstStyle/>
          <a:p>
            <a:r>
              <a:rPr lang="cs-CZ" sz="4000" dirty="0"/>
              <a:t>Konsolidace české demokracie (2025)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C0A1179-2FFB-D51F-F085-52D4FF8A9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373631"/>
              </p:ext>
            </p:extLst>
          </p:nvPr>
        </p:nvGraphicFramePr>
        <p:xfrm>
          <a:off x="612842" y="1139029"/>
          <a:ext cx="10706098" cy="500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532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bg1"/>
                          </a:solidFill>
                        </a:rPr>
                        <a:t>rovina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bg1"/>
                          </a:solidFill>
                        </a:rPr>
                        <a:t>stav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975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konstituční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ano, ale teprve poté, kdy z Hradu odešel Zeman; otázkou je, co bude v dalších letech 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459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přímí aktéři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spíše ano, byť značně posílila uskupení, jež přinejmenším v některých aspektech představují antisystémovou opozici a nepanuje soulad v ZP/BP; naprosto nejistá budoucnost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975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nepřímí aktéři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otázkou je míra oligarchizace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8911"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občanská společnost</a:t>
                      </a:r>
                    </a:p>
                  </a:txBody>
                  <a:tcPr marL="91445" marR="91445" marT="45711" marB="457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dirty="0">
                          <a:solidFill>
                            <a:schemeClr val="accent1"/>
                          </a:solidFill>
                        </a:rPr>
                        <a:t>trvá nejdéle, ještě stále není ukončena, objevují se jak pozitivní efekty, tak i projevy nespokojenosti s celkovým směřováním země se značně destrukčním potenciálem</a:t>
                      </a:r>
                    </a:p>
                  </a:txBody>
                  <a:tcPr marL="91445" marR="91445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395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898F0-E9A9-C7F1-5A48-7CCD76EAD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8BFE4-2BF3-788A-5258-57E1F00DC3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ústava ČR: vznik, vývoj, základní principy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523A98-7833-4126-83D8-7BA587E6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93" y="905655"/>
            <a:ext cx="3438738" cy="32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392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5354-C615-72B0-FFD4-BFF381B2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5FED4-0E5C-9166-1633-FB889F50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sz="4000" dirty="0"/>
              <a:t>Ústavní vývoj 1989-1992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CB81B-F420-509C-4A88-A0F6D2559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86774"/>
            <a:ext cx="10706100" cy="5424120"/>
          </a:xfrm>
        </p:spPr>
        <p:txBody>
          <a:bodyPr>
            <a:noAutofit/>
          </a:bodyPr>
          <a:lstStyle/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listopad 1989 - vypuštění článků o vedoucí úloze KSČ, NF a marxismu-leninismu  základní předpoklad pro politický pluralismus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únor 1990 - zásadní proměna podoby parlamentu: zkrácení volebního období (cesta ke svobodným volbám), zakotvení institutu volného poslaneckého mandátu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červen 1990 - první svobodné parlamentní volby do obou komor FS a obou republikových národních rad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leden 1991 - přijetí Listiny základních práv a svobod (později recipována do právního řádu samostatné ČR)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červenec 1991 - ústavní zákon o referendu jako možná cesta k vyřešení státoprávních sporů / nebylo využito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červen 1992 - druhé parlamentní volby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září 1992 - SNR schvaluje Ústavu SR, která ji prohlásí za svrchovaný a suverénní stát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25.11.1992 - FS přijímá ústavní zákon o zániku čs. federace</a:t>
            </a:r>
          </a:p>
          <a:p>
            <a:pPr marL="534988" indent="-534988">
              <a:spcBef>
                <a:spcPts val="1200"/>
              </a:spcBef>
            </a:pPr>
            <a:r>
              <a:rPr lang="cs-CZ" sz="1800" b="0" dirty="0">
                <a:solidFill>
                  <a:schemeClr val="tx2"/>
                </a:solidFill>
              </a:rPr>
              <a:t>16.12.1992 - ČNR přijímá Ústavu ČR</a:t>
            </a:r>
          </a:p>
        </p:txBody>
      </p:sp>
    </p:spTree>
    <p:extLst>
      <p:ext uri="{BB962C8B-B14F-4D97-AF65-F5344CB8AC3E}">
        <p14:creationId xmlns:p14="http://schemas.microsoft.com/office/powerpoint/2010/main" val="1575159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9520-D5D2-80D1-97AA-63BB0F045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DE4CC-38D1-D1C7-CE98-4DE3FC14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Okolnosti vzniku Ústavy ČR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04419D-D43D-ADB6-DB5D-8B09413F4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86774"/>
            <a:ext cx="8097466" cy="542412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400" b="0" dirty="0">
                <a:solidFill>
                  <a:schemeClr val="tx2"/>
                </a:solidFill>
              </a:rPr>
              <a:t>prof. Jan Filip </a:t>
            </a:r>
          </a:p>
          <a:p>
            <a:pPr marL="534988" indent="-534988"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Ústava nevznikla v důsledků vítězství v revoluci nebo ve válce, ani v důsledku porážky; nebyla ani důvodem demokratizace</a:t>
            </a:r>
          </a:p>
          <a:p>
            <a:pPr marL="534988" indent="-534988"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Vznikla jako pragmatické řešené složité státoprávní a politické situace</a:t>
            </a:r>
          </a:p>
          <a:p>
            <a:pPr marL="534988" indent="-534988"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Nebyla výsledkem tužeb, ani aspirací – a dokonce vznikla v době, kdy se teprve hledala idea české státnosti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DF3733-DD44-A628-9741-FD6E93191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435" y="1106624"/>
            <a:ext cx="1975275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5D22-6DF7-CB7F-806E-E766D0308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2C5ED-46AE-A503-84C6-CC8E8EC6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0" y="247106"/>
            <a:ext cx="10706099" cy="867861"/>
          </a:xfrm>
        </p:spPr>
        <p:txBody>
          <a:bodyPr/>
          <a:lstStyle/>
          <a:p>
            <a:r>
              <a:rPr lang="cs-CZ" dirty="0"/>
              <a:t>Periodizace politických systémů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0C460E-8846-AA45-94FD-4F361A1AD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14967"/>
            <a:ext cx="10706100" cy="5061996"/>
          </a:xfr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1848-1918	PS habsburské monarchie a Předlitavska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1918-1938	PS První republiky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1938-1939	PS Druhé republiky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i="1" dirty="0">
                <a:solidFill>
                  <a:schemeClr val="accent1"/>
                </a:solidFill>
              </a:rPr>
              <a:t>1939-1945	„PS“ Protektorátu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i="1" dirty="0">
                <a:solidFill>
                  <a:schemeClr val="accent1"/>
                </a:solidFill>
              </a:rPr>
              <a:t>1939-1945	„PS“ zahraničního odboje a tzv. prozatímní státní 				zřízení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1945-1948	PS Třetí republiky</a:t>
            </a:r>
          </a:p>
          <a:p>
            <a:pPr eaLnBrk="1" hangingPunct="1">
              <a:lnSpc>
                <a:spcPct val="115000"/>
              </a:lnSpc>
              <a:spcBef>
                <a:spcPct val="250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1948-1989	PS komunistického Československa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1400" b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038089-995B-E912-5DA0-FF1E7F3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Český politický systém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E868DD-299E-5432-33FF-59CA35B9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8658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3D632-0491-BD2B-69E2-1E35CCD1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8FBAEC-9D96-7A52-E518-B7E35209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Proces přijímání ústavy </a:t>
            </a:r>
            <a:r>
              <a:rPr lang="cs-CZ" altLang="cs-CZ" sz="4000" dirty="0" err="1"/>
              <a:t>čr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3AFB95-1F55-8528-E83E-8E0D6C33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8807585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Ustavení dvou komisí: 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chemeClr val="tx2"/>
                </a:solidFill>
              </a:rPr>
              <a:t>Vládní </a:t>
            </a:r>
            <a:r>
              <a:rPr lang="cs-CZ" sz="2400" b="0" dirty="0">
                <a:solidFill>
                  <a:schemeClr val="tx2"/>
                </a:solidFill>
              </a:rPr>
              <a:t>(předseda – V. Klaus, místopředseda – J. Kalvoda, sekretář – C. Svoboda, členové: F. Šedivý, J. Vlach, V. </a:t>
            </a:r>
            <a:r>
              <a:rPr lang="cs-CZ" sz="2400" b="0" dirty="0" err="1">
                <a:solidFill>
                  <a:schemeClr val="tx2"/>
                </a:solidFill>
              </a:rPr>
              <a:t>Cepl</a:t>
            </a:r>
            <a:r>
              <a:rPr lang="cs-CZ" sz="2400" b="0" dirty="0">
                <a:solidFill>
                  <a:schemeClr val="tx2"/>
                </a:solidFill>
              </a:rPr>
              <a:t>, D. Kroupa, V. Benda, V. </a:t>
            </a:r>
            <a:r>
              <a:rPr lang="cs-CZ" sz="2400" b="0" dirty="0" err="1">
                <a:solidFill>
                  <a:schemeClr val="tx2"/>
                </a:solidFill>
              </a:rPr>
              <a:t>Peřich</a:t>
            </a:r>
            <a:r>
              <a:rPr lang="cs-CZ" sz="2400" b="0" dirty="0">
                <a:solidFill>
                  <a:schemeClr val="tx2"/>
                </a:solidFill>
              </a:rPr>
              <a:t>, J. Litomiský, M. Výborný, V. Novotný, M. </a:t>
            </a:r>
            <a:r>
              <a:rPr lang="cs-CZ" sz="2400" b="0" dirty="0" err="1">
                <a:solidFill>
                  <a:schemeClr val="tx2"/>
                </a:solidFill>
              </a:rPr>
              <a:t>Sylla</a:t>
            </a:r>
            <a:r>
              <a:rPr lang="cs-CZ" sz="2400" b="0" dirty="0">
                <a:solidFill>
                  <a:schemeClr val="tx2"/>
                </a:solidFill>
              </a:rPr>
              <a:t>, P. Zářecký, D. Hendrych)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chemeClr val="tx2"/>
                </a:solidFill>
              </a:rPr>
              <a:t>Parlamentní</a:t>
            </a:r>
            <a:r>
              <a:rPr lang="cs-CZ" sz="2400" b="0" dirty="0">
                <a:solidFill>
                  <a:schemeClr val="tx2"/>
                </a:solidFill>
              </a:rPr>
              <a:t> – komise předsednictva ČNR (M. Benda, J. Bílý, P. Hirsch, A. Hrazdíra, I. Janů, H. Marvanová, I. Mašek, J. </a:t>
            </a:r>
            <a:r>
              <a:rPr lang="cs-CZ" sz="2400" b="0" dirty="0" err="1">
                <a:solidFill>
                  <a:schemeClr val="tx2"/>
                </a:solidFill>
              </a:rPr>
              <a:t>Ortman</a:t>
            </a:r>
            <a:r>
              <a:rPr lang="cs-CZ" sz="2400" b="0" dirty="0">
                <a:solidFill>
                  <a:schemeClr val="tx2"/>
                </a:solidFill>
              </a:rPr>
              <a:t>, J. </a:t>
            </a:r>
            <a:r>
              <a:rPr lang="cs-CZ" sz="2400" b="0" dirty="0" err="1">
                <a:solidFill>
                  <a:schemeClr val="tx2"/>
                </a:solidFill>
              </a:rPr>
              <a:t>Payne</a:t>
            </a:r>
            <a:r>
              <a:rPr lang="cs-CZ" sz="2400" b="0" dirty="0">
                <a:solidFill>
                  <a:schemeClr val="tx2"/>
                </a:solidFill>
              </a:rPr>
              <a:t>, A. Röschová, V. Sochor, M. Uhde, J. Vik)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Návrhy politických stran a hnutí – některé ve formě tezí, jiné kompletní: ČSSD, Levý blok, LSU-ČSS, OH, Koruna česká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F59802-AE4F-E3D9-72B2-F1F10216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889" y="1410900"/>
            <a:ext cx="2231329" cy="14875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31E2A4-486D-28D8-52F8-BA472389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468" y="3898834"/>
            <a:ext cx="2268170" cy="12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492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ABE4C-EE35-9A7F-C78D-B94B23ED3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ABEDA-C5BD-60C2-0BA0-4A3B21FA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Proces přijímání ústavy </a:t>
            </a:r>
            <a:r>
              <a:rPr lang="cs-CZ" altLang="cs-CZ" sz="4000" dirty="0" err="1"/>
              <a:t>čr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28D6E-9062-619E-69AA-AE88A9B14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Při projednávání převažovala “většinová” strategie vládní koalice – návrhy opozice byly diskutovány jen s ohledem na nutnost její podpory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Říjen příprava čisté verze Ústavy: první články byly převzaty ze starších návrhů, články o moci zákonodárné psali Miroslav a Jindřiška </a:t>
            </a:r>
            <a:r>
              <a:rPr lang="cs-CZ" sz="2400" b="0" dirty="0" err="1">
                <a:solidFill>
                  <a:schemeClr val="tx2"/>
                </a:solidFill>
              </a:rPr>
              <a:t>Syllovi</a:t>
            </a:r>
            <a:r>
              <a:rPr lang="cs-CZ" sz="2400" b="0" dirty="0">
                <a:solidFill>
                  <a:schemeClr val="tx2"/>
                </a:solidFill>
              </a:rPr>
              <a:t>, články k prezidentovi psal Cyril Svoboda, články o vládě Dušan Hendrych, moc soudní pak František </a:t>
            </a:r>
            <a:r>
              <a:rPr lang="cs-CZ" sz="2400" b="0" dirty="0" err="1">
                <a:solidFill>
                  <a:schemeClr val="tx2"/>
                </a:solidFill>
              </a:rPr>
              <a:t>Zoulík</a:t>
            </a:r>
            <a:r>
              <a:rPr lang="cs-CZ" sz="2400" b="0" dirty="0">
                <a:solidFill>
                  <a:schemeClr val="tx2"/>
                </a:solidFill>
              </a:rPr>
              <a:t>. Hendrych také napsal pasáže týkající se České národní banky a Nejvyššího kontrolního úřadu, územní samosprávu psal Pavel Zářecký.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Následovala závěrečná oponentura tři ústavních právníků – Pavel Peška, Vladimír Klokočka a Pavel </a:t>
            </a:r>
            <a:r>
              <a:rPr lang="cs-CZ" sz="2400" b="0" dirty="0" err="1">
                <a:solidFill>
                  <a:schemeClr val="tx2"/>
                </a:solidFill>
              </a:rPr>
              <a:t>Holländer</a:t>
            </a:r>
            <a:endParaRPr lang="cs-CZ" sz="2400" b="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Článek 9 o podstatných náležitostech demokratického právního státu inspirovaný německým Základním zákonem a navržený Ivanou Janů</a:t>
            </a:r>
          </a:p>
          <a:p>
            <a:pPr marL="0" indent="0">
              <a:spcBef>
                <a:spcPts val="1200"/>
              </a:spcBef>
              <a:buNone/>
            </a:pPr>
            <a:endParaRPr lang="cs-CZ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516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68352-0560-FC8D-5EA8-F93A91A67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15397-809A-0114-2B5F-D09B0E4D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Proces přijímání ústavy </a:t>
            </a:r>
            <a:r>
              <a:rPr lang="cs-CZ" altLang="cs-CZ" sz="4000" dirty="0" err="1"/>
              <a:t>čr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6CA392-25F9-3398-6940-43BFD466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15. 12. 1992 se sešli zástupci vládních stran a uzavřeli písemnou dohodu , v níž sjednali, že nebude přijat žádný pozměňovací návrh předložený v diskusi, ledaže se na tom dohodnou všechny vládní strany. 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16. 12. 1992 proběhlo hlasování – z množství pozměňovacích návrhů byl úspěšný jen návrh poslance Pavla </a:t>
            </a:r>
            <a:r>
              <a:rPr lang="cs-CZ" sz="2400" b="0" dirty="0" err="1">
                <a:solidFill>
                  <a:schemeClr val="tx2"/>
                </a:solidFill>
              </a:rPr>
              <a:t>Hirše</a:t>
            </a:r>
            <a:r>
              <a:rPr lang="cs-CZ" sz="2400" b="0" dirty="0">
                <a:solidFill>
                  <a:schemeClr val="tx2"/>
                </a:solidFill>
              </a:rPr>
              <a:t>, který vrátil do Ústavy poměrný volební systém pro Sněmovnu a většinový pro Senát.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V závěrečném hlasování bylo ze 198 přítomných 172 pro, 16 proti a 10 se zdrželo – proti nebo se zdrželi poslanci zvolení za republikány, LB, moravisty a někteří poslanci za LSU</a:t>
            </a:r>
          </a:p>
        </p:txBody>
      </p:sp>
    </p:spTree>
    <p:extLst>
      <p:ext uri="{BB962C8B-B14F-4D97-AF65-F5344CB8AC3E}">
        <p14:creationId xmlns:p14="http://schemas.microsoft.com/office/powerpoint/2010/main" val="2058262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76F62-73E6-EAA5-245F-684D0FA1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C7484-3AFB-EB50-CACD-EBCD993C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Základní sporné body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45DE99-407F-87B6-048D-E3B731B0A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bikameralismus 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pravomoc PS samu sebe rozpustit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trestní parlamentní řízení proti ministrům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volební systémy do obou komor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3/5 versus nadpoloviční většina pro ústavní zákony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územní samospráva - zemské uspořádání – zemské zákonodárství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spor o přímou demokracii – referenda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Listina základních práv a svobod</a:t>
            </a:r>
          </a:p>
        </p:txBody>
      </p:sp>
    </p:spTree>
    <p:extLst>
      <p:ext uri="{BB962C8B-B14F-4D97-AF65-F5344CB8AC3E}">
        <p14:creationId xmlns:p14="http://schemas.microsoft.com/office/powerpoint/2010/main" val="3143178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BDEE6-8D30-DD89-F909-575FEEDF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8F69DF-337C-CB79-968C-8CD40DE6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Zdroje ústavy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D905B1-211D-E1B6-A53D-9F6EC7A3D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zásadní návaznost na ústavní listinu z roku 1920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málo patrný je i vliv ústavy z roku 1960, resp. její federalizační  novely z roku 1968 – konstrukce Ústavního soudu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španělská ústava – pravidla pro jednání společné schůze obou komor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tzv. malá polská ústava – rozlišení hlasování o návrzích zákonů , které Senát zamítl nebo vrátil s pozměňovacími návrhy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Francie a USA – parciální obnova Senátu po 1/3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Německo a Polsko – vztah komor v ZD procesu</a:t>
            </a:r>
          </a:p>
        </p:txBody>
      </p:sp>
    </p:spTree>
    <p:extLst>
      <p:ext uri="{BB962C8B-B14F-4D97-AF65-F5344CB8AC3E}">
        <p14:creationId xmlns:p14="http://schemas.microsoft.com/office/powerpoint/2010/main" val="1580651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A87D1-B4F7-7202-B723-7544735E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DA24E-5A80-4951-DCC3-69F3231D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pt-BR" altLang="cs-CZ" sz="4000" dirty="0"/>
              <a:t>Základní ústavní a politické principy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D8A87B-C88F-B7DA-D9F2-6704BA69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svrchovanost lidu a reprezentativní demokracie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dělba moci - parlamentarismus – klasického republikánského typu s prvky racionalizace; dualismus jednotlivých složek moci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jednotný (unitární) stát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právní stát (vláda práva); ústavnost - silná pozice Ústavního soudu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lidská práva – Listina 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většinový princip a ochrana menšin 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volná soutěž politických stran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odmítnutí násilí jako prostředku politiky</a:t>
            </a:r>
          </a:p>
          <a:p>
            <a:pPr>
              <a:spcBef>
                <a:spcPts val="1200"/>
              </a:spcBef>
            </a:pPr>
            <a:r>
              <a:rPr lang="cs-CZ" sz="2400" b="0" dirty="0">
                <a:solidFill>
                  <a:schemeClr val="tx2"/>
                </a:solidFill>
              </a:rPr>
              <a:t>územní a profesní samospráva</a:t>
            </a:r>
          </a:p>
        </p:txBody>
      </p:sp>
    </p:spTree>
    <p:extLst>
      <p:ext uri="{BB962C8B-B14F-4D97-AF65-F5344CB8AC3E}">
        <p14:creationId xmlns:p14="http://schemas.microsoft.com/office/powerpoint/2010/main" val="29518153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274257" cy="685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322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1B6F-C74C-706E-1A1F-B8DF2EF4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D5F58-6CA0-B204-E4A9-BB2636D1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pt-BR" altLang="cs-CZ" sz="4000" dirty="0"/>
              <a:t>ústavní </a:t>
            </a:r>
            <a:r>
              <a:rPr lang="cs-CZ" altLang="cs-CZ" sz="4000" dirty="0"/>
              <a:t>vývoj do roku 2024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66C4FF-EBD3-EB4B-423B-A189A9DD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982494"/>
            <a:ext cx="10830939" cy="56284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1993 - vznik České republiky - Ústava se stává základním zákonem a v ní zakotvené instituce, jsou-li ustaveny, přebírají své funkce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září 1995 - zákon o volbách do Parlamentu ČR - cesta k naplnění Senátu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1996 - volby do PS a Senátu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1997 - ústavní zákon o zřízení VÚSC (krajů) - naplněn v roce 2000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1998 - zákon o zkrácení volebního období do PS coby řešení vládní krize z konce roku 1997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1998-2002 - pokusy o zásadnější reformy ústavy a volebního systému končí nezdarem - výsledkem je stávající podoba volebního systému do PS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2002 - ústavní zákon o referendu v otázce přistoupení ČR k EU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2003 - naplnění Nejvyššího správního soudu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2009 – Ústavní soud „ruší“ předčasné volby</a:t>
            </a:r>
          </a:p>
          <a:p>
            <a:pPr>
              <a:spcBef>
                <a:spcPts val="1200"/>
              </a:spcBef>
            </a:pPr>
            <a:r>
              <a:rPr lang="cs-CZ" sz="2100" b="0" dirty="0">
                <a:solidFill>
                  <a:schemeClr val="tx2"/>
                </a:solidFill>
              </a:rPr>
              <a:t>2012 – změna způsobu volby prezidenta republiky</a:t>
            </a:r>
          </a:p>
        </p:txBody>
      </p:sp>
    </p:spTree>
    <p:extLst>
      <p:ext uri="{BB962C8B-B14F-4D97-AF65-F5344CB8AC3E}">
        <p14:creationId xmlns:p14="http://schemas.microsoft.com/office/powerpoint/2010/main" val="4161718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898F0-E9A9-C7F1-5A48-7CCD76EAD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8BFE4-2BF3-788A-5258-57E1F00DC3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Český parlamentarismus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5539FD-CF47-45F0-BC12-34ED5C5C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229" y="875242"/>
            <a:ext cx="3967692" cy="39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639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A87D1-B4F7-7202-B723-7544735E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DA24E-5A80-4951-DCC3-69F3231D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pt-BR" altLang="cs-CZ" sz="4000" dirty="0"/>
              <a:t>Základní </a:t>
            </a:r>
            <a:r>
              <a:rPr lang="cs-CZ" altLang="cs-CZ" sz="4000" dirty="0"/>
              <a:t>charakteristika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D8A87B-C88F-B7DA-D9F2-6704BA69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Vladimír Klokočka a/versus Giovanni </a:t>
            </a:r>
            <a:r>
              <a:rPr lang="cs-CZ" sz="2400" b="0" dirty="0" err="1">
                <a:solidFill>
                  <a:schemeClr val="tx2"/>
                </a:solidFill>
              </a:rPr>
              <a:t>Sartori</a:t>
            </a:r>
            <a:endParaRPr lang="cs-CZ" sz="2400" b="0" dirty="0">
              <a:solidFill>
                <a:schemeClr val="tx2"/>
              </a:solidFill>
            </a:endParaRPr>
          </a:p>
          <a:p>
            <a:pPr lvl="1">
              <a:spcBef>
                <a:spcPts val="1800"/>
              </a:spcBef>
            </a:pPr>
            <a:r>
              <a:rPr lang="cs-CZ" sz="2200" b="0" dirty="0">
                <a:solidFill>
                  <a:schemeClr val="tx2"/>
                </a:solidFill>
              </a:rPr>
              <a:t>klasický republikánský parlamentarismus s některými drobnými racionalizačními opatřeními a nově též prezidiálními rysy </a:t>
            </a:r>
          </a:p>
          <a:p>
            <a:pPr lvl="1">
              <a:spcBef>
                <a:spcPts val="1800"/>
              </a:spcBef>
            </a:pPr>
            <a:r>
              <a:rPr lang="cs-CZ" sz="2200" b="0" dirty="0">
                <a:solidFill>
                  <a:schemeClr val="tx2"/>
                </a:solidFill>
              </a:rPr>
              <a:t>parlamentarismus s převahou parlamentu 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Bikameralismus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Pozitivní parlamentarismus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Parlament pracovního typu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Parlamentarismus spojený s multipartismem polarizovaného typu a bez dominantní politické strany</a:t>
            </a:r>
          </a:p>
        </p:txBody>
      </p:sp>
    </p:spTree>
    <p:extLst>
      <p:ext uri="{BB962C8B-B14F-4D97-AF65-F5344CB8AC3E}">
        <p14:creationId xmlns:p14="http://schemas.microsoft.com/office/powerpoint/2010/main" val="252807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2B3F6-DDB8-AE22-9B71-F4A9F06E11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Politický systém rakouské monarchie a </a:t>
            </a:r>
            <a:r>
              <a:rPr lang="cs-CZ" dirty="0" err="1"/>
              <a:t>předlitavska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2B05C8-D390-FD26-B8C7-BF385DA7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278" y="233464"/>
            <a:ext cx="4323998" cy="53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066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A87D1-B4F7-7202-B723-7544735E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DA24E-5A80-4951-DCC3-69F3231D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7106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Český bikameralismus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D8A87B-C88F-B7DA-D9F2-6704BA69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186774"/>
            <a:ext cx="10830939" cy="542412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Dvoukomorový parlament – návaznost na tradici Rakousko-Uherska a I. republiky s významnými odlišnostmi: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200" b="0" dirty="0">
                <a:solidFill>
                  <a:schemeClr val="tx2"/>
                </a:solidFill>
              </a:rPr>
              <a:t>Odlišné role a funkce obou komor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200" b="0" dirty="0">
                <a:solidFill>
                  <a:schemeClr val="tx2"/>
                </a:solidFill>
              </a:rPr>
              <a:t>Odlišná délka mandátu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cs-CZ" sz="2200" b="0" dirty="0">
                <a:solidFill>
                  <a:schemeClr val="tx2"/>
                </a:solidFill>
              </a:rPr>
              <a:t>Odlišné volební systémy</a:t>
            </a:r>
          </a:p>
          <a:p>
            <a:pPr>
              <a:spcBef>
                <a:spcPts val="1800"/>
              </a:spcBef>
            </a:pPr>
            <a:r>
              <a:rPr lang="cs-CZ" sz="2400" b="0" dirty="0">
                <a:solidFill>
                  <a:schemeClr val="tx2"/>
                </a:solidFill>
              </a:rPr>
              <a:t>Jednání obou komor se řídí vlastními jednacími řády</a:t>
            </a:r>
          </a:p>
        </p:txBody>
      </p:sp>
    </p:spTree>
    <p:extLst>
      <p:ext uri="{BB962C8B-B14F-4D97-AF65-F5344CB8AC3E}">
        <p14:creationId xmlns:p14="http://schemas.microsoft.com/office/powerpoint/2010/main" val="5747760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Základní funkce Parlamentu ČR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5000"/>
              </a:lnSpc>
              <a:spcBef>
                <a:spcPct val="35000"/>
              </a:spcBef>
            </a:pPr>
            <a:r>
              <a:rPr lang="cs-CZ" altLang="cs-CZ" sz="2800" u="sng" dirty="0">
                <a:solidFill>
                  <a:schemeClr val="tx2"/>
                </a:solidFill>
              </a:rPr>
              <a:t>Kontrolní</a:t>
            </a:r>
          </a:p>
          <a:p>
            <a:pPr eaLnBrk="1" hangingPunct="1">
              <a:lnSpc>
                <a:spcPct val="125000"/>
              </a:lnSpc>
              <a:spcBef>
                <a:spcPct val="35000"/>
              </a:spcBef>
            </a:pPr>
            <a:r>
              <a:rPr lang="cs-CZ" altLang="cs-CZ" sz="2800" b="0" dirty="0">
                <a:solidFill>
                  <a:schemeClr val="tx2"/>
                </a:solidFill>
              </a:rPr>
              <a:t>Reprezentační </a:t>
            </a:r>
          </a:p>
          <a:p>
            <a:pPr eaLnBrk="1" hangingPunct="1">
              <a:lnSpc>
                <a:spcPct val="125000"/>
              </a:lnSpc>
              <a:spcBef>
                <a:spcPct val="35000"/>
              </a:spcBef>
            </a:pPr>
            <a:r>
              <a:rPr lang="cs-CZ" altLang="cs-CZ" sz="2800" b="0" dirty="0">
                <a:solidFill>
                  <a:schemeClr val="tx2"/>
                </a:solidFill>
              </a:rPr>
              <a:t>Legislativní</a:t>
            </a:r>
          </a:p>
          <a:p>
            <a:pPr eaLnBrk="1" hangingPunct="1">
              <a:lnSpc>
                <a:spcPct val="125000"/>
              </a:lnSpc>
              <a:spcBef>
                <a:spcPct val="35000"/>
              </a:spcBef>
            </a:pPr>
            <a:r>
              <a:rPr lang="cs-CZ" altLang="cs-CZ" sz="2800" b="0" dirty="0">
                <a:solidFill>
                  <a:schemeClr val="tx2"/>
                </a:solidFill>
              </a:rPr>
              <a:t>Kreační</a:t>
            </a:r>
          </a:p>
          <a:p>
            <a:pPr eaLnBrk="1" hangingPunct="1">
              <a:buFont typeface="Arial" charset="0"/>
              <a:buNone/>
            </a:pPr>
            <a:endParaRPr lang="cs-CZ" altLang="cs-CZ" b="0" dirty="0"/>
          </a:p>
          <a:p>
            <a:pPr eaLnBrk="1" hangingPunct="1">
              <a:buFont typeface="Arial" charset="0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10104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Reprezentační role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199" y="1585411"/>
            <a:ext cx="10346267" cy="454075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cs-CZ" altLang="cs-CZ" sz="2800" b="0" dirty="0">
                <a:solidFill>
                  <a:schemeClr val="tx2"/>
                </a:solidFill>
              </a:rPr>
              <a:t>Vychází z absolutně převažujícího reprezentativního charakteru českého  ústavního a politického systému</a:t>
            </a:r>
          </a:p>
          <a:p>
            <a:pPr>
              <a:spcBef>
                <a:spcPts val="2400"/>
              </a:spcBef>
            </a:pPr>
            <a:r>
              <a:rPr lang="cs-CZ" altLang="cs-CZ" sz="2800" b="0" dirty="0">
                <a:solidFill>
                  <a:schemeClr val="tx2"/>
                </a:solidFill>
              </a:rPr>
              <a:t>Obě komory reprezentují všechny voliče – reprezentace je odlišná jen v důsledku rozdílných volebních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42531619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dirty="0"/>
              <a:t>Kreační pravomoci PČR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01789"/>
            <a:ext cx="10706098" cy="4772025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Arial" charset="0"/>
              <a:buNone/>
            </a:pPr>
            <a:r>
              <a:rPr lang="cs-CZ" altLang="cs-CZ" sz="2100" b="0" dirty="0">
                <a:solidFill>
                  <a:schemeClr val="tx2"/>
                </a:solidFill>
              </a:rPr>
              <a:t>Z ústavy:</a:t>
            </a:r>
          </a:p>
          <a:p>
            <a:pPr lvl="1">
              <a:spcBef>
                <a:spcPts val="1800"/>
              </a:spcBef>
            </a:pPr>
            <a:r>
              <a:rPr lang="cs-CZ" altLang="cs-CZ" sz="2100" dirty="0"/>
              <a:t>PS - návrh na jmenování prezidenta a viceprezidenta NKÚ prezidentovi republiky</a:t>
            </a:r>
          </a:p>
          <a:p>
            <a:pPr lvl="1">
              <a:spcBef>
                <a:spcPts val="1800"/>
              </a:spcBef>
            </a:pPr>
            <a:r>
              <a:rPr lang="cs-CZ" altLang="cs-CZ" sz="2100" dirty="0"/>
              <a:t>Senát - souhlas se jmenováním soudců ÚS</a:t>
            </a:r>
          </a:p>
          <a:p>
            <a:pPr lvl="1">
              <a:spcBef>
                <a:spcPts val="1800"/>
              </a:spcBef>
              <a:buFont typeface="Arial" charset="0"/>
              <a:buNone/>
            </a:pPr>
            <a:r>
              <a:rPr lang="cs-CZ" altLang="cs-CZ" sz="2100" dirty="0"/>
              <a:t>Dále:</a:t>
            </a:r>
          </a:p>
          <a:p>
            <a:pPr lvl="2">
              <a:spcBef>
                <a:spcPts val="1800"/>
              </a:spcBef>
            </a:pPr>
            <a:r>
              <a:rPr lang="cs-CZ" altLang="cs-CZ" sz="2100" dirty="0"/>
              <a:t>veřejný ochránce práv a jeho zástupce - volí PS z návrhů prezidenta a Senátu</a:t>
            </a:r>
          </a:p>
          <a:p>
            <a:pPr lvl="2">
              <a:spcBef>
                <a:spcPts val="1800"/>
              </a:spcBef>
            </a:pPr>
            <a:r>
              <a:rPr lang="cs-CZ" altLang="cs-CZ" sz="2100" dirty="0"/>
              <a:t>mediální rady</a:t>
            </a:r>
          </a:p>
          <a:p>
            <a:pPr lvl="2">
              <a:spcBef>
                <a:spcPts val="1800"/>
              </a:spcBef>
            </a:pPr>
            <a:r>
              <a:rPr lang="cs-CZ" altLang="cs-CZ" sz="2100" dirty="0"/>
              <a:t>Pozemkový fond, členové NKÚ, Úřad na ochranu osobních údajů...</a:t>
            </a:r>
          </a:p>
        </p:txBody>
      </p:sp>
    </p:spTree>
    <p:extLst>
      <p:ext uri="{BB962C8B-B14F-4D97-AF65-F5344CB8AC3E}">
        <p14:creationId xmlns:p14="http://schemas.microsoft.com/office/powerpoint/2010/main" val="554775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dirty="0"/>
              <a:t>Kontrolní funkce PČR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599" y="1837267"/>
            <a:ext cx="10473267" cy="4288896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altLang="cs-CZ" sz="2100" b="0" dirty="0">
                <a:solidFill>
                  <a:schemeClr val="tx2"/>
                </a:solidFill>
              </a:rPr>
              <a:t>Klíčová je kontrolní funkce vůči složkám výkonné moci - zejména vládě, částečně i prezidentovi republiky</a:t>
            </a:r>
          </a:p>
          <a:p>
            <a:pPr marL="990600" lvl="1" indent="-455613">
              <a:spcBef>
                <a:spcPts val="1200"/>
              </a:spcBef>
              <a:buFont typeface="Wingdings" pitchFamily="2" charset="2"/>
              <a:buChar char="è"/>
            </a:pPr>
            <a:r>
              <a:rPr lang="cs-CZ" altLang="cs-CZ" sz="2100" dirty="0"/>
              <a:t>Poslanecká sněmovna - vláda ČR; zpravodajské služby</a:t>
            </a:r>
          </a:p>
          <a:p>
            <a:pPr marL="990600" lvl="1" indent="-455613">
              <a:spcBef>
                <a:spcPts val="1200"/>
              </a:spcBef>
              <a:buFont typeface="Wingdings" pitchFamily="2" charset="2"/>
              <a:buChar char="è"/>
            </a:pPr>
            <a:r>
              <a:rPr lang="cs-CZ" altLang="cs-CZ" sz="2100" dirty="0"/>
              <a:t>Senát - prezident republiky</a:t>
            </a:r>
          </a:p>
          <a:p>
            <a:pPr marL="990600" lvl="1" indent="-455613">
              <a:spcBef>
                <a:spcPts val="1200"/>
              </a:spcBef>
              <a:buFont typeface="Wingdings" pitchFamily="2" charset="2"/>
              <a:buChar char="è"/>
            </a:pPr>
            <a:r>
              <a:rPr lang="cs-CZ" altLang="cs-CZ" sz="2100" dirty="0"/>
              <a:t>obě komory - pravomoci v oblasti bezpečnosti státu</a:t>
            </a:r>
          </a:p>
          <a:p>
            <a:pPr marL="0" indent="0">
              <a:buNone/>
            </a:pPr>
            <a:endParaRPr lang="cs-CZ" altLang="cs-CZ" sz="2100" b="0" dirty="0"/>
          </a:p>
        </p:txBody>
      </p:sp>
    </p:spTree>
    <p:extLst>
      <p:ext uri="{BB962C8B-B14F-4D97-AF65-F5344CB8AC3E}">
        <p14:creationId xmlns:p14="http://schemas.microsoft.com/office/powerpoint/2010/main" val="20045802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/>
              <a:t>Poslanecká sněmovna a vláda ČR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2400" b="0" dirty="0">
                <a:solidFill>
                  <a:schemeClr val="tx2"/>
                </a:solidFill>
              </a:rPr>
              <a:t>Vláda je odpovědna Poslanecké sněmovně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odpovědnost se projevuje zejména v hlasování o důvěře / nedůvěře (vyšší kvorum - projev racionalizovaného parlamentarismu)</a:t>
            </a:r>
          </a:p>
          <a:p>
            <a:pPr marL="1443038" lvl="2" indent="-528638">
              <a:spcBef>
                <a:spcPts val="1200"/>
              </a:spcBef>
              <a:buFont typeface="Wingdings" pitchFamily="2" charset="2"/>
              <a:buChar char="v"/>
            </a:pPr>
            <a:r>
              <a:rPr lang="cs-CZ" altLang="cs-CZ" sz="2400" dirty="0"/>
              <a:t>jednání o důvěře probíhá do 30 dnů od jmenování vlády, a to vždy</a:t>
            </a:r>
          </a:p>
          <a:p>
            <a:pPr marL="1443038" lvl="2" indent="-528638">
              <a:spcBef>
                <a:spcPts val="1200"/>
              </a:spcBef>
              <a:buFont typeface="Wingdings" pitchFamily="2" charset="2"/>
              <a:buChar char="v"/>
            </a:pPr>
            <a:r>
              <a:rPr lang="cs-CZ" altLang="cs-CZ" sz="2400" dirty="0"/>
              <a:t>vláda může také sama požádat o vyslovení důvěry, a to buď samostatně nebo v souvislosti s návrhem zákona</a:t>
            </a:r>
          </a:p>
          <a:p>
            <a:pPr marL="1443038" lvl="2" indent="-528638">
              <a:spcBef>
                <a:spcPts val="1200"/>
              </a:spcBef>
              <a:buFont typeface="Wingdings" pitchFamily="2" charset="2"/>
              <a:buChar char="v"/>
            </a:pPr>
            <a:r>
              <a:rPr lang="cs-CZ" altLang="cs-CZ" sz="2400" dirty="0"/>
              <a:t>návrh na vyslovení nedůvěry může podat nejméně 50 poslanců</a:t>
            </a:r>
          </a:p>
        </p:txBody>
      </p:sp>
    </p:spTree>
    <p:extLst>
      <p:ext uri="{BB962C8B-B14F-4D97-AF65-F5344CB8AC3E}">
        <p14:creationId xmlns:p14="http://schemas.microsoft.com/office/powerpoint/2010/main" val="1514480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dirty="0"/>
              <a:t>Kontrolní mechanismy PS vůči vládě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699" y="1657350"/>
            <a:ext cx="10909301" cy="45974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vyjádření důvěry / nedůvěry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doporučení PS vládě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schvalování státního rozpočtu - klíčové politikum - může podat jen vláda, a to nejpozději 3 měsíce před začátkem rozpočtového roku - zvláštní procedura trojího čtení (viz příště)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schvalování státního závěrečného účtu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interpelace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právo požadovat informace a vysvětlení od členů vlády a vedoucích správních úřadů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účast ministrů či jejich náměstků na zasedání výborů PS (platí i pro Senát)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vyšetřovací komise PS</a:t>
            </a:r>
          </a:p>
        </p:txBody>
      </p:sp>
    </p:spTree>
    <p:extLst>
      <p:ext uri="{BB962C8B-B14F-4D97-AF65-F5344CB8AC3E}">
        <p14:creationId xmlns:p14="http://schemas.microsoft.com/office/powerpoint/2010/main" val="3392261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dirty="0"/>
              <a:t>Parlament ČR a prezident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prezident je neodpovědný, nikoli však absolutně </a:t>
            </a:r>
          </a:p>
          <a:p>
            <a:pPr lvl="1"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výjimkou je možnost stíhat prezidenta pro velezradu, a to před ÚS na základě žaloby Senátu (čl. 65 Ústavy - 3/5 většina) a se souhlasem PS (taktéž 3/5 většina)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obě komory se mohou navíc usnést, že prezident nemůže ze závažných důvodů vykonávat svůj úřad; jeho pravomoci jsou pak převedeny na předsedu vlády a předsedu PS, příp. Senátu</a:t>
            </a:r>
          </a:p>
        </p:txBody>
      </p:sp>
    </p:spTree>
    <p:extLst>
      <p:ext uri="{BB962C8B-B14F-4D97-AF65-F5344CB8AC3E}">
        <p14:creationId xmlns:p14="http://schemas.microsoft.com/office/powerpoint/2010/main" val="22105969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" y="338668"/>
            <a:ext cx="10706099" cy="1246744"/>
          </a:xfrm>
        </p:spPr>
        <p:txBody>
          <a:bodyPr>
            <a:normAutofit/>
          </a:bodyPr>
          <a:lstStyle/>
          <a:p>
            <a:r>
              <a:rPr lang="cs-CZ" altLang="cs-CZ" sz="4400" dirty="0"/>
              <a:t>Pravomoci PČR v oblasti </a:t>
            </a:r>
            <a:br>
              <a:rPr lang="cs-CZ" altLang="cs-CZ" sz="4400" dirty="0"/>
            </a:br>
            <a:r>
              <a:rPr lang="cs-CZ" altLang="cs-CZ" sz="4400" dirty="0"/>
              <a:t>bezpečnosti státu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obě komory mají rovnocenné postavení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vyhlášení válečného stavu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souhlas s vysláním či pobytem ozbrojených sil jiných států na území ČR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souhlas s účastí ČR v obranných systémech mezinárodní organizace, jíž je ČR členem</a:t>
            </a: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souhlas s vysláním ozbrojených sil ČR mimo území státu</a:t>
            </a:r>
          </a:p>
          <a:p>
            <a:pPr>
              <a:spcBef>
                <a:spcPts val="1800"/>
              </a:spcBef>
            </a:pPr>
            <a:endParaRPr lang="cs-CZ" altLang="cs-CZ" sz="2400" b="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PS také kontroluje zpravodajské služby (BIS, VOZ, NBÚ)</a:t>
            </a:r>
          </a:p>
        </p:txBody>
      </p:sp>
    </p:spTree>
    <p:extLst>
      <p:ext uri="{BB962C8B-B14F-4D97-AF65-F5344CB8AC3E}">
        <p14:creationId xmlns:p14="http://schemas.microsoft.com/office/powerpoint/2010/main" val="2065655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" y="338668"/>
            <a:ext cx="10706099" cy="1246744"/>
          </a:xfrm>
        </p:spPr>
        <p:txBody>
          <a:bodyPr>
            <a:normAutofit/>
          </a:bodyPr>
          <a:lstStyle/>
          <a:p>
            <a:r>
              <a:rPr lang="cs-CZ" altLang="cs-CZ" sz="4400" dirty="0"/>
              <a:t>Postavení prezidenta republiky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7DA4E5-B58D-4C39-9D6F-5B53DAAD100E}"/>
              </a:ext>
            </a:extLst>
          </p:cNvPr>
          <p:cNvSpPr txBox="1">
            <a:spLocks noChangeArrowheads="1"/>
          </p:cNvSpPr>
          <p:nvPr/>
        </p:nvSpPr>
        <p:spPr>
          <a:xfrm>
            <a:off x="647697" y="1086902"/>
            <a:ext cx="10621435" cy="1366837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>
              <a:spcBef>
                <a:spcPts val="600"/>
              </a:spcBef>
              <a:defRPr/>
            </a:pPr>
            <a:r>
              <a:rPr lang="cs-CZ" sz="2400" b="0" dirty="0">
                <a:solidFill>
                  <a:schemeClr val="tx2"/>
                </a:solidFill>
              </a:rPr>
              <a:t>Volen přímo na 5 let (max. 2 x za sebou)</a:t>
            </a:r>
          </a:p>
          <a:p>
            <a:pPr marL="324000">
              <a:spcBef>
                <a:spcPts val="600"/>
              </a:spcBef>
              <a:defRPr/>
            </a:pPr>
            <a:r>
              <a:rPr lang="cs-CZ" sz="2400" b="0" dirty="0">
                <a:solidFill>
                  <a:schemeClr val="tx2"/>
                </a:solidFill>
              </a:rPr>
              <a:t>Hlava státu, z výkonu funkce není odpovědný, neodvolatelný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0669582D-EBD5-4555-A887-868E90D56F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450298"/>
              </p:ext>
            </p:extLst>
          </p:nvPr>
        </p:nvGraphicFramePr>
        <p:xfrm>
          <a:off x="685800" y="2006600"/>
          <a:ext cx="11023600" cy="4140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1933">
                  <a:extLst>
                    <a:ext uri="{9D8B030D-6E8A-4147-A177-3AD203B41FA5}">
                      <a16:colId xmlns:a16="http://schemas.microsoft.com/office/drawing/2014/main" val="2109705990"/>
                    </a:ext>
                  </a:extLst>
                </a:gridCol>
                <a:gridCol w="5291667">
                  <a:extLst>
                    <a:ext uri="{9D8B030D-6E8A-4147-A177-3AD203B41FA5}">
                      <a16:colId xmlns:a16="http://schemas.microsoft.com/office/drawing/2014/main" val="259972331"/>
                    </a:ext>
                  </a:extLst>
                </a:gridCol>
              </a:tblGrid>
              <a:tr h="371664">
                <a:tc>
                  <a:txBody>
                    <a:bodyPr/>
                    <a:lstStyle/>
                    <a:p>
                      <a:r>
                        <a:rPr lang="cs-CZ" dirty="0"/>
                        <a:t>Bez kontrasignace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 kontrasignací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11235"/>
                  </a:ext>
                </a:extLst>
              </a:tr>
              <a:tr h="424203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Jmenuje a odvolává premiéra a na jeho návrh členy vlády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Sjednává a ratifikuje mezinárodní smlouvy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67963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Svolává zasedání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Zastupuje stát navenek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18925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Rozpouští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Vrchní velitel ozbrojených sil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714302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Jmenuje soudce Ústavního soudu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Uděluje státní vyznamenání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04846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Jmenuje předsedu a místopředsedy </a:t>
                      </a:r>
                      <a:r>
                        <a:rPr lang="cs-CZ" sz="1700" dirty="0" err="1">
                          <a:solidFill>
                            <a:schemeClr val="accent1"/>
                          </a:solidFill>
                        </a:rPr>
                        <a:t>Nejv</a:t>
                      </a:r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. soudu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Pověřuje a odvolává vedoucí zastupitelských misí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418388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Suspenzivní právo veta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Vyhlašuje volby do PS a Senátu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78742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Kontrasignace zákonů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Jmenuje a povyšuje generály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28395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Jmenuje prezidenta a viceprezidenta NKÚ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Přijímá vedoucí zastupitelský misí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72733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Jmenuje členy Bankovní rady ČNB a jejího guvernéra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Jmenuje soudce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881980"/>
                  </a:ext>
                </a:extLst>
              </a:tr>
              <a:tr h="371664"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chemeClr val="accent1"/>
                          </a:solidFill>
                        </a:rPr>
                        <a:t>Odpouští a zmírňuje tresty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Uděluje amnestii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43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11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0782A-91D1-F188-4D24-87F6D64E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F2ECF9-BC7A-3F39-EEB2-131D5D0F4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85411"/>
            <a:ext cx="10706100" cy="4591552"/>
          </a:xfrm>
        </p:spPr>
        <p:txBody>
          <a:bodyPr>
            <a:normAutofit/>
          </a:bodyPr>
          <a:lstStyle/>
          <a:p>
            <a:r>
              <a:rPr lang="cs-CZ" sz="2100" b="0" dirty="0"/>
              <a:t>Období, kdy byly položeny základy moderní české politiky</a:t>
            </a:r>
          </a:p>
          <a:p>
            <a:r>
              <a:rPr lang="cs-CZ" sz="2100" b="0" dirty="0"/>
              <a:t>Velmi specifický státní útvar se svébytnou politickou kulturou formující další budoucnost prakticky celého prostoru střední Evropy</a:t>
            </a:r>
          </a:p>
          <a:p>
            <a:r>
              <a:rPr lang="cs-CZ" sz="2100" b="0" dirty="0"/>
              <a:t>Za dlouhou dobu 70 let prošlo politické zřízení cestu od absolutismu s obtížnými pokusy o ústavní vládnutí až po fázi </a:t>
            </a:r>
            <a:r>
              <a:rPr lang="cs-CZ" sz="2100" b="0" dirty="0" err="1"/>
              <a:t>konstitucionalizace</a:t>
            </a:r>
            <a:r>
              <a:rPr lang="cs-CZ" sz="2100" b="0" dirty="0"/>
              <a:t> a evolučně přicházející demokratizace směrem k masové politice</a:t>
            </a:r>
          </a:p>
          <a:p>
            <a:r>
              <a:rPr lang="cs-CZ" sz="2100" b="0" dirty="0"/>
              <a:t>Systém není možné považovat za plně demokratický ani plně parlamentní, nicméně nastoupená cesta se až do vypuknutí války ukazovala jako v zásadě nezvratná</a:t>
            </a:r>
          </a:p>
          <a:p>
            <a:r>
              <a:rPr lang="cs-CZ" sz="2100" b="0" dirty="0"/>
              <a:t>Z hlediska českých zemí se tu objevují především tři tradice, které ani později nezmizí: 1) (proto)parlamentní forma vlády, 2) politická roztříštěnost, 3) problematický vztah ke státu a k držitelům moci, jakož i k politice jako takové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5CB19B-C1D4-6D08-BC3A-C2AEAC4B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Český</a:t>
            </a:r>
            <a:r>
              <a:rPr lang="en-US" dirty="0"/>
              <a:t> </a:t>
            </a:r>
            <a:r>
              <a:rPr lang="en-US" dirty="0" err="1"/>
              <a:t>politický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29AC98-490C-31A7-438E-DB1E04A6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9608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46666" y="254000"/>
            <a:ext cx="9144000" cy="499533"/>
          </a:xfrm>
        </p:spPr>
        <p:txBody>
          <a:bodyPr>
            <a:normAutofit fontScale="90000"/>
          </a:bodyPr>
          <a:lstStyle/>
          <a:p>
            <a:r>
              <a:rPr lang="cs-CZ" altLang="cs-CZ" sz="3600" dirty="0"/>
              <a:t>Politická pozice prezidenta republiky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3" y="923927"/>
            <a:ext cx="10888134" cy="556000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sz="2000" b="0" dirty="0">
                <a:solidFill>
                  <a:schemeClr val="tx2"/>
                </a:solidFill>
              </a:rPr>
              <a:t>Tradičně podstatně silnější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sz="2000" b="0" dirty="0">
                <a:solidFill>
                  <a:schemeClr val="tx2"/>
                </a:solidFill>
              </a:rPr>
              <a:t>Tzv. Hrad – neformální občanská a politická autorita, resp. Intelektuálně-zájmové mocenské uskupení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sz="2000" b="0" dirty="0">
                <a:solidFill>
                  <a:schemeClr val="tx2"/>
                </a:solidFill>
              </a:rPr>
              <a:t>Hledání vztahu k politickým stranám, vládě a veřejnosti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altLang="cs-CZ" sz="2000" b="0" dirty="0">
                <a:solidFill>
                  <a:schemeClr val="tx2"/>
                </a:solidFill>
              </a:rPr>
              <a:t>Otázka způsobu volby prezidenta</a:t>
            </a:r>
          </a:p>
          <a:p>
            <a:pPr marL="0" indent="0">
              <a:spcBef>
                <a:spcPts val="1200"/>
              </a:spcBef>
              <a:buNone/>
            </a:pPr>
            <a:endParaRPr lang="cs-CZ" altLang="cs-CZ" sz="2000" b="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Prezidenti samostatné ČR</a:t>
            </a:r>
          </a:p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1800" b="0" i="1" dirty="0">
                <a:solidFill>
                  <a:schemeClr val="tx2"/>
                </a:solidFill>
              </a:rPr>
              <a:t>1993-2003 	</a:t>
            </a:r>
            <a:r>
              <a:rPr lang="cs-CZ" altLang="cs-CZ" sz="1800" b="0" i="1" u="sng" dirty="0">
                <a:solidFill>
                  <a:schemeClr val="tx2"/>
                </a:solidFill>
              </a:rPr>
              <a:t>Václav Havel</a:t>
            </a:r>
            <a:r>
              <a:rPr lang="cs-CZ" altLang="cs-CZ" sz="1800" b="0" i="1" dirty="0">
                <a:solidFill>
                  <a:schemeClr val="tx2"/>
                </a:solidFill>
              </a:rPr>
              <a:t> (poprvé zvolen bez větších problémů, znovuzvolen těsnou většinou)</a:t>
            </a:r>
          </a:p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1800" b="0" i="1" dirty="0">
                <a:solidFill>
                  <a:schemeClr val="tx2"/>
                </a:solidFill>
              </a:rPr>
              <a:t>2003-2013	</a:t>
            </a:r>
            <a:r>
              <a:rPr lang="cs-CZ" altLang="cs-CZ" sz="1800" b="0" i="1" u="sng" dirty="0">
                <a:solidFill>
                  <a:schemeClr val="tx2"/>
                </a:solidFill>
              </a:rPr>
              <a:t>Václav Klaus</a:t>
            </a:r>
            <a:r>
              <a:rPr lang="cs-CZ" altLang="cs-CZ" sz="1800" b="0" i="1" dirty="0">
                <a:solidFill>
                  <a:schemeClr val="tx2"/>
                </a:solidFill>
              </a:rPr>
              <a:t> (poprvé zvolen až ve 3. kole 3. volby, podruhé ve 3. kole 2. volby)</a:t>
            </a:r>
          </a:p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1800" b="0" dirty="0">
                <a:solidFill>
                  <a:schemeClr val="tx2"/>
                </a:solidFill>
              </a:rPr>
              <a:t>2013-2023	</a:t>
            </a:r>
            <a:r>
              <a:rPr lang="cs-CZ" altLang="cs-CZ" sz="1800" b="0" u="sng" dirty="0">
                <a:solidFill>
                  <a:schemeClr val="tx2"/>
                </a:solidFill>
              </a:rPr>
              <a:t>Miloš Zeman </a:t>
            </a:r>
            <a:r>
              <a:rPr lang="cs-CZ" altLang="cs-CZ" sz="1800" b="0" dirty="0">
                <a:solidFill>
                  <a:schemeClr val="tx2"/>
                </a:solidFill>
              </a:rPr>
              <a:t>(první a druhý přímo volený prezident, zvolen vždy ve 2. kole)</a:t>
            </a:r>
          </a:p>
          <a:p>
            <a:pPr>
              <a:spcBef>
                <a:spcPts val="1200"/>
              </a:spcBef>
              <a:buFont typeface="Arial" charset="0"/>
              <a:buNone/>
            </a:pPr>
            <a:r>
              <a:rPr lang="cs-CZ" altLang="cs-CZ" sz="1800" b="0" dirty="0">
                <a:solidFill>
                  <a:schemeClr val="tx2"/>
                </a:solidFill>
              </a:rPr>
              <a:t>2023-…		</a:t>
            </a:r>
            <a:r>
              <a:rPr lang="cs-CZ" altLang="cs-CZ" sz="1800" b="0" u="sng" dirty="0">
                <a:solidFill>
                  <a:schemeClr val="tx2"/>
                </a:solidFill>
              </a:rPr>
              <a:t>Petr Pavel </a:t>
            </a:r>
            <a:r>
              <a:rPr lang="cs-CZ" altLang="cs-CZ" sz="1800" b="0" dirty="0">
                <a:solidFill>
                  <a:schemeClr val="tx2"/>
                </a:solidFill>
              </a:rPr>
              <a:t>(třetí přímo volený prezident, zvolen ve 2. kole)</a:t>
            </a:r>
          </a:p>
        </p:txBody>
      </p:sp>
    </p:spTree>
    <p:extLst>
      <p:ext uri="{BB962C8B-B14F-4D97-AF65-F5344CB8AC3E}">
        <p14:creationId xmlns:p14="http://schemas.microsoft.com/office/powerpoint/2010/main" val="7343926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592667" y="215284"/>
            <a:ext cx="10346265" cy="1021234"/>
          </a:xfrm>
        </p:spPr>
        <p:txBody>
          <a:bodyPr>
            <a:noAutofit/>
          </a:bodyPr>
          <a:lstStyle/>
          <a:p>
            <a:r>
              <a:rPr lang="cs-CZ" altLang="cs-CZ" sz="4000" dirty="0"/>
              <a:t>Prezident republiky a Vláda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028" y="999698"/>
            <a:ext cx="10707639" cy="5079369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  <a:defRPr/>
            </a:pPr>
            <a:r>
              <a:rPr lang="cs-CZ" sz="2400" b="0" dirty="0">
                <a:solidFill>
                  <a:schemeClr val="tx2"/>
                </a:solidFill>
              </a:rPr>
              <a:t>Z podstaty komplikované vztahy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2400" dirty="0"/>
              <a:t>legitimita rozdílného typu – posíleno zavedením přímé volby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2400" dirty="0"/>
              <a:t>mocenské zápolení: stranická politika, „kohabitace“ po česku, zahraniční politika… 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2400" dirty="0"/>
              <a:t>odlišný typ pravomocí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2400" dirty="0"/>
              <a:t>odlišné kontrolní mechanismy</a:t>
            </a:r>
          </a:p>
          <a:p>
            <a:pPr lvl="1">
              <a:spcBef>
                <a:spcPts val="1800"/>
              </a:spcBef>
              <a:defRPr/>
            </a:pPr>
            <a:r>
              <a:rPr lang="cs-CZ" sz="2400" dirty="0"/>
              <a:t>brzdy a protiváhy: výběr a jmenování premiéra, kontrasignace, prezidentské veto, společné kreační pravomoci, žaloba k ÚS…</a:t>
            </a:r>
          </a:p>
          <a:p>
            <a:pPr lvl="1">
              <a:defRPr/>
            </a:pPr>
            <a:endParaRPr lang="cs-CZ" dirty="0">
              <a:solidFill>
                <a:srgbClr val="002D5A"/>
              </a:solidFill>
            </a:endParaRPr>
          </a:p>
          <a:p>
            <a:pPr marL="457200" lvl="1" indent="0">
              <a:buNone/>
              <a:defRPr/>
            </a:pPr>
            <a:endParaRPr lang="cs-CZ" i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75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9855200" cy="923926"/>
          </a:xfrm>
        </p:spPr>
        <p:txBody>
          <a:bodyPr anchor="b">
            <a:normAutofit/>
          </a:bodyPr>
          <a:lstStyle/>
          <a:p>
            <a:r>
              <a:rPr lang="cs-CZ" altLang="cs-CZ" sz="3600" dirty="0"/>
              <a:t>Vláda ČR - základní informace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092199"/>
            <a:ext cx="10380133" cy="518054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vrcholný orgán výkonné moci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skládá se z předsedy, místopředsedů a ministrů (počet není nikde stanoven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odpovědna Poslanecké sněmovně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premiér jmenován prezidentem a na jeho návrh jsou jmenováni i odvoláváni ostatní členové vlád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do 30 dnů od jmenování předstupuje před PS se žádostí o důvěru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vyslovení důvěry / nedůvěry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premiér - demise do rukou prezidenta; ostatní členové ji podávají prostřednictvím premiéra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vláda rozhoduje ve sboru (nadpoloviční většinou všech členů)</a:t>
            </a:r>
          </a:p>
          <a:p>
            <a:pPr>
              <a:spcBef>
                <a:spcPts val="12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ministerstva a jiné úřady lze zřídit jen zákonem</a:t>
            </a:r>
          </a:p>
        </p:txBody>
      </p:sp>
    </p:spTree>
    <p:extLst>
      <p:ext uri="{BB962C8B-B14F-4D97-AF65-F5344CB8AC3E}">
        <p14:creationId xmlns:p14="http://schemas.microsoft.com/office/powerpoint/2010/main" val="2408496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370417"/>
            <a:ext cx="10706099" cy="867861"/>
          </a:xfrm>
        </p:spPr>
        <p:txBody>
          <a:bodyPr>
            <a:normAutofit/>
          </a:bodyPr>
          <a:lstStyle/>
          <a:p>
            <a:r>
              <a:rPr lang="cs-CZ" altLang="cs-CZ" sz="4400" dirty="0"/>
              <a:t>Postavení premiéra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388533"/>
            <a:ext cx="10706100" cy="47884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Kontinentální typ parlamentarismu s rozhodující rolí parlamentu, v našem případě zejména Poslanecké sněmovny</a:t>
            </a:r>
          </a:p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premiér - </a:t>
            </a:r>
            <a:r>
              <a:rPr lang="cs-CZ" altLang="cs-CZ" b="0" i="1" dirty="0">
                <a:solidFill>
                  <a:schemeClr val="tx2"/>
                </a:solidFill>
              </a:rPr>
              <a:t>první mezi rovnými </a:t>
            </a:r>
            <a:r>
              <a:rPr lang="cs-CZ" altLang="cs-CZ" b="0" dirty="0">
                <a:solidFill>
                  <a:schemeClr val="tx2"/>
                </a:solidFill>
              </a:rPr>
              <a:t>- jestliže se vláda usnese podat demisi, musí se podřídit</a:t>
            </a:r>
          </a:p>
          <a:p>
            <a:pPr>
              <a:lnSpc>
                <a:spcPct val="110000"/>
              </a:lnSpc>
              <a:spcBef>
                <a:spcPct val="35000"/>
              </a:spcBef>
            </a:pPr>
            <a:r>
              <a:rPr lang="cs-CZ" altLang="cs-CZ" b="0" dirty="0">
                <a:solidFill>
                  <a:schemeClr val="tx2"/>
                </a:solidFill>
              </a:rPr>
              <a:t>Přesto někteří premiéři byli skutečně dominantní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</a:pPr>
            <a:r>
              <a:rPr lang="cs-CZ" altLang="cs-CZ" sz="1800" dirty="0"/>
              <a:t>Klaus I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</a:pPr>
            <a:r>
              <a:rPr lang="cs-CZ" altLang="cs-CZ" sz="1800" dirty="0"/>
              <a:t>Zeman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</a:pPr>
            <a:r>
              <a:rPr lang="cs-CZ" altLang="cs-CZ" sz="1800" dirty="0" err="1"/>
              <a:t>Babiš</a:t>
            </a:r>
            <a:r>
              <a:rPr lang="cs-CZ" altLang="cs-CZ" sz="1800" dirty="0"/>
              <a:t> I/II</a:t>
            </a: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endParaRPr lang="cs-CZ" altLang="cs-CZ" b="0" i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735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10652"/>
            <a:ext cx="9753600" cy="558089"/>
          </a:xfrm>
        </p:spPr>
        <p:txBody>
          <a:bodyPr>
            <a:normAutofit/>
          </a:bodyPr>
          <a:lstStyle/>
          <a:p>
            <a:r>
              <a:rPr lang="cs-CZ" altLang="cs-CZ" sz="3800" dirty="0"/>
              <a:t>Čeští premiéři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4990"/>
              </p:ext>
            </p:extLst>
          </p:nvPr>
        </p:nvGraphicFramePr>
        <p:xfrm>
          <a:off x="914399" y="1031132"/>
          <a:ext cx="7509753" cy="5243198"/>
        </p:xfrm>
        <a:graphic>
          <a:graphicData uri="http://schemas.openxmlformats.org/drawingml/2006/table">
            <a:tbl>
              <a:tblPr/>
              <a:tblGrid>
                <a:gridCol w="238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417">
                <a:tc>
                  <a:txBody>
                    <a:bodyPr/>
                    <a:lstStyle/>
                    <a:p>
                      <a:pPr algn="l" fontAlgn="b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Počet dní v úřadu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Pořadí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Václav Klaus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Josef Tošovský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nestr</a:t>
                      </a:r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Miloš Zeman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ČSSD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1.460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3.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Vladimír Špidla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755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09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Stanislav Gross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Jiří Paroubek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Mirek Topolánek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7.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Jan</a:t>
                      </a:r>
                      <a:r>
                        <a:rPr lang="cs-CZ" sz="22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Fischer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nestr</a:t>
                      </a:r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Petr Nečas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6.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09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Jiří Rusnok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nestr</a:t>
                      </a:r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Bohuslav</a:t>
                      </a:r>
                      <a:r>
                        <a:rPr lang="cs-CZ" sz="22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Sobotka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ČSSD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1.427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Andrej </a:t>
                      </a:r>
                      <a:r>
                        <a:rPr lang="cs-CZ" sz="22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Babiš</a:t>
                      </a:r>
                      <a:endParaRPr lang="cs-CZ" sz="22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ANO2011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1.472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417">
                <a:tc>
                  <a:txBody>
                    <a:bodyPr/>
                    <a:lstStyle/>
                    <a:p>
                      <a:pPr algn="l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Petr Fiala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1.241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87541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3119"/>
              </p:ext>
            </p:extLst>
          </p:nvPr>
        </p:nvGraphicFramePr>
        <p:xfrm>
          <a:off x="8713247" y="1270461"/>
          <a:ext cx="3164225" cy="1527849"/>
        </p:xfrm>
        <a:graphic>
          <a:graphicData uri="http://schemas.openxmlformats.org/drawingml/2006/table">
            <a:tbl>
              <a:tblPr/>
              <a:tblGrid>
                <a:gridCol w="131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167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5.175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112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ČSSD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4.414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223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ANO2011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1.472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223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1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Nestr</a:t>
                      </a:r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1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898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460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209" y="0"/>
            <a:ext cx="9299879" cy="406400"/>
          </a:xfrm>
        </p:spPr>
        <p:txBody>
          <a:bodyPr>
            <a:noAutofit/>
          </a:bodyPr>
          <a:lstStyle/>
          <a:p>
            <a:r>
              <a:rPr lang="cs-CZ" altLang="cs-CZ" sz="3200" dirty="0"/>
              <a:t>Vlády České republiky od roku 1992</a:t>
            </a:r>
          </a:p>
        </p:txBody>
      </p:sp>
      <p:graphicFrame>
        <p:nvGraphicFramePr>
          <p:cNvPr id="526943" name="Group 60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409253"/>
              </p:ext>
            </p:extLst>
          </p:nvPr>
        </p:nvGraphicFramePr>
        <p:xfrm>
          <a:off x="827085" y="584546"/>
          <a:ext cx="11254668" cy="6146996"/>
        </p:xfrm>
        <a:graphic>
          <a:graphicData uri="http://schemas.openxmlformats.org/drawingml/2006/table">
            <a:tbl>
              <a:tblPr/>
              <a:tblGrid>
                <a:gridCol w="250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3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86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9560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1992/96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ODS + KDU-ČSL + ODA + KDS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Václav Klaus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9:3:3:2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Minimální vítězná koalice s nejmenší programovou vzdáleností svých členů, minimální vítězná ideologicky propojená koalice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71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1996/7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ODS + KDU-ČSL + ODA 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Václav Klaus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 (100)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8:4:4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Menšinová koaliční 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44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1997/8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 + KDU-ČSL + ODA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Josef Tošovský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cs-CZ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dův</a:t>
                      </a: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123)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Menšinová </a:t>
                      </a:r>
                      <a:r>
                        <a:rPr kumimoji="0" lang="cs-CZ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polopolitická</a:t>
                      </a: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(poloúřednická) koaliční s časově omezeným mandátem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77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1998-2002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ČSSD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Miloš Zeman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Menšinová jednobarevná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869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2002/4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ČSSD + KDU-ČSL + US 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Vladimír Špidla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11:3:3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MVK s nejmenším počtem mandátů, MVK s nejmenší programovou vzdáleností svých členů, MVK ideologicky propojená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87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2004/5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ČSSD + KDU-ČSL + US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Stanislav Gross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11:3:3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totéž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018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2005/6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ČSSD + KDU-ČSL + US 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Jiří Paroubek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12:3:3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totéž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65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2006/7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ODS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Mirek Topolánek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(9/6)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Menšinová jednobarevná – nedostala důvěru PS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444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2007/9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ODS + KDU-ČSL + SZ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Mirek Topolánek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(+2)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8:4:4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Menšinová koaliční </a:t>
                      </a:r>
                      <a:r>
                        <a:rPr kumimoji="0" lang="cs-C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(resp. MVK s nejmenším počtem mandátů, </a:t>
                      </a:r>
                      <a:r>
                        <a:rPr kumimoji="0" lang="cs-CZ" sz="1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progr</a:t>
                      </a:r>
                      <a:r>
                        <a:rPr kumimoji="0" lang="cs-C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vzdáleností, ideologicky propojená koalice)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444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2009/10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(ODS + ČSSD + SZ)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Jan Fischer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cs-CZ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dův</a:t>
                      </a: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 156) </a:t>
                      </a: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17 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Vláda odborníků - nestraníků s širokou politickou podporou (původně s jasným dočasným mandátem - půdorys VK)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9560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2010/13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ODS + TOP09 + VV (Lidem)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Petr Nečas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118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6:5:4 (+1)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Minimální vítězná koalice s nejmenší programovou vzdáleností, ideologicky propojená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661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Jiří Rusnok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Vláda odborníků (prezidentský kabinet) - nedostala důvěru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9560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2013/17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ČSSD + ANO2011 + KDU-ČSL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Bohuslav Sobotka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8:6:3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MVK s nejmenší programovou vzdáleností svých členů, ideologicky propojená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107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14.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2017/18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ANO2011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Andrej </a:t>
                      </a:r>
                      <a:r>
                        <a:rPr kumimoji="0" lang="cs-CZ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Babiš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Menšinová jednobarevná - nedostala důvěru PS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107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15.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2018/21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ANO2011 + ČSSD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Andrej </a:t>
                      </a:r>
                      <a:r>
                        <a:rPr kumimoji="0" lang="cs-CZ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Babiš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10:5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Menšinová koaliční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352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16.</a:t>
                      </a:r>
                    </a:p>
                  </a:txBody>
                  <a:tcPr marL="36000" marR="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2021/…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ODS+TOP09+KDU-ČSL+STAN(+Piráti do 2024)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Petr Fiala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108/104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6:2:3:4(:3)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Většinová nadbytečná / MVK </a:t>
                      </a:r>
                    </a:p>
                  </a:txBody>
                  <a:tcPr marL="18000" marR="18000" marT="46797" marB="467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2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523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8136" y="110650"/>
            <a:ext cx="9529864" cy="923926"/>
          </a:xfrm>
        </p:spPr>
        <p:txBody>
          <a:bodyPr>
            <a:normAutofit/>
          </a:bodyPr>
          <a:lstStyle/>
          <a:p>
            <a:r>
              <a:rPr lang="cs-CZ" altLang="cs-CZ" sz="4000" dirty="0"/>
              <a:t>Typy vlád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587" y="885217"/>
            <a:ext cx="10282136" cy="3251809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ct val="350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Převažují vlády koaliční - z toho 7 MVK, 3 menšinové</a:t>
            </a:r>
          </a:p>
          <a:p>
            <a:pPr>
              <a:lnSpc>
                <a:spcPct val="105000"/>
              </a:lnSpc>
              <a:spcBef>
                <a:spcPct val="350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Zastoupeny jsou i jednobarevné kabinety, pouze 1 však získal důvěru</a:t>
            </a:r>
          </a:p>
          <a:p>
            <a:pPr>
              <a:lnSpc>
                <a:spcPct val="105000"/>
              </a:lnSpc>
              <a:spcBef>
                <a:spcPct val="350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Specifický typ představují vlády Tošovského, Fischera, Rusnoka </a:t>
            </a:r>
          </a:p>
          <a:p>
            <a:pPr>
              <a:lnSpc>
                <a:spcPct val="105000"/>
              </a:lnSpc>
              <a:spcBef>
                <a:spcPct val="35000"/>
              </a:spcBef>
            </a:pPr>
            <a:r>
              <a:rPr lang="cs-CZ" altLang="cs-CZ" sz="2100" b="0" dirty="0">
                <a:solidFill>
                  <a:schemeClr val="tx2"/>
                </a:solidFill>
              </a:rPr>
              <a:t>Během </a:t>
            </a:r>
            <a:r>
              <a:rPr lang="cs-CZ" altLang="cs-CZ" sz="2100" dirty="0">
                <a:solidFill>
                  <a:schemeClr val="tx2"/>
                </a:solidFill>
              </a:rPr>
              <a:t>33</a:t>
            </a:r>
            <a:r>
              <a:rPr lang="cs-CZ" altLang="cs-CZ" sz="2100" b="0" dirty="0">
                <a:solidFill>
                  <a:schemeClr val="tx2"/>
                </a:solidFill>
              </a:rPr>
              <a:t> let se vystřídalo 16 vlád a 13 premiérů. </a:t>
            </a:r>
            <a:r>
              <a:rPr lang="cs-CZ" altLang="cs-CZ" sz="1400" b="0" dirty="0">
                <a:solidFill>
                  <a:schemeClr val="tx2"/>
                </a:solidFill>
              </a:rPr>
              <a:t>Rozdíly panují v jednotlivých dekádách a volebních obdobích sněmovny: 1992-2002 – 4 vlády a 3 premiéři (, 2002-2013 – 7 vlád a 6 premiérů, od 2013 – 5 vlád a 4 premiéři</a:t>
            </a:r>
          </a:p>
          <a:p>
            <a:pPr>
              <a:lnSpc>
                <a:spcPct val="105000"/>
              </a:lnSpc>
              <a:spcBef>
                <a:spcPct val="35000"/>
              </a:spcBef>
            </a:pPr>
            <a:r>
              <a:rPr lang="cs-CZ" altLang="cs-CZ" sz="2100" i="1" dirty="0">
                <a:solidFill>
                  <a:schemeClr val="tx2"/>
                </a:solidFill>
              </a:rPr>
              <a:t>ČR se nijak zásadně nevymyká kontinentálnímu průměru, lehce nadprůměrná je variabilita vlád, a to zejména z hlediska jejich vztahu k Poslanecké sněmovně.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353270"/>
              </p:ext>
            </p:extLst>
          </p:nvPr>
        </p:nvGraphicFramePr>
        <p:xfrm>
          <a:off x="1138136" y="4024669"/>
          <a:ext cx="9529865" cy="2288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716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Většinové</a:t>
                      </a:r>
                      <a:r>
                        <a:rPr lang="cs-CZ" sz="2000" baseline="0" dirty="0"/>
                        <a:t> vlády</a:t>
                      </a:r>
                      <a:endParaRPr lang="cs-CZ" sz="2000" dirty="0"/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Menšinové vlády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Celkem </a:t>
                      </a:r>
                    </a:p>
                  </a:txBody>
                  <a:tcPr marL="91439" marR="91439" marT="45684" marB="456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r>
                        <a:rPr lang="cs-CZ" sz="2000" dirty="0"/>
                        <a:t>Koaliční vlády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7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</a:t>
                      </a:r>
                    </a:p>
                  </a:txBody>
                  <a:tcPr marL="91439" marR="91439" marT="45684" marB="4568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r>
                        <a:rPr lang="cs-CZ" sz="2000" dirty="0"/>
                        <a:t>Jednobarevné vlády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-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</a:t>
                      </a:r>
                    </a:p>
                  </a:txBody>
                  <a:tcPr marL="91439" marR="91439" marT="45684" marB="4568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r>
                        <a:rPr lang="cs-CZ" sz="2000" i="1" dirty="0"/>
                        <a:t>Specifické případy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1" dirty="0"/>
                        <a:t>(2)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1" dirty="0"/>
                        <a:t>(1)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1" dirty="0"/>
                        <a:t>3</a:t>
                      </a:r>
                    </a:p>
                  </a:txBody>
                  <a:tcPr marL="91439" marR="91439" marT="45684" marB="4568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r>
                        <a:rPr lang="cs-CZ" sz="2000" dirty="0"/>
                        <a:t>Celkem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7 (9)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 (7)</a:t>
                      </a:r>
                    </a:p>
                  </a:txBody>
                  <a:tcPr marL="91439" marR="91439" marT="45684" marB="456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</a:t>
                      </a:r>
                    </a:p>
                  </a:txBody>
                  <a:tcPr marL="91439" marR="91439" marT="45684" marB="4568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6427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9CE19-87F9-59CA-B412-82E4F95C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D659-1996-2ADF-93AC-673A7C7ED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Volby a volební systémy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45F8F7-C666-046A-EEFD-3271315D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569" y="622570"/>
            <a:ext cx="5087384" cy="37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06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6034" y="124300"/>
            <a:ext cx="9811966" cy="923925"/>
          </a:xfrm>
        </p:spPr>
        <p:txBody>
          <a:bodyPr rtlCol="0" anchor="ctr">
            <a:normAutofit/>
          </a:bodyPr>
          <a:lstStyle/>
          <a:p>
            <a:pPr defTabSz="914206">
              <a:defRPr/>
            </a:pPr>
            <a:r>
              <a:rPr lang="cs-CZ" altLang="cs-CZ" sz="4000" dirty="0"/>
              <a:t>Přímé volby v České republice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034" y="1624084"/>
            <a:ext cx="10700426" cy="47925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Prezident republiky		poslední 2023, příští 2028</a:t>
            </a:r>
          </a:p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Poslanecká sněmovna		poslední 2021, příští 2025 a 2029</a:t>
            </a:r>
          </a:p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Senát				poslední 2024, příští 2026, 2028, 2030</a:t>
            </a:r>
          </a:p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Zastupitelstva krajů		poslední 2024, příští 2028</a:t>
            </a:r>
          </a:p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Zastupitelstva měst a obcí	poslední 2022, příští 2026, 2030</a:t>
            </a:r>
          </a:p>
          <a:p>
            <a:pPr eaLnBrk="1" hangingPunct="1">
              <a:lnSpc>
                <a:spcPct val="105000"/>
              </a:lnSpc>
              <a:spcBef>
                <a:spcPct val="40000"/>
              </a:spcBef>
            </a:pPr>
            <a:r>
              <a:rPr lang="cs-CZ" altLang="cs-CZ" sz="2400" b="0" dirty="0">
                <a:solidFill>
                  <a:schemeClr val="tx2"/>
                </a:solidFill>
              </a:rPr>
              <a:t>Evropský parlament		poslední 2024, </a:t>
            </a:r>
            <a:r>
              <a:rPr lang="cs-CZ" altLang="cs-CZ" sz="2400" b="0" dirty="0" err="1">
                <a:solidFill>
                  <a:schemeClr val="tx2"/>
                </a:solidFill>
              </a:rPr>
              <a:t>přístí</a:t>
            </a:r>
            <a:r>
              <a:rPr lang="cs-CZ" altLang="cs-CZ" sz="2400" b="0" dirty="0">
                <a:solidFill>
                  <a:schemeClr val="tx2"/>
                </a:solidFill>
              </a:rPr>
              <a:t> 2029</a:t>
            </a:r>
          </a:p>
        </p:txBody>
      </p:sp>
    </p:spTree>
    <p:extLst>
      <p:ext uri="{BB962C8B-B14F-4D97-AF65-F5344CB8AC3E}">
        <p14:creationId xmlns:p14="http://schemas.microsoft.com/office/powerpoint/2010/main" val="40738010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73A25EE-C3B5-12B6-A7D9-E44453593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699" y="138644"/>
            <a:ext cx="9033040" cy="658071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1B5363-3259-082F-78FB-278FA7C0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94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10149</Words>
  <Application>Microsoft Office PowerPoint</Application>
  <PresentationFormat>Širokoúhlá obrazovka</PresentationFormat>
  <Paragraphs>1924</Paragraphs>
  <Slides>155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155</vt:i4>
      </vt:variant>
    </vt:vector>
  </HeadingPairs>
  <TitlesOfParts>
    <vt:vector size="163" baseType="lpstr">
      <vt:lpstr>Aptos</vt:lpstr>
      <vt:lpstr>Arial</vt:lpstr>
      <vt:lpstr>Calibri</vt:lpstr>
      <vt:lpstr>Times New Roman</vt:lpstr>
      <vt:lpstr>Wingdings</vt:lpstr>
      <vt:lpstr>Motiv Office</vt:lpstr>
      <vt:lpstr>Microsoft Excel 97-2003 Worksheet</vt:lpstr>
      <vt:lpstr>Graf</vt:lpstr>
      <vt:lpstr>Český politický systém </vt:lpstr>
      <vt:lpstr>Kurz   Český politický systém    Struktura, zdroje, forma hodnocení</vt:lpstr>
      <vt:lpstr>struktura</vt:lpstr>
      <vt:lpstr>Literatura a zdroje</vt:lpstr>
      <vt:lpstr>Forma hodnocení</vt:lpstr>
      <vt:lpstr>Zadání k seminářům – prezenční forma</vt:lpstr>
      <vt:lpstr>Periodizace politických systémů</vt:lpstr>
      <vt:lpstr>Politický systém rakouské monarchie a předlitavska</vt:lpstr>
      <vt:lpstr>Základní charakteristika</vt:lpstr>
      <vt:lpstr>Základní milníky ústavně-politického vývoje</vt:lpstr>
      <vt:lpstr>Prosincová ústava (1867)</vt:lpstr>
      <vt:lpstr>Prosincová ústava a dělba moci </vt:lpstr>
      <vt:lpstr>Ústavní odpovědnost ministrů </vt:lpstr>
      <vt:lpstr>Prezentace aplikace PowerPoint</vt:lpstr>
      <vt:lpstr>Etnické složení obyvatel rakouska-uherska 1910</vt:lpstr>
      <vt:lpstr>Politická a parlamentní realita</vt:lpstr>
      <vt:lpstr>Zemská politika</vt:lpstr>
      <vt:lpstr>Volební reformy</vt:lpstr>
      <vt:lpstr>Politický systém první československé republiky</vt:lpstr>
      <vt:lpstr>Základní ideje první republiky</vt:lpstr>
      <vt:lpstr>Základní mezníky vývoje </vt:lpstr>
      <vt:lpstr>Prezentace aplikace PowerPoint</vt:lpstr>
      <vt:lpstr>ústava</vt:lpstr>
      <vt:lpstr>Volební systém</vt:lpstr>
      <vt:lpstr>stranický systém</vt:lpstr>
      <vt:lpstr>Volby do poslanecké sněmovny</vt:lpstr>
      <vt:lpstr>Síla stranických rodin</vt:lpstr>
      <vt:lpstr>Síla stranických rodin</vt:lpstr>
      <vt:lpstr>České (československé) strany</vt:lpstr>
      <vt:lpstr>Prezentace aplikace PowerPoint</vt:lpstr>
      <vt:lpstr>Prezentace aplikace PowerPoint</vt:lpstr>
      <vt:lpstr>Klasifikace politického systému</vt:lpstr>
      <vt:lpstr>Dichotomie ústavního textu versus  politické reality</vt:lpstr>
      <vt:lpstr>Druhá republika</vt:lpstr>
      <vt:lpstr>Protektorát Čechy a Morava</vt:lpstr>
      <vt:lpstr>Prozatímní státní zřízení  (1940-1945)</vt:lpstr>
      <vt:lpstr>Politický systém  třetí československé republiky</vt:lpstr>
      <vt:lpstr>fázování</vt:lpstr>
      <vt:lpstr>Základní mezníky vývoje </vt:lpstr>
      <vt:lpstr>Ústavní systém</vt:lpstr>
      <vt:lpstr>Stranický systém</vt:lpstr>
      <vt:lpstr>Volby 1946</vt:lpstr>
      <vt:lpstr>Volby 1946</vt:lpstr>
      <vt:lpstr>Politický systém  komunistického československa</vt:lpstr>
      <vt:lpstr>Politický systém komunistického  Československa (1948-89)</vt:lpstr>
      <vt:lpstr>Ústavní vývoj </vt:lpstr>
      <vt:lpstr>Ústava 9. května</vt:lpstr>
      <vt:lpstr>Socialistická ústava</vt:lpstr>
      <vt:lpstr>Federalizace 1969</vt:lpstr>
      <vt:lpstr>Vybrané atributy režimu</vt:lpstr>
      <vt:lpstr>Opozice po roce 1969</vt:lpstr>
      <vt:lpstr>Přechod k demokracii po česku (československu)</vt:lpstr>
      <vt:lpstr>Přechody k demokracii:  několik obecných poznámek</vt:lpstr>
      <vt:lpstr>Československo pohledem  teorie a praxe přechodů</vt:lpstr>
      <vt:lpstr>Otevření československého přechodu</vt:lpstr>
      <vt:lpstr>Příčiny zhroucení komunismu v československu - diskuse</vt:lpstr>
      <vt:lpstr>Příčiny zhroucení komunismu v československu - diskuse</vt:lpstr>
      <vt:lpstr>Aktéři, fáze, strategie</vt:lpstr>
      <vt:lpstr>Klíčové body čs. Přechodu</vt:lpstr>
      <vt:lpstr>Volby 1990</vt:lpstr>
      <vt:lpstr>Fáze přechodu </vt:lpstr>
      <vt:lpstr>Fáze konsolidace  </vt:lpstr>
      <vt:lpstr>Faktory ovlivňující proces konsolidace</vt:lpstr>
      <vt:lpstr>Úrovně konsolidace</vt:lpstr>
      <vt:lpstr>Konsolidace české demokracie (1998)</vt:lpstr>
      <vt:lpstr>Konsolidace české demokracie (2025)</vt:lpstr>
      <vt:lpstr>ústava ČR: vznik, vývoj, základní principy</vt:lpstr>
      <vt:lpstr>Ústavní vývoj 1989-1992</vt:lpstr>
      <vt:lpstr>Okolnosti vzniku Ústavy ČR</vt:lpstr>
      <vt:lpstr>Proces přijímání ústavy čr</vt:lpstr>
      <vt:lpstr>Proces přijímání ústavy čr</vt:lpstr>
      <vt:lpstr>Proces přijímání ústavy čr</vt:lpstr>
      <vt:lpstr>Základní sporné body</vt:lpstr>
      <vt:lpstr>Zdroje ústavy</vt:lpstr>
      <vt:lpstr>Základní ústavní a politické principy</vt:lpstr>
      <vt:lpstr>Prezentace aplikace PowerPoint</vt:lpstr>
      <vt:lpstr>ústavní vývoj do roku 2024</vt:lpstr>
      <vt:lpstr>Český parlamentarismus</vt:lpstr>
      <vt:lpstr>Základní charakteristika</vt:lpstr>
      <vt:lpstr>Český bikameralismus</vt:lpstr>
      <vt:lpstr>Základní funkce Parlamentu ČR</vt:lpstr>
      <vt:lpstr>Reprezentační role</vt:lpstr>
      <vt:lpstr>Kreační pravomoci PČR</vt:lpstr>
      <vt:lpstr>Kontrolní funkce PČR</vt:lpstr>
      <vt:lpstr>Poslanecká sněmovna a vláda ČR</vt:lpstr>
      <vt:lpstr>Kontrolní mechanismy PS vůči vládě</vt:lpstr>
      <vt:lpstr>Parlament ČR a prezident</vt:lpstr>
      <vt:lpstr>Pravomoci PČR v oblasti  bezpečnosti státu</vt:lpstr>
      <vt:lpstr>Postavení prezidenta republiky</vt:lpstr>
      <vt:lpstr>Politická pozice prezidenta republiky</vt:lpstr>
      <vt:lpstr>Prezident republiky a Vláda ČR</vt:lpstr>
      <vt:lpstr>Vláda ČR - základní informace</vt:lpstr>
      <vt:lpstr>Postavení premiéra</vt:lpstr>
      <vt:lpstr>Čeští premiéři</vt:lpstr>
      <vt:lpstr>Vlády České republiky od roku 1992</vt:lpstr>
      <vt:lpstr>Typy vlád</vt:lpstr>
      <vt:lpstr>Volby a volební systémy</vt:lpstr>
      <vt:lpstr>Přímé volby v České republice</vt:lpstr>
      <vt:lpstr>Prezentace aplikace PowerPoint</vt:lpstr>
      <vt:lpstr>Volební systémy v Česku - základní přehled</vt:lpstr>
      <vt:lpstr>Volební systém do Senátu</vt:lpstr>
      <vt:lpstr>Volební systém do Poslanecké sněmovny do roku 2000</vt:lpstr>
      <vt:lpstr>Prezentace aplikace PowerPoint</vt:lpstr>
      <vt:lpstr>Reforma volebního systému 2000/2001</vt:lpstr>
      <vt:lpstr>Volební systém do roku 2021</vt:lpstr>
      <vt:lpstr>Volby 2002</vt:lpstr>
      <vt:lpstr>Volby 2006</vt:lpstr>
      <vt:lpstr>Pokus o Reformu volebního systému 2007/2008</vt:lpstr>
      <vt:lpstr>Volby 2010</vt:lpstr>
      <vt:lpstr>Volby 2013</vt:lpstr>
      <vt:lpstr>Volby 2017</vt:lpstr>
      <vt:lpstr>Rozhodnutí Ústavního soudu  z února 2021</vt:lpstr>
      <vt:lpstr>Nový volební systém</vt:lpstr>
      <vt:lpstr>Volby 2021</vt:lpstr>
      <vt:lpstr>Volby 2025</vt:lpstr>
      <vt:lpstr>Politické strany a stranický systém</vt:lpstr>
      <vt:lpstr>Úvodní poznámky</vt:lpstr>
      <vt:lpstr>Základní faktory a podmínky ovlivňující české politické strany</vt:lpstr>
      <vt:lpstr>Původ českých politických stran – fáze I. (1989-1996)</vt:lpstr>
      <vt:lpstr>Původ českých politických stran – fáze II. (1996-2012)</vt:lpstr>
      <vt:lpstr>Původ českých politických stran – fáze III. (od r. 2013)</vt:lpstr>
      <vt:lpstr>Politické strany a stranický systém konfliktní linie</vt:lpstr>
      <vt:lpstr>Socioekonomická linie transformace</vt:lpstr>
      <vt:lpstr>Socioekonomická linie transformace</vt:lpstr>
      <vt:lpstr>Socioekonomická linie transformace</vt:lpstr>
      <vt:lpstr>Konfliktní linie levice versus  pravice (stát/trh)</vt:lpstr>
      <vt:lpstr>Vedlejší a další linie</vt:lpstr>
      <vt:lpstr>2006 – postoje voličů</vt:lpstr>
      <vt:lpstr>CVVM 2009: Politická orientace občanů</vt:lpstr>
      <vt:lpstr>Politické preference a politické směry a věk (2009)</vt:lpstr>
      <vt:lpstr>Rozložení stran dle jejich potenciálních voličů (Ipsos, 2012)</vt:lpstr>
      <vt:lpstr>Prezentace aplikace PowerPoint</vt:lpstr>
      <vt:lpstr>Prezentace aplikace PowerPoint</vt:lpstr>
      <vt:lpstr>Rozložení stran dle jejich potenciálních voličů (Ipsos, 2016)  </vt:lpstr>
      <vt:lpstr>Volby 2017</vt:lpstr>
      <vt:lpstr>Volby 2017</vt:lpstr>
      <vt:lpstr>Volby 2017</vt:lpstr>
      <vt:lpstr>Volby 2017</vt:lpstr>
      <vt:lpstr>Volby 2017</vt:lpstr>
      <vt:lpstr>Volby 2017</vt:lpstr>
      <vt:lpstr>Volby 2017</vt:lpstr>
      <vt:lpstr>Volby 2021</vt:lpstr>
      <vt:lpstr>Český stranický systém  klasifikace a typologizace</vt:lpstr>
      <vt:lpstr>Podíly hlasů pro 2 nejsilnější strany</vt:lpstr>
      <vt:lpstr>Poměr sil 2 nejsilnějších stran</vt:lpstr>
      <vt:lpstr>Důležité proměnné českého  stranického systému (1992-2025)</vt:lpstr>
      <vt:lpstr>Český stranický podle blondelovy typologie</vt:lpstr>
      <vt:lpstr>Český stranický podle sartoriho typologie</vt:lpstr>
      <vt:lpstr>Český stranický podle sartoriho typologie</vt:lpstr>
      <vt:lpstr>Český stranický podle sartoriho typologie</vt:lpstr>
      <vt:lpstr>Perspektivy stranického systému</vt:lpstr>
      <vt:lpstr>Perspektivy stranického systému</vt:lpstr>
      <vt:lpstr>2D politické spektrum  (Muzerguez/Enter) </vt:lpstr>
      <vt:lpstr>Česko – 2D spektrum (Enter) </vt:lpstr>
      <vt:lpstr>Závěrečné poznámky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Ladislav Mrklas</cp:lastModifiedBy>
  <cp:revision>49</cp:revision>
  <dcterms:created xsi:type="dcterms:W3CDTF">2025-01-18T09:44:04Z</dcterms:created>
  <dcterms:modified xsi:type="dcterms:W3CDTF">2025-04-30T14:22:10Z</dcterms:modified>
</cp:coreProperties>
</file>