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22"/>
  </p:notesMasterIdLst>
  <p:handoutMasterIdLst>
    <p:handoutMasterId r:id="rId23"/>
  </p:handoutMasterIdLst>
  <p:sldIdLst>
    <p:sldId id="267" r:id="rId4"/>
    <p:sldId id="271" r:id="rId5"/>
    <p:sldId id="270" r:id="rId6"/>
    <p:sldId id="269" r:id="rId7"/>
    <p:sldId id="272" r:id="rId8"/>
    <p:sldId id="273" r:id="rId9"/>
    <p:sldId id="274" r:id="rId10"/>
    <p:sldId id="276" r:id="rId11"/>
    <p:sldId id="277" r:id="rId12"/>
    <p:sldId id="282" r:id="rId13"/>
    <p:sldId id="278" r:id="rId14"/>
    <p:sldId id="279" r:id="rId15"/>
    <p:sldId id="281" r:id="rId16"/>
    <p:sldId id="283" r:id="rId17"/>
    <p:sldId id="284" r:id="rId18"/>
    <p:sldId id="285" r:id="rId19"/>
    <p:sldId id="275" r:id="rId20"/>
    <p:sldId id="280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5928"/>
  </p:normalViewPr>
  <p:slideViewPr>
    <p:cSldViewPr snapToGrid="0">
      <p:cViewPr varScale="1">
        <p:scale>
          <a:sx n="113" d="100"/>
          <a:sy n="113" d="100"/>
        </p:scale>
        <p:origin x="606" y="102"/>
      </p:cViewPr>
      <p:guideLst/>
    </p:cSldViewPr>
  </p:slideViewPr>
  <p:outlineViewPr>
    <p:cViewPr>
      <p:scale>
        <a:sx n="33" d="100"/>
        <a:sy n="33" d="100"/>
      </p:scale>
      <p:origin x="0" y="-7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9481172-56BA-6C88-168E-D96C21B47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878F87-09B6-0DE1-6A0A-D3E83B35E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39F6-3E71-9744-A5FD-F8360DC2B55B}" type="datetimeFigureOut">
              <a:rPr lang="cs-CZ" smtClean="0"/>
              <a:t>7.4.2025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02C864-4460-15D6-DE8C-0E643C3EE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5D8B96-87C9-2E0D-8058-68FEE7E1C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44AF-43CC-394B-BC78-30B75A456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23E5-E723-4485-9A71-51DD2E0513A0}" type="datetimeFigureOut">
              <a:rPr lang="cs-CZ" smtClean="0"/>
              <a:t>7.4.2025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C3DE-2A43-4B52-8ED0-7B171497C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540E11-6C50-40B5-ED84-651C0E2EB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6" y="0"/>
            <a:ext cx="1227239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4712599"/>
            <a:ext cx="9144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:a16="http://schemas.microsoft.com/office/drawing/2014/main" id="{4917296F-2561-2C95-0483-5A5B579659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" y="678863"/>
            <a:ext cx="3430380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975" y="1485900"/>
            <a:ext cx="647700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700">
                <a:solidFill>
                  <a:schemeClr val="accent1"/>
                </a:solidFill>
              </a:defRPr>
            </a:lvl2pPr>
            <a:lvl3pPr marL="0" indent="0">
              <a:buNone/>
              <a:defRPr sz="1700"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896127-A932-05AF-19AA-A3EF7B49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5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12DFB0-A8C7-0073-6389-FF363AEF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4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25276"/>
            <a:ext cx="27432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7.4.2025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9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CF39BF-5858-1FA2-AE20-3D3663541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802" y="627538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CBBC27-DDEA-6C5A-8ACF-67EDD56D8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692776"/>
            <a:ext cx="9144000" cy="1304424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2BB669-96AF-C460-0644-D9B33EBD9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8885C40-6A50-FFD6-B978-4E000D35B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800"/>
              </a:spcBef>
              <a:buNone/>
              <a:defRPr/>
            </a:lvl2pPr>
            <a:lvl3pPr marL="177800" indent="-177800">
              <a:lnSpc>
                <a:spcPct val="100000"/>
              </a:lnSpc>
              <a:defRPr/>
            </a:lvl3pPr>
            <a:lvl4pPr marL="355600" indent="-177800">
              <a:lnSpc>
                <a:spcPct val="100000"/>
              </a:lnSpc>
              <a:defRPr/>
            </a:lvl4pPr>
            <a:lvl5pPr marL="533400" indent="-17780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564D70-284F-88A1-FC08-29E63F831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F45EE8-2365-24C4-6E7D-F72C293D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6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CCBA954-9BEE-4D3C-C0ED-19047D66F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8" y="647700"/>
            <a:ext cx="83312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0" y="1825625"/>
            <a:ext cx="2374900" cy="4351338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0" indent="0">
              <a:buNone/>
              <a:defRPr sz="1500"/>
            </a:lvl2pPr>
            <a:lvl3pPr marL="176400" indent="-176400">
              <a:defRPr sz="1500"/>
            </a:lvl3pPr>
            <a:lvl4pPr marL="356400" indent="-176400">
              <a:defRPr sz="1500"/>
            </a:lvl4pPr>
            <a:lvl5pPr marL="532800" indent="-176400"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ECC450-B476-55C6-13E7-241DFDEEE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18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6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825625"/>
            <a:ext cx="107061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0491"/>
            <a:ext cx="272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52155B1-7D35-8CBF-21B4-8799EABA85C0}"/>
              </a:ext>
            </a:extLst>
          </p:cNvPr>
          <p:cNvSpPr txBox="1"/>
          <p:nvPr userDrawn="1"/>
        </p:nvSpPr>
        <p:spPr>
          <a:xfrm>
            <a:off x="337165" y="6498434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339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60" r:id="rId6"/>
    <p:sldLayoutId id="2147483652" r:id="rId7"/>
    <p:sldLayoutId id="2147483661" r:id="rId8"/>
    <p:sldLayoutId id="2147483662" r:id="rId9"/>
    <p:sldLayoutId id="2147483663" r:id="rId10"/>
    <p:sldLayoutId id="2147483654" r:id="rId11"/>
    <p:sldLayoutId id="21474836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B5B7D-176F-A875-453C-86C8B2AF16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Proměny volebního chování (</a:t>
            </a:r>
            <a:r>
              <a:rPr lang="cs-CZ" dirty="0" err="1"/>
              <a:t>čps</a:t>
            </a:r>
            <a:r>
              <a:rPr lang="cs-CZ" dirty="0"/>
              <a:t> 2025)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4C20DCC-54CD-8594-2FF9-B2C3080A1A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16675"/>
            <a:ext cx="10942638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73BDB4-F987-640E-1A3F-BA4B3FF6031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846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F7817-7EB3-38DB-0552-AF643F435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E3F558-4132-40AD-2B50-98ECA2B0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Období dezintegrace (2010-2017)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F66D0B-5F8B-3FDF-52EC-23D504663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91473"/>
            <a:ext cx="10706100" cy="488549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</a:rPr>
              <a:t>Rozpad tradičních vazeb: </a:t>
            </a:r>
            <a:r>
              <a:rPr lang="cs-CZ" sz="1800" b="0" dirty="0">
                <a:solidFill>
                  <a:schemeClr val="tx2"/>
                </a:solidFill>
              </a:rPr>
              <a:t>Daniel Prokop: fenomén "tekuté politické identity" - voliči se přestali identifikovat s konkrétními stranami a začali se rozhodovat ad hoc podle aktuálních témat a lídrů. CVVM poklesla stranická identifikace z 60 % v roce 2000 na pouhých 35 % v roce 2013.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tx2"/>
                </a:solidFill>
              </a:rPr>
              <a:t>Sociogeografické</a:t>
            </a:r>
            <a:r>
              <a:rPr lang="cs-CZ" sz="1800" dirty="0">
                <a:solidFill>
                  <a:schemeClr val="tx2"/>
                </a:solidFill>
              </a:rPr>
              <a:t> aspekty volebního chování </a:t>
            </a:r>
            <a:r>
              <a:rPr lang="cs-CZ" sz="1800" b="0" dirty="0">
                <a:solidFill>
                  <a:schemeClr val="tx2"/>
                </a:solidFill>
              </a:rPr>
              <a:t>Tomáš Kostelecký/Josef Bernard: prohlubující se geografickou polarizaci - rostoucí rozdíly mezi volebním chováním v metropolitních oblastech a periferních regionech ("dva různé světy v jedné zemi„) Rozdílné vnímání politických témat v závislosti na velikosti obce a vzdálenosti od krajských center.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</a:rPr>
              <a:t>Nové formy politické participace: </a:t>
            </a:r>
            <a:r>
              <a:rPr lang="cs-CZ" sz="1800" b="0" dirty="0">
                <a:solidFill>
                  <a:schemeClr val="tx2"/>
                </a:solidFill>
              </a:rPr>
              <a:t>tzv. "politický konzument" - voliče, kteří přistupují k politice jako ke konzumnímu zboží a "nakupují" politické preference podle aktuální nabídky. Zároveň klesala účast ve volbách, ale rostla jiná forma politické participace - online aktivismus, petice, demonstrace.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</a:rPr>
              <a:t>Anomie v politickém prostoru: </a:t>
            </a:r>
            <a:r>
              <a:rPr lang="cs-CZ" sz="1800" b="0" dirty="0">
                <a:solidFill>
                  <a:schemeClr val="tx2"/>
                </a:solidFill>
              </a:rPr>
              <a:t>Sociolog Jan Keller aplikoval </a:t>
            </a:r>
            <a:r>
              <a:rPr lang="cs-CZ" sz="1800" b="0" dirty="0" err="1">
                <a:solidFill>
                  <a:schemeClr val="tx2"/>
                </a:solidFill>
              </a:rPr>
              <a:t>Durkheimův</a:t>
            </a:r>
            <a:r>
              <a:rPr lang="cs-CZ" sz="1800" b="0" dirty="0">
                <a:solidFill>
                  <a:schemeClr val="tx2"/>
                </a:solidFill>
              </a:rPr>
              <a:t> koncept anomie na politickou sféru a identifikoval rostoucí pocit "normativní dezorientace" - nejasnost, jaké politické hodnoty a normy platí. To podle něj přispělo k nárůstu podpory populistických subjektů slibujících "jasná a jednoduchá řešení".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0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9339BA-98AE-846C-5268-140D11E10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F945E9A-A5B8-A37F-536B-A2421FC3F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100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309D4-9AC2-8972-ED8A-2B4BC220A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ECE88-0347-2D63-F2A2-C8504641B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667367"/>
          </a:xfrm>
        </p:spPr>
        <p:txBody>
          <a:bodyPr>
            <a:noAutofit/>
          </a:bodyPr>
          <a:lstStyle/>
          <a:p>
            <a:r>
              <a:rPr lang="cs-CZ" sz="2800" b="1" dirty="0"/>
              <a:t>Předčasné volby 2013 a nástup hnutí ANO</a:t>
            </a:r>
            <a:br>
              <a:rPr lang="cs-CZ" sz="2800" b="1" dirty="0"/>
            </a:br>
            <a:br>
              <a:rPr lang="cs-CZ" sz="2800" dirty="0">
                <a:solidFill>
                  <a:srgbClr val="50386F"/>
                </a:solidFill>
              </a:rPr>
            </a:br>
            <a:endParaRPr lang="cs-CZ" sz="2800" b="1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86C9D5-BC1B-40FB-46A9-C7121849F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60630"/>
            <a:ext cx="10706100" cy="5024760"/>
          </a:xfrm>
        </p:spPr>
        <p:txBody>
          <a:bodyPr>
            <a:normAutofit/>
          </a:bodyPr>
          <a:lstStyle/>
          <a:p>
            <a:pPr lvl="1"/>
            <a:r>
              <a:rPr kumimoji="0" lang="cs-CZ" sz="2800" b="0" i="0" u="none" strike="noStrike" kern="1200" cap="all" spc="0" normalizeH="0" baseline="0" noProof="0" dirty="0">
                <a:ln>
                  <a:noFill/>
                </a:ln>
                <a:solidFill>
                  <a:srgbClr val="50386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ANO Andreje Babiše získalo 18,7 % jako nový subjekt (dosud největší úspěch nové strany)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Úsvit přímé demokracie (6,9 %) přinesl prvky nativistického populismu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Nárůst významu </a:t>
            </a:r>
            <a:r>
              <a:rPr lang="cs-CZ" dirty="0" err="1"/>
              <a:t>antiestablishmentových</a:t>
            </a:r>
            <a:r>
              <a:rPr lang="cs-CZ" dirty="0"/>
              <a:t> postojů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Krajské volby 2016: dominance ANO potvrdila novou realitu českého stranického systému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Šlo o definitivní potvrzení </a:t>
            </a:r>
            <a:r>
              <a:rPr lang="cs-CZ" i="1" dirty="0"/>
              <a:t>přechodu k nestandardnímu stranickému systému s dominancí podnikatelského populismu</a:t>
            </a:r>
            <a:r>
              <a:rPr lang="cs-CZ" dirty="0"/>
              <a:t>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C2236FF-A619-D3BE-539D-60C64A72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noProof="0" smtClean="0"/>
              <a:t>11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80575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6DE57-91A1-0020-CB1B-99BC0C638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6F2652-7C70-8497-6B8A-A54DCBA6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667367"/>
          </a:xfrm>
        </p:spPr>
        <p:txBody>
          <a:bodyPr>
            <a:noAutofit/>
          </a:bodyPr>
          <a:lstStyle/>
          <a:p>
            <a:r>
              <a:rPr lang="cs-CZ" sz="2800" b="1" dirty="0"/>
              <a:t>Sněmovní volby 2017</a:t>
            </a:r>
            <a:br>
              <a:rPr lang="cs-CZ" sz="2800" b="1" dirty="0"/>
            </a:br>
            <a:br>
              <a:rPr lang="cs-CZ" sz="2800" dirty="0">
                <a:solidFill>
                  <a:srgbClr val="50386F"/>
                </a:solidFill>
              </a:rPr>
            </a:br>
            <a:endParaRPr lang="cs-CZ" sz="2800" b="1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F9B268-0F57-96F3-439D-9AC9B076E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60630"/>
            <a:ext cx="10706100" cy="502476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ANO dominovalo s 29,6 %, ale výsledek přinesl extrémní fragmentaci (9 subjektů v Poslanecké sněmovně).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Výrazně prohloubila štěpící linie mezi městem a venkovem a mezi různými vzdělanostními skupinami.</a:t>
            </a:r>
            <a:endParaRPr kumimoji="0" lang="cs-CZ" sz="2800" b="0" i="0" u="none" strike="noStrike" kern="1200" cap="all" spc="0" normalizeH="0" baseline="0" noProof="0" dirty="0">
              <a:ln>
                <a:noFill/>
              </a:ln>
              <a:solidFill>
                <a:srgbClr val="50386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E78D26E-382C-903B-2110-E70D3C6B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noProof="0" smtClean="0"/>
              <a:t>12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98652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472DE-09A1-2AD3-ECB7-9B08F8ED5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7FB95C-FE9E-5F85-24E8-7632B7F7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667367"/>
          </a:xfrm>
        </p:spPr>
        <p:txBody>
          <a:bodyPr>
            <a:noAutofit/>
          </a:bodyPr>
          <a:lstStyle/>
          <a:p>
            <a:r>
              <a:rPr lang="pt-BR" sz="2800" b="1" dirty="0"/>
              <a:t>Volby 2021 a </a:t>
            </a:r>
            <a:r>
              <a:rPr lang="cs-CZ" sz="2800" b="1" dirty="0"/>
              <a:t>pokles</a:t>
            </a:r>
            <a:r>
              <a:rPr lang="pt-BR" sz="2800" b="1" dirty="0"/>
              <a:t> ANO</a:t>
            </a:r>
            <a:br>
              <a:rPr lang="cs-CZ" sz="2800" b="1" dirty="0"/>
            </a:br>
            <a:br>
              <a:rPr lang="cs-CZ" sz="2800" dirty="0">
                <a:solidFill>
                  <a:srgbClr val="50386F"/>
                </a:solidFill>
              </a:rPr>
            </a:br>
            <a:endParaRPr lang="cs-CZ" sz="2800" b="1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AD6D11-57F6-F3A3-3582-74ACBCEC6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60630"/>
            <a:ext cx="10706100" cy="502476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Koalice SPOLU (27,8 %) porazila ANO (27,1 %)             oslabení dominantního postavení hnutí ANO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sz="2000" dirty="0"/>
              <a:t>ýrazné vzdělanostní rozdíly ve volebním chování: vysokoškoláci volili výrazně více koalici SPOLU, zatímco voliči se základním vzděláním inklinovali k ANO a SPD.</a:t>
            </a: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5943F38-F285-AE24-4D8F-88CA3F1A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noProof="0" smtClean="0"/>
              <a:t>13</a:t>
            </a:fld>
            <a:endParaRPr lang="cs-CZ" noProof="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7DB506-C9F6-4EFB-E472-352FF45D4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133" y="1269234"/>
            <a:ext cx="579170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44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5ACE4-1B2D-1D1C-A684-5C97AAF55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008196-4AD0-36CA-FC16-2B42AF022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667367"/>
          </a:xfrm>
        </p:spPr>
        <p:txBody>
          <a:bodyPr>
            <a:noAutofit/>
          </a:bodyPr>
          <a:lstStyle/>
          <a:p>
            <a:r>
              <a:rPr lang="cs-CZ" sz="2800" b="1" dirty="0"/>
              <a:t>Současné období (2017-současnost)</a:t>
            </a:r>
            <a:br>
              <a:rPr lang="cs-CZ" sz="2800" b="1" dirty="0"/>
            </a:br>
            <a:br>
              <a:rPr lang="cs-CZ" sz="2800" dirty="0">
                <a:solidFill>
                  <a:srgbClr val="50386F"/>
                </a:solidFill>
              </a:rPr>
            </a:br>
            <a:endParaRPr lang="cs-CZ" sz="2800" b="1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50D079-8644-5850-9ED8-1B4532EEC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40" y="1260630"/>
            <a:ext cx="10706100" cy="53852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/>
              <a:t>Digitální aspekty volebního chování</a:t>
            </a:r>
          </a:p>
          <a:p>
            <a:pPr>
              <a:buNone/>
            </a:pPr>
            <a:r>
              <a:rPr lang="cs-CZ" sz="2000" b="0" dirty="0">
                <a:solidFill>
                  <a:schemeClr val="tx2"/>
                </a:solidFill>
              </a:rPr>
              <a:t>Václava Štětka:  rostoucí význam sociálních médií a tzv. "filtračních bublin" (echo </a:t>
            </a:r>
            <a:r>
              <a:rPr lang="cs-CZ" sz="2000" b="0" dirty="0" err="1">
                <a:solidFill>
                  <a:schemeClr val="tx2"/>
                </a:solidFill>
              </a:rPr>
              <a:t>chambers</a:t>
            </a:r>
            <a:r>
              <a:rPr lang="cs-CZ" sz="2000" b="0" dirty="0">
                <a:solidFill>
                  <a:schemeClr val="tx2"/>
                </a:solidFill>
              </a:rPr>
              <a:t>), kde se voliči utvrzují ve svých postojích (až 40 % mladších voličů získává politické informace výhradně ze sociálních sítí. tzv. "digitální tribalismus" - tendenci formovat online kmeny sdílející stejné politické názory a hodnoty.</a:t>
            </a:r>
          </a:p>
          <a:p>
            <a:pPr>
              <a:buNone/>
            </a:pPr>
            <a:r>
              <a:rPr lang="cs-CZ" sz="2000" b="1" dirty="0"/>
              <a:t>Hodnotová polarizace společnosti</a:t>
            </a:r>
          </a:p>
          <a:p>
            <a:pPr>
              <a:buNone/>
            </a:pPr>
            <a:r>
              <a:rPr lang="cs-CZ" sz="2000" b="0" dirty="0">
                <a:solidFill>
                  <a:schemeClr val="tx2"/>
                </a:solidFill>
              </a:rPr>
              <a:t>Prohlubující se hodnotovou polarizaci české společnosti, která se odráží i ve volebním chování. Pět základních hodnotových skupin s odlišnými volebními preferencemi: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0" dirty="0">
                <a:solidFill>
                  <a:schemeClr val="tx2"/>
                </a:solidFill>
              </a:rPr>
              <a:t>Kosmopolitní liberálové (vysoký kulturní kapitál, městské prostředí)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0" dirty="0">
                <a:solidFill>
                  <a:schemeClr val="tx2"/>
                </a:solidFill>
              </a:rPr>
              <a:t>Tradicionalisté (důraz na tradiční hodnoty a národní identitu)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0" dirty="0">
                <a:solidFill>
                  <a:schemeClr val="tx2"/>
                </a:solidFill>
              </a:rPr>
              <a:t>Materialisté (důraz na ekonomickou prosperitu a stabilitu)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0" dirty="0">
                <a:solidFill>
                  <a:schemeClr val="tx2"/>
                </a:solidFill>
              </a:rPr>
              <a:t>Sociální </a:t>
            </a:r>
            <a:r>
              <a:rPr lang="cs-CZ" sz="2000" b="0" dirty="0" err="1">
                <a:solidFill>
                  <a:schemeClr val="tx2"/>
                </a:solidFill>
              </a:rPr>
              <a:t>solidaristé</a:t>
            </a:r>
            <a:r>
              <a:rPr lang="cs-CZ" sz="2000" b="0" dirty="0">
                <a:solidFill>
                  <a:schemeClr val="tx2"/>
                </a:solidFill>
              </a:rPr>
              <a:t> (důraz na rovnost a sociální stát)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0" dirty="0">
                <a:solidFill>
                  <a:schemeClr val="tx2"/>
                </a:solidFill>
              </a:rPr>
              <a:t>Apolitičtí pragmatici (nízký zájem o politiku, orientace na praktické dopady)</a:t>
            </a:r>
          </a:p>
          <a:p>
            <a:pPr lvl="1"/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B03BDA-7740-9831-B94B-B357A4890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noProof="0" smtClean="0"/>
              <a:t>14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85595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4D47F-2B8B-9BA1-99AA-21F7F539E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20E4E-7DF2-436A-255B-15679AC2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667367"/>
          </a:xfrm>
        </p:spPr>
        <p:txBody>
          <a:bodyPr>
            <a:noAutofit/>
          </a:bodyPr>
          <a:lstStyle/>
          <a:p>
            <a:r>
              <a:rPr lang="cs-CZ" sz="2800" b="1" dirty="0"/>
              <a:t>Současné období (2017-současnost)</a:t>
            </a:r>
            <a:br>
              <a:rPr lang="cs-CZ" sz="2800" b="1" dirty="0"/>
            </a:br>
            <a:br>
              <a:rPr lang="cs-CZ" sz="2800" dirty="0">
                <a:solidFill>
                  <a:srgbClr val="50386F"/>
                </a:solidFill>
              </a:rPr>
            </a:br>
            <a:endParaRPr lang="cs-CZ" sz="2800" b="1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C9954E-6791-FCE9-B26C-7E56FBFD8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40" y="1260630"/>
            <a:ext cx="10706100" cy="538526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sz="2000" b="1" dirty="0" err="1"/>
              <a:t>Prekarizace</a:t>
            </a:r>
            <a:r>
              <a:rPr lang="cs-CZ" sz="2000" b="1" dirty="0"/>
              <a:t> a volební chování</a:t>
            </a:r>
          </a:p>
          <a:p>
            <a:pPr>
              <a:buNone/>
            </a:pPr>
            <a:r>
              <a:rPr lang="cs-CZ" sz="2000" b="0" dirty="0">
                <a:solidFill>
                  <a:schemeClr val="tx2"/>
                </a:solidFill>
              </a:rPr>
              <a:t>Korelace mezi tzv. "</a:t>
            </a:r>
            <a:r>
              <a:rPr lang="cs-CZ" sz="2000" b="0" dirty="0" err="1">
                <a:solidFill>
                  <a:schemeClr val="tx2"/>
                </a:solidFill>
              </a:rPr>
              <a:t>prekarizací</a:t>
            </a:r>
            <a:r>
              <a:rPr lang="cs-CZ" sz="2000" b="0" dirty="0">
                <a:solidFill>
                  <a:schemeClr val="tx2"/>
                </a:solidFill>
              </a:rPr>
              <a:t> práce" (nejisté pracovní podmínky) a tendencí podporovat populistické strany. Osoby v těchto pracovních pozicích vykazovaly vyšší míru politické frustrace a nedůvěry v tradiční strany. Navíc: subjektivní vnímání ekonomické nejistoty má silnější vliv na volební chování než objektivní ekonomické ukazatele.</a:t>
            </a:r>
          </a:p>
          <a:p>
            <a:pPr>
              <a:buNone/>
            </a:pPr>
            <a:r>
              <a:rPr lang="cs-CZ" sz="2000" b="1" dirty="0"/>
              <a:t>Generační aspekty volebního chování</a:t>
            </a:r>
          </a:p>
          <a:p>
            <a:pPr>
              <a:buNone/>
            </a:pPr>
            <a:r>
              <a:rPr lang="cs-CZ" sz="2000" b="0" dirty="0">
                <a:solidFill>
                  <a:schemeClr val="tx2"/>
                </a:solidFill>
              </a:rPr>
              <a:t>Významné mezigenerační rozdíly v politické socializaci a volebním chování jsou formovány tzv. "formativními zážitky" během dospívání: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0" dirty="0">
                <a:solidFill>
                  <a:schemeClr val="tx2"/>
                </a:solidFill>
              </a:rPr>
              <a:t>Předlistopadová generace (socializovaná před rokem 1989) - silnější stranická loajalita, vyšší volební účast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0" dirty="0">
                <a:solidFill>
                  <a:schemeClr val="tx2"/>
                </a:solidFill>
              </a:rPr>
              <a:t>Transformační generace (dospívající v 90. letech) - pragmatičtější přístup k politice, důraz na ekonomické otázky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0" dirty="0" err="1">
                <a:solidFill>
                  <a:schemeClr val="tx2"/>
                </a:solidFill>
              </a:rPr>
              <a:t>Miléniálové</a:t>
            </a:r>
            <a:r>
              <a:rPr lang="cs-CZ" sz="2000" b="0" dirty="0">
                <a:solidFill>
                  <a:schemeClr val="tx2"/>
                </a:solidFill>
              </a:rPr>
              <a:t> (dospívající po roce 2000) - vyšší důraz na </a:t>
            </a:r>
            <a:r>
              <a:rPr lang="cs-CZ" sz="2000" b="0" dirty="0" err="1">
                <a:solidFill>
                  <a:schemeClr val="tx2"/>
                </a:solidFill>
              </a:rPr>
              <a:t>postmateriální</a:t>
            </a:r>
            <a:r>
              <a:rPr lang="cs-CZ" sz="2000" b="0" dirty="0">
                <a:solidFill>
                  <a:schemeClr val="tx2"/>
                </a:solidFill>
              </a:rPr>
              <a:t> hodnoty, nižší volební účast, ale vyšší zapojení v nových formách participace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0" dirty="0">
                <a:solidFill>
                  <a:schemeClr val="tx2"/>
                </a:solidFill>
              </a:rPr>
              <a:t>Generace Z (dospívající po roce 2010) - silná polarizace uvnitř kohorty, vysoká volatilita preferencí</a:t>
            </a:r>
          </a:p>
          <a:p>
            <a:pPr>
              <a:buNone/>
            </a:pPr>
            <a:r>
              <a:rPr lang="cs-CZ" sz="2000" b="1" dirty="0"/>
              <a:t>Emocionální aspekty volebního chování</a:t>
            </a:r>
          </a:p>
          <a:p>
            <a:r>
              <a:rPr lang="cs-CZ" sz="2000" b="0" dirty="0">
                <a:solidFill>
                  <a:schemeClr val="tx2"/>
                </a:solidFill>
              </a:rPr>
              <a:t>Rostoucí význam emočních faktorů při volebním rozhodování. Emoce jako strach, hněv, naděje či hrdost významnější roli než racionální kalkulace </a:t>
            </a:r>
            <a:r>
              <a:rPr lang="cs-CZ" sz="2000" b="0" i="1" dirty="0">
                <a:solidFill>
                  <a:schemeClr val="tx2"/>
                </a:solidFill>
              </a:rPr>
              <a:t>(experimenty prokázaly, že vyvolání specifických emocí může změnit volební preference až u 20 % voličů).</a:t>
            </a:r>
          </a:p>
          <a:p>
            <a:pPr lvl="1"/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823D71-2329-C963-1DAE-B9BD4AC6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noProof="0" smtClean="0"/>
              <a:t>15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51602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512CB-D927-1534-7EA8-4BDE5FD24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F8F492-E950-D579-4949-3EB6A7CFD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667367"/>
          </a:xfrm>
        </p:spPr>
        <p:txBody>
          <a:bodyPr>
            <a:noAutofit/>
          </a:bodyPr>
          <a:lstStyle/>
          <a:p>
            <a:r>
              <a:rPr lang="cs-CZ" sz="2800" b="1" dirty="0"/>
              <a:t>Současné období (2017-současnost)</a:t>
            </a:r>
            <a:br>
              <a:rPr lang="cs-CZ" sz="2800" b="1" dirty="0"/>
            </a:br>
            <a:br>
              <a:rPr lang="cs-CZ" sz="2800" dirty="0">
                <a:solidFill>
                  <a:srgbClr val="50386F"/>
                </a:solidFill>
              </a:rPr>
            </a:br>
            <a:endParaRPr lang="cs-CZ" sz="2800" b="1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98CA3A-2D1D-55E7-C5FF-2414BCA7B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40" y="1260630"/>
            <a:ext cx="10706100" cy="53852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/>
              <a:t>Koncept "rozštěpených identit"</a:t>
            </a:r>
          </a:p>
          <a:p>
            <a:pPr>
              <a:buNone/>
            </a:pPr>
            <a:r>
              <a:rPr lang="cs-CZ" sz="2000" b="0" dirty="0">
                <a:solidFill>
                  <a:schemeClr val="tx2"/>
                </a:solidFill>
              </a:rPr>
              <a:t>Dana Hamplová: koncept "rozštěpených identit" pro pochopení chování voličů, kteří kombinují zdánlivě protichůdné hodnoty (např. ekonomický liberalismus s kulturním konzervatismem). Podle jejích výzkumů tato skupina tvoří až třetinu elektorátu a je velmi volatilní ve svých preferencích.</a:t>
            </a:r>
          </a:p>
          <a:p>
            <a:pPr>
              <a:buNone/>
            </a:pPr>
            <a:r>
              <a:rPr lang="cs-CZ" sz="2000" b="1" dirty="0"/>
              <a:t>Sociální kapitál a volební chování</a:t>
            </a:r>
          </a:p>
          <a:p>
            <a:r>
              <a:rPr lang="cs-CZ" sz="2000" b="0" dirty="0">
                <a:solidFill>
                  <a:schemeClr val="tx2"/>
                </a:solidFill>
              </a:rPr>
              <a:t>Výzkumy sociálního kapitálu (Pavol Frič): míra sociálního kapitálu v komunitě ovlivňuje jak volební účast, tak preference.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>
                <a:solidFill>
                  <a:schemeClr val="tx2"/>
                </a:solidFill>
              </a:rPr>
              <a:t>Komunity s vyšším sociálním kapitálem vykazují vyšší volební účast a nižší podporu extremistických stran.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dirty="0">
                <a:solidFill>
                  <a:schemeClr val="tx2"/>
                </a:solidFill>
              </a:rPr>
              <a:t>Arnošt Veselý: korelaci meze tzv. "přemosťujícím sociálním kapitálem" (vazby mezi různými sociálními skupinami) a odolností vůči populistické rétorice.</a:t>
            </a:r>
          </a:p>
          <a:p>
            <a:pPr lvl="1"/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672A943-417A-52A5-3DF4-08661F56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noProof="0" smtClean="0"/>
              <a:t>16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65452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432FD-AEC3-52AD-15C0-A390EEAD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Hlavní trendy v dlouhodobé perspektivě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3CCDE6-0E00-4F94-8966-3B7CB5FD3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517715"/>
            <a:ext cx="10706100" cy="465924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Pokles volební účasti </a:t>
            </a:r>
            <a:r>
              <a:rPr lang="cs-CZ" b="0" dirty="0">
                <a:solidFill>
                  <a:schemeClr val="tx2"/>
                </a:solidFill>
              </a:rPr>
              <a:t>z 96% (1990) na cca 60-65% v současnosti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Oslabení stranické identifikace a posílení personalizace politiky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Přechod od socioekonomického štěpení k hodnotovému </a:t>
            </a:r>
            <a:r>
              <a:rPr lang="cs-CZ" b="0" dirty="0">
                <a:solidFill>
                  <a:schemeClr val="tx2"/>
                </a:solidFill>
              </a:rPr>
              <a:t>(kromě klasické socioekonomické linie se etablovaly nové: </a:t>
            </a:r>
          </a:p>
          <a:p>
            <a:r>
              <a:rPr lang="cs-CZ" b="0" dirty="0">
                <a:solidFill>
                  <a:schemeClr val="tx2"/>
                </a:solidFill>
              </a:rPr>
              <a:t>	Kosmopolitní vs. národní orientace</a:t>
            </a:r>
          </a:p>
          <a:p>
            <a:r>
              <a:rPr lang="cs-CZ" b="0" dirty="0">
                <a:solidFill>
                  <a:schemeClr val="tx2"/>
                </a:solidFill>
              </a:rPr>
              <a:t>	Environmentální postoje</a:t>
            </a:r>
          </a:p>
          <a:p>
            <a:r>
              <a:rPr lang="cs-CZ" b="0" dirty="0">
                <a:solidFill>
                  <a:schemeClr val="tx2"/>
                </a:solidFill>
              </a:rPr>
              <a:t>	Postoje k evropské integraci</a:t>
            </a:r>
          </a:p>
          <a:p>
            <a:r>
              <a:rPr lang="cs-CZ" b="0" dirty="0">
                <a:solidFill>
                  <a:schemeClr val="tx2"/>
                </a:solidFill>
              </a:rPr>
              <a:t>	Vzdělání jako klíčový prediktor volebního chování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Nárůst volatility a pokles stability volebního chování </a:t>
            </a:r>
            <a:r>
              <a:rPr lang="cs-CZ" b="0" dirty="0">
                <a:solidFill>
                  <a:schemeClr val="tx2"/>
                </a:solidFill>
              </a:rPr>
              <a:t>(</a:t>
            </a:r>
            <a:r>
              <a:rPr lang="cs-CZ" b="0" i="1" dirty="0">
                <a:solidFill>
                  <a:schemeClr val="tx2"/>
                </a:solidFill>
              </a:rPr>
              <a:t>Stranická identifikace poklesla z přibližně 70 % voličů v 90. letech na méně než 40 % v současnosti (CVVM). Volatilita (</a:t>
            </a:r>
            <a:r>
              <a:rPr lang="cs-CZ" b="0" i="1" dirty="0" err="1">
                <a:solidFill>
                  <a:schemeClr val="tx2"/>
                </a:solidFill>
              </a:rPr>
              <a:t>Pedersenův</a:t>
            </a:r>
            <a:r>
              <a:rPr lang="cs-CZ" b="0" i="1" dirty="0">
                <a:solidFill>
                  <a:schemeClr val="tx2"/>
                </a:solidFill>
              </a:rPr>
              <a:t> index) vzrostla z hodnot kolem 15 % v 90. letech na 25-30 % po roce 2010.)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758F9CB-F5BE-5B0A-806E-1637E20E8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6836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7E656-D3C9-17F1-5215-7AB8ABAAB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0E2ED-DEF9-DB84-22B6-34FC42CB3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Hlavní trendy v dlouhodobé perspektivě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5A72D9-5046-B390-8E06-918494010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298" y="1481202"/>
            <a:ext cx="10706100" cy="4659248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Mediální faktory: </a:t>
            </a:r>
            <a:r>
              <a:rPr lang="cs-CZ" b="0" dirty="0">
                <a:solidFill>
                  <a:schemeClr val="tx2"/>
                </a:solidFill>
              </a:rPr>
              <a:t>Rostoucí význam nových médií a sociálních sítí a alternativních informačních zdrojů při formování volebních preferencí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2"/>
                </a:solidFill>
              </a:rPr>
              <a:t>Václav Štětka: 30 % voličů získává politické informace primárně ze sociálních sítí, což vytváří nové informační bubliny.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Generační rozdíly: </a:t>
            </a:r>
            <a:r>
              <a:rPr lang="cs-CZ" b="0" dirty="0">
                <a:solidFill>
                  <a:schemeClr val="tx2"/>
                </a:solidFill>
              </a:rPr>
              <a:t>odlišné volební chování tzv. "mileniálů" a generace Z, která vykazuje vyšší míru volatility a menší stranickou loajalitu než starší generace.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Regionální diferenciace: </a:t>
            </a:r>
            <a:r>
              <a:rPr lang="cs-CZ" b="0" dirty="0">
                <a:solidFill>
                  <a:schemeClr val="tx2"/>
                </a:solidFill>
              </a:rPr>
              <a:t>Prohlubování rozdílů mezi volebním chováním v ekonomicky prosperujících a strukturálně postižených regionech. Tomáše Kostelecký: rozdíly se od r. 2010 výrazně zvětšují.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Tyto proměny volebního chování ČR odrážejí jak lokální specifika postkomunistické transformace, tak i širší evropské trendy související s oslabováním tradičních stran a nárůstem populistických formací.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i="1" dirty="0">
                <a:solidFill>
                  <a:schemeClr val="tx2"/>
                </a:solidFill>
              </a:rPr>
              <a:t>(česká specifika: např. relativně stabilní postavení KSČM, dlouho menší míra extremismu)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525E5F-1443-BDD6-6404-9F5AA04E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6377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E03CB-14B8-D332-57B7-A72389DDF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98644-8B3D-BBD7-CE86-7D55634F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329938"/>
            <a:ext cx="10706099" cy="688157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Možnosti Periodizace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65072E-91BD-976A-5CA3-B642416F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" y="923827"/>
            <a:ext cx="10706100" cy="5620612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200" b="0" dirty="0"/>
              <a:t>Období formování (1990-1996)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b="0" dirty="0"/>
              <a:t>Období konsolidace (1996-2002)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b="0" dirty="0"/>
              <a:t>Období prvních krizí (2002-2010)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b="0" dirty="0"/>
              <a:t>Období dezintegrace (2010-2017)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b="0" dirty="0"/>
              <a:t>Současné období (2017-současnost)</a:t>
            </a:r>
          </a:p>
          <a:p>
            <a:r>
              <a:rPr lang="cs-CZ" sz="3200" b="1" dirty="0"/>
              <a:t>Martina </a:t>
            </a:r>
            <a:r>
              <a:rPr lang="cs-CZ" sz="3200" b="1" dirty="0" err="1"/>
              <a:t>Klicperová-Baker</a:t>
            </a:r>
            <a:r>
              <a:rPr lang="cs-CZ" sz="3200" b="1" dirty="0"/>
              <a:t> aplikovala teorii kolektivních emocí na volební chování a identifikovala tzv. "emoční cykly" v české politice: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b="0" dirty="0"/>
              <a:t>Porevoluční euforie (1990-1992)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b="0" dirty="0"/>
              <a:t>Pragmatické vystřízlivění (1992-1997)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b="0" dirty="0"/>
              <a:t>Rozčarování a cynismus (1998-2010)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b="0" dirty="0"/>
              <a:t>Hněv a frustrace (po 2010)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b="0" dirty="0"/>
              <a:t>Polarizace a </a:t>
            </a:r>
            <a:r>
              <a:rPr lang="cs-CZ" sz="3200" b="0" dirty="0" err="1"/>
              <a:t>tribalizace</a:t>
            </a:r>
            <a:r>
              <a:rPr lang="cs-CZ" sz="3200" b="0" dirty="0"/>
              <a:t> (současnost)</a:t>
            </a:r>
          </a:p>
          <a:p>
            <a:pPr>
              <a:buNone/>
            </a:pPr>
            <a:r>
              <a:rPr lang="cs-CZ" sz="3200" b="1" dirty="0"/>
              <a:t>Od třídního k hodnotovému hlasování: </a:t>
            </a:r>
            <a:r>
              <a:rPr lang="cs-CZ" sz="3200" dirty="0"/>
              <a:t>České volební chování prošlo vývojovou trajektorií podobnou západním demokraciím, ale v komprimovaném čase. Milan Tuček identifikoval tři fáze vývoje: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0" dirty="0"/>
              <a:t>Formativní fáze (1990-1996) - dominance ideologického/hodnotového hlasování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0" dirty="0"/>
              <a:t>Třídní fáze (1996-2010) - rostoucí význam socioekonomických faktorů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200" b="0" dirty="0"/>
              <a:t>Post-třídní fáze (po 2010) - návrat k hodnotovému hlasování, ale na nových osách</a:t>
            </a:r>
            <a:endParaRPr lang="cs-CZ" sz="3200" b="0" dirty="0">
              <a:solidFill>
                <a:schemeClr val="tx2"/>
              </a:solidFill>
            </a:endParaRPr>
          </a:p>
          <a:p>
            <a:pPr lvl="1"/>
            <a:br>
              <a:rPr kumimoji="0" lang="cs-CZ" sz="2800" b="0" i="0" u="none" strike="noStrike" kern="1200" cap="all" spc="0" normalizeH="0" baseline="0" noProof="0" dirty="0">
                <a:ln>
                  <a:noFill/>
                </a:ln>
                <a:solidFill>
                  <a:srgbClr val="50386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F80631-815D-7E51-826B-CAA3B705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70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05C32-A713-EFAB-06A9-98E7B4604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E64815-452D-5FBC-8A68-EEE237FD7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667367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50386F"/>
                </a:solidFill>
              </a:rPr>
              <a:t>první svobodné Volby 1990: referendum o minulosti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E94A21-9C1F-CAB2-51E1-59718B18C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60630"/>
            <a:ext cx="10706100" cy="502476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Dominovaly široce rozkročené politické subjekty: OF/VPN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Voliči se rozhodovali především na základě jednoduchého </a:t>
            </a:r>
            <a:r>
              <a:rPr lang="cs-CZ" b="1" dirty="0"/>
              <a:t>dělení "starý vs. nový režim" </a:t>
            </a:r>
          </a:p>
          <a:p>
            <a:pPr lvl="1"/>
            <a:r>
              <a:rPr lang="cs-CZ" i="1" dirty="0"/>
              <a:t>     (komunismus x antikomunismus, Východ x Západ)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Volební účast velmi vysoká (přes 96%)             porevoluční entuziasmus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OF: široká anti-komunistická platforma (49,5 %)          základní dělení společnosti na příznivce a odpůrce bývalého režimu.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tzv. </a:t>
            </a:r>
            <a:r>
              <a:rPr lang="cs-CZ" b="1" dirty="0"/>
              <a:t>"zakladatelské volby„</a:t>
            </a:r>
            <a:r>
              <a:rPr lang="cs-CZ" dirty="0"/>
              <a:t>: vysoká míra emocí a omezená role programových otázek.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Petr Matějů: období tzv. "morální jednoty", kdy byla politika vnímána primárně jako morální imperativ, nikoli jako zastupování zájmů různých sociálních skupin.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Sociolog Ivo Možný: "éra politického idealismu".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BF405BF-7BA3-DAD0-588F-3D614D75F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smtClean="0"/>
              <a:t>3</a:t>
            </a:fld>
            <a:endParaRPr lang="cs-CZ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270533CF-CA49-C119-3061-0C6CAA2A2DE5}"/>
              </a:ext>
            </a:extLst>
          </p:cNvPr>
          <p:cNvSpPr/>
          <p:nvPr/>
        </p:nvSpPr>
        <p:spPr>
          <a:xfrm>
            <a:off x="5441455" y="2450237"/>
            <a:ext cx="559293" cy="2574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 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45093644-D8CB-524A-10F5-27BEBCBF596E}"/>
              </a:ext>
            </a:extLst>
          </p:cNvPr>
          <p:cNvSpPr/>
          <p:nvPr/>
        </p:nvSpPr>
        <p:spPr>
          <a:xfrm>
            <a:off x="6406551" y="2934024"/>
            <a:ext cx="559293" cy="2574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7085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66093-C74D-6755-5012-AD98B66F2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EAE98B-22DE-FBA2-4DFE-B7C6EFA8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667367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50386F"/>
                </a:solidFill>
              </a:rPr>
              <a:t>první standardní volby (1992)</a:t>
            </a:r>
            <a:br>
              <a:rPr lang="cs-CZ" sz="2800" dirty="0">
                <a:solidFill>
                  <a:srgbClr val="50386F"/>
                </a:solidFill>
              </a:rPr>
            </a:br>
            <a:endParaRPr lang="cs-CZ" sz="2800" b="1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3F60B8-5AD4-16C1-9947-A91F79DD8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60630"/>
            <a:ext cx="10706100" cy="5024760"/>
          </a:xfrm>
        </p:spPr>
        <p:txBody>
          <a:bodyPr>
            <a:normAutofit lnSpcReduction="10000"/>
          </a:bodyPr>
          <a:lstStyle/>
          <a:p>
            <a:pPr lvl="1"/>
            <a:r>
              <a:rPr kumimoji="0" lang="cs-CZ" sz="2800" b="0" i="0" u="none" strike="noStrike" kern="1200" cap="all" spc="0" normalizeH="0" baseline="0" noProof="0" dirty="0">
                <a:ln>
                  <a:noFill/>
                </a:ln>
                <a:solidFill>
                  <a:srgbClr val="50386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endParaRPr lang="cs-CZ" sz="1800" noProof="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Rozpad OF: formování standardnějšího stranického systému + diferenciace volebního chování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noProof="0" dirty="0"/>
              <a:t>ODS (VK) získala 29,7 % a etablovala se jako dominantní pravicová síla.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noProof="0" dirty="0"/>
              <a:t>Levá část spektra rozdělená mezi Levý blok (KSČM a další levicové skupiny), ČSSD a menší subjekty.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noProof="0" dirty="0"/>
              <a:t>Formování socioekonomické štěpící linie             Nárůst významu ekonomických témat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noProof="0" dirty="0"/>
              <a:t>Voličské rozhodování začalo výrazněji reflektovat postoje k ekonomické transformaci.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b="1" dirty="0"/>
              <a:t>K</a:t>
            </a:r>
            <a:r>
              <a:rPr lang="cs-CZ" b="1" noProof="0" dirty="0" err="1"/>
              <a:t>orelace</a:t>
            </a:r>
            <a:r>
              <a:rPr lang="cs-CZ" b="1" noProof="0" dirty="0"/>
              <a:t> mezi socioekonomickým statusem a volebními preferencemi</a:t>
            </a:r>
            <a:r>
              <a:rPr lang="cs-CZ" noProof="0" dirty="0"/>
              <a:t>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Sociolog Jiří Večerník: začátek formování tzv. "třídního hlasování", kdy socioekonomický status začal korelovat s volebními preferencemi </a:t>
            </a:r>
            <a:r>
              <a:rPr lang="cs-CZ" i="1" dirty="0"/>
              <a:t>(osoby s vyšším vzděláním a příjmem tíhly k pravicovým stranám, zatímco nízkopříjmové skupiny a dělnické profese k levici).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Mezigenerační rozdíly: mladší voliči byli výrazně více pravicově orientovaní než starší generace.</a:t>
            </a:r>
            <a:endParaRPr lang="cs-CZ" noProof="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591B0ED-F077-58BC-0E49-59C184E5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noProof="0" smtClean="0"/>
              <a:t>4</a:t>
            </a:fld>
            <a:endParaRPr lang="cs-CZ" noProof="0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9411E10A-6908-A3FF-641B-980A8CB34528}"/>
              </a:ext>
            </a:extLst>
          </p:cNvPr>
          <p:cNvSpPr/>
          <p:nvPr/>
        </p:nvSpPr>
        <p:spPr>
          <a:xfrm>
            <a:off x="5721101" y="3429000"/>
            <a:ext cx="559293" cy="2574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42382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1E88E-016F-A58E-7C3B-3886B618A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2EC68-8426-29B1-847E-36E1D2C2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667367"/>
          </a:xfrm>
        </p:spPr>
        <p:txBody>
          <a:bodyPr>
            <a:noAutofit/>
          </a:bodyPr>
          <a:lstStyle/>
          <a:p>
            <a:r>
              <a:rPr lang="cs-CZ" sz="2800" b="1" dirty="0" err="1">
                <a:solidFill>
                  <a:srgbClr val="50386F"/>
                </a:solidFill>
              </a:rPr>
              <a:t>Bipolarizace</a:t>
            </a:r>
            <a:r>
              <a:rPr lang="cs-CZ" sz="2800" b="1" dirty="0">
                <a:solidFill>
                  <a:srgbClr val="50386F"/>
                </a:solidFill>
              </a:rPr>
              <a:t> stranického systému (1996)</a:t>
            </a:r>
            <a:br>
              <a:rPr lang="cs-CZ" sz="2800" dirty="0">
                <a:solidFill>
                  <a:srgbClr val="50386F"/>
                </a:solidFill>
              </a:rPr>
            </a:br>
            <a:endParaRPr lang="cs-CZ" sz="2800" b="1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B5A08D-C7E5-A221-29F5-F66D11BC8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60630"/>
            <a:ext cx="10706100" cy="5024760"/>
          </a:xfrm>
        </p:spPr>
        <p:txBody>
          <a:bodyPr>
            <a:normAutofit/>
          </a:bodyPr>
          <a:lstStyle/>
          <a:p>
            <a:pPr lvl="1"/>
            <a:r>
              <a:rPr kumimoji="0" lang="cs-CZ" sz="2800" b="0" i="0" u="none" strike="noStrike" kern="1200" cap="all" spc="0" normalizeH="0" baseline="0" noProof="0" dirty="0">
                <a:ln>
                  <a:noFill/>
                </a:ln>
                <a:solidFill>
                  <a:srgbClr val="50386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endParaRPr lang="cs-CZ" sz="1800" noProof="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Další konsolidace systému: ODS (29,6 %) a ČSSD (26,4 %) se staly dominantními aktéry. doplněný menšími subjekty (KDU-ČSL, KSČM).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Začalo se formovat pravidelnější rozdělení elektorátu podle sociodemografických charakteristik </a:t>
            </a:r>
            <a:r>
              <a:rPr lang="cs-CZ" i="1" dirty="0"/>
              <a:t>(ODS volí spíše mladší, vzdělanější a městští voliči, zatímco ČSSD nacházela podporu u starších voličů a ve venkovských oblastech)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Volební rozhodování významněji kopíruje socioekonomické štěpení společnosti (tzv. </a:t>
            </a:r>
            <a:r>
              <a:rPr lang="cs-CZ" dirty="0" err="1"/>
              <a:t>cleavages</a:t>
            </a:r>
            <a:r>
              <a:rPr lang="cs-CZ" dirty="0"/>
              <a:t>).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Začala klesat volební účast           indikátor postupného vyprchávání polistopadového nadšení.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Matějů/Vlachová: subjektivní třídní identifikace (kam se lidé sami zařazují) začala hrát významnější roli než objektivní socioekonomické ukazatele. Tento fenomén byl označen jako "krystalizace třídního vědomí".</a:t>
            </a:r>
            <a:endParaRPr lang="cs-CZ" i="1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6A118D-4F95-8C0C-B66D-C02715148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noProof="0" smtClean="0"/>
              <a:t>5</a:t>
            </a:fld>
            <a:endParaRPr lang="cs-CZ" noProof="0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AB46C932-253F-17FE-5A73-6ED440A9A671}"/>
              </a:ext>
            </a:extLst>
          </p:cNvPr>
          <p:cNvSpPr/>
          <p:nvPr/>
        </p:nvSpPr>
        <p:spPr>
          <a:xfrm>
            <a:off x="4175105" y="4285307"/>
            <a:ext cx="559293" cy="2574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7754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C735B-26B8-BF72-A0AE-3BFD7D1C1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D12AF-2437-8B93-3D3B-CAF057F2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667367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50386F"/>
                </a:solidFill>
              </a:rPr>
              <a:t>Volby 1998 a "opoziční smlouva"</a:t>
            </a:r>
            <a:br>
              <a:rPr lang="cs-CZ" sz="2800" dirty="0">
                <a:solidFill>
                  <a:srgbClr val="50386F"/>
                </a:solidFill>
              </a:rPr>
            </a:br>
            <a:endParaRPr lang="cs-CZ" sz="2800" b="1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8E75E-97AD-9CB4-AE0A-EE37D1710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60630"/>
            <a:ext cx="10706100" cy="5024760"/>
          </a:xfrm>
        </p:spPr>
        <p:txBody>
          <a:bodyPr>
            <a:normAutofit/>
          </a:bodyPr>
          <a:lstStyle/>
          <a:p>
            <a:pPr lvl="1"/>
            <a:r>
              <a:rPr kumimoji="0" lang="cs-CZ" sz="2800" b="0" i="0" u="none" strike="noStrike" kern="1200" cap="all" spc="0" normalizeH="0" baseline="0" noProof="0" dirty="0">
                <a:ln>
                  <a:noFill/>
                </a:ln>
                <a:solidFill>
                  <a:srgbClr val="50386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Pád Klausovy vlády (v důsledku skandálu s financováním ODS)            první výraznější propadu důvěry v politiku/politické strany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Matějů, Vlachová: identifikoval posun v motivaci voličů - začalo se objevovat protestní hlasování.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Volební účast klesla na 74 %.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Spolupráce ČSSD a ODS během "opoziční smlouvy" vedla k další erozi důvěry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Volební model začal vykazovat prvky tzv. "rozčarovaného voliče„ (politolog Tom </a:t>
            </a:r>
            <a:r>
              <a:rPr lang="cs-CZ" dirty="0" err="1"/>
              <a:t>Nichols</a:t>
            </a:r>
            <a:r>
              <a:rPr lang="cs-CZ" dirty="0"/>
              <a:t>)                   		volič ztrácí víru ve schopnost politiky přinášet pozitivní změnu.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Rychlý nárůst tzv. cynických postojů k politice po pádu Klausovy vlády a následném období opoziční smlouvy.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Tzv. "kognitivní disonanci" u části voličů - rozpor mezi jejich očekáváními po roce 1989 a realitou druhé poloviny 90. let.            první projevy politické apatie a poklesu volební účasti.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6E231D6-7889-9849-356F-DF478230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noProof="0" smtClean="0"/>
              <a:t>6</a:t>
            </a:fld>
            <a:endParaRPr lang="cs-CZ" noProof="0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0FCEC19E-F4F1-264A-1D5E-9DBEC0D797A8}"/>
              </a:ext>
            </a:extLst>
          </p:cNvPr>
          <p:cNvSpPr/>
          <p:nvPr/>
        </p:nvSpPr>
        <p:spPr>
          <a:xfrm>
            <a:off x="8285193" y="1799270"/>
            <a:ext cx="559293" cy="2574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783FAF0-A28E-E75E-3690-8EA19D2BB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51" y="4338485"/>
            <a:ext cx="579170" cy="29263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CBA6D04-283A-E230-D777-420176F46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514" y="5763503"/>
            <a:ext cx="579170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7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3EC7C-BE4D-6436-7540-B0637BC3E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8CF975-8273-BA10-2BFD-1AA08B0B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667367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rgbClr val="50386F"/>
                </a:solidFill>
              </a:rPr>
              <a:t>Volby 2002 a nástup populistické rétoriky</a:t>
            </a:r>
            <a:br>
              <a:rPr lang="cs-CZ" sz="2800" dirty="0">
                <a:solidFill>
                  <a:srgbClr val="50386F"/>
                </a:solidFill>
              </a:rPr>
            </a:br>
            <a:endParaRPr lang="cs-CZ" sz="2800" b="1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5EA111-4AE9-AD3C-AB66-65DF94E98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60630"/>
            <a:ext cx="10706100" cy="5024760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ČSSD pod vedením Vladimíra Špidly překvapivě zvítězila s 30,2 % + překvapivě silný výsledek KSČM (18,5 %).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 err="1"/>
              <a:t>Šaradín</a:t>
            </a:r>
            <a:r>
              <a:rPr lang="cs-CZ" dirty="0"/>
              <a:t>: k úspěchu přispělo využití prvků populistické rétoriky zaměřené proti "divoké privatizaci„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Linek: nárůst významu protestního hlasování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Voliči začali výrazněji reagovat na korupční kauzy a ekonomické problémy.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Posílila personalizace politiky                důležitost lídrů při volebním rozhodování.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Sociolog Jan Hartl: rostoucí pocit "odcizení" (alienace) části voličů od politického systému. </a:t>
            </a:r>
            <a:r>
              <a:rPr lang="cs-CZ" i="1" dirty="0"/>
              <a:t>(až 40 % občanů mělo pocit, že jejich hlas "nic nezmění", což je klasický ukazatel politické alienace)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dirty="0"/>
              <a:t>Odcizení se projevovalo jak volební abstencí, tak podporou anti-systémových stran (především KSČM)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1391344-F85F-E79B-DC58-2D46556A7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noProof="0" smtClean="0"/>
              <a:t>7</a:t>
            </a:fld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4F1E11-9969-74F2-DAB7-865AC5A40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516" y="3542520"/>
            <a:ext cx="579170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2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3BCE8-6F8B-9F0D-1399-52404C34D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CAFA48-2D04-B0B4-28C5-588AC97F1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667367"/>
          </a:xfrm>
        </p:spPr>
        <p:txBody>
          <a:bodyPr>
            <a:noAutofit/>
          </a:bodyPr>
          <a:lstStyle/>
          <a:p>
            <a:r>
              <a:rPr lang="cs-CZ" sz="2800" b="1" dirty="0"/>
              <a:t>Volby 2006 a vzestup personalizace</a:t>
            </a:r>
            <a:br>
              <a:rPr lang="cs-CZ" sz="2800" b="1" dirty="0"/>
            </a:br>
            <a:br>
              <a:rPr lang="cs-CZ" sz="2800" dirty="0">
                <a:solidFill>
                  <a:srgbClr val="50386F"/>
                </a:solidFill>
              </a:rPr>
            </a:br>
            <a:endParaRPr lang="cs-CZ" sz="2800" b="1" noProof="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D3F0EF-AFB7-6DF9-E74A-5D35775ED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60630"/>
            <a:ext cx="10706100" cy="502476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2"/>
                </a:solidFill>
              </a:rPr>
              <a:t>Souboj Jiřího Paroubka (ČSSD) a Mirka Topolánka (ODS) reprezentoval rostoucí personalizaci politiky.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2"/>
                </a:solidFill>
              </a:rPr>
              <a:t>CVVM: až 30 % voličů rozhodovalo primárně na základě lídrů stran, nikoli programu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Sociální determinanty volebního chování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2"/>
                </a:solidFill>
              </a:rPr>
              <a:t>Martin </a:t>
            </a:r>
            <a:r>
              <a:rPr lang="cs-CZ" b="0" dirty="0" err="1">
                <a:solidFill>
                  <a:schemeClr val="tx2"/>
                </a:solidFill>
              </a:rPr>
              <a:t>Kreidl</a:t>
            </a:r>
            <a:r>
              <a:rPr lang="cs-CZ" b="0" dirty="0">
                <a:solidFill>
                  <a:schemeClr val="tx2"/>
                </a:solidFill>
              </a:rPr>
              <a:t> identifikoval tzv. "posílení kontextuálních faktorů" - voliči ze stejných regionů a sociálních skupin začali volit podobněji než dříve. Výzkumy také ukázaly korelaci mezi nezaměstnaností v regionu a podporou levicových stran. Sociální mobilita (zejména vzestupná) měla významný vliv na změnu volebních preferencí - lidé, kteří zažili sociální vzestup, častěji volili pravicové strany.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Hodnotové univerzum českých voličů </a:t>
            </a:r>
          </a:p>
          <a:p>
            <a:pPr lvl="1"/>
            <a:r>
              <a:rPr lang="cs-CZ" dirty="0"/>
              <a:t>	</a:t>
            </a:r>
            <a:r>
              <a:rPr lang="cs-CZ" b="0" dirty="0">
                <a:solidFill>
                  <a:schemeClr val="tx2"/>
                </a:solidFill>
              </a:rPr>
              <a:t>Hana Librová: postupný </a:t>
            </a:r>
            <a:r>
              <a:rPr lang="cs-CZ" b="0" i="1" dirty="0">
                <a:solidFill>
                  <a:schemeClr val="tx2"/>
                </a:solidFill>
              </a:rPr>
              <a:t>nárůst významu environmentálních témat </a:t>
            </a:r>
            <a:r>
              <a:rPr lang="cs-CZ" b="0" dirty="0">
                <a:solidFill>
                  <a:schemeClr val="tx2"/>
                </a:solidFill>
              </a:rPr>
              <a:t>pro část středostavovských voličů. </a:t>
            </a:r>
          </a:p>
          <a:p>
            <a:pPr lvl="1"/>
            <a:r>
              <a:rPr lang="cs-CZ" dirty="0"/>
              <a:t>	</a:t>
            </a:r>
            <a:r>
              <a:rPr lang="cs-CZ" b="0" dirty="0">
                <a:solidFill>
                  <a:schemeClr val="tx2"/>
                </a:solidFill>
              </a:rPr>
              <a:t>Ladislava Rabušic: rostoucí význam postojů k imigraci a multikulturalismu, což předznamenalo 	pozdější kulturní štěpení.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chemeClr val="tx2"/>
                </a:solidFill>
              </a:rPr>
              <a:t>Média a volební chování</a:t>
            </a:r>
          </a:p>
          <a:p>
            <a:pPr lvl="1"/>
            <a:r>
              <a:rPr lang="cs-CZ" b="0" dirty="0">
                <a:solidFill>
                  <a:schemeClr val="tx2"/>
                </a:solidFill>
              </a:rPr>
              <a:t>	Jan Jirák: rostoucí vliv mediálního obrazu politiků na volební rozhodování + silná korelace mezi 	mediálním pokrytím skandálů a propadem volebních preferencí. Sociolog </a:t>
            </a:r>
          </a:p>
          <a:p>
            <a:pPr lvl="1"/>
            <a:r>
              <a:rPr lang="cs-CZ" b="0" dirty="0">
                <a:solidFill>
                  <a:schemeClr val="tx2"/>
                </a:solidFill>
              </a:rPr>
              <a:t>	Jaromír Volek: postupná bulvarizaci politického zpravodajství, což přispělo k personalizaci politiky.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242747-E0B4-05BC-B311-D49210BB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602" y="6417177"/>
            <a:ext cx="272435" cy="365125"/>
          </a:xfrm>
        </p:spPr>
        <p:txBody>
          <a:bodyPr/>
          <a:lstStyle/>
          <a:p>
            <a:fld id="{5E608FB1-680A-4E9D-A95E-8C4CFA1B47E3}" type="slidenum">
              <a:rPr lang="cs-CZ" noProof="0" smtClean="0"/>
              <a:t>8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54608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E5133-0346-5601-77DC-B99B6E6C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2010: nástup nových subjektů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2B328F-44DF-F729-31B1-380B8A35A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34911"/>
            <a:ext cx="10706100" cy="494205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2"/>
                </a:solidFill>
              </a:rPr>
              <a:t>Překvapivý vzestup nových stran: </a:t>
            </a:r>
            <a:r>
              <a:rPr lang="en-US" sz="1800" b="0" dirty="0">
                <a:solidFill>
                  <a:schemeClr val="tx2"/>
                </a:solidFill>
              </a:rPr>
              <a:t>TOP 09 (16,7 %) a </a:t>
            </a:r>
            <a:r>
              <a:rPr lang="en-US" sz="1800" b="0" dirty="0" err="1">
                <a:solidFill>
                  <a:schemeClr val="tx2"/>
                </a:solidFill>
              </a:rPr>
              <a:t>Věcí</a:t>
            </a:r>
            <a:r>
              <a:rPr lang="en-US" sz="1800" b="0" dirty="0">
                <a:solidFill>
                  <a:schemeClr val="tx2"/>
                </a:solidFill>
              </a:rPr>
              <a:t> </a:t>
            </a:r>
            <a:r>
              <a:rPr lang="en-US" sz="1800" b="0" dirty="0" err="1">
                <a:solidFill>
                  <a:schemeClr val="tx2"/>
                </a:solidFill>
              </a:rPr>
              <a:t>veřejných</a:t>
            </a:r>
            <a:r>
              <a:rPr lang="en-US" sz="1800" b="0" dirty="0">
                <a:solidFill>
                  <a:schemeClr val="tx2"/>
                </a:solidFill>
              </a:rPr>
              <a:t> (10,9 %). </a:t>
            </a:r>
            <a:endParaRPr lang="cs-CZ" sz="1800" b="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2"/>
                </a:solidFill>
              </a:rPr>
              <a:t>Rozpad tradičních vazeb mezi voliči a stranami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2"/>
                </a:solidFill>
              </a:rPr>
              <a:t>Výrazně </a:t>
            </a:r>
            <a:r>
              <a:rPr lang="cs-CZ" sz="1800" dirty="0">
                <a:solidFill>
                  <a:schemeClr val="tx2"/>
                </a:solidFill>
              </a:rPr>
              <a:t>poklesla stranická identifikace a posílila volatilita </a:t>
            </a:r>
            <a:r>
              <a:rPr lang="cs-CZ" sz="1800" b="0" dirty="0">
                <a:solidFill>
                  <a:schemeClr val="tx2"/>
                </a:solidFill>
              </a:rPr>
              <a:t>(přelétavost) voličů.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2"/>
                </a:solidFill>
              </a:rPr>
              <a:t>Důvěra v politické strany dosáhla historického minima.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0" dirty="0">
                <a:solidFill>
                  <a:schemeClr val="tx2"/>
                </a:solidFill>
              </a:rPr>
              <a:t>Sociolog Lukáš Linek: "éra politického cynismu".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CF8022-7069-F4F3-E953-BC3B946A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Short name of the powerpoint presentation, maximum length two thirds of the page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47FA28C-2335-E14D-E3B7-060192D6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58455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VRO_prezentace" id="{485F1B51-4886-4BEE-9303-EA422C81D8B6}" vid="{D8B64059-E0AD-44A6-B997-6DC8C4E5589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B6EA75DC9234BB8F7FC7985B6540D" ma:contentTypeVersion="17" ma:contentTypeDescription="Vytvoří nový dokument" ma:contentTypeScope="" ma:versionID="802e1200a6f1edf4a5c0acec655da554">
  <xsd:schema xmlns:xsd="http://www.w3.org/2001/XMLSchema" xmlns:xs="http://www.w3.org/2001/XMLSchema" xmlns:p="http://schemas.microsoft.com/office/2006/metadata/properties" xmlns:ns2="08506671-b2d8-4009-9f63-6b725a8908a0" xmlns:ns3="c96b063f-72a7-4d2b-b06d-4ecda669bddf" targetNamespace="http://schemas.microsoft.com/office/2006/metadata/properties" ma:root="true" ma:fieldsID="643927d2b1d20851b2bc9ade87ce8cba" ns2:_="" ns3:_="">
    <xsd:import namespace="08506671-b2d8-4009-9f63-6b725a8908a0"/>
    <xsd:import namespace="c96b063f-72a7-4d2b-b06d-4ecda669b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6671-b2d8-4009-9f63-6b725a890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6f0447c-396c-41cb-bb8f-c4232058b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b063f-72a7-4d2b-b06d-4ecda669b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66da5d-a729-4ea0-a3c6-0f5c6526b4ca}" ma:internalName="TaxCatchAll" ma:showField="CatchAllData" ma:web="c96b063f-72a7-4d2b-b06d-4ecda669b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F6AD68-1977-4ED0-9D33-7965F88689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CE057-8B81-4FF9-B431-B5860F046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06671-b2d8-4009-9f63-6b725a8908a0"/>
    <ds:schemaRef ds:uri="c96b063f-72a7-4d2b-b06d-4ecda669b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2195</Words>
  <Application>Microsoft Office PowerPoint</Application>
  <PresentationFormat>Širokoúhlá obrazovka</PresentationFormat>
  <Paragraphs>166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Aptos</vt:lpstr>
      <vt:lpstr>Arial</vt:lpstr>
      <vt:lpstr>Calibri</vt:lpstr>
      <vt:lpstr>Motiv Office</vt:lpstr>
      <vt:lpstr>Proměny volebního chování (čps 2025)</vt:lpstr>
      <vt:lpstr>Možnosti Periodizace </vt:lpstr>
      <vt:lpstr>první svobodné Volby 1990: referendum o minulosti </vt:lpstr>
      <vt:lpstr>první standardní volby (1992) </vt:lpstr>
      <vt:lpstr>Bipolarizace stranického systému (1996) </vt:lpstr>
      <vt:lpstr>Volby 1998 a "opoziční smlouva" </vt:lpstr>
      <vt:lpstr>Volby 2002 a nástup populistické rétoriky </vt:lpstr>
      <vt:lpstr>Volby 2006 a vzestup personalizace  </vt:lpstr>
      <vt:lpstr>2010: nástup nových subjektů</vt:lpstr>
      <vt:lpstr>Období dezintegrace (2010-2017)</vt:lpstr>
      <vt:lpstr>Předčasné volby 2013 a nástup hnutí ANO  </vt:lpstr>
      <vt:lpstr>Sněmovní volby 2017  </vt:lpstr>
      <vt:lpstr>Volby 2021 a pokles ANO  </vt:lpstr>
      <vt:lpstr>Současné období (2017-současnost)  </vt:lpstr>
      <vt:lpstr>Současné období (2017-současnost)  </vt:lpstr>
      <vt:lpstr>Současné období (2017-současnost)  </vt:lpstr>
      <vt:lpstr>Hlavní trendy v dlouhodobé perspektivě </vt:lpstr>
      <vt:lpstr>Hlavní trendy v dlouhodobé perspektivě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PRESENTATION TITLE,  MAXIMUM FIVE LINES,   LIGNED BOTTOM LEFT,  NO HYPHENATION</dc:title>
  <dc:creator>OBROVÁ Michaela</dc:creator>
  <cp:lastModifiedBy>Daniel Kunštát</cp:lastModifiedBy>
  <cp:revision>13</cp:revision>
  <dcterms:created xsi:type="dcterms:W3CDTF">2025-01-18T09:44:04Z</dcterms:created>
  <dcterms:modified xsi:type="dcterms:W3CDTF">2025-04-07T07:30:55Z</dcterms:modified>
</cp:coreProperties>
</file>