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3"/>
  </p:sldMasterIdLst>
  <p:notesMasterIdLst>
    <p:notesMasterId r:id="rId42"/>
  </p:notesMasterIdLst>
  <p:handoutMasterIdLst>
    <p:handoutMasterId r:id="rId43"/>
  </p:handoutMasterIdLst>
  <p:sldIdLst>
    <p:sldId id="267" r:id="rId4"/>
    <p:sldId id="295" r:id="rId5"/>
    <p:sldId id="519" r:id="rId6"/>
    <p:sldId id="570" r:id="rId7"/>
    <p:sldId id="491" r:id="rId8"/>
    <p:sldId id="507" r:id="rId9"/>
    <p:sldId id="297" r:id="rId10"/>
    <p:sldId id="506" r:id="rId11"/>
    <p:sldId id="566" r:id="rId12"/>
    <p:sldId id="289" r:id="rId13"/>
    <p:sldId id="562" r:id="rId14"/>
    <p:sldId id="275" r:id="rId15"/>
    <p:sldId id="277" r:id="rId16"/>
    <p:sldId id="569" r:id="rId17"/>
    <p:sldId id="568" r:id="rId18"/>
    <p:sldId id="563" r:id="rId19"/>
    <p:sldId id="272" r:id="rId20"/>
    <p:sldId id="292" r:id="rId21"/>
    <p:sldId id="274" r:id="rId22"/>
    <p:sldId id="273" r:id="rId23"/>
    <p:sldId id="554" r:id="rId24"/>
    <p:sldId id="555" r:id="rId25"/>
    <p:sldId id="557" r:id="rId26"/>
    <p:sldId id="558" r:id="rId27"/>
    <p:sldId id="329" r:id="rId28"/>
    <p:sldId id="370" r:id="rId29"/>
    <p:sldId id="412" r:id="rId30"/>
    <p:sldId id="369" r:id="rId31"/>
    <p:sldId id="408" r:id="rId32"/>
    <p:sldId id="287" r:id="rId33"/>
    <p:sldId id="286" r:id="rId34"/>
    <p:sldId id="564" r:id="rId35"/>
    <p:sldId id="565" r:id="rId36"/>
    <p:sldId id="533" r:id="rId37"/>
    <p:sldId id="271" r:id="rId38"/>
    <p:sldId id="560" r:id="rId39"/>
    <p:sldId id="561" r:id="rId40"/>
    <p:sldId id="268" r:id="rId41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Střední styl 2 – zvýraznění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Střední styl 2 – zvýraznění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382" autoAdjust="0"/>
    <p:restoredTop sz="95928"/>
  </p:normalViewPr>
  <p:slideViewPr>
    <p:cSldViewPr snapToGrid="0">
      <p:cViewPr varScale="1">
        <p:scale>
          <a:sx n="113" d="100"/>
          <a:sy n="113" d="100"/>
        </p:scale>
        <p:origin x="606" y="10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7768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2696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handoutMaster" Target="handoutMasters/handoutMaster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1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theme" Target="theme/theme1.xml"/><Relationship Id="rId20" Type="http://schemas.openxmlformats.org/officeDocument/2006/relationships/slide" Target="slides/slide17.xml"/><Relationship Id="rId41" Type="http://schemas.openxmlformats.org/officeDocument/2006/relationships/slide" Target="slides/slide3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4.4192258801823946E-2"/>
          <c:y val="4.259925842603008E-2"/>
          <c:w val="0.85161945754198842"/>
          <c:h val="0.90435403907844858"/>
        </c:manualLayout>
      </c:layout>
      <c:lineChart>
        <c:grouping val="standard"/>
        <c:varyColors val="0"/>
        <c:ser>
          <c:idx val="0"/>
          <c:order val="0"/>
          <c:tx>
            <c:strRef>
              <c:f>List1!$C$2</c:f>
              <c:strCache>
                <c:ptCount val="1"/>
                <c:pt idx="0">
                  <c:v>Austria</c:v>
                </c:pt>
              </c:strCache>
            </c:strRef>
          </c:tx>
          <c:spPr>
            <a:ln>
              <a:solidFill>
                <a:srgbClr val="00B050"/>
              </a:solidFill>
            </a:ln>
          </c:spPr>
          <c:marker>
            <c:symbol val="none"/>
          </c:marker>
          <c:cat>
            <c:numRef>
              <c:f>List1!$D$1:$AF$1</c:f>
              <c:numCache>
                <c:formatCode>General</c:formatCode>
                <c:ptCount val="29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  <c:pt idx="25">
                  <c:v>2021</c:v>
                </c:pt>
                <c:pt idx="26">
                  <c:v>2022</c:v>
                </c:pt>
                <c:pt idx="27">
                  <c:v>2023</c:v>
                </c:pt>
                <c:pt idx="28">
                  <c:v>2024</c:v>
                </c:pt>
              </c:numCache>
            </c:numRef>
          </c:cat>
          <c:val>
            <c:numRef>
              <c:f>List1!$D$2:$AF$2</c:f>
              <c:numCache>
                <c:formatCode>General</c:formatCode>
                <c:ptCount val="29"/>
                <c:pt idx="0">
                  <c:v>7.59</c:v>
                </c:pt>
                <c:pt idx="1">
                  <c:v>7.61</c:v>
                </c:pt>
                <c:pt idx="2">
                  <c:v>7.5</c:v>
                </c:pt>
                <c:pt idx="3">
                  <c:v>7.6</c:v>
                </c:pt>
                <c:pt idx="4">
                  <c:v>7.7</c:v>
                </c:pt>
                <c:pt idx="5">
                  <c:v>7.8</c:v>
                </c:pt>
                <c:pt idx="6">
                  <c:v>7.8</c:v>
                </c:pt>
                <c:pt idx="7">
                  <c:v>8</c:v>
                </c:pt>
                <c:pt idx="8">
                  <c:v>8.4</c:v>
                </c:pt>
                <c:pt idx="9">
                  <c:v>8.6999999999999993</c:v>
                </c:pt>
                <c:pt idx="10">
                  <c:v>8.6</c:v>
                </c:pt>
                <c:pt idx="11">
                  <c:v>8.1</c:v>
                </c:pt>
                <c:pt idx="12">
                  <c:v>8.1</c:v>
                </c:pt>
                <c:pt idx="13">
                  <c:v>7.9</c:v>
                </c:pt>
                <c:pt idx="14">
                  <c:v>7.9</c:v>
                </c:pt>
                <c:pt idx="15">
                  <c:v>7.8</c:v>
                </c:pt>
                <c:pt idx="16">
                  <c:v>6.9</c:v>
                </c:pt>
                <c:pt idx="17">
                  <c:v>6.9</c:v>
                </c:pt>
                <c:pt idx="18">
                  <c:v>7.2</c:v>
                </c:pt>
                <c:pt idx="19">
                  <c:v>7.6</c:v>
                </c:pt>
                <c:pt idx="20">
                  <c:v>7.5</c:v>
                </c:pt>
                <c:pt idx="21">
                  <c:v>7.5</c:v>
                </c:pt>
                <c:pt idx="22">
                  <c:v>7.6</c:v>
                </c:pt>
                <c:pt idx="23">
                  <c:v>7.7</c:v>
                </c:pt>
                <c:pt idx="24">
                  <c:v>7.6</c:v>
                </c:pt>
                <c:pt idx="25">
                  <c:v>7.4</c:v>
                </c:pt>
                <c:pt idx="26">
                  <c:v>7.1</c:v>
                </c:pt>
                <c:pt idx="27">
                  <c:v>7.1</c:v>
                </c:pt>
                <c:pt idx="28">
                  <c:v>6.7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963-46C3-A366-F412D55EFF89}"/>
            </c:ext>
          </c:extLst>
        </c:ser>
        <c:ser>
          <c:idx val="1"/>
          <c:order val="1"/>
          <c:tx>
            <c:strRef>
              <c:f>List1!$C$3</c:f>
              <c:strCache>
                <c:ptCount val="1"/>
                <c:pt idx="0">
                  <c:v>UK</c:v>
                </c:pt>
              </c:strCache>
            </c:strRef>
          </c:tx>
          <c:marker>
            <c:symbol val="none"/>
          </c:marker>
          <c:cat>
            <c:numRef>
              <c:f>List1!$D$1:$AF$1</c:f>
              <c:numCache>
                <c:formatCode>General</c:formatCode>
                <c:ptCount val="29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  <c:pt idx="25">
                  <c:v>2021</c:v>
                </c:pt>
                <c:pt idx="26">
                  <c:v>2022</c:v>
                </c:pt>
                <c:pt idx="27">
                  <c:v>2023</c:v>
                </c:pt>
                <c:pt idx="28">
                  <c:v>2024</c:v>
                </c:pt>
              </c:numCache>
            </c:numRef>
          </c:cat>
          <c:val>
            <c:numRef>
              <c:f>List1!$D$3:$AF$3</c:f>
              <c:numCache>
                <c:formatCode>General</c:formatCode>
                <c:ptCount val="29"/>
                <c:pt idx="0">
                  <c:v>8.44</c:v>
                </c:pt>
                <c:pt idx="1">
                  <c:v>8.2200000000000006</c:v>
                </c:pt>
                <c:pt idx="2">
                  <c:v>8.6999999999999993</c:v>
                </c:pt>
                <c:pt idx="3">
                  <c:v>8.6</c:v>
                </c:pt>
                <c:pt idx="4">
                  <c:v>8.6999999999999993</c:v>
                </c:pt>
                <c:pt idx="5">
                  <c:v>8.3000000000000007</c:v>
                </c:pt>
                <c:pt idx="6">
                  <c:v>8.6999999999999993</c:v>
                </c:pt>
                <c:pt idx="7">
                  <c:v>8.6999999999999993</c:v>
                </c:pt>
                <c:pt idx="8">
                  <c:v>8.6</c:v>
                </c:pt>
                <c:pt idx="9">
                  <c:v>8.6</c:v>
                </c:pt>
                <c:pt idx="10">
                  <c:v>8.6</c:v>
                </c:pt>
                <c:pt idx="11">
                  <c:v>8.4</c:v>
                </c:pt>
                <c:pt idx="12">
                  <c:v>7.7</c:v>
                </c:pt>
                <c:pt idx="13">
                  <c:v>7.7</c:v>
                </c:pt>
                <c:pt idx="14">
                  <c:v>7.6</c:v>
                </c:pt>
                <c:pt idx="15">
                  <c:v>7.8</c:v>
                </c:pt>
                <c:pt idx="16">
                  <c:v>7.4</c:v>
                </c:pt>
                <c:pt idx="17">
                  <c:v>7.6</c:v>
                </c:pt>
                <c:pt idx="18">
                  <c:v>7.8</c:v>
                </c:pt>
                <c:pt idx="19">
                  <c:v>8.1</c:v>
                </c:pt>
                <c:pt idx="20">
                  <c:v>8.1</c:v>
                </c:pt>
                <c:pt idx="21">
                  <c:v>8.1999999999999993</c:v>
                </c:pt>
                <c:pt idx="22">
                  <c:v>8</c:v>
                </c:pt>
                <c:pt idx="23">
                  <c:v>7.7</c:v>
                </c:pt>
                <c:pt idx="24">
                  <c:v>7.7</c:v>
                </c:pt>
                <c:pt idx="25">
                  <c:v>7.8</c:v>
                </c:pt>
                <c:pt idx="26">
                  <c:v>7.3</c:v>
                </c:pt>
                <c:pt idx="27">
                  <c:v>7.1</c:v>
                </c:pt>
                <c:pt idx="28">
                  <c:v>7.1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C963-46C3-A366-F412D55EFF89}"/>
            </c:ext>
          </c:extLst>
        </c:ser>
        <c:ser>
          <c:idx val="2"/>
          <c:order val="2"/>
          <c:tx>
            <c:strRef>
              <c:f>List1!$C$4</c:f>
              <c:strCache>
                <c:ptCount val="1"/>
                <c:pt idx="0">
                  <c:v>Estonia</c:v>
                </c:pt>
              </c:strCache>
            </c:strRef>
          </c:tx>
          <c:spPr>
            <a:ln>
              <a:solidFill>
                <a:srgbClr val="00B0F0"/>
              </a:solidFill>
            </a:ln>
          </c:spPr>
          <c:marker>
            <c:symbol val="none"/>
          </c:marker>
          <c:cat>
            <c:numRef>
              <c:f>List1!$D$1:$AF$1</c:f>
              <c:numCache>
                <c:formatCode>General</c:formatCode>
                <c:ptCount val="29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  <c:pt idx="25">
                  <c:v>2021</c:v>
                </c:pt>
                <c:pt idx="26">
                  <c:v>2022</c:v>
                </c:pt>
                <c:pt idx="27">
                  <c:v>2023</c:v>
                </c:pt>
                <c:pt idx="28">
                  <c:v>2024</c:v>
                </c:pt>
              </c:numCache>
            </c:numRef>
          </c:cat>
          <c:val>
            <c:numRef>
              <c:f>List1!$D$4:$AF$4</c:f>
              <c:numCache>
                <c:formatCode>General</c:formatCode>
                <c:ptCount val="29"/>
                <c:pt idx="2">
                  <c:v>5.7</c:v>
                </c:pt>
                <c:pt idx="3">
                  <c:v>5.7</c:v>
                </c:pt>
                <c:pt idx="4">
                  <c:v>5.7</c:v>
                </c:pt>
                <c:pt idx="5">
                  <c:v>5.6</c:v>
                </c:pt>
                <c:pt idx="6">
                  <c:v>5.6</c:v>
                </c:pt>
                <c:pt idx="7">
                  <c:v>5.5</c:v>
                </c:pt>
                <c:pt idx="8">
                  <c:v>6</c:v>
                </c:pt>
                <c:pt idx="9">
                  <c:v>6.1</c:v>
                </c:pt>
                <c:pt idx="10">
                  <c:v>6.7</c:v>
                </c:pt>
                <c:pt idx="11">
                  <c:v>6.5</c:v>
                </c:pt>
                <c:pt idx="12">
                  <c:v>6.6</c:v>
                </c:pt>
                <c:pt idx="13">
                  <c:v>6.6</c:v>
                </c:pt>
                <c:pt idx="14">
                  <c:v>6.5</c:v>
                </c:pt>
                <c:pt idx="15">
                  <c:v>6.4</c:v>
                </c:pt>
                <c:pt idx="16">
                  <c:v>6.4</c:v>
                </c:pt>
                <c:pt idx="17">
                  <c:v>6.8</c:v>
                </c:pt>
                <c:pt idx="18">
                  <c:v>6.9</c:v>
                </c:pt>
                <c:pt idx="19">
                  <c:v>7</c:v>
                </c:pt>
                <c:pt idx="20">
                  <c:v>7</c:v>
                </c:pt>
                <c:pt idx="21">
                  <c:v>7.1</c:v>
                </c:pt>
                <c:pt idx="22">
                  <c:v>7.3</c:v>
                </c:pt>
                <c:pt idx="23">
                  <c:v>7.4</c:v>
                </c:pt>
                <c:pt idx="24">
                  <c:v>7.5</c:v>
                </c:pt>
                <c:pt idx="25">
                  <c:v>7.4</c:v>
                </c:pt>
                <c:pt idx="26">
                  <c:v>7.4</c:v>
                </c:pt>
                <c:pt idx="27">
                  <c:v>7.6</c:v>
                </c:pt>
                <c:pt idx="28">
                  <c:v>7.6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C963-46C3-A366-F412D55EFF89}"/>
            </c:ext>
          </c:extLst>
        </c:ser>
        <c:ser>
          <c:idx val="3"/>
          <c:order val="3"/>
          <c:tx>
            <c:strRef>
              <c:f>List1!$C$5</c:f>
              <c:strCache>
                <c:ptCount val="1"/>
                <c:pt idx="0">
                  <c:v>Slovenia</c:v>
                </c:pt>
              </c:strCache>
            </c:strRef>
          </c:tx>
          <c:marker>
            <c:symbol val="none"/>
          </c:marker>
          <c:cat>
            <c:numRef>
              <c:f>List1!$D$1:$AF$1</c:f>
              <c:numCache>
                <c:formatCode>General</c:formatCode>
                <c:ptCount val="29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  <c:pt idx="25">
                  <c:v>2021</c:v>
                </c:pt>
                <c:pt idx="26">
                  <c:v>2022</c:v>
                </c:pt>
                <c:pt idx="27">
                  <c:v>2023</c:v>
                </c:pt>
                <c:pt idx="28">
                  <c:v>2024</c:v>
                </c:pt>
              </c:numCache>
            </c:numRef>
          </c:cat>
          <c:val>
            <c:numRef>
              <c:f>List1!$D$5:$AF$5</c:f>
              <c:numCache>
                <c:formatCode>General</c:formatCode>
                <c:ptCount val="29"/>
                <c:pt idx="2">
                  <c:v>3</c:v>
                </c:pt>
                <c:pt idx="3">
                  <c:v>6</c:v>
                </c:pt>
                <c:pt idx="4">
                  <c:v>5.5</c:v>
                </c:pt>
                <c:pt idx="5">
                  <c:v>5.2</c:v>
                </c:pt>
                <c:pt idx="6">
                  <c:v>6</c:v>
                </c:pt>
                <c:pt idx="7">
                  <c:v>5.9</c:v>
                </c:pt>
                <c:pt idx="8">
                  <c:v>6</c:v>
                </c:pt>
                <c:pt idx="9">
                  <c:v>6.1</c:v>
                </c:pt>
                <c:pt idx="10">
                  <c:v>6.4</c:v>
                </c:pt>
                <c:pt idx="11">
                  <c:v>6.6</c:v>
                </c:pt>
                <c:pt idx="12">
                  <c:v>6.7</c:v>
                </c:pt>
                <c:pt idx="13">
                  <c:v>6.6</c:v>
                </c:pt>
                <c:pt idx="14">
                  <c:v>6.4</c:v>
                </c:pt>
                <c:pt idx="15">
                  <c:v>5.9</c:v>
                </c:pt>
                <c:pt idx="16">
                  <c:v>6.1</c:v>
                </c:pt>
                <c:pt idx="17">
                  <c:v>5.7</c:v>
                </c:pt>
                <c:pt idx="18">
                  <c:v>5.8</c:v>
                </c:pt>
                <c:pt idx="19">
                  <c:v>6</c:v>
                </c:pt>
                <c:pt idx="20">
                  <c:v>6.1</c:v>
                </c:pt>
                <c:pt idx="21">
                  <c:v>6.1</c:v>
                </c:pt>
                <c:pt idx="22">
                  <c:v>6</c:v>
                </c:pt>
                <c:pt idx="23">
                  <c:v>6</c:v>
                </c:pt>
                <c:pt idx="24">
                  <c:v>6</c:v>
                </c:pt>
                <c:pt idx="25">
                  <c:v>5.7</c:v>
                </c:pt>
                <c:pt idx="26">
                  <c:v>5.6</c:v>
                </c:pt>
                <c:pt idx="27">
                  <c:v>5.6</c:v>
                </c:pt>
                <c:pt idx="28">
                  <c:v>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C963-46C3-A366-F412D55EFF89}"/>
            </c:ext>
          </c:extLst>
        </c:ser>
        <c:ser>
          <c:idx val="4"/>
          <c:order val="4"/>
          <c:tx>
            <c:strRef>
              <c:f>List1!$C$6</c:f>
              <c:strCache>
                <c:ptCount val="1"/>
                <c:pt idx="0">
                  <c:v>Poland</c:v>
                </c:pt>
              </c:strCache>
            </c:strRef>
          </c:tx>
          <c:marker>
            <c:symbol val="none"/>
          </c:marker>
          <c:cat>
            <c:numRef>
              <c:f>List1!$D$1:$AF$1</c:f>
              <c:numCache>
                <c:formatCode>General</c:formatCode>
                <c:ptCount val="29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  <c:pt idx="25">
                  <c:v>2021</c:v>
                </c:pt>
                <c:pt idx="26">
                  <c:v>2022</c:v>
                </c:pt>
                <c:pt idx="27">
                  <c:v>2023</c:v>
                </c:pt>
                <c:pt idx="28">
                  <c:v>2024</c:v>
                </c:pt>
              </c:numCache>
            </c:numRef>
          </c:cat>
          <c:val>
            <c:numRef>
              <c:f>List1!$D$6:$AF$6</c:f>
              <c:numCache>
                <c:formatCode>General</c:formatCode>
                <c:ptCount val="29"/>
                <c:pt idx="0">
                  <c:v>5.57</c:v>
                </c:pt>
                <c:pt idx="1">
                  <c:v>5.08</c:v>
                </c:pt>
                <c:pt idx="2">
                  <c:v>4.5999999999999996</c:v>
                </c:pt>
                <c:pt idx="3">
                  <c:v>4.2</c:v>
                </c:pt>
                <c:pt idx="4">
                  <c:v>4.0999999999999996</c:v>
                </c:pt>
                <c:pt idx="5">
                  <c:v>4.0999999999999996</c:v>
                </c:pt>
                <c:pt idx="6">
                  <c:v>4</c:v>
                </c:pt>
                <c:pt idx="7">
                  <c:v>3.6</c:v>
                </c:pt>
                <c:pt idx="8">
                  <c:v>3.5</c:v>
                </c:pt>
                <c:pt idx="9">
                  <c:v>3.4</c:v>
                </c:pt>
                <c:pt idx="10">
                  <c:v>3.7</c:v>
                </c:pt>
                <c:pt idx="11">
                  <c:v>4.2</c:v>
                </c:pt>
                <c:pt idx="12">
                  <c:v>4.5999999999999996</c:v>
                </c:pt>
                <c:pt idx="13">
                  <c:v>5</c:v>
                </c:pt>
                <c:pt idx="14">
                  <c:v>5.3</c:v>
                </c:pt>
                <c:pt idx="15">
                  <c:v>5.5</c:v>
                </c:pt>
                <c:pt idx="16">
                  <c:v>5.8</c:v>
                </c:pt>
                <c:pt idx="17">
                  <c:v>6</c:v>
                </c:pt>
                <c:pt idx="18">
                  <c:v>6.1</c:v>
                </c:pt>
                <c:pt idx="19">
                  <c:v>6.3</c:v>
                </c:pt>
                <c:pt idx="20">
                  <c:v>6.2</c:v>
                </c:pt>
                <c:pt idx="21">
                  <c:v>6</c:v>
                </c:pt>
                <c:pt idx="22">
                  <c:v>6</c:v>
                </c:pt>
                <c:pt idx="23">
                  <c:v>5.8</c:v>
                </c:pt>
                <c:pt idx="24">
                  <c:v>5.6</c:v>
                </c:pt>
                <c:pt idx="25">
                  <c:v>5.6</c:v>
                </c:pt>
                <c:pt idx="26">
                  <c:v>5.5</c:v>
                </c:pt>
                <c:pt idx="27">
                  <c:v>5.4</c:v>
                </c:pt>
                <c:pt idx="28">
                  <c:v>5.3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C963-46C3-A366-F412D55EFF89}"/>
            </c:ext>
          </c:extLst>
        </c:ser>
        <c:ser>
          <c:idx val="5"/>
          <c:order val="5"/>
          <c:tx>
            <c:strRef>
              <c:f>List1!$C$7</c:f>
              <c:strCache>
                <c:ptCount val="1"/>
                <c:pt idx="0">
                  <c:v>Hungary</c:v>
                </c:pt>
              </c:strCache>
            </c:strRef>
          </c:tx>
          <c:spPr>
            <a:ln>
              <a:solidFill>
                <a:srgbClr val="C00000"/>
              </a:solidFill>
            </a:ln>
          </c:spPr>
          <c:marker>
            <c:symbol val="none"/>
          </c:marker>
          <c:cat>
            <c:numRef>
              <c:f>List1!$D$1:$AF$1</c:f>
              <c:numCache>
                <c:formatCode>General</c:formatCode>
                <c:ptCount val="29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  <c:pt idx="25">
                  <c:v>2021</c:v>
                </c:pt>
                <c:pt idx="26">
                  <c:v>2022</c:v>
                </c:pt>
                <c:pt idx="27">
                  <c:v>2023</c:v>
                </c:pt>
                <c:pt idx="28">
                  <c:v>2024</c:v>
                </c:pt>
              </c:numCache>
            </c:numRef>
          </c:cat>
          <c:val>
            <c:numRef>
              <c:f>List1!$D$7:$AF$7</c:f>
              <c:numCache>
                <c:formatCode>General</c:formatCode>
                <c:ptCount val="29"/>
                <c:pt idx="0">
                  <c:v>4.8600000000000003</c:v>
                </c:pt>
                <c:pt idx="1">
                  <c:v>5.18</c:v>
                </c:pt>
                <c:pt idx="2">
                  <c:v>5</c:v>
                </c:pt>
                <c:pt idx="3">
                  <c:v>5.2</c:v>
                </c:pt>
                <c:pt idx="4">
                  <c:v>5.2</c:v>
                </c:pt>
                <c:pt idx="5">
                  <c:v>5.3</c:v>
                </c:pt>
                <c:pt idx="6">
                  <c:v>4.9000000000000004</c:v>
                </c:pt>
                <c:pt idx="7">
                  <c:v>4.8</c:v>
                </c:pt>
                <c:pt idx="8">
                  <c:v>4.8</c:v>
                </c:pt>
                <c:pt idx="9">
                  <c:v>5</c:v>
                </c:pt>
                <c:pt idx="10">
                  <c:v>5.2</c:v>
                </c:pt>
                <c:pt idx="11">
                  <c:v>5.3</c:v>
                </c:pt>
                <c:pt idx="12">
                  <c:v>5.0999999999999996</c:v>
                </c:pt>
                <c:pt idx="13">
                  <c:v>5.0999999999999996</c:v>
                </c:pt>
                <c:pt idx="14">
                  <c:v>4.7</c:v>
                </c:pt>
                <c:pt idx="15">
                  <c:v>4.5999999999999996</c:v>
                </c:pt>
                <c:pt idx="16">
                  <c:v>5.5</c:v>
                </c:pt>
                <c:pt idx="17">
                  <c:v>5.4</c:v>
                </c:pt>
                <c:pt idx="18">
                  <c:v>5.4</c:v>
                </c:pt>
                <c:pt idx="19">
                  <c:v>5.0999999999999996</c:v>
                </c:pt>
                <c:pt idx="20">
                  <c:v>4.8</c:v>
                </c:pt>
                <c:pt idx="21">
                  <c:v>4.5</c:v>
                </c:pt>
                <c:pt idx="22">
                  <c:v>4.5999999999999996</c:v>
                </c:pt>
                <c:pt idx="23">
                  <c:v>4.4000000000000004</c:v>
                </c:pt>
                <c:pt idx="24">
                  <c:v>4.4000000000000004</c:v>
                </c:pt>
                <c:pt idx="25">
                  <c:v>4.3</c:v>
                </c:pt>
                <c:pt idx="26">
                  <c:v>4.2</c:v>
                </c:pt>
                <c:pt idx="27">
                  <c:v>4.2</c:v>
                </c:pt>
                <c:pt idx="28">
                  <c:v>4.0999999999999996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C963-46C3-A366-F412D55EFF89}"/>
            </c:ext>
          </c:extLst>
        </c:ser>
        <c:ser>
          <c:idx val="6"/>
          <c:order val="6"/>
          <c:tx>
            <c:strRef>
              <c:f>List1!$C$8</c:f>
              <c:strCache>
                <c:ptCount val="1"/>
                <c:pt idx="0">
                  <c:v>CZR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List1!$D$1:$AF$1</c:f>
              <c:numCache>
                <c:formatCode>General</c:formatCode>
                <c:ptCount val="29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  <c:pt idx="25">
                  <c:v>2021</c:v>
                </c:pt>
                <c:pt idx="26">
                  <c:v>2022</c:v>
                </c:pt>
                <c:pt idx="27">
                  <c:v>2023</c:v>
                </c:pt>
                <c:pt idx="28">
                  <c:v>2024</c:v>
                </c:pt>
              </c:numCache>
            </c:numRef>
          </c:cat>
          <c:val>
            <c:numRef>
              <c:f>List1!$D$8:$AF$8</c:f>
              <c:numCache>
                <c:formatCode>General</c:formatCode>
                <c:ptCount val="29"/>
                <c:pt idx="0">
                  <c:v>5.37</c:v>
                </c:pt>
                <c:pt idx="1">
                  <c:v>5.2</c:v>
                </c:pt>
                <c:pt idx="2">
                  <c:v>4.8</c:v>
                </c:pt>
                <c:pt idx="3">
                  <c:v>4.5999999999999996</c:v>
                </c:pt>
                <c:pt idx="4">
                  <c:v>4.3</c:v>
                </c:pt>
                <c:pt idx="5">
                  <c:v>3.9</c:v>
                </c:pt>
                <c:pt idx="6">
                  <c:v>3.7</c:v>
                </c:pt>
                <c:pt idx="7">
                  <c:v>3.9</c:v>
                </c:pt>
                <c:pt idx="8">
                  <c:v>4.2</c:v>
                </c:pt>
                <c:pt idx="9">
                  <c:v>4.3</c:v>
                </c:pt>
                <c:pt idx="10">
                  <c:v>4.8</c:v>
                </c:pt>
                <c:pt idx="11">
                  <c:v>5.2</c:v>
                </c:pt>
                <c:pt idx="12">
                  <c:v>5.2</c:v>
                </c:pt>
                <c:pt idx="13">
                  <c:v>4.9000000000000004</c:v>
                </c:pt>
                <c:pt idx="14">
                  <c:v>4.5999999999999996</c:v>
                </c:pt>
                <c:pt idx="15">
                  <c:v>4.4000000000000004</c:v>
                </c:pt>
                <c:pt idx="16">
                  <c:v>4.9000000000000004</c:v>
                </c:pt>
                <c:pt idx="17">
                  <c:v>4.8</c:v>
                </c:pt>
                <c:pt idx="18">
                  <c:v>5.0999999999999996</c:v>
                </c:pt>
                <c:pt idx="19">
                  <c:v>5.6</c:v>
                </c:pt>
                <c:pt idx="20">
                  <c:v>5.5</c:v>
                </c:pt>
                <c:pt idx="21">
                  <c:v>5.7</c:v>
                </c:pt>
                <c:pt idx="22">
                  <c:v>5.9</c:v>
                </c:pt>
                <c:pt idx="23">
                  <c:v>5.6</c:v>
                </c:pt>
                <c:pt idx="24">
                  <c:v>5.4</c:v>
                </c:pt>
                <c:pt idx="25">
                  <c:v>5.4</c:v>
                </c:pt>
                <c:pt idx="26">
                  <c:v>5.6</c:v>
                </c:pt>
                <c:pt idx="27">
                  <c:v>5.7</c:v>
                </c:pt>
                <c:pt idx="28">
                  <c:v>5.6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C963-46C3-A366-F412D55EFF89}"/>
            </c:ext>
          </c:extLst>
        </c:ser>
        <c:ser>
          <c:idx val="7"/>
          <c:order val="7"/>
          <c:tx>
            <c:strRef>
              <c:f>List1!$C$9</c:f>
              <c:strCache>
                <c:ptCount val="1"/>
                <c:pt idx="0">
                  <c:v>Slovakia</c:v>
                </c:pt>
              </c:strCache>
            </c:strRef>
          </c:tx>
          <c:marker>
            <c:symbol val="none"/>
          </c:marker>
          <c:cat>
            <c:numRef>
              <c:f>List1!$D$1:$AF$1</c:f>
              <c:numCache>
                <c:formatCode>General</c:formatCode>
                <c:ptCount val="29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  <c:pt idx="25">
                  <c:v>2021</c:v>
                </c:pt>
                <c:pt idx="26">
                  <c:v>2022</c:v>
                </c:pt>
                <c:pt idx="27">
                  <c:v>2023</c:v>
                </c:pt>
                <c:pt idx="28">
                  <c:v>2024</c:v>
                </c:pt>
              </c:numCache>
            </c:numRef>
          </c:cat>
          <c:val>
            <c:numRef>
              <c:f>List1!$D$9:$AF$9</c:f>
              <c:numCache>
                <c:formatCode>General</c:formatCode>
                <c:ptCount val="29"/>
                <c:pt idx="2">
                  <c:v>3.9</c:v>
                </c:pt>
                <c:pt idx="3">
                  <c:v>3.7</c:v>
                </c:pt>
                <c:pt idx="4">
                  <c:v>3.5</c:v>
                </c:pt>
                <c:pt idx="5">
                  <c:v>3.7</c:v>
                </c:pt>
                <c:pt idx="6">
                  <c:v>3.7</c:v>
                </c:pt>
                <c:pt idx="7">
                  <c:v>3.7</c:v>
                </c:pt>
                <c:pt idx="8">
                  <c:v>4</c:v>
                </c:pt>
                <c:pt idx="9">
                  <c:v>4.3</c:v>
                </c:pt>
                <c:pt idx="10">
                  <c:v>4.7</c:v>
                </c:pt>
                <c:pt idx="11">
                  <c:v>4.9000000000000004</c:v>
                </c:pt>
                <c:pt idx="12">
                  <c:v>5</c:v>
                </c:pt>
                <c:pt idx="13">
                  <c:v>4.5</c:v>
                </c:pt>
                <c:pt idx="14">
                  <c:v>4.3</c:v>
                </c:pt>
                <c:pt idx="15">
                  <c:v>4</c:v>
                </c:pt>
                <c:pt idx="16">
                  <c:v>4.5999999999999996</c:v>
                </c:pt>
                <c:pt idx="17">
                  <c:v>4.7</c:v>
                </c:pt>
                <c:pt idx="18">
                  <c:v>5</c:v>
                </c:pt>
                <c:pt idx="19">
                  <c:v>5.0999999999999996</c:v>
                </c:pt>
                <c:pt idx="20">
                  <c:v>5.0999999999999996</c:v>
                </c:pt>
                <c:pt idx="21">
                  <c:v>5</c:v>
                </c:pt>
                <c:pt idx="22">
                  <c:v>5</c:v>
                </c:pt>
                <c:pt idx="23">
                  <c:v>5</c:v>
                </c:pt>
                <c:pt idx="24">
                  <c:v>4.9000000000000004</c:v>
                </c:pt>
                <c:pt idx="25">
                  <c:v>5.2</c:v>
                </c:pt>
                <c:pt idx="26">
                  <c:v>5.3</c:v>
                </c:pt>
                <c:pt idx="27">
                  <c:v>5.4</c:v>
                </c:pt>
                <c:pt idx="28">
                  <c:v>4.9000000000000004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C963-46C3-A366-F412D55EFF89}"/>
            </c:ext>
          </c:extLst>
        </c:ser>
        <c:ser>
          <c:idx val="8"/>
          <c:order val="8"/>
          <c:tx>
            <c:strRef>
              <c:f>List1!$C$10</c:f>
              <c:strCache>
                <c:ptCount val="1"/>
                <c:pt idx="0">
                  <c:v>Italy</c:v>
                </c:pt>
              </c:strCache>
            </c:strRef>
          </c:tx>
          <c:marker>
            <c:symbol val="none"/>
          </c:marker>
          <c:cat>
            <c:numRef>
              <c:f>List1!$D$1:$AF$1</c:f>
              <c:numCache>
                <c:formatCode>General</c:formatCode>
                <c:ptCount val="29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  <c:pt idx="25">
                  <c:v>2021</c:v>
                </c:pt>
                <c:pt idx="26">
                  <c:v>2022</c:v>
                </c:pt>
                <c:pt idx="27">
                  <c:v>2023</c:v>
                </c:pt>
                <c:pt idx="28">
                  <c:v>2024</c:v>
                </c:pt>
              </c:numCache>
            </c:numRef>
          </c:cat>
          <c:val>
            <c:numRef>
              <c:f>List1!$D$10:$AF$10</c:f>
              <c:numCache>
                <c:formatCode>General</c:formatCode>
                <c:ptCount val="29"/>
                <c:pt idx="0">
                  <c:v>3.42</c:v>
                </c:pt>
                <c:pt idx="1">
                  <c:v>5.03</c:v>
                </c:pt>
                <c:pt idx="2">
                  <c:v>4.5999999999999996</c:v>
                </c:pt>
                <c:pt idx="3">
                  <c:v>4.7</c:v>
                </c:pt>
                <c:pt idx="4">
                  <c:v>4.5999999999999996</c:v>
                </c:pt>
                <c:pt idx="5">
                  <c:v>5.5</c:v>
                </c:pt>
                <c:pt idx="6">
                  <c:v>5.2</c:v>
                </c:pt>
                <c:pt idx="7">
                  <c:v>5.3</c:v>
                </c:pt>
                <c:pt idx="8">
                  <c:v>4.8</c:v>
                </c:pt>
                <c:pt idx="9">
                  <c:v>5</c:v>
                </c:pt>
                <c:pt idx="10">
                  <c:v>4.9000000000000004</c:v>
                </c:pt>
                <c:pt idx="11">
                  <c:v>5.2</c:v>
                </c:pt>
                <c:pt idx="12">
                  <c:v>4.8</c:v>
                </c:pt>
                <c:pt idx="13">
                  <c:v>4.3</c:v>
                </c:pt>
                <c:pt idx="14">
                  <c:v>3.9</c:v>
                </c:pt>
                <c:pt idx="15">
                  <c:v>3.9</c:v>
                </c:pt>
                <c:pt idx="16">
                  <c:v>4.2</c:v>
                </c:pt>
                <c:pt idx="17">
                  <c:v>4.3</c:v>
                </c:pt>
                <c:pt idx="18">
                  <c:v>4.3</c:v>
                </c:pt>
                <c:pt idx="19">
                  <c:v>4.4000000000000004</c:v>
                </c:pt>
                <c:pt idx="20">
                  <c:v>4.7</c:v>
                </c:pt>
                <c:pt idx="21">
                  <c:v>5</c:v>
                </c:pt>
                <c:pt idx="22">
                  <c:v>5.2</c:v>
                </c:pt>
                <c:pt idx="23">
                  <c:v>5.3</c:v>
                </c:pt>
                <c:pt idx="24">
                  <c:v>5.3</c:v>
                </c:pt>
                <c:pt idx="25">
                  <c:v>5.6</c:v>
                </c:pt>
                <c:pt idx="26">
                  <c:v>5.6</c:v>
                </c:pt>
                <c:pt idx="27">
                  <c:v>5.6</c:v>
                </c:pt>
                <c:pt idx="28">
                  <c:v>5.4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C963-46C3-A366-F412D55EFF89}"/>
            </c:ext>
          </c:extLst>
        </c:ser>
        <c:ser>
          <c:idx val="9"/>
          <c:order val="9"/>
          <c:tx>
            <c:strRef>
              <c:f>List1!$C$11</c:f>
              <c:strCache>
                <c:ptCount val="1"/>
                <c:pt idx="0">
                  <c:v>Ukraine</c:v>
                </c:pt>
              </c:strCache>
            </c:strRef>
          </c:tx>
          <c:spPr>
            <a:ln>
              <a:solidFill>
                <a:srgbClr val="92D050"/>
              </a:solidFill>
            </a:ln>
          </c:spPr>
          <c:marker>
            <c:symbol val="none"/>
          </c:marker>
          <c:cat>
            <c:numRef>
              <c:f>List1!$D$1:$AF$1</c:f>
              <c:numCache>
                <c:formatCode>General</c:formatCode>
                <c:ptCount val="29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  <c:pt idx="25">
                  <c:v>2021</c:v>
                </c:pt>
                <c:pt idx="26">
                  <c:v>2022</c:v>
                </c:pt>
                <c:pt idx="27">
                  <c:v>2023</c:v>
                </c:pt>
                <c:pt idx="28">
                  <c:v>2024</c:v>
                </c:pt>
              </c:numCache>
            </c:numRef>
          </c:cat>
          <c:val>
            <c:numRef>
              <c:f>List1!$D$11:$AF$11</c:f>
              <c:numCache>
                <c:formatCode>General</c:formatCode>
                <c:ptCount val="29"/>
                <c:pt idx="4">
                  <c:v>1.5</c:v>
                </c:pt>
                <c:pt idx="5">
                  <c:v>2.1</c:v>
                </c:pt>
                <c:pt idx="6">
                  <c:v>2.4</c:v>
                </c:pt>
                <c:pt idx="7">
                  <c:v>2.2999999999999998</c:v>
                </c:pt>
                <c:pt idx="8">
                  <c:v>2.2000000000000002</c:v>
                </c:pt>
                <c:pt idx="9">
                  <c:v>2.6</c:v>
                </c:pt>
                <c:pt idx="10">
                  <c:v>2.8</c:v>
                </c:pt>
                <c:pt idx="11">
                  <c:v>2.7</c:v>
                </c:pt>
                <c:pt idx="12">
                  <c:v>2.5</c:v>
                </c:pt>
                <c:pt idx="13">
                  <c:v>2.2000000000000002</c:v>
                </c:pt>
                <c:pt idx="14">
                  <c:v>2.4</c:v>
                </c:pt>
                <c:pt idx="15">
                  <c:v>2.2999999999999998</c:v>
                </c:pt>
                <c:pt idx="16">
                  <c:v>2.6</c:v>
                </c:pt>
                <c:pt idx="17">
                  <c:v>2.5</c:v>
                </c:pt>
                <c:pt idx="18">
                  <c:v>2.6</c:v>
                </c:pt>
                <c:pt idx="19">
                  <c:v>2.7</c:v>
                </c:pt>
                <c:pt idx="20">
                  <c:v>2.9</c:v>
                </c:pt>
                <c:pt idx="21">
                  <c:v>3</c:v>
                </c:pt>
                <c:pt idx="22">
                  <c:v>3.2</c:v>
                </c:pt>
                <c:pt idx="23">
                  <c:v>3</c:v>
                </c:pt>
                <c:pt idx="24">
                  <c:v>3.3</c:v>
                </c:pt>
                <c:pt idx="25">
                  <c:v>3.2</c:v>
                </c:pt>
                <c:pt idx="26">
                  <c:v>3.3</c:v>
                </c:pt>
                <c:pt idx="27">
                  <c:v>3.6</c:v>
                </c:pt>
                <c:pt idx="28">
                  <c:v>3.5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C963-46C3-A366-F412D55EFF89}"/>
            </c:ext>
          </c:extLst>
        </c:ser>
        <c:ser>
          <c:idx val="10"/>
          <c:order val="10"/>
          <c:tx>
            <c:strRef>
              <c:f>List1!$C$12</c:f>
              <c:strCache>
                <c:ptCount val="1"/>
                <c:pt idx="0">
                  <c:v>Russia</c:v>
                </c:pt>
              </c:strCache>
            </c:strRef>
          </c:tx>
          <c:marker>
            <c:symbol val="none"/>
          </c:marker>
          <c:cat>
            <c:numRef>
              <c:f>List1!$D$1:$AF$1</c:f>
              <c:numCache>
                <c:formatCode>General</c:formatCode>
                <c:ptCount val="29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  <c:pt idx="25">
                  <c:v>2021</c:v>
                </c:pt>
                <c:pt idx="26">
                  <c:v>2022</c:v>
                </c:pt>
                <c:pt idx="27">
                  <c:v>2023</c:v>
                </c:pt>
                <c:pt idx="28">
                  <c:v>2024</c:v>
                </c:pt>
              </c:numCache>
            </c:numRef>
          </c:cat>
          <c:val>
            <c:numRef>
              <c:f>List1!$D$12:$AF$12</c:f>
              <c:numCache>
                <c:formatCode>General</c:formatCode>
                <c:ptCount val="29"/>
                <c:pt idx="0">
                  <c:v>2.58</c:v>
                </c:pt>
                <c:pt idx="1">
                  <c:v>2.27</c:v>
                </c:pt>
                <c:pt idx="2">
                  <c:v>2.4</c:v>
                </c:pt>
                <c:pt idx="3">
                  <c:v>2.4</c:v>
                </c:pt>
                <c:pt idx="4">
                  <c:v>2.1</c:v>
                </c:pt>
                <c:pt idx="5">
                  <c:v>2.2999999999999998</c:v>
                </c:pt>
                <c:pt idx="6">
                  <c:v>2.7</c:v>
                </c:pt>
                <c:pt idx="7">
                  <c:v>2.7</c:v>
                </c:pt>
                <c:pt idx="8">
                  <c:v>2.8</c:v>
                </c:pt>
                <c:pt idx="9">
                  <c:v>2.4</c:v>
                </c:pt>
                <c:pt idx="10">
                  <c:v>2.5</c:v>
                </c:pt>
                <c:pt idx="11">
                  <c:v>2.2999999999999998</c:v>
                </c:pt>
                <c:pt idx="12">
                  <c:v>2.1</c:v>
                </c:pt>
                <c:pt idx="13">
                  <c:v>2.2000000000000002</c:v>
                </c:pt>
                <c:pt idx="14">
                  <c:v>2.1</c:v>
                </c:pt>
                <c:pt idx="15">
                  <c:v>2.4</c:v>
                </c:pt>
                <c:pt idx="16">
                  <c:v>2.8</c:v>
                </c:pt>
                <c:pt idx="17">
                  <c:v>2.8</c:v>
                </c:pt>
                <c:pt idx="18">
                  <c:v>2.7</c:v>
                </c:pt>
                <c:pt idx="19">
                  <c:v>2.9</c:v>
                </c:pt>
                <c:pt idx="20">
                  <c:v>2.9</c:v>
                </c:pt>
                <c:pt idx="21">
                  <c:v>2.9</c:v>
                </c:pt>
                <c:pt idx="22">
                  <c:v>2.8</c:v>
                </c:pt>
                <c:pt idx="23">
                  <c:v>2.8</c:v>
                </c:pt>
                <c:pt idx="24">
                  <c:v>3</c:v>
                </c:pt>
                <c:pt idx="25">
                  <c:v>2.9</c:v>
                </c:pt>
                <c:pt idx="26">
                  <c:v>2.8</c:v>
                </c:pt>
                <c:pt idx="27">
                  <c:v>2.6</c:v>
                </c:pt>
                <c:pt idx="28">
                  <c:v>2.2000000000000002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A-C963-46C3-A366-F412D55EFF89}"/>
            </c:ext>
          </c:extLst>
        </c:ser>
        <c:ser>
          <c:idx val="11"/>
          <c:order val="11"/>
          <c:tx>
            <c:strRef>
              <c:f>List1!$C$13</c:f>
              <c:strCache>
                <c:ptCount val="1"/>
                <c:pt idx="0">
                  <c:v>EU</c:v>
                </c:pt>
              </c:strCache>
            </c:strRef>
          </c:tx>
          <c:spPr>
            <a:ln>
              <a:solidFill>
                <a:srgbClr val="0070C0"/>
              </a:solidFill>
            </a:ln>
          </c:spPr>
          <c:marker>
            <c:symbol val="none"/>
          </c:marker>
          <c:cat>
            <c:numRef>
              <c:f>List1!$D$1:$AF$1</c:f>
              <c:numCache>
                <c:formatCode>General</c:formatCode>
                <c:ptCount val="29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  <c:pt idx="25">
                  <c:v>2021</c:v>
                </c:pt>
                <c:pt idx="26">
                  <c:v>2022</c:v>
                </c:pt>
                <c:pt idx="27">
                  <c:v>2023</c:v>
                </c:pt>
                <c:pt idx="28">
                  <c:v>2024</c:v>
                </c:pt>
              </c:numCache>
            </c:numRef>
          </c:cat>
          <c:val>
            <c:numRef>
              <c:f>List1!$D$13:$AF$13</c:f>
              <c:numCache>
                <c:formatCode>General</c:formatCode>
                <c:ptCount val="29"/>
                <c:pt idx="23">
                  <c:v>6.4</c:v>
                </c:pt>
                <c:pt idx="24">
                  <c:v>6.4</c:v>
                </c:pt>
                <c:pt idx="25">
                  <c:v>6.4</c:v>
                </c:pt>
                <c:pt idx="26">
                  <c:v>6.4</c:v>
                </c:pt>
                <c:pt idx="27">
                  <c:v>6.4</c:v>
                </c:pt>
                <c:pt idx="28">
                  <c:v>6.2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B-C963-46C3-A366-F412D55EFF8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23475968"/>
        <c:axId val="178847744"/>
      </c:lineChart>
      <c:catAx>
        <c:axId val="2234759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78847744"/>
        <c:crosses val="autoZero"/>
        <c:auto val="1"/>
        <c:lblAlgn val="ctr"/>
        <c:lblOffset val="100"/>
        <c:noMultiLvlLbl val="0"/>
      </c:catAx>
      <c:valAx>
        <c:axId val="17884774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23475968"/>
        <c:crosses val="autoZero"/>
        <c:crossBetween val="between"/>
      </c:valAx>
    </c:plotArea>
    <c:legend>
      <c:legendPos val="r"/>
      <c:overlay val="0"/>
      <c:spPr>
        <a:ln>
          <a:solidFill>
            <a:srgbClr val="C00000"/>
          </a:solidFill>
        </a:ln>
      </c:spPr>
    </c:legend>
    <c:plotVisOnly val="1"/>
    <c:dispBlanksAs val="gap"/>
    <c:showDLblsOverMax val="0"/>
  </c:chart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ECF6E09-560A-4D5E-BA7B-12B246262B1F}" type="doc">
      <dgm:prSet loTypeId="urn:microsoft.com/office/officeart/2005/8/layout/venn1" loCatId="relationship" qsTypeId="urn:microsoft.com/office/officeart/2005/8/quickstyle/simple1#1" qsCatId="simple" csTypeId="urn:microsoft.com/office/officeart/2005/8/colors/accent1_2#1" csCatId="accent1" phldr="1"/>
      <dgm:spPr/>
    </dgm:pt>
    <dgm:pt modelId="{6EA8DAA0-6FAE-4B16-84FA-5FD8A774DC05}">
      <dgm:prSet phldrT="[Text]"/>
      <dgm:spPr/>
      <dgm:t>
        <a:bodyPr/>
        <a:lstStyle/>
        <a:p>
          <a:r>
            <a:rPr lang="cs-CZ" dirty="0"/>
            <a:t>Politická moc (stát)  </a:t>
          </a:r>
          <a:r>
            <a:rPr lang="cs-CZ" b="1" i="1" dirty="0">
              <a:solidFill>
                <a:srgbClr val="FF0000"/>
              </a:solidFill>
            </a:rPr>
            <a:t>důvěry</a:t>
          </a:r>
          <a:r>
            <a:rPr lang="cs-CZ" b="1" i="1" dirty="0"/>
            <a:t>hodnost</a:t>
          </a:r>
        </a:p>
      </dgm:t>
    </dgm:pt>
    <dgm:pt modelId="{B3E3550A-04CD-4508-A257-F863D80A13A2}" type="parTrans" cxnId="{173C6A68-41DF-4F29-BAF6-56FC8546716A}">
      <dgm:prSet/>
      <dgm:spPr/>
      <dgm:t>
        <a:bodyPr/>
        <a:lstStyle/>
        <a:p>
          <a:endParaRPr lang="cs-CZ"/>
        </a:p>
      </dgm:t>
    </dgm:pt>
    <dgm:pt modelId="{00425C1E-B392-40F7-AB00-4F21AA46E9DC}" type="sibTrans" cxnId="{173C6A68-41DF-4F29-BAF6-56FC8546716A}">
      <dgm:prSet/>
      <dgm:spPr/>
      <dgm:t>
        <a:bodyPr/>
        <a:lstStyle/>
        <a:p>
          <a:endParaRPr lang="cs-CZ"/>
        </a:p>
      </dgm:t>
    </dgm:pt>
    <dgm:pt modelId="{51802530-7BB3-4EFA-B51C-D252D875C9AD}">
      <dgm:prSet phldrT="[Text]"/>
      <dgm:spPr/>
      <dgm:t>
        <a:bodyPr/>
        <a:lstStyle/>
        <a:p>
          <a:r>
            <a:rPr lang="cs-CZ" dirty="0"/>
            <a:t>Rodina a intimita </a:t>
          </a:r>
        </a:p>
        <a:p>
          <a:r>
            <a:rPr lang="cs-CZ" b="1" i="1" dirty="0"/>
            <a:t>láska</a:t>
          </a:r>
        </a:p>
      </dgm:t>
    </dgm:pt>
    <dgm:pt modelId="{4DAB84FB-4A95-4E40-8C14-E56EC7B8E8BD}" type="parTrans" cxnId="{38017407-3052-4309-9AF2-93502C7C9819}">
      <dgm:prSet/>
      <dgm:spPr/>
      <dgm:t>
        <a:bodyPr/>
        <a:lstStyle/>
        <a:p>
          <a:endParaRPr lang="cs-CZ"/>
        </a:p>
      </dgm:t>
    </dgm:pt>
    <dgm:pt modelId="{47794149-2A1C-492E-90C4-4310389E1FF9}" type="sibTrans" cxnId="{38017407-3052-4309-9AF2-93502C7C9819}">
      <dgm:prSet/>
      <dgm:spPr/>
      <dgm:t>
        <a:bodyPr/>
        <a:lstStyle/>
        <a:p>
          <a:endParaRPr lang="cs-CZ"/>
        </a:p>
      </dgm:t>
    </dgm:pt>
    <dgm:pt modelId="{F82DD707-62B5-461A-AD2A-734833DB5CAF}">
      <dgm:prSet phldrT="[Text]"/>
      <dgm:spPr/>
      <dgm:t>
        <a:bodyPr/>
        <a:lstStyle/>
        <a:p>
          <a:r>
            <a:rPr lang="cs-CZ" dirty="0">
              <a:solidFill>
                <a:srgbClr val="FF0000"/>
              </a:solidFill>
            </a:rPr>
            <a:t>Veřejnost </a:t>
          </a:r>
          <a:r>
            <a:rPr lang="cs-CZ" b="1" i="1" dirty="0">
              <a:solidFill>
                <a:srgbClr val="FF0000"/>
              </a:solidFill>
            </a:rPr>
            <a:t>vědění</a:t>
          </a:r>
        </a:p>
      </dgm:t>
    </dgm:pt>
    <dgm:pt modelId="{DE57A175-56CE-4112-B627-DFEF177856C2}" type="parTrans" cxnId="{1F6020BF-0199-4250-9810-00CC0C5780CA}">
      <dgm:prSet/>
      <dgm:spPr/>
      <dgm:t>
        <a:bodyPr/>
        <a:lstStyle/>
        <a:p>
          <a:endParaRPr lang="cs-CZ"/>
        </a:p>
      </dgm:t>
    </dgm:pt>
    <dgm:pt modelId="{E605934D-AAAE-4617-8BA1-DD10E7587288}" type="sibTrans" cxnId="{1F6020BF-0199-4250-9810-00CC0C5780CA}">
      <dgm:prSet/>
      <dgm:spPr/>
      <dgm:t>
        <a:bodyPr/>
        <a:lstStyle/>
        <a:p>
          <a:endParaRPr lang="cs-CZ"/>
        </a:p>
      </dgm:t>
    </dgm:pt>
    <dgm:pt modelId="{46A4C596-ECD6-4E00-95F4-2A7139DC8A00}">
      <dgm:prSet phldrT="[Text]"/>
      <dgm:spPr/>
      <dgm:t>
        <a:bodyPr/>
        <a:lstStyle/>
        <a:p>
          <a:r>
            <a:rPr lang="cs-CZ" dirty="0">
              <a:solidFill>
                <a:srgbClr val="FF0000"/>
              </a:solidFill>
            </a:rPr>
            <a:t>Trh</a:t>
          </a:r>
        </a:p>
        <a:p>
          <a:r>
            <a:rPr lang="cs-CZ" b="1" i="0" dirty="0">
              <a:solidFill>
                <a:srgbClr val="FF0000"/>
              </a:solidFill>
            </a:rPr>
            <a:t>peníze</a:t>
          </a:r>
        </a:p>
      </dgm:t>
    </dgm:pt>
    <dgm:pt modelId="{F9103A28-4F41-4B2E-BC39-C90C681D6029}" type="parTrans" cxnId="{B4E28FFB-B13A-4AFC-9531-988AB65B2317}">
      <dgm:prSet/>
      <dgm:spPr/>
      <dgm:t>
        <a:bodyPr/>
        <a:lstStyle/>
        <a:p>
          <a:endParaRPr lang="cs-CZ"/>
        </a:p>
      </dgm:t>
    </dgm:pt>
    <dgm:pt modelId="{5421C7AE-3E3D-4565-A0F5-470C56BA81DF}" type="sibTrans" cxnId="{B4E28FFB-B13A-4AFC-9531-988AB65B2317}">
      <dgm:prSet/>
      <dgm:spPr/>
      <dgm:t>
        <a:bodyPr/>
        <a:lstStyle/>
        <a:p>
          <a:endParaRPr lang="cs-CZ"/>
        </a:p>
      </dgm:t>
    </dgm:pt>
    <dgm:pt modelId="{CA8A9D64-6163-42CF-991B-73A67AE5306E}" type="pres">
      <dgm:prSet presAssocID="{5ECF6E09-560A-4D5E-BA7B-12B246262B1F}" presName="compositeShape" presStyleCnt="0">
        <dgm:presLayoutVars>
          <dgm:chMax val="7"/>
          <dgm:dir/>
          <dgm:resizeHandles val="exact"/>
        </dgm:presLayoutVars>
      </dgm:prSet>
      <dgm:spPr/>
    </dgm:pt>
    <dgm:pt modelId="{6F5F9CA2-563E-4754-8177-4D40F928DAAD}" type="pres">
      <dgm:prSet presAssocID="{6EA8DAA0-6FAE-4B16-84FA-5FD8A774DC05}" presName="circ1" presStyleLbl="vennNode1" presStyleIdx="0" presStyleCnt="4" custLinFactNeighborX="-2023" custLinFactNeighborY="-1520"/>
      <dgm:spPr/>
    </dgm:pt>
    <dgm:pt modelId="{4666C468-3AE9-42B1-888F-068D0981B269}" type="pres">
      <dgm:prSet presAssocID="{6EA8DAA0-6FAE-4B16-84FA-5FD8A774DC05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CCAA8A54-0872-4A3F-9DBF-B493E42FF604}" type="pres">
      <dgm:prSet presAssocID="{46A4C596-ECD6-4E00-95F4-2A7139DC8A00}" presName="circ2" presStyleLbl="vennNode1" presStyleIdx="1" presStyleCnt="4" custLinFactNeighborX="-6105"/>
      <dgm:spPr/>
    </dgm:pt>
    <dgm:pt modelId="{AF6B197F-1034-427B-92C0-063C1050084B}" type="pres">
      <dgm:prSet presAssocID="{46A4C596-ECD6-4E00-95F4-2A7139DC8A00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5DCB87E8-A19C-46D0-BD70-17CD2E1897E6}" type="pres">
      <dgm:prSet presAssocID="{51802530-7BB3-4EFA-B51C-D252D875C9AD}" presName="circ3" presStyleLbl="vennNode1" presStyleIdx="2" presStyleCnt="4"/>
      <dgm:spPr/>
    </dgm:pt>
    <dgm:pt modelId="{AFE8AA75-9753-4702-AF5A-FAA88E977D4B}" type="pres">
      <dgm:prSet presAssocID="{51802530-7BB3-4EFA-B51C-D252D875C9AD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DBF2D7B5-013A-4723-B2B6-7D827FD7E4C0}" type="pres">
      <dgm:prSet presAssocID="{F82DD707-62B5-461A-AD2A-734833DB5CAF}" presName="circ4" presStyleLbl="vennNode1" presStyleIdx="3" presStyleCnt="4" custLinFactNeighborX="2849"/>
      <dgm:spPr/>
    </dgm:pt>
    <dgm:pt modelId="{70277418-AA22-4B43-8311-6AA6ACFF4F35}" type="pres">
      <dgm:prSet presAssocID="{F82DD707-62B5-461A-AD2A-734833DB5CAF}" presName="circ4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38017407-3052-4309-9AF2-93502C7C9819}" srcId="{5ECF6E09-560A-4D5E-BA7B-12B246262B1F}" destId="{51802530-7BB3-4EFA-B51C-D252D875C9AD}" srcOrd="2" destOrd="0" parTransId="{4DAB84FB-4A95-4E40-8C14-E56EC7B8E8BD}" sibTransId="{47794149-2A1C-492E-90C4-4310389E1FF9}"/>
    <dgm:cxn modelId="{02A5DF25-1292-496C-BC96-9D12BD94C38F}" type="presOf" srcId="{6EA8DAA0-6FAE-4B16-84FA-5FD8A774DC05}" destId="{6F5F9CA2-563E-4754-8177-4D40F928DAAD}" srcOrd="0" destOrd="0" presId="urn:microsoft.com/office/officeart/2005/8/layout/venn1"/>
    <dgm:cxn modelId="{B9132640-3DC5-4801-90C9-90AAB1025B3C}" type="presOf" srcId="{46A4C596-ECD6-4E00-95F4-2A7139DC8A00}" destId="{AF6B197F-1034-427B-92C0-063C1050084B}" srcOrd="1" destOrd="0" presId="urn:microsoft.com/office/officeart/2005/8/layout/venn1"/>
    <dgm:cxn modelId="{FA89BD5B-FA6C-4D37-84B5-4D0FEC2E5A49}" type="presOf" srcId="{5ECF6E09-560A-4D5E-BA7B-12B246262B1F}" destId="{CA8A9D64-6163-42CF-991B-73A67AE5306E}" srcOrd="0" destOrd="0" presId="urn:microsoft.com/office/officeart/2005/8/layout/venn1"/>
    <dgm:cxn modelId="{13425167-D87D-4AD1-ABB9-6153BC434672}" type="presOf" srcId="{51802530-7BB3-4EFA-B51C-D252D875C9AD}" destId="{AFE8AA75-9753-4702-AF5A-FAA88E977D4B}" srcOrd="1" destOrd="0" presId="urn:microsoft.com/office/officeart/2005/8/layout/venn1"/>
    <dgm:cxn modelId="{173C6A68-41DF-4F29-BAF6-56FC8546716A}" srcId="{5ECF6E09-560A-4D5E-BA7B-12B246262B1F}" destId="{6EA8DAA0-6FAE-4B16-84FA-5FD8A774DC05}" srcOrd="0" destOrd="0" parTransId="{B3E3550A-04CD-4508-A257-F863D80A13A2}" sibTransId="{00425C1E-B392-40F7-AB00-4F21AA46E9DC}"/>
    <dgm:cxn modelId="{D2A59676-B3F1-4C88-A6C1-3B961CDF2ED8}" type="presOf" srcId="{F82DD707-62B5-461A-AD2A-734833DB5CAF}" destId="{70277418-AA22-4B43-8311-6AA6ACFF4F35}" srcOrd="1" destOrd="0" presId="urn:microsoft.com/office/officeart/2005/8/layout/venn1"/>
    <dgm:cxn modelId="{A5BDC6B4-8C29-424F-A6EC-76ABD3892458}" type="presOf" srcId="{F82DD707-62B5-461A-AD2A-734833DB5CAF}" destId="{DBF2D7B5-013A-4723-B2B6-7D827FD7E4C0}" srcOrd="0" destOrd="0" presId="urn:microsoft.com/office/officeart/2005/8/layout/venn1"/>
    <dgm:cxn modelId="{1F6020BF-0199-4250-9810-00CC0C5780CA}" srcId="{5ECF6E09-560A-4D5E-BA7B-12B246262B1F}" destId="{F82DD707-62B5-461A-AD2A-734833DB5CAF}" srcOrd="3" destOrd="0" parTransId="{DE57A175-56CE-4112-B627-DFEF177856C2}" sibTransId="{E605934D-AAAE-4617-8BA1-DD10E7587288}"/>
    <dgm:cxn modelId="{8A906DCF-1439-4F9D-A700-9EA7DFBF766A}" type="presOf" srcId="{46A4C596-ECD6-4E00-95F4-2A7139DC8A00}" destId="{CCAA8A54-0872-4A3F-9DBF-B493E42FF604}" srcOrd="0" destOrd="0" presId="urn:microsoft.com/office/officeart/2005/8/layout/venn1"/>
    <dgm:cxn modelId="{464D98E1-A488-4640-8B7F-A114CDB401C2}" type="presOf" srcId="{6EA8DAA0-6FAE-4B16-84FA-5FD8A774DC05}" destId="{4666C468-3AE9-42B1-888F-068D0981B269}" srcOrd="1" destOrd="0" presId="urn:microsoft.com/office/officeart/2005/8/layout/venn1"/>
    <dgm:cxn modelId="{B4E28FFB-B13A-4AFC-9531-988AB65B2317}" srcId="{5ECF6E09-560A-4D5E-BA7B-12B246262B1F}" destId="{46A4C596-ECD6-4E00-95F4-2A7139DC8A00}" srcOrd="1" destOrd="0" parTransId="{F9103A28-4F41-4B2E-BC39-C90C681D6029}" sibTransId="{5421C7AE-3E3D-4565-A0F5-470C56BA81DF}"/>
    <dgm:cxn modelId="{CE6133FD-D8D4-42E8-B202-57F8AA1FDF24}" type="presOf" srcId="{51802530-7BB3-4EFA-B51C-D252D875C9AD}" destId="{5DCB87E8-A19C-46D0-BD70-17CD2E1897E6}" srcOrd="0" destOrd="0" presId="urn:microsoft.com/office/officeart/2005/8/layout/venn1"/>
    <dgm:cxn modelId="{BCF4E264-706A-44FD-8A4A-BF7B7669157B}" type="presParOf" srcId="{CA8A9D64-6163-42CF-991B-73A67AE5306E}" destId="{6F5F9CA2-563E-4754-8177-4D40F928DAAD}" srcOrd="0" destOrd="0" presId="urn:microsoft.com/office/officeart/2005/8/layout/venn1"/>
    <dgm:cxn modelId="{2A960637-D211-434E-9EBC-0532580D243A}" type="presParOf" srcId="{CA8A9D64-6163-42CF-991B-73A67AE5306E}" destId="{4666C468-3AE9-42B1-888F-068D0981B269}" srcOrd="1" destOrd="0" presId="urn:microsoft.com/office/officeart/2005/8/layout/venn1"/>
    <dgm:cxn modelId="{8AB4E605-2BB8-41A8-8319-142352BBDFA6}" type="presParOf" srcId="{CA8A9D64-6163-42CF-991B-73A67AE5306E}" destId="{CCAA8A54-0872-4A3F-9DBF-B493E42FF604}" srcOrd="2" destOrd="0" presId="urn:microsoft.com/office/officeart/2005/8/layout/venn1"/>
    <dgm:cxn modelId="{952C6016-4887-4EF4-96AA-6C7CD8FA617C}" type="presParOf" srcId="{CA8A9D64-6163-42CF-991B-73A67AE5306E}" destId="{AF6B197F-1034-427B-92C0-063C1050084B}" srcOrd="3" destOrd="0" presId="urn:microsoft.com/office/officeart/2005/8/layout/venn1"/>
    <dgm:cxn modelId="{F3B83611-6B6E-4E12-A886-B58C85A89596}" type="presParOf" srcId="{CA8A9D64-6163-42CF-991B-73A67AE5306E}" destId="{5DCB87E8-A19C-46D0-BD70-17CD2E1897E6}" srcOrd="4" destOrd="0" presId="urn:microsoft.com/office/officeart/2005/8/layout/venn1"/>
    <dgm:cxn modelId="{0BBA9025-B1F1-4069-AE5E-2E2D96B5721D}" type="presParOf" srcId="{CA8A9D64-6163-42CF-991B-73A67AE5306E}" destId="{AFE8AA75-9753-4702-AF5A-FAA88E977D4B}" srcOrd="5" destOrd="0" presId="urn:microsoft.com/office/officeart/2005/8/layout/venn1"/>
    <dgm:cxn modelId="{C881873A-F0A3-4131-BF0A-B90C8A9762F6}" type="presParOf" srcId="{CA8A9D64-6163-42CF-991B-73A67AE5306E}" destId="{DBF2D7B5-013A-4723-B2B6-7D827FD7E4C0}" srcOrd="6" destOrd="0" presId="urn:microsoft.com/office/officeart/2005/8/layout/venn1"/>
    <dgm:cxn modelId="{73ABD358-C729-4A78-B330-C4DCD5BF891A}" type="presParOf" srcId="{CA8A9D64-6163-42CF-991B-73A67AE5306E}" destId="{70277418-AA22-4B43-8311-6AA6ACFF4F35}" srcOrd="7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5F9CA2-563E-4754-8177-4D40F928DAAD}">
      <dsp:nvSpPr>
        <dsp:cNvPr id="0" name=""/>
        <dsp:cNvSpPr/>
      </dsp:nvSpPr>
      <dsp:spPr>
        <a:xfrm>
          <a:off x="1073971" y="47083"/>
          <a:ext cx="2433606" cy="243360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kern="1200" dirty="0"/>
            <a:t>Politická moc (stát)  </a:t>
          </a:r>
          <a:r>
            <a:rPr lang="cs-CZ" sz="1700" b="1" i="1" kern="1200" dirty="0">
              <a:solidFill>
                <a:srgbClr val="FF0000"/>
              </a:solidFill>
            </a:rPr>
            <a:t>důvěry</a:t>
          </a:r>
          <a:r>
            <a:rPr lang="cs-CZ" sz="1700" b="1" i="1" kern="1200" dirty="0"/>
            <a:t>hodnost</a:t>
          </a:r>
        </a:p>
      </dsp:txBody>
      <dsp:txXfrm>
        <a:off x="1354772" y="374684"/>
        <a:ext cx="1872005" cy="772202"/>
      </dsp:txXfrm>
    </dsp:sp>
    <dsp:sp modelId="{CCAA8A54-0872-4A3F-9DBF-B493E42FF604}">
      <dsp:nvSpPr>
        <dsp:cNvPr id="0" name=""/>
        <dsp:cNvSpPr/>
      </dsp:nvSpPr>
      <dsp:spPr>
        <a:xfrm>
          <a:off x="2051034" y="1160477"/>
          <a:ext cx="2433606" cy="243360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kern="1200" dirty="0">
              <a:solidFill>
                <a:srgbClr val="FF0000"/>
              </a:solidFill>
            </a:rPr>
            <a:t>Trh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b="1" i="0" kern="1200" dirty="0">
              <a:solidFill>
                <a:srgbClr val="FF0000"/>
              </a:solidFill>
            </a:rPr>
            <a:t>peníze</a:t>
          </a:r>
        </a:p>
      </dsp:txBody>
      <dsp:txXfrm>
        <a:off x="3361438" y="1441278"/>
        <a:ext cx="936002" cy="1872005"/>
      </dsp:txXfrm>
    </dsp:sp>
    <dsp:sp modelId="{5DCB87E8-A19C-46D0-BD70-17CD2E1897E6}">
      <dsp:nvSpPr>
        <dsp:cNvPr id="0" name=""/>
        <dsp:cNvSpPr/>
      </dsp:nvSpPr>
      <dsp:spPr>
        <a:xfrm>
          <a:off x="1123203" y="2236880"/>
          <a:ext cx="2433606" cy="243360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kern="1200" dirty="0"/>
            <a:t>Rodina a intimita 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b="1" i="1" kern="1200" dirty="0"/>
            <a:t>láska</a:t>
          </a:r>
        </a:p>
      </dsp:txBody>
      <dsp:txXfrm>
        <a:off x="1404003" y="3570684"/>
        <a:ext cx="1872005" cy="772202"/>
      </dsp:txXfrm>
    </dsp:sp>
    <dsp:sp modelId="{DBF2D7B5-013A-4723-B2B6-7D827FD7E4C0}">
      <dsp:nvSpPr>
        <dsp:cNvPr id="0" name=""/>
        <dsp:cNvSpPr/>
      </dsp:nvSpPr>
      <dsp:spPr>
        <a:xfrm>
          <a:off x="116133" y="1160477"/>
          <a:ext cx="2433606" cy="243360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kern="1200" dirty="0">
              <a:solidFill>
                <a:srgbClr val="FF0000"/>
              </a:solidFill>
            </a:rPr>
            <a:t>Veřejnost </a:t>
          </a:r>
          <a:r>
            <a:rPr lang="cs-CZ" sz="1700" b="1" i="1" kern="1200" dirty="0">
              <a:solidFill>
                <a:srgbClr val="FF0000"/>
              </a:solidFill>
            </a:rPr>
            <a:t>vědění</a:t>
          </a:r>
        </a:p>
      </dsp:txBody>
      <dsp:txXfrm>
        <a:off x="303334" y="1441278"/>
        <a:ext cx="936002" cy="187200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69481172-56BA-6C88-168E-D96C21B47D0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0C878F87-09B6-0DE1-6A0A-D3E83B35E1D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3439F6-3E71-9744-A5FD-F8360DC2B55B}" type="datetimeFigureOut">
              <a:rPr lang="cs-CZ" smtClean="0"/>
              <a:t>28.03.2025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7E02C864-4460-15D6-DE8C-0E643C3EE14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625D8B96-87C9-2E0D-8058-68FEE7E1CC3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FE44AF-43CC-394B-BC78-30B75A45621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402791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7F23E5-E723-4485-9A71-51DD2E0513A0}" type="datetimeFigureOut">
              <a:rPr lang="cs-CZ" smtClean="0"/>
              <a:t>28.03.2025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0EC3DE-2A43-4B52-8ED0-7B171497C05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134477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91540E11-6C50-40B5-ED84-651C0E2EBF0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196" y="0"/>
            <a:ext cx="12272394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18C8328B-5CE4-7A03-03BD-AA46BAACAB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0079" y="2048376"/>
            <a:ext cx="9144000" cy="2387600"/>
          </a:xfrm>
        </p:spPr>
        <p:txBody>
          <a:bodyPr anchor="b">
            <a:normAutofit/>
          </a:bodyPr>
          <a:lstStyle>
            <a:lvl1pPr algn="l">
              <a:defRPr sz="33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33A880A5-CC4C-E83E-2A77-2EAA9E5DFE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0079" y="4712599"/>
            <a:ext cx="9144000" cy="1129401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Kliknutím můžete upravit styl předlohy.</a:t>
            </a:r>
          </a:p>
        </p:txBody>
      </p:sp>
      <p:pic>
        <p:nvPicPr>
          <p:cNvPr id="10" name="Obrázek 9" descr="Obsah obrázku Písmo, Grafika, text, grafický design&#10;&#10;Popis byl vytvořen automaticky">
            <a:extLst>
              <a:ext uri="{FF2B5EF4-FFF2-40B4-BE49-F238E27FC236}">
                <a16:creationId xmlns:a16="http://schemas.microsoft.com/office/drawing/2014/main" id="{4917296F-2561-2C95-0483-5A5B5796594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079" y="678863"/>
            <a:ext cx="3430380" cy="70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9820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itá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78BEF76-B4E5-F95D-2B21-2DE64B7C25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847975" y="1485900"/>
            <a:ext cx="6477000" cy="4643438"/>
          </a:xfrm>
        </p:spPr>
        <p:txBody>
          <a:bodyPr/>
          <a:lstStyle>
            <a:lvl1pPr marL="0" indent="0">
              <a:lnSpc>
                <a:spcPct val="108000"/>
              </a:lnSpc>
              <a:buNone/>
              <a:defRPr/>
            </a:lvl1pPr>
            <a:lvl2pPr marL="0" indent="0">
              <a:buNone/>
              <a:defRPr sz="1700">
                <a:solidFill>
                  <a:schemeClr val="accent1"/>
                </a:solidFill>
              </a:defRPr>
            </a:lvl2pPr>
            <a:lvl3pPr marL="0" indent="0">
              <a:buNone/>
              <a:defRPr sz="1700"/>
            </a:lvl3pPr>
            <a:lvl4pPr marL="356400" indent="-176400">
              <a:defRPr/>
            </a:lvl4pPr>
            <a:lvl5pPr marL="532800" indent="-176400"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E6896127-A932-05AF-19AA-A3EF7B493DE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87962" y="6456560"/>
            <a:ext cx="1370861" cy="286357"/>
          </a:xfrm>
          <a:prstGeom prst="rect">
            <a:avLst/>
          </a:prstGeom>
        </p:spPr>
      </p:pic>
      <p:sp>
        <p:nvSpPr>
          <p:cNvPr id="9" name="Zástupný symbol pro zápatí 4">
            <a:extLst>
              <a:ext uri="{FF2B5EF4-FFF2-40B4-BE49-F238E27FC236}">
                <a16:creationId xmlns:a16="http://schemas.microsoft.com/office/drawing/2014/main" id="{3090B9CC-DBE2-DF80-DD04-267F4BDD3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162" y="6417177"/>
            <a:ext cx="1094263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Short name of the </a:t>
            </a:r>
            <a:r>
              <a:rPr lang="en-US" dirty="0" err="1"/>
              <a:t>powerpoint</a:t>
            </a:r>
            <a:r>
              <a:rPr lang="en-US" dirty="0"/>
              <a:t> presentation, maximum length two thirds of the page</a:t>
            </a:r>
            <a:endParaRPr lang="cs-CZ" dirty="0"/>
          </a:p>
        </p:txBody>
      </p:sp>
      <p:sp>
        <p:nvSpPr>
          <p:cNvPr id="10" name="Zástupný symbol pro číslo snímku 5">
            <a:extLst>
              <a:ext uri="{FF2B5EF4-FFF2-40B4-BE49-F238E27FC236}">
                <a16:creationId xmlns:a16="http://schemas.microsoft.com/office/drawing/2014/main" id="{201E28EC-073B-84AF-FF8E-979B5D3D62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457" y="6421831"/>
            <a:ext cx="27243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5E608FB1-680A-4E9D-A95E-8C4CFA1B47E3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495890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B7ABA3B-E3F6-9A92-9135-4EE08586C3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A812DFB0-A8C7-0073-6389-FF363AEF1D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87962" y="6456560"/>
            <a:ext cx="1370861" cy="286357"/>
          </a:xfrm>
          <a:prstGeom prst="rect">
            <a:avLst/>
          </a:prstGeom>
        </p:spPr>
      </p:pic>
      <p:sp>
        <p:nvSpPr>
          <p:cNvPr id="8" name="Zástupný symbol pro zápatí 4">
            <a:extLst>
              <a:ext uri="{FF2B5EF4-FFF2-40B4-BE49-F238E27FC236}">
                <a16:creationId xmlns:a16="http://schemas.microsoft.com/office/drawing/2014/main" id="{011D1AA5-5182-C810-225E-97E45E4FDB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162" y="6417177"/>
            <a:ext cx="1094263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Short name of the </a:t>
            </a:r>
            <a:r>
              <a:rPr lang="en-US" dirty="0" err="1"/>
              <a:t>powerpoint</a:t>
            </a:r>
            <a:r>
              <a:rPr lang="en-US" dirty="0"/>
              <a:t> presentation, maximum length two thirds of the page</a:t>
            </a:r>
            <a:endParaRPr lang="cs-CZ" dirty="0"/>
          </a:p>
        </p:txBody>
      </p:sp>
      <p:sp>
        <p:nvSpPr>
          <p:cNvPr id="9" name="Zástupný symbol pro číslo snímku 5">
            <a:extLst>
              <a:ext uri="{FF2B5EF4-FFF2-40B4-BE49-F238E27FC236}">
                <a16:creationId xmlns:a16="http://schemas.microsoft.com/office/drawing/2014/main" id="{BFC91CA1-2364-05B0-0F04-690A1C5B00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457" y="6421831"/>
            <a:ext cx="27243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5E608FB1-680A-4E9D-A95E-8C4CFA1B47E3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244232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79438A86-4A25-73CF-7171-B61A241DD7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5925276"/>
            <a:ext cx="2743200" cy="365125"/>
          </a:xfrm>
          <a:prstGeom prst="rect">
            <a:avLst/>
          </a:prstGeom>
        </p:spPr>
        <p:txBody>
          <a:bodyPr/>
          <a:lstStyle/>
          <a:p>
            <a:fld id="{1A945517-90B0-4E61-B5DD-AC2B75BAD2CB}" type="datetime1">
              <a:rPr lang="cs-CZ" smtClean="0"/>
              <a:t>28.03.2025</a:t>
            </a:fld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01D3696-2239-C380-C5DC-7A40F1D888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87962" y="6456560"/>
            <a:ext cx="1370861" cy="286357"/>
          </a:xfrm>
          <a:prstGeom prst="rect">
            <a:avLst/>
          </a:prstGeom>
        </p:spPr>
      </p:pic>
      <p:sp>
        <p:nvSpPr>
          <p:cNvPr id="6" name="Zástupný symbol pro zápatí 4">
            <a:extLst>
              <a:ext uri="{FF2B5EF4-FFF2-40B4-BE49-F238E27FC236}">
                <a16:creationId xmlns:a16="http://schemas.microsoft.com/office/drawing/2014/main" id="{CA22F0A3-7A6F-26D0-F7E4-38F90D636C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162" y="6417177"/>
            <a:ext cx="1094263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Short name of the </a:t>
            </a:r>
            <a:r>
              <a:rPr lang="en-US" dirty="0" err="1"/>
              <a:t>powerpoint</a:t>
            </a:r>
            <a:r>
              <a:rPr lang="en-US" dirty="0"/>
              <a:t> presentation, maximum length two thirds of the page</a:t>
            </a:r>
            <a:endParaRPr lang="cs-CZ" dirty="0"/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70A463D7-59BA-DD1A-EE96-881BA846F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457" y="6421831"/>
            <a:ext cx="27243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5E608FB1-680A-4E9D-A95E-8C4CFA1B47E3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74906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ři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710000"/>
            <a:ext cx="6931200" cy="216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7732800" y="1710000"/>
            <a:ext cx="3840000" cy="216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8" name="Zástupný symbol pro obsah 2"/>
          <p:cNvSpPr>
            <a:spLocks noGrp="1"/>
          </p:cNvSpPr>
          <p:nvPr>
            <p:ph sz="half" idx="13"/>
          </p:nvPr>
        </p:nvSpPr>
        <p:spPr>
          <a:xfrm>
            <a:off x="609600" y="4021200"/>
            <a:ext cx="10972800" cy="2106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6" name="Zástupný symbol pro datum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23DE9F-B165-481E-A2EE-1DF40B85A17E}" type="datetime1">
              <a:rPr lang="cs-CZ" smtClean="0"/>
              <a:t>28.03.2025</a:t>
            </a:fld>
            <a:endParaRPr lang="cs-CZ"/>
          </a:p>
        </p:txBody>
      </p:sp>
      <p:sp>
        <p:nvSpPr>
          <p:cNvPr id="7" name="Zástupný symbol pro zápatí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557511-08D2-432D-A332-61AC772928A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00044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3" indent="0">
              <a:buNone/>
              <a:defRPr sz="2000" b="1"/>
            </a:lvl2pPr>
            <a:lvl3pPr marL="914206" indent="0">
              <a:buNone/>
              <a:defRPr sz="1800" b="1"/>
            </a:lvl3pPr>
            <a:lvl4pPr marL="1371309" indent="0">
              <a:buNone/>
              <a:defRPr sz="1600" b="1"/>
            </a:lvl4pPr>
            <a:lvl5pPr marL="1828411" indent="0">
              <a:buNone/>
              <a:defRPr sz="1600" b="1"/>
            </a:lvl5pPr>
            <a:lvl6pPr marL="2285514" indent="0">
              <a:buNone/>
              <a:defRPr sz="1600" b="1"/>
            </a:lvl6pPr>
            <a:lvl7pPr marL="2742617" indent="0">
              <a:buNone/>
              <a:defRPr sz="1600" b="1"/>
            </a:lvl7pPr>
            <a:lvl8pPr marL="3199720" indent="0">
              <a:buNone/>
              <a:defRPr sz="1600" b="1"/>
            </a:lvl8pPr>
            <a:lvl9pPr marL="3656823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3" indent="0">
              <a:buNone/>
              <a:defRPr sz="2000" b="1"/>
            </a:lvl2pPr>
            <a:lvl3pPr marL="914206" indent="0">
              <a:buNone/>
              <a:defRPr sz="1800" b="1"/>
            </a:lvl3pPr>
            <a:lvl4pPr marL="1371309" indent="0">
              <a:buNone/>
              <a:defRPr sz="1600" b="1"/>
            </a:lvl4pPr>
            <a:lvl5pPr marL="1828411" indent="0">
              <a:buNone/>
              <a:defRPr sz="1600" b="1"/>
            </a:lvl5pPr>
            <a:lvl6pPr marL="2285514" indent="0">
              <a:buNone/>
              <a:defRPr sz="1600" b="1"/>
            </a:lvl6pPr>
            <a:lvl7pPr marL="2742617" indent="0">
              <a:buNone/>
              <a:defRPr sz="1600" b="1"/>
            </a:lvl7pPr>
            <a:lvl8pPr marL="3199720" indent="0">
              <a:buNone/>
              <a:defRPr sz="1600" b="1"/>
            </a:lvl8pPr>
            <a:lvl9pPr marL="3656823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4174D-E7E7-45B3-A872-4B12C218382D}" type="datetimeFigureOut">
              <a:rPr lang="cs-CZ" smtClean="0"/>
              <a:pPr/>
              <a:t>28.03.2025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49F4A-3CE7-47A4-87C9-2BBC1E084BA1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76384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ředěl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8C8328B-5CE4-7A03-03BD-AA46BAACAB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0079" y="1968500"/>
            <a:ext cx="5712621" cy="4359776"/>
          </a:xfrm>
        </p:spPr>
        <p:txBody>
          <a:bodyPr anchor="b">
            <a:normAutofit/>
          </a:bodyPr>
          <a:lstStyle>
            <a:lvl1pPr algn="l">
              <a:defRPr sz="33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D3CF39BF-5858-1FA2-AE20-3D36635417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50802" y="6275382"/>
            <a:ext cx="1370861" cy="282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0292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ředěl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8C8328B-5CE4-7A03-03BD-AA46BAACAB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0079" y="1968500"/>
            <a:ext cx="5712621" cy="4359776"/>
          </a:xfrm>
        </p:spPr>
        <p:txBody>
          <a:bodyPr anchor="b">
            <a:normAutofit/>
          </a:bodyPr>
          <a:lstStyle>
            <a:lvl1pPr algn="l">
              <a:defRPr sz="33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5ACBBC27-DDEA-6C5A-8ACF-67EDD56D84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87962" y="6458262"/>
            <a:ext cx="1370861" cy="282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6153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Závě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8C8328B-5CE4-7A03-03BD-AA46BAACAB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0079" y="1692776"/>
            <a:ext cx="9144000" cy="1304424"/>
          </a:xfrm>
        </p:spPr>
        <p:txBody>
          <a:bodyPr anchor="t">
            <a:normAutofit/>
          </a:bodyPr>
          <a:lstStyle>
            <a:lvl1pPr algn="l">
              <a:defRPr sz="33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33A880A5-CC4C-E83E-2A77-2EAA9E5DFE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0079" y="3848999"/>
            <a:ext cx="9144000" cy="824601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Kliknutím můžete upravit styl předlohy.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EB2BB669-96AF-C460-0644-D9B33EBD9D5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87962" y="6458262"/>
            <a:ext cx="1370861" cy="282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2974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4C78FD6-2722-2821-10E5-2E697D7B0C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497FA54-5776-58AE-AEC4-FAE86FE9D7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B1D0EC9-522E-7760-9533-ED823A8D61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162" y="6417177"/>
            <a:ext cx="1094263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Short name of the </a:t>
            </a:r>
            <a:r>
              <a:rPr lang="en-US" dirty="0" err="1"/>
              <a:t>powerpoint</a:t>
            </a:r>
            <a:r>
              <a:rPr lang="en-US" dirty="0"/>
              <a:t> presentation, maximum length two thirds of the page</a:t>
            </a:r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A7BEC56-EE77-297B-48FC-43CFAD8E1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457" y="6421831"/>
            <a:ext cx="27243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5E608FB1-680A-4E9D-A95E-8C4CFA1B47E3}" type="slidenum">
              <a:rPr lang="cs-CZ" smtClean="0"/>
              <a:pPr/>
              <a:t>‹#›</a:t>
            </a:fld>
            <a:endParaRPr lang="cs-CZ" dirty="0"/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78885C40-6A50-FFD6-B978-4E000D35B9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87962" y="6457926"/>
            <a:ext cx="1370861" cy="283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4291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Nadpis a obsah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4C78FD6-2722-2821-10E5-2E697D7B0C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497FA54-5776-58AE-AEC4-FAE86FE9D7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lnSpc>
                <a:spcPct val="100000"/>
              </a:lnSpc>
              <a:buFontTx/>
              <a:buNone/>
              <a:defRPr/>
            </a:lvl1pPr>
            <a:lvl2pPr marL="0" indent="0">
              <a:lnSpc>
                <a:spcPct val="100000"/>
              </a:lnSpc>
              <a:spcBef>
                <a:spcPts val="800"/>
              </a:spcBef>
              <a:buNone/>
              <a:defRPr/>
            </a:lvl2pPr>
            <a:lvl3pPr marL="177800" indent="-177800">
              <a:lnSpc>
                <a:spcPct val="100000"/>
              </a:lnSpc>
              <a:defRPr/>
            </a:lvl3pPr>
            <a:lvl4pPr marL="355600" indent="-177800">
              <a:lnSpc>
                <a:spcPct val="100000"/>
              </a:lnSpc>
              <a:defRPr/>
            </a:lvl4pPr>
            <a:lvl5pPr marL="533400" indent="-177800">
              <a:lnSpc>
                <a:spcPct val="100000"/>
              </a:lnSpc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43564D70-284F-88A1-FC08-29E63F8319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87962" y="6457926"/>
            <a:ext cx="1370861" cy="283626"/>
          </a:xfrm>
          <a:prstGeom prst="rect">
            <a:avLst/>
          </a:prstGeom>
        </p:spPr>
      </p:pic>
      <p:sp>
        <p:nvSpPr>
          <p:cNvPr id="8" name="Zástupný symbol pro zápatí 4">
            <a:extLst>
              <a:ext uri="{FF2B5EF4-FFF2-40B4-BE49-F238E27FC236}">
                <a16:creationId xmlns:a16="http://schemas.microsoft.com/office/drawing/2014/main" id="{B1E62B60-5FB1-9381-00CF-C665EB008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162" y="6417177"/>
            <a:ext cx="1094263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Short name of the </a:t>
            </a:r>
            <a:r>
              <a:rPr lang="en-US" dirty="0" err="1"/>
              <a:t>powerpoint</a:t>
            </a:r>
            <a:r>
              <a:rPr lang="en-US" dirty="0"/>
              <a:t> presentation, maximum length two thirds of the page</a:t>
            </a:r>
            <a:endParaRPr lang="cs-CZ" dirty="0"/>
          </a:p>
        </p:txBody>
      </p:sp>
      <p:sp>
        <p:nvSpPr>
          <p:cNvPr id="9" name="Zástupný symbol pro číslo snímku 5">
            <a:extLst>
              <a:ext uri="{FF2B5EF4-FFF2-40B4-BE49-F238E27FC236}">
                <a16:creationId xmlns:a16="http://schemas.microsoft.com/office/drawing/2014/main" id="{D7E0B353-40A5-48F9-C049-D884C8120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457" y="6421831"/>
            <a:ext cx="27243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5E608FB1-680A-4E9D-A95E-8C4CFA1B47E3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09072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C6898E9-BDDF-2C46-A65A-B5D157FBFA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78BEF76-B4E5-F95D-2B21-2DE64B7C25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7699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6D9E3CA-86C1-4CCA-2FC2-451A03D057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8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9BF45EE8-2365-24C4-6E7D-F72C293DBA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87962" y="6457926"/>
            <a:ext cx="1370861" cy="283626"/>
          </a:xfrm>
          <a:prstGeom prst="rect">
            <a:avLst/>
          </a:prstGeom>
        </p:spPr>
      </p:pic>
      <p:sp>
        <p:nvSpPr>
          <p:cNvPr id="9" name="Zástupný symbol pro zápatí 4">
            <a:extLst>
              <a:ext uri="{FF2B5EF4-FFF2-40B4-BE49-F238E27FC236}">
                <a16:creationId xmlns:a16="http://schemas.microsoft.com/office/drawing/2014/main" id="{77ECF020-D996-697F-4779-13801850A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162" y="6417177"/>
            <a:ext cx="1094263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Short name of the </a:t>
            </a:r>
            <a:r>
              <a:rPr lang="en-US" dirty="0" err="1"/>
              <a:t>powerpoint</a:t>
            </a:r>
            <a:r>
              <a:rPr lang="en-US" dirty="0"/>
              <a:t> presentation, maximum length two thirds of the page</a:t>
            </a:r>
            <a:endParaRPr lang="cs-CZ" dirty="0"/>
          </a:p>
        </p:txBody>
      </p:sp>
      <p:sp>
        <p:nvSpPr>
          <p:cNvPr id="10" name="Zástupný symbol pro číslo snímku 5">
            <a:extLst>
              <a:ext uri="{FF2B5EF4-FFF2-40B4-BE49-F238E27FC236}">
                <a16:creationId xmlns:a16="http://schemas.microsoft.com/office/drawing/2014/main" id="{D1159978-FAB9-CBE7-228C-DA9796E0D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457" y="6421831"/>
            <a:ext cx="27243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5E608FB1-680A-4E9D-A95E-8C4CFA1B47E3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156763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C6898E9-BDDF-2C46-A65A-B5D157FBFA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78BEF76-B4E5-F95D-2B21-2DE64B7C25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7699" y="1825625"/>
            <a:ext cx="5181600" cy="4351338"/>
          </a:xfrm>
        </p:spPr>
        <p:txBody>
          <a:bodyPr/>
          <a:lstStyle>
            <a:lvl1pPr marL="0" indent="0">
              <a:buNone/>
              <a:defRPr/>
            </a:lvl1pPr>
            <a:lvl2pPr marL="0" indent="0">
              <a:buNone/>
              <a:defRPr/>
            </a:lvl2pPr>
            <a:lvl3pPr marL="176400" indent="-176400">
              <a:defRPr/>
            </a:lvl3pPr>
            <a:lvl4pPr marL="356400" indent="-176400">
              <a:defRPr/>
            </a:lvl4pPr>
            <a:lvl5pPr marL="532800" indent="-176400"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6D9E3CA-86C1-4CCA-2FC2-451A03D057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8" y="1825625"/>
            <a:ext cx="5181600" cy="4351338"/>
          </a:xfrm>
        </p:spPr>
        <p:txBody>
          <a:bodyPr/>
          <a:lstStyle>
            <a:lvl1pPr marL="0" indent="0">
              <a:buNone/>
              <a:defRPr/>
            </a:lvl1pPr>
            <a:lvl2pPr marL="0" indent="0">
              <a:buNone/>
              <a:defRPr/>
            </a:lvl2pPr>
            <a:lvl3pPr marL="176400" indent="-176400">
              <a:defRPr/>
            </a:lvl3pPr>
            <a:lvl4pPr marL="356400" indent="-176400">
              <a:defRPr/>
            </a:lvl4pPr>
            <a:lvl5pPr marL="532800" indent="-176400"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CCBA954-9BEE-4D3C-C0ED-19047D66F1B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87962" y="6457926"/>
            <a:ext cx="1370861" cy="283626"/>
          </a:xfrm>
          <a:prstGeom prst="rect">
            <a:avLst/>
          </a:prstGeom>
        </p:spPr>
      </p:pic>
      <p:sp>
        <p:nvSpPr>
          <p:cNvPr id="9" name="Zástupný symbol pro zápatí 4">
            <a:extLst>
              <a:ext uri="{FF2B5EF4-FFF2-40B4-BE49-F238E27FC236}">
                <a16:creationId xmlns:a16="http://schemas.microsoft.com/office/drawing/2014/main" id="{406CC1D3-5C60-B944-EDE9-263819023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162" y="6417177"/>
            <a:ext cx="1094263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Short name of the </a:t>
            </a:r>
            <a:r>
              <a:rPr lang="en-US" dirty="0" err="1"/>
              <a:t>powerpoint</a:t>
            </a:r>
            <a:r>
              <a:rPr lang="en-US" dirty="0"/>
              <a:t> presentation, maximum length two thirds of the page</a:t>
            </a:r>
            <a:endParaRPr lang="cs-CZ" dirty="0"/>
          </a:p>
        </p:txBody>
      </p:sp>
      <p:sp>
        <p:nvSpPr>
          <p:cNvPr id="10" name="Zástupný symbol pro číslo snímku 5">
            <a:extLst>
              <a:ext uri="{FF2B5EF4-FFF2-40B4-BE49-F238E27FC236}">
                <a16:creationId xmlns:a16="http://schemas.microsoft.com/office/drawing/2014/main" id="{0D240CD1-21EB-CFB6-BC30-937FEEEB1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457" y="6421831"/>
            <a:ext cx="27243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5E608FB1-680A-4E9D-A95E-8C4CFA1B47E3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269021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brázek a popi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78BEF76-B4E5-F95D-2B21-2DE64B7C25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7698" y="647700"/>
            <a:ext cx="8331201" cy="5529263"/>
          </a:xfrm>
        </p:spPr>
        <p:txBody>
          <a:bodyPr/>
          <a:lstStyle>
            <a:lvl1pPr marL="0" indent="0">
              <a:buNone/>
              <a:defRPr/>
            </a:lvl1pPr>
            <a:lvl2pPr marL="0" indent="0">
              <a:buNone/>
              <a:defRPr/>
            </a:lvl2pPr>
            <a:lvl3pPr marL="176400" indent="-176400">
              <a:defRPr/>
            </a:lvl3pPr>
            <a:lvl4pPr marL="356400" indent="-176400">
              <a:defRPr/>
            </a:lvl4pPr>
            <a:lvl5pPr marL="532800" indent="-176400"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6D9E3CA-86C1-4CCA-2FC2-451A03D057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71000" y="1825625"/>
            <a:ext cx="2374900" cy="4351338"/>
          </a:xfrm>
        </p:spPr>
        <p:txBody>
          <a:bodyPr anchor="b">
            <a:normAutofit/>
          </a:bodyPr>
          <a:lstStyle>
            <a:lvl1pPr marL="0" indent="0">
              <a:buNone/>
              <a:defRPr sz="1500" b="0"/>
            </a:lvl1pPr>
            <a:lvl2pPr marL="0" indent="0">
              <a:buNone/>
              <a:defRPr sz="1500"/>
            </a:lvl2pPr>
            <a:lvl3pPr marL="176400" indent="-176400">
              <a:defRPr sz="1500"/>
            </a:lvl3pPr>
            <a:lvl4pPr marL="356400" indent="-176400">
              <a:defRPr sz="1500"/>
            </a:lvl4pPr>
            <a:lvl5pPr marL="532800" indent="-176400">
              <a:defRPr sz="1500"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18ECC450-B476-55C6-13E7-241DFDEEE9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78818" y="6456560"/>
            <a:ext cx="1370861" cy="286357"/>
          </a:xfrm>
          <a:prstGeom prst="rect">
            <a:avLst/>
          </a:prstGeom>
        </p:spPr>
      </p:pic>
      <p:sp>
        <p:nvSpPr>
          <p:cNvPr id="8" name="Zástupný symbol pro zápatí 4">
            <a:extLst>
              <a:ext uri="{FF2B5EF4-FFF2-40B4-BE49-F238E27FC236}">
                <a16:creationId xmlns:a16="http://schemas.microsoft.com/office/drawing/2014/main" id="{F0E1EB24-A4FD-400D-F98D-FB4FA83049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162" y="6417177"/>
            <a:ext cx="1094263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Short name of the </a:t>
            </a:r>
            <a:r>
              <a:rPr lang="en-US" dirty="0" err="1"/>
              <a:t>powerpoint</a:t>
            </a:r>
            <a:r>
              <a:rPr lang="en-US" dirty="0"/>
              <a:t> presentation, maximum length two thirds of the page</a:t>
            </a:r>
            <a:endParaRPr lang="cs-CZ" dirty="0"/>
          </a:p>
        </p:txBody>
      </p:sp>
      <p:sp>
        <p:nvSpPr>
          <p:cNvPr id="9" name="Zástupný symbol pro číslo snímku 5">
            <a:extLst>
              <a:ext uri="{FF2B5EF4-FFF2-40B4-BE49-F238E27FC236}">
                <a16:creationId xmlns:a16="http://schemas.microsoft.com/office/drawing/2014/main" id="{5C645297-7913-9A99-1FD0-28864B2816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457" y="6421831"/>
            <a:ext cx="27243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5E608FB1-680A-4E9D-A95E-8C4CFA1B47E3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546527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61818620-6694-CE30-09D5-0385EC1EA1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699" y="717550"/>
            <a:ext cx="10706099" cy="867861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A359F36-CC92-C5E0-1D93-EB04F26AAC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7700" y="1825625"/>
            <a:ext cx="10706100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D416615-ACE9-1166-FF1A-B39597AF46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1162" y="6417177"/>
            <a:ext cx="1094263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Short name of the </a:t>
            </a:r>
            <a:r>
              <a:rPr lang="en-US" dirty="0" err="1"/>
              <a:t>powerpoint</a:t>
            </a:r>
            <a:r>
              <a:rPr lang="en-US" dirty="0"/>
              <a:t> presentation, maximum length two thirds of the page</a:t>
            </a:r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62E3233-1704-433C-8B0E-4C03A48D49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600" y="6420491"/>
            <a:ext cx="272435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100" b="1">
                <a:solidFill>
                  <a:schemeClr val="accent3"/>
                </a:solidFill>
              </a:defRPr>
            </a:lvl1pPr>
          </a:lstStyle>
          <a:p>
            <a:fld id="{5E608FB1-680A-4E9D-A95E-8C4CFA1B47E3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33" name="TextovéPole 32">
            <a:extLst>
              <a:ext uri="{FF2B5EF4-FFF2-40B4-BE49-F238E27FC236}">
                <a16:creationId xmlns:a16="http://schemas.microsoft.com/office/drawing/2014/main" id="{B52155B1-7D35-8CBF-21B4-8799EABA85C0}"/>
              </a:ext>
            </a:extLst>
          </p:cNvPr>
          <p:cNvSpPr txBox="1"/>
          <p:nvPr userDrawn="1"/>
        </p:nvSpPr>
        <p:spPr>
          <a:xfrm>
            <a:off x="337165" y="6498434"/>
            <a:ext cx="36870" cy="1692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cs-CZ" sz="1100" dirty="0">
                <a:solidFill>
                  <a:schemeClr val="tx2"/>
                </a:solidFill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1033977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4" r:id="rId2"/>
    <p:sldLayoutId id="2147483665" r:id="rId3"/>
    <p:sldLayoutId id="2147483666" r:id="rId4"/>
    <p:sldLayoutId id="2147483650" r:id="rId5"/>
    <p:sldLayoutId id="2147483660" r:id="rId6"/>
    <p:sldLayoutId id="2147483652" r:id="rId7"/>
    <p:sldLayoutId id="2147483661" r:id="rId8"/>
    <p:sldLayoutId id="2147483662" r:id="rId9"/>
    <p:sldLayoutId id="2147483663" r:id="rId10"/>
    <p:sldLayoutId id="2147483654" r:id="rId11"/>
    <p:sldLayoutId id="2147483655" r:id="rId12"/>
    <p:sldLayoutId id="2147483667" r:id="rId13"/>
    <p:sldLayoutId id="2147483668" r:id="rId14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100" kern="1200" cap="all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200" b="1" kern="1200">
          <a:solidFill>
            <a:schemeClr val="accent2"/>
          </a:solidFill>
          <a:latin typeface="+mn-lt"/>
          <a:ea typeface="+mn-ea"/>
          <a:cs typeface="+mn-cs"/>
        </a:defRPr>
      </a:lvl1pPr>
      <a:lvl2pPr marL="542925" indent="-276225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809625" indent="-2667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700" kern="1200">
          <a:solidFill>
            <a:schemeClr val="tx2"/>
          </a:solidFill>
          <a:latin typeface="+mn-lt"/>
          <a:ea typeface="+mn-ea"/>
          <a:cs typeface="+mn-cs"/>
        </a:defRPr>
      </a:lvl3pPr>
      <a:lvl4pPr marL="1076325" indent="-2667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1500" kern="1200">
          <a:solidFill>
            <a:schemeClr val="tx2"/>
          </a:solidFill>
          <a:latin typeface="+mn-lt"/>
          <a:ea typeface="+mn-ea"/>
          <a:cs typeface="+mn-cs"/>
        </a:defRPr>
      </a:lvl4pPr>
      <a:lvl5pPr marL="1343025" indent="-2667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lainvalmistelu.finlex.fi/en/" TargetMode="Externa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DBB5B7D-176F-A875-453C-86C8B2AF16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163" y="761161"/>
            <a:ext cx="10199629" cy="5012266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br>
              <a:rPr lang="pl-PL" sz="1400" b="1" dirty="0"/>
            </a:br>
            <a:br>
              <a:rPr lang="pl-PL" sz="1400" b="1" dirty="0"/>
            </a:br>
            <a:br>
              <a:rPr lang="pl-PL" sz="1400" b="1" dirty="0"/>
            </a:br>
            <a:br>
              <a:rPr lang="pl-PL" sz="1400" b="1" dirty="0"/>
            </a:br>
            <a:br>
              <a:rPr lang="pl-PL" sz="1400" b="1" dirty="0"/>
            </a:br>
            <a:br>
              <a:rPr lang="pl-PL" sz="1400" b="1" dirty="0"/>
            </a:br>
            <a:br>
              <a:rPr lang="pl-PL" sz="1400" b="1" dirty="0"/>
            </a:br>
            <a:br>
              <a:rPr lang="pl-PL" sz="1400" b="1" dirty="0"/>
            </a:br>
            <a:br>
              <a:rPr lang="pl-PL" sz="1400" b="1" dirty="0"/>
            </a:br>
            <a:br>
              <a:rPr lang="pl-PL" sz="1400" b="1" dirty="0"/>
            </a:br>
            <a:br>
              <a:rPr lang="pl-PL" sz="1400" b="1" dirty="0"/>
            </a:br>
            <a:br>
              <a:rPr lang="pl-PL" sz="1400" b="1" dirty="0"/>
            </a:br>
            <a:br>
              <a:rPr lang="pl-PL" sz="1400" b="1" dirty="0"/>
            </a:br>
            <a:br>
              <a:rPr lang="pl-PL" sz="1400" b="1" dirty="0"/>
            </a:br>
            <a:br>
              <a:rPr lang="pl-PL" sz="1400" b="1" dirty="0"/>
            </a:br>
            <a:br>
              <a:rPr lang="pl-PL" sz="1400" b="1" dirty="0"/>
            </a:br>
            <a:br>
              <a:rPr lang="pl-PL" sz="1400" b="1" dirty="0"/>
            </a:br>
            <a:br>
              <a:rPr lang="pl-PL" sz="4000" b="1" dirty="0"/>
            </a:br>
            <a:r>
              <a:rPr lang="pl-PL" sz="4000" b="1" dirty="0"/>
              <a:t>důvěra a vládnutí </a:t>
            </a:r>
            <a:br>
              <a:rPr lang="pl-PL" sz="4000" b="1" dirty="0"/>
            </a:br>
            <a:r>
              <a:rPr lang="pl-PL" sz="4000" b="1" dirty="0"/>
              <a:t>Vědění a vládnutí</a:t>
            </a:r>
            <a:br>
              <a:rPr lang="pl-PL" sz="4000" b="1" dirty="0"/>
            </a:br>
            <a:r>
              <a:rPr lang="pl-PL" sz="4000" b="1" dirty="0"/>
              <a:t>Vládnutí v ČESKU </a:t>
            </a:r>
            <a:br>
              <a:rPr lang="pl-PL" sz="4000" b="1" dirty="0"/>
            </a:br>
            <a:r>
              <a:rPr lang="pl-PL" sz="4000" b="1" dirty="0"/>
              <a:t>debata s Evou decroix</a:t>
            </a:r>
            <a:br>
              <a:rPr lang="pl-PL" sz="4000" b="1" dirty="0"/>
            </a:br>
            <a:br>
              <a:rPr lang="pl-PL" sz="1400" b="1" dirty="0"/>
            </a:br>
            <a:r>
              <a:rPr lang="pl-PL" sz="1400" dirty="0"/>
              <a:t>Předmět: Dobré vládnutí v teorii a praxi (2. setkání) </a:t>
            </a:r>
            <a:br>
              <a:rPr lang="pl-PL" sz="1400" dirty="0"/>
            </a:br>
            <a:r>
              <a:rPr lang="pl-PL" sz="1400" dirty="0"/>
              <a:t>www.karelmuller.eu</a:t>
            </a:r>
            <a:br>
              <a:rPr lang="pl-PL" sz="1400" dirty="0"/>
            </a:br>
            <a:r>
              <a:rPr lang="cs-CZ" sz="1600" dirty="0"/>
              <a:t>28. 3. 2025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DD9D8685-F2E7-4FBF-9BB1-5DB575F5FD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5333" y="210080"/>
            <a:ext cx="5712858" cy="3218920"/>
          </a:xfrm>
          <a:prstGeom prst="rect">
            <a:avLst/>
          </a:prstGeom>
        </p:spPr>
      </p:pic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45B8F6F2-A3BD-4AEA-ABD2-BE2BE011A1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3529" y="3590706"/>
            <a:ext cx="2228866" cy="304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8469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Index vnímání korupce (TI)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8FB1-680A-4E9D-A95E-8C4CFA1B47E3}" type="slidenum">
              <a:rPr lang="cs-CZ" smtClean="0"/>
              <a:pPr/>
              <a:t>10</a:t>
            </a:fld>
            <a:endParaRPr lang="cs-CZ" dirty="0"/>
          </a:p>
        </p:txBody>
      </p:sp>
      <p:graphicFrame>
        <p:nvGraphicFramePr>
          <p:cNvPr id="6" name="Zástupný symbol pro obsah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50578869"/>
              </p:ext>
            </p:extLst>
          </p:nvPr>
        </p:nvGraphicFramePr>
        <p:xfrm>
          <a:off x="359892" y="1507067"/>
          <a:ext cx="10993908" cy="46698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4630308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1DA80F9-C2A2-47E0-B26F-C2C81BBB53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symbol pro obsah 3">
            <a:extLst>
              <a:ext uri="{FF2B5EF4-FFF2-40B4-BE49-F238E27FC236}">
                <a16:creationId xmlns:a16="http://schemas.microsoft.com/office/drawing/2014/main" id="{D0EB4862-BF55-4EE3-8438-41F9494636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7364" t="61134" r="17339" b="10491"/>
          <a:stretch/>
        </p:blipFill>
        <p:spPr>
          <a:xfrm>
            <a:off x="0" y="141816"/>
            <a:ext cx="12028642" cy="6275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6113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D7ACC3BE-3BD9-4C23-ACD9-B36603F5D7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885" y="1001956"/>
            <a:ext cx="11964115" cy="4827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9887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3287607C-A134-4D86-BD3C-1C10C34D14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Short name of the powerpoint presentation, maximum length two thirds of the page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4193C43-7DD2-4641-B733-25959D4424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8FB1-680A-4E9D-A95E-8C4CFA1B47E3}" type="slidenum">
              <a:rPr lang="cs-CZ" smtClean="0"/>
              <a:pPr/>
              <a:t>13</a:t>
            </a:fld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3975555-167C-4E3B-BA1B-07452BC626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2237" y="166687"/>
            <a:ext cx="6867525" cy="6524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889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cký objekt 4">
            <a:extLst>
              <a:ext uri="{FF2B5EF4-FFF2-40B4-BE49-F238E27FC236}">
                <a16:creationId xmlns:a16="http://schemas.microsoft.com/office/drawing/2014/main" id="{657E2A85-905B-4241-A37E-C3457CE35E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3905" y="220133"/>
            <a:ext cx="12177783" cy="5366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9463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45AB445-675C-46D4-B1CF-47461428BD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099" y="387350"/>
            <a:ext cx="10706099" cy="1509183"/>
          </a:xfrm>
        </p:spPr>
        <p:txBody>
          <a:bodyPr>
            <a:normAutofit fontScale="90000"/>
          </a:bodyPr>
          <a:lstStyle/>
          <a:p>
            <a:r>
              <a:rPr lang="cs-CZ" dirty="0"/>
              <a:t>Důvěra ve sněmovnu</a:t>
            </a:r>
            <a:br>
              <a:rPr lang="cs-CZ" dirty="0"/>
            </a:br>
            <a:br>
              <a:rPr lang="cs-CZ" dirty="0"/>
            </a:br>
            <a:r>
              <a:rPr lang="cs-CZ" sz="1800" dirty="0"/>
              <a:t>Průměr důvěry v nově zvolené sněmovny: 29,4%</a:t>
            </a:r>
            <a:br>
              <a:rPr lang="cs-CZ" sz="1800" dirty="0"/>
            </a:br>
            <a:br>
              <a:rPr lang="cs-CZ" sz="1800" dirty="0"/>
            </a:br>
            <a:r>
              <a:rPr lang="cs-CZ" sz="1800" dirty="0"/>
              <a:t>Průměrný volební nárůst důvěry ve sněmovnu: 6,6% </a:t>
            </a:r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DFF03416-6FA1-4051-81A9-3F3314874D19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5666" y="2108201"/>
            <a:ext cx="9753600" cy="421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5654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126E5456-FE30-4E84-8BBB-EF568B250E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537" t="16401" r="17247" b="52402"/>
          <a:stretch/>
        </p:blipFill>
        <p:spPr>
          <a:xfrm>
            <a:off x="-1" y="0"/>
            <a:ext cx="11421533" cy="6179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3273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724CC6B-46B8-4E0C-B2BB-8D7B3AD0EE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8FB1-680A-4E9D-A95E-8C4CFA1B47E3}" type="slidenum">
              <a:rPr lang="cs-CZ" smtClean="0"/>
              <a:pPr/>
              <a:t>17</a:t>
            </a:fld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CD0E9C27-66AB-42CF-BAEE-146E69E73F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6537" y="681037"/>
            <a:ext cx="6638925" cy="549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6391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49765" y="5822950"/>
            <a:ext cx="2095501" cy="867861"/>
          </a:xfrm>
        </p:spPr>
        <p:txBody>
          <a:bodyPr>
            <a:normAutofit/>
          </a:bodyPr>
          <a:lstStyle/>
          <a:p>
            <a:r>
              <a:rPr lang="cs-CZ" sz="1100" dirty="0"/>
              <a:t>Rozděleni svobodou, 2019</a:t>
            </a:r>
            <a:br>
              <a:rPr lang="cs-CZ" sz="1100" dirty="0"/>
            </a:br>
            <a:r>
              <a:rPr lang="cs-CZ" sz="1100" dirty="0"/>
              <a:t>český Rozhlas</a:t>
            </a:r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876" t="24800" r="73625" b="31491"/>
          <a:stretch>
            <a:fillRect/>
          </a:stretch>
        </p:blipFill>
        <p:spPr bwMode="auto">
          <a:xfrm>
            <a:off x="2345267" y="636"/>
            <a:ext cx="9846734" cy="67252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593206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AE646D4C-B495-45CC-A1F2-D01DDF343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Short name of the </a:t>
            </a:r>
            <a:r>
              <a:rPr lang="en-US" dirty="0" err="1"/>
              <a:t>powerpoint</a:t>
            </a:r>
            <a:r>
              <a:rPr lang="en-US" dirty="0"/>
              <a:t> presentation, maximum length two thirds of the page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7810FFF-6E42-48DF-833C-1B7B889F2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8FB1-680A-4E9D-A95E-8C4CFA1B47E3}" type="slidenum">
              <a:rPr lang="cs-CZ" smtClean="0"/>
              <a:pPr/>
              <a:t>19</a:t>
            </a:fld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F551B8A-80E4-4836-BECB-94FB302F4A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2536" y="1582981"/>
            <a:ext cx="6962775" cy="3990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9629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38560C8-FD7F-40D2-97D4-97893673AB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Zdroje/atestace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D3FF0877-2FDE-41C7-BAA5-1F74746DE5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2299" y="1227354"/>
            <a:ext cx="3507741" cy="4784726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027C5E02-BCA0-4E88-96F4-0DBB6818AEA2}"/>
              </a:ext>
            </a:extLst>
          </p:cNvPr>
          <p:cNvSpPr/>
          <p:nvPr/>
        </p:nvSpPr>
        <p:spPr>
          <a:xfrm>
            <a:off x="694943" y="1968665"/>
            <a:ext cx="6019513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dirty="0"/>
              <a:t>Aktivní/účast na přednáškách 20/10%</a:t>
            </a:r>
          </a:p>
          <a:p>
            <a:endParaRPr lang="cs-CZ" sz="2800" dirty="0"/>
          </a:p>
          <a:p>
            <a:r>
              <a:rPr lang="cs-CZ" sz="2800" dirty="0"/>
              <a:t>Seminární práce</a:t>
            </a:r>
          </a:p>
          <a:p>
            <a:r>
              <a:rPr lang="cs-CZ" sz="2800" dirty="0"/>
              <a:t>2-3 tisíce slov </a:t>
            </a:r>
          </a:p>
          <a:p>
            <a:r>
              <a:rPr lang="cs-CZ" sz="2800" dirty="0"/>
              <a:t>30% (není povinná)</a:t>
            </a:r>
          </a:p>
          <a:p>
            <a:endParaRPr lang="cs-CZ" sz="2800" dirty="0"/>
          </a:p>
          <a:p>
            <a:r>
              <a:rPr lang="cs-CZ" sz="2800" dirty="0"/>
              <a:t>Závěrečný test </a:t>
            </a:r>
          </a:p>
          <a:p>
            <a:r>
              <a:rPr lang="cs-CZ" sz="2800" dirty="0"/>
              <a:t>50%, resp. 80%</a:t>
            </a:r>
          </a:p>
        </p:txBody>
      </p:sp>
    </p:spTree>
    <p:extLst>
      <p:ext uri="{BB962C8B-B14F-4D97-AF65-F5344CB8AC3E}">
        <p14:creationId xmlns:p14="http://schemas.microsoft.com/office/powerpoint/2010/main" val="3118357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30E1EED-B78D-4428-8968-BC5A5A54E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8FB1-680A-4E9D-A95E-8C4CFA1B47E3}" type="slidenum">
              <a:rPr lang="cs-CZ" smtClean="0"/>
              <a:pPr/>
              <a:t>20</a:t>
            </a:fld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96C1F15-17C5-4136-AEA7-8B58BCABFA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57" y="21031"/>
            <a:ext cx="6696075" cy="640080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5677F4A9-F38B-4A40-BCA4-0D234F16ED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1802" y="0"/>
            <a:ext cx="5560198" cy="271780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93FE0903-AABC-4525-A181-1EC2DA2A44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2116" y="3060565"/>
            <a:ext cx="5315204" cy="3141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9073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83708" y="125761"/>
            <a:ext cx="5712291" cy="1143000"/>
          </a:xfrm>
        </p:spPr>
        <p:txBody>
          <a:bodyPr>
            <a:normAutofit fontScale="90000"/>
          </a:bodyPr>
          <a:lstStyle/>
          <a:p>
            <a:pPr marL="357188" lvl="2" indent="-342900">
              <a:tabLst>
                <a:tab pos="358775" algn="l"/>
              </a:tabLst>
            </a:pPr>
            <a:br>
              <a:rPr lang="cs-CZ" sz="3100" dirty="0"/>
            </a:br>
            <a:r>
              <a:rPr lang="cs-CZ" sz="4000" dirty="0"/>
              <a:t>Jak usilovat o dobré vládnutí?</a:t>
            </a:r>
            <a:br>
              <a:rPr lang="cs-CZ" sz="4000" dirty="0"/>
            </a:br>
            <a:br>
              <a:rPr lang="cs-CZ" sz="4000" dirty="0"/>
            </a:br>
            <a:r>
              <a:rPr lang="cs-CZ" sz="4000" dirty="0"/>
              <a:t>Jak můžeme ovlivňovat morálku?</a:t>
            </a:r>
          </a:p>
        </p:txBody>
      </p:sp>
      <p:pic>
        <p:nvPicPr>
          <p:cNvPr id="6" name="Zástupný symbol pro obsah 5" descr="large-multi-gen-travel-1280x640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532349" y="4112512"/>
            <a:ext cx="5059114" cy="2529557"/>
          </a:xfrm>
        </p:spPr>
      </p:pic>
      <p:pic>
        <p:nvPicPr>
          <p:cNvPr id="8" name="Zástupný symbol pro obsah 7" descr="FA19D4-FMP-dear-deer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6917267" y="868623"/>
            <a:ext cx="3742384" cy="3001703"/>
          </a:xfrm>
        </p:spPr>
      </p:pic>
      <p:pic>
        <p:nvPicPr>
          <p:cNvPr id="7" name="Zástupný symbol pro obsah 6" descr="best-mobile-phone-family-plans-uk.jpg"/>
          <p:cNvPicPr>
            <a:picLocks noGrp="1" noChangeAspect="1"/>
          </p:cNvPicPr>
          <p:nvPr>
            <p:ph sz="half" idx="13"/>
          </p:nvPr>
        </p:nvPicPr>
        <p:blipFill>
          <a:blip r:embed="rId4" cstate="print"/>
          <a:stretch>
            <a:fillRect/>
          </a:stretch>
        </p:blipFill>
        <p:spPr>
          <a:xfrm>
            <a:off x="6846827" y="4158298"/>
            <a:ext cx="3812824" cy="2540890"/>
          </a:xfrm>
        </p:spPr>
      </p:pic>
    </p:spTree>
    <p:extLst>
      <p:ext uri="{BB962C8B-B14F-4D97-AF65-F5344CB8AC3E}">
        <p14:creationId xmlns:p14="http://schemas.microsoft.com/office/powerpoint/2010/main" val="5397807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Kodifikace/Kodexy</a:t>
            </a:r>
          </a:p>
        </p:txBody>
      </p:sp>
      <p:pic>
        <p:nvPicPr>
          <p:cNvPr id="6" name="Picture 7" descr="Výsledek obrázku pro zákon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729846" y="1736812"/>
            <a:ext cx="4038600" cy="4320480"/>
          </a:xfrm>
          <a:noFill/>
        </p:spPr>
      </p:pic>
      <p:pic>
        <p:nvPicPr>
          <p:cNvPr id="7" name="Zástupný symbol pro obsah 6" descr="ETICKY KODEX Florbal.pn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338109" y="1670607"/>
            <a:ext cx="5287558" cy="4532673"/>
          </a:xfrm>
        </p:spPr>
      </p:pic>
    </p:spTree>
    <p:extLst>
      <p:ext uri="{BB962C8B-B14F-4D97-AF65-F5344CB8AC3E}">
        <p14:creationId xmlns:p14="http://schemas.microsoft.com/office/powerpoint/2010/main" val="1300829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59832" y="292602"/>
            <a:ext cx="10706099" cy="867861"/>
          </a:xfrm>
        </p:spPr>
        <p:txBody>
          <a:bodyPr/>
          <a:lstStyle/>
          <a:p>
            <a:pPr algn="ctr">
              <a:defRPr/>
            </a:pPr>
            <a:r>
              <a:rPr lang="cs-CZ" sz="4400" dirty="0">
                <a:solidFill>
                  <a:srgbClr val="FF0000"/>
                </a:solidFill>
              </a:rPr>
              <a:t>PRANÝŘ/TREST )-:</a:t>
            </a:r>
          </a:p>
        </p:txBody>
      </p:sp>
      <p:pic>
        <p:nvPicPr>
          <p:cNvPr id="12291" name="Zástupný symbol pro obsah 3" descr="shutterstock_82824736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344613" y="1599407"/>
            <a:ext cx="1828800" cy="1030287"/>
          </a:xfrm>
        </p:spPr>
      </p:pic>
      <p:pic>
        <p:nvPicPr>
          <p:cNvPr id="12292" name="Picture 2" descr="Výsledek obrázku pro pranýř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45617" y="1498600"/>
            <a:ext cx="4500562" cy="5072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3" name="Picture 4" descr="Výsledek obrázku pro pranýř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41954" y="3068638"/>
            <a:ext cx="2305050" cy="3313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58052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62579" y="1176855"/>
            <a:ext cx="4663017" cy="1143000"/>
          </a:xfrm>
        </p:spPr>
        <p:txBody>
          <a:bodyPr/>
          <a:lstStyle/>
          <a:p>
            <a:pPr>
              <a:defRPr/>
            </a:pPr>
            <a:r>
              <a:rPr lang="cs-CZ" sz="5400" dirty="0">
                <a:solidFill>
                  <a:srgbClr val="00B0F0"/>
                </a:solidFill>
              </a:rPr>
              <a:t>VZORY (-:</a:t>
            </a:r>
          </a:p>
        </p:txBody>
      </p:sp>
      <p:pic>
        <p:nvPicPr>
          <p:cNvPr id="13315" name="Picture 4" descr="Image result for role model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855679" y="-84667"/>
            <a:ext cx="3173742" cy="4429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6" name="Picture 6" descr="Image result for role model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84462" y="3733775"/>
            <a:ext cx="6121195" cy="3124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7" name="Picture 8" descr="Image result for role model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98619" y="3733775"/>
            <a:ext cx="47625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8" name="Picture 10" descr="Image result for role model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01720" y="718682"/>
            <a:ext cx="4178149" cy="2537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42390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47699" y="381000"/>
            <a:ext cx="10706099" cy="1204411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cs-CZ" sz="3600" dirty="0"/>
              <a:t>DOBRÉ VLÁDNUTÍ </a:t>
            </a:r>
            <a:br>
              <a:rPr lang="cs-CZ" sz="2400" i="1" dirty="0"/>
            </a:br>
            <a:r>
              <a:rPr lang="cs-CZ" sz="2000" dirty="0"/>
              <a:t>z </a:t>
            </a:r>
            <a:r>
              <a:rPr lang="cs-CZ" sz="2000" dirty="0" err="1"/>
              <a:t>Luhmannovské</a:t>
            </a:r>
            <a:r>
              <a:rPr lang="cs-CZ" sz="2000" dirty="0"/>
              <a:t> perspektivy sociálních systémů a médií moci</a:t>
            </a:r>
            <a:br>
              <a:rPr lang="cs-CZ" sz="2400" i="1" dirty="0"/>
            </a:br>
            <a:endParaRPr lang="cs-CZ" sz="1400" dirty="0"/>
          </a:p>
        </p:txBody>
      </p:sp>
      <p:pic>
        <p:nvPicPr>
          <p:cNvPr id="35842" name="Picture 2" descr="C:\Karel\schemata\Scheme 1 final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9194" y="1812020"/>
            <a:ext cx="4302140" cy="4849685"/>
          </a:xfrm>
          <a:prstGeom prst="rect">
            <a:avLst/>
          </a:prstGeom>
          <a:noFill/>
        </p:spPr>
      </p:pic>
      <p:graphicFrame>
        <p:nvGraphicFramePr>
          <p:cNvPr id="7" name="Zástupný symbol pro obsah 5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113367564"/>
              </p:ext>
            </p:extLst>
          </p:nvPr>
        </p:nvGraphicFramePr>
        <p:xfrm>
          <a:off x="5827119" y="1722438"/>
          <a:ext cx="4680013" cy="47545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580841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4967" y="254000"/>
            <a:ext cx="8479766" cy="1233182"/>
          </a:xfrm>
        </p:spPr>
        <p:txBody>
          <a:bodyPr>
            <a:normAutofit/>
          </a:bodyPr>
          <a:lstStyle/>
          <a:p>
            <a:r>
              <a:rPr lang="cs-CZ" sz="4000" dirty="0"/>
              <a:t>Vědění jako médium moci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60866" y="1049868"/>
            <a:ext cx="10524067" cy="5706532"/>
          </a:xfrm>
        </p:spPr>
        <p:txBody>
          <a:bodyPr>
            <a:noAutofit/>
          </a:bodyPr>
          <a:lstStyle/>
          <a:p>
            <a:pPr marL="0" indent="0">
              <a:lnSpc>
                <a:spcPct val="170000"/>
              </a:lnSpc>
              <a:buNone/>
            </a:pPr>
            <a:r>
              <a:rPr lang="cs-CZ" sz="1600" dirty="0"/>
              <a:t>Vědecké vědění nahradí běžné vědění, poznání nahradí nevědomost, pravda vystrnadí omyl (A. </a:t>
            </a:r>
            <a:r>
              <a:rPr lang="cs-CZ" sz="1600" dirty="0" err="1"/>
              <a:t>Comte</a:t>
            </a:r>
            <a:r>
              <a:rPr lang="cs-CZ" sz="1600" dirty="0"/>
              <a:t> †1857) 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cs-CZ" sz="1600" dirty="0" err="1"/>
              <a:t>Scientia</a:t>
            </a:r>
            <a:r>
              <a:rPr lang="cs-CZ" sz="1600" dirty="0"/>
              <a:t> </a:t>
            </a:r>
            <a:r>
              <a:rPr lang="cs-CZ" sz="1600" dirty="0" err="1"/>
              <a:t>est</a:t>
            </a:r>
            <a:r>
              <a:rPr lang="cs-CZ" sz="1600" dirty="0"/>
              <a:t> </a:t>
            </a:r>
            <a:r>
              <a:rPr lang="cs-CZ" sz="1600" dirty="0" err="1"/>
              <a:t>potentia</a:t>
            </a:r>
            <a:r>
              <a:rPr lang="cs-CZ" sz="1600" dirty="0"/>
              <a:t>/vědění je moc jednat (Francis Bacon †1626)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cs-CZ" sz="1600" u="sng" dirty="0"/>
              <a:t>Alternativní média moci</a:t>
            </a:r>
            <a:r>
              <a:rPr lang="cs-CZ" sz="1600" dirty="0"/>
              <a:t>: peníze, důvěryhodnost, láska …                                                                                 Omezení „vědění“ jako zdroje moci (mobilita, akumulace, institucionalizace, komodifikace,                     </a:t>
            </a:r>
            <a:r>
              <a:rPr lang="cs-CZ" sz="1600" u="sng" dirty="0"/>
              <a:t>vědění nejsou informace</a:t>
            </a:r>
            <a:r>
              <a:rPr lang="cs-CZ" sz="1600" dirty="0"/>
              <a:t>) 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cs-CZ" sz="1600" u="sng" dirty="0"/>
              <a:t>Režimy pravdy</a:t>
            </a:r>
            <a:r>
              <a:rPr lang="cs-CZ" sz="1600" dirty="0"/>
              <a:t>/vědění/legitimity (Jürgen </a:t>
            </a:r>
            <a:r>
              <a:rPr lang="cs-CZ" sz="1600" dirty="0" err="1"/>
              <a:t>Habermas</a:t>
            </a:r>
            <a:r>
              <a:rPr lang="cs-CZ" sz="1600" dirty="0"/>
              <a:t>)</a:t>
            </a:r>
          </a:p>
          <a:p>
            <a:pPr>
              <a:lnSpc>
                <a:spcPct val="170000"/>
              </a:lnSpc>
            </a:pPr>
            <a:r>
              <a:rPr lang="cs-CZ" sz="1600" dirty="0"/>
              <a:t>Faktické (atomizované vědění), vědecké, formální, explicitní, diskursivní – evidence </a:t>
            </a:r>
            <a:r>
              <a:rPr lang="cs-CZ" sz="1600" dirty="0" err="1"/>
              <a:t>based</a:t>
            </a:r>
            <a:endParaRPr lang="cs-CZ" sz="1600" dirty="0"/>
          </a:p>
          <a:p>
            <a:pPr>
              <a:lnSpc>
                <a:spcPct val="170000"/>
              </a:lnSpc>
            </a:pPr>
            <a:r>
              <a:rPr lang="cs-CZ" sz="1600" dirty="0"/>
              <a:t>Intersubjektivní (kolektivistické vědění), tradiční, sdílené, běžné, implicitní, rutina </a:t>
            </a:r>
            <a:r>
              <a:rPr lang="cs-CZ" sz="1600" i="1" dirty="0"/>
              <a:t>(„všichni to vědí/říkají“)</a:t>
            </a:r>
          </a:p>
          <a:p>
            <a:pPr>
              <a:lnSpc>
                <a:spcPct val="170000"/>
              </a:lnSpc>
            </a:pPr>
            <a:r>
              <a:rPr lang="cs-CZ" sz="1600" dirty="0"/>
              <a:t>Kongruentní (charismatické, spasitelské vědění) </a:t>
            </a:r>
            <a:r>
              <a:rPr lang="cs-CZ" sz="1600" i="1" dirty="0"/>
              <a:t>„Trump má ve všem pravdu“</a:t>
            </a:r>
            <a:r>
              <a:rPr lang="cs-CZ" sz="1600" dirty="0"/>
              <a:t>)</a:t>
            </a:r>
          </a:p>
          <a:p>
            <a:pPr marL="0" indent="0">
              <a:buNone/>
            </a:pPr>
            <a:r>
              <a:rPr lang="cs-CZ" sz="1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2533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D832451-D05C-4A57-8FF7-32390F5822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099" y="395816"/>
            <a:ext cx="10706099" cy="867861"/>
          </a:xfrm>
        </p:spPr>
        <p:txBody>
          <a:bodyPr>
            <a:normAutofit/>
          </a:bodyPr>
          <a:lstStyle/>
          <a:p>
            <a:r>
              <a:rPr lang="cs-CZ" dirty="0"/>
              <a:t>Ne/vědění a jednání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17C6347-B919-4612-8DB0-208ABE20A7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6267" y="1092200"/>
            <a:ext cx="11870266" cy="5638800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cs-CZ" dirty="0"/>
              <a:t>Šíření vědeckého vědění je omezené. Proč?</a:t>
            </a:r>
          </a:p>
          <a:p>
            <a:pPr>
              <a:lnSpc>
                <a:spcPct val="150000"/>
              </a:lnSpc>
            </a:pPr>
            <a:r>
              <a:rPr lang="cs-CZ" dirty="0"/>
              <a:t>Vědění je vztahový pojem – aktivita, vysílače, receptory, komunikátory, popularizátory, média vědění, diskusi, zpětnou vazbu, odpovědnost, jednání …</a:t>
            </a:r>
          </a:p>
          <a:p>
            <a:pPr>
              <a:lnSpc>
                <a:spcPct val="150000"/>
              </a:lnSpc>
            </a:pPr>
            <a:r>
              <a:rPr lang="cs-CZ" dirty="0"/>
              <a:t>Meze vědění jsou dány omezením našeho jednání. „Zážitkové“ vědění/pedagogika </a:t>
            </a:r>
          </a:p>
          <a:p>
            <a:pPr>
              <a:lnSpc>
                <a:spcPct val="150000"/>
              </a:lnSpc>
            </a:pPr>
            <a:r>
              <a:rPr lang="cs-CZ" dirty="0"/>
              <a:t>Informační přetíženost a úpadek vědění, </a:t>
            </a:r>
            <a:r>
              <a:rPr lang="cs-CZ" dirty="0" err="1"/>
              <a:t>dekontextualizace</a:t>
            </a:r>
            <a:r>
              <a:rPr lang="cs-CZ" dirty="0"/>
              <a:t> informací</a:t>
            </a:r>
          </a:p>
          <a:p>
            <a:pPr>
              <a:lnSpc>
                <a:spcPct val="150000"/>
              </a:lnSpc>
            </a:pPr>
            <a:r>
              <a:rPr lang="cs-CZ" dirty="0"/>
              <a:t>Jak vzbudit zájem o vědění? Nabídnou příležitosti k jednání! Role institucí, občanské společnosti, rodiny, vzdělání – POZOR praktické neznamená neteoretické, př. </a:t>
            </a:r>
            <a:r>
              <a:rPr lang="cs-CZ"/>
              <a:t>volby, referenda</a:t>
            </a:r>
            <a:r>
              <a:rPr lang="cs-CZ" dirty="0"/>
              <a:t>, participativní rozpočty, deliberativní fóra … </a:t>
            </a:r>
          </a:p>
          <a:p>
            <a:pPr>
              <a:lnSpc>
                <a:spcPct val="150000"/>
              </a:lnSpc>
            </a:pPr>
            <a:r>
              <a:rPr lang="cs-CZ" dirty="0"/>
              <a:t>Sociální funkce ignorance: dobrovolná, pohodlná, útěšná, tlumící, psycholog. ochrana</a:t>
            </a:r>
          </a:p>
          <a:p>
            <a:pPr>
              <a:lnSpc>
                <a:spcPct val="150000"/>
              </a:lnSpc>
            </a:pPr>
            <a:r>
              <a:rPr lang="cs-CZ" dirty="0"/>
              <a:t>Vědění (běžné a odborné) a vládnutí</a:t>
            </a:r>
          </a:p>
        </p:txBody>
      </p:sp>
    </p:spTree>
    <p:extLst>
      <p:ext uri="{BB962C8B-B14F-4D97-AF65-F5344CB8AC3E}">
        <p14:creationId xmlns:p14="http://schemas.microsoft.com/office/powerpoint/2010/main" val="4186519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10787" y="284588"/>
            <a:ext cx="10035480" cy="1143000"/>
          </a:xfrm>
        </p:spPr>
        <p:txBody>
          <a:bodyPr>
            <a:normAutofit/>
          </a:bodyPr>
          <a:lstStyle/>
          <a:p>
            <a:r>
              <a:rPr lang="cs-CZ" dirty="0"/>
              <a:t>Prostý rozum</a:t>
            </a:r>
            <a:br>
              <a:rPr lang="cs-CZ" dirty="0"/>
            </a:br>
            <a:r>
              <a:rPr lang="cs-CZ" sz="3200" i="1" dirty="0"/>
              <a:t>reflexivita mezi rutinou a vědou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Běžné vědění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310787" y="2282400"/>
            <a:ext cx="4040188" cy="4478633"/>
          </a:xfrm>
        </p:spPr>
        <p:txBody>
          <a:bodyPr>
            <a:normAutofit fontScale="92500" lnSpcReduction="10000"/>
          </a:bodyPr>
          <a:lstStyle/>
          <a:p>
            <a:r>
              <a:rPr lang="cs-CZ" u="sng" dirty="0"/>
              <a:t>Počasí – tady a teď</a:t>
            </a:r>
          </a:p>
          <a:p>
            <a:r>
              <a:rPr lang="cs-CZ" dirty="0"/>
              <a:t>Orientace na smyslovost, konkrétní zkušenost</a:t>
            </a:r>
          </a:p>
          <a:p>
            <a:r>
              <a:rPr lang="cs-CZ" dirty="0"/>
              <a:t>Každodennost, rutina</a:t>
            </a:r>
          </a:p>
          <a:p>
            <a:r>
              <a:rPr lang="cs-CZ" dirty="0"/>
              <a:t>Samozřejmost, stereotypní</a:t>
            </a:r>
          </a:p>
          <a:p>
            <a:r>
              <a:rPr lang="cs-CZ" dirty="0"/>
              <a:t>Zaměřené k jednání, rozhodování </a:t>
            </a:r>
          </a:p>
          <a:p>
            <a:r>
              <a:rPr lang="cs-CZ" dirty="0"/>
              <a:t>Sdílené vědění, konformita</a:t>
            </a:r>
          </a:p>
          <a:p>
            <a:r>
              <a:rPr lang="cs-CZ" u="sng" dirty="0"/>
              <a:t>Snadno se šíří (netřeba ověřovat)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cs-CZ" dirty="0"/>
              <a:t>Odborné vědění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69027" y="2174875"/>
            <a:ext cx="4041775" cy="4476091"/>
          </a:xfrm>
        </p:spPr>
        <p:txBody>
          <a:bodyPr>
            <a:normAutofit fontScale="92500" lnSpcReduction="10000"/>
          </a:bodyPr>
          <a:lstStyle/>
          <a:p>
            <a:r>
              <a:rPr lang="cs-CZ" u="sng" dirty="0"/>
              <a:t>Klima – univerzalita</a:t>
            </a:r>
          </a:p>
          <a:p>
            <a:r>
              <a:rPr lang="cs-CZ" dirty="0"/>
              <a:t>Abstraktní, vytržené z kontextu</a:t>
            </a:r>
          </a:p>
          <a:p>
            <a:r>
              <a:rPr lang="cs-CZ" dirty="0"/>
              <a:t>Pochybování, kritika</a:t>
            </a:r>
          </a:p>
          <a:p>
            <a:r>
              <a:rPr lang="cs-CZ" dirty="0"/>
              <a:t>Diskursivní proces, polemika</a:t>
            </a:r>
          </a:p>
          <a:p>
            <a:r>
              <a:rPr lang="cs-CZ" dirty="0"/>
              <a:t>Odtržené od běžné zkušenosti, porozumění</a:t>
            </a:r>
          </a:p>
          <a:p>
            <a:r>
              <a:rPr lang="cs-CZ" dirty="0"/>
              <a:t>Specializované, rozptýlené, nerovnoměrné</a:t>
            </a:r>
          </a:p>
          <a:p>
            <a:r>
              <a:rPr lang="cs-CZ" u="sng" dirty="0"/>
              <a:t>Omezené šíření (potřeba dvojí hermeneutiky)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27540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FE97A39-FD13-46E1-AC4E-E6A37FE29E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933" y="127850"/>
            <a:ext cx="9144000" cy="923926"/>
          </a:xfrm>
        </p:spPr>
        <p:txBody>
          <a:bodyPr>
            <a:normAutofit/>
          </a:bodyPr>
          <a:lstStyle/>
          <a:p>
            <a:r>
              <a:rPr lang="cs-CZ" dirty="0"/>
              <a:t>Vládnutí a vědění </a:t>
            </a:r>
            <a:br>
              <a:rPr lang="cs-CZ" dirty="0"/>
            </a:br>
            <a:r>
              <a:rPr lang="cs-CZ" dirty="0"/>
              <a:t>Politik &amp; úředník (</a:t>
            </a:r>
            <a:r>
              <a:rPr lang="en-US" sz="3200" u="sng" dirty="0"/>
              <a:t>Effective</a:t>
            </a:r>
            <a:r>
              <a:rPr lang="cs-CZ" sz="3200" u="sng" dirty="0"/>
              <a:t> </a:t>
            </a:r>
            <a:r>
              <a:rPr lang="cs-CZ" sz="3200" dirty="0"/>
              <a:t>&amp; </a:t>
            </a:r>
            <a:r>
              <a:rPr lang="en-US" sz="3200" u="sng" dirty="0" err="1"/>
              <a:t>Efficien</a:t>
            </a:r>
            <a:r>
              <a:rPr lang="cs-CZ" sz="3200" u="sng" dirty="0"/>
              <a:t>T)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130CBCA-37A7-49B3-8B79-F494CCE0CB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0133" y="1051776"/>
            <a:ext cx="10938934" cy="6095364"/>
          </a:xfrm>
        </p:spPr>
        <p:txBody>
          <a:bodyPr>
            <a:normAutofit fontScale="92500" lnSpcReduction="10000"/>
          </a:bodyPr>
          <a:lstStyle/>
          <a:p>
            <a:r>
              <a:rPr lang="cs-CZ" sz="2800" i="1" dirty="0"/>
              <a:t>Politika jako povolání </a:t>
            </a:r>
            <a:r>
              <a:rPr lang="cs-CZ" sz="2800" dirty="0"/>
              <a:t>(Max Weber </a:t>
            </a:r>
            <a:r>
              <a:rPr lang="cs-CZ" sz="2800" b="0" dirty="0"/>
              <a:t>†</a:t>
            </a:r>
            <a:r>
              <a:rPr lang="cs-CZ" sz="2800" dirty="0"/>
              <a:t>1919)</a:t>
            </a:r>
          </a:p>
          <a:p>
            <a:r>
              <a:rPr lang="cs-CZ" sz="2800" dirty="0"/>
              <a:t>Politik stanovuje cíle/ideje, úředník postupy/metodu</a:t>
            </a:r>
          </a:p>
          <a:p>
            <a:r>
              <a:rPr lang="cs-CZ" sz="2800" dirty="0"/>
              <a:t>Racionalita hodnot (ideologie) x účelů (technokracie)</a:t>
            </a:r>
          </a:p>
          <a:p>
            <a:pPr marL="357188" indent="-357188"/>
            <a:r>
              <a:rPr lang="cs-CZ" sz="2800" dirty="0"/>
              <a:t>Byrokracie (nezávislá na veřejném mínění) zajišťuje </a:t>
            </a:r>
            <a:r>
              <a:rPr lang="cs-CZ" sz="2800" u="sng" dirty="0"/>
              <a:t>přenosy vědeckého vědění do rozhodování</a:t>
            </a:r>
          </a:p>
          <a:p>
            <a:r>
              <a:rPr lang="cs-CZ" sz="2800" dirty="0"/>
              <a:t>Politik pomáhá přenosům </a:t>
            </a:r>
            <a:r>
              <a:rPr lang="cs-CZ" sz="2800" u="sng" dirty="0"/>
              <a:t>odborného vědění do běžného vědění</a:t>
            </a:r>
            <a:r>
              <a:rPr lang="cs-CZ" sz="2800" dirty="0"/>
              <a:t>, zdůvodňuje politiky, síla symbolů – selhávání politiky (TRUMP) </a:t>
            </a:r>
          </a:p>
          <a:p>
            <a:pPr marL="0" indent="0">
              <a:buNone/>
            </a:pPr>
            <a:r>
              <a:rPr lang="cs-CZ" sz="2800" u="sng" dirty="0"/>
              <a:t>Deliberativní demokracie </a:t>
            </a:r>
          </a:p>
          <a:p>
            <a:pPr marL="0" indent="0">
              <a:buNone/>
            </a:pPr>
            <a:r>
              <a:rPr lang="cs-CZ" sz="2800" dirty="0"/>
              <a:t>(orientace na argumenty, na druhé, na budoucnost)</a:t>
            </a:r>
          </a:p>
          <a:p>
            <a:r>
              <a:rPr lang="cs-CZ" sz="2800" dirty="0"/>
              <a:t>K čemu je politika? Jak formovat leadership? </a:t>
            </a:r>
          </a:p>
          <a:p>
            <a:r>
              <a:rPr lang="cs-CZ" sz="2800" dirty="0"/>
              <a:t>Institucionální pochybnost (Karl </a:t>
            </a:r>
            <a:r>
              <a:rPr lang="cs-CZ" sz="2800" dirty="0" err="1"/>
              <a:t>Popper</a:t>
            </a:r>
            <a:r>
              <a:rPr lang="cs-CZ" sz="2800" dirty="0"/>
              <a:t>) a zvládání nepřátel/rizik (Carl </a:t>
            </a:r>
            <a:r>
              <a:rPr lang="cs-CZ" sz="2800" dirty="0" err="1"/>
              <a:t>Schmitt</a:t>
            </a:r>
            <a:r>
              <a:rPr lang="cs-CZ" sz="2800" dirty="0"/>
              <a:t>, Ulrich Beck)</a:t>
            </a:r>
          </a:p>
          <a:p>
            <a:r>
              <a:rPr lang="cs-CZ" sz="2800" dirty="0"/>
              <a:t>Instituce: chránit a potlačovat, sloužit a povzbuzovat… </a:t>
            </a:r>
          </a:p>
        </p:txBody>
      </p:sp>
      <p:pic>
        <p:nvPicPr>
          <p:cNvPr id="4" name="Zástupný symbol pro obsah 8" descr="weber.jpg">
            <a:extLst>
              <a:ext uri="{FF2B5EF4-FFF2-40B4-BE49-F238E27FC236}">
                <a16:creationId xmlns:a16="http://schemas.microsoft.com/office/drawing/2014/main" id="{28A1A87C-142E-421C-84ED-3AB1FB1F83C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996674" y="480274"/>
            <a:ext cx="1484126" cy="1921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822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0DAC978-5E65-4DE6-B0D2-BA3415530B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699" y="199230"/>
            <a:ext cx="10706099" cy="1386181"/>
          </a:xfrm>
        </p:spPr>
        <p:txBody>
          <a:bodyPr>
            <a:normAutofit/>
          </a:bodyPr>
          <a:lstStyle/>
          <a:p>
            <a:r>
              <a:rPr lang="cs-CZ" sz="2800" dirty="0"/>
              <a:t>DOBRÉ VLÁDNUTÍ </a:t>
            </a:r>
            <a:br>
              <a:rPr lang="cs-CZ" sz="2800" dirty="0"/>
            </a:br>
            <a:r>
              <a:rPr lang="cs-CZ" sz="2800" dirty="0"/>
              <a:t>z </a:t>
            </a:r>
            <a:r>
              <a:rPr lang="cs-CZ" sz="2800" dirty="0" err="1"/>
              <a:t>Tocquevillovské</a:t>
            </a:r>
            <a:r>
              <a:rPr lang="cs-CZ" sz="2800" dirty="0"/>
              <a:t> perspektivy </a:t>
            </a:r>
            <a:br>
              <a:rPr lang="cs-CZ" sz="2800" i="1" dirty="0"/>
            </a:br>
            <a:r>
              <a:rPr lang="cs-CZ" sz="2800" b="1" u="sng" dirty="0"/>
              <a:t>občanské společnosti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253AB1CD-24AD-4258-9769-2CADC5A9C5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Funkce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9A65CFD3-59A5-444A-B741-AFE2D6F4549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cs-CZ" dirty="0"/>
              <a:t>Rizika (umenšovat)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6FD443CE-308A-4A43-A491-CDAB8D9152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996517" y="2707482"/>
            <a:ext cx="4041775" cy="3951288"/>
          </a:xfrm>
        </p:spPr>
        <p:txBody>
          <a:bodyPr/>
          <a:lstStyle/>
          <a:p>
            <a:r>
              <a:rPr lang="cs-CZ" dirty="0"/>
              <a:t>Zneužívání moci, anebo i slabý stát </a:t>
            </a:r>
          </a:p>
          <a:p>
            <a:r>
              <a:rPr lang="cs-CZ" dirty="0"/>
              <a:t>Pasivita, apatie, anebo nadbytek participace</a:t>
            </a:r>
          </a:p>
          <a:p>
            <a:r>
              <a:rPr lang="cs-CZ" dirty="0"/>
              <a:t>Krize důvěry, anebo nekritická důvěra</a:t>
            </a:r>
          </a:p>
          <a:p>
            <a:r>
              <a:rPr lang="cs-CZ" dirty="0"/>
              <a:t>Atomizace, anomie, anebo „nacionalismus“</a:t>
            </a:r>
          </a:p>
        </p:txBody>
      </p:sp>
      <p:pic>
        <p:nvPicPr>
          <p:cNvPr id="7" name="Picture 2" descr="C:\Karel\schemata\Scheme 1 final.jpg">
            <a:extLst>
              <a:ext uri="{FF2B5EF4-FFF2-40B4-BE49-F238E27FC236}">
                <a16:creationId xmlns:a16="http://schemas.microsoft.com/office/drawing/2014/main" id="{47DACDBF-8BD7-4ED3-9782-EB05B374573C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4979" y="2426746"/>
            <a:ext cx="4103154" cy="4103154"/>
          </a:xfrm>
          <a:prstGeom prst="rect">
            <a:avLst/>
          </a:prstGeom>
          <a:noFill/>
        </p:spPr>
      </p:pic>
      <p:pic>
        <p:nvPicPr>
          <p:cNvPr id="8" name="Zástupný symbol pro obsah 3">
            <a:extLst>
              <a:ext uri="{FF2B5EF4-FFF2-40B4-BE49-F238E27FC236}">
                <a16:creationId xmlns:a16="http://schemas.microsoft.com/office/drawing/2014/main" id="{10D72558-BE56-48ED-BC86-4722B0111A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9359" y="0"/>
            <a:ext cx="2422641" cy="3304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964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48408"/>
            <a:ext cx="10706099" cy="1222130"/>
          </a:xfrm>
        </p:spPr>
        <p:txBody>
          <a:bodyPr>
            <a:normAutofit fontScale="90000"/>
          </a:bodyPr>
          <a:lstStyle/>
          <a:p>
            <a:r>
              <a:rPr lang="cs-CZ" dirty="0"/>
              <a:t>Steven </a:t>
            </a:r>
            <a:r>
              <a:rPr lang="cs-CZ" dirty="0" err="1"/>
              <a:t>Levitsky</a:t>
            </a:r>
            <a:br>
              <a:rPr lang="cs-CZ" dirty="0"/>
            </a:br>
            <a:r>
              <a:rPr lang="cs-CZ" dirty="0"/>
              <a:t>Daniel </a:t>
            </a:r>
            <a:r>
              <a:rPr lang="cs-CZ" dirty="0" err="1"/>
              <a:t>Ziblatt</a:t>
            </a:r>
            <a:br>
              <a:rPr lang="cs-CZ" dirty="0"/>
            </a:br>
            <a:r>
              <a:rPr lang="cs-CZ" dirty="0"/>
              <a:t>2018</a:t>
            </a:r>
            <a:br>
              <a:rPr lang="cs-CZ" dirty="0"/>
            </a:br>
            <a:endParaRPr lang="cs-CZ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339" y="2160098"/>
            <a:ext cx="2687805" cy="4351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827" y="790575"/>
            <a:ext cx="3605790" cy="5512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0938" y="790575"/>
            <a:ext cx="2932967" cy="2932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0939" y="3798276"/>
            <a:ext cx="2932967" cy="2932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603284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80645" y="717550"/>
            <a:ext cx="10706099" cy="867861"/>
          </a:xfrm>
        </p:spPr>
        <p:txBody>
          <a:bodyPr/>
          <a:lstStyle/>
          <a:p>
            <a:r>
              <a:rPr lang="cs-CZ" dirty="0"/>
              <a:t>Indikátory odklonu od demokracie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u="sng" dirty="0"/>
              <a:t>How can we recognize dangerous autocrats?</a:t>
            </a:r>
            <a:endParaRPr lang="cs-CZ" sz="2400" u="sng" dirty="0"/>
          </a:p>
          <a:p>
            <a:endParaRPr lang="cs-CZ" sz="2400" dirty="0"/>
          </a:p>
          <a:p>
            <a:r>
              <a:rPr lang="en-US" sz="2400" dirty="0"/>
              <a:t>Rejecting or weak support for democratic rules </a:t>
            </a:r>
            <a:endParaRPr lang="cs-CZ" sz="2400" dirty="0"/>
          </a:p>
          <a:p>
            <a:r>
              <a:rPr lang="en-US" sz="2400" dirty="0"/>
              <a:t>Delegitimizing political opponents </a:t>
            </a:r>
            <a:endParaRPr lang="cs-CZ" sz="2400" dirty="0"/>
          </a:p>
          <a:p>
            <a:r>
              <a:rPr lang="en-US" sz="2400" dirty="0"/>
              <a:t>Tolerating or invoking violence </a:t>
            </a:r>
            <a:endParaRPr lang="cs-CZ" sz="2400" dirty="0"/>
          </a:p>
          <a:p>
            <a:r>
              <a:rPr lang="en-US" sz="2400" dirty="0"/>
              <a:t>Readiness to confine civic rights including media</a:t>
            </a:r>
            <a:endParaRPr lang="cs-CZ" sz="2400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8FB1-680A-4E9D-A95E-8C4CFA1B47E3}" type="slidenum">
              <a:rPr lang="cs-CZ" smtClean="0"/>
              <a:pPr/>
              <a:t>31</a:t>
            </a:fld>
            <a:endParaRPr lang="cs-CZ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6775" y="842230"/>
            <a:ext cx="3705225" cy="541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396543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B6D11726-890D-420C-8211-D51F9D125F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433" t="19201" r="17726" b="48759"/>
          <a:stretch/>
        </p:blipFill>
        <p:spPr>
          <a:xfrm>
            <a:off x="0" y="0"/>
            <a:ext cx="11281210" cy="6417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41536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816A5F96-7329-43D4-95FC-D7DF062ACF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500" t="51386" r="17826" b="20636"/>
          <a:stretch/>
        </p:blipFill>
        <p:spPr>
          <a:xfrm>
            <a:off x="-1" y="0"/>
            <a:ext cx="11988801" cy="6428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74119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238797" y="210098"/>
            <a:ext cx="8316664" cy="840053"/>
          </a:xfrm>
        </p:spPr>
        <p:txBody>
          <a:bodyPr/>
          <a:lstStyle/>
          <a:p>
            <a:r>
              <a:rPr lang="fi-FI" dirty="0" err="1"/>
              <a:t>Legislative</a:t>
            </a:r>
            <a:r>
              <a:rPr lang="fi-FI" dirty="0"/>
              <a:t> </a:t>
            </a:r>
            <a:r>
              <a:rPr lang="fi-FI" dirty="0" err="1"/>
              <a:t>Drafting</a:t>
            </a:r>
            <a:r>
              <a:rPr lang="fi-FI" dirty="0"/>
              <a:t> </a:t>
            </a:r>
            <a:r>
              <a:rPr lang="fi-FI" dirty="0" err="1"/>
              <a:t>Process</a:t>
            </a:r>
            <a:r>
              <a:rPr lang="fi-FI" dirty="0"/>
              <a:t>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6928" y="931333"/>
            <a:ext cx="9809545" cy="543297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229406" y="6463236"/>
            <a:ext cx="3313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dirty="0">
                <a:hlinkClick r:id="rId3"/>
              </a:rPr>
              <a:t>http://lainvalmistelu.finlex.fi/en/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665037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36608F-D333-4D38-86BD-0DBF7A99D9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032" y="260350"/>
            <a:ext cx="10706099" cy="867861"/>
          </a:xfrm>
        </p:spPr>
        <p:txBody>
          <a:bodyPr>
            <a:normAutofit fontScale="90000"/>
          </a:bodyPr>
          <a:lstStyle/>
          <a:p>
            <a:r>
              <a:rPr lang="cs-CZ" sz="4000" dirty="0"/>
              <a:t>Slabiny demokracie v česku</a:t>
            </a:r>
            <a:br>
              <a:rPr lang="cs-CZ" sz="4000" dirty="0"/>
            </a:br>
            <a:r>
              <a:rPr lang="cs-CZ" sz="2700" i="1" dirty="0"/>
              <a:t>Nízká institucionální tvořivost</a:t>
            </a:r>
            <a:br>
              <a:rPr lang="cs-CZ" sz="2700" i="1" dirty="0"/>
            </a:br>
            <a:br>
              <a:rPr lang="cs-CZ" sz="2700" i="1" dirty="0"/>
            </a:br>
            <a:endParaRPr lang="cs-CZ" sz="2700" i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3068B9F-9D21-40D8-835C-402C7C23BA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0" y="1825625"/>
            <a:ext cx="10706100" cy="4837642"/>
          </a:xfrm>
        </p:spPr>
        <p:txBody>
          <a:bodyPr>
            <a:normAutofit fontScale="92500" lnSpcReduction="20000"/>
          </a:bodyPr>
          <a:lstStyle/>
          <a:p>
            <a:r>
              <a:rPr lang="cs-CZ" b="1" dirty="0"/>
              <a:t>Nezájem o politiku (de-politizace)</a:t>
            </a:r>
          </a:p>
          <a:p>
            <a:pPr lvl="1"/>
            <a:r>
              <a:rPr lang="cs-CZ" sz="2100" dirty="0"/>
              <a:t>Omezený </a:t>
            </a:r>
            <a:r>
              <a:rPr lang="cs-CZ" sz="2100" dirty="0" err="1"/>
              <a:t>rekrutační</a:t>
            </a:r>
            <a:r>
              <a:rPr lang="cs-CZ" sz="2100" dirty="0"/>
              <a:t> rezervoár politických elit</a:t>
            </a:r>
          </a:p>
          <a:p>
            <a:pPr lvl="1"/>
            <a:r>
              <a:rPr lang="cs-CZ" sz="2100" dirty="0"/>
              <a:t>Slabá veřejná kontrola politických institucí</a:t>
            </a:r>
          </a:p>
          <a:p>
            <a:pPr lvl="1"/>
            <a:r>
              <a:rPr lang="cs-CZ" sz="2100" dirty="0"/>
              <a:t>Nedostatek (absence) zpětných vazeb</a:t>
            </a:r>
          </a:p>
          <a:p>
            <a:r>
              <a:rPr lang="cs-CZ" b="1" dirty="0"/>
              <a:t>Stigmatizace politiky (politici x tzv. obyčejní lidé) </a:t>
            </a:r>
          </a:p>
          <a:p>
            <a:pPr lvl="1"/>
            <a:r>
              <a:rPr lang="cs-CZ" dirty="0"/>
              <a:t>Česko je země s negativním vůdcovským klimatem (past nedůvěry)</a:t>
            </a:r>
          </a:p>
          <a:p>
            <a:pPr lvl="1"/>
            <a:r>
              <a:rPr lang="cs-CZ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Nízká důvěra v politické strany a parlament</a:t>
            </a:r>
          </a:p>
          <a:p>
            <a:pPr lvl="1"/>
            <a:r>
              <a:rPr lang="cs-CZ" sz="2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Dominance negativních zpětných vazeb </a:t>
            </a:r>
          </a:p>
          <a:p>
            <a:pPr lvl="2"/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Obranný efekt uzavírání se, vyhoření, zcyničtění</a:t>
            </a:r>
          </a:p>
          <a:p>
            <a:pPr lvl="2"/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Začarovaný kruh stigmatizace, negativní selekce</a:t>
            </a:r>
          </a:p>
          <a:p>
            <a:r>
              <a:rPr lang="cs-CZ" b="1" dirty="0"/>
              <a:t>Despekt k diskusi a nerealistická očekávání</a:t>
            </a:r>
          </a:p>
          <a:p>
            <a:pPr lvl="1"/>
            <a:r>
              <a:rPr lang="cs-CZ" sz="2100" dirty="0"/>
              <a:t>Frustrace, deziluze na straně veřejnosti</a:t>
            </a:r>
          </a:p>
          <a:p>
            <a:pPr lvl="1"/>
            <a:r>
              <a:rPr lang="cs-CZ" sz="2100" dirty="0"/>
              <a:t>Omezená reflexivita, efektivita institucí</a:t>
            </a:r>
          </a:p>
          <a:p>
            <a:pPr lvl="1"/>
            <a:r>
              <a:rPr lang="cs-CZ" sz="2100" dirty="0"/>
              <a:t>Manipulativní, demonstrativní publicita, krize legitimity/důvěry (př. pandemie, povodně)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9332713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Nadpis 1"/>
          <p:cNvSpPr>
            <a:spLocks noGrp="1" noChangeArrowheads="1"/>
          </p:cNvSpPr>
          <p:nvPr>
            <p:ph type="title"/>
          </p:nvPr>
        </p:nvSpPr>
        <p:spPr>
          <a:xfrm>
            <a:off x="1777023" y="566251"/>
            <a:ext cx="8447088" cy="390525"/>
          </a:xfrm>
        </p:spPr>
        <p:txBody>
          <a:bodyPr>
            <a:noAutofit/>
          </a:bodyPr>
          <a:lstStyle/>
          <a:p>
            <a:r>
              <a:rPr lang="cs-CZ" altLang="cs-CZ" sz="4000" dirty="0"/>
              <a:t>Jaký je vztah ideálů a reality?</a:t>
            </a:r>
            <a:br>
              <a:rPr lang="cs-CZ" altLang="cs-CZ" sz="4000" dirty="0"/>
            </a:br>
            <a:r>
              <a:rPr lang="cs-CZ" altLang="cs-CZ" sz="4000" dirty="0"/>
              <a:t>Utopický realismus!</a:t>
            </a:r>
          </a:p>
        </p:txBody>
      </p:sp>
      <p:sp>
        <p:nvSpPr>
          <p:cNvPr id="23555" name="Zástupný symbol pro obsah 2"/>
          <p:cNvSpPr>
            <a:spLocks noGrp="1" noChangeArrowheads="1"/>
          </p:cNvSpPr>
          <p:nvPr>
            <p:ph idx="1"/>
          </p:nvPr>
        </p:nvSpPr>
        <p:spPr>
          <a:xfrm>
            <a:off x="778933" y="2504016"/>
            <a:ext cx="8447088" cy="4267200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i="1" dirty="0"/>
              <a:t>„Kdokoliv chce realizovat utopické plány, musí nejdříve vyčistit plátno, na němž je namalován skutečný svět“</a:t>
            </a:r>
            <a:r>
              <a:rPr lang="cs-CZ" altLang="cs-CZ" dirty="0"/>
              <a:t> (</a:t>
            </a:r>
            <a:r>
              <a:rPr lang="cs-CZ" altLang="cs-CZ" dirty="0" err="1"/>
              <a:t>Dahrendorf</a:t>
            </a:r>
            <a:r>
              <a:rPr lang="cs-CZ" altLang="cs-CZ" dirty="0"/>
              <a:t>).</a:t>
            </a:r>
          </a:p>
          <a:p>
            <a:pPr eaLnBrk="1" hangingPunct="1"/>
            <a:r>
              <a:rPr lang="cs-CZ" altLang="cs-CZ" i="1" dirty="0"/>
              <a:t>„Nebylo by dosaženo možného, kdyby se stále neusilovalo o nemožné</a:t>
            </a:r>
            <a:r>
              <a:rPr lang="cs-CZ" altLang="cs-CZ" dirty="0"/>
              <a:t>“ (Weber)</a:t>
            </a:r>
          </a:p>
          <a:p>
            <a:pPr eaLnBrk="1" hangingPunct="1"/>
            <a:r>
              <a:rPr lang="cs-CZ" altLang="cs-CZ" dirty="0"/>
              <a:t>„</a:t>
            </a:r>
            <a:r>
              <a:rPr lang="cs-CZ" altLang="cs-CZ" i="1" dirty="0"/>
              <a:t>Nejen my můžeme zradit své ideály, ale i ideály mohou zradit nás“ (</a:t>
            </a:r>
            <a:r>
              <a:rPr lang="cs-CZ" altLang="cs-CZ" i="1" dirty="0" err="1"/>
              <a:t>Sartori</a:t>
            </a:r>
            <a:r>
              <a:rPr lang="cs-CZ" altLang="cs-CZ" i="1" dirty="0"/>
              <a:t>) </a:t>
            </a:r>
          </a:p>
          <a:p>
            <a:pPr eaLnBrk="1" hangingPunct="1"/>
            <a:r>
              <a:rPr lang="cs-CZ" altLang="cs-CZ" i="1" dirty="0"/>
              <a:t>„Je třeba nechat zemřít své ideály ještě dříve, než pro ně začnou umírat neviní lidé“ (</a:t>
            </a:r>
            <a:r>
              <a:rPr lang="cs-CZ" altLang="cs-CZ" i="1" dirty="0" err="1"/>
              <a:t>Popper</a:t>
            </a:r>
            <a:r>
              <a:rPr lang="cs-CZ" altLang="cs-CZ" i="1" dirty="0"/>
              <a:t>)</a:t>
            </a:r>
          </a:p>
          <a:p>
            <a:pPr eaLnBrk="1" hangingPunct="1"/>
            <a:r>
              <a:rPr lang="cs-CZ" altLang="cs-CZ" i="1" dirty="0"/>
              <a:t>Pravidlo zpětné vazby, zprostředkující </a:t>
            </a:r>
            <a:r>
              <a:rPr lang="cs-CZ" altLang="cs-CZ" i="1" dirty="0" err="1"/>
              <a:t>strutkury</a:t>
            </a:r>
            <a:br>
              <a:rPr lang="cs-CZ" altLang="cs-CZ" dirty="0"/>
            </a:b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986911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 advTm="120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5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Benjamin </a:t>
            </a:r>
            <a:r>
              <a:rPr lang="cs-CZ" dirty="0" err="1"/>
              <a:t>Constant</a:t>
            </a:r>
            <a:r>
              <a:rPr lang="cs-CZ" dirty="0"/>
              <a:t>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47699" y="1867363"/>
            <a:ext cx="4756638" cy="4525963"/>
          </a:xfrm>
        </p:spPr>
        <p:txBody>
          <a:bodyPr/>
          <a:lstStyle/>
          <a:p>
            <a:r>
              <a:rPr lang="cs-CZ" dirty="0"/>
              <a:t>*</a:t>
            </a:r>
            <a:r>
              <a:rPr lang="cs-CZ" sz="2800" dirty="0"/>
              <a:t>1767 – †1830</a:t>
            </a:r>
          </a:p>
          <a:p>
            <a:r>
              <a:rPr lang="cs-CZ" sz="2800" dirty="0"/>
              <a:t>Reakce na revoluční teror </a:t>
            </a:r>
          </a:p>
          <a:p>
            <a:r>
              <a:rPr lang="cs-CZ" sz="2800" dirty="0"/>
              <a:t>Ideální: maximalizace versus  optimalizace  </a:t>
            </a:r>
          </a:p>
          <a:p>
            <a:r>
              <a:rPr lang="cs-CZ" sz="2800" dirty="0"/>
              <a:t>Nezamýšlené důsledky </a:t>
            </a:r>
          </a:p>
          <a:p>
            <a:r>
              <a:rPr lang="cs-CZ" sz="2800" dirty="0"/>
              <a:t>Zprostředkující struktury</a:t>
            </a:r>
          </a:p>
          <a:p>
            <a:r>
              <a:rPr lang="cs-CZ" sz="2800" dirty="0"/>
              <a:t>Kultura zpětné vazby</a:t>
            </a:r>
          </a:p>
          <a:p>
            <a:endParaRPr lang="cs-CZ" dirty="0"/>
          </a:p>
        </p:txBody>
      </p:sp>
      <p:pic>
        <p:nvPicPr>
          <p:cNvPr id="4" name="Zástupný symbol pro obsah 6" descr="Constan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925371" y="1484784"/>
            <a:ext cx="3672408" cy="5190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345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CEAFB1-E2B8-BA84-0ACB-68B3C350A40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THANK YOU FOR</a:t>
            </a:r>
            <a:br>
              <a:rPr lang="en-US" dirty="0"/>
            </a:br>
            <a:r>
              <a:rPr lang="en-US" dirty="0"/>
              <a:t>YOUR ATTENTION</a:t>
            </a:r>
            <a:endParaRPr lang="cs-CZ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115C93C-1606-C8BC-24B2-4C9D54334AD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Jungmannova 17 | 110 00 Praha 1 | Česká republika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3358B16-C9D6-E5F3-7FC0-84FE26E43BE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416675"/>
            <a:ext cx="273050" cy="365125"/>
          </a:xfrm>
          <a:prstGeom prst="rect">
            <a:avLst/>
          </a:prstGeom>
        </p:spPr>
        <p:txBody>
          <a:bodyPr/>
          <a:lstStyle/>
          <a:p>
            <a:fld id="{5E608FB1-680A-4E9D-A95E-8C4CFA1B47E3}" type="slidenum">
              <a:rPr lang="cs-CZ" smtClean="0"/>
              <a:t>38</a:t>
            </a:fld>
            <a:endParaRPr lang="cs-CZ"/>
          </a:p>
        </p:txBody>
      </p:sp>
      <p:sp>
        <p:nvSpPr>
          <p:cNvPr id="6" name="Podnadpis 2">
            <a:extLst>
              <a:ext uri="{FF2B5EF4-FFF2-40B4-BE49-F238E27FC236}">
                <a16:creationId xmlns:a16="http://schemas.microsoft.com/office/drawing/2014/main" id="{E5515805-19B1-86D4-54C2-81A28FFB20B1}"/>
              </a:ext>
            </a:extLst>
          </p:cNvPr>
          <p:cNvSpPr txBox="1">
            <a:spLocks/>
          </p:cNvSpPr>
          <p:nvPr/>
        </p:nvSpPr>
        <p:spPr>
          <a:xfrm>
            <a:off x="650079" y="4211869"/>
            <a:ext cx="9422858" cy="51547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8000"/>
              </a:lnSpc>
            </a:pPr>
            <a:r>
              <a:rPr lang="cs-CZ" dirty="0"/>
              <a:t>www.karelmuller.eu</a:t>
            </a:r>
          </a:p>
        </p:txBody>
      </p:sp>
    </p:spTree>
    <p:extLst>
      <p:ext uri="{BB962C8B-B14F-4D97-AF65-F5344CB8AC3E}">
        <p14:creationId xmlns:p14="http://schemas.microsoft.com/office/powerpoint/2010/main" val="27439703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3D0BEDE-61C5-4213-9FA4-9DDE20853F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Krize institucí (legitimity/důvěry)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48764D2-490A-45D5-814D-6318F9E0FF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cs-CZ" sz="2800" dirty="0"/>
              <a:t>1) Komunistické dědictví (</a:t>
            </a:r>
            <a:r>
              <a:rPr lang="cs-CZ" sz="2800" dirty="0" err="1"/>
              <a:t>represivita</a:t>
            </a:r>
            <a:r>
              <a:rPr lang="cs-CZ" sz="2800" dirty="0"/>
              <a:t> x služebnost institucí)</a:t>
            </a:r>
          </a:p>
          <a:p>
            <a:r>
              <a:rPr lang="cs-CZ" sz="2800" dirty="0"/>
              <a:t>2) Náklady demokratické transformace (zhasnout, frustrace, tunelování …)</a:t>
            </a:r>
          </a:p>
          <a:p>
            <a:r>
              <a:rPr lang="cs-CZ" sz="2800" dirty="0"/>
              <a:t>3) Selhávání (nefunkčnost) institucí: korupce, klientelismus, beztrestnost, průtahy …</a:t>
            </a:r>
          </a:p>
          <a:p>
            <a:r>
              <a:rPr lang="cs-CZ" sz="2800" dirty="0"/>
              <a:t>Co dělat? Posilovat instituce! Aplikovat principy dobrého vládnutí! …</a:t>
            </a:r>
          </a:p>
          <a:p>
            <a:r>
              <a:rPr lang="cs-CZ" sz="2800" dirty="0"/>
              <a:t>Role vnějších faktorů: historická zkušenost, předsudky, ignorance, nedůvěra/strach, chudoba, živelná katastrofa …</a:t>
            </a:r>
          </a:p>
          <a:p>
            <a:r>
              <a:rPr lang="cs-CZ" sz="2800" dirty="0"/>
              <a:t>Co znamená „odolnost“ společnosti?</a:t>
            </a:r>
          </a:p>
        </p:txBody>
      </p:sp>
    </p:spTree>
    <p:extLst>
      <p:ext uri="{BB962C8B-B14F-4D97-AF65-F5344CB8AC3E}">
        <p14:creationId xmlns:p14="http://schemas.microsoft.com/office/powerpoint/2010/main" val="2249634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9535E14-1317-49E3-8489-9A7FCCEA0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pic>
        <p:nvPicPr>
          <p:cNvPr id="1026" name="Picture 2" descr="Image result for UN logo">
            <a:extLst>
              <a:ext uri="{FF2B5EF4-FFF2-40B4-BE49-F238E27FC236}">
                <a16:creationId xmlns:a16="http://schemas.microsoft.com/office/drawing/2014/main" id="{C277B5DE-5663-4D72-AD65-F71DEBC876F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2" y="0"/>
            <a:ext cx="4304729" cy="3385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IMF logo">
            <a:extLst>
              <a:ext uri="{FF2B5EF4-FFF2-40B4-BE49-F238E27FC236}">
                <a16:creationId xmlns:a16="http://schemas.microsoft.com/office/drawing/2014/main" id="{E65F3ECE-1C65-4141-942F-890C4E9AB5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317" y="3246120"/>
            <a:ext cx="3544158" cy="3611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world bank logo">
            <a:extLst>
              <a:ext uri="{FF2B5EF4-FFF2-40B4-BE49-F238E27FC236}">
                <a16:creationId xmlns:a16="http://schemas.microsoft.com/office/drawing/2014/main" id="{7FF8C0A5-6BFF-4C80-A222-57CAB1D02B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8209" y="3429000"/>
            <a:ext cx="4675140" cy="2633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 result for oecd logo">
            <a:extLst>
              <a:ext uri="{FF2B5EF4-FFF2-40B4-BE49-F238E27FC236}">
                <a16:creationId xmlns:a16="http://schemas.microsoft.com/office/drawing/2014/main" id="{F55C6A1F-7EA4-43C3-888E-797CCA2BA9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5928" y="-1"/>
            <a:ext cx="3340671" cy="3455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7974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EB32722-77D1-459E-B83D-53A676439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641" y="397934"/>
            <a:ext cx="2302359" cy="694944"/>
          </a:xfrm>
        </p:spPr>
        <p:txBody>
          <a:bodyPr>
            <a:normAutofit fontScale="90000"/>
          </a:bodyPr>
          <a:lstStyle/>
          <a:p>
            <a:r>
              <a:rPr lang="cs-CZ" dirty="0"/>
              <a:t>Dobré vládnutí</a:t>
            </a:r>
            <a:br>
              <a:rPr lang="cs-CZ" dirty="0"/>
            </a:br>
            <a:r>
              <a:rPr lang="cs-CZ" dirty="0"/>
              <a:t>podle</a:t>
            </a:r>
            <a:br>
              <a:rPr lang="cs-CZ" dirty="0"/>
            </a:br>
            <a:endParaRPr lang="cs-CZ" dirty="0"/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5B46837F-8AF1-4263-990F-E53941102A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37933" y="87555"/>
            <a:ext cx="9050867" cy="71301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u="sng" dirty="0"/>
              <a:t>Participation</a:t>
            </a:r>
            <a:endParaRPr lang="cs-CZ" sz="2400" u="sng" dirty="0"/>
          </a:p>
          <a:p>
            <a:pPr marL="0" indent="0">
              <a:buNone/>
            </a:pPr>
            <a:r>
              <a:rPr lang="en-US" sz="1200" dirty="0"/>
              <a:t>People should be able to voice their own opinions through legitimate immediate organizations or representatives</a:t>
            </a:r>
          </a:p>
          <a:p>
            <a:r>
              <a:rPr lang="en-US" sz="2400" u="sng" dirty="0"/>
              <a:t>Rule of Law </a:t>
            </a:r>
            <a:endParaRPr lang="cs-CZ" sz="2400" u="sng" dirty="0"/>
          </a:p>
          <a:p>
            <a:pPr marL="0" indent="0">
              <a:buNone/>
            </a:pPr>
            <a:r>
              <a:rPr lang="en-US" sz="1200" dirty="0"/>
              <a:t>Legal framework should be enforced impartially, especially on human right laws</a:t>
            </a:r>
          </a:p>
          <a:p>
            <a:r>
              <a:rPr lang="en-US" sz="2400" u="sng" dirty="0"/>
              <a:t>Transparency</a:t>
            </a:r>
            <a:endParaRPr lang="cs-CZ" sz="2400" u="sng" dirty="0"/>
          </a:p>
          <a:p>
            <a:pPr marL="0" indent="0">
              <a:buNone/>
            </a:pPr>
            <a:r>
              <a:rPr lang="en-US" sz="1200" dirty="0"/>
              <a:t>Information should be accessible to the public and should be understandable and monitored</a:t>
            </a:r>
          </a:p>
          <a:p>
            <a:r>
              <a:rPr lang="en-US" sz="2400" u="sng" dirty="0"/>
              <a:t>Consensus Oriented </a:t>
            </a:r>
            <a:endParaRPr lang="cs-CZ" sz="2400" u="sng" dirty="0"/>
          </a:p>
          <a:p>
            <a:pPr marL="0" indent="0">
              <a:buNone/>
            </a:pPr>
            <a:r>
              <a:rPr lang="en-US" sz="1200" dirty="0"/>
              <a:t>Mediates differing interests to meet the broad consensus on the best interests of a community</a:t>
            </a:r>
          </a:p>
          <a:p>
            <a:r>
              <a:rPr lang="en-US" sz="2400" u="sng" dirty="0"/>
              <a:t>Equity and Inclusiveness </a:t>
            </a:r>
            <a:endParaRPr lang="cs-CZ" sz="2400" u="sng" dirty="0"/>
          </a:p>
          <a:p>
            <a:pPr marL="0" indent="0">
              <a:buNone/>
            </a:pPr>
            <a:r>
              <a:rPr lang="en-US" sz="1200" dirty="0"/>
              <a:t>People should have opportunities to improve or maintain their well-being</a:t>
            </a:r>
            <a:endParaRPr lang="en-US" sz="800" dirty="0"/>
          </a:p>
          <a:p>
            <a:r>
              <a:rPr lang="en-US" sz="2400" u="sng" dirty="0"/>
              <a:t>Effectiveness and Efficiency </a:t>
            </a:r>
            <a:endParaRPr lang="cs-CZ" sz="2400" u="sng" dirty="0"/>
          </a:p>
          <a:p>
            <a:pPr marL="0" indent="0" algn="just">
              <a:buNone/>
            </a:pPr>
            <a:r>
              <a:rPr lang="en-US" sz="1200" dirty="0"/>
              <a:t>Processes and institutions should be able to produce results that meet the needs of their community while making the best of their resources</a:t>
            </a:r>
            <a:r>
              <a:rPr lang="cs-CZ" sz="1200" dirty="0"/>
              <a:t>  (</a:t>
            </a:r>
            <a:r>
              <a:rPr lang="cs-CZ" sz="1200" i="1" dirty="0"/>
              <a:t>B</a:t>
            </a:r>
            <a:r>
              <a:rPr lang="en-US" sz="1200" i="1" dirty="0" err="1"/>
              <a:t>eing</a:t>
            </a:r>
            <a:r>
              <a:rPr lang="en-US" sz="1200" i="1" dirty="0"/>
              <a:t> effective is about doing the right things, while being efficient is about doing things right</a:t>
            </a:r>
            <a:r>
              <a:rPr lang="cs-CZ" sz="1200" i="1" dirty="0"/>
              <a:t>)</a:t>
            </a:r>
            <a:endParaRPr lang="en-US" sz="1200" i="1" dirty="0"/>
          </a:p>
          <a:p>
            <a:r>
              <a:rPr lang="en-US" sz="2400" u="sng" dirty="0"/>
              <a:t>Accountability </a:t>
            </a:r>
            <a:endParaRPr lang="cs-CZ" sz="2400" u="sng" dirty="0"/>
          </a:p>
          <a:p>
            <a:pPr marL="0" indent="0">
              <a:buNone/>
            </a:pPr>
            <a:r>
              <a:rPr lang="en-US" sz="1200" dirty="0"/>
              <a:t>Governmental institutions, private sectors, and civil society organizations should be held accountable to the public and institutional stakeholders</a:t>
            </a:r>
          </a:p>
          <a:p>
            <a:r>
              <a:rPr lang="en-US" sz="2400" u="sng" dirty="0"/>
              <a:t>Responsiveness </a:t>
            </a:r>
            <a:endParaRPr lang="cs-CZ" sz="2400" u="sng" dirty="0"/>
          </a:p>
          <a:p>
            <a:pPr marL="0" indent="0">
              <a:buNone/>
            </a:pPr>
            <a:r>
              <a:rPr lang="en-US" sz="1200" dirty="0"/>
              <a:t>Institutions and processes should serve all stakeholders</a:t>
            </a:r>
            <a:endParaRPr lang="cs-CZ" sz="1200" dirty="0"/>
          </a:p>
          <a:p>
            <a:endParaRPr lang="cs-CZ" dirty="0"/>
          </a:p>
        </p:txBody>
      </p:sp>
      <p:pic>
        <p:nvPicPr>
          <p:cNvPr id="5" name="Picture 2" descr="Image result for UN logo">
            <a:extLst>
              <a:ext uri="{FF2B5EF4-FFF2-40B4-BE49-F238E27FC236}">
                <a16:creationId xmlns:a16="http://schemas.microsoft.com/office/drawing/2014/main" id="{B914B9CA-F260-40A5-8361-C18BCF3A2B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1792778"/>
            <a:ext cx="1624453" cy="1277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9848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5995" y="25938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sz="4000" b="1" dirty="0"/>
              <a:t>Cíle udržitelného rozvoje </a:t>
            </a:r>
            <a:br>
              <a:rPr lang="cs-CZ" sz="4000" b="1" dirty="0"/>
            </a:br>
            <a:r>
              <a:rPr lang="cs-CZ" sz="4000" b="1" dirty="0"/>
              <a:t>Agendy 2030, OSN</a:t>
            </a:r>
            <a:br>
              <a:rPr lang="cs-CZ" dirty="0"/>
            </a:br>
            <a:endParaRPr lang="cs-CZ" dirty="0"/>
          </a:p>
        </p:txBody>
      </p:sp>
      <p:pic>
        <p:nvPicPr>
          <p:cNvPr id="5" name="Obrázek 1"/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7" t="7666" r="5423" b="13373"/>
          <a:stretch/>
        </p:blipFill>
        <p:spPr bwMode="auto">
          <a:xfrm>
            <a:off x="321733" y="1596408"/>
            <a:ext cx="8709899" cy="484981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AEF3D52-D5A5-4052-8A8D-DC10D9997D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736" y="275573"/>
            <a:ext cx="9144000" cy="923926"/>
          </a:xfrm>
        </p:spPr>
        <p:txBody>
          <a:bodyPr>
            <a:noAutofit/>
          </a:bodyPr>
          <a:lstStyle/>
          <a:p>
            <a:r>
              <a:rPr lang="cs-CZ" sz="3600" dirty="0"/>
              <a:t>Další aspekty Dobrého vládnutí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BA90BEA-526C-462E-8EBA-086A6FE15C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136" y="1297197"/>
            <a:ext cx="8229600" cy="5468112"/>
          </a:xfrm>
        </p:spPr>
        <p:txBody>
          <a:bodyPr>
            <a:normAutofit/>
          </a:bodyPr>
          <a:lstStyle/>
          <a:p>
            <a:endParaRPr lang="cs-CZ" sz="4000" b="0" u="sng" dirty="0"/>
          </a:p>
          <a:p>
            <a:endParaRPr lang="cs-CZ" sz="4000" b="0" u="sng" dirty="0"/>
          </a:p>
          <a:p>
            <a:pPr marL="0" indent="0">
              <a:buNone/>
            </a:pPr>
            <a:r>
              <a:rPr lang="en-US" sz="3200" b="0" u="sng" dirty="0"/>
              <a:t>Environment of Trust</a:t>
            </a:r>
            <a:endParaRPr lang="cs-CZ" sz="3200" b="0" u="sng" dirty="0"/>
          </a:p>
          <a:p>
            <a:endParaRPr lang="cs-CZ" sz="4000" b="0" u="sng" dirty="0"/>
          </a:p>
          <a:p>
            <a:endParaRPr lang="cs-CZ" sz="4000" b="0" u="sng" dirty="0"/>
          </a:p>
          <a:p>
            <a:pPr marL="0" indent="0">
              <a:buNone/>
            </a:pPr>
            <a:r>
              <a:rPr lang="cs-CZ" sz="3200" b="0" u="sng" dirty="0"/>
              <a:t>Stability and </a:t>
            </a:r>
            <a:r>
              <a:rPr lang="en-US" sz="3200" b="0" u="sng" dirty="0"/>
              <a:t>Absence of Violence</a:t>
            </a:r>
            <a:endParaRPr lang="cs-CZ" sz="3200" u="sng" dirty="0"/>
          </a:p>
          <a:p>
            <a:endParaRPr lang="cs-CZ" dirty="0"/>
          </a:p>
        </p:txBody>
      </p:sp>
      <p:pic>
        <p:nvPicPr>
          <p:cNvPr id="4" name="Picture 8" descr="Image result for oecd logo">
            <a:extLst>
              <a:ext uri="{FF2B5EF4-FFF2-40B4-BE49-F238E27FC236}">
                <a16:creationId xmlns:a16="http://schemas.microsoft.com/office/drawing/2014/main" id="{0E8D8999-5FA0-4831-91E7-942671CBA0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536" y="1389017"/>
            <a:ext cx="1294631" cy="1339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Image result for world bank logo">
            <a:extLst>
              <a:ext uri="{FF2B5EF4-FFF2-40B4-BE49-F238E27FC236}">
                <a16:creationId xmlns:a16="http://schemas.microsoft.com/office/drawing/2014/main" id="{3E512C06-BAC3-4F9F-B2F0-9E543487FA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736" y="4031253"/>
            <a:ext cx="1547620" cy="871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7511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40977" y="373278"/>
            <a:ext cx="10972800" cy="1150721"/>
          </a:xfrm>
        </p:spPr>
        <p:txBody>
          <a:bodyPr>
            <a:normAutofit fontScale="90000"/>
          </a:bodyPr>
          <a:lstStyle/>
          <a:p>
            <a:r>
              <a:rPr lang="cs-CZ" sz="3200" dirty="0"/>
              <a:t>Co dělat?</a:t>
            </a:r>
            <a:br>
              <a:rPr lang="cs-CZ" sz="3200" dirty="0"/>
            </a:br>
            <a:r>
              <a:rPr lang="cs-CZ" sz="3200" dirty="0"/>
              <a:t>Jak posilovat důvěru v instituce?</a:t>
            </a:r>
            <a:br>
              <a:rPr lang="cs-CZ" sz="3200" dirty="0"/>
            </a:br>
            <a:r>
              <a:rPr lang="cs-CZ" sz="3200" dirty="0"/>
              <a:t>Jak Posilovat odolnost naší společnosti? </a:t>
            </a:r>
            <a:br>
              <a:rPr lang="cs-CZ" sz="3200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34248" y="1768294"/>
            <a:ext cx="10972800" cy="5017740"/>
          </a:xfrm>
        </p:spPr>
        <p:txBody>
          <a:bodyPr>
            <a:normAutofit/>
          </a:bodyPr>
          <a:lstStyle/>
          <a:p>
            <a:r>
              <a:rPr lang="cs-CZ" sz="2800" dirty="0"/>
              <a:t>Něco k otázkám důvěry (?)</a:t>
            </a:r>
          </a:p>
          <a:p>
            <a:r>
              <a:rPr lang="cs-CZ" sz="2800" dirty="0"/>
              <a:t>3 roviny důvěry – v sebe, druhé, instituce</a:t>
            </a:r>
          </a:p>
          <a:p>
            <a:r>
              <a:rPr lang="cs-CZ" sz="2800" dirty="0"/>
              <a:t>Sebedůvěra/sebevědomí – ontologické bezpečí x obavy, strach</a:t>
            </a:r>
          </a:p>
          <a:p>
            <a:r>
              <a:rPr lang="cs-CZ" sz="2800" dirty="0"/>
              <a:t>Interpersonální důvěra – v  druhé, jiné, kolektivní jednání</a:t>
            </a:r>
          </a:p>
          <a:p>
            <a:r>
              <a:rPr lang="cs-CZ" sz="2800" dirty="0"/>
              <a:t>Institucionální důvěra – efektivita, otevřenost, transparentnost, přístupové body (profesionalita: responzivita, integrita) </a:t>
            </a:r>
          </a:p>
          <a:p>
            <a:r>
              <a:rPr lang="cs-CZ" sz="2800" dirty="0"/>
              <a:t>Past nedůvěry!</a:t>
            </a:r>
          </a:p>
          <a:p>
            <a:r>
              <a:rPr lang="cs-CZ" sz="2800" dirty="0"/>
              <a:t>Investovat (aktivní) důvěru (x stereotypní a priori nedůvěra)</a:t>
            </a:r>
          </a:p>
          <a:p>
            <a:r>
              <a:rPr lang="cs-CZ" sz="2800" dirty="0"/>
              <a:t>Jak jsou na tom naše instituce? Co jsou a k čemu vlastně?</a:t>
            </a:r>
          </a:p>
          <a:p>
            <a:endParaRPr lang="cs-CZ" sz="2800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40044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0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5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0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Motiv Office">
  <a:themeElements>
    <a:clrScheme name="CEVRO">
      <a:dk1>
        <a:srgbClr val="000000"/>
      </a:dk1>
      <a:lt1>
        <a:srgbClr val="FFFFFF"/>
      </a:lt1>
      <a:dk2>
        <a:srgbClr val="575756"/>
      </a:dk2>
      <a:lt2>
        <a:srgbClr val="E7E6E6"/>
      </a:lt2>
      <a:accent1>
        <a:srgbClr val="50386F"/>
      </a:accent1>
      <a:accent2>
        <a:srgbClr val="50386F"/>
      </a:accent2>
      <a:accent3>
        <a:srgbClr val="EA8B2D"/>
      </a:accent3>
      <a:accent4>
        <a:srgbClr val="EA8B2D"/>
      </a:accent4>
      <a:accent5>
        <a:srgbClr val="E9E9E9"/>
      </a:accent5>
      <a:accent6>
        <a:srgbClr val="D2D2D2"/>
      </a:accent6>
      <a:hlink>
        <a:srgbClr val="0563C1"/>
      </a:hlink>
      <a:folHlink>
        <a:srgbClr val="954F72"/>
      </a:folHlink>
    </a:clrScheme>
    <a:fontScheme name="Cevr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VRO_prezentace" id="{485F1B51-4886-4BEE-9303-EA422C81D8B6}" vid="{D8B64059-E0AD-44A6-B997-6DC8C4E55893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0BAB6EA75DC9234BB8F7FC7985B6540D" ma:contentTypeVersion="17" ma:contentTypeDescription="Vytvoří nový dokument" ma:contentTypeScope="" ma:versionID="802e1200a6f1edf4a5c0acec655da554">
  <xsd:schema xmlns:xsd="http://www.w3.org/2001/XMLSchema" xmlns:xs="http://www.w3.org/2001/XMLSchema" xmlns:p="http://schemas.microsoft.com/office/2006/metadata/properties" xmlns:ns2="08506671-b2d8-4009-9f63-6b725a8908a0" xmlns:ns3="c96b063f-72a7-4d2b-b06d-4ecda669bddf" targetNamespace="http://schemas.microsoft.com/office/2006/metadata/properties" ma:root="true" ma:fieldsID="643927d2b1d20851b2bc9ade87ce8cba" ns2:_="" ns3:_="">
    <xsd:import namespace="08506671-b2d8-4009-9f63-6b725a8908a0"/>
    <xsd:import namespace="c96b063f-72a7-4d2b-b06d-4ecda669bd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8506671-b2d8-4009-9f63-6b725a8908a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Značky obrázků" ma:readOnly="false" ma:fieldId="{5cf76f15-5ced-4ddc-b409-7134ff3c332f}" ma:taxonomyMulti="true" ma:sspId="b6f0447c-396c-41cb-bb8f-c4232058b85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96b063f-72a7-4d2b-b06d-4ecda669bddf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a366da5d-a729-4ea0-a3c6-0f5c6526b4ca}" ma:internalName="TaxCatchAll" ma:showField="CatchAllData" ma:web="c96b063f-72a7-4d2b-b06d-4ecda669bdd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DF6AD68-1977-4ED0-9D33-7965F88689B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92CE057-8B81-4FF9-B431-B5860F0462C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8506671-b2d8-4009-9f63-6b725a8908a0"/>
    <ds:schemaRef ds:uri="c96b063f-72a7-4d2b-b06d-4ecda669bd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1687</TotalTime>
  <Words>1372</Words>
  <Application>Microsoft Office PowerPoint</Application>
  <PresentationFormat>Širokoúhlá obrazovka</PresentationFormat>
  <Paragraphs>168</Paragraphs>
  <Slides>38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38</vt:i4>
      </vt:variant>
    </vt:vector>
  </HeadingPairs>
  <TitlesOfParts>
    <vt:vector size="42" baseType="lpstr">
      <vt:lpstr>Aptos</vt:lpstr>
      <vt:lpstr>Arial</vt:lpstr>
      <vt:lpstr>Calibri</vt:lpstr>
      <vt:lpstr>Motiv Office</vt:lpstr>
      <vt:lpstr>                  důvěra a vládnutí  Vědění a vládnutí Vládnutí v ČESKU  debata s Evou decroix  Předmět: Dobré vládnutí v teorii a praxi (2. setkání)  www.karelmuller.eu 28. 3. 2025</vt:lpstr>
      <vt:lpstr>Zdroje/atestace</vt:lpstr>
      <vt:lpstr>DOBRÉ VLÁDNUTÍ  z Tocquevillovské perspektivy  občanské společnosti</vt:lpstr>
      <vt:lpstr>Krize institucí (legitimity/důvěry)</vt:lpstr>
      <vt:lpstr>Prezentace aplikace PowerPoint</vt:lpstr>
      <vt:lpstr>Dobré vládnutí podle </vt:lpstr>
      <vt:lpstr>Cíle udržitelného rozvoje  Agendy 2030, OSN </vt:lpstr>
      <vt:lpstr>Další aspekty Dobrého vládnutí</vt:lpstr>
      <vt:lpstr>Co dělat? Jak posilovat důvěru v instituce? Jak Posilovat odolnost naší společnosti?  </vt:lpstr>
      <vt:lpstr>Index vnímání korupce (TI)</vt:lpstr>
      <vt:lpstr>Prezentace aplikace PowerPoint</vt:lpstr>
      <vt:lpstr>Prezentace aplikace PowerPoint</vt:lpstr>
      <vt:lpstr>Prezentace aplikace PowerPoint</vt:lpstr>
      <vt:lpstr>Prezentace aplikace PowerPoint</vt:lpstr>
      <vt:lpstr>Důvěra ve sněmovnu  Průměr důvěry v nově zvolené sněmovny: 29,4%  Průměrný volební nárůst důvěry ve sněmovnu: 6,6% </vt:lpstr>
      <vt:lpstr>Prezentace aplikace PowerPoint</vt:lpstr>
      <vt:lpstr>Prezentace aplikace PowerPoint</vt:lpstr>
      <vt:lpstr>Rozděleni svobodou, 2019 český Rozhlas</vt:lpstr>
      <vt:lpstr>Prezentace aplikace PowerPoint</vt:lpstr>
      <vt:lpstr>Prezentace aplikace PowerPoint</vt:lpstr>
      <vt:lpstr> Jak usilovat o dobré vládnutí?  Jak můžeme ovlivňovat morálku?</vt:lpstr>
      <vt:lpstr>Kodifikace/Kodexy</vt:lpstr>
      <vt:lpstr>PRANÝŘ/TREST )-:</vt:lpstr>
      <vt:lpstr>VZORY (-:</vt:lpstr>
      <vt:lpstr>DOBRÉ VLÁDNUTÍ  z Luhmannovské perspektivy sociálních systémů a médií moci </vt:lpstr>
      <vt:lpstr>Vědění jako médium moci</vt:lpstr>
      <vt:lpstr>Ne/vědění a jednání</vt:lpstr>
      <vt:lpstr>Prostý rozum reflexivita mezi rutinou a vědou</vt:lpstr>
      <vt:lpstr>Vládnutí a vědění  Politik &amp; úředník (Effective &amp; EfficienT)</vt:lpstr>
      <vt:lpstr>Steven Levitsky Daniel Ziblatt 2018 </vt:lpstr>
      <vt:lpstr>Indikátory odklonu od demokracie</vt:lpstr>
      <vt:lpstr>Prezentace aplikace PowerPoint</vt:lpstr>
      <vt:lpstr>Prezentace aplikace PowerPoint</vt:lpstr>
      <vt:lpstr>Legislative Drafting Process </vt:lpstr>
      <vt:lpstr>Slabiny demokracie v česku Nízká institucionální tvořivost  </vt:lpstr>
      <vt:lpstr>Jaký je vztah ideálů a reality? Utopický realismus!</vt:lpstr>
      <vt:lpstr>Benjamin Constant </vt:lpstr>
      <vt:lpstr>THANK YOU FOR YOUR ATTENTION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 PRESENTATION TITLE,  MAXIMUM FIVE LINES,   LIGNED BOTTOM LEFT,  NO HYPHENATION</dc:title>
  <dc:creator>OBROVÁ Michaela</dc:creator>
  <cp:lastModifiedBy>Karel Müller</cp:lastModifiedBy>
  <cp:revision>51</cp:revision>
  <dcterms:created xsi:type="dcterms:W3CDTF">2025-01-18T09:44:04Z</dcterms:created>
  <dcterms:modified xsi:type="dcterms:W3CDTF">2025-03-28T09:51:37Z</dcterms:modified>
</cp:coreProperties>
</file>