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67" r:id="rId4"/>
    <p:sldId id="295" r:id="rId5"/>
    <p:sldId id="287" r:id="rId6"/>
    <p:sldId id="286" r:id="rId7"/>
    <p:sldId id="293" r:id="rId8"/>
    <p:sldId id="560" r:id="rId9"/>
    <p:sldId id="561" r:id="rId10"/>
    <p:sldId id="271" r:id="rId11"/>
    <p:sldId id="289" r:id="rId12"/>
    <p:sldId id="275" r:id="rId13"/>
    <p:sldId id="277" r:id="rId14"/>
    <p:sldId id="272" r:id="rId15"/>
    <p:sldId id="292" r:id="rId16"/>
    <p:sldId id="274" r:id="rId17"/>
    <p:sldId id="273" r:id="rId18"/>
    <p:sldId id="290" r:id="rId19"/>
    <p:sldId id="26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78" d="100"/>
          <a:sy n="78" d="100"/>
        </p:scale>
        <p:origin x="-8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192258801823946E-2"/>
          <c:y val="4.259925842603008E-2"/>
          <c:w val="0.85161945754198842"/>
          <c:h val="0.90435403907844858"/>
        </c:manualLayout>
      </c:layout>
      <c:lineChart>
        <c:grouping val="standar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Austria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List1!$D$2:$AF$2</c:f>
              <c:numCache>
                <c:formatCode>General</c:formatCode>
                <c:ptCount val="29"/>
                <c:pt idx="0">
                  <c:v>7.59</c:v>
                </c:pt>
                <c:pt idx="1">
                  <c:v>7.61</c:v>
                </c:pt>
                <c:pt idx="2">
                  <c:v>7.5</c:v>
                </c:pt>
                <c:pt idx="3">
                  <c:v>7.6</c:v>
                </c:pt>
                <c:pt idx="4">
                  <c:v>7.7</c:v>
                </c:pt>
                <c:pt idx="5">
                  <c:v>7.8</c:v>
                </c:pt>
                <c:pt idx="6">
                  <c:v>7.8</c:v>
                </c:pt>
                <c:pt idx="7">
                  <c:v>8</c:v>
                </c:pt>
                <c:pt idx="8">
                  <c:v>8.4</c:v>
                </c:pt>
                <c:pt idx="9">
                  <c:v>8.6999999999999993</c:v>
                </c:pt>
                <c:pt idx="10">
                  <c:v>8.6</c:v>
                </c:pt>
                <c:pt idx="11">
                  <c:v>8.1</c:v>
                </c:pt>
                <c:pt idx="12">
                  <c:v>8.1</c:v>
                </c:pt>
                <c:pt idx="13">
                  <c:v>7.9</c:v>
                </c:pt>
                <c:pt idx="14">
                  <c:v>7.9</c:v>
                </c:pt>
                <c:pt idx="15">
                  <c:v>7.8</c:v>
                </c:pt>
                <c:pt idx="16">
                  <c:v>6.9</c:v>
                </c:pt>
                <c:pt idx="17">
                  <c:v>6.9</c:v>
                </c:pt>
                <c:pt idx="18">
                  <c:v>7.2</c:v>
                </c:pt>
                <c:pt idx="19">
                  <c:v>7.6</c:v>
                </c:pt>
                <c:pt idx="20">
                  <c:v>7.5</c:v>
                </c:pt>
                <c:pt idx="21">
                  <c:v>7.5</c:v>
                </c:pt>
                <c:pt idx="22">
                  <c:v>7.6</c:v>
                </c:pt>
                <c:pt idx="23">
                  <c:v>7.7</c:v>
                </c:pt>
                <c:pt idx="24">
                  <c:v>7.6</c:v>
                </c:pt>
                <c:pt idx="25">
                  <c:v>7.4</c:v>
                </c:pt>
                <c:pt idx="26">
                  <c:v>7.1</c:v>
                </c:pt>
                <c:pt idx="27">
                  <c:v>7.1</c:v>
                </c:pt>
                <c:pt idx="28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963-46C3-A366-F412D55EFF89}"/>
            </c:ext>
          </c:extLst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UK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List1!$D$3:$AF$3</c:f>
              <c:numCache>
                <c:formatCode>General</c:formatCode>
                <c:ptCount val="29"/>
                <c:pt idx="0">
                  <c:v>8.44</c:v>
                </c:pt>
                <c:pt idx="1">
                  <c:v>8.2200000000000006</c:v>
                </c:pt>
                <c:pt idx="2">
                  <c:v>8.6999999999999993</c:v>
                </c:pt>
                <c:pt idx="3">
                  <c:v>8.6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8.6999999999999993</c:v>
                </c:pt>
                <c:pt idx="7">
                  <c:v>8.6999999999999993</c:v>
                </c:pt>
                <c:pt idx="8">
                  <c:v>8.6</c:v>
                </c:pt>
                <c:pt idx="9">
                  <c:v>8.6</c:v>
                </c:pt>
                <c:pt idx="10">
                  <c:v>8.6</c:v>
                </c:pt>
                <c:pt idx="11">
                  <c:v>8.4</c:v>
                </c:pt>
                <c:pt idx="12">
                  <c:v>7.7</c:v>
                </c:pt>
                <c:pt idx="13">
                  <c:v>7.7</c:v>
                </c:pt>
                <c:pt idx="14">
                  <c:v>7.6</c:v>
                </c:pt>
                <c:pt idx="15">
                  <c:v>7.8</c:v>
                </c:pt>
                <c:pt idx="16">
                  <c:v>7.4</c:v>
                </c:pt>
                <c:pt idx="17">
                  <c:v>7.6</c:v>
                </c:pt>
                <c:pt idx="18">
                  <c:v>7.8</c:v>
                </c:pt>
                <c:pt idx="19">
                  <c:v>8.1</c:v>
                </c:pt>
                <c:pt idx="20">
                  <c:v>8.1</c:v>
                </c:pt>
                <c:pt idx="21">
                  <c:v>8.1999999999999993</c:v>
                </c:pt>
                <c:pt idx="22">
                  <c:v>8</c:v>
                </c:pt>
                <c:pt idx="23">
                  <c:v>7.7</c:v>
                </c:pt>
                <c:pt idx="24">
                  <c:v>7.7</c:v>
                </c:pt>
                <c:pt idx="25">
                  <c:v>7.8</c:v>
                </c:pt>
                <c:pt idx="26">
                  <c:v>7.3</c:v>
                </c:pt>
                <c:pt idx="27">
                  <c:v>7.1</c:v>
                </c:pt>
                <c:pt idx="28">
                  <c:v>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963-46C3-A366-F412D55EFF89}"/>
            </c:ext>
          </c:extLst>
        </c:ser>
        <c:ser>
          <c:idx val="2"/>
          <c:order val="2"/>
          <c:tx>
            <c:strRef>
              <c:f>List1!$C$4</c:f>
              <c:strCache>
                <c:ptCount val="1"/>
                <c:pt idx="0">
                  <c:v>Estonia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List1!$D$4:$AF$4</c:f>
              <c:numCache>
                <c:formatCode>General</c:formatCode>
                <c:ptCount val="29"/>
                <c:pt idx="2">
                  <c:v>5.7</c:v>
                </c:pt>
                <c:pt idx="3">
                  <c:v>5.7</c:v>
                </c:pt>
                <c:pt idx="4">
                  <c:v>5.7</c:v>
                </c:pt>
                <c:pt idx="5">
                  <c:v>5.6</c:v>
                </c:pt>
                <c:pt idx="6">
                  <c:v>5.6</c:v>
                </c:pt>
                <c:pt idx="7">
                  <c:v>5.5</c:v>
                </c:pt>
                <c:pt idx="8">
                  <c:v>6</c:v>
                </c:pt>
                <c:pt idx="9">
                  <c:v>6.1</c:v>
                </c:pt>
                <c:pt idx="10">
                  <c:v>6.7</c:v>
                </c:pt>
                <c:pt idx="11">
                  <c:v>6.5</c:v>
                </c:pt>
                <c:pt idx="12">
                  <c:v>6.6</c:v>
                </c:pt>
                <c:pt idx="13">
                  <c:v>6.6</c:v>
                </c:pt>
                <c:pt idx="14">
                  <c:v>6.5</c:v>
                </c:pt>
                <c:pt idx="15">
                  <c:v>6.4</c:v>
                </c:pt>
                <c:pt idx="16">
                  <c:v>6.4</c:v>
                </c:pt>
                <c:pt idx="17">
                  <c:v>6.8</c:v>
                </c:pt>
                <c:pt idx="18">
                  <c:v>6.9</c:v>
                </c:pt>
                <c:pt idx="19">
                  <c:v>7</c:v>
                </c:pt>
                <c:pt idx="20">
                  <c:v>7</c:v>
                </c:pt>
                <c:pt idx="21">
                  <c:v>7.1</c:v>
                </c:pt>
                <c:pt idx="22">
                  <c:v>7.3</c:v>
                </c:pt>
                <c:pt idx="23">
                  <c:v>7.4</c:v>
                </c:pt>
                <c:pt idx="24">
                  <c:v>7.5</c:v>
                </c:pt>
                <c:pt idx="25">
                  <c:v>7.4</c:v>
                </c:pt>
                <c:pt idx="26">
                  <c:v>7.4</c:v>
                </c:pt>
                <c:pt idx="27">
                  <c:v>7.6</c:v>
                </c:pt>
                <c:pt idx="28">
                  <c:v>7.6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963-46C3-A366-F412D55EFF89}"/>
            </c:ext>
          </c:extLst>
        </c:ser>
        <c:ser>
          <c:idx val="3"/>
          <c:order val="3"/>
          <c:tx>
            <c:strRef>
              <c:f>List1!$C$5</c:f>
              <c:strCache>
                <c:ptCount val="1"/>
                <c:pt idx="0">
                  <c:v>Slovenia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List1!$D$5:$AF$5</c:f>
              <c:numCache>
                <c:formatCode>General</c:formatCode>
                <c:ptCount val="29"/>
                <c:pt idx="2">
                  <c:v>3</c:v>
                </c:pt>
                <c:pt idx="3">
                  <c:v>6</c:v>
                </c:pt>
                <c:pt idx="4">
                  <c:v>5.5</c:v>
                </c:pt>
                <c:pt idx="5">
                  <c:v>5.2</c:v>
                </c:pt>
                <c:pt idx="6">
                  <c:v>6</c:v>
                </c:pt>
                <c:pt idx="7">
                  <c:v>5.9</c:v>
                </c:pt>
                <c:pt idx="8">
                  <c:v>6</c:v>
                </c:pt>
                <c:pt idx="9">
                  <c:v>6.1</c:v>
                </c:pt>
                <c:pt idx="10">
                  <c:v>6.4</c:v>
                </c:pt>
                <c:pt idx="11">
                  <c:v>6.6</c:v>
                </c:pt>
                <c:pt idx="12">
                  <c:v>6.7</c:v>
                </c:pt>
                <c:pt idx="13">
                  <c:v>6.6</c:v>
                </c:pt>
                <c:pt idx="14">
                  <c:v>6.4</c:v>
                </c:pt>
                <c:pt idx="15">
                  <c:v>5.9</c:v>
                </c:pt>
                <c:pt idx="16">
                  <c:v>6.1</c:v>
                </c:pt>
                <c:pt idx="17">
                  <c:v>5.7</c:v>
                </c:pt>
                <c:pt idx="18">
                  <c:v>5.8</c:v>
                </c:pt>
                <c:pt idx="19">
                  <c:v>6</c:v>
                </c:pt>
                <c:pt idx="20">
                  <c:v>6.1</c:v>
                </c:pt>
                <c:pt idx="21">
                  <c:v>6.1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5.7</c:v>
                </c:pt>
                <c:pt idx="26">
                  <c:v>5.6</c:v>
                </c:pt>
                <c:pt idx="27">
                  <c:v>5.6</c:v>
                </c:pt>
                <c:pt idx="28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963-46C3-A366-F412D55EFF89}"/>
            </c:ext>
          </c:extLst>
        </c:ser>
        <c:ser>
          <c:idx val="4"/>
          <c:order val="4"/>
          <c:tx>
            <c:strRef>
              <c:f>List1!$C$6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List1!$D$6:$AF$6</c:f>
              <c:numCache>
                <c:formatCode>General</c:formatCode>
                <c:ptCount val="29"/>
                <c:pt idx="0">
                  <c:v>5.57</c:v>
                </c:pt>
                <c:pt idx="1">
                  <c:v>5.08</c:v>
                </c:pt>
                <c:pt idx="2">
                  <c:v>4.5999999999999996</c:v>
                </c:pt>
                <c:pt idx="3">
                  <c:v>4.2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</c:v>
                </c:pt>
                <c:pt idx="7">
                  <c:v>3.6</c:v>
                </c:pt>
                <c:pt idx="8">
                  <c:v>3.5</c:v>
                </c:pt>
                <c:pt idx="9">
                  <c:v>3.4</c:v>
                </c:pt>
                <c:pt idx="10">
                  <c:v>3.7</c:v>
                </c:pt>
                <c:pt idx="11">
                  <c:v>4.2</c:v>
                </c:pt>
                <c:pt idx="12">
                  <c:v>4.5999999999999996</c:v>
                </c:pt>
                <c:pt idx="13">
                  <c:v>5</c:v>
                </c:pt>
                <c:pt idx="14">
                  <c:v>5.3</c:v>
                </c:pt>
                <c:pt idx="15">
                  <c:v>5.5</c:v>
                </c:pt>
                <c:pt idx="16">
                  <c:v>5.8</c:v>
                </c:pt>
                <c:pt idx="17">
                  <c:v>6</c:v>
                </c:pt>
                <c:pt idx="18">
                  <c:v>6.1</c:v>
                </c:pt>
                <c:pt idx="19">
                  <c:v>6.3</c:v>
                </c:pt>
                <c:pt idx="20">
                  <c:v>6.2</c:v>
                </c:pt>
                <c:pt idx="21">
                  <c:v>6</c:v>
                </c:pt>
                <c:pt idx="22">
                  <c:v>6</c:v>
                </c:pt>
                <c:pt idx="23">
                  <c:v>5.8</c:v>
                </c:pt>
                <c:pt idx="24">
                  <c:v>5.6</c:v>
                </c:pt>
                <c:pt idx="25">
                  <c:v>5.6</c:v>
                </c:pt>
                <c:pt idx="26">
                  <c:v>5.5</c:v>
                </c:pt>
                <c:pt idx="27">
                  <c:v>5.4</c:v>
                </c:pt>
                <c:pt idx="28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963-46C3-A366-F412D55EFF89}"/>
            </c:ext>
          </c:extLst>
        </c:ser>
        <c:ser>
          <c:idx val="5"/>
          <c:order val="5"/>
          <c:tx>
            <c:strRef>
              <c:f>List1!$C$7</c:f>
              <c:strCache>
                <c:ptCount val="1"/>
                <c:pt idx="0">
                  <c:v>Hungary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List1!$D$7:$AF$7</c:f>
              <c:numCache>
                <c:formatCode>General</c:formatCode>
                <c:ptCount val="29"/>
                <c:pt idx="0">
                  <c:v>4.8600000000000003</c:v>
                </c:pt>
                <c:pt idx="1">
                  <c:v>5.18</c:v>
                </c:pt>
                <c:pt idx="2">
                  <c:v>5</c:v>
                </c:pt>
                <c:pt idx="3">
                  <c:v>5.2</c:v>
                </c:pt>
                <c:pt idx="4">
                  <c:v>5.2</c:v>
                </c:pt>
                <c:pt idx="5">
                  <c:v>5.3</c:v>
                </c:pt>
                <c:pt idx="6">
                  <c:v>4.9000000000000004</c:v>
                </c:pt>
                <c:pt idx="7">
                  <c:v>4.8</c:v>
                </c:pt>
                <c:pt idx="8">
                  <c:v>4.8</c:v>
                </c:pt>
                <c:pt idx="9">
                  <c:v>5</c:v>
                </c:pt>
                <c:pt idx="10">
                  <c:v>5.2</c:v>
                </c:pt>
                <c:pt idx="11">
                  <c:v>5.3</c:v>
                </c:pt>
                <c:pt idx="12">
                  <c:v>5.0999999999999996</c:v>
                </c:pt>
                <c:pt idx="13">
                  <c:v>5.0999999999999996</c:v>
                </c:pt>
                <c:pt idx="14">
                  <c:v>4.7</c:v>
                </c:pt>
                <c:pt idx="15">
                  <c:v>4.5999999999999996</c:v>
                </c:pt>
                <c:pt idx="16">
                  <c:v>5.5</c:v>
                </c:pt>
                <c:pt idx="17">
                  <c:v>5.4</c:v>
                </c:pt>
                <c:pt idx="18">
                  <c:v>5.4</c:v>
                </c:pt>
                <c:pt idx="19">
                  <c:v>5.0999999999999996</c:v>
                </c:pt>
                <c:pt idx="20">
                  <c:v>4.8</c:v>
                </c:pt>
                <c:pt idx="21">
                  <c:v>4.5</c:v>
                </c:pt>
                <c:pt idx="22">
                  <c:v>4.5999999999999996</c:v>
                </c:pt>
                <c:pt idx="23">
                  <c:v>4.4000000000000004</c:v>
                </c:pt>
                <c:pt idx="24">
                  <c:v>4.4000000000000004</c:v>
                </c:pt>
                <c:pt idx="25">
                  <c:v>4.3</c:v>
                </c:pt>
                <c:pt idx="26">
                  <c:v>4.2</c:v>
                </c:pt>
                <c:pt idx="27">
                  <c:v>4.2</c:v>
                </c:pt>
                <c:pt idx="28">
                  <c:v>4.0999999999999996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963-46C3-A366-F412D55EFF89}"/>
            </c:ext>
          </c:extLst>
        </c:ser>
        <c:ser>
          <c:idx val="6"/>
          <c:order val="6"/>
          <c:tx>
            <c:strRef>
              <c:f>List1!$C$8</c:f>
              <c:strCache>
                <c:ptCount val="1"/>
                <c:pt idx="0">
                  <c:v>CZR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List1!$D$8:$AF$8</c:f>
              <c:numCache>
                <c:formatCode>General</c:formatCode>
                <c:ptCount val="29"/>
                <c:pt idx="0">
                  <c:v>5.37</c:v>
                </c:pt>
                <c:pt idx="1">
                  <c:v>5.2</c:v>
                </c:pt>
                <c:pt idx="2">
                  <c:v>4.8</c:v>
                </c:pt>
                <c:pt idx="3">
                  <c:v>4.5999999999999996</c:v>
                </c:pt>
                <c:pt idx="4">
                  <c:v>4.3</c:v>
                </c:pt>
                <c:pt idx="5">
                  <c:v>3.9</c:v>
                </c:pt>
                <c:pt idx="6">
                  <c:v>3.7</c:v>
                </c:pt>
                <c:pt idx="7">
                  <c:v>3.9</c:v>
                </c:pt>
                <c:pt idx="8">
                  <c:v>4.2</c:v>
                </c:pt>
                <c:pt idx="9">
                  <c:v>4.3</c:v>
                </c:pt>
                <c:pt idx="10">
                  <c:v>4.8</c:v>
                </c:pt>
                <c:pt idx="11">
                  <c:v>5.2</c:v>
                </c:pt>
                <c:pt idx="12">
                  <c:v>5.2</c:v>
                </c:pt>
                <c:pt idx="13">
                  <c:v>4.9000000000000004</c:v>
                </c:pt>
                <c:pt idx="14">
                  <c:v>4.5999999999999996</c:v>
                </c:pt>
                <c:pt idx="15">
                  <c:v>4.4000000000000004</c:v>
                </c:pt>
                <c:pt idx="16">
                  <c:v>4.9000000000000004</c:v>
                </c:pt>
                <c:pt idx="17">
                  <c:v>4.8</c:v>
                </c:pt>
                <c:pt idx="18">
                  <c:v>5.0999999999999996</c:v>
                </c:pt>
                <c:pt idx="19">
                  <c:v>5.6</c:v>
                </c:pt>
                <c:pt idx="20">
                  <c:v>5.5</c:v>
                </c:pt>
                <c:pt idx="21">
                  <c:v>5.7</c:v>
                </c:pt>
                <c:pt idx="22">
                  <c:v>5.9</c:v>
                </c:pt>
                <c:pt idx="23">
                  <c:v>5.6</c:v>
                </c:pt>
                <c:pt idx="24">
                  <c:v>5.4</c:v>
                </c:pt>
                <c:pt idx="25">
                  <c:v>5.4</c:v>
                </c:pt>
                <c:pt idx="26">
                  <c:v>5.6</c:v>
                </c:pt>
                <c:pt idx="27">
                  <c:v>5.7</c:v>
                </c:pt>
                <c:pt idx="28">
                  <c:v>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963-46C3-A366-F412D55EFF89}"/>
            </c:ext>
          </c:extLst>
        </c:ser>
        <c:ser>
          <c:idx val="7"/>
          <c:order val="7"/>
          <c:tx>
            <c:strRef>
              <c:f>List1!$C$9</c:f>
              <c:strCache>
                <c:ptCount val="1"/>
                <c:pt idx="0">
                  <c:v>Slovakia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List1!$D$9:$AF$9</c:f>
              <c:numCache>
                <c:formatCode>General</c:formatCode>
                <c:ptCount val="29"/>
                <c:pt idx="2">
                  <c:v>3.9</c:v>
                </c:pt>
                <c:pt idx="3">
                  <c:v>3.7</c:v>
                </c:pt>
                <c:pt idx="4">
                  <c:v>3.5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4</c:v>
                </c:pt>
                <c:pt idx="9">
                  <c:v>4.3</c:v>
                </c:pt>
                <c:pt idx="10">
                  <c:v>4.7</c:v>
                </c:pt>
                <c:pt idx="11">
                  <c:v>4.9000000000000004</c:v>
                </c:pt>
                <c:pt idx="12">
                  <c:v>5</c:v>
                </c:pt>
                <c:pt idx="13">
                  <c:v>4.5</c:v>
                </c:pt>
                <c:pt idx="14">
                  <c:v>4.3</c:v>
                </c:pt>
                <c:pt idx="15">
                  <c:v>4</c:v>
                </c:pt>
                <c:pt idx="16">
                  <c:v>4.5999999999999996</c:v>
                </c:pt>
                <c:pt idx="17">
                  <c:v>4.7</c:v>
                </c:pt>
                <c:pt idx="18">
                  <c:v>5</c:v>
                </c:pt>
                <c:pt idx="19">
                  <c:v>5.0999999999999996</c:v>
                </c:pt>
                <c:pt idx="20">
                  <c:v>5.0999999999999996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4.9000000000000004</c:v>
                </c:pt>
                <c:pt idx="25">
                  <c:v>5.2</c:v>
                </c:pt>
                <c:pt idx="26">
                  <c:v>5.3</c:v>
                </c:pt>
                <c:pt idx="27">
                  <c:v>5.4</c:v>
                </c:pt>
                <c:pt idx="28">
                  <c:v>4.9000000000000004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963-46C3-A366-F412D55EFF89}"/>
            </c:ext>
          </c:extLst>
        </c:ser>
        <c:ser>
          <c:idx val="8"/>
          <c:order val="8"/>
          <c:tx>
            <c:strRef>
              <c:f>List1!$C$10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List1!$D$10:$AF$10</c:f>
              <c:numCache>
                <c:formatCode>General</c:formatCode>
                <c:ptCount val="29"/>
                <c:pt idx="0">
                  <c:v>3.42</c:v>
                </c:pt>
                <c:pt idx="1">
                  <c:v>5.03</c:v>
                </c:pt>
                <c:pt idx="2">
                  <c:v>4.5999999999999996</c:v>
                </c:pt>
                <c:pt idx="3">
                  <c:v>4.7</c:v>
                </c:pt>
                <c:pt idx="4">
                  <c:v>4.5999999999999996</c:v>
                </c:pt>
                <c:pt idx="5">
                  <c:v>5.5</c:v>
                </c:pt>
                <c:pt idx="6">
                  <c:v>5.2</c:v>
                </c:pt>
                <c:pt idx="7">
                  <c:v>5.3</c:v>
                </c:pt>
                <c:pt idx="8">
                  <c:v>4.8</c:v>
                </c:pt>
                <c:pt idx="9">
                  <c:v>5</c:v>
                </c:pt>
                <c:pt idx="10">
                  <c:v>4.9000000000000004</c:v>
                </c:pt>
                <c:pt idx="11">
                  <c:v>5.2</c:v>
                </c:pt>
                <c:pt idx="12">
                  <c:v>4.8</c:v>
                </c:pt>
                <c:pt idx="13">
                  <c:v>4.3</c:v>
                </c:pt>
                <c:pt idx="14">
                  <c:v>3.9</c:v>
                </c:pt>
                <c:pt idx="15">
                  <c:v>3.9</c:v>
                </c:pt>
                <c:pt idx="16">
                  <c:v>4.2</c:v>
                </c:pt>
                <c:pt idx="17">
                  <c:v>4.3</c:v>
                </c:pt>
                <c:pt idx="18">
                  <c:v>4.3</c:v>
                </c:pt>
                <c:pt idx="19">
                  <c:v>4.4000000000000004</c:v>
                </c:pt>
                <c:pt idx="20">
                  <c:v>4.7</c:v>
                </c:pt>
                <c:pt idx="21">
                  <c:v>5</c:v>
                </c:pt>
                <c:pt idx="22">
                  <c:v>5.2</c:v>
                </c:pt>
                <c:pt idx="23">
                  <c:v>5.3</c:v>
                </c:pt>
                <c:pt idx="24">
                  <c:v>5.3</c:v>
                </c:pt>
                <c:pt idx="25">
                  <c:v>5.6</c:v>
                </c:pt>
                <c:pt idx="26">
                  <c:v>5.6</c:v>
                </c:pt>
                <c:pt idx="27">
                  <c:v>5.6</c:v>
                </c:pt>
                <c:pt idx="28">
                  <c:v>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963-46C3-A366-F412D55EFF89}"/>
            </c:ext>
          </c:extLst>
        </c:ser>
        <c:ser>
          <c:idx val="9"/>
          <c:order val="9"/>
          <c:tx>
            <c:strRef>
              <c:f>List1!$C$11</c:f>
              <c:strCache>
                <c:ptCount val="1"/>
                <c:pt idx="0">
                  <c:v>Ukraine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List1!$D$11:$AF$11</c:f>
              <c:numCache>
                <c:formatCode>General</c:formatCode>
                <c:ptCount val="29"/>
                <c:pt idx="4">
                  <c:v>1.5</c:v>
                </c:pt>
                <c:pt idx="5">
                  <c:v>2.1</c:v>
                </c:pt>
                <c:pt idx="6">
                  <c:v>2.4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2.6</c:v>
                </c:pt>
                <c:pt idx="10">
                  <c:v>2.8</c:v>
                </c:pt>
                <c:pt idx="11">
                  <c:v>2.7</c:v>
                </c:pt>
                <c:pt idx="12">
                  <c:v>2.5</c:v>
                </c:pt>
                <c:pt idx="13">
                  <c:v>2.2000000000000002</c:v>
                </c:pt>
                <c:pt idx="14">
                  <c:v>2.4</c:v>
                </c:pt>
                <c:pt idx="15">
                  <c:v>2.2999999999999998</c:v>
                </c:pt>
                <c:pt idx="16">
                  <c:v>2.6</c:v>
                </c:pt>
                <c:pt idx="17">
                  <c:v>2.5</c:v>
                </c:pt>
                <c:pt idx="18">
                  <c:v>2.6</c:v>
                </c:pt>
                <c:pt idx="19">
                  <c:v>2.7</c:v>
                </c:pt>
                <c:pt idx="20">
                  <c:v>2.9</c:v>
                </c:pt>
                <c:pt idx="21">
                  <c:v>3</c:v>
                </c:pt>
                <c:pt idx="22">
                  <c:v>3.2</c:v>
                </c:pt>
                <c:pt idx="23">
                  <c:v>3</c:v>
                </c:pt>
                <c:pt idx="24">
                  <c:v>3.3</c:v>
                </c:pt>
                <c:pt idx="25">
                  <c:v>3.2</c:v>
                </c:pt>
                <c:pt idx="26">
                  <c:v>3.3</c:v>
                </c:pt>
                <c:pt idx="27">
                  <c:v>3.6</c:v>
                </c:pt>
                <c:pt idx="28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963-46C3-A366-F412D55EFF89}"/>
            </c:ext>
          </c:extLst>
        </c:ser>
        <c:ser>
          <c:idx val="10"/>
          <c:order val="10"/>
          <c:tx>
            <c:strRef>
              <c:f>List1!$C$12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List1!$D$12:$AF$12</c:f>
              <c:numCache>
                <c:formatCode>General</c:formatCode>
                <c:ptCount val="29"/>
                <c:pt idx="0">
                  <c:v>2.58</c:v>
                </c:pt>
                <c:pt idx="1">
                  <c:v>2.27</c:v>
                </c:pt>
                <c:pt idx="2">
                  <c:v>2.4</c:v>
                </c:pt>
                <c:pt idx="3">
                  <c:v>2.4</c:v>
                </c:pt>
                <c:pt idx="4">
                  <c:v>2.1</c:v>
                </c:pt>
                <c:pt idx="5">
                  <c:v>2.2999999999999998</c:v>
                </c:pt>
                <c:pt idx="6">
                  <c:v>2.7</c:v>
                </c:pt>
                <c:pt idx="7">
                  <c:v>2.7</c:v>
                </c:pt>
                <c:pt idx="8">
                  <c:v>2.8</c:v>
                </c:pt>
                <c:pt idx="9">
                  <c:v>2.4</c:v>
                </c:pt>
                <c:pt idx="10">
                  <c:v>2.5</c:v>
                </c:pt>
                <c:pt idx="11">
                  <c:v>2.2999999999999998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2.1</c:v>
                </c:pt>
                <c:pt idx="15">
                  <c:v>2.4</c:v>
                </c:pt>
                <c:pt idx="16">
                  <c:v>2.8</c:v>
                </c:pt>
                <c:pt idx="17">
                  <c:v>2.8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2.9</c:v>
                </c:pt>
                <c:pt idx="22">
                  <c:v>2.8</c:v>
                </c:pt>
                <c:pt idx="23">
                  <c:v>2.8</c:v>
                </c:pt>
                <c:pt idx="24">
                  <c:v>3</c:v>
                </c:pt>
                <c:pt idx="25">
                  <c:v>2.9</c:v>
                </c:pt>
                <c:pt idx="26">
                  <c:v>2.8</c:v>
                </c:pt>
                <c:pt idx="27">
                  <c:v>2.6</c:v>
                </c:pt>
                <c:pt idx="28">
                  <c:v>2.2000000000000002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963-46C3-A366-F412D55EFF89}"/>
            </c:ext>
          </c:extLst>
        </c:ser>
        <c:ser>
          <c:idx val="11"/>
          <c:order val="11"/>
          <c:tx>
            <c:strRef>
              <c:f>List1!$C$13</c:f>
              <c:strCache>
                <c:ptCount val="1"/>
                <c:pt idx="0">
                  <c:v>EU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List1!$D$1:$AF$1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List1!$D$13:$AF$13</c:f>
              <c:numCache>
                <c:formatCode>General</c:formatCode>
                <c:ptCount val="29"/>
                <c:pt idx="23">
                  <c:v>6.4</c:v>
                </c:pt>
                <c:pt idx="24">
                  <c:v>6.4</c:v>
                </c:pt>
                <c:pt idx="25">
                  <c:v>6.4</c:v>
                </c:pt>
                <c:pt idx="26">
                  <c:v>6.4</c:v>
                </c:pt>
                <c:pt idx="27">
                  <c:v>6.4</c:v>
                </c:pt>
                <c:pt idx="28">
                  <c:v>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963-46C3-A366-F412D55EF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75968"/>
        <c:axId val="178847744"/>
      </c:lineChart>
      <c:catAx>
        <c:axId val="2234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847744"/>
        <c:crosses val="autoZero"/>
        <c:auto val="1"/>
        <c:lblAlgn val="ctr"/>
        <c:lblOffset val="100"/>
        <c:noMultiLvlLbl val="0"/>
      </c:catAx>
      <c:valAx>
        <c:axId val="17884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475968"/>
        <c:crosses val="autoZero"/>
        <c:crossBetween val="between"/>
      </c:valAx>
    </c:plotArea>
    <c:legend>
      <c:legendPos val="r"/>
      <c:layout/>
      <c:overlay val="0"/>
      <c:spPr>
        <a:ln>
          <a:solidFill>
            <a:srgbClr val="C00000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xmlns="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03.03.2025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xmlns="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xmlns="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363" y="1476131"/>
            <a:ext cx="10199629" cy="4359776"/>
          </a:xfrm>
        </p:spPr>
        <p:txBody>
          <a:bodyPr/>
          <a:lstStyle/>
          <a:p>
            <a:r>
              <a:rPr lang="pl-PL" sz="3600" b="1" dirty="0"/>
              <a:t>Dobré vládnutí </a:t>
            </a:r>
            <a:br>
              <a:rPr lang="pl-PL" sz="3600" b="1" dirty="0"/>
            </a:br>
            <a:r>
              <a:rPr lang="pl-PL" sz="3600" b="1" dirty="0"/>
              <a:t>v teorii a praxi</a:t>
            </a:r>
            <a:r>
              <a:rPr lang="pl-PL" sz="1600" b="1" i="1" dirty="0">
                <a:solidFill>
                  <a:srgbClr val="CA8A64"/>
                </a:solidFill>
              </a:rPr>
              <a:t/>
            </a:r>
            <a:br>
              <a:rPr lang="pl-PL" sz="1600" b="1" i="1" dirty="0">
                <a:solidFill>
                  <a:srgbClr val="CA8A64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2"/>
              </a:rPr>
              <a:t>www.karelmuller.eu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22. </a:t>
            </a:r>
            <a:r>
              <a:rPr lang="cs-CZ" smtClean="0"/>
              <a:t>2. </a:t>
            </a:r>
            <a:r>
              <a:rPr lang="cs-CZ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7ACC3BE-3BD9-4C23-ACD9-B36603F5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5" y="1001956"/>
            <a:ext cx="11964115" cy="48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3287607C-A134-4D86-BD3C-1C10C34D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F4193C43-7DD2-4641-B733-25959D44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3975555-167C-4E3B-BA1B-07452BC6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66687"/>
            <a:ext cx="68675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B724CC6B-46B8-4E0C-B2BB-8D7B3AD0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D0E9C27-66AB-42CF-BAEE-146E69E7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681037"/>
            <a:ext cx="6638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/>
              <a:t>Rozděleni svobodou, 2019</a:t>
            </a:r>
            <a:br>
              <a:rPr lang="cs-CZ" sz="1100" dirty="0"/>
            </a:br>
            <a:r>
              <a:rPr lang="cs-CZ" sz="1100" dirty="0"/>
              <a:t>český Rozhlas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6" t="24800" r="73625" b="31491"/>
          <a:stretch>
            <a:fillRect/>
          </a:stretch>
        </p:blipFill>
        <p:spPr bwMode="auto">
          <a:xfrm>
            <a:off x="3059690" y="211015"/>
            <a:ext cx="913231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32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AE646D4C-B495-45CC-A1F2-D01DDF34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7810FFF-6E42-48DF-833C-1B7B889F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F551B8A-80E4-4836-BECB-94FB302F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36" y="1582981"/>
            <a:ext cx="69627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6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930E1EED-B78D-4428-8968-BC5A5A54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96C1F15-17C5-4136-AEA7-8B58BCAB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7" y="21031"/>
            <a:ext cx="6696075" cy="6400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677F4A9-F38B-4A40-BCA4-0D234F16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02" y="0"/>
            <a:ext cx="5560198" cy="2717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3FE0903-AABC-4525-A181-1EC2DA2A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116" y="3060565"/>
            <a:ext cx="5315204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Rozděleni svobodou, 2019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625" t="32513" r="55250" b="5780"/>
          <a:stretch>
            <a:fillRect/>
          </a:stretch>
        </p:blipFill>
        <p:spPr bwMode="auto">
          <a:xfrm>
            <a:off x="4975367" y="0"/>
            <a:ext cx="4977526" cy="679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45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17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xmlns="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/>
              <a:t>www.karelmuller.eu</a:t>
            </a:r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8560C8-FD7F-40D2-97D4-97893673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Zdroje/atestace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D3FF0877-2FDE-41C7-BAA5-1F74746D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1227354"/>
            <a:ext cx="3507741" cy="47847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027C5E02-BCA0-4E88-96F4-0DBB6818AEA2}"/>
              </a:ext>
            </a:extLst>
          </p:cNvPr>
          <p:cNvSpPr/>
          <p:nvPr/>
        </p:nvSpPr>
        <p:spPr>
          <a:xfrm>
            <a:off x="694943" y="1968665"/>
            <a:ext cx="60195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Aktivní/účast na přednáškách 20/10%</a:t>
            </a:r>
          </a:p>
          <a:p>
            <a:endParaRPr lang="cs-CZ" sz="2800" dirty="0"/>
          </a:p>
          <a:p>
            <a:r>
              <a:rPr lang="cs-CZ" sz="2800" dirty="0"/>
              <a:t>Seminární práce</a:t>
            </a:r>
          </a:p>
          <a:p>
            <a:r>
              <a:rPr lang="cs-CZ" sz="2800" dirty="0"/>
              <a:t>2-3 tisíce slov </a:t>
            </a:r>
          </a:p>
          <a:p>
            <a:r>
              <a:rPr lang="cs-CZ" sz="2800" dirty="0"/>
              <a:t>30% (není povinná)</a:t>
            </a:r>
          </a:p>
          <a:p>
            <a:endParaRPr lang="cs-CZ" sz="2800" dirty="0"/>
          </a:p>
          <a:p>
            <a:r>
              <a:rPr lang="cs-CZ" sz="2800" dirty="0"/>
              <a:t>Závěrečný test </a:t>
            </a:r>
          </a:p>
          <a:p>
            <a:r>
              <a:rPr lang="cs-CZ" sz="2800" dirty="0"/>
              <a:t>50%, resp. 80%</a:t>
            </a:r>
          </a:p>
        </p:txBody>
      </p:sp>
    </p:spTree>
    <p:extLst>
      <p:ext uri="{BB962C8B-B14F-4D97-AF65-F5344CB8AC3E}">
        <p14:creationId xmlns:p14="http://schemas.microsoft.com/office/powerpoint/2010/main" val="31183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8408"/>
            <a:ext cx="10706099" cy="1222130"/>
          </a:xfrm>
        </p:spPr>
        <p:txBody>
          <a:bodyPr>
            <a:normAutofit fontScale="90000"/>
          </a:bodyPr>
          <a:lstStyle/>
          <a:p>
            <a:r>
              <a:rPr lang="cs-CZ" dirty="0"/>
              <a:t>Steven </a:t>
            </a:r>
            <a:r>
              <a:rPr lang="cs-CZ" dirty="0" err="1"/>
              <a:t>Levitsky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Daniel </a:t>
            </a:r>
            <a:r>
              <a:rPr lang="cs-CZ" dirty="0" err="1"/>
              <a:t>Ziblatt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2018</a:t>
            </a:r>
            <a:br>
              <a:rPr lang="cs-CZ" dirty="0"/>
            </a:b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39" y="2160098"/>
            <a:ext cx="268780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27" y="790575"/>
            <a:ext cx="3605790" cy="55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8" y="790575"/>
            <a:ext cx="2932967" cy="29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9" y="3798276"/>
            <a:ext cx="2932967" cy="29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3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645" y="717550"/>
            <a:ext cx="10706099" cy="867861"/>
          </a:xfrm>
        </p:spPr>
        <p:txBody>
          <a:bodyPr/>
          <a:lstStyle/>
          <a:p>
            <a:r>
              <a:rPr lang="cs-CZ" dirty="0"/>
              <a:t>Indikátory odklonu od demokracie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How can we recognize dangerous autocrats?</a:t>
            </a:r>
            <a:endParaRPr lang="cs-CZ" sz="2400" u="sng" dirty="0"/>
          </a:p>
          <a:p>
            <a:r>
              <a:rPr lang="en-US" sz="2400" dirty="0"/>
              <a:t>Rejecting or weak support for democratic rules </a:t>
            </a:r>
            <a:endParaRPr lang="cs-CZ" sz="2400" dirty="0"/>
          </a:p>
          <a:p>
            <a:r>
              <a:rPr lang="en-US" sz="2400" dirty="0"/>
              <a:t>Delegitimizing political opponents </a:t>
            </a:r>
            <a:endParaRPr lang="cs-CZ" sz="2400" dirty="0"/>
          </a:p>
          <a:p>
            <a:r>
              <a:rPr lang="en-US" sz="2400" dirty="0"/>
              <a:t>Tolerating or invoking violence </a:t>
            </a:r>
            <a:endParaRPr lang="cs-CZ" sz="2400" dirty="0"/>
          </a:p>
          <a:p>
            <a:r>
              <a:rPr lang="en-US" sz="2400" dirty="0"/>
              <a:t>Readiness to confine civic rights including media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842230"/>
            <a:ext cx="37052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6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977" y="373279"/>
            <a:ext cx="10972800" cy="1008112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Posilovat odolnost naší společnosti i jejích (LIBDEM) institucí!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248" y="1768294"/>
            <a:ext cx="10972800" cy="5017740"/>
          </a:xfrm>
        </p:spPr>
        <p:txBody>
          <a:bodyPr>
            <a:normAutofit/>
          </a:bodyPr>
          <a:lstStyle/>
          <a:p>
            <a:r>
              <a:rPr lang="cs-CZ" sz="2800" dirty="0"/>
              <a:t>Potřebujeme zástupce,</a:t>
            </a:r>
            <a:r>
              <a:rPr lang="cs-CZ" sz="2800" dirty="0">
                <a:solidFill>
                  <a:srgbClr val="00B05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nikoli držitelé institucí</a:t>
            </a:r>
            <a:r>
              <a:rPr lang="cs-CZ" sz="2800" dirty="0"/>
              <a:t>!</a:t>
            </a:r>
          </a:p>
          <a:p>
            <a:r>
              <a:rPr lang="cs-CZ" sz="2800" dirty="0"/>
              <a:t>Investovat důvěru (x stereotypní a priori nedůvěra)</a:t>
            </a:r>
          </a:p>
          <a:p>
            <a:r>
              <a:rPr lang="cs-CZ" sz="2800" dirty="0"/>
              <a:t>De-stigmatizoval politickou činnost!</a:t>
            </a:r>
          </a:p>
          <a:p>
            <a:r>
              <a:rPr lang="cs-CZ" sz="2800" dirty="0"/>
              <a:t>De-stigmatizovat, chránit a inovovat politické stranictví( </a:t>
            </a:r>
          </a:p>
          <a:p>
            <a:r>
              <a:rPr lang="cs-CZ" sz="2800" dirty="0"/>
              <a:t>Nepaušalizovat, rozlišovat, třídit!</a:t>
            </a:r>
          </a:p>
          <a:p>
            <a:r>
              <a:rPr lang="cs-CZ" sz="2800" dirty="0"/>
              <a:t>Posilovat smysl pro pluralitu zájmů a názorů, kritické myšlení a management konfliktu směrem k optimalizaci ideálů/principů!</a:t>
            </a:r>
          </a:p>
          <a:p>
            <a:r>
              <a:rPr lang="cs-CZ" sz="2800" dirty="0"/>
              <a:t>Zavést plošný systém politické vzdělávání ve prospěch liberálních a demokratických hodnot!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2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 noChangeArrowheads="1"/>
          </p:cNvSpPr>
          <p:nvPr>
            <p:ph type="title"/>
          </p:nvPr>
        </p:nvSpPr>
        <p:spPr>
          <a:xfrm>
            <a:off x="1777023" y="566251"/>
            <a:ext cx="8447088" cy="390525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Jaký je vztah ideálů a reality?</a:t>
            </a:r>
            <a:br>
              <a:rPr lang="cs-CZ" altLang="cs-CZ" sz="4000" dirty="0"/>
            </a:br>
            <a:r>
              <a:rPr lang="cs-CZ" altLang="cs-CZ" sz="4000" dirty="0"/>
              <a:t>Utopický realismus!</a:t>
            </a:r>
          </a:p>
        </p:txBody>
      </p:sp>
      <p:sp>
        <p:nvSpPr>
          <p:cNvPr id="2355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78933" y="2504016"/>
            <a:ext cx="8447088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i="1" dirty="0"/>
              <a:t>„Kdokoliv chce realizovat utopické plány, musí nejdříve vyčistit plátno, na němž je namalován skutečný svět“</a:t>
            </a:r>
            <a:r>
              <a:rPr lang="cs-CZ" altLang="cs-CZ" dirty="0"/>
              <a:t> (</a:t>
            </a:r>
            <a:r>
              <a:rPr lang="cs-CZ" altLang="cs-CZ" dirty="0" err="1"/>
              <a:t>Dahrendorf</a:t>
            </a:r>
            <a:r>
              <a:rPr lang="cs-CZ" altLang="cs-CZ" dirty="0"/>
              <a:t>).</a:t>
            </a:r>
          </a:p>
          <a:p>
            <a:pPr eaLnBrk="1" hangingPunct="1"/>
            <a:r>
              <a:rPr lang="cs-CZ" altLang="cs-CZ" i="1" dirty="0"/>
              <a:t>„Nebylo by dosaženo možného, kdyby se stále neusilovalo o nemožné</a:t>
            </a:r>
            <a:r>
              <a:rPr lang="cs-CZ" altLang="cs-CZ" dirty="0"/>
              <a:t>“ (Weber)</a:t>
            </a:r>
          </a:p>
          <a:p>
            <a:pPr eaLnBrk="1" hangingPunct="1"/>
            <a:r>
              <a:rPr lang="cs-CZ" altLang="cs-CZ" dirty="0"/>
              <a:t>„</a:t>
            </a:r>
            <a:r>
              <a:rPr lang="cs-CZ" altLang="cs-CZ" i="1" dirty="0"/>
              <a:t>Nejen my můžeme zradit své ideály, ale i ideály mohou zradit nás“ (</a:t>
            </a:r>
            <a:r>
              <a:rPr lang="cs-CZ" altLang="cs-CZ" i="1" dirty="0" err="1"/>
              <a:t>Sartori</a:t>
            </a:r>
            <a:r>
              <a:rPr lang="cs-CZ" altLang="cs-CZ" i="1" dirty="0"/>
              <a:t>) </a:t>
            </a:r>
          </a:p>
          <a:p>
            <a:pPr eaLnBrk="1" hangingPunct="1"/>
            <a:r>
              <a:rPr lang="cs-CZ" altLang="cs-CZ" i="1" dirty="0"/>
              <a:t>„Je třeba nechat zemřít své ideály ještě dříve, než pro ně začnou umírat neviní lidé“ (</a:t>
            </a:r>
            <a:r>
              <a:rPr lang="cs-CZ" altLang="cs-CZ" i="1" dirty="0" err="1"/>
              <a:t>Popper</a:t>
            </a:r>
            <a:r>
              <a:rPr lang="cs-CZ" altLang="cs-CZ" i="1" dirty="0"/>
              <a:t>)</a:t>
            </a:r>
          </a:p>
          <a:p>
            <a:pPr eaLnBrk="1" hangingPunct="1"/>
            <a:r>
              <a:rPr lang="cs-CZ" altLang="cs-CZ" i="1" dirty="0"/>
              <a:t>Pravidlo zpětné vazby, zprostředkující </a:t>
            </a:r>
            <a:r>
              <a:rPr lang="cs-CZ" altLang="cs-CZ" i="1" dirty="0" err="1"/>
              <a:t>strutkury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69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Benjamin </a:t>
            </a:r>
            <a:r>
              <a:rPr lang="cs-CZ" dirty="0" err="1"/>
              <a:t>Constant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699" y="1867363"/>
            <a:ext cx="4756638" cy="4525963"/>
          </a:xfrm>
        </p:spPr>
        <p:txBody>
          <a:bodyPr/>
          <a:lstStyle/>
          <a:p>
            <a:r>
              <a:rPr lang="cs-CZ" dirty="0"/>
              <a:t>*</a:t>
            </a:r>
            <a:r>
              <a:rPr lang="cs-CZ" sz="2800" dirty="0"/>
              <a:t>1767 – †1830</a:t>
            </a:r>
          </a:p>
          <a:p>
            <a:r>
              <a:rPr lang="cs-CZ" sz="2800" dirty="0"/>
              <a:t>Reakce na revoluční teror </a:t>
            </a:r>
          </a:p>
          <a:p>
            <a:r>
              <a:rPr lang="cs-CZ" sz="2800" dirty="0"/>
              <a:t>Ideální: maximalizace versus  optimalizace  </a:t>
            </a:r>
          </a:p>
          <a:p>
            <a:r>
              <a:rPr lang="cs-CZ" sz="2800" dirty="0"/>
              <a:t>Nezamýšlené důsledky </a:t>
            </a:r>
          </a:p>
          <a:p>
            <a:r>
              <a:rPr lang="cs-CZ" sz="2800" dirty="0"/>
              <a:t>Zprostředkující struktury</a:t>
            </a:r>
          </a:p>
          <a:p>
            <a:r>
              <a:rPr lang="cs-CZ" sz="2800" dirty="0"/>
              <a:t>Kultura zpětné vazby</a:t>
            </a:r>
          </a:p>
          <a:p>
            <a:endParaRPr lang="cs-CZ" dirty="0"/>
          </a:p>
        </p:txBody>
      </p:sp>
      <p:pic>
        <p:nvPicPr>
          <p:cNvPr id="4" name="Zástupný symbol pro obsah 6" descr="Cons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5371" y="1484784"/>
            <a:ext cx="3672408" cy="51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36608F-D333-4D38-86BD-0DBF7A99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Slabiny demokracie v česku</a:t>
            </a:r>
            <a:br>
              <a:rPr lang="cs-CZ" sz="4000" dirty="0"/>
            </a:br>
            <a:r>
              <a:rPr lang="cs-CZ" sz="2700" i="1" dirty="0"/>
              <a:t>Nízká institucionální tvořivost</a:t>
            </a:r>
            <a:br>
              <a:rPr lang="cs-CZ" sz="2700" i="1" dirty="0"/>
            </a:br>
            <a:r>
              <a:rPr lang="cs-CZ" sz="2700" i="1" dirty="0"/>
              <a:t/>
            </a:r>
            <a:br>
              <a:rPr lang="cs-CZ" sz="2700" i="1" dirty="0"/>
            </a:br>
            <a:endParaRPr lang="cs-CZ" sz="27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068B9F-9D21-40D8-835C-402C7C23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706100" cy="483764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Nezájem o politiku (de-politizace)</a:t>
            </a:r>
          </a:p>
          <a:p>
            <a:pPr lvl="1"/>
            <a:r>
              <a:rPr lang="cs-CZ" sz="2100" dirty="0"/>
              <a:t>Omezený </a:t>
            </a:r>
            <a:r>
              <a:rPr lang="cs-CZ" sz="2100" dirty="0" err="1"/>
              <a:t>rekrutační</a:t>
            </a:r>
            <a:r>
              <a:rPr lang="cs-CZ" sz="2100" dirty="0"/>
              <a:t> rezervoár politických elit</a:t>
            </a:r>
          </a:p>
          <a:p>
            <a:pPr lvl="1"/>
            <a:r>
              <a:rPr lang="cs-CZ" sz="2100" dirty="0"/>
              <a:t>Slabá veřejná kontrola politických institucí</a:t>
            </a:r>
          </a:p>
          <a:p>
            <a:pPr lvl="1"/>
            <a:r>
              <a:rPr lang="cs-CZ" sz="2100" dirty="0"/>
              <a:t>Nedostatek (absence) zpětných vazeb</a:t>
            </a:r>
          </a:p>
          <a:p>
            <a:r>
              <a:rPr lang="cs-CZ" b="1" dirty="0"/>
              <a:t>Stigmatizace politiky (politici x tzv. obyčejní lidé) </a:t>
            </a:r>
          </a:p>
          <a:p>
            <a:pPr lvl="1"/>
            <a:r>
              <a:rPr lang="cs-CZ" dirty="0"/>
              <a:t>Česko je země s negativním vůdcovským klimatem 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Nízká důvěra v politické strany a parlament</a:t>
            </a:r>
          </a:p>
          <a:p>
            <a:pPr lvl="1"/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Dominance negativních zpětných vazeb</a:t>
            </a:r>
          </a:p>
          <a:p>
            <a:pPr lvl="2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Obranný efekt uzavírání se, vyhoření, zcyničtění</a:t>
            </a:r>
          </a:p>
          <a:p>
            <a:pPr lvl="2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Začarovaný kruh stigmatizace, negativní selekce</a:t>
            </a:r>
          </a:p>
          <a:p>
            <a:r>
              <a:rPr lang="cs-CZ" b="1" dirty="0"/>
              <a:t>Despekt k diskusi a nerealistická očekávání</a:t>
            </a:r>
          </a:p>
          <a:p>
            <a:pPr lvl="1"/>
            <a:r>
              <a:rPr lang="cs-CZ" sz="2100" dirty="0"/>
              <a:t>Frustrace, deziluze na straně veřejnosti</a:t>
            </a:r>
          </a:p>
          <a:p>
            <a:pPr lvl="1"/>
            <a:r>
              <a:rPr lang="cs-CZ" sz="2100" dirty="0"/>
              <a:t>Omezená reflexivita, efektivita institucí</a:t>
            </a:r>
          </a:p>
          <a:p>
            <a:pPr lvl="1"/>
            <a:r>
              <a:rPr lang="cs-CZ" sz="2100" dirty="0"/>
              <a:t>Manipulativní, demonstrativní publicita, krize legitimity/důvěry (př. pandemie, povodně)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32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vnímání korupce (TI)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9</a:t>
            </a:fld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56887"/>
              </p:ext>
            </p:extLst>
          </p:nvPr>
        </p:nvGraphicFramePr>
        <p:xfrm>
          <a:off x="647700" y="1825625"/>
          <a:ext cx="107061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3030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412</Words>
  <Application>Microsoft Office PowerPoint</Application>
  <PresentationFormat>Vlastní</PresentationFormat>
  <Paragraphs>69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Office</vt:lpstr>
      <vt:lpstr>Dobré vládnutí  v teorii a praxi  www.karelmuller.eu  22. 2. 2025</vt:lpstr>
      <vt:lpstr>Zdroje/atestace</vt:lpstr>
      <vt:lpstr>Steven Levitsky Daniel Ziblatt 2018 </vt:lpstr>
      <vt:lpstr>Indikátory odklonu od demokracie</vt:lpstr>
      <vt:lpstr>Posilovat odolnost naší společnosti i jejích (LIBDEM) institucí! </vt:lpstr>
      <vt:lpstr>Jaký je vztah ideálů a reality? Utopický realismus!</vt:lpstr>
      <vt:lpstr>Benjamin Constant </vt:lpstr>
      <vt:lpstr>Slabiny demokracie v česku Nízká institucionální tvořivost  </vt:lpstr>
      <vt:lpstr>Index vnímání korupce (TI)</vt:lpstr>
      <vt:lpstr>Prezentace aplikace PowerPoint</vt:lpstr>
      <vt:lpstr>Prezentace aplikace PowerPoint</vt:lpstr>
      <vt:lpstr>Prezentace aplikace PowerPoint</vt:lpstr>
      <vt:lpstr>Rozděleni svobodou, 2019 český Rozhlas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31</cp:revision>
  <dcterms:created xsi:type="dcterms:W3CDTF">2025-01-18T09:44:04Z</dcterms:created>
  <dcterms:modified xsi:type="dcterms:W3CDTF">2025-03-03T11:37:08Z</dcterms:modified>
</cp:coreProperties>
</file>