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1"/>
  </p:notesMasterIdLst>
  <p:handoutMasterIdLst>
    <p:handoutMasterId r:id="rId42"/>
  </p:handoutMasterIdLst>
  <p:sldIdLst>
    <p:sldId id="805" r:id="rId4"/>
    <p:sldId id="478" r:id="rId5"/>
    <p:sldId id="269" r:id="rId6"/>
    <p:sldId id="481" r:id="rId7"/>
    <p:sldId id="486" r:id="rId8"/>
    <p:sldId id="487" r:id="rId9"/>
    <p:sldId id="488" r:id="rId10"/>
    <p:sldId id="489" r:id="rId11"/>
    <p:sldId id="482" r:id="rId12"/>
    <p:sldId id="492" r:id="rId13"/>
    <p:sldId id="320" r:id="rId14"/>
    <p:sldId id="500" r:id="rId15"/>
    <p:sldId id="490" r:id="rId16"/>
    <p:sldId id="491" r:id="rId17"/>
    <p:sldId id="302" r:id="rId18"/>
    <p:sldId id="305" r:id="rId19"/>
    <p:sldId id="493" r:id="rId20"/>
    <p:sldId id="494" r:id="rId21"/>
    <p:sldId id="497" r:id="rId22"/>
    <p:sldId id="496" r:id="rId23"/>
    <p:sldId id="495" r:id="rId24"/>
    <p:sldId id="807" r:id="rId25"/>
    <p:sldId id="498" r:id="rId26"/>
    <p:sldId id="364" r:id="rId27"/>
    <p:sldId id="365" r:id="rId28"/>
    <p:sldId id="366" r:id="rId29"/>
    <p:sldId id="367" r:id="rId30"/>
    <p:sldId id="808" r:id="rId31"/>
    <p:sldId id="389" r:id="rId32"/>
    <p:sldId id="812" r:id="rId33"/>
    <p:sldId id="811" r:id="rId34"/>
    <p:sldId id="810" r:id="rId35"/>
    <p:sldId id="809" r:id="rId36"/>
    <p:sldId id="265" r:id="rId37"/>
    <p:sldId id="813" r:id="rId38"/>
    <p:sldId id="261" r:id="rId39"/>
    <p:sldId id="262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5928"/>
  </p:normalViewPr>
  <p:slideViewPr>
    <p:cSldViewPr snapToGrid="0">
      <p:cViewPr varScale="1">
        <p:scale>
          <a:sx n="113" d="100"/>
          <a:sy n="113" d="100"/>
        </p:scale>
        <p:origin x="60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25.04.2025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25.04.2025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3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63" y="1476131"/>
            <a:ext cx="10199629" cy="4359776"/>
          </a:xfrm>
        </p:spPr>
        <p:txBody>
          <a:bodyPr/>
          <a:lstStyle/>
          <a:p>
            <a:r>
              <a:rPr lang="cs-CZ" dirty="0"/>
              <a:t>Občanská společnost a její transformace</a:t>
            </a:r>
            <a:br>
              <a:rPr lang="cs-CZ" dirty="0"/>
            </a:br>
            <a:br>
              <a:rPr lang="cs-CZ" dirty="0"/>
            </a:br>
            <a:r>
              <a:rPr lang="cs-CZ" dirty="0">
                <a:hlinkClick r:id="rId2"/>
              </a:rPr>
              <a:t>www.karelmuller.eu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26. 4. 2025</a:t>
            </a:r>
          </a:p>
        </p:txBody>
      </p:sp>
    </p:spTree>
    <p:extLst>
      <p:ext uri="{BB962C8B-B14F-4D97-AF65-F5344CB8AC3E}">
        <p14:creationId xmlns:p14="http://schemas.microsoft.com/office/powerpoint/2010/main" val="395915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E3582-EE7C-4905-A926-52FCFD13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32458"/>
            <a:ext cx="9144000" cy="923926"/>
          </a:xfrm>
        </p:spPr>
        <p:txBody>
          <a:bodyPr>
            <a:normAutofit/>
          </a:bodyPr>
          <a:lstStyle/>
          <a:p>
            <a:r>
              <a:rPr lang="cs-CZ" dirty="0"/>
              <a:t>1. Republika – jazykové poměry</a:t>
            </a:r>
          </a:p>
        </p:txBody>
      </p:sp>
      <p:pic>
        <p:nvPicPr>
          <p:cNvPr id="4" name="Picture 2" descr="C:\Karel\mapy\Langauges\RČs._Poměry_národnostní.jpg">
            <a:extLst>
              <a:ext uri="{FF2B5EF4-FFF2-40B4-BE49-F238E27FC236}">
                <a16:creationId xmlns:a16="http://schemas.microsoft.com/office/drawing/2014/main" id="{073002DA-4E5D-4B35-A21A-89B6DA15E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3" y="1930902"/>
            <a:ext cx="9144000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8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2" y="75142"/>
            <a:ext cx="10148047" cy="6413884"/>
          </a:xfrm>
        </p:spPr>
      </p:pic>
    </p:spTree>
    <p:extLst>
      <p:ext uri="{BB962C8B-B14F-4D97-AF65-F5344CB8AC3E}">
        <p14:creationId xmlns:p14="http://schemas.microsoft.com/office/powerpoint/2010/main" val="28978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F065A-6481-41B8-A846-D6977F6B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171988D-8EE4-4AA0-B384-50497AB86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6" t="22911" r="63258" b="10654"/>
          <a:stretch/>
        </p:blipFill>
        <p:spPr>
          <a:xfrm>
            <a:off x="364066" y="176740"/>
            <a:ext cx="10100734" cy="6464388"/>
          </a:xfrm>
        </p:spPr>
      </p:pic>
    </p:spTree>
    <p:extLst>
      <p:ext uri="{BB962C8B-B14F-4D97-AF65-F5344CB8AC3E}">
        <p14:creationId xmlns:p14="http://schemas.microsoft.com/office/powerpoint/2010/main" val="40319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D3FC6-8538-4A23-8066-A0DF7037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4674"/>
            <a:ext cx="9144000" cy="577470"/>
          </a:xfrm>
        </p:spPr>
        <p:txBody>
          <a:bodyPr>
            <a:normAutofit fontScale="90000"/>
          </a:bodyPr>
          <a:lstStyle/>
          <a:p>
            <a:r>
              <a:rPr lang="cs-CZ" dirty="0"/>
              <a:t>Mnohonárodnostní</a:t>
            </a:r>
            <a:br>
              <a:rPr lang="cs-CZ" dirty="0"/>
            </a:br>
            <a:r>
              <a:rPr lang="cs-CZ" dirty="0"/>
              <a:t>versus národní stát (?)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DCD25F-7233-4269-8423-3C369130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896" y="2124869"/>
            <a:ext cx="5404104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Emanuel Rádl </a:t>
            </a:r>
            <a:br>
              <a:rPr lang="cs-CZ" dirty="0"/>
            </a:br>
            <a:r>
              <a:rPr lang="cs-CZ" dirty="0"/>
              <a:t>Válka Čechů s Němci, 1928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altLang="cs-CZ" dirty="0"/>
              <a:t>„Politika státu po válce z velké části válkou státu proti německému domácímu obyvatelstvu, boj proti nim je pokládán za zásluhu o stát“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235043-1709-465F-B119-9937C2E9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10" y="2124868"/>
            <a:ext cx="3093590" cy="3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B811-8843-450D-82A3-B4CB275C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4" y="314201"/>
            <a:ext cx="9497568" cy="1143000"/>
          </a:xfrm>
        </p:spPr>
        <p:txBody>
          <a:bodyPr/>
          <a:lstStyle/>
          <a:p>
            <a:pPr algn="l"/>
            <a:r>
              <a:rPr lang="cs-CZ" dirty="0"/>
              <a:t>1.republika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E5734F5-F012-40C8-A868-C59BD4F58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814" y="1007534"/>
            <a:ext cx="4335507" cy="5713148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Post-</a:t>
            </a:r>
            <a:r>
              <a:rPr lang="cs-CZ" b="1" u="sng" dirty="0" err="1">
                <a:solidFill>
                  <a:srgbClr val="0070C0"/>
                </a:solidFill>
              </a:rPr>
              <a:t>war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b="1" u="sng" dirty="0" err="1">
                <a:solidFill>
                  <a:srgbClr val="0070C0"/>
                </a:solidFill>
              </a:rPr>
              <a:t>state</a:t>
            </a:r>
            <a:endParaRPr lang="cs-CZ" b="1" u="sng" dirty="0">
              <a:solidFill>
                <a:srgbClr val="0070C0"/>
              </a:solidFill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Obava o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Práva národů na sebeurčení/Menšiny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KSČ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Mezinárodní situace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Ekonomické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ústup nacionalismu, ale…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Politické struktury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</a:t>
            </a:r>
            <a:r>
              <a:rPr lang="cs-CZ" b="1" dirty="0" err="1">
                <a:solidFill>
                  <a:srgbClr val="0070C0"/>
                </a:solidFill>
              </a:rPr>
              <a:t>Partitokracie</a:t>
            </a:r>
            <a:r>
              <a:rPr lang="cs-CZ" b="1" dirty="0">
                <a:solidFill>
                  <a:srgbClr val="0070C0"/>
                </a:solidFill>
              </a:rPr>
              <a:t>, stát stran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Není opozice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u="sng" dirty="0">
                <a:solidFill>
                  <a:srgbClr val="0070C0"/>
                </a:solidFill>
              </a:rPr>
              <a:t>Zájmové struktury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Vazba na stát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rgbClr val="0070C0"/>
                </a:solidFill>
              </a:rPr>
              <a:t>	Obranné jednoty (hospodářství, vzdělání, tělocvik a rekreace)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AF3606E-4E5E-4C31-94D4-2A0678ADD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CEE 1918-23_">
            <a:extLst>
              <a:ext uri="{FF2B5EF4-FFF2-40B4-BE49-F238E27FC236}">
                <a16:creationId xmlns:a16="http://schemas.microsoft.com/office/drawing/2014/main" id="{078C92E2-6BBB-49E5-959F-91DC546AA8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51622"/>
            <a:ext cx="4572000" cy="6706379"/>
          </a:xfrm>
          <a:noFill/>
        </p:spPr>
      </p:pic>
    </p:spTree>
    <p:extLst>
      <p:ext uri="{BB962C8B-B14F-4D97-AF65-F5344CB8AC3E}">
        <p14:creationId xmlns:p14="http://schemas.microsoft.com/office/powerpoint/2010/main" val="1926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DC16F-4729-40CA-B19A-76BB602D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21C2594-8F09-4AB9-A912-E426C89E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48808"/>
            <a:ext cx="6956737" cy="318019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80CE6F-CF4C-4FF6-8A55-057D9F94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21" y="3513668"/>
            <a:ext cx="6430993" cy="29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7778B-DA12-4B2A-82EF-68AF07C9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Župní zřízení v : neuskutečněné 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47097B8-BCD6-4339-8B47-A5CB47213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121" t="13706" r="6610" b="8843"/>
          <a:stretch/>
        </p:blipFill>
        <p:spPr>
          <a:xfrm>
            <a:off x="1295939" y="1585411"/>
            <a:ext cx="7433195" cy="51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34D70-BD85-44C9-A7C3-CE3887D1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2" y="302683"/>
            <a:ext cx="10706099" cy="867861"/>
          </a:xfrm>
        </p:spPr>
        <p:txBody>
          <a:bodyPr>
            <a:normAutofit/>
          </a:bodyPr>
          <a:lstStyle/>
          <a:p>
            <a:r>
              <a:rPr lang="cs-CZ" dirty="0"/>
              <a:t>Rozpad R-U 1918 a jepičí státečky</a:t>
            </a:r>
          </a:p>
        </p:txBody>
      </p:sp>
      <p:pic>
        <p:nvPicPr>
          <p:cNvPr id="4" name="Picture 4" descr="C:\Karel\mapy\historické mapy Evropy\800px-Der_Aufbau_der_Republik_Deutschösterreich.png">
            <a:extLst>
              <a:ext uri="{FF2B5EF4-FFF2-40B4-BE49-F238E27FC236}">
                <a16:creationId xmlns:a16="http://schemas.microsoft.com/office/drawing/2014/main" id="{C85297FB-3CA5-4287-9741-A944E30AE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6256"/>
            <a:ext cx="9779000" cy="51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7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EFC07-941E-4B7A-A7D2-F1E60A04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6346"/>
            <a:ext cx="9144000" cy="923926"/>
          </a:xfrm>
        </p:spPr>
        <p:txBody>
          <a:bodyPr>
            <a:normAutofit/>
          </a:bodyPr>
          <a:lstStyle/>
          <a:p>
            <a:r>
              <a:rPr lang="cs-CZ" dirty="0"/>
              <a:t>Habsburský stát</a:t>
            </a:r>
          </a:p>
        </p:txBody>
      </p:sp>
      <p:pic>
        <p:nvPicPr>
          <p:cNvPr id="4" name="Picture 2" descr="C:\Karel\mapy\historické mapy Evropy\R-U hlavní města.png">
            <a:extLst>
              <a:ext uri="{FF2B5EF4-FFF2-40B4-BE49-F238E27FC236}">
                <a16:creationId xmlns:a16="http://schemas.microsoft.com/office/drawing/2014/main" id="{9079EA2D-B80B-487B-BC25-D34E293607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4" y="868905"/>
            <a:ext cx="8149195" cy="630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9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55B9E-4FFD-428B-BE8E-3924037B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3778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/>
              <a:t>Slabá buržoazie/měšťanstvo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84D136-A51B-4FC5-B156-09C488658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760" y="1792225"/>
            <a:ext cx="8229600" cy="4873435"/>
          </a:xfrm>
        </p:spPr>
        <p:txBody>
          <a:bodyPr>
            <a:normAutofit/>
          </a:bodyPr>
          <a:lstStyle/>
          <a:p>
            <a:r>
              <a:rPr lang="cs-CZ" altLang="cs-CZ" dirty="0"/>
              <a:t>úpadek drobné šlechty v 17. století</a:t>
            </a:r>
          </a:p>
          <a:p>
            <a:r>
              <a:rPr lang="cs-CZ" altLang="cs-CZ" dirty="0"/>
              <a:t>konzervativní politika Rakouska v 1. pol. 19 století (Metternich)</a:t>
            </a:r>
            <a:br>
              <a:rPr lang="cs-CZ" altLang="cs-CZ" dirty="0"/>
            </a:br>
            <a:r>
              <a:rPr lang="cs-CZ" altLang="cs-CZ" dirty="0"/>
              <a:t>+ opožděná modernizace - význam Atlantiku</a:t>
            </a:r>
          </a:p>
          <a:p>
            <a:r>
              <a:rPr lang="cs-CZ" altLang="cs-CZ" dirty="0"/>
              <a:t>liberalizace shora (bachovský absolutismus) - vše pro lid, ale nic skrze lid</a:t>
            </a:r>
          </a:p>
          <a:p>
            <a:r>
              <a:rPr lang="cs-CZ" altLang="cs-CZ" dirty="0"/>
              <a:t>liberální reformy Bachova absolutismu (živnostenský řád, komory, systém státní správy)</a:t>
            </a:r>
          </a:p>
          <a:p>
            <a:r>
              <a:rPr lang="cs-CZ" altLang="cs-CZ" dirty="0"/>
              <a:t>sebevědomá byrokracie = byrokracie jako nositelka společenských změn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Formování (Občanské, národní) společnosti (etapizace)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Současnost – sametová revoluce (36)</a:t>
            </a:r>
          </a:p>
          <a:p>
            <a:r>
              <a:rPr lang="cs-CZ" sz="3200" dirty="0"/>
              <a:t>1989 – 1968 normalizace (21)</a:t>
            </a:r>
          </a:p>
          <a:p>
            <a:r>
              <a:rPr lang="cs-CZ" sz="3200" dirty="0"/>
              <a:t>1948 – 1968 kult osobnosti a uvolnění (20)</a:t>
            </a:r>
          </a:p>
          <a:p>
            <a:r>
              <a:rPr lang="cs-CZ" sz="3200" dirty="0"/>
              <a:t>1948 – 1938 válka a její důsledky (10)</a:t>
            </a:r>
          </a:p>
          <a:p>
            <a:r>
              <a:rPr lang="cs-CZ" sz="3200" dirty="0"/>
              <a:t>1938 – 1918 slavná 1. republika (20)</a:t>
            </a:r>
          </a:p>
          <a:p>
            <a:r>
              <a:rPr lang="cs-CZ" sz="3200" dirty="0"/>
              <a:t>1861 – 1918 habsburský stát (57)</a:t>
            </a:r>
          </a:p>
          <a:p>
            <a:r>
              <a:rPr lang="cs-CZ" sz="3200" dirty="0"/>
              <a:t>1850 – 1860 Bachův absolutismus (12)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3260C-9C4B-47FC-B938-8F2CF533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Nedostatečný vztah ke státu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48AF27-1E50-46FC-8249-0973CE254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846108"/>
          </a:xfrm>
        </p:spPr>
        <p:txBody>
          <a:bodyPr>
            <a:normAutofit/>
          </a:bodyPr>
          <a:lstStyle/>
          <a:p>
            <a:r>
              <a:rPr lang="cs-CZ" altLang="cs-CZ" sz="2800" dirty="0" err="1"/>
              <a:t>stateless</a:t>
            </a:r>
            <a:r>
              <a:rPr lang="cs-CZ" altLang="cs-CZ" sz="2800" dirty="0"/>
              <a:t> society</a:t>
            </a:r>
          </a:p>
          <a:p>
            <a:r>
              <a:rPr lang="cs-CZ" altLang="cs-CZ" sz="2800" dirty="0"/>
              <a:t>nedostatečná identifikace se státem ==► nedostatek státotvorného cítění (x vztah k monarchovi)</a:t>
            </a:r>
          </a:p>
          <a:p>
            <a:r>
              <a:rPr lang="cs-CZ" altLang="cs-CZ" sz="2800" dirty="0"/>
              <a:t>politika neodpovědnosti vůči státu (pasivní rezistence) ==►negativní demokratismus (TGM)</a:t>
            </a:r>
          </a:p>
          <a:p>
            <a:r>
              <a:rPr lang="cs-CZ" altLang="cs-CZ" sz="2800" dirty="0"/>
              <a:t>kulturní pojetí národa ==►národnostní diverzifikace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69742-2EC0-44BA-BA27-1FED40ED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754"/>
            <a:ext cx="9144000" cy="923926"/>
          </a:xfrm>
        </p:spPr>
        <p:txBody>
          <a:bodyPr>
            <a:normAutofit/>
          </a:bodyPr>
          <a:lstStyle/>
          <a:p>
            <a:r>
              <a:rPr lang="cs-CZ" sz="3600" dirty="0"/>
              <a:t>Rakousko-uherské vyrovnání  1867</a:t>
            </a:r>
          </a:p>
        </p:txBody>
      </p:sp>
      <p:pic>
        <p:nvPicPr>
          <p:cNvPr id="4" name="Zástupný symbol pro obsah 4" descr="rakousko-uhersko-_mapa_1867.jpg">
            <a:extLst>
              <a:ext uri="{FF2B5EF4-FFF2-40B4-BE49-F238E27FC236}">
                <a16:creationId xmlns:a16="http://schemas.microsoft.com/office/drawing/2014/main" id="{7EAF909F-4B09-49FC-B287-1436C3DEC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93085"/>
            <a:ext cx="9144000" cy="5493161"/>
          </a:xfrm>
        </p:spPr>
      </p:pic>
    </p:spTree>
    <p:extLst>
      <p:ext uri="{BB962C8B-B14F-4D97-AF65-F5344CB8AC3E}">
        <p14:creationId xmlns:p14="http://schemas.microsoft.com/office/powerpoint/2010/main" val="3536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BB23EB-B347-467C-B6FD-816B739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4" name="Picture 2" descr="https://upload.wikimedia.org/wikipedia/commons/thumb/4/47/Austria_Hungary_ethnic.svg/1280px-Austria_Hungary_ethnic.svg.png">
            <a:extLst>
              <a:ext uri="{FF2B5EF4-FFF2-40B4-BE49-F238E27FC236}">
                <a16:creationId xmlns:a16="http://schemas.microsoft.com/office/drawing/2014/main" id="{EDF7FE0A-CF8B-4E40-A21C-3A696982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8866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30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9D736-09FD-4492-8DD2-A2E672104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33" y="717550"/>
            <a:ext cx="10955865" cy="867861"/>
          </a:xfrm>
        </p:spPr>
        <p:txBody>
          <a:bodyPr>
            <a:normAutofit/>
          </a:bodyPr>
          <a:lstStyle/>
          <a:p>
            <a:r>
              <a:rPr lang="cs-CZ" altLang="cs-CZ" sz="4000" b="1" dirty="0"/>
              <a:t>Organické (kulturní) pojetí národa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BE1904-CB68-4873-A075-9AFEBB52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33" y="1585411"/>
            <a:ext cx="8229600" cy="50210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3 stereotypy národní existence (psychóza strachu – obava o národní existenci)</a:t>
            </a:r>
            <a:br>
              <a:rPr lang="cs-CZ" altLang="cs-CZ" sz="2400" dirty="0"/>
            </a:br>
            <a:r>
              <a:rPr lang="cs-CZ" altLang="cs-CZ" sz="2400" dirty="0"/>
              <a:t>	pocit ohrožení </a:t>
            </a:r>
            <a:br>
              <a:rPr lang="cs-CZ" altLang="cs-CZ" sz="2400" dirty="0"/>
            </a:br>
            <a:r>
              <a:rPr lang="cs-CZ" altLang="cs-CZ" sz="2400" dirty="0"/>
              <a:t>	defensivní stereotyp </a:t>
            </a:r>
            <a:br>
              <a:rPr lang="cs-CZ" altLang="cs-CZ" sz="2400" dirty="0"/>
            </a:br>
            <a:r>
              <a:rPr lang="cs-CZ" altLang="cs-CZ" sz="2400" dirty="0"/>
              <a:t>	důraz na jednotu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nedostatek smyslu pro zájmový a názorový pluralismus</a:t>
            </a:r>
            <a:br>
              <a:rPr lang="cs-CZ" altLang="cs-CZ" sz="2400" dirty="0"/>
            </a:br>
            <a:r>
              <a:rPr lang="cs-CZ" altLang="cs-CZ" sz="2400" dirty="0"/>
              <a:t>	nedostatek vnitřní opozice</a:t>
            </a:r>
            <a:br>
              <a:rPr lang="cs-CZ" altLang="cs-CZ" sz="2400" dirty="0"/>
            </a:br>
            <a:r>
              <a:rPr lang="cs-CZ" altLang="cs-CZ" sz="2400" dirty="0"/>
              <a:t>	spolkový život národnostně rozdělený	</a:t>
            </a:r>
            <a:br>
              <a:rPr lang="cs-CZ" altLang="cs-CZ" sz="2400" dirty="0"/>
            </a:br>
            <a:r>
              <a:rPr lang="cs-CZ" altLang="cs-CZ" sz="2400" dirty="0"/>
              <a:t>	hospodářský nacionalismu (svůj k svému)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politika jako národní (kulturní) emancipace, deficitní pojetí politiky (x liberální pojetí)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33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4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1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3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3429001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3429001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6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622C91-078D-4772-8ADC-23EED2D2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9E3631-F985-4D61-AE3F-66CCD4145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76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024" y="3466477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25" y="1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9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538" y="1808820"/>
            <a:ext cx="8229600" cy="489678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7542014" y="2852656"/>
            <a:ext cx="4312068" cy="32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E3CE7B-377F-4121-9913-CD15982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30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AA4FA0-1813-46F4-A6CE-AA4F6E529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11B6AF-183C-4327-90D9-1D83C805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31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2DD8C7-84B2-4981-B399-087A14C06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8" y="220896"/>
            <a:ext cx="10024535" cy="59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74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FD769E-2A21-44CB-84D5-13AB9E74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32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CD6F8C-9200-4B49-8731-AB40939CF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6" y="514858"/>
            <a:ext cx="858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09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5C26A7-C52A-4FE5-925C-A9F3D30F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Foto: Petr </a:t>
            </a:r>
            <a:r>
              <a:rPr lang="cs-CZ" dirty="0" err="1"/>
              <a:t>Syruček</a:t>
            </a:r>
            <a:r>
              <a:rPr lang="cs-CZ" dirty="0"/>
              <a:t>, 2025</a:t>
            </a:r>
          </a:p>
        </p:txBody>
      </p:sp>
      <p:pic>
        <p:nvPicPr>
          <p:cNvPr id="1026" name="Picture 2" descr="Může jít o obrázek 1 osoba">
            <a:extLst>
              <a:ext uri="{FF2B5EF4-FFF2-40B4-BE49-F238E27FC236}">
                <a16:creationId xmlns:a16="http://schemas.microsoft.com/office/drawing/2014/main" id="{AEA5E9A6-E1AA-444C-8522-6E04F6E0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08" y="0"/>
            <a:ext cx="514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26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950" y="480257"/>
            <a:ext cx="10706099" cy="8678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IMPERIAL </a:t>
            </a:r>
            <a:r>
              <a:rPr lang="en-US" sz="2400" dirty="0"/>
              <a:t>Queen Victoria</a:t>
            </a:r>
            <a:r>
              <a:rPr lang="cs-CZ" sz="2400" dirty="0"/>
              <a:t>, LONDON</a:t>
            </a:r>
            <a:endParaRPr lang="en-US" sz="2400" dirty="0"/>
          </a:p>
        </p:txBody>
      </p:sp>
      <p:pic>
        <p:nvPicPr>
          <p:cNvPr id="27651" name="Zástupný symbol pro obsah 4" descr="LONDY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8367" y="1081930"/>
            <a:ext cx="6992542" cy="4786090"/>
          </a:xfrm>
        </p:spPr>
      </p:pic>
      <p:sp>
        <p:nvSpPr>
          <p:cNvPr id="27652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7909322" y="3659982"/>
            <a:ext cx="2400300" cy="273844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8C41EE5E-F798-47A7-B7AD-705028BDA9DE}" type="slidenum">
              <a:rPr lang="cs-CZ">
                <a:solidFill>
                  <a:schemeClr val="tx2"/>
                </a:solidFill>
              </a:rPr>
              <a:pPr algn="l"/>
              <a:t>34</a:t>
            </a:fld>
            <a:endParaRPr lang="cs-CZ">
              <a:solidFill>
                <a:schemeClr val="tx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EF9F59-16B1-4F93-AAB8-CA748449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789" y="1081930"/>
            <a:ext cx="4035902" cy="51637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5CF19F-4A55-467E-9FBA-F9095550DF08}"/>
              </a:ext>
            </a:extLst>
          </p:cNvPr>
          <p:cNvSpPr txBox="1"/>
          <p:nvPr/>
        </p:nvSpPr>
        <p:spPr>
          <a:xfrm>
            <a:off x="6965762" y="381477"/>
            <a:ext cx="6201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PLACE DE LA RÉPUBLIQUE, PARIS</a:t>
            </a:r>
          </a:p>
        </p:txBody>
      </p:sp>
    </p:spTree>
    <p:extLst>
      <p:ext uri="{BB962C8B-B14F-4D97-AF65-F5344CB8AC3E}">
        <p14:creationId xmlns:p14="http://schemas.microsoft.com/office/powerpoint/2010/main" val="6118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72299B-1DA3-4892-B59C-A396E9BF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35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565C77-35F6-4E9B-935B-15A3FE10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07" y="0"/>
            <a:ext cx="4855464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CF3BFE-E483-44B8-8F5A-5A0522C3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864" y="423726"/>
            <a:ext cx="4090779" cy="511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58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0044A84-CD83-4594-8CB8-1CD9DA5AF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/>
              <a:t>Obecná teze I.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F1A25EF-B51C-4FC8-913B-5839EEFFFF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8000" y="1456267"/>
            <a:ext cx="9702800" cy="4852459"/>
          </a:xfrm>
        </p:spPr>
        <p:txBody>
          <a:bodyPr>
            <a:normAutofit fontScale="92500" lnSpcReduction="20000"/>
          </a:bodyPr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cs-CZ" altLang="cs-CZ" sz="2400" dirty="0"/>
              <a:t>Nedostatečná identifikace s rakouským státem je v komplikovaných podmínkách První republiky vystřídána jeho kolonizací českou společností prostřednictvím politických stran. Tradice „negativního demokratismu“ (TGM) - politické pasivity a odporu vůči státu - za Rakouska, byla za První republiky vystřídána tradicí politické poddanosti a závislosti na státu, který byl permanentně ohrožován menšinami a mezinárodní politickou situací. Nedůvěra vůči státu za Rakouska byla za 1. </a:t>
            </a:r>
            <a:r>
              <a:rPr lang="cs-CZ" altLang="cs-CZ" sz="2400" dirty="0" err="1"/>
              <a:t>rep</a:t>
            </a:r>
            <a:r>
              <a:rPr lang="cs-CZ" altLang="cs-CZ" sz="2400" dirty="0"/>
              <a:t>. vystřídána vášnivým a přehnaným etatismem (K. Čapek) - politická kultura podřízenosti (vůči státu), </a:t>
            </a:r>
            <a:r>
              <a:rPr lang="cs-CZ" altLang="cs-CZ" sz="2400" dirty="0" err="1"/>
              <a:t>subjective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political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culture</a:t>
            </a:r>
            <a:r>
              <a:rPr lang="cs-CZ" altLang="cs-CZ" sz="2400" dirty="0"/>
              <a:t> (G. </a:t>
            </a:r>
            <a:r>
              <a:rPr lang="cs-CZ" altLang="cs-CZ" sz="2400" dirty="0" err="1"/>
              <a:t>Almond</a:t>
            </a:r>
            <a:r>
              <a:rPr lang="cs-CZ" altLang="cs-CZ" sz="2400" dirty="0"/>
              <a:t>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  <p:transition advTm="375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E4151F7-F804-4534-BFB6-C0EF5DDA2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/>
              <a:t>Obecná teze II.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C195249-845A-443A-9ABD-500A8C80E3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altLang="cs-CZ" sz="3200" dirty="0"/>
              <a:t>Nedostatečná identifikace se státem za Rakouska se zvrátila v kolonizaci státu českou společností (prostřednictví politických stran), což se pak ukázalo jako dobrý předpoklad pro pozdější kolonizaci společnosti ze strany státu, jenž byl ovládnut KSČ!</a:t>
            </a:r>
          </a:p>
        </p:txBody>
      </p:sp>
    </p:spTree>
  </p:cSld>
  <p:clrMapOvr>
    <a:masterClrMapping/>
  </p:clrMapOvr>
  <p:transition advTm="73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C37B6-201E-497C-B040-8F14452F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Češi coby </a:t>
            </a:r>
            <a:r>
              <a:rPr lang="cs-CZ" dirty="0" err="1"/>
              <a:t>stateless</a:t>
            </a:r>
            <a:r>
              <a:rPr lang="cs-CZ" dirty="0"/>
              <a:t> society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E3ED92-46B2-4B8C-9C2B-63CFDF21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Typologie národotvorných hnutí</a:t>
            </a:r>
          </a:p>
          <a:p>
            <a:r>
              <a:rPr lang="cs-CZ" sz="2800" dirty="0"/>
              <a:t>Co je národ? </a:t>
            </a:r>
          </a:p>
          <a:p>
            <a:pPr lvl="1"/>
            <a:r>
              <a:rPr lang="cs-CZ" sz="2600" dirty="0"/>
              <a:t>Modernisté (konstruktivisté) x esencialisté (</a:t>
            </a:r>
            <a:r>
              <a:rPr lang="cs-CZ" sz="2600" dirty="0" err="1"/>
              <a:t>primordialisté</a:t>
            </a:r>
            <a:r>
              <a:rPr lang="cs-CZ" sz="2600" dirty="0"/>
              <a:t>) </a:t>
            </a:r>
          </a:p>
          <a:p>
            <a:r>
              <a:rPr lang="cs-CZ" sz="2800" dirty="0"/>
              <a:t>Miroslav Hroch (V národním zájmu, Národy nejsou dílem náhody …)</a:t>
            </a:r>
          </a:p>
          <a:p>
            <a:r>
              <a:rPr lang="cs-CZ" sz="2800" dirty="0"/>
              <a:t>Ernest Gellner (Národy a nacionalismus, Nacionalismus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88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086DB-A9D2-4BFA-BCA4-B9FFC49A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38" y="264338"/>
            <a:ext cx="9144000" cy="923926"/>
          </a:xfrm>
        </p:spPr>
        <p:txBody>
          <a:bodyPr>
            <a:normAutofit/>
          </a:bodyPr>
          <a:lstStyle/>
          <a:p>
            <a:r>
              <a:rPr lang="cs-CZ" dirty="0"/>
              <a:t>4. ZÓNA (CEE po 1989)</a:t>
            </a:r>
          </a:p>
        </p:txBody>
      </p:sp>
      <p:pic>
        <p:nvPicPr>
          <p:cNvPr id="4" name="Picture 6" descr="central europe map 2000-I">
            <a:extLst>
              <a:ext uri="{FF2B5EF4-FFF2-40B4-BE49-F238E27FC236}">
                <a16:creationId xmlns:a16="http://schemas.microsoft.com/office/drawing/2014/main" id="{8907FE15-9F5F-43BB-A946-4BF782709C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88264"/>
            <a:ext cx="7104888" cy="5669736"/>
          </a:xfrm>
          <a:noFill/>
        </p:spPr>
      </p:pic>
    </p:spTree>
    <p:extLst>
      <p:ext uri="{BB962C8B-B14F-4D97-AF65-F5344CB8AC3E}">
        <p14:creationId xmlns:p14="http://schemas.microsoft.com/office/powerpoint/2010/main" val="14940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33E93-9FDC-4265-8702-D36E9A86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395816"/>
            <a:ext cx="10706099" cy="867861"/>
          </a:xfrm>
        </p:spPr>
        <p:txBody>
          <a:bodyPr>
            <a:normAutofit/>
          </a:bodyPr>
          <a:lstStyle/>
          <a:p>
            <a:r>
              <a:rPr lang="cs-CZ" dirty="0"/>
              <a:t> 3. ZÓNA  (CE po 1918)</a:t>
            </a:r>
          </a:p>
        </p:txBody>
      </p:sp>
      <p:pic>
        <p:nvPicPr>
          <p:cNvPr id="4" name="Picture 7" descr="CEE 1918-23_">
            <a:extLst>
              <a:ext uri="{FF2B5EF4-FFF2-40B4-BE49-F238E27FC236}">
                <a16:creationId xmlns:a16="http://schemas.microsoft.com/office/drawing/2014/main" id="{B1DCC121-F604-46EB-8A21-E7C9315672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2959" y="0"/>
            <a:ext cx="467536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1448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92723-ECFC-4013-8A24-724E7804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4034"/>
            <a:ext cx="9144000" cy="923926"/>
          </a:xfrm>
        </p:spPr>
        <p:txBody>
          <a:bodyPr>
            <a:normAutofit/>
          </a:bodyPr>
          <a:lstStyle/>
          <a:p>
            <a:r>
              <a:rPr lang="cs-CZ" dirty="0"/>
              <a:t>2. ZÓNA </a:t>
            </a:r>
            <a:r>
              <a:rPr lang="cs-CZ" sz="3600" dirty="0"/>
              <a:t>(Německo, Itálie po 1871, 1861)</a:t>
            </a:r>
          </a:p>
        </p:txBody>
      </p:sp>
      <p:pic>
        <p:nvPicPr>
          <p:cNvPr id="4" name="Picture 12" descr="central europe map 1900">
            <a:extLst>
              <a:ext uri="{FF2B5EF4-FFF2-40B4-BE49-F238E27FC236}">
                <a16:creationId xmlns:a16="http://schemas.microsoft.com/office/drawing/2014/main" id="{436D0CB4-5C34-4A45-B7F7-53825DDDB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91246"/>
            <a:ext cx="7351776" cy="5866754"/>
          </a:xfrm>
          <a:noFill/>
        </p:spPr>
      </p:pic>
    </p:spTree>
    <p:extLst>
      <p:ext uri="{BB962C8B-B14F-4D97-AF65-F5344CB8AC3E}">
        <p14:creationId xmlns:p14="http://schemas.microsoft.com/office/powerpoint/2010/main" val="31658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FEE40-2CC0-405B-BA6B-B3DE541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7" y="169333"/>
            <a:ext cx="9144000" cy="923926"/>
          </a:xfrm>
        </p:spPr>
        <p:txBody>
          <a:bodyPr>
            <a:normAutofit/>
          </a:bodyPr>
          <a:lstStyle/>
          <a:p>
            <a:r>
              <a:rPr lang="cs-CZ" dirty="0"/>
              <a:t>1. ZÓNA (před VFR)</a:t>
            </a:r>
          </a:p>
        </p:txBody>
      </p:sp>
      <p:pic>
        <p:nvPicPr>
          <p:cNvPr id="4" name="Picture 5" descr="central europe map 1800">
            <a:extLst>
              <a:ext uri="{FF2B5EF4-FFF2-40B4-BE49-F238E27FC236}">
                <a16:creationId xmlns:a16="http://schemas.microsoft.com/office/drawing/2014/main" id="{C622EFE2-76A9-4DA5-BFBE-2B6F58B7EA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72336"/>
            <a:ext cx="7626096" cy="6085664"/>
          </a:xfrm>
          <a:noFill/>
        </p:spPr>
      </p:pic>
    </p:spTree>
    <p:extLst>
      <p:ext uri="{BB962C8B-B14F-4D97-AF65-F5344CB8AC3E}">
        <p14:creationId xmlns:p14="http://schemas.microsoft.com/office/powerpoint/2010/main" val="7931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5D87B-827C-430E-85EB-AD467924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32" y="345017"/>
            <a:ext cx="10706099" cy="867861"/>
          </a:xfrm>
        </p:spPr>
        <p:txBody>
          <a:bodyPr>
            <a:normAutofit/>
          </a:bodyPr>
          <a:lstStyle/>
          <a:p>
            <a:r>
              <a:rPr lang="cs-CZ" dirty="0"/>
              <a:t>Komunistické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73B8CF-90B3-4683-98A6-4C806129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380067"/>
            <a:ext cx="9779000" cy="5477933"/>
          </a:xfrm>
        </p:spPr>
        <p:txBody>
          <a:bodyPr>
            <a:normAutofit/>
          </a:bodyPr>
          <a:lstStyle/>
          <a:p>
            <a:r>
              <a:rPr lang="cs-CZ" dirty="0"/>
              <a:t>De-institucionalizace (</a:t>
            </a:r>
            <a:r>
              <a:rPr lang="cs-CZ" dirty="0" err="1"/>
              <a:t>bonding</a:t>
            </a:r>
            <a:r>
              <a:rPr lang="cs-CZ" dirty="0"/>
              <a:t> sociální kapitál, specifická důvěra, klientelismus)</a:t>
            </a:r>
          </a:p>
          <a:p>
            <a:r>
              <a:rPr lang="cs-CZ" dirty="0"/>
              <a:t>Destrukce veřejné sféry propagandou</a:t>
            </a:r>
          </a:p>
          <a:p>
            <a:r>
              <a:rPr lang="cs-CZ" dirty="0"/>
              <a:t>Útěk z veřejnosti a de-politizace společnosti</a:t>
            </a:r>
          </a:p>
          <a:p>
            <a:r>
              <a:rPr lang="cs-CZ" dirty="0"/>
              <a:t>Posilování symbolické hranice: politici v tzv. obyčejní lidé</a:t>
            </a:r>
          </a:p>
          <a:p>
            <a:r>
              <a:rPr lang="cs-CZ" dirty="0"/>
              <a:t>Blahořečení soukromí, chalupářská emigrace viz film Na Samotě u lesa</a:t>
            </a:r>
          </a:p>
          <a:p>
            <a:r>
              <a:rPr lang="cs-CZ" dirty="0"/>
              <a:t>Politická dezorientace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8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</TotalTime>
  <Words>797</Words>
  <Application>Microsoft Office PowerPoint</Application>
  <PresentationFormat>Širokoúhlá obrazovka</PresentationFormat>
  <Paragraphs>91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Aptos</vt:lpstr>
      <vt:lpstr>Arial</vt:lpstr>
      <vt:lpstr>Calibri</vt:lpstr>
      <vt:lpstr>Wingdings</vt:lpstr>
      <vt:lpstr>Motiv Office</vt:lpstr>
      <vt:lpstr>Občanská společnost a její transformace  www.karelmuller.eu  26. 4. 2025</vt:lpstr>
      <vt:lpstr>Formování (Občanské, národní) společnosti (etapizace)</vt:lpstr>
      <vt:lpstr>Aloisie Müllerová  (*1909 – †2011)</vt:lpstr>
      <vt:lpstr>Češi coby stateless society</vt:lpstr>
      <vt:lpstr>4. ZÓNA (CEE po 1989)</vt:lpstr>
      <vt:lpstr> 3. ZÓNA  (CE po 1918)</vt:lpstr>
      <vt:lpstr>2. ZÓNA (Německo, Itálie po 1871, 1861)</vt:lpstr>
      <vt:lpstr>1. ZÓNA (před VFR)</vt:lpstr>
      <vt:lpstr>Komunistické období</vt:lpstr>
      <vt:lpstr>1. Republika – jazykové poměry</vt:lpstr>
      <vt:lpstr>Prezentace aplikace PowerPoint</vt:lpstr>
      <vt:lpstr>Prezentace aplikace PowerPoint</vt:lpstr>
      <vt:lpstr>Mnohonárodnostní versus národní stát (?)</vt:lpstr>
      <vt:lpstr>1.republika </vt:lpstr>
      <vt:lpstr>Prezentace aplikace PowerPoint</vt:lpstr>
      <vt:lpstr>Župní zřízení v : neuskutečněné  </vt:lpstr>
      <vt:lpstr>Rozpad R-U 1918 a jepičí státečky</vt:lpstr>
      <vt:lpstr>Habsburský stát</vt:lpstr>
      <vt:lpstr>Slabá buržoazie/měšťanstvo</vt:lpstr>
      <vt:lpstr>Nedostatečný vztah ke státu</vt:lpstr>
      <vt:lpstr>Rakousko-uherské vyrovnání  1867</vt:lpstr>
      <vt:lpstr>Prezentace aplikace PowerPoint</vt:lpstr>
      <vt:lpstr>Organické (kulturní) pojetí národa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 Queen Victoria, LONDON</vt:lpstr>
      <vt:lpstr>Prezentace aplikace PowerPoint</vt:lpstr>
      <vt:lpstr>Obecná teze I.</vt:lpstr>
      <vt:lpstr>Obecná teze II.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71</cp:revision>
  <dcterms:created xsi:type="dcterms:W3CDTF">2025-01-18T09:44:04Z</dcterms:created>
  <dcterms:modified xsi:type="dcterms:W3CDTF">2025-04-26T12:32:26Z</dcterms:modified>
</cp:coreProperties>
</file>