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8"/>
  </p:notesMasterIdLst>
  <p:handoutMasterIdLst>
    <p:handoutMasterId r:id="rId49"/>
  </p:handoutMasterIdLst>
  <p:sldIdLst>
    <p:sldId id="805" r:id="rId4"/>
    <p:sldId id="278" r:id="rId5"/>
    <p:sldId id="519" r:id="rId6"/>
    <p:sldId id="267" r:id="rId7"/>
    <p:sldId id="390" r:id="rId8"/>
    <p:sldId id="570" r:id="rId9"/>
    <p:sldId id="571" r:id="rId10"/>
    <p:sldId id="289" r:id="rId11"/>
    <p:sldId id="277" r:id="rId12"/>
    <p:sldId id="569" r:id="rId13"/>
    <p:sldId id="314" r:id="rId14"/>
    <p:sldId id="568" r:id="rId15"/>
    <p:sldId id="562" r:id="rId16"/>
    <p:sldId id="275" r:id="rId17"/>
    <p:sldId id="563" r:id="rId18"/>
    <p:sldId id="272" r:id="rId19"/>
    <p:sldId id="292" r:id="rId20"/>
    <p:sldId id="574" r:id="rId21"/>
    <p:sldId id="797" r:id="rId22"/>
    <p:sldId id="331" r:id="rId23"/>
    <p:sldId id="273" r:id="rId24"/>
    <p:sldId id="573" r:id="rId25"/>
    <p:sldId id="575" r:id="rId26"/>
    <p:sldId id="274" r:id="rId27"/>
    <p:sldId id="578" r:id="rId28"/>
    <p:sldId id="795" r:id="rId29"/>
    <p:sldId id="798" r:id="rId30"/>
    <p:sldId id="324" r:id="rId31"/>
    <p:sldId id="325" r:id="rId32"/>
    <p:sldId id="376" r:id="rId33"/>
    <p:sldId id="326" r:id="rId34"/>
    <p:sldId id="794" r:id="rId35"/>
    <p:sldId id="782" r:id="rId36"/>
    <p:sldId id="780" r:id="rId37"/>
    <p:sldId id="781" r:id="rId38"/>
    <p:sldId id="800" r:id="rId39"/>
    <p:sldId id="784" r:id="rId40"/>
    <p:sldId id="799" r:id="rId41"/>
    <p:sldId id="801" r:id="rId42"/>
    <p:sldId id="804" r:id="rId43"/>
    <p:sldId id="802" r:id="rId44"/>
    <p:sldId id="803" r:id="rId45"/>
    <p:sldId id="576" r:id="rId46"/>
    <p:sldId id="566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928"/>
  </p:normalViewPr>
  <p:slideViewPr>
    <p:cSldViewPr snapToGrid="0">
      <p:cViewPr varScale="1">
        <p:scale>
          <a:sx n="98" d="100"/>
          <a:sy n="98" d="100"/>
        </p:scale>
        <p:origin x="18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\D&#367;v&#283;ra%20v%20parlament%20+%20vl&#225;du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\D&#367;v&#283;ra%20v%20parlament%20+%20vl&#225;du.xlsx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192258801823946E-2"/>
          <c:y val="4.259925842603008E-2"/>
          <c:w val="0.85161945754198842"/>
          <c:h val="0.90435403907844858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List1!$D$2:$AF$2</c:f>
              <c:numCache>
                <c:formatCode>General</c:formatCode>
                <c:ptCount val="29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  <c:pt idx="28">
                  <c:v>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63-46C3-A366-F412D55EFF89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List1!$D$3:$AF$3</c:f>
              <c:numCache>
                <c:formatCode>General</c:formatCode>
                <c:ptCount val="29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  <c:pt idx="28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63-46C3-A366-F412D55EFF89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List1!$D$4:$AF$4</c:f>
              <c:numCache>
                <c:formatCode>General</c:formatCode>
                <c:ptCount val="29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  <c:pt idx="28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63-46C3-A366-F412D55EFF89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List1!$D$5:$AF$5</c:f>
              <c:numCache>
                <c:formatCode>General</c:formatCode>
                <c:ptCount val="29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  <c:pt idx="28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63-46C3-A366-F412D55EFF89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List1!$D$6:$AF$6</c:f>
              <c:numCache>
                <c:formatCode>General</c:formatCode>
                <c:ptCount val="29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  <c:pt idx="28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63-46C3-A366-F412D55EFF89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List1!$D$7:$AF$7</c:f>
              <c:numCache>
                <c:formatCode>General</c:formatCode>
                <c:ptCount val="29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  <c:pt idx="28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963-46C3-A366-F412D55EFF89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List1!$D$8:$AF$8</c:f>
              <c:numCache>
                <c:formatCode>General</c:formatCode>
                <c:ptCount val="29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  <c:pt idx="28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63-46C3-A366-F412D55EFF89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List1!$D$9:$AF$9</c:f>
              <c:numCache>
                <c:formatCode>General</c:formatCode>
                <c:ptCount val="29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  <c:pt idx="28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963-46C3-A366-F412D55EFF89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List1!$D$10:$AF$10</c:f>
              <c:numCache>
                <c:formatCode>General</c:formatCode>
                <c:ptCount val="29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  <c:pt idx="28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63-46C3-A366-F412D55EFF89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List1!$D$11:$AF$11</c:f>
              <c:numCache>
                <c:formatCode>General</c:formatCode>
                <c:ptCount val="29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  <c:pt idx="28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963-46C3-A366-F412D55EFF89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List1!$D$12:$AF$12</c:f>
              <c:numCache>
                <c:formatCode>General</c:formatCode>
                <c:ptCount val="29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  <c:pt idx="28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963-46C3-A366-F412D55EFF89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List1!$D$13:$AF$13</c:f>
              <c:numCache>
                <c:formatCode>General</c:formatCode>
                <c:ptCount val="29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  <c:pt idx="28">
                  <c:v>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963-46C3-A366-F412D55EF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475968"/>
        <c:axId val="178847744"/>
      </c:lineChart>
      <c:catAx>
        <c:axId val="22347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8847744"/>
        <c:crosses val="autoZero"/>
        <c:auto val="1"/>
        <c:lblAlgn val="ctr"/>
        <c:lblOffset val="100"/>
        <c:noMultiLvlLbl val="0"/>
      </c:catAx>
      <c:valAx>
        <c:axId val="17884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475968"/>
        <c:crosses val="autoZero"/>
        <c:crossBetween val="between"/>
      </c:valAx>
    </c:plotArea>
    <c:legend>
      <c:legendPos val="r"/>
      <c:overlay val="0"/>
      <c:spPr>
        <a:ln>
          <a:solidFill>
            <a:srgbClr val="C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France</a:t>
            </a:r>
          </a:p>
        </c:rich>
      </c:tx>
      <c:layout>
        <c:manualLayout>
          <c:xMode val="edge"/>
          <c:yMode val="edge"/>
          <c:x val="0.10275699912510942"/>
          <c:y val="0.8095162365471937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0.11097802404671089"/>
          <c:w val="0.87153718285214066"/>
          <c:h val="0.83507002308385836"/>
        </c:manualLayout>
      </c:layout>
      <c:lineChart>
        <c:grouping val="standard"/>
        <c:varyColors val="0"/>
        <c:ser>
          <c:idx val="0"/>
          <c:order val="0"/>
          <c:tx>
            <c:strRef>
              <c:f>List1!$B$132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List1!$A$133:$A$154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List1!$B$133:$B$154</c:f>
              <c:numCache>
                <c:formatCode>0%</c:formatCode>
                <c:ptCount val="22"/>
                <c:pt idx="0">
                  <c:v>0.33000000000000257</c:v>
                </c:pt>
                <c:pt idx="1">
                  <c:v>0.38000000000000228</c:v>
                </c:pt>
                <c:pt idx="2">
                  <c:v>0.33000000000000257</c:v>
                </c:pt>
                <c:pt idx="3">
                  <c:v>0.28000000000000008</c:v>
                </c:pt>
                <c:pt idx="4">
                  <c:v>0.31000000000000205</c:v>
                </c:pt>
                <c:pt idx="5">
                  <c:v>0.27</c:v>
                </c:pt>
                <c:pt idx="6">
                  <c:v>0.44</c:v>
                </c:pt>
                <c:pt idx="7">
                  <c:v>0.4</c:v>
                </c:pt>
                <c:pt idx="8">
                  <c:v>0.35000000000000031</c:v>
                </c:pt>
                <c:pt idx="9">
                  <c:v>0.36000000000000032</c:v>
                </c:pt>
                <c:pt idx="10">
                  <c:v>0.33000000000000257</c:v>
                </c:pt>
                <c:pt idx="11">
                  <c:v>0.28000000000000008</c:v>
                </c:pt>
                <c:pt idx="12">
                  <c:v>0.36000000000000032</c:v>
                </c:pt>
                <c:pt idx="13">
                  <c:v>0.31000000000000205</c:v>
                </c:pt>
                <c:pt idx="14">
                  <c:v>0.26</c:v>
                </c:pt>
                <c:pt idx="15">
                  <c:v>0.42000000000000032</c:v>
                </c:pt>
                <c:pt idx="16">
                  <c:v>0.32000000000000234</c:v>
                </c:pt>
                <c:pt idx="17">
                  <c:v>0.25</c:v>
                </c:pt>
                <c:pt idx="18">
                  <c:v>0.19</c:v>
                </c:pt>
                <c:pt idx="19">
                  <c:v>0.24000000000000021</c:v>
                </c:pt>
                <c:pt idx="20">
                  <c:v>0.23</c:v>
                </c:pt>
                <c:pt idx="21">
                  <c:v>0.21000000000000021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D8-4C47-8C58-3E81029CC1EA}"/>
            </c:ext>
          </c:extLst>
        </c:ser>
        <c:ser>
          <c:idx val="1"/>
          <c:order val="1"/>
          <c:tx>
            <c:strRef>
              <c:f>List1!$C$132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List1!$A$133:$A$154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List1!$C$133:$C$154</c:f>
              <c:numCache>
                <c:formatCode>0%</c:formatCode>
                <c:ptCount val="22"/>
                <c:pt idx="0">
                  <c:v>0.30000000000000032</c:v>
                </c:pt>
                <c:pt idx="1">
                  <c:v>0.29000000000000031</c:v>
                </c:pt>
                <c:pt idx="2">
                  <c:v>0.24000000000000021</c:v>
                </c:pt>
                <c:pt idx="3">
                  <c:v>0.23</c:v>
                </c:pt>
                <c:pt idx="4">
                  <c:v>0.2</c:v>
                </c:pt>
                <c:pt idx="5">
                  <c:v>0.24000000000000021</c:v>
                </c:pt>
                <c:pt idx="6">
                  <c:v>0.36000000000000032</c:v>
                </c:pt>
                <c:pt idx="7">
                  <c:v>0.42000000000000032</c:v>
                </c:pt>
                <c:pt idx="8">
                  <c:v>0.28000000000000008</c:v>
                </c:pt>
                <c:pt idx="9">
                  <c:v>0.31000000000000205</c:v>
                </c:pt>
                <c:pt idx="10">
                  <c:v>0.29000000000000031</c:v>
                </c:pt>
                <c:pt idx="11">
                  <c:v>0.22</c:v>
                </c:pt>
                <c:pt idx="12">
                  <c:v>0.25</c:v>
                </c:pt>
                <c:pt idx="13">
                  <c:v>0.28000000000000008</c:v>
                </c:pt>
                <c:pt idx="14">
                  <c:v>0.21000000000000021</c:v>
                </c:pt>
                <c:pt idx="15">
                  <c:v>0.44</c:v>
                </c:pt>
                <c:pt idx="16">
                  <c:v>0.30000000000000032</c:v>
                </c:pt>
                <c:pt idx="17">
                  <c:v>0.24000000000000021</c:v>
                </c:pt>
                <c:pt idx="18">
                  <c:v>0.14000000000000001</c:v>
                </c:pt>
                <c:pt idx="19">
                  <c:v>0.17</c:v>
                </c:pt>
                <c:pt idx="20">
                  <c:v>0.17</c:v>
                </c:pt>
                <c:pt idx="21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D8-4C47-8C58-3E81029CC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855296"/>
        <c:axId val="134951296"/>
      </c:lineChart>
      <c:catAx>
        <c:axId val="1348552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4951296"/>
        <c:crosses val="autoZero"/>
        <c:auto val="1"/>
        <c:lblAlgn val="ctr"/>
        <c:lblOffset val="100"/>
        <c:noMultiLvlLbl val="0"/>
      </c:catAx>
      <c:valAx>
        <c:axId val="1349512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48552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Denmark</a:t>
            </a:r>
            <a:endParaRPr lang="cs-CZ" dirty="0"/>
          </a:p>
        </c:rich>
      </c:tx>
      <c:layout>
        <c:manualLayout>
          <c:xMode val="edge"/>
          <c:yMode val="edge"/>
          <c:x val="0.10370144356955427"/>
          <c:y val="0.5503698513785237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68503937007874"/>
          <c:y val="3.0798702245552638E-2"/>
          <c:w val="0.87242235345581864"/>
          <c:h val="0.65377989209682896"/>
        </c:manualLayout>
      </c:layout>
      <c:lineChart>
        <c:grouping val="standard"/>
        <c:varyColors val="0"/>
        <c:ser>
          <c:idx val="0"/>
          <c:order val="0"/>
          <c:tx>
            <c:strRef>
              <c:f>List1!$B$32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List1!$A$33:$A$54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List1!$B$33:$B$54</c:f>
              <c:numCache>
                <c:formatCode>0%</c:formatCode>
                <c:ptCount val="22"/>
                <c:pt idx="0">
                  <c:v>0.68</c:v>
                </c:pt>
                <c:pt idx="1">
                  <c:v>0.70000000000000062</c:v>
                </c:pt>
                <c:pt idx="2">
                  <c:v>0.74000000000000365</c:v>
                </c:pt>
                <c:pt idx="3">
                  <c:v>0.74000000000000365</c:v>
                </c:pt>
                <c:pt idx="4">
                  <c:v>0.75000000000000444</c:v>
                </c:pt>
                <c:pt idx="5">
                  <c:v>0.72000000000000064</c:v>
                </c:pt>
                <c:pt idx="6">
                  <c:v>0.85000000000000064</c:v>
                </c:pt>
                <c:pt idx="7">
                  <c:v>0.74000000000000365</c:v>
                </c:pt>
                <c:pt idx="8">
                  <c:v>0.76000000000000489</c:v>
                </c:pt>
                <c:pt idx="9">
                  <c:v>0.75000000000000444</c:v>
                </c:pt>
                <c:pt idx="10">
                  <c:v>0.75000000000000444</c:v>
                </c:pt>
                <c:pt idx="11">
                  <c:v>0.74000000000000365</c:v>
                </c:pt>
                <c:pt idx="12">
                  <c:v>0.72000000000000064</c:v>
                </c:pt>
                <c:pt idx="13">
                  <c:v>0.66000000000000558</c:v>
                </c:pt>
                <c:pt idx="14">
                  <c:v>0.6400000000000049</c:v>
                </c:pt>
                <c:pt idx="15">
                  <c:v>0.6400000000000049</c:v>
                </c:pt>
                <c:pt idx="16">
                  <c:v>0.63000000000000489</c:v>
                </c:pt>
                <c:pt idx="17">
                  <c:v>0.60000000000000064</c:v>
                </c:pt>
                <c:pt idx="18">
                  <c:v>0.58000000000000007</c:v>
                </c:pt>
                <c:pt idx="19">
                  <c:v>0.61000000000000065</c:v>
                </c:pt>
                <c:pt idx="20">
                  <c:v>0.61000000000000065</c:v>
                </c:pt>
                <c:pt idx="21">
                  <c:v>0.63000000000000489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E5-48C0-8A41-963C6B1A112E}"/>
            </c:ext>
          </c:extLst>
        </c:ser>
        <c:ser>
          <c:idx val="1"/>
          <c:order val="1"/>
          <c:tx>
            <c:strRef>
              <c:f>List1!$C$32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List1!$A$33:$A$54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List1!$C$33:$C$54</c:f>
              <c:numCache>
                <c:formatCode>0%</c:formatCode>
                <c:ptCount val="22"/>
                <c:pt idx="0">
                  <c:v>0.53</c:v>
                </c:pt>
                <c:pt idx="1">
                  <c:v>0.56000000000000005</c:v>
                </c:pt>
                <c:pt idx="2">
                  <c:v>0.55000000000000004</c:v>
                </c:pt>
                <c:pt idx="3">
                  <c:v>0.58000000000000007</c:v>
                </c:pt>
                <c:pt idx="4">
                  <c:v>0.56000000000000005</c:v>
                </c:pt>
                <c:pt idx="5">
                  <c:v>0.52</c:v>
                </c:pt>
                <c:pt idx="6">
                  <c:v>0.6700000000000057</c:v>
                </c:pt>
                <c:pt idx="7">
                  <c:v>0.56999999999999995</c:v>
                </c:pt>
                <c:pt idx="8">
                  <c:v>0.55000000000000004</c:v>
                </c:pt>
                <c:pt idx="9">
                  <c:v>0.60000000000000064</c:v>
                </c:pt>
                <c:pt idx="10">
                  <c:v>0.61000000000000065</c:v>
                </c:pt>
                <c:pt idx="11">
                  <c:v>0.56999999999999995</c:v>
                </c:pt>
                <c:pt idx="12">
                  <c:v>0.5</c:v>
                </c:pt>
                <c:pt idx="13">
                  <c:v>0.53</c:v>
                </c:pt>
                <c:pt idx="14">
                  <c:v>0.42000000000000032</c:v>
                </c:pt>
                <c:pt idx="15">
                  <c:v>0.44</c:v>
                </c:pt>
                <c:pt idx="16">
                  <c:v>0.42000000000000032</c:v>
                </c:pt>
                <c:pt idx="17">
                  <c:v>0.36000000000000032</c:v>
                </c:pt>
                <c:pt idx="18">
                  <c:v>0.4</c:v>
                </c:pt>
                <c:pt idx="19">
                  <c:v>0.46</c:v>
                </c:pt>
                <c:pt idx="20">
                  <c:v>0.5</c:v>
                </c:pt>
                <c:pt idx="21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E5-48C0-8A41-963C6B1A1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981120"/>
        <c:axId val="134982656"/>
      </c:lineChart>
      <c:catAx>
        <c:axId val="1349811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4982656"/>
        <c:crosses val="autoZero"/>
        <c:auto val="1"/>
        <c:lblAlgn val="ctr"/>
        <c:lblOffset val="100"/>
        <c:noMultiLvlLbl val="0"/>
      </c:catAx>
      <c:valAx>
        <c:axId val="1349826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49811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Germany</a:t>
            </a:r>
          </a:p>
        </c:rich>
      </c:tx>
      <c:layout>
        <c:manualLayout>
          <c:xMode val="edge"/>
          <c:yMode val="edge"/>
          <c:x val="8.8437445319335228E-2"/>
          <c:y val="0.6556484933006677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018372703412919E-2"/>
          <c:y val="2.7835739282589891E-2"/>
          <c:w val="0.87153718285214066"/>
          <c:h val="0.74570734059746624"/>
        </c:manualLayout>
      </c:layout>
      <c:lineChart>
        <c:grouping val="standard"/>
        <c:varyColors val="0"/>
        <c:ser>
          <c:idx val="0"/>
          <c:order val="0"/>
          <c:tx>
            <c:strRef>
              <c:f>List1!$B$57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List1!$A$58:$A$79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List1!$B$58:$B$79</c:f>
              <c:numCache>
                <c:formatCode>0%</c:formatCode>
                <c:ptCount val="22"/>
                <c:pt idx="0">
                  <c:v>0.31000000000000227</c:v>
                </c:pt>
                <c:pt idx="1">
                  <c:v>0.39000000000000257</c:v>
                </c:pt>
                <c:pt idx="2">
                  <c:v>0.35000000000000031</c:v>
                </c:pt>
                <c:pt idx="3">
                  <c:v>0.36000000000000032</c:v>
                </c:pt>
                <c:pt idx="4">
                  <c:v>0.4</c:v>
                </c:pt>
                <c:pt idx="5">
                  <c:v>0.31000000000000227</c:v>
                </c:pt>
                <c:pt idx="6">
                  <c:v>0.51</c:v>
                </c:pt>
                <c:pt idx="7">
                  <c:v>0.41000000000000031</c:v>
                </c:pt>
                <c:pt idx="8">
                  <c:v>0.41000000000000031</c:v>
                </c:pt>
                <c:pt idx="9">
                  <c:v>0.41000000000000031</c:v>
                </c:pt>
                <c:pt idx="10">
                  <c:v>0.46</c:v>
                </c:pt>
                <c:pt idx="11">
                  <c:v>0.45</c:v>
                </c:pt>
                <c:pt idx="12">
                  <c:v>0.39000000000000257</c:v>
                </c:pt>
                <c:pt idx="13">
                  <c:v>0.46</c:v>
                </c:pt>
                <c:pt idx="14">
                  <c:v>0.42000000000000032</c:v>
                </c:pt>
                <c:pt idx="15">
                  <c:v>0.46</c:v>
                </c:pt>
                <c:pt idx="16">
                  <c:v>0.46</c:v>
                </c:pt>
                <c:pt idx="17">
                  <c:v>0.47000000000000008</c:v>
                </c:pt>
                <c:pt idx="18">
                  <c:v>0.44</c:v>
                </c:pt>
                <c:pt idx="19">
                  <c:v>0.51</c:v>
                </c:pt>
                <c:pt idx="20">
                  <c:v>0.49000000000000032</c:v>
                </c:pt>
                <c:pt idx="21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79-4B20-8231-EAD152758AD9}"/>
            </c:ext>
          </c:extLst>
        </c:ser>
        <c:ser>
          <c:idx val="1"/>
          <c:order val="1"/>
          <c:tx>
            <c:strRef>
              <c:f>List1!$C$57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List1!$A$58:$A$79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List1!$C$58:$C$79</c:f>
              <c:numCache>
                <c:formatCode>0%</c:formatCode>
                <c:ptCount val="22"/>
                <c:pt idx="0">
                  <c:v>0.24000000000000021</c:v>
                </c:pt>
                <c:pt idx="1">
                  <c:v>0.33000000000000285</c:v>
                </c:pt>
                <c:pt idx="2">
                  <c:v>0.27</c:v>
                </c:pt>
                <c:pt idx="3">
                  <c:v>0.28000000000000008</c:v>
                </c:pt>
                <c:pt idx="4">
                  <c:v>0.39000000000000257</c:v>
                </c:pt>
                <c:pt idx="5">
                  <c:v>0.27</c:v>
                </c:pt>
                <c:pt idx="6">
                  <c:v>0.49000000000000032</c:v>
                </c:pt>
                <c:pt idx="7">
                  <c:v>0.4</c:v>
                </c:pt>
                <c:pt idx="8">
                  <c:v>0.36000000000000032</c:v>
                </c:pt>
                <c:pt idx="9">
                  <c:v>0.42000000000000032</c:v>
                </c:pt>
                <c:pt idx="10">
                  <c:v>0.45</c:v>
                </c:pt>
                <c:pt idx="11">
                  <c:v>0.4</c:v>
                </c:pt>
                <c:pt idx="12">
                  <c:v>0.32000000000000256</c:v>
                </c:pt>
                <c:pt idx="13">
                  <c:v>0.4</c:v>
                </c:pt>
                <c:pt idx="14">
                  <c:v>0.32000000000000256</c:v>
                </c:pt>
                <c:pt idx="15">
                  <c:v>0.39000000000000257</c:v>
                </c:pt>
                <c:pt idx="16">
                  <c:v>0.41000000000000031</c:v>
                </c:pt>
                <c:pt idx="17">
                  <c:v>0.44</c:v>
                </c:pt>
                <c:pt idx="18">
                  <c:v>0.3800000000000025</c:v>
                </c:pt>
                <c:pt idx="19">
                  <c:v>0.48000000000000032</c:v>
                </c:pt>
                <c:pt idx="20">
                  <c:v>0.48000000000000032</c:v>
                </c:pt>
                <c:pt idx="2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79-4B20-8231-EAD152758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414144"/>
        <c:axId val="135415680"/>
      </c:lineChart>
      <c:catAx>
        <c:axId val="135414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415680"/>
        <c:crosses val="autoZero"/>
        <c:auto val="1"/>
        <c:lblAlgn val="ctr"/>
        <c:lblOffset val="100"/>
        <c:noMultiLvlLbl val="0"/>
      </c:catAx>
      <c:valAx>
        <c:axId val="1354156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4141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Poland</a:t>
            </a:r>
            <a:endParaRPr lang="cs-CZ" dirty="0"/>
          </a:p>
        </c:rich>
      </c:tx>
      <c:layout>
        <c:manualLayout>
          <c:xMode val="edge"/>
          <c:yMode val="edge"/>
          <c:x val="9.6777777777777782E-2"/>
          <c:y val="0.64814814814815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4.468759113444204E-2"/>
          <c:w val="0.81484973753281342"/>
          <c:h val="0.70470581802275034"/>
        </c:manualLayout>
      </c:layout>
      <c:lineChart>
        <c:grouping val="standard"/>
        <c:varyColors val="0"/>
        <c:ser>
          <c:idx val="0"/>
          <c:order val="0"/>
          <c:tx>
            <c:strRef>
              <c:f>List1!$B$575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List1!$A$576:$A$596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List1!$B$576:$B$596</c:f>
              <c:numCache>
                <c:formatCode>0%</c:formatCode>
                <c:ptCount val="21"/>
                <c:pt idx="0">
                  <c:v>8.0000000000000043E-2</c:v>
                </c:pt>
                <c:pt idx="1">
                  <c:v>8.0000000000000043E-2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0.11</c:v>
                </c:pt>
                <c:pt idx="5">
                  <c:v>0.15000000000000024</c:v>
                </c:pt>
                <c:pt idx="6">
                  <c:v>0.1</c:v>
                </c:pt>
                <c:pt idx="7">
                  <c:v>0.16</c:v>
                </c:pt>
                <c:pt idx="8">
                  <c:v>0.13</c:v>
                </c:pt>
                <c:pt idx="9">
                  <c:v>0.18000000000000024</c:v>
                </c:pt>
                <c:pt idx="10">
                  <c:v>0.11</c:v>
                </c:pt>
                <c:pt idx="11">
                  <c:v>0.24000000000000021</c:v>
                </c:pt>
                <c:pt idx="12">
                  <c:v>0.26</c:v>
                </c:pt>
                <c:pt idx="13">
                  <c:v>0.25</c:v>
                </c:pt>
                <c:pt idx="14">
                  <c:v>0.18000000000000024</c:v>
                </c:pt>
                <c:pt idx="15">
                  <c:v>0.2</c:v>
                </c:pt>
                <c:pt idx="16">
                  <c:v>0.13</c:v>
                </c:pt>
                <c:pt idx="17">
                  <c:v>0.17</c:v>
                </c:pt>
                <c:pt idx="18">
                  <c:v>0.2</c:v>
                </c:pt>
                <c:pt idx="19">
                  <c:v>0.21000000000000021</c:v>
                </c:pt>
                <c:pt idx="20">
                  <c:v>0.17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0E-4EBC-AC43-BF81FEEDF4EB}"/>
            </c:ext>
          </c:extLst>
        </c:ser>
        <c:ser>
          <c:idx val="1"/>
          <c:order val="1"/>
          <c:tx>
            <c:strRef>
              <c:f>List1!$C$575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List1!$A$576:$A$596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List1!$C$576:$C$596</c:f>
              <c:numCache>
                <c:formatCode>0%</c:formatCode>
                <c:ptCount val="21"/>
                <c:pt idx="0">
                  <c:v>0.13</c:v>
                </c:pt>
                <c:pt idx="1">
                  <c:v>0.11</c:v>
                </c:pt>
                <c:pt idx="2">
                  <c:v>0.14000000000000001</c:v>
                </c:pt>
                <c:pt idx="3">
                  <c:v>0.22</c:v>
                </c:pt>
                <c:pt idx="4">
                  <c:v>0.15000000000000024</c:v>
                </c:pt>
                <c:pt idx="5">
                  <c:v>0.18000000000000024</c:v>
                </c:pt>
                <c:pt idx="6">
                  <c:v>0.17</c:v>
                </c:pt>
                <c:pt idx="7">
                  <c:v>0.26</c:v>
                </c:pt>
                <c:pt idx="8">
                  <c:v>0.2</c:v>
                </c:pt>
                <c:pt idx="9">
                  <c:v>0.21000000000000021</c:v>
                </c:pt>
                <c:pt idx="10">
                  <c:v>0.16</c:v>
                </c:pt>
                <c:pt idx="11">
                  <c:v>0.28000000000000008</c:v>
                </c:pt>
                <c:pt idx="12">
                  <c:v>0.29000000000000031</c:v>
                </c:pt>
                <c:pt idx="13">
                  <c:v>0.28000000000000008</c:v>
                </c:pt>
                <c:pt idx="14">
                  <c:v>0.2</c:v>
                </c:pt>
                <c:pt idx="15">
                  <c:v>0.23</c:v>
                </c:pt>
                <c:pt idx="16">
                  <c:v>0.14000000000000001</c:v>
                </c:pt>
                <c:pt idx="17">
                  <c:v>0.19</c:v>
                </c:pt>
                <c:pt idx="18">
                  <c:v>0.22</c:v>
                </c:pt>
                <c:pt idx="19">
                  <c:v>0.26</c:v>
                </c:pt>
                <c:pt idx="20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0E-4EBC-AC43-BF81FEEDF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445504"/>
        <c:axId val="135336704"/>
      </c:lineChart>
      <c:catAx>
        <c:axId val="1354455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5336704"/>
        <c:crosses val="autoZero"/>
        <c:auto val="1"/>
        <c:lblAlgn val="ctr"/>
        <c:lblOffset val="100"/>
        <c:noMultiLvlLbl val="0"/>
      </c:catAx>
      <c:valAx>
        <c:axId val="1353367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4455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Slovakia</a:t>
            </a:r>
            <a:endParaRPr lang="cs-CZ" dirty="0"/>
          </a:p>
        </c:rich>
      </c:tx>
      <c:layout>
        <c:manualLayout>
          <c:xMode val="edge"/>
          <c:yMode val="edge"/>
          <c:x val="9.5854111986001744E-2"/>
          <c:y val="0.634259259259259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3.0215149241683212E-2"/>
          <c:w val="0.84653718285214041"/>
          <c:h val="0.70577318460192451"/>
        </c:manualLayout>
      </c:layout>
      <c:lineChart>
        <c:grouping val="standard"/>
        <c:varyColors val="0"/>
        <c:ser>
          <c:idx val="0"/>
          <c:order val="0"/>
          <c:tx>
            <c:strRef>
              <c:f>List1!$B$623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List1!$A$624:$A$644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List1!$B$624:$B$644</c:f>
              <c:numCache>
                <c:formatCode>0%</c:formatCode>
                <c:ptCount val="21"/>
                <c:pt idx="0">
                  <c:v>0.25</c:v>
                </c:pt>
                <c:pt idx="1">
                  <c:v>0.23</c:v>
                </c:pt>
                <c:pt idx="2">
                  <c:v>0.2</c:v>
                </c:pt>
                <c:pt idx="3">
                  <c:v>0.27</c:v>
                </c:pt>
                <c:pt idx="4">
                  <c:v>0.38000000000000228</c:v>
                </c:pt>
                <c:pt idx="5">
                  <c:v>0.39000000000000234</c:v>
                </c:pt>
                <c:pt idx="6">
                  <c:v>0.37000000000000038</c:v>
                </c:pt>
                <c:pt idx="7">
                  <c:v>0.34</c:v>
                </c:pt>
                <c:pt idx="8">
                  <c:v>0.41000000000000031</c:v>
                </c:pt>
                <c:pt idx="9">
                  <c:v>0.38000000000000228</c:v>
                </c:pt>
                <c:pt idx="10">
                  <c:v>0.35000000000000031</c:v>
                </c:pt>
                <c:pt idx="11">
                  <c:v>0.38000000000000228</c:v>
                </c:pt>
                <c:pt idx="12">
                  <c:v>0.36000000000000032</c:v>
                </c:pt>
                <c:pt idx="13">
                  <c:v>0.25</c:v>
                </c:pt>
                <c:pt idx="14">
                  <c:v>0.39000000000000234</c:v>
                </c:pt>
                <c:pt idx="15">
                  <c:v>0.30000000000000032</c:v>
                </c:pt>
                <c:pt idx="16">
                  <c:v>0.28000000000000008</c:v>
                </c:pt>
                <c:pt idx="17">
                  <c:v>0.28000000000000008</c:v>
                </c:pt>
                <c:pt idx="18">
                  <c:v>0.19</c:v>
                </c:pt>
                <c:pt idx="19">
                  <c:v>0.26</c:v>
                </c:pt>
                <c:pt idx="20">
                  <c:v>0.28000000000000008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17-4F71-B8FB-A9D7638600F4}"/>
            </c:ext>
          </c:extLst>
        </c:ser>
        <c:ser>
          <c:idx val="1"/>
          <c:order val="1"/>
          <c:tx>
            <c:strRef>
              <c:f>List1!$C$623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List1!$A$624:$A$644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List1!$C$624:$C$644</c:f>
              <c:numCache>
                <c:formatCode>0%</c:formatCode>
                <c:ptCount val="21"/>
                <c:pt idx="0">
                  <c:v>0.22</c:v>
                </c:pt>
                <c:pt idx="1">
                  <c:v>0.22</c:v>
                </c:pt>
                <c:pt idx="2">
                  <c:v>0.18000000000000024</c:v>
                </c:pt>
                <c:pt idx="3">
                  <c:v>0.21000000000000021</c:v>
                </c:pt>
                <c:pt idx="4">
                  <c:v>0.39000000000000234</c:v>
                </c:pt>
                <c:pt idx="5">
                  <c:v>0.42000000000000032</c:v>
                </c:pt>
                <c:pt idx="6">
                  <c:v>0.4</c:v>
                </c:pt>
                <c:pt idx="7">
                  <c:v>0.37000000000000038</c:v>
                </c:pt>
                <c:pt idx="8">
                  <c:v>0.46</c:v>
                </c:pt>
                <c:pt idx="9">
                  <c:v>0.38000000000000228</c:v>
                </c:pt>
                <c:pt idx="10">
                  <c:v>0.36000000000000032</c:v>
                </c:pt>
                <c:pt idx="11">
                  <c:v>0.38000000000000228</c:v>
                </c:pt>
                <c:pt idx="12">
                  <c:v>0.36000000000000032</c:v>
                </c:pt>
                <c:pt idx="13">
                  <c:v>0.21000000000000021</c:v>
                </c:pt>
                <c:pt idx="14">
                  <c:v>0.43000000000000038</c:v>
                </c:pt>
                <c:pt idx="15">
                  <c:v>0.32000000000000234</c:v>
                </c:pt>
                <c:pt idx="16">
                  <c:v>0.28000000000000008</c:v>
                </c:pt>
                <c:pt idx="17">
                  <c:v>0.29000000000000031</c:v>
                </c:pt>
                <c:pt idx="18">
                  <c:v>0.2</c:v>
                </c:pt>
                <c:pt idx="19">
                  <c:v>0.27</c:v>
                </c:pt>
                <c:pt idx="20">
                  <c:v>0.29000000000000031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17-4F71-B8FB-A9D763860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366528"/>
        <c:axId val="135368064"/>
      </c:lineChart>
      <c:catAx>
        <c:axId val="1353665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5368064"/>
        <c:crosses val="autoZero"/>
        <c:auto val="1"/>
        <c:lblAlgn val="ctr"/>
        <c:lblOffset val="100"/>
        <c:noMultiLvlLbl val="0"/>
      </c:catAx>
      <c:valAx>
        <c:axId val="1353680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3665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Czech</a:t>
            </a:r>
            <a:r>
              <a:rPr lang="cs-CZ" dirty="0"/>
              <a:t> </a:t>
            </a:r>
            <a:r>
              <a:rPr lang="cs-CZ" dirty="0" err="1"/>
              <a:t>Republic</a:t>
            </a:r>
            <a:endParaRPr lang="cs-CZ" dirty="0"/>
          </a:p>
        </c:rich>
      </c:tx>
      <c:layout>
        <c:manualLayout>
          <c:xMode val="edge"/>
          <c:yMode val="edge"/>
          <c:x val="9.510411198600173E-2"/>
          <c:y val="0.6666668003799597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3.0630640026700084E-2"/>
          <c:w val="0.84653718285214041"/>
          <c:h val="0.7423486579464238"/>
        </c:manualLayout>
      </c:layout>
      <c:lineChart>
        <c:grouping val="standard"/>
        <c:varyColors val="0"/>
        <c:ser>
          <c:idx val="0"/>
          <c:order val="0"/>
          <c:tx>
            <c:strRef>
              <c:f>List1!$B$407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List1!$A$408:$A$428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List1!$B$408:$B$428</c:f>
              <c:numCache>
                <c:formatCode>0%</c:formatCode>
                <c:ptCount val="21"/>
                <c:pt idx="0">
                  <c:v>0.18000000000000024</c:v>
                </c:pt>
                <c:pt idx="1">
                  <c:v>0.17</c:v>
                </c:pt>
                <c:pt idx="2">
                  <c:v>0.16000000000000014</c:v>
                </c:pt>
                <c:pt idx="3">
                  <c:v>0.22000000000000014</c:v>
                </c:pt>
                <c:pt idx="4">
                  <c:v>0.19000000000000014</c:v>
                </c:pt>
                <c:pt idx="5">
                  <c:v>0.21000000000000021</c:v>
                </c:pt>
                <c:pt idx="6">
                  <c:v>0.16000000000000014</c:v>
                </c:pt>
                <c:pt idx="7">
                  <c:v>0.16000000000000014</c:v>
                </c:pt>
                <c:pt idx="8">
                  <c:v>0.16000000000000014</c:v>
                </c:pt>
                <c:pt idx="9">
                  <c:v>0.2</c:v>
                </c:pt>
                <c:pt idx="10">
                  <c:v>0.15000000000000024</c:v>
                </c:pt>
                <c:pt idx="11">
                  <c:v>0.12000000000000002</c:v>
                </c:pt>
                <c:pt idx="12">
                  <c:v>0.12000000000000002</c:v>
                </c:pt>
                <c:pt idx="13">
                  <c:v>0.11000000000000007</c:v>
                </c:pt>
                <c:pt idx="14">
                  <c:v>9.0000000000000066E-2</c:v>
                </c:pt>
                <c:pt idx="15">
                  <c:v>9.0000000000000066E-2</c:v>
                </c:pt>
                <c:pt idx="16">
                  <c:v>0.11000000000000007</c:v>
                </c:pt>
                <c:pt idx="17">
                  <c:v>0.12000000000000002</c:v>
                </c:pt>
                <c:pt idx="18">
                  <c:v>0.15000000000000024</c:v>
                </c:pt>
                <c:pt idx="19">
                  <c:v>0.17</c:v>
                </c:pt>
                <c:pt idx="20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96-4295-B80A-9F0A150CA5CA}"/>
            </c:ext>
          </c:extLst>
        </c:ser>
        <c:ser>
          <c:idx val="1"/>
          <c:order val="1"/>
          <c:tx>
            <c:strRef>
              <c:f>List1!$C$407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List1!$A$408:$A$428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List1!$C$408:$C$428</c:f>
              <c:numCache>
                <c:formatCode>0%</c:formatCode>
                <c:ptCount val="21"/>
                <c:pt idx="0">
                  <c:v>0.27</c:v>
                </c:pt>
                <c:pt idx="1">
                  <c:v>0.23</c:v>
                </c:pt>
                <c:pt idx="2">
                  <c:v>0.26</c:v>
                </c:pt>
                <c:pt idx="3">
                  <c:v>0.34000000000000041</c:v>
                </c:pt>
                <c:pt idx="4">
                  <c:v>0.27</c:v>
                </c:pt>
                <c:pt idx="5">
                  <c:v>0.27</c:v>
                </c:pt>
                <c:pt idx="6">
                  <c:v>0.21000000000000021</c:v>
                </c:pt>
                <c:pt idx="7">
                  <c:v>0.21000000000000021</c:v>
                </c:pt>
                <c:pt idx="8">
                  <c:v>0.2</c:v>
                </c:pt>
                <c:pt idx="9">
                  <c:v>0.28000000000000008</c:v>
                </c:pt>
                <c:pt idx="10">
                  <c:v>0.37000000000000038</c:v>
                </c:pt>
                <c:pt idx="11">
                  <c:v>0.32000000000000245</c:v>
                </c:pt>
                <c:pt idx="12">
                  <c:v>0.14000000000000001</c:v>
                </c:pt>
                <c:pt idx="13">
                  <c:v>0.15000000000000024</c:v>
                </c:pt>
                <c:pt idx="14">
                  <c:v>0.13</c:v>
                </c:pt>
                <c:pt idx="15">
                  <c:v>0.11000000000000007</c:v>
                </c:pt>
                <c:pt idx="16">
                  <c:v>0.13</c:v>
                </c:pt>
                <c:pt idx="17">
                  <c:v>0.16000000000000014</c:v>
                </c:pt>
                <c:pt idx="18">
                  <c:v>0.26</c:v>
                </c:pt>
                <c:pt idx="19">
                  <c:v>0.30000000000000032</c:v>
                </c:pt>
                <c:pt idx="20">
                  <c:v>0.28000000000000008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96-4295-B80A-9F0A150CA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480064"/>
        <c:axId val="135481600"/>
      </c:lineChart>
      <c:catAx>
        <c:axId val="135480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481600"/>
        <c:crosses val="autoZero"/>
        <c:auto val="1"/>
        <c:lblAlgn val="ctr"/>
        <c:lblOffset val="100"/>
        <c:noMultiLvlLbl val="0"/>
      </c:catAx>
      <c:valAx>
        <c:axId val="1354816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4800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2873E-2"/>
          <c:y val="0.16456903281448518"/>
          <c:w val="0.76014185628372732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2.2706630336058127</c:v>
                </c:pt>
                <c:pt idx="1">
                  <c:v>6.2678062678062387</c:v>
                </c:pt>
                <c:pt idx="2">
                  <c:v>0.26525198938992139</c:v>
                </c:pt>
                <c:pt idx="3">
                  <c:v>0.53619302949061654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A-4B79-B4C5-33F46E37258B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1 - Člověk nemůže být nikdy dost opatrný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20.435967302452315</c:v>
                </c:pt>
                <c:pt idx="1">
                  <c:v>34.188034188034187</c:v>
                </c:pt>
                <c:pt idx="2">
                  <c:v>11.405835543766615</c:v>
                </c:pt>
                <c:pt idx="3">
                  <c:v>16.621983914209135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7A-4B79-B4C5-33F46E37258B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19.709355131698537</c:v>
                </c:pt>
                <c:pt idx="1">
                  <c:v>20.797720797720789</c:v>
                </c:pt>
                <c:pt idx="2">
                  <c:v>18.832891246684351</c:v>
                </c:pt>
                <c:pt idx="3">
                  <c:v>19.571045576407506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7A-4B79-B4C5-33F46E37258B}"/>
            </c:ext>
          </c:extLst>
        </c:ser>
        <c:ser>
          <c:idx val="6"/>
          <c:order val="3"/>
          <c:tx>
            <c:strRef>
              <c:f>List1!$A$5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A1C46B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32.606721162579483</c:v>
                </c:pt>
                <c:pt idx="1">
                  <c:v>35.327635327635328</c:v>
                </c:pt>
                <c:pt idx="2">
                  <c:v>30.238726790450929</c:v>
                </c:pt>
                <c:pt idx="3">
                  <c:v>32.439678284182307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7A-4B79-B4C5-33F46E37258B}"/>
            </c:ext>
          </c:extLst>
        </c:ser>
        <c:ser>
          <c:idx val="8"/>
          <c:order val="4"/>
          <c:tx>
            <c:strRef>
              <c:f>List1!$A$6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20.345140781108082</c:v>
                </c:pt>
                <c:pt idx="1">
                  <c:v>2.8490028490028467</c:v>
                </c:pt>
                <c:pt idx="2">
                  <c:v>31.299734748010611</c:v>
                </c:pt>
                <c:pt idx="3">
                  <c:v>25.737265415549658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7A-4B79-B4C5-33F46E37258B}"/>
            </c:ext>
          </c:extLst>
        </c:ser>
        <c:ser>
          <c:idx val="10"/>
          <c:order val="5"/>
          <c:tx>
            <c:strRef>
              <c:f>List1!$A$7</c:f>
              <c:strCache>
                <c:ptCount val="1"/>
                <c:pt idx="0">
                  <c:v>5 - Většině lidí se dá důvěřovat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4.6321525885558446</c:v>
                </c:pt>
                <c:pt idx="1">
                  <c:v>0.56980056980056959</c:v>
                </c:pt>
                <c:pt idx="2">
                  <c:v>7.957559681697612</c:v>
                </c:pt>
                <c:pt idx="3">
                  <c:v>5.0938337801608737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7A-4B79-B4C5-33F46E37258B}"/>
            </c:ext>
          </c:extLst>
        </c:ser>
        <c:ser>
          <c:idx val="12"/>
          <c:order val="6"/>
          <c:tx>
            <c:strRef>
              <c:f>List1!$A$8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List1!$B$8:$E$8</c:f>
              <c:numCache>
                <c:formatCode>0</c:formatCode>
                <c:ptCount val="4"/>
                <c:pt idx="0">
                  <c:v>24.977293369663929</c:v>
                </c:pt>
                <c:pt idx="1">
                  <c:v>3.4188034188034178</c:v>
                </c:pt>
                <c:pt idx="2">
                  <c:v>39.257294429708054</c:v>
                </c:pt>
                <c:pt idx="3">
                  <c:v>30.831099195710518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7A-4B79-B4C5-33F46E372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30513280"/>
        <c:axId val="230646144"/>
      </c:barChart>
      <c:catAx>
        <c:axId val="230513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30646144"/>
        <c:crosses val="autoZero"/>
        <c:auto val="1"/>
        <c:lblAlgn val="ctr"/>
        <c:lblOffset val="100"/>
        <c:noMultiLvlLbl val="0"/>
      </c:catAx>
      <c:valAx>
        <c:axId val="230646144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30513280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100" b="1" i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82883861367722922"/>
          <c:y val="0.13504899664456521"/>
          <c:w val="0.1617125674251349"/>
          <c:h val="0.82122629659324364"/>
        </c:manualLayout>
      </c:layout>
      <c:overlay val="0"/>
      <c:txPr>
        <a:bodyPr/>
        <a:lstStyle/>
        <a:p>
          <a:pPr>
            <a:defRPr sz="11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372-4FC8-89EF-194E74FF10E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372-4FC8-89EF-194E74FF10E4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372-4FC8-89EF-194E74FF10E4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372-4FC8-89EF-194E74FF10E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372-4FC8-89EF-194E74FF10E4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372-4FC8-89EF-194E74FF10E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err="1"/>
                      <a:t>Zajištěná</a:t>
                    </a:r>
                    <a:r>
                      <a:rPr lang="en-US" baseline="0" dirty="0"/>
                      <a:t>
</a:t>
                    </a:r>
                    <a:fld id="{DD9C799A-0D35-4CE0-82E6-3B180FAB5DBB}" type="PERCENTAGE">
                      <a:rPr lang="en-US" baseline="0" smtClean="0"/>
                      <a:pPr/>
                      <a:t>[PROCENTO]</a:t>
                    </a:fld>
                    <a:r>
                      <a:rPr lang="en-US" baseline="0" dirty="0"/>
                      <a:t> (UMC)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72-4FC8-89EF-194E74FF10E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err="1"/>
                      <a:t>Pracující</a:t>
                    </a:r>
                    <a:r>
                      <a:rPr lang="en-US" dirty="0"/>
                      <a:t> LMC</a:t>
                    </a:r>
                    <a:r>
                      <a:rPr lang="en-US" baseline="0" dirty="0"/>
                      <a:t>
</a:t>
                    </a:r>
                    <a:fld id="{8DA501E5-5756-4A7B-9C7A-A5EACB26BEAF}" type="PERCENTAGE">
                      <a:rPr lang="en-US" baseline="0" smtClean="0"/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372-4FC8-89EF-194E74FF10E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Místních vazeb LMC</a:t>
                    </a:r>
                    <a:fld id="{D7E9617C-E9AF-4089-BFA0-0AFDE5D1B2CB}" type="PERCENTAGE">
                      <a:rPr lang="en-US" baseline="0" smtClean="0"/>
                      <a:pPr/>
                      <a:t>[PROCENTO]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372-4FC8-89EF-194E74FF10E4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Ohrožená</a:t>
                    </a:r>
                  </a:p>
                  <a:p>
                    <a:pPr>
                      <a:defRPr sz="140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LMC</a:t>
                    </a:r>
                  </a:p>
                  <a:p>
                    <a:pPr>
                      <a:defRPr sz="140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CAC15C8-6F3E-4D20-AAAB-A28C01E00E14}" type="PERCENTAGE">
                      <a:rPr lang="en-US" baseline="0" smtClean="0"/>
                      <a:pPr>
                        <a:defRPr sz="1400" b="1" i="0" u="none" strike="noStrike" kern="1200" spc="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372-4FC8-89EF-194E74FF10E4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Strádající</a:t>
                    </a:r>
                    <a:r>
                      <a:rPr lang="en-US" dirty="0"/>
                      <a:t> LC</a:t>
                    </a:r>
                    <a:r>
                      <a:rPr lang="en-US" baseline="0" dirty="0"/>
                      <a:t>
</a:t>
                    </a:r>
                    <a:fld id="{0E40859F-0887-435B-9AA2-334C13153FEF}" type="PERCENTAGE">
                      <a:rPr lang="en-US" baseline="0"/>
                      <a:pPr>
                        <a:defRPr sz="1400" b="1" i="0" u="none" strike="noStrike" kern="1200" spc="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372-4FC8-89EF-194E74FF1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List1!$A$1:$A$6</c:f>
              <c:strCache>
                <c:ptCount val="6"/>
                <c:pt idx="0">
                  <c:v>Abundant UMC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22</c:v>
                </c:pt>
                <c:pt idx="1">
                  <c:v>12</c:v>
                </c:pt>
                <c:pt idx="2">
                  <c:v>14</c:v>
                </c:pt>
                <c:pt idx="3">
                  <c:v>12</c:v>
                </c:pt>
                <c:pt idx="4">
                  <c:v>22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72-4FC8-89EF-194E74FF10E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Politická moci (stát)  </a:t>
          </a:r>
          <a:r>
            <a:rPr lang="cs-CZ" sz="15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Trh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Rodina a intimita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Veřejnost </a:t>
          </a:r>
          <a:r>
            <a:rPr lang="cs-CZ" sz="15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D22AC-7DA4-41C2-9BE3-BB6F5ACCFAAF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167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25.04.2025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25.04.2025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3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irozhlas.cz/sites/default/files/documents/4cb643625998e931d8f0a9aa34bbb254.pdf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63" y="1476131"/>
            <a:ext cx="10199629" cy="4359776"/>
          </a:xfrm>
        </p:spPr>
        <p:txBody>
          <a:bodyPr/>
          <a:lstStyle/>
          <a:p>
            <a:r>
              <a:rPr lang="cs-CZ" dirty="0"/>
              <a:t>Občanská společnost a její transformace</a:t>
            </a:r>
            <a:br>
              <a:rPr lang="cs-CZ" dirty="0"/>
            </a:br>
            <a:br>
              <a:rPr lang="cs-CZ" dirty="0"/>
            </a:br>
            <a:r>
              <a:rPr lang="cs-CZ" dirty="0">
                <a:hlinkClick r:id="rId2"/>
              </a:rPr>
              <a:t>www.karelmuller.eu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25. 4. 2025</a:t>
            </a:r>
          </a:p>
        </p:txBody>
      </p:sp>
    </p:spTree>
    <p:extLst>
      <p:ext uri="{BB962C8B-B14F-4D97-AF65-F5344CB8AC3E}">
        <p14:creationId xmlns:p14="http://schemas.microsoft.com/office/powerpoint/2010/main" val="395915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657E2A85-905B-4241-A37E-C3457CE35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905" y="220133"/>
            <a:ext cx="12177783" cy="53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4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524000" y="-171400"/>
          <a:ext cx="457200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4"/>
          <p:cNvGraphicFramePr/>
          <p:nvPr/>
        </p:nvGraphicFramePr>
        <p:xfrm>
          <a:off x="1524000" y="2060848"/>
          <a:ext cx="457200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 5"/>
          <p:cNvGraphicFramePr/>
          <p:nvPr/>
        </p:nvGraphicFramePr>
        <p:xfrm>
          <a:off x="1524000" y="3789040"/>
          <a:ext cx="4572000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/>
          <p:cNvGraphicFramePr/>
          <p:nvPr/>
        </p:nvGraphicFramePr>
        <p:xfrm>
          <a:off x="5951984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5951984" y="22048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f 8"/>
          <p:cNvGraphicFramePr/>
          <p:nvPr/>
        </p:nvGraphicFramePr>
        <p:xfrm>
          <a:off x="5951984" y="4365104"/>
          <a:ext cx="4572000" cy="249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Nadpis 1">
            <a:extLst>
              <a:ext uri="{FF2B5EF4-FFF2-40B4-BE49-F238E27FC236}">
                <a16:creationId xmlns:a16="http://schemas.microsoft.com/office/drawing/2014/main" id="{BF053038-C4A8-4766-A420-816FEEF06AA6}"/>
              </a:ext>
            </a:extLst>
          </p:cNvPr>
          <p:cNvSpPr txBox="1">
            <a:spLocks/>
          </p:cNvSpPr>
          <p:nvPr/>
        </p:nvSpPr>
        <p:spPr>
          <a:xfrm>
            <a:off x="80432" y="271130"/>
            <a:ext cx="2095501" cy="19060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>
                <a:solidFill>
                  <a:srgbClr val="FF0000"/>
                </a:solidFill>
              </a:rPr>
              <a:t>Vláda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Parlament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5AB445-675C-46D4-B1CF-47461428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99" y="387350"/>
            <a:ext cx="10706099" cy="1509183"/>
          </a:xfrm>
        </p:spPr>
        <p:txBody>
          <a:bodyPr>
            <a:normAutofit fontScale="90000"/>
          </a:bodyPr>
          <a:lstStyle/>
          <a:p>
            <a:r>
              <a:rPr lang="cs-CZ" dirty="0"/>
              <a:t>Důvěra ve sněmovnu</a:t>
            </a:r>
            <a:br>
              <a:rPr lang="cs-CZ" dirty="0"/>
            </a:br>
            <a:br>
              <a:rPr lang="cs-CZ" dirty="0"/>
            </a:br>
            <a:r>
              <a:rPr lang="cs-CZ" sz="1800" dirty="0"/>
              <a:t>Průměr důvěry v nově zvolené sněmovny: 29,4%</a:t>
            </a:r>
            <a:br>
              <a:rPr lang="cs-CZ" sz="1800" dirty="0"/>
            </a:br>
            <a:br>
              <a:rPr lang="cs-CZ" sz="1800" dirty="0"/>
            </a:br>
            <a:r>
              <a:rPr lang="cs-CZ" sz="1800" dirty="0"/>
              <a:t>Průměrný volební nárůst důvěry ve sněmovnu: 6,6%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FF03416-6FA1-4051-81A9-3F3314874D1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66" y="2108201"/>
            <a:ext cx="9753600" cy="4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5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A80F9-C2A2-47E0-B26F-C2C81BBB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D0EB4862-BF55-4EE3-8438-41F949463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141816"/>
            <a:ext cx="12028642" cy="62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11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7ACC3BE-3BD9-4C23-ACD9-B36603F5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5" y="1001956"/>
            <a:ext cx="11964115" cy="48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8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6E5456-FE30-4E84-8BBB-EF568B250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-1" y="0"/>
            <a:ext cx="11421533" cy="61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24CC6B-46B8-4E0C-B2BB-8D7B3AD0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0E9C27-66AB-42CF-BAEE-146E69E7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681037"/>
            <a:ext cx="66389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39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765" y="5822950"/>
            <a:ext cx="2095501" cy="867861"/>
          </a:xfrm>
        </p:spPr>
        <p:txBody>
          <a:bodyPr>
            <a:normAutofit/>
          </a:bodyPr>
          <a:lstStyle/>
          <a:p>
            <a:r>
              <a:rPr lang="cs-CZ" sz="1100" dirty="0"/>
              <a:t>Rozděleni svobodou, 2019</a:t>
            </a:r>
            <a:br>
              <a:rPr lang="cs-CZ" sz="1100" dirty="0"/>
            </a:br>
            <a:r>
              <a:rPr lang="cs-CZ" sz="1100" dirty="0"/>
              <a:t>český Rozhlas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2345267" y="636"/>
            <a:ext cx="9846734" cy="672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320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F7F37C5-8416-4E3A-9EBB-B4FC92C1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46" y="150544"/>
            <a:ext cx="7464954" cy="65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7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1836A6-AFD2-42C7-8B9E-99BD6FC5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77913D-4542-40B2-977C-6020C53D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783559-113B-428F-B672-F27BA5EF9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774" y="415926"/>
            <a:ext cx="6448425" cy="57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8BCD7DF-631E-4878-9087-537CF8012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6" t="16173" r="71712" b="4705"/>
          <a:stretch/>
        </p:blipFill>
        <p:spPr>
          <a:xfrm>
            <a:off x="376897" y="238649"/>
            <a:ext cx="5979941" cy="637620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865DDCA-B8EB-4132-8FDA-81BC8EE10C66}"/>
              </a:ext>
            </a:extLst>
          </p:cNvPr>
          <p:cNvSpPr/>
          <p:nvPr/>
        </p:nvSpPr>
        <p:spPr>
          <a:xfrm>
            <a:off x="6437376" y="103956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b="1" dirty="0"/>
              <a:t>Podmínky splnění kurzu:</a:t>
            </a:r>
            <a:br>
              <a:rPr lang="cs-CZ" sz="3200" dirty="0"/>
            </a:br>
            <a:r>
              <a:rPr lang="cs-CZ" sz="3200" dirty="0"/>
              <a:t>Závěrečný test: 70 %</a:t>
            </a:r>
            <a:br>
              <a:rPr lang="cs-CZ" sz="3200" dirty="0"/>
            </a:br>
            <a:r>
              <a:rPr lang="cs-CZ" sz="3200" dirty="0"/>
              <a:t>Aktivní účast na přednáškách: 10 %</a:t>
            </a:r>
            <a:br>
              <a:rPr lang="cs-CZ" sz="3200" dirty="0"/>
            </a:br>
            <a:r>
              <a:rPr lang="cs-CZ" sz="3200" dirty="0"/>
              <a:t>Seminární práce: 20 % (není povinná), 2 až 3 tisíce slov </a:t>
            </a:r>
          </a:p>
        </p:txBody>
      </p:sp>
    </p:spTree>
    <p:extLst>
      <p:ext uri="{BB962C8B-B14F-4D97-AF65-F5344CB8AC3E}">
        <p14:creationId xmlns:p14="http://schemas.microsoft.com/office/powerpoint/2010/main" val="10975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3237"/>
          </a:xfrm>
        </p:spPr>
        <p:txBody>
          <a:bodyPr>
            <a:normAutofit/>
          </a:bodyPr>
          <a:lstStyle/>
          <a:p>
            <a:pPr algn="ctr"/>
            <a:r>
              <a:rPr lang="cs-CZ" sz="4400" dirty="0" err="1"/>
              <a:t>INTEGRAce</a:t>
            </a:r>
            <a:br>
              <a:rPr lang="cs-CZ" sz="4400" dirty="0"/>
            </a:br>
            <a:r>
              <a:rPr lang="cs-CZ" sz="4400" dirty="0"/>
              <a:t>	Soudržnost/koheze</a:t>
            </a:r>
            <a:br>
              <a:rPr lang="cs-CZ" sz="4400" dirty="0"/>
            </a:br>
            <a:r>
              <a:rPr lang="cs-CZ" sz="4400" dirty="0"/>
              <a:t>Důvěra</a:t>
            </a:r>
          </a:p>
        </p:txBody>
      </p:sp>
      <p:pic>
        <p:nvPicPr>
          <p:cNvPr id="52226" name="Picture 2" descr="Image result for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2458" y="2561407"/>
            <a:ext cx="8018811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0E1EED-B78D-4428-8968-BC5A5A54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6C1F15-17C5-4136-AEA7-8B58BCAB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7" y="21031"/>
            <a:ext cx="6696075" cy="6400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77F4A9-F38B-4A40-BCA4-0D234F16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802" y="0"/>
            <a:ext cx="5560198" cy="271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3FE0903-AABC-4525-A181-1EC2DA2A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16" y="3060565"/>
            <a:ext cx="5315204" cy="31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7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B1EB8C47-D009-4E25-B2B3-B6B25656A8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33665"/>
              </p:ext>
            </p:extLst>
          </p:nvPr>
        </p:nvGraphicFramePr>
        <p:xfrm>
          <a:off x="821267" y="2039722"/>
          <a:ext cx="8890000" cy="4646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0EA01071-F66B-4DB4-B719-C4EF9293A014}"/>
              </a:ext>
            </a:extLst>
          </p:cNvPr>
          <p:cNvSpPr txBox="1">
            <a:spLocks/>
          </p:cNvSpPr>
          <p:nvPr/>
        </p:nvSpPr>
        <p:spPr>
          <a:xfrm>
            <a:off x="821267" y="171706"/>
            <a:ext cx="9487039" cy="122413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dirty="0"/>
            </a:br>
            <a:br>
              <a:rPr lang="cs-CZ" dirty="0"/>
            </a:br>
            <a:br>
              <a:rPr lang="cs-CZ" sz="2200" i="1" dirty="0">
                <a:solidFill>
                  <a:srgbClr val="FF0000"/>
                </a:solidFill>
              </a:rPr>
            </a:br>
            <a:r>
              <a:rPr lang="cs-CZ" sz="4400" dirty="0"/>
              <a:t>Míra důvěry v druhé Lidi</a:t>
            </a:r>
          </a:p>
        </p:txBody>
      </p:sp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id="{3D31BCC5-413B-432F-960D-096D5818EF1C}"/>
              </a:ext>
            </a:extLst>
          </p:cNvPr>
          <p:cNvSpPr txBox="1">
            <a:spLocks/>
          </p:cNvSpPr>
          <p:nvPr/>
        </p:nvSpPr>
        <p:spPr>
          <a:xfrm>
            <a:off x="990601" y="1696782"/>
            <a:ext cx="9317706" cy="49801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1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dirty="0">
                <a:solidFill>
                  <a:srgbClr val="002060"/>
                </a:solidFill>
              </a:rPr>
              <a:t>Obecně vzato, řekl/a byste, že se většině lidí dá důvěřovat, nebo že nemůže být člověk při jednání s</a:t>
            </a:r>
            <a:r>
              <a:rPr lang="cs-CZ" sz="1600" cap="all" dirty="0">
                <a:solidFill>
                  <a:srgbClr val="002060"/>
                </a:solidFill>
              </a:rPr>
              <a:t> </a:t>
            </a:r>
            <a:r>
              <a:rPr lang="cs-CZ" sz="1600" dirty="0">
                <a:solidFill>
                  <a:srgbClr val="002060"/>
                </a:solidFill>
              </a:rPr>
              <a:t>lidmi nikdy dost opatrný? IPSOS 2014</a:t>
            </a:r>
          </a:p>
          <a:p>
            <a:pPr algn="l"/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85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nterpersonal trust EU 2018.jpg">
            <a:extLst>
              <a:ext uri="{FF2B5EF4-FFF2-40B4-BE49-F238E27FC236}">
                <a16:creationId xmlns:a16="http://schemas.microsoft.com/office/drawing/2014/main" id="{20D3F698-00F0-4477-AA9D-504CB4A876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42564"/>
            <a:ext cx="8496944" cy="68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73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551B8A-80E4-4836-BECB-94FB302F4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3" y="507714"/>
            <a:ext cx="9591064" cy="54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2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AAFE4-858E-4076-8EAE-70DD203B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1DB9A1-2F04-4707-B16A-EAEDEA13A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176" y="465667"/>
            <a:ext cx="6584355" cy="571129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4">
                    <a:lumMod val="75000"/>
                  </a:schemeClr>
                </a:solidFill>
              </a:rPr>
              <a:t>TOP – DOWN</a:t>
            </a:r>
          </a:p>
          <a:p>
            <a:pPr marL="0" indent="0">
              <a:buNone/>
            </a:pPr>
            <a:r>
              <a:rPr lang="cs-CZ" sz="3600" dirty="0"/>
              <a:t>(Nerovnost, nespravedlnost)</a:t>
            </a:r>
          </a:p>
          <a:p>
            <a:r>
              <a:rPr lang="cs-CZ" sz="3600" dirty="0">
                <a:solidFill>
                  <a:schemeClr val="accent4">
                    <a:lumMod val="75000"/>
                  </a:schemeClr>
                </a:solidFill>
              </a:rPr>
              <a:t>IN – OUT </a:t>
            </a:r>
          </a:p>
          <a:p>
            <a:pPr marL="0" indent="0">
              <a:buNone/>
            </a:pPr>
            <a:r>
              <a:rPr lang="cs-CZ" sz="3600" dirty="0"/>
              <a:t>(Imigrace)</a:t>
            </a:r>
          </a:p>
          <a:p>
            <a:r>
              <a:rPr lang="cs-CZ" sz="3600" dirty="0">
                <a:solidFill>
                  <a:schemeClr val="accent4">
                    <a:lumMod val="75000"/>
                  </a:schemeClr>
                </a:solidFill>
              </a:rPr>
              <a:t>US – THEM </a:t>
            </a:r>
          </a:p>
          <a:p>
            <a:pPr marL="0" indent="0">
              <a:buNone/>
            </a:pPr>
            <a:r>
              <a:rPr lang="cs-CZ" sz="3600" dirty="0"/>
              <a:t>(Diversita, identita)</a:t>
            </a:r>
          </a:p>
          <a:p>
            <a:r>
              <a:rPr lang="cs-CZ" sz="3600" dirty="0">
                <a:solidFill>
                  <a:schemeClr val="accent4">
                    <a:lumMod val="75000"/>
                  </a:schemeClr>
                </a:solidFill>
              </a:rPr>
              <a:t>TODAY – TOMORROW</a:t>
            </a:r>
          </a:p>
          <a:p>
            <a:pPr marL="0" indent="0">
              <a:buNone/>
            </a:pPr>
            <a:r>
              <a:rPr lang="cs-CZ" sz="3600" dirty="0"/>
              <a:t>(Ekologie, klima)</a:t>
            </a: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25BF70-4321-4D08-8B28-C589EB07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25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5D06EB-DF60-46DA-AB57-4D4825C7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77" r="32114"/>
          <a:stretch/>
        </p:blipFill>
        <p:spPr>
          <a:xfrm>
            <a:off x="6510866" y="-28738"/>
            <a:ext cx="4504267" cy="6811040"/>
          </a:xfrm>
          <a:prstGeom prst="rect">
            <a:avLst/>
          </a:prstGeom>
        </p:spPr>
      </p:pic>
      <p:sp>
        <p:nvSpPr>
          <p:cNvPr id="10" name="Zástupný symbol pro zápatí 1">
            <a:extLst>
              <a:ext uri="{FF2B5EF4-FFF2-40B4-BE49-F238E27FC236}">
                <a16:creationId xmlns:a16="http://schemas.microsoft.com/office/drawing/2014/main" id="{C88B8726-99AF-4534-B6E4-D2FC5ECF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</p:spPr>
        <p:txBody>
          <a:bodyPr/>
          <a:lstStyle/>
          <a:p>
            <a:pPr algn="ctr"/>
            <a:r>
              <a:rPr lang="cs-CZ" dirty="0"/>
              <a:t>Listopad 2023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1503C372-0D2A-4443-8B17-4499A0FC0C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71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5E8E3B-F4EB-4A8C-AFA5-F6E1CC6C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83C76-A05C-45B5-A762-AF99DF673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22" y="0"/>
            <a:ext cx="6634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82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8DFC38-2493-49DC-A1EE-007020244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179_Brozura_Rozdeleni_svobodou_A4_PRESS.indd</a:t>
            </a:r>
            <a:endParaRPr lang="cs-CZ" dirty="0"/>
          </a:p>
          <a:p>
            <a:r>
              <a:rPr lang="cs-CZ" dirty="0"/>
              <a:t>2019 český rozhlas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CFB61C-889C-49C4-B0D3-A6F825C4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BD6301-84D5-4D6D-83FF-04B977908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059" y="-75698"/>
            <a:ext cx="609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6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1746" r="66646" b="26753"/>
          <a:stretch>
            <a:fillRect/>
          </a:stretch>
        </p:blipFill>
        <p:spPr bwMode="auto">
          <a:xfrm>
            <a:off x="335361" y="0"/>
            <a:ext cx="100203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560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125" t="19657" r="46500" b="23778"/>
          <a:stretch>
            <a:fillRect/>
          </a:stretch>
        </p:blipFill>
        <p:spPr bwMode="auto">
          <a:xfrm>
            <a:off x="2269067" y="0"/>
            <a:ext cx="7205132" cy="677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49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99230"/>
            <a:ext cx="10706099" cy="1386181"/>
          </a:xfrm>
        </p:spPr>
        <p:txBody>
          <a:bodyPr>
            <a:normAutofit/>
          </a:bodyPr>
          <a:lstStyle/>
          <a:p>
            <a:r>
              <a:rPr lang="cs-CZ" sz="2800" b="1" u="sng" dirty="0"/>
              <a:t>občanská společnost a DOBRÉ VLÁDNUTÍ </a:t>
            </a:r>
            <a:br>
              <a:rPr lang="cs-CZ" sz="2800" b="1" u="sng" dirty="0"/>
            </a:br>
            <a:r>
              <a:rPr lang="cs-CZ" sz="2800" dirty="0"/>
              <a:t>z </a:t>
            </a:r>
            <a:r>
              <a:rPr lang="cs-CZ" sz="2800" dirty="0" err="1"/>
              <a:t>Tocquevillovské</a:t>
            </a:r>
            <a:r>
              <a:rPr lang="cs-CZ" sz="2800" dirty="0"/>
              <a:t> perspektivy </a:t>
            </a:r>
            <a:br>
              <a:rPr lang="cs-CZ" sz="2800" i="1" dirty="0"/>
            </a:br>
            <a:endParaRPr lang="cs-CZ" sz="2800" b="1" u="sng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Funkce/Instituce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Rizika (potřeba umenšovat)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6517" y="2707482"/>
            <a:ext cx="4041775" cy="3951288"/>
          </a:xfrm>
        </p:spPr>
        <p:txBody>
          <a:bodyPr/>
          <a:lstStyle/>
          <a:p>
            <a:r>
              <a:rPr lang="cs-CZ" dirty="0"/>
              <a:t>Zneužívání moci, anebo i slabý stát </a:t>
            </a:r>
          </a:p>
          <a:p>
            <a:r>
              <a:rPr lang="cs-CZ" dirty="0"/>
              <a:t>Pasivita, apatie, anebo nadbytek participace</a:t>
            </a:r>
          </a:p>
          <a:p>
            <a:r>
              <a:rPr lang="cs-CZ" dirty="0"/>
              <a:t>Krize důvěry, anebo nekritická důvěra</a:t>
            </a:r>
          </a:p>
          <a:p>
            <a:r>
              <a:rPr lang="cs-CZ" dirty="0"/>
              <a:t>Atomizace, anomie, anebo „nacionalismus“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913" y="2418279"/>
            <a:ext cx="4103154" cy="4103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69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2835" y="205486"/>
            <a:ext cx="10706099" cy="867861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Stratification</a:t>
            </a:r>
            <a:r>
              <a:rPr lang="cs-CZ" dirty="0"/>
              <a:t> in CZR, 2019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146979"/>
              </p:ext>
            </p:extLst>
          </p:nvPr>
        </p:nvGraphicFramePr>
        <p:xfrm>
          <a:off x="1344168" y="1073347"/>
          <a:ext cx="8883581" cy="504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4456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25" t="32513" r="55250" b="5780"/>
          <a:stretch>
            <a:fillRect/>
          </a:stretch>
        </p:blipFill>
        <p:spPr bwMode="auto">
          <a:xfrm>
            <a:off x="3647728" y="0"/>
            <a:ext cx="5184576" cy="707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433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6">
            <a:extLst>
              <a:ext uri="{FF2B5EF4-FFF2-40B4-BE49-F238E27FC236}">
                <a16:creationId xmlns:a16="http://schemas.microsoft.com/office/drawing/2014/main" id="{DD809588-FFBB-4721-A74D-EB077F3C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2" y="457731"/>
            <a:ext cx="10803467" cy="558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1E7FEC9F-792F-4288-9C4E-E303DC667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F246D06A-A112-41ED-9A1F-29F3A24166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48" y="179389"/>
            <a:ext cx="9772652" cy="6269088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D90DD98A-6C3D-4471-9A43-244BB6416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DECAF2F9-6F43-47C7-A745-8AB8B6A4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79412"/>
            <a:ext cx="10193866" cy="59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CF6E1F97-C2DD-4E70-BA23-2272D5C92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2ED85CFE-6F7F-4190-99D9-8CE478C776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842964"/>
            <a:ext cx="9144000" cy="6003925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2D4A9-35B0-43A8-AF51-81A17C399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37" y="1968500"/>
            <a:ext cx="5191992" cy="4359776"/>
          </a:xfrm>
        </p:spPr>
        <p:txBody>
          <a:bodyPr>
            <a:normAutofit/>
          </a:bodyPr>
          <a:lstStyle/>
          <a:p>
            <a:r>
              <a:rPr lang="cs-CZ" sz="2400" b="0" i="0" dirty="0">
                <a:effectLst/>
                <a:latin typeface="rozhlas_medium"/>
              </a:rPr>
              <a:t>Exkluzivní sociologický průzkum odhaluje mapu konspirací v Česku. Společný projekt webu iROZHLAS.cz, institutu SYRI a Sociologického ústavu AV ČR ukazuje, jaké dezinformace rezonují v české společnosti. na radiožurnálu poslouchejte jako seriál …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F01452-FA63-46E2-916B-0C28FC14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" y="141351"/>
            <a:ext cx="10963275" cy="3448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6D0D23-7339-45DE-8C98-53E2A0292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29" y="2606421"/>
            <a:ext cx="5576209" cy="41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80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1E57DC93-1CA4-4EF4-B73B-0DD1741B3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AE5D1AA5-D805-46DF-8094-881C8A93CE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575" y="270892"/>
            <a:ext cx="10300361" cy="6120764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6198EE-657D-4B23-9B6F-E57DDEDB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D52D40-4381-4CE6-A997-E38A0C3D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38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0901BB-744F-4FEE-AAE4-E18EF1F4D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90" y="475488"/>
            <a:ext cx="9940082" cy="54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18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677013-4986-493B-8AB0-78013007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6BF5CE-E041-4CFE-98F3-034DA4E1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48" y="550735"/>
            <a:ext cx="9325928" cy="54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9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3" y="761161"/>
            <a:ext cx="11045970" cy="501226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4000" b="1" dirty="0"/>
            </a:br>
            <a:r>
              <a:rPr lang="pl-PL" sz="4000" b="1" dirty="0"/>
              <a:t>Institucionální, mezilidská důvěra</a:t>
            </a:r>
            <a:br>
              <a:rPr lang="pl-PL" sz="4000" b="1" dirty="0"/>
            </a:br>
            <a:r>
              <a:rPr lang="pl-PL" sz="4000" b="1" dirty="0"/>
              <a:t>Instituce a Důvěra!</a:t>
            </a:r>
            <a:br>
              <a:rPr lang="pl-PL" sz="4000" b="1" dirty="0"/>
            </a:br>
            <a:r>
              <a:rPr lang="pl-PL" sz="4000" b="1" dirty="0"/>
              <a:t>Proč vadí nízká důvěra v instituce?</a:t>
            </a:r>
            <a:br>
              <a:rPr lang="pl-PL" sz="4000" b="1" dirty="0"/>
            </a:br>
            <a:r>
              <a:rPr lang="pl-PL" sz="4000" b="1" dirty="0"/>
              <a:t>Jak důvěru v posilovat?</a:t>
            </a:r>
            <a:br>
              <a:rPr lang="pl-PL" sz="4000" b="1" dirty="0"/>
            </a:br>
            <a:br>
              <a:rPr lang="pl-PL" sz="4000" b="1" dirty="0"/>
            </a:br>
            <a:br>
              <a:rPr lang="pl-PL" sz="1400" b="1" dirty="0"/>
            </a:b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8CDC5C-55FA-49EA-9096-8C0FBD2C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E479E9-9C1C-4748-B6A7-F2D3BE79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40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1F8A53-B75F-41B3-9BF4-C5C4C5C11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7450" cy="35528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B9C6AC-6CC3-44B6-BDBE-51BB12929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3" y="3378324"/>
            <a:ext cx="6429375" cy="35242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9214E17-94C5-4744-B174-942AD38A0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935" y="3469764"/>
            <a:ext cx="6305550" cy="35433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6A56C33-743F-484F-B528-CA73D1F45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-80365"/>
            <a:ext cx="6191250" cy="36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1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6A7AFA-7877-4234-AEC2-8BD9A392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41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EC8604-2A04-4285-A9AA-5BC7CB073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56" y="329183"/>
            <a:ext cx="10664847" cy="53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8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1034F1-8AD0-4896-ABFB-DC5A62E6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97457B-66D7-477D-9F42-CC35C34E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42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7C1414-75CD-43F4-AD15-5F216846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44909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E92099-C03C-4F06-8DA0-4AA3CAFFF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21" y="0"/>
            <a:ext cx="6385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1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3" y="761161"/>
            <a:ext cx="10199629" cy="501226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4000" b="1" dirty="0"/>
            </a:br>
            <a:r>
              <a:rPr lang="pl-PL" sz="4000" b="1" dirty="0"/>
              <a:t>Jak posilovat </a:t>
            </a:r>
            <a:br>
              <a:rPr lang="pl-PL" sz="4000" b="1" dirty="0"/>
            </a:br>
            <a:r>
              <a:rPr lang="pl-PL" sz="4000" b="1" dirty="0"/>
              <a:t>důvěru (v instituce)?</a:t>
            </a:r>
            <a:br>
              <a:rPr lang="pl-PL" sz="1400" b="1" dirty="0"/>
            </a:b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0289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977" y="373278"/>
            <a:ext cx="10972800" cy="1150721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Co dělat?</a:t>
            </a:r>
            <a:br>
              <a:rPr lang="cs-CZ" sz="3200" dirty="0"/>
            </a:br>
            <a:r>
              <a:rPr lang="cs-CZ" sz="3200" dirty="0"/>
              <a:t>Jak posilovat důvěru v instituce?</a:t>
            </a:r>
            <a:br>
              <a:rPr lang="cs-CZ" sz="3200" dirty="0"/>
            </a:br>
            <a:r>
              <a:rPr lang="cs-CZ" sz="3200" dirty="0"/>
              <a:t>Jak Posilovat odolnost naší společnosti? </a:t>
            </a:r>
            <a:br>
              <a:rPr lang="cs-CZ" sz="32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4248" y="1768294"/>
            <a:ext cx="10972800" cy="5017740"/>
          </a:xfrm>
        </p:spPr>
        <p:txBody>
          <a:bodyPr>
            <a:normAutofit/>
          </a:bodyPr>
          <a:lstStyle/>
          <a:p>
            <a:r>
              <a:rPr lang="cs-CZ" sz="2800" dirty="0"/>
              <a:t>3 roviny důvěry – v sebe, druhé, instituce</a:t>
            </a:r>
          </a:p>
          <a:p>
            <a:r>
              <a:rPr lang="cs-CZ" sz="2800" dirty="0"/>
              <a:t>Sebedůvěra/sebevědomí – ontologické bezpečí x obavy, strach</a:t>
            </a:r>
          </a:p>
          <a:p>
            <a:r>
              <a:rPr lang="cs-CZ" sz="2800" dirty="0"/>
              <a:t>Interpersonální důvěra – v  druhé, jiné, kolektivní jednání</a:t>
            </a:r>
          </a:p>
          <a:p>
            <a:r>
              <a:rPr lang="cs-CZ" sz="2800" dirty="0"/>
              <a:t>Institucionální důvěra – efektivita, otevřenost, transparentnost, přístupové body (profesionalita: responzivita, integrita) …</a:t>
            </a:r>
          </a:p>
          <a:p>
            <a:r>
              <a:rPr lang="cs-CZ" sz="2800" dirty="0"/>
              <a:t>Past nedůvěry!</a:t>
            </a:r>
          </a:p>
          <a:p>
            <a:r>
              <a:rPr lang="cs-CZ" sz="2800" dirty="0"/>
              <a:t>Investovat (aktivní) důvěru (x stereotypní a priori nedůvěra)</a:t>
            </a:r>
          </a:p>
          <a:p>
            <a:r>
              <a:rPr lang="cs-CZ" sz="2800" dirty="0"/>
              <a:t>Důvěra v instituce jako projev občanského sebe/vědomí</a:t>
            </a:r>
          </a:p>
          <a:p>
            <a:r>
              <a:rPr lang="cs-CZ" sz="2800" dirty="0"/>
              <a:t>Občanská MINDFULNESS „terapie“ (: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00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464" y="57997"/>
            <a:ext cx="11329416" cy="192411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Instituce vznikají v průběhu formování moderního státu, Perspektiva sociální diferenciace</a:t>
            </a:r>
            <a:br>
              <a:rPr lang="cs-CZ" sz="3200" dirty="0"/>
            </a:br>
            <a:r>
              <a:rPr lang="cs-CZ" sz="3200" dirty="0"/>
              <a:t>Klientelismus versus liberalismus</a:t>
            </a:r>
            <a:br>
              <a:rPr lang="cs-CZ" sz="3200" dirty="0"/>
            </a:br>
            <a:br>
              <a:rPr lang="cs-CZ" dirty="0"/>
            </a:br>
            <a:br>
              <a:rPr lang="cs-CZ" sz="3000" dirty="0"/>
            </a:br>
            <a:endParaRPr lang="cs-CZ" sz="15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8622985"/>
              </p:ext>
            </p:extLst>
          </p:nvPr>
        </p:nvGraphicFramePr>
        <p:xfrm>
          <a:off x="6075202" y="2535419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9836969"/>
              </p:ext>
            </p:extLst>
          </p:nvPr>
        </p:nvGraphicFramePr>
        <p:xfrm>
          <a:off x="962118" y="2680225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399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0BEDE-61C5-4213-9FA4-9DDE2085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Krize institucí (legitimity/důvěry)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8764D2-490A-45D5-814D-6318F9E0F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706100" cy="4609042"/>
          </a:xfrm>
        </p:spPr>
        <p:txBody>
          <a:bodyPr>
            <a:noAutofit/>
          </a:bodyPr>
          <a:lstStyle/>
          <a:p>
            <a:r>
              <a:rPr lang="cs-CZ" sz="2800" dirty="0"/>
              <a:t>1) Selhávání (nefunkčnost) institucí: korupce, klientelismus, beztrestnost, průtahy …</a:t>
            </a:r>
          </a:p>
          <a:p>
            <a:r>
              <a:rPr lang="cs-CZ" sz="2800" dirty="0"/>
              <a:t>2) Komunistické dědictví (</a:t>
            </a:r>
            <a:r>
              <a:rPr lang="cs-CZ" sz="2800" dirty="0" err="1"/>
              <a:t>represivita</a:t>
            </a:r>
            <a:r>
              <a:rPr lang="cs-CZ" sz="2800" dirty="0"/>
              <a:t> x služebnost institucí)</a:t>
            </a:r>
          </a:p>
          <a:p>
            <a:r>
              <a:rPr lang="cs-CZ" sz="2800" dirty="0"/>
              <a:t>3) Náklady demokratické transformace (zhasnout, frustrace, tunelování …)</a:t>
            </a:r>
          </a:p>
          <a:p>
            <a:r>
              <a:rPr lang="cs-CZ" sz="2800" dirty="0"/>
              <a:t>4) Role vnějších faktorů: historická zkušenost, předsudky, ignorance, nedůvěra/strach, chudoba, živelná katastrofa …</a:t>
            </a:r>
          </a:p>
          <a:p>
            <a:r>
              <a:rPr lang="cs-CZ" sz="2800" dirty="0"/>
              <a:t>Co znamená „odolnost“ liberálně-demokratické společnosti?</a:t>
            </a:r>
          </a:p>
          <a:p>
            <a:r>
              <a:rPr lang="cs-CZ" sz="2800" dirty="0"/>
              <a:t>Jak posilovat instituce? Aplikovat principy dobrého vládnutí! </a:t>
            </a:r>
          </a:p>
        </p:txBody>
      </p:sp>
    </p:spTree>
    <p:extLst>
      <p:ext uri="{BB962C8B-B14F-4D97-AF65-F5344CB8AC3E}">
        <p14:creationId xmlns:p14="http://schemas.microsoft.com/office/powerpoint/2010/main" val="22496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3" y="761161"/>
            <a:ext cx="10199629" cy="501226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4000" b="1" dirty="0"/>
            </a:br>
            <a:r>
              <a:rPr lang="pl-PL" sz="4000" b="1" dirty="0"/>
              <a:t>Jak jsme na tom </a:t>
            </a:r>
            <a:br>
              <a:rPr lang="pl-PL" sz="4000" b="1" dirty="0"/>
            </a:br>
            <a:r>
              <a:rPr lang="pl-PL" sz="4000" b="1" dirty="0"/>
              <a:t>s důvěrou v instituce?</a:t>
            </a:r>
            <a:br>
              <a:rPr lang="pl-PL" sz="1400" b="1" dirty="0"/>
            </a:b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94898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Index vnímání korupce (TI)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8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578869"/>
              </p:ext>
            </p:extLst>
          </p:nvPr>
        </p:nvGraphicFramePr>
        <p:xfrm>
          <a:off x="359892" y="1507067"/>
          <a:ext cx="10993908" cy="466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303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87607C-A134-4D86-BD3C-1C10C34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193C43-7DD2-4641-B733-25959D44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75555-167C-4E3B-BA1B-07452BC6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66687"/>
            <a:ext cx="68675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919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</TotalTime>
  <Words>710</Words>
  <Application>Microsoft Office PowerPoint</Application>
  <PresentationFormat>Širokoúhlá obrazovka</PresentationFormat>
  <Paragraphs>94</Paragraphs>
  <Slides>44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Aptos</vt:lpstr>
      <vt:lpstr>Arial</vt:lpstr>
      <vt:lpstr>Calibri</vt:lpstr>
      <vt:lpstr>rozhlas_medium</vt:lpstr>
      <vt:lpstr>Motiv Office</vt:lpstr>
      <vt:lpstr>Občanská společnost a její transformace  www.karelmuller.eu  25. 4. 2025</vt:lpstr>
      <vt:lpstr>Prezentace aplikace PowerPoint</vt:lpstr>
      <vt:lpstr>občanská společnost a DOBRÉ VLÁDNUTÍ  z Tocquevillovské perspektivy  </vt:lpstr>
      <vt:lpstr>                  Institucionální, mezilidská důvěra Instituce a Důvěra! Proč vadí nízká důvěra v instituce? Jak důvěru v posilovat?   </vt:lpstr>
      <vt:lpstr>Instituce vznikají v průběhu formování moderního státu, Perspektiva sociální diferenciace Klientelismus versus liberalismus   </vt:lpstr>
      <vt:lpstr>Krize institucí (legitimity/důvěry)</vt:lpstr>
      <vt:lpstr>                  Jak jsme na tom  s důvěrou v instituce? </vt:lpstr>
      <vt:lpstr>Index vnímání korupce (TI)</vt:lpstr>
      <vt:lpstr>Prezentace aplikace PowerPoint</vt:lpstr>
      <vt:lpstr>Prezentace aplikace PowerPoint</vt:lpstr>
      <vt:lpstr>Prezentace aplikace PowerPoint</vt:lpstr>
      <vt:lpstr>Důvěra ve sněmovnu  Průměr důvěry v nově zvolené sněmovny: 29,4%  Průměrný volební nárůst důvěry ve sněmovnu: 6,6% </vt:lpstr>
      <vt:lpstr>Prezentace aplikace PowerPoint</vt:lpstr>
      <vt:lpstr>Prezentace aplikace PowerPoint</vt:lpstr>
      <vt:lpstr>Prezentace aplikace PowerPoint</vt:lpstr>
      <vt:lpstr>Prezentace aplikace PowerPoint</vt:lpstr>
      <vt:lpstr>Rozděleni svobodou, 2019 český Rozhlas</vt:lpstr>
      <vt:lpstr>Prezentace aplikace PowerPoint</vt:lpstr>
      <vt:lpstr>Prezentace aplikace PowerPoint</vt:lpstr>
      <vt:lpstr>INTEGRAce  Soudržnost/koheze Důvěra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Social Stratification in CZR, 2019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Exkluzivní sociologický průzkum odhaluje mapu konspirací v Česku. Společný projekt webu iROZHLAS.cz, institutu SYRI a Sociologického ústavu AV ČR ukazuje, jaké dezinformace rezonují v české společnosti. na radiožurnálu poslouchejte jako seriál 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Jak posilovat  důvěru (v instituce)? </vt:lpstr>
      <vt:lpstr>Co dělat? Jak posilovat důvěru v instituce? Jak Posilovat odolnost naší společnosti?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67</cp:revision>
  <dcterms:created xsi:type="dcterms:W3CDTF">2025-01-18T09:44:04Z</dcterms:created>
  <dcterms:modified xsi:type="dcterms:W3CDTF">2025-04-25T16:11:09Z</dcterms:modified>
</cp:coreProperties>
</file>