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22"/>
  </p:notesMasterIdLst>
  <p:handoutMasterIdLst>
    <p:handoutMasterId r:id="rId23"/>
  </p:handoutMasterIdLst>
  <p:sldIdLst>
    <p:sldId id="267" r:id="rId4"/>
    <p:sldId id="278" r:id="rId5"/>
    <p:sldId id="279" r:id="rId6"/>
    <p:sldId id="280" r:id="rId7"/>
    <p:sldId id="282" r:id="rId8"/>
    <p:sldId id="284" r:id="rId9"/>
    <p:sldId id="283" r:id="rId10"/>
    <p:sldId id="285" r:id="rId11"/>
    <p:sldId id="271" r:id="rId12"/>
    <p:sldId id="277" r:id="rId13"/>
    <p:sldId id="272" r:id="rId14"/>
    <p:sldId id="273" r:id="rId15"/>
    <p:sldId id="274" r:id="rId16"/>
    <p:sldId id="289" r:id="rId17"/>
    <p:sldId id="275" r:id="rId18"/>
    <p:sldId id="287" r:id="rId19"/>
    <p:sldId id="286" r:id="rId20"/>
    <p:sldId id="268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2" autoAdjust="0"/>
    <p:restoredTop sz="95928"/>
  </p:normalViewPr>
  <p:slideViewPr>
    <p:cSldViewPr snapToGrid="0">
      <p:cViewPr varScale="1">
        <p:scale>
          <a:sx n="108" d="100"/>
          <a:sy n="108" d="100"/>
        </p:scale>
        <p:origin x="-68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192258801823946E-2"/>
          <c:y val="4.259925842603008E-2"/>
          <c:w val="0.85161945754198842"/>
          <c:h val="0.90435403907844858"/>
        </c:manualLayout>
      </c:layout>
      <c:lineChart>
        <c:grouping val="standard"/>
        <c:varyColors val="0"/>
        <c:ser>
          <c:idx val="0"/>
          <c:order val="0"/>
          <c:tx>
            <c:strRef>
              <c:f>List1!$C$2</c:f>
              <c:strCache>
                <c:ptCount val="1"/>
                <c:pt idx="0">
                  <c:v>Austria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List1!$D$2:$AF$2</c:f>
              <c:numCache>
                <c:formatCode>General</c:formatCode>
                <c:ptCount val="29"/>
                <c:pt idx="0">
                  <c:v>7.59</c:v>
                </c:pt>
                <c:pt idx="1">
                  <c:v>7.61</c:v>
                </c:pt>
                <c:pt idx="2">
                  <c:v>7.5</c:v>
                </c:pt>
                <c:pt idx="3">
                  <c:v>7.6</c:v>
                </c:pt>
                <c:pt idx="4">
                  <c:v>7.7</c:v>
                </c:pt>
                <c:pt idx="5">
                  <c:v>7.8</c:v>
                </c:pt>
                <c:pt idx="6">
                  <c:v>7.8</c:v>
                </c:pt>
                <c:pt idx="7">
                  <c:v>8</c:v>
                </c:pt>
                <c:pt idx="8">
                  <c:v>8.4</c:v>
                </c:pt>
                <c:pt idx="9">
                  <c:v>8.6999999999999993</c:v>
                </c:pt>
                <c:pt idx="10">
                  <c:v>8.6</c:v>
                </c:pt>
                <c:pt idx="11">
                  <c:v>8.1</c:v>
                </c:pt>
                <c:pt idx="12">
                  <c:v>8.1</c:v>
                </c:pt>
                <c:pt idx="13">
                  <c:v>7.9</c:v>
                </c:pt>
                <c:pt idx="14">
                  <c:v>7.9</c:v>
                </c:pt>
                <c:pt idx="15">
                  <c:v>7.8</c:v>
                </c:pt>
                <c:pt idx="16">
                  <c:v>6.9</c:v>
                </c:pt>
                <c:pt idx="17">
                  <c:v>6.9</c:v>
                </c:pt>
                <c:pt idx="18">
                  <c:v>7.2</c:v>
                </c:pt>
                <c:pt idx="19">
                  <c:v>7.6</c:v>
                </c:pt>
                <c:pt idx="20">
                  <c:v>7.5</c:v>
                </c:pt>
                <c:pt idx="21">
                  <c:v>7.5</c:v>
                </c:pt>
                <c:pt idx="22">
                  <c:v>7.6</c:v>
                </c:pt>
                <c:pt idx="23">
                  <c:v>7.7</c:v>
                </c:pt>
                <c:pt idx="24">
                  <c:v>7.6</c:v>
                </c:pt>
                <c:pt idx="25">
                  <c:v>7.4</c:v>
                </c:pt>
                <c:pt idx="26">
                  <c:v>7.1</c:v>
                </c:pt>
                <c:pt idx="27">
                  <c:v>7.1</c:v>
                </c:pt>
                <c:pt idx="28">
                  <c:v>6.7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List1!$C$3</c:f>
              <c:strCache>
                <c:ptCount val="1"/>
                <c:pt idx="0">
                  <c:v>UK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List1!$D$3:$AF$3</c:f>
              <c:numCache>
                <c:formatCode>General</c:formatCode>
                <c:ptCount val="29"/>
                <c:pt idx="0">
                  <c:v>8.44</c:v>
                </c:pt>
                <c:pt idx="1">
                  <c:v>8.2200000000000006</c:v>
                </c:pt>
                <c:pt idx="2">
                  <c:v>8.6999999999999993</c:v>
                </c:pt>
                <c:pt idx="3">
                  <c:v>8.6</c:v>
                </c:pt>
                <c:pt idx="4">
                  <c:v>8.6999999999999993</c:v>
                </c:pt>
                <c:pt idx="5">
                  <c:v>8.3000000000000007</c:v>
                </c:pt>
                <c:pt idx="6">
                  <c:v>8.6999999999999993</c:v>
                </c:pt>
                <c:pt idx="7">
                  <c:v>8.6999999999999993</c:v>
                </c:pt>
                <c:pt idx="8">
                  <c:v>8.6</c:v>
                </c:pt>
                <c:pt idx="9">
                  <c:v>8.6</c:v>
                </c:pt>
                <c:pt idx="10">
                  <c:v>8.6</c:v>
                </c:pt>
                <c:pt idx="11">
                  <c:v>8.4</c:v>
                </c:pt>
                <c:pt idx="12">
                  <c:v>7.7</c:v>
                </c:pt>
                <c:pt idx="13">
                  <c:v>7.7</c:v>
                </c:pt>
                <c:pt idx="14">
                  <c:v>7.6</c:v>
                </c:pt>
                <c:pt idx="15">
                  <c:v>7.8</c:v>
                </c:pt>
                <c:pt idx="16">
                  <c:v>7.4</c:v>
                </c:pt>
                <c:pt idx="17">
                  <c:v>7.6</c:v>
                </c:pt>
                <c:pt idx="18">
                  <c:v>7.8</c:v>
                </c:pt>
                <c:pt idx="19">
                  <c:v>8.1</c:v>
                </c:pt>
                <c:pt idx="20">
                  <c:v>8.1</c:v>
                </c:pt>
                <c:pt idx="21">
                  <c:v>8.1999999999999993</c:v>
                </c:pt>
                <c:pt idx="22">
                  <c:v>8</c:v>
                </c:pt>
                <c:pt idx="23">
                  <c:v>7.7</c:v>
                </c:pt>
                <c:pt idx="24">
                  <c:v>7.7</c:v>
                </c:pt>
                <c:pt idx="25">
                  <c:v>7.8</c:v>
                </c:pt>
                <c:pt idx="26">
                  <c:v>7.3</c:v>
                </c:pt>
                <c:pt idx="27">
                  <c:v>7.1</c:v>
                </c:pt>
                <c:pt idx="28">
                  <c:v>7.1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List1!$C$4</c:f>
              <c:strCache>
                <c:ptCount val="1"/>
                <c:pt idx="0">
                  <c:v>Estonia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List1!$D$4:$AF$4</c:f>
              <c:numCache>
                <c:formatCode>General</c:formatCode>
                <c:ptCount val="29"/>
                <c:pt idx="2">
                  <c:v>5.7</c:v>
                </c:pt>
                <c:pt idx="3">
                  <c:v>5.7</c:v>
                </c:pt>
                <c:pt idx="4">
                  <c:v>5.7</c:v>
                </c:pt>
                <c:pt idx="5">
                  <c:v>5.6</c:v>
                </c:pt>
                <c:pt idx="6">
                  <c:v>5.6</c:v>
                </c:pt>
                <c:pt idx="7">
                  <c:v>5.5</c:v>
                </c:pt>
                <c:pt idx="8">
                  <c:v>6</c:v>
                </c:pt>
                <c:pt idx="9">
                  <c:v>6.1</c:v>
                </c:pt>
                <c:pt idx="10">
                  <c:v>6.7</c:v>
                </c:pt>
                <c:pt idx="11">
                  <c:v>6.5</c:v>
                </c:pt>
                <c:pt idx="12">
                  <c:v>6.6</c:v>
                </c:pt>
                <c:pt idx="13">
                  <c:v>6.6</c:v>
                </c:pt>
                <c:pt idx="14">
                  <c:v>6.5</c:v>
                </c:pt>
                <c:pt idx="15">
                  <c:v>6.4</c:v>
                </c:pt>
                <c:pt idx="16">
                  <c:v>6.4</c:v>
                </c:pt>
                <c:pt idx="17">
                  <c:v>6.8</c:v>
                </c:pt>
                <c:pt idx="18">
                  <c:v>6.9</c:v>
                </c:pt>
                <c:pt idx="19">
                  <c:v>7</c:v>
                </c:pt>
                <c:pt idx="20">
                  <c:v>7</c:v>
                </c:pt>
                <c:pt idx="21">
                  <c:v>7.1</c:v>
                </c:pt>
                <c:pt idx="22">
                  <c:v>7.3</c:v>
                </c:pt>
                <c:pt idx="23">
                  <c:v>7.4</c:v>
                </c:pt>
                <c:pt idx="24">
                  <c:v>7.5</c:v>
                </c:pt>
                <c:pt idx="25">
                  <c:v>7.4</c:v>
                </c:pt>
                <c:pt idx="26">
                  <c:v>7.4</c:v>
                </c:pt>
                <c:pt idx="27">
                  <c:v>7.6</c:v>
                </c:pt>
                <c:pt idx="28">
                  <c:v>7.6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List1!$C$5</c:f>
              <c:strCache>
                <c:ptCount val="1"/>
                <c:pt idx="0">
                  <c:v>Slovenia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List1!$D$5:$AF$5</c:f>
              <c:numCache>
                <c:formatCode>General</c:formatCode>
                <c:ptCount val="29"/>
                <c:pt idx="2">
                  <c:v>3</c:v>
                </c:pt>
                <c:pt idx="3">
                  <c:v>6</c:v>
                </c:pt>
                <c:pt idx="4">
                  <c:v>5.5</c:v>
                </c:pt>
                <c:pt idx="5">
                  <c:v>5.2</c:v>
                </c:pt>
                <c:pt idx="6">
                  <c:v>6</c:v>
                </c:pt>
                <c:pt idx="7">
                  <c:v>5.9</c:v>
                </c:pt>
                <c:pt idx="8">
                  <c:v>6</c:v>
                </c:pt>
                <c:pt idx="9">
                  <c:v>6.1</c:v>
                </c:pt>
                <c:pt idx="10">
                  <c:v>6.4</c:v>
                </c:pt>
                <c:pt idx="11">
                  <c:v>6.6</c:v>
                </c:pt>
                <c:pt idx="12">
                  <c:v>6.7</c:v>
                </c:pt>
                <c:pt idx="13">
                  <c:v>6.6</c:v>
                </c:pt>
                <c:pt idx="14">
                  <c:v>6.4</c:v>
                </c:pt>
                <c:pt idx="15">
                  <c:v>5.9</c:v>
                </c:pt>
                <c:pt idx="16">
                  <c:v>6.1</c:v>
                </c:pt>
                <c:pt idx="17">
                  <c:v>5.7</c:v>
                </c:pt>
                <c:pt idx="18">
                  <c:v>5.8</c:v>
                </c:pt>
                <c:pt idx="19">
                  <c:v>6</c:v>
                </c:pt>
                <c:pt idx="20">
                  <c:v>6.1</c:v>
                </c:pt>
                <c:pt idx="21">
                  <c:v>6.1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5.7</c:v>
                </c:pt>
                <c:pt idx="26">
                  <c:v>5.6</c:v>
                </c:pt>
                <c:pt idx="27">
                  <c:v>5.6</c:v>
                </c:pt>
                <c:pt idx="28">
                  <c:v>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List1!$C$6</c:f>
              <c:strCache>
                <c:ptCount val="1"/>
                <c:pt idx="0">
                  <c:v>Poland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List1!$D$6:$AF$6</c:f>
              <c:numCache>
                <c:formatCode>General</c:formatCode>
                <c:ptCount val="29"/>
                <c:pt idx="0">
                  <c:v>5.57</c:v>
                </c:pt>
                <c:pt idx="1">
                  <c:v>5.08</c:v>
                </c:pt>
                <c:pt idx="2">
                  <c:v>4.5999999999999996</c:v>
                </c:pt>
                <c:pt idx="3">
                  <c:v>4.2</c:v>
                </c:pt>
                <c:pt idx="4">
                  <c:v>4.0999999999999996</c:v>
                </c:pt>
                <c:pt idx="5">
                  <c:v>4.0999999999999996</c:v>
                </c:pt>
                <c:pt idx="6">
                  <c:v>4</c:v>
                </c:pt>
                <c:pt idx="7">
                  <c:v>3.6</c:v>
                </c:pt>
                <c:pt idx="8">
                  <c:v>3.5</c:v>
                </c:pt>
                <c:pt idx="9">
                  <c:v>3.4</c:v>
                </c:pt>
                <c:pt idx="10">
                  <c:v>3.7</c:v>
                </c:pt>
                <c:pt idx="11">
                  <c:v>4.2</c:v>
                </c:pt>
                <c:pt idx="12">
                  <c:v>4.5999999999999996</c:v>
                </c:pt>
                <c:pt idx="13">
                  <c:v>5</c:v>
                </c:pt>
                <c:pt idx="14">
                  <c:v>5.3</c:v>
                </c:pt>
                <c:pt idx="15">
                  <c:v>5.5</c:v>
                </c:pt>
                <c:pt idx="16">
                  <c:v>5.8</c:v>
                </c:pt>
                <c:pt idx="17">
                  <c:v>6</c:v>
                </c:pt>
                <c:pt idx="18">
                  <c:v>6.1</c:v>
                </c:pt>
                <c:pt idx="19">
                  <c:v>6.3</c:v>
                </c:pt>
                <c:pt idx="20">
                  <c:v>6.2</c:v>
                </c:pt>
                <c:pt idx="21">
                  <c:v>6</c:v>
                </c:pt>
                <c:pt idx="22">
                  <c:v>6</c:v>
                </c:pt>
                <c:pt idx="23">
                  <c:v>5.8</c:v>
                </c:pt>
                <c:pt idx="24">
                  <c:v>5.6</c:v>
                </c:pt>
                <c:pt idx="25">
                  <c:v>5.6</c:v>
                </c:pt>
                <c:pt idx="26">
                  <c:v>5.5</c:v>
                </c:pt>
                <c:pt idx="27">
                  <c:v>5.4</c:v>
                </c:pt>
                <c:pt idx="28">
                  <c:v>5.3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List1!$C$7</c:f>
              <c:strCache>
                <c:ptCount val="1"/>
                <c:pt idx="0">
                  <c:v>Hungary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List1!$D$7:$AF$7</c:f>
              <c:numCache>
                <c:formatCode>General</c:formatCode>
                <c:ptCount val="29"/>
                <c:pt idx="0">
                  <c:v>4.8600000000000003</c:v>
                </c:pt>
                <c:pt idx="1">
                  <c:v>5.18</c:v>
                </c:pt>
                <c:pt idx="2">
                  <c:v>5</c:v>
                </c:pt>
                <c:pt idx="3">
                  <c:v>5.2</c:v>
                </c:pt>
                <c:pt idx="4">
                  <c:v>5.2</c:v>
                </c:pt>
                <c:pt idx="5">
                  <c:v>5.3</c:v>
                </c:pt>
                <c:pt idx="6">
                  <c:v>4.9000000000000004</c:v>
                </c:pt>
                <c:pt idx="7">
                  <c:v>4.8</c:v>
                </c:pt>
                <c:pt idx="8">
                  <c:v>4.8</c:v>
                </c:pt>
                <c:pt idx="9">
                  <c:v>5</c:v>
                </c:pt>
                <c:pt idx="10">
                  <c:v>5.2</c:v>
                </c:pt>
                <c:pt idx="11">
                  <c:v>5.3</c:v>
                </c:pt>
                <c:pt idx="12">
                  <c:v>5.0999999999999996</c:v>
                </c:pt>
                <c:pt idx="13">
                  <c:v>5.0999999999999996</c:v>
                </c:pt>
                <c:pt idx="14">
                  <c:v>4.7</c:v>
                </c:pt>
                <c:pt idx="15">
                  <c:v>4.5999999999999996</c:v>
                </c:pt>
                <c:pt idx="16">
                  <c:v>5.5</c:v>
                </c:pt>
                <c:pt idx="17">
                  <c:v>5.4</c:v>
                </c:pt>
                <c:pt idx="18">
                  <c:v>5.4</c:v>
                </c:pt>
                <c:pt idx="19">
                  <c:v>5.0999999999999996</c:v>
                </c:pt>
                <c:pt idx="20">
                  <c:v>4.8</c:v>
                </c:pt>
                <c:pt idx="21">
                  <c:v>4.5</c:v>
                </c:pt>
                <c:pt idx="22">
                  <c:v>4.5999999999999996</c:v>
                </c:pt>
                <c:pt idx="23">
                  <c:v>4.4000000000000004</c:v>
                </c:pt>
                <c:pt idx="24">
                  <c:v>4.4000000000000004</c:v>
                </c:pt>
                <c:pt idx="25">
                  <c:v>4.3</c:v>
                </c:pt>
                <c:pt idx="26">
                  <c:v>4.2</c:v>
                </c:pt>
                <c:pt idx="27">
                  <c:v>4.2</c:v>
                </c:pt>
                <c:pt idx="28">
                  <c:v>4.0999999999999996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List1!$C$8</c:f>
              <c:strCache>
                <c:ptCount val="1"/>
                <c:pt idx="0">
                  <c:v>CZR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List1!$D$8:$AF$8</c:f>
              <c:numCache>
                <c:formatCode>General</c:formatCode>
                <c:ptCount val="29"/>
                <c:pt idx="0">
                  <c:v>5.37</c:v>
                </c:pt>
                <c:pt idx="1">
                  <c:v>5.2</c:v>
                </c:pt>
                <c:pt idx="2">
                  <c:v>4.8</c:v>
                </c:pt>
                <c:pt idx="3">
                  <c:v>4.5999999999999996</c:v>
                </c:pt>
                <c:pt idx="4">
                  <c:v>4.3</c:v>
                </c:pt>
                <c:pt idx="5">
                  <c:v>3.9</c:v>
                </c:pt>
                <c:pt idx="6">
                  <c:v>3.7</c:v>
                </c:pt>
                <c:pt idx="7">
                  <c:v>3.9</c:v>
                </c:pt>
                <c:pt idx="8">
                  <c:v>4.2</c:v>
                </c:pt>
                <c:pt idx="9">
                  <c:v>4.3</c:v>
                </c:pt>
                <c:pt idx="10">
                  <c:v>4.8</c:v>
                </c:pt>
                <c:pt idx="11">
                  <c:v>5.2</c:v>
                </c:pt>
                <c:pt idx="12">
                  <c:v>5.2</c:v>
                </c:pt>
                <c:pt idx="13">
                  <c:v>4.9000000000000004</c:v>
                </c:pt>
                <c:pt idx="14">
                  <c:v>4.5999999999999996</c:v>
                </c:pt>
                <c:pt idx="15">
                  <c:v>4.4000000000000004</c:v>
                </c:pt>
                <c:pt idx="16">
                  <c:v>4.9000000000000004</c:v>
                </c:pt>
                <c:pt idx="17">
                  <c:v>4.8</c:v>
                </c:pt>
                <c:pt idx="18">
                  <c:v>5.0999999999999996</c:v>
                </c:pt>
                <c:pt idx="19">
                  <c:v>5.6</c:v>
                </c:pt>
                <c:pt idx="20">
                  <c:v>5.5</c:v>
                </c:pt>
                <c:pt idx="21">
                  <c:v>5.7</c:v>
                </c:pt>
                <c:pt idx="22">
                  <c:v>5.9</c:v>
                </c:pt>
                <c:pt idx="23">
                  <c:v>5.6</c:v>
                </c:pt>
                <c:pt idx="24">
                  <c:v>5.4</c:v>
                </c:pt>
                <c:pt idx="25">
                  <c:v>5.4</c:v>
                </c:pt>
                <c:pt idx="26">
                  <c:v>5.6</c:v>
                </c:pt>
                <c:pt idx="27">
                  <c:v>5.7</c:v>
                </c:pt>
                <c:pt idx="28">
                  <c:v>5.6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List1!$C$9</c:f>
              <c:strCache>
                <c:ptCount val="1"/>
                <c:pt idx="0">
                  <c:v>Slovakia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List1!$D$9:$AF$9</c:f>
              <c:numCache>
                <c:formatCode>General</c:formatCode>
                <c:ptCount val="29"/>
                <c:pt idx="2">
                  <c:v>3.9</c:v>
                </c:pt>
                <c:pt idx="3">
                  <c:v>3.7</c:v>
                </c:pt>
                <c:pt idx="4">
                  <c:v>3.5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4</c:v>
                </c:pt>
                <c:pt idx="9">
                  <c:v>4.3</c:v>
                </c:pt>
                <c:pt idx="10">
                  <c:v>4.7</c:v>
                </c:pt>
                <c:pt idx="11">
                  <c:v>4.9000000000000004</c:v>
                </c:pt>
                <c:pt idx="12">
                  <c:v>5</c:v>
                </c:pt>
                <c:pt idx="13">
                  <c:v>4.5</c:v>
                </c:pt>
                <c:pt idx="14">
                  <c:v>4.3</c:v>
                </c:pt>
                <c:pt idx="15">
                  <c:v>4</c:v>
                </c:pt>
                <c:pt idx="16">
                  <c:v>4.5999999999999996</c:v>
                </c:pt>
                <c:pt idx="17">
                  <c:v>4.7</c:v>
                </c:pt>
                <c:pt idx="18">
                  <c:v>5</c:v>
                </c:pt>
                <c:pt idx="19">
                  <c:v>5.0999999999999996</c:v>
                </c:pt>
                <c:pt idx="20">
                  <c:v>5.0999999999999996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4.9000000000000004</c:v>
                </c:pt>
                <c:pt idx="25">
                  <c:v>5.2</c:v>
                </c:pt>
                <c:pt idx="26">
                  <c:v>5.3</c:v>
                </c:pt>
                <c:pt idx="27">
                  <c:v>5.4</c:v>
                </c:pt>
                <c:pt idx="28">
                  <c:v>4.9000000000000004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List1!$C$10</c:f>
              <c:strCache>
                <c:ptCount val="1"/>
                <c:pt idx="0">
                  <c:v>Italy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List1!$D$10:$AF$10</c:f>
              <c:numCache>
                <c:formatCode>General</c:formatCode>
                <c:ptCount val="29"/>
                <c:pt idx="0">
                  <c:v>3.42</c:v>
                </c:pt>
                <c:pt idx="1">
                  <c:v>5.03</c:v>
                </c:pt>
                <c:pt idx="2">
                  <c:v>4.5999999999999996</c:v>
                </c:pt>
                <c:pt idx="3">
                  <c:v>4.7</c:v>
                </c:pt>
                <c:pt idx="4">
                  <c:v>4.5999999999999996</c:v>
                </c:pt>
                <c:pt idx="5">
                  <c:v>5.5</c:v>
                </c:pt>
                <c:pt idx="6">
                  <c:v>5.2</c:v>
                </c:pt>
                <c:pt idx="7">
                  <c:v>5.3</c:v>
                </c:pt>
                <c:pt idx="8">
                  <c:v>4.8</c:v>
                </c:pt>
                <c:pt idx="9">
                  <c:v>5</c:v>
                </c:pt>
                <c:pt idx="10">
                  <c:v>4.9000000000000004</c:v>
                </c:pt>
                <c:pt idx="11">
                  <c:v>5.2</c:v>
                </c:pt>
                <c:pt idx="12">
                  <c:v>4.8</c:v>
                </c:pt>
                <c:pt idx="13">
                  <c:v>4.3</c:v>
                </c:pt>
                <c:pt idx="14">
                  <c:v>3.9</c:v>
                </c:pt>
                <c:pt idx="15">
                  <c:v>3.9</c:v>
                </c:pt>
                <c:pt idx="16">
                  <c:v>4.2</c:v>
                </c:pt>
                <c:pt idx="17">
                  <c:v>4.3</c:v>
                </c:pt>
                <c:pt idx="18">
                  <c:v>4.3</c:v>
                </c:pt>
                <c:pt idx="19">
                  <c:v>4.4000000000000004</c:v>
                </c:pt>
                <c:pt idx="20">
                  <c:v>4.7</c:v>
                </c:pt>
                <c:pt idx="21">
                  <c:v>5</c:v>
                </c:pt>
                <c:pt idx="22">
                  <c:v>5.2</c:v>
                </c:pt>
                <c:pt idx="23">
                  <c:v>5.3</c:v>
                </c:pt>
                <c:pt idx="24">
                  <c:v>5.3</c:v>
                </c:pt>
                <c:pt idx="25">
                  <c:v>5.6</c:v>
                </c:pt>
                <c:pt idx="26">
                  <c:v>5.6</c:v>
                </c:pt>
                <c:pt idx="27">
                  <c:v>5.6</c:v>
                </c:pt>
                <c:pt idx="28">
                  <c:v>5.4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List1!$C$11</c:f>
              <c:strCache>
                <c:ptCount val="1"/>
                <c:pt idx="0">
                  <c:v>Ukraine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List1!$D$11:$AF$11</c:f>
              <c:numCache>
                <c:formatCode>General</c:formatCode>
                <c:ptCount val="29"/>
                <c:pt idx="4">
                  <c:v>1.5</c:v>
                </c:pt>
                <c:pt idx="5">
                  <c:v>2.1</c:v>
                </c:pt>
                <c:pt idx="6">
                  <c:v>2.4</c:v>
                </c:pt>
                <c:pt idx="7">
                  <c:v>2.2999999999999998</c:v>
                </c:pt>
                <c:pt idx="8">
                  <c:v>2.2000000000000002</c:v>
                </c:pt>
                <c:pt idx="9">
                  <c:v>2.6</c:v>
                </c:pt>
                <c:pt idx="10">
                  <c:v>2.8</c:v>
                </c:pt>
                <c:pt idx="11">
                  <c:v>2.7</c:v>
                </c:pt>
                <c:pt idx="12">
                  <c:v>2.5</c:v>
                </c:pt>
                <c:pt idx="13">
                  <c:v>2.2000000000000002</c:v>
                </c:pt>
                <c:pt idx="14">
                  <c:v>2.4</c:v>
                </c:pt>
                <c:pt idx="15">
                  <c:v>2.2999999999999998</c:v>
                </c:pt>
                <c:pt idx="16">
                  <c:v>2.6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2.9</c:v>
                </c:pt>
                <c:pt idx="21">
                  <c:v>3</c:v>
                </c:pt>
                <c:pt idx="22">
                  <c:v>3.2</c:v>
                </c:pt>
                <c:pt idx="23">
                  <c:v>3</c:v>
                </c:pt>
                <c:pt idx="24">
                  <c:v>3.3</c:v>
                </c:pt>
                <c:pt idx="25">
                  <c:v>3.2</c:v>
                </c:pt>
                <c:pt idx="26">
                  <c:v>3.3</c:v>
                </c:pt>
                <c:pt idx="27">
                  <c:v>3.6</c:v>
                </c:pt>
                <c:pt idx="28">
                  <c:v>3.5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List1!$C$12</c:f>
              <c:strCache>
                <c:ptCount val="1"/>
                <c:pt idx="0">
                  <c:v>Russia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List1!$D$12:$AF$12</c:f>
              <c:numCache>
                <c:formatCode>General</c:formatCode>
                <c:ptCount val="29"/>
                <c:pt idx="0">
                  <c:v>2.58</c:v>
                </c:pt>
                <c:pt idx="1">
                  <c:v>2.27</c:v>
                </c:pt>
                <c:pt idx="2">
                  <c:v>2.4</c:v>
                </c:pt>
                <c:pt idx="3">
                  <c:v>2.4</c:v>
                </c:pt>
                <c:pt idx="4">
                  <c:v>2.1</c:v>
                </c:pt>
                <c:pt idx="5">
                  <c:v>2.2999999999999998</c:v>
                </c:pt>
                <c:pt idx="6">
                  <c:v>2.7</c:v>
                </c:pt>
                <c:pt idx="7">
                  <c:v>2.7</c:v>
                </c:pt>
                <c:pt idx="8">
                  <c:v>2.8</c:v>
                </c:pt>
                <c:pt idx="9">
                  <c:v>2.4</c:v>
                </c:pt>
                <c:pt idx="10">
                  <c:v>2.5</c:v>
                </c:pt>
                <c:pt idx="11">
                  <c:v>2.2999999999999998</c:v>
                </c:pt>
                <c:pt idx="12">
                  <c:v>2.1</c:v>
                </c:pt>
                <c:pt idx="13">
                  <c:v>2.2000000000000002</c:v>
                </c:pt>
                <c:pt idx="14">
                  <c:v>2.1</c:v>
                </c:pt>
                <c:pt idx="15">
                  <c:v>2.4</c:v>
                </c:pt>
                <c:pt idx="16">
                  <c:v>2.8</c:v>
                </c:pt>
                <c:pt idx="17">
                  <c:v>2.8</c:v>
                </c:pt>
                <c:pt idx="18">
                  <c:v>2.7</c:v>
                </c:pt>
                <c:pt idx="19">
                  <c:v>2.9</c:v>
                </c:pt>
                <c:pt idx="20">
                  <c:v>2.9</c:v>
                </c:pt>
                <c:pt idx="21">
                  <c:v>2.9</c:v>
                </c:pt>
                <c:pt idx="22">
                  <c:v>2.8</c:v>
                </c:pt>
                <c:pt idx="23">
                  <c:v>2.8</c:v>
                </c:pt>
                <c:pt idx="24">
                  <c:v>3</c:v>
                </c:pt>
                <c:pt idx="25">
                  <c:v>2.9</c:v>
                </c:pt>
                <c:pt idx="26">
                  <c:v>2.8</c:v>
                </c:pt>
                <c:pt idx="27">
                  <c:v>2.6</c:v>
                </c:pt>
                <c:pt idx="28">
                  <c:v>2.2000000000000002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List1!$C$13</c:f>
              <c:strCache>
                <c:ptCount val="1"/>
                <c:pt idx="0">
                  <c:v>EU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List1!$D$13:$AF$13</c:f>
              <c:numCache>
                <c:formatCode>General</c:formatCode>
                <c:ptCount val="29"/>
                <c:pt idx="23">
                  <c:v>6.4</c:v>
                </c:pt>
                <c:pt idx="24">
                  <c:v>6.4</c:v>
                </c:pt>
                <c:pt idx="25">
                  <c:v>6.4</c:v>
                </c:pt>
                <c:pt idx="26">
                  <c:v>6.4</c:v>
                </c:pt>
                <c:pt idx="27">
                  <c:v>6.4</c:v>
                </c:pt>
                <c:pt idx="28">
                  <c:v>6.2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031744"/>
        <c:axId val="172835968"/>
      </c:lineChart>
      <c:catAx>
        <c:axId val="150031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2835968"/>
        <c:crosses val="autoZero"/>
        <c:auto val="1"/>
        <c:lblAlgn val="ctr"/>
        <c:lblOffset val="100"/>
        <c:noMultiLvlLbl val="0"/>
      </c:catAx>
      <c:valAx>
        <c:axId val="172835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031744"/>
        <c:crosses val="autoZero"/>
        <c:crossBetween val="between"/>
      </c:valAx>
    </c:plotArea>
    <c:legend>
      <c:legendPos val="r"/>
      <c:layout/>
      <c:overlay val="0"/>
      <c:spPr>
        <a:ln>
          <a:solidFill>
            <a:srgbClr val="C00000"/>
          </a:solidFill>
        </a:ln>
      </c:sp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xmlns="" id="{69481172-56BA-6C88-168E-D96C21B47D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0C878F87-09B6-0DE1-6A0A-D3E83B35E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439F6-3E71-9744-A5FD-F8360DC2B55B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7E02C864-4460-15D6-DE8C-0E643C3EE1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625D8B96-87C9-2E0D-8058-68FEE7E1C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E44AF-43CC-394B-BC78-30B75A4562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279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F23E5-E723-4485-9A71-51DD2E0513A0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EC3DE-2A43-4B52-8ED0-7B171497C0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44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1540E11-6C50-40B5-ED84-651C0E2EB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6" y="0"/>
            <a:ext cx="1227239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2048376"/>
            <a:ext cx="9144000" cy="2387600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4712599"/>
            <a:ext cx="9144000" cy="11294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xmlns="" id="{4917296F-2561-2C95-0483-5A5B579659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9" y="678863"/>
            <a:ext cx="3430380" cy="7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8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7975" y="1485900"/>
            <a:ext cx="6477000" cy="4643438"/>
          </a:xfrm>
        </p:spPr>
        <p:txBody>
          <a:bodyPr/>
          <a:lstStyle>
            <a:lvl1pPr marL="0" indent="0">
              <a:lnSpc>
                <a:spcPct val="108000"/>
              </a:lnSpc>
              <a:buNone/>
              <a:defRPr/>
            </a:lvl1pPr>
            <a:lvl2pPr marL="0" indent="0">
              <a:buNone/>
              <a:defRPr sz="1700">
                <a:solidFill>
                  <a:schemeClr val="accent1"/>
                </a:solidFill>
              </a:defRPr>
            </a:lvl2pPr>
            <a:lvl3pPr marL="0" indent="0">
              <a:buNone/>
              <a:defRPr sz="1700"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6896127-A932-05AF-19AA-A3EF7B493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xmlns="" id="{3090B9CC-DBE2-DF80-DD04-267F4BDD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201E28EC-073B-84AF-FF8E-979B5D3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58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B7ABA3B-E3F6-9A92-9135-4EE08586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A812DFB0-A8C7-0073-6389-FF363AEF1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xmlns="" id="{011D1AA5-5182-C810-225E-97E45E4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BFC91CA1-2364-05B0-0F04-690A1C5B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42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25276"/>
            <a:ext cx="2743200" cy="365125"/>
          </a:xfrm>
          <a:prstGeom prst="rect">
            <a:avLst/>
          </a:prstGeom>
        </p:spPr>
        <p:txBody>
          <a:bodyPr/>
          <a:lstStyle/>
          <a:p>
            <a:fld id="{1A945517-90B0-4E61-B5DD-AC2B75BAD2CB}" type="datetime1">
              <a:rPr lang="cs-CZ" smtClean="0"/>
              <a:t>21.02.2025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xmlns="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xmlns="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90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7194128" y="0"/>
            <a:ext cx="4999003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13659" y="290218"/>
            <a:ext cx="3969308" cy="60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1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D3CF39BF-5858-1FA2-AE20-3D3663541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0802" y="627538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2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5ACBBC27-DDEA-6C5A-8ACF-67EDD56D8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1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692776"/>
            <a:ext cx="9144000" cy="1304424"/>
          </a:xfrm>
        </p:spPr>
        <p:txBody>
          <a:bodyPr anchor="t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3848999"/>
            <a:ext cx="9144000" cy="8246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B2BB669-96AF-C460-0644-D9B33EBD9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B1D0EC9-522E-7760-9533-ED823A8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5A7BEC56-EE77-297B-48FC-43CFAD8E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78885C40-6A50-FFD6-B978-4E000D3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177800" indent="-177800">
              <a:lnSpc>
                <a:spcPct val="100000"/>
              </a:lnSpc>
              <a:defRPr/>
            </a:lvl3pPr>
            <a:lvl4pPr marL="355600" indent="-177800">
              <a:lnSpc>
                <a:spcPct val="100000"/>
              </a:lnSpc>
              <a:defRPr/>
            </a:lvl4pPr>
            <a:lvl5pPr marL="533400" indent="-177800"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43564D70-284F-88A1-FC08-29E63F831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xmlns="" id="{B1E62B60-5FB1-9381-00CF-C665EB0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D7E0B353-40A5-48F9-C049-D884C812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07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9BF45EE8-2365-24C4-6E7D-F72C293D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xmlns="" id="{77ECF020-D996-697F-4779-1380185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D1159978-FAB9-CBE7-228C-DA9796E0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6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CCBA954-9BEE-4D3C-C0ED-19047D66F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xmlns="" id="{406CC1D3-5C60-B944-EDE9-26381902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0D240CD1-21EB-CFB6-BC30-937FEEE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90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a po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8" y="647700"/>
            <a:ext cx="8331201" cy="552926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1000" y="1825625"/>
            <a:ext cx="2374900" cy="4351338"/>
          </a:xfrm>
        </p:spPr>
        <p:txBody>
          <a:bodyPr anchor="b">
            <a:normAutofit/>
          </a:bodyPr>
          <a:lstStyle>
            <a:lvl1pPr marL="0" indent="0">
              <a:buNone/>
              <a:defRPr sz="1500" b="0"/>
            </a:lvl1pPr>
            <a:lvl2pPr marL="0" indent="0">
              <a:buNone/>
              <a:defRPr sz="1500"/>
            </a:lvl2pPr>
            <a:lvl3pPr marL="176400" indent="-176400">
              <a:defRPr sz="1500"/>
            </a:lvl3pPr>
            <a:lvl4pPr marL="356400" indent="-176400">
              <a:defRPr sz="1500"/>
            </a:lvl4pPr>
            <a:lvl5pPr marL="532800" indent="-176400"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18ECC450-B476-55C6-13E7-241DFDEEE9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8818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xmlns="" id="{F0E1EB24-A4FD-400D-F98D-FB4FA830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5C645297-7913-9A99-1FD0-28864B2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465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61818620-6694-CE30-09D5-0385EC1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717550"/>
            <a:ext cx="10706099" cy="8678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A359F36-CC92-C5E0-1D93-EB04F26A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825625"/>
            <a:ext cx="107061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D416615-ACE9-1166-FF1A-B39597AF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62E3233-1704-433C-8B0E-4C03A48D4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20491"/>
            <a:ext cx="2724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xmlns="" id="{B52155B1-7D35-8CBF-21B4-8799EABA85C0}"/>
              </a:ext>
            </a:extLst>
          </p:cNvPr>
          <p:cNvSpPr txBox="1"/>
          <p:nvPr userDrawn="1"/>
        </p:nvSpPr>
        <p:spPr>
          <a:xfrm>
            <a:off x="337165" y="6498434"/>
            <a:ext cx="3687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3397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60" r:id="rId6"/>
    <p:sldLayoutId id="2147483652" r:id="rId7"/>
    <p:sldLayoutId id="2147483661" r:id="rId8"/>
    <p:sldLayoutId id="2147483662" r:id="rId9"/>
    <p:sldLayoutId id="2147483663" r:id="rId10"/>
    <p:sldLayoutId id="2147483654" r:id="rId11"/>
    <p:sldLayoutId id="2147483655" r:id="rId12"/>
    <p:sldLayoutId id="2147483667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elmuller.eu/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BB5B7D-176F-A875-453C-86C8B2AF1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363" y="1476131"/>
            <a:ext cx="10199629" cy="4359776"/>
          </a:xfrm>
        </p:spPr>
        <p:txBody>
          <a:bodyPr/>
          <a:lstStyle/>
          <a:p>
            <a:r>
              <a:rPr lang="cs-CZ" dirty="0" smtClean="0"/>
              <a:t>Občanská společnost a její transformace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hlinkClick r:id="rId2"/>
              </a:rPr>
              <a:t>www.karelmuller.eu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21. 1. 2025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3846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3287607C-A134-4D86-BD3C-1C10C34D1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F4193C43-7DD2-4641-B733-25959D44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10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3975555-167C-4E3B-BA1B-07452BC62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37" y="166687"/>
            <a:ext cx="686752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8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B724CC6B-46B8-4E0C-B2BB-8D7B3AD0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11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CD0E9C27-66AB-42CF-BAEE-146E69E73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681037"/>
            <a:ext cx="663892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39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930E1EED-B78D-4428-8968-BC5A5A54E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12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696C1F15-17C5-4136-AEA7-8B58BCABF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7" y="21031"/>
            <a:ext cx="6696075" cy="6400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677F4A9-F38B-4A40-BCA4-0D234F16E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802" y="0"/>
            <a:ext cx="5560198" cy="2717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93FE0903-AABC-4525-A181-1EC2DA2A4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116" y="3060565"/>
            <a:ext cx="5315204" cy="314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07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AE646D4C-B495-45CC-A1F2-D01DDF34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17810FFF-6E42-48DF-833C-1B7B889F2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FF551B8A-80E4-4836-BECB-94FB302F4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536" y="1582981"/>
            <a:ext cx="696277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62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Index vnímání korupce (TI)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14</a:t>
            </a:fld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7956887"/>
              </p:ext>
            </p:extLst>
          </p:nvPr>
        </p:nvGraphicFramePr>
        <p:xfrm>
          <a:off x="647700" y="1825625"/>
          <a:ext cx="107061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3030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D7ACC3BE-3BD9-4C23-ACD9-B36603F5D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85" y="1001956"/>
            <a:ext cx="11964115" cy="482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8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8408"/>
            <a:ext cx="10706099" cy="1222130"/>
          </a:xfrm>
        </p:spPr>
        <p:txBody>
          <a:bodyPr>
            <a:normAutofit fontScale="90000"/>
          </a:bodyPr>
          <a:lstStyle/>
          <a:p>
            <a:r>
              <a:rPr lang="cs-CZ" dirty="0"/>
              <a:t>Steven </a:t>
            </a:r>
            <a:r>
              <a:rPr lang="cs-CZ" dirty="0" err="1"/>
              <a:t>Levitsky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Daniel </a:t>
            </a:r>
            <a:r>
              <a:rPr lang="cs-CZ" dirty="0" err="1"/>
              <a:t>Ziblatt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2018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39" y="2160098"/>
            <a:ext cx="2687805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827" y="790575"/>
            <a:ext cx="3605790" cy="551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38" y="790575"/>
            <a:ext cx="2932967" cy="29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39" y="3798276"/>
            <a:ext cx="2932967" cy="29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032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645" y="717550"/>
            <a:ext cx="10706099" cy="867861"/>
          </a:xfrm>
        </p:spPr>
        <p:txBody>
          <a:bodyPr/>
          <a:lstStyle/>
          <a:p>
            <a:r>
              <a:rPr lang="cs-CZ" dirty="0" smtClean="0"/>
              <a:t>Indikátory odklonu od demokracie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How can we recognize dangerous autocrats?</a:t>
            </a:r>
            <a:endParaRPr lang="cs-CZ" u="sng" dirty="0" smtClean="0"/>
          </a:p>
          <a:p>
            <a:r>
              <a:rPr lang="en-US" dirty="0" smtClean="0"/>
              <a:t>Rejecting </a:t>
            </a:r>
            <a:r>
              <a:rPr lang="en-US" dirty="0"/>
              <a:t>or weak support for democratic rules </a:t>
            </a:r>
            <a:endParaRPr lang="cs-CZ" dirty="0" smtClean="0"/>
          </a:p>
          <a:p>
            <a:r>
              <a:rPr lang="en-US" dirty="0" smtClean="0"/>
              <a:t>Delegitimizing </a:t>
            </a:r>
            <a:r>
              <a:rPr lang="en-US" dirty="0"/>
              <a:t>political opponents </a:t>
            </a:r>
            <a:endParaRPr lang="cs-CZ" dirty="0" smtClean="0"/>
          </a:p>
          <a:p>
            <a:r>
              <a:rPr lang="en-US" dirty="0" smtClean="0"/>
              <a:t>Tolerating </a:t>
            </a:r>
            <a:r>
              <a:rPr lang="en-US" dirty="0"/>
              <a:t>or invoking violence </a:t>
            </a:r>
            <a:endParaRPr lang="cs-CZ" dirty="0" smtClean="0"/>
          </a:p>
          <a:p>
            <a:r>
              <a:rPr lang="en-US" dirty="0" smtClean="0"/>
              <a:t>Readiness </a:t>
            </a:r>
            <a:r>
              <a:rPr lang="en-US" dirty="0"/>
              <a:t>to confine civic rights including media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842230"/>
            <a:ext cx="3705225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965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CEAFB1-E2B8-BA84-0ACB-68B3C350A4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</a:t>
            </a:r>
            <a:br>
              <a:rPr lang="en-US" dirty="0"/>
            </a:br>
            <a:r>
              <a:rPr lang="en-US" dirty="0"/>
              <a:t>YOUR ATTENTION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5115C93C-1606-C8BC-24B2-4C9D54334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Jungmannova 17 | 110 00 Praha 1 | Česká republika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3358B16-C9D6-E5F3-7FC0-84FE26E43B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16675"/>
            <a:ext cx="273050" cy="365125"/>
          </a:xfrm>
          <a:prstGeom prst="rect">
            <a:avLst/>
          </a:prstGeom>
        </p:spPr>
        <p:txBody>
          <a:bodyPr/>
          <a:lstStyle/>
          <a:p>
            <a:fld id="{5E608FB1-680A-4E9D-A95E-8C4CFA1B47E3}" type="slidenum">
              <a:rPr lang="cs-CZ" smtClean="0"/>
              <a:t>18</a:t>
            </a:fld>
            <a:endParaRPr lang="cs-CZ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xmlns="" id="{E5515805-19B1-86D4-54C2-81A28FFB20B1}"/>
              </a:ext>
            </a:extLst>
          </p:cNvPr>
          <p:cNvSpPr txBox="1">
            <a:spLocks/>
          </p:cNvSpPr>
          <p:nvPr/>
        </p:nvSpPr>
        <p:spPr>
          <a:xfrm>
            <a:off x="650079" y="4211869"/>
            <a:ext cx="9422858" cy="5154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cs-CZ" dirty="0" err="1"/>
              <a:t>cevro.cz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3970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664A3E2-F687-40E2-AF7E-7193E38F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D8BCD7DF-631E-4878-9087-537CF8012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36" t="16173" r="71712" b="4705"/>
          <a:stretch/>
        </p:blipFill>
        <p:spPr>
          <a:xfrm>
            <a:off x="376897" y="238649"/>
            <a:ext cx="5979941" cy="637620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3865DDCA-B8EB-4132-8FDA-81BC8EE10C66}"/>
              </a:ext>
            </a:extLst>
          </p:cNvPr>
          <p:cNvSpPr/>
          <p:nvPr/>
        </p:nvSpPr>
        <p:spPr>
          <a:xfrm>
            <a:off x="6437376" y="1039567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3200" b="1" dirty="0"/>
              <a:t>Podmínky splnění kurzu: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>Závěrečný test: 70 %</a:t>
            </a:r>
            <a:br>
              <a:rPr lang="cs-CZ" sz="3200" dirty="0"/>
            </a:br>
            <a:r>
              <a:rPr lang="cs-CZ" sz="3200" dirty="0"/>
              <a:t>Aktivní účast na přednáškách: 10 %</a:t>
            </a:r>
            <a:br>
              <a:rPr lang="cs-CZ" sz="3200" dirty="0"/>
            </a:br>
            <a:r>
              <a:rPr lang="cs-CZ" sz="3200" dirty="0"/>
              <a:t>Seminární práce: 20 % (není povinná</a:t>
            </a:r>
            <a:r>
              <a:rPr lang="cs-CZ" sz="3200" dirty="0" smtClean="0"/>
              <a:t>), 2 až 3 </a:t>
            </a:r>
            <a:r>
              <a:rPr lang="cs-CZ" sz="3200" dirty="0"/>
              <a:t>tisíce slov </a:t>
            </a:r>
          </a:p>
        </p:txBody>
      </p:sp>
    </p:spTree>
    <p:extLst>
      <p:ext uri="{BB962C8B-B14F-4D97-AF65-F5344CB8AC3E}">
        <p14:creationId xmlns:p14="http://schemas.microsoft.com/office/powerpoint/2010/main" val="10975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B5CAF296-CD60-4C94-B382-32934446F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4" t="18732" r="71073" b="6001"/>
          <a:stretch/>
        </p:blipFill>
        <p:spPr>
          <a:xfrm>
            <a:off x="646176" y="926593"/>
            <a:ext cx="5230368" cy="531861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9A065975-E09A-4FF4-ADF6-DBBA47382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0" t="16222" r="71800" b="5201"/>
          <a:stretch/>
        </p:blipFill>
        <p:spPr>
          <a:xfrm>
            <a:off x="6571488" y="1042416"/>
            <a:ext cx="4779264" cy="53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9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Struktura dnešního setkání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Co je občanská společnost a situace v ČR?</a:t>
            </a:r>
          </a:p>
          <a:p>
            <a:r>
              <a:rPr lang="cs-CZ" sz="3200" dirty="0" smtClean="0"/>
              <a:t>Demokratický </a:t>
            </a:r>
            <a:r>
              <a:rPr lang="cs-CZ" sz="3200" dirty="0" err="1" smtClean="0"/>
              <a:t>Backsliding</a:t>
            </a:r>
            <a:r>
              <a:rPr lang="cs-CZ" sz="3200" dirty="0" smtClean="0"/>
              <a:t> (</a:t>
            </a:r>
            <a:r>
              <a:rPr lang="cs-CZ" sz="3200" dirty="0" err="1" smtClean="0"/>
              <a:t>Trump</a:t>
            </a:r>
            <a:r>
              <a:rPr lang="cs-CZ" sz="3200" dirty="0" smtClean="0"/>
              <a:t>, </a:t>
            </a:r>
            <a:r>
              <a:rPr lang="cs-CZ" sz="3200" dirty="0" err="1" smtClean="0"/>
              <a:t>Orbán</a:t>
            </a:r>
            <a:r>
              <a:rPr lang="cs-CZ" sz="3200" dirty="0" smtClean="0"/>
              <a:t> …)</a:t>
            </a:r>
          </a:p>
          <a:p>
            <a:r>
              <a:rPr lang="cs-CZ" sz="3200" dirty="0" smtClean="0"/>
              <a:t>Síť k ochraně demokracie (Vendula Menšíková, koordinátorka Sítě)</a:t>
            </a:r>
            <a:endParaRPr lang="cs-CZ" sz="3200" dirty="0"/>
          </a:p>
        </p:txBody>
      </p:sp>
      <p:sp>
        <p:nvSpPr>
          <p:cNvPr id="6" name="AutoShape 2" descr="https://euc-powerpoint.officeapps.live.com/pods/GetClipboardImage.ashx?Id=b5fbfcb8-9118-4e19-8e26-0e62de24f03b&amp;DC=GEU5&amp;pkey=a0b0f1e1-057c-44d5-89f6-99664234e719&amp;wdwaccluster=GEU5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0241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700" y="717550"/>
            <a:ext cx="6894758" cy="867861"/>
          </a:xfrm>
        </p:spPr>
        <p:txBody>
          <a:bodyPr/>
          <a:lstStyle/>
          <a:p>
            <a:r>
              <a:rPr lang="cs-CZ" dirty="0" smtClean="0"/>
              <a:t>Občanská společnost v Česku  a Evropě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Postkomunistická transformace (90. léta)</a:t>
            </a:r>
          </a:p>
          <a:p>
            <a:r>
              <a:rPr lang="cs-CZ" dirty="0" smtClean="0"/>
              <a:t>Ralf </a:t>
            </a:r>
            <a:r>
              <a:rPr lang="cs-CZ" dirty="0" err="1" smtClean="0"/>
              <a:t>Dahrendorf</a:t>
            </a:r>
            <a:endParaRPr lang="cs-CZ" dirty="0" smtClean="0"/>
          </a:p>
          <a:p>
            <a:r>
              <a:rPr lang="cs-CZ" dirty="0" smtClean="0"/>
              <a:t>6 měsíců (hodina politika)</a:t>
            </a:r>
          </a:p>
          <a:p>
            <a:r>
              <a:rPr lang="cs-CZ" dirty="0" smtClean="0"/>
              <a:t>6 let (hodina ekonoma)</a:t>
            </a:r>
          </a:p>
          <a:p>
            <a:r>
              <a:rPr lang="cs-CZ" dirty="0" smtClean="0"/>
              <a:t>60 let (hodina občana)</a:t>
            </a:r>
          </a:p>
          <a:p>
            <a:pPr marL="0" indent="0">
              <a:buNone/>
            </a:pPr>
            <a:r>
              <a:rPr lang="cs-CZ" dirty="0" smtClean="0"/>
              <a:t>Poločas: 36 let svobodného vývoje</a:t>
            </a:r>
          </a:p>
          <a:p>
            <a:pPr marL="0" indent="0">
              <a:buNone/>
            </a:pPr>
            <a:r>
              <a:rPr lang="cs-CZ" dirty="0" smtClean="0"/>
              <a:t>Optimistická vize</a:t>
            </a:r>
          </a:p>
          <a:p>
            <a:pPr marL="0" indent="0">
              <a:buNone/>
            </a:pPr>
            <a:r>
              <a:rPr lang="cs-CZ" dirty="0" smtClean="0"/>
              <a:t>Důvěra v pravidla/instituce</a:t>
            </a:r>
          </a:p>
          <a:p>
            <a:pPr marL="0" indent="0">
              <a:buNone/>
            </a:pPr>
            <a:r>
              <a:rPr lang="cs-CZ" dirty="0" smtClean="0"/>
              <a:t>Občanská (mírová) x válečnická společnost (násilí, nedůvěra) 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5</a:t>
            </a:fld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04" y="717177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945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HOME-PC\Users\HOME\Documents\P1070215.JPG">
            <a:extLst>
              <a:ext uri="{FF2B5EF4-FFF2-40B4-BE49-F238E27FC236}">
                <a16:creationId xmlns="" xmlns:a16="http://schemas.microsoft.com/office/drawing/2014/main" id="{08682100-0BA4-4020-82C1-28ED450E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9" y="0"/>
            <a:ext cx="6303816" cy="378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\\HOME-PC\Users\HOME\Documents\P1070214.JPG">
            <a:extLst>
              <a:ext uri="{FF2B5EF4-FFF2-40B4-BE49-F238E27FC236}">
                <a16:creationId xmlns="" xmlns:a16="http://schemas.microsoft.com/office/drawing/2014/main" id="{CB4ED92C-73A7-47EB-B537-BD02054B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255" y="0"/>
            <a:ext cx="5852745" cy="446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\\HOME-PC\Users\HOME\Documents\P1070217.JPG">
            <a:extLst>
              <a:ext uri="{FF2B5EF4-FFF2-40B4-BE49-F238E27FC236}">
                <a16:creationId xmlns="" xmlns:a16="http://schemas.microsoft.com/office/drawing/2014/main" id="{B16A662A-7475-4666-B909-77BF80434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52" y="3086099"/>
            <a:ext cx="5487390" cy="400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\\HOME-PC\Users\HOME\Documents\P1070216.JPG">
            <a:extLst>
              <a:ext uri="{FF2B5EF4-FFF2-40B4-BE49-F238E27FC236}">
                <a16:creationId xmlns="" xmlns:a16="http://schemas.microsoft.com/office/drawing/2014/main" id="{2721B14D-5D84-4F92-B0F7-8FEA2BE1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38" y="3086100"/>
            <a:ext cx="6784462" cy="387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19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3D004BB5-8C8F-4842-A120-66CBF10D7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48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858838"/>
            <a:ext cx="9144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083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C36608F-D333-4D38-86BD-0DBF7A99D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Slabiny demokracie v </a:t>
            </a:r>
            <a:r>
              <a:rPr lang="cs-CZ" sz="4000" dirty="0" smtClean="0"/>
              <a:t>česku</a:t>
            </a:r>
            <a:br>
              <a:rPr lang="cs-CZ" sz="4000" dirty="0" smtClean="0"/>
            </a:br>
            <a:r>
              <a:rPr lang="cs-CZ" sz="2700" i="1" dirty="0" smtClean="0"/>
              <a:t>Nízká institucionální tvořivost</a:t>
            </a:r>
            <a:r>
              <a:rPr lang="cs-CZ" sz="2700" i="1" dirty="0"/>
              <a:t/>
            </a:r>
            <a:br>
              <a:rPr lang="cs-CZ" sz="2700" i="1" dirty="0"/>
            </a:br>
            <a:r>
              <a:rPr lang="cs-CZ" sz="2700" i="1" dirty="0"/>
              <a:t/>
            </a:r>
            <a:br>
              <a:rPr lang="cs-CZ" sz="2700" i="1" dirty="0"/>
            </a:br>
            <a:endParaRPr lang="cs-CZ" sz="2700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3068B9F-9D21-40D8-835C-402C7C23B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825625"/>
            <a:ext cx="10706100" cy="4837642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Nezájem o politiku (de-politizace)</a:t>
            </a:r>
          </a:p>
          <a:p>
            <a:pPr lvl="1"/>
            <a:r>
              <a:rPr lang="cs-CZ" sz="2100" dirty="0"/>
              <a:t>Omezený </a:t>
            </a:r>
            <a:r>
              <a:rPr lang="cs-CZ" sz="2100" dirty="0" err="1"/>
              <a:t>rekrutační</a:t>
            </a:r>
            <a:r>
              <a:rPr lang="cs-CZ" sz="2100" dirty="0"/>
              <a:t> rezervoár politických elit</a:t>
            </a:r>
          </a:p>
          <a:p>
            <a:pPr lvl="1"/>
            <a:r>
              <a:rPr lang="cs-CZ" sz="2100" dirty="0"/>
              <a:t>Slabá veřejná kontrola politických institucí</a:t>
            </a:r>
          </a:p>
          <a:p>
            <a:pPr lvl="1"/>
            <a:r>
              <a:rPr lang="cs-CZ" sz="2100" dirty="0"/>
              <a:t>Nedostatek (absence) zpětných vazeb</a:t>
            </a:r>
          </a:p>
          <a:p>
            <a:r>
              <a:rPr lang="cs-CZ" b="1" dirty="0"/>
              <a:t>Stigmatizace politiky (politici x </a:t>
            </a:r>
            <a:r>
              <a:rPr lang="cs-CZ" b="1" dirty="0" smtClean="0"/>
              <a:t>tzv. </a:t>
            </a:r>
            <a:r>
              <a:rPr lang="cs-CZ" b="1" dirty="0"/>
              <a:t>obyčejní lidé) </a:t>
            </a:r>
          </a:p>
          <a:p>
            <a:pPr lvl="1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Nízká důvěra v politické strany a parlament</a:t>
            </a:r>
          </a:p>
          <a:p>
            <a:pPr lvl="1"/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Dominance negativních zpětných vazeb</a:t>
            </a:r>
          </a:p>
          <a:p>
            <a:pPr lvl="2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Obranný efekt uzavírání se, vyhoření, zcyničtění</a:t>
            </a:r>
          </a:p>
          <a:p>
            <a:pPr lvl="2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Začarovaný kruh stigmatizace, negativní selekce</a:t>
            </a:r>
          </a:p>
          <a:p>
            <a:r>
              <a:rPr lang="cs-CZ" b="1" dirty="0"/>
              <a:t>Despekt k diskusi a nerealistická očekávání</a:t>
            </a:r>
          </a:p>
          <a:p>
            <a:pPr lvl="1"/>
            <a:r>
              <a:rPr lang="cs-CZ" sz="2100" dirty="0"/>
              <a:t>Frustrace, deziluze na straně veřejnosti</a:t>
            </a:r>
          </a:p>
          <a:p>
            <a:pPr lvl="1"/>
            <a:r>
              <a:rPr lang="cs-CZ" sz="2100" dirty="0"/>
              <a:t>Omezená reflexivita, efektivita institucí</a:t>
            </a:r>
          </a:p>
          <a:p>
            <a:pPr lvl="1"/>
            <a:r>
              <a:rPr lang="cs-CZ" sz="2100" dirty="0"/>
              <a:t>Manipulativní, demonstrativní publicita, krize legitimity (př. pandemie, povodně)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332713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EVRO">
      <a:dk1>
        <a:srgbClr val="000000"/>
      </a:dk1>
      <a:lt1>
        <a:srgbClr val="FFFFFF"/>
      </a:lt1>
      <a:dk2>
        <a:srgbClr val="575756"/>
      </a:dk2>
      <a:lt2>
        <a:srgbClr val="E7E6E6"/>
      </a:lt2>
      <a:accent1>
        <a:srgbClr val="50386F"/>
      </a:accent1>
      <a:accent2>
        <a:srgbClr val="50386F"/>
      </a:accent2>
      <a:accent3>
        <a:srgbClr val="EA8B2D"/>
      </a:accent3>
      <a:accent4>
        <a:srgbClr val="EA8B2D"/>
      </a:accent4>
      <a:accent5>
        <a:srgbClr val="E9E9E9"/>
      </a:accent5>
      <a:accent6>
        <a:srgbClr val="D2D2D2"/>
      </a:accent6>
      <a:hlink>
        <a:srgbClr val="0563C1"/>
      </a:hlink>
      <a:folHlink>
        <a:srgbClr val="954F72"/>
      </a:folHlink>
    </a:clrScheme>
    <a:fontScheme name="Cev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VRO_prezentace" id="{485F1B51-4886-4BEE-9303-EA422C81D8B6}" vid="{D8B64059-E0AD-44A6-B997-6DC8C4E5589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AB6EA75DC9234BB8F7FC7985B6540D" ma:contentTypeVersion="17" ma:contentTypeDescription="Vytvoří nový dokument" ma:contentTypeScope="" ma:versionID="802e1200a6f1edf4a5c0acec655da554">
  <xsd:schema xmlns:xsd="http://www.w3.org/2001/XMLSchema" xmlns:xs="http://www.w3.org/2001/XMLSchema" xmlns:p="http://schemas.microsoft.com/office/2006/metadata/properties" xmlns:ns2="08506671-b2d8-4009-9f63-6b725a8908a0" xmlns:ns3="c96b063f-72a7-4d2b-b06d-4ecda669bddf" targetNamespace="http://schemas.microsoft.com/office/2006/metadata/properties" ma:root="true" ma:fieldsID="643927d2b1d20851b2bc9ade87ce8cba" ns2:_="" ns3:_="">
    <xsd:import namespace="08506671-b2d8-4009-9f63-6b725a8908a0"/>
    <xsd:import namespace="c96b063f-72a7-4d2b-b06d-4ecda669bd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06671-b2d8-4009-9f63-6b725a890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6f0447c-396c-41cb-bb8f-c4232058b8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b063f-72a7-4d2b-b06d-4ecda669bdd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66da5d-a729-4ea0-a3c6-0f5c6526b4ca}" ma:internalName="TaxCatchAll" ma:showField="CatchAllData" ma:web="c96b063f-72a7-4d2b-b06d-4ecda669bd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F6AD68-1977-4ED0-9D33-7965F88689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2CE057-8B81-4FF9-B431-B5860F046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506671-b2d8-4009-9f63-6b725a8908a0"/>
    <ds:schemaRef ds:uri="c96b063f-72a7-4d2b-b06d-4ecda669b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1359</TotalTime>
  <Words>305</Words>
  <Application>Microsoft Office PowerPoint</Application>
  <PresentationFormat>Vlastní</PresentationFormat>
  <Paragraphs>53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Motiv Office</vt:lpstr>
      <vt:lpstr>Občanská společnost a její transformace  www.karelmuller.eu  21. 1. 2025</vt:lpstr>
      <vt:lpstr>Prezentace aplikace PowerPoint</vt:lpstr>
      <vt:lpstr>Prezentace aplikace PowerPoint</vt:lpstr>
      <vt:lpstr>Struktura dnešního setkání</vt:lpstr>
      <vt:lpstr>Občanská společnost v Česku  a Evropě</vt:lpstr>
      <vt:lpstr>Prezentace aplikace PowerPoint</vt:lpstr>
      <vt:lpstr>Prezentace aplikace PowerPoint</vt:lpstr>
      <vt:lpstr>Prezentace aplikace PowerPoint</vt:lpstr>
      <vt:lpstr>Slabiny demokracie v česku Nízká institucionální tvořivost  </vt:lpstr>
      <vt:lpstr>Prezentace aplikace PowerPoint</vt:lpstr>
      <vt:lpstr>Prezentace aplikace PowerPoint</vt:lpstr>
      <vt:lpstr>Prezentace aplikace PowerPoint</vt:lpstr>
      <vt:lpstr>Prezentace aplikace PowerPoint</vt:lpstr>
      <vt:lpstr>Index vnímání korupce (TI)</vt:lpstr>
      <vt:lpstr>Prezentace aplikace PowerPoint</vt:lpstr>
      <vt:lpstr>Steven Levitsky Daniel Ziblatt 2018 </vt:lpstr>
      <vt:lpstr>Indikátory odklonu od demokracie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PRESENTATION TITLE,  MAXIMUM FIVE LINES,   LIGNED BOTTOM LEFT,  NO HYPHENATION</dc:title>
  <dc:creator>OBROVÁ Michaela</dc:creator>
  <cp:lastModifiedBy>Karel Müller</cp:lastModifiedBy>
  <cp:revision>21</cp:revision>
  <dcterms:created xsi:type="dcterms:W3CDTF">2025-01-18T09:44:04Z</dcterms:created>
  <dcterms:modified xsi:type="dcterms:W3CDTF">2025-02-21T10:08:01Z</dcterms:modified>
</cp:coreProperties>
</file>