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97" r:id="rId7"/>
    <p:sldId id="262" r:id="rId8"/>
    <p:sldId id="263" r:id="rId9"/>
    <p:sldId id="264" r:id="rId10"/>
    <p:sldId id="265" r:id="rId11"/>
    <p:sldId id="288" r:id="rId12"/>
    <p:sldId id="266" r:id="rId13"/>
    <p:sldId id="267" r:id="rId14"/>
    <p:sldId id="268" r:id="rId15"/>
    <p:sldId id="269" r:id="rId16"/>
    <p:sldId id="292" r:id="rId17"/>
    <p:sldId id="270" r:id="rId18"/>
    <p:sldId id="271" r:id="rId19"/>
    <p:sldId id="272" r:id="rId20"/>
    <p:sldId id="274" r:id="rId21"/>
    <p:sldId id="275" r:id="rId22"/>
    <p:sldId id="276" r:id="rId23"/>
    <p:sldId id="277" r:id="rId24"/>
    <p:sldId id="278" r:id="rId25"/>
    <p:sldId id="283" r:id="rId26"/>
    <p:sldId id="284" r:id="rId27"/>
    <p:sldId id="286" r:id="rId28"/>
    <p:sldId id="287" r:id="rId29"/>
  </p:sldIdLst>
  <p:sldSz cx="9144000" cy="6858000" type="screen4x3"/>
  <p:notesSz cx="6811963" cy="994568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474" autoAdjust="0"/>
    <p:restoredTop sz="94620"/>
  </p:normalViewPr>
  <p:slideViewPr>
    <p:cSldViewPr>
      <p:cViewPr varScale="1">
        <p:scale>
          <a:sx n="103" d="100"/>
          <a:sy n="103" d="100"/>
        </p:scale>
        <p:origin x="2064" y="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143000" y="1122363"/>
            <a:ext cx="6858000" cy="2387600"/>
          </a:xfrm>
        </p:spPr>
        <p:txBody>
          <a:bodyPr anchor="b"/>
          <a:lstStyle>
            <a:lvl1pPr algn="ctr">
              <a:defRPr sz="6000"/>
            </a:lvl1pPr>
          </a:lstStyle>
          <a:p>
            <a:r>
              <a:rPr lang="cs-CZ"/>
              <a:t>Kliknutím lze upravit styl.</a:t>
            </a:r>
          </a:p>
        </p:txBody>
      </p:sp>
      <p:sp>
        <p:nvSpPr>
          <p:cNvPr id="3" name="Podnadpis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p:cNvSpPr>
            <a:spLocks noGrp="1"/>
          </p:cNvSpPr>
          <p:nvPr>
            <p:ph type="dt" sz="half" idx="10"/>
          </p:nvPr>
        </p:nvSpPr>
        <p:spPr/>
        <p:txBody>
          <a:bodyPr/>
          <a:lstStyle/>
          <a:p>
            <a:fld id="{630B8B11-30CA-4C03-B73E-ED84034BD79D}" type="datetimeFigureOut">
              <a:rPr lang="cs-CZ" smtClean="0">
                <a:solidFill>
                  <a:prstClr val="black">
                    <a:tint val="75000"/>
                  </a:prstClr>
                </a:solidFill>
              </a:rPr>
              <a:pPr/>
              <a:t>08.02.2025</a:t>
            </a:fld>
            <a:endParaRPr lang="cs-CZ">
              <a:solidFill>
                <a:prstClr val="black">
                  <a:tint val="75000"/>
                </a:prstClr>
              </a:solidFill>
            </a:endParaRPr>
          </a:p>
        </p:txBody>
      </p:sp>
      <p:sp>
        <p:nvSpPr>
          <p:cNvPr id="5" name="Zástupný symbol pro zápatí 4"/>
          <p:cNvSpPr>
            <a:spLocks noGrp="1"/>
          </p:cNvSpPr>
          <p:nvPr>
            <p:ph type="ftr" sz="quarter" idx="11"/>
          </p:nvPr>
        </p:nvSpPr>
        <p:spPr/>
        <p:txBody>
          <a:bodyPr/>
          <a:lstStyle/>
          <a:p>
            <a:endParaRPr lang="cs-CZ">
              <a:solidFill>
                <a:prstClr val="black">
                  <a:tint val="75000"/>
                </a:prstClr>
              </a:solidFill>
            </a:endParaRPr>
          </a:p>
        </p:txBody>
      </p:sp>
      <p:sp>
        <p:nvSpPr>
          <p:cNvPr id="6" name="Zástupný symbol pro číslo snímku 5"/>
          <p:cNvSpPr>
            <a:spLocks noGrp="1"/>
          </p:cNvSpPr>
          <p:nvPr>
            <p:ph type="sldNum" sz="quarter" idx="12"/>
          </p:nvPr>
        </p:nvSpPr>
        <p:spPr/>
        <p:txBody>
          <a:bodyPr/>
          <a:lstStyle/>
          <a:p>
            <a:fld id="{34E104A8-3238-4027-89CD-FB6ABDE0DAEF}" type="slidenum">
              <a:rPr lang="cs-CZ" smtClean="0">
                <a:solidFill>
                  <a:prstClr val="black">
                    <a:tint val="75000"/>
                  </a:prstClr>
                </a:solidFill>
              </a:rPr>
              <a:pPr/>
              <a:t>‹#›</a:t>
            </a:fld>
            <a:endParaRPr lang="cs-CZ">
              <a:solidFill>
                <a:prstClr val="black">
                  <a:tint val="75000"/>
                </a:prstClr>
              </a:solidFill>
            </a:endParaRPr>
          </a:p>
        </p:txBody>
      </p:sp>
    </p:spTree>
    <p:extLst>
      <p:ext uri="{BB962C8B-B14F-4D97-AF65-F5344CB8AC3E}">
        <p14:creationId xmlns:p14="http://schemas.microsoft.com/office/powerpoint/2010/main" val="23404120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630B8B11-30CA-4C03-B73E-ED84034BD79D}" type="datetimeFigureOut">
              <a:rPr lang="cs-CZ" smtClean="0">
                <a:solidFill>
                  <a:prstClr val="black">
                    <a:tint val="75000"/>
                  </a:prstClr>
                </a:solidFill>
              </a:rPr>
              <a:pPr/>
              <a:t>08.02.2025</a:t>
            </a:fld>
            <a:endParaRPr lang="cs-CZ">
              <a:solidFill>
                <a:prstClr val="black">
                  <a:tint val="75000"/>
                </a:prstClr>
              </a:solidFill>
            </a:endParaRPr>
          </a:p>
        </p:txBody>
      </p:sp>
      <p:sp>
        <p:nvSpPr>
          <p:cNvPr id="5" name="Zástupný symbol pro zápatí 4"/>
          <p:cNvSpPr>
            <a:spLocks noGrp="1"/>
          </p:cNvSpPr>
          <p:nvPr>
            <p:ph type="ftr" sz="quarter" idx="11"/>
          </p:nvPr>
        </p:nvSpPr>
        <p:spPr/>
        <p:txBody>
          <a:bodyPr/>
          <a:lstStyle/>
          <a:p>
            <a:endParaRPr lang="cs-CZ">
              <a:solidFill>
                <a:prstClr val="black">
                  <a:tint val="75000"/>
                </a:prstClr>
              </a:solidFill>
            </a:endParaRPr>
          </a:p>
        </p:txBody>
      </p:sp>
      <p:sp>
        <p:nvSpPr>
          <p:cNvPr id="6" name="Zástupný symbol pro číslo snímku 5"/>
          <p:cNvSpPr>
            <a:spLocks noGrp="1"/>
          </p:cNvSpPr>
          <p:nvPr>
            <p:ph type="sldNum" sz="quarter" idx="12"/>
          </p:nvPr>
        </p:nvSpPr>
        <p:spPr/>
        <p:txBody>
          <a:bodyPr/>
          <a:lstStyle/>
          <a:p>
            <a:fld id="{34E104A8-3238-4027-89CD-FB6ABDE0DAEF}" type="slidenum">
              <a:rPr lang="cs-CZ" smtClean="0">
                <a:solidFill>
                  <a:prstClr val="black">
                    <a:tint val="75000"/>
                  </a:prstClr>
                </a:solidFill>
              </a:rPr>
              <a:pPr/>
              <a:t>‹#›</a:t>
            </a:fld>
            <a:endParaRPr lang="cs-CZ">
              <a:solidFill>
                <a:prstClr val="black">
                  <a:tint val="75000"/>
                </a:prstClr>
              </a:solidFill>
            </a:endParaRPr>
          </a:p>
        </p:txBody>
      </p:sp>
    </p:spTree>
    <p:extLst>
      <p:ext uri="{BB962C8B-B14F-4D97-AF65-F5344CB8AC3E}">
        <p14:creationId xmlns:p14="http://schemas.microsoft.com/office/powerpoint/2010/main" val="19942373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543675" y="365125"/>
            <a:ext cx="1971675" cy="5811838"/>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628650" y="365125"/>
            <a:ext cx="5800725"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630B8B11-30CA-4C03-B73E-ED84034BD79D}" type="datetimeFigureOut">
              <a:rPr lang="cs-CZ" smtClean="0">
                <a:solidFill>
                  <a:prstClr val="black">
                    <a:tint val="75000"/>
                  </a:prstClr>
                </a:solidFill>
              </a:rPr>
              <a:pPr/>
              <a:t>08.02.2025</a:t>
            </a:fld>
            <a:endParaRPr lang="cs-CZ">
              <a:solidFill>
                <a:prstClr val="black">
                  <a:tint val="75000"/>
                </a:prstClr>
              </a:solidFill>
            </a:endParaRPr>
          </a:p>
        </p:txBody>
      </p:sp>
      <p:sp>
        <p:nvSpPr>
          <p:cNvPr id="5" name="Zástupný symbol pro zápatí 4"/>
          <p:cNvSpPr>
            <a:spLocks noGrp="1"/>
          </p:cNvSpPr>
          <p:nvPr>
            <p:ph type="ftr" sz="quarter" idx="11"/>
          </p:nvPr>
        </p:nvSpPr>
        <p:spPr/>
        <p:txBody>
          <a:bodyPr/>
          <a:lstStyle/>
          <a:p>
            <a:endParaRPr lang="cs-CZ">
              <a:solidFill>
                <a:prstClr val="black">
                  <a:tint val="75000"/>
                </a:prstClr>
              </a:solidFill>
            </a:endParaRPr>
          </a:p>
        </p:txBody>
      </p:sp>
      <p:sp>
        <p:nvSpPr>
          <p:cNvPr id="6" name="Zástupný symbol pro číslo snímku 5"/>
          <p:cNvSpPr>
            <a:spLocks noGrp="1"/>
          </p:cNvSpPr>
          <p:nvPr>
            <p:ph type="sldNum" sz="quarter" idx="12"/>
          </p:nvPr>
        </p:nvSpPr>
        <p:spPr/>
        <p:txBody>
          <a:bodyPr/>
          <a:lstStyle/>
          <a:p>
            <a:fld id="{34E104A8-3238-4027-89CD-FB6ABDE0DAEF}" type="slidenum">
              <a:rPr lang="cs-CZ" smtClean="0">
                <a:solidFill>
                  <a:prstClr val="black">
                    <a:tint val="75000"/>
                  </a:prstClr>
                </a:solidFill>
              </a:rPr>
              <a:pPr/>
              <a:t>‹#›</a:t>
            </a:fld>
            <a:endParaRPr lang="cs-CZ">
              <a:solidFill>
                <a:prstClr val="black">
                  <a:tint val="75000"/>
                </a:prstClr>
              </a:solidFill>
            </a:endParaRPr>
          </a:p>
        </p:txBody>
      </p:sp>
    </p:spTree>
    <p:extLst>
      <p:ext uri="{BB962C8B-B14F-4D97-AF65-F5344CB8AC3E}">
        <p14:creationId xmlns:p14="http://schemas.microsoft.com/office/powerpoint/2010/main" val="1161873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630B8B11-30CA-4C03-B73E-ED84034BD79D}" type="datetimeFigureOut">
              <a:rPr lang="cs-CZ" smtClean="0">
                <a:solidFill>
                  <a:prstClr val="black">
                    <a:tint val="75000"/>
                  </a:prstClr>
                </a:solidFill>
              </a:rPr>
              <a:pPr/>
              <a:t>08.02.2025</a:t>
            </a:fld>
            <a:endParaRPr lang="cs-CZ">
              <a:solidFill>
                <a:prstClr val="black">
                  <a:tint val="75000"/>
                </a:prstClr>
              </a:solidFill>
            </a:endParaRPr>
          </a:p>
        </p:txBody>
      </p:sp>
      <p:sp>
        <p:nvSpPr>
          <p:cNvPr id="5" name="Zástupný symbol pro zápatí 4"/>
          <p:cNvSpPr>
            <a:spLocks noGrp="1"/>
          </p:cNvSpPr>
          <p:nvPr>
            <p:ph type="ftr" sz="quarter" idx="11"/>
          </p:nvPr>
        </p:nvSpPr>
        <p:spPr/>
        <p:txBody>
          <a:bodyPr/>
          <a:lstStyle/>
          <a:p>
            <a:endParaRPr lang="cs-CZ">
              <a:solidFill>
                <a:prstClr val="black">
                  <a:tint val="75000"/>
                </a:prstClr>
              </a:solidFill>
            </a:endParaRPr>
          </a:p>
        </p:txBody>
      </p:sp>
      <p:sp>
        <p:nvSpPr>
          <p:cNvPr id="6" name="Zástupný symbol pro číslo snímku 5"/>
          <p:cNvSpPr>
            <a:spLocks noGrp="1"/>
          </p:cNvSpPr>
          <p:nvPr>
            <p:ph type="sldNum" sz="quarter" idx="12"/>
          </p:nvPr>
        </p:nvSpPr>
        <p:spPr/>
        <p:txBody>
          <a:bodyPr/>
          <a:lstStyle/>
          <a:p>
            <a:fld id="{34E104A8-3238-4027-89CD-FB6ABDE0DAEF}" type="slidenum">
              <a:rPr lang="cs-CZ" smtClean="0">
                <a:solidFill>
                  <a:prstClr val="black">
                    <a:tint val="75000"/>
                  </a:prstClr>
                </a:solidFill>
              </a:rPr>
              <a:pPr/>
              <a:t>‹#›</a:t>
            </a:fld>
            <a:endParaRPr lang="cs-CZ">
              <a:solidFill>
                <a:prstClr val="black">
                  <a:tint val="75000"/>
                </a:prstClr>
              </a:solidFill>
            </a:endParaRPr>
          </a:p>
        </p:txBody>
      </p:sp>
    </p:spTree>
    <p:extLst>
      <p:ext uri="{BB962C8B-B14F-4D97-AF65-F5344CB8AC3E}">
        <p14:creationId xmlns:p14="http://schemas.microsoft.com/office/powerpoint/2010/main" val="2689990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623888" y="1709739"/>
            <a:ext cx="7886700" cy="2852737"/>
          </a:xfrm>
        </p:spPr>
        <p:txBody>
          <a:bodyPr anchor="b"/>
          <a:lstStyle>
            <a:lvl1pPr>
              <a:defRPr sz="6000"/>
            </a:lvl1pPr>
          </a:lstStyle>
          <a:p>
            <a:r>
              <a:rPr lang="cs-CZ"/>
              <a:t>Kliknutím lze upravit styl.</a:t>
            </a:r>
          </a:p>
        </p:txBody>
      </p:sp>
      <p:sp>
        <p:nvSpPr>
          <p:cNvPr id="3" name="Zástupný symbol pro text 2"/>
          <p:cNvSpPr>
            <a:spLocks noGrp="1"/>
          </p:cNvSpPr>
          <p:nvPr>
            <p:ph type="body" idx="1"/>
          </p:nvPr>
        </p:nvSpPr>
        <p:spPr>
          <a:xfrm>
            <a:off x="623888"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
        <p:nvSpPr>
          <p:cNvPr id="4" name="Zástupný symbol pro datum 3"/>
          <p:cNvSpPr>
            <a:spLocks noGrp="1"/>
          </p:cNvSpPr>
          <p:nvPr>
            <p:ph type="dt" sz="half" idx="10"/>
          </p:nvPr>
        </p:nvSpPr>
        <p:spPr/>
        <p:txBody>
          <a:bodyPr/>
          <a:lstStyle/>
          <a:p>
            <a:fld id="{630B8B11-30CA-4C03-B73E-ED84034BD79D}" type="datetimeFigureOut">
              <a:rPr lang="cs-CZ" smtClean="0">
                <a:solidFill>
                  <a:prstClr val="black">
                    <a:tint val="75000"/>
                  </a:prstClr>
                </a:solidFill>
              </a:rPr>
              <a:pPr/>
              <a:t>08.02.2025</a:t>
            </a:fld>
            <a:endParaRPr lang="cs-CZ">
              <a:solidFill>
                <a:prstClr val="black">
                  <a:tint val="75000"/>
                </a:prstClr>
              </a:solidFill>
            </a:endParaRPr>
          </a:p>
        </p:txBody>
      </p:sp>
      <p:sp>
        <p:nvSpPr>
          <p:cNvPr id="5" name="Zástupný symbol pro zápatí 4"/>
          <p:cNvSpPr>
            <a:spLocks noGrp="1"/>
          </p:cNvSpPr>
          <p:nvPr>
            <p:ph type="ftr" sz="quarter" idx="11"/>
          </p:nvPr>
        </p:nvSpPr>
        <p:spPr/>
        <p:txBody>
          <a:bodyPr/>
          <a:lstStyle/>
          <a:p>
            <a:endParaRPr lang="cs-CZ">
              <a:solidFill>
                <a:prstClr val="black">
                  <a:tint val="75000"/>
                </a:prstClr>
              </a:solidFill>
            </a:endParaRPr>
          </a:p>
        </p:txBody>
      </p:sp>
      <p:sp>
        <p:nvSpPr>
          <p:cNvPr id="6" name="Zástupný symbol pro číslo snímku 5"/>
          <p:cNvSpPr>
            <a:spLocks noGrp="1"/>
          </p:cNvSpPr>
          <p:nvPr>
            <p:ph type="sldNum" sz="quarter" idx="12"/>
          </p:nvPr>
        </p:nvSpPr>
        <p:spPr/>
        <p:txBody>
          <a:bodyPr/>
          <a:lstStyle/>
          <a:p>
            <a:fld id="{34E104A8-3238-4027-89CD-FB6ABDE0DAEF}" type="slidenum">
              <a:rPr lang="cs-CZ" smtClean="0">
                <a:solidFill>
                  <a:prstClr val="black">
                    <a:tint val="75000"/>
                  </a:prstClr>
                </a:solidFill>
              </a:rPr>
              <a:pPr/>
              <a:t>‹#›</a:t>
            </a:fld>
            <a:endParaRPr lang="cs-CZ">
              <a:solidFill>
                <a:prstClr val="black">
                  <a:tint val="75000"/>
                </a:prstClr>
              </a:solidFill>
            </a:endParaRPr>
          </a:p>
        </p:txBody>
      </p:sp>
    </p:spTree>
    <p:extLst>
      <p:ext uri="{BB962C8B-B14F-4D97-AF65-F5344CB8AC3E}">
        <p14:creationId xmlns:p14="http://schemas.microsoft.com/office/powerpoint/2010/main" val="21960035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628650" y="1825625"/>
            <a:ext cx="38862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29150" y="1825625"/>
            <a:ext cx="38862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630B8B11-30CA-4C03-B73E-ED84034BD79D}" type="datetimeFigureOut">
              <a:rPr lang="cs-CZ" smtClean="0">
                <a:solidFill>
                  <a:prstClr val="black">
                    <a:tint val="75000"/>
                  </a:prstClr>
                </a:solidFill>
              </a:rPr>
              <a:pPr/>
              <a:t>08.02.2025</a:t>
            </a:fld>
            <a:endParaRPr lang="cs-CZ">
              <a:solidFill>
                <a:prstClr val="black">
                  <a:tint val="75000"/>
                </a:prstClr>
              </a:solidFill>
            </a:endParaRPr>
          </a:p>
        </p:txBody>
      </p:sp>
      <p:sp>
        <p:nvSpPr>
          <p:cNvPr id="6" name="Zástupný symbol pro zápatí 5"/>
          <p:cNvSpPr>
            <a:spLocks noGrp="1"/>
          </p:cNvSpPr>
          <p:nvPr>
            <p:ph type="ftr" sz="quarter" idx="11"/>
          </p:nvPr>
        </p:nvSpPr>
        <p:spPr/>
        <p:txBody>
          <a:bodyPr/>
          <a:lstStyle/>
          <a:p>
            <a:endParaRPr lang="cs-CZ">
              <a:solidFill>
                <a:prstClr val="black">
                  <a:tint val="75000"/>
                </a:prstClr>
              </a:solidFill>
            </a:endParaRPr>
          </a:p>
        </p:txBody>
      </p:sp>
      <p:sp>
        <p:nvSpPr>
          <p:cNvPr id="7" name="Zástupný symbol pro číslo snímku 6"/>
          <p:cNvSpPr>
            <a:spLocks noGrp="1"/>
          </p:cNvSpPr>
          <p:nvPr>
            <p:ph type="sldNum" sz="quarter" idx="12"/>
          </p:nvPr>
        </p:nvSpPr>
        <p:spPr/>
        <p:txBody>
          <a:bodyPr/>
          <a:lstStyle/>
          <a:p>
            <a:fld id="{34E104A8-3238-4027-89CD-FB6ABDE0DAEF}" type="slidenum">
              <a:rPr lang="cs-CZ" smtClean="0">
                <a:solidFill>
                  <a:prstClr val="black">
                    <a:tint val="75000"/>
                  </a:prstClr>
                </a:solidFill>
              </a:rPr>
              <a:pPr/>
              <a:t>‹#›</a:t>
            </a:fld>
            <a:endParaRPr lang="cs-CZ">
              <a:solidFill>
                <a:prstClr val="black">
                  <a:tint val="75000"/>
                </a:prstClr>
              </a:solidFill>
            </a:endParaRPr>
          </a:p>
        </p:txBody>
      </p:sp>
    </p:spTree>
    <p:extLst>
      <p:ext uri="{BB962C8B-B14F-4D97-AF65-F5344CB8AC3E}">
        <p14:creationId xmlns:p14="http://schemas.microsoft.com/office/powerpoint/2010/main" val="14600663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629841" y="365126"/>
            <a:ext cx="7886700" cy="1325563"/>
          </a:xfrm>
        </p:spPr>
        <p:txBody>
          <a:bodyPr/>
          <a:lstStyle/>
          <a:p>
            <a:r>
              <a:rPr lang="cs-CZ"/>
              <a:t>Kliknutím lze upravit styl.</a:t>
            </a:r>
          </a:p>
        </p:txBody>
      </p:sp>
      <p:sp>
        <p:nvSpPr>
          <p:cNvPr id="3" name="Zástupný symbol pro text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symbol pro obsah 3"/>
          <p:cNvSpPr>
            <a:spLocks noGrp="1"/>
          </p:cNvSpPr>
          <p:nvPr>
            <p:ph sz="half" idx="2"/>
          </p:nvPr>
        </p:nvSpPr>
        <p:spPr>
          <a:xfrm>
            <a:off x="629842" y="2505075"/>
            <a:ext cx="3868340"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symbol pro obsah 5"/>
          <p:cNvSpPr>
            <a:spLocks noGrp="1"/>
          </p:cNvSpPr>
          <p:nvPr>
            <p:ph sz="quarter" idx="4"/>
          </p:nvPr>
        </p:nvSpPr>
        <p:spPr>
          <a:xfrm>
            <a:off x="4629150" y="2505075"/>
            <a:ext cx="3887391"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630B8B11-30CA-4C03-B73E-ED84034BD79D}" type="datetimeFigureOut">
              <a:rPr lang="cs-CZ" smtClean="0">
                <a:solidFill>
                  <a:prstClr val="black">
                    <a:tint val="75000"/>
                  </a:prstClr>
                </a:solidFill>
              </a:rPr>
              <a:pPr/>
              <a:t>08.02.2025</a:t>
            </a:fld>
            <a:endParaRPr lang="cs-CZ">
              <a:solidFill>
                <a:prstClr val="black">
                  <a:tint val="75000"/>
                </a:prstClr>
              </a:solidFill>
            </a:endParaRPr>
          </a:p>
        </p:txBody>
      </p:sp>
      <p:sp>
        <p:nvSpPr>
          <p:cNvPr id="8" name="Zástupný symbol pro zápatí 7"/>
          <p:cNvSpPr>
            <a:spLocks noGrp="1"/>
          </p:cNvSpPr>
          <p:nvPr>
            <p:ph type="ftr" sz="quarter" idx="11"/>
          </p:nvPr>
        </p:nvSpPr>
        <p:spPr/>
        <p:txBody>
          <a:bodyPr/>
          <a:lstStyle/>
          <a:p>
            <a:endParaRPr lang="cs-CZ">
              <a:solidFill>
                <a:prstClr val="black">
                  <a:tint val="75000"/>
                </a:prstClr>
              </a:solidFill>
            </a:endParaRPr>
          </a:p>
        </p:txBody>
      </p:sp>
      <p:sp>
        <p:nvSpPr>
          <p:cNvPr id="9" name="Zástupný symbol pro číslo snímku 8"/>
          <p:cNvSpPr>
            <a:spLocks noGrp="1"/>
          </p:cNvSpPr>
          <p:nvPr>
            <p:ph type="sldNum" sz="quarter" idx="12"/>
          </p:nvPr>
        </p:nvSpPr>
        <p:spPr/>
        <p:txBody>
          <a:bodyPr/>
          <a:lstStyle/>
          <a:p>
            <a:fld id="{34E104A8-3238-4027-89CD-FB6ABDE0DAEF}" type="slidenum">
              <a:rPr lang="cs-CZ" smtClean="0">
                <a:solidFill>
                  <a:prstClr val="black">
                    <a:tint val="75000"/>
                  </a:prstClr>
                </a:solidFill>
              </a:rPr>
              <a:pPr/>
              <a:t>‹#›</a:t>
            </a:fld>
            <a:endParaRPr lang="cs-CZ">
              <a:solidFill>
                <a:prstClr val="black">
                  <a:tint val="75000"/>
                </a:prstClr>
              </a:solidFill>
            </a:endParaRPr>
          </a:p>
        </p:txBody>
      </p:sp>
    </p:spTree>
    <p:extLst>
      <p:ext uri="{BB962C8B-B14F-4D97-AF65-F5344CB8AC3E}">
        <p14:creationId xmlns:p14="http://schemas.microsoft.com/office/powerpoint/2010/main" val="3532328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2"/>
          <p:cNvSpPr>
            <a:spLocks noGrp="1"/>
          </p:cNvSpPr>
          <p:nvPr>
            <p:ph type="dt" sz="half" idx="10"/>
          </p:nvPr>
        </p:nvSpPr>
        <p:spPr/>
        <p:txBody>
          <a:bodyPr/>
          <a:lstStyle/>
          <a:p>
            <a:fld id="{630B8B11-30CA-4C03-B73E-ED84034BD79D}" type="datetimeFigureOut">
              <a:rPr lang="cs-CZ" smtClean="0">
                <a:solidFill>
                  <a:prstClr val="black">
                    <a:tint val="75000"/>
                  </a:prstClr>
                </a:solidFill>
              </a:rPr>
              <a:pPr/>
              <a:t>08.02.2025</a:t>
            </a:fld>
            <a:endParaRPr lang="cs-CZ">
              <a:solidFill>
                <a:prstClr val="black">
                  <a:tint val="75000"/>
                </a:prstClr>
              </a:solidFill>
            </a:endParaRPr>
          </a:p>
        </p:txBody>
      </p:sp>
      <p:sp>
        <p:nvSpPr>
          <p:cNvPr id="4" name="Zástupný symbol pro zápatí 3"/>
          <p:cNvSpPr>
            <a:spLocks noGrp="1"/>
          </p:cNvSpPr>
          <p:nvPr>
            <p:ph type="ftr" sz="quarter" idx="11"/>
          </p:nvPr>
        </p:nvSpPr>
        <p:spPr/>
        <p:txBody>
          <a:bodyPr/>
          <a:lstStyle/>
          <a:p>
            <a:endParaRPr lang="cs-CZ">
              <a:solidFill>
                <a:prstClr val="black">
                  <a:tint val="75000"/>
                </a:prstClr>
              </a:solidFill>
            </a:endParaRPr>
          </a:p>
        </p:txBody>
      </p:sp>
      <p:sp>
        <p:nvSpPr>
          <p:cNvPr id="5" name="Zástupný symbol pro číslo snímku 4"/>
          <p:cNvSpPr>
            <a:spLocks noGrp="1"/>
          </p:cNvSpPr>
          <p:nvPr>
            <p:ph type="sldNum" sz="quarter" idx="12"/>
          </p:nvPr>
        </p:nvSpPr>
        <p:spPr/>
        <p:txBody>
          <a:bodyPr/>
          <a:lstStyle/>
          <a:p>
            <a:fld id="{34E104A8-3238-4027-89CD-FB6ABDE0DAEF}" type="slidenum">
              <a:rPr lang="cs-CZ" smtClean="0">
                <a:solidFill>
                  <a:prstClr val="black">
                    <a:tint val="75000"/>
                  </a:prstClr>
                </a:solidFill>
              </a:rPr>
              <a:pPr/>
              <a:t>‹#›</a:t>
            </a:fld>
            <a:endParaRPr lang="cs-CZ">
              <a:solidFill>
                <a:prstClr val="black">
                  <a:tint val="75000"/>
                </a:prstClr>
              </a:solidFill>
            </a:endParaRPr>
          </a:p>
        </p:txBody>
      </p:sp>
    </p:spTree>
    <p:extLst>
      <p:ext uri="{BB962C8B-B14F-4D97-AF65-F5344CB8AC3E}">
        <p14:creationId xmlns:p14="http://schemas.microsoft.com/office/powerpoint/2010/main" val="4974209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630B8B11-30CA-4C03-B73E-ED84034BD79D}" type="datetimeFigureOut">
              <a:rPr lang="cs-CZ" smtClean="0">
                <a:solidFill>
                  <a:prstClr val="black">
                    <a:tint val="75000"/>
                  </a:prstClr>
                </a:solidFill>
              </a:rPr>
              <a:pPr/>
              <a:t>08.02.2025</a:t>
            </a:fld>
            <a:endParaRPr lang="cs-CZ">
              <a:solidFill>
                <a:prstClr val="black">
                  <a:tint val="75000"/>
                </a:prstClr>
              </a:solidFill>
            </a:endParaRPr>
          </a:p>
        </p:txBody>
      </p:sp>
      <p:sp>
        <p:nvSpPr>
          <p:cNvPr id="3" name="Zástupný symbol pro zápatí 2"/>
          <p:cNvSpPr>
            <a:spLocks noGrp="1"/>
          </p:cNvSpPr>
          <p:nvPr>
            <p:ph type="ftr" sz="quarter" idx="11"/>
          </p:nvPr>
        </p:nvSpPr>
        <p:spPr/>
        <p:txBody>
          <a:bodyPr/>
          <a:lstStyle/>
          <a:p>
            <a:endParaRPr lang="cs-CZ">
              <a:solidFill>
                <a:prstClr val="black">
                  <a:tint val="75000"/>
                </a:prstClr>
              </a:solidFill>
            </a:endParaRPr>
          </a:p>
        </p:txBody>
      </p:sp>
      <p:sp>
        <p:nvSpPr>
          <p:cNvPr id="4" name="Zástupný symbol pro číslo snímku 3"/>
          <p:cNvSpPr>
            <a:spLocks noGrp="1"/>
          </p:cNvSpPr>
          <p:nvPr>
            <p:ph type="sldNum" sz="quarter" idx="12"/>
          </p:nvPr>
        </p:nvSpPr>
        <p:spPr/>
        <p:txBody>
          <a:bodyPr/>
          <a:lstStyle/>
          <a:p>
            <a:fld id="{34E104A8-3238-4027-89CD-FB6ABDE0DAEF}" type="slidenum">
              <a:rPr lang="cs-CZ" smtClean="0">
                <a:solidFill>
                  <a:prstClr val="black">
                    <a:tint val="75000"/>
                  </a:prstClr>
                </a:solidFill>
              </a:rPr>
              <a:pPr/>
              <a:t>‹#›</a:t>
            </a:fld>
            <a:endParaRPr lang="cs-CZ">
              <a:solidFill>
                <a:prstClr val="black">
                  <a:tint val="75000"/>
                </a:prstClr>
              </a:solidFill>
            </a:endParaRPr>
          </a:p>
        </p:txBody>
      </p:sp>
    </p:spTree>
    <p:extLst>
      <p:ext uri="{BB962C8B-B14F-4D97-AF65-F5344CB8AC3E}">
        <p14:creationId xmlns:p14="http://schemas.microsoft.com/office/powerpoint/2010/main" val="1649163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29841" y="457200"/>
            <a:ext cx="2949178" cy="1600200"/>
          </a:xfrm>
        </p:spPr>
        <p:txBody>
          <a:bodyPr anchor="b"/>
          <a:lstStyle>
            <a:lvl1pPr>
              <a:defRPr sz="3200"/>
            </a:lvl1pPr>
          </a:lstStyle>
          <a:p>
            <a:r>
              <a:rPr lang="cs-CZ"/>
              <a:t>Kliknutím lze upravit styl.</a:t>
            </a:r>
          </a:p>
        </p:txBody>
      </p:sp>
      <p:sp>
        <p:nvSpPr>
          <p:cNvPr id="3" name="Zástupný symbol pro obsah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p:cNvSpPr>
            <a:spLocks noGrp="1"/>
          </p:cNvSpPr>
          <p:nvPr>
            <p:ph type="dt" sz="half" idx="10"/>
          </p:nvPr>
        </p:nvSpPr>
        <p:spPr/>
        <p:txBody>
          <a:bodyPr/>
          <a:lstStyle/>
          <a:p>
            <a:fld id="{630B8B11-30CA-4C03-B73E-ED84034BD79D}" type="datetimeFigureOut">
              <a:rPr lang="cs-CZ" smtClean="0">
                <a:solidFill>
                  <a:prstClr val="black">
                    <a:tint val="75000"/>
                  </a:prstClr>
                </a:solidFill>
              </a:rPr>
              <a:pPr/>
              <a:t>08.02.2025</a:t>
            </a:fld>
            <a:endParaRPr lang="cs-CZ">
              <a:solidFill>
                <a:prstClr val="black">
                  <a:tint val="75000"/>
                </a:prstClr>
              </a:solidFill>
            </a:endParaRPr>
          </a:p>
        </p:txBody>
      </p:sp>
      <p:sp>
        <p:nvSpPr>
          <p:cNvPr id="6" name="Zástupný symbol pro zápatí 5"/>
          <p:cNvSpPr>
            <a:spLocks noGrp="1"/>
          </p:cNvSpPr>
          <p:nvPr>
            <p:ph type="ftr" sz="quarter" idx="11"/>
          </p:nvPr>
        </p:nvSpPr>
        <p:spPr/>
        <p:txBody>
          <a:bodyPr/>
          <a:lstStyle/>
          <a:p>
            <a:endParaRPr lang="cs-CZ">
              <a:solidFill>
                <a:prstClr val="black">
                  <a:tint val="75000"/>
                </a:prstClr>
              </a:solidFill>
            </a:endParaRPr>
          </a:p>
        </p:txBody>
      </p:sp>
      <p:sp>
        <p:nvSpPr>
          <p:cNvPr id="7" name="Zástupný symbol pro číslo snímku 6"/>
          <p:cNvSpPr>
            <a:spLocks noGrp="1"/>
          </p:cNvSpPr>
          <p:nvPr>
            <p:ph type="sldNum" sz="quarter" idx="12"/>
          </p:nvPr>
        </p:nvSpPr>
        <p:spPr/>
        <p:txBody>
          <a:bodyPr/>
          <a:lstStyle/>
          <a:p>
            <a:fld id="{34E104A8-3238-4027-89CD-FB6ABDE0DAEF}" type="slidenum">
              <a:rPr lang="cs-CZ" smtClean="0">
                <a:solidFill>
                  <a:prstClr val="black">
                    <a:tint val="75000"/>
                  </a:prstClr>
                </a:solidFill>
              </a:rPr>
              <a:pPr/>
              <a:t>‹#›</a:t>
            </a:fld>
            <a:endParaRPr lang="cs-CZ">
              <a:solidFill>
                <a:prstClr val="black">
                  <a:tint val="75000"/>
                </a:prstClr>
              </a:solidFill>
            </a:endParaRPr>
          </a:p>
        </p:txBody>
      </p:sp>
    </p:spTree>
    <p:extLst>
      <p:ext uri="{BB962C8B-B14F-4D97-AF65-F5344CB8AC3E}">
        <p14:creationId xmlns:p14="http://schemas.microsoft.com/office/powerpoint/2010/main" val="21362949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29841" y="457200"/>
            <a:ext cx="2949178" cy="1600200"/>
          </a:xfrm>
        </p:spPr>
        <p:txBody>
          <a:bodyPr anchor="b"/>
          <a:lstStyle>
            <a:lvl1pPr>
              <a:defRPr sz="3200"/>
            </a:lvl1pPr>
          </a:lstStyle>
          <a:p>
            <a:r>
              <a:rPr lang="cs-CZ"/>
              <a:t>Kliknutím lze upravit styl.</a:t>
            </a:r>
          </a:p>
        </p:txBody>
      </p:sp>
      <p:sp>
        <p:nvSpPr>
          <p:cNvPr id="3" name="Zástupný symbol pro obrázek 2"/>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p:cNvSpPr>
            <a:spLocks noGrp="1"/>
          </p:cNvSpPr>
          <p:nvPr>
            <p:ph type="dt" sz="half" idx="10"/>
          </p:nvPr>
        </p:nvSpPr>
        <p:spPr/>
        <p:txBody>
          <a:bodyPr/>
          <a:lstStyle/>
          <a:p>
            <a:fld id="{630B8B11-30CA-4C03-B73E-ED84034BD79D}" type="datetimeFigureOut">
              <a:rPr lang="cs-CZ" smtClean="0">
                <a:solidFill>
                  <a:prstClr val="black">
                    <a:tint val="75000"/>
                  </a:prstClr>
                </a:solidFill>
              </a:rPr>
              <a:pPr/>
              <a:t>08.02.2025</a:t>
            </a:fld>
            <a:endParaRPr lang="cs-CZ">
              <a:solidFill>
                <a:prstClr val="black">
                  <a:tint val="75000"/>
                </a:prstClr>
              </a:solidFill>
            </a:endParaRPr>
          </a:p>
        </p:txBody>
      </p:sp>
      <p:sp>
        <p:nvSpPr>
          <p:cNvPr id="6" name="Zástupný symbol pro zápatí 5"/>
          <p:cNvSpPr>
            <a:spLocks noGrp="1"/>
          </p:cNvSpPr>
          <p:nvPr>
            <p:ph type="ftr" sz="quarter" idx="11"/>
          </p:nvPr>
        </p:nvSpPr>
        <p:spPr/>
        <p:txBody>
          <a:bodyPr/>
          <a:lstStyle/>
          <a:p>
            <a:endParaRPr lang="cs-CZ">
              <a:solidFill>
                <a:prstClr val="black">
                  <a:tint val="75000"/>
                </a:prstClr>
              </a:solidFill>
            </a:endParaRPr>
          </a:p>
        </p:txBody>
      </p:sp>
      <p:sp>
        <p:nvSpPr>
          <p:cNvPr id="7" name="Zástupný symbol pro číslo snímku 6"/>
          <p:cNvSpPr>
            <a:spLocks noGrp="1"/>
          </p:cNvSpPr>
          <p:nvPr>
            <p:ph type="sldNum" sz="quarter" idx="12"/>
          </p:nvPr>
        </p:nvSpPr>
        <p:spPr/>
        <p:txBody>
          <a:bodyPr/>
          <a:lstStyle/>
          <a:p>
            <a:fld id="{34E104A8-3238-4027-89CD-FB6ABDE0DAEF}" type="slidenum">
              <a:rPr lang="cs-CZ" smtClean="0">
                <a:solidFill>
                  <a:prstClr val="black">
                    <a:tint val="75000"/>
                  </a:prstClr>
                </a:solidFill>
              </a:rPr>
              <a:pPr/>
              <a:t>‹#›</a:t>
            </a:fld>
            <a:endParaRPr lang="cs-CZ">
              <a:solidFill>
                <a:prstClr val="black">
                  <a:tint val="75000"/>
                </a:prstClr>
              </a:solidFill>
            </a:endParaRPr>
          </a:p>
        </p:txBody>
      </p:sp>
    </p:spTree>
    <p:extLst>
      <p:ext uri="{BB962C8B-B14F-4D97-AF65-F5344CB8AC3E}">
        <p14:creationId xmlns:p14="http://schemas.microsoft.com/office/powerpoint/2010/main" val="1977692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0B8B11-30CA-4C03-B73E-ED84034BD79D}" type="datetimeFigureOut">
              <a:rPr lang="cs-CZ" smtClean="0">
                <a:solidFill>
                  <a:prstClr val="black">
                    <a:tint val="75000"/>
                  </a:prstClr>
                </a:solidFill>
              </a:rPr>
              <a:pPr/>
              <a:t>08.02.2025</a:t>
            </a:fld>
            <a:endParaRPr lang="cs-CZ">
              <a:solidFill>
                <a:prstClr val="black">
                  <a:tint val="75000"/>
                </a:prstClr>
              </a:solidFill>
            </a:endParaRPr>
          </a:p>
        </p:txBody>
      </p:sp>
      <p:sp>
        <p:nvSpPr>
          <p:cNvPr id="5" name="Zástupný symbol pro zápatí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solidFill>
                <a:prstClr val="black">
                  <a:tint val="75000"/>
                </a:prstClr>
              </a:solidFill>
            </a:endParaRPr>
          </a:p>
        </p:txBody>
      </p:sp>
      <p:sp>
        <p:nvSpPr>
          <p:cNvPr id="6" name="Zástupný symbol pro číslo snímku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E104A8-3238-4027-89CD-FB6ABDE0DAEF}" type="slidenum">
              <a:rPr lang="cs-CZ" smtClean="0">
                <a:solidFill>
                  <a:prstClr val="black">
                    <a:tint val="75000"/>
                  </a:prstClr>
                </a:solidFill>
              </a:rPr>
              <a:pPr/>
              <a:t>‹#›</a:t>
            </a:fld>
            <a:endParaRPr lang="cs-CZ">
              <a:solidFill>
                <a:prstClr val="black">
                  <a:tint val="75000"/>
                </a:prstClr>
              </a:solidFill>
            </a:endParaRPr>
          </a:p>
        </p:txBody>
      </p:sp>
    </p:spTree>
    <p:extLst>
      <p:ext uri="{BB962C8B-B14F-4D97-AF65-F5344CB8AC3E}">
        <p14:creationId xmlns:p14="http://schemas.microsoft.com/office/powerpoint/2010/main" val="12381475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23826" y="4"/>
            <a:ext cx="8867775" cy="850899"/>
          </a:xfrm>
        </p:spPr>
        <p:txBody>
          <a:bodyPr/>
          <a:lstStyle/>
          <a:p>
            <a:pPr algn="ctr"/>
            <a:r>
              <a:rPr lang="cs-CZ" dirty="0"/>
              <a:t>Instruments </a:t>
            </a:r>
            <a:r>
              <a:rPr lang="cs-CZ" dirty="0" err="1"/>
              <a:t>of</a:t>
            </a:r>
            <a:r>
              <a:rPr lang="cs-CZ" dirty="0"/>
              <a:t> </a:t>
            </a:r>
            <a:r>
              <a:rPr lang="cs-CZ" dirty="0" err="1"/>
              <a:t>trade</a:t>
            </a:r>
            <a:r>
              <a:rPr lang="cs-CZ" dirty="0"/>
              <a:t> </a:t>
            </a:r>
            <a:r>
              <a:rPr lang="cs-CZ" dirty="0" err="1"/>
              <a:t>policy</a:t>
            </a:r>
            <a:r>
              <a:rPr lang="cs-CZ" dirty="0"/>
              <a:t> - </a:t>
            </a:r>
            <a:r>
              <a:rPr lang="cs-CZ" dirty="0" err="1"/>
              <a:t>tariffs</a:t>
            </a:r>
            <a:endParaRPr lang="cs-CZ" dirty="0"/>
          </a:p>
        </p:txBody>
      </p:sp>
      <p:sp>
        <p:nvSpPr>
          <p:cNvPr id="3" name="Zástupný symbol pro obsah 2"/>
          <p:cNvSpPr>
            <a:spLocks noGrp="1"/>
          </p:cNvSpPr>
          <p:nvPr>
            <p:ph idx="1"/>
          </p:nvPr>
        </p:nvSpPr>
        <p:spPr>
          <a:xfrm>
            <a:off x="1" y="870860"/>
            <a:ext cx="9144000" cy="5987143"/>
          </a:xfrm>
        </p:spPr>
        <p:txBody>
          <a:bodyPr>
            <a:normAutofit lnSpcReduction="10000"/>
          </a:bodyPr>
          <a:lstStyle/>
          <a:p>
            <a:r>
              <a:rPr lang="en-US" b="1" dirty="0"/>
              <a:t>Tariffs</a:t>
            </a:r>
            <a:r>
              <a:rPr lang="en-US" dirty="0"/>
              <a:t> </a:t>
            </a:r>
            <a:r>
              <a:rPr lang="cs-CZ" dirty="0"/>
              <a:t>- </a:t>
            </a:r>
            <a:r>
              <a:rPr lang="en-US" dirty="0"/>
              <a:t>source of government income</a:t>
            </a:r>
            <a:endParaRPr lang="cs-CZ" dirty="0"/>
          </a:p>
          <a:p>
            <a:pPr lvl="1"/>
            <a:r>
              <a:rPr lang="cs-CZ" dirty="0" err="1"/>
              <a:t>aimed</a:t>
            </a:r>
            <a:r>
              <a:rPr lang="cs-CZ" dirty="0"/>
              <a:t> to </a:t>
            </a:r>
            <a:r>
              <a:rPr lang="cs-CZ" dirty="0" err="1"/>
              <a:t>protect</a:t>
            </a:r>
            <a:r>
              <a:rPr lang="cs-CZ" dirty="0"/>
              <a:t> </a:t>
            </a:r>
            <a:r>
              <a:rPr lang="cs-CZ" dirty="0" err="1"/>
              <a:t>domestic</a:t>
            </a:r>
            <a:r>
              <a:rPr lang="cs-CZ" dirty="0"/>
              <a:t> </a:t>
            </a:r>
            <a:r>
              <a:rPr lang="cs-CZ" dirty="0" err="1"/>
              <a:t>sectors</a:t>
            </a:r>
            <a:r>
              <a:rPr lang="cs-CZ" dirty="0"/>
              <a:t> </a:t>
            </a:r>
            <a:r>
              <a:rPr lang="cs-CZ" dirty="0" err="1"/>
              <a:t>from</a:t>
            </a:r>
            <a:r>
              <a:rPr lang="cs-CZ" dirty="0"/>
              <a:t> </a:t>
            </a:r>
            <a:r>
              <a:rPr lang="cs-CZ" dirty="0" err="1"/>
              <a:t>competition</a:t>
            </a:r>
            <a:r>
              <a:rPr lang="cs-CZ" dirty="0"/>
              <a:t> </a:t>
            </a:r>
          </a:p>
          <a:p>
            <a:pPr lvl="2"/>
            <a:r>
              <a:rPr lang="cs-CZ" dirty="0" err="1"/>
              <a:t>Corn</a:t>
            </a:r>
            <a:r>
              <a:rPr lang="cs-CZ" dirty="0"/>
              <a:t> </a:t>
            </a:r>
            <a:r>
              <a:rPr lang="cs-CZ" dirty="0" err="1"/>
              <a:t>law</a:t>
            </a:r>
            <a:r>
              <a:rPr lang="cs-CZ" dirty="0"/>
              <a:t> </a:t>
            </a:r>
          </a:p>
          <a:p>
            <a:pPr lvl="2"/>
            <a:r>
              <a:rPr lang="cs-CZ" dirty="0"/>
              <a:t>19th </a:t>
            </a:r>
            <a:r>
              <a:rPr lang="cs-CZ" dirty="0" err="1"/>
              <a:t>century</a:t>
            </a:r>
            <a:r>
              <a:rPr lang="cs-CZ" dirty="0"/>
              <a:t> </a:t>
            </a:r>
            <a:r>
              <a:rPr lang="cs-CZ" dirty="0" err="1"/>
              <a:t>tariff</a:t>
            </a:r>
            <a:r>
              <a:rPr lang="cs-CZ" dirty="0"/>
              <a:t> on </a:t>
            </a:r>
            <a:r>
              <a:rPr lang="cs-CZ" dirty="0" err="1"/>
              <a:t>manufactured</a:t>
            </a:r>
            <a:r>
              <a:rPr lang="cs-CZ" dirty="0"/>
              <a:t> </a:t>
            </a:r>
            <a:r>
              <a:rPr lang="cs-CZ" dirty="0" err="1"/>
              <a:t>goods</a:t>
            </a:r>
            <a:r>
              <a:rPr lang="cs-CZ" dirty="0"/>
              <a:t>, </a:t>
            </a:r>
            <a:r>
              <a:rPr lang="cs-CZ" dirty="0" err="1"/>
              <a:t>Germany</a:t>
            </a:r>
            <a:endParaRPr lang="cs-CZ" dirty="0"/>
          </a:p>
          <a:p>
            <a:pPr lvl="1"/>
            <a:r>
              <a:rPr lang="cs-CZ" b="1" dirty="0" err="1"/>
              <a:t>Specific</a:t>
            </a:r>
            <a:r>
              <a:rPr lang="cs-CZ" b="1" dirty="0"/>
              <a:t> </a:t>
            </a:r>
            <a:r>
              <a:rPr lang="cs-CZ" b="1" dirty="0" err="1"/>
              <a:t>tariff</a:t>
            </a:r>
            <a:r>
              <a:rPr lang="cs-CZ" b="1" dirty="0"/>
              <a:t> </a:t>
            </a:r>
            <a:r>
              <a:rPr lang="cs-CZ" dirty="0"/>
              <a:t>-</a:t>
            </a:r>
            <a:r>
              <a:rPr lang="en-US" dirty="0"/>
              <a:t> levied as a fixed charge for each unit of goods imported</a:t>
            </a:r>
            <a:endParaRPr lang="cs-CZ" b="1" dirty="0"/>
          </a:p>
          <a:p>
            <a:pPr lvl="1"/>
            <a:r>
              <a:rPr lang="cs-CZ" b="1" dirty="0"/>
              <a:t>Ad </a:t>
            </a:r>
            <a:r>
              <a:rPr lang="cs-CZ" b="1" dirty="0" err="1"/>
              <a:t>valorem</a:t>
            </a:r>
            <a:r>
              <a:rPr lang="cs-CZ" b="1" dirty="0"/>
              <a:t> </a:t>
            </a:r>
            <a:r>
              <a:rPr lang="cs-CZ" b="1" dirty="0" err="1"/>
              <a:t>tariff</a:t>
            </a:r>
            <a:r>
              <a:rPr lang="cs-CZ" b="1" dirty="0"/>
              <a:t> </a:t>
            </a:r>
            <a:r>
              <a:rPr lang="cs-CZ" dirty="0"/>
              <a:t>-</a:t>
            </a:r>
            <a:r>
              <a:rPr lang="en-US" dirty="0"/>
              <a:t> taxes levied as a fraction of the value of </a:t>
            </a:r>
            <a:r>
              <a:rPr lang="cs-CZ" dirty="0"/>
              <a:t>IM</a:t>
            </a:r>
            <a:r>
              <a:rPr lang="en-US" dirty="0"/>
              <a:t> goods</a:t>
            </a:r>
            <a:endParaRPr lang="cs-CZ" dirty="0"/>
          </a:p>
          <a:p>
            <a:r>
              <a:rPr lang="cs-CZ" b="1" dirty="0" err="1"/>
              <a:t>Tariffs</a:t>
            </a:r>
            <a:r>
              <a:rPr lang="cs-CZ" b="1" dirty="0"/>
              <a:t> </a:t>
            </a:r>
            <a:r>
              <a:rPr lang="cs-CZ" dirty="0" err="1"/>
              <a:t>nowadays</a:t>
            </a:r>
            <a:r>
              <a:rPr lang="cs-CZ" dirty="0"/>
              <a:t> </a:t>
            </a:r>
            <a:r>
              <a:rPr lang="cs-CZ" dirty="0" err="1"/>
              <a:t>substituted</a:t>
            </a:r>
            <a:r>
              <a:rPr lang="cs-CZ" dirty="0"/>
              <a:t> by </a:t>
            </a:r>
            <a:r>
              <a:rPr lang="en-US" b="1" dirty="0"/>
              <a:t>nontariff barriers</a:t>
            </a:r>
            <a:r>
              <a:rPr lang="en-US" dirty="0"/>
              <a:t>, such as </a:t>
            </a:r>
            <a:r>
              <a:rPr lang="en-US" b="1" dirty="0"/>
              <a:t>import quotas</a:t>
            </a:r>
            <a:r>
              <a:rPr lang="cs-CZ" b="1" dirty="0"/>
              <a:t> </a:t>
            </a:r>
            <a:r>
              <a:rPr lang="cs-CZ" dirty="0" err="1"/>
              <a:t>and</a:t>
            </a:r>
            <a:r>
              <a:rPr lang="cs-CZ" dirty="0"/>
              <a:t> </a:t>
            </a:r>
            <a:r>
              <a:rPr lang="cs-CZ" b="1" dirty="0"/>
              <a:t>export </a:t>
            </a:r>
            <a:r>
              <a:rPr lang="cs-CZ" b="1" dirty="0" err="1"/>
              <a:t>restraints</a:t>
            </a:r>
            <a:r>
              <a:rPr lang="cs-CZ" b="1" dirty="0"/>
              <a:t>,</a:t>
            </a:r>
            <a:r>
              <a:rPr lang="en-US" dirty="0"/>
              <a:t> </a:t>
            </a:r>
            <a:r>
              <a:rPr lang="cs-CZ" b="1" dirty="0"/>
              <a:t>export </a:t>
            </a:r>
            <a:r>
              <a:rPr lang="cs-CZ" b="1" dirty="0" err="1"/>
              <a:t>subsidies</a:t>
            </a:r>
            <a:r>
              <a:rPr lang="cs-CZ" b="1" dirty="0"/>
              <a:t>, </a:t>
            </a:r>
            <a:r>
              <a:rPr lang="cs-CZ" b="1" dirty="0" err="1"/>
              <a:t>voluntary</a:t>
            </a:r>
            <a:r>
              <a:rPr lang="cs-CZ" b="1" dirty="0"/>
              <a:t> </a:t>
            </a:r>
            <a:r>
              <a:rPr lang="cs-CZ" b="1" dirty="0" err="1"/>
              <a:t>exports</a:t>
            </a:r>
            <a:r>
              <a:rPr lang="cs-CZ" b="1" dirty="0"/>
              <a:t> </a:t>
            </a:r>
            <a:r>
              <a:rPr lang="cs-CZ" b="1" dirty="0" err="1"/>
              <a:t>restraints</a:t>
            </a:r>
            <a:r>
              <a:rPr lang="cs-CZ" b="1" dirty="0"/>
              <a:t>, </a:t>
            </a:r>
            <a:r>
              <a:rPr lang="cs-CZ" b="1" dirty="0" err="1"/>
              <a:t>local</a:t>
            </a:r>
            <a:r>
              <a:rPr lang="cs-CZ" b="1" dirty="0"/>
              <a:t> </a:t>
            </a:r>
            <a:r>
              <a:rPr lang="cs-CZ" b="1" dirty="0" err="1"/>
              <a:t>content</a:t>
            </a:r>
            <a:r>
              <a:rPr lang="cs-CZ" b="1" dirty="0"/>
              <a:t> </a:t>
            </a:r>
            <a:r>
              <a:rPr lang="cs-CZ" b="1" dirty="0" err="1"/>
              <a:t>requirements</a:t>
            </a:r>
            <a:r>
              <a:rPr lang="cs-CZ" b="1" dirty="0"/>
              <a:t>, import </a:t>
            </a:r>
            <a:r>
              <a:rPr lang="cs-CZ" b="1" dirty="0" err="1"/>
              <a:t>deposits</a:t>
            </a:r>
            <a:endParaRPr lang="cs-CZ" b="1" dirty="0"/>
          </a:p>
          <a:p>
            <a:r>
              <a:rPr lang="cs-CZ" b="1" dirty="0" err="1"/>
              <a:t>Tariff</a:t>
            </a:r>
            <a:r>
              <a:rPr lang="cs-CZ" b="1" dirty="0"/>
              <a:t> </a:t>
            </a:r>
            <a:r>
              <a:rPr lang="cs-CZ" b="1" dirty="0" err="1"/>
              <a:t>rate</a:t>
            </a:r>
            <a:r>
              <a:rPr lang="cs-CZ" b="1" dirty="0"/>
              <a:t> </a:t>
            </a:r>
            <a:r>
              <a:rPr lang="cs-CZ" b="1" dirty="0" err="1"/>
              <a:t>quota</a:t>
            </a:r>
            <a:r>
              <a:rPr lang="cs-CZ" b="1" dirty="0"/>
              <a:t> – </a:t>
            </a:r>
            <a:r>
              <a:rPr lang="cs-CZ" dirty="0" err="1"/>
              <a:t>oilseeds</a:t>
            </a:r>
            <a:r>
              <a:rPr lang="cs-CZ" dirty="0"/>
              <a:t>, tuna </a:t>
            </a:r>
            <a:r>
              <a:rPr lang="cs-CZ" dirty="0" err="1"/>
              <a:t>imports</a:t>
            </a:r>
            <a:endParaRPr lang="cs-CZ" b="1" dirty="0"/>
          </a:p>
          <a:p>
            <a:r>
              <a:rPr lang="cs-CZ" b="1" dirty="0" err="1"/>
              <a:t>Tariff</a:t>
            </a:r>
            <a:r>
              <a:rPr lang="cs-CZ" b="1" dirty="0"/>
              <a:t> </a:t>
            </a:r>
            <a:r>
              <a:rPr lang="cs-CZ" b="1" dirty="0" err="1"/>
              <a:t>escalation</a:t>
            </a:r>
            <a:endParaRPr lang="cs-CZ" b="1" dirty="0"/>
          </a:p>
          <a:p>
            <a:r>
              <a:rPr lang="cs-CZ" b="1" dirty="0" err="1"/>
              <a:t>Bound</a:t>
            </a:r>
            <a:r>
              <a:rPr lang="cs-CZ" b="1" dirty="0"/>
              <a:t> </a:t>
            </a:r>
            <a:r>
              <a:rPr lang="cs-CZ" b="1" dirty="0" err="1"/>
              <a:t>tariff</a:t>
            </a:r>
            <a:endParaRPr lang="cs-CZ" dirty="0"/>
          </a:p>
          <a:p>
            <a:endParaRPr lang="cs-CZ"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a:xfrm>
            <a:off x="628650" y="4"/>
            <a:ext cx="7886700" cy="736599"/>
          </a:xfrm>
        </p:spPr>
        <p:txBody>
          <a:bodyPr/>
          <a:lstStyle/>
          <a:p>
            <a:pPr algn="ctr"/>
            <a:r>
              <a:rPr lang="cs-CZ" dirty="0" err="1"/>
              <a:t>Problems</a:t>
            </a:r>
            <a:r>
              <a:rPr lang="cs-CZ" dirty="0"/>
              <a:t> </a:t>
            </a:r>
            <a:r>
              <a:rPr lang="cs-CZ" dirty="0" err="1"/>
              <a:t>and</a:t>
            </a:r>
            <a:r>
              <a:rPr lang="cs-CZ" dirty="0"/>
              <a:t> </a:t>
            </a:r>
            <a:r>
              <a:rPr lang="cs-CZ" dirty="0" err="1"/>
              <a:t>questions</a:t>
            </a:r>
            <a:endParaRPr lang="cs-CZ" dirty="0"/>
          </a:p>
        </p:txBody>
      </p:sp>
      <p:sp>
        <p:nvSpPr>
          <p:cNvPr id="6" name="Zástupný symbol pro obsah 5"/>
          <p:cNvSpPr>
            <a:spLocks noGrp="1"/>
          </p:cNvSpPr>
          <p:nvPr>
            <p:ph idx="1"/>
          </p:nvPr>
        </p:nvSpPr>
        <p:spPr>
          <a:xfrm>
            <a:off x="0" y="584200"/>
            <a:ext cx="9144000" cy="6438900"/>
          </a:xfrm>
        </p:spPr>
        <p:txBody>
          <a:bodyPr>
            <a:normAutofit/>
          </a:bodyPr>
          <a:lstStyle/>
          <a:p>
            <a:pPr>
              <a:buNone/>
            </a:pPr>
            <a:r>
              <a:rPr lang="cs-CZ" sz="1600" dirty="0"/>
              <a:t>1. </a:t>
            </a:r>
            <a:r>
              <a:rPr lang="en-US" sz="1600" dirty="0"/>
              <a:t>Home’s demand curve for wheat is</a:t>
            </a:r>
            <a:r>
              <a:rPr lang="cs-CZ" sz="1600" dirty="0"/>
              <a:t> D = 100 - 20P.  </a:t>
            </a:r>
            <a:r>
              <a:rPr lang="en-US" sz="1600" dirty="0"/>
              <a:t>Its supply curve is </a:t>
            </a:r>
            <a:r>
              <a:rPr lang="cs-CZ" sz="1600" dirty="0"/>
              <a:t>S = 20 + 20P.</a:t>
            </a:r>
          </a:p>
          <a:p>
            <a:pPr marL="514350" indent="-514350">
              <a:buAutoNum type="alphaLcParenR"/>
            </a:pPr>
            <a:r>
              <a:rPr lang="en-US" sz="1600" dirty="0"/>
              <a:t>Derive and graph Home’s import demand schedule. </a:t>
            </a:r>
            <a:endParaRPr lang="cs-CZ" sz="1600" dirty="0"/>
          </a:p>
          <a:p>
            <a:pPr marL="514350" indent="-514350">
              <a:buAutoNum type="alphaLcParenR"/>
            </a:pPr>
            <a:r>
              <a:rPr lang="en-US" sz="1600" dirty="0"/>
              <a:t>What would the price of wheat be in the absence of trade? </a:t>
            </a:r>
            <a:endParaRPr lang="cs-CZ" sz="1600" dirty="0"/>
          </a:p>
          <a:p>
            <a:pPr marL="514350" indent="-514350">
              <a:buNone/>
            </a:pPr>
            <a:r>
              <a:rPr lang="en-US" sz="1600" dirty="0"/>
              <a:t>2. Now add Foreign, which has a demand curve </a:t>
            </a:r>
            <a:r>
              <a:rPr lang="cs-CZ" sz="1600" dirty="0"/>
              <a:t>D* = 80 - 20P </a:t>
            </a:r>
            <a:r>
              <a:rPr lang="en-US" sz="1600" dirty="0"/>
              <a:t>and a supply curve </a:t>
            </a:r>
            <a:r>
              <a:rPr lang="cs-CZ" sz="1600" dirty="0"/>
              <a:t>S* = 40 + 20P.</a:t>
            </a:r>
          </a:p>
          <a:p>
            <a:pPr marL="514350" indent="-514350">
              <a:buAutoNum type="alphaLcParenR"/>
            </a:pPr>
            <a:r>
              <a:rPr lang="en-US" sz="1600" dirty="0"/>
              <a:t>Derive and graph </a:t>
            </a:r>
            <a:r>
              <a:rPr lang="en-US" sz="1600" dirty="0" err="1"/>
              <a:t>Foreign’s</a:t>
            </a:r>
            <a:r>
              <a:rPr lang="en-US" sz="1600" dirty="0"/>
              <a:t> export supply curve and find the price of wheat that would prevail in Foreign in the absence of trade. </a:t>
            </a:r>
            <a:endParaRPr lang="cs-CZ" sz="1600" dirty="0"/>
          </a:p>
          <a:p>
            <a:pPr marL="514350" indent="-514350">
              <a:buAutoNum type="alphaLcParenR"/>
            </a:pPr>
            <a:r>
              <a:rPr lang="en-US" sz="1600" dirty="0"/>
              <a:t>Now allow Foreign and Home to trade with each other, at zero transportation cost. Find and graph the equilibrium under free trade. What is the world price? What is the volume of trade?</a:t>
            </a:r>
            <a:endParaRPr lang="cs-CZ" sz="1600" dirty="0"/>
          </a:p>
          <a:p>
            <a:pPr marL="514350" indent="-514350">
              <a:buNone/>
            </a:pPr>
            <a:r>
              <a:rPr lang="en-US" sz="1600" dirty="0"/>
              <a:t>3. Home imposes a specific tariff of 0.5 on wheat imports. </a:t>
            </a:r>
            <a:endParaRPr lang="cs-CZ" sz="1600" dirty="0"/>
          </a:p>
          <a:p>
            <a:pPr marL="514350" indent="-514350">
              <a:buAutoNum type="alphaLcParenR"/>
            </a:pPr>
            <a:r>
              <a:rPr lang="en-US" sz="1600" dirty="0"/>
              <a:t>Determine and graph the effects of the tariff on the following: </a:t>
            </a:r>
            <a:endParaRPr lang="cs-CZ" sz="1600" dirty="0"/>
          </a:p>
          <a:p>
            <a:pPr marL="971550" lvl="1" indent="-514350">
              <a:buAutoNum type="arabicParenBoth"/>
            </a:pPr>
            <a:r>
              <a:rPr lang="en-US" sz="1600" dirty="0"/>
              <a:t>the price of wheat in each country; </a:t>
            </a:r>
            <a:endParaRPr lang="cs-CZ" sz="1600" dirty="0"/>
          </a:p>
          <a:p>
            <a:pPr marL="971550" lvl="1" indent="-514350">
              <a:buAutoNum type="arabicParenBoth"/>
            </a:pPr>
            <a:r>
              <a:rPr lang="en-US" sz="1600" dirty="0"/>
              <a:t>the quantity of wheat supplied and demanded in each country; </a:t>
            </a:r>
            <a:endParaRPr lang="cs-CZ" sz="1600" dirty="0"/>
          </a:p>
          <a:p>
            <a:pPr marL="971550" lvl="1" indent="-514350">
              <a:buAutoNum type="arabicParenBoth"/>
            </a:pPr>
            <a:r>
              <a:rPr lang="en-US" sz="1600" dirty="0"/>
              <a:t>the volume of trade. </a:t>
            </a:r>
            <a:endParaRPr lang="cs-CZ" sz="1600" dirty="0"/>
          </a:p>
          <a:p>
            <a:pPr marL="514350" indent="-514350">
              <a:buNone/>
            </a:pPr>
            <a:r>
              <a:rPr lang="en-US" sz="1600" dirty="0"/>
              <a:t>b. Determine the effect of the tariff on the welfare of each of the following groups: </a:t>
            </a:r>
            <a:endParaRPr lang="cs-CZ" sz="1600" dirty="0"/>
          </a:p>
          <a:p>
            <a:pPr marL="514350" indent="-514350">
              <a:buNone/>
            </a:pPr>
            <a:r>
              <a:rPr lang="cs-CZ" sz="1600" dirty="0"/>
              <a:t>	</a:t>
            </a:r>
            <a:r>
              <a:rPr lang="en-US" sz="1600" dirty="0"/>
              <a:t>(1) Home import-competing producers; </a:t>
            </a:r>
            <a:endParaRPr lang="cs-CZ" sz="1600" dirty="0"/>
          </a:p>
          <a:p>
            <a:pPr marL="514350" indent="-514350">
              <a:buNone/>
            </a:pPr>
            <a:r>
              <a:rPr lang="cs-CZ" sz="1600" dirty="0"/>
              <a:t>	(</a:t>
            </a:r>
            <a:r>
              <a:rPr lang="en-US" sz="1600" dirty="0"/>
              <a:t>2) Home consumers; </a:t>
            </a:r>
            <a:endParaRPr lang="cs-CZ" sz="1600" dirty="0"/>
          </a:p>
          <a:p>
            <a:pPr marL="514350" indent="-514350">
              <a:buNone/>
            </a:pPr>
            <a:r>
              <a:rPr lang="cs-CZ" sz="1600" dirty="0"/>
              <a:t>	</a:t>
            </a:r>
            <a:r>
              <a:rPr lang="en-US" sz="1600" dirty="0"/>
              <a:t>(3) the Home government. </a:t>
            </a:r>
            <a:endParaRPr lang="cs-CZ" sz="1600" dirty="0"/>
          </a:p>
          <a:p>
            <a:pPr marL="514350" indent="-514350">
              <a:buNone/>
            </a:pPr>
            <a:r>
              <a:rPr lang="en-US" sz="1600" dirty="0"/>
              <a:t>c. Show graphically and calculate the terms of trade gain, the efficiency loss, and the total effect on welfare of the tariff.</a:t>
            </a:r>
            <a:endParaRPr lang="cs-CZ" sz="1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28650" y="365127"/>
            <a:ext cx="7886700" cy="831626"/>
          </a:xfrm>
        </p:spPr>
        <p:txBody>
          <a:bodyPr/>
          <a:lstStyle/>
          <a:p>
            <a:r>
              <a:rPr lang="cs-CZ" dirty="0" err="1"/>
              <a:t>Problem</a:t>
            </a:r>
            <a:r>
              <a:rPr lang="cs-CZ" dirty="0"/>
              <a:t> </a:t>
            </a:r>
            <a:r>
              <a:rPr lang="cs-CZ" dirty="0" err="1"/>
              <a:t>continued</a:t>
            </a:r>
            <a:endParaRPr lang="cs-CZ" dirty="0"/>
          </a:p>
        </p:txBody>
      </p:sp>
      <p:sp>
        <p:nvSpPr>
          <p:cNvPr id="3" name="Zástupný symbol pro obsah 2"/>
          <p:cNvSpPr>
            <a:spLocks noGrp="1"/>
          </p:cNvSpPr>
          <p:nvPr>
            <p:ph idx="1"/>
          </p:nvPr>
        </p:nvSpPr>
        <p:spPr>
          <a:xfrm>
            <a:off x="179512" y="1484784"/>
            <a:ext cx="8335838" cy="4692179"/>
          </a:xfrm>
        </p:spPr>
        <p:txBody>
          <a:bodyPr/>
          <a:lstStyle/>
          <a:p>
            <a:pPr>
              <a:buNone/>
            </a:pPr>
            <a:r>
              <a:rPr lang="cs-CZ" sz="2400" dirty="0"/>
              <a:t>4) </a:t>
            </a:r>
            <a:r>
              <a:rPr lang="cs-CZ" sz="2400" dirty="0" err="1"/>
              <a:t>Suppose</a:t>
            </a:r>
            <a:r>
              <a:rPr lang="cs-CZ" sz="2400" dirty="0"/>
              <a:t> </a:t>
            </a:r>
            <a:r>
              <a:rPr lang="cs-CZ" sz="2400" dirty="0" err="1"/>
              <a:t>that</a:t>
            </a:r>
            <a:r>
              <a:rPr lang="cs-CZ" sz="2400" dirty="0"/>
              <a:t> </a:t>
            </a:r>
            <a:r>
              <a:rPr lang="cs-CZ" sz="2400" dirty="0" err="1"/>
              <a:t>Foreign</a:t>
            </a:r>
            <a:r>
              <a:rPr lang="cs-CZ" sz="2400" dirty="0"/>
              <a:t> had </a:t>
            </a:r>
            <a:r>
              <a:rPr lang="cs-CZ" sz="2400" dirty="0" err="1"/>
              <a:t>been</a:t>
            </a:r>
            <a:r>
              <a:rPr lang="cs-CZ" sz="2400" dirty="0"/>
              <a:t> a much </a:t>
            </a:r>
            <a:r>
              <a:rPr lang="cs-CZ" sz="2400" dirty="0" err="1"/>
              <a:t>larger</a:t>
            </a:r>
            <a:r>
              <a:rPr lang="cs-CZ" sz="2400" dirty="0"/>
              <a:t> country, </a:t>
            </a:r>
            <a:r>
              <a:rPr lang="cs-CZ" sz="2400" dirty="0" err="1"/>
              <a:t>with</a:t>
            </a:r>
            <a:r>
              <a:rPr lang="cs-CZ" sz="2400" dirty="0"/>
              <a:t> </a:t>
            </a:r>
            <a:r>
              <a:rPr lang="cs-CZ" sz="2400" dirty="0" err="1"/>
              <a:t>domestic</a:t>
            </a:r>
            <a:r>
              <a:rPr lang="cs-CZ" sz="2400" dirty="0"/>
              <a:t> </a:t>
            </a:r>
            <a:r>
              <a:rPr lang="cs-CZ" sz="2400" dirty="0" err="1"/>
              <a:t>demand</a:t>
            </a:r>
            <a:r>
              <a:rPr lang="cs-CZ" sz="2400" dirty="0"/>
              <a:t>: D*=800-200P </a:t>
            </a:r>
            <a:r>
              <a:rPr lang="cs-CZ" sz="2400" dirty="0" err="1"/>
              <a:t>and</a:t>
            </a:r>
            <a:r>
              <a:rPr lang="cs-CZ" sz="2400" dirty="0"/>
              <a:t> </a:t>
            </a:r>
            <a:r>
              <a:rPr lang="cs-CZ" sz="2400" dirty="0" err="1"/>
              <a:t>supply</a:t>
            </a:r>
            <a:r>
              <a:rPr lang="cs-CZ" sz="2400" dirty="0"/>
              <a:t> S*=400+200P.</a:t>
            </a:r>
          </a:p>
          <a:p>
            <a:pPr>
              <a:buNone/>
            </a:pPr>
            <a:r>
              <a:rPr lang="cs-CZ" dirty="0"/>
              <a:t>	</a:t>
            </a:r>
            <a:r>
              <a:rPr lang="cs-CZ" sz="1800" dirty="0"/>
              <a:t>(</a:t>
            </a:r>
            <a:r>
              <a:rPr lang="cs-CZ" sz="1800" dirty="0" err="1"/>
              <a:t>Notice</a:t>
            </a:r>
            <a:r>
              <a:rPr lang="cs-CZ" sz="1800" dirty="0"/>
              <a:t> </a:t>
            </a:r>
            <a:r>
              <a:rPr lang="cs-CZ" sz="1800" dirty="0" err="1"/>
              <a:t>that</a:t>
            </a:r>
            <a:r>
              <a:rPr lang="cs-CZ" sz="1800" dirty="0"/>
              <a:t> </a:t>
            </a:r>
            <a:r>
              <a:rPr lang="cs-CZ" sz="1800" dirty="0" err="1"/>
              <a:t>this</a:t>
            </a:r>
            <a:r>
              <a:rPr lang="cs-CZ" sz="1800" dirty="0"/>
              <a:t> </a:t>
            </a:r>
            <a:r>
              <a:rPr lang="cs-CZ" sz="1800" dirty="0" err="1"/>
              <a:t>implies</a:t>
            </a:r>
            <a:r>
              <a:rPr lang="cs-CZ" sz="1800" dirty="0"/>
              <a:t> </a:t>
            </a:r>
            <a:r>
              <a:rPr lang="cs-CZ" sz="1800" dirty="0" err="1"/>
              <a:t>that</a:t>
            </a:r>
            <a:r>
              <a:rPr lang="cs-CZ" sz="1800" dirty="0"/>
              <a:t> </a:t>
            </a:r>
            <a:r>
              <a:rPr lang="cs-CZ" sz="1800" dirty="0" err="1"/>
              <a:t>Pf</a:t>
            </a:r>
            <a:r>
              <a:rPr lang="cs-CZ" sz="1800" dirty="0"/>
              <a:t> in absence </a:t>
            </a:r>
            <a:r>
              <a:rPr lang="cs-CZ" sz="1800" dirty="0" err="1"/>
              <a:t>of</a:t>
            </a:r>
            <a:r>
              <a:rPr lang="cs-CZ" sz="1800" dirty="0"/>
              <a:t> IT </a:t>
            </a:r>
            <a:r>
              <a:rPr lang="cs-CZ" sz="1800" dirty="0" err="1"/>
              <a:t>would</a:t>
            </a:r>
            <a:r>
              <a:rPr lang="cs-CZ" sz="1800" dirty="0"/>
              <a:t> </a:t>
            </a:r>
            <a:r>
              <a:rPr lang="cs-CZ" sz="1800" dirty="0" err="1"/>
              <a:t>be</a:t>
            </a:r>
            <a:r>
              <a:rPr lang="cs-CZ" sz="1800" dirty="0"/>
              <a:t> </a:t>
            </a:r>
            <a:r>
              <a:rPr lang="cs-CZ" sz="1800" dirty="0" err="1"/>
              <a:t>the</a:t>
            </a:r>
            <a:r>
              <a:rPr lang="cs-CZ" sz="1800" dirty="0"/>
              <a:t> </a:t>
            </a:r>
            <a:r>
              <a:rPr lang="cs-CZ" sz="1800" dirty="0" err="1"/>
              <a:t>same</a:t>
            </a:r>
            <a:r>
              <a:rPr lang="cs-CZ" sz="1800" dirty="0"/>
              <a:t> as in </a:t>
            </a:r>
            <a:r>
              <a:rPr lang="cs-CZ" sz="1800" dirty="0" err="1"/>
              <a:t>problem</a:t>
            </a:r>
            <a:r>
              <a:rPr lang="cs-CZ" sz="1800" dirty="0"/>
              <a:t> 2).</a:t>
            </a:r>
          </a:p>
          <a:p>
            <a:pPr>
              <a:buNone/>
            </a:pPr>
            <a:r>
              <a:rPr lang="cs-CZ" sz="2400" dirty="0" err="1"/>
              <a:t>Recalculate</a:t>
            </a:r>
            <a:r>
              <a:rPr lang="cs-CZ" sz="2400" dirty="0"/>
              <a:t> </a:t>
            </a:r>
            <a:r>
              <a:rPr lang="cs-CZ" sz="2400" dirty="0" err="1"/>
              <a:t>the</a:t>
            </a:r>
            <a:r>
              <a:rPr lang="cs-CZ" sz="2400" dirty="0"/>
              <a:t> free </a:t>
            </a:r>
            <a:r>
              <a:rPr lang="cs-CZ" sz="2400" dirty="0" err="1"/>
              <a:t>trade</a:t>
            </a:r>
            <a:r>
              <a:rPr lang="cs-CZ" sz="2400" dirty="0"/>
              <a:t> </a:t>
            </a:r>
            <a:r>
              <a:rPr lang="cs-CZ" sz="2400" dirty="0" err="1"/>
              <a:t>equilibrium</a:t>
            </a:r>
            <a:r>
              <a:rPr lang="cs-CZ" sz="2400" dirty="0"/>
              <a:t> </a:t>
            </a:r>
            <a:r>
              <a:rPr lang="cs-CZ" sz="2400" dirty="0" err="1"/>
              <a:t>and</a:t>
            </a:r>
            <a:r>
              <a:rPr lang="cs-CZ" sz="2400" dirty="0"/>
              <a:t> </a:t>
            </a:r>
            <a:r>
              <a:rPr lang="cs-CZ" sz="2400" dirty="0" err="1"/>
              <a:t>the</a:t>
            </a:r>
            <a:r>
              <a:rPr lang="cs-CZ" sz="2400" dirty="0"/>
              <a:t> </a:t>
            </a:r>
            <a:r>
              <a:rPr lang="cs-CZ" sz="2400" dirty="0" err="1"/>
              <a:t>effects</a:t>
            </a:r>
            <a:r>
              <a:rPr lang="cs-CZ" sz="2400" dirty="0"/>
              <a:t> </a:t>
            </a:r>
            <a:r>
              <a:rPr lang="cs-CZ" sz="2400" dirty="0" err="1"/>
              <a:t>of</a:t>
            </a:r>
            <a:r>
              <a:rPr lang="cs-CZ" sz="2400" dirty="0"/>
              <a:t> a 0,5 </a:t>
            </a:r>
            <a:r>
              <a:rPr lang="cs-CZ" sz="2400" dirty="0" err="1"/>
              <a:t>specific</a:t>
            </a:r>
            <a:r>
              <a:rPr lang="cs-CZ" sz="2400" dirty="0"/>
              <a:t> T by </a:t>
            </a:r>
            <a:r>
              <a:rPr lang="cs-CZ" sz="2400" dirty="0" err="1"/>
              <a:t>Home</a:t>
            </a:r>
            <a:r>
              <a:rPr lang="cs-CZ" sz="2400" dirty="0"/>
              <a:t>.</a:t>
            </a:r>
          </a:p>
          <a:p>
            <a:pPr>
              <a:buNone/>
            </a:pPr>
            <a:r>
              <a:rPr lang="cs-CZ" sz="2400" dirty="0" err="1"/>
              <a:t>Relate</a:t>
            </a:r>
            <a:r>
              <a:rPr lang="cs-CZ" sz="2400" dirty="0"/>
              <a:t> </a:t>
            </a:r>
            <a:r>
              <a:rPr lang="cs-CZ" sz="2400" dirty="0" err="1"/>
              <a:t>the</a:t>
            </a:r>
            <a:r>
              <a:rPr lang="cs-CZ" sz="2400" dirty="0"/>
              <a:t> </a:t>
            </a:r>
            <a:r>
              <a:rPr lang="cs-CZ" sz="2400" dirty="0" err="1"/>
              <a:t>difference</a:t>
            </a:r>
            <a:r>
              <a:rPr lang="cs-CZ" sz="2400" dirty="0"/>
              <a:t> in </a:t>
            </a:r>
            <a:r>
              <a:rPr lang="cs-CZ" sz="2400" dirty="0" err="1"/>
              <a:t>results</a:t>
            </a:r>
            <a:r>
              <a:rPr lang="cs-CZ" sz="2400" dirty="0"/>
              <a:t> to </a:t>
            </a:r>
            <a:r>
              <a:rPr lang="cs-CZ" sz="2400" dirty="0" err="1"/>
              <a:t>the</a:t>
            </a:r>
            <a:r>
              <a:rPr lang="cs-CZ" sz="2400" dirty="0"/>
              <a:t> </a:t>
            </a:r>
            <a:r>
              <a:rPr lang="cs-CZ" sz="2400" dirty="0" err="1"/>
              <a:t>discussion</a:t>
            </a:r>
            <a:r>
              <a:rPr lang="cs-CZ" sz="2400" dirty="0"/>
              <a:t> </a:t>
            </a:r>
            <a:r>
              <a:rPr lang="cs-CZ" sz="2400" dirty="0" err="1"/>
              <a:t>of</a:t>
            </a:r>
            <a:r>
              <a:rPr lang="cs-CZ" sz="2400" dirty="0"/>
              <a:t> </a:t>
            </a:r>
            <a:r>
              <a:rPr lang="cs-CZ" sz="2400" dirty="0" err="1"/>
              <a:t>the</a:t>
            </a:r>
            <a:r>
              <a:rPr lang="cs-CZ" sz="2400" dirty="0"/>
              <a:t> </a:t>
            </a:r>
            <a:r>
              <a:rPr lang="cs-CZ" sz="2400" dirty="0" err="1"/>
              <a:t>small</a:t>
            </a:r>
            <a:r>
              <a:rPr lang="cs-CZ" sz="2400" dirty="0"/>
              <a:t> country case.</a:t>
            </a:r>
          </a:p>
          <a:p>
            <a:pPr>
              <a:buNone/>
            </a:pPr>
            <a:endParaRPr lang="cs-CZ"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66700" y="215901"/>
            <a:ext cx="8724900" cy="1028700"/>
          </a:xfrm>
        </p:spPr>
        <p:txBody>
          <a:bodyPr/>
          <a:lstStyle/>
          <a:p>
            <a:pPr algn="ctr"/>
            <a:r>
              <a:rPr lang="cs-CZ" dirty="0" err="1"/>
              <a:t>Problems</a:t>
            </a:r>
            <a:r>
              <a:rPr lang="cs-CZ" dirty="0"/>
              <a:t> </a:t>
            </a:r>
            <a:r>
              <a:rPr lang="cs-CZ" dirty="0" err="1"/>
              <a:t>and</a:t>
            </a:r>
            <a:r>
              <a:rPr lang="cs-CZ" dirty="0"/>
              <a:t> </a:t>
            </a:r>
            <a:r>
              <a:rPr lang="cs-CZ" dirty="0" err="1"/>
              <a:t>questions</a:t>
            </a:r>
            <a:endParaRPr lang="cs-CZ" dirty="0"/>
          </a:p>
        </p:txBody>
      </p:sp>
      <p:sp>
        <p:nvSpPr>
          <p:cNvPr id="3" name="Zástupný symbol pro obsah 2"/>
          <p:cNvSpPr>
            <a:spLocks noGrp="1"/>
          </p:cNvSpPr>
          <p:nvPr>
            <p:ph idx="1"/>
          </p:nvPr>
        </p:nvSpPr>
        <p:spPr>
          <a:xfrm>
            <a:off x="1" y="1825625"/>
            <a:ext cx="9020175" cy="4351338"/>
          </a:xfrm>
        </p:spPr>
        <p:txBody>
          <a:bodyPr>
            <a:normAutofit/>
          </a:bodyPr>
          <a:lstStyle/>
          <a:p>
            <a:pPr>
              <a:buNone/>
            </a:pPr>
            <a:r>
              <a:rPr lang="en-US" sz="2000" dirty="0"/>
              <a:t>The nation of </a:t>
            </a:r>
            <a:r>
              <a:rPr lang="en-US" sz="2000" dirty="0" err="1"/>
              <a:t>Acirema</a:t>
            </a:r>
            <a:r>
              <a:rPr lang="en-US" sz="2000" dirty="0"/>
              <a:t> is “small” and unable to affect world prices. It imports peanuts at the price of $10 per bag. The demand curve is </a:t>
            </a:r>
            <a:r>
              <a:rPr lang="cs-CZ" sz="2000" dirty="0"/>
              <a:t>D = 400 - 10P.</a:t>
            </a:r>
          </a:p>
          <a:p>
            <a:pPr>
              <a:buNone/>
            </a:pPr>
            <a:r>
              <a:rPr lang="en-US" sz="2000" dirty="0"/>
              <a:t>The supply curve is </a:t>
            </a:r>
            <a:r>
              <a:rPr lang="cs-CZ" sz="2000" dirty="0"/>
              <a:t>S = 50 + 5P.</a:t>
            </a:r>
          </a:p>
          <a:p>
            <a:pPr>
              <a:buNone/>
            </a:pPr>
            <a:r>
              <a:rPr lang="en-US" sz="2000" dirty="0"/>
              <a:t>Determine the</a:t>
            </a:r>
            <a:r>
              <a:rPr lang="cs-CZ" sz="2000" dirty="0"/>
              <a:t> </a:t>
            </a:r>
            <a:r>
              <a:rPr lang="cs-CZ" sz="2000" dirty="0" err="1"/>
              <a:t>zero</a:t>
            </a:r>
            <a:r>
              <a:rPr lang="cs-CZ" sz="2000" dirty="0"/>
              <a:t> </a:t>
            </a:r>
            <a:r>
              <a:rPr lang="cs-CZ" sz="2000" dirty="0" err="1"/>
              <a:t>trade</a:t>
            </a:r>
            <a:r>
              <a:rPr lang="cs-CZ" sz="2000" dirty="0"/>
              <a:t> </a:t>
            </a:r>
            <a:r>
              <a:rPr lang="cs-CZ" sz="2000" dirty="0" err="1"/>
              <a:t>and</a:t>
            </a:r>
            <a:r>
              <a:rPr lang="en-US" sz="2000" dirty="0"/>
              <a:t> free trade equilibrium. Then calculate and graph the following</a:t>
            </a:r>
            <a:r>
              <a:rPr lang="cs-CZ" sz="2000" dirty="0"/>
              <a:t> </a:t>
            </a:r>
            <a:r>
              <a:rPr lang="en-US" sz="2000" dirty="0"/>
              <a:t>effects of an import quota that limits imports to 50 bags. </a:t>
            </a:r>
            <a:endParaRPr lang="cs-CZ" sz="2000" dirty="0"/>
          </a:p>
          <a:p>
            <a:pPr>
              <a:buNone/>
            </a:pPr>
            <a:r>
              <a:rPr lang="cs-CZ" sz="2000" dirty="0"/>
              <a:t>		</a:t>
            </a:r>
            <a:r>
              <a:rPr lang="en-US" sz="2000" dirty="0"/>
              <a:t>a. The increase in the domestic price. </a:t>
            </a:r>
            <a:endParaRPr lang="cs-CZ" sz="2000" dirty="0"/>
          </a:p>
          <a:p>
            <a:pPr>
              <a:buNone/>
            </a:pPr>
            <a:r>
              <a:rPr lang="cs-CZ" sz="2000" dirty="0"/>
              <a:t>		</a:t>
            </a:r>
            <a:r>
              <a:rPr lang="en-US" sz="2000" dirty="0"/>
              <a:t>b. The quota rents. </a:t>
            </a:r>
            <a:endParaRPr lang="cs-CZ" sz="2000" dirty="0"/>
          </a:p>
          <a:p>
            <a:pPr>
              <a:buNone/>
            </a:pPr>
            <a:r>
              <a:rPr lang="cs-CZ" sz="2000" dirty="0"/>
              <a:t>		</a:t>
            </a:r>
            <a:r>
              <a:rPr lang="en-US" sz="2000" dirty="0"/>
              <a:t>c. The consumption distortion loss. </a:t>
            </a:r>
            <a:endParaRPr lang="cs-CZ" sz="2000" dirty="0"/>
          </a:p>
          <a:p>
            <a:pPr>
              <a:buNone/>
            </a:pPr>
            <a:r>
              <a:rPr lang="cs-CZ" sz="2000" dirty="0"/>
              <a:t>		</a:t>
            </a:r>
            <a:r>
              <a:rPr lang="en-US" sz="2000" dirty="0"/>
              <a:t>d. The production distortion loss.</a:t>
            </a:r>
            <a:endParaRPr lang="cs-CZ"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err="1"/>
              <a:t>Problems</a:t>
            </a:r>
            <a:r>
              <a:rPr lang="cs-CZ" dirty="0"/>
              <a:t> and </a:t>
            </a:r>
            <a:r>
              <a:rPr lang="cs-CZ" dirty="0" err="1"/>
              <a:t>questions</a:t>
            </a:r>
            <a:endParaRPr lang="cs-CZ" dirty="0"/>
          </a:p>
        </p:txBody>
      </p:sp>
      <p:sp>
        <p:nvSpPr>
          <p:cNvPr id="3" name="Zástupný symbol pro obsah 2"/>
          <p:cNvSpPr>
            <a:spLocks noGrp="1"/>
          </p:cNvSpPr>
          <p:nvPr>
            <p:ph idx="1"/>
          </p:nvPr>
        </p:nvSpPr>
        <p:spPr/>
        <p:txBody>
          <a:bodyPr/>
          <a:lstStyle/>
          <a:p>
            <a:r>
              <a:rPr lang="cs-CZ" dirty="0" err="1"/>
              <a:t>The</a:t>
            </a:r>
            <a:r>
              <a:rPr lang="cs-CZ" dirty="0"/>
              <a:t> argument </a:t>
            </a:r>
            <a:r>
              <a:rPr lang="cs-CZ" dirty="0" err="1"/>
              <a:t>of</a:t>
            </a:r>
            <a:r>
              <a:rPr lang="cs-CZ" dirty="0"/>
              <a:t> „</a:t>
            </a:r>
            <a:r>
              <a:rPr lang="cs-CZ" dirty="0" err="1"/>
              <a:t>terms</a:t>
            </a:r>
            <a:r>
              <a:rPr lang="cs-CZ" dirty="0"/>
              <a:t> </a:t>
            </a:r>
            <a:r>
              <a:rPr lang="cs-CZ" dirty="0" err="1"/>
              <a:t>of</a:t>
            </a:r>
            <a:r>
              <a:rPr lang="cs-CZ" dirty="0"/>
              <a:t> </a:t>
            </a:r>
            <a:r>
              <a:rPr lang="cs-CZ" dirty="0" err="1"/>
              <a:t>trade</a:t>
            </a:r>
            <a:r>
              <a:rPr lang="cs-CZ" dirty="0"/>
              <a:t> </a:t>
            </a:r>
            <a:r>
              <a:rPr lang="cs-CZ" dirty="0" err="1"/>
              <a:t>change</a:t>
            </a:r>
            <a:r>
              <a:rPr lang="cs-CZ" dirty="0"/>
              <a:t>“ </a:t>
            </a:r>
            <a:r>
              <a:rPr lang="cs-CZ" dirty="0" err="1"/>
              <a:t>results</a:t>
            </a:r>
            <a:r>
              <a:rPr lang="cs-CZ" dirty="0"/>
              <a:t> ………………. (in </a:t>
            </a:r>
            <a:r>
              <a:rPr lang="cs-CZ" dirty="0" err="1"/>
              <a:t>favor</a:t>
            </a:r>
            <a:r>
              <a:rPr lang="cs-CZ" dirty="0"/>
              <a:t>/</a:t>
            </a:r>
            <a:r>
              <a:rPr lang="cs-CZ" dirty="0" err="1"/>
              <a:t>against</a:t>
            </a:r>
            <a:r>
              <a:rPr lang="cs-CZ" dirty="0"/>
              <a:t>) free </a:t>
            </a:r>
            <a:r>
              <a:rPr lang="cs-CZ" dirty="0" err="1"/>
              <a:t>trade</a:t>
            </a:r>
            <a:r>
              <a:rPr lang="cs-CZ" dirty="0"/>
              <a:t>. </a:t>
            </a:r>
            <a:r>
              <a:rPr lang="cs-CZ" dirty="0" err="1"/>
              <a:t>Tariffs</a:t>
            </a:r>
            <a:r>
              <a:rPr lang="cs-CZ" dirty="0"/>
              <a:t>, in </a:t>
            </a:r>
            <a:r>
              <a:rPr lang="cs-CZ" dirty="0" err="1"/>
              <a:t>fact</a:t>
            </a:r>
            <a:r>
              <a:rPr lang="cs-CZ" dirty="0"/>
              <a:t>, …………. (</a:t>
            </a:r>
            <a:r>
              <a:rPr lang="cs-CZ" dirty="0" err="1"/>
              <a:t>worsen</a:t>
            </a:r>
            <a:r>
              <a:rPr lang="cs-CZ" dirty="0"/>
              <a:t>/</a:t>
            </a:r>
            <a:r>
              <a:rPr lang="cs-CZ" dirty="0" err="1"/>
              <a:t>improve</a:t>
            </a:r>
            <a:r>
              <a:rPr lang="cs-CZ" dirty="0"/>
              <a:t>) </a:t>
            </a:r>
            <a:r>
              <a:rPr lang="cs-CZ" dirty="0" err="1"/>
              <a:t>terms</a:t>
            </a:r>
            <a:r>
              <a:rPr lang="cs-CZ" dirty="0"/>
              <a:t> </a:t>
            </a:r>
            <a:r>
              <a:rPr lang="cs-CZ" dirty="0" err="1"/>
              <a:t>of</a:t>
            </a:r>
            <a:r>
              <a:rPr lang="cs-CZ" dirty="0"/>
              <a:t> </a:t>
            </a:r>
            <a:r>
              <a:rPr lang="cs-CZ" dirty="0" err="1"/>
              <a:t>trade</a:t>
            </a:r>
            <a:r>
              <a:rPr lang="cs-CZ" dirty="0"/>
              <a:t>.</a:t>
            </a:r>
          </a:p>
          <a:p>
            <a:r>
              <a:rPr lang="cs-CZ" dirty="0"/>
              <a:t>A </a:t>
            </a:r>
            <a:r>
              <a:rPr lang="cs-CZ" dirty="0" err="1"/>
              <a:t>tariff</a:t>
            </a:r>
            <a:r>
              <a:rPr lang="cs-CZ" dirty="0"/>
              <a:t> </a:t>
            </a:r>
            <a:r>
              <a:rPr lang="cs-CZ" dirty="0" err="1"/>
              <a:t>which</a:t>
            </a:r>
            <a:r>
              <a:rPr lang="cs-CZ" dirty="0"/>
              <a:t> </a:t>
            </a:r>
            <a:r>
              <a:rPr lang="cs-CZ" dirty="0" err="1"/>
              <a:t>results</a:t>
            </a:r>
            <a:r>
              <a:rPr lang="cs-CZ" dirty="0"/>
              <a:t> in </a:t>
            </a:r>
            <a:r>
              <a:rPr lang="cs-CZ" dirty="0" err="1"/>
              <a:t>complete</a:t>
            </a:r>
            <a:r>
              <a:rPr lang="cs-CZ" dirty="0"/>
              <a:t> </a:t>
            </a:r>
            <a:r>
              <a:rPr lang="cs-CZ" dirty="0" err="1"/>
              <a:t>elimination</a:t>
            </a:r>
            <a:r>
              <a:rPr lang="cs-CZ" dirty="0"/>
              <a:t> </a:t>
            </a:r>
            <a:r>
              <a:rPr lang="cs-CZ" dirty="0" err="1"/>
              <a:t>of</a:t>
            </a:r>
            <a:r>
              <a:rPr lang="cs-CZ" dirty="0"/>
              <a:t> </a:t>
            </a:r>
            <a:r>
              <a:rPr lang="cs-CZ" dirty="0" err="1"/>
              <a:t>trade</a:t>
            </a:r>
            <a:r>
              <a:rPr lang="cs-CZ" dirty="0"/>
              <a:t> is </a:t>
            </a:r>
            <a:r>
              <a:rPr lang="cs-CZ" dirty="0" err="1"/>
              <a:t>called</a:t>
            </a:r>
            <a:r>
              <a:rPr lang="cs-CZ" dirty="0"/>
              <a:t>:…………….</a:t>
            </a:r>
          </a:p>
          <a:p>
            <a:r>
              <a:rPr lang="cs-CZ" dirty="0"/>
              <a:t>A </a:t>
            </a:r>
            <a:r>
              <a:rPr lang="cs-CZ" dirty="0" err="1"/>
              <a:t>tariff</a:t>
            </a:r>
            <a:r>
              <a:rPr lang="cs-CZ" dirty="0"/>
              <a:t> </a:t>
            </a:r>
            <a:r>
              <a:rPr lang="cs-CZ" dirty="0" err="1"/>
              <a:t>will</a:t>
            </a:r>
            <a:r>
              <a:rPr lang="cs-CZ" dirty="0"/>
              <a:t> ……………… (</a:t>
            </a:r>
            <a:r>
              <a:rPr lang="cs-CZ" dirty="0" err="1"/>
              <a:t>increase</a:t>
            </a:r>
            <a:r>
              <a:rPr lang="cs-CZ" dirty="0"/>
              <a:t>/</a:t>
            </a:r>
            <a:r>
              <a:rPr lang="cs-CZ" dirty="0" err="1"/>
              <a:t>decrease</a:t>
            </a:r>
            <a:r>
              <a:rPr lang="cs-CZ" dirty="0"/>
              <a:t>) </a:t>
            </a:r>
            <a:r>
              <a:rPr lang="cs-CZ" dirty="0" err="1"/>
              <a:t>the</a:t>
            </a:r>
            <a:r>
              <a:rPr lang="cs-CZ" dirty="0"/>
              <a:t> CS and …………….. </a:t>
            </a:r>
            <a:r>
              <a:rPr lang="cs-CZ" dirty="0" err="1"/>
              <a:t>producers</a:t>
            </a:r>
            <a:r>
              <a:rPr lang="cs-CZ" dirty="0"/>
              <a:t>´ </a:t>
            </a:r>
            <a:r>
              <a:rPr lang="cs-CZ" dirty="0" err="1"/>
              <a:t>surplus</a:t>
            </a:r>
            <a:endParaRPr lang="cs-CZ" dirty="0"/>
          </a:p>
          <a:p>
            <a:r>
              <a:rPr lang="cs-CZ" dirty="0"/>
              <a:t>In case </a:t>
            </a:r>
            <a:r>
              <a:rPr lang="cs-CZ" dirty="0" err="1"/>
              <a:t>of</a:t>
            </a:r>
            <a:r>
              <a:rPr lang="cs-CZ" dirty="0"/>
              <a:t> IM </a:t>
            </a:r>
            <a:r>
              <a:rPr lang="cs-CZ" dirty="0" err="1"/>
              <a:t>quota</a:t>
            </a:r>
            <a:r>
              <a:rPr lang="cs-CZ" dirty="0"/>
              <a:t>, </a:t>
            </a:r>
            <a:r>
              <a:rPr lang="cs-CZ" dirty="0" err="1"/>
              <a:t>the</a:t>
            </a:r>
            <a:r>
              <a:rPr lang="cs-CZ" dirty="0"/>
              <a:t> H </a:t>
            </a:r>
            <a:r>
              <a:rPr lang="cs-CZ" dirty="0" err="1"/>
              <a:t>government</a:t>
            </a:r>
            <a:r>
              <a:rPr lang="cs-CZ" dirty="0"/>
              <a:t> </a:t>
            </a:r>
            <a:r>
              <a:rPr lang="cs-CZ" dirty="0" err="1"/>
              <a:t>receives</a:t>
            </a:r>
            <a:r>
              <a:rPr lang="cs-CZ" dirty="0"/>
              <a:t> ………………. (positive/negative/</a:t>
            </a:r>
            <a:r>
              <a:rPr lang="cs-CZ" dirty="0" err="1"/>
              <a:t>zero</a:t>
            </a:r>
            <a:r>
              <a:rPr lang="cs-CZ" dirty="0"/>
              <a:t>) rent.</a:t>
            </a:r>
          </a:p>
        </p:txBody>
      </p:sp>
    </p:spTree>
    <p:extLst>
      <p:ext uri="{BB962C8B-B14F-4D97-AF65-F5344CB8AC3E}">
        <p14:creationId xmlns:p14="http://schemas.microsoft.com/office/powerpoint/2010/main" val="42623475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a:xfrm>
            <a:off x="0" y="4"/>
            <a:ext cx="9144000" cy="876299"/>
          </a:xfrm>
        </p:spPr>
        <p:txBody>
          <a:bodyPr/>
          <a:lstStyle/>
          <a:p>
            <a:pPr algn="ctr"/>
            <a:r>
              <a:rPr lang="cs-CZ" dirty="0"/>
              <a:t>Export </a:t>
            </a:r>
            <a:r>
              <a:rPr lang="cs-CZ" dirty="0" err="1"/>
              <a:t>subsidy</a:t>
            </a:r>
            <a:endParaRPr lang="cs-CZ" dirty="0"/>
          </a:p>
        </p:txBody>
      </p:sp>
      <p:sp>
        <p:nvSpPr>
          <p:cNvPr id="6" name="Zástupný symbol pro obsah 5"/>
          <p:cNvSpPr>
            <a:spLocks noGrp="1"/>
          </p:cNvSpPr>
          <p:nvPr>
            <p:ph sz="half" idx="2"/>
          </p:nvPr>
        </p:nvSpPr>
        <p:spPr>
          <a:xfrm>
            <a:off x="4276726" y="787400"/>
            <a:ext cx="4867275" cy="6070600"/>
          </a:xfrm>
        </p:spPr>
        <p:txBody>
          <a:bodyPr>
            <a:normAutofit/>
          </a:bodyPr>
          <a:lstStyle/>
          <a:p>
            <a:r>
              <a:rPr lang="cs-CZ" sz="2400" dirty="0"/>
              <a:t>EX</a:t>
            </a:r>
            <a:r>
              <a:rPr lang="en-US" sz="2400" dirty="0"/>
              <a:t> subsidy </a:t>
            </a:r>
            <a:r>
              <a:rPr lang="cs-CZ" sz="2400" dirty="0"/>
              <a:t>=</a:t>
            </a:r>
            <a:r>
              <a:rPr lang="en-US" sz="2400" dirty="0"/>
              <a:t> payment to a firm or individual that ships a good abroad.</a:t>
            </a:r>
            <a:endParaRPr lang="cs-CZ" sz="2400" dirty="0"/>
          </a:p>
          <a:p>
            <a:pPr lvl="2"/>
            <a:r>
              <a:rPr lang="en-US" sz="1600" dirty="0"/>
              <a:t>specific </a:t>
            </a:r>
            <a:endParaRPr lang="cs-CZ" sz="1600" dirty="0"/>
          </a:p>
          <a:p>
            <a:pPr lvl="2"/>
            <a:r>
              <a:rPr lang="en-US" sz="1600" dirty="0"/>
              <a:t>ad valorem</a:t>
            </a:r>
            <a:r>
              <a:rPr lang="cs-CZ" sz="1600" dirty="0"/>
              <a:t>.</a:t>
            </a:r>
          </a:p>
          <a:p>
            <a:r>
              <a:rPr lang="cs-CZ" sz="2400" dirty="0"/>
              <a:t>P</a:t>
            </a:r>
            <a:r>
              <a:rPr lang="en-US" sz="2400" dirty="0"/>
              <a:t> in the </a:t>
            </a:r>
            <a:r>
              <a:rPr lang="cs-CZ" sz="2400" dirty="0"/>
              <a:t>EX</a:t>
            </a:r>
            <a:r>
              <a:rPr lang="en-US" sz="2400" dirty="0"/>
              <a:t> country rises from </a:t>
            </a:r>
            <a:r>
              <a:rPr lang="cs-CZ" sz="2400" dirty="0"/>
              <a:t>P</a:t>
            </a:r>
            <a:r>
              <a:rPr lang="cs-CZ" sz="2400" baseline="-25000" dirty="0"/>
              <a:t>W </a:t>
            </a:r>
            <a:r>
              <a:rPr lang="en-US" sz="2400" dirty="0"/>
              <a:t>to</a:t>
            </a:r>
            <a:r>
              <a:rPr lang="cs-CZ" sz="2400" dirty="0"/>
              <a:t> P</a:t>
            </a:r>
            <a:r>
              <a:rPr lang="cs-CZ" sz="2400" baseline="-25000" dirty="0"/>
              <a:t>S</a:t>
            </a:r>
            <a:r>
              <a:rPr lang="en-US" sz="2400" dirty="0"/>
              <a:t>, but because the </a:t>
            </a:r>
            <a:r>
              <a:rPr lang="cs-CZ" sz="2400" dirty="0"/>
              <a:t>P</a:t>
            </a:r>
            <a:r>
              <a:rPr lang="en-US" sz="2400" dirty="0"/>
              <a:t> in the </a:t>
            </a:r>
            <a:r>
              <a:rPr lang="cs-CZ" sz="2400" dirty="0"/>
              <a:t>IM</a:t>
            </a:r>
            <a:r>
              <a:rPr lang="en-US" sz="2400" dirty="0"/>
              <a:t> country falls from </a:t>
            </a:r>
            <a:r>
              <a:rPr lang="cs-CZ" sz="2400" dirty="0"/>
              <a:t>P</a:t>
            </a:r>
            <a:r>
              <a:rPr lang="cs-CZ" sz="2400" baseline="-25000" dirty="0"/>
              <a:t>W </a:t>
            </a:r>
            <a:r>
              <a:rPr lang="en-US" sz="2400" dirty="0"/>
              <a:t>to</a:t>
            </a:r>
            <a:r>
              <a:rPr lang="cs-CZ" sz="2400" dirty="0"/>
              <a:t> P</a:t>
            </a:r>
            <a:r>
              <a:rPr lang="cs-CZ" sz="2400" baseline="-25000" dirty="0"/>
              <a:t>S</a:t>
            </a:r>
            <a:r>
              <a:rPr lang="cs-CZ" sz="2400" dirty="0"/>
              <a:t>*</a:t>
            </a:r>
            <a:r>
              <a:rPr lang="en-US" sz="2400" dirty="0"/>
              <a:t>, the </a:t>
            </a:r>
            <a:r>
              <a:rPr lang="cs-CZ" sz="2400" dirty="0"/>
              <a:t>P</a:t>
            </a:r>
            <a:r>
              <a:rPr lang="en-US" sz="2400" dirty="0"/>
              <a:t> increase is less than the subsidy</a:t>
            </a:r>
            <a:r>
              <a:rPr lang="cs-CZ" sz="2400" dirty="0"/>
              <a:t>.</a:t>
            </a:r>
          </a:p>
          <a:p>
            <a:r>
              <a:rPr lang="cs-CZ" sz="2400" dirty="0"/>
              <a:t>EX</a:t>
            </a:r>
            <a:r>
              <a:rPr lang="en-US" sz="2400" dirty="0"/>
              <a:t> subsidy worsens the terms of trade</a:t>
            </a:r>
            <a:r>
              <a:rPr lang="cs-CZ" sz="2400" dirty="0"/>
              <a:t>, </a:t>
            </a:r>
            <a:r>
              <a:rPr lang="cs-CZ" sz="2400" dirty="0" err="1"/>
              <a:t>terms</a:t>
            </a:r>
            <a:r>
              <a:rPr lang="cs-CZ" sz="2400" dirty="0"/>
              <a:t> </a:t>
            </a:r>
            <a:r>
              <a:rPr lang="cs-CZ" sz="2400" dirty="0" err="1"/>
              <a:t>of</a:t>
            </a:r>
            <a:r>
              <a:rPr lang="cs-CZ" sz="2400" dirty="0"/>
              <a:t> </a:t>
            </a:r>
            <a:r>
              <a:rPr lang="cs-CZ" sz="2400" dirty="0" err="1"/>
              <a:t>trade</a:t>
            </a:r>
            <a:r>
              <a:rPr lang="cs-CZ" sz="2400" dirty="0"/>
              <a:t> </a:t>
            </a:r>
            <a:r>
              <a:rPr lang="cs-CZ" sz="2400" dirty="0" err="1"/>
              <a:t>loss</a:t>
            </a:r>
            <a:r>
              <a:rPr lang="cs-CZ" sz="2400" dirty="0"/>
              <a:t> </a:t>
            </a:r>
            <a:r>
              <a:rPr lang="cs-CZ" sz="2400" dirty="0" err="1"/>
              <a:t>is</a:t>
            </a:r>
            <a:r>
              <a:rPr lang="cs-CZ" sz="2400" dirty="0"/>
              <a:t> e+f+g</a:t>
            </a:r>
          </a:p>
          <a:p>
            <a:r>
              <a:rPr lang="en-US" sz="2400" dirty="0"/>
              <a:t>In </a:t>
            </a:r>
            <a:r>
              <a:rPr lang="cs-CZ" sz="2400" dirty="0"/>
              <a:t>EX </a:t>
            </a:r>
            <a:r>
              <a:rPr lang="en-US" sz="2400" dirty="0"/>
              <a:t>country, consumers are hurt, producers gain, and the</a:t>
            </a:r>
            <a:r>
              <a:rPr lang="cs-CZ" sz="2400" dirty="0"/>
              <a:t> G </a:t>
            </a:r>
            <a:r>
              <a:rPr lang="en-US" sz="2400" dirty="0"/>
              <a:t>must expend money on the subsidy</a:t>
            </a:r>
            <a:r>
              <a:rPr lang="cs-CZ" sz="2400" dirty="0"/>
              <a:t>. </a:t>
            </a:r>
            <a:r>
              <a:rPr lang="en-US" sz="2400" dirty="0"/>
              <a:t> </a:t>
            </a:r>
            <a:r>
              <a:rPr lang="cs-CZ" sz="2400" dirty="0"/>
              <a:t>N</a:t>
            </a:r>
            <a:r>
              <a:rPr lang="en-US" sz="2400" dirty="0"/>
              <a:t>et welfare loss is </a:t>
            </a:r>
            <a:r>
              <a:rPr lang="cs-CZ" sz="2400" dirty="0"/>
              <a:t>b+d+e+f+g.</a:t>
            </a:r>
          </a:p>
        </p:txBody>
      </p:sp>
      <p:pic>
        <p:nvPicPr>
          <p:cNvPr id="2050" name="Picture 2"/>
          <p:cNvPicPr>
            <a:picLocks noGrp="1" noChangeAspect="1" noChangeArrowheads="1"/>
          </p:cNvPicPr>
          <p:nvPr>
            <p:ph sz="half" idx="1"/>
          </p:nvPr>
        </p:nvPicPr>
        <p:blipFill>
          <a:blip r:embed="rId2" cstate="print"/>
          <a:srcRect/>
          <a:stretch>
            <a:fillRect/>
          </a:stretch>
        </p:blipFill>
        <p:spPr bwMode="auto">
          <a:xfrm>
            <a:off x="1" y="1012100"/>
            <a:ext cx="4067175" cy="5693500"/>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0" y="4"/>
            <a:ext cx="9144000" cy="1028699"/>
          </a:xfrm>
        </p:spPr>
        <p:txBody>
          <a:bodyPr/>
          <a:lstStyle/>
          <a:p>
            <a:pPr algn="ctr"/>
            <a:r>
              <a:rPr lang="cs-CZ" dirty="0" err="1"/>
              <a:t>Europe</a:t>
            </a:r>
            <a:r>
              <a:rPr lang="cs-CZ" dirty="0"/>
              <a:t>´s </a:t>
            </a:r>
            <a:r>
              <a:rPr lang="cs-CZ" dirty="0" err="1"/>
              <a:t>Common</a:t>
            </a:r>
            <a:r>
              <a:rPr lang="cs-CZ" dirty="0"/>
              <a:t> </a:t>
            </a:r>
            <a:r>
              <a:rPr lang="cs-CZ" dirty="0" err="1"/>
              <a:t>Agricultural</a:t>
            </a:r>
            <a:r>
              <a:rPr lang="cs-CZ" dirty="0"/>
              <a:t> </a:t>
            </a:r>
            <a:r>
              <a:rPr lang="cs-CZ" dirty="0" err="1"/>
              <a:t>Policy</a:t>
            </a:r>
            <a:endParaRPr lang="cs-CZ" dirty="0"/>
          </a:p>
        </p:txBody>
      </p:sp>
      <p:sp>
        <p:nvSpPr>
          <p:cNvPr id="4" name="Zástupný symbol pro obsah 3"/>
          <p:cNvSpPr>
            <a:spLocks noGrp="1"/>
          </p:cNvSpPr>
          <p:nvPr>
            <p:ph sz="half" idx="2"/>
          </p:nvPr>
        </p:nvSpPr>
        <p:spPr>
          <a:xfrm>
            <a:off x="3667126" y="1016000"/>
            <a:ext cx="5591175" cy="5842000"/>
          </a:xfrm>
        </p:spPr>
        <p:txBody>
          <a:bodyPr>
            <a:noAutofit/>
          </a:bodyPr>
          <a:lstStyle/>
          <a:p>
            <a:r>
              <a:rPr lang="cs-CZ" sz="2200" dirty="0"/>
              <a:t>CAP - </a:t>
            </a:r>
            <a:r>
              <a:rPr lang="en-US" sz="2200" dirty="0"/>
              <a:t>effort to guarantee high </a:t>
            </a:r>
            <a:r>
              <a:rPr lang="cs-CZ" sz="2200" dirty="0"/>
              <a:t>P</a:t>
            </a:r>
            <a:r>
              <a:rPr lang="en-US" sz="2200" dirty="0"/>
              <a:t> to E</a:t>
            </a:r>
            <a:r>
              <a:rPr lang="cs-CZ" sz="2200" dirty="0"/>
              <a:t>U</a:t>
            </a:r>
            <a:r>
              <a:rPr lang="en-US" sz="2200" dirty="0"/>
              <a:t> farmers </a:t>
            </a:r>
            <a:r>
              <a:rPr lang="cs-CZ" sz="2200" dirty="0"/>
              <a:t>, </a:t>
            </a:r>
            <a:r>
              <a:rPr lang="en-US" sz="2200" dirty="0"/>
              <a:t>initially backed by tariffs that offset the difference between E</a:t>
            </a:r>
            <a:r>
              <a:rPr lang="cs-CZ" sz="2200" dirty="0"/>
              <a:t>U</a:t>
            </a:r>
            <a:r>
              <a:rPr lang="en-US" sz="2200" dirty="0"/>
              <a:t> and world agricultural prices.</a:t>
            </a:r>
            <a:r>
              <a:rPr lang="cs-CZ" sz="2200" dirty="0"/>
              <a:t> </a:t>
            </a:r>
          </a:p>
          <a:p>
            <a:r>
              <a:rPr lang="cs-CZ" sz="2200" dirty="0"/>
              <a:t>S</a:t>
            </a:r>
            <a:r>
              <a:rPr lang="en-US" sz="2200" dirty="0" err="1"/>
              <a:t>upport</a:t>
            </a:r>
            <a:r>
              <a:rPr lang="en-US" sz="2200" dirty="0"/>
              <a:t> prices have turned out to be so high that E</a:t>
            </a:r>
            <a:r>
              <a:rPr lang="cs-CZ" sz="2200" dirty="0"/>
              <a:t>U</a:t>
            </a:r>
            <a:r>
              <a:rPr lang="en-US" sz="2200" dirty="0"/>
              <a:t>—was producing more than consumers were willing to buy</a:t>
            </a:r>
            <a:r>
              <a:rPr lang="cs-CZ" sz="2200" dirty="0"/>
              <a:t>. </a:t>
            </a:r>
            <a:r>
              <a:rPr lang="en-US" sz="2200" dirty="0"/>
              <a:t>To avoid unlimited growth in stockpiles, the E</a:t>
            </a:r>
            <a:r>
              <a:rPr lang="cs-CZ" sz="2200" dirty="0"/>
              <a:t>U</a:t>
            </a:r>
            <a:r>
              <a:rPr lang="en-US" sz="2200" dirty="0"/>
              <a:t> turned to a policy of subsidizing </a:t>
            </a:r>
            <a:r>
              <a:rPr lang="cs-CZ" sz="2200" dirty="0"/>
              <a:t>EX</a:t>
            </a:r>
            <a:r>
              <a:rPr lang="en-US" sz="2200" dirty="0"/>
              <a:t> to dispose of surplus production.</a:t>
            </a:r>
            <a:endParaRPr lang="cs-CZ" sz="2200" dirty="0"/>
          </a:p>
          <a:p>
            <a:r>
              <a:rPr lang="en-US" sz="2200" dirty="0"/>
              <a:t>The subsidized exports themselves tend to depress the </a:t>
            </a:r>
            <a:r>
              <a:rPr lang="cs-CZ" sz="2200" dirty="0"/>
              <a:t>P</a:t>
            </a:r>
            <a:r>
              <a:rPr lang="cs-CZ" sz="2200" baseline="-25000" dirty="0"/>
              <a:t>W</a:t>
            </a:r>
            <a:r>
              <a:rPr lang="en-US" sz="2200" dirty="0"/>
              <a:t>, increasing the required subsidy.</a:t>
            </a:r>
            <a:endParaRPr lang="cs-CZ" sz="2200" dirty="0"/>
          </a:p>
          <a:p>
            <a:r>
              <a:rPr lang="cs-CZ" sz="2200" dirty="0" err="1"/>
              <a:t>Recent</a:t>
            </a:r>
            <a:r>
              <a:rPr lang="cs-CZ" sz="2200" dirty="0"/>
              <a:t> </a:t>
            </a:r>
            <a:r>
              <a:rPr lang="cs-CZ" sz="2200" dirty="0" err="1"/>
              <a:t>effort</a:t>
            </a:r>
            <a:r>
              <a:rPr lang="cs-CZ" sz="2200" dirty="0"/>
              <a:t> -</a:t>
            </a:r>
            <a:r>
              <a:rPr lang="en-US" sz="2200" dirty="0"/>
              <a:t>reduce the distortion of incentives caused by </a:t>
            </a:r>
            <a:r>
              <a:rPr lang="cs-CZ" sz="2200" dirty="0"/>
              <a:t>P</a:t>
            </a:r>
            <a:r>
              <a:rPr lang="en-US" sz="2200" dirty="0"/>
              <a:t> support</a:t>
            </a:r>
            <a:r>
              <a:rPr lang="cs-CZ" sz="2200" dirty="0"/>
              <a:t>,</a:t>
            </a:r>
            <a:r>
              <a:rPr lang="en-US" sz="2200" dirty="0"/>
              <a:t> direct payments that aren’t tied to how much they produce</a:t>
            </a:r>
            <a:r>
              <a:rPr lang="cs-CZ" sz="2200" dirty="0"/>
              <a:t>.</a:t>
            </a:r>
          </a:p>
        </p:txBody>
      </p:sp>
      <p:pic>
        <p:nvPicPr>
          <p:cNvPr id="3074" name="Picture 2"/>
          <p:cNvPicPr>
            <a:picLocks noGrp="1" noChangeAspect="1" noChangeArrowheads="1"/>
          </p:cNvPicPr>
          <p:nvPr>
            <p:ph sz="half" idx="1"/>
          </p:nvPr>
        </p:nvPicPr>
        <p:blipFill>
          <a:blip r:embed="rId2" cstate="print"/>
          <a:srcRect/>
          <a:stretch>
            <a:fillRect/>
          </a:stretch>
        </p:blipFill>
        <p:spPr bwMode="auto">
          <a:xfrm>
            <a:off x="2" y="1297539"/>
            <a:ext cx="3743325" cy="5230261"/>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p:txBody>
          <a:bodyPr/>
          <a:lstStyle/>
          <a:p>
            <a:r>
              <a:rPr lang="cs-CZ" dirty="0" err="1"/>
              <a:t>Problem</a:t>
            </a:r>
            <a:endParaRPr lang="cs-CZ" dirty="0"/>
          </a:p>
        </p:txBody>
      </p:sp>
      <p:sp>
        <p:nvSpPr>
          <p:cNvPr id="6" name="Zástupný symbol pro obsah 5"/>
          <p:cNvSpPr>
            <a:spLocks noGrp="1"/>
          </p:cNvSpPr>
          <p:nvPr>
            <p:ph idx="1"/>
          </p:nvPr>
        </p:nvSpPr>
        <p:spPr/>
        <p:txBody>
          <a:bodyPr/>
          <a:lstStyle/>
          <a:p>
            <a:pPr>
              <a:buNone/>
            </a:pPr>
            <a:r>
              <a:rPr lang="cs-CZ" dirty="0"/>
              <a:t>5) Use </a:t>
            </a:r>
            <a:r>
              <a:rPr lang="cs-CZ" dirty="0" err="1"/>
              <a:t>equations</a:t>
            </a:r>
            <a:r>
              <a:rPr lang="cs-CZ" dirty="0"/>
              <a:t> </a:t>
            </a:r>
            <a:r>
              <a:rPr lang="cs-CZ" dirty="0" err="1"/>
              <a:t>of</a:t>
            </a:r>
            <a:r>
              <a:rPr lang="cs-CZ" dirty="0"/>
              <a:t> </a:t>
            </a:r>
            <a:r>
              <a:rPr lang="cs-CZ" dirty="0" err="1"/>
              <a:t>problem</a:t>
            </a:r>
            <a:r>
              <a:rPr lang="cs-CZ" dirty="0"/>
              <a:t> 2 (</a:t>
            </a:r>
            <a:r>
              <a:rPr lang="en-US" dirty="0"/>
              <a:t>demand curve </a:t>
            </a:r>
            <a:r>
              <a:rPr lang="cs-CZ" dirty="0"/>
              <a:t>D* = 80 - 20P </a:t>
            </a:r>
            <a:r>
              <a:rPr lang="en-US" dirty="0"/>
              <a:t>and a supply curve </a:t>
            </a:r>
            <a:r>
              <a:rPr lang="cs-CZ" dirty="0"/>
              <a:t>S* = 40 + 20P). </a:t>
            </a:r>
          </a:p>
          <a:p>
            <a:pPr>
              <a:buNone/>
            </a:pPr>
            <a:r>
              <a:rPr lang="cs-CZ" dirty="0" err="1"/>
              <a:t>Starting</a:t>
            </a:r>
            <a:r>
              <a:rPr lang="cs-CZ" dirty="0"/>
              <a:t> </a:t>
            </a:r>
            <a:r>
              <a:rPr lang="cs-CZ" dirty="0" err="1"/>
              <a:t>from</a:t>
            </a:r>
            <a:r>
              <a:rPr lang="cs-CZ" dirty="0"/>
              <a:t> free </a:t>
            </a:r>
            <a:r>
              <a:rPr lang="cs-CZ" dirty="0" err="1"/>
              <a:t>trade</a:t>
            </a:r>
            <a:r>
              <a:rPr lang="cs-CZ" dirty="0"/>
              <a:t>, </a:t>
            </a:r>
            <a:r>
              <a:rPr lang="cs-CZ" dirty="0" err="1"/>
              <a:t>assume</a:t>
            </a:r>
            <a:r>
              <a:rPr lang="cs-CZ" dirty="0"/>
              <a:t> </a:t>
            </a:r>
            <a:r>
              <a:rPr lang="cs-CZ" dirty="0" err="1"/>
              <a:t>that</a:t>
            </a:r>
            <a:r>
              <a:rPr lang="cs-CZ" dirty="0"/>
              <a:t> </a:t>
            </a:r>
            <a:r>
              <a:rPr lang="cs-CZ" dirty="0" err="1"/>
              <a:t>Foreign</a:t>
            </a:r>
            <a:r>
              <a:rPr lang="cs-CZ" dirty="0"/>
              <a:t> </a:t>
            </a:r>
            <a:r>
              <a:rPr lang="cs-CZ" dirty="0" err="1"/>
              <a:t>offers</a:t>
            </a:r>
            <a:r>
              <a:rPr lang="cs-CZ" dirty="0"/>
              <a:t> </a:t>
            </a:r>
            <a:r>
              <a:rPr lang="cs-CZ" dirty="0" err="1"/>
              <a:t>exporters</a:t>
            </a:r>
            <a:r>
              <a:rPr lang="cs-CZ" dirty="0"/>
              <a:t> a </a:t>
            </a:r>
            <a:r>
              <a:rPr lang="cs-CZ" dirty="0" err="1"/>
              <a:t>subsidy</a:t>
            </a:r>
            <a:r>
              <a:rPr lang="cs-CZ" dirty="0"/>
              <a:t> ad </a:t>
            </a:r>
            <a:r>
              <a:rPr lang="cs-CZ" dirty="0" err="1"/>
              <a:t>valorem</a:t>
            </a:r>
            <a:r>
              <a:rPr lang="cs-CZ" dirty="0"/>
              <a:t> </a:t>
            </a:r>
            <a:r>
              <a:rPr lang="cs-CZ" dirty="0" err="1"/>
              <a:t>of</a:t>
            </a:r>
            <a:r>
              <a:rPr lang="cs-CZ" dirty="0"/>
              <a:t> 50%. </a:t>
            </a:r>
            <a:r>
              <a:rPr lang="cs-CZ" dirty="0" err="1"/>
              <a:t>Calculate</a:t>
            </a:r>
            <a:r>
              <a:rPr lang="cs-CZ" dirty="0"/>
              <a:t> </a:t>
            </a:r>
            <a:r>
              <a:rPr lang="cs-CZ" dirty="0" err="1"/>
              <a:t>the</a:t>
            </a:r>
            <a:r>
              <a:rPr lang="cs-CZ" dirty="0"/>
              <a:t> </a:t>
            </a:r>
            <a:r>
              <a:rPr lang="cs-CZ" dirty="0" err="1"/>
              <a:t>effects</a:t>
            </a:r>
            <a:r>
              <a:rPr lang="cs-CZ" dirty="0"/>
              <a:t> on </a:t>
            </a:r>
            <a:r>
              <a:rPr lang="cs-CZ" dirty="0" err="1"/>
              <a:t>the</a:t>
            </a:r>
            <a:r>
              <a:rPr lang="cs-CZ" dirty="0"/>
              <a:t> </a:t>
            </a:r>
            <a:r>
              <a:rPr lang="cs-CZ" dirty="0" err="1"/>
              <a:t>price</a:t>
            </a:r>
            <a:r>
              <a:rPr lang="cs-CZ" dirty="0"/>
              <a:t> in </a:t>
            </a:r>
            <a:r>
              <a:rPr lang="cs-CZ" dirty="0" err="1"/>
              <a:t>each</a:t>
            </a:r>
            <a:r>
              <a:rPr lang="cs-CZ" dirty="0"/>
              <a:t> country </a:t>
            </a:r>
            <a:r>
              <a:rPr lang="cs-CZ" dirty="0" err="1"/>
              <a:t>and</a:t>
            </a:r>
            <a:r>
              <a:rPr lang="cs-CZ" dirty="0"/>
              <a:t> on </a:t>
            </a:r>
            <a:r>
              <a:rPr lang="cs-CZ" dirty="0" err="1"/>
              <a:t>welfare</a:t>
            </a:r>
            <a:r>
              <a:rPr lang="cs-CZ" dirty="0"/>
              <a:t> in </a:t>
            </a:r>
            <a:r>
              <a:rPr lang="cs-CZ" dirty="0" err="1"/>
              <a:t>borh</a:t>
            </a:r>
            <a:r>
              <a:rPr lang="cs-CZ" dirty="0"/>
              <a:t> </a:t>
            </a:r>
            <a:r>
              <a:rPr lang="cs-CZ" dirty="0" err="1"/>
              <a:t>countries</a:t>
            </a:r>
            <a:r>
              <a:rPr lang="cs-CZ" dirty="0"/>
              <a:t>.</a:t>
            </a:r>
          </a:p>
          <a:p>
            <a:endParaRPr lang="cs-CZ"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0" y="4"/>
            <a:ext cx="9144000" cy="1066799"/>
          </a:xfrm>
        </p:spPr>
        <p:txBody>
          <a:bodyPr>
            <a:noAutofit/>
          </a:bodyPr>
          <a:lstStyle/>
          <a:p>
            <a:pPr algn="ctr"/>
            <a:r>
              <a:rPr lang="cs-CZ" sz="3600" dirty="0" err="1"/>
              <a:t>Voluntary</a:t>
            </a:r>
            <a:r>
              <a:rPr lang="cs-CZ" sz="3600" dirty="0"/>
              <a:t> Export </a:t>
            </a:r>
            <a:r>
              <a:rPr lang="cs-CZ" sz="3600" dirty="0" err="1"/>
              <a:t>Restraints</a:t>
            </a:r>
            <a:r>
              <a:rPr lang="cs-CZ" sz="3600" dirty="0"/>
              <a:t> = </a:t>
            </a:r>
            <a:r>
              <a:rPr lang="cs-CZ" sz="3600" dirty="0" err="1"/>
              <a:t>Voluntary</a:t>
            </a:r>
            <a:r>
              <a:rPr lang="cs-CZ" sz="3600" dirty="0"/>
              <a:t> </a:t>
            </a:r>
            <a:r>
              <a:rPr lang="cs-CZ" sz="3600" dirty="0" err="1"/>
              <a:t>Restraint</a:t>
            </a:r>
            <a:r>
              <a:rPr lang="cs-CZ" sz="3600" dirty="0"/>
              <a:t> </a:t>
            </a:r>
            <a:r>
              <a:rPr lang="cs-CZ" sz="3600" dirty="0" err="1"/>
              <a:t>Agreement</a:t>
            </a:r>
            <a:r>
              <a:rPr lang="cs-CZ" sz="3600" dirty="0"/>
              <a:t> (VRA)</a:t>
            </a:r>
          </a:p>
        </p:txBody>
      </p:sp>
      <p:sp>
        <p:nvSpPr>
          <p:cNvPr id="5" name="Zástupný symbol pro obsah 4"/>
          <p:cNvSpPr>
            <a:spLocks noGrp="1"/>
          </p:cNvSpPr>
          <p:nvPr>
            <p:ph idx="1"/>
          </p:nvPr>
        </p:nvSpPr>
        <p:spPr>
          <a:xfrm>
            <a:off x="0" y="1052736"/>
            <a:ext cx="9144000" cy="5805264"/>
          </a:xfrm>
        </p:spPr>
        <p:txBody>
          <a:bodyPr/>
          <a:lstStyle/>
          <a:p>
            <a:r>
              <a:rPr lang="en-US" sz="2600" dirty="0"/>
              <a:t>is a quota on trade imposed from the </a:t>
            </a:r>
            <a:r>
              <a:rPr lang="cs-CZ" sz="2600" dirty="0"/>
              <a:t>EX</a:t>
            </a:r>
            <a:r>
              <a:rPr lang="en-US" sz="2600" dirty="0"/>
              <a:t> country’s side instead of the importer’s</a:t>
            </a:r>
            <a:r>
              <a:rPr lang="cs-CZ" sz="2600" dirty="0"/>
              <a:t>.</a:t>
            </a:r>
          </a:p>
          <a:p>
            <a:r>
              <a:rPr lang="en-US" sz="2600" dirty="0"/>
              <a:t>generally imposed at the request of the importer and are agreed to by the exporter to forestall other trade restrictions</a:t>
            </a:r>
            <a:r>
              <a:rPr lang="cs-CZ" sz="2600" dirty="0"/>
              <a:t>.</a:t>
            </a:r>
          </a:p>
          <a:p>
            <a:pPr lvl="1"/>
            <a:r>
              <a:rPr lang="en-US" dirty="0"/>
              <a:t>limitation on auto exports to the U</a:t>
            </a:r>
            <a:r>
              <a:rPr lang="cs-CZ" dirty="0"/>
              <a:t>S</a:t>
            </a:r>
            <a:r>
              <a:rPr lang="en-US" dirty="0"/>
              <a:t> enforced by Jap</a:t>
            </a:r>
            <a:r>
              <a:rPr lang="cs-CZ" dirty="0"/>
              <a:t>.</a:t>
            </a:r>
            <a:r>
              <a:rPr lang="en-US" dirty="0"/>
              <a:t> after 1981.</a:t>
            </a:r>
            <a:r>
              <a:rPr lang="cs-CZ" dirty="0"/>
              <a:t> </a:t>
            </a:r>
          </a:p>
          <a:p>
            <a:r>
              <a:rPr lang="cs-CZ" sz="2600" dirty="0"/>
              <a:t>VRA </a:t>
            </a:r>
            <a:r>
              <a:rPr lang="cs-CZ" sz="2600" dirty="0" err="1"/>
              <a:t>impact</a:t>
            </a:r>
            <a:r>
              <a:rPr lang="cs-CZ" sz="2600" dirty="0"/>
              <a:t> on </a:t>
            </a:r>
            <a:r>
              <a:rPr lang="cs-CZ" sz="2600" dirty="0" err="1"/>
              <a:t>welfare</a:t>
            </a:r>
            <a:r>
              <a:rPr lang="cs-CZ" sz="2600" dirty="0"/>
              <a:t> </a:t>
            </a:r>
            <a:r>
              <a:rPr lang="cs-CZ" sz="2600" dirty="0" err="1"/>
              <a:t>is</a:t>
            </a:r>
            <a:r>
              <a:rPr lang="cs-CZ" sz="2600" dirty="0"/>
              <a:t> </a:t>
            </a:r>
            <a:r>
              <a:rPr lang="cs-CZ" sz="2600" dirty="0" err="1"/>
              <a:t>exactly</a:t>
            </a:r>
            <a:r>
              <a:rPr lang="cs-CZ" sz="2600" dirty="0"/>
              <a:t> </a:t>
            </a:r>
            <a:r>
              <a:rPr lang="cs-CZ" sz="2600" dirty="0" err="1"/>
              <a:t>like</a:t>
            </a:r>
            <a:r>
              <a:rPr lang="cs-CZ" sz="2600" dirty="0"/>
              <a:t> </a:t>
            </a:r>
            <a:r>
              <a:rPr lang="cs-CZ" sz="2600" dirty="0" err="1"/>
              <a:t>the</a:t>
            </a:r>
            <a:r>
              <a:rPr lang="cs-CZ" sz="2600" dirty="0"/>
              <a:t> IQ, </a:t>
            </a:r>
            <a:r>
              <a:rPr lang="cs-CZ" sz="2600" dirty="0" err="1"/>
              <a:t>always</a:t>
            </a:r>
            <a:r>
              <a:rPr lang="cs-CZ" sz="2600" dirty="0"/>
              <a:t> more </a:t>
            </a:r>
            <a:r>
              <a:rPr lang="cs-CZ" sz="2600" dirty="0" err="1"/>
              <a:t>costly</a:t>
            </a:r>
            <a:r>
              <a:rPr lang="cs-CZ" sz="2600" dirty="0"/>
              <a:t> </a:t>
            </a:r>
            <a:r>
              <a:rPr lang="cs-CZ" sz="2600" dirty="0" err="1"/>
              <a:t>that</a:t>
            </a:r>
            <a:r>
              <a:rPr lang="cs-CZ" sz="2600" dirty="0"/>
              <a:t> T. </a:t>
            </a:r>
            <a:r>
              <a:rPr lang="cs-CZ" sz="2600" dirty="0" err="1"/>
              <a:t>Total</a:t>
            </a:r>
            <a:r>
              <a:rPr lang="cs-CZ" sz="2600" dirty="0"/>
              <a:t> </a:t>
            </a:r>
            <a:r>
              <a:rPr lang="cs-CZ" sz="2600" dirty="0" err="1"/>
              <a:t>costs</a:t>
            </a:r>
            <a:r>
              <a:rPr lang="cs-CZ" sz="2600" dirty="0"/>
              <a:t> </a:t>
            </a:r>
            <a:r>
              <a:rPr lang="cs-CZ" sz="2600" dirty="0" err="1"/>
              <a:t>related</a:t>
            </a:r>
            <a:r>
              <a:rPr lang="cs-CZ" sz="2600" dirty="0"/>
              <a:t> to VRA </a:t>
            </a:r>
            <a:r>
              <a:rPr lang="cs-CZ" sz="2600" dirty="0" err="1"/>
              <a:t>consist</a:t>
            </a:r>
            <a:r>
              <a:rPr lang="cs-CZ" sz="2600" dirty="0"/>
              <a:t> </a:t>
            </a:r>
            <a:r>
              <a:rPr lang="en-US" sz="2600" dirty="0"/>
              <a:t>primarily in transfers to </a:t>
            </a:r>
            <a:r>
              <a:rPr lang="cs-CZ" sz="2600" dirty="0"/>
              <a:t>EX</a:t>
            </a:r>
            <a:r>
              <a:rPr lang="en-US" sz="2600" dirty="0"/>
              <a:t> rather than efficiency losses. </a:t>
            </a:r>
            <a:endParaRPr lang="cs-CZ" sz="26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a:xfrm>
            <a:off x="0" y="4"/>
            <a:ext cx="9144000" cy="1041399"/>
          </a:xfrm>
        </p:spPr>
        <p:txBody>
          <a:bodyPr/>
          <a:lstStyle/>
          <a:p>
            <a:pPr algn="ctr"/>
            <a:r>
              <a:rPr lang="cs-CZ" dirty="0" err="1"/>
              <a:t>Local</a:t>
            </a:r>
            <a:r>
              <a:rPr lang="cs-CZ" dirty="0"/>
              <a:t> </a:t>
            </a:r>
            <a:r>
              <a:rPr lang="cs-CZ" dirty="0" err="1"/>
              <a:t>content</a:t>
            </a:r>
            <a:r>
              <a:rPr lang="cs-CZ" dirty="0"/>
              <a:t> </a:t>
            </a:r>
            <a:r>
              <a:rPr lang="cs-CZ" dirty="0" err="1"/>
              <a:t>requirements</a:t>
            </a:r>
            <a:endParaRPr lang="cs-CZ" dirty="0"/>
          </a:p>
        </p:txBody>
      </p:sp>
      <p:sp>
        <p:nvSpPr>
          <p:cNvPr id="6" name="Zástupný symbol pro obsah 5"/>
          <p:cNvSpPr>
            <a:spLocks noGrp="1"/>
          </p:cNvSpPr>
          <p:nvPr>
            <p:ph idx="1"/>
          </p:nvPr>
        </p:nvSpPr>
        <p:spPr>
          <a:xfrm>
            <a:off x="161926" y="939800"/>
            <a:ext cx="8848725" cy="5702300"/>
          </a:xfrm>
        </p:spPr>
        <p:txBody>
          <a:bodyPr>
            <a:normAutofit/>
          </a:bodyPr>
          <a:lstStyle/>
          <a:p>
            <a:r>
              <a:rPr lang="cs-CZ" sz="2400" dirty="0"/>
              <a:t>A</a:t>
            </a:r>
            <a:r>
              <a:rPr lang="en-US" sz="2400" dirty="0"/>
              <a:t> regulation that requires some specified fraction of a final good to be produced domestically</a:t>
            </a:r>
            <a:r>
              <a:rPr lang="cs-CZ" sz="2400" dirty="0"/>
              <a:t>.</a:t>
            </a:r>
          </a:p>
          <a:p>
            <a:r>
              <a:rPr lang="cs-CZ" sz="2400" dirty="0"/>
              <a:t>May </a:t>
            </a:r>
            <a:r>
              <a:rPr lang="cs-CZ" sz="2400" dirty="0" err="1"/>
              <a:t>be</a:t>
            </a:r>
            <a:r>
              <a:rPr lang="cs-CZ" sz="2400" dirty="0"/>
              <a:t> </a:t>
            </a:r>
            <a:r>
              <a:rPr lang="cs-CZ" sz="2400" dirty="0" err="1"/>
              <a:t>specified</a:t>
            </a:r>
            <a:r>
              <a:rPr lang="cs-CZ" sz="2400" dirty="0"/>
              <a:t> in </a:t>
            </a:r>
            <a:r>
              <a:rPr lang="cs-CZ" sz="2400" dirty="0" err="1"/>
              <a:t>physical</a:t>
            </a:r>
            <a:r>
              <a:rPr lang="cs-CZ" sz="2400" dirty="0"/>
              <a:t> </a:t>
            </a:r>
            <a:r>
              <a:rPr lang="cs-CZ" sz="2400" dirty="0" err="1"/>
              <a:t>units</a:t>
            </a:r>
            <a:r>
              <a:rPr lang="cs-CZ" sz="2400" dirty="0"/>
              <a:t> </a:t>
            </a:r>
            <a:r>
              <a:rPr lang="cs-CZ" sz="2400" dirty="0" err="1"/>
              <a:t>or</a:t>
            </a:r>
            <a:r>
              <a:rPr lang="cs-CZ" sz="2400" dirty="0"/>
              <a:t> in </a:t>
            </a:r>
            <a:r>
              <a:rPr lang="cs-CZ" sz="2400" dirty="0" err="1"/>
              <a:t>value</a:t>
            </a:r>
            <a:r>
              <a:rPr lang="cs-CZ" sz="2400" dirty="0"/>
              <a:t> </a:t>
            </a:r>
            <a:r>
              <a:rPr lang="cs-CZ" sz="2400" dirty="0" err="1"/>
              <a:t>terms</a:t>
            </a:r>
            <a:endParaRPr lang="cs-CZ" sz="2400" dirty="0"/>
          </a:p>
          <a:p>
            <a:r>
              <a:rPr lang="cs-CZ" sz="2400" dirty="0"/>
              <a:t>D</a:t>
            </a:r>
            <a:r>
              <a:rPr lang="en-US" sz="2400" dirty="0" err="1"/>
              <a:t>oes</a:t>
            </a:r>
            <a:r>
              <a:rPr lang="en-US" sz="2400" dirty="0"/>
              <a:t> not place a strict limit on imports. Instead, it allows firms to import more, provided that they also buy more domestically</a:t>
            </a:r>
            <a:endParaRPr lang="cs-CZ" sz="2400" dirty="0"/>
          </a:p>
          <a:p>
            <a:r>
              <a:rPr lang="cs-CZ" sz="2400" dirty="0"/>
              <a:t>D</a:t>
            </a:r>
            <a:r>
              <a:rPr lang="en-US" sz="2400" dirty="0" err="1"/>
              <a:t>oes</a:t>
            </a:r>
            <a:r>
              <a:rPr lang="en-US" sz="2400" dirty="0"/>
              <a:t> not produce either government revenue or quota rents. Instead, the difference between the prices of imports and domestic goods in effect gets averaged in the final price and is passed on to consumers.</a:t>
            </a:r>
            <a:endParaRPr lang="cs-CZ" sz="2400" dirty="0"/>
          </a:p>
          <a:p>
            <a:r>
              <a:rPr lang="cs-CZ" sz="2400" dirty="0" err="1"/>
              <a:t>An</a:t>
            </a:r>
            <a:r>
              <a:rPr lang="cs-CZ" sz="2400" dirty="0"/>
              <a:t> </a:t>
            </a:r>
            <a:r>
              <a:rPr lang="cs-CZ" sz="2400" dirty="0" err="1"/>
              <a:t>interesting</a:t>
            </a:r>
            <a:r>
              <a:rPr lang="cs-CZ" sz="2400" dirty="0"/>
              <a:t> </a:t>
            </a:r>
            <a:r>
              <a:rPr lang="cs-CZ" sz="2400" dirty="0" err="1"/>
              <a:t>innovation</a:t>
            </a:r>
            <a:r>
              <a:rPr lang="cs-CZ" sz="2400" dirty="0"/>
              <a:t> in LCR </a:t>
            </a:r>
            <a:r>
              <a:rPr lang="en-US" sz="2400" dirty="0"/>
              <a:t>has been to allow firms to satisfy their local content requirement by exporting instead of using parts domestically.</a:t>
            </a:r>
            <a:endParaRPr lang="cs-CZ" sz="2400" dirty="0"/>
          </a:p>
          <a:p>
            <a:r>
              <a:rPr lang="cs-CZ" sz="2400" dirty="0" err="1"/>
              <a:t>The</a:t>
            </a:r>
            <a:r>
              <a:rPr lang="cs-CZ" sz="2400" dirty="0"/>
              <a:t> </a:t>
            </a:r>
            <a:r>
              <a:rPr lang="cs-CZ" sz="2400" dirty="0" err="1"/>
              <a:t>buy</a:t>
            </a:r>
            <a:r>
              <a:rPr lang="cs-CZ" sz="2400" dirty="0"/>
              <a:t> </a:t>
            </a:r>
            <a:r>
              <a:rPr lang="cs-CZ" sz="2400" dirty="0" err="1"/>
              <a:t>American</a:t>
            </a:r>
            <a:r>
              <a:rPr lang="cs-CZ" sz="2400" dirty="0"/>
              <a:t> </a:t>
            </a:r>
            <a:r>
              <a:rPr lang="cs-CZ" sz="2400" dirty="0" err="1"/>
              <a:t>Act</a:t>
            </a:r>
            <a:r>
              <a:rPr lang="cs-CZ" sz="2400" dirty="0"/>
              <a:t> (1933), </a:t>
            </a:r>
            <a:r>
              <a:rPr lang="cs-CZ" sz="2400" dirty="0" err="1"/>
              <a:t>the</a:t>
            </a:r>
            <a:r>
              <a:rPr lang="cs-CZ" sz="2400" dirty="0"/>
              <a:t> </a:t>
            </a:r>
            <a:r>
              <a:rPr lang="cs-CZ" sz="2400" dirty="0" err="1"/>
              <a:t>Buy</a:t>
            </a:r>
            <a:r>
              <a:rPr lang="cs-CZ" sz="2400" dirty="0"/>
              <a:t> </a:t>
            </a:r>
            <a:r>
              <a:rPr lang="cs-CZ" sz="2400" dirty="0" err="1"/>
              <a:t>Czech</a:t>
            </a:r>
            <a:r>
              <a:rPr lang="cs-CZ" sz="2400" dirty="0"/>
              <a:t> </a:t>
            </a:r>
            <a:r>
              <a:rPr lang="cs-CZ" sz="2400" dirty="0" err="1"/>
              <a:t>movement</a:t>
            </a:r>
            <a:endParaRPr lang="cs-CZ" sz="2400" dirty="0"/>
          </a:p>
        </p:txBody>
      </p:sp>
    </p:spTree>
    <p:extLst>
      <p:ext uri="{BB962C8B-B14F-4D97-AF65-F5344CB8AC3E}">
        <p14:creationId xmlns:p14="http://schemas.microsoft.com/office/powerpoint/2010/main" val="6304387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28650" y="365127"/>
            <a:ext cx="7886700" cy="1013101"/>
          </a:xfrm>
        </p:spPr>
        <p:txBody>
          <a:bodyPr/>
          <a:lstStyle/>
          <a:p>
            <a:pPr algn="ctr"/>
            <a:r>
              <a:rPr lang="cs-CZ" dirty="0" err="1"/>
              <a:t>Other</a:t>
            </a:r>
            <a:r>
              <a:rPr lang="cs-CZ" dirty="0"/>
              <a:t> </a:t>
            </a:r>
            <a:r>
              <a:rPr lang="cs-CZ" dirty="0" err="1"/>
              <a:t>trade</a:t>
            </a:r>
            <a:r>
              <a:rPr lang="cs-CZ" dirty="0"/>
              <a:t> </a:t>
            </a:r>
            <a:r>
              <a:rPr lang="cs-CZ" dirty="0" err="1"/>
              <a:t>policy</a:t>
            </a:r>
            <a:r>
              <a:rPr lang="cs-CZ" dirty="0"/>
              <a:t> </a:t>
            </a:r>
            <a:r>
              <a:rPr lang="cs-CZ" dirty="0" err="1"/>
              <a:t>instruments</a:t>
            </a:r>
            <a:endParaRPr lang="cs-CZ" dirty="0"/>
          </a:p>
        </p:txBody>
      </p:sp>
      <p:sp>
        <p:nvSpPr>
          <p:cNvPr id="3" name="Zástupný symbol pro obsah 2"/>
          <p:cNvSpPr>
            <a:spLocks noGrp="1"/>
          </p:cNvSpPr>
          <p:nvPr>
            <p:ph idx="1"/>
          </p:nvPr>
        </p:nvSpPr>
        <p:spPr>
          <a:xfrm>
            <a:off x="0" y="1457738"/>
            <a:ext cx="9144000" cy="5400261"/>
          </a:xfrm>
        </p:spPr>
        <p:txBody>
          <a:bodyPr>
            <a:normAutofit lnSpcReduction="10000"/>
          </a:bodyPr>
          <a:lstStyle/>
          <a:p>
            <a:r>
              <a:rPr lang="en-US" b="1" dirty="0"/>
              <a:t>Export credit subsidies</a:t>
            </a:r>
            <a:r>
              <a:rPr lang="cs-CZ" dirty="0"/>
              <a:t>:</a:t>
            </a:r>
            <a:r>
              <a:rPr lang="en-US" dirty="0"/>
              <a:t> like an </a:t>
            </a:r>
            <a:r>
              <a:rPr lang="cs-CZ" dirty="0"/>
              <a:t>EX</a:t>
            </a:r>
            <a:r>
              <a:rPr lang="en-US" dirty="0"/>
              <a:t> subsidy except that it takes the form of a subsidized loan to the buyer</a:t>
            </a:r>
            <a:r>
              <a:rPr lang="cs-CZ" dirty="0"/>
              <a:t> (</a:t>
            </a:r>
            <a:r>
              <a:rPr lang="en-US" dirty="0"/>
              <a:t>Export-Import Bank,</a:t>
            </a:r>
            <a:r>
              <a:rPr lang="cs-CZ" dirty="0"/>
              <a:t> </a:t>
            </a:r>
            <a:r>
              <a:rPr lang="cs-CZ" dirty="0" err="1"/>
              <a:t>insurance</a:t>
            </a:r>
            <a:r>
              <a:rPr lang="cs-CZ" dirty="0"/>
              <a:t> </a:t>
            </a:r>
            <a:r>
              <a:rPr lang="cs-CZ" dirty="0" err="1"/>
              <a:t>of</a:t>
            </a:r>
            <a:r>
              <a:rPr lang="cs-CZ" dirty="0"/>
              <a:t> EX –EGAP)</a:t>
            </a:r>
          </a:p>
          <a:p>
            <a:r>
              <a:rPr lang="en-US" b="1" dirty="0"/>
              <a:t>National procurement</a:t>
            </a:r>
            <a:r>
              <a:rPr lang="cs-CZ" dirty="0"/>
              <a:t>: p</a:t>
            </a:r>
            <a:r>
              <a:rPr lang="en-US" dirty="0" err="1"/>
              <a:t>urchases</a:t>
            </a:r>
            <a:r>
              <a:rPr lang="en-US" dirty="0"/>
              <a:t> by the </a:t>
            </a:r>
            <a:r>
              <a:rPr lang="cs-CZ" dirty="0"/>
              <a:t>G</a:t>
            </a:r>
            <a:r>
              <a:rPr lang="en-US" dirty="0"/>
              <a:t> or strongly regulated firms can be directed toward domestically produced goods </a:t>
            </a:r>
            <a:r>
              <a:rPr lang="cs-CZ" dirty="0"/>
              <a:t>(</a:t>
            </a:r>
            <a:r>
              <a:rPr lang="cs-CZ" dirty="0" err="1"/>
              <a:t>e.g</a:t>
            </a:r>
            <a:r>
              <a:rPr lang="cs-CZ" dirty="0"/>
              <a:t>. </a:t>
            </a:r>
            <a:r>
              <a:rPr lang="cs-CZ" dirty="0" err="1"/>
              <a:t>European</a:t>
            </a:r>
            <a:r>
              <a:rPr lang="cs-CZ" dirty="0"/>
              <a:t> </a:t>
            </a:r>
            <a:r>
              <a:rPr lang="cs-CZ" dirty="0" err="1"/>
              <a:t>telecommunication</a:t>
            </a:r>
            <a:r>
              <a:rPr lang="cs-CZ" dirty="0"/>
              <a:t> </a:t>
            </a:r>
            <a:r>
              <a:rPr lang="cs-CZ" dirty="0" err="1"/>
              <a:t>industry</a:t>
            </a:r>
            <a:r>
              <a:rPr lang="cs-CZ" dirty="0"/>
              <a:t>).</a:t>
            </a:r>
          </a:p>
          <a:p>
            <a:r>
              <a:rPr lang="cs-CZ" b="1" dirty="0" err="1"/>
              <a:t>Red</a:t>
            </a:r>
            <a:r>
              <a:rPr lang="cs-CZ" b="1" dirty="0"/>
              <a:t>-</a:t>
            </a:r>
            <a:r>
              <a:rPr lang="cs-CZ" b="1" dirty="0" err="1"/>
              <a:t>tape</a:t>
            </a:r>
            <a:r>
              <a:rPr lang="cs-CZ" b="1" dirty="0"/>
              <a:t> </a:t>
            </a:r>
            <a:r>
              <a:rPr lang="cs-CZ" b="1" dirty="0" err="1"/>
              <a:t>barriers</a:t>
            </a:r>
            <a:r>
              <a:rPr lang="cs-CZ" b="1" dirty="0"/>
              <a:t>: </a:t>
            </a:r>
            <a:r>
              <a:rPr lang="cs-CZ" dirty="0"/>
              <a:t>G </a:t>
            </a:r>
            <a:r>
              <a:rPr lang="cs-CZ" dirty="0" err="1"/>
              <a:t>restrict</a:t>
            </a:r>
            <a:r>
              <a:rPr lang="cs-CZ" dirty="0"/>
              <a:t> IM </a:t>
            </a:r>
            <a:r>
              <a:rPr lang="cs-CZ" dirty="0" err="1"/>
              <a:t>without</a:t>
            </a:r>
            <a:r>
              <a:rPr lang="cs-CZ" dirty="0"/>
              <a:t> </a:t>
            </a:r>
            <a:r>
              <a:rPr lang="cs-CZ" dirty="0" err="1"/>
              <a:t>doing</a:t>
            </a:r>
            <a:r>
              <a:rPr lang="cs-CZ" dirty="0"/>
              <a:t> </a:t>
            </a:r>
            <a:r>
              <a:rPr lang="cs-CZ" dirty="0" err="1"/>
              <a:t>so</a:t>
            </a:r>
            <a:r>
              <a:rPr lang="cs-CZ" dirty="0"/>
              <a:t> </a:t>
            </a:r>
            <a:r>
              <a:rPr lang="cs-CZ" dirty="0" err="1"/>
              <a:t>formally</a:t>
            </a:r>
            <a:r>
              <a:rPr lang="cs-CZ" dirty="0"/>
              <a:t> (</a:t>
            </a:r>
            <a:r>
              <a:rPr lang="cs-CZ" dirty="0" err="1"/>
              <a:t>health</a:t>
            </a:r>
            <a:r>
              <a:rPr lang="cs-CZ" dirty="0"/>
              <a:t> </a:t>
            </a:r>
            <a:r>
              <a:rPr lang="cs-CZ" dirty="0" err="1"/>
              <a:t>regulations</a:t>
            </a:r>
            <a:r>
              <a:rPr lang="cs-CZ" dirty="0"/>
              <a:t>, </a:t>
            </a:r>
            <a:r>
              <a:rPr lang="cs-CZ" dirty="0" err="1"/>
              <a:t>safety</a:t>
            </a:r>
            <a:r>
              <a:rPr lang="cs-CZ" dirty="0"/>
              <a:t> </a:t>
            </a:r>
            <a:r>
              <a:rPr lang="cs-CZ" dirty="0" err="1"/>
              <a:t>and</a:t>
            </a:r>
            <a:r>
              <a:rPr lang="cs-CZ" dirty="0"/>
              <a:t> </a:t>
            </a:r>
            <a:r>
              <a:rPr lang="cs-CZ" dirty="0" err="1"/>
              <a:t>customs</a:t>
            </a:r>
            <a:r>
              <a:rPr lang="cs-CZ" dirty="0"/>
              <a:t> </a:t>
            </a:r>
            <a:r>
              <a:rPr lang="cs-CZ" dirty="0" err="1"/>
              <a:t>procedures</a:t>
            </a:r>
            <a:r>
              <a:rPr lang="cs-CZ" dirty="0"/>
              <a:t> </a:t>
            </a:r>
            <a:r>
              <a:rPr lang="en-US" dirty="0"/>
              <a:t>in order to place substantial obstacles in the way of trade</a:t>
            </a:r>
            <a:r>
              <a:rPr lang="cs-CZ" dirty="0"/>
              <a:t>). </a:t>
            </a:r>
          </a:p>
          <a:p>
            <a:pPr lvl="2"/>
            <a:r>
              <a:rPr lang="en-US" dirty="0"/>
              <a:t>French decree in 1982 that all Japanese videocassette recorders had to pass through the tiny customs house at Poitiers—effectively limiting the actual</a:t>
            </a:r>
            <a:r>
              <a:rPr lang="cs-CZ" dirty="0"/>
              <a:t> IM</a:t>
            </a:r>
          </a:p>
          <a:p>
            <a:pPr lvl="2"/>
            <a:r>
              <a:rPr lang="cs-CZ" dirty="0" err="1"/>
              <a:t>refineries</a:t>
            </a:r>
            <a:r>
              <a:rPr lang="cs-CZ" dirty="0"/>
              <a:t> US x Venezuela</a:t>
            </a:r>
            <a:endParaRPr lang="cs-CZ"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Nadpis 6"/>
          <p:cNvSpPr>
            <a:spLocks noGrp="1"/>
          </p:cNvSpPr>
          <p:nvPr>
            <p:ph type="title"/>
          </p:nvPr>
        </p:nvSpPr>
        <p:spPr>
          <a:xfrm>
            <a:off x="1" y="4"/>
            <a:ext cx="9020175" cy="774699"/>
          </a:xfrm>
        </p:spPr>
        <p:txBody>
          <a:bodyPr/>
          <a:lstStyle/>
          <a:p>
            <a:pPr algn="ctr"/>
            <a:r>
              <a:rPr lang="cs-CZ" dirty="0"/>
              <a:t>Import </a:t>
            </a:r>
            <a:r>
              <a:rPr lang="cs-CZ" dirty="0" err="1"/>
              <a:t>demand</a:t>
            </a:r>
            <a:r>
              <a:rPr lang="cs-CZ" dirty="0"/>
              <a:t> </a:t>
            </a:r>
            <a:r>
              <a:rPr lang="cs-CZ" dirty="0" err="1"/>
              <a:t>and</a:t>
            </a:r>
            <a:r>
              <a:rPr lang="cs-CZ" dirty="0"/>
              <a:t> export </a:t>
            </a:r>
            <a:r>
              <a:rPr lang="cs-CZ" dirty="0" err="1"/>
              <a:t>supply</a:t>
            </a:r>
            <a:endParaRPr lang="cs-CZ" dirty="0"/>
          </a:p>
        </p:txBody>
      </p:sp>
      <p:sp>
        <p:nvSpPr>
          <p:cNvPr id="8" name="Zástupný symbol pro text 7"/>
          <p:cNvSpPr>
            <a:spLocks noGrp="1"/>
          </p:cNvSpPr>
          <p:nvPr>
            <p:ph type="body" idx="1"/>
          </p:nvPr>
        </p:nvSpPr>
        <p:spPr>
          <a:xfrm>
            <a:off x="2" y="850901"/>
            <a:ext cx="4498181" cy="1425971"/>
          </a:xfrm>
        </p:spPr>
        <p:txBody>
          <a:bodyPr>
            <a:noAutofit/>
          </a:bodyPr>
          <a:lstStyle/>
          <a:p>
            <a:r>
              <a:rPr lang="cs-CZ" sz="2200" dirty="0" err="1"/>
              <a:t>Trade</a:t>
            </a:r>
            <a:r>
              <a:rPr lang="cs-CZ" sz="2200" dirty="0"/>
              <a:t> </a:t>
            </a:r>
            <a:r>
              <a:rPr lang="cs-CZ" sz="2200" dirty="0" err="1"/>
              <a:t>continues</a:t>
            </a:r>
            <a:r>
              <a:rPr lang="cs-CZ" sz="2200" dirty="0"/>
              <a:t> </a:t>
            </a:r>
            <a:r>
              <a:rPr lang="cs-CZ" sz="2200" dirty="0" err="1"/>
              <a:t>until</a:t>
            </a:r>
            <a:r>
              <a:rPr lang="cs-CZ" sz="2200" dirty="0"/>
              <a:t> </a:t>
            </a:r>
            <a:r>
              <a:rPr lang="cs-CZ" sz="2200" dirty="0" err="1"/>
              <a:t>the</a:t>
            </a:r>
            <a:r>
              <a:rPr lang="cs-CZ" sz="2200" dirty="0"/>
              <a:t> </a:t>
            </a:r>
            <a:r>
              <a:rPr lang="cs-CZ" sz="2200" dirty="0" err="1"/>
              <a:t>difference</a:t>
            </a:r>
            <a:r>
              <a:rPr lang="cs-CZ" sz="2200" dirty="0"/>
              <a:t> in P has </a:t>
            </a:r>
            <a:r>
              <a:rPr lang="cs-CZ" sz="2200" dirty="0" err="1"/>
              <a:t>been</a:t>
            </a:r>
            <a:r>
              <a:rPr lang="cs-CZ" sz="2200" dirty="0"/>
              <a:t> </a:t>
            </a:r>
            <a:r>
              <a:rPr lang="cs-CZ" sz="2200" dirty="0" err="1"/>
              <a:t>eliminated</a:t>
            </a:r>
            <a:r>
              <a:rPr lang="cs-CZ" sz="2200" dirty="0"/>
              <a:t>.</a:t>
            </a:r>
          </a:p>
          <a:p>
            <a:r>
              <a:rPr lang="cs-CZ" sz="2000" dirty="0"/>
              <a:t>MD</a:t>
            </a:r>
            <a:r>
              <a:rPr lang="cs-CZ" sz="2000" baseline="-25000" dirty="0"/>
              <a:t>H</a:t>
            </a:r>
            <a:r>
              <a:rPr lang="cs-CZ" sz="2000" dirty="0"/>
              <a:t> </a:t>
            </a:r>
            <a:r>
              <a:rPr lang="cs-CZ" sz="2000" dirty="0" err="1"/>
              <a:t>is</a:t>
            </a:r>
            <a:r>
              <a:rPr lang="cs-CZ" sz="2000" dirty="0"/>
              <a:t> </a:t>
            </a:r>
            <a:r>
              <a:rPr lang="cs-CZ" sz="2000" dirty="0" err="1"/>
              <a:t>the</a:t>
            </a:r>
            <a:r>
              <a:rPr lang="cs-CZ" sz="2000" dirty="0"/>
              <a:t> </a:t>
            </a:r>
            <a:r>
              <a:rPr lang="cs-CZ" sz="2000" dirty="0" err="1"/>
              <a:t>excess</a:t>
            </a:r>
            <a:r>
              <a:rPr lang="cs-CZ" sz="2000" dirty="0"/>
              <a:t> </a:t>
            </a:r>
            <a:r>
              <a:rPr lang="cs-CZ" sz="2000" dirty="0" err="1"/>
              <a:t>of</a:t>
            </a:r>
            <a:r>
              <a:rPr lang="cs-CZ" sz="2000" dirty="0"/>
              <a:t> </a:t>
            </a:r>
            <a:r>
              <a:rPr lang="cs-CZ" sz="2000" dirty="0" err="1"/>
              <a:t>what</a:t>
            </a:r>
            <a:r>
              <a:rPr lang="cs-CZ" sz="2000" dirty="0"/>
              <a:t> H </a:t>
            </a:r>
            <a:r>
              <a:rPr lang="cs-CZ" sz="2000" dirty="0" err="1"/>
              <a:t>consumers</a:t>
            </a:r>
            <a:r>
              <a:rPr lang="cs-CZ" sz="2000" dirty="0"/>
              <a:t> </a:t>
            </a:r>
            <a:r>
              <a:rPr lang="cs-CZ" sz="2000" dirty="0" err="1"/>
              <a:t>demand</a:t>
            </a:r>
            <a:r>
              <a:rPr lang="cs-CZ" sz="2000" dirty="0"/>
              <a:t> </a:t>
            </a:r>
            <a:r>
              <a:rPr lang="cs-CZ" sz="2000" dirty="0" err="1"/>
              <a:t>over</a:t>
            </a:r>
            <a:r>
              <a:rPr lang="cs-CZ" sz="2000" dirty="0"/>
              <a:t> H </a:t>
            </a:r>
            <a:r>
              <a:rPr lang="cs-CZ" sz="2000" dirty="0" err="1"/>
              <a:t>producers</a:t>
            </a:r>
            <a:r>
              <a:rPr lang="cs-CZ" sz="2000" dirty="0"/>
              <a:t> </a:t>
            </a:r>
            <a:r>
              <a:rPr lang="cs-CZ" sz="2000" dirty="0" err="1"/>
              <a:t>supply</a:t>
            </a:r>
            <a:r>
              <a:rPr lang="cs-CZ" sz="2000" dirty="0"/>
              <a:t>.</a:t>
            </a:r>
            <a:endParaRPr lang="cs-CZ" sz="2200" dirty="0"/>
          </a:p>
        </p:txBody>
      </p:sp>
      <p:sp>
        <p:nvSpPr>
          <p:cNvPr id="10" name="Zástupný symbol pro text 9"/>
          <p:cNvSpPr>
            <a:spLocks noGrp="1"/>
          </p:cNvSpPr>
          <p:nvPr>
            <p:ph type="body" sz="quarter" idx="3"/>
          </p:nvPr>
        </p:nvSpPr>
        <p:spPr>
          <a:xfrm>
            <a:off x="4495801" y="876303"/>
            <a:ext cx="5286375" cy="1511299"/>
          </a:xfrm>
        </p:spPr>
        <p:txBody>
          <a:bodyPr>
            <a:noAutofit/>
          </a:bodyPr>
          <a:lstStyle/>
          <a:p>
            <a:r>
              <a:rPr lang="cs-CZ" sz="2100" dirty="0"/>
              <a:t>MD</a:t>
            </a:r>
            <a:r>
              <a:rPr lang="cs-CZ" sz="2100" baseline="-25000" dirty="0"/>
              <a:t>H </a:t>
            </a:r>
            <a:r>
              <a:rPr lang="cs-CZ" sz="2100" dirty="0" err="1"/>
              <a:t>is</a:t>
            </a:r>
            <a:r>
              <a:rPr lang="cs-CZ" sz="2100" dirty="0"/>
              <a:t> </a:t>
            </a:r>
            <a:r>
              <a:rPr lang="cs-CZ" sz="2100" dirty="0" err="1"/>
              <a:t>downward</a:t>
            </a:r>
            <a:r>
              <a:rPr lang="cs-CZ" sz="2100" dirty="0"/>
              <a:t> </a:t>
            </a:r>
            <a:r>
              <a:rPr lang="cs-CZ" sz="2100" dirty="0" err="1"/>
              <a:t>sloping</a:t>
            </a:r>
            <a:r>
              <a:rPr lang="cs-CZ" sz="2100" dirty="0"/>
              <a:t>  </a:t>
            </a:r>
            <a:r>
              <a:rPr lang="cs-CZ" sz="2100" dirty="0" err="1"/>
              <a:t>because</a:t>
            </a:r>
            <a:r>
              <a:rPr lang="cs-CZ" sz="2100" dirty="0"/>
              <a:t> as P </a:t>
            </a:r>
            <a:r>
              <a:rPr lang="cs-CZ" sz="2100" dirty="0" err="1"/>
              <a:t>increases</a:t>
            </a:r>
            <a:r>
              <a:rPr lang="cs-CZ" sz="2100" dirty="0"/>
              <a:t>, Q </a:t>
            </a:r>
            <a:r>
              <a:rPr lang="cs-CZ" sz="2100" dirty="0" err="1"/>
              <a:t>of</a:t>
            </a:r>
            <a:r>
              <a:rPr lang="cs-CZ" sz="2100" dirty="0"/>
              <a:t> IM </a:t>
            </a:r>
            <a:r>
              <a:rPr lang="cs-CZ" sz="2100" dirty="0" err="1"/>
              <a:t>demanded</a:t>
            </a:r>
            <a:r>
              <a:rPr lang="cs-CZ" sz="2100" dirty="0"/>
              <a:t> </a:t>
            </a:r>
            <a:r>
              <a:rPr lang="cs-CZ" sz="2100" dirty="0" err="1"/>
              <a:t>declines</a:t>
            </a:r>
            <a:r>
              <a:rPr lang="cs-CZ" sz="2100" dirty="0"/>
              <a:t>.</a:t>
            </a:r>
          </a:p>
          <a:p>
            <a:r>
              <a:rPr lang="cs-CZ" sz="2100" dirty="0"/>
              <a:t>As </a:t>
            </a:r>
            <a:r>
              <a:rPr lang="en-US" sz="2100" dirty="0"/>
              <a:t>the </a:t>
            </a:r>
            <a:r>
              <a:rPr lang="cs-CZ" sz="2100" dirty="0"/>
              <a:t>S</a:t>
            </a:r>
            <a:r>
              <a:rPr lang="en-US" sz="2100" dirty="0"/>
              <a:t> of goods available for </a:t>
            </a:r>
            <a:r>
              <a:rPr lang="cs-CZ" sz="2100" dirty="0"/>
              <a:t>X</a:t>
            </a:r>
            <a:r>
              <a:rPr lang="en-US" sz="2100" dirty="0"/>
              <a:t> rises as </a:t>
            </a:r>
            <a:r>
              <a:rPr lang="cs-CZ" sz="2100" dirty="0"/>
              <a:t>P</a:t>
            </a:r>
            <a:r>
              <a:rPr lang="en-US" sz="2100" dirty="0"/>
              <a:t> rises, the </a:t>
            </a:r>
            <a:r>
              <a:rPr lang="cs-CZ" sz="2100" dirty="0"/>
              <a:t>XS</a:t>
            </a:r>
            <a:r>
              <a:rPr lang="cs-CZ" sz="2100" baseline="-25000" dirty="0"/>
              <a:t>F</a:t>
            </a:r>
            <a:r>
              <a:rPr lang="en-US" sz="2100" dirty="0"/>
              <a:t> curve is </a:t>
            </a:r>
            <a:r>
              <a:rPr lang="cs-CZ" sz="2100" dirty="0" err="1"/>
              <a:t>upward</a:t>
            </a:r>
            <a:r>
              <a:rPr lang="cs-CZ" sz="2100" dirty="0"/>
              <a:t> </a:t>
            </a:r>
            <a:r>
              <a:rPr lang="cs-CZ" sz="2100" dirty="0" err="1"/>
              <a:t>sloping</a:t>
            </a:r>
            <a:r>
              <a:rPr lang="cs-CZ" sz="2100" dirty="0"/>
              <a:t>.</a:t>
            </a:r>
          </a:p>
        </p:txBody>
      </p:sp>
      <p:pic>
        <p:nvPicPr>
          <p:cNvPr id="1026" name="Picture 2"/>
          <p:cNvPicPr>
            <a:picLocks noGrp="1" noChangeAspect="1" noChangeArrowheads="1"/>
          </p:cNvPicPr>
          <p:nvPr>
            <p:ph sz="half" idx="2"/>
          </p:nvPr>
        </p:nvPicPr>
        <p:blipFill>
          <a:blip r:embed="rId2" cstate="print"/>
          <a:srcRect/>
          <a:stretch>
            <a:fillRect/>
          </a:stretch>
        </p:blipFill>
        <p:spPr bwMode="auto">
          <a:xfrm>
            <a:off x="-396552" y="2362200"/>
            <a:ext cx="5041107" cy="4495800"/>
          </a:xfrm>
          <a:prstGeom prst="rect">
            <a:avLst/>
          </a:prstGeom>
          <a:noFill/>
          <a:ln w="9525">
            <a:noFill/>
            <a:miter lim="800000"/>
            <a:headEnd/>
            <a:tailEnd/>
          </a:ln>
        </p:spPr>
      </p:pic>
      <p:pic>
        <p:nvPicPr>
          <p:cNvPr id="1027" name="Picture 3"/>
          <p:cNvPicPr>
            <a:picLocks noGrp="1" noChangeAspect="1" noChangeArrowheads="1"/>
          </p:cNvPicPr>
          <p:nvPr>
            <p:ph sz="quarter" idx="4"/>
          </p:nvPr>
        </p:nvPicPr>
        <p:blipFill>
          <a:blip r:embed="rId3" cstate="print"/>
          <a:srcRect/>
          <a:stretch>
            <a:fillRect/>
          </a:stretch>
        </p:blipFill>
        <p:spPr bwMode="auto">
          <a:xfrm>
            <a:off x="4644008" y="2492896"/>
            <a:ext cx="5172075" cy="4365104"/>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0" y="4"/>
            <a:ext cx="9144000" cy="1015999"/>
          </a:xfrm>
        </p:spPr>
        <p:txBody>
          <a:bodyPr/>
          <a:lstStyle/>
          <a:p>
            <a:pPr algn="ctr"/>
            <a:r>
              <a:rPr lang="cs-CZ" dirty="0" err="1"/>
              <a:t>Cases</a:t>
            </a:r>
            <a:r>
              <a:rPr lang="cs-CZ" dirty="0"/>
              <a:t> </a:t>
            </a:r>
            <a:r>
              <a:rPr lang="cs-CZ" dirty="0" err="1"/>
              <a:t>for</a:t>
            </a:r>
            <a:r>
              <a:rPr lang="cs-CZ" dirty="0"/>
              <a:t> </a:t>
            </a:r>
            <a:r>
              <a:rPr lang="cs-CZ" dirty="0" err="1"/>
              <a:t>and</a:t>
            </a:r>
            <a:r>
              <a:rPr lang="cs-CZ" dirty="0"/>
              <a:t> </a:t>
            </a:r>
            <a:r>
              <a:rPr lang="cs-CZ" dirty="0" err="1"/>
              <a:t>against</a:t>
            </a:r>
            <a:r>
              <a:rPr lang="cs-CZ" dirty="0"/>
              <a:t> IT</a:t>
            </a:r>
          </a:p>
        </p:txBody>
      </p:sp>
      <p:sp>
        <p:nvSpPr>
          <p:cNvPr id="3" name="Zástupný symbol pro obsah 2"/>
          <p:cNvSpPr>
            <a:spLocks noGrp="1"/>
          </p:cNvSpPr>
          <p:nvPr>
            <p:ph idx="1"/>
          </p:nvPr>
        </p:nvSpPr>
        <p:spPr>
          <a:xfrm>
            <a:off x="827584" y="1412776"/>
            <a:ext cx="7992888" cy="5445224"/>
          </a:xfrm>
        </p:spPr>
        <p:txBody>
          <a:bodyPr/>
          <a:lstStyle/>
          <a:p>
            <a:r>
              <a:rPr lang="cs-CZ" dirty="0" err="1"/>
              <a:t>Trade</a:t>
            </a:r>
            <a:r>
              <a:rPr lang="cs-CZ" dirty="0"/>
              <a:t> </a:t>
            </a:r>
            <a:r>
              <a:rPr lang="cs-CZ" dirty="0" err="1"/>
              <a:t>policy</a:t>
            </a:r>
            <a:r>
              <a:rPr lang="cs-CZ" dirty="0"/>
              <a:t> </a:t>
            </a:r>
            <a:r>
              <a:rPr lang="cs-CZ" dirty="0" err="1"/>
              <a:t>is</a:t>
            </a:r>
            <a:r>
              <a:rPr lang="cs-CZ" dirty="0"/>
              <a:t> </a:t>
            </a:r>
            <a:r>
              <a:rPr lang="cs-CZ" dirty="0" err="1"/>
              <a:t>often</a:t>
            </a:r>
            <a:r>
              <a:rPr lang="cs-CZ" dirty="0"/>
              <a:t> not </a:t>
            </a:r>
            <a:r>
              <a:rPr lang="cs-CZ" dirty="0" err="1"/>
              <a:t>based</a:t>
            </a:r>
            <a:r>
              <a:rPr lang="cs-CZ" dirty="0"/>
              <a:t> on </a:t>
            </a:r>
            <a:r>
              <a:rPr lang="cs-CZ" dirty="0" err="1"/>
              <a:t>cost</a:t>
            </a:r>
            <a:r>
              <a:rPr lang="cs-CZ" dirty="0"/>
              <a:t> </a:t>
            </a:r>
            <a:r>
              <a:rPr lang="cs-CZ" dirty="0" err="1"/>
              <a:t>benefit</a:t>
            </a:r>
            <a:r>
              <a:rPr lang="cs-CZ" dirty="0"/>
              <a:t> </a:t>
            </a:r>
            <a:r>
              <a:rPr lang="cs-CZ" dirty="0" err="1"/>
              <a:t>analysis</a:t>
            </a:r>
            <a:r>
              <a:rPr lang="cs-CZ" dirty="0"/>
              <a:t>. </a:t>
            </a:r>
            <a:r>
              <a:rPr lang="cs-CZ" dirty="0" err="1"/>
              <a:t>Political</a:t>
            </a:r>
            <a:r>
              <a:rPr lang="cs-CZ" dirty="0"/>
              <a:t> </a:t>
            </a:r>
            <a:r>
              <a:rPr lang="cs-CZ" dirty="0" err="1"/>
              <a:t>forces</a:t>
            </a:r>
            <a:r>
              <a:rPr lang="cs-CZ" dirty="0"/>
              <a:t> </a:t>
            </a:r>
            <a:r>
              <a:rPr lang="cs-CZ" dirty="0" err="1"/>
              <a:t>often</a:t>
            </a:r>
            <a:r>
              <a:rPr lang="cs-CZ" dirty="0"/>
              <a:t> </a:t>
            </a:r>
            <a:r>
              <a:rPr lang="cs-CZ" dirty="0" err="1"/>
              <a:t>motivate</a:t>
            </a:r>
            <a:r>
              <a:rPr lang="cs-CZ" dirty="0"/>
              <a:t> </a:t>
            </a:r>
            <a:r>
              <a:rPr lang="cs-CZ" dirty="0" err="1"/>
              <a:t>trade</a:t>
            </a:r>
            <a:r>
              <a:rPr lang="cs-CZ" dirty="0"/>
              <a:t> </a:t>
            </a:r>
            <a:r>
              <a:rPr lang="cs-CZ" dirty="0" err="1"/>
              <a:t>policy</a:t>
            </a:r>
            <a:r>
              <a:rPr lang="cs-CZ" dirty="0"/>
              <a:t> in </a:t>
            </a:r>
            <a:r>
              <a:rPr lang="cs-CZ" dirty="0" err="1"/>
              <a:t>practice</a:t>
            </a:r>
            <a:r>
              <a:rPr lang="cs-CZ" dirty="0"/>
              <a:t>.</a:t>
            </a:r>
          </a:p>
          <a:p>
            <a:r>
              <a:rPr lang="cs-CZ" dirty="0" err="1"/>
              <a:t>Economists</a:t>
            </a:r>
            <a:r>
              <a:rPr lang="cs-CZ" dirty="0"/>
              <a:t> </a:t>
            </a:r>
            <a:r>
              <a:rPr lang="cs-CZ" dirty="0" err="1"/>
              <a:t>advocate</a:t>
            </a:r>
            <a:r>
              <a:rPr lang="cs-CZ" dirty="0"/>
              <a:t> free </a:t>
            </a:r>
            <a:r>
              <a:rPr lang="cs-CZ" dirty="0" err="1"/>
              <a:t>trade</a:t>
            </a:r>
            <a:r>
              <a:rPr lang="cs-CZ" dirty="0"/>
              <a:t> </a:t>
            </a:r>
            <a:r>
              <a:rPr lang="cs-CZ" dirty="0" err="1"/>
              <a:t>for</a:t>
            </a:r>
            <a:r>
              <a:rPr lang="cs-CZ" dirty="0"/>
              <a:t> </a:t>
            </a:r>
            <a:r>
              <a:rPr lang="cs-CZ" dirty="0" err="1"/>
              <a:t>the</a:t>
            </a:r>
            <a:r>
              <a:rPr lang="cs-CZ" dirty="0"/>
              <a:t> </a:t>
            </a:r>
            <a:r>
              <a:rPr lang="cs-CZ" dirty="0" err="1"/>
              <a:t>following</a:t>
            </a:r>
            <a:r>
              <a:rPr lang="cs-CZ" dirty="0"/>
              <a:t> </a:t>
            </a:r>
            <a:r>
              <a:rPr lang="cs-CZ" dirty="0" err="1"/>
              <a:t>reasons</a:t>
            </a:r>
            <a:r>
              <a:rPr lang="cs-CZ" dirty="0"/>
              <a:t>: </a:t>
            </a:r>
          </a:p>
          <a:p>
            <a:pPr lvl="3"/>
            <a:r>
              <a:rPr lang="cs-CZ" b="1" dirty="0" err="1"/>
              <a:t>Efficiency</a:t>
            </a:r>
            <a:endParaRPr lang="cs-CZ" b="1" dirty="0"/>
          </a:p>
          <a:p>
            <a:pPr lvl="3"/>
            <a:r>
              <a:rPr lang="cs-CZ" b="1" dirty="0" err="1"/>
              <a:t>Economices</a:t>
            </a:r>
            <a:r>
              <a:rPr lang="cs-CZ" b="1" dirty="0"/>
              <a:t> </a:t>
            </a:r>
            <a:r>
              <a:rPr lang="cs-CZ" b="1" dirty="0" err="1"/>
              <a:t>of</a:t>
            </a:r>
            <a:r>
              <a:rPr lang="cs-CZ" b="1" dirty="0"/>
              <a:t> </a:t>
            </a:r>
            <a:r>
              <a:rPr lang="cs-CZ" b="1" dirty="0" err="1"/>
              <a:t>scale</a:t>
            </a:r>
            <a:r>
              <a:rPr lang="cs-CZ" b="1" dirty="0"/>
              <a:t> </a:t>
            </a:r>
            <a:r>
              <a:rPr lang="cs-CZ" dirty="0"/>
              <a:t>(Argentina automobile </a:t>
            </a:r>
            <a:r>
              <a:rPr lang="cs-CZ" dirty="0" err="1"/>
              <a:t>industry</a:t>
            </a:r>
            <a:r>
              <a:rPr lang="cs-CZ" dirty="0"/>
              <a:t> – </a:t>
            </a:r>
            <a:r>
              <a:rPr lang="cs-CZ" dirty="0" err="1"/>
              <a:t>need</a:t>
            </a:r>
            <a:r>
              <a:rPr lang="cs-CZ" dirty="0"/>
              <a:t> to </a:t>
            </a:r>
            <a:r>
              <a:rPr lang="cs-CZ" dirty="0" err="1"/>
              <a:t>deter</a:t>
            </a:r>
            <a:r>
              <a:rPr lang="cs-CZ" dirty="0"/>
              <a:t> </a:t>
            </a:r>
            <a:r>
              <a:rPr lang="cs-CZ" dirty="0" err="1"/>
              <a:t>excessive</a:t>
            </a:r>
            <a:r>
              <a:rPr lang="cs-CZ" dirty="0"/>
              <a:t> </a:t>
            </a:r>
            <a:r>
              <a:rPr lang="cs-CZ" dirty="0" err="1"/>
              <a:t>entry</a:t>
            </a:r>
            <a:r>
              <a:rPr lang="cs-CZ" dirty="0"/>
              <a:t>)</a:t>
            </a:r>
          </a:p>
          <a:p>
            <a:pPr lvl="3"/>
            <a:r>
              <a:rPr lang="cs-CZ" b="1" dirty="0" err="1"/>
              <a:t>Learning</a:t>
            </a:r>
            <a:r>
              <a:rPr lang="cs-CZ" b="1" dirty="0"/>
              <a:t> </a:t>
            </a:r>
            <a:r>
              <a:rPr lang="cs-CZ" b="1" dirty="0" err="1"/>
              <a:t>and</a:t>
            </a:r>
            <a:r>
              <a:rPr lang="cs-CZ" b="1" dirty="0"/>
              <a:t> </a:t>
            </a:r>
            <a:r>
              <a:rPr lang="cs-CZ" b="1" dirty="0" err="1"/>
              <a:t>innovation</a:t>
            </a:r>
            <a:endParaRPr lang="cs-CZ" b="1" dirty="0"/>
          </a:p>
          <a:p>
            <a:pPr lvl="3"/>
            <a:r>
              <a:rPr lang="cs-CZ" dirty="0"/>
              <a:t>More </a:t>
            </a:r>
            <a:r>
              <a:rPr lang="cs-CZ" b="1" dirty="0" err="1"/>
              <a:t>productive</a:t>
            </a:r>
            <a:r>
              <a:rPr lang="cs-CZ" b="1" dirty="0"/>
              <a:t> </a:t>
            </a:r>
            <a:r>
              <a:rPr lang="cs-CZ" b="1" dirty="0" err="1"/>
              <a:t>firms</a:t>
            </a:r>
            <a:r>
              <a:rPr lang="cs-CZ" b="1" dirty="0"/>
              <a:t> </a:t>
            </a:r>
            <a:r>
              <a:rPr lang="cs-CZ" dirty="0" err="1"/>
              <a:t>engage</a:t>
            </a:r>
            <a:r>
              <a:rPr lang="cs-CZ" dirty="0"/>
              <a:t> in export</a:t>
            </a:r>
          </a:p>
          <a:p>
            <a:pPr lvl="3"/>
            <a:r>
              <a:rPr lang="cs-CZ" dirty="0" err="1"/>
              <a:t>Even</a:t>
            </a:r>
            <a:r>
              <a:rPr lang="cs-CZ" dirty="0"/>
              <a:t> </a:t>
            </a:r>
            <a:r>
              <a:rPr lang="cs-CZ" dirty="0" err="1"/>
              <a:t>if</a:t>
            </a:r>
            <a:r>
              <a:rPr lang="cs-CZ" dirty="0"/>
              <a:t>, on </a:t>
            </a:r>
            <a:r>
              <a:rPr lang="cs-CZ" dirty="0" err="1"/>
              <a:t>purely</a:t>
            </a:r>
            <a:r>
              <a:rPr lang="cs-CZ" dirty="0"/>
              <a:t> </a:t>
            </a:r>
            <a:r>
              <a:rPr lang="cs-CZ" dirty="0" err="1"/>
              <a:t>economic</a:t>
            </a:r>
            <a:r>
              <a:rPr lang="cs-CZ" dirty="0"/>
              <a:t> </a:t>
            </a:r>
            <a:r>
              <a:rPr lang="cs-CZ" dirty="0" err="1"/>
              <a:t>grounds</a:t>
            </a:r>
            <a:r>
              <a:rPr lang="cs-CZ" dirty="0"/>
              <a:t>, </a:t>
            </a:r>
            <a:r>
              <a:rPr lang="cs-CZ" dirty="0" err="1"/>
              <a:t>selective</a:t>
            </a:r>
            <a:r>
              <a:rPr lang="cs-CZ" dirty="0"/>
              <a:t> set </a:t>
            </a:r>
            <a:r>
              <a:rPr lang="cs-CZ" dirty="0" err="1"/>
              <a:t>of</a:t>
            </a:r>
            <a:r>
              <a:rPr lang="cs-CZ" dirty="0"/>
              <a:t> T </a:t>
            </a:r>
            <a:r>
              <a:rPr lang="cs-CZ" dirty="0" err="1"/>
              <a:t>and</a:t>
            </a:r>
            <a:r>
              <a:rPr lang="cs-CZ" dirty="0"/>
              <a:t> EX </a:t>
            </a:r>
            <a:r>
              <a:rPr lang="cs-CZ" dirty="0" err="1"/>
              <a:t>subsidies</a:t>
            </a:r>
            <a:r>
              <a:rPr lang="cs-CZ" dirty="0"/>
              <a:t> </a:t>
            </a:r>
            <a:r>
              <a:rPr lang="cs-CZ" dirty="0" err="1"/>
              <a:t>could</a:t>
            </a:r>
            <a:r>
              <a:rPr lang="cs-CZ" dirty="0"/>
              <a:t> </a:t>
            </a:r>
            <a:r>
              <a:rPr lang="cs-CZ" dirty="0" err="1"/>
              <a:t>increase</a:t>
            </a:r>
            <a:r>
              <a:rPr lang="cs-CZ" dirty="0"/>
              <a:t> </a:t>
            </a:r>
            <a:r>
              <a:rPr lang="cs-CZ" dirty="0" err="1"/>
              <a:t>national</a:t>
            </a:r>
            <a:r>
              <a:rPr lang="cs-CZ" dirty="0"/>
              <a:t> </a:t>
            </a:r>
            <a:r>
              <a:rPr lang="cs-CZ" dirty="0" err="1"/>
              <a:t>welfare</a:t>
            </a:r>
            <a:r>
              <a:rPr lang="cs-CZ" dirty="0"/>
              <a:t>, </a:t>
            </a:r>
            <a:r>
              <a:rPr lang="cs-CZ" dirty="0" err="1"/>
              <a:t>governments</a:t>
            </a:r>
            <a:r>
              <a:rPr lang="cs-CZ" dirty="0"/>
              <a:t> </a:t>
            </a:r>
            <a:r>
              <a:rPr lang="cs-CZ" dirty="0" err="1"/>
              <a:t>would</a:t>
            </a:r>
            <a:r>
              <a:rPr lang="cs-CZ" dirty="0"/>
              <a:t> </a:t>
            </a:r>
            <a:r>
              <a:rPr lang="cs-CZ" dirty="0" err="1"/>
              <a:t>probably</a:t>
            </a:r>
            <a:r>
              <a:rPr lang="cs-CZ" dirty="0"/>
              <a:t> </a:t>
            </a:r>
            <a:r>
              <a:rPr lang="cs-CZ" dirty="0" err="1"/>
              <a:t>be</a:t>
            </a:r>
            <a:r>
              <a:rPr lang="cs-CZ" dirty="0"/>
              <a:t> </a:t>
            </a:r>
            <a:r>
              <a:rPr lang="cs-CZ" dirty="0" err="1"/>
              <a:t>captured</a:t>
            </a:r>
            <a:r>
              <a:rPr lang="cs-CZ" dirty="0"/>
              <a:t> by </a:t>
            </a:r>
            <a:r>
              <a:rPr lang="cs-CZ" b="1" dirty="0" err="1"/>
              <a:t>interest</a:t>
            </a:r>
            <a:r>
              <a:rPr lang="cs-CZ" b="1" dirty="0"/>
              <a:t> </a:t>
            </a:r>
            <a:r>
              <a:rPr lang="cs-CZ" b="1" dirty="0" err="1"/>
              <a:t>groups</a:t>
            </a:r>
            <a:r>
              <a:rPr lang="cs-CZ" b="1" dirty="0"/>
              <a:t> </a:t>
            </a:r>
            <a:r>
              <a:rPr lang="cs-CZ" dirty="0" err="1"/>
              <a:t>and</a:t>
            </a:r>
            <a:r>
              <a:rPr lang="cs-CZ" dirty="0"/>
              <a:t> </a:t>
            </a:r>
            <a:r>
              <a:rPr lang="cs-CZ" dirty="0" err="1"/>
              <a:t>redistribude</a:t>
            </a:r>
            <a:r>
              <a:rPr lang="cs-CZ" dirty="0"/>
              <a:t> </a:t>
            </a:r>
            <a:r>
              <a:rPr lang="cs-CZ" dirty="0" err="1"/>
              <a:t>income</a:t>
            </a:r>
            <a:r>
              <a:rPr lang="cs-CZ" dirty="0"/>
              <a:t> to </a:t>
            </a:r>
            <a:r>
              <a:rPr lang="cs-CZ" dirty="0" err="1"/>
              <a:t>politically</a:t>
            </a:r>
            <a:r>
              <a:rPr lang="cs-CZ" dirty="0"/>
              <a:t> </a:t>
            </a:r>
            <a:r>
              <a:rPr lang="cs-CZ" dirty="0" err="1"/>
              <a:t>influential</a:t>
            </a:r>
            <a:r>
              <a:rPr lang="cs-CZ" dirty="0"/>
              <a:t> </a:t>
            </a:r>
            <a:r>
              <a:rPr lang="cs-CZ" dirty="0" err="1"/>
              <a:t>sectors</a:t>
            </a:r>
            <a:r>
              <a:rPr lang="cs-CZ" dirty="0"/>
              <a:t>.</a:t>
            </a:r>
          </a:p>
          <a:p>
            <a:pPr lvl="3"/>
            <a:endParaRPr lang="cs-CZ"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a:xfrm>
            <a:off x="0" y="3"/>
            <a:ext cx="9144000" cy="939799"/>
          </a:xfrm>
        </p:spPr>
        <p:txBody>
          <a:bodyPr/>
          <a:lstStyle/>
          <a:p>
            <a:pPr algn="ctr"/>
            <a:r>
              <a:rPr lang="cs-CZ" dirty="0" err="1"/>
              <a:t>Arguments</a:t>
            </a:r>
            <a:r>
              <a:rPr lang="cs-CZ" dirty="0"/>
              <a:t> </a:t>
            </a:r>
            <a:r>
              <a:rPr lang="cs-CZ" dirty="0" err="1"/>
              <a:t>against</a:t>
            </a:r>
            <a:r>
              <a:rPr lang="cs-CZ" dirty="0"/>
              <a:t> free </a:t>
            </a:r>
            <a:r>
              <a:rPr lang="cs-CZ" dirty="0" err="1"/>
              <a:t>trade</a:t>
            </a:r>
            <a:endParaRPr lang="cs-CZ" dirty="0"/>
          </a:p>
        </p:txBody>
      </p:sp>
      <p:sp>
        <p:nvSpPr>
          <p:cNvPr id="5" name="Zástupný symbol pro obsah 4"/>
          <p:cNvSpPr>
            <a:spLocks noGrp="1"/>
          </p:cNvSpPr>
          <p:nvPr>
            <p:ph sz="half" idx="1"/>
          </p:nvPr>
        </p:nvSpPr>
        <p:spPr>
          <a:xfrm>
            <a:off x="683567" y="1340768"/>
            <a:ext cx="5472609" cy="5517232"/>
          </a:xfrm>
        </p:spPr>
        <p:txBody>
          <a:bodyPr/>
          <a:lstStyle/>
          <a:p>
            <a:r>
              <a:rPr lang="cs-CZ" dirty="0" err="1"/>
              <a:t>The</a:t>
            </a:r>
            <a:r>
              <a:rPr lang="cs-CZ" dirty="0"/>
              <a:t> </a:t>
            </a:r>
            <a:r>
              <a:rPr lang="cs-CZ" dirty="0" err="1"/>
              <a:t>terms</a:t>
            </a:r>
            <a:r>
              <a:rPr lang="cs-CZ" dirty="0"/>
              <a:t> </a:t>
            </a:r>
            <a:r>
              <a:rPr lang="cs-CZ" dirty="0" err="1"/>
              <a:t>of</a:t>
            </a:r>
            <a:r>
              <a:rPr lang="cs-CZ" dirty="0"/>
              <a:t> </a:t>
            </a:r>
            <a:r>
              <a:rPr lang="cs-CZ" dirty="0" err="1"/>
              <a:t>trade</a:t>
            </a:r>
            <a:r>
              <a:rPr lang="cs-CZ" dirty="0"/>
              <a:t> argument</a:t>
            </a:r>
          </a:p>
          <a:p>
            <a:pPr lvl="2"/>
            <a:r>
              <a:rPr lang="cs-CZ" dirty="0" err="1"/>
              <a:t>Large</a:t>
            </a:r>
            <a:r>
              <a:rPr lang="cs-CZ" dirty="0"/>
              <a:t> country </a:t>
            </a:r>
            <a:r>
              <a:rPr lang="cs-CZ" dirty="0" err="1"/>
              <a:t>is</a:t>
            </a:r>
            <a:r>
              <a:rPr lang="cs-CZ" dirty="0"/>
              <a:t> </a:t>
            </a:r>
            <a:r>
              <a:rPr lang="cs-CZ" dirty="0" err="1"/>
              <a:t>able</a:t>
            </a:r>
            <a:r>
              <a:rPr lang="cs-CZ" dirty="0"/>
              <a:t> to </a:t>
            </a:r>
            <a:r>
              <a:rPr lang="cs-CZ" dirty="0" err="1"/>
              <a:t>affect</a:t>
            </a:r>
            <a:r>
              <a:rPr lang="cs-CZ" dirty="0"/>
              <a:t> P</a:t>
            </a:r>
            <a:r>
              <a:rPr lang="cs-CZ" baseline="-25000" dirty="0"/>
              <a:t>W</a:t>
            </a:r>
            <a:r>
              <a:rPr lang="cs-CZ" dirty="0"/>
              <a:t>, </a:t>
            </a:r>
            <a:r>
              <a:rPr lang="cs-CZ" dirty="0" err="1"/>
              <a:t>for</a:t>
            </a:r>
            <a:r>
              <a:rPr lang="cs-CZ" dirty="0"/>
              <a:t> </a:t>
            </a:r>
            <a:r>
              <a:rPr lang="cs-CZ" dirty="0" err="1"/>
              <a:t>sufficiently</a:t>
            </a:r>
            <a:r>
              <a:rPr lang="cs-CZ" dirty="0"/>
              <a:t> </a:t>
            </a:r>
            <a:r>
              <a:rPr lang="cs-CZ" dirty="0" err="1"/>
              <a:t>small</a:t>
            </a:r>
            <a:r>
              <a:rPr lang="cs-CZ" dirty="0"/>
              <a:t> T, </a:t>
            </a:r>
            <a:r>
              <a:rPr lang="cs-CZ" dirty="0" err="1"/>
              <a:t>the</a:t>
            </a:r>
            <a:r>
              <a:rPr lang="cs-CZ" dirty="0"/>
              <a:t> </a:t>
            </a:r>
            <a:r>
              <a:rPr lang="cs-CZ" dirty="0" err="1"/>
              <a:t>terms</a:t>
            </a:r>
            <a:r>
              <a:rPr lang="cs-CZ" dirty="0"/>
              <a:t> </a:t>
            </a:r>
            <a:r>
              <a:rPr lang="cs-CZ" dirty="0" err="1"/>
              <a:t>of</a:t>
            </a:r>
            <a:r>
              <a:rPr lang="cs-CZ" dirty="0"/>
              <a:t> </a:t>
            </a:r>
            <a:r>
              <a:rPr lang="cs-CZ" dirty="0" err="1"/>
              <a:t>trade</a:t>
            </a:r>
            <a:r>
              <a:rPr lang="cs-CZ" dirty="0"/>
              <a:t> </a:t>
            </a:r>
            <a:r>
              <a:rPr lang="cs-CZ" dirty="0" err="1"/>
              <a:t>benefits</a:t>
            </a:r>
            <a:r>
              <a:rPr lang="cs-CZ" dirty="0"/>
              <a:t> </a:t>
            </a:r>
            <a:r>
              <a:rPr lang="cs-CZ" dirty="0" err="1"/>
              <a:t>outweigh</a:t>
            </a:r>
            <a:r>
              <a:rPr lang="cs-CZ" dirty="0"/>
              <a:t> </a:t>
            </a:r>
            <a:r>
              <a:rPr lang="cs-CZ" dirty="0" err="1"/>
              <a:t>the</a:t>
            </a:r>
            <a:r>
              <a:rPr lang="cs-CZ" dirty="0"/>
              <a:t> </a:t>
            </a:r>
            <a:r>
              <a:rPr lang="cs-CZ" dirty="0" err="1"/>
              <a:t>costs</a:t>
            </a:r>
            <a:r>
              <a:rPr lang="cs-CZ" dirty="0"/>
              <a:t> </a:t>
            </a:r>
            <a:r>
              <a:rPr lang="cs-CZ" dirty="0" err="1"/>
              <a:t>of</a:t>
            </a:r>
            <a:r>
              <a:rPr lang="cs-CZ" dirty="0"/>
              <a:t> T (b+d). As T </a:t>
            </a:r>
            <a:r>
              <a:rPr lang="cs-CZ" dirty="0" err="1"/>
              <a:t>growths</a:t>
            </a:r>
            <a:r>
              <a:rPr lang="cs-CZ" dirty="0"/>
              <a:t>, </a:t>
            </a:r>
            <a:r>
              <a:rPr lang="cs-CZ" dirty="0" err="1"/>
              <a:t>costs</a:t>
            </a:r>
            <a:r>
              <a:rPr lang="cs-CZ" dirty="0"/>
              <a:t> </a:t>
            </a:r>
            <a:r>
              <a:rPr lang="cs-CZ" dirty="0" err="1"/>
              <a:t>grow</a:t>
            </a:r>
            <a:r>
              <a:rPr lang="cs-CZ" dirty="0"/>
              <a:t> more </a:t>
            </a:r>
            <a:r>
              <a:rPr lang="cs-CZ" dirty="0" err="1"/>
              <a:t>rapidly</a:t>
            </a:r>
            <a:r>
              <a:rPr lang="cs-CZ" dirty="0"/>
              <a:t> </a:t>
            </a:r>
            <a:r>
              <a:rPr lang="cs-CZ" dirty="0" err="1"/>
              <a:t>than</a:t>
            </a:r>
            <a:r>
              <a:rPr lang="cs-CZ" dirty="0"/>
              <a:t> </a:t>
            </a:r>
            <a:r>
              <a:rPr lang="cs-CZ" dirty="0" err="1"/>
              <a:t>benefits</a:t>
            </a:r>
            <a:r>
              <a:rPr lang="cs-CZ" dirty="0"/>
              <a:t> – </a:t>
            </a:r>
            <a:r>
              <a:rPr lang="cs-CZ" b="1" dirty="0" err="1"/>
              <a:t>national</a:t>
            </a:r>
            <a:r>
              <a:rPr lang="cs-CZ" b="1" dirty="0"/>
              <a:t> </a:t>
            </a:r>
            <a:r>
              <a:rPr lang="cs-CZ" b="1" dirty="0" err="1"/>
              <a:t>welfare</a:t>
            </a:r>
            <a:r>
              <a:rPr lang="cs-CZ" b="1" dirty="0"/>
              <a:t> </a:t>
            </a:r>
            <a:r>
              <a:rPr lang="cs-CZ" b="1" dirty="0" err="1"/>
              <a:t>curve</a:t>
            </a:r>
            <a:r>
              <a:rPr lang="cs-CZ" dirty="0"/>
              <a:t>.</a:t>
            </a:r>
          </a:p>
          <a:p>
            <a:pPr lvl="2"/>
            <a:r>
              <a:rPr lang="cs-CZ" dirty="0" err="1"/>
              <a:t>Under</a:t>
            </a:r>
            <a:r>
              <a:rPr lang="cs-CZ" dirty="0"/>
              <a:t> </a:t>
            </a:r>
            <a:r>
              <a:rPr lang="cs-CZ" b="1" dirty="0"/>
              <a:t>optimum T</a:t>
            </a:r>
            <a:r>
              <a:rPr lang="cs-CZ" dirty="0"/>
              <a:t> </a:t>
            </a:r>
            <a:r>
              <a:rPr lang="cs-CZ" dirty="0" err="1"/>
              <a:t>the</a:t>
            </a:r>
            <a:r>
              <a:rPr lang="cs-CZ" dirty="0"/>
              <a:t> NW </a:t>
            </a:r>
            <a:r>
              <a:rPr lang="cs-CZ" dirty="0" err="1"/>
              <a:t>is</a:t>
            </a:r>
            <a:r>
              <a:rPr lang="cs-CZ" dirty="0"/>
              <a:t> </a:t>
            </a:r>
            <a:r>
              <a:rPr lang="cs-CZ" dirty="0" err="1"/>
              <a:t>maximized</a:t>
            </a:r>
            <a:endParaRPr lang="cs-CZ" dirty="0"/>
          </a:p>
          <a:p>
            <a:pPr lvl="2"/>
            <a:r>
              <a:rPr lang="cs-CZ" dirty="0" err="1"/>
              <a:t>For</a:t>
            </a:r>
            <a:r>
              <a:rPr lang="cs-CZ" dirty="0"/>
              <a:t> export </a:t>
            </a:r>
            <a:r>
              <a:rPr lang="cs-CZ" dirty="0" err="1"/>
              <a:t>sectors</a:t>
            </a:r>
            <a:r>
              <a:rPr lang="cs-CZ" dirty="0"/>
              <a:t> </a:t>
            </a:r>
            <a:r>
              <a:rPr lang="cs-CZ" dirty="0" err="1"/>
              <a:t>the</a:t>
            </a:r>
            <a:r>
              <a:rPr lang="cs-CZ" dirty="0"/>
              <a:t> </a:t>
            </a:r>
            <a:r>
              <a:rPr lang="cs-CZ" dirty="0" err="1"/>
              <a:t>ToT</a:t>
            </a:r>
            <a:r>
              <a:rPr lang="cs-CZ" dirty="0"/>
              <a:t> argument </a:t>
            </a:r>
            <a:r>
              <a:rPr lang="cs-CZ" dirty="0" err="1"/>
              <a:t>would</a:t>
            </a:r>
            <a:r>
              <a:rPr lang="cs-CZ" dirty="0"/>
              <a:t> </a:t>
            </a:r>
            <a:r>
              <a:rPr lang="cs-CZ" dirty="0" err="1"/>
              <a:t>dictate</a:t>
            </a:r>
            <a:r>
              <a:rPr lang="cs-CZ" dirty="0"/>
              <a:t> a negative </a:t>
            </a:r>
            <a:r>
              <a:rPr lang="cs-CZ" dirty="0" err="1"/>
              <a:t>subsidy</a:t>
            </a:r>
            <a:r>
              <a:rPr lang="cs-CZ" dirty="0"/>
              <a:t> (tax), </a:t>
            </a:r>
            <a:r>
              <a:rPr lang="cs-CZ" dirty="0" err="1"/>
              <a:t>because</a:t>
            </a:r>
            <a:r>
              <a:rPr lang="cs-CZ" dirty="0"/>
              <a:t> EX </a:t>
            </a:r>
            <a:r>
              <a:rPr lang="cs-CZ" dirty="0" err="1"/>
              <a:t>subsidy</a:t>
            </a:r>
            <a:r>
              <a:rPr lang="cs-CZ" dirty="0"/>
              <a:t> </a:t>
            </a:r>
            <a:r>
              <a:rPr lang="cs-CZ" dirty="0" err="1"/>
              <a:t>worsend</a:t>
            </a:r>
            <a:r>
              <a:rPr lang="cs-CZ" dirty="0"/>
              <a:t> </a:t>
            </a:r>
            <a:r>
              <a:rPr lang="cs-CZ" dirty="0" err="1"/>
              <a:t>ToT</a:t>
            </a:r>
            <a:r>
              <a:rPr lang="cs-CZ" dirty="0"/>
              <a:t> </a:t>
            </a:r>
            <a:r>
              <a:rPr lang="cs-CZ" dirty="0" err="1"/>
              <a:t>and</a:t>
            </a:r>
            <a:r>
              <a:rPr lang="cs-CZ" dirty="0"/>
              <a:t> </a:t>
            </a:r>
            <a:r>
              <a:rPr lang="cs-CZ" dirty="0" err="1"/>
              <a:t>reduces</a:t>
            </a:r>
            <a:r>
              <a:rPr lang="cs-CZ" dirty="0"/>
              <a:t> NW. (</a:t>
            </a:r>
            <a:r>
              <a:rPr lang="cs-CZ" dirty="0" err="1"/>
              <a:t>Saudi</a:t>
            </a:r>
            <a:r>
              <a:rPr lang="cs-CZ" dirty="0"/>
              <a:t> </a:t>
            </a:r>
            <a:r>
              <a:rPr lang="cs-CZ" dirty="0" err="1"/>
              <a:t>Arabia</a:t>
            </a:r>
            <a:r>
              <a:rPr lang="cs-CZ" dirty="0"/>
              <a:t> tax on </a:t>
            </a:r>
            <a:r>
              <a:rPr lang="cs-CZ" dirty="0" err="1"/>
              <a:t>oil</a:t>
            </a:r>
            <a:r>
              <a:rPr lang="cs-CZ" dirty="0"/>
              <a:t>)</a:t>
            </a:r>
          </a:p>
          <a:p>
            <a:pPr lvl="2"/>
            <a:r>
              <a:rPr lang="cs-CZ" dirty="0" err="1"/>
              <a:t>Little</a:t>
            </a:r>
            <a:r>
              <a:rPr lang="cs-CZ" dirty="0"/>
              <a:t> </a:t>
            </a:r>
            <a:r>
              <a:rPr lang="cs-CZ" dirty="0" err="1"/>
              <a:t>practical</a:t>
            </a:r>
            <a:r>
              <a:rPr lang="cs-CZ" dirty="0"/>
              <a:t> </a:t>
            </a:r>
            <a:r>
              <a:rPr lang="cs-CZ" dirty="0" err="1"/>
              <a:t>importance</a:t>
            </a:r>
            <a:r>
              <a:rPr lang="cs-CZ" dirty="0"/>
              <a:t> </a:t>
            </a:r>
            <a:r>
              <a:rPr lang="cs-CZ" dirty="0" err="1"/>
              <a:t>for</a:t>
            </a:r>
            <a:r>
              <a:rPr lang="cs-CZ" dirty="0"/>
              <a:t> </a:t>
            </a:r>
            <a:r>
              <a:rPr lang="cs-CZ" dirty="0" err="1"/>
              <a:t>small</a:t>
            </a:r>
            <a:r>
              <a:rPr lang="cs-CZ" dirty="0"/>
              <a:t> </a:t>
            </a:r>
            <a:r>
              <a:rPr lang="cs-CZ" dirty="0" err="1"/>
              <a:t>countries</a:t>
            </a:r>
            <a:endParaRPr lang="cs-CZ" dirty="0"/>
          </a:p>
          <a:p>
            <a:pPr lvl="2"/>
            <a:r>
              <a:rPr lang="cs-CZ" dirty="0" err="1"/>
              <a:t>This</a:t>
            </a:r>
            <a:r>
              <a:rPr lang="cs-CZ" dirty="0"/>
              <a:t> </a:t>
            </a:r>
            <a:r>
              <a:rPr lang="cs-CZ" dirty="0" err="1"/>
              <a:t>policy</a:t>
            </a:r>
            <a:r>
              <a:rPr lang="cs-CZ" dirty="0"/>
              <a:t> </a:t>
            </a:r>
            <a:r>
              <a:rPr lang="cs-CZ" dirty="0" err="1"/>
              <a:t>would</a:t>
            </a:r>
            <a:r>
              <a:rPr lang="cs-CZ" dirty="0"/>
              <a:t> </a:t>
            </a:r>
            <a:r>
              <a:rPr lang="cs-CZ" dirty="0" err="1"/>
              <a:t>be</a:t>
            </a:r>
            <a:r>
              <a:rPr lang="cs-CZ" dirty="0"/>
              <a:t> </a:t>
            </a:r>
            <a:r>
              <a:rPr lang="cs-CZ" dirty="0" err="1"/>
              <a:t>done</a:t>
            </a:r>
            <a:r>
              <a:rPr lang="cs-CZ" dirty="0"/>
              <a:t> </a:t>
            </a:r>
            <a:r>
              <a:rPr lang="cs-CZ" dirty="0" err="1"/>
              <a:t>at</a:t>
            </a:r>
            <a:r>
              <a:rPr lang="cs-CZ" dirty="0"/>
              <a:t> </a:t>
            </a:r>
            <a:r>
              <a:rPr lang="cs-CZ" dirty="0" err="1"/>
              <a:t>other</a:t>
            </a:r>
            <a:r>
              <a:rPr lang="cs-CZ" dirty="0"/>
              <a:t> </a:t>
            </a:r>
            <a:r>
              <a:rPr lang="cs-CZ" dirty="0" err="1"/>
              <a:t>countries</a:t>
            </a:r>
            <a:r>
              <a:rPr lang="cs-CZ" dirty="0"/>
              <a:t> expense</a:t>
            </a:r>
          </a:p>
          <a:p>
            <a:r>
              <a:rPr lang="cs-CZ" dirty="0" err="1"/>
              <a:t>Domestic</a:t>
            </a:r>
            <a:r>
              <a:rPr lang="cs-CZ" dirty="0"/>
              <a:t> market </a:t>
            </a:r>
            <a:r>
              <a:rPr lang="cs-CZ" dirty="0" err="1"/>
              <a:t>failure</a:t>
            </a:r>
            <a:r>
              <a:rPr lang="cs-CZ" dirty="0"/>
              <a:t> argument</a:t>
            </a:r>
          </a:p>
          <a:p>
            <a:pPr lvl="2"/>
            <a:endParaRPr lang="cs-CZ" dirty="0"/>
          </a:p>
        </p:txBody>
      </p:sp>
      <p:pic>
        <p:nvPicPr>
          <p:cNvPr id="1026" name="Picture 2"/>
          <p:cNvPicPr>
            <a:picLocks noGrp="1" noChangeAspect="1" noChangeArrowheads="1"/>
          </p:cNvPicPr>
          <p:nvPr>
            <p:ph sz="half" idx="2"/>
          </p:nvPr>
        </p:nvPicPr>
        <p:blipFill>
          <a:blip r:embed="rId2" cstate="print"/>
          <a:srcRect/>
          <a:stretch>
            <a:fillRect/>
          </a:stretch>
        </p:blipFill>
        <p:spPr bwMode="auto">
          <a:xfrm>
            <a:off x="6012160" y="1358900"/>
            <a:ext cx="3798591" cy="5308599"/>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a:xfrm>
            <a:off x="0" y="1"/>
            <a:ext cx="9144000" cy="965199"/>
          </a:xfrm>
        </p:spPr>
        <p:txBody>
          <a:bodyPr/>
          <a:lstStyle/>
          <a:p>
            <a:pPr algn="ctr"/>
            <a:r>
              <a:rPr lang="cs-CZ" dirty="0" err="1"/>
              <a:t>Arguments</a:t>
            </a:r>
            <a:r>
              <a:rPr lang="cs-CZ" dirty="0"/>
              <a:t> </a:t>
            </a:r>
            <a:r>
              <a:rPr lang="cs-CZ" dirty="0" err="1"/>
              <a:t>against</a:t>
            </a:r>
            <a:r>
              <a:rPr lang="cs-CZ" dirty="0"/>
              <a:t> free </a:t>
            </a:r>
            <a:r>
              <a:rPr lang="cs-CZ" dirty="0" err="1"/>
              <a:t>trade</a:t>
            </a:r>
            <a:r>
              <a:rPr lang="cs-CZ" dirty="0"/>
              <a:t>, </a:t>
            </a:r>
            <a:r>
              <a:rPr lang="cs-CZ" dirty="0" err="1"/>
              <a:t>cont</a:t>
            </a:r>
            <a:r>
              <a:rPr lang="cs-CZ" dirty="0"/>
              <a:t>.</a:t>
            </a:r>
          </a:p>
        </p:txBody>
      </p:sp>
      <p:sp>
        <p:nvSpPr>
          <p:cNvPr id="6" name="Zástupný symbol pro obsah 5"/>
          <p:cNvSpPr>
            <a:spLocks noGrp="1"/>
          </p:cNvSpPr>
          <p:nvPr>
            <p:ph idx="1"/>
          </p:nvPr>
        </p:nvSpPr>
        <p:spPr>
          <a:xfrm>
            <a:off x="0" y="908720"/>
            <a:ext cx="9144000" cy="5949280"/>
          </a:xfrm>
        </p:spPr>
        <p:txBody>
          <a:bodyPr/>
          <a:lstStyle/>
          <a:p>
            <a:r>
              <a:rPr lang="cs-CZ" b="1" dirty="0" err="1"/>
              <a:t>Domestic</a:t>
            </a:r>
            <a:r>
              <a:rPr lang="cs-CZ" b="1" dirty="0"/>
              <a:t> market </a:t>
            </a:r>
            <a:r>
              <a:rPr lang="cs-CZ" b="1" dirty="0" err="1"/>
              <a:t>failure</a:t>
            </a:r>
            <a:r>
              <a:rPr lang="cs-CZ" b="1" dirty="0"/>
              <a:t> argument</a:t>
            </a:r>
            <a:r>
              <a:rPr lang="cs-CZ" dirty="0"/>
              <a:t>–PS not </a:t>
            </a:r>
            <a:r>
              <a:rPr lang="cs-CZ" dirty="0" err="1"/>
              <a:t>properly</a:t>
            </a:r>
            <a:r>
              <a:rPr lang="cs-CZ" dirty="0"/>
              <a:t> </a:t>
            </a:r>
            <a:r>
              <a:rPr lang="cs-CZ" dirty="0" err="1"/>
              <a:t>measures</a:t>
            </a:r>
            <a:r>
              <a:rPr lang="cs-CZ" dirty="0"/>
              <a:t> </a:t>
            </a:r>
            <a:r>
              <a:rPr lang="cs-CZ" dirty="0" err="1"/>
              <a:t>benefits</a:t>
            </a:r>
            <a:r>
              <a:rPr lang="cs-CZ" dirty="0"/>
              <a:t> </a:t>
            </a:r>
            <a:r>
              <a:rPr lang="cs-CZ" dirty="0" err="1"/>
              <a:t>of</a:t>
            </a:r>
            <a:r>
              <a:rPr lang="cs-CZ" dirty="0"/>
              <a:t> </a:t>
            </a:r>
            <a:r>
              <a:rPr lang="cs-CZ" dirty="0" err="1"/>
              <a:t>product</a:t>
            </a:r>
            <a:r>
              <a:rPr lang="cs-CZ" dirty="0"/>
              <a:t>.</a:t>
            </a:r>
          </a:p>
          <a:p>
            <a:pPr lvl="2"/>
            <a:r>
              <a:rPr lang="cs-CZ" dirty="0"/>
              <a:t>L </a:t>
            </a:r>
            <a:r>
              <a:rPr lang="en-US" dirty="0"/>
              <a:t>used in a sector would otherwise be unemployed</a:t>
            </a:r>
            <a:endParaRPr lang="cs-CZ" dirty="0"/>
          </a:p>
          <a:p>
            <a:pPr lvl="2"/>
            <a:r>
              <a:rPr lang="en-US" dirty="0"/>
              <a:t>defects in the </a:t>
            </a:r>
            <a:r>
              <a:rPr lang="cs-CZ" dirty="0"/>
              <a:t>K</a:t>
            </a:r>
            <a:r>
              <a:rPr lang="en-US" dirty="0"/>
              <a:t> or </a:t>
            </a:r>
            <a:r>
              <a:rPr lang="cs-CZ" dirty="0"/>
              <a:t>L</a:t>
            </a:r>
            <a:r>
              <a:rPr lang="en-US" dirty="0"/>
              <a:t> markets that prevent resources from being transferred</a:t>
            </a:r>
            <a:endParaRPr lang="cs-CZ" dirty="0"/>
          </a:p>
          <a:p>
            <a:pPr lvl="2"/>
            <a:r>
              <a:rPr lang="cs-CZ" dirty="0" err="1"/>
              <a:t>technological</a:t>
            </a:r>
            <a:r>
              <a:rPr lang="cs-CZ" dirty="0"/>
              <a:t> </a:t>
            </a:r>
            <a:r>
              <a:rPr lang="cs-CZ" dirty="0" err="1"/>
              <a:t>spillovers</a:t>
            </a:r>
            <a:r>
              <a:rPr lang="cs-CZ" dirty="0"/>
              <a:t> (</a:t>
            </a:r>
            <a:r>
              <a:rPr lang="en-US" b="1" dirty="0"/>
              <a:t>social benefit</a:t>
            </a:r>
            <a:r>
              <a:rPr lang="cs-CZ" dirty="0"/>
              <a:t>)</a:t>
            </a:r>
          </a:p>
          <a:p>
            <a:r>
              <a:rPr lang="cs-CZ" sz="2500" dirty="0"/>
              <a:t>DMF argument </a:t>
            </a:r>
            <a:r>
              <a:rPr lang="cs-CZ" sz="2500" dirty="0" err="1"/>
              <a:t>is</a:t>
            </a:r>
            <a:r>
              <a:rPr lang="cs-CZ" sz="2500" dirty="0"/>
              <a:t> a </a:t>
            </a:r>
            <a:r>
              <a:rPr lang="cs-CZ" sz="2500" dirty="0" err="1"/>
              <a:t>particular</a:t>
            </a:r>
            <a:r>
              <a:rPr lang="cs-CZ" sz="2500" dirty="0"/>
              <a:t> case </a:t>
            </a:r>
            <a:r>
              <a:rPr lang="cs-CZ" sz="2500" dirty="0" err="1"/>
              <a:t>of</a:t>
            </a:r>
            <a:r>
              <a:rPr lang="cs-CZ" sz="2500" dirty="0"/>
              <a:t> </a:t>
            </a:r>
            <a:r>
              <a:rPr lang="en-US" sz="2500" b="1" dirty="0"/>
              <a:t>theory of the second best</a:t>
            </a:r>
            <a:r>
              <a:rPr lang="cs-CZ" sz="2500" dirty="0"/>
              <a:t> </a:t>
            </a:r>
          </a:p>
          <a:p>
            <a:pPr lvl="2"/>
            <a:r>
              <a:rPr lang="cs-CZ" sz="1700" dirty="0" err="1"/>
              <a:t>E.g</a:t>
            </a:r>
            <a:r>
              <a:rPr lang="cs-CZ" sz="1700" dirty="0"/>
              <a:t>. </a:t>
            </a:r>
            <a:r>
              <a:rPr lang="cs-CZ" sz="1700" dirty="0" err="1"/>
              <a:t>subsidizing</a:t>
            </a:r>
            <a:r>
              <a:rPr lang="cs-CZ" sz="1700" dirty="0"/>
              <a:t> </a:t>
            </a:r>
            <a:r>
              <a:rPr lang="cs-CZ" sz="1700" dirty="0" err="1"/>
              <a:t>labor</a:t>
            </a:r>
            <a:r>
              <a:rPr lang="cs-CZ" sz="1700" dirty="0"/>
              <a:t>-</a:t>
            </a:r>
            <a:r>
              <a:rPr lang="cs-CZ" sz="1700" dirty="0" err="1"/>
              <a:t>intensive</a:t>
            </a:r>
            <a:r>
              <a:rPr lang="cs-CZ" sz="1700" dirty="0"/>
              <a:t> </a:t>
            </a:r>
            <a:r>
              <a:rPr lang="cs-CZ" sz="1700" dirty="0" err="1"/>
              <a:t>industries</a:t>
            </a:r>
            <a:r>
              <a:rPr lang="cs-CZ" sz="1700" dirty="0"/>
              <a:t> </a:t>
            </a:r>
            <a:r>
              <a:rPr lang="cs-CZ" sz="1700" dirty="0" err="1"/>
              <a:t>is</a:t>
            </a:r>
            <a:r>
              <a:rPr lang="cs-CZ" sz="1700" dirty="0"/>
              <a:t> </a:t>
            </a:r>
            <a:r>
              <a:rPr lang="cs-CZ" sz="1700" dirty="0" err="1"/>
              <a:t>the</a:t>
            </a:r>
            <a:r>
              <a:rPr lang="cs-CZ" sz="1700" dirty="0"/>
              <a:t> </a:t>
            </a:r>
            <a:r>
              <a:rPr lang="cs-CZ" sz="1700" dirty="0" err="1"/>
              <a:t>second</a:t>
            </a:r>
            <a:r>
              <a:rPr lang="cs-CZ" sz="1700" dirty="0"/>
              <a:t> </a:t>
            </a:r>
            <a:r>
              <a:rPr lang="cs-CZ" sz="1700" dirty="0" err="1"/>
              <a:t>best</a:t>
            </a:r>
            <a:r>
              <a:rPr lang="cs-CZ" sz="1700" dirty="0"/>
              <a:t> </a:t>
            </a:r>
            <a:r>
              <a:rPr lang="cs-CZ" sz="1700" dirty="0" err="1"/>
              <a:t>solution</a:t>
            </a:r>
            <a:r>
              <a:rPr lang="cs-CZ" sz="1700" dirty="0"/>
              <a:t> </a:t>
            </a:r>
            <a:r>
              <a:rPr lang="cs-CZ" sz="1700" dirty="0" err="1"/>
              <a:t>if</a:t>
            </a:r>
            <a:r>
              <a:rPr lang="cs-CZ" sz="1700" dirty="0"/>
              <a:t> L market </a:t>
            </a:r>
            <a:r>
              <a:rPr lang="cs-CZ" sz="1700" dirty="0" err="1"/>
              <a:t>can</a:t>
            </a:r>
            <a:r>
              <a:rPr lang="cs-CZ" sz="1700" dirty="0"/>
              <a:t> not </a:t>
            </a:r>
            <a:r>
              <a:rPr lang="cs-CZ" sz="1700" dirty="0" err="1"/>
              <a:t>be</a:t>
            </a:r>
            <a:r>
              <a:rPr lang="cs-CZ" sz="1700" dirty="0"/>
              <a:t> </a:t>
            </a:r>
            <a:r>
              <a:rPr lang="cs-CZ" sz="1700" dirty="0" err="1"/>
              <a:t>fixed</a:t>
            </a:r>
            <a:r>
              <a:rPr lang="cs-CZ" sz="1700" dirty="0"/>
              <a:t>, </a:t>
            </a:r>
            <a:r>
              <a:rPr lang="cs-CZ" sz="1700" dirty="0" err="1"/>
              <a:t>for</a:t>
            </a:r>
            <a:r>
              <a:rPr lang="cs-CZ" sz="1700" dirty="0"/>
              <a:t> </a:t>
            </a:r>
            <a:r>
              <a:rPr lang="cs-CZ" sz="1700" dirty="0" err="1"/>
              <a:t>some</a:t>
            </a:r>
            <a:r>
              <a:rPr lang="cs-CZ" sz="1700" dirty="0"/>
              <a:t> </a:t>
            </a:r>
            <a:r>
              <a:rPr lang="cs-CZ" sz="1700" dirty="0" err="1"/>
              <a:t>reason</a:t>
            </a:r>
            <a:r>
              <a:rPr lang="cs-CZ" sz="1700" dirty="0"/>
              <a:t>, by</a:t>
            </a:r>
            <a:r>
              <a:rPr lang="en-US" sz="1700" dirty="0"/>
              <a:t> making wages more flexible</a:t>
            </a:r>
            <a:r>
              <a:rPr lang="cs-CZ" sz="1700" dirty="0"/>
              <a:t>.</a:t>
            </a:r>
          </a:p>
          <a:p>
            <a:r>
              <a:rPr lang="en-US" sz="2500" dirty="0"/>
              <a:t>Any proposed trade policy should always be compared with a purely domestic policy aimed at correcting the same problem</a:t>
            </a:r>
            <a:r>
              <a:rPr lang="cs-CZ" sz="2500" dirty="0"/>
              <a:t>, </a:t>
            </a:r>
          </a:p>
          <a:p>
            <a:pPr lvl="2"/>
            <a:r>
              <a:rPr lang="cs-CZ" sz="1700" dirty="0"/>
              <a:t>A </a:t>
            </a:r>
            <a:r>
              <a:rPr lang="cs-CZ" sz="1700" dirty="0" err="1"/>
              <a:t>political</a:t>
            </a:r>
            <a:r>
              <a:rPr lang="cs-CZ" sz="1700" dirty="0"/>
              <a:t> </a:t>
            </a:r>
            <a:r>
              <a:rPr lang="cs-CZ" sz="1700" dirty="0" err="1"/>
              <a:t>problem</a:t>
            </a:r>
            <a:r>
              <a:rPr lang="cs-CZ" sz="1700" dirty="0"/>
              <a:t> </a:t>
            </a:r>
            <a:r>
              <a:rPr lang="cs-CZ" sz="1700" dirty="0" err="1"/>
              <a:t>arises</a:t>
            </a:r>
            <a:r>
              <a:rPr lang="cs-CZ" sz="1700" dirty="0"/>
              <a:t> </a:t>
            </a:r>
            <a:r>
              <a:rPr lang="cs-CZ" sz="1700" dirty="0" err="1"/>
              <a:t>with</a:t>
            </a:r>
            <a:r>
              <a:rPr lang="cs-CZ" sz="1700" dirty="0"/>
              <a:t> </a:t>
            </a:r>
            <a:r>
              <a:rPr lang="cs-CZ" sz="1700" dirty="0" err="1"/>
              <a:t>domestic</a:t>
            </a:r>
            <a:r>
              <a:rPr lang="cs-CZ" sz="1700" dirty="0"/>
              <a:t> </a:t>
            </a:r>
            <a:r>
              <a:rPr lang="cs-CZ" sz="1700" dirty="0" err="1"/>
              <a:t>direct</a:t>
            </a:r>
            <a:r>
              <a:rPr lang="cs-CZ" sz="1700" dirty="0"/>
              <a:t> </a:t>
            </a:r>
            <a:r>
              <a:rPr lang="cs-CZ" sz="1700" dirty="0" err="1"/>
              <a:t>policies</a:t>
            </a:r>
            <a:r>
              <a:rPr lang="cs-CZ" sz="1700" dirty="0"/>
              <a:t>, as </a:t>
            </a:r>
            <a:r>
              <a:rPr lang="cs-CZ" sz="1700" dirty="0" err="1"/>
              <a:t>their</a:t>
            </a:r>
            <a:r>
              <a:rPr lang="cs-CZ" sz="1700" dirty="0"/>
              <a:t> </a:t>
            </a:r>
            <a:r>
              <a:rPr lang="cs-CZ" sz="1700" dirty="0" err="1"/>
              <a:t>costs</a:t>
            </a:r>
            <a:r>
              <a:rPr lang="cs-CZ" sz="1700" dirty="0"/>
              <a:t> are more </a:t>
            </a:r>
            <a:r>
              <a:rPr lang="cs-CZ" sz="1700" dirty="0" err="1"/>
              <a:t>visible</a:t>
            </a:r>
            <a:r>
              <a:rPr lang="cs-CZ" sz="1700" dirty="0"/>
              <a:t> (</a:t>
            </a:r>
            <a:r>
              <a:rPr lang="cs-CZ" sz="1700" dirty="0" err="1"/>
              <a:t>even</a:t>
            </a:r>
            <a:r>
              <a:rPr lang="cs-CZ" sz="1700" dirty="0"/>
              <a:t> </a:t>
            </a:r>
            <a:r>
              <a:rPr lang="cs-CZ" sz="1700" dirty="0" err="1"/>
              <a:t>if</a:t>
            </a:r>
            <a:r>
              <a:rPr lang="cs-CZ" sz="1700" dirty="0"/>
              <a:t> </a:t>
            </a:r>
            <a:r>
              <a:rPr lang="cs-CZ" sz="1700" dirty="0" err="1"/>
              <a:t>lower</a:t>
            </a:r>
            <a:r>
              <a:rPr lang="cs-CZ" sz="1700" dirty="0"/>
              <a:t>) </a:t>
            </a:r>
            <a:r>
              <a:rPr lang="cs-CZ" sz="1700" dirty="0" err="1"/>
              <a:t>than</a:t>
            </a:r>
            <a:r>
              <a:rPr lang="cs-CZ" sz="1700" dirty="0"/>
              <a:t> T </a:t>
            </a:r>
            <a:r>
              <a:rPr lang="cs-CZ" sz="1700" dirty="0" err="1"/>
              <a:t>or</a:t>
            </a:r>
            <a:r>
              <a:rPr lang="cs-CZ" sz="1700" dirty="0"/>
              <a:t> IQ </a:t>
            </a:r>
            <a:r>
              <a:rPr lang="cs-CZ" sz="1700" dirty="0" err="1"/>
              <a:t>costs</a:t>
            </a:r>
            <a:r>
              <a:rPr lang="cs-CZ" sz="1700" dirty="0"/>
              <a:t>.</a:t>
            </a:r>
          </a:p>
          <a:p>
            <a:endParaRPr lang="cs-CZ"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a:xfrm>
            <a:off x="0" y="4"/>
            <a:ext cx="9144000" cy="825499"/>
          </a:xfrm>
        </p:spPr>
        <p:txBody>
          <a:bodyPr/>
          <a:lstStyle/>
          <a:p>
            <a:pPr algn="ctr"/>
            <a:r>
              <a:rPr lang="cs-CZ" dirty="0" err="1"/>
              <a:t>Political</a:t>
            </a:r>
            <a:r>
              <a:rPr lang="cs-CZ" dirty="0"/>
              <a:t> </a:t>
            </a:r>
            <a:r>
              <a:rPr lang="cs-CZ" dirty="0" err="1"/>
              <a:t>competition</a:t>
            </a:r>
            <a:r>
              <a:rPr lang="cs-CZ" dirty="0"/>
              <a:t> </a:t>
            </a:r>
            <a:r>
              <a:rPr lang="cs-CZ" dirty="0" err="1"/>
              <a:t>and</a:t>
            </a:r>
            <a:r>
              <a:rPr lang="cs-CZ" dirty="0"/>
              <a:t> </a:t>
            </a:r>
            <a:r>
              <a:rPr lang="cs-CZ" dirty="0" err="1"/>
              <a:t>trade</a:t>
            </a:r>
            <a:r>
              <a:rPr lang="cs-CZ" dirty="0"/>
              <a:t> </a:t>
            </a:r>
            <a:r>
              <a:rPr lang="cs-CZ" dirty="0" err="1"/>
              <a:t>policy</a:t>
            </a:r>
            <a:endParaRPr lang="cs-CZ" dirty="0"/>
          </a:p>
        </p:txBody>
      </p:sp>
      <p:sp>
        <p:nvSpPr>
          <p:cNvPr id="5" name="Zástupný symbol pro obsah 4"/>
          <p:cNvSpPr>
            <a:spLocks noGrp="1"/>
          </p:cNvSpPr>
          <p:nvPr>
            <p:ph sz="half" idx="1"/>
          </p:nvPr>
        </p:nvSpPr>
        <p:spPr>
          <a:xfrm>
            <a:off x="179512" y="1052736"/>
            <a:ext cx="5976664" cy="5805267"/>
          </a:xfrm>
        </p:spPr>
        <p:txBody>
          <a:bodyPr>
            <a:noAutofit/>
          </a:bodyPr>
          <a:lstStyle/>
          <a:p>
            <a:r>
              <a:rPr lang="cs-CZ" sz="2300" dirty="0"/>
              <a:t>D</a:t>
            </a:r>
            <a:r>
              <a:rPr lang="en-US" sz="2300" dirty="0" err="1"/>
              <a:t>esires</a:t>
            </a:r>
            <a:r>
              <a:rPr lang="en-US" sz="2300" dirty="0"/>
              <a:t> of individuals get reflected in the objectives of </a:t>
            </a:r>
            <a:r>
              <a:rPr lang="cs-CZ" sz="2300" dirty="0"/>
              <a:t>G</a:t>
            </a:r>
            <a:r>
              <a:rPr lang="en-US" sz="2300" dirty="0"/>
              <a:t>.</a:t>
            </a:r>
            <a:r>
              <a:rPr lang="cs-CZ" sz="2300" dirty="0"/>
              <a:t> </a:t>
            </a:r>
          </a:p>
          <a:p>
            <a:r>
              <a:rPr lang="cs-CZ" sz="2300" dirty="0"/>
              <a:t>M</a:t>
            </a:r>
            <a:r>
              <a:rPr lang="en-US" sz="2300" dirty="0" err="1"/>
              <a:t>aximize</a:t>
            </a:r>
            <a:r>
              <a:rPr lang="en-US" sz="2300" dirty="0"/>
              <a:t> political success </a:t>
            </a:r>
            <a:r>
              <a:rPr lang="cs-CZ" sz="2300" dirty="0"/>
              <a:t>x </a:t>
            </a:r>
            <a:r>
              <a:rPr lang="en-US" sz="2300" dirty="0"/>
              <a:t>national welfare.</a:t>
            </a:r>
            <a:endParaRPr lang="cs-CZ" sz="2300" dirty="0"/>
          </a:p>
          <a:p>
            <a:r>
              <a:rPr lang="cs-CZ" sz="2300" dirty="0"/>
              <a:t>P</a:t>
            </a:r>
            <a:r>
              <a:rPr lang="en-US" sz="2300" dirty="0" err="1"/>
              <a:t>olitical</a:t>
            </a:r>
            <a:r>
              <a:rPr lang="en-US" sz="2300" dirty="0"/>
              <a:t> competition drives both parties to propose </a:t>
            </a:r>
            <a:r>
              <a:rPr lang="cs-CZ" sz="2300" dirty="0"/>
              <a:t>T</a:t>
            </a:r>
            <a:r>
              <a:rPr lang="en-US" sz="2300" dirty="0"/>
              <a:t> close to the </a:t>
            </a:r>
            <a:r>
              <a:rPr lang="cs-CZ" sz="2300" dirty="0"/>
              <a:t>T</a:t>
            </a:r>
            <a:r>
              <a:rPr lang="en-US" sz="2300" dirty="0"/>
              <a:t> preferred by </a:t>
            </a:r>
            <a:r>
              <a:rPr lang="cs-CZ" sz="2300" dirty="0"/>
              <a:t>a</a:t>
            </a:r>
            <a:r>
              <a:rPr lang="en-US" sz="2300" dirty="0"/>
              <a:t> </a:t>
            </a:r>
            <a:r>
              <a:rPr lang="en-US" sz="2300" b="1" dirty="0"/>
              <a:t>median voter</a:t>
            </a:r>
            <a:r>
              <a:rPr lang="en-US" sz="2300" dirty="0"/>
              <a:t>.</a:t>
            </a:r>
            <a:endParaRPr lang="cs-CZ" sz="2300" dirty="0"/>
          </a:p>
          <a:p>
            <a:r>
              <a:rPr lang="cs-CZ" sz="2300" dirty="0"/>
              <a:t>P</a:t>
            </a:r>
            <a:r>
              <a:rPr lang="en-US" sz="2300" dirty="0" err="1"/>
              <a:t>roblem</a:t>
            </a:r>
            <a:r>
              <a:rPr lang="en-US" sz="2300" dirty="0"/>
              <a:t> of </a:t>
            </a:r>
            <a:r>
              <a:rPr lang="en-US" sz="2300" b="1" dirty="0"/>
              <a:t>collective action</a:t>
            </a:r>
            <a:endParaRPr lang="cs-CZ" sz="2300" dirty="0"/>
          </a:p>
          <a:p>
            <a:pPr lvl="1"/>
            <a:r>
              <a:rPr lang="cs-CZ" sz="1900" dirty="0"/>
              <a:t> </a:t>
            </a:r>
            <a:r>
              <a:rPr lang="cs-CZ" sz="1900" dirty="0" err="1"/>
              <a:t>can</a:t>
            </a:r>
            <a:r>
              <a:rPr lang="cs-CZ" sz="1900" dirty="0"/>
              <a:t> </a:t>
            </a:r>
            <a:r>
              <a:rPr lang="cs-CZ" sz="1900" dirty="0" err="1"/>
              <a:t>be</a:t>
            </a:r>
            <a:r>
              <a:rPr lang="cs-CZ" sz="1900" dirty="0"/>
              <a:t> </a:t>
            </a:r>
            <a:r>
              <a:rPr lang="cs-CZ" sz="1900" dirty="0" err="1"/>
              <a:t>overcome</a:t>
            </a:r>
            <a:r>
              <a:rPr lang="cs-CZ" sz="1900" dirty="0"/>
              <a:t> </a:t>
            </a:r>
            <a:r>
              <a:rPr lang="cs-CZ" sz="1900" dirty="0" err="1"/>
              <a:t>when</a:t>
            </a:r>
            <a:r>
              <a:rPr lang="cs-CZ" sz="1900" dirty="0"/>
              <a:t> a </a:t>
            </a:r>
            <a:r>
              <a:rPr lang="cs-CZ" sz="1900" dirty="0" err="1"/>
              <a:t>group</a:t>
            </a:r>
            <a:r>
              <a:rPr lang="cs-CZ" sz="1900" dirty="0"/>
              <a:t> </a:t>
            </a:r>
            <a:r>
              <a:rPr lang="cs-CZ" sz="1900" dirty="0" err="1"/>
              <a:t>is</a:t>
            </a:r>
            <a:r>
              <a:rPr lang="cs-CZ" sz="1900" dirty="0"/>
              <a:t> </a:t>
            </a:r>
            <a:r>
              <a:rPr lang="cs-CZ" sz="1900" dirty="0" err="1"/>
              <a:t>small</a:t>
            </a:r>
            <a:r>
              <a:rPr lang="cs-CZ" sz="1900" dirty="0"/>
              <a:t> </a:t>
            </a:r>
            <a:r>
              <a:rPr lang="cs-CZ" sz="1900" dirty="0" err="1"/>
              <a:t>and</a:t>
            </a:r>
            <a:r>
              <a:rPr lang="cs-CZ" sz="1900" dirty="0"/>
              <a:t>/</a:t>
            </a:r>
            <a:r>
              <a:rPr lang="cs-CZ" sz="1900" dirty="0" err="1"/>
              <a:t>or</a:t>
            </a:r>
            <a:r>
              <a:rPr lang="cs-CZ" sz="1900" dirty="0"/>
              <a:t> </a:t>
            </a:r>
            <a:r>
              <a:rPr lang="cs-CZ" sz="1900" dirty="0" err="1"/>
              <a:t>well</a:t>
            </a:r>
            <a:r>
              <a:rPr lang="cs-CZ" sz="1900" dirty="0"/>
              <a:t> </a:t>
            </a:r>
            <a:r>
              <a:rPr lang="cs-CZ" sz="1900" dirty="0" err="1"/>
              <a:t>organized</a:t>
            </a:r>
            <a:r>
              <a:rPr lang="cs-CZ" sz="1900" dirty="0"/>
              <a:t>. </a:t>
            </a:r>
            <a:r>
              <a:rPr lang="cs-CZ" sz="1900" dirty="0" err="1"/>
              <a:t>Politicians</a:t>
            </a:r>
            <a:r>
              <a:rPr lang="cs-CZ" sz="1900" dirty="0"/>
              <a:t> </a:t>
            </a:r>
            <a:r>
              <a:rPr lang="cs-CZ" sz="1900" dirty="0" err="1"/>
              <a:t>may</a:t>
            </a:r>
            <a:r>
              <a:rPr lang="cs-CZ" sz="1900" dirty="0"/>
              <a:t> </a:t>
            </a:r>
            <a:r>
              <a:rPr lang="cs-CZ" sz="1900" dirty="0" err="1"/>
              <a:t>be</a:t>
            </a:r>
            <a:r>
              <a:rPr lang="cs-CZ" sz="1900" dirty="0"/>
              <a:t> </a:t>
            </a:r>
            <a:r>
              <a:rPr lang="cs-CZ" sz="1900" dirty="0" err="1"/>
              <a:t>willing</a:t>
            </a:r>
            <a:r>
              <a:rPr lang="cs-CZ" sz="1900" dirty="0"/>
              <a:t> to  </a:t>
            </a:r>
            <a:r>
              <a:rPr lang="cs-CZ" sz="1900" b="1" dirty="0" err="1"/>
              <a:t>trade</a:t>
            </a:r>
            <a:r>
              <a:rPr lang="cs-CZ" sz="1900" b="1" dirty="0"/>
              <a:t> </a:t>
            </a:r>
            <a:r>
              <a:rPr lang="cs-CZ" sz="1900" b="1" dirty="0" err="1"/>
              <a:t>off</a:t>
            </a:r>
            <a:r>
              <a:rPr lang="cs-CZ" sz="1900" b="1" dirty="0"/>
              <a:t> </a:t>
            </a:r>
            <a:r>
              <a:rPr lang="cs-CZ" sz="1900" dirty="0" err="1"/>
              <a:t>some</a:t>
            </a:r>
            <a:r>
              <a:rPr lang="cs-CZ" sz="1900" dirty="0"/>
              <a:t> </a:t>
            </a:r>
            <a:r>
              <a:rPr lang="cs-CZ" sz="1900" dirty="0" err="1"/>
              <a:t>reduction</a:t>
            </a:r>
            <a:r>
              <a:rPr lang="cs-CZ" sz="1900" dirty="0"/>
              <a:t> in </a:t>
            </a:r>
            <a:r>
              <a:rPr lang="cs-CZ" sz="1900" dirty="0" err="1"/>
              <a:t>the</a:t>
            </a:r>
            <a:r>
              <a:rPr lang="cs-CZ" sz="1900" dirty="0"/>
              <a:t> </a:t>
            </a:r>
            <a:r>
              <a:rPr lang="cs-CZ" sz="1900" dirty="0" err="1"/>
              <a:t>welfare</a:t>
            </a:r>
            <a:r>
              <a:rPr lang="cs-CZ" sz="1900" dirty="0"/>
              <a:t> </a:t>
            </a:r>
            <a:r>
              <a:rPr lang="cs-CZ" sz="1900" dirty="0" err="1"/>
              <a:t>of</a:t>
            </a:r>
            <a:r>
              <a:rPr lang="cs-CZ" sz="1900" dirty="0"/>
              <a:t> </a:t>
            </a:r>
            <a:r>
              <a:rPr lang="cs-CZ" sz="1900" dirty="0" err="1"/>
              <a:t>voters</a:t>
            </a:r>
            <a:r>
              <a:rPr lang="cs-CZ" sz="1900" dirty="0"/>
              <a:t> in </a:t>
            </a:r>
            <a:r>
              <a:rPr lang="cs-CZ" sz="1900" dirty="0" err="1"/>
              <a:t>return</a:t>
            </a:r>
            <a:r>
              <a:rPr lang="cs-CZ" sz="1900" dirty="0"/>
              <a:t> </a:t>
            </a:r>
            <a:r>
              <a:rPr lang="cs-CZ" sz="1900" dirty="0" err="1"/>
              <a:t>for</a:t>
            </a:r>
            <a:r>
              <a:rPr lang="cs-CZ" sz="1900" dirty="0"/>
              <a:t> a </a:t>
            </a:r>
            <a:r>
              <a:rPr lang="cs-CZ" sz="1900" dirty="0" err="1"/>
              <a:t>larger</a:t>
            </a:r>
            <a:r>
              <a:rPr lang="cs-CZ" sz="1900" dirty="0"/>
              <a:t> </a:t>
            </a:r>
            <a:r>
              <a:rPr lang="cs-CZ" sz="1900" dirty="0" err="1"/>
              <a:t>campaign</a:t>
            </a:r>
            <a:r>
              <a:rPr lang="cs-CZ" sz="1900" dirty="0"/>
              <a:t> </a:t>
            </a:r>
            <a:r>
              <a:rPr lang="cs-CZ" sz="1900" dirty="0" err="1"/>
              <a:t>fund</a:t>
            </a:r>
            <a:r>
              <a:rPr lang="cs-CZ" sz="1900" dirty="0"/>
              <a:t>.</a:t>
            </a:r>
          </a:p>
          <a:p>
            <a:r>
              <a:rPr lang="cs-CZ" sz="2300" dirty="0"/>
              <a:t>Case study: </a:t>
            </a:r>
            <a:r>
              <a:rPr lang="cs-CZ" sz="2300" dirty="0" err="1"/>
              <a:t>Sugar</a:t>
            </a:r>
            <a:r>
              <a:rPr lang="cs-CZ" sz="2300" dirty="0"/>
              <a:t> </a:t>
            </a:r>
            <a:r>
              <a:rPr lang="cs-CZ" sz="2300" dirty="0" err="1"/>
              <a:t>and</a:t>
            </a:r>
            <a:r>
              <a:rPr lang="cs-CZ" sz="2300" dirty="0"/>
              <a:t> </a:t>
            </a:r>
            <a:r>
              <a:rPr lang="cs-CZ" sz="2300" dirty="0" err="1"/>
              <a:t>Diary</a:t>
            </a:r>
            <a:r>
              <a:rPr lang="cs-CZ" sz="2300" dirty="0"/>
              <a:t> </a:t>
            </a:r>
            <a:r>
              <a:rPr lang="cs-CZ" sz="2300" dirty="0" err="1"/>
              <a:t>production</a:t>
            </a:r>
            <a:endParaRPr lang="cs-CZ" sz="2300" dirty="0"/>
          </a:p>
        </p:txBody>
      </p:sp>
      <p:pic>
        <p:nvPicPr>
          <p:cNvPr id="1026" name="Picture 2"/>
          <p:cNvPicPr>
            <a:picLocks noGrp="1" noChangeAspect="1" noChangeArrowheads="1"/>
          </p:cNvPicPr>
          <p:nvPr>
            <p:ph sz="half" idx="2"/>
          </p:nvPr>
        </p:nvPicPr>
        <p:blipFill>
          <a:blip r:embed="rId2" cstate="print"/>
          <a:srcRect/>
          <a:stretch>
            <a:fillRect/>
          </a:stretch>
        </p:blipFill>
        <p:spPr bwMode="auto">
          <a:xfrm>
            <a:off x="6156176" y="1130300"/>
            <a:ext cx="3978425" cy="5137978"/>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a:xfrm>
            <a:off x="209551" y="4"/>
            <a:ext cx="8734425" cy="888999"/>
          </a:xfrm>
        </p:spPr>
        <p:txBody>
          <a:bodyPr/>
          <a:lstStyle/>
          <a:p>
            <a:pPr algn="ctr"/>
            <a:r>
              <a:rPr lang="cs-CZ" dirty="0" err="1"/>
              <a:t>Who</a:t>
            </a:r>
            <a:r>
              <a:rPr lang="cs-CZ" dirty="0"/>
              <a:t> </a:t>
            </a:r>
            <a:r>
              <a:rPr lang="cs-CZ" dirty="0" err="1"/>
              <a:t>gets</a:t>
            </a:r>
            <a:r>
              <a:rPr lang="cs-CZ" dirty="0"/>
              <a:t> </a:t>
            </a:r>
            <a:r>
              <a:rPr lang="cs-CZ" dirty="0" err="1"/>
              <a:t>protected</a:t>
            </a:r>
            <a:r>
              <a:rPr lang="cs-CZ" dirty="0"/>
              <a:t>?</a:t>
            </a:r>
          </a:p>
        </p:txBody>
      </p:sp>
      <p:sp>
        <p:nvSpPr>
          <p:cNvPr id="6" name="Zástupný symbol pro obsah 5"/>
          <p:cNvSpPr>
            <a:spLocks noGrp="1"/>
          </p:cNvSpPr>
          <p:nvPr>
            <p:ph idx="1"/>
          </p:nvPr>
        </p:nvSpPr>
        <p:spPr>
          <a:xfrm>
            <a:off x="647700" y="1765300"/>
            <a:ext cx="7829550" cy="4851400"/>
          </a:xfrm>
        </p:spPr>
        <p:txBody>
          <a:bodyPr/>
          <a:lstStyle/>
          <a:p>
            <a:r>
              <a:rPr lang="cs-CZ" dirty="0" err="1"/>
              <a:t>Developing</a:t>
            </a:r>
            <a:r>
              <a:rPr lang="cs-CZ" dirty="0"/>
              <a:t> </a:t>
            </a:r>
            <a:r>
              <a:rPr lang="cs-CZ" dirty="0" err="1"/>
              <a:t>countries</a:t>
            </a:r>
            <a:r>
              <a:rPr lang="cs-CZ" dirty="0"/>
              <a:t> </a:t>
            </a:r>
            <a:r>
              <a:rPr lang="cs-CZ" dirty="0" err="1"/>
              <a:t>traditionally</a:t>
            </a:r>
            <a:r>
              <a:rPr lang="cs-CZ" dirty="0"/>
              <a:t> </a:t>
            </a:r>
            <a:r>
              <a:rPr lang="cs-CZ" dirty="0" err="1"/>
              <a:t>protect</a:t>
            </a:r>
            <a:r>
              <a:rPr lang="cs-CZ" dirty="0"/>
              <a:t> a </a:t>
            </a:r>
            <a:r>
              <a:rPr lang="cs-CZ" dirty="0" err="1"/>
              <a:t>wide</a:t>
            </a:r>
            <a:r>
              <a:rPr lang="cs-CZ" dirty="0"/>
              <a:t> </a:t>
            </a:r>
            <a:r>
              <a:rPr lang="cs-CZ" dirty="0" err="1"/>
              <a:t>range</a:t>
            </a:r>
            <a:r>
              <a:rPr lang="cs-CZ" dirty="0"/>
              <a:t> </a:t>
            </a:r>
            <a:r>
              <a:rPr lang="cs-CZ" dirty="0" err="1"/>
              <a:t>of</a:t>
            </a:r>
            <a:r>
              <a:rPr lang="cs-CZ" dirty="0"/>
              <a:t> </a:t>
            </a:r>
            <a:r>
              <a:rPr lang="cs-CZ" dirty="0" err="1"/>
              <a:t>manufacturing</a:t>
            </a:r>
            <a:r>
              <a:rPr lang="cs-CZ" dirty="0"/>
              <a:t> (import </a:t>
            </a:r>
            <a:r>
              <a:rPr lang="cs-CZ" dirty="0" err="1"/>
              <a:t>substituting</a:t>
            </a:r>
            <a:r>
              <a:rPr lang="cs-CZ" dirty="0"/>
              <a:t> </a:t>
            </a:r>
            <a:r>
              <a:rPr lang="cs-CZ" dirty="0" err="1"/>
              <a:t>industrialization</a:t>
            </a:r>
            <a:r>
              <a:rPr lang="cs-CZ" dirty="0"/>
              <a:t>).</a:t>
            </a:r>
          </a:p>
          <a:p>
            <a:r>
              <a:rPr lang="cs-CZ" dirty="0"/>
              <a:t>In </a:t>
            </a:r>
            <a:r>
              <a:rPr lang="cs-CZ" dirty="0" err="1"/>
              <a:t>advanced</a:t>
            </a:r>
            <a:r>
              <a:rPr lang="cs-CZ" dirty="0"/>
              <a:t> </a:t>
            </a:r>
            <a:r>
              <a:rPr lang="cs-CZ" dirty="0" err="1"/>
              <a:t>economies</a:t>
            </a:r>
            <a:r>
              <a:rPr lang="cs-CZ" dirty="0"/>
              <a:t> much </a:t>
            </a:r>
            <a:r>
              <a:rPr lang="cs-CZ" dirty="0" err="1"/>
              <a:t>protectionism</a:t>
            </a:r>
            <a:r>
              <a:rPr lang="cs-CZ" dirty="0"/>
              <a:t> </a:t>
            </a:r>
            <a:r>
              <a:rPr lang="cs-CZ" dirty="0" err="1"/>
              <a:t>is</a:t>
            </a:r>
            <a:r>
              <a:rPr lang="cs-CZ" dirty="0"/>
              <a:t> </a:t>
            </a:r>
            <a:r>
              <a:rPr lang="cs-CZ" dirty="0" err="1"/>
              <a:t>concentrated</a:t>
            </a:r>
            <a:r>
              <a:rPr lang="cs-CZ" dirty="0"/>
              <a:t> in:</a:t>
            </a:r>
          </a:p>
          <a:p>
            <a:pPr lvl="2"/>
            <a:r>
              <a:rPr lang="cs-CZ" dirty="0" err="1"/>
              <a:t>Agriculture</a:t>
            </a:r>
            <a:r>
              <a:rPr lang="cs-CZ" dirty="0"/>
              <a:t>: </a:t>
            </a:r>
            <a:r>
              <a:rPr lang="cs-CZ" dirty="0" err="1"/>
              <a:t>farmers</a:t>
            </a:r>
            <a:r>
              <a:rPr lang="cs-CZ" dirty="0"/>
              <a:t> are not many </a:t>
            </a:r>
            <a:r>
              <a:rPr lang="cs-CZ" dirty="0" err="1"/>
              <a:t>but</a:t>
            </a:r>
            <a:r>
              <a:rPr lang="cs-CZ" dirty="0"/>
              <a:t> </a:t>
            </a:r>
            <a:r>
              <a:rPr lang="cs-CZ" dirty="0" err="1"/>
              <a:t>well</a:t>
            </a:r>
            <a:r>
              <a:rPr lang="cs-CZ" dirty="0"/>
              <a:t> </a:t>
            </a:r>
            <a:r>
              <a:rPr lang="cs-CZ" dirty="0" err="1"/>
              <a:t>organized</a:t>
            </a:r>
            <a:r>
              <a:rPr lang="cs-CZ" dirty="0"/>
              <a:t> </a:t>
            </a:r>
            <a:r>
              <a:rPr lang="cs-CZ" dirty="0" err="1"/>
              <a:t>and</a:t>
            </a:r>
            <a:r>
              <a:rPr lang="cs-CZ" dirty="0"/>
              <a:t> </a:t>
            </a:r>
            <a:r>
              <a:rPr lang="cs-CZ" dirty="0" err="1"/>
              <a:t>politically</a:t>
            </a:r>
            <a:r>
              <a:rPr lang="cs-CZ" dirty="0"/>
              <a:t> </a:t>
            </a:r>
            <a:r>
              <a:rPr lang="cs-CZ" dirty="0" err="1"/>
              <a:t>powerful</a:t>
            </a:r>
            <a:r>
              <a:rPr lang="cs-CZ" dirty="0"/>
              <a:t> </a:t>
            </a:r>
          </a:p>
          <a:p>
            <a:pPr lvl="3"/>
            <a:r>
              <a:rPr lang="cs-CZ" dirty="0"/>
              <a:t>Japan - </a:t>
            </a:r>
            <a:r>
              <a:rPr lang="cs-CZ" dirty="0" err="1"/>
              <a:t>rice</a:t>
            </a:r>
            <a:r>
              <a:rPr lang="cs-CZ" dirty="0"/>
              <a:t> </a:t>
            </a:r>
          </a:p>
          <a:p>
            <a:pPr lvl="3"/>
            <a:r>
              <a:rPr lang="cs-CZ" dirty="0"/>
              <a:t>EU, US </a:t>
            </a:r>
            <a:r>
              <a:rPr lang="cs-CZ" dirty="0" err="1"/>
              <a:t>subsidies</a:t>
            </a:r>
            <a:endParaRPr lang="cs-CZ" dirty="0"/>
          </a:p>
          <a:p>
            <a:pPr lvl="2"/>
            <a:r>
              <a:rPr lang="cs-CZ" dirty="0" err="1"/>
              <a:t>Clothing</a:t>
            </a:r>
            <a:r>
              <a:rPr lang="cs-CZ" dirty="0"/>
              <a:t>:  </a:t>
            </a:r>
            <a:r>
              <a:rPr lang="cs-CZ" dirty="0" err="1"/>
              <a:t>low</a:t>
            </a:r>
            <a:r>
              <a:rPr lang="cs-CZ" dirty="0"/>
              <a:t>-</a:t>
            </a:r>
            <a:r>
              <a:rPr lang="cs-CZ" dirty="0" err="1"/>
              <a:t>wage</a:t>
            </a:r>
            <a:r>
              <a:rPr lang="cs-CZ" dirty="0"/>
              <a:t> </a:t>
            </a:r>
            <a:r>
              <a:rPr lang="cs-CZ" dirty="0" err="1"/>
              <a:t>nations</a:t>
            </a:r>
            <a:r>
              <a:rPr lang="cs-CZ" dirty="0"/>
              <a:t> </a:t>
            </a:r>
            <a:r>
              <a:rPr lang="cs-CZ" dirty="0" err="1"/>
              <a:t>have</a:t>
            </a:r>
            <a:r>
              <a:rPr lang="cs-CZ" dirty="0"/>
              <a:t> a </a:t>
            </a:r>
            <a:r>
              <a:rPr lang="cs-CZ" dirty="0" err="1"/>
              <a:t>strong</a:t>
            </a:r>
            <a:r>
              <a:rPr lang="cs-CZ" dirty="0"/>
              <a:t> CA, </a:t>
            </a:r>
            <a:r>
              <a:rPr lang="cs-CZ" dirty="0" err="1"/>
              <a:t>traditionally</a:t>
            </a:r>
            <a:r>
              <a:rPr lang="cs-CZ" dirty="0"/>
              <a:t> a </a:t>
            </a:r>
            <a:r>
              <a:rPr lang="cs-CZ" dirty="0" err="1"/>
              <a:t>well</a:t>
            </a:r>
            <a:r>
              <a:rPr lang="cs-CZ" dirty="0"/>
              <a:t> </a:t>
            </a:r>
            <a:r>
              <a:rPr lang="cs-CZ" dirty="0" err="1"/>
              <a:t>organized</a:t>
            </a:r>
            <a:r>
              <a:rPr lang="cs-CZ" dirty="0"/>
              <a:t> </a:t>
            </a:r>
            <a:r>
              <a:rPr lang="cs-CZ" dirty="0" err="1"/>
              <a:t>sector</a:t>
            </a:r>
            <a:endParaRPr lang="cs-CZ"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61926" y="2"/>
            <a:ext cx="9305926" cy="1142998"/>
          </a:xfrm>
        </p:spPr>
        <p:txBody>
          <a:bodyPr>
            <a:noAutofit/>
          </a:bodyPr>
          <a:lstStyle/>
          <a:p>
            <a:pPr algn="ctr"/>
            <a:r>
              <a:rPr lang="cs-CZ" sz="3600" dirty="0" err="1"/>
              <a:t>Trade</a:t>
            </a:r>
            <a:r>
              <a:rPr lang="cs-CZ" sz="3600" dirty="0"/>
              <a:t> </a:t>
            </a:r>
            <a:r>
              <a:rPr lang="cs-CZ" sz="3600" b="1" dirty="0" err="1"/>
              <a:t>creation</a:t>
            </a:r>
            <a:r>
              <a:rPr lang="cs-CZ" sz="3600" dirty="0"/>
              <a:t> and </a:t>
            </a:r>
            <a:r>
              <a:rPr lang="cs-CZ" sz="3600" dirty="0" err="1"/>
              <a:t>trade</a:t>
            </a:r>
            <a:r>
              <a:rPr lang="cs-CZ" sz="3600" dirty="0"/>
              <a:t> </a:t>
            </a:r>
            <a:r>
              <a:rPr lang="cs-CZ" sz="3600" b="1" dirty="0" err="1"/>
              <a:t>diversion</a:t>
            </a:r>
            <a:r>
              <a:rPr lang="cs-CZ" sz="3600" dirty="0"/>
              <a:t>–</a:t>
            </a:r>
            <a:r>
              <a:rPr lang="cs-CZ" sz="3600" dirty="0" err="1"/>
              <a:t>preferential</a:t>
            </a:r>
            <a:r>
              <a:rPr lang="cs-CZ" sz="3600" dirty="0"/>
              <a:t> </a:t>
            </a:r>
            <a:r>
              <a:rPr lang="cs-CZ" sz="3600" dirty="0" err="1"/>
              <a:t>trading</a:t>
            </a:r>
            <a:r>
              <a:rPr lang="cs-CZ" sz="3600" dirty="0"/>
              <a:t> </a:t>
            </a:r>
            <a:r>
              <a:rPr lang="cs-CZ" sz="3600" dirty="0" err="1"/>
              <a:t>agreements</a:t>
            </a:r>
            <a:endParaRPr lang="cs-CZ" sz="3600" dirty="0"/>
          </a:p>
        </p:txBody>
      </p:sp>
      <p:sp>
        <p:nvSpPr>
          <p:cNvPr id="3" name="Zástupný symbol pro obsah 2"/>
          <p:cNvSpPr>
            <a:spLocks noGrp="1"/>
          </p:cNvSpPr>
          <p:nvPr>
            <p:ph idx="1"/>
          </p:nvPr>
        </p:nvSpPr>
        <p:spPr>
          <a:xfrm>
            <a:off x="152401" y="1236133"/>
            <a:ext cx="8752115" cy="5452534"/>
          </a:xfrm>
        </p:spPr>
        <p:txBody>
          <a:bodyPr/>
          <a:lstStyle/>
          <a:p>
            <a:r>
              <a:rPr lang="cs-CZ" dirty="0" err="1"/>
              <a:t>Preferential</a:t>
            </a:r>
            <a:r>
              <a:rPr lang="cs-CZ" dirty="0"/>
              <a:t> </a:t>
            </a:r>
            <a:r>
              <a:rPr lang="cs-CZ" dirty="0" err="1"/>
              <a:t>trade</a:t>
            </a:r>
            <a:r>
              <a:rPr lang="cs-CZ" dirty="0"/>
              <a:t> </a:t>
            </a:r>
            <a:r>
              <a:rPr lang="cs-CZ" dirty="0" err="1"/>
              <a:t>agreements</a:t>
            </a:r>
            <a:r>
              <a:rPr lang="cs-CZ" dirty="0"/>
              <a:t>: T </a:t>
            </a:r>
            <a:r>
              <a:rPr lang="cs-CZ" dirty="0" err="1"/>
              <a:t>that</a:t>
            </a:r>
            <a:r>
              <a:rPr lang="cs-CZ" dirty="0"/>
              <a:t> </a:t>
            </a:r>
            <a:r>
              <a:rPr lang="cs-CZ" dirty="0" err="1"/>
              <a:t>nationas</a:t>
            </a:r>
            <a:r>
              <a:rPr lang="cs-CZ" dirty="0"/>
              <a:t> </a:t>
            </a:r>
            <a:r>
              <a:rPr lang="cs-CZ" dirty="0" err="1"/>
              <a:t>apply</a:t>
            </a:r>
            <a:r>
              <a:rPr lang="cs-CZ" dirty="0"/>
              <a:t> to </a:t>
            </a:r>
            <a:r>
              <a:rPr lang="cs-CZ" dirty="0" err="1"/>
              <a:t>eachother</a:t>
            </a:r>
            <a:r>
              <a:rPr lang="cs-CZ" dirty="0"/>
              <a:t> are </a:t>
            </a:r>
            <a:r>
              <a:rPr lang="cs-CZ" dirty="0" err="1"/>
              <a:t>lower</a:t>
            </a:r>
            <a:r>
              <a:rPr lang="cs-CZ" dirty="0"/>
              <a:t> </a:t>
            </a:r>
            <a:r>
              <a:rPr lang="cs-CZ" dirty="0" err="1"/>
              <a:t>than</a:t>
            </a:r>
            <a:r>
              <a:rPr lang="cs-CZ" dirty="0"/>
              <a:t> </a:t>
            </a:r>
            <a:r>
              <a:rPr lang="cs-CZ" dirty="0" err="1"/>
              <a:t>the</a:t>
            </a:r>
            <a:r>
              <a:rPr lang="cs-CZ" dirty="0"/>
              <a:t> </a:t>
            </a:r>
            <a:r>
              <a:rPr lang="cs-CZ" dirty="0" err="1"/>
              <a:t>rates</a:t>
            </a:r>
            <a:r>
              <a:rPr lang="cs-CZ" dirty="0"/>
              <a:t> on </a:t>
            </a:r>
            <a:r>
              <a:rPr lang="cs-CZ" dirty="0" err="1"/>
              <a:t>the</a:t>
            </a:r>
            <a:r>
              <a:rPr lang="cs-CZ" dirty="0"/>
              <a:t> </a:t>
            </a:r>
            <a:r>
              <a:rPr lang="cs-CZ" dirty="0" err="1"/>
              <a:t>same</a:t>
            </a:r>
            <a:r>
              <a:rPr lang="cs-CZ" dirty="0"/>
              <a:t> </a:t>
            </a:r>
            <a:r>
              <a:rPr lang="cs-CZ" dirty="0" err="1"/>
              <a:t>goods</a:t>
            </a:r>
            <a:r>
              <a:rPr lang="cs-CZ" dirty="0"/>
              <a:t> </a:t>
            </a:r>
            <a:r>
              <a:rPr lang="cs-CZ" dirty="0" err="1"/>
              <a:t>coming</a:t>
            </a:r>
            <a:r>
              <a:rPr lang="cs-CZ" dirty="0"/>
              <a:t> </a:t>
            </a:r>
            <a:r>
              <a:rPr lang="cs-CZ" dirty="0" err="1"/>
              <a:t>from</a:t>
            </a:r>
            <a:r>
              <a:rPr lang="cs-CZ" dirty="0"/>
              <a:t> </a:t>
            </a:r>
            <a:r>
              <a:rPr lang="cs-CZ" dirty="0" err="1"/>
              <a:t>other</a:t>
            </a:r>
            <a:r>
              <a:rPr lang="cs-CZ" dirty="0"/>
              <a:t> </a:t>
            </a:r>
            <a:r>
              <a:rPr lang="cs-CZ" dirty="0" err="1"/>
              <a:t>countries</a:t>
            </a:r>
            <a:r>
              <a:rPr lang="cs-CZ" dirty="0"/>
              <a:t>. </a:t>
            </a:r>
            <a:r>
              <a:rPr lang="cs-CZ" dirty="0" err="1"/>
              <a:t>Legal</a:t>
            </a:r>
            <a:r>
              <a:rPr lang="cs-CZ" dirty="0"/>
              <a:t> </a:t>
            </a:r>
            <a:r>
              <a:rPr lang="cs-CZ" dirty="0" err="1"/>
              <a:t>only</a:t>
            </a:r>
            <a:r>
              <a:rPr lang="cs-CZ" dirty="0"/>
              <a:t> </a:t>
            </a:r>
            <a:r>
              <a:rPr lang="cs-CZ" dirty="0" err="1"/>
              <a:t>if</a:t>
            </a:r>
            <a:r>
              <a:rPr lang="cs-CZ" dirty="0"/>
              <a:t> </a:t>
            </a:r>
            <a:r>
              <a:rPr lang="cs-CZ" dirty="0" err="1"/>
              <a:t>the</a:t>
            </a:r>
            <a:r>
              <a:rPr lang="cs-CZ" dirty="0"/>
              <a:t> </a:t>
            </a:r>
            <a:r>
              <a:rPr lang="cs-CZ" dirty="0" err="1"/>
              <a:t>outcome</a:t>
            </a:r>
            <a:r>
              <a:rPr lang="cs-CZ" dirty="0"/>
              <a:t> </a:t>
            </a:r>
            <a:r>
              <a:rPr lang="cs-CZ" dirty="0" err="1"/>
              <a:t>is</a:t>
            </a:r>
            <a:r>
              <a:rPr lang="cs-CZ" dirty="0"/>
              <a:t> 0 T (</a:t>
            </a:r>
            <a:r>
              <a:rPr lang="cs-CZ" b="1" dirty="0"/>
              <a:t>free </a:t>
            </a:r>
            <a:r>
              <a:rPr lang="cs-CZ" b="1" dirty="0" err="1"/>
              <a:t>trade</a:t>
            </a:r>
            <a:r>
              <a:rPr lang="cs-CZ" b="1" dirty="0"/>
              <a:t> area </a:t>
            </a:r>
            <a:r>
              <a:rPr lang="cs-CZ" dirty="0" err="1"/>
              <a:t>or</a:t>
            </a:r>
            <a:r>
              <a:rPr lang="cs-CZ" dirty="0"/>
              <a:t> </a:t>
            </a:r>
            <a:r>
              <a:rPr lang="cs-CZ" b="1" dirty="0" err="1"/>
              <a:t>customs</a:t>
            </a:r>
            <a:r>
              <a:rPr lang="cs-CZ" b="1" dirty="0"/>
              <a:t> union)</a:t>
            </a:r>
          </a:p>
          <a:p>
            <a:r>
              <a:rPr lang="cs-CZ" dirty="0"/>
              <a:t>FTA (NAFTA) – </a:t>
            </a:r>
            <a:r>
              <a:rPr lang="cs-CZ" dirty="0" err="1"/>
              <a:t>countries</a:t>
            </a:r>
            <a:r>
              <a:rPr lang="cs-CZ" dirty="0"/>
              <a:t> </a:t>
            </a:r>
            <a:r>
              <a:rPr lang="cs-CZ" dirty="0" err="1"/>
              <a:t>implement</a:t>
            </a:r>
            <a:r>
              <a:rPr lang="cs-CZ" dirty="0"/>
              <a:t> </a:t>
            </a:r>
            <a:r>
              <a:rPr lang="cs-CZ" dirty="0" err="1"/>
              <a:t>their</a:t>
            </a:r>
            <a:r>
              <a:rPr lang="cs-CZ" dirty="0"/>
              <a:t> </a:t>
            </a:r>
            <a:r>
              <a:rPr lang="cs-CZ" dirty="0" err="1"/>
              <a:t>own</a:t>
            </a:r>
            <a:r>
              <a:rPr lang="cs-CZ" dirty="0"/>
              <a:t> </a:t>
            </a:r>
            <a:r>
              <a:rPr lang="cs-CZ" dirty="0" err="1"/>
              <a:t>barriers</a:t>
            </a:r>
            <a:r>
              <a:rPr lang="cs-CZ" dirty="0"/>
              <a:t> </a:t>
            </a:r>
            <a:r>
              <a:rPr lang="cs-CZ" dirty="0" err="1"/>
              <a:t>against</a:t>
            </a:r>
            <a:r>
              <a:rPr lang="cs-CZ" dirty="0"/>
              <a:t> non </a:t>
            </a:r>
            <a:r>
              <a:rPr lang="cs-CZ" dirty="0" err="1"/>
              <a:t>members</a:t>
            </a:r>
            <a:endParaRPr lang="cs-CZ" dirty="0"/>
          </a:p>
          <a:p>
            <a:pPr lvl="2"/>
            <a:r>
              <a:rPr lang="cs-CZ" dirty="0" err="1"/>
              <a:t>Trade</a:t>
            </a:r>
            <a:r>
              <a:rPr lang="cs-CZ" dirty="0"/>
              <a:t> </a:t>
            </a:r>
            <a:r>
              <a:rPr lang="cs-CZ" dirty="0" err="1"/>
              <a:t>distortion</a:t>
            </a:r>
            <a:r>
              <a:rPr lang="cs-CZ" dirty="0"/>
              <a:t> – </a:t>
            </a:r>
            <a:r>
              <a:rPr lang="cs-CZ" dirty="0" err="1"/>
              <a:t>goods</a:t>
            </a:r>
            <a:r>
              <a:rPr lang="cs-CZ" dirty="0"/>
              <a:t> are </a:t>
            </a:r>
            <a:r>
              <a:rPr lang="cs-CZ" dirty="0" err="1"/>
              <a:t>channeled</a:t>
            </a:r>
            <a:r>
              <a:rPr lang="cs-CZ" dirty="0"/>
              <a:t> in via </a:t>
            </a:r>
            <a:r>
              <a:rPr lang="cs-CZ" dirty="0" err="1"/>
              <a:t>the</a:t>
            </a:r>
            <a:r>
              <a:rPr lang="cs-CZ" dirty="0"/>
              <a:t> </a:t>
            </a:r>
            <a:r>
              <a:rPr lang="cs-CZ" dirty="0" err="1"/>
              <a:t>lowest</a:t>
            </a:r>
            <a:r>
              <a:rPr lang="cs-CZ" dirty="0"/>
              <a:t> T country </a:t>
            </a:r>
            <a:r>
              <a:rPr lang="cs-CZ" dirty="0" err="1"/>
              <a:t>and</a:t>
            </a:r>
            <a:r>
              <a:rPr lang="cs-CZ" dirty="0"/>
              <a:t> </a:t>
            </a:r>
            <a:r>
              <a:rPr lang="cs-CZ" dirty="0" err="1"/>
              <a:t>distributed</a:t>
            </a:r>
            <a:r>
              <a:rPr lang="cs-CZ" dirty="0"/>
              <a:t> </a:t>
            </a:r>
            <a:r>
              <a:rPr lang="cs-CZ" dirty="0" err="1"/>
              <a:t>from</a:t>
            </a:r>
            <a:r>
              <a:rPr lang="cs-CZ" dirty="0"/>
              <a:t> </a:t>
            </a:r>
            <a:r>
              <a:rPr lang="cs-CZ" dirty="0" err="1"/>
              <a:t>there</a:t>
            </a:r>
            <a:r>
              <a:rPr lang="cs-CZ" dirty="0"/>
              <a:t> in FTA</a:t>
            </a:r>
          </a:p>
          <a:p>
            <a:r>
              <a:rPr lang="cs-CZ" dirty="0"/>
              <a:t> </a:t>
            </a:r>
            <a:r>
              <a:rPr lang="cs-CZ" dirty="0" err="1"/>
              <a:t>Customs</a:t>
            </a:r>
            <a:r>
              <a:rPr lang="cs-CZ" dirty="0"/>
              <a:t> Union – </a:t>
            </a:r>
            <a:r>
              <a:rPr lang="cs-CZ" dirty="0" err="1"/>
              <a:t>common</a:t>
            </a:r>
            <a:r>
              <a:rPr lang="cs-CZ" dirty="0"/>
              <a:t> </a:t>
            </a:r>
            <a:r>
              <a:rPr lang="cs-CZ" dirty="0" err="1"/>
              <a:t>external</a:t>
            </a:r>
            <a:r>
              <a:rPr lang="cs-CZ" dirty="0"/>
              <a:t> T</a:t>
            </a:r>
          </a:p>
          <a:p>
            <a:pPr lvl="2"/>
            <a:r>
              <a:rPr lang="cs-CZ" dirty="0" err="1"/>
              <a:t>Trade</a:t>
            </a:r>
            <a:r>
              <a:rPr lang="cs-CZ" dirty="0"/>
              <a:t> </a:t>
            </a:r>
            <a:r>
              <a:rPr lang="cs-CZ" dirty="0" err="1"/>
              <a:t>diversion</a:t>
            </a:r>
            <a:r>
              <a:rPr lang="cs-CZ" dirty="0"/>
              <a:t> – country </a:t>
            </a:r>
            <a:r>
              <a:rPr lang="cs-CZ" dirty="0" err="1"/>
              <a:t>is</a:t>
            </a:r>
            <a:r>
              <a:rPr lang="cs-CZ" dirty="0"/>
              <a:t> </a:t>
            </a:r>
            <a:r>
              <a:rPr lang="cs-CZ" dirty="0" err="1"/>
              <a:t>importing</a:t>
            </a:r>
            <a:r>
              <a:rPr lang="cs-CZ" dirty="0"/>
              <a:t> </a:t>
            </a:r>
            <a:r>
              <a:rPr lang="cs-CZ" dirty="0" err="1"/>
              <a:t>from</a:t>
            </a:r>
            <a:r>
              <a:rPr lang="cs-CZ" dirty="0"/>
              <a:t> </a:t>
            </a:r>
            <a:r>
              <a:rPr lang="cs-CZ" dirty="0" err="1"/>
              <a:t>less</a:t>
            </a:r>
            <a:r>
              <a:rPr lang="cs-CZ" dirty="0"/>
              <a:t> </a:t>
            </a:r>
            <a:r>
              <a:rPr lang="cs-CZ" dirty="0" err="1"/>
              <a:t>efficient</a:t>
            </a:r>
            <a:r>
              <a:rPr lang="cs-CZ" dirty="0"/>
              <a:t> </a:t>
            </a:r>
            <a:r>
              <a:rPr lang="cs-CZ" dirty="0" err="1"/>
              <a:t>producer</a:t>
            </a:r>
            <a:endParaRPr lang="cs-CZ" dirty="0"/>
          </a:p>
          <a:p>
            <a:endParaRPr lang="cs-CZ" dirty="0"/>
          </a:p>
        </p:txBody>
      </p:sp>
    </p:spTree>
    <p:extLst>
      <p:ext uri="{BB962C8B-B14F-4D97-AF65-F5344CB8AC3E}">
        <p14:creationId xmlns:p14="http://schemas.microsoft.com/office/powerpoint/2010/main" val="2014431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Nadpis 6"/>
          <p:cNvSpPr>
            <a:spLocks noGrp="1"/>
          </p:cNvSpPr>
          <p:nvPr>
            <p:ph type="title"/>
          </p:nvPr>
        </p:nvSpPr>
        <p:spPr/>
        <p:txBody>
          <a:bodyPr/>
          <a:lstStyle/>
          <a:p>
            <a:pPr algn="ctr"/>
            <a:r>
              <a:rPr lang="cs-CZ" dirty="0" err="1"/>
              <a:t>Trade</a:t>
            </a:r>
            <a:r>
              <a:rPr lang="cs-CZ" dirty="0"/>
              <a:t> </a:t>
            </a:r>
            <a:r>
              <a:rPr lang="cs-CZ" dirty="0" err="1"/>
              <a:t>distortion</a:t>
            </a:r>
            <a:r>
              <a:rPr lang="cs-CZ" dirty="0"/>
              <a:t> – </a:t>
            </a:r>
            <a:r>
              <a:rPr lang="cs-CZ" dirty="0" err="1"/>
              <a:t>welfare</a:t>
            </a:r>
            <a:r>
              <a:rPr lang="cs-CZ" dirty="0"/>
              <a:t> </a:t>
            </a:r>
            <a:r>
              <a:rPr lang="cs-CZ" dirty="0" err="1"/>
              <a:t>analysis</a:t>
            </a:r>
            <a:endParaRPr lang="cs-CZ" dirty="0"/>
          </a:p>
        </p:txBody>
      </p:sp>
      <p:sp>
        <p:nvSpPr>
          <p:cNvPr id="8" name="Zástupný symbol pro obsah 7"/>
          <p:cNvSpPr>
            <a:spLocks noGrp="1"/>
          </p:cNvSpPr>
          <p:nvPr>
            <p:ph idx="1"/>
          </p:nvPr>
        </p:nvSpPr>
        <p:spPr/>
        <p:txBody>
          <a:bodyPr/>
          <a:lstStyle/>
          <a:p>
            <a:r>
              <a:rPr lang="cs-CZ" dirty="0"/>
              <a:t>T </a:t>
            </a:r>
            <a:r>
              <a:rPr lang="cs-CZ" dirty="0" err="1"/>
              <a:t>reduction</a:t>
            </a:r>
            <a:r>
              <a:rPr lang="cs-CZ" dirty="0"/>
              <a:t> </a:t>
            </a:r>
            <a:r>
              <a:rPr lang="cs-CZ" dirty="0" err="1"/>
              <a:t>should</a:t>
            </a:r>
            <a:r>
              <a:rPr lang="cs-CZ" dirty="0"/>
              <a:t> </a:t>
            </a:r>
            <a:r>
              <a:rPr lang="cs-CZ" dirty="0" err="1"/>
              <a:t>raise</a:t>
            </a:r>
            <a:r>
              <a:rPr lang="cs-CZ" dirty="0"/>
              <a:t> </a:t>
            </a:r>
            <a:r>
              <a:rPr lang="cs-CZ" dirty="0" err="1"/>
              <a:t>economic</a:t>
            </a:r>
            <a:r>
              <a:rPr lang="cs-CZ" dirty="0"/>
              <a:t> </a:t>
            </a:r>
            <a:r>
              <a:rPr lang="cs-CZ" dirty="0" err="1"/>
              <a:t>efficiency</a:t>
            </a:r>
            <a:r>
              <a:rPr lang="cs-CZ" dirty="0"/>
              <a:t>. </a:t>
            </a:r>
            <a:r>
              <a:rPr lang="cs-CZ" dirty="0" err="1"/>
              <a:t>Yes</a:t>
            </a:r>
            <a:r>
              <a:rPr lang="cs-CZ" dirty="0"/>
              <a:t>, </a:t>
            </a:r>
            <a:r>
              <a:rPr lang="cs-CZ" dirty="0" err="1"/>
              <a:t>but</a:t>
            </a:r>
            <a:r>
              <a:rPr lang="cs-CZ" dirty="0"/>
              <a:t> </a:t>
            </a:r>
            <a:r>
              <a:rPr lang="cs-CZ" dirty="0" err="1"/>
              <a:t>only</a:t>
            </a:r>
            <a:r>
              <a:rPr lang="cs-CZ" dirty="0"/>
              <a:t> </a:t>
            </a:r>
            <a:r>
              <a:rPr lang="cs-CZ" dirty="0" err="1"/>
              <a:t>if</a:t>
            </a:r>
            <a:r>
              <a:rPr lang="cs-CZ" dirty="0"/>
              <a:t> </a:t>
            </a:r>
            <a:r>
              <a:rPr lang="cs-CZ" dirty="0" err="1"/>
              <a:t>trade</a:t>
            </a:r>
            <a:r>
              <a:rPr lang="cs-CZ" dirty="0"/>
              <a:t> </a:t>
            </a:r>
            <a:r>
              <a:rPr lang="cs-CZ" dirty="0" err="1"/>
              <a:t>is</a:t>
            </a:r>
            <a:r>
              <a:rPr lang="cs-CZ" dirty="0"/>
              <a:t> </a:t>
            </a:r>
            <a:r>
              <a:rPr lang="cs-CZ" b="1" dirty="0" err="1"/>
              <a:t>created</a:t>
            </a:r>
            <a:r>
              <a:rPr lang="cs-CZ" dirty="0"/>
              <a:t>, not </a:t>
            </a:r>
            <a:r>
              <a:rPr lang="cs-CZ" b="1" dirty="0" err="1"/>
              <a:t>diverted</a:t>
            </a:r>
            <a:r>
              <a:rPr lang="cs-CZ" b="1" dirty="0"/>
              <a:t>.</a:t>
            </a:r>
          </a:p>
          <a:p>
            <a:pPr lvl="2"/>
            <a:r>
              <a:rPr lang="cs-CZ" dirty="0" err="1"/>
              <a:t>French</a:t>
            </a:r>
            <a:r>
              <a:rPr lang="cs-CZ" dirty="0"/>
              <a:t> </a:t>
            </a:r>
            <a:r>
              <a:rPr lang="cs-CZ" dirty="0" err="1"/>
              <a:t>wheat</a:t>
            </a:r>
            <a:r>
              <a:rPr lang="cs-CZ" dirty="0"/>
              <a:t> </a:t>
            </a:r>
            <a:r>
              <a:rPr lang="cs-CZ" dirty="0" err="1"/>
              <a:t>imports</a:t>
            </a:r>
            <a:r>
              <a:rPr lang="cs-CZ" dirty="0"/>
              <a:t> to UK </a:t>
            </a:r>
            <a:r>
              <a:rPr lang="cs-CZ" dirty="0" err="1"/>
              <a:t>replaces</a:t>
            </a:r>
            <a:r>
              <a:rPr lang="cs-CZ" dirty="0"/>
              <a:t> </a:t>
            </a:r>
            <a:r>
              <a:rPr lang="cs-CZ" dirty="0" err="1"/>
              <a:t>trade</a:t>
            </a:r>
            <a:r>
              <a:rPr lang="cs-CZ" dirty="0"/>
              <a:t> </a:t>
            </a:r>
            <a:r>
              <a:rPr lang="cs-CZ" dirty="0" err="1"/>
              <a:t>with</a:t>
            </a:r>
            <a:r>
              <a:rPr lang="cs-CZ" dirty="0"/>
              <a:t> </a:t>
            </a:r>
            <a:r>
              <a:rPr lang="cs-CZ" dirty="0" err="1"/>
              <a:t>countries</a:t>
            </a:r>
            <a:r>
              <a:rPr lang="cs-CZ" dirty="0"/>
              <a:t> </a:t>
            </a:r>
            <a:r>
              <a:rPr lang="cs-CZ" dirty="0" err="1"/>
              <a:t>outside</a:t>
            </a:r>
            <a:r>
              <a:rPr lang="cs-CZ" dirty="0"/>
              <a:t> </a:t>
            </a:r>
            <a:r>
              <a:rPr lang="cs-CZ" dirty="0" err="1"/>
              <a:t>custom</a:t>
            </a:r>
            <a:r>
              <a:rPr lang="cs-CZ" dirty="0"/>
              <a:t> union (US) – </a:t>
            </a:r>
            <a:r>
              <a:rPr lang="cs-CZ" dirty="0" err="1"/>
              <a:t>trade</a:t>
            </a:r>
            <a:r>
              <a:rPr lang="cs-CZ" dirty="0"/>
              <a:t> </a:t>
            </a:r>
            <a:r>
              <a:rPr lang="cs-CZ" dirty="0" err="1"/>
              <a:t>diversion</a:t>
            </a:r>
            <a:endParaRPr lang="cs-CZ" dirty="0"/>
          </a:p>
          <a:p>
            <a:r>
              <a:rPr lang="cs-CZ" dirty="0" err="1"/>
              <a:t>Mercosur</a:t>
            </a:r>
            <a:r>
              <a:rPr lang="cs-CZ" dirty="0"/>
              <a:t>-</a:t>
            </a:r>
            <a:r>
              <a:rPr lang="cs-CZ" dirty="0" err="1"/>
              <a:t>new</a:t>
            </a:r>
            <a:r>
              <a:rPr lang="cs-CZ" dirty="0"/>
              <a:t> </a:t>
            </a:r>
            <a:r>
              <a:rPr lang="cs-CZ" dirty="0" err="1"/>
              <a:t>trade</a:t>
            </a:r>
            <a:r>
              <a:rPr lang="cs-CZ" dirty="0"/>
              <a:t> </a:t>
            </a:r>
            <a:r>
              <a:rPr lang="cs-CZ" dirty="0" err="1"/>
              <a:t>among</a:t>
            </a:r>
            <a:r>
              <a:rPr lang="cs-CZ" dirty="0"/>
              <a:t> </a:t>
            </a:r>
            <a:r>
              <a:rPr lang="cs-CZ" dirty="0" err="1"/>
              <a:t>members</a:t>
            </a:r>
            <a:r>
              <a:rPr lang="cs-CZ" dirty="0"/>
              <a:t> </a:t>
            </a:r>
            <a:r>
              <a:rPr lang="cs-CZ" dirty="0" err="1"/>
              <a:t>came</a:t>
            </a:r>
            <a:r>
              <a:rPr lang="cs-CZ" dirty="0"/>
              <a:t> </a:t>
            </a:r>
            <a:r>
              <a:rPr lang="cs-CZ" dirty="0" err="1"/>
              <a:t>at</a:t>
            </a:r>
            <a:r>
              <a:rPr lang="cs-CZ" dirty="0"/>
              <a:t> </a:t>
            </a:r>
            <a:r>
              <a:rPr lang="cs-CZ" dirty="0" err="1"/>
              <a:t>the</a:t>
            </a:r>
            <a:r>
              <a:rPr lang="cs-CZ" dirty="0"/>
              <a:t> expense </a:t>
            </a:r>
            <a:r>
              <a:rPr lang="cs-CZ" dirty="0" err="1"/>
              <a:t>of</a:t>
            </a:r>
            <a:r>
              <a:rPr lang="cs-CZ" dirty="0"/>
              <a:t> </a:t>
            </a:r>
            <a:r>
              <a:rPr lang="cs-CZ" dirty="0" err="1"/>
              <a:t>trade</a:t>
            </a:r>
            <a:r>
              <a:rPr lang="cs-CZ" dirty="0"/>
              <a:t> </a:t>
            </a:r>
            <a:r>
              <a:rPr lang="cs-CZ" dirty="0" err="1"/>
              <a:t>with</a:t>
            </a:r>
            <a:r>
              <a:rPr lang="cs-CZ" dirty="0"/>
              <a:t> </a:t>
            </a:r>
            <a:r>
              <a:rPr lang="cs-CZ" dirty="0" err="1"/>
              <a:t>the</a:t>
            </a:r>
            <a:r>
              <a:rPr lang="cs-CZ" dirty="0"/>
              <a:t> rest </a:t>
            </a:r>
            <a:r>
              <a:rPr lang="cs-CZ" dirty="0" err="1"/>
              <a:t>of</a:t>
            </a:r>
            <a:r>
              <a:rPr lang="cs-CZ" dirty="0"/>
              <a:t> </a:t>
            </a:r>
            <a:r>
              <a:rPr lang="cs-CZ" dirty="0" err="1"/>
              <a:t>the</a:t>
            </a:r>
            <a:r>
              <a:rPr lang="cs-CZ" dirty="0"/>
              <a:t> </a:t>
            </a:r>
            <a:r>
              <a:rPr lang="cs-CZ" dirty="0" err="1"/>
              <a:t>world</a:t>
            </a:r>
            <a:r>
              <a:rPr lang="cs-CZ" dirty="0"/>
              <a:t>.  (</a:t>
            </a:r>
            <a:r>
              <a:rPr lang="cs-CZ" dirty="0" err="1"/>
              <a:t>Brazil</a:t>
            </a:r>
            <a:r>
              <a:rPr lang="cs-CZ" dirty="0"/>
              <a:t> </a:t>
            </a:r>
            <a:r>
              <a:rPr lang="cs-CZ" dirty="0" err="1"/>
              <a:t>inefficient</a:t>
            </a:r>
            <a:r>
              <a:rPr lang="cs-CZ" dirty="0"/>
              <a:t> auto </a:t>
            </a:r>
            <a:r>
              <a:rPr lang="cs-CZ" dirty="0" err="1"/>
              <a:t>industry</a:t>
            </a:r>
            <a:r>
              <a:rPr lang="cs-CZ" dirty="0"/>
              <a:t> </a:t>
            </a:r>
            <a:r>
              <a:rPr lang="cs-CZ" dirty="0" err="1"/>
              <a:t>displaced</a:t>
            </a:r>
            <a:r>
              <a:rPr lang="cs-CZ" dirty="0"/>
              <a:t> auto </a:t>
            </a:r>
            <a:r>
              <a:rPr lang="cs-CZ" dirty="0" err="1"/>
              <a:t>imports</a:t>
            </a:r>
            <a:r>
              <a:rPr lang="cs-CZ" dirty="0"/>
              <a:t> in Argentina)</a:t>
            </a:r>
          </a:p>
          <a:p>
            <a:endParaRPr lang="cs-CZ"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29841" y="1"/>
            <a:ext cx="7886700" cy="764704"/>
          </a:xfrm>
        </p:spPr>
        <p:txBody>
          <a:bodyPr>
            <a:normAutofit/>
          </a:bodyPr>
          <a:lstStyle/>
          <a:p>
            <a:r>
              <a:rPr lang="cs-CZ" sz="3500" dirty="0"/>
              <a:t>T </a:t>
            </a:r>
            <a:r>
              <a:rPr lang="cs-CZ" sz="3500" dirty="0" err="1"/>
              <a:t>and</a:t>
            </a:r>
            <a:r>
              <a:rPr lang="cs-CZ" sz="3500" dirty="0"/>
              <a:t> IQ in </a:t>
            </a:r>
            <a:r>
              <a:rPr lang="cs-CZ" sz="3500" dirty="0" err="1"/>
              <a:t>the</a:t>
            </a:r>
            <a:r>
              <a:rPr lang="cs-CZ" sz="3500" dirty="0"/>
              <a:t> presence </a:t>
            </a:r>
            <a:r>
              <a:rPr lang="cs-CZ" sz="3500" dirty="0" err="1"/>
              <a:t>of</a:t>
            </a:r>
            <a:r>
              <a:rPr lang="cs-CZ" sz="3500" dirty="0"/>
              <a:t> Monopoly</a:t>
            </a:r>
          </a:p>
        </p:txBody>
      </p:sp>
      <p:sp>
        <p:nvSpPr>
          <p:cNvPr id="5" name="Zástupný symbol pro text 4"/>
          <p:cNvSpPr>
            <a:spLocks noGrp="1"/>
          </p:cNvSpPr>
          <p:nvPr>
            <p:ph type="body" idx="1"/>
          </p:nvPr>
        </p:nvSpPr>
        <p:spPr>
          <a:xfrm>
            <a:off x="0" y="980727"/>
            <a:ext cx="4498182" cy="2304257"/>
          </a:xfrm>
        </p:spPr>
        <p:txBody>
          <a:bodyPr/>
          <a:lstStyle/>
          <a:p>
            <a:r>
              <a:rPr lang="cs-CZ" dirty="0"/>
              <a:t>IT </a:t>
            </a:r>
            <a:r>
              <a:rPr lang="cs-CZ" dirty="0" err="1"/>
              <a:t>limits</a:t>
            </a:r>
            <a:r>
              <a:rPr lang="cs-CZ" dirty="0"/>
              <a:t> monopoly </a:t>
            </a:r>
            <a:r>
              <a:rPr lang="cs-CZ" dirty="0" err="1"/>
              <a:t>power</a:t>
            </a:r>
            <a:r>
              <a:rPr lang="cs-CZ" dirty="0"/>
              <a:t>/</a:t>
            </a:r>
            <a:r>
              <a:rPr lang="cs-CZ" dirty="0" err="1"/>
              <a:t>impediments</a:t>
            </a:r>
            <a:r>
              <a:rPr lang="cs-CZ" dirty="0"/>
              <a:t> to </a:t>
            </a:r>
            <a:r>
              <a:rPr lang="cs-CZ" dirty="0" err="1"/>
              <a:t>trade</a:t>
            </a:r>
            <a:r>
              <a:rPr lang="cs-CZ" dirty="0"/>
              <a:t> </a:t>
            </a:r>
            <a:r>
              <a:rPr lang="cs-CZ" dirty="0" err="1"/>
              <a:t>increase</a:t>
            </a:r>
            <a:r>
              <a:rPr lang="cs-CZ" dirty="0"/>
              <a:t> monopoly </a:t>
            </a:r>
            <a:r>
              <a:rPr lang="cs-CZ" dirty="0" err="1"/>
              <a:t>power</a:t>
            </a:r>
            <a:endParaRPr lang="cs-CZ" dirty="0"/>
          </a:p>
          <a:p>
            <a:r>
              <a:rPr lang="cs-CZ" dirty="0" err="1"/>
              <a:t>Under</a:t>
            </a:r>
            <a:r>
              <a:rPr lang="cs-CZ" dirty="0"/>
              <a:t> IM </a:t>
            </a:r>
            <a:r>
              <a:rPr lang="cs-CZ" dirty="0" err="1"/>
              <a:t>competition</a:t>
            </a:r>
            <a:r>
              <a:rPr lang="cs-CZ" dirty="0"/>
              <a:t> </a:t>
            </a:r>
            <a:r>
              <a:rPr lang="cs-CZ" dirty="0" err="1"/>
              <a:t>the</a:t>
            </a:r>
            <a:r>
              <a:rPr lang="cs-CZ" dirty="0"/>
              <a:t> monopoly </a:t>
            </a:r>
            <a:r>
              <a:rPr lang="cs-CZ" dirty="0" err="1"/>
              <a:t>behaves</a:t>
            </a:r>
            <a:r>
              <a:rPr lang="cs-CZ" dirty="0"/>
              <a:t> </a:t>
            </a:r>
            <a:r>
              <a:rPr lang="cs-CZ" dirty="0" err="1"/>
              <a:t>like</a:t>
            </a:r>
            <a:r>
              <a:rPr lang="cs-CZ" dirty="0"/>
              <a:t> a </a:t>
            </a:r>
            <a:r>
              <a:rPr lang="cs-CZ" dirty="0" err="1"/>
              <a:t>perfectly</a:t>
            </a:r>
            <a:r>
              <a:rPr lang="cs-CZ" dirty="0"/>
              <a:t> </a:t>
            </a:r>
            <a:r>
              <a:rPr lang="cs-CZ" dirty="0" err="1"/>
              <a:t>competitive</a:t>
            </a:r>
            <a:r>
              <a:rPr lang="cs-CZ" dirty="0"/>
              <a:t> </a:t>
            </a:r>
            <a:r>
              <a:rPr lang="cs-CZ" dirty="0" err="1"/>
              <a:t>industry</a:t>
            </a:r>
            <a:r>
              <a:rPr lang="cs-CZ" dirty="0"/>
              <a:t>.</a:t>
            </a:r>
          </a:p>
        </p:txBody>
      </p:sp>
      <p:sp>
        <p:nvSpPr>
          <p:cNvPr id="6" name="Zástupný symbol pro text 5"/>
          <p:cNvSpPr>
            <a:spLocks noGrp="1"/>
          </p:cNvSpPr>
          <p:nvPr>
            <p:ph type="body" sz="quarter" idx="3"/>
          </p:nvPr>
        </p:nvSpPr>
        <p:spPr/>
        <p:txBody>
          <a:bodyPr/>
          <a:lstStyle/>
          <a:p>
            <a:r>
              <a:rPr lang="cs-CZ" dirty="0"/>
              <a:t>Monopolist </a:t>
            </a:r>
            <a:r>
              <a:rPr lang="cs-CZ" dirty="0" err="1"/>
              <a:t>protected</a:t>
            </a:r>
            <a:r>
              <a:rPr lang="cs-CZ" dirty="0"/>
              <a:t> by a T </a:t>
            </a:r>
            <a:r>
              <a:rPr lang="cs-CZ" dirty="0" err="1"/>
              <a:t>will</a:t>
            </a:r>
            <a:r>
              <a:rPr lang="cs-CZ" dirty="0"/>
              <a:t> </a:t>
            </a:r>
            <a:r>
              <a:rPr lang="cs-CZ" dirty="0" err="1"/>
              <a:t>charge</a:t>
            </a:r>
            <a:r>
              <a:rPr lang="cs-CZ" dirty="0"/>
              <a:t> </a:t>
            </a:r>
            <a:r>
              <a:rPr lang="cs-CZ" dirty="0" err="1"/>
              <a:t>Pw</a:t>
            </a:r>
            <a:r>
              <a:rPr lang="cs-CZ" dirty="0"/>
              <a:t>+t</a:t>
            </a:r>
          </a:p>
        </p:txBody>
      </p:sp>
      <p:pic>
        <p:nvPicPr>
          <p:cNvPr id="9" name="Picture 3"/>
          <p:cNvPicPr>
            <a:picLocks noGrp="1" noChangeAspect="1" noChangeArrowheads="1"/>
          </p:cNvPicPr>
          <p:nvPr>
            <p:ph sz="half" idx="2"/>
          </p:nvPr>
        </p:nvPicPr>
        <p:blipFill>
          <a:blip r:embed="rId2" cstate="print"/>
          <a:srcRect/>
          <a:stretch>
            <a:fillRect/>
          </a:stretch>
        </p:blipFill>
        <p:spPr bwMode="auto">
          <a:xfrm>
            <a:off x="251520" y="3356768"/>
            <a:ext cx="3672408" cy="3312591"/>
          </a:xfrm>
          <a:prstGeom prst="rect">
            <a:avLst/>
          </a:prstGeom>
          <a:noFill/>
          <a:ln w="9525">
            <a:noFill/>
            <a:miter lim="800000"/>
            <a:headEnd/>
            <a:tailEnd/>
          </a:ln>
        </p:spPr>
      </p:pic>
      <p:pic>
        <p:nvPicPr>
          <p:cNvPr id="1028" name="Picture 4"/>
          <p:cNvPicPr>
            <a:picLocks noGrp="1" noChangeAspect="1" noChangeArrowheads="1"/>
          </p:cNvPicPr>
          <p:nvPr>
            <p:ph sz="quarter" idx="4"/>
          </p:nvPr>
        </p:nvPicPr>
        <p:blipFill>
          <a:blip r:embed="rId3" cstate="print"/>
          <a:srcRect/>
          <a:stretch>
            <a:fillRect/>
          </a:stretch>
        </p:blipFill>
        <p:spPr bwMode="auto">
          <a:xfrm>
            <a:off x="4584858" y="3140968"/>
            <a:ext cx="4163605" cy="3528392"/>
          </a:xfrm>
          <a:prstGeom prst="rect">
            <a:avLst/>
          </a:prstGeom>
          <a:noFill/>
          <a:ln w="9525">
            <a:noFill/>
            <a:miter lim="800000"/>
            <a:headEnd/>
            <a:tailEnd/>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0" y="1"/>
            <a:ext cx="9144000" cy="1124744"/>
          </a:xfrm>
        </p:spPr>
        <p:txBody>
          <a:bodyPr/>
          <a:lstStyle/>
          <a:p>
            <a:r>
              <a:rPr lang="cs-CZ" dirty="0"/>
              <a:t>Monopolist </a:t>
            </a:r>
            <a:r>
              <a:rPr lang="cs-CZ" dirty="0" err="1"/>
              <a:t>protected</a:t>
            </a:r>
            <a:r>
              <a:rPr lang="cs-CZ" dirty="0"/>
              <a:t> by IQ</a:t>
            </a:r>
          </a:p>
        </p:txBody>
      </p:sp>
      <p:sp>
        <p:nvSpPr>
          <p:cNvPr id="3" name="Zástupný symbol pro text 2"/>
          <p:cNvSpPr>
            <a:spLocks noGrp="1"/>
          </p:cNvSpPr>
          <p:nvPr>
            <p:ph type="body" idx="1"/>
          </p:nvPr>
        </p:nvSpPr>
        <p:spPr>
          <a:xfrm>
            <a:off x="0" y="1124744"/>
            <a:ext cx="4498182" cy="2016224"/>
          </a:xfrm>
        </p:spPr>
        <p:txBody>
          <a:bodyPr>
            <a:normAutofit fontScale="62500" lnSpcReduction="20000"/>
          </a:bodyPr>
          <a:lstStyle/>
          <a:p>
            <a:r>
              <a:rPr lang="cs-CZ" dirty="0"/>
              <a:t>Monopolist </a:t>
            </a:r>
            <a:r>
              <a:rPr lang="cs-CZ" dirty="0" err="1"/>
              <a:t>is</a:t>
            </a:r>
            <a:r>
              <a:rPr lang="cs-CZ" dirty="0"/>
              <a:t> free to </a:t>
            </a:r>
            <a:r>
              <a:rPr lang="cs-CZ" dirty="0" err="1"/>
              <a:t>raise</a:t>
            </a:r>
            <a:r>
              <a:rPr lang="cs-CZ" dirty="0"/>
              <a:t> P – </a:t>
            </a:r>
            <a:r>
              <a:rPr lang="cs-CZ" dirty="0" err="1"/>
              <a:t>will</a:t>
            </a:r>
            <a:r>
              <a:rPr lang="cs-CZ" dirty="0"/>
              <a:t> not lose </a:t>
            </a:r>
            <a:r>
              <a:rPr lang="cs-CZ" dirty="0" err="1"/>
              <a:t>all</a:t>
            </a:r>
            <a:r>
              <a:rPr lang="cs-CZ" dirty="0"/>
              <a:t> </a:t>
            </a:r>
            <a:r>
              <a:rPr lang="cs-CZ" dirty="0" err="1"/>
              <a:t>its</a:t>
            </a:r>
            <a:r>
              <a:rPr lang="cs-CZ" dirty="0"/>
              <a:t> </a:t>
            </a:r>
            <a:r>
              <a:rPr lang="cs-CZ" dirty="0" err="1"/>
              <a:t>sales</a:t>
            </a:r>
            <a:endParaRPr lang="cs-CZ" dirty="0"/>
          </a:p>
          <a:p>
            <a:r>
              <a:rPr lang="cs-CZ" dirty="0"/>
              <a:t>Licence </a:t>
            </a:r>
            <a:r>
              <a:rPr lang="cs-CZ" dirty="0" err="1"/>
              <a:t>yeald</a:t>
            </a:r>
            <a:r>
              <a:rPr lang="cs-CZ" dirty="0"/>
              <a:t> = </a:t>
            </a:r>
            <a:r>
              <a:rPr lang="cs-CZ" dirty="0" err="1"/>
              <a:t>Pq</a:t>
            </a:r>
            <a:r>
              <a:rPr lang="cs-CZ" dirty="0"/>
              <a:t>-</a:t>
            </a:r>
            <a:r>
              <a:rPr lang="cs-CZ" dirty="0" err="1"/>
              <a:t>Pw</a:t>
            </a:r>
            <a:endParaRPr lang="cs-CZ" dirty="0"/>
          </a:p>
        </p:txBody>
      </p:sp>
      <p:sp>
        <p:nvSpPr>
          <p:cNvPr id="5" name="Zástupný symbol pro text 4"/>
          <p:cNvSpPr>
            <a:spLocks noGrp="1"/>
          </p:cNvSpPr>
          <p:nvPr>
            <p:ph type="body" sz="quarter" idx="3"/>
          </p:nvPr>
        </p:nvSpPr>
        <p:spPr/>
        <p:txBody>
          <a:bodyPr>
            <a:normAutofit fontScale="62500" lnSpcReduction="20000"/>
          </a:bodyPr>
          <a:lstStyle/>
          <a:p>
            <a:r>
              <a:rPr lang="cs-CZ" dirty="0" err="1"/>
              <a:t>Comparing</a:t>
            </a:r>
            <a:r>
              <a:rPr lang="cs-CZ" dirty="0"/>
              <a:t> T </a:t>
            </a:r>
            <a:r>
              <a:rPr lang="cs-CZ" dirty="0" err="1"/>
              <a:t>and</a:t>
            </a:r>
            <a:r>
              <a:rPr lang="cs-CZ" dirty="0"/>
              <a:t> IQ </a:t>
            </a:r>
            <a:r>
              <a:rPr lang="cs-CZ" dirty="0" err="1"/>
              <a:t>leading</a:t>
            </a:r>
            <a:r>
              <a:rPr lang="cs-CZ" dirty="0"/>
              <a:t> to </a:t>
            </a:r>
            <a:r>
              <a:rPr lang="cs-CZ" dirty="0" err="1"/>
              <a:t>the</a:t>
            </a:r>
            <a:r>
              <a:rPr lang="cs-CZ" dirty="0"/>
              <a:t> </a:t>
            </a:r>
            <a:r>
              <a:rPr lang="cs-CZ" dirty="0" err="1"/>
              <a:t>same</a:t>
            </a:r>
            <a:r>
              <a:rPr lang="cs-CZ" dirty="0"/>
              <a:t> </a:t>
            </a:r>
            <a:r>
              <a:rPr lang="cs-CZ" dirty="0" err="1"/>
              <a:t>level</a:t>
            </a:r>
            <a:r>
              <a:rPr lang="cs-CZ" dirty="0"/>
              <a:t> </a:t>
            </a:r>
            <a:r>
              <a:rPr lang="cs-CZ" dirty="0" err="1"/>
              <a:t>of</a:t>
            </a:r>
            <a:r>
              <a:rPr lang="cs-CZ" dirty="0"/>
              <a:t> IM.</a:t>
            </a:r>
          </a:p>
          <a:p>
            <a:r>
              <a:rPr lang="cs-CZ" dirty="0"/>
              <a:t>IQ </a:t>
            </a:r>
            <a:r>
              <a:rPr lang="cs-CZ" dirty="0" err="1"/>
              <a:t>leads</a:t>
            </a:r>
            <a:r>
              <a:rPr lang="cs-CZ" dirty="0"/>
              <a:t> to </a:t>
            </a:r>
            <a:r>
              <a:rPr lang="cs-CZ" dirty="0" err="1"/>
              <a:t>higher</a:t>
            </a:r>
            <a:r>
              <a:rPr lang="cs-CZ" dirty="0"/>
              <a:t> </a:t>
            </a:r>
            <a:r>
              <a:rPr lang="cs-CZ" dirty="0" err="1"/>
              <a:t>domestic</a:t>
            </a:r>
            <a:r>
              <a:rPr lang="cs-CZ" dirty="0"/>
              <a:t> P </a:t>
            </a:r>
            <a:r>
              <a:rPr lang="cs-CZ" dirty="0" err="1"/>
              <a:t>and</a:t>
            </a:r>
            <a:r>
              <a:rPr lang="cs-CZ" dirty="0"/>
              <a:t> </a:t>
            </a:r>
            <a:r>
              <a:rPr lang="cs-CZ" dirty="0" err="1"/>
              <a:t>lower</a:t>
            </a:r>
            <a:r>
              <a:rPr lang="cs-CZ" dirty="0"/>
              <a:t> Q.</a:t>
            </a:r>
          </a:p>
        </p:txBody>
      </p:sp>
      <p:pic>
        <p:nvPicPr>
          <p:cNvPr id="2050" name="Picture 2"/>
          <p:cNvPicPr>
            <a:picLocks noGrp="1" noChangeAspect="1" noChangeArrowheads="1"/>
          </p:cNvPicPr>
          <p:nvPr>
            <p:ph sz="half" idx="2"/>
          </p:nvPr>
        </p:nvPicPr>
        <p:blipFill>
          <a:blip r:embed="rId2" cstate="print"/>
          <a:srcRect/>
          <a:stretch>
            <a:fillRect/>
          </a:stretch>
        </p:blipFill>
        <p:spPr bwMode="auto">
          <a:xfrm>
            <a:off x="179512" y="3342481"/>
            <a:ext cx="3960439" cy="3326879"/>
          </a:xfrm>
          <a:prstGeom prst="rect">
            <a:avLst/>
          </a:prstGeom>
          <a:noFill/>
          <a:ln w="9525">
            <a:noFill/>
            <a:miter lim="800000"/>
            <a:headEnd/>
            <a:tailEnd/>
          </a:ln>
        </p:spPr>
      </p:pic>
      <p:pic>
        <p:nvPicPr>
          <p:cNvPr id="2051" name="Picture 3"/>
          <p:cNvPicPr>
            <a:picLocks noGrp="1" noChangeAspect="1" noChangeArrowheads="1"/>
          </p:cNvPicPr>
          <p:nvPr>
            <p:ph sz="quarter" idx="4"/>
          </p:nvPr>
        </p:nvPicPr>
        <p:blipFill>
          <a:blip r:embed="rId3" cstate="print"/>
          <a:srcRect/>
          <a:stretch>
            <a:fillRect/>
          </a:stretch>
        </p:blipFill>
        <p:spPr bwMode="auto">
          <a:xfrm>
            <a:off x="4951486" y="3140968"/>
            <a:ext cx="3868985" cy="3384376"/>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Nadpis 6"/>
          <p:cNvSpPr>
            <a:spLocks noGrp="1"/>
          </p:cNvSpPr>
          <p:nvPr>
            <p:ph type="title"/>
          </p:nvPr>
        </p:nvSpPr>
        <p:spPr>
          <a:xfrm>
            <a:off x="161926" y="3"/>
            <a:ext cx="8982075" cy="939799"/>
          </a:xfrm>
        </p:spPr>
        <p:txBody>
          <a:bodyPr/>
          <a:lstStyle/>
          <a:p>
            <a:pPr algn="ctr"/>
            <a:r>
              <a:rPr lang="cs-CZ" dirty="0" err="1"/>
              <a:t>World</a:t>
            </a:r>
            <a:r>
              <a:rPr lang="cs-CZ" dirty="0"/>
              <a:t> </a:t>
            </a:r>
            <a:r>
              <a:rPr lang="cs-CZ" dirty="0" err="1"/>
              <a:t>equilibrium</a:t>
            </a:r>
            <a:endParaRPr lang="cs-CZ" dirty="0"/>
          </a:p>
        </p:txBody>
      </p:sp>
      <p:sp>
        <p:nvSpPr>
          <p:cNvPr id="8" name="Zástupný symbol pro obsah 7"/>
          <p:cNvSpPr>
            <a:spLocks noGrp="1"/>
          </p:cNvSpPr>
          <p:nvPr>
            <p:ph sz="half" idx="1"/>
          </p:nvPr>
        </p:nvSpPr>
        <p:spPr>
          <a:xfrm>
            <a:off x="0" y="1003302"/>
            <a:ext cx="4953000" cy="5173663"/>
          </a:xfrm>
        </p:spPr>
        <p:txBody>
          <a:bodyPr/>
          <a:lstStyle/>
          <a:p>
            <a:r>
              <a:rPr lang="en-US" dirty="0"/>
              <a:t>H demand-H supply = F supply-F demand</a:t>
            </a:r>
            <a:endParaRPr lang="cs-CZ" dirty="0"/>
          </a:p>
          <a:p>
            <a:r>
              <a:rPr lang="cs-CZ" dirty="0"/>
              <a:t>A</a:t>
            </a:r>
            <a:r>
              <a:rPr lang="en-US" dirty="0"/>
              <a:t> tariff </a:t>
            </a:r>
            <a:r>
              <a:rPr lang="cs-CZ" dirty="0"/>
              <a:t>=</a:t>
            </a:r>
            <a:r>
              <a:rPr lang="en-US" dirty="0"/>
              <a:t> a cost of transport</a:t>
            </a:r>
            <a:r>
              <a:rPr lang="cs-CZ" dirty="0"/>
              <a:t>..</a:t>
            </a:r>
            <a:r>
              <a:rPr lang="en-US" dirty="0"/>
              <a:t>. If H imposes a tax of $2 on every bushel of wheat imported, shippers will be unwilling to move the wheat unless the </a:t>
            </a:r>
            <a:r>
              <a:rPr lang="cs-CZ" dirty="0"/>
              <a:t>P </a:t>
            </a:r>
            <a:r>
              <a:rPr lang="en-US" dirty="0"/>
              <a:t>difference between the two markets is at least $2.</a:t>
            </a:r>
            <a:endParaRPr lang="cs-CZ" dirty="0"/>
          </a:p>
        </p:txBody>
      </p:sp>
      <p:pic>
        <p:nvPicPr>
          <p:cNvPr id="2050" name="Picture 2"/>
          <p:cNvPicPr>
            <a:picLocks noGrp="1" noChangeAspect="1" noChangeArrowheads="1"/>
          </p:cNvPicPr>
          <p:nvPr>
            <p:ph sz="half" idx="2"/>
          </p:nvPr>
        </p:nvPicPr>
        <p:blipFill>
          <a:blip r:embed="rId2" cstate="print"/>
          <a:srcRect/>
          <a:stretch>
            <a:fillRect/>
          </a:stretch>
        </p:blipFill>
        <p:spPr bwMode="auto">
          <a:xfrm>
            <a:off x="5210176" y="1257300"/>
            <a:ext cx="3933825" cy="491490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0" y="4"/>
            <a:ext cx="9144000" cy="1041399"/>
          </a:xfrm>
        </p:spPr>
        <p:txBody>
          <a:bodyPr/>
          <a:lstStyle/>
          <a:p>
            <a:pPr algn="ctr"/>
            <a:r>
              <a:rPr lang="cs-CZ" dirty="0" err="1"/>
              <a:t>Effects</a:t>
            </a:r>
            <a:r>
              <a:rPr lang="cs-CZ" dirty="0"/>
              <a:t> </a:t>
            </a:r>
            <a:r>
              <a:rPr lang="cs-CZ" dirty="0" err="1"/>
              <a:t>of</a:t>
            </a:r>
            <a:r>
              <a:rPr lang="cs-CZ" dirty="0"/>
              <a:t> a </a:t>
            </a:r>
            <a:r>
              <a:rPr lang="cs-CZ" dirty="0" err="1"/>
              <a:t>Tariff</a:t>
            </a:r>
            <a:endParaRPr lang="cs-CZ" dirty="0"/>
          </a:p>
        </p:txBody>
      </p:sp>
      <p:sp>
        <p:nvSpPr>
          <p:cNvPr id="4" name="Zástupný symbol pro obsah 3"/>
          <p:cNvSpPr>
            <a:spLocks noGrp="1"/>
          </p:cNvSpPr>
          <p:nvPr>
            <p:ph sz="half" idx="2"/>
          </p:nvPr>
        </p:nvSpPr>
        <p:spPr>
          <a:xfrm>
            <a:off x="5508104" y="848142"/>
            <a:ext cx="3635896" cy="6009861"/>
          </a:xfrm>
        </p:spPr>
        <p:txBody>
          <a:bodyPr>
            <a:normAutofit/>
          </a:bodyPr>
          <a:lstStyle/>
          <a:p>
            <a:pPr>
              <a:buNone/>
            </a:pPr>
            <a:r>
              <a:rPr lang="en-US" sz="2600" dirty="0"/>
              <a:t>The </a:t>
            </a:r>
            <a:r>
              <a:rPr lang="cs-CZ" sz="2600" dirty="0"/>
              <a:t>T</a:t>
            </a:r>
            <a:r>
              <a:rPr lang="en-US" sz="2600" dirty="0"/>
              <a:t> raises the </a:t>
            </a:r>
            <a:r>
              <a:rPr lang="cs-CZ" sz="2600" dirty="0"/>
              <a:t>P</a:t>
            </a:r>
            <a:r>
              <a:rPr lang="cs-CZ" sz="2600" baseline="-25000" dirty="0"/>
              <a:t>H</a:t>
            </a:r>
            <a:r>
              <a:rPr lang="en-US" sz="2600" dirty="0"/>
              <a:t> and lowers the </a:t>
            </a:r>
            <a:r>
              <a:rPr lang="cs-CZ" sz="2600" dirty="0"/>
              <a:t>P</a:t>
            </a:r>
            <a:r>
              <a:rPr lang="cs-CZ" sz="2600" baseline="-25000" dirty="0"/>
              <a:t>F </a:t>
            </a:r>
            <a:r>
              <a:rPr lang="en-US" sz="2600" dirty="0"/>
              <a:t>to</a:t>
            </a:r>
            <a:r>
              <a:rPr lang="cs-CZ" sz="2600" dirty="0"/>
              <a:t>  </a:t>
            </a:r>
          </a:p>
          <a:p>
            <a:pPr>
              <a:buNone/>
            </a:pPr>
            <a:r>
              <a:rPr lang="cs-CZ" sz="2600" dirty="0"/>
              <a:t>P*</a:t>
            </a:r>
            <a:r>
              <a:rPr lang="cs-CZ" sz="2600" baseline="-25000" dirty="0"/>
              <a:t>T</a:t>
            </a:r>
            <a:r>
              <a:rPr lang="en-US" sz="2600" dirty="0"/>
              <a:t> </a:t>
            </a:r>
            <a:r>
              <a:rPr lang="cs-CZ" sz="2600" dirty="0"/>
              <a:t>= P</a:t>
            </a:r>
            <a:r>
              <a:rPr lang="cs-CZ" sz="2600" baseline="-25000" dirty="0"/>
              <a:t>T</a:t>
            </a:r>
            <a:r>
              <a:rPr lang="en-US" sz="2600" dirty="0"/>
              <a:t> </a:t>
            </a:r>
            <a:r>
              <a:rPr lang="cs-CZ" sz="2600" dirty="0"/>
              <a:t>– </a:t>
            </a:r>
            <a:r>
              <a:rPr lang="cs-CZ" sz="2600" dirty="0" err="1"/>
              <a:t>t</a:t>
            </a:r>
            <a:r>
              <a:rPr lang="cs-CZ" sz="2600" dirty="0"/>
              <a:t>.</a:t>
            </a:r>
            <a:r>
              <a:rPr lang="en-US" sz="2600" dirty="0"/>
              <a:t> </a:t>
            </a:r>
            <a:endParaRPr lang="cs-CZ" sz="2600" dirty="0"/>
          </a:p>
          <a:p>
            <a:pPr>
              <a:buNone/>
            </a:pPr>
            <a:r>
              <a:rPr lang="en-US" sz="2600" dirty="0"/>
              <a:t>The increase in the </a:t>
            </a:r>
            <a:r>
              <a:rPr lang="cs-CZ" sz="2600" dirty="0"/>
              <a:t>P</a:t>
            </a:r>
            <a:r>
              <a:rPr lang="cs-CZ" sz="2600" baseline="-25000" dirty="0"/>
              <a:t>H </a:t>
            </a:r>
            <a:r>
              <a:rPr lang="en-US" sz="2600" dirty="0"/>
              <a:t>is less than the amount of the </a:t>
            </a:r>
            <a:r>
              <a:rPr lang="cs-CZ" sz="2600" dirty="0"/>
              <a:t>T</a:t>
            </a:r>
            <a:r>
              <a:rPr lang="en-US" sz="2600" dirty="0"/>
              <a:t>, because part of the </a:t>
            </a:r>
            <a:r>
              <a:rPr lang="cs-CZ" sz="2600" dirty="0"/>
              <a:t>T</a:t>
            </a:r>
            <a:r>
              <a:rPr lang="en-US" sz="2600" dirty="0"/>
              <a:t> is reflected in a decline in F export </a:t>
            </a:r>
            <a:r>
              <a:rPr lang="cs-CZ" sz="2600" dirty="0"/>
              <a:t>P.</a:t>
            </a:r>
          </a:p>
          <a:p>
            <a:pPr>
              <a:buNone/>
            </a:pPr>
            <a:r>
              <a:rPr lang="en-US" sz="2600" dirty="0"/>
              <a:t>“small country” case </a:t>
            </a:r>
            <a:r>
              <a:rPr lang="cs-CZ" sz="2600" dirty="0"/>
              <a:t>-T </a:t>
            </a:r>
            <a:r>
              <a:rPr lang="cs-CZ" sz="2600" dirty="0" err="1"/>
              <a:t>raises</a:t>
            </a:r>
            <a:r>
              <a:rPr lang="cs-CZ" sz="2600" dirty="0"/>
              <a:t> </a:t>
            </a:r>
            <a:r>
              <a:rPr lang="cs-CZ" sz="2600" dirty="0" err="1"/>
              <a:t>the</a:t>
            </a:r>
            <a:r>
              <a:rPr lang="cs-CZ" sz="2600" dirty="0"/>
              <a:t> P </a:t>
            </a:r>
            <a:r>
              <a:rPr lang="cs-CZ" sz="2600" dirty="0" err="1"/>
              <a:t>of</a:t>
            </a:r>
            <a:r>
              <a:rPr lang="cs-CZ" sz="2600" dirty="0"/>
              <a:t> </a:t>
            </a:r>
            <a:r>
              <a:rPr lang="cs-CZ" sz="2600" dirty="0" err="1"/>
              <a:t>imported</a:t>
            </a:r>
            <a:r>
              <a:rPr lang="cs-CZ" sz="2600" dirty="0"/>
              <a:t> </a:t>
            </a:r>
            <a:r>
              <a:rPr lang="cs-CZ" sz="2600" dirty="0" err="1"/>
              <a:t>good</a:t>
            </a:r>
            <a:r>
              <a:rPr lang="cs-CZ" sz="2600" dirty="0"/>
              <a:t> to P</a:t>
            </a:r>
            <a:r>
              <a:rPr lang="cs-CZ" sz="2600" baseline="-25000" dirty="0"/>
              <a:t>W </a:t>
            </a:r>
            <a:r>
              <a:rPr lang="cs-CZ" sz="2600" dirty="0"/>
              <a:t>+ </a:t>
            </a:r>
            <a:r>
              <a:rPr lang="cs-CZ" sz="2600" dirty="0" err="1"/>
              <a:t>t</a:t>
            </a:r>
            <a:r>
              <a:rPr lang="cs-CZ" sz="2600" dirty="0"/>
              <a:t>.</a:t>
            </a:r>
            <a:r>
              <a:rPr lang="en-US" sz="2600" dirty="0"/>
              <a:t> </a:t>
            </a:r>
            <a:endParaRPr lang="cs-CZ" sz="2600" dirty="0"/>
          </a:p>
        </p:txBody>
      </p:sp>
      <p:pic>
        <p:nvPicPr>
          <p:cNvPr id="3074" name="Picture 2"/>
          <p:cNvPicPr>
            <a:picLocks noGrp="1" noChangeAspect="1" noChangeArrowheads="1"/>
          </p:cNvPicPr>
          <p:nvPr>
            <p:ph sz="half" idx="1"/>
          </p:nvPr>
        </p:nvPicPr>
        <p:blipFill>
          <a:blip r:embed="rId2" cstate="print"/>
          <a:srcRect/>
          <a:stretch>
            <a:fillRect/>
          </a:stretch>
        </p:blipFill>
        <p:spPr bwMode="auto">
          <a:xfrm>
            <a:off x="-1044624" y="1391478"/>
            <a:ext cx="6408712" cy="5466521"/>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a:xfrm>
            <a:off x="123826" y="4"/>
            <a:ext cx="9020175" cy="1130299"/>
          </a:xfrm>
        </p:spPr>
        <p:txBody>
          <a:bodyPr/>
          <a:lstStyle/>
          <a:p>
            <a:pPr algn="ctr"/>
            <a:r>
              <a:rPr lang="cs-CZ" dirty="0" err="1"/>
              <a:t>Effective</a:t>
            </a:r>
            <a:r>
              <a:rPr lang="cs-CZ" dirty="0"/>
              <a:t> </a:t>
            </a:r>
            <a:r>
              <a:rPr lang="cs-CZ" dirty="0" err="1"/>
              <a:t>rate</a:t>
            </a:r>
            <a:r>
              <a:rPr lang="cs-CZ" dirty="0"/>
              <a:t> </a:t>
            </a:r>
            <a:r>
              <a:rPr lang="cs-CZ" dirty="0" err="1"/>
              <a:t>of</a:t>
            </a:r>
            <a:r>
              <a:rPr lang="cs-CZ" dirty="0"/>
              <a:t> </a:t>
            </a:r>
            <a:r>
              <a:rPr lang="cs-CZ" dirty="0" err="1"/>
              <a:t>protection</a:t>
            </a:r>
            <a:endParaRPr lang="cs-CZ" dirty="0"/>
          </a:p>
        </p:txBody>
      </p:sp>
      <p:sp>
        <p:nvSpPr>
          <p:cNvPr id="6" name="Zástupný symbol pro obsah 5"/>
          <p:cNvSpPr>
            <a:spLocks noGrp="1"/>
          </p:cNvSpPr>
          <p:nvPr>
            <p:ph idx="1"/>
          </p:nvPr>
        </p:nvSpPr>
        <p:spPr>
          <a:xfrm>
            <a:off x="0" y="1124744"/>
            <a:ext cx="9143999" cy="5339556"/>
          </a:xfrm>
        </p:spPr>
        <p:txBody>
          <a:bodyPr/>
          <a:lstStyle/>
          <a:p>
            <a:r>
              <a:rPr lang="cs-CZ" dirty="0"/>
              <a:t>T </a:t>
            </a:r>
            <a:r>
              <a:rPr lang="en-US" dirty="0"/>
              <a:t>may have very different effects on different stages of production</a:t>
            </a:r>
            <a:endParaRPr lang="cs-CZ" dirty="0"/>
          </a:p>
          <a:p>
            <a:pPr>
              <a:buNone/>
            </a:pPr>
            <a:endParaRPr lang="cs-CZ" dirty="0"/>
          </a:p>
          <a:p>
            <a:pPr lvl="1"/>
            <a:r>
              <a:rPr lang="cs-CZ" sz="2000" dirty="0"/>
              <a:t>P</a:t>
            </a:r>
            <a:r>
              <a:rPr lang="cs-CZ" sz="2000" baseline="-25000" dirty="0"/>
              <a:t>W</a:t>
            </a:r>
            <a:r>
              <a:rPr lang="en-US" sz="2000" dirty="0"/>
              <a:t> </a:t>
            </a:r>
            <a:r>
              <a:rPr lang="cs-CZ" sz="2000" dirty="0" err="1"/>
              <a:t>is</a:t>
            </a:r>
            <a:r>
              <a:rPr lang="cs-CZ" sz="2000" dirty="0"/>
              <a:t> </a:t>
            </a:r>
            <a:r>
              <a:rPr lang="en-US" sz="2000" dirty="0"/>
              <a:t>$8,000</a:t>
            </a:r>
            <a:r>
              <a:rPr lang="cs-CZ" sz="2000" dirty="0"/>
              <a:t>, </a:t>
            </a:r>
            <a:r>
              <a:rPr lang="en-US" sz="2000" dirty="0"/>
              <a:t>parts sell for $6,000. The country places a 25</a:t>
            </a:r>
            <a:r>
              <a:rPr lang="cs-CZ" sz="2000" dirty="0"/>
              <a:t>% T</a:t>
            </a:r>
            <a:r>
              <a:rPr lang="en-US" sz="2000" dirty="0"/>
              <a:t> on imported </a:t>
            </a:r>
            <a:r>
              <a:rPr lang="cs-CZ" sz="2000" dirty="0"/>
              <a:t>car</a:t>
            </a:r>
            <a:r>
              <a:rPr lang="en-US" sz="2000" dirty="0"/>
              <a:t>s. </a:t>
            </a:r>
            <a:r>
              <a:rPr lang="cs-CZ" sz="2000" dirty="0" err="1"/>
              <a:t>With</a:t>
            </a:r>
            <a:r>
              <a:rPr lang="en-US" sz="2000" dirty="0"/>
              <a:t> the </a:t>
            </a:r>
            <a:r>
              <a:rPr lang="cs-CZ" sz="2000" dirty="0"/>
              <a:t>T</a:t>
            </a:r>
            <a:r>
              <a:rPr lang="en-US" sz="2000" dirty="0"/>
              <a:t>, </a:t>
            </a:r>
            <a:r>
              <a:rPr lang="cs-CZ" sz="2000" dirty="0"/>
              <a:t>H</a:t>
            </a:r>
            <a:r>
              <a:rPr lang="en-US" sz="2000" dirty="0"/>
              <a:t> assembly</a:t>
            </a:r>
            <a:r>
              <a:rPr lang="cs-CZ" sz="2000" dirty="0"/>
              <a:t> </a:t>
            </a:r>
            <a:r>
              <a:rPr lang="en-US" sz="2000" dirty="0"/>
              <a:t>take</a:t>
            </a:r>
            <a:r>
              <a:rPr lang="cs-CZ" sz="2000" dirty="0"/>
              <a:t>s</a:t>
            </a:r>
            <a:r>
              <a:rPr lang="en-US" sz="2000" dirty="0"/>
              <a:t> place if it could be done for $</a:t>
            </a:r>
            <a:r>
              <a:rPr lang="cs-CZ" sz="2000" dirty="0"/>
              <a:t>4</a:t>
            </a:r>
            <a:r>
              <a:rPr lang="en-US" sz="2000" dirty="0"/>
              <a:t>,000</a:t>
            </a:r>
            <a:r>
              <a:rPr lang="cs-CZ" sz="2000" dirty="0"/>
              <a:t> (</a:t>
            </a:r>
            <a:r>
              <a:rPr lang="cs-CZ" sz="2000" dirty="0" err="1"/>
              <a:t>instead</a:t>
            </a:r>
            <a:r>
              <a:rPr lang="cs-CZ" sz="2000" dirty="0"/>
              <a:t> </a:t>
            </a:r>
            <a:r>
              <a:rPr lang="cs-CZ" sz="2000" dirty="0" err="1"/>
              <a:t>of</a:t>
            </a:r>
            <a:r>
              <a:rPr lang="cs-CZ" sz="2000" dirty="0"/>
              <a:t> </a:t>
            </a:r>
            <a:r>
              <a:rPr lang="en-US" sz="2000" dirty="0"/>
              <a:t>$</a:t>
            </a:r>
            <a:r>
              <a:rPr lang="cs-CZ" sz="2000" dirty="0"/>
              <a:t>2</a:t>
            </a:r>
            <a:r>
              <a:rPr lang="en-US" sz="2000" dirty="0"/>
              <a:t>,000</a:t>
            </a:r>
            <a:r>
              <a:rPr lang="cs-CZ" sz="2000" dirty="0"/>
              <a:t> </a:t>
            </a:r>
            <a:r>
              <a:rPr lang="cs-CZ" sz="2000" dirty="0" err="1"/>
              <a:t>before</a:t>
            </a:r>
            <a:r>
              <a:rPr lang="cs-CZ" sz="2000" dirty="0"/>
              <a:t> T) </a:t>
            </a:r>
            <a:r>
              <a:rPr lang="en-US" sz="2000" dirty="0"/>
              <a:t> That is, the 25</a:t>
            </a:r>
            <a:r>
              <a:rPr lang="cs-CZ" sz="2000" dirty="0"/>
              <a:t>% T</a:t>
            </a:r>
            <a:r>
              <a:rPr lang="en-US" sz="2000" dirty="0"/>
              <a:t> provides assemblers with an </a:t>
            </a:r>
            <a:r>
              <a:rPr lang="en-US" sz="2000" b="1" dirty="0"/>
              <a:t>effective rate of protection</a:t>
            </a:r>
            <a:r>
              <a:rPr lang="en-US" sz="2000" dirty="0"/>
              <a:t> of 100</a:t>
            </a:r>
            <a:r>
              <a:rPr lang="cs-CZ" sz="2000" dirty="0"/>
              <a:t>%.</a:t>
            </a:r>
          </a:p>
          <a:p>
            <a:pPr lvl="1">
              <a:buNone/>
            </a:pPr>
            <a:endParaRPr lang="cs-CZ" sz="2000" dirty="0"/>
          </a:p>
          <a:p>
            <a:pPr lvl="1"/>
            <a:r>
              <a:rPr lang="en-US" sz="2000" dirty="0"/>
              <a:t>To encourage </a:t>
            </a:r>
            <a:r>
              <a:rPr lang="cs-CZ" sz="2000" dirty="0"/>
              <a:t>H</a:t>
            </a:r>
            <a:r>
              <a:rPr lang="en-US" sz="2000" dirty="0"/>
              <a:t> </a:t>
            </a:r>
            <a:r>
              <a:rPr lang="cs-CZ" sz="2000" i="1" dirty="0" err="1"/>
              <a:t>parts</a:t>
            </a:r>
            <a:r>
              <a:rPr lang="cs-CZ" sz="2000" i="1" dirty="0"/>
              <a:t> </a:t>
            </a:r>
            <a:r>
              <a:rPr lang="cs-CZ" sz="2000" i="1" dirty="0" err="1"/>
              <a:t>industry</a:t>
            </a:r>
            <a:r>
              <a:rPr lang="cs-CZ" sz="2000" dirty="0"/>
              <a:t>, </a:t>
            </a:r>
            <a:r>
              <a:rPr lang="cs-CZ" sz="2000" dirty="0" err="1"/>
              <a:t>the</a:t>
            </a:r>
            <a:r>
              <a:rPr lang="cs-CZ" sz="2000" dirty="0"/>
              <a:t> country </a:t>
            </a:r>
            <a:r>
              <a:rPr lang="cs-CZ" sz="2000" dirty="0" err="1"/>
              <a:t>imposes</a:t>
            </a:r>
            <a:r>
              <a:rPr lang="cs-CZ" sz="2000" dirty="0"/>
              <a:t> a 10% T on </a:t>
            </a:r>
            <a:r>
              <a:rPr lang="cs-CZ" sz="2000" dirty="0" err="1"/>
              <a:t>imported</a:t>
            </a:r>
            <a:r>
              <a:rPr lang="cs-CZ" sz="2000" dirty="0"/>
              <a:t> </a:t>
            </a:r>
            <a:r>
              <a:rPr lang="cs-CZ" sz="2000" dirty="0" err="1"/>
              <a:t>parts</a:t>
            </a:r>
            <a:r>
              <a:rPr lang="cs-CZ" sz="2000" dirty="0"/>
              <a:t>. L</a:t>
            </a:r>
            <a:r>
              <a:rPr lang="en-US" sz="2000" dirty="0" err="1"/>
              <a:t>ocal</a:t>
            </a:r>
            <a:r>
              <a:rPr lang="en-US" sz="2000" dirty="0"/>
              <a:t> assembly takes place only if it can be done for</a:t>
            </a:r>
            <a:r>
              <a:rPr lang="cs-CZ" sz="2000" dirty="0"/>
              <a:t> $1,400</a:t>
            </a:r>
            <a:r>
              <a:rPr lang="en-US" sz="2000" dirty="0"/>
              <a:t> . The </a:t>
            </a:r>
            <a:r>
              <a:rPr lang="cs-CZ" sz="2000" dirty="0"/>
              <a:t>T</a:t>
            </a:r>
            <a:r>
              <a:rPr lang="en-US" sz="2000" dirty="0"/>
              <a:t> on parts provides negative </a:t>
            </a:r>
            <a:r>
              <a:rPr lang="en-US" sz="2000" b="1" dirty="0"/>
              <a:t>effective protection </a:t>
            </a:r>
            <a:r>
              <a:rPr lang="en-US" sz="2000" dirty="0"/>
              <a:t>to</a:t>
            </a:r>
            <a:r>
              <a:rPr lang="cs-CZ" sz="2000" dirty="0"/>
              <a:t> car</a:t>
            </a:r>
            <a:r>
              <a:rPr lang="en-US" sz="2000" dirty="0"/>
              <a:t> assembly at the rate of </a:t>
            </a:r>
            <a:r>
              <a:rPr lang="cs-CZ" sz="2000" dirty="0"/>
              <a:t>-30%.</a:t>
            </a:r>
          </a:p>
          <a:p>
            <a:pPr>
              <a:buNone/>
            </a:pPr>
            <a:endParaRPr lang="cs-CZ"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Effective</a:t>
            </a:r>
            <a:r>
              <a:rPr lang="cs-CZ" dirty="0"/>
              <a:t> </a:t>
            </a:r>
            <a:r>
              <a:rPr lang="cs-CZ" dirty="0" err="1"/>
              <a:t>rate</a:t>
            </a:r>
            <a:r>
              <a:rPr lang="cs-CZ" dirty="0"/>
              <a:t> </a:t>
            </a:r>
            <a:r>
              <a:rPr lang="cs-CZ" dirty="0" err="1"/>
              <a:t>of</a:t>
            </a:r>
            <a:r>
              <a:rPr lang="cs-CZ" dirty="0"/>
              <a:t> </a:t>
            </a:r>
            <a:r>
              <a:rPr lang="cs-CZ" dirty="0" err="1"/>
              <a:t>protection</a:t>
            </a:r>
            <a:r>
              <a:rPr lang="cs-CZ" dirty="0"/>
              <a:t> II</a:t>
            </a:r>
          </a:p>
        </p:txBody>
      </p:sp>
      <p:sp>
        <p:nvSpPr>
          <p:cNvPr id="3" name="Zástupný symbol pro obsah 2"/>
          <p:cNvSpPr>
            <a:spLocks noGrp="1"/>
          </p:cNvSpPr>
          <p:nvPr>
            <p:ph idx="1"/>
          </p:nvPr>
        </p:nvSpPr>
        <p:spPr/>
        <p:txBody>
          <a:bodyPr>
            <a:normAutofit/>
          </a:bodyPr>
          <a:lstStyle/>
          <a:p>
            <a:pPr>
              <a:buNone/>
            </a:pPr>
            <a:r>
              <a:rPr lang="cs-CZ" dirty="0"/>
              <a:t>g = (t-a*.t*)/(1-a*)</a:t>
            </a:r>
          </a:p>
          <a:p>
            <a:pPr>
              <a:buNone/>
            </a:pPr>
            <a:endParaRPr lang="cs-CZ" dirty="0"/>
          </a:p>
          <a:p>
            <a:pPr>
              <a:buNone/>
            </a:pPr>
            <a:r>
              <a:rPr lang="cs-CZ" dirty="0"/>
              <a:t>t = </a:t>
            </a:r>
            <a:r>
              <a:rPr lang="cs-CZ" dirty="0" err="1"/>
              <a:t>T</a:t>
            </a:r>
            <a:r>
              <a:rPr lang="cs-CZ" dirty="0"/>
              <a:t> on </a:t>
            </a:r>
            <a:r>
              <a:rPr lang="cs-CZ" dirty="0" err="1"/>
              <a:t>final</a:t>
            </a:r>
            <a:r>
              <a:rPr lang="cs-CZ" dirty="0"/>
              <a:t> </a:t>
            </a:r>
            <a:r>
              <a:rPr lang="cs-CZ" dirty="0" err="1"/>
              <a:t>commodity</a:t>
            </a:r>
            <a:endParaRPr lang="cs-CZ" dirty="0"/>
          </a:p>
          <a:p>
            <a:pPr>
              <a:buNone/>
            </a:pPr>
            <a:r>
              <a:rPr lang="cs-CZ" dirty="0"/>
              <a:t>t* = </a:t>
            </a:r>
            <a:r>
              <a:rPr lang="cs-CZ" dirty="0" err="1"/>
              <a:t>T</a:t>
            </a:r>
            <a:r>
              <a:rPr lang="cs-CZ" dirty="0"/>
              <a:t> on </a:t>
            </a:r>
            <a:r>
              <a:rPr lang="cs-CZ" dirty="0" err="1"/>
              <a:t>the</a:t>
            </a:r>
            <a:r>
              <a:rPr lang="cs-CZ" dirty="0"/>
              <a:t> </a:t>
            </a:r>
            <a:r>
              <a:rPr lang="cs-CZ" dirty="0" err="1"/>
              <a:t>imported</a:t>
            </a:r>
            <a:r>
              <a:rPr lang="cs-CZ" dirty="0"/>
              <a:t> input</a:t>
            </a:r>
          </a:p>
          <a:p>
            <a:pPr>
              <a:buNone/>
            </a:pPr>
            <a:r>
              <a:rPr lang="cs-CZ" dirty="0"/>
              <a:t>a* = ratio </a:t>
            </a:r>
            <a:r>
              <a:rPr lang="cs-CZ" dirty="0" err="1"/>
              <a:t>of</a:t>
            </a:r>
            <a:r>
              <a:rPr lang="cs-CZ" dirty="0"/>
              <a:t> </a:t>
            </a:r>
            <a:r>
              <a:rPr lang="cs-CZ" dirty="0" err="1"/>
              <a:t>cost</a:t>
            </a:r>
            <a:r>
              <a:rPr lang="cs-CZ" dirty="0"/>
              <a:t> </a:t>
            </a:r>
            <a:r>
              <a:rPr lang="cs-CZ" dirty="0" err="1"/>
              <a:t>of</a:t>
            </a:r>
            <a:r>
              <a:rPr lang="cs-CZ" dirty="0"/>
              <a:t> </a:t>
            </a:r>
            <a:r>
              <a:rPr lang="cs-CZ" dirty="0" err="1"/>
              <a:t>imported</a:t>
            </a:r>
            <a:r>
              <a:rPr lang="cs-CZ" dirty="0"/>
              <a:t> input to </a:t>
            </a:r>
            <a:r>
              <a:rPr lang="cs-CZ" dirty="0" err="1"/>
              <a:t>the</a:t>
            </a:r>
            <a:r>
              <a:rPr lang="cs-CZ" dirty="0"/>
              <a:t> </a:t>
            </a:r>
            <a:r>
              <a:rPr lang="cs-CZ" dirty="0" err="1"/>
              <a:t>final</a:t>
            </a:r>
            <a:r>
              <a:rPr lang="cs-CZ" dirty="0"/>
              <a:t> </a:t>
            </a:r>
            <a:r>
              <a:rPr lang="cs-CZ" dirty="0" err="1"/>
              <a:t>commodity</a:t>
            </a:r>
            <a:r>
              <a:rPr lang="cs-CZ" dirty="0"/>
              <a:t> in absence </a:t>
            </a:r>
            <a:r>
              <a:rPr lang="cs-CZ" dirty="0" err="1"/>
              <a:t>of</a:t>
            </a:r>
            <a:r>
              <a:rPr lang="cs-CZ" dirty="0"/>
              <a:t> </a:t>
            </a:r>
            <a:r>
              <a:rPr lang="cs-CZ" dirty="0" err="1"/>
              <a:t>tariffs</a:t>
            </a:r>
            <a:endParaRPr lang="cs-CZ" dirty="0"/>
          </a:p>
          <a:p>
            <a:pPr>
              <a:buNone/>
            </a:pPr>
            <a:endParaRPr lang="cs-CZ"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a:xfrm>
            <a:off x="0" y="4"/>
            <a:ext cx="9144000" cy="1130299"/>
          </a:xfrm>
        </p:spPr>
        <p:txBody>
          <a:bodyPr>
            <a:noAutofit/>
          </a:bodyPr>
          <a:lstStyle/>
          <a:p>
            <a:pPr algn="ctr"/>
            <a:r>
              <a:rPr lang="cs-CZ" sz="3800" dirty="0" err="1"/>
              <a:t>Costs</a:t>
            </a:r>
            <a:r>
              <a:rPr lang="cs-CZ" sz="3800" dirty="0"/>
              <a:t> </a:t>
            </a:r>
            <a:r>
              <a:rPr lang="cs-CZ" sz="3800" dirty="0" err="1"/>
              <a:t>and</a:t>
            </a:r>
            <a:r>
              <a:rPr lang="cs-CZ" sz="3800" dirty="0"/>
              <a:t> </a:t>
            </a:r>
            <a:r>
              <a:rPr lang="cs-CZ" sz="3800" dirty="0" err="1"/>
              <a:t>Benefits</a:t>
            </a:r>
            <a:r>
              <a:rPr lang="cs-CZ" sz="3800" dirty="0"/>
              <a:t> </a:t>
            </a:r>
            <a:r>
              <a:rPr lang="cs-CZ" sz="3800" dirty="0" err="1"/>
              <a:t>of</a:t>
            </a:r>
            <a:r>
              <a:rPr lang="cs-CZ" sz="3800" dirty="0"/>
              <a:t> a </a:t>
            </a:r>
            <a:r>
              <a:rPr lang="cs-CZ" sz="3800" dirty="0" err="1"/>
              <a:t>Tariff</a:t>
            </a:r>
            <a:r>
              <a:rPr lang="cs-CZ" sz="3800" dirty="0"/>
              <a:t> – „</a:t>
            </a:r>
            <a:r>
              <a:rPr lang="cs-CZ" sz="3800" dirty="0" err="1"/>
              <a:t>big</a:t>
            </a:r>
            <a:r>
              <a:rPr lang="cs-CZ" sz="3800" dirty="0"/>
              <a:t>“ country</a:t>
            </a:r>
          </a:p>
        </p:txBody>
      </p:sp>
      <p:sp>
        <p:nvSpPr>
          <p:cNvPr id="6" name="Zástupný symbol pro obsah 5"/>
          <p:cNvSpPr>
            <a:spLocks noGrp="1"/>
          </p:cNvSpPr>
          <p:nvPr>
            <p:ph sz="half" idx="2"/>
          </p:nvPr>
        </p:nvSpPr>
        <p:spPr>
          <a:xfrm>
            <a:off x="4427984" y="1124744"/>
            <a:ext cx="4536504" cy="5733256"/>
          </a:xfrm>
        </p:spPr>
        <p:txBody>
          <a:bodyPr/>
          <a:lstStyle/>
          <a:p>
            <a:pPr>
              <a:buNone/>
            </a:pPr>
            <a:r>
              <a:rPr lang="cs-CZ" sz="2400" dirty="0"/>
              <a:t>T</a:t>
            </a:r>
            <a:r>
              <a:rPr lang="en-US" sz="2400" dirty="0"/>
              <a:t> raises the </a:t>
            </a:r>
            <a:r>
              <a:rPr lang="cs-CZ" sz="2400" dirty="0"/>
              <a:t>P</a:t>
            </a:r>
            <a:r>
              <a:rPr lang="en-US" sz="2400" dirty="0"/>
              <a:t> in the </a:t>
            </a:r>
            <a:r>
              <a:rPr lang="cs-CZ" sz="2400" dirty="0"/>
              <a:t>IM</a:t>
            </a:r>
            <a:r>
              <a:rPr lang="en-US" sz="2400" dirty="0"/>
              <a:t> country and lowers it in the </a:t>
            </a:r>
            <a:r>
              <a:rPr lang="cs-CZ" sz="2400" dirty="0"/>
              <a:t>EX</a:t>
            </a:r>
            <a:r>
              <a:rPr lang="en-US" sz="2400" dirty="0"/>
              <a:t> country. </a:t>
            </a:r>
            <a:endParaRPr lang="cs-CZ" sz="2400" dirty="0"/>
          </a:p>
          <a:p>
            <a:pPr>
              <a:buNone/>
            </a:pPr>
            <a:r>
              <a:rPr lang="cs-CZ" sz="2400" dirty="0"/>
              <a:t>b+d - </a:t>
            </a:r>
            <a:r>
              <a:rPr lang="en-US" sz="2400" b="1" dirty="0"/>
              <a:t>efficiency loss </a:t>
            </a:r>
            <a:endParaRPr lang="cs-CZ" sz="2400" b="1" dirty="0"/>
          </a:p>
          <a:p>
            <a:pPr>
              <a:buNone/>
            </a:pPr>
            <a:r>
              <a:rPr lang="cs-CZ" sz="2400" dirty="0"/>
              <a:t>e - </a:t>
            </a:r>
            <a:r>
              <a:rPr lang="en-US" sz="2400" b="1" dirty="0"/>
              <a:t>terms of trade gain </a:t>
            </a:r>
            <a:r>
              <a:rPr lang="en-US" sz="2400" dirty="0"/>
              <a:t>that arise because </a:t>
            </a:r>
            <a:r>
              <a:rPr lang="cs-CZ" sz="2400" dirty="0"/>
              <a:t>T</a:t>
            </a:r>
            <a:r>
              <a:rPr lang="en-US" sz="2400" dirty="0"/>
              <a:t> lowers</a:t>
            </a:r>
            <a:r>
              <a:rPr lang="cs-CZ" sz="2400" dirty="0"/>
              <a:t> EX</a:t>
            </a:r>
            <a:r>
              <a:rPr lang="en-US" sz="2400" dirty="0"/>
              <a:t> </a:t>
            </a:r>
            <a:r>
              <a:rPr lang="cs-CZ" sz="2400" dirty="0"/>
              <a:t>P</a:t>
            </a:r>
            <a:r>
              <a:rPr lang="cs-CZ" sz="2400" baseline="-25000" dirty="0"/>
              <a:t>F</a:t>
            </a:r>
            <a:r>
              <a:rPr lang="cs-CZ" sz="2400" dirty="0"/>
              <a:t>.</a:t>
            </a:r>
          </a:p>
          <a:p>
            <a:pPr>
              <a:buNone/>
            </a:pPr>
            <a:r>
              <a:rPr lang="cs-CZ" sz="2400" dirty="0"/>
              <a:t>b - </a:t>
            </a:r>
            <a:r>
              <a:rPr lang="en-US" sz="2400" b="1" dirty="0"/>
              <a:t>production distortion loss</a:t>
            </a:r>
            <a:endParaRPr lang="cs-CZ" sz="2400" dirty="0"/>
          </a:p>
          <a:p>
            <a:pPr>
              <a:buNone/>
            </a:pPr>
            <a:r>
              <a:rPr lang="cs-CZ" sz="2400" dirty="0"/>
              <a:t>d - </a:t>
            </a:r>
            <a:r>
              <a:rPr lang="en-US" sz="2400" b="1" dirty="0"/>
              <a:t>consumption distortion loss</a:t>
            </a:r>
            <a:endParaRPr lang="cs-CZ" sz="2400" dirty="0"/>
          </a:p>
          <a:p>
            <a:pPr>
              <a:buNone/>
            </a:pPr>
            <a:r>
              <a:rPr lang="en-US" sz="2400" dirty="0"/>
              <a:t>The gain depends on the ability of the </a:t>
            </a:r>
            <a:r>
              <a:rPr lang="cs-CZ" sz="2400" dirty="0"/>
              <a:t>T</a:t>
            </a:r>
            <a:r>
              <a:rPr lang="en-US" sz="2400" dirty="0"/>
              <a:t>-imposing country to drive down </a:t>
            </a:r>
            <a:r>
              <a:rPr lang="cs-CZ" sz="2400" dirty="0"/>
              <a:t>EX</a:t>
            </a:r>
            <a:r>
              <a:rPr lang="en-US" sz="2400" dirty="0"/>
              <a:t> </a:t>
            </a:r>
            <a:r>
              <a:rPr lang="cs-CZ" sz="2400" dirty="0"/>
              <a:t>P</a:t>
            </a:r>
            <a:r>
              <a:rPr lang="cs-CZ" sz="2400" baseline="-25000" dirty="0"/>
              <a:t>F</a:t>
            </a:r>
            <a:r>
              <a:rPr lang="cs-CZ" sz="2400" dirty="0"/>
              <a:t>. In </a:t>
            </a:r>
            <a:r>
              <a:rPr lang="cs-CZ" sz="2400" dirty="0" err="1"/>
              <a:t>the</a:t>
            </a:r>
            <a:r>
              <a:rPr lang="cs-CZ" sz="2400" dirty="0"/>
              <a:t> „</a:t>
            </a:r>
            <a:r>
              <a:rPr lang="cs-CZ" sz="2400" dirty="0" err="1"/>
              <a:t>small</a:t>
            </a:r>
            <a:r>
              <a:rPr lang="cs-CZ" sz="2400" dirty="0"/>
              <a:t> country“ case T </a:t>
            </a:r>
            <a:r>
              <a:rPr lang="cs-CZ" sz="2400" dirty="0" err="1"/>
              <a:t>reduces</a:t>
            </a:r>
            <a:r>
              <a:rPr lang="cs-CZ" sz="2400" dirty="0"/>
              <a:t> </a:t>
            </a:r>
            <a:r>
              <a:rPr lang="cs-CZ" sz="2400" dirty="0" err="1"/>
              <a:t>welfare</a:t>
            </a:r>
            <a:r>
              <a:rPr lang="cs-CZ" dirty="0"/>
              <a:t>. </a:t>
            </a:r>
            <a:endParaRPr lang="cs-CZ" sz="2400" dirty="0"/>
          </a:p>
        </p:txBody>
      </p:sp>
      <p:pic>
        <p:nvPicPr>
          <p:cNvPr id="1026" name="Picture 2"/>
          <p:cNvPicPr>
            <a:picLocks noGrp="1" noChangeAspect="1" noChangeArrowheads="1"/>
          </p:cNvPicPr>
          <p:nvPr>
            <p:ph sz="half" idx="1"/>
          </p:nvPr>
        </p:nvPicPr>
        <p:blipFill>
          <a:blip r:embed="rId2" cstate="print"/>
          <a:srcRect/>
          <a:stretch>
            <a:fillRect/>
          </a:stretch>
        </p:blipFill>
        <p:spPr bwMode="auto">
          <a:xfrm>
            <a:off x="1" y="1092200"/>
            <a:ext cx="3781425" cy="560070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p:txBody>
          <a:bodyPr/>
          <a:lstStyle/>
          <a:p>
            <a:pPr algn="ctr"/>
            <a:r>
              <a:rPr lang="cs-CZ" dirty="0" err="1"/>
              <a:t>Indirect</a:t>
            </a:r>
            <a:r>
              <a:rPr lang="cs-CZ" dirty="0"/>
              <a:t> </a:t>
            </a:r>
            <a:r>
              <a:rPr lang="cs-CZ" dirty="0" err="1"/>
              <a:t>costs</a:t>
            </a:r>
            <a:r>
              <a:rPr lang="cs-CZ" dirty="0"/>
              <a:t> </a:t>
            </a:r>
            <a:r>
              <a:rPr lang="cs-CZ" dirty="0" err="1"/>
              <a:t>of</a:t>
            </a:r>
            <a:r>
              <a:rPr lang="cs-CZ" dirty="0"/>
              <a:t> </a:t>
            </a:r>
            <a:r>
              <a:rPr lang="cs-CZ" dirty="0" err="1"/>
              <a:t>Tariff</a:t>
            </a:r>
            <a:endParaRPr lang="cs-CZ" dirty="0"/>
          </a:p>
        </p:txBody>
      </p:sp>
      <p:sp>
        <p:nvSpPr>
          <p:cNvPr id="6" name="Zástupný symbol pro obsah 5"/>
          <p:cNvSpPr>
            <a:spLocks noGrp="1"/>
          </p:cNvSpPr>
          <p:nvPr>
            <p:ph idx="1"/>
          </p:nvPr>
        </p:nvSpPr>
        <p:spPr>
          <a:xfrm>
            <a:off x="0" y="1825625"/>
            <a:ext cx="9144000" cy="4351338"/>
          </a:xfrm>
        </p:spPr>
        <p:txBody>
          <a:bodyPr/>
          <a:lstStyle/>
          <a:p>
            <a:r>
              <a:rPr lang="cs-CZ" dirty="0" err="1"/>
              <a:t>Reciprocal</a:t>
            </a:r>
            <a:r>
              <a:rPr lang="cs-CZ" dirty="0"/>
              <a:t> </a:t>
            </a:r>
            <a:r>
              <a:rPr lang="cs-CZ" dirty="0" err="1"/>
              <a:t>tariffs</a:t>
            </a:r>
            <a:r>
              <a:rPr lang="cs-CZ" dirty="0"/>
              <a:t> - </a:t>
            </a:r>
            <a:r>
              <a:rPr lang="cs-CZ" dirty="0" err="1"/>
              <a:t>difficult</a:t>
            </a:r>
            <a:r>
              <a:rPr lang="cs-CZ" dirty="0"/>
              <a:t> to </a:t>
            </a:r>
            <a:r>
              <a:rPr lang="cs-CZ" dirty="0" err="1"/>
              <a:t>remove</a:t>
            </a:r>
            <a:endParaRPr lang="cs-CZ" dirty="0"/>
          </a:p>
          <a:p>
            <a:r>
              <a:rPr lang="cs-CZ" dirty="0"/>
              <a:t>L</a:t>
            </a:r>
            <a:r>
              <a:rPr lang="en-US" dirty="0" err="1"/>
              <a:t>arge</a:t>
            </a:r>
            <a:r>
              <a:rPr lang="en-US" dirty="0"/>
              <a:t> tariffs can induce producers to behave in creative—though ultimately wasteful—ways in order to avoid them</a:t>
            </a:r>
            <a:r>
              <a:rPr lang="cs-CZ" dirty="0"/>
              <a:t> </a:t>
            </a:r>
          </a:p>
          <a:p>
            <a:pPr lvl="1"/>
            <a:r>
              <a:rPr lang="cs-CZ" dirty="0"/>
              <a:t>	Ford – </a:t>
            </a:r>
            <a:r>
              <a:rPr lang="cs-CZ" dirty="0" err="1"/>
              <a:t>commercial</a:t>
            </a:r>
            <a:r>
              <a:rPr lang="cs-CZ" dirty="0"/>
              <a:t> </a:t>
            </a:r>
            <a:r>
              <a:rPr lang="cs-CZ" dirty="0" err="1"/>
              <a:t>trucks</a:t>
            </a:r>
            <a:r>
              <a:rPr lang="cs-CZ" dirty="0"/>
              <a:t> </a:t>
            </a:r>
            <a:r>
              <a:rPr lang="cs-CZ" dirty="0" err="1"/>
              <a:t>vs</a:t>
            </a:r>
            <a:r>
              <a:rPr lang="cs-CZ" dirty="0"/>
              <a:t> </a:t>
            </a:r>
            <a:r>
              <a:rPr lang="cs-CZ" dirty="0" err="1"/>
              <a:t>passenger</a:t>
            </a:r>
            <a:r>
              <a:rPr lang="cs-CZ" dirty="0"/>
              <a:t> </a:t>
            </a:r>
            <a:r>
              <a:rPr lang="cs-CZ" dirty="0" err="1"/>
              <a:t>vehicles</a:t>
            </a:r>
            <a:endParaRPr lang="cs-CZ"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0" y="4"/>
            <a:ext cx="9144000" cy="749299"/>
          </a:xfrm>
        </p:spPr>
        <p:txBody>
          <a:bodyPr/>
          <a:lstStyle/>
          <a:p>
            <a:pPr algn="ctr"/>
            <a:r>
              <a:rPr lang="cs-CZ" dirty="0"/>
              <a:t>Import </a:t>
            </a:r>
            <a:r>
              <a:rPr lang="cs-CZ" dirty="0" err="1"/>
              <a:t>quotas</a:t>
            </a:r>
            <a:endParaRPr lang="cs-CZ" dirty="0"/>
          </a:p>
        </p:txBody>
      </p:sp>
      <p:sp>
        <p:nvSpPr>
          <p:cNvPr id="3" name="Zástupný symbol pro obsah 2"/>
          <p:cNvSpPr>
            <a:spLocks noGrp="1"/>
          </p:cNvSpPr>
          <p:nvPr>
            <p:ph sz="half" idx="1"/>
          </p:nvPr>
        </p:nvSpPr>
        <p:spPr>
          <a:xfrm>
            <a:off x="1" y="1124744"/>
            <a:ext cx="4860031" cy="5733256"/>
          </a:xfrm>
        </p:spPr>
        <p:txBody>
          <a:bodyPr>
            <a:normAutofit/>
          </a:bodyPr>
          <a:lstStyle/>
          <a:p>
            <a:r>
              <a:rPr lang="cs-CZ" sz="2000" dirty="0"/>
              <a:t>IQ - </a:t>
            </a:r>
            <a:r>
              <a:rPr lang="en-US" sz="2000" dirty="0"/>
              <a:t>direct restriction on the quantity imported</a:t>
            </a:r>
            <a:r>
              <a:rPr lang="cs-CZ" sz="2000" dirty="0"/>
              <a:t>, </a:t>
            </a:r>
            <a:r>
              <a:rPr lang="en-US" sz="2000" dirty="0"/>
              <a:t>usually enforced by issuing licenses</a:t>
            </a:r>
            <a:r>
              <a:rPr lang="cs-CZ" sz="2000" dirty="0"/>
              <a:t>.</a:t>
            </a:r>
          </a:p>
          <a:p>
            <a:r>
              <a:rPr lang="cs-CZ" sz="2000" dirty="0"/>
              <a:t>IQ </a:t>
            </a:r>
            <a:r>
              <a:rPr lang="en-US" sz="2000" dirty="0"/>
              <a:t>raise </a:t>
            </a:r>
            <a:r>
              <a:rPr lang="cs-CZ" sz="2000" dirty="0"/>
              <a:t>P</a:t>
            </a:r>
            <a:r>
              <a:rPr lang="cs-CZ" sz="2000" baseline="-25000" dirty="0"/>
              <a:t>H</a:t>
            </a:r>
            <a:r>
              <a:rPr lang="cs-CZ" sz="2000" dirty="0"/>
              <a:t> </a:t>
            </a:r>
            <a:r>
              <a:rPr lang="en-US" sz="2000" dirty="0"/>
              <a:t>by the same amount as a </a:t>
            </a:r>
            <a:r>
              <a:rPr lang="cs-CZ" sz="2000" dirty="0"/>
              <a:t>T </a:t>
            </a:r>
            <a:r>
              <a:rPr lang="en-US" sz="2000" dirty="0"/>
              <a:t>that limits </a:t>
            </a:r>
            <a:r>
              <a:rPr lang="cs-CZ" sz="2000" dirty="0"/>
              <a:t>IM</a:t>
            </a:r>
            <a:r>
              <a:rPr lang="en-US" sz="2000" dirty="0"/>
              <a:t> to the same level</a:t>
            </a:r>
            <a:r>
              <a:rPr lang="cs-CZ" sz="2000" dirty="0"/>
              <a:t>, </a:t>
            </a:r>
            <a:r>
              <a:rPr lang="cs-CZ" sz="2000" dirty="0" err="1"/>
              <a:t>but</a:t>
            </a:r>
            <a:r>
              <a:rPr lang="cs-CZ" sz="2000" dirty="0"/>
              <a:t> rent </a:t>
            </a:r>
            <a:r>
              <a:rPr lang="cs-CZ" sz="2000" dirty="0" err="1"/>
              <a:t>is</a:t>
            </a:r>
            <a:r>
              <a:rPr lang="cs-CZ" sz="2000" dirty="0"/>
              <a:t> </a:t>
            </a:r>
            <a:r>
              <a:rPr lang="cs-CZ" sz="2000" dirty="0" err="1"/>
              <a:t>collected</a:t>
            </a:r>
            <a:r>
              <a:rPr lang="cs-CZ" sz="2000" dirty="0"/>
              <a:t> by </a:t>
            </a:r>
            <a:r>
              <a:rPr lang="cs-CZ" sz="2000" dirty="0" err="1"/>
              <a:t>whoever</a:t>
            </a:r>
            <a:r>
              <a:rPr lang="cs-CZ" sz="2000" dirty="0"/>
              <a:t> </a:t>
            </a:r>
            <a:r>
              <a:rPr lang="cs-CZ" sz="2000" dirty="0" err="1"/>
              <a:t>receives</a:t>
            </a:r>
            <a:r>
              <a:rPr lang="cs-CZ" sz="2000" dirty="0"/>
              <a:t> </a:t>
            </a:r>
            <a:r>
              <a:rPr lang="cs-CZ" sz="2000" dirty="0" err="1"/>
              <a:t>the</a:t>
            </a:r>
            <a:r>
              <a:rPr lang="cs-CZ" sz="2000" dirty="0"/>
              <a:t> IM licence. </a:t>
            </a:r>
          </a:p>
          <a:p>
            <a:r>
              <a:rPr lang="cs-CZ" sz="2000" dirty="0"/>
              <a:t>US  - </a:t>
            </a:r>
            <a:r>
              <a:rPr lang="cs-CZ" sz="2000" dirty="0" err="1"/>
              <a:t>sugar</a:t>
            </a:r>
            <a:r>
              <a:rPr lang="cs-CZ" sz="2000" dirty="0"/>
              <a:t>, EU CAP…</a:t>
            </a:r>
          </a:p>
          <a:p>
            <a:r>
              <a:rPr lang="cs-CZ" sz="2000" dirty="0"/>
              <a:t>Net </a:t>
            </a:r>
            <a:r>
              <a:rPr lang="cs-CZ" sz="2000" dirty="0" err="1"/>
              <a:t>loss</a:t>
            </a:r>
            <a:r>
              <a:rPr lang="cs-CZ" sz="2000" dirty="0"/>
              <a:t> (b+c+d) - </a:t>
            </a:r>
            <a:r>
              <a:rPr lang="cs-CZ" sz="2000" dirty="0" err="1"/>
              <a:t>consumers</a:t>
            </a:r>
            <a:r>
              <a:rPr lang="cs-CZ" sz="2000" dirty="0"/>
              <a:t> -</a:t>
            </a:r>
            <a:r>
              <a:rPr lang="cs-CZ" sz="2000" dirty="0" err="1"/>
              <a:t>little</a:t>
            </a:r>
            <a:r>
              <a:rPr lang="cs-CZ" sz="2000" dirty="0"/>
              <a:t> </a:t>
            </a:r>
            <a:r>
              <a:rPr lang="cs-CZ" sz="2000" dirty="0" err="1"/>
              <a:t>effective</a:t>
            </a:r>
            <a:r>
              <a:rPr lang="cs-CZ" sz="2000" dirty="0"/>
              <a:t> </a:t>
            </a:r>
            <a:r>
              <a:rPr lang="cs-CZ" sz="2000" dirty="0" err="1"/>
              <a:t>opposition</a:t>
            </a:r>
            <a:r>
              <a:rPr lang="cs-CZ" sz="2000" dirty="0"/>
              <a:t> x </a:t>
            </a:r>
            <a:r>
              <a:rPr lang="cs-CZ" sz="2000" dirty="0" err="1"/>
              <a:t>producers</a:t>
            </a:r>
            <a:r>
              <a:rPr lang="cs-CZ" sz="2000" dirty="0"/>
              <a:t> are </a:t>
            </a:r>
            <a:r>
              <a:rPr lang="cs-CZ" sz="2000" dirty="0" err="1"/>
              <a:t>very</a:t>
            </a:r>
            <a:r>
              <a:rPr lang="cs-CZ" sz="2000" dirty="0"/>
              <a:t> </a:t>
            </a:r>
            <a:r>
              <a:rPr lang="cs-CZ" sz="2000" dirty="0" err="1"/>
              <a:t>efectively</a:t>
            </a:r>
            <a:r>
              <a:rPr lang="cs-CZ" sz="2000" dirty="0"/>
              <a:t> </a:t>
            </a:r>
            <a:r>
              <a:rPr lang="cs-CZ" sz="2000" dirty="0" err="1"/>
              <a:t>mobilized</a:t>
            </a:r>
            <a:r>
              <a:rPr lang="cs-CZ" sz="2000" dirty="0"/>
              <a:t>.</a:t>
            </a:r>
          </a:p>
          <a:p>
            <a:r>
              <a:rPr lang="cs-CZ" sz="2000" dirty="0"/>
              <a:t>IQ </a:t>
            </a:r>
            <a:r>
              <a:rPr lang="cs-CZ" sz="2000" dirty="0" err="1"/>
              <a:t>costs</a:t>
            </a:r>
            <a:r>
              <a:rPr lang="cs-CZ" sz="2000" dirty="0"/>
              <a:t> </a:t>
            </a:r>
            <a:r>
              <a:rPr lang="cs-CZ" sz="2000" dirty="0" err="1"/>
              <a:t>may</a:t>
            </a:r>
            <a:r>
              <a:rPr lang="cs-CZ" sz="2000" dirty="0"/>
              <a:t> </a:t>
            </a:r>
            <a:r>
              <a:rPr lang="cs-CZ" sz="2000" dirty="0" err="1"/>
              <a:t>be</a:t>
            </a:r>
            <a:r>
              <a:rPr lang="cs-CZ" sz="2000" dirty="0"/>
              <a:t> </a:t>
            </a:r>
            <a:r>
              <a:rPr lang="cs-CZ" sz="2000" dirty="0" err="1"/>
              <a:t>magnified</a:t>
            </a:r>
            <a:r>
              <a:rPr lang="cs-CZ" sz="2000" dirty="0"/>
              <a:t> by </a:t>
            </a:r>
            <a:r>
              <a:rPr lang="cs-CZ" sz="2000" b="1" dirty="0"/>
              <a:t>rent </a:t>
            </a:r>
            <a:r>
              <a:rPr lang="cs-CZ" sz="2000" b="1" dirty="0" err="1"/>
              <a:t>seeking</a:t>
            </a:r>
            <a:r>
              <a:rPr lang="cs-CZ" sz="2000" dirty="0"/>
              <a:t> (eg. Indian </a:t>
            </a:r>
            <a:r>
              <a:rPr lang="cs-CZ" sz="2000" dirty="0" err="1"/>
              <a:t>companies</a:t>
            </a:r>
            <a:r>
              <a:rPr lang="cs-CZ" sz="2000" dirty="0"/>
              <a:t> </a:t>
            </a:r>
            <a:r>
              <a:rPr lang="cs-CZ" sz="2000" dirty="0" err="1"/>
              <a:t>overinvested</a:t>
            </a:r>
            <a:r>
              <a:rPr lang="cs-CZ" sz="2000" dirty="0"/>
              <a:t>)</a:t>
            </a:r>
          </a:p>
          <a:p>
            <a:pPr>
              <a:buNone/>
            </a:pPr>
            <a:endParaRPr lang="cs-CZ" sz="2000" b="1" dirty="0"/>
          </a:p>
          <a:p>
            <a:endParaRPr lang="cs-CZ" dirty="0"/>
          </a:p>
          <a:p>
            <a:endParaRPr lang="cs-CZ" dirty="0"/>
          </a:p>
        </p:txBody>
      </p:sp>
      <p:pic>
        <p:nvPicPr>
          <p:cNvPr id="1026" name="Picture 2"/>
          <p:cNvPicPr>
            <a:picLocks noGrp="1" noChangeAspect="1" noChangeArrowheads="1"/>
          </p:cNvPicPr>
          <p:nvPr>
            <p:ph sz="half" idx="2"/>
          </p:nvPr>
        </p:nvPicPr>
        <p:blipFill>
          <a:blip r:embed="rId2" cstate="print"/>
          <a:srcRect/>
          <a:stretch>
            <a:fillRect/>
          </a:stretch>
        </p:blipFill>
        <p:spPr bwMode="auto">
          <a:xfrm>
            <a:off x="5124450" y="825500"/>
            <a:ext cx="4019550" cy="603250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1249</TotalTime>
  <Words>2588</Words>
  <Application>Microsoft Macintosh PowerPoint</Application>
  <PresentationFormat>Předvádění na obrazovce (4:3)</PresentationFormat>
  <Paragraphs>180</Paragraphs>
  <Slides>28</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28</vt:i4>
      </vt:variant>
    </vt:vector>
  </HeadingPairs>
  <TitlesOfParts>
    <vt:vector size="32" baseType="lpstr">
      <vt:lpstr>Arial</vt:lpstr>
      <vt:lpstr>Calibri</vt:lpstr>
      <vt:lpstr>Calibri Light</vt:lpstr>
      <vt:lpstr>Motiv Office</vt:lpstr>
      <vt:lpstr>Instruments of trade policy - tariffs</vt:lpstr>
      <vt:lpstr>Import demand and export supply</vt:lpstr>
      <vt:lpstr>World equilibrium</vt:lpstr>
      <vt:lpstr>Effects of a Tariff</vt:lpstr>
      <vt:lpstr>Effective rate of protection</vt:lpstr>
      <vt:lpstr>Effective rate of protection II</vt:lpstr>
      <vt:lpstr>Costs and Benefits of a Tariff – „big“ country</vt:lpstr>
      <vt:lpstr>Indirect costs of Tariff</vt:lpstr>
      <vt:lpstr>Import quotas</vt:lpstr>
      <vt:lpstr>Problems and questions</vt:lpstr>
      <vt:lpstr>Problem continued</vt:lpstr>
      <vt:lpstr>Problems and questions</vt:lpstr>
      <vt:lpstr>Problems and questions</vt:lpstr>
      <vt:lpstr>Export subsidy</vt:lpstr>
      <vt:lpstr>Europe´s Common Agricultural Policy</vt:lpstr>
      <vt:lpstr>Problem</vt:lpstr>
      <vt:lpstr>Voluntary Export Restraints = Voluntary Restraint Agreement (VRA)</vt:lpstr>
      <vt:lpstr>Local content requirements</vt:lpstr>
      <vt:lpstr>Other trade policy instruments</vt:lpstr>
      <vt:lpstr>Cases for and against IT</vt:lpstr>
      <vt:lpstr>Arguments against free trade</vt:lpstr>
      <vt:lpstr>Arguments against free trade, cont.</vt:lpstr>
      <vt:lpstr>Political competition and trade policy</vt:lpstr>
      <vt:lpstr>Who gets protected?</vt:lpstr>
      <vt:lpstr>Trade creation and trade diversion–preferential trading agreements</vt:lpstr>
      <vt:lpstr>Trade distortion – welfare analysis</vt:lpstr>
      <vt:lpstr>T and IQ in the presence of Monopoly</vt:lpstr>
      <vt:lpstr>Monopolist protected by IQ</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5IE470</dc:title>
  <dc:creator>User</dc:creator>
  <cp:lastModifiedBy>Klára Čermáková</cp:lastModifiedBy>
  <cp:revision>13</cp:revision>
  <dcterms:created xsi:type="dcterms:W3CDTF">2020-10-02T14:34:50Z</dcterms:created>
  <dcterms:modified xsi:type="dcterms:W3CDTF">2025-02-08T19:35:49Z</dcterms:modified>
</cp:coreProperties>
</file>