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97" r:id="rId7"/>
    <p:sldId id="262" r:id="rId8"/>
    <p:sldId id="263" r:id="rId9"/>
    <p:sldId id="264" r:id="rId10"/>
    <p:sldId id="265" r:id="rId11"/>
    <p:sldId id="288" r:id="rId12"/>
    <p:sldId id="266" r:id="rId13"/>
    <p:sldId id="267" r:id="rId14"/>
    <p:sldId id="268" r:id="rId15"/>
    <p:sldId id="269" r:id="rId16"/>
    <p:sldId id="292" r:id="rId17"/>
    <p:sldId id="270" r:id="rId18"/>
    <p:sldId id="271" r:id="rId19"/>
    <p:sldId id="272" r:id="rId20"/>
    <p:sldId id="274" r:id="rId21"/>
    <p:sldId id="275" r:id="rId22"/>
    <p:sldId id="276" r:id="rId23"/>
    <p:sldId id="277" r:id="rId24"/>
    <p:sldId id="278" r:id="rId25"/>
    <p:sldId id="283" r:id="rId26"/>
    <p:sldId id="284" r:id="rId27"/>
    <p:sldId id="286" r:id="rId28"/>
    <p:sldId id="287" r:id="rId29"/>
  </p:sldIdLst>
  <p:sldSz cx="9144000" cy="6858000" type="screen4x3"/>
  <p:notesSz cx="6811963" cy="994568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74" autoAdjust="0"/>
    <p:restoredTop sz="94620"/>
  </p:normalViewPr>
  <p:slideViewPr>
    <p:cSldViewPr>
      <p:cViewPr varScale="1">
        <p:scale>
          <a:sx n="103" d="100"/>
          <a:sy n="103" d="100"/>
        </p:scale>
        <p:origin x="2064"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34041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99423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0" y="365125"/>
            <a:ext cx="5800725"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161873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689990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9"/>
            <a:ext cx="78867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5" name="Zástupný symbol pro zápatí 4"/>
          <p:cNvSpPr>
            <a:spLocks noGrp="1"/>
          </p:cNvSpPr>
          <p:nvPr>
            <p:ph type="ftr" sz="quarter" idx="11"/>
          </p:nvPr>
        </p:nvSpPr>
        <p:spPr/>
        <p:txBody>
          <a:bodyPr/>
          <a:lstStyle/>
          <a:p>
            <a:endParaRPr lang="cs-CZ">
              <a:solidFill>
                <a:prstClr val="black">
                  <a:tint val="75000"/>
                </a:prstClr>
              </a:solidFill>
            </a:endParaRPr>
          </a:p>
        </p:txBody>
      </p:sp>
      <p:sp>
        <p:nvSpPr>
          <p:cNvPr id="6" name="Zástupný symbol pro číslo snímku 5"/>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196003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460066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6"/>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629842" y="2505075"/>
            <a:ext cx="3868340"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4629150" y="2505075"/>
            <a:ext cx="3887391"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8" name="Zástupný symbol pro zápatí 7"/>
          <p:cNvSpPr>
            <a:spLocks noGrp="1"/>
          </p:cNvSpPr>
          <p:nvPr>
            <p:ph type="ftr" sz="quarter" idx="11"/>
          </p:nvPr>
        </p:nvSpPr>
        <p:spPr/>
        <p:txBody>
          <a:bodyPr/>
          <a:lstStyle/>
          <a:p>
            <a:endParaRPr lang="cs-CZ">
              <a:solidFill>
                <a:prstClr val="black">
                  <a:tint val="75000"/>
                </a:prstClr>
              </a:solidFill>
            </a:endParaRPr>
          </a:p>
        </p:txBody>
      </p:sp>
      <p:sp>
        <p:nvSpPr>
          <p:cNvPr id="9" name="Zástupný symbol pro číslo snímku 8"/>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353232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4" name="Zástupný symbol pro zápatí 3"/>
          <p:cNvSpPr>
            <a:spLocks noGrp="1"/>
          </p:cNvSpPr>
          <p:nvPr>
            <p:ph type="ftr" sz="quarter" idx="11"/>
          </p:nvPr>
        </p:nvSpPr>
        <p:spPr/>
        <p:txBody>
          <a:bodyPr/>
          <a:lstStyle/>
          <a:p>
            <a:endParaRPr lang="cs-CZ">
              <a:solidFill>
                <a:prstClr val="black">
                  <a:tint val="75000"/>
                </a:prstClr>
              </a:solidFill>
            </a:endParaRPr>
          </a:p>
        </p:txBody>
      </p:sp>
      <p:sp>
        <p:nvSpPr>
          <p:cNvPr id="5" name="Zástupný symbol pro číslo snímku 4"/>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497420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3" name="Zástupný symbol pro zápatí 2"/>
          <p:cNvSpPr>
            <a:spLocks noGrp="1"/>
          </p:cNvSpPr>
          <p:nvPr>
            <p:ph type="ftr" sz="quarter" idx="11"/>
          </p:nvPr>
        </p:nvSpPr>
        <p:spPr/>
        <p:txBody>
          <a:bodyPr/>
          <a:lstStyle/>
          <a:p>
            <a:endParaRPr lang="cs-CZ">
              <a:solidFill>
                <a:prstClr val="black">
                  <a:tint val="75000"/>
                </a:prstClr>
              </a:solidFill>
            </a:endParaRPr>
          </a:p>
        </p:txBody>
      </p:sp>
      <p:sp>
        <p:nvSpPr>
          <p:cNvPr id="4" name="Zástupný symbol pro číslo snímku 3"/>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649163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213629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6" name="Zástupný symbol pro zápatí 5"/>
          <p:cNvSpPr>
            <a:spLocks noGrp="1"/>
          </p:cNvSpPr>
          <p:nvPr>
            <p:ph type="ftr" sz="quarter" idx="11"/>
          </p:nvPr>
        </p:nvSpPr>
        <p:spPr/>
        <p:txBody>
          <a:bodyPr/>
          <a:lstStyle/>
          <a:p>
            <a:endParaRPr lang="cs-CZ">
              <a:solidFill>
                <a:prstClr val="black">
                  <a:tint val="75000"/>
                </a:prstClr>
              </a:solidFill>
            </a:endParaRPr>
          </a:p>
        </p:txBody>
      </p:sp>
      <p:sp>
        <p:nvSpPr>
          <p:cNvPr id="7" name="Zástupný symbol pro číslo snímku 6"/>
          <p:cNvSpPr>
            <a:spLocks noGrp="1"/>
          </p:cNvSpPr>
          <p:nvPr>
            <p:ph type="sldNum" sz="quarter" idx="12"/>
          </p:nvPr>
        </p:nvSpPr>
        <p:spPr/>
        <p:txBody>
          <a:body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977692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0B8B11-30CA-4C03-B73E-ED84034BD79D}" type="datetimeFigureOut">
              <a:rPr lang="cs-CZ" smtClean="0">
                <a:solidFill>
                  <a:prstClr val="black">
                    <a:tint val="75000"/>
                  </a:prstClr>
                </a:solidFill>
              </a:rPr>
              <a:pPr/>
              <a:t>08.02.2025</a:t>
            </a:fld>
            <a:endParaRPr lang="cs-CZ">
              <a:solidFill>
                <a:prstClr val="black">
                  <a:tint val="75000"/>
                </a:prstClr>
              </a:solidFill>
            </a:endParaRPr>
          </a:p>
        </p:txBody>
      </p:sp>
      <p:sp>
        <p:nvSpPr>
          <p:cNvPr id="5" name="Zástupný symbol pro zápatí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solidFill>
                <a:prstClr val="black">
                  <a:tint val="75000"/>
                </a:prstClr>
              </a:solidFill>
            </a:endParaRPr>
          </a:p>
        </p:txBody>
      </p:sp>
      <p:sp>
        <p:nvSpPr>
          <p:cNvPr id="6" name="Zástupný symbol pro číslo snímku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E104A8-3238-4027-89CD-FB6ABDE0DAEF}" type="slidenum">
              <a:rPr lang="cs-CZ" smtClean="0">
                <a:solidFill>
                  <a:prstClr val="black">
                    <a:tint val="75000"/>
                  </a:prstClr>
                </a:solidFill>
              </a:rPr>
              <a:pPr/>
              <a:t>‹#›</a:t>
            </a:fld>
            <a:endParaRPr lang="cs-CZ">
              <a:solidFill>
                <a:prstClr val="black">
                  <a:tint val="75000"/>
                </a:prstClr>
              </a:solidFill>
            </a:endParaRPr>
          </a:p>
        </p:txBody>
      </p:sp>
    </p:spTree>
    <p:extLst>
      <p:ext uri="{BB962C8B-B14F-4D97-AF65-F5344CB8AC3E}">
        <p14:creationId xmlns:p14="http://schemas.microsoft.com/office/powerpoint/2010/main" val="12381475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3826" y="4"/>
            <a:ext cx="8867775" cy="850899"/>
          </a:xfrm>
        </p:spPr>
        <p:txBody>
          <a:bodyPr/>
          <a:lstStyle/>
          <a:p>
            <a:pPr algn="ctr"/>
            <a:r>
              <a:rPr lang="cs-CZ" dirty="0"/>
              <a:t>Instruments </a:t>
            </a:r>
            <a:r>
              <a:rPr lang="cs-CZ" dirty="0" err="1"/>
              <a:t>of</a:t>
            </a:r>
            <a:r>
              <a:rPr lang="cs-CZ" dirty="0"/>
              <a:t> </a:t>
            </a:r>
            <a:r>
              <a:rPr lang="cs-CZ" dirty="0" err="1"/>
              <a:t>trade</a:t>
            </a:r>
            <a:r>
              <a:rPr lang="cs-CZ" dirty="0"/>
              <a:t> </a:t>
            </a:r>
            <a:r>
              <a:rPr lang="cs-CZ" dirty="0" err="1"/>
              <a:t>policy</a:t>
            </a:r>
            <a:r>
              <a:rPr lang="cs-CZ" dirty="0"/>
              <a:t> - </a:t>
            </a:r>
            <a:r>
              <a:rPr lang="cs-CZ" dirty="0" err="1"/>
              <a:t>tariffs</a:t>
            </a:r>
            <a:endParaRPr lang="cs-CZ" dirty="0"/>
          </a:p>
        </p:txBody>
      </p:sp>
      <p:sp>
        <p:nvSpPr>
          <p:cNvPr id="3" name="Zástupný symbol pro obsah 2"/>
          <p:cNvSpPr>
            <a:spLocks noGrp="1"/>
          </p:cNvSpPr>
          <p:nvPr>
            <p:ph idx="1"/>
          </p:nvPr>
        </p:nvSpPr>
        <p:spPr>
          <a:xfrm>
            <a:off x="1" y="870860"/>
            <a:ext cx="9144000" cy="5987143"/>
          </a:xfrm>
        </p:spPr>
        <p:txBody>
          <a:bodyPr>
            <a:normAutofit lnSpcReduction="10000"/>
          </a:bodyPr>
          <a:lstStyle/>
          <a:p>
            <a:r>
              <a:rPr lang="en-US" b="1" dirty="0"/>
              <a:t>Tariffs</a:t>
            </a:r>
            <a:r>
              <a:rPr lang="en-US" dirty="0"/>
              <a:t> </a:t>
            </a:r>
            <a:r>
              <a:rPr lang="cs-CZ" dirty="0"/>
              <a:t>- </a:t>
            </a:r>
            <a:r>
              <a:rPr lang="en-US" dirty="0"/>
              <a:t>source of government income</a:t>
            </a:r>
            <a:endParaRPr lang="cs-CZ" dirty="0"/>
          </a:p>
          <a:p>
            <a:pPr lvl="1"/>
            <a:r>
              <a:rPr lang="cs-CZ" dirty="0" err="1"/>
              <a:t>aimed</a:t>
            </a:r>
            <a:r>
              <a:rPr lang="cs-CZ" dirty="0"/>
              <a:t> to </a:t>
            </a:r>
            <a:r>
              <a:rPr lang="cs-CZ" dirty="0" err="1"/>
              <a:t>protect</a:t>
            </a:r>
            <a:r>
              <a:rPr lang="cs-CZ" dirty="0"/>
              <a:t> </a:t>
            </a:r>
            <a:r>
              <a:rPr lang="cs-CZ" dirty="0" err="1"/>
              <a:t>domestic</a:t>
            </a:r>
            <a:r>
              <a:rPr lang="cs-CZ" dirty="0"/>
              <a:t> </a:t>
            </a:r>
            <a:r>
              <a:rPr lang="cs-CZ" dirty="0" err="1"/>
              <a:t>sectors</a:t>
            </a:r>
            <a:r>
              <a:rPr lang="cs-CZ" dirty="0"/>
              <a:t> </a:t>
            </a:r>
            <a:r>
              <a:rPr lang="cs-CZ" dirty="0" err="1"/>
              <a:t>from</a:t>
            </a:r>
            <a:r>
              <a:rPr lang="cs-CZ" dirty="0"/>
              <a:t> </a:t>
            </a:r>
            <a:r>
              <a:rPr lang="cs-CZ" dirty="0" err="1"/>
              <a:t>competition</a:t>
            </a:r>
            <a:r>
              <a:rPr lang="cs-CZ" dirty="0"/>
              <a:t> </a:t>
            </a:r>
          </a:p>
          <a:p>
            <a:pPr lvl="2"/>
            <a:r>
              <a:rPr lang="cs-CZ" dirty="0" err="1"/>
              <a:t>Corn</a:t>
            </a:r>
            <a:r>
              <a:rPr lang="cs-CZ" dirty="0"/>
              <a:t> </a:t>
            </a:r>
            <a:r>
              <a:rPr lang="cs-CZ" dirty="0" err="1"/>
              <a:t>law</a:t>
            </a:r>
            <a:r>
              <a:rPr lang="cs-CZ" dirty="0"/>
              <a:t> </a:t>
            </a:r>
          </a:p>
          <a:p>
            <a:pPr lvl="2"/>
            <a:r>
              <a:rPr lang="cs-CZ" dirty="0"/>
              <a:t>19th </a:t>
            </a:r>
            <a:r>
              <a:rPr lang="cs-CZ" dirty="0" err="1"/>
              <a:t>century</a:t>
            </a:r>
            <a:r>
              <a:rPr lang="cs-CZ" dirty="0"/>
              <a:t> </a:t>
            </a:r>
            <a:r>
              <a:rPr lang="cs-CZ" dirty="0" err="1"/>
              <a:t>tariff</a:t>
            </a:r>
            <a:r>
              <a:rPr lang="cs-CZ" dirty="0"/>
              <a:t> on </a:t>
            </a:r>
            <a:r>
              <a:rPr lang="cs-CZ" dirty="0" err="1"/>
              <a:t>manufactured</a:t>
            </a:r>
            <a:r>
              <a:rPr lang="cs-CZ" dirty="0"/>
              <a:t> </a:t>
            </a:r>
            <a:r>
              <a:rPr lang="cs-CZ" dirty="0" err="1"/>
              <a:t>goods</a:t>
            </a:r>
            <a:r>
              <a:rPr lang="cs-CZ" dirty="0"/>
              <a:t>, </a:t>
            </a:r>
            <a:r>
              <a:rPr lang="cs-CZ" dirty="0" err="1"/>
              <a:t>Germany</a:t>
            </a:r>
            <a:endParaRPr lang="cs-CZ" dirty="0"/>
          </a:p>
          <a:p>
            <a:pPr lvl="1"/>
            <a:r>
              <a:rPr lang="cs-CZ" b="1" dirty="0" err="1"/>
              <a:t>Specific</a:t>
            </a:r>
            <a:r>
              <a:rPr lang="cs-CZ" b="1" dirty="0"/>
              <a:t> </a:t>
            </a:r>
            <a:r>
              <a:rPr lang="cs-CZ" b="1" dirty="0" err="1"/>
              <a:t>tariff</a:t>
            </a:r>
            <a:r>
              <a:rPr lang="cs-CZ" b="1" dirty="0"/>
              <a:t> </a:t>
            </a:r>
            <a:r>
              <a:rPr lang="cs-CZ" dirty="0"/>
              <a:t>-</a:t>
            </a:r>
            <a:r>
              <a:rPr lang="en-US" dirty="0"/>
              <a:t> levied as a fixed charge for each unit of goods imported</a:t>
            </a:r>
            <a:endParaRPr lang="cs-CZ" b="1" dirty="0"/>
          </a:p>
          <a:p>
            <a:pPr lvl="1"/>
            <a:r>
              <a:rPr lang="cs-CZ" b="1" dirty="0"/>
              <a:t>Ad </a:t>
            </a:r>
            <a:r>
              <a:rPr lang="cs-CZ" b="1" dirty="0" err="1"/>
              <a:t>valorem</a:t>
            </a:r>
            <a:r>
              <a:rPr lang="cs-CZ" b="1" dirty="0"/>
              <a:t> </a:t>
            </a:r>
            <a:r>
              <a:rPr lang="cs-CZ" b="1" dirty="0" err="1"/>
              <a:t>tariff</a:t>
            </a:r>
            <a:r>
              <a:rPr lang="cs-CZ" b="1" dirty="0"/>
              <a:t> </a:t>
            </a:r>
            <a:r>
              <a:rPr lang="cs-CZ" dirty="0"/>
              <a:t>-</a:t>
            </a:r>
            <a:r>
              <a:rPr lang="en-US" dirty="0"/>
              <a:t> taxes levied as a fraction of the value of </a:t>
            </a:r>
            <a:r>
              <a:rPr lang="cs-CZ" dirty="0"/>
              <a:t>IM</a:t>
            </a:r>
            <a:r>
              <a:rPr lang="en-US" dirty="0"/>
              <a:t> goods</a:t>
            </a:r>
            <a:endParaRPr lang="cs-CZ" dirty="0"/>
          </a:p>
          <a:p>
            <a:r>
              <a:rPr lang="cs-CZ" b="1" dirty="0" err="1"/>
              <a:t>Tariffs</a:t>
            </a:r>
            <a:r>
              <a:rPr lang="cs-CZ" b="1" dirty="0"/>
              <a:t> </a:t>
            </a:r>
            <a:r>
              <a:rPr lang="cs-CZ" dirty="0" err="1"/>
              <a:t>nowadays</a:t>
            </a:r>
            <a:r>
              <a:rPr lang="cs-CZ" dirty="0"/>
              <a:t> </a:t>
            </a:r>
            <a:r>
              <a:rPr lang="cs-CZ" dirty="0" err="1"/>
              <a:t>substituted</a:t>
            </a:r>
            <a:r>
              <a:rPr lang="cs-CZ" dirty="0"/>
              <a:t> by </a:t>
            </a:r>
            <a:r>
              <a:rPr lang="en-US" b="1" dirty="0"/>
              <a:t>nontariff barriers</a:t>
            </a:r>
            <a:r>
              <a:rPr lang="en-US" dirty="0"/>
              <a:t>, such as </a:t>
            </a:r>
            <a:r>
              <a:rPr lang="en-US" b="1" dirty="0"/>
              <a:t>import quotas</a:t>
            </a:r>
            <a:r>
              <a:rPr lang="cs-CZ" b="1" dirty="0"/>
              <a:t> </a:t>
            </a:r>
            <a:r>
              <a:rPr lang="cs-CZ" dirty="0" err="1"/>
              <a:t>and</a:t>
            </a:r>
            <a:r>
              <a:rPr lang="cs-CZ" dirty="0"/>
              <a:t> </a:t>
            </a:r>
            <a:r>
              <a:rPr lang="cs-CZ" b="1" dirty="0"/>
              <a:t>export </a:t>
            </a:r>
            <a:r>
              <a:rPr lang="cs-CZ" b="1" dirty="0" err="1"/>
              <a:t>restraints</a:t>
            </a:r>
            <a:r>
              <a:rPr lang="cs-CZ" b="1" dirty="0"/>
              <a:t>,</a:t>
            </a:r>
            <a:r>
              <a:rPr lang="en-US" dirty="0"/>
              <a:t> </a:t>
            </a:r>
            <a:r>
              <a:rPr lang="cs-CZ" b="1" dirty="0"/>
              <a:t>export </a:t>
            </a:r>
            <a:r>
              <a:rPr lang="cs-CZ" b="1" dirty="0" err="1"/>
              <a:t>subsidies</a:t>
            </a:r>
            <a:r>
              <a:rPr lang="cs-CZ" b="1" dirty="0"/>
              <a:t>, </a:t>
            </a:r>
            <a:r>
              <a:rPr lang="cs-CZ" b="1" dirty="0" err="1"/>
              <a:t>voluntary</a:t>
            </a:r>
            <a:r>
              <a:rPr lang="cs-CZ" b="1" dirty="0"/>
              <a:t> </a:t>
            </a:r>
            <a:r>
              <a:rPr lang="cs-CZ" b="1" dirty="0" err="1"/>
              <a:t>exports</a:t>
            </a:r>
            <a:r>
              <a:rPr lang="cs-CZ" b="1" dirty="0"/>
              <a:t> </a:t>
            </a:r>
            <a:r>
              <a:rPr lang="cs-CZ" b="1" dirty="0" err="1"/>
              <a:t>restraints</a:t>
            </a:r>
            <a:r>
              <a:rPr lang="cs-CZ" b="1" dirty="0"/>
              <a:t>, </a:t>
            </a:r>
            <a:r>
              <a:rPr lang="cs-CZ" b="1" dirty="0" err="1"/>
              <a:t>local</a:t>
            </a:r>
            <a:r>
              <a:rPr lang="cs-CZ" b="1" dirty="0"/>
              <a:t> </a:t>
            </a:r>
            <a:r>
              <a:rPr lang="cs-CZ" b="1" dirty="0" err="1"/>
              <a:t>content</a:t>
            </a:r>
            <a:r>
              <a:rPr lang="cs-CZ" b="1" dirty="0"/>
              <a:t> </a:t>
            </a:r>
            <a:r>
              <a:rPr lang="cs-CZ" b="1" dirty="0" err="1"/>
              <a:t>requirements</a:t>
            </a:r>
            <a:r>
              <a:rPr lang="cs-CZ" b="1" dirty="0"/>
              <a:t>, import </a:t>
            </a:r>
            <a:r>
              <a:rPr lang="cs-CZ" b="1" dirty="0" err="1"/>
              <a:t>deposits</a:t>
            </a:r>
            <a:endParaRPr lang="cs-CZ" b="1" dirty="0"/>
          </a:p>
          <a:p>
            <a:r>
              <a:rPr lang="cs-CZ" b="1" dirty="0" err="1"/>
              <a:t>Tariff</a:t>
            </a:r>
            <a:r>
              <a:rPr lang="cs-CZ" b="1" dirty="0"/>
              <a:t> </a:t>
            </a:r>
            <a:r>
              <a:rPr lang="cs-CZ" b="1" dirty="0" err="1"/>
              <a:t>rate</a:t>
            </a:r>
            <a:r>
              <a:rPr lang="cs-CZ" b="1" dirty="0"/>
              <a:t> </a:t>
            </a:r>
            <a:r>
              <a:rPr lang="cs-CZ" b="1" dirty="0" err="1"/>
              <a:t>quota</a:t>
            </a:r>
            <a:r>
              <a:rPr lang="cs-CZ" b="1" dirty="0"/>
              <a:t> – </a:t>
            </a:r>
            <a:r>
              <a:rPr lang="cs-CZ" dirty="0" err="1"/>
              <a:t>oilseeds</a:t>
            </a:r>
            <a:r>
              <a:rPr lang="cs-CZ" dirty="0"/>
              <a:t>, tuna </a:t>
            </a:r>
            <a:r>
              <a:rPr lang="cs-CZ" dirty="0" err="1"/>
              <a:t>imports</a:t>
            </a:r>
            <a:endParaRPr lang="cs-CZ" b="1" dirty="0"/>
          </a:p>
          <a:p>
            <a:r>
              <a:rPr lang="cs-CZ" b="1" dirty="0" err="1"/>
              <a:t>Tariff</a:t>
            </a:r>
            <a:r>
              <a:rPr lang="cs-CZ" b="1" dirty="0"/>
              <a:t> </a:t>
            </a:r>
            <a:r>
              <a:rPr lang="cs-CZ" b="1" dirty="0" err="1"/>
              <a:t>escalation</a:t>
            </a:r>
            <a:endParaRPr lang="cs-CZ" b="1" dirty="0"/>
          </a:p>
          <a:p>
            <a:r>
              <a:rPr lang="cs-CZ" b="1" dirty="0" err="1"/>
              <a:t>Bound</a:t>
            </a:r>
            <a:r>
              <a:rPr lang="cs-CZ" b="1" dirty="0"/>
              <a:t> </a:t>
            </a:r>
            <a:r>
              <a:rPr lang="cs-CZ" b="1" dirty="0" err="1"/>
              <a:t>tariff</a:t>
            </a:r>
            <a:endParaRPr lang="cs-CZ" dirty="0"/>
          </a:p>
          <a:p>
            <a:endParaRPr lang="cs-CZ"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628650" y="4"/>
            <a:ext cx="7886700" cy="736599"/>
          </a:xfrm>
        </p:spPr>
        <p:txBody>
          <a:bodyPr/>
          <a:lstStyle/>
          <a:p>
            <a:pPr algn="ctr"/>
            <a:r>
              <a:rPr lang="cs-CZ" dirty="0" err="1"/>
              <a:t>Problems</a:t>
            </a:r>
            <a:r>
              <a:rPr lang="cs-CZ" dirty="0"/>
              <a:t> </a:t>
            </a:r>
            <a:r>
              <a:rPr lang="cs-CZ" dirty="0" err="1"/>
              <a:t>and</a:t>
            </a:r>
            <a:r>
              <a:rPr lang="cs-CZ" dirty="0"/>
              <a:t> </a:t>
            </a:r>
            <a:r>
              <a:rPr lang="cs-CZ" dirty="0" err="1"/>
              <a:t>questions</a:t>
            </a:r>
            <a:endParaRPr lang="cs-CZ" dirty="0"/>
          </a:p>
        </p:txBody>
      </p:sp>
      <p:sp>
        <p:nvSpPr>
          <p:cNvPr id="6" name="Zástupný symbol pro obsah 5"/>
          <p:cNvSpPr>
            <a:spLocks noGrp="1"/>
          </p:cNvSpPr>
          <p:nvPr>
            <p:ph idx="1"/>
          </p:nvPr>
        </p:nvSpPr>
        <p:spPr>
          <a:xfrm>
            <a:off x="0" y="584200"/>
            <a:ext cx="9144000" cy="6438900"/>
          </a:xfrm>
        </p:spPr>
        <p:txBody>
          <a:bodyPr>
            <a:normAutofit/>
          </a:bodyPr>
          <a:lstStyle/>
          <a:p>
            <a:pPr>
              <a:buNone/>
            </a:pPr>
            <a:r>
              <a:rPr lang="cs-CZ" sz="1600" dirty="0"/>
              <a:t>1. </a:t>
            </a:r>
            <a:r>
              <a:rPr lang="en-US" sz="1600" dirty="0"/>
              <a:t>Home’s demand curve for wheat is</a:t>
            </a:r>
            <a:r>
              <a:rPr lang="cs-CZ" sz="1600" dirty="0"/>
              <a:t> D = 100 - 20P.  </a:t>
            </a:r>
            <a:r>
              <a:rPr lang="en-US" sz="1600" dirty="0"/>
              <a:t>Its supply curve is </a:t>
            </a:r>
            <a:r>
              <a:rPr lang="cs-CZ" sz="1600" dirty="0"/>
              <a:t>S = 20 + 20P.</a:t>
            </a:r>
          </a:p>
          <a:p>
            <a:pPr marL="514350" indent="-514350">
              <a:buAutoNum type="alphaLcParenR"/>
            </a:pPr>
            <a:r>
              <a:rPr lang="en-US" sz="1600" dirty="0"/>
              <a:t>Derive and graph Home’s import demand schedule. </a:t>
            </a:r>
            <a:endParaRPr lang="cs-CZ" sz="1600" dirty="0"/>
          </a:p>
          <a:p>
            <a:pPr marL="514350" indent="-514350">
              <a:buAutoNum type="alphaLcParenR"/>
            </a:pPr>
            <a:r>
              <a:rPr lang="en-US" sz="1600" dirty="0"/>
              <a:t>What would the price of wheat be in the absence of trade? </a:t>
            </a:r>
            <a:endParaRPr lang="cs-CZ" sz="1600" dirty="0"/>
          </a:p>
          <a:p>
            <a:pPr marL="514350" indent="-514350">
              <a:buNone/>
            </a:pPr>
            <a:r>
              <a:rPr lang="en-US" sz="1600" dirty="0"/>
              <a:t>2. Now add Foreign, which has a demand curve </a:t>
            </a:r>
            <a:r>
              <a:rPr lang="cs-CZ" sz="1600" dirty="0"/>
              <a:t>D* = 80 - 20P </a:t>
            </a:r>
            <a:r>
              <a:rPr lang="en-US" sz="1600" dirty="0"/>
              <a:t>and a supply curve </a:t>
            </a:r>
            <a:r>
              <a:rPr lang="cs-CZ" sz="1600" dirty="0"/>
              <a:t>S* = 40 + 20P.</a:t>
            </a:r>
          </a:p>
          <a:p>
            <a:pPr marL="514350" indent="-514350">
              <a:buAutoNum type="alphaLcParenR"/>
            </a:pPr>
            <a:r>
              <a:rPr lang="en-US" sz="1600" dirty="0"/>
              <a:t>Derive and graph </a:t>
            </a:r>
            <a:r>
              <a:rPr lang="en-US" sz="1600" dirty="0" err="1"/>
              <a:t>Foreign’s</a:t>
            </a:r>
            <a:r>
              <a:rPr lang="en-US" sz="1600" dirty="0"/>
              <a:t> export supply curve and find the price of wheat that would prevail in Foreign in the absence of trade. </a:t>
            </a:r>
            <a:endParaRPr lang="cs-CZ" sz="1600" dirty="0"/>
          </a:p>
          <a:p>
            <a:pPr marL="514350" indent="-514350">
              <a:buAutoNum type="alphaLcParenR"/>
            </a:pPr>
            <a:r>
              <a:rPr lang="en-US" sz="1600" dirty="0"/>
              <a:t>Now allow Foreign and Home to trade with each other, at zero transportation cost. Find and graph the equilibrium under free trade. What is the world price? What is the volume of trade?</a:t>
            </a:r>
            <a:endParaRPr lang="cs-CZ" sz="1600" dirty="0"/>
          </a:p>
          <a:p>
            <a:pPr marL="514350" indent="-514350">
              <a:buNone/>
            </a:pPr>
            <a:r>
              <a:rPr lang="en-US" sz="1600" dirty="0"/>
              <a:t>3. Home imposes a specific tariff of 0.5 on wheat imports. </a:t>
            </a:r>
            <a:endParaRPr lang="cs-CZ" sz="1600" dirty="0"/>
          </a:p>
          <a:p>
            <a:pPr marL="514350" indent="-514350">
              <a:buAutoNum type="alphaLcParenR"/>
            </a:pPr>
            <a:r>
              <a:rPr lang="en-US" sz="1600" dirty="0"/>
              <a:t>Determine and graph the effects of the tariff on the following: </a:t>
            </a:r>
            <a:endParaRPr lang="cs-CZ" sz="1600" dirty="0"/>
          </a:p>
          <a:p>
            <a:pPr marL="971550" lvl="1" indent="-514350">
              <a:buAutoNum type="arabicParenBoth"/>
            </a:pPr>
            <a:r>
              <a:rPr lang="en-US" sz="1600" dirty="0"/>
              <a:t>the price of wheat in each country; </a:t>
            </a:r>
            <a:endParaRPr lang="cs-CZ" sz="1600" dirty="0"/>
          </a:p>
          <a:p>
            <a:pPr marL="971550" lvl="1" indent="-514350">
              <a:buAutoNum type="arabicParenBoth"/>
            </a:pPr>
            <a:r>
              <a:rPr lang="en-US" sz="1600" dirty="0"/>
              <a:t>the quantity of wheat supplied and demanded in each country; </a:t>
            </a:r>
            <a:endParaRPr lang="cs-CZ" sz="1600" dirty="0"/>
          </a:p>
          <a:p>
            <a:pPr marL="971550" lvl="1" indent="-514350">
              <a:buAutoNum type="arabicParenBoth"/>
            </a:pPr>
            <a:r>
              <a:rPr lang="en-US" sz="1600" dirty="0"/>
              <a:t>the volume of trade. </a:t>
            </a:r>
            <a:endParaRPr lang="cs-CZ" sz="1600" dirty="0"/>
          </a:p>
          <a:p>
            <a:pPr marL="514350" indent="-514350">
              <a:buNone/>
            </a:pPr>
            <a:r>
              <a:rPr lang="en-US" sz="1600" dirty="0"/>
              <a:t>b. Determine the effect of the tariff on the welfare of each of the following groups: </a:t>
            </a:r>
            <a:endParaRPr lang="cs-CZ" sz="1600" dirty="0"/>
          </a:p>
          <a:p>
            <a:pPr marL="514350" indent="-514350">
              <a:buNone/>
            </a:pPr>
            <a:r>
              <a:rPr lang="cs-CZ" sz="1600" dirty="0"/>
              <a:t>	</a:t>
            </a:r>
            <a:r>
              <a:rPr lang="en-US" sz="1600" dirty="0"/>
              <a:t>(1) Home import-competing producers; </a:t>
            </a:r>
            <a:endParaRPr lang="cs-CZ" sz="1600" dirty="0"/>
          </a:p>
          <a:p>
            <a:pPr marL="514350" indent="-514350">
              <a:buNone/>
            </a:pPr>
            <a:r>
              <a:rPr lang="cs-CZ" sz="1600" dirty="0"/>
              <a:t>	(</a:t>
            </a:r>
            <a:r>
              <a:rPr lang="en-US" sz="1600" dirty="0"/>
              <a:t>2) Home consumers; </a:t>
            </a:r>
            <a:endParaRPr lang="cs-CZ" sz="1600" dirty="0"/>
          </a:p>
          <a:p>
            <a:pPr marL="514350" indent="-514350">
              <a:buNone/>
            </a:pPr>
            <a:r>
              <a:rPr lang="cs-CZ" sz="1600" dirty="0"/>
              <a:t>	</a:t>
            </a:r>
            <a:r>
              <a:rPr lang="en-US" sz="1600" dirty="0"/>
              <a:t>(3) the Home government. </a:t>
            </a:r>
            <a:endParaRPr lang="cs-CZ" sz="1600" dirty="0"/>
          </a:p>
          <a:p>
            <a:pPr marL="514350" indent="-514350">
              <a:buNone/>
            </a:pPr>
            <a:r>
              <a:rPr lang="en-US" sz="1600" dirty="0"/>
              <a:t>c. Show graphically and calculate the terms of trade gain, the efficiency loss, and the total effect on welfare of the tariff.</a:t>
            </a:r>
            <a:endParaRPr lang="cs-CZ"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7"/>
            <a:ext cx="7886700" cy="831626"/>
          </a:xfrm>
        </p:spPr>
        <p:txBody>
          <a:bodyPr/>
          <a:lstStyle/>
          <a:p>
            <a:r>
              <a:rPr lang="cs-CZ" dirty="0" err="1"/>
              <a:t>Problem</a:t>
            </a:r>
            <a:r>
              <a:rPr lang="cs-CZ" dirty="0"/>
              <a:t> </a:t>
            </a:r>
            <a:r>
              <a:rPr lang="cs-CZ" dirty="0" err="1"/>
              <a:t>continued</a:t>
            </a:r>
            <a:endParaRPr lang="cs-CZ" dirty="0"/>
          </a:p>
        </p:txBody>
      </p:sp>
      <p:sp>
        <p:nvSpPr>
          <p:cNvPr id="3" name="Zástupný symbol pro obsah 2"/>
          <p:cNvSpPr>
            <a:spLocks noGrp="1"/>
          </p:cNvSpPr>
          <p:nvPr>
            <p:ph idx="1"/>
          </p:nvPr>
        </p:nvSpPr>
        <p:spPr>
          <a:xfrm>
            <a:off x="179512" y="1484784"/>
            <a:ext cx="8335838" cy="4692179"/>
          </a:xfrm>
        </p:spPr>
        <p:txBody>
          <a:bodyPr/>
          <a:lstStyle/>
          <a:p>
            <a:pPr>
              <a:buNone/>
            </a:pPr>
            <a:r>
              <a:rPr lang="cs-CZ" sz="2400" dirty="0"/>
              <a:t>4) </a:t>
            </a:r>
            <a:r>
              <a:rPr lang="cs-CZ" sz="2400" dirty="0" err="1"/>
              <a:t>Suppose</a:t>
            </a:r>
            <a:r>
              <a:rPr lang="cs-CZ" sz="2400" dirty="0"/>
              <a:t> </a:t>
            </a:r>
            <a:r>
              <a:rPr lang="cs-CZ" sz="2400" dirty="0" err="1"/>
              <a:t>that</a:t>
            </a:r>
            <a:r>
              <a:rPr lang="cs-CZ" sz="2400" dirty="0"/>
              <a:t> </a:t>
            </a:r>
            <a:r>
              <a:rPr lang="cs-CZ" sz="2400" dirty="0" err="1"/>
              <a:t>Foreign</a:t>
            </a:r>
            <a:r>
              <a:rPr lang="cs-CZ" sz="2400" dirty="0"/>
              <a:t> had </a:t>
            </a:r>
            <a:r>
              <a:rPr lang="cs-CZ" sz="2400" dirty="0" err="1"/>
              <a:t>been</a:t>
            </a:r>
            <a:r>
              <a:rPr lang="cs-CZ" sz="2400" dirty="0"/>
              <a:t> a much </a:t>
            </a:r>
            <a:r>
              <a:rPr lang="cs-CZ" sz="2400" dirty="0" err="1"/>
              <a:t>larger</a:t>
            </a:r>
            <a:r>
              <a:rPr lang="cs-CZ" sz="2400" dirty="0"/>
              <a:t> country, </a:t>
            </a:r>
            <a:r>
              <a:rPr lang="cs-CZ" sz="2400" dirty="0" err="1"/>
              <a:t>with</a:t>
            </a:r>
            <a:r>
              <a:rPr lang="cs-CZ" sz="2400" dirty="0"/>
              <a:t> </a:t>
            </a:r>
            <a:r>
              <a:rPr lang="cs-CZ" sz="2400" dirty="0" err="1"/>
              <a:t>domestic</a:t>
            </a:r>
            <a:r>
              <a:rPr lang="cs-CZ" sz="2400" dirty="0"/>
              <a:t> </a:t>
            </a:r>
            <a:r>
              <a:rPr lang="cs-CZ" sz="2400" dirty="0" err="1"/>
              <a:t>demand</a:t>
            </a:r>
            <a:r>
              <a:rPr lang="cs-CZ" sz="2400" dirty="0"/>
              <a:t>: D*=800-200P </a:t>
            </a:r>
            <a:r>
              <a:rPr lang="cs-CZ" sz="2400" dirty="0" err="1"/>
              <a:t>and</a:t>
            </a:r>
            <a:r>
              <a:rPr lang="cs-CZ" sz="2400" dirty="0"/>
              <a:t> </a:t>
            </a:r>
            <a:r>
              <a:rPr lang="cs-CZ" sz="2400" dirty="0" err="1"/>
              <a:t>supply</a:t>
            </a:r>
            <a:r>
              <a:rPr lang="cs-CZ" sz="2400" dirty="0"/>
              <a:t> S*=400+200P.</a:t>
            </a:r>
          </a:p>
          <a:p>
            <a:pPr>
              <a:buNone/>
            </a:pPr>
            <a:r>
              <a:rPr lang="cs-CZ" dirty="0"/>
              <a:t>	</a:t>
            </a:r>
            <a:r>
              <a:rPr lang="cs-CZ" sz="1800" dirty="0"/>
              <a:t>(</a:t>
            </a:r>
            <a:r>
              <a:rPr lang="cs-CZ" sz="1800" dirty="0" err="1"/>
              <a:t>Notice</a:t>
            </a:r>
            <a:r>
              <a:rPr lang="cs-CZ" sz="1800" dirty="0"/>
              <a:t> </a:t>
            </a:r>
            <a:r>
              <a:rPr lang="cs-CZ" sz="1800" dirty="0" err="1"/>
              <a:t>that</a:t>
            </a:r>
            <a:r>
              <a:rPr lang="cs-CZ" sz="1800" dirty="0"/>
              <a:t> </a:t>
            </a:r>
            <a:r>
              <a:rPr lang="cs-CZ" sz="1800" dirty="0" err="1"/>
              <a:t>this</a:t>
            </a:r>
            <a:r>
              <a:rPr lang="cs-CZ" sz="1800" dirty="0"/>
              <a:t> </a:t>
            </a:r>
            <a:r>
              <a:rPr lang="cs-CZ" sz="1800" dirty="0" err="1"/>
              <a:t>implies</a:t>
            </a:r>
            <a:r>
              <a:rPr lang="cs-CZ" sz="1800" dirty="0"/>
              <a:t> </a:t>
            </a:r>
            <a:r>
              <a:rPr lang="cs-CZ" sz="1800" dirty="0" err="1"/>
              <a:t>that</a:t>
            </a:r>
            <a:r>
              <a:rPr lang="cs-CZ" sz="1800" dirty="0"/>
              <a:t> </a:t>
            </a:r>
            <a:r>
              <a:rPr lang="cs-CZ" sz="1800" dirty="0" err="1"/>
              <a:t>Pf</a:t>
            </a:r>
            <a:r>
              <a:rPr lang="cs-CZ" sz="1800" dirty="0"/>
              <a:t> in absence </a:t>
            </a:r>
            <a:r>
              <a:rPr lang="cs-CZ" sz="1800" dirty="0" err="1"/>
              <a:t>of</a:t>
            </a:r>
            <a:r>
              <a:rPr lang="cs-CZ" sz="1800" dirty="0"/>
              <a:t> IT </a:t>
            </a:r>
            <a:r>
              <a:rPr lang="cs-CZ" sz="1800" dirty="0" err="1"/>
              <a:t>would</a:t>
            </a:r>
            <a:r>
              <a:rPr lang="cs-CZ" sz="1800" dirty="0"/>
              <a:t> </a:t>
            </a:r>
            <a:r>
              <a:rPr lang="cs-CZ" sz="1800" dirty="0" err="1"/>
              <a:t>be</a:t>
            </a:r>
            <a:r>
              <a:rPr lang="cs-CZ" sz="1800" dirty="0"/>
              <a:t> </a:t>
            </a:r>
            <a:r>
              <a:rPr lang="cs-CZ" sz="1800" dirty="0" err="1"/>
              <a:t>the</a:t>
            </a:r>
            <a:r>
              <a:rPr lang="cs-CZ" sz="1800" dirty="0"/>
              <a:t> </a:t>
            </a:r>
            <a:r>
              <a:rPr lang="cs-CZ" sz="1800" dirty="0" err="1"/>
              <a:t>same</a:t>
            </a:r>
            <a:r>
              <a:rPr lang="cs-CZ" sz="1800" dirty="0"/>
              <a:t> as in </a:t>
            </a:r>
            <a:r>
              <a:rPr lang="cs-CZ" sz="1800" dirty="0" err="1"/>
              <a:t>problem</a:t>
            </a:r>
            <a:r>
              <a:rPr lang="cs-CZ" sz="1800" dirty="0"/>
              <a:t> 2).</a:t>
            </a:r>
          </a:p>
          <a:p>
            <a:pPr>
              <a:buNone/>
            </a:pPr>
            <a:r>
              <a:rPr lang="cs-CZ" sz="2400" dirty="0" err="1"/>
              <a:t>Recalculate</a:t>
            </a:r>
            <a:r>
              <a:rPr lang="cs-CZ" sz="2400" dirty="0"/>
              <a:t> </a:t>
            </a:r>
            <a:r>
              <a:rPr lang="cs-CZ" sz="2400" dirty="0" err="1"/>
              <a:t>the</a:t>
            </a:r>
            <a:r>
              <a:rPr lang="cs-CZ" sz="2400" dirty="0"/>
              <a:t> free </a:t>
            </a:r>
            <a:r>
              <a:rPr lang="cs-CZ" sz="2400" dirty="0" err="1"/>
              <a:t>trade</a:t>
            </a:r>
            <a:r>
              <a:rPr lang="cs-CZ" sz="2400" dirty="0"/>
              <a:t> </a:t>
            </a:r>
            <a:r>
              <a:rPr lang="cs-CZ" sz="2400" dirty="0" err="1"/>
              <a:t>equilibrium</a:t>
            </a:r>
            <a:r>
              <a:rPr lang="cs-CZ" sz="2400" dirty="0"/>
              <a:t> </a:t>
            </a:r>
            <a:r>
              <a:rPr lang="cs-CZ" sz="2400" dirty="0" err="1"/>
              <a:t>and</a:t>
            </a:r>
            <a:r>
              <a:rPr lang="cs-CZ" sz="2400" dirty="0"/>
              <a:t> </a:t>
            </a:r>
            <a:r>
              <a:rPr lang="cs-CZ" sz="2400" dirty="0" err="1"/>
              <a:t>the</a:t>
            </a:r>
            <a:r>
              <a:rPr lang="cs-CZ" sz="2400" dirty="0"/>
              <a:t> </a:t>
            </a:r>
            <a:r>
              <a:rPr lang="cs-CZ" sz="2400" dirty="0" err="1"/>
              <a:t>effects</a:t>
            </a:r>
            <a:r>
              <a:rPr lang="cs-CZ" sz="2400" dirty="0"/>
              <a:t> </a:t>
            </a:r>
            <a:r>
              <a:rPr lang="cs-CZ" sz="2400" dirty="0" err="1"/>
              <a:t>of</a:t>
            </a:r>
            <a:r>
              <a:rPr lang="cs-CZ" sz="2400" dirty="0"/>
              <a:t> a 0,5 </a:t>
            </a:r>
            <a:r>
              <a:rPr lang="cs-CZ" sz="2400" dirty="0" err="1"/>
              <a:t>specific</a:t>
            </a:r>
            <a:r>
              <a:rPr lang="cs-CZ" sz="2400" dirty="0"/>
              <a:t> T by </a:t>
            </a:r>
            <a:r>
              <a:rPr lang="cs-CZ" sz="2400" dirty="0" err="1"/>
              <a:t>Home</a:t>
            </a:r>
            <a:r>
              <a:rPr lang="cs-CZ" sz="2400" dirty="0"/>
              <a:t>.</a:t>
            </a:r>
          </a:p>
          <a:p>
            <a:pPr>
              <a:buNone/>
            </a:pPr>
            <a:r>
              <a:rPr lang="cs-CZ" sz="2400" dirty="0" err="1"/>
              <a:t>Relate</a:t>
            </a:r>
            <a:r>
              <a:rPr lang="cs-CZ" sz="2400" dirty="0"/>
              <a:t> </a:t>
            </a:r>
            <a:r>
              <a:rPr lang="cs-CZ" sz="2400" dirty="0" err="1"/>
              <a:t>the</a:t>
            </a:r>
            <a:r>
              <a:rPr lang="cs-CZ" sz="2400" dirty="0"/>
              <a:t> </a:t>
            </a:r>
            <a:r>
              <a:rPr lang="cs-CZ" sz="2400" dirty="0" err="1"/>
              <a:t>difference</a:t>
            </a:r>
            <a:r>
              <a:rPr lang="cs-CZ" sz="2400" dirty="0"/>
              <a:t> in </a:t>
            </a:r>
            <a:r>
              <a:rPr lang="cs-CZ" sz="2400" dirty="0" err="1"/>
              <a:t>results</a:t>
            </a:r>
            <a:r>
              <a:rPr lang="cs-CZ" sz="2400" dirty="0"/>
              <a:t> to </a:t>
            </a:r>
            <a:r>
              <a:rPr lang="cs-CZ" sz="2400" dirty="0" err="1"/>
              <a:t>the</a:t>
            </a:r>
            <a:r>
              <a:rPr lang="cs-CZ" sz="2400" dirty="0"/>
              <a:t> </a:t>
            </a:r>
            <a:r>
              <a:rPr lang="cs-CZ" sz="2400" dirty="0" err="1"/>
              <a:t>discussion</a:t>
            </a:r>
            <a:r>
              <a:rPr lang="cs-CZ" sz="2400" dirty="0"/>
              <a:t> </a:t>
            </a:r>
            <a:r>
              <a:rPr lang="cs-CZ" sz="2400" dirty="0" err="1"/>
              <a:t>of</a:t>
            </a:r>
            <a:r>
              <a:rPr lang="cs-CZ" sz="2400" dirty="0"/>
              <a:t> </a:t>
            </a:r>
            <a:r>
              <a:rPr lang="cs-CZ" sz="2400" dirty="0" err="1"/>
              <a:t>the</a:t>
            </a:r>
            <a:r>
              <a:rPr lang="cs-CZ" sz="2400" dirty="0"/>
              <a:t> </a:t>
            </a:r>
            <a:r>
              <a:rPr lang="cs-CZ" sz="2400" dirty="0" err="1"/>
              <a:t>small</a:t>
            </a:r>
            <a:r>
              <a:rPr lang="cs-CZ" sz="2400" dirty="0"/>
              <a:t> country case.</a:t>
            </a:r>
          </a:p>
          <a:p>
            <a:pPr>
              <a:buNone/>
            </a:pPr>
            <a:endParaRPr lang="cs-CZ"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66700" y="215901"/>
            <a:ext cx="8724900" cy="1028700"/>
          </a:xfrm>
        </p:spPr>
        <p:txBody>
          <a:bodyPr/>
          <a:lstStyle/>
          <a:p>
            <a:pPr algn="ctr"/>
            <a:r>
              <a:rPr lang="cs-CZ" dirty="0" err="1"/>
              <a:t>Problems</a:t>
            </a:r>
            <a:r>
              <a:rPr lang="cs-CZ" dirty="0"/>
              <a:t> </a:t>
            </a:r>
            <a:r>
              <a:rPr lang="cs-CZ" dirty="0" err="1"/>
              <a:t>and</a:t>
            </a:r>
            <a:r>
              <a:rPr lang="cs-CZ" dirty="0"/>
              <a:t> </a:t>
            </a:r>
            <a:r>
              <a:rPr lang="cs-CZ" dirty="0" err="1"/>
              <a:t>questions</a:t>
            </a:r>
            <a:endParaRPr lang="cs-CZ" dirty="0"/>
          </a:p>
        </p:txBody>
      </p:sp>
      <p:sp>
        <p:nvSpPr>
          <p:cNvPr id="3" name="Zástupný symbol pro obsah 2"/>
          <p:cNvSpPr>
            <a:spLocks noGrp="1"/>
          </p:cNvSpPr>
          <p:nvPr>
            <p:ph idx="1"/>
          </p:nvPr>
        </p:nvSpPr>
        <p:spPr>
          <a:xfrm>
            <a:off x="1" y="1825625"/>
            <a:ext cx="9020175" cy="4351338"/>
          </a:xfrm>
        </p:spPr>
        <p:txBody>
          <a:bodyPr>
            <a:normAutofit/>
          </a:bodyPr>
          <a:lstStyle/>
          <a:p>
            <a:pPr>
              <a:buNone/>
            </a:pPr>
            <a:r>
              <a:rPr lang="en-US" sz="2000" dirty="0"/>
              <a:t>The nation of </a:t>
            </a:r>
            <a:r>
              <a:rPr lang="en-US" sz="2000" dirty="0" err="1"/>
              <a:t>Acirema</a:t>
            </a:r>
            <a:r>
              <a:rPr lang="en-US" sz="2000" dirty="0"/>
              <a:t> is “small” and unable to affect world prices. It imports peanuts at the price of $10 per bag. The demand curve is </a:t>
            </a:r>
            <a:r>
              <a:rPr lang="cs-CZ" sz="2000" dirty="0"/>
              <a:t>D = 400 - 10P.</a:t>
            </a:r>
          </a:p>
          <a:p>
            <a:pPr>
              <a:buNone/>
            </a:pPr>
            <a:r>
              <a:rPr lang="en-US" sz="2000" dirty="0"/>
              <a:t>The supply curve is </a:t>
            </a:r>
            <a:r>
              <a:rPr lang="cs-CZ" sz="2000" dirty="0"/>
              <a:t>S = 50 + 5P.</a:t>
            </a:r>
          </a:p>
          <a:p>
            <a:pPr>
              <a:buNone/>
            </a:pPr>
            <a:r>
              <a:rPr lang="en-US" sz="2000" dirty="0"/>
              <a:t>Determine the</a:t>
            </a:r>
            <a:r>
              <a:rPr lang="cs-CZ" sz="2000" dirty="0"/>
              <a:t> </a:t>
            </a:r>
            <a:r>
              <a:rPr lang="cs-CZ" sz="2000" dirty="0" err="1"/>
              <a:t>zero</a:t>
            </a:r>
            <a:r>
              <a:rPr lang="cs-CZ" sz="2000" dirty="0"/>
              <a:t> </a:t>
            </a:r>
            <a:r>
              <a:rPr lang="cs-CZ" sz="2000" dirty="0" err="1"/>
              <a:t>trade</a:t>
            </a:r>
            <a:r>
              <a:rPr lang="cs-CZ" sz="2000" dirty="0"/>
              <a:t> </a:t>
            </a:r>
            <a:r>
              <a:rPr lang="cs-CZ" sz="2000" dirty="0" err="1"/>
              <a:t>and</a:t>
            </a:r>
            <a:r>
              <a:rPr lang="en-US" sz="2000" dirty="0"/>
              <a:t> free trade equilibrium. Then calculate and graph the following</a:t>
            </a:r>
            <a:r>
              <a:rPr lang="cs-CZ" sz="2000" dirty="0"/>
              <a:t> </a:t>
            </a:r>
            <a:r>
              <a:rPr lang="en-US" sz="2000" dirty="0"/>
              <a:t>effects of an import quota that limits imports to 50 bags. </a:t>
            </a:r>
            <a:endParaRPr lang="cs-CZ" sz="2000" dirty="0"/>
          </a:p>
          <a:p>
            <a:pPr>
              <a:buNone/>
            </a:pPr>
            <a:r>
              <a:rPr lang="cs-CZ" sz="2000" dirty="0"/>
              <a:t>		</a:t>
            </a:r>
            <a:r>
              <a:rPr lang="en-US" sz="2000" dirty="0"/>
              <a:t>a. The increase in the domestic price. </a:t>
            </a:r>
            <a:endParaRPr lang="cs-CZ" sz="2000" dirty="0"/>
          </a:p>
          <a:p>
            <a:pPr>
              <a:buNone/>
            </a:pPr>
            <a:r>
              <a:rPr lang="cs-CZ" sz="2000" dirty="0"/>
              <a:t>		</a:t>
            </a:r>
            <a:r>
              <a:rPr lang="en-US" sz="2000" dirty="0"/>
              <a:t>b. The quota rents. </a:t>
            </a:r>
            <a:endParaRPr lang="cs-CZ" sz="2000" dirty="0"/>
          </a:p>
          <a:p>
            <a:pPr>
              <a:buNone/>
            </a:pPr>
            <a:r>
              <a:rPr lang="cs-CZ" sz="2000" dirty="0"/>
              <a:t>		</a:t>
            </a:r>
            <a:r>
              <a:rPr lang="en-US" sz="2000" dirty="0"/>
              <a:t>c. The consumption distortion loss. </a:t>
            </a:r>
            <a:endParaRPr lang="cs-CZ" sz="2000" dirty="0"/>
          </a:p>
          <a:p>
            <a:pPr>
              <a:buNone/>
            </a:pPr>
            <a:r>
              <a:rPr lang="cs-CZ" sz="2000" dirty="0"/>
              <a:t>		</a:t>
            </a:r>
            <a:r>
              <a:rPr lang="en-US" sz="2000" dirty="0"/>
              <a:t>d. The production distortion loss.</a:t>
            </a:r>
            <a:endParaRPr lang="cs-CZ"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Problems</a:t>
            </a:r>
            <a:r>
              <a:rPr lang="cs-CZ" dirty="0"/>
              <a:t> and </a:t>
            </a:r>
            <a:r>
              <a:rPr lang="cs-CZ" dirty="0" err="1"/>
              <a:t>questions</a:t>
            </a:r>
            <a:endParaRPr lang="cs-CZ" dirty="0"/>
          </a:p>
        </p:txBody>
      </p:sp>
      <p:sp>
        <p:nvSpPr>
          <p:cNvPr id="3" name="Zástupný symbol pro obsah 2"/>
          <p:cNvSpPr>
            <a:spLocks noGrp="1"/>
          </p:cNvSpPr>
          <p:nvPr>
            <p:ph idx="1"/>
          </p:nvPr>
        </p:nvSpPr>
        <p:spPr/>
        <p:txBody>
          <a:bodyPr/>
          <a:lstStyle/>
          <a:p>
            <a:r>
              <a:rPr lang="cs-CZ" dirty="0" err="1"/>
              <a:t>The</a:t>
            </a:r>
            <a:r>
              <a:rPr lang="cs-CZ" dirty="0"/>
              <a:t> argument </a:t>
            </a:r>
            <a:r>
              <a:rPr lang="cs-CZ" dirty="0" err="1"/>
              <a:t>of</a:t>
            </a:r>
            <a:r>
              <a:rPr lang="cs-CZ" dirty="0"/>
              <a:t> „</a:t>
            </a:r>
            <a:r>
              <a:rPr lang="cs-CZ" dirty="0" err="1"/>
              <a:t>terms</a:t>
            </a:r>
            <a:r>
              <a:rPr lang="cs-CZ" dirty="0"/>
              <a:t> </a:t>
            </a:r>
            <a:r>
              <a:rPr lang="cs-CZ" dirty="0" err="1"/>
              <a:t>of</a:t>
            </a:r>
            <a:r>
              <a:rPr lang="cs-CZ" dirty="0"/>
              <a:t> </a:t>
            </a:r>
            <a:r>
              <a:rPr lang="cs-CZ" dirty="0" err="1"/>
              <a:t>trade</a:t>
            </a:r>
            <a:r>
              <a:rPr lang="cs-CZ" dirty="0"/>
              <a:t> </a:t>
            </a:r>
            <a:r>
              <a:rPr lang="cs-CZ" dirty="0" err="1"/>
              <a:t>change</a:t>
            </a:r>
            <a:r>
              <a:rPr lang="cs-CZ" dirty="0"/>
              <a:t>“ </a:t>
            </a:r>
            <a:r>
              <a:rPr lang="cs-CZ" dirty="0" err="1"/>
              <a:t>results</a:t>
            </a:r>
            <a:r>
              <a:rPr lang="cs-CZ" dirty="0"/>
              <a:t> ………………. (in </a:t>
            </a:r>
            <a:r>
              <a:rPr lang="cs-CZ" dirty="0" err="1"/>
              <a:t>favor</a:t>
            </a:r>
            <a:r>
              <a:rPr lang="cs-CZ" dirty="0"/>
              <a:t>/</a:t>
            </a:r>
            <a:r>
              <a:rPr lang="cs-CZ" dirty="0" err="1"/>
              <a:t>against</a:t>
            </a:r>
            <a:r>
              <a:rPr lang="cs-CZ" dirty="0"/>
              <a:t>) free </a:t>
            </a:r>
            <a:r>
              <a:rPr lang="cs-CZ" dirty="0" err="1"/>
              <a:t>trade</a:t>
            </a:r>
            <a:r>
              <a:rPr lang="cs-CZ" dirty="0"/>
              <a:t>. </a:t>
            </a:r>
            <a:r>
              <a:rPr lang="cs-CZ" dirty="0" err="1"/>
              <a:t>Tariffs</a:t>
            </a:r>
            <a:r>
              <a:rPr lang="cs-CZ" dirty="0"/>
              <a:t>, in </a:t>
            </a:r>
            <a:r>
              <a:rPr lang="cs-CZ" dirty="0" err="1"/>
              <a:t>fact</a:t>
            </a:r>
            <a:r>
              <a:rPr lang="cs-CZ" dirty="0"/>
              <a:t>, …………. (</a:t>
            </a:r>
            <a:r>
              <a:rPr lang="cs-CZ" dirty="0" err="1"/>
              <a:t>worsen</a:t>
            </a:r>
            <a:r>
              <a:rPr lang="cs-CZ" dirty="0"/>
              <a:t>/</a:t>
            </a:r>
            <a:r>
              <a:rPr lang="cs-CZ" dirty="0" err="1"/>
              <a:t>improve</a:t>
            </a:r>
            <a:r>
              <a:rPr lang="cs-CZ" dirty="0"/>
              <a:t>) </a:t>
            </a:r>
            <a:r>
              <a:rPr lang="cs-CZ" dirty="0" err="1"/>
              <a:t>terms</a:t>
            </a:r>
            <a:r>
              <a:rPr lang="cs-CZ" dirty="0"/>
              <a:t> </a:t>
            </a:r>
            <a:r>
              <a:rPr lang="cs-CZ" dirty="0" err="1"/>
              <a:t>of</a:t>
            </a:r>
            <a:r>
              <a:rPr lang="cs-CZ" dirty="0"/>
              <a:t> </a:t>
            </a:r>
            <a:r>
              <a:rPr lang="cs-CZ" dirty="0" err="1"/>
              <a:t>trade</a:t>
            </a:r>
            <a:r>
              <a:rPr lang="cs-CZ" dirty="0"/>
              <a:t>.</a:t>
            </a:r>
          </a:p>
          <a:p>
            <a:r>
              <a:rPr lang="cs-CZ" dirty="0"/>
              <a:t>A </a:t>
            </a:r>
            <a:r>
              <a:rPr lang="cs-CZ" dirty="0" err="1"/>
              <a:t>tariff</a:t>
            </a:r>
            <a:r>
              <a:rPr lang="cs-CZ" dirty="0"/>
              <a:t> </a:t>
            </a:r>
            <a:r>
              <a:rPr lang="cs-CZ" dirty="0" err="1"/>
              <a:t>which</a:t>
            </a:r>
            <a:r>
              <a:rPr lang="cs-CZ" dirty="0"/>
              <a:t> </a:t>
            </a:r>
            <a:r>
              <a:rPr lang="cs-CZ" dirty="0" err="1"/>
              <a:t>results</a:t>
            </a:r>
            <a:r>
              <a:rPr lang="cs-CZ" dirty="0"/>
              <a:t> in </a:t>
            </a:r>
            <a:r>
              <a:rPr lang="cs-CZ" dirty="0" err="1"/>
              <a:t>complete</a:t>
            </a:r>
            <a:r>
              <a:rPr lang="cs-CZ" dirty="0"/>
              <a:t> </a:t>
            </a:r>
            <a:r>
              <a:rPr lang="cs-CZ" dirty="0" err="1"/>
              <a:t>elimination</a:t>
            </a:r>
            <a:r>
              <a:rPr lang="cs-CZ" dirty="0"/>
              <a:t> </a:t>
            </a:r>
            <a:r>
              <a:rPr lang="cs-CZ" dirty="0" err="1"/>
              <a:t>of</a:t>
            </a:r>
            <a:r>
              <a:rPr lang="cs-CZ" dirty="0"/>
              <a:t> </a:t>
            </a:r>
            <a:r>
              <a:rPr lang="cs-CZ" dirty="0" err="1"/>
              <a:t>trade</a:t>
            </a:r>
            <a:r>
              <a:rPr lang="cs-CZ" dirty="0"/>
              <a:t> is </a:t>
            </a:r>
            <a:r>
              <a:rPr lang="cs-CZ" dirty="0" err="1"/>
              <a:t>called</a:t>
            </a:r>
            <a:r>
              <a:rPr lang="cs-CZ" dirty="0"/>
              <a:t>:…………….</a:t>
            </a:r>
          </a:p>
          <a:p>
            <a:r>
              <a:rPr lang="cs-CZ" dirty="0"/>
              <a:t>A </a:t>
            </a:r>
            <a:r>
              <a:rPr lang="cs-CZ" dirty="0" err="1"/>
              <a:t>tariff</a:t>
            </a:r>
            <a:r>
              <a:rPr lang="cs-CZ" dirty="0"/>
              <a:t> </a:t>
            </a:r>
            <a:r>
              <a:rPr lang="cs-CZ" dirty="0" err="1"/>
              <a:t>will</a:t>
            </a:r>
            <a:r>
              <a:rPr lang="cs-CZ" dirty="0"/>
              <a:t> ……………… (</a:t>
            </a:r>
            <a:r>
              <a:rPr lang="cs-CZ" dirty="0" err="1"/>
              <a:t>increase</a:t>
            </a:r>
            <a:r>
              <a:rPr lang="cs-CZ" dirty="0"/>
              <a:t>/</a:t>
            </a:r>
            <a:r>
              <a:rPr lang="cs-CZ" dirty="0" err="1"/>
              <a:t>decrease</a:t>
            </a:r>
            <a:r>
              <a:rPr lang="cs-CZ" dirty="0"/>
              <a:t>) </a:t>
            </a:r>
            <a:r>
              <a:rPr lang="cs-CZ" dirty="0" err="1"/>
              <a:t>the</a:t>
            </a:r>
            <a:r>
              <a:rPr lang="cs-CZ" dirty="0"/>
              <a:t> CS and …………….. </a:t>
            </a:r>
            <a:r>
              <a:rPr lang="cs-CZ" dirty="0" err="1"/>
              <a:t>producers</a:t>
            </a:r>
            <a:r>
              <a:rPr lang="cs-CZ" dirty="0"/>
              <a:t>´ </a:t>
            </a:r>
            <a:r>
              <a:rPr lang="cs-CZ" dirty="0" err="1"/>
              <a:t>surplus</a:t>
            </a:r>
            <a:endParaRPr lang="cs-CZ" dirty="0"/>
          </a:p>
          <a:p>
            <a:r>
              <a:rPr lang="cs-CZ" dirty="0"/>
              <a:t>In case </a:t>
            </a:r>
            <a:r>
              <a:rPr lang="cs-CZ" dirty="0" err="1"/>
              <a:t>of</a:t>
            </a:r>
            <a:r>
              <a:rPr lang="cs-CZ" dirty="0"/>
              <a:t> IM </a:t>
            </a:r>
            <a:r>
              <a:rPr lang="cs-CZ" dirty="0" err="1"/>
              <a:t>quota</a:t>
            </a:r>
            <a:r>
              <a:rPr lang="cs-CZ" dirty="0"/>
              <a:t>, </a:t>
            </a:r>
            <a:r>
              <a:rPr lang="cs-CZ" dirty="0" err="1"/>
              <a:t>the</a:t>
            </a:r>
            <a:r>
              <a:rPr lang="cs-CZ" dirty="0"/>
              <a:t> H </a:t>
            </a:r>
            <a:r>
              <a:rPr lang="cs-CZ" dirty="0" err="1"/>
              <a:t>government</a:t>
            </a:r>
            <a:r>
              <a:rPr lang="cs-CZ" dirty="0"/>
              <a:t> </a:t>
            </a:r>
            <a:r>
              <a:rPr lang="cs-CZ" dirty="0" err="1"/>
              <a:t>receives</a:t>
            </a:r>
            <a:r>
              <a:rPr lang="cs-CZ" dirty="0"/>
              <a:t> ………………. (positive/negative/</a:t>
            </a:r>
            <a:r>
              <a:rPr lang="cs-CZ" dirty="0" err="1"/>
              <a:t>zero</a:t>
            </a:r>
            <a:r>
              <a:rPr lang="cs-CZ" dirty="0"/>
              <a:t>) rent.</a:t>
            </a:r>
          </a:p>
        </p:txBody>
      </p:sp>
    </p:spTree>
    <p:extLst>
      <p:ext uri="{BB962C8B-B14F-4D97-AF65-F5344CB8AC3E}">
        <p14:creationId xmlns:p14="http://schemas.microsoft.com/office/powerpoint/2010/main" val="4262347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0" y="4"/>
            <a:ext cx="9144000" cy="876299"/>
          </a:xfrm>
        </p:spPr>
        <p:txBody>
          <a:bodyPr/>
          <a:lstStyle/>
          <a:p>
            <a:pPr algn="ctr"/>
            <a:r>
              <a:rPr lang="cs-CZ" dirty="0"/>
              <a:t>Export </a:t>
            </a:r>
            <a:r>
              <a:rPr lang="cs-CZ" dirty="0" err="1"/>
              <a:t>subsidy</a:t>
            </a:r>
            <a:endParaRPr lang="cs-CZ" dirty="0"/>
          </a:p>
        </p:txBody>
      </p:sp>
      <p:sp>
        <p:nvSpPr>
          <p:cNvPr id="6" name="Zástupný symbol pro obsah 5"/>
          <p:cNvSpPr>
            <a:spLocks noGrp="1"/>
          </p:cNvSpPr>
          <p:nvPr>
            <p:ph sz="half" idx="2"/>
          </p:nvPr>
        </p:nvSpPr>
        <p:spPr>
          <a:xfrm>
            <a:off x="4276726" y="787400"/>
            <a:ext cx="4867275" cy="6070600"/>
          </a:xfrm>
        </p:spPr>
        <p:txBody>
          <a:bodyPr>
            <a:normAutofit/>
          </a:bodyPr>
          <a:lstStyle/>
          <a:p>
            <a:r>
              <a:rPr lang="cs-CZ" sz="2400" dirty="0"/>
              <a:t>EX</a:t>
            </a:r>
            <a:r>
              <a:rPr lang="en-US" sz="2400" dirty="0"/>
              <a:t> subsidy </a:t>
            </a:r>
            <a:r>
              <a:rPr lang="cs-CZ" sz="2400" dirty="0"/>
              <a:t>=</a:t>
            </a:r>
            <a:r>
              <a:rPr lang="en-US" sz="2400" dirty="0"/>
              <a:t> payment to a firm or individual that ships a good abroad.</a:t>
            </a:r>
            <a:endParaRPr lang="cs-CZ" sz="2400" dirty="0"/>
          </a:p>
          <a:p>
            <a:pPr lvl="2"/>
            <a:r>
              <a:rPr lang="en-US" sz="1600" dirty="0"/>
              <a:t>specific </a:t>
            </a:r>
            <a:endParaRPr lang="cs-CZ" sz="1600" dirty="0"/>
          </a:p>
          <a:p>
            <a:pPr lvl="2"/>
            <a:r>
              <a:rPr lang="en-US" sz="1600" dirty="0"/>
              <a:t>ad valorem</a:t>
            </a:r>
            <a:r>
              <a:rPr lang="cs-CZ" sz="1600" dirty="0"/>
              <a:t>.</a:t>
            </a:r>
          </a:p>
          <a:p>
            <a:r>
              <a:rPr lang="cs-CZ" sz="2400" dirty="0"/>
              <a:t>P</a:t>
            </a:r>
            <a:r>
              <a:rPr lang="en-US" sz="2400" dirty="0"/>
              <a:t> in the </a:t>
            </a:r>
            <a:r>
              <a:rPr lang="cs-CZ" sz="2400" dirty="0"/>
              <a:t>EX</a:t>
            </a:r>
            <a:r>
              <a:rPr lang="en-US" sz="2400" dirty="0"/>
              <a:t> country rises from </a:t>
            </a:r>
            <a:r>
              <a:rPr lang="cs-CZ" sz="2400" dirty="0"/>
              <a:t>P</a:t>
            </a:r>
            <a:r>
              <a:rPr lang="cs-CZ" sz="2400" baseline="-25000" dirty="0"/>
              <a:t>W </a:t>
            </a:r>
            <a:r>
              <a:rPr lang="en-US" sz="2400" dirty="0"/>
              <a:t>to</a:t>
            </a:r>
            <a:r>
              <a:rPr lang="cs-CZ" sz="2400" dirty="0"/>
              <a:t> P</a:t>
            </a:r>
            <a:r>
              <a:rPr lang="cs-CZ" sz="2400" baseline="-25000" dirty="0"/>
              <a:t>S</a:t>
            </a:r>
            <a:r>
              <a:rPr lang="en-US" sz="2400" dirty="0"/>
              <a:t>, but because the </a:t>
            </a:r>
            <a:r>
              <a:rPr lang="cs-CZ" sz="2400" dirty="0"/>
              <a:t>P</a:t>
            </a:r>
            <a:r>
              <a:rPr lang="en-US" sz="2400" dirty="0"/>
              <a:t> in the </a:t>
            </a:r>
            <a:r>
              <a:rPr lang="cs-CZ" sz="2400" dirty="0"/>
              <a:t>IM</a:t>
            </a:r>
            <a:r>
              <a:rPr lang="en-US" sz="2400" dirty="0"/>
              <a:t> country falls from </a:t>
            </a:r>
            <a:r>
              <a:rPr lang="cs-CZ" sz="2400" dirty="0"/>
              <a:t>P</a:t>
            </a:r>
            <a:r>
              <a:rPr lang="cs-CZ" sz="2400" baseline="-25000" dirty="0"/>
              <a:t>W </a:t>
            </a:r>
            <a:r>
              <a:rPr lang="en-US" sz="2400" dirty="0"/>
              <a:t>to</a:t>
            </a:r>
            <a:r>
              <a:rPr lang="cs-CZ" sz="2400" dirty="0"/>
              <a:t> P</a:t>
            </a:r>
            <a:r>
              <a:rPr lang="cs-CZ" sz="2400" baseline="-25000" dirty="0"/>
              <a:t>S</a:t>
            </a:r>
            <a:r>
              <a:rPr lang="cs-CZ" sz="2400" dirty="0"/>
              <a:t>*</a:t>
            </a:r>
            <a:r>
              <a:rPr lang="en-US" sz="2400" dirty="0"/>
              <a:t>, the </a:t>
            </a:r>
            <a:r>
              <a:rPr lang="cs-CZ" sz="2400" dirty="0"/>
              <a:t>P</a:t>
            </a:r>
            <a:r>
              <a:rPr lang="en-US" sz="2400" dirty="0"/>
              <a:t> increase is less than the subsidy</a:t>
            </a:r>
            <a:r>
              <a:rPr lang="cs-CZ" sz="2400" dirty="0"/>
              <a:t>.</a:t>
            </a:r>
          </a:p>
          <a:p>
            <a:r>
              <a:rPr lang="cs-CZ" sz="2400" dirty="0"/>
              <a:t>EX</a:t>
            </a:r>
            <a:r>
              <a:rPr lang="en-US" sz="2400" dirty="0"/>
              <a:t> subsidy worsens the terms of trade</a:t>
            </a:r>
            <a:r>
              <a:rPr lang="cs-CZ" sz="2400" dirty="0"/>
              <a:t>, </a:t>
            </a:r>
            <a:r>
              <a:rPr lang="cs-CZ" sz="2400" dirty="0" err="1"/>
              <a:t>terms</a:t>
            </a:r>
            <a:r>
              <a:rPr lang="cs-CZ" sz="2400" dirty="0"/>
              <a:t> </a:t>
            </a:r>
            <a:r>
              <a:rPr lang="cs-CZ" sz="2400" dirty="0" err="1"/>
              <a:t>of</a:t>
            </a:r>
            <a:r>
              <a:rPr lang="cs-CZ" sz="2400" dirty="0"/>
              <a:t> </a:t>
            </a:r>
            <a:r>
              <a:rPr lang="cs-CZ" sz="2400" dirty="0" err="1"/>
              <a:t>trade</a:t>
            </a:r>
            <a:r>
              <a:rPr lang="cs-CZ" sz="2400" dirty="0"/>
              <a:t> </a:t>
            </a:r>
            <a:r>
              <a:rPr lang="cs-CZ" sz="2400" dirty="0" err="1"/>
              <a:t>loss</a:t>
            </a:r>
            <a:r>
              <a:rPr lang="cs-CZ" sz="2400" dirty="0"/>
              <a:t> </a:t>
            </a:r>
            <a:r>
              <a:rPr lang="cs-CZ" sz="2400" dirty="0" err="1"/>
              <a:t>is</a:t>
            </a:r>
            <a:r>
              <a:rPr lang="cs-CZ" sz="2400" dirty="0"/>
              <a:t> e+f+g</a:t>
            </a:r>
          </a:p>
          <a:p>
            <a:r>
              <a:rPr lang="en-US" sz="2400" dirty="0"/>
              <a:t>In </a:t>
            </a:r>
            <a:r>
              <a:rPr lang="cs-CZ" sz="2400" dirty="0"/>
              <a:t>EX </a:t>
            </a:r>
            <a:r>
              <a:rPr lang="en-US" sz="2400" dirty="0"/>
              <a:t>country, consumers are hurt, producers gain, and the</a:t>
            </a:r>
            <a:r>
              <a:rPr lang="cs-CZ" sz="2400" dirty="0"/>
              <a:t> G </a:t>
            </a:r>
            <a:r>
              <a:rPr lang="en-US" sz="2400" dirty="0"/>
              <a:t>must expend money on the subsidy</a:t>
            </a:r>
            <a:r>
              <a:rPr lang="cs-CZ" sz="2400" dirty="0"/>
              <a:t>. </a:t>
            </a:r>
            <a:r>
              <a:rPr lang="en-US" sz="2400" dirty="0"/>
              <a:t> </a:t>
            </a:r>
            <a:r>
              <a:rPr lang="cs-CZ" sz="2400" dirty="0"/>
              <a:t>N</a:t>
            </a:r>
            <a:r>
              <a:rPr lang="en-US" sz="2400" dirty="0"/>
              <a:t>et welfare loss is </a:t>
            </a:r>
            <a:r>
              <a:rPr lang="cs-CZ" sz="2400" dirty="0"/>
              <a:t>b+d+e+f+g.</a:t>
            </a:r>
          </a:p>
        </p:txBody>
      </p:sp>
      <p:pic>
        <p:nvPicPr>
          <p:cNvPr id="2050" name="Picture 2"/>
          <p:cNvPicPr>
            <a:picLocks noGrp="1" noChangeAspect="1" noChangeArrowheads="1"/>
          </p:cNvPicPr>
          <p:nvPr>
            <p:ph sz="half" idx="1"/>
          </p:nvPr>
        </p:nvPicPr>
        <p:blipFill>
          <a:blip r:embed="rId2" cstate="print"/>
          <a:srcRect/>
          <a:stretch>
            <a:fillRect/>
          </a:stretch>
        </p:blipFill>
        <p:spPr bwMode="auto">
          <a:xfrm>
            <a:off x="1" y="1012100"/>
            <a:ext cx="4067175" cy="56935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
            <a:ext cx="9144000" cy="1028699"/>
          </a:xfrm>
        </p:spPr>
        <p:txBody>
          <a:bodyPr/>
          <a:lstStyle/>
          <a:p>
            <a:pPr algn="ctr"/>
            <a:r>
              <a:rPr lang="cs-CZ" dirty="0" err="1"/>
              <a:t>Europe</a:t>
            </a:r>
            <a:r>
              <a:rPr lang="cs-CZ" dirty="0"/>
              <a:t>´s </a:t>
            </a:r>
            <a:r>
              <a:rPr lang="cs-CZ" dirty="0" err="1"/>
              <a:t>Common</a:t>
            </a:r>
            <a:r>
              <a:rPr lang="cs-CZ" dirty="0"/>
              <a:t> </a:t>
            </a:r>
            <a:r>
              <a:rPr lang="cs-CZ" dirty="0" err="1"/>
              <a:t>Agricultural</a:t>
            </a:r>
            <a:r>
              <a:rPr lang="cs-CZ" dirty="0"/>
              <a:t> </a:t>
            </a:r>
            <a:r>
              <a:rPr lang="cs-CZ" dirty="0" err="1"/>
              <a:t>Policy</a:t>
            </a:r>
            <a:endParaRPr lang="cs-CZ" dirty="0"/>
          </a:p>
        </p:txBody>
      </p:sp>
      <p:sp>
        <p:nvSpPr>
          <p:cNvPr id="4" name="Zástupný symbol pro obsah 3"/>
          <p:cNvSpPr>
            <a:spLocks noGrp="1"/>
          </p:cNvSpPr>
          <p:nvPr>
            <p:ph sz="half" idx="2"/>
          </p:nvPr>
        </p:nvSpPr>
        <p:spPr>
          <a:xfrm>
            <a:off x="3667126" y="1016000"/>
            <a:ext cx="5591175" cy="5842000"/>
          </a:xfrm>
        </p:spPr>
        <p:txBody>
          <a:bodyPr>
            <a:noAutofit/>
          </a:bodyPr>
          <a:lstStyle/>
          <a:p>
            <a:r>
              <a:rPr lang="cs-CZ" sz="2200" dirty="0"/>
              <a:t>CAP - </a:t>
            </a:r>
            <a:r>
              <a:rPr lang="en-US" sz="2200" dirty="0"/>
              <a:t>effort to guarantee high </a:t>
            </a:r>
            <a:r>
              <a:rPr lang="cs-CZ" sz="2200" dirty="0"/>
              <a:t>P</a:t>
            </a:r>
            <a:r>
              <a:rPr lang="en-US" sz="2200" dirty="0"/>
              <a:t> to E</a:t>
            </a:r>
            <a:r>
              <a:rPr lang="cs-CZ" sz="2200" dirty="0"/>
              <a:t>U</a:t>
            </a:r>
            <a:r>
              <a:rPr lang="en-US" sz="2200" dirty="0"/>
              <a:t> farmers </a:t>
            </a:r>
            <a:r>
              <a:rPr lang="cs-CZ" sz="2200" dirty="0"/>
              <a:t>, </a:t>
            </a:r>
            <a:r>
              <a:rPr lang="en-US" sz="2200" dirty="0"/>
              <a:t>initially backed by tariffs that offset the difference between E</a:t>
            </a:r>
            <a:r>
              <a:rPr lang="cs-CZ" sz="2200" dirty="0"/>
              <a:t>U</a:t>
            </a:r>
            <a:r>
              <a:rPr lang="en-US" sz="2200" dirty="0"/>
              <a:t> and world agricultural prices.</a:t>
            </a:r>
            <a:r>
              <a:rPr lang="cs-CZ" sz="2200" dirty="0"/>
              <a:t> </a:t>
            </a:r>
          </a:p>
          <a:p>
            <a:r>
              <a:rPr lang="cs-CZ" sz="2200" dirty="0"/>
              <a:t>S</a:t>
            </a:r>
            <a:r>
              <a:rPr lang="en-US" sz="2200" dirty="0" err="1"/>
              <a:t>upport</a:t>
            </a:r>
            <a:r>
              <a:rPr lang="en-US" sz="2200" dirty="0"/>
              <a:t> prices have turned out to be so high that E</a:t>
            </a:r>
            <a:r>
              <a:rPr lang="cs-CZ" sz="2200" dirty="0"/>
              <a:t>U</a:t>
            </a:r>
            <a:r>
              <a:rPr lang="en-US" sz="2200" dirty="0"/>
              <a:t>—was producing more than consumers were willing to buy</a:t>
            </a:r>
            <a:r>
              <a:rPr lang="cs-CZ" sz="2200" dirty="0"/>
              <a:t>. </a:t>
            </a:r>
            <a:r>
              <a:rPr lang="en-US" sz="2200" dirty="0"/>
              <a:t>To avoid unlimited growth in stockpiles, the E</a:t>
            </a:r>
            <a:r>
              <a:rPr lang="cs-CZ" sz="2200" dirty="0"/>
              <a:t>U</a:t>
            </a:r>
            <a:r>
              <a:rPr lang="en-US" sz="2200" dirty="0"/>
              <a:t> turned to a policy of subsidizing </a:t>
            </a:r>
            <a:r>
              <a:rPr lang="cs-CZ" sz="2200" dirty="0"/>
              <a:t>EX</a:t>
            </a:r>
            <a:r>
              <a:rPr lang="en-US" sz="2200" dirty="0"/>
              <a:t> to dispose of surplus production.</a:t>
            </a:r>
            <a:endParaRPr lang="cs-CZ" sz="2200" dirty="0"/>
          </a:p>
          <a:p>
            <a:r>
              <a:rPr lang="en-US" sz="2200" dirty="0"/>
              <a:t>The subsidized exports themselves tend to depress the </a:t>
            </a:r>
            <a:r>
              <a:rPr lang="cs-CZ" sz="2200" dirty="0"/>
              <a:t>P</a:t>
            </a:r>
            <a:r>
              <a:rPr lang="cs-CZ" sz="2200" baseline="-25000" dirty="0"/>
              <a:t>W</a:t>
            </a:r>
            <a:r>
              <a:rPr lang="en-US" sz="2200" dirty="0"/>
              <a:t>, increasing the required subsidy.</a:t>
            </a:r>
            <a:endParaRPr lang="cs-CZ" sz="2200" dirty="0"/>
          </a:p>
          <a:p>
            <a:r>
              <a:rPr lang="cs-CZ" sz="2200" dirty="0" err="1"/>
              <a:t>Recent</a:t>
            </a:r>
            <a:r>
              <a:rPr lang="cs-CZ" sz="2200" dirty="0"/>
              <a:t> </a:t>
            </a:r>
            <a:r>
              <a:rPr lang="cs-CZ" sz="2200" dirty="0" err="1"/>
              <a:t>effort</a:t>
            </a:r>
            <a:r>
              <a:rPr lang="cs-CZ" sz="2200" dirty="0"/>
              <a:t> -</a:t>
            </a:r>
            <a:r>
              <a:rPr lang="en-US" sz="2200" dirty="0"/>
              <a:t>reduce the distortion of incentives caused by </a:t>
            </a:r>
            <a:r>
              <a:rPr lang="cs-CZ" sz="2200" dirty="0"/>
              <a:t>P</a:t>
            </a:r>
            <a:r>
              <a:rPr lang="en-US" sz="2200" dirty="0"/>
              <a:t> support</a:t>
            </a:r>
            <a:r>
              <a:rPr lang="cs-CZ" sz="2200" dirty="0"/>
              <a:t>,</a:t>
            </a:r>
            <a:r>
              <a:rPr lang="en-US" sz="2200" dirty="0"/>
              <a:t> direct payments that aren’t tied to how much they produce</a:t>
            </a:r>
            <a:r>
              <a:rPr lang="cs-CZ" sz="2200" dirty="0"/>
              <a:t>.</a:t>
            </a:r>
          </a:p>
        </p:txBody>
      </p:sp>
      <p:pic>
        <p:nvPicPr>
          <p:cNvPr id="3074" name="Picture 2"/>
          <p:cNvPicPr>
            <a:picLocks noGrp="1" noChangeAspect="1" noChangeArrowheads="1"/>
          </p:cNvPicPr>
          <p:nvPr>
            <p:ph sz="half" idx="1"/>
          </p:nvPr>
        </p:nvPicPr>
        <p:blipFill>
          <a:blip r:embed="rId2" cstate="print"/>
          <a:srcRect/>
          <a:stretch>
            <a:fillRect/>
          </a:stretch>
        </p:blipFill>
        <p:spPr bwMode="auto">
          <a:xfrm>
            <a:off x="2" y="1297539"/>
            <a:ext cx="3743325" cy="5230261"/>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err="1"/>
              <a:t>Problem</a:t>
            </a:r>
            <a:endParaRPr lang="cs-CZ" dirty="0"/>
          </a:p>
        </p:txBody>
      </p:sp>
      <p:sp>
        <p:nvSpPr>
          <p:cNvPr id="6" name="Zástupný symbol pro obsah 5"/>
          <p:cNvSpPr>
            <a:spLocks noGrp="1"/>
          </p:cNvSpPr>
          <p:nvPr>
            <p:ph idx="1"/>
          </p:nvPr>
        </p:nvSpPr>
        <p:spPr/>
        <p:txBody>
          <a:bodyPr/>
          <a:lstStyle/>
          <a:p>
            <a:pPr>
              <a:buNone/>
            </a:pPr>
            <a:r>
              <a:rPr lang="cs-CZ" dirty="0"/>
              <a:t>5) Use </a:t>
            </a:r>
            <a:r>
              <a:rPr lang="cs-CZ" dirty="0" err="1"/>
              <a:t>equations</a:t>
            </a:r>
            <a:r>
              <a:rPr lang="cs-CZ" dirty="0"/>
              <a:t> </a:t>
            </a:r>
            <a:r>
              <a:rPr lang="cs-CZ" dirty="0" err="1"/>
              <a:t>of</a:t>
            </a:r>
            <a:r>
              <a:rPr lang="cs-CZ" dirty="0"/>
              <a:t> </a:t>
            </a:r>
            <a:r>
              <a:rPr lang="cs-CZ" dirty="0" err="1"/>
              <a:t>problem</a:t>
            </a:r>
            <a:r>
              <a:rPr lang="cs-CZ" dirty="0"/>
              <a:t> 2 (</a:t>
            </a:r>
            <a:r>
              <a:rPr lang="en-US" dirty="0"/>
              <a:t>demand curve </a:t>
            </a:r>
            <a:r>
              <a:rPr lang="cs-CZ" dirty="0"/>
              <a:t>D* = 80 - 20P </a:t>
            </a:r>
            <a:r>
              <a:rPr lang="en-US" dirty="0"/>
              <a:t>and a supply curve </a:t>
            </a:r>
            <a:r>
              <a:rPr lang="cs-CZ" dirty="0"/>
              <a:t>S* = 40 + 20P). </a:t>
            </a:r>
          </a:p>
          <a:p>
            <a:pPr>
              <a:buNone/>
            </a:pPr>
            <a:r>
              <a:rPr lang="cs-CZ" dirty="0" err="1"/>
              <a:t>Starting</a:t>
            </a:r>
            <a:r>
              <a:rPr lang="cs-CZ" dirty="0"/>
              <a:t> </a:t>
            </a:r>
            <a:r>
              <a:rPr lang="cs-CZ" dirty="0" err="1"/>
              <a:t>from</a:t>
            </a:r>
            <a:r>
              <a:rPr lang="cs-CZ" dirty="0"/>
              <a:t> free </a:t>
            </a:r>
            <a:r>
              <a:rPr lang="cs-CZ" dirty="0" err="1"/>
              <a:t>trade</a:t>
            </a:r>
            <a:r>
              <a:rPr lang="cs-CZ" dirty="0"/>
              <a:t>, </a:t>
            </a:r>
            <a:r>
              <a:rPr lang="cs-CZ" dirty="0" err="1"/>
              <a:t>assume</a:t>
            </a:r>
            <a:r>
              <a:rPr lang="cs-CZ" dirty="0"/>
              <a:t> </a:t>
            </a:r>
            <a:r>
              <a:rPr lang="cs-CZ" dirty="0" err="1"/>
              <a:t>that</a:t>
            </a:r>
            <a:r>
              <a:rPr lang="cs-CZ" dirty="0"/>
              <a:t> </a:t>
            </a:r>
            <a:r>
              <a:rPr lang="cs-CZ" dirty="0" err="1"/>
              <a:t>Foreign</a:t>
            </a:r>
            <a:r>
              <a:rPr lang="cs-CZ" dirty="0"/>
              <a:t> </a:t>
            </a:r>
            <a:r>
              <a:rPr lang="cs-CZ" dirty="0" err="1"/>
              <a:t>offers</a:t>
            </a:r>
            <a:r>
              <a:rPr lang="cs-CZ" dirty="0"/>
              <a:t> </a:t>
            </a:r>
            <a:r>
              <a:rPr lang="cs-CZ" dirty="0" err="1"/>
              <a:t>exporters</a:t>
            </a:r>
            <a:r>
              <a:rPr lang="cs-CZ" dirty="0"/>
              <a:t> a </a:t>
            </a:r>
            <a:r>
              <a:rPr lang="cs-CZ" dirty="0" err="1"/>
              <a:t>subsidy</a:t>
            </a:r>
            <a:r>
              <a:rPr lang="cs-CZ" dirty="0"/>
              <a:t> ad </a:t>
            </a:r>
            <a:r>
              <a:rPr lang="cs-CZ" dirty="0" err="1"/>
              <a:t>valorem</a:t>
            </a:r>
            <a:r>
              <a:rPr lang="cs-CZ" dirty="0"/>
              <a:t> </a:t>
            </a:r>
            <a:r>
              <a:rPr lang="cs-CZ" dirty="0" err="1"/>
              <a:t>of</a:t>
            </a:r>
            <a:r>
              <a:rPr lang="cs-CZ" dirty="0"/>
              <a:t> 50%. </a:t>
            </a:r>
            <a:r>
              <a:rPr lang="cs-CZ" dirty="0" err="1"/>
              <a:t>Calculate</a:t>
            </a:r>
            <a:r>
              <a:rPr lang="cs-CZ" dirty="0"/>
              <a:t> </a:t>
            </a:r>
            <a:r>
              <a:rPr lang="cs-CZ" dirty="0" err="1"/>
              <a:t>the</a:t>
            </a:r>
            <a:r>
              <a:rPr lang="cs-CZ" dirty="0"/>
              <a:t> </a:t>
            </a:r>
            <a:r>
              <a:rPr lang="cs-CZ" dirty="0" err="1"/>
              <a:t>effects</a:t>
            </a:r>
            <a:r>
              <a:rPr lang="cs-CZ" dirty="0"/>
              <a:t> on </a:t>
            </a:r>
            <a:r>
              <a:rPr lang="cs-CZ" dirty="0" err="1"/>
              <a:t>the</a:t>
            </a:r>
            <a:r>
              <a:rPr lang="cs-CZ" dirty="0"/>
              <a:t> </a:t>
            </a:r>
            <a:r>
              <a:rPr lang="cs-CZ" dirty="0" err="1"/>
              <a:t>price</a:t>
            </a:r>
            <a:r>
              <a:rPr lang="cs-CZ" dirty="0"/>
              <a:t> in </a:t>
            </a:r>
            <a:r>
              <a:rPr lang="cs-CZ" dirty="0" err="1"/>
              <a:t>each</a:t>
            </a:r>
            <a:r>
              <a:rPr lang="cs-CZ" dirty="0"/>
              <a:t> country </a:t>
            </a:r>
            <a:r>
              <a:rPr lang="cs-CZ" dirty="0" err="1"/>
              <a:t>and</a:t>
            </a:r>
            <a:r>
              <a:rPr lang="cs-CZ" dirty="0"/>
              <a:t> on </a:t>
            </a:r>
            <a:r>
              <a:rPr lang="cs-CZ" dirty="0" err="1"/>
              <a:t>welfare</a:t>
            </a:r>
            <a:r>
              <a:rPr lang="cs-CZ" dirty="0"/>
              <a:t> in </a:t>
            </a:r>
            <a:r>
              <a:rPr lang="cs-CZ" dirty="0" err="1"/>
              <a:t>borh</a:t>
            </a:r>
            <a:r>
              <a:rPr lang="cs-CZ" dirty="0"/>
              <a:t> </a:t>
            </a:r>
            <a:r>
              <a:rPr lang="cs-CZ" dirty="0" err="1"/>
              <a:t>countries</a:t>
            </a:r>
            <a:r>
              <a:rPr lang="cs-CZ" dirty="0"/>
              <a:t>.</a:t>
            </a:r>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
            <a:ext cx="9144000" cy="1066799"/>
          </a:xfrm>
        </p:spPr>
        <p:txBody>
          <a:bodyPr>
            <a:noAutofit/>
          </a:bodyPr>
          <a:lstStyle/>
          <a:p>
            <a:pPr algn="ctr"/>
            <a:r>
              <a:rPr lang="cs-CZ" sz="3600" dirty="0" err="1"/>
              <a:t>Voluntary</a:t>
            </a:r>
            <a:r>
              <a:rPr lang="cs-CZ" sz="3600" dirty="0"/>
              <a:t> Export </a:t>
            </a:r>
            <a:r>
              <a:rPr lang="cs-CZ" sz="3600" dirty="0" err="1"/>
              <a:t>Restraints</a:t>
            </a:r>
            <a:r>
              <a:rPr lang="cs-CZ" sz="3600" dirty="0"/>
              <a:t> = </a:t>
            </a:r>
            <a:r>
              <a:rPr lang="cs-CZ" sz="3600" dirty="0" err="1"/>
              <a:t>Voluntary</a:t>
            </a:r>
            <a:r>
              <a:rPr lang="cs-CZ" sz="3600" dirty="0"/>
              <a:t> </a:t>
            </a:r>
            <a:r>
              <a:rPr lang="cs-CZ" sz="3600" dirty="0" err="1"/>
              <a:t>Restraint</a:t>
            </a:r>
            <a:r>
              <a:rPr lang="cs-CZ" sz="3600" dirty="0"/>
              <a:t> </a:t>
            </a:r>
            <a:r>
              <a:rPr lang="cs-CZ" sz="3600" dirty="0" err="1"/>
              <a:t>Agreement</a:t>
            </a:r>
            <a:r>
              <a:rPr lang="cs-CZ" sz="3600" dirty="0"/>
              <a:t> (VRA)</a:t>
            </a:r>
          </a:p>
        </p:txBody>
      </p:sp>
      <p:sp>
        <p:nvSpPr>
          <p:cNvPr id="5" name="Zástupný symbol pro obsah 4"/>
          <p:cNvSpPr>
            <a:spLocks noGrp="1"/>
          </p:cNvSpPr>
          <p:nvPr>
            <p:ph idx="1"/>
          </p:nvPr>
        </p:nvSpPr>
        <p:spPr>
          <a:xfrm>
            <a:off x="0" y="1052736"/>
            <a:ext cx="9144000" cy="5805264"/>
          </a:xfrm>
        </p:spPr>
        <p:txBody>
          <a:bodyPr/>
          <a:lstStyle/>
          <a:p>
            <a:r>
              <a:rPr lang="en-US" sz="2600" dirty="0"/>
              <a:t>is a quota on trade imposed from the </a:t>
            </a:r>
            <a:r>
              <a:rPr lang="cs-CZ" sz="2600" dirty="0"/>
              <a:t>EX</a:t>
            </a:r>
            <a:r>
              <a:rPr lang="en-US" sz="2600" dirty="0"/>
              <a:t> country’s side instead of the importer’s</a:t>
            </a:r>
            <a:r>
              <a:rPr lang="cs-CZ" sz="2600" dirty="0"/>
              <a:t>.</a:t>
            </a:r>
          </a:p>
          <a:p>
            <a:r>
              <a:rPr lang="en-US" sz="2600" dirty="0"/>
              <a:t>generally imposed at the request of the importer and are agreed to by the exporter to forestall other trade restrictions</a:t>
            </a:r>
            <a:r>
              <a:rPr lang="cs-CZ" sz="2600" dirty="0"/>
              <a:t>.</a:t>
            </a:r>
          </a:p>
          <a:p>
            <a:pPr lvl="1"/>
            <a:r>
              <a:rPr lang="en-US" dirty="0"/>
              <a:t>limitation on auto exports to the U</a:t>
            </a:r>
            <a:r>
              <a:rPr lang="cs-CZ" dirty="0"/>
              <a:t>S</a:t>
            </a:r>
            <a:r>
              <a:rPr lang="en-US" dirty="0"/>
              <a:t> enforced by Jap</a:t>
            </a:r>
            <a:r>
              <a:rPr lang="cs-CZ" dirty="0"/>
              <a:t>.</a:t>
            </a:r>
            <a:r>
              <a:rPr lang="en-US" dirty="0"/>
              <a:t> after 1981.</a:t>
            </a:r>
            <a:r>
              <a:rPr lang="cs-CZ" dirty="0"/>
              <a:t> </a:t>
            </a:r>
          </a:p>
          <a:p>
            <a:r>
              <a:rPr lang="cs-CZ" sz="2600" dirty="0"/>
              <a:t>VRA </a:t>
            </a:r>
            <a:r>
              <a:rPr lang="cs-CZ" sz="2600" dirty="0" err="1"/>
              <a:t>impact</a:t>
            </a:r>
            <a:r>
              <a:rPr lang="cs-CZ" sz="2600" dirty="0"/>
              <a:t> on </a:t>
            </a:r>
            <a:r>
              <a:rPr lang="cs-CZ" sz="2600" dirty="0" err="1"/>
              <a:t>welfare</a:t>
            </a:r>
            <a:r>
              <a:rPr lang="cs-CZ" sz="2600" dirty="0"/>
              <a:t> </a:t>
            </a:r>
            <a:r>
              <a:rPr lang="cs-CZ" sz="2600" dirty="0" err="1"/>
              <a:t>is</a:t>
            </a:r>
            <a:r>
              <a:rPr lang="cs-CZ" sz="2600" dirty="0"/>
              <a:t> </a:t>
            </a:r>
            <a:r>
              <a:rPr lang="cs-CZ" sz="2600" dirty="0" err="1"/>
              <a:t>exactly</a:t>
            </a:r>
            <a:r>
              <a:rPr lang="cs-CZ" sz="2600" dirty="0"/>
              <a:t> </a:t>
            </a:r>
            <a:r>
              <a:rPr lang="cs-CZ" sz="2600" dirty="0" err="1"/>
              <a:t>like</a:t>
            </a:r>
            <a:r>
              <a:rPr lang="cs-CZ" sz="2600" dirty="0"/>
              <a:t> </a:t>
            </a:r>
            <a:r>
              <a:rPr lang="cs-CZ" sz="2600" dirty="0" err="1"/>
              <a:t>the</a:t>
            </a:r>
            <a:r>
              <a:rPr lang="cs-CZ" sz="2600" dirty="0"/>
              <a:t> IQ, </a:t>
            </a:r>
            <a:r>
              <a:rPr lang="cs-CZ" sz="2600" dirty="0" err="1"/>
              <a:t>always</a:t>
            </a:r>
            <a:r>
              <a:rPr lang="cs-CZ" sz="2600" dirty="0"/>
              <a:t> more </a:t>
            </a:r>
            <a:r>
              <a:rPr lang="cs-CZ" sz="2600" dirty="0" err="1"/>
              <a:t>costly</a:t>
            </a:r>
            <a:r>
              <a:rPr lang="cs-CZ" sz="2600" dirty="0"/>
              <a:t> </a:t>
            </a:r>
            <a:r>
              <a:rPr lang="cs-CZ" sz="2600" dirty="0" err="1"/>
              <a:t>that</a:t>
            </a:r>
            <a:r>
              <a:rPr lang="cs-CZ" sz="2600" dirty="0"/>
              <a:t> T. </a:t>
            </a:r>
            <a:r>
              <a:rPr lang="cs-CZ" sz="2600" dirty="0" err="1"/>
              <a:t>Total</a:t>
            </a:r>
            <a:r>
              <a:rPr lang="cs-CZ" sz="2600" dirty="0"/>
              <a:t> </a:t>
            </a:r>
            <a:r>
              <a:rPr lang="cs-CZ" sz="2600" dirty="0" err="1"/>
              <a:t>costs</a:t>
            </a:r>
            <a:r>
              <a:rPr lang="cs-CZ" sz="2600" dirty="0"/>
              <a:t> </a:t>
            </a:r>
            <a:r>
              <a:rPr lang="cs-CZ" sz="2600" dirty="0" err="1"/>
              <a:t>related</a:t>
            </a:r>
            <a:r>
              <a:rPr lang="cs-CZ" sz="2600" dirty="0"/>
              <a:t> to VRA </a:t>
            </a:r>
            <a:r>
              <a:rPr lang="cs-CZ" sz="2600" dirty="0" err="1"/>
              <a:t>consist</a:t>
            </a:r>
            <a:r>
              <a:rPr lang="cs-CZ" sz="2600" dirty="0"/>
              <a:t> </a:t>
            </a:r>
            <a:r>
              <a:rPr lang="en-US" sz="2600" dirty="0"/>
              <a:t>primarily in transfers to </a:t>
            </a:r>
            <a:r>
              <a:rPr lang="cs-CZ" sz="2600" dirty="0"/>
              <a:t>EX</a:t>
            </a:r>
            <a:r>
              <a:rPr lang="en-US" sz="2600" dirty="0"/>
              <a:t> rather than efficiency losses. </a:t>
            </a:r>
            <a:endParaRPr lang="cs-CZ" sz="2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0" y="4"/>
            <a:ext cx="9144000" cy="1041399"/>
          </a:xfrm>
        </p:spPr>
        <p:txBody>
          <a:bodyPr/>
          <a:lstStyle/>
          <a:p>
            <a:pPr algn="ctr"/>
            <a:r>
              <a:rPr lang="cs-CZ" dirty="0" err="1"/>
              <a:t>Local</a:t>
            </a:r>
            <a:r>
              <a:rPr lang="cs-CZ" dirty="0"/>
              <a:t> </a:t>
            </a:r>
            <a:r>
              <a:rPr lang="cs-CZ" dirty="0" err="1"/>
              <a:t>content</a:t>
            </a:r>
            <a:r>
              <a:rPr lang="cs-CZ" dirty="0"/>
              <a:t> </a:t>
            </a:r>
            <a:r>
              <a:rPr lang="cs-CZ" dirty="0" err="1"/>
              <a:t>requirements</a:t>
            </a:r>
            <a:endParaRPr lang="cs-CZ" dirty="0"/>
          </a:p>
        </p:txBody>
      </p:sp>
      <p:sp>
        <p:nvSpPr>
          <p:cNvPr id="6" name="Zástupný symbol pro obsah 5"/>
          <p:cNvSpPr>
            <a:spLocks noGrp="1"/>
          </p:cNvSpPr>
          <p:nvPr>
            <p:ph idx="1"/>
          </p:nvPr>
        </p:nvSpPr>
        <p:spPr>
          <a:xfrm>
            <a:off x="161926" y="939800"/>
            <a:ext cx="8848725" cy="5702300"/>
          </a:xfrm>
        </p:spPr>
        <p:txBody>
          <a:bodyPr>
            <a:normAutofit/>
          </a:bodyPr>
          <a:lstStyle/>
          <a:p>
            <a:r>
              <a:rPr lang="cs-CZ" sz="2400" dirty="0"/>
              <a:t>A</a:t>
            </a:r>
            <a:r>
              <a:rPr lang="en-US" sz="2400" dirty="0"/>
              <a:t> regulation that requires some specified fraction of a final good to be produced domestically</a:t>
            </a:r>
            <a:r>
              <a:rPr lang="cs-CZ" sz="2400" dirty="0"/>
              <a:t>.</a:t>
            </a:r>
          </a:p>
          <a:p>
            <a:r>
              <a:rPr lang="cs-CZ" sz="2400" dirty="0"/>
              <a:t>May </a:t>
            </a:r>
            <a:r>
              <a:rPr lang="cs-CZ" sz="2400" dirty="0" err="1"/>
              <a:t>be</a:t>
            </a:r>
            <a:r>
              <a:rPr lang="cs-CZ" sz="2400" dirty="0"/>
              <a:t> </a:t>
            </a:r>
            <a:r>
              <a:rPr lang="cs-CZ" sz="2400" dirty="0" err="1"/>
              <a:t>specified</a:t>
            </a:r>
            <a:r>
              <a:rPr lang="cs-CZ" sz="2400" dirty="0"/>
              <a:t> in </a:t>
            </a:r>
            <a:r>
              <a:rPr lang="cs-CZ" sz="2400" dirty="0" err="1"/>
              <a:t>physical</a:t>
            </a:r>
            <a:r>
              <a:rPr lang="cs-CZ" sz="2400" dirty="0"/>
              <a:t> </a:t>
            </a:r>
            <a:r>
              <a:rPr lang="cs-CZ" sz="2400" dirty="0" err="1"/>
              <a:t>units</a:t>
            </a:r>
            <a:r>
              <a:rPr lang="cs-CZ" sz="2400" dirty="0"/>
              <a:t> </a:t>
            </a:r>
            <a:r>
              <a:rPr lang="cs-CZ" sz="2400" dirty="0" err="1"/>
              <a:t>or</a:t>
            </a:r>
            <a:r>
              <a:rPr lang="cs-CZ" sz="2400" dirty="0"/>
              <a:t> in </a:t>
            </a:r>
            <a:r>
              <a:rPr lang="cs-CZ" sz="2400" dirty="0" err="1"/>
              <a:t>value</a:t>
            </a:r>
            <a:r>
              <a:rPr lang="cs-CZ" sz="2400" dirty="0"/>
              <a:t> </a:t>
            </a:r>
            <a:r>
              <a:rPr lang="cs-CZ" sz="2400" dirty="0" err="1"/>
              <a:t>terms</a:t>
            </a:r>
            <a:endParaRPr lang="cs-CZ" sz="2400" dirty="0"/>
          </a:p>
          <a:p>
            <a:r>
              <a:rPr lang="cs-CZ" sz="2400" dirty="0"/>
              <a:t>D</a:t>
            </a:r>
            <a:r>
              <a:rPr lang="en-US" sz="2400" dirty="0" err="1"/>
              <a:t>oes</a:t>
            </a:r>
            <a:r>
              <a:rPr lang="en-US" sz="2400" dirty="0"/>
              <a:t> not place a strict limit on imports. Instead, it allows firms to import more, provided that they also buy more domestically</a:t>
            </a:r>
            <a:endParaRPr lang="cs-CZ" sz="2400" dirty="0"/>
          </a:p>
          <a:p>
            <a:r>
              <a:rPr lang="cs-CZ" sz="2400" dirty="0"/>
              <a:t>D</a:t>
            </a:r>
            <a:r>
              <a:rPr lang="en-US" sz="2400" dirty="0" err="1"/>
              <a:t>oes</a:t>
            </a:r>
            <a:r>
              <a:rPr lang="en-US" sz="2400" dirty="0"/>
              <a:t> not produce either government revenue or quota rents. Instead, the difference between the prices of imports and domestic goods in effect gets averaged in the final price and is passed on to consumers.</a:t>
            </a:r>
            <a:endParaRPr lang="cs-CZ" sz="2400" dirty="0"/>
          </a:p>
          <a:p>
            <a:r>
              <a:rPr lang="cs-CZ" sz="2400" dirty="0" err="1"/>
              <a:t>An</a:t>
            </a:r>
            <a:r>
              <a:rPr lang="cs-CZ" sz="2400" dirty="0"/>
              <a:t> </a:t>
            </a:r>
            <a:r>
              <a:rPr lang="cs-CZ" sz="2400" dirty="0" err="1"/>
              <a:t>interesting</a:t>
            </a:r>
            <a:r>
              <a:rPr lang="cs-CZ" sz="2400" dirty="0"/>
              <a:t> </a:t>
            </a:r>
            <a:r>
              <a:rPr lang="cs-CZ" sz="2400" dirty="0" err="1"/>
              <a:t>innovation</a:t>
            </a:r>
            <a:r>
              <a:rPr lang="cs-CZ" sz="2400" dirty="0"/>
              <a:t> in LCR </a:t>
            </a:r>
            <a:r>
              <a:rPr lang="en-US" sz="2400" dirty="0"/>
              <a:t>has been to allow firms to satisfy their local content requirement by exporting instead of using parts domestically.</a:t>
            </a:r>
            <a:endParaRPr lang="cs-CZ" sz="2400" dirty="0"/>
          </a:p>
          <a:p>
            <a:r>
              <a:rPr lang="cs-CZ" sz="2400" dirty="0" err="1"/>
              <a:t>The</a:t>
            </a:r>
            <a:r>
              <a:rPr lang="cs-CZ" sz="2400" dirty="0"/>
              <a:t> </a:t>
            </a:r>
            <a:r>
              <a:rPr lang="cs-CZ" sz="2400" dirty="0" err="1"/>
              <a:t>buy</a:t>
            </a:r>
            <a:r>
              <a:rPr lang="cs-CZ" sz="2400" dirty="0"/>
              <a:t> </a:t>
            </a:r>
            <a:r>
              <a:rPr lang="cs-CZ" sz="2400" dirty="0" err="1"/>
              <a:t>American</a:t>
            </a:r>
            <a:r>
              <a:rPr lang="cs-CZ" sz="2400" dirty="0"/>
              <a:t> </a:t>
            </a:r>
            <a:r>
              <a:rPr lang="cs-CZ" sz="2400" dirty="0" err="1"/>
              <a:t>Act</a:t>
            </a:r>
            <a:r>
              <a:rPr lang="cs-CZ" sz="2400" dirty="0"/>
              <a:t> (1933), </a:t>
            </a:r>
            <a:r>
              <a:rPr lang="cs-CZ" sz="2400" dirty="0" err="1"/>
              <a:t>the</a:t>
            </a:r>
            <a:r>
              <a:rPr lang="cs-CZ" sz="2400" dirty="0"/>
              <a:t> </a:t>
            </a:r>
            <a:r>
              <a:rPr lang="cs-CZ" sz="2400" dirty="0" err="1"/>
              <a:t>Buy</a:t>
            </a:r>
            <a:r>
              <a:rPr lang="cs-CZ" sz="2400" dirty="0"/>
              <a:t> </a:t>
            </a:r>
            <a:r>
              <a:rPr lang="cs-CZ" sz="2400" dirty="0" err="1"/>
              <a:t>Czech</a:t>
            </a:r>
            <a:r>
              <a:rPr lang="cs-CZ" sz="2400" dirty="0"/>
              <a:t> </a:t>
            </a:r>
            <a:r>
              <a:rPr lang="cs-CZ" sz="2400" dirty="0" err="1"/>
              <a:t>movement</a:t>
            </a:r>
            <a:endParaRPr lang="cs-CZ" sz="2400" dirty="0"/>
          </a:p>
        </p:txBody>
      </p:sp>
    </p:spTree>
    <p:extLst>
      <p:ext uri="{BB962C8B-B14F-4D97-AF65-F5344CB8AC3E}">
        <p14:creationId xmlns:p14="http://schemas.microsoft.com/office/powerpoint/2010/main" val="6304387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8650" y="365127"/>
            <a:ext cx="7886700" cy="1013101"/>
          </a:xfrm>
        </p:spPr>
        <p:txBody>
          <a:bodyPr/>
          <a:lstStyle/>
          <a:p>
            <a:pPr algn="ctr"/>
            <a:r>
              <a:rPr lang="cs-CZ" dirty="0" err="1"/>
              <a:t>Other</a:t>
            </a:r>
            <a:r>
              <a:rPr lang="cs-CZ" dirty="0"/>
              <a:t> </a:t>
            </a:r>
            <a:r>
              <a:rPr lang="cs-CZ" dirty="0" err="1"/>
              <a:t>trade</a:t>
            </a:r>
            <a:r>
              <a:rPr lang="cs-CZ" dirty="0"/>
              <a:t> </a:t>
            </a:r>
            <a:r>
              <a:rPr lang="cs-CZ" dirty="0" err="1"/>
              <a:t>policy</a:t>
            </a:r>
            <a:r>
              <a:rPr lang="cs-CZ" dirty="0"/>
              <a:t> </a:t>
            </a:r>
            <a:r>
              <a:rPr lang="cs-CZ" dirty="0" err="1"/>
              <a:t>instruments</a:t>
            </a:r>
            <a:endParaRPr lang="cs-CZ" dirty="0"/>
          </a:p>
        </p:txBody>
      </p:sp>
      <p:sp>
        <p:nvSpPr>
          <p:cNvPr id="3" name="Zástupný symbol pro obsah 2"/>
          <p:cNvSpPr>
            <a:spLocks noGrp="1"/>
          </p:cNvSpPr>
          <p:nvPr>
            <p:ph idx="1"/>
          </p:nvPr>
        </p:nvSpPr>
        <p:spPr>
          <a:xfrm>
            <a:off x="0" y="1457738"/>
            <a:ext cx="9144000" cy="5400261"/>
          </a:xfrm>
        </p:spPr>
        <p:txBody>
          <a:bodyPr>
            <a:normAutofit lnSpcReduction="10000"/>
          </a:bodyPr>
          <a:lstStyle/>
          <a:p>
            <a:r>
              <a:rPr lang="en-US" b="1" dirty="0"/>
              <a:t>Export credit subsidies</a:t>
            </a:r>
            <a:r>
              <a:rPr lang="cs-CZ" dirty="0"/>
              <a:t>:</a:t>
            </a:r>
            <a:r>
              <a:rPr lang="en-US" dirty="0"/>
              <a:t> like an </a:t>
            </a:r>
            <a:r>
              <a:rPr lang="cs-CZ" dirty="0"/>
              <a:t>EX</a:t>
            </a:r>
            <a:r>
              <a:rPr lang="en-US" dirty="0"/>
              <a:t> subsidy except that it takes the form of a subsidized loan to the buyer</a:t>
            </a:r>
            <a:r>
              <a:rPr lang="cs-CZ" dirty="0"/>
              <a:t> (</a:t>
            </a:r>
            <a:r>
              <a:rPr lang="en-US" dirty="0"/>
              <a:t>Export-Import Bank,</a:t>
            </a:r>
            <a:r>
              <a:rPr lang="cs-CZ" dirty="0"/>
              <a:t> </a:t>
            </a:r>
            <a:r>
              <a:rPr lang="cs-CZ" dirty="0" err="1"/>
              <a:t>insurance</a:t>
            </a:r>
            <a:r>
              <a:rPr lang="cs-CZ" dirty="0"/>
              <a:t> </a:t>
            </a:r>
            <a:r>
              <a:rPr lang="cs-CZ" dirty="0" err="1"/>
              <a:t>of</a:t>
            </a:r>
            <a:r>
              <a:rPr lang="cs-CZ" dirty="0"/>
              <a:t> EX –EGAP)</a:t>
            </a:r>
          </a:p>
          <a:p>
            <a:r>
              <a:rPr lang="en-US" b="1" dirty="0"/>
              <a:t>National procurement</a:t>
            </a:r>
            <a:r>
              <a:rPr lang="cs-CZ" dirty="0"/>
              <a:t>: p</a:t>
            </a:r>
            <a:r>
              <a:rPr lang="en-US" dirty="0" err="1"/>
              <a:t>urchases</a:t>
            </a:r>
            <a:r>
              <a:rPr lang="en-US" dirty="0"/>
              <a:t> by the </a:t>
            </a:r>
            <a:r>
              <a:rPr lang="cs-CZ" dirty="0"/>
              <a:t>G</a:t>
            </a:r>
            <a:r>
              <a:rPr lang="en-US" dirty="0"/>
              <a:t> or strongly regulated firms can be directed toward domestically produced goods </a:t>
            </a:r>
            <a:r>
              <a:rPr lang="cs-CZ" dirty="0"/>
              <a:t>(</a:t>
            </a:r>
            <a:r>
              <a:rPr lang="cs-CZ" dirty="0" err="1"/>
              <a:t>e.g</a:t>
            </a:r>
            <a:r>
              <a:rPr lang="cs-CZ" dirty="0"/>
              <a:t>. </a:t>
            </a:r>
            <a:r>
              <a:rPr lang="cs-CZ" dirty="0" err="1"/>
              <a:t>European</a:t>
            </a:r>
            <a:r>
              <a:rPr lang="cs-CZ" dirty="0"/>
              <a:t> </a:t>
            </a:r>
            <a:r>
              <a:rPr lang="cs-CZ" dirty="0" err="1"/>
              <a:t>telecommunication</a:t>
            </a:r>
            <a:r>
              <a:rPr lang="cs-CZ" dirty="0"/>
              <a:t> </a:t>
            </a:r>
            <a:r>
              <a:rPr lang="cs-CZ" dirty="0" err="1"/>
              <a:t>industry</a:t>
            </a:r>
            <a:r>
              <a:rPr lang="cs-CZ" dirty="0"/>
              <a:t>).</a:t>
            </a:r>
          </a:p>
          <a:p>
            <a:r>
              <a:rPr lang="cs-CZ" b="1" dirty="0" err="1"/>
              <a:t>Red</a:t>
            </a:r>
            <a:r>
              <a:rPr lang="cs-CZ" b="1" dirty="0"/>
              <a:t>-</a:t>
            </a:r>
            <a:r>
              <a:rPr lang="cs-CZ" b="1" dirty="0" err="1"/>
              <a:t>tape</a:t>
            </a:r>
            <a:r>
              <a:rPr lang="cs-CZ" b="1" dirty="0"/>
              <a:t> </a:t>
            </a:r>
            <a:r>
              <a:rPr lang="cs-CZ" b="1" dirty="0" err="1"/>
              <a:t>barriers</a:t>
            </a:r>
            <a:r>
              <a:rPr lang="cs-CZ" b="1" dirty="0"/>
              <a:t>: </a:t>
            </a:r>
            <a:r>
              <a:rPr lang="cs-CZ" dirty="0"/>
              <a:t>G </a:t>
            </a:r>
            <a:r>
              <a:rPr lang="cs-CZ" dirty="0" err="1"/>
              <a:t>restrict</a:t>
            </a:r>
            <a:r>
              <a:rPr lang="cs-CZ" dirty="0"/>
              <a:t> IM </a:t>
            </a:r>
            <a:r>
              <a:rPr lang="cs-CZ" dirty="0" err="1"/>
              <a:t>without</a:t>
            </a:r>
            <a:r>
              <a:rPr lang="cs-CZ" dirty="0"/>
              <a:t> </a:t>
            </a:r>
            <a:r>
              <a:rPr lang="cs-CZ" dirty="0" err="1"/>
              <a:t>doing</a:t>
            </a:r>
            <a:r>
              <a:rPr lang="cs-CZ" dirty="0"/>
              <a:t> </a:t>
            </a:r>
            <a:r>
              <a:rPr lang="cs-CZ" dirty="0" err="1"/>
              <a:t>so</a:t>
            </a:r>
            <a:r>
              <a:rPr lang="cs-CZ" dirty="0"/>
              <a:t> </a:t>
            </a:r>
            <a:r>
              <a:rPr lang="cs-CZ" dirty="0" err="1"/>
              <a:t>formally</a:t>
            </a:r>
            <a:r>
              <a:rPr lang="cs-CZ" dirty="0"/>
              <a:t> (</a:t>
            </a:r>
            <a:r>
              <a:rPr lang="cs-CZ" dirty="0" err="1"/>
              <a:t>health</a:t>
            </a:r>
            <a:r>
              <a:rPr lang="cs-CZ" dirty="0"/>
              <a:t> </a:t>
            </a:r>
            <a:r>
              <a:rPr lang="cs-CZ" dirty="0" err="1"/>
              <a:t>regulations</a:t>
            </a:r>
            <a:r>
              <a:rPr lang="cs-CZ" dirty="0"/>
              <a:t>, </a:t>
            </a:r>
            <a:r>
              <a:rPr lang="cs-CZ" dirty="0" err="1"/>
              <a:t>safety</a:t>
            </a:r>
            <a:r>
              <a:rPr lang="cs-CZ" dirty="0"/>
              <a:t> </a:t>
            </a:r>
            <a:r>
              <a:rPr lang="cs-CZ" dirty="0" err="1"/>
              <a:t>and</a:t>
            </a:r>
            <a:r>
              <a:rPr lang="cs-CZ" dirty="0"/>
              <a:t> </a:t>
            </a:r>
            <a:r>
              <a:rPr lang="cs-CZ" dirty="0" err="1"/>
              <a:t>customs</a:t>
            </a:r>
            <a:r>
              <a:rPr lang="cs-CZ" dirty="0"/>
              <a:t> </a:t>
            </a:r>
            <a:r>
              <a:rPr lang="cs-CZ" dirty="0" err="1"/>
              <a:t>procedures</a:t>
            </a:r>
            <a:r>
              <a:rPr lang="cs-CZ" dirty="0"/>
              <a:t> </a:t>
            </a:r>
            <a:r>
              <a:rPr lang="en-US" dirty="0"/>
              <a:t>in order to place substantial obstacles in the way of trade</a:t>
            </a:r>
            <a:r>
              <a:rPr lang="cs-CZ" dirty="0"/>
              <a:t>). </a:t>
            </a:r>
          </a:p>
          <a:p>
            <a:pPr lvl="2"/>
            <a:r>
              <a:rPr lang="en-US" dirty="0"/>
              <a:t>French decree in 1982 that all Japanese videocassette recorders had to pass through the tiny customs house at Poitiers—effectively limiting the actual</a:t>
            </a:r>
            <a:r>
              <a:rPr lang="cs-CZ" dirty="0"/>
              <a:t> IM</a:t>
            </a:r>
          </a:p>
          <a:p>
            <a:pPr lvl="2"/>
            <a:r>
              <a:rPr lang="cs-CZ" dirty="0" err="1"/>
              <a:t>refineries</a:t>
            </a:r>
            <a:r>
              <a:rPr lang="cs-CZ" dirty="0"/>
              <a:t> US x Venezuela</a:t>
            </a:r>
            <a:endParaRPr lang="cs-CZ"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1" y="4"/>
            <a:ext cx="9020175" cy="774699"/>
          </a:xfrm>
        </p:spPr>
        <p:txBody>
          <a:bodyPr/>
          <a:lstStyle/>
          <a:p>
            <a:pPr algn="ctr"/>
            <a:r>
              <a:rPr lang="cs-CZ" dirty="0"/>
              <a:t>Import </a:t>
            </a:r>
            <a:r>
              <a:rPr lang="cs-CZ" dirty="0" err="1"/>
              <a:t>demand</a:t>
            </a:r>
            <a:r>
              <a:rPr lang="cs-CZ" dirty="0"/>
              <a:t> </a:t>
            </a:r>
            <a:r>
              <a:rPr lang="cs-CZ" dirty="0" err="1"/>
              <a:t>and</a:t>
            </a:r>
            <a:r>
              <a:rPr lang="cs-CZ" dirty="0"/>
              <a:t> export </a:t>
            </a:r>
            <a:r>
              <a:rPr lang="cs-CZ" dirty="0" err="1"/>
              <a:t>supply</a:t>
            </a:r>
            <a:endParaRPr lang="cs-CZ" dirty="0"/>
          </a:p>
        </p:txBody>
      </p:sp>
      <p:sp>
        <p:nvSpPr>
          <p:cNvPr id="8" name="Zástupný symbol pro text 7"/>
          <p:cNvSpPr>
            <a:spLocks noGrp="1"/>
          </p:cNvSpPr>
          <p:nvPr>
            <p:ph type="body" idx="1"/>
          </p:nvPr>
        </p:nvSpPr>
        <p:spPr>
          <a:xfrm>
            <a:off x="2" y="850901"/>
            <a:ext cx="4498181" cy="1425971"/>
          </a:xfrm>
        </p:spPr>
        <p:txBody>
          <a:bodyPr>
            <a:noAutofit/>
          </a:bodyPr>
          <a:lstStyle/>
          <a:p>
            <a:r>
              <a:rPr lang="cs-CZ" sz="2200" dirty="0" err="1"/>
              <a:t>Trade</a:t>
            </a:r>
            <a:r>
              <a:rPr lang="cs-CZ" sz="2200" dirty="0"/>
              <a:t> </a:t>
            </a:r>
            <a:r>
              <a:rPr lang="cs-CZ" sz="2200" dirty="0" err="1"/>
              <a:t>continues</a:t>
            </a:r>
            <a:r>
              <a:rPr lang="cs-CZ" sz="2200" dirty="0"/>
              <a:t> </a:t>
            </a:r>
            <a:r>
              <a:rPr lang="cs-CZ" sz="2200" dirty="0" err="1"/>
              <a:t>until</a:t>
            </a:r>
            <a:r>
              <a:rPr lang="cs-CZ" sz="2200" dirty="0"/>
              <a:t> </a:t>
            </a:r>
            <a:r>
              <a:rPr lang="cs-CZ" sz="2200" dirty="0" err="1"/>
              <a:t>the</a:t>
            </a:r>
            <a:r>
              <a:rPr lang="cs-CZ" sz="2200" dirty="0"/>
              <a:t> </a:t>
            </a:r>
            <a:r>
              <a:rPr lang="cs-CZ" sz="2200" dirty="0" err="1"/>
              <a:t>difference</a:t>
            </a:r>
            <a:r>
              <a:rPr lang="cs-CZ" sz="2200" dirty="0"/>
              <a:t> in P has </a:t>
            </a:r>
            <a:r>
              <a:rPr lang="cs-CZ" sz="2200" dirty="0" err="1"/>
              <a:t>been</a:t>
            </a:r>
            <a:r>
              <a:rPr lang="cs-CZ" sz="2200" dirty="0"/>
              <a:t> </a:t>
            </a:r>
            <a:r>
              <a:rPr lang="cs-CZ" sz="2200" dirty="0" err="1"/>
              <a:t>eliminated</a:t>
            </a:r>
            <a:r>
              <a:rPr lang="cs-CZ" sz="2200" dirty="0"/>
              <a:t>.</a:t>
            </a:r>
          </a:p>
          <a:p>
            <a:r>
              <a:rPr lang="cs-CZ" sz="2000" dirty="0"/>
              <a:t>MD</a:t>
            </a:r>
            <a:r>
              <a:rPr lang="cs-CZ" sz="2000" baseline="-25000" dirty="0"/>
              <a:t>H</a:t>
            </a:r>
            <a:r>
              <a:rPr lang="cs-CZ" sz="2000" dirty="0"/>
              <a:t> </a:t>
            </a:r>
            <a:r>
              <a:rPr lang="cs-CZ" sz="2000" dirty="0" err="1"/>
              <a:t>is</a:t>
            </a:r>
            <a:r>
              <a:rPr lang="cs-CZ" sz="2000" dirty="0"/>
              <a:t> </a:t>
            </a:r>
            <a:r>
              <a:rPr lang="cs-CZ" sz="2000" dirty="0" err="1"/>
              <a:t>the</a:t>
            </a:r>
            <a:r>
              <a:rPr lang="cs-CZ" sz="2000" dirty="0"/>
              <a:t> </a:t>
            </a:r>
            <a:r>
              <a:rPr lang="cs-CZ" sz="2000" dirty="0" err="1"/>
              <a:t>excess</a:t>
            </a:r>
            <a:r>
              <a:rPr lang="cs-CZ" sz="2000" dirty="0"/>
              <a:t> </a:t>
            </a:r>
            <a:r>
              <a:rPr lang="cs-CZ" sz="2000" dirty="0" err="1"/>
              <a:t>of</a:t>
            </a:r>
            <a:r>
              <a:rPr lang="cs-CZ" sz="2000" dirty="0"/>
              <a:t> </a:t>
            </a:r>
            <a:r>
              <a:rPr lang="cs-CZ" sz="2000" dirty="0" err="1"/>
              <a:t>what</a:t>
            </a:r>
            <a:r>
              <a:rPr lang="cs-CZ" sz="2000" dirty="0"/>
              <a:t> H </a:t>
            </a:r>
            <a:r>
              <a:rPr lang="cs-CZ" sz="2000" dirty="0" err="1"/>
              <a:t>consumers</a:t>
            </a:r>
            <a:r>
              <a:rPr lang="cs-CZ" sz="2000" dirty="0"/>
              <a:t> </a:t>
            </a:r>
            <a:r>
              <a:rPr lang="cs-CZ" sz="2000" dirty="0" err="1"/>
              <a:t>demand</a:t>
            </a:r>
            <a:r>
              <a:rPr lang="cs-CZ" sz="2000" dirty="0"/>
              <a:t> </a:t>
            </a:r>
            <a:r>
              <a:rPr lang="cs-CZ" sz="2000" dirty="0" err="1"/>
              <a:t>over</a:t>
            </a:r>
            <a:r>
              <a:rPr lang="cs-CZ" sz="2000" dirty="0"/>
              <a:t> H </a:t>
            </a:r>
            <a:r>
              <a:rPr lang="cs-CZ" sz="2000" dirty="0" err="1"/>
              <a:t>producers</a:t>
            </a:r>
            <a:r>
              <a:rPr lang="cs-CZ" sz="2000" dirty="0"/>
              <a:t> </a:t>
            </a:r>
            <a:r>
              <a:rPr lang="cs-CZ" sz="2000" dirty="0" err="1"/>
              <a:t>supply</a:t>
            </a:r>
            <a:r>
              <a:rPr lang="cs-CZ" sz="2000" dirty="0"/>
              <a:t>.</a:t>
            </a:r>
            <a:endParaRPr lang="cs-CZ" sz="2200" dirty="0"/>
          </a:p>
        </p:txBody>
      </p:sp>
      <p:sp>
        <p:nvSpPr>
          <p:cNvPr id="10" name="Zástupný symbol pro text 9"/>
          <p:cNvSpPr>
            <a:spLocks noGrp="1"/>
          </p:cNvSpPr>
          <p:nvPr>
            <p:ph type="body" sz="quarter" idx="3"/>
          </p:nvPr>
        </p:nvSpPr>
        <p:spPr>
          <a:xfrm>
            <a:off x="4495801" y="876303"/>
            <a:ext cx="5286375" cy="1511299"/>
          </a:xfrm>
        </p:spPr>
        <p:txBody>
          <a:bodyPr>
            <a:noAutofit/>
          </a:bodyPr>
          <a:lstStyle/>
          <a:p>
            <a:r>
              <a:rPr lang="cs-CZ" sz="2100" dirty="0"/>
              <a:t>MD</a:t>
            </a:r>
            <a:r>
              <a:rPr lang="cs-CZ" sz="2100" baseline="-25000" dirty="0"/>
              <a:t>H </a:t>
            </a:r>
            <a:r>
              <a:rPr lang="cs-CZ" sz="2100" dirty="0" err="1"/>
              <a:t>is</a:t>
            </a:r>
            <a:r>
              <a:rPr lang="cs-CZ" sz="2100" dirty="0"/>
              <a:t> </a:t>
            </a:r>
            <a:r>
              <a:rPr lang="cs-CZ" sz="2100" dirty="0" err="1"/>
              <a:t>downward</a:t>
            </a:r>
            <a:r>
              <a:rPr lang="cs-CZ" sz="2100" dirty="0"/>
              <a:t> </a:t>
            </a:r>
            <a:r>
              <a:rPr lang="cs-CZ" sz="2100" dirty="0" err="1"/>
              <a:t>sloping</a:t>
            </a:r>
            <a:r>
              <a:rPr lang="cs-CZ" sz="2100" dirty="0"/>
              <a:t>  </a:t>
            </a:r>
            <a:r>
              <a:rPr lang="cs-CZ" sz="2100" dirty="0" err="1"/>
              <a:t>because</a:t>
            </a:r>
            <a:r>
              <a:rPr lang="cs-CZ" sz="2100" dirty="0"/>
              <a:t> as P </a:t>
            </a:r>
            <a:r>
              <a:rPr lang="cs-CZ" sz="2100" dirty="0" err="1"/>
              <a:t>increases</a:t>
            </a:r>
            <a:r>
              <a:rPr lang="cs-CZ" sz="2100" dirty="0"/>
              <a:t>, Q </a:t>
            </a:r>
            <a:r>
              <a:rPr lang="cs-CZ" sz="2100" dirty="0" err="1"/>
              <a:t>of</a:t>
            </a:r>
            <a:r>
              <a:rPr lang="cs-CZ" sz="2100" dirty="0"/>
              <a:t> IM </a:t>
            </a:r>
            <a:r>
              <a:rPr lang="cs-CZ" sz="2100" dirty="0" err="1"/>
              <a:t>demanded</a:t>
            </a:r>
            <a:r>
              <a:rPr lang="cs-CZ" sz="2100" dirty="0"/>
              <a:t> </a:t>
            </a:r>
            <a:r>
              <a:rPr lang="cs-CZ" sz="2100" dirty="0" err="1"/>
              <a:t>declines</a:t>
            </a:r>
            <a:r>
              <a:rPr lang="cs-CZ" sz="2100" dirty="0"/>
              <a:t>.</a:t>
            </a:r>
          </a:p>
          <a:p>
            <a:r>
              <a:rPr lang="cs-CZ" sz="2100" dirty="0"/>
              <a:t>As </a:t>
            </a:r>
            <a:r>
              <a:rPr lang="en-US" sz="2100" dirty="0"/>
              <a:t>the </a:t>
            </a:r>
            <a:r>
              <a:rPr lang="cs-CZ" sz="2100" dirty="0"/>
              <a:t>S</a:t>
            </a:r>
            <a:r>
              <a:rPr lang="en-US" sz="2100" dirty="0"/>
              <a:t> of goods available for </a:t>
            </a:r>
            <a:r>
              <a:rPr lang="cs-CZ" sz="2100" dirty="0"/>
              <a:t>X</a:t>
            </a:r>
            <a:r>
              <a:rPr lang="en-US" sz="2100" dirty="0"/>
              <a:t> rises as </a:t>
            </a:r>
            <a:r>
              <a:rPr lang="cs-CZ" sz="2100" dirty="0"/>
              <a:t>P</a:t>
            </a:r>
            <a:r>
              <a:rPr lang="en-US" sz="2100" dirty="0"/>
              <a:t> rises, the </a:t>
            </a:r>
            <a:r>
              <a:rPr lang="cs-CZ" sz="2100" dirty="0"/>
              <a:t>XS</a:t>
            </a:r>
            <a:r>
              <a:rPr lang="cs-CZ" sz="2100" baseline="-25000" dirty="0"/>
              <a:t>F</a:t>
            </a:r>
            <a:r>
              <a:rPr lang="en-US" sz="2100" dirty="0"/>
              <a:t> curve is </a:t>
            </a:r>
            <a:r>
              <a:rPr lang="cs-CZ" sz="2100" dirty="0" err="1"/>
              <a:t>upward</a:t>
            </a:r>
            <a:r>
              <a:rPr lang="cs-CZ" sz="2100" dirty="0"/>
              <a:t> </a:t>
            </a:r>
            <a:r>
              <a:rPr lang="cs-CZ" sz="2100" dirty="0" err="1"/>
              <a:t>sloping</a:t>
            </a:r>
            <a:r>
              <a:rPr lang="cs-CZ" sz="2100" dirty="0"/>
              <a:t>.</a:t>
            </a:r>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396552" y="2362200"/>
            <a:ext cx="5041107" cy="4495800"/>
          </a:xfrm>
          <a:prstGeom prst="rect">
            <a:avLst/>
          </a:prstGeom>
          <a:noFill/>
          <a:ln w="9525">
            <a:noFill/>
            <a:miter lim="800000"/>
            <a:headEnd/>
            <a:tailEnd/>
          </a:ln>
        </p:spPr>
      </p:pic>
      <p:pic>
        <p:nvPicPr>
          <p:cNvPr id="1027" name="Picture 3"/>
          <p:cNvPicPr>
            <a:picLocks noGrp="1" noChangeAspect="1" noChangeArrowheads="1"/>
          </p:cNvPicPr>
          <p:nvPr>
            <p:ph sz="quarter" idx="4"/>
          </p:nvPr>
        </p:nvPicPr>
        <p:blipFill>
          <a:blip r:embed="rId3" cstate="print"/>
          <a:srcRect/>
          <a:stretch>
            <a:fillRect/>
          </a:stretch>
        </p:blipFill>
        <p:spPr bwMode="auto">
          <a:xfrm>
            <a:off x="4644008" y="2492896"/>
            <a:ext cx="5172075" cy="4365104"/>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
            <a:ext cx="9144000" cy="1015999"/>
          </a:xfrm>
        </p:spPr>
        <p:txBody>
          <a:bodyPr/>
          <a:lstStyle/>
          <a:p>
            <a:pPr algn="ctr"/>
            <a:r>
              <a:rPr lang="cs-CZ" dirty="0" err="1"/>
              <a:t>Cases</a:t>
            </a:r>
            <a:r>
              <a:rPr lang="cs-CZ" dirty="0"/>
              <a:t> </a:t>
            </a:r>
            <a:r>
              <a:rPr lang="cs-CZ" dirty="0" err="1"/>
              <a:t>for</a:t>
            </a:r>
            <a:r>
              <a:rPr lang="cs-CZ" dirty="0"/>
              <a:t> </a:t>
            </a:r>
            <a:r>
              <a:rPr lang="cs-CZ" dirty="0" err="1"/>
              <a:t>and</a:t>
            </a:r>
            <a:r>
              <a:rPr lang="cs-CZ" dirty="0"/>
              <a:t> </a:t>
            </a:r>
            <a:r>
              <a:rPr lang="cs-CZ" dirty="0" err="1"/>
              <a:t>against</a:t>
            </a:r>
            <a:r>
              <a:rPr lang="cs-CZ" dirty="0"/>
              <a:t> IT</a:t>
            </a:r>
          </a:p>
        </p:txBody>
      </p:sp>
      <p:sp>
        <p:nvSpPr>
          <p:cNvPr id="3" name="Zástupný symbol pro obsah 2"/>
          <p:cNvSpPr>
            <a:spLocks noGrp="1"/>
          </p:cNvSpPr>
          <p:nvPr>
            <p:ph idx="1"/>
          </p:nvPr>
        </p:nvSpPr>
        <p:spPr>
          <a:xfrm>
            <a:off x="827584" y="1412776"/>
            <a:ext cx="7992888" cy="5445224"/>
          </a:xfrm>
        </p:spPr>
        <p:txBody>
          <a:bodyPr/>
          <a:lstStyle/>
          <a:p>
            <a:r>
              <a:rPr lang="cs-CZ" dirty="0" err="1"/>
              <a:t>Trade</a:t>
            </a:r>
            <a:r>
              <a:rPr lang="cs-CZ" dirty="0"/>
              <a:t> </a:t>
            </a:r>
            <a:r>
              <a:rPr lang="cs-CZ" dirty="0" err="1"/>
              <a:t>policy</a:t>
            </a:r>
            <a:r>
              <a:rPr lang="cs-CZ" dirty="0"/>
              <a:t> </a:t>
            </a:r>
            <a:r>
              <a:rPr lang="cs-CZ" dirty="0" err="1"/>
              <a:t>is</a:t>
            </a:r>
            <a:r>
              <a:rPr lang="cs-CZ" dirty="0"/>
              <a:t> </a:t>
            </a:r>
            <a:r>
              <a:rPr lang="cs-CZ" dirty="0" err="1"/>
              <a:t>often</a:t>
            </a:r>
            <a:r>
              <a:rPr lang="cs-CZ" dirty="0"/>
              <a:t> not </a:t>
            </a:r>
            <a:r>
              <a:rPr lang="cs-CZ" dirty="0" err="1"/>
              <a:t>based</a:t>
            </a:r>
            <a:r>
              <a:rPr lang="cs-CZ" dirty="0"/>
              <a:t> on </a:t>
            </a:r>
            <a:r>
              <a:rPr lang="cs-CZ" dirty="0" err="1"/>
              <a:t>cost</a:t>
            </a:r>
            <a:r>
              <a:rPr lang="cs-CZ" dirty="0"/>
              <a:t> </a:t>
            </a:r>
            <a:r>
              <a:rPr lang="cs-CZ" dirty="0" err="1"/>
              <a:t>benefit</a:t>
            </a:r>
            <a:r>
              <a:rPr lang="cs-CZ" dirty="0"/>
              <a:t> </a:t>
            </a:r>
            <a:r>
              <a:rPr lang="cs-CZ" dirty="0" err="1"/>
              <a:t>analysis</a:t>
            </a:r>
            <a:r>
              <a:rPr lang="cs-CZ" dirty="0"/>
              <a:t>. </a:t>
            </a:r>
            <a:r>
              <a:rPr lang="cs-CZ" dirty="0" err="1"/>
              <a:t>Political</a:t>
            </a:r>
            <a:r>
              <a:rPr lang="cs-CZ" dirty="0"/>
              <a:t> </a:t>
            </a:r>
            <a:r>
              <a:rPr lang="cs-CZ" dirty="0" err="1"/>
              <a:t>forces</a:t>
            </a:r>
            <a:r>
              <a:rPr lang="cs-CZ" dirty="0"/>
              <a:t> </a:t>
            </a:r>
            <a:r>
              <a:rPr lang="cs-CZ" dirty="0" err="1"/>
              <a:t>often</a:t>
            </a:r>
            <a:r>
              <a:rPr lang="cs-CZ" dirty="0"/>
              <a:t> </a:t>
            </a:r>
            <a:r>
              <a:rPr lang="cs-CZ" dirty="0" err="1"/>
              <a:t>motivate</a:t>
            </a:r>
            <a:r>
              <a:rPr lang="cs-CZ" dirty="0"/>
              <a:t> </a:t>
            </a:r>
            <a:r>
              <a:rPr lang="cs-CZ" dirty="0" err="1"/>
              <a:t>trade</a:t>
            </a:r>
            <a:r>
              <a:rPr lang="cs-CZ" dirty="0"/>
              <a:t> </a:t>
            </a:r>
            <a:r>
              <a:rPr lang="cs-CZ" dirty="0" err="1"/>
              <a:t>policy</a:t>
            </a:r>
            <a:r>
              <a:rPr lang="cs-CZ" dirty="0"/>
              <a:t> in </a:t>
            </a:r>
            <a:r>
              <a:rPr lang="cs-CZ" dirty="0" err="1"/>
              <a:t>practice</a:t>
            </a:r>
            <a:r>
              <a:rPr lang="cs-CZ" dirty="0"/>
              <a:t>.</a:t>
            </a:r>
          </a:p>
          <a:p>
            <a:r>
              <a:rPr lang="cs-CZ" dirty="0" err="1"/>
              <a:t>Economists</a:t>
            </a:r>
            <a:r>
              <a:rPr lang="cs-CZ" dirty="0"/>
              <a:t> </a:t>
            </a:r>
            <a:r>
              <a:rPr lang="cs-CZ" dirty="0" err="1"/>
              <a:t>advocate</a:t>
            </a:r>
            <a:r>
              <a:rPr lang="cs-CZ" dirty="0"/>
              <a:t> free </a:t>
            </a:r>
            <a:r>
              <a:rPr lang="cs-CZ" dirty="0" err="1"/>
              <a:t>trade</a:t>
            </a:r>
            <a:r>
              <a:rPr lang="cs-CZ" dirty="0"/>
              <a:t> </a:t>
            </a:r>
            <a:r>
              <a:rPr lang="cs-CZ" dirty="0" err="1"/>
              <a:t>for</a:t>
            </a:r>
            <a:r>
              <a:rPr lang="cs-CZ" dirty="0"/>
              <a:t> </a:t>
            </a:r>
            <a:r>
              <a:rPr lang="cs-CZ" dirty="0" err="1"/>
              <a:t>the</a:t>
            </a:r>
            <a:r>
              <a:rPr lang="cs-CZ" dirty="0"/>
              <a:t> </a:t>
            </a:r>
            <a:r>
              <a:rPr lang="cs-CZ" dirty="0" err="1"/>
              <a:t>following</a:t>
            </a:r>
            <a:r>
              <a:rPr lang="cs-CZ" dirty="0"/>
              <a:t> </a:t>
            </a:r>
            <a:r>
              <a:rPr lang="cs-CZ" dirty="0" err="1"/>
              <a:t>reasons</a:t>
            </a:r>
            <a:r>
              <a:rPr lang="cs-CZ" dirty="0"/>
              <a:t>: </a:t>
            </a:r>
          </a:p>
          <a:p>
            <a:pPr lvl="3"/>
            <a:r>
              <a:rPr lang="cs-CZ" b="1" dirty="0" err="1"/>
              <a:t>Efficiency</a:t>
            </a:r>
            <a:endParaRPr lang="cs-CZ" b="1" dirty="0"/>
          </a:p>
          <a:p>
            <a:pPr lvl="3"/>
            <a:r>
              <a:rPr lang="cs-CZ" b="1" dirty="0" err="1"/>
              <a:t>Economices</a:t>
            </a:r>
            <a:r>
              <a:rPr lang="cs-CZ" b="1" dirty="0"/>
              <a:t> </a:t>
            </a:r>
            <a:r>
              <a:rPr lang="cs-CZ" b="1" dirty="0" err="1"/>
              <a:t>of</a:t>
            </a:r>
            <a:r>
              <a:rPr lang="cs-CZ" b="1" dirty="0"/>
              <a:t> </a:t>
            </a:r>
            <a:r>
              <a:rPr lang="cs-CZ" b="1" dirty="0" err="1"/>
              <a:t>scale</a:t>
            </a:r>
            <a:r>
              <a:rPr lang="cs-CZ" b="1" dirty="0"/>
              <a:t> </a:t>
            </a:r>
            <a:r>
              <a:rPr lang="cs-CZ" dirty="0"/>
              <a:t>(Argentina automobile </a:t>
            </a:r>
            <a:r>
              <a:rPr lang="cs-CZ" dirty="0" err="1"/>
              <a:t>industry</a:t>
            </a:r>
            <a:r>
              <a:rPr lang="cs-CZ" dirty="0"/>
              <a:t> – </a:t>
            </a:r>
            <a:r>
              <a:rPr lang="cs-CZ" dirty="0" err="1"/>
              <a:t>need</a:t>
            </a:r>
            <a:r>
              <a:rPr lang="cs-CZ" dirty="0"/>
              <a:t> to </a:t>
            </a:r>
            <a:r>
              <a:rPr lang="cs-CZ" dirty="0" err="1"/>
              <a:t>deter</a:t>
            </a:r>
            <a:r>
              <a:rPr lang="cs-CZ" dirty="0"/>
              <a:t> </a:t>
            </a:r>
            <a:r>
              <a:rPr lang="cs-CZ" dirty="0" err="1"/>
              <a:t>excessive</a:t>
            </a:r>
            <a:r>
              <a:rPr lang="cs-CZ" dirty="0"/>
              <a:t> </a:t>
            </a:r>
            <a:r>
              <a:rPr lang="cs-CZ" dirty="0" err="1"/>
              <a:t>entry</a:t>
            </a:r>
            <a:r>
              <a:rPr lang="cs-CZ" dirty="0"/>
              <a:t>)</a:t>
            </a:r>
          </a:p>
          <a:p>
            <a:pPr lvl="3"/>
            <a:r>
              <a:rPr lang="cs-CZ" b="1" dirty="0" err="1"/>
              <a:t>Learning</a:t>
            </a:r>
            <a:r>
              <a:rPr lang="cs-CZ" b="1" dirty="0"/>
              <a:t> </a:t>
            </a:r>
            <a:r>
              <a:rPr lang="cs-CZ" b="1" dirty="0" err="1"/>
              <a:t>and</a:t>
            </a:r>
            <a:r>
              <a:rPr lang="cs-CZ" b="1" dirty="0"/>
              <a:t> </a:t>
            </a:r>
            <a:r>
              <a:rPr lang="cs-CZ" b="1" dirty="0" err="1"/>
              <a:t>innovation</a:t>
            </a:r>
            <a:endParaRPr lang="cs-CZ" b="1" dirty="0"/>
          </a:p>
          <a:p>
            <a:pPr lvl="3"/>
            <a:r>
              <a:rPr lang="cs-CZ" dirty="0"/>
              <a:t>More </a:t>
            </a:r>
            <a:r>
              <a:rPr lang="cs-CZ" b="1" dirty="0" err="1"/>
              <a:t>productive</a:t>
            </a:r>
            <a:r>
              <a:rPr lang="cs-CZ" b="1" dirty="0"/>
              <a:t> </a:t>
            </a:r>
            <a:r>
              <a:rPr lang="cs-CZ" b="1" dirty="0" err="1"/>
              <a:t>firms</a:t>
            </a:r>
            <a:r>
              <a:rPr lang="cs-CZ" b="1" dirty="0"/>
              <a:t> </a:t>
            </a:r>
            <a:r>
              <a:rPr lang="cs-CZ" dirty="0" err="1"/>
              <a:t>engage</a:t>
            </a:r>
            <a:r>
              <a:rPr lang="cs-CZ" dirty="0"/>
              <a:t> in export</a:t>
            </a:r>
          </a:p>
          <a:p>
            <a:pPr lvl="3"/>
            <a:r>
              <a:rPr lang="cs-CZ" dirty="0" err="1"/>
              <a:t>Even</a:t>
            </a:r>
            <a:r>
              <a:rPr lang="cs-CZ" dirty="0"/>
              <a:t> </a:t>
            </a:r>
            <a:r>
              <a:rPr lang="cs-CZ" dirty="0" err="1"/>
              <a:t>if</a:t>
            </a:r>
            <a:r>
              <a:rPr lang="cs-CZ" dirty="0"/>
              <a:t>, on </a:t>
            </a:r>
            <a:r>
              <a:rPr lang="cs-CZ" dirty="0" err="1"/>
              <a:t>purely</a:t>
            </a:r>
            <a:r>
              <a:rPr lang="cs-CZ" dirty="0"/>
              <a:t> </a:t>
            </a:r>
            <a:r>
              <a:rPr lang="cs-CZ" dirty="0" err="1"/>
              <a:t>economic</a:t>
            </a:r>
            <a:r>
              <a:rPr lang="cs-CZ" dirty="0"/>
              <a:t> </a:t>
            </a:r>
            <a:r>
              <a:rPr lang="cs-CZ" dirty="0" err="1"/>
              <a:t>grounds</a:t>
            </a:r>
            <a:r>
              <a:rPr lang="cs-CZ" dirty="0"/>
              <a:t>, </a:t>
            </a:r>
            <a:r>
              <a:rPr lang="cs-CZ" dirty="0" err="1"/>
              <a:t>selective</a:t>
            </a:r>
            <a:r>
              <a:rPr lang="cs-CZ" dirty="0"/>
              <a:t> set </a:t>
            </a:r>
            <a:r>
              <a:rPr lang="cs-CZ" dirty="0" err="1"/>
              <a:t>of</a:t>
            </a:r>
            <a:r>
              <a:rPr lang="cs-CZ" dirty="0"/>
              <a:t> T </a:t>
            </a:r>
            <a:r>
              <a:rPr lang="cs-CZ" dirty="0" err="1"/>
              <a:t>and</a:t>
            </a:r>
            <a:r>
              <a:rPr lang="cs-CZ" dirty="0"/>
              <a:t> EX </a:t>
            </a:r>
            <a:r>
              <a:rPr lang="cs-CZ" dirty="0" err="1"/>
              <a:t>subsidies</a:t>
            </a:r>
            <a:r>
              <a:rPr lang="cs-CZ" dirty="0"/>
              <a:t> </a:t>
            </a:r>
            <a:r>
              <a:rPr lang="cs-CZ" dirty="0" err="1"/>
              <a:t>could</a:t>
            </a:r>
            <a:r>
              <a:rPr lang="cs-CZ" dirty="0"/>
              <a:t> </a:t>
            </a:r>
            <a:r>
              <a:rPr lang="cs-CZ" dirty="0" err="1"/>
              <a:t>increase</a:t>
            </a:r>
            <a:r>
              <a:rPr lang="cs-CZ" dirty="0"/>
              <a:t> </a:t>
            </a:r>
            <a:r>
              <a:rPr lang="cs-CZ" dirty="0" err="1"/>
              <a:t>national</a:t>
            </a:r>
            <a:r>
              <a:rPr lang="cs-CZ" dirty="0"/>
              <a:t> </a:t>
            </a:r>
            <a:r>
              <a:rPr lang="cs-CZ" dirty="0" err="1"/>
              <a:t>welfare</a:t>
            </a:r>
            <a:r>
              <a:rPr lang="cs-CZ" dirty="0"/>
              <a:t>, </a:t>
            </a:r>
            <a:r>
              <a:rPr lang="cs-CZ" dirty="0" err="1"/>
              <a:t>governments</a:t>
            </a:r>
            <a:r>
              <a:rPr lang="cs-CZ" dirty="0"/>
              <a:t> </a:t>
            </a:r>
            <a:r>
              <a:rPr lang="cs-CZ" dirty="0" err="1"/>
              <a:t>would</a:t>
            </a:r>
            <a:r>
              <a:rPr lang="cs-CZ" dirty="0"/>
              <a:t> </a:t>
            </a:r>
            <a:r>
              <a:rPr lang="cs-CZ" dirty="0" err="1"/>
              <a:t>probably</a:t>
            </a:r>
            <a:r>
              <a:rPr lang="cs-CZ" dirty="0"/>
              <a:t> </a:t>
            </a:r>
            <a:r>
              <a:rPr lang="cs-CZ" dirty="0" err="1"/>
              <a:t>be</a:t>
            </a:r>
            <a:r>
              <a:rPr lang="cs-CZ" dirty="0"/>
              <a:t> </a:t>
            </a:r>
            <a:r>
              <a:rPr lang="cs-CZ" dirty="0" err="1"/>
              <a:t>captured</a:t>
            </a:r>
            <a:r>
              <a:rPr lang="cs-CZ" dirty="0"/>
              <a:t> by </a:t>
            </a:r>
            <a:r>
              <a:rPr lang="cs-CZ" b="1" dirty="0" err="1"/>
              <a:t>interest</a:t>
            </a:r>
            <a:r>
              <a:rPr lang="cs-CZ" b="1" dirty="0"/>
              <a:t> </a:t>
            </a:r>
            <a:r>
              <a:rPr lang="cs-CZ" b="1" dirty="0" err="1"/>
              <a:t>groups</a:t>
            </a:r>
            <a:r>
              <a:rPr lang="cs-CZ" b="1" dirty="0"/>
              <a:t> </a:t>
            </a:r>
            <a:r>
              <a:rPr lang="cs-CZ" dirty="0" err="1"/>
              <a:t>and</a:t>
            </a:r>
            <a:r>
              <a:rPr lang="cs-CZ" dirty="0"/>
              <a:t> </a:t>
            </a:r>
            <a:r>
              <a:rPr lang="cs-CZ" dirty="0" err="1"/>
              <a:t>redistribude</a:t>
            </a:r>
            <a:r>
              <a:rPr lang="cs-CZ" dirty="0"/>
              <a:t> </a:t>
            </a:r>
            <a:r>
              <a:rPr lang="cs-CZ" dirty="0" err="1"/>
              <a:t>income</a:t>
            </a:r>
            <a:r>
              <a:rPr lang="cs-CZ" dirty="0"/>
              <a:t> to </a:t>
            </a:r>
            <a:r>
              <a:rPr lang="cs-CZ" dirty="0" err="1"/>
              <a:t>politically</a:t>
            </a:r>
            <a:r>
              <a:rPr lang="cs-CZ" dirty="0"/>
              <a:t> </a:t>
            </a:r>
            <a:r>
              <a:rPr lang="cs-CZ" dirty="0" err="1"/>
              <a:t>influential</a:t>
            </a:r>
            <a:r>
              <a:rPr lang="cs-CZ" dirty="0"/>
              <a:t> </a:t>
            </a:r>
            <a:r>
              <a:rPr lang="cs-CZ" dirty="0" err="1"/>
              <a:t>sectors</a:t>
            </a:r>
            <a:r>
              <a:rPr lang="cs-CZ" dirty="0"/>
              <a:t>.</a:t>
            </a:r>
          </a:p>
          <a:p>
            <a:pPr lvl="3"/>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0" y="3"/>
            <a:ext cx="9144000" cy="939799"/>
          </a:xfrm>
        </p:spPr>
        <p:txBody>
          <a:bodyPr/>
          <a:lstStyle/>
          <a:p>
            <a:pPr algn="ctr"/>
            <a:r>
              <a:rPr lang="cs-CZ" dirty="0" err="1"/>
              <a:t>Arguments</a:t>
            </a:r>
            <a:r>
              <a:rPr lang="cs-CZ" dirty="0"/>
              <a:t> </a:t>
            </a:r>
            <a:r>
              <a:rPr lang="cs-CZ" dirty="0" err="1"/>
              <a:t>against</a:t>
            </a:r>
            <a:r>
              <a:rPr lang="cs-CZ" dirty="0"/>
              <a:t> free </a:t>
            </a:r>
            <a:r>
              <a:rPr lang="cs-CZ" dirty="0" err="1"/>
              <a:t>trade</a:t>
            </a:r>
            <a:endParaRPr lang="cs-CZ" dirty="0"/>
          </a:p>
        </p:txBody>
      </p:sp>
      <p:sp>
        <p:nvSpPr>
          <p:cNvPr id="5" name="Zástupný symbol pro obsah 4"/>
          <p:cNvSpPr>
            <a:spLocks noGrp="1"/>
          </p:cNvSpPr>
          <p:nvPr>
            <p:ph sz="half" idx="1"/>
          </p:nvPr>
        </p:nvSpPr>
        <p:spPr>
          <a:xfrm>
            <a:off x="683567" y="1340768"/>
            <a:ext cx="5472609" cy="5517232"/>
          </a:xfrm>
        </p:spPr>
        <p:txBody>
          <a:bodyPr/>
          <a:lstStyle/>
          <a:p>
            <a:r>
              <a:rPr lang="cs-CZ" dirty="0" err="1"/>
              <a:t>The</a:t>
            </a:r>
            <a:r>
              <a:rPr lang="cs-CZ" dirty="0"/>
              <a:t> </a:t>
            </a:r>
            <a:r>
              <a:rPr lang="cs-CZ" dirty="0" err="1"/>
              <a:t>terms</a:t>
            </a:r>
            <a:r>
              <a:rPr lang="cs-CZ" dirty="0"/>
              <a:t> </a:t>
            </a:r>
            <a:r>
              <a:rPr lang="cs-CZ" dirty="0" err="1"/>
              <a:t>of</a:t>
            </a:r>
            <a:r>
              <a:rPr lang="cs-CZ" dirty="0"/>
              <a:t> </a:t>
            </a:r>
            <a:r>
              <a:rPr lang="cs-CZ" dirty="0" err="1"/>
              <a:t>trade</a:t>
            </a:r>
            <a:r>
              <a:rPr lang="cs-CZ" dirty="0"/>
              <a:t> argument</a:t>
            </a:r>
          </a:p>
          <a:p>
            <a:pPr lvl="2"/>
            <a:r>
              <a:rPr lang="cs-CZ" dirty="0" err="1"/>
              <a:t>Large</a:t>
            </a:r>
            <a:r>
              <a:rPr lang="cs-CZ" dirty="0"/>
              <a:t> country </a:t>
            </a:r>
            <a:r>
              <a:rPr lang="cs-CZ" dirty="0" err="1"/>
              <a:t>is</a:t>
            </a:r>
            <a:r>
              <a:rPr lang="cs-CZ" dirty="0"/>
              <a:t> </a:t>
            </a:r>
            <a:r>
              <a:rPr lang="cs-CZ" dirty="0" err="1"/>
              <a:t>able</a:t>
            </a:r>
            <a:r>
              <a:rPr lang="cs-CZ" dirty="0"/>
              <a:t> to </a:t>
            </a:r>
            <a:r>
              <a:rPr lang="cs-CZ" dirty="0" err="1"/>
              <a:t>affect</a:t>
            </a:r>
            <a:r>
              <a:rPr lang="cs-CZ" dirty="0"/>
              <a:t> P</a:t>
            </a:r>
            <a:r>
              <a:rPr lang="cs-CZ" baseline="-25000" dirty="0"/>
              <a:t>W</a:t>
            </a:r>
            <a:r>
              <a:rPr lang="cs-CZ" dirty="0"/>
              <a:t>, </a:t>
            </a:r>
            <a:r>
              <a:rPr lang="cs-CZ" dirty="0" err="1"/>
              <a:t>for</a:t>
            </a:r>
            <a:r>
              <a:rPr lang="cs-CZ" dirty="0"/>
              <a:t> </a:t>
            </a:r>
            <a:r>
              <a:rPr lang="cs-CZ" dirty="0" err="1"/>
              <a:t>sufficiently</a:t>
            </a:r>
            <a:r>
              <a:rPr lang="cs-CZ" dirty="0"/>
              <a:t> </a:t>
            </a:r>
            <a:r>
              <a:rPr lang="cs-CZ" dirty="0" err="1"/>
              <a:t>small</a:t>
            </a:r>
            <a:r>
              <a:rPr lang="cs-CZ" dirty="0"/>
              <a:t> T, </a:t>
            </a:r>
            <a:r>
              <a:rPr lang="cs-CZ" dirty="0" err="1"/>
              <a:t>the</a:t>
            </a:r>
            <a:r>
              <a:rPr lang="cs-CZ" dirty="0"/>
              <a:t> </a:t>
            </a:r>
            <a:r>
              <a:rPr lang="cs-CZ" dirty="0" err="1"/>
              <a:t>terms</a:t>
            </a:r>
            <a:r>
              <a:rPr lang="cs-CZ" dirty="0"/>
              <a:t> </a:t>
            </a:r>
            <a:r>
              <a:rPr lang="cs-CZ" dirty="0" err="1"/>
              <a:t>of</a:t>
            </a:r>
            <a:r>
              <a:rPr lang="cs-CZ" dirty="0"/>
              <a:t> </a:t>
            </a:r>
            <a:r>
              <a:rPr lang="cs-CZ" dirty="0" err="1"/>
              <a:t>trade</a:t>
            </a:r>
            <a:r>
              <a:rPr lang="cs-CZ" dirty="0"/>
              <a:t> </a:t>
            </a:r>
            <a:r>
              <a:rPr lang="cs-CZ" dirty="0" err="1"/>
              <a:t>benefits</a:t>
            </a:r>
            <a:r>
              <a:rPr lang="cs-CZ" dirty="0"/>
              <a:t> </a:t>
            </a:r>
            <a:r>
              <a:rPr lang="cs-CZ" dirty="0" err="1"/>
              <a:t>outweigh</a:t>
            </a:r>
            <a:r>
              <a:rPr lang="cs-CZ" dirty="0"/>
              <a:t> </a:t>
            </a:r>
            <a:r>
              <a:rPr lang="cs-CZ" dirty="0" err="1"/>
              <a:t>the</a:t>
            </a:r>
            <a:r>
              <a:rPr lang="cs-CZ" dirty="0"/>
              <a:t> </a:t>
            </a:r>
            <a:r>
              <a:rPr lang="cs-CZ" dirty="0" err="1"/>
              <a:t>costs</a:t>
            </a:r>
            <a:r>
              <a:rPr lang="cs-CZ" dirty="0"/>
              <a:t> </a:t>
            </a:r>
            <a:r>
              <a:rPr lang="cs-CZ" dirty="0" err="1"/>
              <a:t>of</a:t>
            </a:r>
            <a:r>
              <a:rPr lang="cs-CZ" dirty="0"/>
              <a:t> T (b+d). As T </a:t>
            </a:r>
            <a:r>
              <a:rPr lang="cs-CZ" dirty="0" err="1"/>
              <a:t>growths</a:t>
            </a:r>
            <a:r>
              <a:rPr lang="cs-CZ" dirty="0"/>
              <a:t>, </a:t>
            </a:r>
            <a:r>
              <a:rPr lang="cs-CZ" dirty="0" err="1"/>
              <a:t>costs</a:t>
            </a:r>
            <a:r>
              <a:rPr lang="cs-CZ" dirty="0"/>
              <a:t> </a:t>
            </a:r>
            <a:r>
              <a:rPr lang="cs-CZ" dirty="0" err="1"/>
              <a:t>grow</a:t>
            </a:r>
            <a:r>
              <a:rPr lang="cs-CZ" dirty="0"/>
              <a:t> more </a:t>
            </a:r>
            <a:r>
              <a:rPr lang="cs-CZ" dirty="0" err="1"/>
              <a:t>rapidly</a:t>
            </a:r>
            <a:r>
              <a:rPr lang="cs-CZ" dirty="0"/>
              <a:t> </a:t>
            </a:r>
            <a:r>
              <a:rPr lang="cs-CZ" dirty="0" err="1"/>
              <a:t>than</a:t>
            </a:r>
            <a:r>
              <a:rPr lang="cs-CZ" dirty="0"/>
              <a:t> </a:t>
            </a:r>
            <a:r>
              <a:rPr lang="cs-CZ" dirty="0" err="1"/>
              <a:t>benefits</a:t>
            </a:r>
            <a:r>
              <a:rPr lang="cs-CZ" dirty="0"/>
              <a:t> – </a:t>
            </a:r>
            <a:r>
              <a:rPr lang="cs-CZ" b="1" dirty="0" err="1"/>
              <a:t>national</a:t>
            </a:r>
            <a:r>
              <a:rPr lang="cs-CZ" b="1" dirty="0"/>
              <a:t> </a:t>
            </a:r>
            <a:r>
              <a:rPr lang="cs-CZ" b="1" dirty="0" err="1"/>
              <a:t>welfare</a:t>
            </a:r>
            <a:r>
              <a:rPr lang="cs-CZ" b="1" dirty="0"/>
              <a:t> </a:t>
            </a:r>
            <a:r>
              <a:rPr lang="cs-CZ" b="1" dirty="0" err="1"/>
              <a:t>curve</a:t>
            </a:r>
            <a:r>
              <a:rPr lang="cs-CZ" dirty="0"/>
              <a:t>.</a:t>
            </a:r>
          </a:p>
          <a:p>
            <a:pPr lvl="2"/>
            <a:r>
              <a:rPr lang="cs-CZ" dirty="0" err="1"/>
              <a:t>Under</a:t>
            </a:r>
            <a:r>
              <a:rPr lang="cs-CZ" dirty="0"/>
              <a:t> </a:t>
            </a:r>
            <a:r>
              <a:rPr lang="cs-CZ" b="1" dirty="0"/>
              <a:t>optimum T</a:t>
            </a:r>
            <a:r>
              <a:rPr lang="cs-CZ" dirty="0"/>
              <a:t> </a:t>
            </a:r>
            <a:r>
              <a:rPr lang="cs-CZ" dirty="0" err="1"/>
              <a:t>the</a:t>
            </a:r>
            <a:r>
              <a:rPr lang="cs-CZ" dirty="0"/>
              <a:t> NW </a:t>
            </a:r>
            <a:r>
              <a:rPr lang="cs-CZ" dirty="0" err="1"/>
              <a:t>is</a:t>
            </a:r>
            <a:r>
              <a:rPr lang="cs-CZ" dirty="0"/>
              <a:t> </a:t>
            </a:r>
            <a:r>
              <a:rPr lang="cs-CZ" dirty="0" err="1"/>
              <a:t>maximized</a:t>
            </a:r>
            <a:endParaRPr lang="cs-CZ" dirty="0"/>
          </a:p>
          <a:p>
            <a:pPr lvl="2"/>
            <a:r>
              <a:rPr lang="cs-CZ" dirty="0" err="1"/>
              <a:t>For</a:t>
            </a:r>
            <a:r>
              <a:rPr lang="cs-CZ" dirty="0"/>
              <a:t> export </a:t>
            </a:r>
            <a:r>
              <a:rPr lang="cs-CZ" dirty="0" err="1"/>
              <a:t>sectors</a:t>
            </a:r>
            <a:r>
              <a:rPr lang="cs-CZ" dirty="0"/>
              <a:t> </a:t>
            </a:r>
            <a:r>
              <a:rPr lang="cs-CZ" dirty="0" err="1"/>
              <a:t>the</a:t>
            </a:r>
            <a:r>
              <a:rPr lang="cs-CZ" dirty="0"/>
              <a:t> </a:t>
            </a:r>
            <a:r>
              <a:rPr lang="cs-CZ" dirty="0" err="1"/>
              <a:t>ToT</a:t>
            </a:r>
            <a:r>
              <a:rPr lang="cs-CZ" dirty="0"/>
              <a:t> argument </a:t>
            </a:r>
            <a:r>
              <a:rPr lang="cs-CZ" dirty="0" err="1"/>
              <a:t>would</a:t>
            </a:r>
            <a:r>
              <a:rPr lang="cs-CZ" dirty="0"/>
              <a:t> </a:t>
            </a:r>
            <a:r>
              <a:rPr lang="cs-CZ" dirty="0" err="1"/>
              <a:t>dictate</a:t>
            </a:r>
            <a:r>
              <a:rPr lang="cs-CZ" dirty="0"/>
              <a:t> a negative </a:t>
            </a:r>
            <a:r>
              <a:rPr lang="cs-CZ" dirty="0" err="1"/>
              <a:t>subsidy</a:t>
            </a:r>
            <a:r>
              <a:rPr lang="cs-CZ" dirty="0"/>
              <a:t> (tax), </a:t>
            </a:r>
            <a:r>
              <a:rPr lang="cs-CZ" dirty="0" err="1"/>
              <a:t>because</a:t>
            </a:r>
            <a:r>
              <a:rPr lang="cs-CZ" dirty="0"/>
              <a:t> EX </a:t>
            </a:r>
            <a:r>
              <a:rPr lang="cs-CZ" dirty="0" err="1"/>
              <a:t>subsidy</a:t>
            </a:r>
            <a:r>
              <a:rPr lang="cs-CZ" dirty="0"/>
              <a:t> </a:t>
            </a:r>
            <a:r>
              <a:rPr lang="cs-CZ" dirty="0" err="1"/>
              <a:t>worsend</a:t>
            </a:r>
            <a:r>
              <a:rPr lang="cs-CZ" dirty="0"/>
              <a:t> </a:t>
            </a:r>
            <a:r>
              <a:rPr lang="cs-CZ" dirty="0" err="1"/>
              <a:t>ToT</a:t>
            </a:r>
            <a:r>
              <a:rPr lang="cs-CZ" dirty="0"/>
              <a:t> </a:t>
            </a:r>
            <a:r>
              <a:rPr lang="cs-CZ" dirty="0" err="1"/>
              <a:t>and</a:t>
            </a:r>
            <a:r>
              <a:rPr lang="cs-CZ" dirty="0"/>
              <a:t> </a:t>
            </a:r>
            <a:r>
              <a:rPr lang="cs-CZ" dirty="0" err="1"/>
              <a:t>reduces</a:t>
            </a:r>
            <a:r>
              <a:rPr lang="cs-CZ" dirty="0"/>
              <a:t> NW. (</a:t>
            </a:r>
            <a:r>
              <a:rPr lang="cs-CZ" dirty="0" err="1"/>
              <a:t>Saudi</a:t>
            </a:r>
            <a:r>
              <a:rPr lang="cs-CZ" dirty="0"/>
              <a:t> </a:t>
            </a:r>
            <a:r>
              <a:rPr lang="cs-CZ" dirty="0" err="1"/>
              <a:t>Arabia</a:t>
            </a:r>
            <a:r>
              <a:rPr lang="cs-CZ" dirty="0"/>
              <a:t> tax on </a:t>
            </a:r>
            <a:r>
              <a:rPr lang="cs-CZ" dirty="0" err="1"/>
              <a:t>oil</a:t>
            </a:r>
            <a:r>
              <a:rPr lang="cs-CZ" dirty="0"/>
              <a:t>)</a:t>
            </a:r>
          </a:p>
          <a:p>
            <a:pPr lvl="2"/>
            <a:r>
              <a:rPr lang="cs-CZ" dirty="0" err="1"/>
              <a:t>Little</a:t>
            </a:r>
            <a:r>
              <a:rPr lang="cs-CZ" dirty="0"/>
              <a:t> </a:t>
            </a:r>
            <a:r>
              <a:rPr lang="cs-CZ" dirty="0" err="1"/>
              <a:t>practical</a:t>
            </a:r>
            <a:r>
              <a:rPr lang="cs-CZ" dirty="0"/>
              <a:t> </a:t>
            </a:r>
            <a:r>
              <a:rPr lang="cs-CZ" dirty="0" err="1"/>
              <a:t>importance</a:t>
            </a:r>
            <a:r>
              <a:rPr lang="cs-CZ" dirty="0"/>
              <a:t> </a:t>
            </a:r>
            <a:r>
              <a:rPr lang="cs-CZ" dirty="0" err="1"/>
              <a:t>for</a:t>
            </a:r>
            <a:r>
              <a:rPr lang="cs-CZ" dirty="0"/>
              <a:t> </a:t>
            </a:r>
            <a:r>
              <a:rPr lang="cs-CZ" dirty="0" err="1"/>
              <a:t>small</a:t>
            </a:r>
            <a:r>
              <a:rPr lang="cs-CZ" dirty="0"/>
              <a:t> </a:t>
            </a:r>
            <a:r>
              <a:rPr lang="cs-CZ" dirty="0" err="1"/>
              <a:t>countries</a:t>
            </a:r>
            <a:endParaRPr lang="cs-CZ" dirty="0"/>
          </a:p>
          <a:p>
            <a:pPr lvl="2"/>
            <a:r>
              <a:rPr lang="cs-CZ" dirty="0" err="1"/>
              <a:t>This</a:t>
            </a:r>
            <a:r>
              <a:rPr lang="cs-CZ" dirty="0"/>
              <a:t> </a:t>
            </a:r>
            <a:r>
              <a:rPr lang="cs-CZ" dirty="0" err="1"/>
              <a:t>policy</a:t>
            </a:r>
            <a:r>
              <a:rPr lang="cs-CZ" dirty="0"/>
              <a:t> </a:t>
            </a:r>
            <a:r>
              <a:rPr lang="cs-CZ" dirty="0" err="1"/>
              <a:t>would</a:t>
            </a:r>
            <a:r>
              <a:rPr lang="cs-CZ" dirty="0"/>
              <a:t> </a:t>
            </a:r>
            <a:r>
              <a:rPr lang="cs-CZ" dirty="0" err="1"/>
              <a:t>be</a:t>
            </a:r>
            <a:r>
              <a:rPr lang="cs-CZ" dirty="0"/>
              <a:t> </a:t>
            </a:r>
            <a:r>
              <a:rPr lang="cs-CZ" dirty="0" err="1"/>
              <a:t>done</a:t>
            </a:r>
            <a:r>
              <a:rPr lang="cs-CZ" dirty="0"/>
              <a:t> </a:t>
            </a:r>
            <a:r>
              <a:rPr lang="cs-CZ" dirty="0" err="1"/>
              <a:t>at</a:t>
            </a:r>
            <a:r>
              <a:rPr lang="cs-CZ" dirty="0"/>
              <a:t> </a:t>
            </a:r>
            <a:r>
              <a:rPr lang="cs-CZ" dirty="0" err="1"/>
              <a:t>other</a:t>
            </a:r>
            <a:r>
              <a:rPr lang="cs-CZ" dirty="0"/>
              <a:t> </a:t>
            </a:r>
            <a:r>
              <a:rPr lang="cs-CZ" dirty="0" err="1"/>
              <a:t>countries</a:t>
            </a:r>
            <a:r>
              <a:rPr lang="cs-CZ" dirty="0"/>
              <a:t> expense</a:t>
            </a:r>
          </a:p>
          <a:p>
            <a:r>
              <a:rPr lang="cs-CZ" dirty="0" err="1"/>
              <a:t>Domestic</a:t>
            </a:r>
            <a:r>
              <a:rPr lang="cs-CZ" dirty="0"/>
              <a:t> market </a:t>
            </a:r>
            <a:r>
              <a:rPr lang="cs-CZ" dirty="0" err="1"/>
              <a:t>failure</a:t>
            </a:r>
            <a:r>
              <a:rPr lang="cs-CZ" dirty="0"/>
              <a:t> argument</a:t>
            </a:r>
          </a:p>
          <a:p>
            <a:pPr lvl="2"/>
            <a:endParaRPr lang="cs-CZ"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6012160" y="1358900"/>
            <a:ext cx="3798591" cy="5308599"/>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0" y="1"/>
            <a:ext cx="9144000" cy="965199"/>
          </a:xfrm>
        </p:spPr>
        <p:txBody>
          <a:bodyPr/>
          <a:lstStyle/>
          <a:p>
            <a:pPr algn="ctr"/>
            <a:r>
              <a:rPr lang="cs-CZ" dirty="0" err="1"/>
              <a:t>Arguments</a:t>
            </a:r>
            <a:r>
              <a:rPr lang="cs-CZ" dirty="0"/>
              <a:t> </a:t>
            </a:r>
            <a:r>
              <a:rPr lang="cs-CZ" dirty="0" err="1"/>
              <a:t>against</a:t>
            </a:r>
            <a:r>
              <a:rPr lang="cs-CZ" dirty="0"/>
              <a:t> free </a:t>
            </a:r>
            <a:r>
              <a:rPr lang="cs-CZ" dirty="0" err="1"/>
              <a:t>trade</a:t>
            </a:r>
            <a:r>
              <a:rPr lang="cs-CZ" dirty="0"/>
              <a:t>, </a:t>
            </a:r>
            <a:r>
              <a:rPr lang="cs-CZ" dirty="0" err="1"/>
              <a:t>cont</a:t>
            </a:r>
            <a:r>
              <a:rPr lang="cs-CZ" dirty="0"/>
              <a:t>.</a:t>
            </a:r>
          </a:p>
        </p:txBody>
      </p:sp>
      <p:sp>
        <p:nvSpPr>
          <p:cNvPr id="6" name="Zástupný symbol pro obsah 5"/>
          <p:cNvSpPr>
            <a:spLocks noGrp="1"/>
          </p:cNvSpPr>
          <p:nvPr>
            <p:ph idx="1"/>
          </p:nvPr>
        </p:nvSpPr>
        <p:spPr>
          <a:xfrm>
            <a:off x="0" y="908720"/>
            <a:ext cx="9144000" cy="5949280"/>
          </a:xfrm>
        </p:spPr>
        <p:txBody>
          <a:bodyPr/>
          <a:lstStyle/>
          <a:p>
            <a:r>
              <a:rPr lang="cs-CZ" b="1" dirty="0" err="1"/>
              <a:t>Domestic</a:t>
            </a:r>
            <a:r>
              <a:rPr lang="cs-CZ" b="1" dirty="0"/>
              <a:t> market </a:t>
            </a:r>
            <a:r>
              <a:rPr lang="cs-CZ" b="1" dirty="0" err="1"/>
              <a:t>failure</a:t>
            </a:r>
            <a:r>
              <a:rPr lang="cs-CZ" b="1" dirty="0"/>
              <a:t> argument</a:t>
            </a:r>
            <a:r>
              <a:rPr lang="cs-CZ" dirty="0"/>
              <a:t>–PS not </a:t>
            </a:r>
            <a:r>
              <a:rPr lang="cs-CZ" dirty="0" err="1"/>
              <a:t>properly</a:t>
            </a:r>
            <a:r>
              <a:rPr lang="cs-CZ" dirty="0"/>
              <a:t> </a:t>
            </a:r>
            <a:r>
              <a:rPr lang="cs-CZ" dirty="0" err="1"/>
              <a:t>measures</a:t>
            </a:r>
            <a:r>
              <a:rPr lang="cs-CZ" dirty="0"/>
              <a:t> </a:t>
            </a:r>
            <a:r>
              <a:rPr lang="cs-CZ" dirty="0" err="1"/>
              <a:t>benefits</a:t>
            </a:r>
            <a:r>
              <a:rPr lang="cs-CZ" dirty="0"/>
              <a:t> </a:t>
            </a:r>
            <a:r>
              <a:rPr lang="cs-CZ" dirty="0" err="1"/>
              <a:t>of</a:t>
            </a:r>
            <a:r>
              <a:rPr lang="cs-CZ" dirty="0"/>
              <a:t> </a:t>
            </a:r>
            <a:r>
              <a:rPr lang="cs-CZ" dirty="0" err="1"/>
              <a:t>product</a:t>
            </a:r>
            <a:r>
              <a:rPr lang="cs-CZ" dirty="0"/>
              <a:t>.</a:t>
            </a:r>
          </a:p>
          <a:p>
            <a:pPr lvl="2"/>
            <a:r>
              <a:rPr lang="cs-CZ" dirty="0"/>
              <a:t>L </a:t>
            </a:r>
            <a:r>
              <a:rPr lang="en-US" dirty="0"/>
              <a:t>used in a sector would otherwise be unemployed</a:t>
            </a:r>
            <a:endParaRPr lang="cs-CZ" dirty="0"/>
          </a:p>
          <a:p>
            <a:pPr lvl="2"/>
            <a:r>
              <a:rPr lang="en-US" dirty="0"/>
              <a:t>defects in the </a:t>
            </a:r>
            <a:r>
              <a:rPr lang="cs-CZ" dirty="0"/>
              <a:t>K</a:t>
            </a:r>
            <a:r>
              <a:rPr lang="en-US" dirty="0"/>
              <a:t> or </a:t>
            </a:r>
            <a:r>
              <a:rPr lang="cs-CZ" dirty="0"/>
              <a:t>L</a:t>
            </a:r>
            <a:r>
              <a:rPr lang="en-US" dirty="0"/>
              <a:t> markets that prevent resources from being transferred</a:t>
            </a:r>
            <a:endParaRPr lang="cs-CZ" dirty="0"/>
          </a:p>
          <a:p>
            <a:pPr lvl="2"/>
            <a:r>
              <a:rPr lang="cs-CZ" dirty="0" err="1"/>
              <a:t>technological</a:t>
            </a:r>
            <a:r>
              <a:rPr lang="cs-CZ" dirty="0"/>
              <a:t> </a:t>
            </a:r>
            <a:r>
              <a:rPr lang="cs-CZ" dirty="0" err="1"/>
              <a:t>spillovers</a:t>
            </a:r>
            <a:r>
              <a:rPr lang="cs-CZ" dirty="0"/>
              <a:t> (</a:t>
            </a:r>
            <a:r>
              <a:rPr lang="en-US" b="1" dirty="0"/>
              <a:t>social benefit</a:t>
            </a:r>
            <a:r>
              <a:rPr lang="cs-CZ" dirty="0"/>
              <a:t>)</a:t>
            </a:r>
          </a:p>
          <a:p>
            <a:r>
              <a:rPr lang="cs-CZ" sz="2500" dirty="0"/>
              <a:t>DMF argument </a:t>
            </a:r>
            <a:r>
              <a:rPr lang="cs-CZ" sz="2500" dirty="0" err="1"/>
              <a:t>is</a:t>
            </a:r>
            <a:r>
              <a:rPr lang="cs-CZ" sz="2500" dirty="0"/>
              <a:t> a </a:t>
            </a:r>
            <a:r>
              <a:rPr lang="cs-CZ" sz="2500" dirty="0" err="1"/>
              <a:t>particular</a:t>
            </a:r>
            <a:r>
              <a:rPr lang="cs-CZ" sz="2500" dirty="0"/>
              <a:t> case </a:t>
            </a:r>
            <a:r>
              <a:rPr lang="cs-CZ" sz="2500" dirty="0" err="1"/>
              <a:t>of</a:t>
            </a:r>
            <a:r>
              <a:rPr lang="cs-CZ" sz="2500" dirty="0"/>
              <a:t> </a:t>
            </a:r>
            <a:r>
              <a:rPr lang="en-US" sz="2500" b="1" dirty="0"/>
              <a:t>theory of the second best</a:t>
            </a:r>
            <a:r>
              <a:rPr lang="cs-CZ" sz="2500" dirty="0"/>
              <a:t> </a:t>
            </a:r>
          </a:p>
          <a:p>
            <a:pPr lvl="2"/>
            <a:r>
              <a:rPr lang="cs-CZ" sz="1700" dirty="0" err="1"/>
              <a:t>E.g</a:t>
            </a:r>
            <a:r>
              <a:rPr lang="cs-CZ" sz="1700" dirty="0"/>
              <a:t>. </a:t>
            </a:r>
            <a:r>
              <a:rPr lang="cs-CZ" sz="1700" dirty="0" err="1"/>
              <a:t>subsidizing</a:t>
            </a:r>
            <a:r>
              <a:rPr lang="cs-CZ" sz="1700" dirty="0"/>
              <a:t> </a:t>
            </a:r>
            <a:r>
              <a:rPr lang="cs-CZ" sz="1700" dirty="0" err="1"/>
              <a:t>labor</a:t>
            </a:r>
            <a:r>
              <a:rPr lang="cs-CZ" sz="1700" dirty="0"/>
              <a:t>-</a:t>
            </a:r>
            <a:r>
              <a:rPr lang="cs-CZ" sz="1700" dirty="0" err="1"/>
              <a:t>intensive</a:t>
            </a:r>
            <a:r>
              <a:rPr lang="cs-CZ" sz="1700" dirty="0"/>
              <a:t> </a:t>
            </a:r>
            <a:r>
              <a:rPr lang="cs-CZ" sz="1700" dirty="0" err="1"/>
              <a:t>industries</a:t>
            </a:r>
            <a:r>
              <a:rPr lang="cs-CZ" sz="1700" dirty="0"/>
              <a:t> </a:t>
            </a:r>
            <a:r>
              <a:rPr lang="cs-CZ" sz="1700" dirty="0" err="1"/>
              <a:t>is</a:t>
            </a:r>
            <a:r>
              <a:rPr lang="cs-CZ" sz="1700" dirty="0"/>
              <a:t> </a:t>
            </a:r>
            <a:r>
              <a:rPr lang="cs-CZ" sz="1700" dirty="0" err="1"/>
              <a:t>the</a:t>
            </a:r>
            <a:r>
              <a:rPr lang="cs-CZ" sz="1700" dirty="0"/>
              <a:t> </a:t>
            </a:r>
            <a:r>
              <a:rPr lang="cs-CZ" sz="1700" dirty="0" err="1"/>
              <a:t>second</a:t>
            </a:r>
            <a:r>
              <a:rPr lang="cs-CZ" sz="1700" dirty="0"/>
              <a:t> </a:t>
            </a:r>
            <a:r>
              <a:rPr lang="cs-CZ" sz="1700" dirty="0" err="1"/>
              <a:t>best</a:t>
            </a:r>
            <a:r>
              <a:rPr lang="cs-CZ" sz="1700" dirty="0"/>
              <a:t> </a:t>
            </a:r>
            <a:r>
              <a:rPr lang="cs-CZ" sz="1700" dirty="0" err="1"/>
              <a:t>solution</a:t>
            </a:r>
            <a:r>
              <a:rPr lang="cs-CZ" sz="1700" dirty="0"/>
              <a:t> </a:t>
            </a:r>
            <a:r>
              <a:rPr lang="cs-CZ" sz="1700" dirty="0" err="1"/>
              <a:t>if</a:t>
            </a:r>
            <a:r>
              <a:rPr lang="cs-CZ" sz="1700" dirty="0"/>
              <a:t> L market </a:t>
            </a:r>
            <a:r>
              <a:rPr lang="cs-CZ" sz="1700" dirty="0" err="1"/>
              <a:t>can</a:t>
            </a:r>
            <a:r>
              <a:rPr lang="cs-CZ" sz="1700" dirty="0"/>
              <a:t> not </a:t>
            </a:r>
            <a:r>
              <a:rPr lang="cs-CZ" sz="1700" dirty="0" err="1"/>
              <a:t>be</a:t>
            </a:r>
            <a:r>
              <a:rPr lang="cs-CZ" sz="1700" dirty="0"/>
              <a:t> </a:t>
            </a:r>
            <a:r>
              <a:rPr lang="cs-CZ" sz="1700" dirty="0" err="1"/>
              <a:t>fixed</a:t>
            </a:r>
            <a:r>
              <a:rPr lang="cs-CZ" sz="1700" dirty="0"/>
              <a:t>, </a:t>
            </a:r>
            <a:r>
              <a:rPr lang="cs-CZ" sz="1700" dirty="0" err="1"/>
              <a:t>for</a:t>
            </a:r>
            <a:r>
              <a:rPr lang="cs-CZ" sz="1700" dirty="0"/>
              <a:t> </a:t>
            </a:r>
            <a:r>
              <a:rPr lang="cs-CZ" sz="1700" dirty="0" err="1"/>
              <a:t>some</a:t>
            </a:r>
            <a:r>
              <a:rPr lang="cs-CZ" sz="1700" dirty="0"/>
              <a:t> </a:t>
            </a:r>
            <a:r>
              <a:rPr lang="cs-CZ" sz="1700" dirty="0" err="1"/>
              <a:t>reason</a:t>
            </a:r>
            <a:r>
              <a:rPr lang="cs-CZ" sz="1700" dirty="0"/>
              <a:t>, by</a:t>
            </a:r>
            <a:r>
              <a:rPr lang="en-US" sz="1700" dirty="0"/>
              <a:t> making wages more flexible</a:t>
            </a:r>
            <a:r>
              <a:rPr lang="cs-CZ" sz="1700" dirty="0"/>
              <a:t>.</a:t>
            </a:r>
          </a:p>
          <a:p>
            <a:r>
              <a:rPr lang="en-US" sz="2500" dirty="0"/>
              <a:t>Any proposed trade policy should always be compared with a purely domestic policy aimed at correcting the same problem</a:t>
            </a:r>
            <a:r>
              <a:rPr lang="cs-CZ" sz="2500" dirty="0"/>
              <a:t>, </a:t>
            </a:r>
          </a:p>
          <a:p>
            <a:pPr lvl="2"/>
            <a:r>
              <a:rPr lang="cs-CZ" sz="1700" dirty="0"/>
              <a:t>A </a:t>
            </a:r>
            <a:r>
              <a:rPr lang="cs-CZ" sz="1700" dirty="0" err="1"/>
              <a:t>political</a:t>
            </a:r>
            <a:r>
              <a:rPr lang="cs-CZ" sz="1700" dirty="0"/>
              <a:t> </a:t>
            </a:r>
            <a:r>
              <a:rPr lang="cs-CZ" sz="1700" dirty="0" err="1"/>
              <a:t>problem</a:t>
            </a:r>
            <a:r>
              <a:rPr lang="cs-CZ" sz="1700" dirty="0"/>
              <a:t> </a:t>
            </a:r>
            <a:r>
              <a:rPr lang="cs-CZ" sz="1700" dirty="0" err="1"/>
              <a:t>arises</a:t>
            </a:r>
            <a:r>
              <a:rPr lang="cs-CZ" sz="1700" dirty="0"/>
              <a:t> </a:t>
            </a:r>
            <a:r>
              <a:rPr lang="cs-CZ" sz="1700" dirty="0" err="1"/>
              <a:t>with</a:t>
            </a:r>
            <a:r>
              <a:rPr lang="cs-CZ" sz="1700" dirty="0"/>
              <a:t> </a:t>
            </a:r>
            <a:r>
              <a:rPr lang="cs-CZ" sz="1700" dirty="0" err="1"/>
              <a:t>domestic</a:t>
            </a:r>
            <a:r>
              <a:rPr lang="cs-CZ" sz="1700" dirty="0"/>
              <a:t> </a:t>
            </a:r>
            <a:r>
              <a:rPr lang="cs-CZ" sz="1700" dirty="0" err="1"/>
              <a:t>direct</a:t>
            </a:r>
            <a:r>
              <a:rPr lang="cs-CZ" sz="1700" dirty="0"/>
              <a:t> </a:t>
            </a:r>
            <a:r>
              <a:rPr lang="cs-CZ" sz="1700" dirty="0" err="1"/>
              <a:t>policies</a:t>
            </a:r>
            <a:r>
              <a:rPr lang="cs-CZ" sz="1700" dirty="0"/>
              <a:t>, as </a:t>
            </a:r>
            <a:r>
              <a:rPr lang="cs-CZ" sz="1700" dirty="0" err="1"/>
              <a:t>their</a:t>
            </a:r>
            <a:r>
              <a:rPr lang="cs-CZ" sz="1700" dirty="0"/>
              <a:t> </a:t>
            </a:r>
            <a:r>
              <a:rPr lang="cs-CZ" sz="1700" dirty="0" err="1"/>
              <a:t>costs</a:t>
            </a:r>
            <a:r>
              <a:rPr lang="cs-CZ" sz="1700" dirty="0"/>
              <a:t> are more </a:t>
            </a:r>
            <a:r>
              <a:rPr lang="cs-CZ" sz="1700" dirty="0" err="1"/>
              <a:t>visible</a:t>
            </a:r>
            <a:r>
              <a:rPr lang="cs-CZ" sz="1700" dirty="0"/>
              <a:t> (</a:t>
            </a:r>
            <a:r>
              <a:rPr lang="cs-CZ" sz="1700" dirty="0" err="1"/>
              <a:t>even</a:t>
            </a:r>
            <a:r>
              <a:rPr lang="cs-CZ" sz="1700" dirty="0"/>
              <a:t> </a:t>
            </a:r>
            <a:r>
              <a:rPr lang="cs-CZ" sz="1700" dirty="0" err="1"/>
              <a:t>if</a:t>
            </a:r>
            <a:r>
              <a:rPr lang="cs-CZ" sz="1700" dirty="0"/>
              <a:t> </a:t>
            </a:r>
            <a:r>
              <a:rPr lang="cs-CZ" sz="1700" dirty="0" err="1"/>
              <a:t>lower</a:t>
            </a:r>
            <a:r>
              <a:rPr lang="cs-CZ" sz="1700" dirty="0"/>
              <a:t>) </a:t>
            </a:r>
            <a:r>
              <a:rPr lang="cs-CZ" sz="1700" dirty="0" err="1"/>
              <a:t>than</a:t>
            </a:r>
            <a:r>
              <a:rPr lang="cs-CZ" sz="1700" dirty="0"/>
              <a:t> T </a:t>
            </a:r>
            <a:r>
              <a:rPr lang="cs-CZ" sz="1700" dirty="0" err="1"/>
              <a:t>or</a:t>
            </a:r>
            <a:r>
              <a:rPr lang="cs-CZ" sz="1700" dirty="0"/>
              <a:t> IQ </a:t>
            </a:r>
            <a:r>
              <a:rPr lang="cs-CZ" sz="1700" dirty="0" err="1"/>
              <a:t>costs</a:t>
            </a:r>
            <a:r>
              <a:rPr lang="cs-CZ" sz="1700" dirty="0"/>
              <a:t>.</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0" y="4"/>
            <a:ext cx="9144000" cy="825499"/>
          </a:xfrm>
        </p:spPr>
        <p:txBody>
          <a:bodyPr/>
          <a:lstStyle/>
          <a:p>
            <a:pPr algn="ctr"/>
            <a:r>
              <a:rPr lang="cs-CZ" dirty="0" err="1"/>
              <a:t>Political</a:t>
            </a:r>
            <a:r>
              <a:rPr lang="cs-CZ" dirty="0"/>
              <a:t> </a:t>
            </a:r>
            <a:r>
              <a:rPr lang="cs-CZ" dirty="0" err="1"/>
              <a:t>competition</a:t>
            </a:r>
            <a:r>
              <a:rPr lang="cs-CZ" dirty="0"/>
              <a:t> </a:t>
            </a:r>
            <a:r>
              <a:rPr lang="cs-CZ" dirty="0" err="1"/>
              <a:t>and</a:t>
            </a:r>
            <a:r>
              <a:rPr lang="cs-CZ" dirty="0"/>
              <a:t> </a:t>
            </a:r>
            <a:r>
              <a:rPr lang="cs-CZ" dirty="0" err="1"/>
              <a:t>trade</a:t>
            </a:r>
            <a:r>
              <a:rPr lang="cs-CZ" dirty="0"/>
              <a:t> </a:t>
            </a:r>
            <a:r>
              <a:rPr lang="cs-CZ" dirty="0" err="1"/>
              <a:t>policy</a:t>
            </a:r>
            <a:endParaRPr lang="cs-CZ" dirty="0"/>
          </a:p>
        </p:txBody>
      </p:sp>
      <p:sp>
        <p:nvSpPr>
          <p:cNvPr id="5" name="Zástupný symbol pro obsah 4"/>
          <p:cNvSpPr>
            <a:spLocks noGrp="1"/>
          </p:cNvSpPr>
          <p:nvPr>
            <p:ph sz="half" idx="1"/>
          </p:nvPr>
        </p:nvSpPr>
        <p:spPr>
          <a:xfrm>
            <a:off x="179512" y="1052736"/>
            <a:ext cx="5976664" cy="5805267"/>
          </a:xfrm>
        </p:spPr>
        <p:txBody>
          <a:bodyPr>
            <a:noAutofit/>
          </a:bodyPr>
          <a:lstStyle/>
          <a:p>
            <a:r>
              <a:rPr lang="cs-CZ" sz="2300" dirty="0"/>
              <a:t>D</a:t>
            </a:r>
            <a:r>
              <a:rPr lang="en-US" sz="2300" dirty="0" err="1"/>
              <a:t>esires</a:t>
            </a:r>
            <a:r>
              <a:rPr lang="en-US" sz="2300" dirty="0"/>
              <a:t> of individuals get reflected in the objectives of </a:t>
            </a:r>
            <a:r>
              <a:rPr lang="cs-CZ" sz="2300" dirty="0"/>
              <a:t>G</a:t>
            </a:r>
            <a:r>
              <a:rPr lang="en-US" sz="2300" dirty="0"/>
              <a:t>.</a:t>
            </a:r>
            <a:r>
              <a:rPr lang="cs-CZ" sz="2300" dirty="0"/>
              <a:t> </a:t>
            </a:r>
          </a:p>
          <a:p>
            <a:r>
              <a:rPr lang="cs-CZ" sz="2300" dirty="0"/>
              <a:t>M</a:t>
            </a:r>
            <a:r>
              <a:rPr lang="en-US" sz="2300" dirty="0" err="1"/>
              <a:t>aximize</a:t>
            </a:r>
            <a:r>
              <a:rPr lang="en-US" sz="2300" dirty="0"/>
              <a:t> political success </a:t>
            </a:r>
            <a:r>
              <a:rPr lang="cs-CZ" sz="2300" dirty="0"/>
              <a:t>x </a:t>
            </a:r>
            <a:r>
              <a:rPr lang="en-US" sz="2300" dirty="0"/>
              <a:t>national welfare.</a:t>
            </a:r>
            <a:endParaRPr lang="cs-CZ" sz="2300" dirty="0"/>
          </a:p>
          <a:p>
            <a:r>
              <a:rPr lang="cs-CZ" sz="2300" dirty="0"/>
              <a:t>P</a:t>
            </a:r>
            <a:r>
              <a:rPr lang="en-US" sz="2300" dirty="0" err="1"/>
              <a:t>olitical</a:t>
            </a:r>
            <a:r>
              <a:rPr lang="en-US" sz="2300" dirty="0"/>
              <a:t> competition drives both parties to propose </a:t>
            </a:r>
            <a:r>
              <a:rPr lang="cs-CZ" sz="2300" dirty="0"/>
              <a:t>T</a:t>
            </a:r>
            <a:r>
              <a:rPr lang="en-US" sz="2300" dirty="0"/>
              <a:t> close to the </a:t>
            </a:r>
            <a:r>
              <a:rPr lang="cs-CZ" sz="2300" dirty="0"/>
              <a:t>T</a:t>
            </a:r>
            <a:r>
              <a:rPr lang="en-US" sz="2300" dirty="0"/>
              <a:t> preferred by </a:t>
            </a:r>
            <a:r>
              <a:rPr lang="cs-CZ" sz="2300" dirty="0"/>
              <a:t>a</a:t>
            </a:r>
            <a:r>
              <a:rPr lang="en-US" sz="2300" dirty="0"/>
              <a:t> </a:t>
            </a:r>
            <a:r>
              <a:rPr lang="en-US" sz="2300" b="1" dirty="0"/>
              <a:t>median voter</a:t>
            </a:r>
            <a:r>
              <a:rPr lang="en-US" sz="2300" dirty="0"/>
              <a:t>.</a:t>
            </a:r>
            <a:endParaRPr lang="cs-CZ" sz="2300" dirty="0"/>
          </a:p>
          <a:p>
            <a:r>
              <a:rPr lang="cs-CZ" sz="2300" dirty="0"/>
              <a:t>P</a:t>
            </a:r>
            <a:r>
              <a:rPr lang="en-US" sz="2300" dirty="0" err="1"/>
              <a:t>roblem</a:t>
            </a:r>
            <a:r>
              <a:rPr lang="en-US" sz="2300" dirty="0"/>
              <a:t> of </a:t>
            </a:r>
            <a:r>
              <a:rPr lang="en-US" sz="2300" b="1" dirty="0"/>
              <a:t>collective action</a:t>
            </a:r>
            <a:endParaRPr lang="cs-CZ" sz="2300" dirty="0"/>
          </a:p>
          <a:p>
            <a:pPr lvl="1"/>
            <a:r>
              <a:rPr lang="cs-CZ" sz="1900" dirty="0"/>
              <a:t> </a:t>
            </a:r>
            <a:r>
              <a:rPr lang="cs-CZ" sz="1900" dirty="0" err="1"/>
              <a:t>can</a:t>
            </a:r>
            <a:r>
              <a:rPr lang="cs-CZ" sz="1900" dirty="0"/>
              <a:t> </a:t>
            </a:r>
            <a:r>
              <a:rPr lang="cs-CZ" sz="1900" dirty="0" err="1"/>
              <a:t>be</a:t>
            </a:r>
            <a:r>
              <a:rPr lang="cs-CZ" sz="1900" dirty="0"/>
              <a:t> </a:t>
            </a:r>
            <a:r>
              <a:rPr lang="cs-CZ" sz="1900" dirty="0" err="1"/>
              <a:t>overcome</a:t>
            </a:r>
            <a:r>
              <a:rPr lang="cs-CZ" sz="1900" dirty="0"/>
              <a:t> </a:t>
            </a:r>
            <a:r>
              <a:rPr lang="cs-CZ" sz="1900" dirty="0" err="1"/>
              <a:t>when</a:t>
            </a:r>
            <a:r>
              <a:rPr lang="cs-CZ" sz="1900" dirty="0"/>
              <a:t> a </a:t>
            </a:r>
            <a:r>
              <a:rPr lang="cs-CZ" sz="1900" dirty="0" err="1"/>
              <a:t>group</a:t>
            </a:r>
            <a:r>
              <a:rPr lang="cs-CZ" sz="1900" dirty="0"/>
              <a:t> </a:t>
            </a:r>
            <a:r>
              <a:rPr lang="cs-CZ" sz="1900" dirty="0" err="1"/>
              <a:t>is</a:t>
            </a:r>
            <a:r>
              <a:rPr lang="cs-CZ" sz="1900" dirty="0"/>
              <a:t> </a:t>
            </a:r>
            <a:r>
              <a:rPr lang="cs-CZ" sz="1900" dirty="0" err="1"/>
              <a:t>small</a:t>
            </a:r>
            <a:r>
              <a:rPr lang="cs-CZ" sz="1900" dirty="0"/>
              <a:t> </a:t>
            </a:r>
            <a:r>
              <a:rPr lang="cs-CZ" sz="1900" dirty="0" err="1"/>
              <a:t>and</a:t>
            </a:r>
            <a:r>
              <a:rPr lang="cs-CZ" sz="1900" dirty="0"/>
              <a:t>/</a:t>
            </a:r>
            <a:r>
              <a:rPr lang="cs-CZ" sz="1900" dirty="0" err="1"/>
              <a:t>or</a:t>
            </a:r>
            <a:r>
              <a:rPr lang="cs-CZ" sz="1900" dirty="0"/>
              <a:t> </a:t>
            </a:r>
            <a:r>
              <a:rPr lang="cs-CZ" sz="1900" dirty="0" err="1"/>
              <a:t>well</a:t>
            </a:r>
            <a:r>
              <a:rPr lang="cs-CZ" sz="1900" dirty="0"/>
              <a:t> </a:t>
            </a:r>
            <a:r>
              <a:rPr lang="cs-CZ" sz="1900" dirty="0" err="1"/>
              <a:t>organized</a:t>
            </a:r>
            <a:r>
              <a:rPr lang="cs-CZ" sz="1900" dirty="0"/>
              <a:t>. </a:t>
            </a:r>
            <a:r>
              <a:rPr lang="cs-CZ" sz="1900" dirty="0" err="1"/>
              <a:t>Politicians</a:t>
            </a:r>
            <a:r>
              <a:rPr lang="cs-CZ" sz="1900" dirty="0"/>
              <a:t> </a:t>
            </a:r>
            <a:r>
              <a:rPr lang="cs-CZ" sz="1900" dirty="0" err="1"/>
              <a:t>may</a:t>
            </a:r>
            <a:r>
              <a:rPr lang="cs-CZ" sz="1900" dirty="0"/>
              <a:t> </a:t>
            </a:r>
            <a:r>
              <a:rPr lang="cs-CZ" sz="1900" dirty="0" err="1"/>
              <a:t>be</a:t>
            </a:r>
            <a:r>
              <a:rPr lang="cs-CZ" sz="1900" dirty="0"/>
              <a:t> </a:t>
            </a:r>
            <a:r>
              <a:rPr lang="cs-CZ" sz="1900" dirty="0" err="1"/>
              <a:t>willing</a:t>
            </a:r>
            <a:r>
              <a:rPr lang="cs-CZ" sz="1900" dirty="0"/>
              <a:t> to  </a:t>
            </a:r>
            <a:r>
              <a:rPr lang="cs-CZ" sz="1900" b="1" dirty="0" err="1"/>
              <a:t>trade</a:t>
            </a:r>
            <a:r>
              <a:rPr lang="cs-CZ" sz="1900" b="1" dirty="0"/>
              <a:t> </a:t>
            </a:r>
            <a:r>
              <a:rPr lang="cs-CZ" sz="1900" b="1" dirty="0" err="1"/>
              <a:t>off</a:t>
            </a:r>
            <a:r>
              <a:rPr lang="cs-CZ" sz="1900" b="1" dirty="0"/>
              <a:t> </a:t>
            </a:r>
            <a:r>
              <a:rPr lang="cs-CZ" sz="1900" dirty="0" err="1"/>
              <a:t>some</a:t>
            </a:r>
            <a:r>
              <a:rPr lang="cs-CZ" sz="1900" dirty="0"/>
              <a:t> </a:t>
            </a:r>
            <a:r>
              <a:rPr lang="cs-CZ" sz="1900" dirty="0" err="1"/>
              <a:t>reduction</a:t>
            </a:r>
            <a:r>
              <a:rPr lang="cs-CZ" sz="1900" dirty="0"/>
              <a:t> in </a:t>
            </a:r>
            <a:r>
              <a:rPr lang="cs-CZ" sz="1900" dirty="0" err="1"/>
              <a:t>the</a:t>
            </a:r>
            <a:r>
              <a:rPr lang="cs-CZ" sz="1900" dirty="0"/>
              <a:t> </a:t>
            </a:r>
            <a:r>
              <a:rPr lang="cs-CZ" sz="1900" dirty="0" err="1"/>
              <a:t>welfare</a:t>
            </a:r>
            <a:r>
              <a:rPr lang="cs-CZ" sz="1900" dirty="0"/>
              <a:t> </a:t>
            </a:r>
            <a:r>
              <a:rPr lang="cs-CZ" sz="1900" dirty="0" err="1"/>
              <a:t>of</a:t>
            </a:r>
            <a:r>
              <a:rPr lang="cs-CZ" sz="1900" dirty="0"/>
              <a:t> </a:t>
            </a:r>
            <a:r>
              <a:rPr lang="cs-CZ" sz="1900" dirty="0" err="1"/>
              <a:t>voters</a:t>
            </a:r>
            <a:r>
              <a:rPr lang="cs-CZ" sz="1900" dirty="0"/>
              <a:t> in </a:t>
            </a:r>
            <a:r>
              <a:rPr lang="cs-CZ" sz="1900" dirty="0" err="1"/>
              <a:t>return</a:t>
            </a:r>
            <a:r>
              <a:rPr lang="cs-CZ" sz="1900" dirty="0"/>
              <a:t> </a:t>
            </a:r>
            <a:r>
              <a:rPr lang="cs-CZ" sz="1900" dirty="0" err="1"/>
              <a:t>for</a:t>
            </a:r>
            <a:r>
              <a:rPr lang="cs-CZ" sz="1900" dirty="0"/>
              <a:t> a </a:t>
            </a:r>
            <a:r>
              <a:rPr lang="cs-CZ" sz="1900" dirty="0" err="1"/>
              <a:t>larger</a:t>
            </a:r>
            <a:r>
              <a:rPr lang="cs-CZ" sz="1900" dirty="0"/>
              <a:t> </a:t>
            </a:r>
            <a:r>
              <a:rPr lang="cs-CZ" sz="1900" dirty="0" err="1"/>
              <a:t>campaign</a:t>
            </a:r>
            <a:r>
              <a:rPr lang="cs-CZ" sz="1900" dirty="0"/>
              <a:t> </a:t>
            </a:r>
            <a:r>
              <a:rPr lang="cs-CZ" sz="1900" dirty="0" err="1"/>
              <a:t>fund</a:t>
            </a:r>
            <a:r>
              <a:rPr lang="cs-CZ" sz="1900" dirty="0"/>
              <a:t>.</a:t>
            </a:r>
          </a:p>
          <a:p>
            <a:r>
              <a:rPr lang="cs-CZ" sz="2300" dirty="0"/>
              <a:t>Case study: </a:t>
            </a:r>
            <a:r>
              <a:rPr lang="cs-CZ" sz="2300" dirty="0" err="1"/>
              <a:t>Sugar</a:t>
            </a:r>
            <a:r>
              <a:rPr lang="cs-CZ" sz="2300" dirty="0"/>
              <a:t> </a:t>
            </a:r>
            <a:r>
              <a:rPr lang="cs-CZ" sz="2300" dirty="0" err="1"/>
              <a:t>and</a:t>
            </a:r>
            <a:r>
              <a:rPr lang="cs-CZ" sz="2300" dirty="0"/>
              <a:t> </a:t>
            </a:r>
            <a:r>
              <a:rPr lang="cs-CZ" sz="2300" dirty="0" err="1"/>
              <a:t>Diary</a:t>
            </a:r>
            <a:r>
              <a:rPr lang="cs-CZ" sz="2300" dirty="0"/>
              <a:t> </a:t>
            </a:r>
            <a:r>
              <a:rPr lang="cs-CZ" sz="2300" dirty="0" err="1"/>
              <a:t>production</a:t>
            </a:r>
            <a:endParaRPr lang="cs-CZ" sz="2300"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6156176" y="1130300"/>
            <a:ext cx="3978425" cy="5137978"/>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209551" y="4"/>
            <a:ext cx="8734425" cy="888999"/>
          </a:xfrm>
        </p:spPr>
        <p:txBody>
          <a:bodyPr/>
          <a:lstStyle/>
          <a:p>
            <a:pPr algn="ctr"/>
            <a:r>
              <a:rPr lang="cs-CZ" dirty="0" err="1"/>
              <a:t>Who</a:t>
            </a:r>
            <a:r>
              <a:rPr lang="cs-CZ" dirty="0"/>
              <a:t> </a:t>
            </a:r>
            <a:r>
              <a:rPr lang="cs-CZ" dirty="0" err="1"/>
              <a:t>gets</a:t>
            </a:r>
            <a:r>
              <a:rPr lang="cs-CZ" dirty="0"/>
              <a:t> </a:t>
            </a:r>
            <a:r>
              <a:rPr lang="cs-CZ" dirty="0" err="1"/>
              <a:t>protected</a:t>
            </a:r>
            <a:r>
              <a:rPr lang="cs-CZ" dirty="0"/>
              <a:t>?</a:t>
            </a:r>
          </a:p>
        </p:txBody>
      </p:sp>
      <p:sp>
        <p:nvSpPr>
          <p:cNvPr id="6" name="Zástupný symbol pro obsah 5"/>
          <p:cNvSpPr>
            <a:spLocks noGrp="1"/>
          </p:cNvSpPr>
          <p:nvPr>
            <p:ph idx="1"/>
          </p:nvPr>
        </p:nvSpPr>
        <p:spPr>
          <a:xfrm>
            <a:off x="647700" y="1765300"/>
            <a:ext cx="7829550" cy="4851400"/>
          </a:xfrm>
        </p:spPr>
        <p:txBody>
          <a:bodyPr/>
          <a:lstStyle/>
          <a:p>
            <a:r>
              <a:rPr lang="cs-CZ" dirty="0" err="1"/>
              <a:t>Developing</a:t>
            </a:r>
            <a:r>
              <a:rPr lang="cs-CZ" dirty="0"/>
              <a:t> </a:t>
            </a:r>
            <a:r>
              <a:rPr lang="cs-CZ" dirty="0" err="1"/>
              <a:t>countries</a:t>
            </a:r>
            <a:r>
              <a:rPr lang="cs-CZ" dirty="0"/>
              <a:t> </a:t>
            </a:r>
            <a:r>
              <a:rPr lang="cs-CZ" dirty="0" err="1"/>
              <a:t>traditionally</a:t>
            </a:r>
            <a:r>
              <a:rPr lang="cs-CZ" dirty="0"/>
              <a:t> </a:t>
            </a:r>
            <a:r>
              <a:rPr lang="cs-CZ" dirty="0" err="1"/>
              <a:t>protect</a:t>
            </a:r>
            <a:r>
              <a:rPr lang="cs-CZ" dirty="0"/>
              <a:t> a </a:t>
            </a:r>
            <a:r>
              <a:rPr lang="cs-CZ" dirty="0" err="1"/>
              <a:t>wide</a:t>
            </a:r>
            <a:r>
              <a:rPr lang="cs-CZ" dirty="0"/>
              <a:t> </a:t>
            </a:r>
            <a:r>
              <a:rPr lang="cs-CZ" dirty="0" err="1"/>
              <a:t>range</a:t>
            </a:r>
            <a:r>
              <a:rPr lang="cs-CZ" dirty="0"/>
              <a:t> </a:t>
            </a:r>
            <a:r>
              <a:rPr lang="cs-CZ" dirty="0" err="1"/>
              <a:t>of</a:t>
            </a:r>
            <a:r>
              <a:rPr lang="cs-CZ" dirty="0"/>
              <a:t> </a:t>
            </a:r>
            <a:r>
              <a:rPr lang="cs-CZ" dirty="0" err="1"/>
              <a:t>manufacturing</a:t>
            </a:r>
            <a:r>
              <a:rPr lang="cs-CZ" dirty="0"/>
              <a:t> (import </a:t>
            </a:r>
            <a:r>
              <a:rPr lang="cs-CZ" dirty="0" err="1"/>
              <a:t>substituting</a:t>
            </a:r>
            <a:r>
              <a:rPr lang="cs-CZ" dirty="0"/>
              <a:t> </a:t>
            </a:r>
            <a:r>
              <a:rPr lang="cs-CZ" dirty="0" err="1"/>
              <a:t>industrialization</a:t>
            </a:r>
            <a:r>
              <a:rPr lang="cs-CZ" dirty="0"/>
              <a:t>).</a:t>
            </a:r>
          </a:p>
          <a:p>
            <a:r>
              <a:rPr lang="cs-CZ" dirty="0"/>
              <a:t>In </a:t>
            </a:r>
            <a:r>
              <a:rPr lang="cs-CZ" dirty="0" err="1"/>
              <a:t>advanced</a:t>
            </a:r>
            <a:r>
              <a:rPr lang="cs-CZ" dirty="0"/>
              <a:t> </a:t>
            </a:r>
            <a:r>
              <a:rPr lang="cs-CZ" dirty="0" err="1"/>
              <a:t>economies</a:t>
            </a:r>
            <a:r>
              <a:rPr lang="cs-CZ" dirty="0"/>
              <a:t> much </a:t>
            </a:r>
            <a:r>
              <a:rPr lang="cs-CZ" dirty="0" err="1"/>
              <a:t>protectionism</a:t>
            </a:r>
            <a:r>
              <a:rPr lang="cs-CZ" dirty="0"/>
              <a:t> </a:t>
            </a:r>
            <a:r>
              <a:rPr lang="cs-CZ" dirty="0" err="1"/>
              <a:t>is</a:t>
            </a:r>
            <a:r>
              <a:rPr lang="cs-CZ" dirty="0"/>
              <a:t> </a:t>
            </a:r>
            <a:r>
              <a:rPr lang="cs-CZ" dirty="0" err="1"/>
              <a:t>concentrated</a:t>
            </a:r>
            <a:r>
              <a:rPr lang="cs-CZ" dirty="0"/>
              <a:t> in:</a:t>
            </a:r>
          </a:p>
          <a:p>
            <a:pPr lvl="2"/>
            <a:r>
              <a:rPr lang="cs-CZ" dirty="0" err="1"/>
              <a:t>Agriculture</a:t>
            </a:r>
            <a:r>
              <a:rPr lang="cs-CZ" dirty="0"/>
              <a:t>: </a:t>
            </a:r>
            <a:r>
              <a:rPr lang="cs-CZ" dirty="0" err="1"/>
              <a:t>farmers</a:t>
            </a:r>
            <a:r>
              <a:rPr lang="cs-CZ" dirty="0"/>
              <a:t> are not many </a:t>
            </a:r>
            <a:r>
              <a:rPr lang="cs-CZ" dirty="0" err="1"/>
              <a:t>but</a:t>
            </a:r>
            <a:r>
              <a:rPr lang="cs-CZ" dirty="0"/>
              <a:t> </a:t>
            </a:r>
            <a:r>
              <a:rPr lang="cs-CZ" dirty="0" err="1"/>
              <a:t>well</a:t>
            </a:r>
            <a:r>
              <a:rPr lang="cs-CZ" dirty="0"/>
              <a:t> </a:t>
            </a:r>
            <a:r>
              <a:rPr lang="cs-CZ" dirty="0" err="1"/>
              <a:t>organized</a:t>
            </a:r>
            <a:r>
              <a:rPr lang="cs-CZ" dirty="0"/>
              <a:t> </a:t>
            </a:r>
            <a:r>
              <a:rPr lang="cs-CZ" dirty="0" err="1"/>
              <a:t>and</a:t>
            </a:r>
            <a:r>
              <a:rPr lang="cs-CZ" dirty="0"/>
              <a:t> </a:t>
            </a:r>
            <a:r>
              <a:rPr lang="cs-CZ" dirty="0" err="1"/>
              <a:t>politically</a:t>
            </a:r>
            <a:r>
              <a:rPr lang="cs-CZ" dirty="0"/>
              <a:t> </a:t>
            </a:r>
            <a:r>
              <a:rPr lang="cs-CZ" dirty="0" err="1"/>
              <a:t>powerful</a:t>
            </a:r>
            <a:r>
              <a:rPr lang="cs-CZ" dirty="0"/>
              <a:t> </a:t>
            </a:r>
          </a:p>
          <a:p>
            <a:pPr lvl="3"/>
            <a:r>
              <a:rPr lang="cs-CZ" dirty="0"/>
              <a:t>Japan - </a:t>
            </a:r>
            <a:r>
              <a:rPr lang="cs-CZ" dirty="0" err="1"/>
              <a:t>rice</a:t>
            </a:r>
            <a:r>
              <a:rPr lang="cs-CZ" dirty="0"/>
              <a:t> </a:t>
            </a:r>
          </a:p>
          <a:p>
            <a:pPr lvl="3"/>
            <a:r>
              <a:rPr lang="cs-CZ" dirty="0"/>
              <a:t>EU, US </a:t>
            </a:r>
            <a:r>
              <a:rPr lang="cs-CZ" dirty="0" err="1"/>
              <a:t>subsidies</a:t>
            </a:r>
            <a:endParaRPr lang="cs-CZ" dirty="0"/>
          </a:p>
          <a:p>
            <a:pPr lvl="2"/>
            <a:r>
              <a:rPr lang="cs-CZ" dirty="0" err="1"/>
              <a:t>Clothing</a:t>
            </a:r>
            <a:r>
              <a:rPr lang="cs-CZ" dirty="0"/>
              <a:t>:  </a:t>
            </a:r>
            <a:r>
              <a:rPr lang="cs-CZ" dirty="0" err="1"/>
              <a:t>low</a:t>
            </a:r>
            <a:r>
              <a:rPr lang="cs-CZ" dirty="0"/>
              <a:t>-</a:t>
            </a:r>
            <a:r>
              <a:rPr lang="cs-CZ" dirty="0" err="1"/>
              <a:t>wage</a:t>
            </a:r>
            <a:r>
              <a:rPr lang="cs-CZ" dirty="0"/>
              <a:t> </a:t>
            </a:r>
            <a:r>
              <a:rPr lang="cs-CZ" dirty="0" err="1"/>
              <a:t>nations</a:t>
            </a:r>
            <a:r>
              <a:rPr lang="cs-CZ" dirty="0"/>
              <a:t> </a:t>
            </a:r>
            <a:r>
              <a:rPr lang="cs-CZ" dirty="0" err="1"/>
              <a:t>have</a:t>
            </a:r>
            <a:r>
              <a:rPr lang="cs-CZ" dirty="0"/>
              <a:t> a </a:t>
            </a:r>
            <a:r>
              <a:rPr lang="cs-CZ" dirty="0" err="1"/>
              <a:t>strong</a:t>
            </a:r>
            <a:r>
              <a:rPr lang="cs-CZ" dirty="0"/>
              <a:t> CA, </a:t>
            </a:r>
            <a:r>
              <a:rPr lang="cs-CZ" dirty="0" err="1"/>
              <a:t>traditionally</a:t>
            </a:r>
            <a:r>
              <a:rPr lang="cs-CZ" dirty="0"/>
              <a:t> a </a:t>
            </a:r>
            <a:r>
              <a:rPr lang="cs-CZ" dirty="0" err="1"/>
              <a:t>well</a:t>
            </a:r>
            <a:r>
              <a:rPr lang="cs-CZ" dirty="0"/>
              <a:t> </a:t>
            </a:r>
            <a:r>
              <a:rPr lang="cs-CZ" dirty="0" err="1"/>
              <a:t>organized</a:t>
            </a:r>
            <a:r>
              <a:rPr lang="cs-CZ" dirty="0"/>
              <a:t> </a:t>
            </a:r>
            <a:r>
              <a:rPr lang="cs-CZ" dirty="0" err="1"/>
              <a:t>sector</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26" y="2"/>
            <a:ext cx="9305926" cy="1142998"/>
          </a:xfrm>
        </p:spPr>
        <p:txBody>
          <a:bodyPr>
            <a:noAutofit/>
          </a:bodyPr>
          <a:lstStyle/>
          <a:p>
            <a:pPr algn="ctr"/>
            <a:r>
              <a:rPr lang="cs-CZ" sz="3600" dirty="0" err="1"/>
              <a:t>Trade</a:t>
            </a:r>
            <a:r>
              <a:rPr lang="cs-CZ" sz="3600" dirty="0"/>
              <a:t> </a:t>
            </a:r>
            <a:r>
              <a:rPr lang="cs-CZ" sz="3600" b="1" dirty="0" err="1"/>
              <a:t>creation</a:t>
            </a:r>
            <a:r>
              <a:rPr lang="cs-CZ" sz="3600" dirty="0"/>
              <a:t> and </a:t>
            </a:r>
            <a:r>
              <a:rPr lang="cs-CZ" sz="3600" dirty="0" err="1"/>
              <a:t>trade</a:t>
            </a:r>
            <a:r>
              <a:rPr lang="cs-CZ" sz="3600" dirty="0"/>
              <a:t> </a:t>
            </a:r>
            <a:r>
              <a:rPr lang="cs-CZ" sz="3600" b="1" dirty="0" err="1"/>
              <a:t>diversion</a:t>
            </a:r>
            <a:r>
              <a:rPr lang="cs-CZ" sz="3600" dirty="0"/>
              <a:t>–</a:t>
            </a:r>
            <a:r>
              <a:rPr lang="cs-CZ" sz="3600" dirty="0" err="1"/>
              <a:t>preferential</a:t>
            </a:r>
            <a:r>
              <a:rPr lang="cs-CZ" sz="3600" dirty="0"/>
              <a:t> </a:t>
            </a:r>
            <a:r>
              <a:rPr lang="cs-CZ" sz="3600" dirty="0" err="1"/>
              <a:t>trading</a:t>
            </a:r>
            <a:r>
              <a:rPr lang="cs-CZ" sz="3600" dirty="0"/>
              <a:t> </a:t>
            </a:r>
            <a:r>
              <a:rPr lang="cs-CZ" sz="3600" dirty="0" err="1"/>
              <a:t>agreements</a:t>
            </a:r>
            <a:endParaRPr lang="cs-CZ" sz="3600" dirty="0"/>
          </a:p>
        </p:txBody>
      </p:sp>
      <p:sp>
        <p:nvSpPr>
          <p:cNvPr id="3" name="Zástupný symbol pro obsah 2"/>
          <p:cNvSpPr>
            <a:spLocks noGrp="1"/>
          </p:cNvSpPr>
          <p:nvPr>
            <p:ph idx="1"/>
          </p:nvPr>
        </p:nvSpPr>
        <p:spPr>
          <a:xfrm>
            <a:off x="152401" y="1236133"/>
            <a:ext cx="8752115" cy="5452534"/>
          </a:xfrm>
        </p:spPr>
        <p:txBody>
          <a:bodyPr/>
          <a:lstStyle/>
          <a:p>
            <a:r>
              <a:rPr lang="cs-CZ" dirty="0" err="1"/>
              <a:t>Preferential</a:t>
            </a:r>
            <a:r>
              <a:rPr lang="cs-CZ" dirty="0"/>
              <a:t> </a:t>
            </a:r>
            <a:r>
              <a:rPr lang="cs-CZ" dirty="0" err="1"/>
              <a:t>trade</a:t>
            </a:r>
            <a:r>
              <a:rPr lang="cs-CZ" dirty="0"/>
              <a:t> </a:t>
            </a:r>
            <a:r>
              <a:rPr lang="cs-CZ" dirty="0" err="1"/>
              <a:t>agreements</a:t>
            </a:r>
            <a:r>
              <a:rPr lang="cs-CZ" dirty="0"/>
              <a:t>: T </a:t>
            </a:r>
            <a:r>
              <a:rPr lang="cs-CZ" dirty="0" err="1"/>
              <a:t>that</a:t>
            </a:r>
            <a:r>
              <a:rPr lang="cs-CZ" dirty="0"/>
              <a:t> </a:t>
            </a:r>
            <a:r>
              <a:rPr lang="cs-CZ" dirty="0" err="1"/>
              <a:t>nationas</a:t>
            </a:r>
            <a:r>
              <a:rPr lang="cs-CZ" dirty="0"/>
              <a:t> </a:t>
            </a:r>
            <a:r>
              <a:rPr lang="cs-CZ" dirty="0" err="1"/>
              <a:t>apply</a:t>
            </a:r>
            <a:r>
              <a:rPr lang="cs-CZ" dirty="0"/>
              <a:t> to </a:t>
            </a:r>
            <a:r>
              <a:rPr lang="cs-CZ" dirty="0" err="1"/>
              <a:t>eachother</a:t>
            </a:r>
            <a:r>
              <a:rPr lang="cs-CZ" dirty="0"/>
              <a:t> are </a:t>
            </a:r>
            <a:r>
              <a:rPr lang="cs-CZ" dirty="0" err="1"/>
              <a:t>lower</a:t>
            </a:r>
            <a:r>
              <a:rPr lang="cs-CZ" dirty="0"/>
              <a:t> </a:t>
            </a:r>
            <a:r>
              <a:rPr lang="cs-CZ" dirty="0" err="1"/>
              <a:t>than</a:t>
            </a:r>
            <a:r>
              <a:rPr lang="cs-CZ" dirty="0"/>
              <a:t> </a:t>
            </a:r>
            <a:r>
              <a:rPr lang="cs-CZ" dirty="0" err="1"/>
              <a:t>the</a:t>
            </a:r>
            <a:r>
              <a:rPr lang="cs-CZ" dirty="0"/>
              <a:t> </a:t>
            </a:r>
            <a:r>
              <a:rPr lang="cs-CZ" dirty="0" err="1"/>
              <a:t>rates</a:t>
            </a:r>
            <a:r>
              <a:rPr lang="cs-CZ" dirty="0"/>
              <a:t> on </a:t>
            </a:r>
            <a:r>
              <a:rPr lang="cs-CZ" dirty="0" err="1"/>
              <a:t>the</a:t>
            </a:r>
            <a:r>
              <a:rPr lang="cs-CZ" dirty="0"/>
              <a:t> </a:t>
            </a:r>
            <a:r>
              <a:rPr lang="cs-CZ" dirty="0" err="1"/>
              <a:t>same</a:t>
            </a:r>
            <a:r>
              <a:rPr lang="cs-CZ" dirty="0"/>
              <a:t> </a:t>
            </a:r>
            <a:r>
              <a:rPr lang="cs-CZ" dirty="0" err="1"/>
              <a:t>goods</a:t>
            </a:r>
            <a:r>
              <a:rPr lang="cs-CZ" dirty="0"/>
              <a:t> </a:t>
            </a:r>
            <a:r>
              <a:rPr lang="cs-CZ" dirty="0" err="1"/>
              <a:t>coming</a:t>
            </a:r>
            <a:r>
              <a:rPr lang="cs-CZ" dirty="0"/>
              <a:t> </a:t>
            </a:r>
            <a:r>
              <a:rPr lang="cs-CZ" dirty="0" err="1"/>
              <a:t>from</a:t>
            </a:r>
            <a:r>
              <a:rPr lang="cs-CZ" dirty="0"/>
              <a:t> </a:t>
            </a:r>
            <a:r>
              <a:rPr lang="cs-CZ" dirty="0" err="1"/>
              <a:t>other</a:t>
            </a:r>
            <a:r>
              <a:rPr lang="cs-CZ" dirty="0"/>
              <a:t> </a:t>
            </a:r>
            <a:r>
              <a:rPr lang="cs-CZ" dirty="0" err="1"/>
              <a:t>countries</a:t>
            </a:r>
            <a:r>
              <a:rPr lang="cs-CZ" dirty="0"/>
              <a:t>. </a:t>
            </a:r>
            <a:r>
              <a:rPr lang="cs-CZ" dirty="0" err="1"/>
              <a:t>Legal</a:t>
            </a:r>
            <a:r>
              <a:rPr lang="cs-CZ" dirty="0"/>
              <a:t> </a:t>
            </a:r>
            <a:r>
              <a:rPr lang="cs-CZ" dirty="0" err="1"/>
              <a:t>only</a:t>
            </a:r>
            <a:r>
              <a:rPr lang="cs-CZ" dirty="0"/>
              <a:t> </a:t>
            </a:r>
            <a:r>
              <a:rPr lang="cs-CZ" dirty="0" err="1"/>
              <a:t>if</a:t>
            </a:r>
            <a:r>
              <a:rPr lang="cs-CZ" dirty="0"/>
              <a:t> </a:t>
            </a:r>
            <a:r>
              <a:rPr lang="cs-CZ" dirty="0" err="1"/>
              <a:t>the</a:t>
            </a:r>
            <a:r>
              <a:rPr lang="cs-CZ" dirty="0"/>
              <a:t> </a:t>
            </a:r>
            <a:r>
              <a:rPr lang="cs-CZ" dirty="0" err="1"/>
              <a:t>outcome</a:t>
            </a:r>
            <a:r>
              <a:rPr lang="cs-CZ" dirty="0"/>
              <a:t> </a:t>
            </a:r>
            <a:r>
              <a:rPr lang="cs-CZ" dirty="0" err="1"/>
              <a:t>is</a:t>
            </a:r>
            <a:r>
              <a:rPr lang="cs-CZ" dirty="0"/>
              <a:t> 0 T (</a:t>
            </a:r>
            <a:r>
              <a:rPr lang="cs-CZ" b="1" dirty="0"/>
              <a:t>free </a:t>
            </a:r>
            <a:r>
              <a:rPr lang="cs-CZ" b="1" dirty="0" err="1"/>
              <a:t>trade</a:t>
            </a:r>
            <a:r>
              <a:rPr lang="cs-CZ" b="1" dirty="0"/>
              <a:t> area </a:t>
            </a:r>
            <a:r>
              <a:rPr lang="cs-CZ" dirty="0" err="1"/>
              <a:t>or</a:t>
            </a:r>
            <a:r>
              <a:rPr lang="cs-CZ" dirty="0"/>
              <a:t> </a:t>
            </a:r>
            <a:r>
              <a:rPr lang="cs-CZ" b="1" dirty="0" err="1"/>
              <a:t>customs</a:t>
            </a:r>
            <a:r>
              <a:rPr lang="cs-CZ" b="1" dirty="0"/>
              <a:t> union)</a:t>
            </a:r>
          </a:p>
          <a:p>
            <a:r>
              <a:rPr lang="cs-CZ" dirty="0"/>
              <a:t>FTA (NAFTA) – </a:t>
            </a:r>
            <a:r>
              <a:rPr lang="cs-CZ" dirty="0" err="1"/>
              <a:t>countries</a:t>
            </a:r>
            <a:r>
              <a:rPr lang="cs-CZ" dirty="0"/>
              <a:t> </a:t>
            </a:r>
            <a:r>
              <a:rPr lang="cs-CZ" dirty="0" err="1"/>
              <a:t>implement</a:t>
            </a:r>
            <a:r>
              <a:rPr lang="cs-CZ" dirty="0"/>
              <a:t> </a:t>
            </a:r>
            <a:r>
              <a:rPr lang="cs-CZ" dirty="0" err="1"/>
              <a:t>their</a:t>
            </a:r>
            <a:r>
              <a:rPr lang="cs-CZ" dirty="0"/>
              <a:t> </a:t>
            </a:r>
            <a:r>
              <a:rPr lang="cs-CZ" dirty="0" err="1"/>
              <a:t>own</a:t>
            </a:r>
            <a:r>
              <a:rPr lang="cs-CZ" dirty="0"/>
              <a:t> </a:t>
            </a:r>
            <a:r>
              <a:rPr lang="cs-CZ" dirty="0" err="1"/>
              <a:t>barriers</a:t>
            </a:r>
            <a:r>
              <a:rPr lang="cs-CZ" dirty="0"/>
              <a:t> </a:t>
            </a:r>
            <a:r>
              <a:rPr lang="cs-CZ" dirty="0" err="1"/>
              <a:t>against</a:t>
            </a:r>
            <a:r>
              <a:rPr lang="cs-CZ" dirty="0"/>
              <a:t> non </a:t>
            </a:r>
            <a:r>
              <a:rPr lang="cs-CZ" dirty="0" err="1"/>
              <a:t>members</a:t>
            </a:r>
            <a:endParaRPr lang="cs-CZ" dirty="0"/>
          </a:p>
          <a:p>
            <a:pPr lvl="2"/>
            <a:r>
              <a:rPr lang="cs-CZ" dirty="0" err="1"/>
              <a:t>Trade</a:t>
            </a:r>
            <a:r>
              <a:rPr lang="cs-CZ" dirty="0"/>
              <a:t> </a:t>
            </a:r>
            <a:r>
              <a:rPr lang="cs-CZ" dirty="0" err="1"/>
              <a:t>distortion</a:t>
            </a:r>
            <a:r>
              <a:rPr lang="cs-CZ" dirty="0"/>
              <a:t> – </a:t>
            </a:r>
            <a:r>
              <a:rPr lang="cs-CZ" dirty="0" err="1"/>
              <a:t>goods</a:t>
            </a:r>
            <a:r>
              <a:rPr lang="cs-CZ" dirty="0"/>
              <a:t> are </a:t>
            </a:r>
            <a:r>
              <a:rPr lang="cs-CZ" dirty="0" err="1"/>
              <a:t>channeled</a:t>
            </a:r>
            <a:r>
              <a:rPr lang="cs-CZ" dirty="0"/>
              <a:t> in via </a:t>
            </a:r>
            <a:r>
              <a:rPr lang="cs-CZ" dirty="0" err="1"/>
              <a:t>the</a:t>
            </a:r>
            <a:r>
              <a:rPr lang="cs-CZ" dirty="0"/>
              <a:t> </a:t>
            </a:r>
            <a:r>
              <a:rPr lang="cs-CZ" dirty="0" err="1"/>
              <a:t>lowest</a:t>
            </a:r>
            <a:r>
              <a:rPr lang="cs-CZ" dirty="0"/>
              <a:t> T country </a:t>
            </a:r>
            <a:r>
              <a:rPr lang="cs-CZ" dirty="0" err="1"/>
              <a:t>and</a:t>
            </a:r>
            <a:r>
              <a:rPr lang="cs-CZ" dirty="0"/>
              <a:t> </a:t>
            </a:r>
            <a:r>
              <a:rPr lang="cs-CZ" dirty="0" err="1"/>
              <a:t>distributed</a:t>
            </a:r>
            <a:r>
              <a:rPr lang="cs-CZ" dirty="0"/>
              <a:t> </a:t>
            </a:r>
            <a:r>
              <a:rPr lang="cs-CZ" dirty="0" err="1"/>
              <a:t>from</a:t>
            </a:r>
            <a:r>
              <a:rPr lang="cs-CZ" dirty="0"/>
              <a:t> </a:t>
            </a:r>
            <a:r>
              <a:rPr lang="cs-CZ" dirty="0" err="1"/>
              <a:t>there</a:t>
            </a:r>
            <a:r>
              <a:rPr lang="cs-CZ" dirty="0"/>
              <a:t> in FTA</a:t>
            </a:r>
          </a:p>
          <a:p>
            <a:r>
              <a:rPr lang="cs-CZ" dirty="0"/>
              <a:t> </a:t>
            </a:r>
            <a:r>
              <a:rPr lang="cs-CZ" dirty="0" err="1"/>
              <a:t>Customs</a:t>
            </a:r>
            <a:r>
              <a:rPr lang="cs-CZ" dirty="0"/>
              <a:t> Union – </a:t>
            </a:r>
            <a:r>
              <a:rPr lang="cs-CZ" dirty="0" err="1"/>
              <a:t>common</a:t>
            </a:r>
            <a:r>
              <a:rPr lang="cs-CZ" dirty="0"/>
              <a:t> </a:t>
            </a:r>
            <a:r>
              <a:rPr lang="cs-CZ" dirty="0" err="1"/>
              <a:t>external</a:t>
            </a:r>
            <a:r>
              <a:rPr lang="cs-CZ" dirty="0"/>
              <a:t> T</a:t>
            </a:r>
          </a:p>
          <a:p>
            <a:pPr lvl="2"/>
            <a:r>
              <a:rPr lang="cs-CZ" dirty="0" err="1"/>
              <a:t>Trade</a:t>
            </a:r>
            <a:r>
              <a:rPr lang="cs-CZ" dirty="0"/>
              <a:t> </a:t>
            </a:r>
            <a:r>
              <a:rPr lang="cs-CZ" dirty="0" err="1"/>
              <a:t>diversion</a:t>
            </a:r>
            <a:r>
              <a:rPr lang="cs-CZ" dirty="0"/>
              <a:t> – country </a:t>
            </a:r>
            <a:r>
              <a:rPr lang="cs-CZ" dirty="0" err="1"/>
              <a:t>is</a:t>
            </a:r>
            <a:r>
              <a:rPr lang="cs-CZ" dirty="0"/>
              <a:t> </a:t>
            </a:r>
            <a:r>
              <a:rPr lang="cs-CZ" dirty="0" err="1"/>
              <a:t>importing</a:t>
            </a:r>
            <a:r>
              <a:rPr lang="cs-CZ" dirty="0"/>
              <a:t> </a:t>
            </a:r>
            <a:r>
              <a:rPr lang="cs-CZ" dirty="0" err="1"/>
              <a:t>from</a:t>
            </a:r>
            <a:r>
              <a:rPr lang="cs-CZ" dirty="0"/>
              <a:t> </a:t>
            </a:r>
            <a:r>
              <a:rPr lang="cs-CZ" dirty="0" err="1"/>
              <a:t>less</a:t>
            </a:r>
            <a:r>
              <a:rPr lang="cs-CZ" dirty="0"/>
              <a:t> </a:t>
            </a:r>
            <a:r>
              <a:rPr lang="cs-CZ" dirty="0" err="1"/>
              <a:t>efficient</a:t>
            </a:r>
            <a:r>
              <a:rPr lang="cs-CZ" dirty="0"/>
              <a:t> </a:t>
            </a:r>
            <a:r>
              <a:rPr lang="cs-CZ" dirty="0" err="1"/>
              <a:t>producer</a:t>
            </a:r>
            <a:endParaRPr lang="cs-CZ" dirty="0"/>
          </a:p>
          <a:p>
            <a:endParaRPr lang="cs-CZ" dirty="0"/>
          </a:p>
        </p:txBody>
      </p:sp>
    </p:spTree>
    <p:extLst>
      <p:ext uri="{BB962C8B-B14F-4D97-AF65-F5344CB8AC3E}">
        <p14:creationId xmlns:p14="http://schemas.microsoft.com/office/powerpoint/2010/main" val="2014431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pPr algn="ctr"/>
            <a:r>
              <a:rPr lang="cs-CZ" dirty="0" err="1"/>
              <a:t>Trade</a:t>
            </a:r>
            <a:r>
              <a:rPr lang="cs-CZ" dirty="0"/>
              <a:t> </a:t>
            </a:r>
            <a:r>
              <a:rPr lang="cs-CZ" dirty="0" err="1"/>
              <a:t>distortion</a:t>
            </a:r>
            <a:r>
              <a:rPr lang="cs-CZ" dirty="0"/>
              <a:t> – </a:t>
            </a:r>
            <a:r>
              <a:rPr lang="cs-CZ" dirty="0" err="1"/>
              <a:t>welfare</a:t>
            </a:r>
            <a:r>
              <a:rPr lang="cs-CZ" dirty="0"/>
              <a:t> </a:t>
            </a:r>
            <a:r>
              <a:rPr lang="cs-CZ" dirty="0" err="1"/>
              <a:t>analysis</a:t>
            </a:r>
            <a:endParaRPr lang="cs-CZ" dirty="0"/>
          </a:p>
        </p:txBody>
      </p:sp>
      <p:sp>
        <p:nvSpPr>
          <p:cNvPr id="8" name="Zástupný symbol pro obsah 7"/>
          <p:cNvSpPr>
            <a:spLocks noGrp="1"/>
          </p:cNvSpPr>
          <p:nvPr>
            <p:ph idx="1"/>
          </p:nvPr>
        </p:nvSpPr>
        <p:spPr/>
        <p:txBody>
          <a:bodyPr/>
          <a:lstStyle/>
          <a:p>
            <a:r>
              <a:rPr lang="cs-CZ" dirty="0"/>
              <a:t>T </a:t>
            </a:r>
            <a:r>
              <a:rPr lang="cs-CZ" dirty="0" err="1"/>
              <a:t>reduction</a:t>
            </a:r>
            <a:r>
              <a:rPr lang="cs-CZ" dirty="0"/>
              <a:t> </a:t>
            </a:r>
            <a:r>
              <a:rPr lang="cs-CZ" dirty="0" err="1"/>
              <a:t>should</a:t>
            </a:r>
            <a:r>
              <a:rPr lang="cs-CZ" dirty="0"/>
              <a:t> </a:t>
            </a:r>
            <a:r>
              <a:rPr lang="cs-CZ" dirty="0" err="1"/>
              <a:t>raise</a:t>
            </a:r>
            <a:r>
              <a:rPr lang="cs-CZ" dirty="0"/>
              <a:t> </a:t>
            </a:r>
            <a:r>
              <a:rPr lang="cs-CZ" dirty="0" err="1"/>
              <a:t>economic</a:t>
            </a:r>
            <a:r>
              <a:rPr lang="cs-CZ" dirty="0"/>
              <a:t> </a:t>
            </a:r>
            <a:r>
              <a:rPr lang="cs-CZ" dirty="0" err="1"/>
              <a:t>efficiency</a:t>
            </a:r>
            <a:r>
              <a:rPr lang="cs-CZ" dirty="0"/>
              <a:t>. </a:t>
            </a:r>
            <a:r>
              <a:rPr lang="cs-CZ" dirty="0" err="1"/>
              <a:t>Yes</a:t>
            </a:r>
            <a:r>
              <a:rPr lang="cs-CZ" dirty="0"/>
              <a:t>, </a:t>
            </a:r>
            <a:r>
              <a:rPr lang="cs-CZ" dirty="0" err="1"/>
              <a:t>but</a:t>
            </a:r>
            <a:r>
              <a:rPr lang="cs-CZ" dirty="0"/>
              <a:t> </a:t>
            </a:r>
            <a:r>
              <a:rPr lang="cs-CZ" dirty="0" err="1"/>
              <a:t>only</a:t>
            </a:r>
            <a:r>
              <a:rPr lang="cs-CZ" dirty="0"/>
              <a:t> </a:t>
            </a:r>
            <a:r>
              <a:rPr lang="cs-CZ" dirty="0" err="1"/>
              <a:t>if</a:t>
            </a:r>
            <a:r>
              <a:rPr lang="cs-CZ" dirty="0"/>
              <a:t> </a:t>
            </a:r>
            <a:r>
              <a:rPr lang="cs-CZ" dirty="0" err="1"/>
              <a:t>trade</a:t>
            </a:r>
            <a:r>
              <a:rPr lang="cs-CZ" dirty="0"/>
              <a:t> </a:t>
            </a:r>
            <a:r>
              <a:rPr lang="cs-CZ" dirty="0" err="1"/>
              <a:t>is</a:t>
            </a:r>
            <a:r>
              <a:rPr lang="cs-CZ" dirty="0"/>
              <a:t> </a:t>
            </a:r>
            <a:r>
              <a:rPr lang="cs-CZ" b="1" dirty="0" err="1"/>
              <a:t>created</a:t>
            </a:r>
            <a:r>
              <a:rPr lang="cs-CZ" dirty="0"/>
              <a:t>, not </a:t>
            </a:r>
            <a:r>
              <a:rPr lang="cs-CZ" b="1" dirty="0" err="1"/>
              <a:t>diverted</a:t>
            </a:r>
            <a:r>
              <a:rPr lang="cs-CZ" b="1" dirty="0"/>
              <a:t>.</a:t>
            </a:r>
          </a:p>
          <a:p>
            <a:pPr lvl="2"/>
            <a:r>
              <a:rPr lang="cs-CZ" dirty="0" err="1"/>
              <a:t>French</a:t>
            </a:r>
            <a:r>
              <a:rPr lang="cs-CZ" dirty="0"/>
              <a:t> </a:t>
            </a:r>
            <a:r>
              <a:rPr lang="cs-CZ" dirty="0" err="1"/>
              <a:t>wheat</a:t>
            </a:r>
            <a:r>
              <a:rPr lang="cs-CZ" dirty="0"/>
              <a:t> </a:t>
            </a:r>
            <a:r>
              <a:rPr lang="cs-CZ" dirty="0" err="1"/>
              <a:t>imports</a:t>
            </a:r>
            <a:r>
              <a:rPr lang="cs-CZ" dirty="0"/>
              <a:t> to UK </a:t>
            </a:r>
            <a:r>
              <a:rPr lang="cs-CZ" dirty="0" err="1"/>
              <a:t>replaces</a:t>
            </a:r>
            <a:r>
              <a:rPr lang="cs-CZ" dirty="0"/>
              <a:t> </a:t>
            </a:r>
            <a:r>
              <a:rPr lang="cs-CZ" dirty="0" err="1"/>
              <a:t>trade</a:t>
            </a:r>
            <a:r>
              <a:rPr lang="cs-CZ" dirty="0"/>
              <a:t> </a:t>
            </a:r>
            <a:r>
              <a:rPr lang="cs-CZ" dirty="0" err="1"/>
              <a:t>with</a:t>
            </a:r>
            <a:r>
              <a:rPr lang="cs-CZ" dirty="0"/>
              <a:t> </a:t>
            </a:r>
            <a:r>
              <a:rPr lang="cs-CZ" dirty="0" err="1"/>
              <a:t>countries</a:t>
            </a:r>
            <a:r>
              <a:rPr lang="cs-CZ" dirty="0"/>
              <a:t> </a:t>
            </a:r>
            <a:r>
              <a:rPr lang="cs-CZ" dirty="0" err="1"/>
              <a:t>outside</a:t>
            </a:r>
            <a:r>
              <a:rPr lang="cs-CZ" dirty="0"/>
              <a:t> </a:t>
            </a:r>
            <a:r>
              <a:rPr lang="cs-CZ" dirty="0" err="1"/>
              <a:t>custom</a:t>
            </a:r>
            <a:r>
              <a:rPr lang="cs-CZ" dirty="0"/>
              <a:t> union (US) – </a:t>
            </a:r>
            <a:r>
              <a:rPr lang="cs-CZ" dirty="0" err="1"/>
              <a:t>trade</a:t>
            </a:r>
            <a:r>
              <a:rPr lang="cs-CZ" dirty="0"/>
              <a:t> </a:t>
            </a:r>
            <a:r>
              <a:rPr lang="cs-CZ" dirty="0" err="1"/>
              <a:t>diversion</a:t>
            </a:r>
            <a:endParaRPr lang="cs-CZ" dirty="0"/>
          </a:p>
          <a:p>
            <a:r>
              <a:rPr lang="cs-CZ" dirty="0" err="1"/>
              <a:t>Mercosur</a:t>
            </a:r>
            <a:r>
              <a:rPr lang="cs-CZ" dirty="0"/>
              <a:t>-</a:t>
            </a:r>
            <a:r>
              <a:rPr lang="cs-CZ" dirty="0" err="1"/>
              <a:t>new</a:t>
            </a:r>
            <a:r>
              <a:rPr lang="cs-CZ" dirty="0"/>
              <a:t> </a:t>
            </a:r>
            <a:r>
              <a:rPr lang="cs-CZ" dirty="0" err="1"/>
              <a:t>trade</a:t>
            </a:r>
            <a:r>
              <a:rPr lang="cs-CZ" dirty="0"/>
              <a:t> </a:t>
            </a:r>
            <a:r>
              <a:rPr lang="cs-CZ" dirty="0" err="1"/>
              <a:t>among</a:t>
            </a:r>
            <a:r>
              <a:rPr lang="cs-CZ" dirty="0"/>
              <a:t> </a:t>
            </a:r>
            <a:r>
              <a:rPr lang="cs-CZ" dirty="0" err="1"/>
              <a:t>members</a:t>
            </a:r>
            <a:r>
              <a:rPr lang="cs-CZ" dirty="0"/>
              <a:t> </a:t>
            </a:r>
            <a:r>
              <a:rPr lang="cs-CZ" dirty="0" err="1"/>
              <a:t>came</a:t>
            </a:r>
            <a:r>
              <a:rPr lang="cs-CZ" dirty="0"/>
              <a:t> </a:t>
            </a:r>
            <a:r>
              <a:rPr lang="cs-CZ" dirty="0" err="1"/>
              <a:t>at</a:t>
            </a:r>
            <a:r>
              <a:rPr lang="cs-CZ" dirty="0"/>
              <a:t> </a:t>
            </a:r>
            <a:r>
              <a:rPr lang="cs-CZ" dirty="0" err="1"/>
              <a:t>the</a:t>
            </a:r>
            <a:r>
              <a:rPr lang="cs-CZ" dirty="0"/>
              <a:t> expense </a:t>
            </a:r>
            <a:r>
              <a:rPr lang="cs-CZ" dirty="0" err="1"/>
              <a:t>of</a:t>
            </a:r>
            <a:r>
              <a:rPr lang="cs-CZ" dirty="0"/>
              <a:t> </a:t>
            </a:r>
            <a:r>
              <a:rPr lang="cs-CZ" dirty="0" err="1"/>
              <a:t>trade</a:t>
            </a:r>
            <a:r>
              <a:rPr lang="cs-CZ" dirty="0"/>
              <a:t> </a:t>
            </a:r>
            <a:r>
              <a:rPr lang="cs-CZ" dirty="0" err="1"/>
              <a:t>with</a:t>
            </a:r>
            <a:r>
              <a:rPr lang="cs-CZ" dirty="0"/>
              <a:t> </a:t>
            </a:r>
            <a:r>
              <a:rPr lang="cs-CZ" dirty="0" err="1"/>
              <a:t>the</a:t>
            </a:r>
            <a:r>
              <a:rPr lang="cs-CZ" dirty="0"/>
              <a:t> rest </a:t>
            </a:r>
            <a:r>
              <a:rPr lang="cs-CZ" dirty="0" err="1"/>
              <a:t>of</a:t>
            </a:r>
            <a:r>
              <a:rPr lang="cs-CZ" dirty="0"/>
              <a:t> </a:t>
            </a:r>
            <a:r>
              <a:rPr lang="cs-CZ" dirty="0" err="1"/>
              <a:t>the</a:t>
            </a:r>
            <a:r>
              <a:rPr lang="cs-CZ" dirty="0"/>
              <a:t> </a:t>
            </a:r>
            <a:r>
              <a:rPr lang="cs-CZ" dirty="0" err="1"/>
              <a:t>world</a:t>
            </a:r>
            <a:r>
              <a:rPr lang="cs-CZ" dirty="0"/>
              <a:t>.  (</a:t>
            </a:r>
            <a:r>
              <a:rPr lang="cs-CZ" dirty="0" err="1"/>
              <a:t>Brazil</a:t>
            </a:r>
            <a:r>
              <a:rPr lang="cs-CZ" dirty="0"/>
              <a:t> </a:t>
            </a:r>
            <a:r>
              <a:rPr lang="cs-CZ" dirty="0" err="1"/>
              <a:t>inefficient</a:t>
            </a:r>
            <a:r>
              <a:rPr lang="cs-CZ" dirty="0"/>
              <a:t> auto </a:t>
            </a:r>
            <a:r>
              <a:rPr lang="cs-CZ" dirty="0" err="1"/>
              <a:t>industry</a:t>
            </a:r>
            <a:r>
              <a:rPr lang="cs-CZ" dirty="0"/>
              <a:t> </a:t>
            </a:r>
            <a:r>
              <a:rPr lang="cs-CZ" dirty="0" err="1"/>
              <a:t>displaced</a:t>
            </a:r>
            <a:r>
              <a:rPr lang="cs-CZ" dirty="0"/>
              <a:t> auto </a:t>
            </a:r>
            <a:r>
              <a:rPr lang="cs-CZ" dirty="0" err="1"/>
              <a:t>imports</a:t>
            </a:r>
            <a:r>
              <a:rPr lang="cs-CZ" dirty="0"/>
              <a:t> in Argentina)</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29841" y="1"/>
            <a:ext cx="7886700" cy="764704"/>
          </a:xfrm>
        </p:spPr>
        <p:txBody>
          <a:bodyPr>
            <a:normAutofit/>
          </a:bodyPr>
          <a:lstStyle/>
          <a:p>
            <a:r>
              <a:rPr lang="cs-CZ" sz="3500" dirty="0"/>
              <a:t>T </a:t>
            </a:r>
            <a:r>
              <a:rPr lang="cs-CZ" sz="3500" dirty="0" err="1"/>
              <a:t>and</a:t>
            </a:r>
            <a:r>
              <a:rPr lang="cs-CZ" sz="3500" dirty="0"/>
              <a:t> IQ in </a:t>
            </a:r>
            <a:r>
              <a:rPr lang="cs-CZ" sz="3500" dirty="0" err="1"/>
              <a:t>the</a:t>
            </a:r>
            <a:r>
              <a:rPr lang="cs-CZ" sz="3500" dirty="0"/>
              <a:t> presence </a:t>
            </a:r>
            <a:r>
              <a:rPr lang="cs-CZ" sz="3500" dirty="0" err="1"/>
              <a:t>of</a:t>
            </a:r>
            <a:r>
              <a:rPr lang="cs-CZ" sz="3500" dirty="0"/>
              <a:t> Monopoly</a:t>
            </a:r>
          </a:p>
        </p:txBody>
      </p:sp>
      <p:sp>
        <p:nvSpPr>
          <p:cNvPr id="5" name="Zástupný symbol pro text 4"/>
          <p:cNvSpPr>
            <a:spLocks noGrp="1"/>
          </p:cNvSpPr>
          <p:nvPr>
            <p:ph type="body" idx="1"/>
          </p:nvPr>
        </p:nvSpPr>
        <p:spPr>
          <a:xfrm>
            <a:off x="0" y="980727"/>
            <a:ext cx="4498182" cy="2304257"/>
          </a:xfrm>
        </p:spPr>
        <p:txBody>
          <a:bodyPr/>
          <a:lstStyle/>
          <a:p>
            <a:r>
              <a:rPr lang="cs-CZ" dirty="0"/>
              <a:t>IT </a:t>
            </a:r>
            <a:r>
              <a:rPr lang="cs-CZ" dirty="0" err="1"/>
              <a:t>limits</a:t>
            </a:r>
            <a:r>
              <a:rPr lang="cs-CZ" dirty="0"/>
              <a:t> monopoly </a:t>
            </a:r>
            <a:r>
              <a:rPr lang="cs-CZ" dirty="0" err="1"/>
              <a:t>power</a:t>
            </a:r>
            <a:r>
              <a:rPr lang="cs-CZ" dirty="0"/>
              <a:t>/</a:t>
            </a:r>
            <a:r>
              <a:rPr lang="cs-CZ" dirty="0" err="1"/>
              <a:t>impediments</a:t>
            </a:r>
            <a:r>
              <a:rPr lang="cs-CZ" dirty="0"/>
              <a:t> to </a:t>
            </a:r>
            <a:r>
              <a:rPr lang="cs-CZ" dirty="0" err="1"/>
              <a:t>trade</a:t>
            </a:r>
            <a:r>
              <a:rPr lang="cs-CZ" dirty="0"/>
              <a:t> </a:t>
            </a:r>
            <a:r>
              <a:rPr lang="cs-CZ" dirty="0" err="1"/>
              <a:t>increase</a:t>
            </a:r>
            <a:r>
              <a:rPr lang="cs-CZ" dirty="0"/>
              <a:t> monopoly </a:t>
            </a:r>
            <a:r>
              <a:rPr lang="cs-CZ" dirty="0" err="1"/>
              <a:t>power</a:t>
            </a:r>
            <a:endParaRPr lang="cs-CZ" dirty="0"/>
          </a:p>
          <a:p>
            <a:r>
              <a:rPr lang="cs-CZ" dirty="0" err="1"/>
              <a:t>Under</a:t>
            </a:r>
            <a:r>
              <a:rPr lang="cs-CZ" dirty="0"/>
              <a:t> IM </a:t>
            </a:r>
            <a:r>
              <a:rPr lang="cs-CZ" dirty="0" err="1"/>
              <a:t>competition</a:t>
            </a:r>
            <a:r>
              <a:rPr lang="cs-CZ" dirty="0"/>
              <a:t> </a:t>
            </a:r>
            <a:r>
              <a:rPr lang="cs-CZ" dirty="0" err="1"/>
              <a:t>the</a:t>
            </a:r>
            <a:r>
              <a:rPr lang="cs-CZ" dirty="0"/>
              <a:t> monopoly </a:t>
            </a:r>
            <a:r>
              <a:rPr lang="cs-CZ" dirty="0" err="1"/>
              <a:t>behaves</a:t>
            </a:r>
            <a:r>
              <a:rPr lang="cs-CZ" dirty="0"/>
              <a:t> </a:t>
            </a:r>
            <a:r>
              <a:rPr lang="cs-CZ" dirty="0" err="1"/>
              <a:t>like</a:t>
            </a:r>
            <a:r>
              <a:rPr lang="cs-CZ" dirty="0"/>
              <a:t> a </a:t>
            </a:r>
            <a:r>
              <a:rPr lang="cs-CZ" dirty="0" err="1"/>
              <a:t>perfectly</a:t>
            </a:r>
            <a:r>
              <a:rPr lang="cs-CZ" dirty="0"/>
              <a:t> </a:t>
            </a:r>
            <a:r>
              <a:rPr lang="cs-CZ" dirty="0" err="1"/>
              <a:t>competitive</a:t>
            </a:r>
            <a:r>
              <a:rPr lang="cs-CZ" dirty="0"/>
              <a:t> </a:t>
            </a:r>
            <a:r>
              <a:rPr lang="cs-CZ" dirty="0" err="1"/>
              <a:t>industry</a:t>
            </a:r>
            <a:r>
              <a:rPr lang="cs-CZ" dirty="0"/>
              <a:t>.</a:t>
            </a:r>
          </a:p>
        </p:txBody>
      </p:sp>
      <p:sp>
        <p:nvSpPr>
          <p:cNvPr id="6" name="Zástupný symbol pro text 5"/>
          <p:cNvSpPr>
            <a:spLocks noGrp="1"/>
          </p:cNvSpPr>
          <p:nvPr>
            <p:ph type="body" sz="quarter" idx="3"/>
          </p:nvPr>
        </p:nvSpPr>
        <p:spPr/>
        <p:txBody>
          <a:bodyPr/>
          <a:lstStyle/>
          <a:p>
            <a:r>
              <a:rPr lang="cs-CZ" dirty="0"/>
              <a:t>Monopolist </a:t>
            </a:r>
            <a:r>
              <a:rPr lang="cs-CZ" dirty="0" err="1"/>
              <a:t>protected</a:t>
            </a:r>
            <a:r>
              <a:rPr lang="cs-CZ" dirty="0"/>
              <a:t> by a T </a:t>
            </a:r>
            <a:r>
              <a:rPr lang="cs-CZ" dirty="0" err="1"/>
              <a:t>will</a:t>
            </a:r>
            <a:r>
              <a:rPr lang="cs-CZ" dirty="0"/>
              <a:t> </a:t>
            </a:r>
            <a:r>
              <a:rPr lang="cs-CZ" dirty="0" err="1"/>
              <a:t>charge</a:t>
            </a:r>
            <a:r>
              <a:rPr lang="cs-CZ" dirty="0"/>
              <a:t> </a:t>
            </a:r>
            <a:r>
              <a:rPr lang="cs-CZ" dirty="0" err="1"/>
              <a:t>Pw</a:t>
            </a:r>
            <a:r>
              <a:rPr lang="cs-CZ" dirty="0"/>
              <a:t>+t</a:t>
            </a:r>
          </a:p>
        </p:txBody>
      </p:sp>
      <p:pic>
        <p:nvPicPr>
          <p:cNvPr id="9" name="Picture 3"/>
          <p:cNvPicPr>
            <a:picLocks noGrp="1" noChangeAspect="1" noChangeArrowheads="1"/>
          </p:cNvPicPr>
          <p:nvPr>
            <p:ph sz="half" idx="2"/>
          </p:nvPr>
        </p:nvPicPr>
        <p:blipFill>
          <a:blip r:embed="rId2" cstate="print"/>
          <a:srcRect/>
          <a:stretch>
            <a:fillRect/>
          </a:stretch>
        </p:blipFill>
        <p:spPr bwMode="auto">
          <a:xfrm>
            <a:off x="251520" y="3356768"/>
            <a:ext cx="3672408" cy="3312591"/>
          </a:xfrm>
          <a:prstGeom prst="rect">
            <a:avLst/>
          </a:prstGeom>
          <a:noFill/>
          <a:ln w="9525">
            <a:noFill/>
            <a:miter lim="800000"/>
            <a:headEnd/>
            <a:tailEnd/>
          </a:ln>
        </p:spPr>
      </p:pic>
      <p:pic>
        <p:nvPicPr>
          <p:cNvPr id="1028" name="Picture 4"/>
          <p:cNvPicPr>
            <a:picLocks noGrp="1" noChangeAspect="1" noChangeArrowheads="1"/>
          </p:cNvPicPr>
          <p:nvPr>
            <p:ph sz="quarter" idx="4"/>
          </p:nvPr>
        </p:nvPicPr>
        <p:blipFill>
          <a:blip r:embed="rId3" cstate="print"/>
          <a:srcRect/>
          <a:stretch>
            <a:fillRect/>
          </a:stretch>
        </p:blipFill>
        <p:spPr bwMode="auto">
          <a:xfrm>
            <a:off x="4584858" y="3140968"/>
            <a:ext cx="4163605" cy="3528392"/>
          </a:xfrm>
          <a:prstGeom prst="rect">
            <a:avLst/>
          </a:prstGeom>
          <a:noFill/>
          <a:ln w="9525">
            <a:noFill/>
            <a:miter lim="800000"/>
            <a:headEnd/>
            <a:tailEnd/>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1"/>
            <a:ext cx="9144000" cy="1124744"/>
          </a:xfrm>
        </p:spPr>
        <p:txBody>
          <a:bodyPr/>
          <a:lstStyle/>
          <a:p>
            <a:r>
              <a:rPr lang="cs-CZ" dirty="0"/>
              <a:t>Monopolist </a:t>
            </a:r>
            <a:r>
              <a:rPr lang="cs-CZ" dirty="0" err="1"/>
              <a:t>protected</a:t>
            </a:r>
            <a:r>
              <a:rPr lang="cs-CZ" dirty="0"/>
              <a:t> by IQ</a:t>
            </a:r>
          </a:p>
        </p:txBody>
      </p:sp>
      <p:sp>
        <p:nvSpPr>
          <p:cNvPr id="3" name="Zástupný symbol pro text 2"/>
          <p:cNvSpPr>
            <a:spLocks noGrp="1"/>
          </p:cNvSpPr>
          <p:nvPr>
            <p:ph type="body" idx="1"/>
          </p:nvPr>
        </p:nvSpPr>
        <p:spPr>
          <a:xfrm>
            <a:off x="0" y="1124744"/>
            <a:ext cx="4498182" cy="2016224"/>
          </a:xfrm>
        </p:spPr>
        <p:txBody>
          <a:bodyPr>
            <a:normAutofit fontScale="62500" lnSpcReduction="20000"/>
          </a:bodyPr>
          <a:lstStyle/>
          <a:p>
            <a:r>
              <a:rPr lang="cs-CZ" dirty="0"/>
              <a:t>Monopolist </a:t>
            </a:r>
            <a:r>
              <a:rPr lang="cs-CZ" dirty="0" err="1"/>
              <a:t>is</a:t>
            </a:r>
            <a:r>
              <a:rPr lang="cs-CZ" dirty="0"/>
              <a:t> free to </a:t>
            </a:r>
            <a:r>
              <a:rPr lang="cs-CZ" dirty="0" err="1"/>
              <a:t>raise</a:t>
            </a:r>
            <a:r>
              <a:rPr lang="cs-CZ" dirty="0"/>
              <a:t> P – </a:t>
            </a:r>
            <a:r>
              <a:rPr lang="cs-CZ" dirty="0" err="1"/>
              <a:t>will</a:t>
            </a:r>
            <a:r>
              <a:rPr lang="cs-CZ" dirty="0"/>
              <a:t> not lose </a:t>
            </a:r>
            <a:r>
              <a:rPr lang="cs-CZ" dirty="0" err="1"/>
              <a:t>all</a:t>
            </a:r>
            <a:r>
              <a:rPr lang="cs-CZ" dirty="0"/>
              <a:t> </a:t>
            </a:r>
            <a:r>
              <a:rPr lang="cs-CZ" dirty="0" err="1"/>
              <a:t>its</a:t>
            </a:r>
            <a:r>
              <a:rPr lang="cs-CZ" dirty="0"/>
              <a:t> </a:t>
            </a:r>
            <a:r>
              <a:rPr lang="cs-CZ" dirty="0" err="1"/>
              <a:t>sales</a:t>
            </a:r>
            <a:endParaRPr lang="cs-CZ" dirty="0"/>
          </a:p>
          <a:p>
            <a:r>
              <a:rPr lang="cs-CZ" dirty="0"/>
              <a:t>Licence </a:t>
            </a:r>
            <a:r>
              <a:rPr lang="cs-CZ" dirty="0" err="1"/>
              <a:t>yeald</a:t>
            </a:r>
            <a:r>
              <a:rPr lang="cs-CZ" dirty="0"/>
              <a:t> = </a:t>
            </a:r>
            <a:r>
              <a:rPr lang="cs-CZ" dirty="0" err="1"/>
              <a:t>Pq</a:t>
            </a:r>
            <a:r>
              <a:rPr lang="cs-CZ" dirty="0"/>
              <a:t>-</a:t>
            </a:r>
            <a:r>
              <a:rPr lang="cs-CZ" dirty="0" err="1"/>
              <a:t>Pw</a:t>
            </a:r>
            <a:endParaRPr lang="cs-CZ" dirty="0"/>
          </a:p>
        </p:txBody>
      </p:sp>
      <p:sp>
        <p:nvSpPr>
          <p:cNvPr id="5" name="Zástupný symbol pro text 4"/>
          <p:cNvSpPr>
            <a:spLocks noGrp="1"/>
          </p:cNvSpPr>
          <p:nvPr>
            <p:ph type="body" sz="quarter" idx="3"/>
          </p:nvPr>
        </p:nvSpPr>
        <p:spPr/>
        <p:txBody>
          <a:bodyPr>
            <a:normAutofit fontScale="62500" lnSpcReduction="20000"/>
          </a:bodyPr>
          <a:lstStyle/>
          <a:p>
            <a:r>
              <a:rPr lang="cs-CZ" dirty="0" err="1"/>
              <a:t>Comparing</a:t>
            </a:r>
            <a:r>
              <a:rPr lang="cs-CZ" dirty="0"/>
              <a:t> T </a:t>
            </a:r>
            <a:r>
              <a:rPr lang="cs-CZ" dirty="0" err="1"/>
              <a:t>and</a:t>
            </a:r>
            <a:r>
              <a:rPr lang="cs-CZ" dirty="0"/>
              <a:t> IQ </a:t>
            </a:r>
            <a:r>
              <a:rPr lang="cs-CZ" dirty="0" err="1"/>
              <a:t>leading</a:t>
            </a:r>
            <a:r>
              <a:rPr lang="cs-CZ" dirty="0"/>
              <a:t> to </a:t>
            </a:r>
            <a:r>
              <a:rPr lang="cs-CZ" dirty="0" err="1"/>
              <a:t>the</a:t>
            </a:r>
            <a:r>
              <a:rPr lang="cs-CZ" dirty="0"/>
              <a:t> </a:t>
            </a:r>
            <a:r>
              <a:rPr lang="cs-CZ" dirty="0" err="1"/>
              <a:t>same</a:t>
            </a:r>
            <a:r>
              <a:rPr lang="cs-CZ" dirty="0"/>
              <a:t> </a:t>
            </a:r>
            <a:r>
              <a:rPr lang="cs-CZ" dirty="0" err="1"/>
              <a:t>level</a:t>
            </a:r>
            <a:r>
              <a:rPr lang="cs-CZ" dirty="0"/>
              <a:t> </a:t>
            </a:r>
            <a:r>
              <a:rPr lang="cs-CZ" dirty="0" err="1"/>
              <a:t>of</a:t>
            </a:r>
            <a:r>
              <a:rPr lang="cs-CZ" dirty="0"/>
              <a:t> IM.</a:t>
            </a:r>
          </a:p>
          <a:p>
            <a:r>
              <a:rPr lang="cs-CZ" dirty="0"/>
              <a:t>IQ </a:t>
            </a:r>
            <a:r>
              <a:rPr lang="cs-CZ" dirty="0" err="1"/>
              <a:t>leads</a:t>
            </a:r>
            <a:r>
              <a:rPr lang="cs-CZ" dirty="0"/>
              <a:t> to </a:t>
            </a:r>
            <a:r>
              <a:rPr lang="cs-CZ" dirty="0" err="1"/>
              <a:t>higher</a:t>
            </a:r>
            <a:r>
              <a:rPr lang="cs-CZ" dirty="0"/>
              <a:t> </a:t>
            </a:r>
            <a:r>
              <a:rPr lang="cs-CZ" dirty="0" err="1"/>
              <a:t>domestic</a:t>
            </a:r>
            <a:r>
              <a:rPr lang="cs-CZ" dirty="0"/>
              <a:t> P </a:t>
            </a:r>
            <a:r>
              <a:rPr lang="cs-CZ" dirty="0" err="1"/>
              <a:t>and</a:t>
            </a:r>
            <a:r>
              <a:rPr lang="cs-CZ" dirty="0"/>
              <a:t> </a:t>
            </a:r>
            <a:r>
              <a:rPr lang="cs-CZ" dirty="0" err="1"/>
              <a:t>lower</a:t>
            </a:r>
            <a:r>
              <a:rPr lang="cs-CZ" dirty="0"/>
              <a:t> Q.</a:t>
            </a:r>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179512" y="3342481"/>
            <a:ext cx="3960439" cy="3326879"/>
          </a:xfrm>
          <a:prstGeom prst="rect">
            <a:avLst/>
          </a:prstGeom>
          <a:noFill/>
          <a:ln w="9525">
            <a:noFill/>
            <a:miter lim="800000"/>
            <a:headEnd/>
            <a:tailEnd/>
          </a:ln>
        </p:spPr>
      </p:pic>
      <p:pic>
        <p:nvPicPr>
          <p:cNvPr id="2051" name="Picture 3"/>
          <p:cNvPicPr>
            <a:picLocks noGrp="1" noChangeAspect="1" noChangeArrowheads="1"/>
          </p:cNvPicPr>
          <p:nvPr>
            <p:ph sz="quarter" idx="4"/>
          </p:nvPr>
        </p:nvPicPr>
        <p:blipFill>
          <a:blip r:embed="rId3" cstate="print"/>
          <a:srcRect/>
          <a:stretch>
            <a:fillRect/>
          </a:stretch>
        </p:blipFill>
        <p:spPr bwMode="auto">
          <a:xfrm>
            <a:off x="4951486" y="3140968"/>
            <a:ext cx="3868985" cy="3384376"/>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161926" y="3"/>
            <a:ext cx="8982075" cy="939799"/>
          </a:xfrm>
        </p:spPr>
        <p:txBody>
          <a:bodyPr/>
          <a:lstStyle/>
          <a:p>
            <a:pPr algn="ctr"/>
            <a:r>
              <a:rPr lang="cs-CZ" dirty="0" err="1"/>
              <a:t>World</a:t>
            </a:r>
            <a:r>
              <a:rPr lang="cs-CZ" dirty="0"/>
              <a:t> </a:t>
            </a:r>
            <a:r>
              <a:rPr lang="cs-CZ" dirty="0" err="1"/>
              <a:t>equilibrium</a:t>
            </a:r>
            <a:endParaRPr lang="cs-CZ" dirty="0"/>
          </a:p>
        </p:txBody>
      </p:sp>
      <p:sp>
        <p:nvSpPr>
          <p:cNvPr id="8" name="Zástupný symbol pro obsah 7"/>
          <p:cNvSpPr>
            <a:spLocks noGrp="1"/>
          </p:cNvSpPr>
          <p:nvPr>
            <p:ph sz="half" idx="1"/>
          </p:nvPr>
        </p:nvSpPr>
        <p:spPr>
          <a:xfrm>
            <a:off x="0" y="1003302"/>
            <a:ext cx="4953000" cy="5173663"/>
          </a:xfrm>
        </p:spPr>
        <p:txBody>
          <a:bodyPr/>
          <a:lstStyle/>
          <a:p>
            <a:r>
              <a:rPr lang="en-US" dirty="0"/>
              <a:t>H demand-H supply = F supply-F demand</a:t>
            </a:r>
            <a:endParaRPr lang="cs-CZ" dirty="0"/>
          </a:p>
          <a:p>
            <a:r>
              <a:rPr lang="cs-CZ" dirty="0"/>
              <a:t>A</a:t>
            </a:r>
            <a:r>
              <a:rPr lang="en-US" dirty="0"/>
              <a:t> tariff </a:t>
            </a:r>
            <a:r>
              <a:rPr lang="cs-CZ" dirty="0"/>
              <a:t>=</a:t>
            </a:r>
            <a:r>
              <a:rPr lang="en-US" dirty="0"/>
              <a:t> a cost of transport</a:t>
            </a:r>
            <a:r>
              <a:rPr lang="cs-CZ" dirty="0"/>
              <a:t>..</a:t>
            </a:r>
            <a:r>
              <a:rPr lang="en-US" dirty="0"/>
              <a:t>. If H imposes a tax of $2 on every bushel of wheat imported, shippers will be unwilling to move the wheat unless the </a:t>
            </a:r>
            <a:r>
              <a:rPr lang="cs-CZ" dirty="0"/>
              <a:t>P </a:t>
            </a:r>
            <a:r>
              <a:rPr lang="en-US" dirty="0"/>
              <a:t>difference between the two markets is at least $2.</a:t>
            </a:r>
            <a:endParaRPr lang="cs-CZ" dirty="0"/>
          </a:p>
        </p:txBody>
      </p:sp>
      <p:pic>
        <p:nvPicPr>
          <p:cNvPr id="2050" name="Picture 2"/>
          <p:cNvPicPr>
            <a:picLocks noGrp="1" noChangeAspect="1" noChangeArrowheads="1"/>
          </p:cNvPicPr>
          <p:nvPr>
            <p:ph sz="half" idx="2"/>
          </p:nvPr>
        </p:nvPicPr>
        <p:blipFill>
          <a:blip r:embed="rId2" cstate="print"/>
          <a:srcRect/>
          <a:stretch>
            <a:fillRect/>
          </a:stretch>
        </p:blipFill>
        <p:spPr bwMode="auto">
          <a:xfrm>
            <a:off x="5210176" y="1257300"/>
            <a:ext cx="3933825" cy="49149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
            <a:ext cx="9144000" cy="1041399"/>
          </a:xfrm>
        </p:spPr>
        <p:txBody>
          <a:bodyPr/>
          <a:lstStyle/>
          <a:p>
            <a:pPr algn="ctr"/>
            <a:r>
              <a:rPr lang="cs-CZ" dirty="0" err="1"/>
              <a:t>Effects</a:t>
            </a:r>
            <a:r>
              <a:rPr lang="cs-CZ" dirty="0"/>
              <a:t> </a:t>
            </a:r>
            <a:r>
              <a:rPr lang="cs-CZ" dirty="0" err="1"/>
              <a:t>of</a:t>
            </a:r>
            <a:r>
              <a:rPr lang="cs-CZ" dirty="0"/>
              <a:t> a </a:t>
            </a:r>
            <a:r>
              <a:rPr lang="cs-CZ" dirty="0" err="1"/>
              <a:t>Tariff</a:t>
            </a:r>
            <a:endParaRPr lang="cs-CZ" dirty="0"/>
          </a:p>
        </p:txBody>
      </p:sp>
      <p:sp>
        <p:nvSpPr>
          <p:cNvPr id="4" name="Zástupný symbol pro obsah 3"/>
          <p:cNvSpPr>
            <a:spLocks noGrp="1"/>
          </p:cNvSpPr>
          <p:nvPr>
            <p:ph sz="half" idx="2"/>
          </p:nvPr>
        </p:nvSpPr>
        <p:spPr>
          <a:xfrm>
            <a:off x="5508104" y="848142"/>
            <a:ext cx="3635896" cy="6009861"/>
          </a:xfrm>
        </p:spPr>
        <p:txBody>
          <a:bodyPr>
            <a:normAutofit/>
          </a:bodyPr>
          <a:lstStyle/>
          <a:p>
            <a:pPr>
              <a:buNone/>
            </a:pPr>
            <a:r>
              <a:rPr lang="en-US" sz="2600" dirty="0"/>
              <a:t>The </a:t>
            </a:r>
            <a:r>
              <a:rPr lang="cs-CZ" sz="2600" dirty="0"/>
              <a:t>T</a:t>
            </a:r>
            <a:r>
              <a:rPr lang="en-US" sz="2600" dirty="0"/>
              <a:t> raises the </a:t>
            </a:r>
            <a:r>
              <a:rPr lang="cs-CZ" sz="2600" dirty="0"/>
              <a:t>P</a:t>
            </a:r>
            <a:r>
              <a:rPr lang="cs-CZ" sz="2600" baseline="-25000" dirty="0"/>
              <a:t>H</a:t>
            </a:r>
            <a:r>
              <a:rPr lang="en-US" sz="2600" dirty="0"/>
              <a:t> and lowers the </a:t>
            </a:r>
            <a:r>
              <a:rPr lang="cs-CZ" sz="2600" dirty="0"/>
              <a:t>P</a:t>
            </a:r>
            <a:r>
              <a:rPr lang="cs-CZ" sz="2600" baseline="-25000" dirty="0"/>
              <a:t>F </a:t>
            </a:r>
            <a:r>
              <a:rPr lang="en-US" sz="2600" dirty="0"/>
              <a:t>to</a:t>
            </a:r>
            <a:r>
              <a:rPr lang="cs-CZ" sz="2600" dirty="0"/>
              <a:t>  </a:t>
            </a:r>
          </a:p>
          <a:p>
            <a:pPr>
              <a:buNone/>
            </a:pPr>
            <a:r>
              <a:rPr lang="cs-CZ" sz="2600" dirty="0"/>
              <a:t>P*</a:t>
            </a:r>
            <a:r>
              <a:rPr lang="cs-CZ" sz="2600" baseline="-25000" dirty="0"/>
              <a:t>T</a:t>
            </a:r>
            <a:r>
              <a:rPr lang="en-US" sz="2600" dirty="0"/>
              <a:t> </a:t>
            </a:r>
            <a:r>
              <a:rPr lang="cs-CZ" sz="2600" dirty="0"/>
              <a:t>= P</a:t>
            </a:r>
            <a:r>
              <a:rPr lang="cs-CZ" sz="2600" baseline="-25000" dirty="0"/>
              <a:t>T</a:t>
            </a:r>
            <a:r>
              <a:rPr lang="en-US" sz="2600" dirty="0"/>
              <a:t> </a:t>
            </a:r>
            <a:r>
              <a:rPr lang="cs-CZ" sz="2600" dirty="0"/>
              <a:t>– </a:t>
            </a:r>
            <a:r>
              <a:rPr lang="cs-CZ" sz="2600" dirty="0" err="1"/>
              <a:t>t</a:t>
            </a:r>
            <a:r>
              <a:rPr lang="cs-CZ" sz="2600" dirty="0"/>
              <a:t>.</a:t>
            </a:r>
            <a:r>
              <a:rPr lang="en-US" sz="2600" dirty="0"/>
              <a:t> </a:t>
            </a:r>
            <a:endParaRPr lang="cs-CZ" sz="2600" dirty="0"/>
          </a:p>
          <a:p>
            <a:pPr>
              <a:buNone/>
            </a:pPr>
            <a:r>
              <a:rPr lang="en-US" sz="2600" dirty="0"/>
              <a:t>The increase in the </a:t>
            </a:r>
            <a:r>
              <a:rPr lang="cs-CZ" sz="2600" dirty="0"/>
              <a:t>P</a:t>
            </a:r>
            <a:r>
              <a:rPr lang="cs-CZ" sz="2600" baseline="-25000" dirty="0"/>
              <a:t>H </a:t>
            </a:r>
            <a:r>
              <a:rPr lang="en-US" sz="2600" dirty="0"/>
              <a:t>is less than the amount of the </a:t>
            </a:r>
            <a:r>
              <a:rPr lang="cs-CZ" sz="2600" dirty="0"/>
              <a:t>T</a:t>
            </a:r>
            <a:r>
              <a:rPr lang="en-US" sz="2600" dirty="0"/>
              <a:t>, because part of the </a:t>
            </a:r>
            <a:r>
              <a:rPr lang="cs-CZ" sz="2600" dirty="0"/>
              <a:t>T</a:t>
            </a:r>
            <a:r>
              <a:rPr lang="en-US" sz="2600" dirty="0"/>
              <a:t> is reflected in a decline in F export </a:t>
            </a:r>
            <a:r>
              <a:rPr lang="cs-CZ" sz="2600" dirty="0"/>
              <a:t>P.</a:t>
            </a:r>
          </a:p>
          <a:p>
            <a:pPr>
              <a:buNone/>
            </a:pPr>
            <a:r>
              <a:rPr lang="en-US" sz="2600" dirty="0"/>
              <a:t>“small country” case </a:t>
            </a:r>
            <a:r>
              <a:rPr lang="cs-CZ" sz="2600" dirty="0"/>
              <a:t>-T </a:t>
            </a:r>
            <a:r>
              <a:rPr lang="cs-CZ" sz="2600" dirty="0" err="1"/>
              <a:t>raises</a:t>
            </a:r>
            <a:r>
              <a:rPr lang="cs-CZ" sz="2600" dirty="0"/>
              <a:t> </a:t>
            </a:r>
            <a:r>
              <a:rPr lang="cs-CZ" sz="2600" dirty="0" err="1"/>
              <a:t>the</a:t>
            </a:r>
            <a:r>
              <a:rPr lang="cs-CZ" sz="2600" dirty="0"/>
              <a:t> P </a:t>
            </a:r>
            <a:r>
              <a:rPr lang="cs-CZ" sz="2600" dirty="0" err="1"/>
              <a:t>of</a:t>
            </a:r>
            <a:r>
              <a:rPr lang="cs-CZ" sz="2600" dirty="0"/>
              <a:t> </a:t>
            </a:r>
            <a:r>
              <a:rPr lang="cs-CZ" sz="2600" dirty="0" err="1"/>
              <a:t>imported</a:t>
            </a:r>
            <a:r>
              <a:rPr lang="cs-CZ" sz="2600" dirty="0"/>
              <a:t> </a:t>
            </a:r>
            <a:r>
              <a:rPr lang="cs-CZ" sz="2600" dirty="0" err="1"/>
              <a:t>good</a:t>
            </a:r>
            <a:r>
              <a:rPr lang="cs-CZ" sz="2600" dirty="0"/>
              <a:t> to P</a:t>
            </a:r>
            <a:r>
              <a:rPr lang="cs-CZ" sz="2600" baseline="-25000" dirty="0"/>
              <a:t>W </a:t>
            </a:r>
            <a:r>
              <a:rPr lang="cs-CZ" sz="2600" dirty="0"/>
              <a:t>+ </a:t>
            </a:r>
            <a:r>
              <a:rPr lang="cs-CZ" sz="2600" dirty="0" err="1"/>
              <a:t>t</a:t>
            </a:r>
            <a:r>
              <a:rPr lang="cs-CZ" sz="2600" dirty="0"/>
              <a:t>.</a:t>
            </a:r>
            <a:r>
              <a:rPr lang="en-US" sz="2600" dirty="0"/>
              <a:t> </a:t>
            </a:r>
            <a:endParaRPr lang="cs-CZ" sz="2600" dirty="0"/>
          </a:p>
        </p:txBody>
      </p:sp>
      <p:pic>
        <p:nvPicPr>
          <p:cNvPr id="3074" name="Picture 2"/>
          <p:cNvPicPr>
            <a:picLocks noGrp="1" noChangeAspect="1" noChangeArrowheads="1"/>
          </p:cNvPicPr>
          <p:nvPr>
            <p:ph sz="half" idx="1"/>
          </p:nvPr>
        </p:nvPicPr>
        <p:blipFill>
          <a:blip r:embed="rId2" cstate="print"/>
          <a:srcRect/>
          <a:stretch>
            <a:fillRect/>
          </a:stretch>
        </p:blipFill>
        <p:spPr bwMode="auto">
          <a:xfrm>
            <a:off x="-1044624" y="1391478"/>
            <a:ext cx="6408712" cy="5466521"/>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23826" y="4"/>
            <a:ext cx="9020175" cy="1130299"/>
          </a:xfrm>
        </p:spPr>
        <p:txBody>
          <a:bodyPr/>
          <a:lstStyle/>
          <a:p>
            <a:pPr algn="ctr"/>
            <a:r>
              <a:rPr lang="cs-CZ" dirty="0" err="1"/>
              <a:t>Effective</a:t>
            </a:r>
            <a:r>
              <a:rPr lang="cs-CZ" dirty="0"/>
              <a:t> </a:t>
            </a:r>
            <a:r>
              <a:rPr lang="cs-CZ" dirty="0" err="1"/>
              <a:t>rate</a:t>
            </a:r>
            <a:r>
              <a:rPr lang="cs-CZ" dirty="0"/>
              <a:t> </a:t>
            </a:r>
            <a:r>
              <a:rPr lang="cs-CZ" dirty="0" err="1"/>
              <a:t>of</a:t>
            </a:r>
            <a:r>
              <a:rPr lang="cs-CZ" dirty="0"/>
              <a:t> </a:t>
            </a:r>
            <a:r>
              <a:rPr lang="cs-CZ" dirty="0" err="1"/>
              <a:t>protection</a:t>
            </a:r>
            <a:endParaRPr lang="cs-CZ" dirty="0"/>
          </a:p>
        </p:txBody>
      </p:sp>
      <p:sp>
        <p:nvSpPr>
          <p:cNvPr id="6" name="Zástupný symbol pro obsah 5"/>
          <p:cNvSpPr>
            <a:spLocks noGrp="1"/>
          </p:cNvSpPr>
          <p:nvPr>
            <p:ph idx="1"/>
          </p:nvPr>
        </p:nvSpPr>
        <p:spPr>
          <a:xfrm>
            <a:off x="0" y="1124744"/>
            <a:ext cx="9143999" cy="5339556"/>
          </a:xfrm>
        </p:spPr>
        <p:txBody>
          <a:bodyPr/>
          <a:lstStyle/>
          <a:p>
            <a:r>
              <a:rPr lang="cs-CZ" dirty="0"/>
              <a:t>T </a:t>
            </a:r>
            <a:r>
              <a:rPr lang="en-US" dirty="0"/>
              <a:t>may have very different effects on different stages of production</a:t>
            </a:r>
            <a:endParaRPr lang="cs-CZ" dirty="0"/>
          </a:p>
          <a:p>
            <a:pPr>
              <a:buNone/>
            </a:pPr>
            <a:endParaRPr lang="cs-CZ" dirty="0"/>
          </a:p>
          <a:p>
            <a:pPr lvl="1"/>
            <a:r>
              <a:rPr lang="cs-CZ" sz="2000" dirty="0"/>
              <a:t>P</a:t>
            </a:r>
            <a:r>
              <a:rPr lang="cs-CZ" sz="2000" baseline="-25000" dirty="0"/>
              <a:t>W</a:t>
            </a:r>
            <a:r>
              <a:rPr lang="en-US" sz="2000" dirty="0"/>
              <a:t> </a:t>
            </a:r>
            <a:r>
              <a:rPr lang="cs-CZ" sz="2000" dirty="0" err="1"/>
              <a:t>is</a:t>
            </a:r>
            <a:r>
              <a:rPr lang="cs-CZ" sz="2000" dirty="0"/>
              <a:t> </a:t>
            </a:r>
            <a:r>
              <a:rPr lang="en-US" sz="2000" dirty="0"/>
              <a:t>$8,000</a:t>
            </a:r>
            <a:r>
              <a:rPr lang="cs-CZ" sz="2000" dirty="0"/>
              <a:t>, </a:t>
            </a:r>
            <a:r>
              <a:rPr lang="en-US" sz="2000" dirty="0"/>
              <a:t>parts sell for $6,000. The country places a 25</a:t>
            </a:r>
            <a:r>
              <a:rPr lang="cs-CZ" sz="2000" dirty="0"/>
              <a:t>% T</a:t>
            </a:r>
            <a:r>
              <a:rPr lang="en-US" sz="2000" dirty="0"/>
              <a:t> on imported </a:t>
            </a:r>
            <a:r>
              <a:rPr lang="cs-CZ" sz="2000" dirty="0"/>
              <a:t>car</a:t>
            </a:r>
            <a:r>
              <a:rPr lang="en-US" sz="2000" dirty="0"/>
              <a:t>s. </a:t>
            </a:r>
            <a:r>
              <a:rPr lang="cs-CZ" sz="2000" dirty="0" err="1"/>
              <a:t>With</a:t>
            </a:r>
            <a:r>
              <a:rPr lang="en-US" sz="2000" dirty="0"/>
              <a:t> the </a:t>
            </a:r>
            <a:r>
              <a:rPr lang="cs-CZ" sz="2000" dirty="0"/>
              <a:t>T</a:t>
            </a:r>
            <a:r>
              <a:rPr lang="en-US" sz="2000" dirty="0"/>
              <a:t>, </a:t>
            </a:r>
            <a:r>
              <a:rPr lang="cs-CZ" sz="2000" dirty="0"/>
              <a:t>H</a:t>
            </a:r>
            <a:r>
              <a:rPr lang="en-US" sz="2000" dirty="0"/>
              <a:t> assembly</a:t>
            </a:r>
            <a:r>
              <a:rPr lang="cs-CZ" sz="2000" dirty="0"/>
              <a:t> </a:t>
            </a:r>
            <a:r>
              <a:rPr lang="en-US" sz="2000" dirty="0"/>
              <a:t>take</a:t>
            </a:r>
            <a:r>
              <a:rPr lang="cs-CZ" sz="2000" dirty="0"/>
              <a:t>s</a:t>
            </a:r>
            <a:r>
              <a:rPr lang="en-US" sz="2000" dirty="0"/>
              <a:t> place if it could be done for $</a:t>
            </a:r>
            <a:r>
              <a:rPr lang="cs-CZ" sz="2000" dirty="0"/>
              <a:t>4</a:t>
            </a:r>
            <a:r>
              <a:rPr lang="en-US" sz="2000" dirty="0"/>
              <a:t>,000</a:t>
            </a:r>
            <a:r>
              <a:rPr lang="cs-CZ" sz="2000" dirty="0"/>
              <a:t> (</a:t>
            </a:r>
            <a:r>
              <a:rPr lang="cs-CZ" sz="2000" dirty="0" err="1"/>
              <a:t>instead</a:t>
            </a:r>
            <a:r>
              <a:rPr lang="cs-CZ" sz="2000" dirty="0"/>
              <a:t> </a:t>
            </a:r>
            <a:r>
              <a:rPr lang="cs-CZ" sz="2000" dirty="0" err="1"/>
              <a:t>of</a:t>
            </a:r>
            <a:r>
              <a:rPr lang="cs-CZ" sz="2000" dirty="0"/>
              <a:t> </a:t>
            </a:r>
            <a:r>
              <a:rPr lang="en-US" sz="2000" dirty="0"/>
              <a:t>$</a:t>
            </a:r>
            <a:r>
              <a:rPr lang="cs-CZ" sz="2000" dirty="0"/>
              <a:t>2</a:t>
            </a:r>
            <a:r>
              <a:rPr lang="en-US" sz="2000" dirty="0"/>
              <a:t>,000</a:t>
            </a:r>
            <a:r>
              <a:rPr lang="cs-CZ" sz="2000" dirty="0"/>
              <a:t> </a:t>
            </a:r>
            <a:r>
              <a:rPr lang="cs-CZ" sz="2000" dirty="0" err="1"/>
              <a:t>before</a:t>
            </a:r>
            <a:r>
              <a:rPr lang="cs-CZ" sz="2000" dirty="0"/>
              <a:t> T) </a:t>
            </a:r>
            <a:r>
              <a:rPr lang="en-US" sz="2000" dirty="0"/>
              <a:t> That is, the 25</a:t>
            </a:r>
            <a:r>
              <a:rPr lang="cs-CZ" sz="2000" dirty="0"/>
              <a:t>% T</a:t>
            </a:r>
            <a:r>
              <a:rPr lang="en-US" sz="2000" dirty="0"/>
              <a:t> provides assemblers with an </a:t>
            </a:r>
            <a:r>
              <a:rPr lang="en-US" sz="2000" b="1" dirty="0"/>
              <a:t>effective rate of protection</a:t>
            </a:r>
            <a:r>
              <a:rPr lang="en-US" sz="2000" dirty="0"/>
              <a:t> of 100</a:t>
            </a:r>
            <a:r>
              <a:rPr lang="cs-CZ" sz="2000" dirty="0"/>
              <a:t>%.</a:t>
            </a:r>
          </a:p>
          <a:p>
            <a:pPr lvl="1">
              <a:buNone/>
            </a:pPr>
            <a:endParaRPr lang="cs-CZ" sz="2000" dirty="0"/>
          </a:p>
          <a:p>
            <a:pPr lvl="1"/>
            <a:r>
              <a:rPr lang="en-US" sz="2000" dirty="0"/>
              <a:t>To encourage </a:t>
            </a:r>
            <a:r>
              <a:rPr lang="cs-CZ" sz="2000" dirty="0"/>
              <a:t>H</a:t>
            </a:r>
            <a:r>
              <a:rPr lang="en-US" sz="2000" dirty="0"/>
              <a:t> </a:t>
            </a:r>
            <a:r>
              <a:rPr lang="cs-CZ" sz="2000" i="1" dirty="0" err="1"/>
              <a:t>parts</a:t>
            </a:r>
            <a:r>
              <a:rPr lang="cs-CZ" sz="2000" i="1" dirty="0"/>
              <a:t> </a:t>
            </a:r>
            <a:r>
              <a:rPr lang="cs-CZ" sz="2000" i="1" dirty="0" err="1"/>
              <a:t>industry</a:t>
            </a:r>
            <a:r>
              <a:rPr lang="cs-CZ" sz="2000" dirty="0"/>
              <a:t>, </a:t>
            </a:r>
            <a:r>
              <a:rPr lang="cs-CZ" sz="2000" dirty="0" err="1"/>
              <a:t>the</a:t>
            </a:r>
            <a:r>
              <a:rPr lang="cs-CZ" sz="2000" dirty="0"/>
              <a:t> country </a:t>
            </a:r>
            <a:r>
              <a:rPr lang="cs-CZ" sz="2000" dirty="0" err="1"/>
              <a:t>imposes</a:t>
            </a:r>
            <a:r>
              <a:rPr lang="cs-CZ" sz="2000" dirty="0"/>
              <a:t> a 10% T on </a:t>
            </a:r>
            <a:r>
              <a:rPr lang="cs-CZ" sz="2000" dirty="0" err="1"/>
              <a:t>imported</a:t>
            </a:r>
            <a:r>
              <a:rPr lang="cs-CZ" sz="2000" dirty="0"/>
              <a:t> </a:t>
            </a:r>
            <a:r>
              <a:rPr lang="cs-CZ" sz="2000" dirty="0" err="1"/>
              <a:t>parts</a:t>
            </a:r>
            <a:r>
              <a:rPr lang="cs-CZ" sz="2000" dirty="0"/>
              <a:t>. L</a:t>
            </a:r>
            <a:r>
              <a:rPr lang="en-US" sz="2000" dirty="0" err="1"/>
              <a:t>ocal</a:t>
            </a:r>
            <a:r>
              <a:rPr lang="en-US" sz="2000" dirty="0"/>
              <a:t> assembly takes place only if it can be done for</a:t>
            </a:r>
            <a:r>
              <a:rPr lang="cs-CZ" sz="2000" dirty="0"/>
              <a:t> $1,400</a:t>
            </a:r>
            <a:r>
              <a:rPr lang="en-US" sz="2000" dirty="0"/>
              <a:t> . The </a:t>
            </a:r>
            <a:r>
              <a:rPr lang="cs-CZ" sz="2000" dirty="0"/>
              <a:t>T</a:t>
            </a:r>
            <a:r>
              <a:rPr lang="en-US" sz="2000" dirty="0"/>
              <a:t> on parts provides negative </a:t>
            </a:r>
            <a:r>
              <a:rPr lang="en-US" sz="2000" b="1" dirty="0"/>
              <a:t>effective protection </a:t>
            </a:r>
            <a:r>
              <a:rPr lang="en-US" sz="2000" dirty="0"/>
              <a:t>to</a:t>
            </a:r>
            <a:r>
              <a:rPr lang="cs-CZ" sz="2000" dirty="0"/>
              <a:t> car</a:t>
            </a:r>
            <a:r>
              <a:rPr lang="en-US" sz="2000" dirty="0"/>
              <a:t> assembly at the rate of </a:t>
            </a:r>
            <a:r>
              <a:rPr lang="cs-CZ" sz="2000" dirty="0"/>
              <a:t>-30%.</a:t>
            </a:r>
          </a:p>
          <a:p>
            <a:pPr>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Effective</a:t>
            </a:r>
            <a:r>
              <a:rPr lang="cs-CZ" dirty="0"/>
              <a:t> </a:t>
            </a:r>
            <a:r>
              <a:rPr lang="cs-CZ" dirty="0" err="1"/>
              <a:t>rate</a:t>
            </a:r>
            <a:r>
              <a:rPr lang="cs-CZ" dirty="0"/>
              <a:t> </a:t>
            </a:r>
            <a:r>
              <a:rPr lang="cs-CZ" dirty="0" err="1"/>
              <a:t>of</a:t>
            </a:r>
            <a:r>
              <a:rPr lang="cs-CZ" dirty="0"/>
              <a:t> </a:t>
            </a:r>
            <a:r>
              <a:rPr lang="cs-CZ" dirty="0" err="1"/>
              <a:t>protection</a:t>
            </a:r>
            <a:r>
              <a:rPr lang="cs-CZ" dirty="0"/>
              <a:t> II</a:t>
            </a:r>
          </a:p>
        </p:txBody>
      </p:sp>
      <p:sp>
        <p:nvSpPr>
          <p:cNvPr id="3" name="Zástupný symbol pro obsah 2"/>
          <p:cNvSpPr>
            <a:spLocks noGrp="1"/>
          </p:cNvSpPr>
          <p:nvPr>
            <p:ph idx="1"/>
          </p:nvPr>
        </p:nvSpPr>
        <p:spPr/>
        <p:txBody>
          <a:bodyPr>
            <a:normAutofit/>
          </a:bodyPr>
          <a:lstStyle/>
          <a:p>
            <a:pPr>
              <a:buNone/>
            </a:pPr>
            <a:r>
              <a:rPr lang="cs-CZ" dirty="0"/>
              <a:t>g = (t-a*.t*)/(1-a*)</a:t>
            </a:r>
          </a:p>
          <a:p>
            <a:pPr>
              <a:buNone/>
            </a:pPr>
            <a:endParaRPr lang="cs-CZ" dirty="0"/>
          </a:p>
          <a:p>
            <a:pPr>
              <a:buNone/>
            </a:pPr>
            <a:r>
              <a:rPr lang="cs-CZ" dirty="0"/>
              <a:t>t = </a:t>
            </a:r>
            <a:r>
              <a:rPr lang="cs-CZ" dirty="0" err="1"/>
              <a:t>T</a:t>
            </a:r>
            <a:r>
              <a:rPr lang="cs-CZ" dirty="0"/>
              <a:t> on </a:t>
            </a:r>
            <a:r>
              <a:rPr lang="cs-CZ" dirty="0" err="1"/>
              <a:t>final</a:t>
            </a:r>
            <a:r>
              <a:rPr lang="cs-CZ" dirty="0"/>
              <a:t> </a:t>
            </a:r>
            <a:r>
              <a:rPr lang="cs-CZ" dirty="0" err="1"/>
              <a:t>commodity</a:t>
            </a:r>
            <a:endParaRPr lang="cs-CZ" dirty="0"/>
          </a:p>
          <a:p>
            <a:pPr>
              <a:buNone/>
            </a:pPr>
            <a:r>
              <a:rPr lang="cs-CZ" dirty="0"/>
              <a:t>t* = </a:t>
            </a:r>
            <a:r>
              <a:rPr lang="cs-CZ" dirty="0" err="1"/>
              <a:t>T</a:t>
            </a:r>
            <a:r>
              <a:rPr lang="cs-CZ" dirty="0"/>
              <a:t> on </a:t>
            </a:r>
            <a:r>
              <a:rPr lang="cs-CZ" dirty="0" err="1"/>
              <a:t>the</a:t>
            </a:r>
            <a:r>
              <a:rPr lang="cs-CZ" dirty="0"/>
              <a:t> </a:t>
            </a:r>
            <a:r>
              <a:rPr lang="cs-CZ" dirty="0" err="1"/>
              <a:t>imported</a:t>
            </a:r>
            <a:r>
              <a:rPr lang="cs-CZ" dirty="0"/>
              <a:t> input</a:t>
            </a:r>
          </a:p>
          <a:p>
            <a:pPr>
              <a:buNone/>
            </a:pPr>
            <a:r>
              <a:rPr lang="cs-CZ" dirty="0"/>
              <a:t>a* = ratio </a:t>
            </a:r>
            <a:r>
              <a:rPr lang="cs-CZ" dirty="0" err="1"/>
              <a:t>of</a:t>
            </a:r>
            <a:r>
              <a:rPr lang="cs-CZ" dirty="0"/>
              <a:t> </a:t>
            </a:r>
            <a:r>
              <a:rPr lang="cs-CZ" dirty="0" err="1"/>
              <a:t>cost</a:t>
            </a:r>
            <a:r>
              <a:rPr lang="cs-CZ" dirty="0"/>
              <a:t> </a:t>
            </a:r>
            <a:r>
              <a:rPr lang="cs-CZ" dirty="0" err="1"/>
              <a:t>of</a:t>
            </a:r>
            <a:r>
              <a:rPr lang="cs-CZ" dirty="0"/>
              <a:t> </a:t>
            </a:r>
            <a:r>
              <a:rPr lang="cs-CZ" dirty="0" err="1"/>
              <a:t>imported</a:t>
            </a:r>
            <a:r>
              <a:rPr lang="cs-CZ" dirty="0"/>
              <a:t> input to </a:t>
            </a:r>
            <a:r>
              <a:rPr lang="cs-CZ" dirty="0" err="1"/>
              <a:t>the</a:t>
            </a:r>
            <a:r>
              <a:rPr lang="cs-CZ" dirty="0"/>
              <a:t> </a:t>
            </a:r>
            <a:r>
              <a:rPr lang="cs-CZ" dirty="0" err="1"/>
              <a:t>final</a:t>
            </a:r>
            <a:r>
              <a:rPr lang="cs-CZ" dirty="0"/>
              <a:t> </a:t>
            </a:r>
            <a:r>
              <a:rPr lang="cs-CZ" dirty="0" err="1"/>
              <a:t>commodity</a:t>
            </a:r>
            <a:r>
              <a:rPr lang="cs-CZ" dirty="0"/>
              <a:t> in absence </a:t>
            </a:r>
            <a:r>
              <a:rPr lang="cs-CZ" dirty="0" err="1"/>
              <a:t>of</a:t>
            </a:r>
            <a:r>
              <a:rPr lang="cs-CZ" dirty="0"/>
              <a:t> </a:t>
            </a:r>
            <a:r>
              <a:rPr lang="cs-CZ" dirty="0" err="1"/>
              <a:t>tariffs</a:t>
            </a:r>
            <a:endParaRPr lang="cs-CZ" dirty="0"/>
          </a:p>
          <a:p>
            <a:pPr>
              <a:buNone/>
            </a:pP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0" y="4"/>
            <a:ext cx="9144000" cy="1130299"/>
          </a:xfrm>
        </p:spPr>
        <p:txBody>
          <a:bodyPr>
            <a:noAutofit/>
          </a:bodyPr>
          <a:lstStyle/>
          <a:p>
            <a:pPr algn="ctr"/>
            <a:r>
              <a:rPr lang="cs-CZ" sz="3800" dirty="0" err="1"/>
              <a:t>Costs</a:t>
            </a:r>
            <a:r>
              <a:rPr lang="cs-CZ" sz="3800" dirty="0"/>
              <a:t> </a:t>
            </a:r>
            <a:r>
              <a:rPr lang="cs-CZ" sz="3800" dirty="0" err="1"/>
              <a:t>and</a:t>
            </a:r>
            <a:r>
              <a:rPr lang="cs-CZ" sz="3800" dirty="0"/>
              <a:t> </a:t>
            </a:r>
            <a:r>
              <a:rPr lang="cs-CZ" sz="3800" dirty="0" err="1"/>
              <a:t>Benefits</a:t>
            </a:r>
            <a:r>
              <a:rPr lang="cs-CZ" sz="3800" dirty="0"/>
              <a:t> </a:t>
            </a:r>
            <a:r>
              <a:rPr lang="cs-CZ" sz="3800" dirty="0" err="1"/>
              <a:t>of</a:t>
            </a:r>
            <a:r>
              <a:rPr lang="cs-CZ" sz="3800" dirty="0"/>
              <a:t> a </a:t>
            </a:r>
            <a:r>
              <a:rPr lang="cs-CZ" sz="3800" dirty="0" err="1"/>
              <a:t>Tariff</a:t>
            </a:r>
            <a:r>
              <a:rPr lang="cs-CZ" sz="3800" dirty="0"/>
              <a:t> – „</a:t>
            </a:r>
            <a:r>
              <a:rPr lang="cs-CZ" sz="3800" dirty="0" err="1"/>
              <a:t>big</a:t>
            </a:r>
            <a:r>
              <a:rPr lang="cs-CZ" sz="3800" dirty="0"/>
              <a:t>“ country</a:t>
            </a:r>
          </a:p>
        </p:txBody>
      </p:sp>
      <p:sp>
        <p:nvSpPr>
          <p:cNvPr id="6" name="Zástupný symbol pro obsah 5"/>
          <p:cNvSpPr>
            <a:spLocks noGrp="1"/>
          </p:cNvSpPr>
          <p:nvPr>
            <p:ph sz="half" idx="2"/>
          </p:nvPr>
        </p:nvSpPr>
        <p:spPr>
          <a:xfrm>
            <a:off x="4427984" y="1124744"/>
            <a:ext cx="4536504" cy="5733256"/>
          </a:xfrm>
        </p:spPr>
        <p:txBody>
          <a:bodyPr/>
          <a:lstStyle/>
          <a:p>
            <a:pPr>
              <a:buNone/>
            </a:pPr>
            <a:r>
              <a:rPr lang="cs-CZ" sz="2400" dirty="0"/>
              <a:t>T</a:t>
            </a:r>
            <a:r>
              <a:rPr lang="en-US" sz="2400" dirty="0"/>
              <a:t> raises the </a:t>
            </a:r>
            <a:r>
              <a:rPr lang="cs-CZ" sz="2400" dirty="0"/>
              <a:t>P</a:t>
            </a:r>
            <a:r>
              <a:rPr lang="en-US" sz="2400" dirty="0"/>
              <a:t> in the </a:t>
            </a:r>
            <a:r>
              <a:rPr lang="cs-CZ" sz="2400" dirty="0"/>
              <a:t>IM</a:t>
            </a:r>
            <a:r>
              <a:rPr lang="en-US" sz="2400" dirty="0"/>
              <a:t> country and lowers it in the </a:t>
            </a:r>
            <a:r>
              <a:rPr lang="cs-CZ" sz="2400" dirty="0"/>
              <a:t>EX</a:t>
            </a:r>
            <a:r>
              <a:rPr lang="en-US" sz="2400" dirty="0"/>
              <a:t> country. </a:t>
            </a:r>
            <a:endParaRPr lang="cs-CZ" sz="2400" dirty="0"/>
          </a:p>
          <a:p>
            <a:pPr>
              <a:buNone/>
            </a:pPr>
            <a:r>
              <a:rPr lang="cs-CZ" sz="2400" dirty="0"/>
              <a:t>b+d - </a:t>
            </a:r>
            <a:r>
              <a:rPr lang="en-US" sz="2400" b="1" dirty="0"/>
              <a:t>efficiency loss </a:t>
            </a:r>
            <a:endParaRPr lang="cs-CZ" sz="2400" b="1" dirty="0"/>
          </a:p>
          <a:p>
            <a:pPr>
              <a:buNone/>
            </a:pPr>
            <a:r>
              <a:rPr lang="cs-CZ" sz="2400" dirty="0"/>
              <a:t>e - </a:t>
            </a:r>
            <a:r>
              <a:rPr lang="en-US" sz="2400" b="1" dirty="0"/>
              <a:t>terms of trade gain </a:t>
            </a:r>
            <a:r>
              <a:rPr lang="en-US" sz="2400" dirty="0"/>
              <a:t>that arise because </a:t>
            </a:r>
            <a:r>
              <a:rPr lang="cs-CZ" sz="2400" dirty="0"/>
              <a:t>T</a:t>
            </a:r>
            <a:r>
              <a:rPr lang="en-US" sz="2400" dirty="0"/>
              <a:t> lowers</a:t>
            </a:r>
            <a:r>
              <a:rPr lang="cs-CZ" sz="2400" dirty="0"/>
              <a:t> EX</a:t>
            </a:r>
            <a:r>
              <a:rPr lang="en-US" sz="2400" dirty="0"/>
              <a:t> </a:t>
            </a:r>
            <a:r>
              <a:rPr lang="cs-CZ" sz="2400" dirty="0"/>
              <a:t>P</a:t>
            </a:r>
            <a:r>
              <a:rPr lang="cs-CZ" sz="2400" baseline="-25000" dirty="0"/>
              <a:t>F</a:t>
            </a:r>
            <a:r>
              <a:rPr lang="cs-CZ" sz="2400" dirty="0"/>
              <a:t>.</a:t>
            </a:r>
          </a:p>
          <a:p>
            <a:pPr>
              <a:buNone/>
            </a:pPr>
            <a:r>
              <a:rPr lang="cs-CZ" sz="2400" dirty="0"/>
              <a:t>b - </a:t>
            </a:r>
            <a:r>
              <a:rPr lang="en-US" sz="2400" b="1" dirty="0"/>
              <a:t>production distortion loss</a:t>
            </a:r>
            <a:endParaRPr lang="cs-CZ" sz="2400" dirty="0"/>
          </a:p>
          <a:p>
            <a:pPr>
              <a:buNone/>
            </a:pPr>
            <a:r>
              <a:rPr lang="cs-CZ" sz="2400" dirty="0"/>
              <a:t>d - </a:t>
            </a:r>
            <a:r>
              <a:rPr lang="en-US" sz="2400" b="1" dirty="0"/>
              <a:t>consumption distortion loss</a:t>
            </a:r>
            <a:endParaRPr lang="cs-CZ" sz="2400" dirty="0"/>
          </a:p>
          <a:p>
            <a:pPr>
              <a:buNone/>
            </a:pPr>
            <a:r>
              <a:rPr lang="en-US" sz="2400" dirty="0"/>
              <a:t>The gain depends on the ability of the </a:t>
            </a:r>
            <a:r>
              <a:rPr lang="cs-CZ" sz="2400" dirty="0"/>
              <a:t>T</a:t>
            </a:r>
            <a:r>
              <a:rPr lang="en-US" sz="2400" dirty="0"/>
              <a:t>-imposing country to drive down </a:t>
            </a:r>
            <a:r>
              <a:rPr lang="cs-CZ" sz="2400" dirty="0"/>
              <a:t>EX</a:t>
            </a:r>
            <a:r>
              <a:rPr lang="en-US" sz="2400" dirty="0"/>
              <a:t> </a:t>
            </a:r>
            <a:r>
              <a:rPr lang="cs-CZ" sz="2400" dirty="0"/>
              <a:t>P</a:t>
            </a:r>
            <a:r>
              <a:rPr lang="cs-CZ" sz="2400" baseline="-25000" dirty="0"/>
              <a:t>F</a:t>
            </a:r>
            <a:r>
              <a:rPr lang="cs-CZ" sz="2400" dirty="0"/>
              <a:t>. In </a:t>
            </a:r>
            <a:r>
              <a:rPr lang="cs-CZ" sz="2400" dirty="0" err="1"/>
              <a:t>the</a:t>
            </a:r>
            <a:r>
              <a:rPr lang="cs-CZ" sz="2400" dirty="0"/>
              <a:t> „</a:t>
            </a:r>
            <a:r>
              <a:rPr lang="cs-CZ" sz="2400" dirty="0" err="1"/>
              <a:t>small</a:t>
            </a:r>
            <a:r>
              <a:rPr lang="cs-CZ" sz="2400" dirty="0"/>
              <a:t> country“ case T </a:t>
            </a:r>
            <a:r>
              <a:rPr lang="cs-CZ" sz="2400" dirty="0" err="1"/>
              <a:t>reduces</a:t>
            </a:r>
            <a:r>
              <a:rPr lang="cs-CZ" sz="2400" dirty="0"/>
              <a:t> </a:t>
            </a:r>
            <a:r>
              <a:rPr lang="cs-CZ" sz="2400" dirty="0" err="1"/>
              <a:t>welfare</a:t>
            </a:r>
            <a:r>
              <a:rPr lang="cs-CZ" dirty="0"/>
              <a:t>. </a:t>
            </a:r>
            <a:endParaRPr lang="cs-CZ" sz="2400" dirty="0"/>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1" y="1092200"/>
            <a:ext cx="3781425" cy="56007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gn="ctr"/>
            <a:r>
              <a:rPr lang="cs-CZ" dirty="0" err="1"/>
              <a:t>Indirect</a:t>
            </a:r>
            <a:r>
              <a:rPr lang="cs-CZ" dirty="0"/>
              <a:t> </a:t>
            </a:r>
            <a:r>
              <a:rPr lang="cs-CZ" dirty="0" err="1"/>
              <a:t>costs</a:t>
            </a:r>
            <a:r>
              <a:rPr lang="cs-CZ" dirty="0"/>
              <a:t> </a:t>
            </a:r>
            <a:r>
              <a:rPr lang="cs-CZ" dirty="0" err="1"/>
              <a:t>of</a:t>
            </a:r>
            <a:r>
              <a:rPr lang="cs-CZ" dirty="0"/>
              <a:t> </a:t>
            </a:r>
            <a:r>
              <a:rPr lang="cs-CZ" dirty="0" err="1"/>
              <a:t>Tariff</a:t>
            </a:r>
            <a:endParaRPr lang="cs-CZ" dirty="0"/>
          </a:p>
        </p:txBody>
      </p:sp>
      <p:sp>
        <p:nvSpPr>
          <p:cNvPr id="6" name="Zástupný symbol pro obsah 5"/>
          <p:cNvSpPr>
            <a:spLocks noGrp="1"/>
          </p:cNvSpPr>
          <p:nvPr>
            <p:ph idx="1"/>
          </p:nvPr>
        </p:nvSpPr>
        <p:spPr>
          <a:xfrm>
            <a:off x="0" y="1825625"/>
            <a:ext cx="9144000" cy="4351338"/>
          </a:xfrm>
        </p:spPr>
        <p:txBody>
          <a:bodyPr/>
          <a:lstStyle/>
          <a:p>
            <a:r>
              <a:rPr lang="cs-CZ" dirty="0" err="1"/>
              <a:t>Reciprocal</a:t>
            </a:r>
            <a:r>
              <a:rPr lang="cs-CZ" dirty="0"/>
              <a:t> </a:t>
            </a:r>
            <a:r>
              <a:rPr lang="cs-CZ" dirty="0" err="1"/>
              <a:t>tariffs</a:t>
            </a:r>
            <a:r>
              <a:rPr lang="cs-CZ" dirty="0"/>
              <a:t> - </a:t>
            </a:r>
            <a:r>
              <a:rPr lang="cs-CZ" dirty="0" err="1"/>
              <a:t>difficult</a:t>
            </a:r>
            <a:r>
              <a:rPr lang="cs-CZ" dirty="0"/>
              <a:t> to </a:t>
            </a:r>
            <a:r>
              <a:rPr lang="cs-CZ" dirty="0" err="1"/>
              <a:t>remove</a:t>
            </a:r>
            <a:endParaRPr lang="cs-CZ" dirty="0"/>
          </a:p>
          <a:p>
            <a:r>
              <a:rPr lang="cs-CZ" dirty="0"/>
              <a:t>L</a:t>
            </a:r>
            <a:r>
              <a:rPr lang="en-US" dirty="0" err="1"/>
              <a:t>arge</a:t>
            </a:r>
            <a:r>
              <a:rPr lang="en-US" dirty="0"/>
              <a:t> tariffs can induce producers to behave in creative—though ultimately wasteful—ways in order to avoid them</a:t>
            </a:r>
            <a:r>
              <a:rPr lang="cs-CZ" dirty="0"/>
              <a:t> </a:t>
            </a:r>
          </a:p>
          <a:p>
            <a:pPr lvl="1"/>
            <a:r>
              <a:rPr lang="cs-CZ" dirty="0"/>
              <a:t>	Ford – </a:t>
            </a:r>
            <a:r>
              <a:rPr lang="cs-CZ" dirty="0" err="1"/>
              <a:t>commercial</a:t>
            </a:r>
            <a:r>
              <a:rPr lang="cs-CZ" dirty="0"/>
              <a:t> </a:t>
            </a:r>
            <a:r>
              <a:rPr lang="cs-CZ" dirty="0" err="1"/>
              <a:t>trucks</a:t>
            </a:r>
            <a:r>
              <a:rPr lang="cs-CZ" dirty="0"/>
              <a:t> </a:t>
            </a:r>
            <a:r>
              <a:rPr lang="cs-CZ" dirty="0" err="1"/>
              <a:t>vs</a:t>
            </a:r>
            <a:r>
              <a:rPr lang="cs-CZ" dirty="0"/>
              <a:t> </a:t>
            </a:r>
            <a:r>
              <a:rPr lang="cs-CZ" dirty="0" err="1"/>
              <a:t>passenger</a:t>
            </a:r>
            <a:r>
              <a:rPr lang="cs-CZ" dirty="0"/>
              <a:t> </a:t>
            </a:r>
            <a:r>
              <a:rPr lang="cs-CZ" dirty="0" err="1"/>
              <a:t>vehicles</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4"/>
            <a:ext cx="9144000" cy="749299"/>
          </a:xfrm>
        </p:spPr>
        <p:txBody>
          <a:bodyPr/>
          <a:lstStyle/>
          <a:p>
            <a:pPr algn="ctr"/>
            <a:r>
              <a:rPr lang="cs-CZ" dirty="0"/>
              <a:t>Import </a:t>
            </a:r>
            <a:r>
              <a:rPr lang="cs-CZ" dirty="0" err="1"/>
              <a:t>quotas</a:t>
            </a:r>
            <a:endParaRPr lang="cs-CZ" dirty="0"/>
          </a:p>
        </p:txBody>
      </p:sp>
      <p:sp>
        <p:nvSpPr>
          <p:cNvPr id="3" name="Zástupný symbol pro obsah 2"/>
          <p:cNvSpPr>
            <a:spLocks noGrp="1"/>
          </p:cNvSpPr>
          <p:nvPr>
            <p:ph sz="half" idx="1"/>
          </p:nvPr>
        </p:nvSpPr>
        <p:spPr>
          <a:xfrm>
            <a:off x="1" y="1124744"/>
            <a:ext cx="4860031" cy="5733256"/>
          </a:xfrm>
        </p:spPr>
        <p:txBody>
          <a:bodyPr>
            <a:normAutofit/>
          </a:bodyPr>
          <a:lstStyle/>
          <a:p>
            <a:r>
              <a:rPr lang="cs-CZ" sz="2000" dirty="0"/>
              <a:t>IQ - </a:t>
            </a:r>
            <a:r>
              <a:rPr lang="en-US" sz="2000" dirty="0"/>
              <a:t>direct restriction on the quantity imported</a:t>
            </a:r>
            <a:r>
              <a:rPr lang="cs-CZ" sz="2000" dirty="0"/>
              <a:t>, </a:t>
            </a:r>
            <a:r>
              <a:rPr lang="en-US" sz="2000" dirty="0"/>
              <a:t>usually enforced by issuing licenses</a:t>
            </a:r>
            <a:r>
              <a:rPr lang="cs-CZ" sz="2000" dirty="0"/>
              <a:t>.</a:t>
            </a:r>
          </a:p>
          <a:p>
            <a:r>
              <a:rPr lang="cs-CZ" sz="2000" dirty="0"/>
              <a:t>IQ </a:t>
            </a:r>
            <a:r>
              <a:rPr lang="en-US" sz="2000" dirty="0"/>
              <a:t>raise </a:t>
            </a:r>
            <a:r>
              <a:rPr lang="cs-CZ" sz="2000" dirty="0"/>
              <a:t>P</a:t>
            </a:r>
            <a:r>
              <a:rPr lang="cs-CZ" sz="2000" baseline="-25000" dirty="0"/>
              <a:t>H</a:t>
            </a:r>
            <a:r>
              <a:rPr lang="cs-CZ" sz="2000" dirty="0"/>
              <a:t> </a:t>
            </a:r>
            <a:r>
              <a:rPr lang="en-US" sz="2000" dirty="0"/>
              <a:t>by the same amount as a </a:t>
            </a:r>
            <a:r>
              <a:rPr lang="cs-CZ" sz="2000" dirty="0"/>
              <a:t>T </a:t>
            </a:r>
            <a:r>
              <a:rPr lang="en-US" sz="2000" dirty="0"/>
              <a:t>that limits </a:t>
            </a:r>
            <a:r>
              <a:rPr lang="cs-CZ" sz="2000" dirty="0"/>
              <a:t>IM</a:t>
            </a:r>
            <a:r>
              <a:rPr lang="en-US" sz="2000" dirty="0"/>
              <a:t> to the same level</a:t>
            </a:r>
            <a:r>
              <a:rPr lang="cs-CZ" sz="2000" dirty="0"/>
              <a:t>, </a:t>
            </a:r>
            <a:r>
              <a:rPr lang="cs-CZ" sz="2000" dirty="0" err="1"/>
              <a:t>but</a:t>
            </a:r>
            <a:r>
              <a:rPr lang="cs-CZ" sz="2000" dirty="0"/>
              <a:t> rent </a:t>
            </a:r>
            <a:r>
              <a:rPr lang="cs-CZ" sz="2000" dirty="0" err="1"/>
              <a:t>is</a:t>
            </a:r>
            <a:r>
              <a:rPr lang="cs-CZ" sz="2000" dirty="0"/>
              <a:t> </a:t>
            </a:r>
            <a:r>
              <a:rPr lang="cs-CZ" sz="2000" dirty="0" err="1"/>
              <a:t>collected</a:t>
            </a:r>
            <a:r>
              <a:rPr lang="cs-CZ" sz="2000" dirty="0"/>
              <a:t> by </a:t>
            </a:r>
            <a:r>
              <a:rPr lang="cs-CZ" sz="2000" dirty="0" err="1"/>
              <a:t>whoever</a:t>
            </a:r>
            <a:r>
              <a:rPr lang="cs-CZ" sz="2000" dirty="0"/>
              <a:t> </a:t>
            </a:r>
            <a:r>
              <a:rPr lang="cs-CZ" sz="2000" dirty="0" err="1"/>
              <a:t>receives</a:t>
            </a:r>
            <a:r>
              <a:rPr lang="cs-CZ" sz="2000" dirty="0"/>
              <a:t> </a:t>
            </a:r>
            <a:r>
              <a:rPr lang="cs-CZ" sz="2000" dirty="0" err="1"/>
              <a:t>the</a:t>
            </a:r>
            <a:r>
              <a:rPr lang="cs-CZ" sz="2000" dirty="0"/>
              <a:t> IM licence. </a:t>
            </a:r>
          </a:p>
          <a:p>
            <a:r>
              <a:rPr lang="cs-CZ" sz="2000" dirty="0"/>
              <a:t>US  - </a:t>
            </a:r>
            <a:r>
              <a:rPr lang="cs-CZ" sz="2000" dirty="0" err="1"/>
              <a:t>sugar</a:t>
            </a:r>
            <a:r>
              <a:rPr lang="cs-CZ" sz="2000" dirty="0"/>
              <a:t>, EU CAP…</a:t>
            </a:r>
          </a:p>
          <a:p>
            <a:r>
              <a:rPr lang="cs-CZ" sz="2000" dirty="0"/>
              <a:t>Net </a:t>
            </a:r>
            <a:r>
              <a:rPr lang="cs-CZ" sz="2000" dirty="0" err="1"/>
              <a:t>loss</a:t>
            </a:r>
            <a:r>
              <a:rPr lang="cs-CZ" sz="2000" dirty="0"/>
              <a:t> (b+c+d) - </a:t>
            </a:r>
            <a:r>
              <a:rPr lang="cs-CZ" sz="2000" dirty="0" err="1"/>
              <a:t>consumers</a:t>
            </a:r>
            <a:r>
              <a:rPr lang="cs-CZ" sz="2000" dirty="0"/>
              <a:t> -</a:t>
            </a:r>
            <a:r>
              <a:rPr lang="cs-CZ" sz="2000" dirty="0" err="1"/>
              <a:t>little</a:t>
            </a:r>
            <a:r>
              <a:rPr lang="cs-CZ" sz="2000" dirty="0"/>
              <a:t> </a:t>
            </a:r>
            <a:r>
              <a:rPr lang="cs-CZ" sz="2000" dirty="0" err="1"/>
              <a:t>effective</a:t>
            </a:r>
            <a:r>
              <a:rPr lang="cs-CZ" sz="2000" dirty="0"/>
              <a:t> </a:t>
            </a:r>
            <a:r>
              <a:rPr lang="cs-CZ" sz="2000" dirty="0" err="1"/>
              <a:t>opposition</a:t>
            </a:r>
            <a:r>
              <a:rPr lang="cs-CZ" sz="2000" dirty="0"/>
              <a:t> x </a:t>
            </a:r>
            <a:r>
              <a:rPr lang="cs-CZ" sz="2000" dirty="0" err="1"/>
              <a:t>producers</a:t>
            </a:r>
            <a:r>
              <a:rPr lang="cs-CZ" sz="2000" dirty="0"/>
              <a:t> are </a:t>
            </a:r>
            <a:r>
              <a:rPr lang="cs-CZ" sz="2000" dirty="0" err="1"/>
              <a:t>very</a:t>
            </a:r>
            <a:r>
              <a:rPr lang="cs-CZ" sz="2000" dirty="0"/>
              <a:t> </a:t>
            </a:r>
            <a:r>
              <a:rPr lang="cs-CZ" sz="2000" dirty="0" err="1"/>
              <a:t>efectively</a:t>
            </a:r>
            <a:r>
              <a:rPr lang="cs-CZ" sz="2000" dirty="0"/>
              <a:t> </a:t>
            </a:r>
            <a:r>
              <a:rPr lang="cs-CZ" sz="2000" dirty="0" err="1"/>
              <a:t>mobilized</a:t>
            </a:r>
            <a:r>
              <a:rPr lang="cs-CZ" sz="2000" dirty="0"/>
              <a:t>.</a:t>
            </a:r>
          </a:p>
          <a:p>
            <a:r>
              <a:rPr lang="cs-CZ" sz="2000" dirty="0"/>
              <a:t>IQ </a:t>
            </a:r>
            <a:r>
              <a:rPr lang="cs-CZ" sz="2000" dirty="0" err="1"/>
              <a:t>costs</a:t>
            </a:r>
            <a:r>
              <a:rPr lang="cs-CZ" sz="2000" dirty="0"/>
              <a:t> </a:t>
            </a:r>
            <a:r>
              <a:rPr lang="cs-CZ" sz="2000" dirty="0" err="1"/>
              <a:t>may</a:t>
            </a:r>
            <a:r>
              <a:rPr lang="cs-CZ" sz="2000" dirty="0"/>
              <a:t> </a:t>
            </a:r>
            <a:r>
              <a:rPr lang="cs-CZ" sz="2000" dirty="0" err="1"/>
              <a:t>be</a:t>
            </a:r>
            <a:r>
              <a:rPr lang="cs-CZ" sz="2000" dirty="0"/>
              <a:t> </a:t>
            </a:r>
            <a:r>
              <a:rPr lang="cs-CZ" sz="2000" dirty="0" err="1"/>
              <a:t>magnified</a:t>
            </a:r>
            <a:r>
              <a:rPr lang="cs-CZ" sz="2000" dirty="0"/>
              <a:t> by </a:t>
            </a:r>
            <a:r>
              <a:rPr lang="cs-CZ" sz="2000" b="1" dirty="0"/>
              <a:t>rent </a:t>
            </a:r>
            <a:r>
              <a:rPr lang="cs-CZ" sz="2000" b="1" dirty="0" err="1"/>
              <a:t>seeking</a:t>
            </a:r>
            <a:r>
              <a:rPr lang="cs-CZ" sz="2000" dirty="0"/>
              <a:t> (eg. Indian </a:t>
            </a:r>
            <a:r>
              <a:rPr lang="cs-CZ" sz="2000" dirty="0" err="1"/>
              <a:t>companies</a:t>
            </a:r>
            <a:r>
              <a:rPr lang="cs-CZ" sz="2000" dirty="0"/>
              <a:t> </a:t>
            </a:r>
            <a:r>
              <a:rPr lang="cs-CZ" sz="2000" dirty="0" err="1"/>
              <a:t>overinvested</a:t>
            </a:r>
            <a:r>
              <a:rPr lang="cs-CZ" sz="2000" dirty="0"/>
              <a:t>)</a:t>
            </a:r>
          </a:p>
          <a:p>
            <a:pPr>
              <a:buNone/>
            </a:pPr>
            <a:endParaRPr lang="cs-CZ" sz="2000" b="1" dirty="0"/>
          </a:p>
          <a:p>
            <a:endParaRPr lang="cs-CZ" dirty="0"/>
          </a:p>
          <a:p>
            <a:endParaRPr lang="cs-CZ" dirty="0"/>
          </a:p>
        </p:txBody>
      </p:sp>
      <p:pic>
        <p:nvPicPr>
          <p:cNvPr id="1026" name="Picture 2"/>
          <p:cNvPicPr>
            <a:picLocks noGrp="1" noChangeAspect="1" noChangeArrowheads="1"/>
          </p:cNvPicPr>
          <p:nvPr>
            <p:ph sz="half" idx="2"/>
          </p:nvPr>
        </p:nvPicPr>
        <p:blipFill>
          <a:blip r:embed="rId2" cstate="print"/>
          <a:srcRect/>
          <a:stretch>
            <a:fillRect/>
          </a:stretch>
        </p:blipFill>
        <p:spPr bwMode="auto">
          <a:xfrm>
            <a:off x="5124450" y="825500"/>
            <a:ext cx="4019550" cy="60325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1249</TotalTime>
  <Words>2588</Words>
  <Application>Microsoft Macintosh PowerPoint</Application>
  <PresentationFormat>Předvádění na obrazovce (4:3)</PresentationFormat>
  <Paragraphs>180</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Arial</vt:lpstr>
      <vt:lpstr>Calibri</vt:lpstr>
      <vt:lpstr>Calibri Light</vt:lpstr>
      <vt:lpstr>Motiv Office</vt:lpstr>
      <vt:lpstr>Instruments of trade policy - tariffs</vt:lpstr>
      <vt:lpstr>Import demand and export supply</vt:lpstr>
      <vt:lpstr>World equilibrium</vt:lpstr>
      <vt:lpstr>Effects of a Tariff</vt:lpstr>
      <vt:lpstr>Effective rate of protection</vt:lpstr>
      <vt:lpstr>Effective rate of protection II</vt:lpstr>
      <vt:lpstr>Costs and Benefits of a Tariff – „big“ country</vt:lpstr>
      <vt:lpstr>Indirect costs of Tariff</vt:lpstr>
      <vt:lpstr>Import quotas</vt:lpstr>
      <vt:lpstr>Problems and questions</vt:lpstr>
      <vt:lpstr>Problem continued</vt:lpstr>
      <vt:lpstr>Problems and questions</vt:lpstr>
      <vt:lpstr>Problems and questions</vt:lpstr>
      <vt:lpstr>Export subsidy</vt:lpstr>
      <vt:lpstr>Europe´s Common Agricultural Policy</vt:lpstr>
      <vt:lpstr>Problem</vt:lpstr>
      <vt:lpstr>Voluntary Export Restraints = Voluntary Restraint Agreement (VRA)</vt:lpstr>
      <vt:lpstr>Local content requirements</vt:lpstr>
      <vt:lpstr>Other trade policy instruments</vt:lpstr>
      <vt:lpstr>Cases for and against IT</vt:lpstr>
      <vt:lpstr>Arguments against free trade</vt:lpstr>
      <vt:lpstr>Arguments against free trade, cont.</vt:lpstr>
      <vt:lpstr>Political competition and trade policy</vt:lpstr>
      <vt:lpstr>Who gets protected?</vt:lpstr>
      <vt:lpstr>Trade creation and trade diversion–preferential trading agreements</vt:lpstr>
      <vt:lpstr>Trade distortion – welfare analysis</vt:lpstr>
      <vt:lpstr>T and IQ in the presence of Monopoly</vt:lpstr>
      <vt:lpstr>Monopolist protected by IQ</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5IE470</dc:title>
  <dc:creator>User</dc:creator>
  <cp:lastModifiedBy>Klára Čermáková</cp:lastModifiedBy>
  <cp:revision>13</cp:revision>
  <dcterms:created xsi:type="dcterms:W3CDTF">2020-10-02T14:34:50Z</dcterms:created>
  <dcterms:modified xsi:type="dcterms:W3CDTF">2025-02-08T19:35:49Z</dcterms:modified>
</cp:coreProperties>
</file>