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  <p:sldId id="277" r:id="rId5"/>
    <p:sldId id="262" r:id="rId6"/>
    <p:sldId id="263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0"/>
  </p:normalViewPr>
  <p:slideViewPr>
    <p:cSldViewPr>
      <p:cViewPr varScale="1">
        <p:scale>
          <a:sx n="103" d="100"/>
          <a:sy n="103" d="100"/>
        </p:scale>
        <p:origin x="188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0C308-340E-40B1-A055-9B9235D60037}" type="datetimeFigureOut">
              <a:rPr lang="cs-CZ" smtClean="0"/>
              <a:pPr/>
              <a:t>08.02.2025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FC4B9-96CF-4C9A-95AC-9D92976A846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0C308-340E-40B1-A055-9B9235D60037}" type="datetimeFigureOut">
              <a:rPr lang="cs-CZ" smtClean="0"/>
              <a:pPr/>
              <a:t>08.02.2025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FC4B9-96CF-4C9A-95AC-9D92976A846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0C308-340E-40B1-A055-9B9235D60037}" type="datetimeFigureOut">
              <a:rPr lang="cs-CZ" smtClean="0"/>
              <a:pPr/>
              <a:t>08.02.2025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FC4B9-96CF-4C9A-95AC-9D92976A846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0C308-340E-40B1-A055-9B9235D60037}" type="datetimeFigureOut">
              <a:rPr lang="cs-CZ" smtClean="0"/>
              <a:pPr/>
              <a:t>08.02.2025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FC4B9-96CF-4C9A-95AC-9D92976A846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0C308-340E-40B1-A055-9B9235D60037}" type="datetimeFigureOut">
              <a:rPr lang="cs-CZ" smtClean="0"/>
              <a:pPr/>
              <a:t>08.02.2025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FC4B9-96CF-4C9A-95AC-9D92976A846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0C308-340E-40B1-A055-9B9235D60037}" type="datetimeFigureOut">
              <a:rPr lang="cs-CZ" smtClean="0"/>
              <a:pPr/>
              <a:t>08.02.2025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FC4B9-96CF-4C9A-95AC-9D92976A846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0C308-340E-40B1-A055-9B9235D60037}" type="datetimeFigureOut">
              <a:rPr lang="cs-CZ" smtClean="0"/>
              <a:pPr/>
              <a:t>08.02.2025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FC4B9-96CF-4C9A-95AC-9D92976A846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0C308-340E-40B1-A055-9B9235D60037}" type="datetimeFigureOut">
              <a:rPr lang="cs-CZ" smtClean="0"/>
              <a:pPr/>
              <a:t>08.02.2025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FC4B9-96CF-4C9A-95AC-9D92976A846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0C308-340E-40B1-A055-9B9235D60037}" type="datetimeFigureOut">
              <a:rPr lang="cs-CZ" smtClean="0"/>
              <a:pPr/>
              <a:t>08.02.2025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FC4B9-96CF-4C9A-95AC-9D92976A846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0C308-340E-40B1-A055-9B9235D60037}" type="datetimeFigureOut">
              <a:rPr lang="cs-CZ" smtClean="0"/>
              <a:pPr/>
              <a:t>08.02.2025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FC4B9-96CF-4C9A-95AC-9D92976A846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0C308-340E-40B1-A055-9B9235D60037}" type="datetimeFigureOut">
              <a:rPr lang="cs-CZ" smtClean="0"/>
              <a:pPr/>
              <a:t>08.02.2025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FC4B9-96CF-4C9A-95AC-9D92976A846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0C308-340E-40B1-A055-9B9235D60037}" type="datetimeFigureOut">
              <a:rPr lang="cs-CZ" smtClean="0"/>
              <a:pPr/>
              <a:t>08.02.2025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FC4B9-96CF-4C9A-95AC-9D92976A846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Business </a:t>
            </a:r>
            <a:r>
              <a:rPr lang="cs-CZ" dirty="0" err="1"/>
              <a:t>Economics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 </a:t>
            </a: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1143000" y="4231178"/>
            <a:ext cx="6858000" cy="1662546"/>
          </a:xfrm>
        </p:spPr>
        <p:txBody>
          <a:bodyPr/>
          <a:lstStyle/>
          <a:p>
            <a:r>
              <a:rPr lang="cs-CZ" dirty="0"/>
              <a:t>Doc. Ing. Klára Čermáková, Ph.D.</a:t>
            </a:r>
          </a:p>
          <a:p>
            <a:r>
              <a:rPr lang="cs-CZ" dirty="0" err="1"/>
              <a:t>klara.cermakova@vsci.cz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5841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2">
            <a:extLst>
              <a:ext uri="{FF2B5EF4-FFF2-40B4-BE49-F238E27FC236}">
                <a16:creationId xmlns:a16="http://schemas.microsoft.com/office/drawing/2014/main" id="{72B80CD0-6646-4A47-81E0-EF78635D0D70}"/>
              </a:ext>
            </a:extLst>
          </p:cNvPr>
          <p:cNvGrpSpPr/>
          <p:nvPr/>
        </p:nvGrpSpPr>
        <p:grpSpPr>
          <a:xfrm>
            <a:off x="142876" y="1511300"/>
            <a:ext cx="4868766" cy="5570007"/>
            <a:chOff x="712381" y="1421249"/>
            <a:chExt cx="7075028" cy="5716051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7BC2D8E1-8D0A-2946-BE9C-4930FE344725}"/>
                </a:ext>
              </a:extLst>
            </p:cNvPr>
            <p:cNvCxnSpPr>
              <a:cxnSpLocks/>
            </p:cNvCxnSpPr>
            <p:nvPr/>
          </p:nvCxnSpPr>
          <p:spPr>
            <a:xfrm>
              <a:off x="1605255" y="2195498"/>
              <a:ext cx="0" cy="40860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13FB164F-47A4-AE4B-9F2B-E01193888D08}"/>
                </a:ext>
              </a:extLst>
            </p:cNvPr>
            <p:cNvCxnSpPr>
              <a:cxnSpLocks/>
            </p:cNvCxnSpPr>
            <p:nvPr/>
          </p:nvCxnSpPr>
          <p:spPr>
            <a:xfrm>
              <a:off x="1594365" y="6276575"/>
              <a:ext cx="4221126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94A915B-78E7-484C-B889-FD9F8C2267FE}"/>
                </a:ext>
              </a:extLst>
            </p:cNvPr>
            <p:cNvCxnSpPr>
              <a:cxnSpLocks/>
              <a:endCxn id="93" idx="3"/>
            </p:cNvCxnSpPr>
            <p:nvPr/>
          </p:nvCxnSpPr>
          <p:spPr>
            <a:xfrm>
              <a:off x="1605517" y="2704215"/>
              <a:ext cx="6181892" cy="4842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FDD7911D-F834-364A-98C7-E7268074498A}"/>
                </a:ext>
              </a:extLst>
            </p:cNvPr>
            <p:cNvCxnSpPr>
              <a:cxnSpLocks/>
            </p:cNvCxnSpPr>
            <p:nvPr/>
          </p:nvCxnSpPr>
          <p:spPr>
            <a:xfrm>
              <a:off x="1605516" y="4359350"/>
              <a:ext cx="4221126" cy="0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BD4792F-183A-414B-B37C-D379F4533D79}"/>
                </a:ext>
              </a:extLst>
            </p:cNvPr>
            <p:cNvSpPr txBox="1"/>
            <p:nvPr/>
          </p:nvSpPr>
          <p:spPr>
            <a:xfrm>
              <a:off x="712381" y="4174684"/>
              <a:ext cx="893134" cy="663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1,000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494DE96-59A9-7E4F-9EF1-031E1069ECF6}"/>
                </a:ext>
              </a:extLst>
            </p:cNvPr>
            <p:cNvSpPr txBox="1"/>
            <p:nvPr/>
          </p:nvSpPr>
          <p:spPr>
            <a:xfrm>
              <a:off x="712381" y="2519548"/>
              <a:ext cx="893134" cy="663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2,000</a:t>
              </a:r>
            </a:p>
          </p:txBody>
        </p:sp>
        <p:grpSp>
          <p:nvGrpSpPr>
            <p:cNvPr id="3" name="Group 35">
              <a:extLst>
                <a:ext uri="{FF2B5EF4-FFF2-40B4-BE49-F238E27FC236}">
                  <a16:creationId xmlns:a16="http://schemas.microsoft.com/office/drawing/2014/main" id="{7CA44492-9F06-3C41-B42F-D33C89978B60}"/>
                </a:ext>
              </a:extLst>
            </p:cNvPr>
            <p:cNvGrpSpPr/>
            <p:nvPr/>
          </p:nvGrpSpPr>
          <p:grpSpPr>
            <a:xfrm>
              <a:off x="2253662" y="6346563"/>
              <a:ext cx="2792997" cy="379016"/>
              <a:chOff x="2253662" y="6123543"/>
              <a:chExt cx="2792997" cy="379016"/>
            </a:xfrm>
          </p:grpSpPr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4B5D2F2-3C1E-CE4D-AFAA-973A14F78761}"/>
                  </a:ext>
                </a:extLst>
              </p:cNvPr>
              <p:cNvSpPr txBox="1"/>
              <p:nvPr/>
            </p:nvSpPr>
            <p:spPr>
              <a:xfrm>
                <a:off x="2253662" y="6123543"/>
                <a:ext cx="893134" cy="3790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15</a:t>
                </a: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8D29977-C2BA-6649-9108-C41CD0481A8D}"/>
                  </a:ext>
                </a:extLst>
              </p:cNvPr>
              <p:cNvSpPr txBox="1"/>
              <p:nvPr/>
            </p:nvSpPr>
            <p:spPr>
              <a:xfrm>
                <a:off x="3184661" y="6123543"/>
                <a:ext cx="893134" cy="3790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40</a:t>
                </a: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EF7835F-0E74-7948-B90F-AD5E922C09E3}"/>
                  </a:ext>
                </a:extLst>
              </p:cNvPr>
              <p:cNvSpPr txBox="1"/>
              <p:nvPr/>
            </p:nvSpPr>
            <p:spPr>
              <a:xfrm>
                <a:off x="4153525" y="6123543"/>
                <a:ext cx="893134" cy="3790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65</a:t>
                </a:r>
              </a:p>
            </p:txBody>
          </p:sp>
        </p:grp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006C287-A426-314F-BD58-BA1F747CCCA2}"/>
                </a:ext>
              </a:extLst>
            </p:cNvPr>
            <p:cNvCxnSpPr>
              <a:cxnSpLocks/>
            </p:cNvCxnSpPr>
            <p:nvPr/>
          </p:nvCxnSpPr>
          <p:spPr>
            <a:xfrm>
              <a:off x="2511876" y="4359350"/>
              <a:ext cx="0" cy="1908000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DE89B67B-6EFE-C242-970F-B02B3CDEC308}"/>
                </a:ext>
              </a:extLst>
            </p:cNvPr>
            <p:cNvCxnSpPr>
              <a:cxnSpLocks/>
            </p:cNvCxnSpPr>
            <p:nvPr/>
          </p:nvCxnSpPr>
          <p:spPr>
            <a:xfrm>
              <a:off x="4356928" y="4359350"/>
              <a:ext cx="0" cy="1908000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6A936F5-C468-BC4B-9B15-9E4CF8736C9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94365" y="2062494"/>
              <a:ext cx="2219352" cy="391300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64C72C30-F1BA-5F44-8B11-935552C9201C}"/>
                </a:ext>
              </a:extLst>
            </p:cNvPr>
            <p:cNvCxnSpPr>
              <a:cxnSpLocks/>
            </p:cNvCxnSpPr>
            <p:nvPr/>
          </p:nvCxnSpPr>
          <p:spPr>
            <a:xfrm>
              <a:off x="3055434" y="2062494"/>
              <a:ext cx="1773044" cy="310493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967E6DBF-A558-D047-A06E-4F34EABA2EF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371753" y="2662310"/>
              <a:ext cx="154255" cy="108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B6F4EE6C-2189-D44C-8AA9-6F58FA07227A}"/>
                </a:ext>
              </a:extLst>
            </p:cNvPr>
            <p:cNvSpPr txBox="1"/>
            <p:nvPr/>
          </p:nvSpPr>
          <p:spPr>
            <a:xfrm>
              <a:off x="2109574" y="3162450"/>
              <a:ext cx="323385" cy="3158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>
                  <a:solidFill>
                    <a:schemeClr val="accent1"/>
                  </a:solidFill>
                </a:rPr>
                <a:t>a</a:t>
              </a:r>
            </a:p>
          </p:txBody>
        </p:sp>
        <p:sp>
          <p:nvSpPr>
            <p:cNvPr id="48" name="Right Brace 47">
              <a:extLst>
                <a:ext uri="{FF2B5EF4-FFF2-40B4-BE49-F238E27FC236}">
                  <a16:creationId xmlns:a16="http://schemas.microsoft.com/office/drawing/2014/main" id="{5EAE3A37-3474-514B-ABD2-82BD028A16AC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3297785" y="3627438"/>
              <a:ext cx="297816" cy="1800000"/>
            </a:xfrm>
            <a:prstGeom prst="rightBrac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E945D772-1584-1045-9DE3-7E41D341AB1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448977" y="4313218"/>
              <a:ext cx="154255" cy="108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59C47AD7-BE9E-8F48-B78B-8531BF0EF88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91777" y="4319238"/>
              <a:ext cx="154255" cy="108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17CBE178-C15E-0842-91DE-39EBC171CF15}"/>
                </a:ext>
              </a:extLst>
            </p:cNvPr>
            <p:cNvSpPr txBox="1"/>
            <p:nvPr/>
          </p:nvSpPr>
          <p:spPr>
            <a:xfrm>
              <a:off x="2919251" y="3959240"/>
              <a:ext cx="323385" cy="3158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>
                  <a:solidFill>
                    <a:schemeClr val="accent1"/>
                  </a:solidFill>
                </a:rPr>
                <a:t>b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822DD621-2C6C-9D4D-A42F-FAF06A60C31C}"/>
                </a:ext>
              </a:extLst>
            </p:cNvPr>
            <p:cNvSpPr txBox="1"/>
            <p:nvPr/>
          </p:nvSpPr>
          <p:spPr>
            <a:xfrm>
              <a:off x="2109572" y="2358790"/>
              <a:ext cx="323385" cy="3158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>
                  <a:solidFill>
                    <a:schemeClr val="accent1"/>
                  </a:solidFill>
                </a:rPr>
                <a:t>c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6E52A6BE-6D5A-5A44-A56C-804331A0C6E9}"/>
                </a:ext>
              </a:extLst>
            </p:cNvPr>
            <p:cNvSpPr txBox="1"/>
            <p:nvPr/>
          </p:nvSpPr>
          <p:spPr>
            <a:xfrm>
              <a:off x="3704927" y="3959239"/>
              <a:ext cx="323385" cy="3158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>
                  <a:solidFill>
                    <a:schemeClr val="accent1"/>
                  </a:solidFill>
                </a:rPr>
                <a:t>d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CF86CA1E-F0CC-FF47-ACFA-B04C91DE9DE1}"/>
                </a:ext>
              </a:extLst>
            </p:cNvPr>
            <p:cNvSpPr txBox="1"/>
            <p:nvPr/>
          </p:nvSpPr>
          <p:spPr>
            <a:xfrm>
              <a:off x="1895578" y="4451684"/>
              <a:ext cx="323385" cy="3158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>
                  <a:solidFill>
                    <a:schemeClr val="accent1"/>
                  </a:solidFill>
                </a:rPr>
                <a:t>e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D5B9DCDA-2ED7-4A40-B495-52F42A31F0C3}"/>
                </a:ext>
              </a:extLst>
            </p:cNvPr>
            <p:cNvSpPr txBox="1"/>
            <p:nvPr/>
          </p:nvSpPr>
          <p:spPr>
            <a:xfrm>
              <a:off x="2968656" y="2383730"/>
              <a:ext cx="353994" cy="379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430A4202-B575-7141-93F3-89BD0B832EDD}"/>
                </a:ext>
              </a:extLst>
            </p:cNvPr>
            <p:cNvSpPr txBox="1"/>
            <p:nvPr/>
          </p:nvSpPr>
          <p:spPr>
            <a:xfrm>
              <a:off x="4370266" y="3966952"/>
              <a:ext cx="353994" cy="379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B8D08AA8-03BD-4547-ABC3-C74C51D41E4B}"/>
                </a:ext>
              </a:extLst>
            </p:cNvPr>
            <p:cNvSpPr txBox="1"/>
            <p:nvPr/>
          </p:nvSpPr>
          <p:spPr>
            <a:xfrm>
              <a:off x="2192699" y="3984913"/>
              <a:ext cx="353994" cy="379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C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CF8DD77C-6767-4C40-A67C-5EABD33BA660}"/>
                </a:ext>
              </a:extLst>
            </p:cNvPr>
            <p:cNvSpPr txBox="1"/>
            <p:nvPr/>
          </p:nvSpPr>
          <p:spPr>
            <a:xfrm>
              <a:off x="2979765" y="4626256"/>
              <a:ext cx="1866740" cy="379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Imports</a:t>
              </a:r>
            </a:p>
          </p:txBody>
        </p: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AB3F65A2-BCC0-D243-8B49-80C8853ADBE5}"/>
                </a:ext>
              </a:extLst>
            </p:cNvPr>
            <p:cNvCxnSpPr>
              <a:cxnSpLocks/>
            </p:cNvCxnSpPr>
            <p:nvPr/>
          </p:nvCxnSpPr>
          <p:spPr>
            <a:xfrm>
              <a:off x="3439777" y="2736903"/>
              <a:ext cx="0" cy="1908000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BE00D6C2-E3C9-E54F-BF1F-A827832194E0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3430110" y="4968799"/>
              <a:ext cx="0" cy="1296000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1EC2E6EA-3C01-D949-8EA3-E0AAF630CA18}"/>
                </a:ext>
              </a:extLst>
            </p:cNvPr>
            <p:cNvSpPr txBox="1"/>
            <p:nvPr/>
          </p:nvSpPr>
          <p:spPr>
            <a:xfrm>
              <a:off x="4891670" y="6308209"/>
              <a:ext cx="1629046" cy="379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Quantity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3C41BBE0-A90E-214E-83A1-7D7DB0FFC8F5}"/>
                </a:ext>
              </a:extLst>
            </p:cNvPr>
            <p:cNvSpPr txBox="1"/>
            <p:nvPr/>
          </p:nvSpPr>
          <p:spPr>
            <a:xfrm>
              <a:off x="865301" y="1421249"/>
              <a:ext cx="1260613" cy="379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Price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0699F985-60F4-7640-9537-8FD4CB8B1E56}"/>
                </a:ext>
              </a:extLst>
            </p:cNvPr>
            <p:cNvSpPr txBox="1"/>
            <p:nvPr/>
          </p:nvSpPr>
          <p:spPr>
            <a:xfrm>
              <a:off x="4891668" y="6600361"/>
              <a:ext cx="1204331" cy="536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>
                  <a:solidFill>
                    <a:schemeClr val="accent1"/>
                  </a:solidFill>
                </a:rPr>
                <a:t>(thousands)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C7D4F581-7D23-314C-A360-4347E25892D0}"/>
                </a:ext>
              </a:extLst>
            </p:cNvPr>
            <p:cNvSpPr txBox="1"/>
            <p:nvPr/>
          </p:nvSpPr>
          <p:spPr>
            <a:xfrm>
              <a:off x="838200" y="1728335"/>
              <a:ext cx="1204331" cy="3158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>
                  <a:solidFill>
                    <a:schemeClr val="accent1"/>
                  </a:solidFill>
                </a:rPr>
                <a:t>($/unit)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F9D9977E-0852-0D48-87B7-A256A37004DA}"/>
                </a:ext>
              </a:extLst>
            </p:cNvPr>
            <p:cNvSpPr txBox="1"/>
            <p:nvPr/>
          </p:nvSpPr>
          <p:spPr>
            <a:xfrm>
              <a:off x="3817910" y="2116553"/>
              <a:ext cx="550995" cy="55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/>
                <a:t>S</a:t>
              </a:r>
              <a:r>
                <a:rPr lang="cs-CZ" sz="2000" i="1" baseline="-25000" dirty="0"/>
                <a:t>H</a:t>
              </a:r>
              <a:endParaRPr lang="en-US" sz="2000" i="1" baseline="-25000" dirty="0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75C05538-520B-1C48-8558-8036222A1E78}"/>
                </a:ext>
              </a:extLst>
            </p:cNvPr>
            <p:cNvSpPr txBox="1"/>
            <p:nvPr/>
          </p:nvSpPr>
          <p:spPr>
            <a:xfrm>
              <a:off x="4616171" y="5140981"/>
              <a:ext cx="550995" cy="55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/>
                <a:t>D</a:t>
              </a:r>
              <a:r>
                <a:rPr lang="cs-CZ" sz="2000" i="1" baseline="-25000" dirty="0"/>
                <a:t>H</a:t>
              </a:r>
              <a:endParaRPr lang="en-US" sz="2000" i="1" baseline="-25000" dirty="0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DAC8A46E-2814-6640-97FD-85B9978DE714}"/>
                </a:ext>
              </a:extLst>
            </p:cNvPr>
            <p:cNvSpPr txBox="1"/>
            <p:nvPr/>
          </p:nvSpPr>
          <p:spPr>
            <a:xfrm>
              <a:off x="3644708" y="2764182"/>
              <a:ext cx="2465748" cy="3474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H </a:t>
              </a:r>
              <a:r>
                <a:rPr lang="en-US" sz="1600" dirty="0" err="1"/>
                <a:t>pretrade</a:t>
              </a:r>
              <a:r>
                <a:rPr lang="en-US" sz="1600" dirty="0"/>
                <a:t> price</a:t>
              </a:r>
            </a:p>
          </p:txBody>
        </p:sp>
      </p:grpSp>
      <p:grpSp>
        <p:nvGrpSpPr>
          <p:cNvPr id="4" name="Group 21">
            <a:extLst>
              <a:ext uri="{FF2B5EF4-FFF2-40B4-BE49-F238E27FC236}">
                <a16:creationId xmlns:a16="http://schemas.microsoft.com/office/drawing/2014/main" id="{D8BD48C6-1DDF-8244-80D8-F4EFDB7B489E}"/>
              </a:ext>
            </a:extLst>
          </p:cNvPr>
          <p:cNvGrpSpPr/>
          <p:nvPr/>
        </p:nvGrpSpPr>
        <p:grpSpPr>
          <a:xfrm>
            <a:off x="4305300" y="1511300"/>
            <a:ext cx="4515171" cy="5570007"/>
            <a:chOff x="712381" y="1421249"/>
            <a:chExt cx="5709210" cy="5716051"/>
          </a:xfrm>
        </p:grpSpPr>
        <p:cxnSp>
          <p:nvCxnSpPr>
            <p:cNvPr id="89" name="Straight Connector 6">
              <a:extLst>
                <a:ext uri="{FF2B5EF4-FFF2-40B4-BE49-F238E27FC236}">
                  <a16:creationId xmlns:a16="http://schemas.microsoft.com/office/drawing/2014/main" id="{7BC2D8E1-8D0A-2946-BE9C-4930FE344725}"/>
                </a:ext>
              </a:extLst>
            </p:cNvPr>
            <p:cNvCxnSpPr>
              <a:cxnSpLocks/>
            </p:cNvCxnSpPr>
            <p:nvPr/>
          </p:nvCxnSpPr>
          <p:spPr>
            <a:xfrm>
              <a:off x="1605255" y="2195498"/>
              <a:ext cx="0" cy="40860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0" name="Straight Connector 9">
              <a:extLst>
                <a:ext uri="{FF2B5EF4-FFF2-40B4-BE49-F238E27FC236}">
                  <a16:creationId xmlns:a16="http://schemas.microsoft.com/office/drawing/2014/main" id="{13FB164F-47A4-AE4B-9F2B-E01193888D08}"/>
                </a:ext>
              </a:extLst>
            </p:cNvPr>
            <p:cNvCxnSpPr>
              <a:cxnSpLocks/>
            </p:cNvCxnSpPr>
            <p:nvPr/>
          </p:nvCxnSpPr>
          <p:spPr>
            <a:xfrm>
              <a:off x="1594365" y="6276575"/>
              <a:ext cx="4221126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1" name="Straight Connector 14">
              <a:extLst>
                <a:ext uri="{FF2B5EF4-FFF2-40B4-BE49-F238E27FC236}">
                  <a16:creationId xmlns:a16="http://schemas.microsoft.com/office/drawing/2014/main" id="{FDD7911D-F834-364A-98C7-E7268074498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05516" y="4359351"/>
              <a:ext cx="3314383" cy="1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92" name="TextBox 15">
              <a:extLst>
                <a:ext uri="{FF2B5EF4-FFF2-40B4-BE49-F238E27FC236}">
                  <a16:creationId xmlns:a16="http://schemas.microsoft.com/office/drawing/2014/main" id="{4BD4792F-183A-414B-B37C-D379F4533D79}"/>
                </a:ext>
              </a:extLst>
            </p:cNvPr>
            <p:cNvSpPr txBox="1"/>
            <p:nvPr/>
          </p:nvSpPr>
          <p:spPr>
            <a:xfrm>
              <a:off x="712381" y="4174684"/>
              <a:ext cx="893134" cy="379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1,000</a:t>
              </a:r>
            </a:p>
          </p:txBody>
        </p:sp>
        <p:sp>
          <p:nvSpPr>
            <p:cNvPr id="93" name="TextBox 16">
              <a:extLst>
                <a:ext uri="{FF2B5EF4-FFF2-40B4-BE49-F238E27FC236}">
                  <a16:creationId xmlns:a16="http://schemas.microsoft.com/office/drawing/2014/main" id="{2494DE96-59A9-7E4F-9EF1-031E1069ECF6}"/>
                </a:ext>
              </a:extLst>
            </p:cNvPr>
            <p:cNvSpPr txBox="1"/>
            <p:nvPr/>
          </p:nvSpPr>
          <p:spPr>
            <a:xfrm>
              <a:off x="712381" y="2519548"/>
              <a:ext cx="893134" cy="379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2,000</a:t>
              </a:r>
            </a:p>
          </p:txBody>
        </p:sp>
        <p:grpSp>
          <p:nvGrpSpPr>
            <p:cNvPr id="5" name="Group 35">
              <a:extLst>
                <a:ext uri="{FF2B5EF4-FFF2-40B4-BE49-F238E27FC236}">
                  <a16:creationId xmlns:a16="http://schemas.microsoft.com/office/drawing/2014/main" id="{7CA44492-9F06-3C41-B42F-D33C89978B60}"/>
                </a:ext>
              </a:extLst>
            </p:cNvPr>
            <p:cNvGrpSpPr/>
            <p:nvPr/>
          </p:nvGrpSpPr>
          <p:grpSpPr>
            <a:xfrm>
              <a:off x="872474" y="4595940"/>
              <a:ext cx="3205321" cy="2129639"/>
              <a:chOff x="872474" y="4372920"/>
              <a:chExt cx="3205321" cy="2129639"/>
            </a:xfrm>
          </p:grpSpPr>
          <p:sp>
            <p:nvSpPr>
              <p:cNvPr id="109" name="TextBox 17">
                <a:extLst>
                  <a:ext uri="{FF2B5EF4-FFF2-40B4-BE49-F238E27FC236}">
                    <a16:creationId xmlns:a16="http://schemas.microsoft.com/office/drawing/2014/main" id="{84B5D2F2-3C1E-CE4D-AFAA-973A14F78761}"/>
                  </a:ext>
                </a:extLst>
              </p:cNvPr>
              <p:cNvSpPr txBox="1"/>
              <p:nvPr/>
            </p:nvSpPr>
            <p:spPr>
              <a:xfrm>
                <a:off x="872474" y="4372920"/>
                <a:ext cx="893134" cy="3790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700</a:t>
                </a:r>
              </a:p>
            </p:txBody>
          </p:sp>
          <p:sp>
            <p:nvSpPr>
              <p:cNvPr id="110" name="TextBox 18">
                <a:extLst>
                  <a:ext uri="{FF2B5EF4-FFF2-40B4-BE49-F238E27FC236}">
                    <a16:creationId xmlns:a16="http://schemas.microsoft.com/office/drawing/2014/main" id="{88D29977-C2BA-6649-9108-C41CD0481A8D}"/>
                  </a:ext>
                </a:extLst>
              </p:cNvPr>
              <p:cNvSpPr txBox="1"/>
              <p:nvPr/>
            </p:nvSpPr>
            <p:spPr>
              <a:xfrm>
                <a:off x="3184661" y="6123543"/>
                <a:ext cx="893134" cy="3790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50</a:t>
                </a:r>
              </a:p>
            </p:txBody>
          </p:sp>
        </p:grpSp>
        <p:cxnSp>
          <p:nvCxnSpPr>
            <p:cNvPr id="95" name="Straight Connector 26">
              <a:extLst>
                <a:ext uri="{FF2B5EF4-FFF2-40B4-BE49-F238E27FC236}">
                  <a16:creationId xmlns:a16="http://schemas.microsoft.com/office/drawing/2014/main" id="{B6A936F5-C468-BC4B-9B15-9E4CF8736C9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04996" y="4048681"/>
              <a:ext cx="2955853" cy="83345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" name="Straight Connector 30">
              <a:extLst>
                <a:ext uri="{FF2B5EF4-FFF2-40B4-BE49-F238E27FC236}">
                  <a16:creationId xmlns:a16="http://schemas.microsoft.com/office/drawing/2014/main" id="{64C72C30-F1BA-5F44-8B11-935552C9201C}"/>
                </a:ext>
              </a:extLst>
            </p:cNvPr>
            <p:cNvCxnSpPr>
              <a:cxnSpLocks/>
              <a:stCxn id="93" idx="3"/>
            </p:cNvCxnSpPr>
            <p:nvPr/>
          </p:nvCxnSpPr>
          <p:spPr>
            <a:xfrm>
              <a:off x="1605515" y="2709056"/>
              <a:ext cx="2763389" cy="249780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7" name="Oval 39">
              <a:extLst>
                <a:ext uri="{FF2B5EF4-FFF2-40B4-BE49-F238E27FC236}">
                  <a16:creationId xmlns:a16="http://schemas.microsoft.com/office/drawing/2014/main" id="{59C47AD7-BE9E-8F48-B78B-8531BF0EF88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355079" y="4308087"/>
              <a:ext cx="154255" cy="108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TextBox 42">
              <a:extLst>
                <a:ext uri="{FF2B5EF4-FFF2-40B4-BE49-F238E27FC236}">
                  <a16:creationId xmlns:a16="http://schemas.microsoft.com/office/drawing/2014/main" id="{17CBE178-C15E-0842-91DE-39EBC171CF15}"/>
                </a:ext>
              </a:extLst>
            </p:cNvPr>
            <p:cNvSpPr txBox="1"/>
            <p:nvPr/>
          </p:nvSpPr>
          <p:spPr>
            <a:xfrm>
              <a:off x="1702006" y="3746575"/>
              <a:ext cx="838898" cy="3158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>
                  <a:solidFill>
                    <a:schemeClr val="accent1"/>
                  </a:solidFill>
                </a:rPr>
                <a:t>b + d</a:t>
              </a:r>
            </a:p>
          </p:txBody>
        </p:sp>
        <p:sp>
          <p:nvSpPr>
            <p:cNvPr id="99" name="TextBox 45">
              <a:extLst>
                <a:ext uri="{FF2B5EF4-FFF2-40B4-BE49-F238E27FC236}">
                  <a16:creationId xmlns:a16="http://schemas.microsoft.com/office/drawing/2014/main" id="{CF86CA1E-F0CC-FF47-ACFA-B04C91DE9DE1}"/>
                </a:ext>
              </a:extLst>
            </p:cNvPr>
            <p:cNvSpPr txBox="1"/>
            <p:nvPr/>
          </p:nvSpPr>
          <p:spPr>
            <a:xfrm>
              <a:off x="1648987" y="4363218"/>
              <a:ext cx="323384" cy="3158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>
                  <a:solidFill>
                    <a:schemeClr val="accent1"/>
                  </a:solidFill>
                </a:rPr>
                <a:t>n</a:t>
              </a:r>
            </a:p>
          </p:txBody>
        </p:sp>
        <p:sp>
          <p:nvSpPr>
            <p:cNvPr id="100" name="TextBox 49">
              <a:extLst>
                <a:ext uri="{FF2B5EF4-FFF2-40B4-BE49-F238E27FC236}">
                  <a16:creationId xmlns:a16="http://schemas.microsoft.com/office/drawing/2014/main" id="{430A4202-B575-7141-93F3-89BD0B832EDD}"/>
                </a:ext>
              </a:extLst>
            </p:cNvPr>
            <p:cNvSpPr txBox="1"/>
            <p:nvPr/>
          </p:nvSpPr>
          <p:spPr>
            <a:xfrm>
              <a:off x="3305254" y="3967245"/>
              <a:ext cx="353993" cy="379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E</a:t>
              </a:r>
            </a:p>
          </p:txBody>
        </p:sp>
        <p:sp>
          <p:nvSpPr>
            <p:cNvPr id="101" name="TextBox 50">
              <a:extLst>
                <a:ext uri="{FF2B5EF4-FFF2-40B4-BE49-F238E27FC236}">
                  <a16:creationId xmlns:a16="http://schemas.microsoft.com/office/drawing/2014/main" id="{B8D08AA8-03BD-4547-ABC3-C74C51D41E4B}"/>
                </a:ext>
              </a:extLst>
            </p:cNvPr>
            <p:cNvSpPr txBox="1"/>
            <p:nvPr/>
          </p:nvSpPr>
          <p:spPr>
            <a:xfrm>
              <a:off x="1671398" y="4029990"/>
              <a:ext cx="353993" cy="3474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/>
                <a:t>F</a:t>
              </a:r>
            </a:p>
          </p:txBody>
        </p:sp>
        <p:cxnSp>
          <p:nvCxnSpPr>
            <p:cNvPr id="102" name="Straight Connector 53">
              <a:extLst>
                <a:ext uri="{FF2B5EF4-FFF2-40B4-BE49-F238E27FC236}">
                  <a16:creationId xmlns:a16="http://schemas.microsoft.com/office/drawing/2014/main" id="{BE00D6C2-E3C9-E54F-BF1F-A827832194E0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3430110" y="4355485"/>
              <a:ext cx="0" cy="1908000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103" name="TextBox 54">
              <a:extLst>
                <a:ext uri="{FF2B5EF4-FFF2-40B4-BE49-F238E27FC236}">
                  <a16:creationId xmlns:a16="http://schemas.microsoft.com/office/drawing/2014/main" id="{1EC2E6EA-3C01-D949-8EA3-E0AAF630CA18}"/>
                </a:ext>
              </a:extLst>
            </p:cNvPr>
            <p:cNvSpPr txBox="1"/>
            <p:nvPr/>
          </p:nvSpPr>
          <p:spPr>
            <a:xfrm>
              <a:off x="4891668" y="6308209"/>
              <a:ext cx="1529923" cy="379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Quantity</a:t>
              </a:r>
            </a:p>
          </p:txBody>
        </p:sp>
        <p:sp>
          <p:nvSpPr>
            <p:cNvPr id="104" name="TextBox 55">
              <a:extLst>
                <a:ext uri="{FF2B5EF4-FFF2-40B4-BE49-F238E27FC236}">
                  <a16:creationId xmlns:a16="http://schemas.microsoft.com/office/drawing/2014/main" id="{3C41BBE0-A90E-214E-83A1-7D7DB0FFC8F5}"/>
                </a:ext>
              </a:extLst>
            </p:cNvPr>
            <p:cNvSpPr txBox="1"/>
            <p:nvPr/>
          </p:nvSpPr>
          <p:spPr>
            <a:xfrm>
              <a:off x="865301" y="1421249"/>
              <a:ext cx="1185865" cy="379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Price</a:t>
              </a:r>
            </a:p>
          </p:txBody>
        </p:sp>
        <p:sp>
          <p:nvSpPr>
            <p:cNvPr id="105" name="TextBox 56">
              <a:extLst>
                <a:ext uri="{FF2B5EF4-FFF2-40B4-BE49-F238E27FC236}">
                  <a16:creationId xmlns:a16="http://schemas.microsoft.com/office/drawing/2014/main" id="{0699F985-60F4-7640-9537-8FD4CB8B1E56}"/>
                </a:ext>
              </a:extLst>
            </p:cNvPr>
            <p:cNvSpPr txBox="1"/>
            <p:nvPr/>
          </p:nvSpPr>
          <p:spPr>
            <a:xfrm>
              <a:off x="4891668" y="6600361"/>
              <a:ext cx="1204331" cy="536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>
                  <a:solidFill>
                    <a:schemeClr val="accent1"/>
                  </a:solidFill>
                </a:rPr>
                <a:t>(thousands)</a:t>
              </a:r>
            </a:p>
          </p:txBody>
        </p:sp>
        <p:sp>
          <p:nvSpPr>
            <p:cNvPr id="106" name="TextBox 57">
              <a:extLst>
                <a:ext uri="{FF2B5EF4-FFF2-40B4-BE49-F238E27FC236}">
                  <a16:creationId xmlns:a16="http://schemas.microsoft.com/office/drawing/2014/main" id="{C7D4F581-7D23-314C-A360-4347E25892D0}"/>
                </a:ext>
              </a:extLst>
            </p:cNvPr>
            <p:cNvSpPr txBox="1"/>
            <p:nvPr/>
          </p:nvSpPr>
          <p:spPr>
            <a:xfrm>
              <a:off x="838200" y="1728335"/>
              <a:ext cx="1204331" cy="3158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>
                  <a:solidFill>
                    <a:schemeClr val="accent1"/>
                  </a:solidFill>
                </a:rPr>
                <a:t>($/unit)</a:t>
              </a:r>
            </a:p>
          </p:txBody>
        </p:sp>
        <p:sp>
          <p:nvSpPr>
            <p:cNvPr id="107" name="TextBox 58">
              <a:extLst>
                <a:ext uri="{FF2B5EF4-FFF2-40B4-BE49-F238E27FC236}">
                  <a16:creationId xmlns:a16="http://schemas.microsoft.com/office/drawing/2014/main" id="{F9D9977E-0852-0D48-87B7-A256A37004DA}"/>
                </a:ext>
              </a:extLst>
            </p:cNvPr>
            <p:cNvSpPr txBox="1"/>
            <p:nvPr/>
          </p:nvSpPr>
          <p:spPr>
            <a:xfrm>
              <a:off x="4591457" y="3928465"/>
              <a:ext cx="550994" cy="3474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err="1"/>
                <a:t>S</a:t>
              </a:r>
              <a:r>
                <a:rPr lang="en-US" sz="2000" i="1" baseline="-25000" dirty="0" err="1"/>
                <a:t>x</a:t>
              </a:r>
              <a:endParaRPr lang="en-US" sz="2000" i="1" baseline="-25000" dirty="0"/>
            </a:p>
          </p:txBody>
        </p:sp>
        <p:sp>
          <p:nvSpPr>
            <p:cNvPr id="108" name="TextBox 60">
              <a:extLst>
                <a:ext uri="{FF2B5EF4-FFF2-40B4-BE49-F238E27FC236}">
                  <a16:creationId xmlns:a16="http://schemas.microsoft.com/office/drawing/2014/main" id="{75C05538-520B-1C48-8558-8036222A1E78}"/>
                </a:ext>
              </a:extLst>
            </p:cNvPr>
            <p:cNvSpPr txBox="1"/>
            <p:nvPr/>
          </p:nvSpPr>
          <p:spPr>
            <a:xfrm>
              <a:off x="4368904" y="5173307"/>
              <a:ext cx="550994" cy="55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/>
                <a:t>D</a:t>
              </a:r>
              <a:r>
                <a:rPr lang="en-US" sz="2000" i="1" baseline="-25000" dirty="0"/>
                <a:t>m</a:t>
              </a:r>
            </a:p>
          </p:txBody>
        </p:sp>
      </p:grpSp>
      <p:sp>
        <p:nvSpPr>
          <p:cNvPr id="111" name="Nadpis 110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76300"/>
          </a:xfrm>
        </p:spPr>
        <p:txBody>
          <a:bodyPr>
            <a:noAutofit/>
          </a:bodyPr>
          <a:lstStyle/>
          <a:p>
            <a:r>
              <a:rPr lang="cs-CZ" sz="3600" dirty="0" err="1"/>
              <a:t>Home</a:t>
            </a:r>
            <a:r>
              <a:rPr lang="cs-CZ" sz="3600" dirty="0"/>
              <a:t> </a:t>
            </a:r>
            <a:r>
              <a:rPr lang="cs-CZ" sz="3600" dirty="0" err="1"/>
              <a:t>national</a:t>
            </a:r>
            <a:r>
              <a:rPr lang="cs-CZ" sz="3600" dirty="0"/>
              <a:t> market vs. </a:t>
            </a:r>
            <a:r>
              <a:rPr lang="cs-CZ" sz="3600" dirty="0" err="1"/>
              <a:t>International</a:t>
            </a:r>
            <a:r>
              <a:rPr lang="cs-CZ" sz="3600" dirty="0"/>
              <a:t> market</a:t>
            </a:r>
          </a:p>
        </p:txBody>
      </p:sp>
      <p:sp>
        <p:nvSpPr>
          <p:cNvPr id="112" name="TextovéPole 111"/>
          <p:cNvSpPr txBox="1"/>
          <p:nvPr/>
        </p:nvSpPr>
        <p:spPr>
          <a:xfrm>
            <a:off x="0" y="711200"/>
            <a:ext cx="914400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700" dirty="0" err="1"/>
              <a:t>Intl</a:t>
            </a:r>
            <a:r>
              <a:rPr lang="cs-CZ" sz="1700" dirty="0"/>
              <a:t>. market -</a:t>
            </a:r>
            <a:r>
              <a:rPr lang="cs-CZ" sz="1700" b="1" dirty="0" err="1"/>
              <a:t>demand</a:t>
            </a:r>
            <a:r>
              <a:rPr lang="cs-CZ" sz="1700" b="1" dirty="0"/>
              <a:t> </a:t>
            </a:r>
            <a:r>
              <a:rPr lang="cs-CZ" sz="1700" b="1" dirty="0" err="1"/>
              <a:t>for</a:t>
            </a:r>
            <a:r>
              <a:rPr lang="cs-CZ" sz="1700" b="1" dirty="0"/>
              <a:t> </a:t>
            </a:r>
            <a:r>
              <a:rPr lang="cs-CZ" sz="1700" b="1" dirty="0" err="1"/>
              <a:t>imports</a:t>
            </a:r>
            <a:r>
              <a:rPr lang="cs-CZ" sz="1700" b="1" dirty="0"/>
              <a:t> </a:t>
            </a:r>
            <a:r>
              <a:rPr lang="cs-CZ" sz="1700" dirty="0"/>
              <a:t>(</a:t>
            </a:r>
            <a:r>
              <a:rPr lang="en-US" sz="1700" i="1" dirty="0"/>
              <a:t>D</a:t>
            </a:r>
            <a:r>
              <a:rPr lang="en-US" sz="1700" i="1" baseline="-25000" dirty="0"/>
              <a:t>m</a:t>
            </a:r>
            <a:r>
              <a:rPr lang="cs-CZ" sz="1700" dirty="0"/>
              <a:t>= </a:t>
            </a:r>
            <a:r>
              <a:rPr lang="en-US" sz="1700" i="1" dirty="0"/>
              <a:t>D</a:t>
            </a:r>
            <a:r>
              <a:rPr lang="cs-CZ" sz="1700" i="1" baseline="-25000" dirty="0"/>
              <a:t>H</a:t>
            </a:r>
            <a:r>
              <a:rPr lang="cs-CZ" sz="1700" dirty="0"/>
              <a:t>- </a:t>
            </a:r>
            <a:r>
              <a:rPr lang="en-US" sz="1700" i="1" dirty="0"/>
              <a:t>S</a:t>
            </a:r>
            <a:r>
              <a:rPr lang="cs-CZ" sz="1700" i="1" baseline="-25000" dirty="0"/>
              <a:t>H</a:t>
            </a:r>
            <a:r>
              <a:rPr lang="cs-CZ" sz="1700" dirty="0"/>
              <a:t>) </a:t>
            </a:r>
            <a:r>
              <a:rPr lang="cs-CZ" sz="1700" dirty="0" err="1"/>
              <a:t>can</a:t>
            </a:r>
            <a:r>
              <a:rPr lang="cs-CZ" sz="1700" dirty="0"/>
              <a:t> </a:t>
            </a:r>
            <a:r>
              <a:rPr lang="cs-CZ" sz="1700" dirty="0" err="1"/>
              <a:t>be</a:t>
            </a:r>
            <a:r>
              <a:rPr lang="cs-CZ" sz="1700" dirty="0"/>
              <a:t> </a:t>
            </a:r>
            <a:r>
              <a:rPr lang="cs-CZ" sz="1700" dirty="0" err="1"/>
              <a:t>determined</a:t>
            </a:r>
            <a:r>
              <a:rPr lang="cs-CZ" sz="1700" dirty="0"/>
              <a:t> </a:t>
            </a:r>
            <a:r>
              <a:rPr lang="cs-CZ" sz="1700" dirty="0" err="1"/>
              <a:t>for</a:t>
            </a:r>
            <a:r>
              <a:rPr lang="cs-CZ" sz="1700" dirty="0"/>
              <a:t> </a:t>
            </a:r>
            <a:r>
              <a:rPr lang="cs-CZ" sz="1700" dirty="0" err="1"/>
              <a:t>each</a:t>
            </a:r>
            <a:r>
              <a:rPr lang="cs-CZ" sz="1700" dirty="0"/>
              <a:t> P </a:t>
            </a:r>
            <a:r>
              <a:rPr lang="cs-CZ" sz="1700" dirty="0" err="1"/>
              <a:t>at</a:t>
            </a:r>
            <a:r>
              <a:rPr lang="cs-CZ" sz="1700" dirty="0"/>
              <a:t> </a:t>
            </a:r>
            <a:r>
              <a:rPr lang="cs-CZ" sz="1700" dirty="0" err="1"/>
              <a:t>which</a:t>
            </a:r>
            <a:r>
              <a:rPr lang="cs-CZ" sz="1700" dirty="0"/>
              <a:t> H </a:t>
            </a:r>
            <a:r>
              <a:rPr lang="cs-CZ" sz="1700" dirty="0" err="1"/>
              <a:t>might</a:t>
            </a:r>
            <a:r>
              <a:rPr lang="cs-CZ" sz="1700" dirty="0"/>
              <a:t> import. In </a:t>
            </a:r>
            <a:r>
              <a:rPr lang="cs-CZ" sz="1700" dirty="0" err="1"/>
              <a:t>the</a:t>
            </a:r>
            <a:r>
              <a:rPr lang="cs-CZ" sz="1700" dirty="0"/>
              <a:t> </a:t>
            </a:r>
            <a:r>
              <a:rPr lang="cs-CZ" sz="1700" dirty="0" err="1"/>
              <a:t>international</a:t>
            </a:r>
            <a:r>
              <a:rPr lang="cs-CZ" sz="1700" dirty="0"/>
              <a:t> market, </a:t>
            </a:r>
            <a:r>
              <a:rPr lang="cs-CZ" sz="1700" dirty="0" err="1"/>
              <a:t>the</a:t>
            </a:r>
            <a:r>
              <a:rPr lang="cs-CZ" sz="1700" dirty="0"/>
              <a:t> </a:t>
            </a:r>
            <a:r>
              <a:rPr lang="cs-CZ" sz="1700" dirty="0" err="1"/>
              <a:t>desire</a:t>
            </a:r>
            <a:r>
              <a:rPr lang="cs-CZ" sz="1700" dirty="0"/>
              <a:t> to </a:t>
            </a:r>
            <a:r>
              <a:rPr lang="cs-CZ" sz="1700" dirty="0" err="1"/>
              <a:t>trade</a:t>
            </a:r>
            <a:r>
              <a:rPr lang="cs-CZ" sz="1700" dirty="0"/>
              <a:t> </a:t>
            </a:r>
            <a:r>
              <a:rPr lang="cs-CZ" sz="1700" dirty="0" err="1"/>
              <a:t>is</a:t>
            </a:r>
            <a:r>
              <a:rPr lang="cs-CZ" sz="1700" dirty="0"/>
              <a:t> (B-C) </a:t>
            </a:r>
            <a:r>
              <a:rPr lang="cs-CZ" sz="1700" dirty="0" err="1"/>
              <a:t>at</a:t>
            </a:r>
            <a:r>
              <a:rPr lang="cs-CZ" sz="1700" dirty="0"/>
              <a:t> P</a:t>
            </a:r>
            <a:r>
              <a:rPr lang="cs-CZ" sz="1700" baseline="-25000" dirty="0"/>
              <a:t>W</a:t>
            </a:r>
            <a:r>
              <a:rPr lang="cs-CZ" sz="1700" dirty="0"/>
              <a:t>. </a:t>
            </a:r>
            <a:r>
              <a:rPr lang="cs-CZ" sz="1700" dirty="0" err="1"/>
              <a:t>Analogically</a:t>
            </a:r>
            <a:r>
              <a:rPr lang="cs-CZ" sz="1700" dirty="0"/>
              <a:t> </a:t>
            </a:r>
            <a:r>
              <a:rPr lang="cs-CZ" sz="1700" b="1" dirty="0" err="1"/>
              <a:t>supply</a:t>
            </a:r>
            <a:r>
              <a:rPr lang="cs-CZ" sz="1700" b="1" dirty="0"/>
              <a:t> </a:t>
            </a:r>
            <a:r>
              <a:rPr lang="cs-CZ" sz="1700" b="1" dirty="0" err="1"/>
              <a:t>of</a:t>
            </a:r>
            <a:r>
              <a:rPr lang="cs-CZ" sz="1700" b="1" dirty="0"/>
              <a:t> </a:t>
            </a:r>
            <a:r>
              <a:rPr lang="cs-CZ" sz="1700" b="1" dirty="0" err="1"/>
              <a:t>exports</a:t>
            </a:r>
            <a:r>
              <a:rPr lang="cs-CZ" sz="1700" b="1" dirty="0"/>
              <a:t> </a:t>
            </a:r>
            <a:r>
              <a:rPr lang="cs-CZ" sz="1700" dirty="0"/>
              <a:t>(</a:t>
            </a:r>
            <a:r>
              <a:rPr lang="en-US" sz="1700" i="1" dirty="0" err="1"/>
              <a:t>S</a:t>
            </a:r>
            <a:r>
              <a:rPr lang="en-US" sz="1700" i="1" baseline="-25000" dirty="0" err="1"/>
              <a:t>x</a:t>
            </a:r>
            <a:r>
              <a:rPr lang="cs-CZ" sz="1700" dirty="0"/>
              <a:t>=</a:t>
            </a:r>
            <a:r>
              <a:rPr lang="en-US" sz="1700" i="1" dirty="0"/>
              <a:t>S</a:t>
            </a:r>
            <a:r>
              <a:rPr lang="cs-CZ" sz="1700" i="1" baseline="-25000" dirty="0"/>
              <a:t>F</a:t>
            </a:r>
            <a:r>
              <a:rPr lang="cs-CZ" sz="1700" b="1" dirty="0"/>
              <a:t>-</a:t>
            </a:r>
            <a:r>
              <a:rPr lang="cs-CZ" sz="1700" i="1" dirty="0"/>
              <a:t>D</a:t>
            </a:r>
            <a:r>
              <a:rPr lang="cs-CZ" sz="1700" i="1" baseline="-25000" dirty="0"/>
              <a:t>F</a:t>
            </a:r>
            <a:r>
              <a:rPr lang="cs-CZ" sz="1700" dirty="0"/>
              <a:t>) </a:t>
            </a:r>
            <a:r>
              <a:rPr lang="cs-CZ" sz="1700" dirty="0" err="1"/>
              <a:t>determined</a:t>
            </a:r>
            <a:r>
              <a:rPr lang="cs-CZ" sz="1700" dirty="0"/>
              <a:t> by </a:t>
            </a:r>
            <a:r>
              <a:rPr lang="cs-CZ" sz="1700" dirty="0" err="1"/>
              <a:t>the</a:t>
            </a:r>
            <a:r>
              <a:rPr lang="cs-CZ" sz="1700" dirty="0"/>
              <a:t> </a:t>
            </a:r>
            <a:r>
              <a:rPr lang="cs-CZ" sz="1700" dirty="0" err="1"/>
              <a:t>difference</a:t>
            </a:r>
            <a:r>
              <a:rPr lang="cs-CZ" sz="1700" dirty="0"/>
              <a:t> </a:t>
            </a:r>
            <a:r>
              <a:rPr lang="cs-CZ" sz="1700" dirty="0" err="1"/>
              <a:t>of</a:t>
            </a:r>
            <a:r>
              <a:rPr lang="cs-CZ" sz="1700" dirty="0"/>
              <a:t> F </a:t>
            </a:r>
            <a:r>
              <a:rPr lang="cs-CZ" sz="1700" dirty="0" err="1"/>
              <a:t>supply</a:t>
            </a:r>
            <a:r>
              <a:rPr lang="cs-CZ" sz="1700" dirty="0"/>
              <a:t> </a:t>
            </a:r>
            <a:r>
              <a:rPr lang="cs-CZ" sz="1700" dirty="0" err="1"/>
              <a:t>and</a:t>
            </a:r>
            <a:r>
              <a:rPr lang="cs-CZ" sz="1700" dirty="0"/>
              <a:t> </a:t>
            </a:r>
            <a:r>
              <a:rPr lang="cs-CZ" sz="1700" dirty="0" err="1"/>
              <a:t>demand</a:t>
            </a:r>
            <a:r>
              <a:rPr lang="cs-CZ" sz="1700" dirty="0"/>
              <a:t> </a:t>
            </a:r>
            <a:r>
              <a:rPr lang="cs-CZ" sz="1700" dirty="0" err="1"/>
              <a:t>at</a:t>
            </a:r>
            <a:r>
              <a:rPr lang="cs-CZ" sz="1700" dirty="0"/>
              <a:t> </a:t>
            </a:r>
            <a:r>
              <a:rPr lang="cs-CZ" sz="1700" dirty="0" err="1"/>
              <a:t>each</a:t>
            </a:r>
            <a:r>
              <a:rPr lang="cs-CZ" sz="1700" dirty="0"/>
              <a:t> P </a:t>
            </a:r>
            <a:r>
              <a:rPr lang="cs-CZ" sz="1700" dirty="0" err="1"/>
              <a:t>where</a:t>
            </a:r>
            <a:r>
              <a:rPr lang="cs-CZ" sz="1700" dirty="0"/>
              <a:t> F </a:t>
            </a:r>
            <a:r>
              <a:rPr lang="cs-CZ" sz="1700" dirty="0" err="1"/>
              <a:t>might</a:t>
            </a:r>
            <a:r>
              <a:rPr lang="cs-CZ" sz="1700" dirty="0"/>
              <a:t> export (</a:t>
            </a:r>
            <a:r>
              <a:rPr lang="cs-CZ" sz="1700" dirty="0" err="1"/>
              <a:t>if</a:t>
            </a:r>
            <a:r>
              <a:rPr lang="cs-CZ" sz="1700" dirty="0"/>
              <a:t> P</a:t>
            </a:r>
            <a:r>
              <a:rPr lang="cs-CZ" sz="1700" baseline="-25000" dirty="0"/>
              <a:t>F</a:t>
            </a:r>
            <a:r>
              <a:rPr lang="cs-CZ" sz="1700" dirty="0"/>
              <a:t>&gt;700).</a:t>
            </a:r>
          </a:p>
        </p:txBody>
      </p:sp>
    </p:spTree>
    <p:extLst>
      <p:ext uri="{BB962C8B-B14F-4D97-AF65-F5344CB8AC3E}">
        <p14:creationId xmlns:p14="http://schemas.microsoft.com/office/powerpoint/2010/main" val="1165000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BA2B6-6546-C24E-993F-CDAF68AB7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52536" y="188640"/>
            <a:ext cx="9396536" cy="611461"/>
          </a:xfrm>
        </p:spPr>
        <p:txBody>
          <a:bodyPr>
            <a:noAutofit/>
          </a:bodyPr>
          <a:lstStyle/>
          <a:p>
            <a:r>
              <a:rPr lang="cs-CZ" sz="3600" dirty="0" err="1"/>
              <a:t>Foreign</a:t>
            </a:r>
            <a:r>
              <a:rPr lang="cs-CZ" sz="3600" dirty="0"/>
              <a:t> </a:t>
            </a:r>
            <a:r>
              <a:rPr lang="cs-CZ" sz="3600" dirty="0" err="1"/>
              <a:t>national</a:t>
            </a:r>
            <a:r>
              <a:rPr lang="cs-CZ" sz="3600" dirty="0"/>
              <a:t> market vs. </a:t>
            </a:r>
            <a:r>
              <a:rPr lang="cs-CZ" sz="3600" dirty="0" err="1"/>
              <a:t>International</a:t>
            </a:r>
            <a:r>
              <a:rPr lang="cs-CZ" sz="3600" dirty="0"/>
              <a:t> market</a:t>
            </a:r>
            <a:endParaRPr lang="en-US" sz="3600" dirty="0"/>
          </a:p>
        </p:txBody>
      </p:sp>
      <p:grpSp>
        <p:nvGrpSpPr>
          <p:cNvPr id="3" name="Group 59">
            <a:extLst>
              <a:ext uri="{FF2B5EF4-FFF2-40B4-BE49-F238E27FC236}">
                <a16:creationId xmlns:a16="http://schemas.microsoft.com/office/drawing/2014/main" id="{F1523899-A138-EB4F-83B5-38B3CA4D6256}"/>
              </a:ext>
            </a:extLst>
          </p:cNvPr>
          <p:cNvGrpSpPr/>
          <p:nvPr/>
        </p:nvGrpSpPr>
        <p:grpSpPr>
          <a:xfrm>
            <a:off x="-396552" y="1821711"/>
            <a:ext cx="4882827" cy="5301870"/>
            <a:chOff x="361890" y="1821710"/>
            <a:chExt cx="7294085" cy="5301870"/>
          </a:xfrm>
        </p:grpSpPr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DAC8A46E-2814-6640-97FD-85B9978DE714}"/>
                </a:ext>
              </a:extLst>
            </p:cNvPr>
            <p:cNvSpPr txBox="1"/>
            <p:nvPr/>
          </p:nvSpPr>
          <p:spPr>
            <a:xfrm>
              <a:off x="5190228" y="2756964"/>
              <a:ext cx="246574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/>
                <a:t>World price with trade</a:t>
              </a:r>
            </a:p>
          </p:txBody>
        </p:sp>
        <p:grpSp>
          <p:nvGrpSpPr>
            <p:cNvPr id="4" name="Group 46">
              <a:extLst>
                <a:ext uri="{FF2B5EF4-FFF2-40B4-BE49-F238E27FC236}">
                  <a16:creationId xmlns:a16="http://schemas.microsoft.com/office/drawing/2014/main" id="{A723399B-4D7B-9C4B-AB17-3285C47F3454}"/>
                </a:ext>
              </a:extLst>
            </p:cNvPr>
            <p:cNvGrpSpPr/>
            <p:nvPr/>
          </p:nvGrpSpPr>
          <p:grpSpPr>
            <a:xfrm>
              <a:off x="361890" y="1821710"/>
              <a:ext cx="6626771" cy="5301870"/>
              <a:chOff x="361890" y="1821710"/>
              <a:chExt cx="6626771" cy="5301870"/>
            </a:xfrm>
          </p:grpSpPr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7BC2D8E1-8D0A-2946-BE9C-4930FE34472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05255" y="2575932"/>
                <a:ext cx="0" cy="370556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13FB164F-47A4-AE4B-9F2B-E01193888D0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94365" y="6276575"/>
                <a:ext cx="4221126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E94A915B-78E7-484C-B889-FD9F8C2267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05516" y="4789484"/>
                <a:ext cx="1824594" cy="0"/>
              </a:xfrm>
              <a:prstGeom prst="line">
                <a:avLst/>
              </a:prstGeom>
              <a:ln w="9525" cap="flat" cmpd="sng" algn="ctr">
                <a:solidFill>
                  <a:schemeClr val="dk1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FDD7911D-F834-364A-98C7-E7268074498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605516" y="4308135"/>
                <a:ext cx="5383145" cy="51215"/>
              </a:xfrm>
              <a:prstGeom prst="line">
                <a:avLst/>
              </a:prstGeom>
              <a:ln w="9525" cap="flat" cmpd="sng" algn="ctr">
                <a:solidFill>
                  <a:schemeClr val="dk1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BD4792F-183A-414B-B37C-D379F4533D79}"/>
                  </a:ext>
                </a:extLst>
              </p:cNvPr>
              <p:cNvSpPr txBox="1"/>
              <p:nvPr/>
            </p:nvSpPr>
            <p:spPr>
              <a:xfrm>
                <a:off x="361890" y="4174684"/>
                <a:ext cx="12436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1,000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494DE96-59A9-7E4F-9EF1-031E1069ECF6}"/>
                  </a:ext>
                </a:extLst>
              </p:cNvPr>
              <p:cNvSpPr txBox="1"/>
              <p:nvPr/>
            </p:nvSpPr>
            <p:spPr>
              <a:xfrm>
                <a:off x="868495" y="4526766"/>
                <a:ext cx="8931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700</a:t>
                </a:r>
              </a:p>
            </p:txBody>
          </p:sp>
          <p:grpSp>
            <p:nvGrpSpPr>
              <p:cNvPr id="5" name="Group 35">
                <a:extLst>
                  <a:ext uri="{FF2B5EF4-FFF2-40B4-BE49-F238E27FC236}">
                    <a16:creationId xmlns:a16="http://schemas.microsoft.com/office/drawing/2014/main" id="{7CA44492-9F06-3C41-B42F-D33C89978B60}"/>
                  </a:ext>
                </a:extLst>
              </p:cNvPr>
              <p:cNvGrpSpPr/>
              <p:nvPr/>
            </p:nvGrpSpPr>
            <p:grpSpPr>
              <a:xfrm>
                <a:off x="2253662" y="6346563"/>
                <a:ext cx="2792997" cy="369332"/>
                <a:chOff x="2253662" y="6123543"/>
                <a:chExt cx="2792997" cy="369332"/>
              </a:xfrm>
            </p:grpSpPr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84B5D2F2-3C1E-CE4D-AFAA-973A14F78761}"/>
                    </a:ext>
                  </a:extLst>
                </p:cNvPr>
                <p:cNvSpPr txBox="1"/>
                <p:nvPr/>
              </p:nvSpPr>
              <p:spPr>
                <a:xfrm>
                  <a:off x="2253662" y="6123543"/>
                  <a:ext cx="89313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/>
                    <a:t>25</a:t>
                  </a:r>
                </a:p>
              </p:txBody>
            </p:sp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88D29977-C2BA-6649-9108-C41CD0481A8D}"/>
                    </a:ext>
                  </a:extLst>
                </p:cNvPr>
                <p:cNvSpPr txBox="1"/>
                <p:nvPr/>
              </p:nvSpPr>
              <p:spPr>
                <a:xfrm>
                  <a:off x="3184661" y="6123543"/>
                  <a:ext cx="89313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/>
                    <a:t>50</a:t>
                  </a:r>
                </a:p>
              </p:txBody>
            </p:sp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4EF7835F-0E74-7948-B90F-AD5E922C09E3}"/>
                    </a:ext>
                  </a:extLst>
                </p:cNvPr>
                <p:cNvSpPr txBox="1"/>
                <p:nvPr/>
              </p:nvSpPr>
              <p:spPr>
                <a:xfrm>
                  <a:off x="4153525" y="6123543"/>
                  <a:ext cx="89313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/>
                    <a:t>75</a:t>
                  </a:r>
                </a:p>
              </p:txBody>
            </p:sp>
          </p:grp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9006C287-A426-314F-BD58-BA1F747CCC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511876" y="4359350"/>
                <a:ext cx="0" cy="1908000"/>
              </a:xfrm>
              <a:prstGeom prst="line">
                <a:avLst/>
              </a:prstGeom>
              <a:ln w="9525" cap="flat" cmpd="sng" algn="ctr">
                <a:solidFill>
                  <a:schemeClr val="dk1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DE89B67B-6EFE-C242-970F-B02B3CDEC30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356928" y="4359350"/>
                <a:ext cx="0" cy="1908000"/>
              </a:xfrm>
              <a:prstGeom prst="line">
                <a:avLst/>
              </a:prstGeom>
              <a:ln w="9525" cap="flat" cmpd="sng" algn="ctr">
                <a:solidFill>
                  <a:schemeClr val="dk1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B6A936F5-C468-BC4B-9B15-9E4CF8736C9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616146" y="3768671"/>
                <a:ext cx="3992917" cy="190002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64C72C30-F1BA-5F44-8B11-935552C9201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04995" y="3969186"/>
                <a:ext cx="3847434" cy="176425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8" name="Right Brace 47">
                <a:extLst>
                  <a:ext uri="{FF2B5EF4-FFF2-40B4-BE49-F238E27FC236}">
                    <a16:creationId xmlns:a16="http://schemas.microsoft.com/office/drawing/2014/main" id="{5EAE3A37-3474-514B-ABD2-82BD028A16AC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 flipV="1">
                <a:off x="3267594" y="3251533"/>
                <a:ext cx="315686" cy="1908000"/>
              </a:xfrm>
              <a:prstGeom prst="rightBrac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967E6DBF-A558-D047-A06E-4F34EABA2EF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410303" y="4314051"/>
                <a:ext cx="154255" cy="1080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E945D772-1584-1045-9DE3-7E41D341AB1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79800" y="4308135"/>
                <a:ext cx="154255" cy="1080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59C47AD7-BE9E-8F48-B78B-8531BF0EF88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71758" y="4754635"/>
                <a:ext cx="154255" cy="1080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17CBE178-C15E-0842-91DE-39EBC171CF15}"/>
                  </a:ext>
                </a:extLst>
              </p:cNvPr>
              <p:cNvSpPr txBox="1"/>
              <p:nvPr/>
            </p:nvSpPr>
            <p:spPr>
              <a:xfrm>
                <a:off x="2521092" y="4504438"/>
                <a:ext cx="3233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i="1">
                    <a:solidFill>
                      <a:schemeClr val="accent1"/>
                    </a:solidFill>
                  </a:rPr>
                  <a:t>k</a:t>
                </a: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6E52A6BE-6D5A-5A44-A56C-804331A0C6E9}"/>
                  </a:ext>
                </a:extLst>
              </p:cNvPr>
              <p:cNvSpPr txBox="1"/>
              <p:nvPr/>
            </p:nvSpPr>
            <p:spPr>
              <a:xfrm>
                <a:off x="3290841" y="4371173"/>
                <a:ext cx="3233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i="1">
                    <a:solidFill>
                      <a:schemeClr val="accent1"/>
                    </a:solidFill>
                  </a:rPr>
                  <a:t>n</a:t>
                </a:r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CF86CA1E-F0CC-FF47-ACFA-B04C91DE9DE1}"/>
                  </a:ext>
                </a:extLst>
              </p:cNvPr>
              <p:cNvSpPr txBox="1"/>
              <p:nvPr/>
            </p:nvSpPr>
            <p:spPr>
              <a:xfrm>
                <a:off x="1729861" y="4435139"/>
                <a:ext cx="3233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i="1">
                    <a:solidFill>
                      <a:schemeClr val="accent1"/>
                    </a:solidFill>
                  </a:rPr>
                  <a:t>j</a:t>
                </a: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430A4202-B575-7141-93F3-89BD0B832EDD}"/>
                  </a:ext>
                </a:extLst>
              </p:cNvPr>
              <p:cNvSpPr txBox="1"/>
              <p:nvPr/>
            </p:nvSpPr>
            <p:spPr>
              <a:xfrm>
                <a:off x="4434055" y="4362135"/>
                <a:ext cx="35399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J</a:t>
                </a:r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B8D08AA8-03BD-4547-ABC3-C74C51D41E4B}"/>
                  </a:ext>
                </a:extLst>
              </p:cNvPr>
              <p:cNvSpPr txBox="1"/>
              <p:nvPr/>
            </p:nvSpPr>
            <p:spPr>
              <a:xfrm>
                <a:off x="3719460" y="4644692"/>
                <a:ext cx="35399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H</a:t>
                </a:r>
              </a:p>
            </p:txBody>
          </p: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CF8DD77C-6767-4C40-A67C-5EABD33BA660}"/>
                  </a:ext>
                </a:extLst>
              </p:cNvPr>
              <p:cNvSpPr txBox="1"/>
              <p:nvPr/>
            </p:nvSpPr>
            <p:spPr>
              <a:xfrm>
                <a:off x="2958509" y="3725605"/>
                <a:ext cx="15985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Exports</a:t>
                </a:r>
              </a:p>
            </p:txBody>
          </p: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BE00D6C2-E3C9-E54F-BF1F-A827832194E0}"/>
                  </a:ext>
                </a:extLst>
              </p:cNvPr>
              <p:cNvCxnSpPr>
                <a:cxnSpLocks noChangeAspect="1"/>
              </p:cNvCxnSpPr>
              <p:nvPr/>
            </p:nvCxnSpPr>
            <p:spPr>
              <a:xfrm>
                <a:off x="3430110" y="4805817"/>
                <a:ext cx="0" cy="1476000"/>
              </a:xfrm>
              <a:prstGeom prst="line">
                <a:avLst/>
              </a:prstGeom>
              <a:ln w="9525" cap="flat" cmpd="sng" algn="ctr">
                <a:solidFill>
                  <a:schemeClr val="dk1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1EC2E6EA-3C01-D949-8EA3-E0AAF630CA18}"/>
                  </a:ext>
                </a:extLst>
              </p:cNvPr>
              <p:cNvSpPr txBox="1"/>
              <p:nvPr/>
            </p:nvSpPr>
            <p:spPr>
              <a:xfrm>
                <a:off x="4891669" y="6308209"/>
                <a:ext cx="19242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Quantity</a:t>
                </a: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3C41BBE0-A90E-214E-83A1-7D7DB0FFC8F5}"/>
                  </a:ext>
                </a:extLst>
              </p:cNvPr>
              <p:cNvSpPr txBox="1"/>
              <p:nvPr/>
            </p:nvSpPr>
            <p:spPr>
              <a:xfrm>
                <a:off x="838198" y="1821710"/>
                <a:ext cx="145990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Price</a:t>
                </a: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0699F985-60F4-7640-9537-8FD4CB8B1E56}"/>
                  </a:ext>
                </a:extLst>
              </p:cNvPr>
              <p:cNvSpPr txBox="1"/>
              <p:nvPr/>
            </p:nvSpPr>
            <p:spPr>
              <a:xfrm>
                <a:off x="4891668" y="6600360"/>
                <a:ext cx="120433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>
                    <a:solidFill>
                      <a:schemeClr val="accent1"/>
                    </a:solidFill>
                  </a:rPr>
                  <a:t>(thousands)</a:t>
                </a:r>
              </a:p>
            </p:txBody>
          </p:sp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C7D4F581-7D23-314C-A360-4347E25892D0}"/>
                  </a:ext>
                </a:extLst>
              </p:cNvPr>
              <p:cNvSpPr txBox="1"/>
              <p:nvPr/>
            </p:nvSpPr>
            <p:spPr>
              <a:xfrm>
                <a:off x="811099" y="2128796"/>
                <a:ext cx="120433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>
                    <a:solidFill>
                      <a:schemeClr val="accent1"/>
                    </a:solidFill>
                  </a:rPr>
                  <a:t>($/unit)</a:t>
                </a:r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F9D9977E-0852-0D48-87B7-A256A37004DA}"/>
                  </a:ext>
                </a:extLst>
              </p:cNvPr>
              <p:cNvSpPr txBox="1"/>
              <p:nvPr/>
            </p:nvSpPr>
            <p:spPr>
              <a:xfrm>
                <a:off x="5333565" y="3387051"/>
                <a:ext cx="55099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i="1"/>
                  <a:t>S</a:t>
                </a:r>
                <a:r>
                  <a:rPr lang="en-US" sz="2000" i="1" baseline="-25000"/>
                  <a:t>f</a:t>
                </a:r>
              </a:p>
            </p:txBody>
          </p: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75C05538-520B-1C48-8558-8036222A1E78}"/>
                  </a:ext>
                </a:extLst>
              </p:cNvPr>
              <p:cNvSpPr txBox="1"/>
              <p:nvPr/>
            </p:nvSpPr>
            <p:spPr>
              <a:xfrm>
                <a:off x="5327722" y="5288887"/>
                <a:ext cx="63504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i="1" dirty="0" err="1"/>
                  <a:t>D</a:t>
                </a:r>
                <a:r>
                  <a:rPr lang="en-US" sz="2000" i="1" baseline="-25000" dirty="0" err="1"/>
                  <a:t>f</a:t>
                </a:r>
                <a:endParaRPr lang="en-US" sz="2000" i="1" baseline="-25000" dirty="0"/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2DD2F028-8078-B143-941E-169DEE6B0787}"/>
                  </a:ext>
                </a:extLst>
              </p:cNvPr>
              <p:cNvSpPr txBox="1"/>
              <p:nvPr/>
            </p:nvSpPr>
            <p:spPr>
              <a:xfrm>
                <a:off x="2207223" y="4400760"/>
                <a:ext cx="35399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l</a:t>
                </a:r>
              </a:p>
            </p:txBody>
          </p: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7C80520E-981F-A340-8D68-87C0085B199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23102" y="3138631"/>
                <a:ext cx="0" cy="1183511"/>
              </a:xfrm>
              <a:prstGeom prst="line">
                <a:avLst/>
              </a:prstGeom>
              <a:ln w="9525" cap="flat" cmpd="sng" algn="ctr">
                <a:solidFill>
                  <a:schemeClr val="accent3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" name="Group 21">
            <a:extLst>
              <a:ext uri="{FF2B5EF4-FFF2-40B4-BE49-F238E27FC236}">
                <a16:creationId xmlns:a16="http://schemas.microsoft.com/office/drawing/2014/main" id="{D8BD48C6-1DDF-8244-80D8-F4EFDB7B489E}"/>
              </a:ext>
            </a:extLst>
          </p:cNvPr>
          <p:cNvGrpSpPr/>
          <p:nvPr/>
        </p:nvGrpSpPr>
        <p:grpSpPr>
          <a:xfrm>
            <a:off x="4283968" y="1421250"/>
            <a:ext cx="4860032" cy="5655006"/>
            <a:chOff x="297217" y="1421249"/>
            <a:chExt cx="6186792" cy="5707155"/>
          </a:xfrm>
        </p:grpSpPr>
        <p:cxnSp>
          <p:nvCxnSpPr>
            <p:cNvPr id="44" name="Straight Connector 6">
              <a:extLst>
                <a:ext uri="{FF2B5EF4-FFF2-40B4-BE49-F238E27FC236}">
                  <a16:creationId xmlns:a16="http://schemas.microsoft.com/office/drawing/2014/main" id="{7BC2D8E1-8D0A-2946-BE9C-4930FE344725}"/>
                </a:ext>
              </a:extLst>
            </p:cNvPr>
            <p:cNvCxnSpPr>
              <a:cxnSpLocks/>
            </p:cNvCxnSpPr>
            <p:nvPr/>
          </p:nvCxnSpPr>
          <p:spPr>
            <a:xfrm>
              <a:off x="1605255" y="2195498"/>
              <a:ext cx="0" cy="40860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9">
              <a:extLst>
                <a:ext uri="{FF2B5EF4-FFF2-40B4-BE49-F238E27FC236}">
                  <a16:creationId xmlns:a16="http://schemas.microsoft.com/office/drawing/2014/main" id="{13FB164F-47A4-AE4B-9F2B-E01193888D08}"/>
                </a:ext>
              </a:extLst>
            </p:cNvPr>
            <p:cNvCxnSpPr>
              <a:cxnSpLocks/>
            </p:cNvCxnSpPr>
            <p:nvPr/>
          </p:nvCxnSpPr>
          <p:spPr>
            <a:xfrm>
              <a:off x="1594365" y="6276575"/>
              <a:ext cx="4221126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14">
              <a:extLst>
                <a:ext uri="{FF2B5EF4-FFF2-40B4-BE49-F238E27FC236}">
                  <a16:creationId xmlns:a16="http://schemas.microsoft.com/office/drawing/2014/main" id="{FDD7911D-F834-364A-98C7-E7268074498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05516" y="4359351"/>
              <a:ext cx="3314383" cy="1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53" name="TextBox 15">
              <a:extLst>
                <a:ext uri="{FF2B5EF4-FFF2-40B4-BE49-F238E27FC236}">
                  <a16:creationId xmlns:a16="http://schemas.microsoft.com/office/drawing/2014/main" id="{4BD4792F-183A-414B-B37C-D379F4533D79}"/>
                </a:ext>
              </a:extLst>
            </p:cNvPr>
            <p:cNvSpPr txBox="1"/>
            <p:nvPr/>
          </p:nvSpPr>
          <p:spPr>
            <a:xfrm>
              <a:off x="297217" y="4174684"/>
              <a:ext cx="1308298" cy="3727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1,000</a:t>
              </a:r>
            </a:p>
          </p:txBody>
        </p:sp>
        <p:sp>
          <p:nvSpPr>
            <p:cNvPr id="60" name="TextBox 16">
              <a:extLst>
                <a:ext uri="{FF2B5EF4-FFF2-40B4-BE49-F238E27FC236}">
                  <a16:creationId xmlns:a16="http://schemas.microsoft.com/office/drawing/2014/main" id="{2494DE96-59A9-7E4F-9EF1-031E1069ECF6}"/>
                </a:ext>
              </a:extLst>
            </p:cNvPr>
            <p:cNvSpPr txBox="1"/>
            <p:nvPr/>
          </p:nvSpPr>
          <p:spPr>
            <a:xfrm>
              <a:off x="388883" y="2519548"/>
              <a:ext cx="1216632" cy="3727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2,000</a:t>
              </a:r>
            </a:p>
          </p:txBody>
        </p:sp>
        <p:grpSp>
          <p:nvGrpSpPr>
            <p:cNvPr id="8" name="Group 35">
              <a:extLst>
                <a:ext uri="{FF2B5EF4-FFF2-40B4-BE49-F238E27FC236}">
                  <a16:creationId xmlns:a16="http://schemas.microsoft.com/office/drawing/2014/main" id="{7CA44492-9F06-3C41-B42F-D33C89978B60}"/>
                </a:ext>
              </a:extLst>
            </p:cNvPr>
            <p:cNvGrpSpPr/>
            <p:nvPr/>
          </p:nvGrpSpPr>
          <p:grpSpPr>
            <a:xfrm>
              <a:off x="872474" y="4595940"/>
              <a:ext cx="3205321" cy="2119955"/>
              <a:chOff x="872474" y="4372920"/>
              <a:chExt cx="3205321" cy="2119955"/>
            </a:xfrm>
          </p:grpSpPr>
          <p:sp>
            <p:nvSpPr>
              <p:cNvPr id="80" name="TextBox 17">
                <a:extLst>
                  <a:ext uri="{FF2B5EF4-FFF2-40B4-BE49-F238E27FC236}">
                    <a16:creationId xmlns:a16="http://schemas.microsoft.com/office/drawing/2014/main" id="{84B5D2F2-3C1E-CE4D-AFAA-973A14F78761}"/>
                  </a:ext>
                </a:extLst>
              </p:cNvPr>
              <p:cNvSpPr txBox="1"/>
              <p:nvPr/>
            </p:nvSpPr>
            <p:spPr>
              <a:xfrm>
                <a:off x="872474" y="4372920"/>
                <a:ext cx="8931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700</a:t>
                </a:r>
              </a:p>
            </p:txBody>
          </p:sp>
          <p:sp>
            <p:nvSpPr>
              <p:cNvPr id="81" name="TextBox 18">
                <a:extLst>
                  <a:ext uri="{FF2B5EF4-FFF2-40B4-BE49-F238E27FC236}">
                    <a16:creationId xmlns:a16="http://schemas.microsoft.com/office/drawing/2014/main" id="{88D29977-C2BA-6649-9108-C41CD0481A8D}"/>
                  </a:ext>
                </a:extLst>
              </p:cNvPr>
              <p:cNvSpPr txBox="1"/>
              <p:nvPr/>
            </p:nvSpPr>
            <p:spPr>
              <a:xfrm>
                <a:off x="3184661" y="6123543"/>
                <a:ext cx="8931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50</a:t>
                </a:r>
              </a:p>
            </p:txBody>
          </p:sp>
        </p:grpSp>
        <p:cxnSp>
          <p:nvCxnSpPr>
            <p:cNvPr id="64" name="Straight Connector 26">
              <a:extLst>
                <a:ext uri="{FF2B5EF4-FFF2-40B4-BE49-F238E27FC236}">
                  <a16:creationId xmlns:a16="http://schemas.microsoft.com/office/drawing/2014/main" id="{B6A936F5-C468-BC4B-9B15-9E4CF8736C9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04996" y="4048681"/>
              <a:ext cx="2955853" cy="83345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Straight Connector 30">
              <a:extLst>
                <a:ext uri="{FF2B5EF4-FFF2-40B4-BE49-F238E27FC236}">
                  <a16:creationId xmlns:a16="http://schemas.microsoft.com/office/drawing/2014/main" id="{64C72C30-F1BA-5F44-8B11-935552C9201C}"/>
                </a:ext>
              </a:extLst>
            </p:cNvPr>
            <p:cNvCxnSpPr>
              <a:cxnSpLocks/>
              <a:stCxn id="60" idx="3"/>
            </p:cNvCxnSpPr>
            <p:nvPr/>
          </p:nvCxnSpPr>
          <p:spPr>
            <a:xfrm>
              <a:off x="1605515" y="2705917"/>
              <a:ext cx="2763389" cy="25009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8" name="Oval 39">
              <a:extLst>
                <a:ext uri="{FF2B5EF4-FFF2-40B4-BE49-F238E27FC236}">
                  <a16:creationId xmlns:a16="http://schemas.microsoft.com/office/drawing/2014/main" id="{59C47AD7-BE9E-8F48-B78B-8531BF0EF88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355079" y="4308087"/>
              <a:ext cx="154255" cy="108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TextBox 42">
              <a:extLst>
                <a:ext uri="{FF2B5EF4-FFF2-40B4-BE49-F238E27FC236}">
                  <a16:creationId xmlns:a16="http://schemas.microsoft.com/office/drawing/2014/main" id="{17CBE178-C15E-0842-91DE-39EBC171CF15}"/>
                </a:ext>
              </a:extLst>
            </p:cNvPr>
            <p:cNvSpPr txBox="1"/>
            <p:nvPr/>
          </p:nvSpPr>
          <p:spPr>
            <a:xfrm>
              <a:off x="1702006" y="3746575"/>
              <a:ext cx="8388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>
                  <a:solidFill>
                    <a:schemeClr val="accent1"/>
                  </a:solidFill>
                </a:rPr>
                <a:t>b + d</a:t>
              </a:r>
            </a:p>
          </p:txBody>
        </p:sp>
        <p:sp>
          <p:nvSpPr>
            <p:cNvPr id="70" name="TextBox 45">
              <a:extLst>
                <a:ext uri="{FF2B5EF4-FFF2-40B4-BE49-F238E27FC236}">
                  <a16:creationId xmlns:a16="http://schemas.microsoft.com/office/drawing/2014/main" id="{CF86CA1E-F0CC-FF47-ACFA-B04C91DE9DE1}"/>
                </a:ext>
              </a:extLst>
            </p:cNvPr>
            <p:cNvSpPr txBox="1"/>
            <p:nvPr/>
          </p:nvSpPr>
          <p:spPr>
            <a:xfrm>
              <a:off x="1648987" y="4363218"/>
              <a:ext cx="32338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>
                  <a:solidFill>
                    <a:schemeClr val="accent1"/>
                  </a:solidFill>
                </a:rPr>
                <a:t>n</a:t>
              </a:r>
            </a:p>
          </p:txBody>
        </p:sp>
        <p:sp>
          <p:nvSpPr>
            <p:cNvPr id="71" name="TextBox 49">
              <a:extLst>
                <a:ext uri="{FF2B5EF4-FFF2-40B4-BE49-F238E27FC236}">
                  <a16:creationId xmlns:a16="http://schemas.microsoft.com/office/drawing/2014/main" id="{430A4202-B575-7141-93F3-89BD0B832EDD}"/>
                </a:ext>
              </a:extLst>
            </p:cNvPr>
            <p:cNvSpPr txBox="1"/>
            <p:nvPr/>
          </p:nvSpPr>
          <p:spPr>
            <a:xfrm>
              <a:off x="3305254" y="3967245"/>
              <a:ext cx="3539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E</a:t>
              </a:r>
            </a:p>
          </p:txBody>
        </p:sp>
        <p:sp>
          <p:nvSpPr>
            <p:cNvPr id="72" name="TextBox 50">
              <a:extLst>
                <a:ext uri="{FF2B5EF4-FFF2-40B4-BE49-F238E27FC236}">
                  <a16:creationId xmlns:a16="http://schemas.microsoft.com/office/drawing/2014/main" id="{B8D08AA8-03BD-4547-ABC3-C74C51D41E4B}"/>
                </a:ext>
              </a:extLst>
            </p:cNvPr>
            <p:cNvSpPr txBox="1"/>
            <p:nvPr/>
          </p:nvSpPr>
          <p:spPr>
            <a:xfrm>
              <a:off x="1671398" y="4029990"/>
              <a:ext cx="35399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/>
                <a:t>F</a:t>
              </a:r>
            </a:p>
          </p:txBody>
        </p:sp>
        <p:cxnSp>
          <p:nvCxnSpPr>
            <p:cNvPr id="73" name="Straight Connector 53">
              <a:extLst>
                <a:ext uri="{FF2B5EF4-FFF2-40B4-BE49-F238E27FC236}">
                  <a16:creationId xmlns:a16="http://schemas.microsoft.com/office/drawing/2014/main" id="{BE00D6C2-E3C9-E54F-BF1F-A827832194E0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3430110" y="4355485"/>
              <a:ext cx="0" cy="1908000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74" name="TextBox 54">
              <a:extLst>
                <a:ext uri="{FF2B5EF4-FFF2-40B4-BE49-F238E27FC236}">
                  <a16:creationId xmlns:a16="http://schemas.microsoft.com/office/drawing/2014/main" id="{1EC2E6EA-3C01-D949-8EA3-E0AAF630CA18}"/>
                </a:ext>
              </a:extLst>
            </p:cNvPr>
            <p:cNvSpPr txBox="1"/>
            <p:nvPr/>
          </p:nvSpPr>
          <p:spPr>
            <a:xfrm>
              <a:off x="4891669" y="6308209"/>
              <a:ext cx="1592340" cy="3727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Quantity</a:t>
              </a:r>
            </a:p>
          </p:txBody>
        </p:sp>
        <p:sp>
          <p:nvSpPr>
            <p:cNvPr id="75" name="TextBox 55">
              <a:extLst>
                <a:ext uri="{FF2B5EF4-FFF2-40B4-BE49-F238E27FC236}">
                  <a16:creationId xmlns:a16="http://schemas.microsoft.com/office/drawing/2014/main" id="{3C41BBE0-A90E-214E-83A1-7D7DB0FFC8F5}"/>
                </a:ext>
              </a:extLst>
            </p:cNvPr>
            <p:cNvSpPr txBox="1"/>
            <p:nvPr/>
          </p:nvSpPr>
          <p:spPr>
            <a:xfrm>
              <a:off x="865301" y="1421249"/>
              <a:ext cx="1173566" cy="3727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Price</a:t>
              </a:r>
            </a:p>
          </p:txBody>
        </p:sp>
        <p:sp>
          <p:nvSpPr>
            <p:cNvPr id="76" name="TextBox 56">
              <a:extLst>
                <a:ext uri="{FF2B5EF4-FFF2-40B4-BE49-F238E27FC236}">
                  <a16:creationId xmlns:a16="http://schemas.microsoft.com/office/drawing/2014/main" id="{0699F985-60F4-7640-9537-8FD4CB8B1E56}"/>
                </a:ext>
              </a:extLst>
            </p:cNvPr>
            <p:cNvSpPr txBox="1"/>
            <p:nvPr/>
          </p:nvSpPr>
          <p:spPr>
            <a:xfrm>
              <a:off x="4891667" y="6600359"/>
              <a:ext cx="1204331" cy="5280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>
                  <a:solidFill>
                    <a:schemeClr val="accent1"/>
                  </a:solidFill>
                </a:rPr>
                <a:t>(thousands)</a:t>
              </a:r>
            </a:p>
          </p:txBody>
        </p:sp>
        <p:sp>
          <p:nvSpPr>
            <p:cNvPr id="77" name="TextBox 57">
              <a:extLst>
                <a:ext uri="{FF2B5EF4-FFF2-40B4-BE49-F238E27FC236}">
                  <a16:creationId xmlns:a16="http://schemas.microsoft.com/office/drawing/2014/main" id="{C7D4F581-7D23-314C-A360-4347E25892D0}"/>
                </a:ext>
              </a:extLst>
            </p:cNvPr>
            <p:cNvSpPr txBox="1"/>
            <p:nvPr/>
          </p:nvSpPr>
          <p:spPr>
            <a:xfrm>
              <a:off x="838200" y="1728335"/>
              <a:ext cx="120433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>
                  <a:solidFill>
                    <a:schemeClr val="accent1"/>
                  </a:solidFill>
                </a:rPr>
                <a:t>($/unit)</a:t>
              </a:r>
            </a:p>
          </p:txBody>
        </p:sp>
        <p:sp>
          <p:nvSpPr>
            <p:cNvPr id="78" name="TextBox 58">
              <a:extLst>
                <a:ext uri="{FF2B5EF4-FFF2-40B4-BE49-F238E27FC236}">
                  <a16:creationId xmlns:a16="http://schemas.microsoft.com/office/drawing/2014/main" id="{F9D9977E-0852-0D48-87B7-A256A37004DA}"/>
                </a:ext>
              </a:extLst>
            </p:cNvPr>
            <p:cNvSpPr txBox="1"/>
            <p:nvPr/>
          </p:nvSpPr>
          <p:spPr>
            <a:xfrm>
              <a:off x="4591457" y="3928464"/>
              <a:ext cx="5509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err="1"/>
                <a:t>S</a:t>
              </a:r>
              <a:r>
                <a:rPr lang="en-US" sz="2000" i="1" baseline="-25000" dirty="0" err="1"/>
                <a:t>x</a:t>
              </a:r>
              <a:endParaRPr lang="en-US" sz="2000" i="1" baseline="-25000" dirty="0"/>
            </a:p>
          </p:txBody>
        </p:sp>
        <p:sp>
          <p:nvSpPr>
            <p:cNvPr id="79" name="TextBox 60">
              <a:extLst>
                <a:ext uri="{FF2B5EF4-FFF2-40B4-BE49-F238E27FC236}">
                  <a16:creationId xmlns:a16="http://schemas.microsoft.com/office/drawing/2014/main" id="{75C05538-520B-1C48-8558-8036222A1E78}"/>
                </a:ext>
              </a:extLst>
            </p:cNvPr>
            <p:cNvSpPr txBox="1"/>
            <p:nvPr/>
          </p:nvSpPr>
          <p:spPr>
            <a:xfrm>
              <a:off x="4368904" y="5173306"/>
              <a:ext cx="969930" cy="3416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/>
                <a:t>D</a:t>
              </a:r>
              <a:r>
                <a:rPr lang="en-US" sz="2000" i="1" baseline="-25000" dirty="0"/>
                <a:t>m</a:t>
              </a:r>
            </a:p>
          </p:txBody>
        </p:sp>
      </p:grpSp>
      <p:sp>
        <p:nvSpPr>
          <p:cNvPr id="83" name="TextovéPole 82"/>
          <p:cNvSpPr txBox="1"/>
          <p:nvPr/>
        </p:nvSpPr>
        <p:spPr>
          <a:xfrm>
            <a:off x="142875" y="876300"/>
            <a:ext cx="8848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Free </a:t>
            </a:r>
            <a:r>
              <a:rPr lang="cs-CZ" dirty="0" err="1"/>
              <a:t>trade</a:t>
            </a:r>
            <a:r>
              <a:rPr lang="cs-CZ" dirty="0"/>
              <a:t> </a:t>
            </a:r>
            <a:r>
              <a:rPr lang="cs-CZ" dirty="0" err="1"/>
              <a:t>equilibrium</a:t>
            </a:r>
            <a:r>
              <a:rPr lang="cs-CZ" dirty="0"/>
              <a:t> </a:t>
            </a:r>
            <a:r>
              <a:rPr lang="cs-CZ" dirty="0" err="1"/>
              <a:t>occurs</a:t>
            </a:r>
            <a:r>
              <a:rPr lang="cs-CZ" dirty="0"/>
              <a:t> </a:t>
            </a:r>
            <a:r>
              <a:rPr lang="cs-CZ" dirty="0" err="1"/>
              <a:t>where</a:t>
            </a:r>
            <a:r>
              <a:rPr lang="cs-CZ" dirty="0"/>
              <a:t> </a:t>
            </a:r>
            <a:r>
              <a:rPr lang="en-US" sz="1400" i="1" dirty="0"/>
              <a:t>D</a:t>
            </a:r>
            <a:r>
              <a:rPr lang="en-US" i="1" baseline="-25000" dirty="0"/>
              <a:t>m</a:t>
            </a:r>
            <a:r>
              <a:rPr lang="cs-CZ" dirty="0"/>
              <a:t>=</a:t>
            </a:r>
            <a:r>
              <a:rPr lang="en-US" sz="1400" i="1" dirty="0" err="1"/>
              <a:t>S</a:t>
            </a:r>
            <a:r>
              <a:rPr lang="en-US" i="1" baseline="-25000" dirty="0" err="1"/>
              <a:t>x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91632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"/>
            <a:ext cx="9144000" cy="1168399"/>
          </a:xfrm>
        </p:spPr>
        <p:txBody>
          <a:bodyPr/>
          <a:lstStyle/>
          <a:p>
            <a:pPr algn="ctr"/>
            <a:r>
              <a:rPr lang="cs-CZ" dirty="0" err="1"/>
              <a:t>Welfare</a:t>
            </a:r>
            <a:r>
              <a:rPr lang="cs-CZ" dirty="0"/>
              <a:t> </a:t>
            </a:r>
            <a:r>
              <a:rPr lang="cs-CZ" dirty="0" err="1"/>
              <a:t>aggregate</a:t>
            </a:r>
            <a:r>
              <a:rPr lang="cs-CZ" dirty="0"/>
              <a:t> </a:t>
            </a:r>
            <a:r>
              <a:rPr lang="cs-CZ" dirty="0" err="1"/>
              <a:t>effects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free </a:t>
            </a:r>
            <a:r>
              <a:rPr lang="cs-CZ" dirty="0" err="1"/>
              <a:t>trade</a:t>
            </a:r>
            <a:r>
              <a:rPr lang="cs-CZ" dirty="0"/>
              <a:t> </a:t>
            </a:r>
            <a:br>
              <a:rPr lang="cs-CZ" dirty="0"/>
            </a:br>
            <a:r>
              <a:rPr lang="cs-CZ" sz="2400" dirty="0"/>
              <a:t>by „</a:t>
            </a:r>
            <a:r>
              <a:rPr lang="cs-CZ" sz="2400" dirty="0" err="1"/>
              <a:t>one</a:t>
            </a:r>
            <a:r>
              <a:rPr lang="cs-CZ" sz="2400" dirty="0"/>
              <a:t>-dollar, </a:t>
            </a:r>
            <a:r>
              <a:rPr lang="cs-CZ" sz="2400" dirty="0" err="1"/>
              <a:t>one</a:t>
            </a:r>
            <a:r>
              <a:rPr lang="cs-CZ" sz="2400" dirty="0"/>
              <a:t> </a:t>
            </a:r>
            <a:r>
              <a:rPr lang="cs-CZ" sz="2400" dirty="0" err="1"/>
              <a:t>vote</a:t>
            </a:r>
            <a:r>
              <a:rPr lang="cs-CZ" sz="2400" dirty="0"/>
              <a:t>“  </a:t>
            </a:r>
            <a:r>
              <a:rPr lang="cs-CZ" sz="2400" dirty="0" err="1"/>
              <a:t>metrics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320801"/>
            <a:ext cx="8784976" cy="4856163"/>
          </a:xfrm>
        </p:spPr>
        <p:txBody>
          <a:bodyPr/>
          <a:lstStyle/>
          <a:p>
            <a:r>
              <a:rPr lang="cs-CZ" sz="3000" dirty="0"/>
              <a:t>H: ↓P↑Q </a:t>
            </a:r>
            <a:r>
              <a:rPr lang="cs-CZ" sz="3000" dirty="0" err="1"/>
              <a:t>consumed</a:t>
            </a:r>
            <a:r>
              <a:rPr lang="cs-CZ" sz="3000" dirty="0"/>
              <a:t> </a:t>
            </a:r>
            <a:r>
              <a:rPr lang="cs-CZ" sz="3000" dirty="0" err="1"/>
              <a:t>and</a:t>
            </a:r>
            <a:r>
              <a:rPr lang="cs-CZ" sz="3000" dirty="0"/>
              <a:t> ↓Q </a:t>
            </a:r>
            <a:r>
              <a:rPr lang="cs-CZ" sz="3000" dirty="0" err="1"/>
              <a:t>produced</a:t>
            </a:r>
            <a:r>
              <a:rPr lang="cs-CZ" sz="3000" dirty="0"/>
              <a:t>, ↑CS (+a+b+d), ↓PS (-a)</a:t>
            </a:r>
          </a:p>
          <a:p>
            <a:pPr lvl="2"/>
            <a:r>
              <a:rPr lang="cs-CZ" dirty="0"/>
              <a:t>Net </a:t>
            </a:r>
            <a:r>
              <a:rPr lang="cs-CZ" dirty="0" err="1"/>
              <a:t>trade</a:t>
            </a:r>
            <a:r>
              <a:rPr lang="cs-CZ" dirty="0"/>
              <a:t> </a:t>
            </a:r>
            <a:r>
              <a:rPr lang="cs-CZ" dirty="0" err="1"/>
              <a:t>effect</a:t>
            </a:r>
            <a:r>
              <a:rPr lang="cs-CZ" dirty="0"/>
              <a:t> </a:t>
            </a:r>
            <a:r>
              <a:rPr lang="cs-CZ" b="1" dirty="0"/>
              <a:t>(b+d)</a:t>
            </a:r>
          </a:p>
          <a:p>
            <a:r>
              <a:rPr lang="cs-CZ" sz="3000" dirty="0"/>
              <a:t>F: ↑P ↓Q </a:t>
            </a:r>
            <a:r>
              <a:rPr lang="cs-CZ" sz="3000" dirty="0" err="1"/>
              <a:t>consumed</a:t>
            </a:r>
            <a:r>
              <a:rPr lang="cs-CZ" sz="3000" dirty="0"/>
              <a:t> </a:t>
            </a:r>
            <a:r>
              <a:rPr lang="cs-CZ" sz="3000" dirty="0" err="1"/>
              <a:t>and</a:t>
            </a:r>
            <a:r>
              <a:rPr lang="cs-CZ" sz="3000" dirty="0"/>
              <a:t> ↑Q </a:t>
            </a:r>
            <a:r>
              <a:rPr lang="cs-CZ" sz="3000" dirty="0" err="1"/>
              <a:t>produced</a:t>
            </a:r>
            <a:r>
              <a:rPr lang="cs-CZ" sz="3000" dirty="0"/>
              <a:t>, ↓CS (-j-k), ↑PS (j+k+n)</a:t>
            </a:r>
          </a:p>
          <a:p>
            <a:pPr lvl="2"/>
            <a:r>
              <a:rPr lang="cs-CZ" dirty="0"/>
              <a:t>Net </a:t>
            </a:r>
            <a:r>
              <a:rPr lang="cs-CZ" dirty="0" err="1"/>
              <a:t>gain</a:t>
            </a:r>
            <a:r>
              <a:rPr lang="cs-CZ" dirty="0"/>
              <a:t> </a:t>
            </a:r>
            <a:r>
              <a:rPr lang="cs-CZ" b="1" dirty="0"/>
              <a:t>(+n)</a:t>
            </a:r>
            <a:r>
              <a:rPr lang="cs-CZ" dirty="0"/>
              <a:t>	</a:t>
            </a:r>
          </a:p>
          <a:p>
            <a:r>
              <a:rPr lang="cs-CZ" sz="3000" dirty="0" err="1"/>
              <a:t>The</a:t>
            </a:r>
            <a:r>
              <a:rPr lang="cs-CZ" sz="3000" dirty="0"/>
              <a:t> country </a:t>
            </a:r>
            <a:r>
              <a:rPr lang="cs-CZ" sz="3000" dirty="0" err="1"/>
              <a:t>that</a:t>
            </a:r>
            <a:r>
              <a:rPr lang="cs-CZ" sz="3000" dirty="0"/>
              <a:t> </a:t>
            </a:r>
            <a:r>
              <a:rPr lang="cs-CZ" sz="3000" dirty="0" err="1"/>
              <a:t>experiences</a:t>
            </a:r>
            <a:r>
              <a:rPr lang="cs-CZ" sz="3000" dirty="0"/>
              <a:t> </a:t>
            </a:r>
            <a:r>
              <a:rPr lang="cs-CZ" sz="3000" dirty="0" err="1"/>
              <a:t>the</a:t>
            </a:r>
            <a:r>
              <a:rPr lang="cs-CZ" sz="3000" dirty="0"/>
              <a:t> </a:t>
            </a:r>
            <a:r>
              <a:rPr lang="cs-CZ" sz="3000" dirty="0" err="1"/>
              <a:t>larger</a:t>
            </a:r>
            <a:r>
              <a:rPr lang="cs-CZ" sz="3000" dirty="0"/>
              <a:t> </a:t>
            </a:r>
            <a:r>
              <a:rPr lang="cs-CZ" sz="3000" dirty="0" err="1"/>
              <a:t>price</a:t>
            </a:r>
            <a:r>
              <a:rPr lang="cs-CZ" sz="3000" dirty="0"/>
              <a:t> </a:t>
            </a:r>
            <a:r>
              <a:rPr lang="cs-CZ" sz="3000" dirty="0" err="1"/>
              <a:t>change</a:t>
            </a:r>
            <a:r>
              <a:rPr lang="cs-CZ" sz="3000" dirty="0"/>
              <a:t> has a </a:t>
            </a:r>
            <a:r>
              <a:rPr lang="cs-CZ" sz="3000" dirty="0" err="1"/>
              <a:t>larger</a:t>
            </a:r>
            <a:r>
              <a:rPr lang="cs-CZ" sz="3000" dirty="0"/>
              <a:t> </a:t>
            </a:r>
            <a:r>
              <a:rPr lang="cs-CZ" sz="3000" dirty="0" err="1"/>
              <a:t>value</a:t>
            </a:r>
            <a:r>
              <a:rPr lang="cs-CZ" sz="3000" dirty="0"/>
              <a:t> </a:t>
            </a:r>
            <a:r>
              <a:rPr lang="cs-CZ" sz="3000" dirty="0" err="1"/>
              <a:t>of</a:t>
            </a:r>
            <a:r>
              <a:rPr lang="cs-CZ" sz="3000" dirty="0"/>
              <a:t> </a:t>
            </a:r>
            <a:r>
              <a:rPr lang="cs-CZ" sz="3000" dirty="0" err="1"/>
              <a:t>of</a:t>
            </a:r>
            <a:r>
              <a:rPr lang="cs-CZ" sz="3000" dirty="0"/>
              <a:t> </a:t>
            </a:r>
            <a:r>
              <a:rPr lang="cs-CZ" sz="3000" dirty="0" err="1"/>
              <a:t>the</a:t>
            </a:r>
            <a:r>
              <a:rPr lang="cs-CZ" sz="3000" dirty="0"/>
              <a:t> </a:t>
            </a:r>
            <a:r>
              <a:rPr lang="cs-CZ" sz="3000" dirty="0" err="1"/>
              <a:t>net</a:t>
            </a:r>
            <a:r>
              <a:rPr lang="cs-CZ" sz="3000" dirty="0"/>
              <a:t> </a:t>
            </a:r>
            <a:r>
              <a:rPr lang="cs-CZ" sz="3000" dirty="0" err="1"/>
              <a:t>gains</a:t>
            </a:r>
            <a:r>
              <a:rPr lang="cs-CZ" sz="3000" dirty="0"/>
              <a:t> </a:t>
            </a:r>
            <a:r>
              <a:rPr lang="cs-CZ" sz="3000" dirty="0" err="1"/>
              <a:t>from</a:t>
            </a:r>
            <a:r>
              <a:rPr lang="cs-CZ" sz="3000" dirty="0"/>
              <a:t> </a:t>
            </a:r>
            <a:r>
              <a:rPr lang="cs-CZ" sz="3000" dirty="0" err="1"/>
              <a:t>trade</a:t>
            </a:r>
            <a:r>
              <a:rPr lang="cs-CZ" sz="3000" dirty="0"/>
              <a:t>. </a:t>
            </a:r>
            <a:r>
              <a:rPr lang="cs-CZ" sz="3000" dirty="0" err="1"/>
              <a:t>It</a:t>
            </a:r>
            <a:r>
              <a:rPr lang="cs-CZ" sz="3000" dirty="0"/>
              <a:t> </a:t>
            </a:r>
            <a:r>
              <a:rPr lang="cs-CZ" sz="3000" dirty="0" err="1"/>
              <a:t>is</a:t>
            </a:r>
            <a:r>
              <a:rPr lang="cs-CZ" sz="3000" dirty="0"/>
              <a:t> </a:t>
            </a:r>
            <a:r>
              <a:rPr lang="cs-CZ" sz="3000" dirty="0" err="1"/>
              <a:t>the</a:t>
            </a:r>
            <a:r>
              <a:rPr lang="cs-CZ" sz="3000" dirty="0"/>
              <a:t> country </a:t>
            </a:r>
            <a:r>
              <a:rPr lang="cs-CZ" sz="3000" dirty="0" err="1"/>
              <a:t>with</a:t>
            </a:r>
            <a:r>
              <a:rPr lang="cs-CZ" sz="3000" dirty="0"/>
              <a:t> </a:t>
            </a:r>
            <a:r>
              <a:rPr lang="cs-CZ" sz="3000" dirty="0" err="1"/>
              <a:t>less</a:t>
            </a:r>
            <a:r>
              <a:rPr lang="cs-CZ" sz="3000" dirty="0"/>
              <a:t> </a:t>
            </a:r>
            <a:r>
              <a:rPr lang="cs-CZ" sz="3000" dirty="0" err="1"/>
              <a:t>elastic</a:t>
            </a:r>
            <a:r>
              <a:rPr lang="cs-CZ" sz="3000" dirty="0"/>
              <a:t> (</a:t>
            </a:r>
            <a:r>
              <a:rPr lang="cs-CZ" sz="3000" dirty="0" err="1"/>
              <a:t>steeper</a:t>
            </a:r>
            <a:r>
              <a:rPr lang="cs-CZ" sz="3000" dirty="0"/>
              <a:t>) </a:t>
            </a:r>
            <a:r>
              <a:rPr lang="cs-CZ" sz="3000" dirty="0" err="1"/>
              <a:t>trade</a:t>
            </a:r>
            <a:r>
              <a:rPr lang="cs-CZ" sz="3000" dirty="0"/>
              <a:t> </a:t>
            </a:r>
            <a:r>
              <a:rPr lang="cs-CZ" sz="3000" dirty="0" err="1"/>
              <a:t>curve</a:t>
            </a:r>
            <a:r>
              <a:rPr lang="cs-CZ" sz="3000" dirty="0"/>
              <a:t> (</a:t>
            </a:r>
            <a:r>
              <a:rPr lang="en-US" sz="3000" i="1" dirty="0" err="1"/>
              <a:t>S</a:t>
            </a:r>
            <a:r>
              <a:rPr lang="en-US" sz="3000" i="1" baseline="-25000" dirty="0" err="1"/>
              <a:t>x</a:t>
            </a:r>
            <a:r>
              <a:rPr lang="cs-CZ" sz="3000" i="1" baseline="-25000" dirty="0"/>
              <a:t> </a:t>
            </a:r>
            <a:r>
              <a:rPr lang="cs-CZ" sz="3000" dirty="0" err="1"/>
              <a:t>or</a:t>
            </a:r>
            <a:r>
              <a:rPr lang="cs-CZ" sz="3000" dirty="0"/>
              <a:t> D</a:t>
            </a:r>
            <a:r>
              <a:rPr lang="cs-CZ" sz="3000" i="1" baseline="-25000" dirty="0"/>
              <a:t>M</a:t>
            </a:r>
            <a:r>
              <a:rPr lang="cs-CZ" sz="3000" dirty="0"/>
              <a:t>).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/>
          <a:lstStyle/>
          <a:p>
            <a:r>
              <a:rPr lang="cs-CZ" dirty="0" err="1"/>
              <a:t>Early</a:t>
            </a:r>
            <a:r>
              <a:rPr lang="cs-CZ" dirty="0"/>
              <a:t> </a:t>
            </a:r>
            <a:r>
              <a:rPr lang="cs-CZ" dirty="0" err="1"/>
              <a:t>answers</a:t>
            </a:r>
            <a:r>
              <a:rPr lang="cs-CZ" dirty="0"/>
              <a:t> to </a:t>
            </a:r>
            <a:r>
              <a:rPr lang="cs-CZ" dirty="0" err="1"/>
              <a:t>our</a:t>
            </a:r>
            <a:r>
              <a:rPr lang="cs-CZ" dirty="0"/>
              <a:t> </a:t>
            </a:r>
            <a:r>
              <a:rPr lang="cs-CZ" dirty="0" err="1"/>
              <a:t>four</a:t>
            </a:r>
            <a:r>
              <a:rPr lang="cs-CZ" dirty="0"/>
              <a:t> </a:t>
            </a:r>
            <a:r>
              <a:rPr lang="cs-CZ" dirty="0" err="1"/>
              <a:t>questions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180528" y="620688"/>
            <a:ext cx="9721080" cy="5556277"/>
          </a:xfrm>
        </p:spPr>
        <p:txBody>
          <a:bodyPr/>
          <a:lstStyle/>
          <a:p>
            <a:r>
              <a:rPr lang="cs-CZ" sz="2800" dirty="0" err="1"/>
              <a:t>What</a:t>
            </a:r>
            <a:r>
              <a:rPr lang="cs-CZ" sz="2800" dirty="0"/>
              <a:t> </a:t>
            </a:r>
            <a:r>
              <a:rPr lang="cs-CZ" sz="2800" dirty="0" err="1"/>
              <a:t>determines</a:t>
            </a:r>
            <a:r>
              <a:rPr lang="cs-CZ" sz="2800" dirty="0"/>
              <a:t> </a:t>
            </a:r>
            <a:r>
              <a:rPr lang="cs-CZ" sz="2800" dirty="0" err="1"/>
              <a:t>which</a:t>
            </a:r>
            <a:r>
              <a:rPr lang="cs-CZ" sz="2800" dirty="0"/>
              <a:t> </a:t>
            </a:r>
            <a:r>
              <a:rPr lang="cs-CZ" sz="2800" dirty="0" err="1"/>
              <a:t>products</a:t>
            </a:r>
            <a:r>
              <a:rPr lang="cs-CZ" sz="2800" dirty="0"/>
              <a:t> a country </a:t>
            </a:r>
            <a:r>
              <a:rPr lang="cs-CZ" sz="2800" dirty="0" err="1"/>
              <a:t>exports</a:t>
            </a:r>
            <a:r>
              <a:rPr lang="cs-CZ" sz="2800" dirty="0"/>
              <a:t> /</a:t>
            </a:r>
            <a:r>
              <a:rPr lang="cs-CZ" sz="2800" dirty="0" err="1"/>
              <a:t>imports</a:t>
            </a:r>
            <a:r>
              <a:rPr lang="cs-CZ" sz="2800" dirty="0"/>
              <a:t>?</a:t>
            </a:r>
          </a:p>
          <a:p>
            <a:pPr lvl="2"/>
            <a:r>
              <a:rPr lang="cs-CZ" sz="2200" dirty="0">
                <a:solidFill>
                  <a:srgbClr val="FF0000"/>
                </a:solidFill>
              </a:rPr>
              <a:t>D </a:t>
            </a:r>
            <a:r>
              <a:rPr lang="cs-CZ" sz="2200" dirty="0" err="1">
                <a:solidFill>
                  <a:srgbClr val="FF0000"/>
                </a:solidFill>
              </a:rPr>
              <a:t>and</a:t>
            </a:r>
            <a:r>
              <a:rPr lang="cs-CZ" sz="2200" dirty="0">
                <a:solidFill>
                  <a:srgbClr val="FF0000"/>
                </a:solidFill>
              </a:rPr>
              <a:t> S </a:t>
            </a:r>
            <a:r>
              <a:rPr lang="cs-CZ" sz="2200" dirty="0" err="1">
                <a:solidFill>
                  <a:srgbClr val="FF0000"/>
                </a:solidFill>
              </a:rPr>
              <a:t>conditions</a:t>
            </a:r>
            <a:r>
              <a:rPr lang="cs-CZ" sz="2200" dirty="0">
                <a:solidFill>
                  <a:srgbClr val="FF0000"/>
                </a:solidFill>
              </a:rPr>
              <a:t> </a:t>
            </a:r>
            <a:r>
              <a:rPr lang="cs-CZ" sz="2200" dirty="0" err="1">
                <a:solidFill>
                  <a:srgbClr val="FF0000"/>
                </a:solidFill>
              </a:rPr>
              <a:t>differ</a:t>
            </a:r>
            <a:r>
              <a:rPr lang="cs-CZ" sz="2200" dirty="0">
                <a:solidFill>
                  <a:srgbClr val="FF0000"/>
                </a:solidFill>
              </a:rPr>
              <a:t> </a:t>
            </a:r>
            <a:r>
              <a:rPr lang="cs-CZ" sz="2200" dirty="0" err="1">
                <a:solidFill>
                  <a:srgbClr val="FF0000"/>
                </a:solidFill>
              </a:rPr>
              <a:t>between</a:t>
            </a:r>
            <a:r>
              <a:rPr lang="cs-CZ" sz="2200" dirty="0">
                <a:solidFill>
                  <a:srgbClr val="FF0000"/>
                </a:solidFill>
              </a:rPr>
              <a:t> </a:t>
            </a:r>
            <a:r>
              <a:rPr lang="cs-CZ" sz="2200" dirty="0" err="1">
                <a:solidFill>
                  <a:srgbClr val="FF0000"/>
                </a:solidFill>
              </a:rPr>
              <a:t>countries</a:t>
            </a:r>
            <a:r>
              <a:rPr lang="cs-CZ" sz="2200" dirty="0">
                <a:solidFill>
                  <a:srgbClr val="FF0000"/>
                </a:solidFill>
              </a:rPr>
              <a:t>, </a:t>
            </a:r>
            <a:r>
              <a:rPr lang="cs-CZ" sz="2200" dirty="0" err="1">
                <a:solidFill>
                  <a:srgbClr val="FF0000"/>
                </a:solidFill>
              </a:rPr>
              <a:t>price</a:t>
            </a:r>
            <a:r>
              <a:rPr lang="cs-CZ" sz="2200" dirty="0">
                <a:solidFill>
                  <a:srgbClr val="FF0000"/>
                </a:solidFill>
              </a:rPr>
              <a:t> </a:t>
            </a:r>
            <a:r>
              <a:rPr lang="cs-CZ" sz="2200" dirty="0" err="1">
                <a:solidFill>
                  <a:srgbClr val="FF0000"/>
                </a:solidFill>
              </a:rPr>
              <a:t>differencies</a:t>
            </a:r>
            <a:r>
              <a:rPr lang="cs-CZ" sz="2200" dirty="0">
                <a:solidFill>
                  <a:srgbClr val="FF0000"/>
                </a:solidFill>
              </a:rPr>
              <a:t>  </a:t>
            </a:r>
            <a:r>
              <a:rPr lang="cs-CZ" sz="2200" dirty="0" err="1">
                <a:solidFill>
                  <a:srgbClr val="FF0000"/>
                </a:solidFill>
              </a:rPr>
              <a:t>motivate</a:t>
            </a:r>
            <a:r>
              <a:rPr lang="cs-CZ" sz="2200" dirty="0">
                <a:solidFill>
                  <a:srgbClr val="FF0000"/>
                </a:solidFill>
              </a:rPr>
              <a:t> </a:t>
            </a:r>
            <a:r>
              <a:rPr lang="cs-CZ" sz="2200" u="sng" dirty="0" err="1">
                <a:solidFill>
                  <a:srgbClr val="FF0000"/>
                </a:solidFill>
              </a:rPr>
              <a:t>arbitrage</a:t>
            </a:r>
            <a:r>
              <a:rPr lang="cs-CZ" sz="2200" u="sng" dirty="0">
                <a:solidFill>
                  <a:srgbClr val="FF0000"/>
                </a:solidFill>
              </a:rPr>
              <a:t>.</a:t>
            </a:r>
            <a:r>
              <a:rPr lang="cs-CZ" sz="2200" dirty="0">
                <a:solidFill>
                  <a:srgbClr val="FF0000"/>
                </a:solidFill>
              </a:rPr>
              <a:t> </a:t>
            </a:r>
          </a:p>
          <a:p>
            <a:r>
              <a:rPr lang="cs-CZ" sz="2800" dirty="0" err="1"/>
              <a:t>How</a:t>
            </a:r>
            <a:r>
              <a:rPr lang="cs-CZ" sz="2800" dirty="0"/>
              <a:t> </a:t>
            </a:r>
            <a:r>
              <a:rPr lang="cs-CZ" sz="2800" dirty="0" err="1"/>
              <a:t>does</a:t>
            </a:r>
            <a:r>
              <a:rPr lang="cs-CZ" sz="2800" dirty="0"/>
              <a:t> </a:t>
            </a:r>
            <a:r>
              <a:rPr lang="cs-CZ" sz="2800" dirty="0" err="1"/>
              <a:t>trade</a:t>
            </a:r>
            <a:r>
              <a:rPr lang="cs-CZ" sz="2800" dirty="0"/>
              <a:t> </a:t>
            </a:r>
            <a:r>
              <a:rPr lang="cs-CZ" sz="2800" dirty="0" err="1"/>
              <a:t>affect</a:t>
            </a:r>
            <a:r>
              <a:rPr lang="cs-CZ" sz="2800" dirty="0"/>
              <a:t> </a:t>
            </a:r>
            <a:r>
              <a:rPr lang="cs-CZ" sz="2800" dirty="0" err="1"/>
              <a:t>production</a:t>
            </a:r>
            <a:r>
              <a:rPr lang="cs-CZ" sz="2800" dirty="0"/>
              <a:t> </a:t>
            </a:r>
            <a:r>
              <a:rPr lang="cs-CZ" sz="2800" dirty="0" err="1"/>
              <a:t>and</a:t>
            </a:r>
            <a:r>
              <a:rPr lang="cs-CZ" sz="2800" dirty="0"/>
              <a:t> </a:t>
            </a:r>
            <a:r>
              <a:rPr lang="cs-CZ" sz="2800" dirty="0" err="1"/>
              <a:t>consumption</a:t>
            </a:r>
            <a:r>
              <a:rPr lang="cs-CZ" sz="2800" dirty="0"/>
              <a:t> in </a:t>
            </a:r>
            <a:r>
              <a:rPr lang="cs-CZ" sz="2800" dirty="0" err="1"/>
              <a:t>each</a:t>
            </a:r>
            <a:r>
              <a:rPr lang="cs-CZ" sz="2800" dirty="0"/>
              <a:t> country?</a:t>
            </a:r>
          </a:p>
          <a:p>
            <a:pPr lvl="2"/>
            <a:r>
              <a:rPr lang="cs-CZ" sz="2200" dirty="0" err="1">
                <a:solidFill>
                  <a:srgbClr val="FF0000"/>
                </a:solidFill>
              </a:rPr>
              <a:t>Trade</a:t>
            </a:r>
            <a:r>
              <a:rPr lang="cs-CZ" sz="2200" dirty="0">
                <a:solidFill>
                  <a:srgbClr val="FF0000"/>
                </a:solidFill>
              </a:rPr>
              <a:t> </a:t>
            </a:r>
            <a:r>
              <a:rPr lang="cs-CZ" sz="2200" dirty="0" err="1">
                <a:solidFill>
                  <a:srgbClr val="FF0000"/>
                </a:solidFill>
              </a:rPr>
              <a:t>adjusts</a:t>
            </a:r>
            <a:r>
              <a:rPr lang="cs-CZ" sz="2200" dirty="0">
                <a:solidFill>
                  <a:srgbClr val="FF0000"/>
                </a:solidFill>
              </a:rPr>
              <a:t> P</a:t>
            </a:r>
            <a:r>
              <a:rPr lang="cs-CZ" sz="2200" baseline="-25000" dirty="0">
                <a:solidFill>
                  <a:srgbClr val="FF0000"/>
                </a:solidFill>
              </a:rPr>
              <a:t>H</a:t>
            </a:r>
            <a:r>
              <a:rPr lang="cs-CZ" sz="2200" dirty="0">
                <a:solidFill>
                  <a:srgbClr val="FF0000"/>
                </a:solidFill>
              </a:rPr>
              <a:t> </a:t>
            </a:r>
            <a:r>
              <a:rPr lang="cs-CZ" sz="2200" dirty="0" err="1">
                <a:solidFill>
                  <a:srgbClr val="FF0000"/>
                </a:solidFill>
              </a:rPr>
              <a:t>and</a:t>
            </a:r>
            <a:r>
              <a:rPr lang="cs-CZ" sz="2200" dirty="0">
                <a:solidFill>
                  <a:srgbClr val="FF0000"/>
                </a:solidFill>
              </a:rPr>
              <a:t> P</a:t>
            </a:r>
            <a:r>
              <a:rPr lang="cs-CZ" sz="2200" baseline="-25000" dirty="0">
                <a:solidFill>
                  <a:srgbClr val="FF0000"/>
                </a:solidFill>
              </a:rPr>
              <a:t>F</a:t>
            </a:r>
            <a:r>
              <a:rPr lang="cs-CZ" sz="2200" dirty="0">
                <a:solidFill>
                  <a:srgbClr val="FF0000"/>
                </a:solidFill>
              </a:rPr>
              <a:t> to P</a:t>
            </a:r>
            <a:r>
              <a:rPr lang="cs-CZ" sz="2200" baseline="-25000" dirty="0">
                <a:solidFill>
                  <a:srgbClr val="FF0000"/>
                </a:solidFill>
              </a:rPr>
              <a:t>W</a:t>
            </a:r>
            <a:r>
              <a:rPr lang="cs-CZ" sz="2200" dirty="0">
                <a:solidFill>
                  <a:srgbClr val="FF0000"/>
                </a:solidFill>
              </a:rPr>
              <a:t> . </a:t>
            </a:r>
            <a:r>
              <a:rPr lang="cs-CZ" sz="2200" dirty="0" err="1">
                <a:solidFill>
                  <a:srgbClr val="FF0000"/>
                </a:solidFill>
              </a:rPr>
              <a:t>Price</a:t>
            </a:r>
            <a:r>
              <a:rPr lang="cs-CZ" sz="2200" dirty="0">
                <a:solidFill>
                  <a:srgbClr val="FF0000"/>
                </a:solidFill>
              </a:rPr>
              <a:t> </a:t>
            </a:r>
            <a:r>
              <a:rPr lang="cs-CZ" sz="2200" dirty="0" err="1">
                <a:solidFill>
                  <a:srgbClr val="FF0000"/>
                </a:solidFill>
              </a:rPr>
              <a:t>changes</a:t>
            </a:r>
            <a:r>
              <a:rPr lang="cs-CZ" sz="2200" dirty="0">
                <a:solidFill>
                  <a:srgbClr val="FF0000"/>
                </a:solidFill>
              </a:rPr>
              <a:t> </a:t>
            </a:r>
            <a:r>
              <a:rPr lang="cs-CZ" sz="2200" dirty="0" err="1">
                <a:solidFill>
                  <a:srgbClr val="FF0000"/>
                </a:solidFill>
              </a:rPr>
              <a:t>result</a:t>
            </a:r>
            <a:r>
              <a:rPr lang="cs-CZ" sz="2200" dirty="0">
                <a:solidFill>
                  <a:srgbClr val="FF0000"/>
                </a:solidFill>
              </a:rPr>
              <a:t> in </a:t>
            </a:r>
            <a:r>
              <a:rPr lang="cs-CZ" sz="2200" dirty="0" err="1">
                <a:solidFill>
                  <a:srgbClr val="FF0000"/>
                </a:solidFill>
              </a:rPr>
              <a:t>change</a:t>
            </a:r>
            <a:r>
              <a:rPr lang="cs-CZ" sz="2200" dirty="0">
                <a:solidFill>
                  <a:srgbClr val="FF0000"/>
                </a:solidFill>
              </a:rPr>
              <a:t> in Q </a:t>
            </a:r>
            <a:r>
              <a:rPr lang="cs-CZ" sz="2200" dirty="0" err="1">
                <a:solidFill>
                  <a:srgbClr val="FF0000"/>
                </a:solidFill>
              </a:rPr>
              <a:t>produced</a:t>
            </a:r>
            <a:r>
              <a:rPr lang="cs-CZ" sz="2200" dirty="0">
                <a:solidFill>
                  <a:srgbClr val="FF0000"/>
                </a:solidFill>
              </a:rPr>
              <a:t> </a:t>
            </a:r>
            <a:r>
              <a:rPr lang="cs-CZ" sz="2200" dirty="0" err="1">
                <a:solidFill>
                  <a:srgbClr val="FF0000"/>
                </a:solidFill>
              </a:rPr>
              <a:t>and</a:t>
            </a:r>
            <a:r>
              <a:rPr lang="cs-CZ" sz="2200" dirty="0">
                <a:solidFill>
                  <a:srgbClr val="FF0000"/>
                </a:solidFill>
              </a:rPr>
              <a:t> </a:t>
            </a:r>
            <a:r>
              <a:rPr lang="cs-CZ" sz="2200" dirty="0" err="1">
                <a:solidFill>
                  <a:srgbClr val="FF0000"/>
                </a:solidFill>
              </a:rPr>
              <a:t>demanded</a:t>
            </a:r>
            <a:r>
              <a:rPr lang="cs-CZ" sz="2200" dirty="0">
                <a:solidFill>
                  <a:srgbClr val="FF0000"/>
                </a:solidFill>
              </a:rPr>
              <a:t>.</a:t>
            </a:r>
          </a:p>
          <a:p>
            <a:r>
              <a:rPr lang="cs-CZ" sz="2800" dirty="0" err="1"/>
              <a:t>How</a:t>
            </a:r>
            <a:r>
              <a:rPr lang="cs-CZ" sz="2800" dirty="0"/>
              <a:t> </a:t>
            </a:r>
            <a:r>
              <a:rPr lang="cs-CZ" sz="2800" dirty="0" err="1"/>
              <a:t>does</a:t>
            </a:r>
            <a:r>
              <a:rPr lang="cs-CZ" sz="2800" dirty="0"/>
              <a:t> </a:t>
            </a:r>
            <a:r>
              <a:rPr lang="cs-CZ" sz="2800" dirty="0" err="1"/>
              <a:t>trade</a:t>
            </a:r>
            <a:r>
              <a:rPr lang="cs-CZ" sz="2800" dirty="0"/>
              <a:t> </a:t>
            </a:r>
            <a:r>
              <a:rPr lang="cs-CZ" sz="2800" dirty="0" err="1"/>
              <a:t>affect</a:t>
            </a:r>
            <a:r>
              <a:rPr lang="cs-CZ" sz="2800" dirty="0"/>
              <a:t> </a:t>
            </a:r>
            <a:r>
              <a:rPr lang="cs-CZ" sz="2800" dirty="0" err="1"/>
              <a:t>well</a:t>
            </a:r>
            <a:r>
              <a:rPr lang="cs-CZ" sz="2800" dirty="0"/>
              <a:t> </a:t>
            </a:r>
            <a:r>
              <a:rPr lang="cs-CZ" sz="2800" dirty="0" err="1"/>
              <a:t>being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each</a:t>
            </a:r>
            <a:r>
              <a:rPr lang="cs-CZ" sz="2800" dirty="0"/>
              <a:t> country?</a:t>
            </a:r>
          </a:p>
          <a:p>
            <a:pPr lvl="2"/>
            <a:r>
              <a:rPr lang="cs-CZ" sz="2200" dirty="0" err="1">
                <a:solidFill>
                  <a:srgbClr val="FF0000"/>
                </a:solidFill>
              </a:rPr>
              <a:t>Each</a:t>
            </a:r>
            <a:r>
              <a:rPr lang="cs-CZ" sz="2200" dirty="0">
                <a:solidFill>
                  <a:srgbClr val="FF0000"/>
                </a:solidFill>
              </a:rPr>
              <a:t> country´s </a:t>
            </a:r>
            <a:r>
              <a:rPr lang="cs-CZ" sz="2200" dirty="0" err="1">
                <a:solidFill>
                  <a:srgbClr val="FF0000"/>
                </a:solidFill>
              </a:rPr>
              <a:t>net</a:t>
            </a:r>
            <a:r>
              <a:rPr lang="cs-CZ" sz="2200" dirty="0">
                <a:solidFill>
                  <a:srgbClr val="FF0000"/>
                </a:solidFill>
              </a:rPr>
              <a:t> </a:t>
            </a:r>
            <a:r>
              <a:rPr lang="cs-CZ" sz="2200" dirty="0" err="1">
                <a:solidFill>
                  <a:srgbClr val="FF0000"/>
                </a:solidFill>
              </a:rPr>
              <a:t>national</a:t>
            </a:r>
            <a:r>
              <a:rPr lang="cs-CZ" sz="2200" dirty="0">
                <a:solidFill>
                  <a:srgbClr val="FF0000"/>
                </a:solidFill>
              </a:rPr>
              <a:t> </a:t>
            </a:r>
            <a:r>
              <a:rPr lang="cs-CZ" sz="2200" dirty="0" err="1">
                <a:solidFill>
                  <a:srgbClr val="FF0000"/>
                </a:solidFill>
              </a:rPr>
              <a:t>gains</a:t>
            </a:r>
            <a:r>
              <a:rPr lang="cs-CZ" sz="2200" dirty="0">
                <a:solidFill>
                  <a:srgbClr val="FF0000"/>
                </a:solidFill>
              </a:rPr>
              <a:t> </a:t>
            </a:r>
            <a:r>
              <a:rPr lang="cs-CZ" sz="2200" dirty="0" err="1">
                <a:solidFill>
                  <a:srgbClr val="FF0000"/>
                </a:solidFill>
              </a:rPr>
              <a:t>from</a:t>
            </a:r>
            <a:r>
              <a:rPr lang="cs-CZ" sz="2200" dirty="0">
                <a:solidFill>
                  <a:srgbClr val="FF0000"/>
                </a:solidFill>
              </a:rPr>
              <a:t> </a:t>
            </a:r>
            <a:r>
              <a:rPr lang="cs-CZ" sz="2200" dirty="0" err="1">
                <a:solidFill>
                  <a:srgbClr val="FF0000"/>
                </a:solidFill>
              </a:rPr>
              <a:t>trade</a:t>
            </a:r>
            <a:r>
              <a:rPr lang="cs-CZ" sz="2200" dirty="0">
                <a:solidFill>
                  <a:srgbClr val="FF0000"/>
                </a:solidFill>
              </a:rPr>
              <a:t> are </a:t>
            </a:r>
            <a:r>
              <a:rPr lang="cs-CZ" sz="2200" dirty="0" err="1">
                <a:solidFill>
                  <a:srgbClr val="FF0000"/>
                </a:solidFill>
              </a:rPr>
              <a:t>proportional</a:t>
            </a:r>
            <a:r>
              <a:rPr lang="cs-CZ" sz="2200" dirty="0">
                <a:solidFill>
                  <a:srgbClr val="FF0000"/>
                </a:solidFill>
              </a:rPr>
              <a:t> to </a:t>
            </a:r>
            <a:r>
              <a:rPr lang="cs-CZ" sz="2200" dirty="0" err="1">
                <a:solidFill>
                  <a:srgbClr val="FF0000"/>
                </a:solidFill>
              </a:rPr>
              <a:t>the</a:t>
            </a:r>
            <a:r>
              <a:rPr lang="cs-CZ" sz="2200" dirty="0">
                <a:solidFill>
                  <a:srgbClr val="FF0000"/>
                </a:solidFill>
              </a:rPr>
              <a:t> </a:t>
            </a:r>
            <a:r>
              <a:rPr lang="cs-CZ" sz="2200" dirty="0" err="1">
                <a:solidFill>
                  <a:srgbClr val="FF0000"/>
                </a:solidFill>
              </a:rPr>
              <a:t>change</a:t>
            </a:r>
            <a:r>
              <a:rPr lang="cs-CZ" sz="2200" dirty="0">
                <a:solidFill>
                  <a:srgbClr val="FF0000"/>
                </a:solidFill>
              </a:rPr>
              <a:t> in </a:t>
            </a:r>
            <a:r>
              <a:rPr lang="cs-CZ" sz="2200" dirty="0" err="1">
                <a:solidFill>
                  <a:srgbClr val="FF0000"/>
                </a:solidFill>
              </a:rPr>
              <a:t>its</a:t>
            </a:r>
            <a:r>
              <a:rPr lang="cs-CZ" sz="2200" dirty="0">
                <a:solidFill>
                  <a:srgbClr val="FF0000"/>
                </a:solidFill>
              </a:rPr>
              <a:t> P </a:t>
            </a:r>
            <a:r>
              <a:rPr lang="cs-CZ" sz="2200" dirty="0" err="1">
                <a:solidFill>
                  <a:srgbClr val="FF0000"/>
                </a:solidFill>
              </a:rPr>
              <a:t>that</a:t>
            </a:r>
            <a:r>
              <a:rPr lang="cs-CZ" sz="2200" dirty="0">
                <a:solidFill>
                  <a:srgbClr val="FF0000"/>
                </a:solidFill>
              </a:rPr>
              <a:t> </a:t>
            </a:r>
            <a:r>
              <a:rPr lang="cs-CZ" sz="2200" dirty="0" err="1">
                <a:solidFill>
                  <a:srgbClr val="FF0000"/>
                </a:solidFill>
              </a:rPr>
              <a:t>occurs</a:t>
            </a:r>
            <a:r>
              <a:rPr lang="cs-CZ" sz="2200" dirty="0">
                <a:solidFill>
                  <a:srgbClr val="FF0000"/>
                </a:solidFill>
              </a:rPr>
              <a:t> in </a:t>
            </a:r>
            <a:r>
              <a:rPr lang="cs-CZ" sz="2200" dirty="0" err="1">
                <a:solidFill>
                  <a:srgbClr val="FF0000"/>
                </a:solidFill>
              </a:rPr>
              <a:t>the</a:t>
            </a:r>
            <a:r>
              <a:rPr lang="cs-CZ" sz="2200" dirty="0">
                <a:solidFill>
                  <a:srgbClr val="FF0000"/>
                </a:solidFill>
              </a:rPr>
              <a:t> </a:t>
            </a:r>
            <a:r>
              <a:rPr lang="cs-CZ" sz="2200" dirty="0" err="1">
                <a:solidFill>
                  <a:srgbClr val="FF0000"/>
                </a:solidFill>
              </a:rPr>
              <a:t>shift</a:t>
            </a:r>
            <a:r>
              <a:rPr lang="cs-CZ" sz="2200" dirty="0">
                <a:solidFill>
                  <a:srgbClr val="FF0000"/>
                </a:solidFill>
              </a:rPr>
              <a:t> </a:t>
            </a:r>
            <a:r>
              <a:rPr lang="cs-CZ" sz="2200" dirty="0" err="1">
                <a:solidFill>
                  <a:srgbClr val="FF0000"/>
                </a:solidFill>
              </a:rPr>
              <a:t>from</a:t>
            </a:r>
            <a:r>
              <a:rPr lang="cs-CZ" sz="2200" dirty="0">
                <a:solidFill>
                  <a:srgbClr val="FF0000"/>
                </a:solidFill>
              </a:rPr>
              <a:t> no </a:t>
            </a:r>
            <a:r>
              <a:rPr lang="cs-CZ" sz="2200" dirty="0" err="1">
                <a:solidFill>
                  <a:srgbClr val="FF0000"/>
                </a:solidFill>
              </a:rPr>
              <a:t>trade</a:t>
            </a:r>
            <a:r>
              <a:rPr lang="cs-CZ" sz="2200" dirty="0">
                <a:solidFill>
                  <a:srgbClr val="FF0000"/>
                </a:solidFill>
              </a:rPr>
              <a:t> to </a:t>
            </a:r>
            <a:r>
              <a:rPr lang="cs-CZ" sz="2200" dirty="0" err="1">
                <a:solidFill>
                  <a:srgbClr val="FF0000"/>
                </a:solidFill>
              </a:rPr>
              <a:t>trade</a:t>
            </a:r>
            <a:r>
              <a:rPr lang="cs-CZ" sz="2200" dirty="0">
                <a:solidFill>
                  <a:srgbClr val="FF0000"/>
                </a:solidFill>
              </a:rPr>
              <a:t>.</a:t>
            </a:r>
          </a:p>
          <a:p>
            <a:r>
              <a:rPr lang="cs-CZ" sz="2800" dirty="0" err="1"/>
              <a:t>How</a:t>
            </a:r>
            <a:r>
              <a:rPr lang="cs-CZ" sz="2800" dirty="0"/>
              <a:t> </a:t>
            </a:r>
            <a:r>
              <a:rPr lang="cs-CZ" sz="2800" dirty="0" err="1"/>
              <a:t>does</a:t>
            </a:r>
            <a:r>
              <a:rPr lang="cs-CZ" sz="2800" dirty="0"/>
              <a:t> </a:t>
            </a:r>
            <a:r>
              <a:rPr lang="cs-CZ" sz="2800" dirty="0" err="1"/>
              <a:t>trade</a:t>
            </a:r>
            <a:r>
              <a:rPr lang="cs-CZ" sz="2800" dirty="0"/>
              <a:t> </a:t>
            </a:r>
            <a:r>
              <a:rPr lang="cs-CZ" sz="2800" dirty="0" err="1"/>
              <a:t>affect</a:t>
            </a:r>
            <a:r>
              <a:rPr lang="cs-CZ" sz="2800" dirty="0"/>
              <a:t> </a:t>
            </a:r>
            <a:r>
              <a:rPr lang="cs-CZ" sz="2800" dirty="0" err="1"/>
              <a:t>distribution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well</a:t>
            </a:r>
            <a:r>
              <a:rPr lang="cs-CZ" sz="2800" dirty="0"/>
              <a:t> </a:t>
            </a:r>
            <a:r>
              <a:rPr lang="cs-CZ" sz="2800" dirty="0" err="1"/>
              <a:t>being</a:t>
            </a:r>
            <a:r>
              <a:rPr lang="cs-CZ" sz="2800" dirty="0"/>
              <a:t> </a:t>
            </a:r>
            <a:r>
              <a:rPr lang="cs-CZ" sz="2800" dirty="0" err="1"/>
              <a:t>or</a:t>
            </a:r>
            <a:r>
              <a:rPr lang="cs-CZ" sz="2800" dirty="0"/>
              <a:t> </a:t>
            </a:r>
            <a:r>
              <a:rPr lang="cs-CZ" sz="2800" dirty="0" err="1"/>
              <a:t>income</a:t>
            </a:r>
            <a:r>
              <a:rPr lang="cs-CZ" sz="2800" dirty="0"/>
              <a:t> </a:t>
            </a:r>
            <a:r>
              <a:rPr lang="cs-CZ" sz="2800" dirty="0" err="1"/>
              <a:t>among</a:t>
            </a:r>
            <a:r>
              <a:rPr lang="cs-CZ" sz="2800" dirty="0"/>
              <a:t> </a:t>
            </a:r>
            <a:r>
              <a:rPr lang="cs-CZ" sz="2800" dirty="0" err="1"/>
              <a:t>various</a:t>
            </a:r>
            <a:r>
              <a:rPr lang="cs-CZ" sz="2800" dirty="0"/>
              <a:t> </a:t>
            </a:r>
            <a:r>
              <a:rPr lang="cs-CZ" sz="2800" dirty="0" err="1"/>
              <a:t>groups</a:t>
            </a:r>
            <a:r>
              <a:rPr lang="cs-CZ" sz="2800" dirty="0"/>
              <a:t> </a:t>
            </a:r>
            <a:r>
              <a:rPr lang="cs-CZ" sz="2800" dirty="0" err="1"/>
              <a:t>within</a:t>
            </a:r>
            <a:r>
              <a:rPr lang="cs-CZ" sz="2800" dirty="0"/>
              <a:t> a country?</a:t>
            </a:r>
          </a:p>
          <a:p>
            <a:pPr lvl="2"/>
            <a:r>
              <a:rPr lang="cs-CZ" sz="2100" dirty="0" err="1">
                <a:solidFill>
                  <a:srgbClr val="FF0000"/>
                </a:solidFill>
              </a:rPr>
              <a:t>Gainers</a:t>
            </a:r>
            <a:r>
              <a:rPr lang="cs-CZ" sz="2100" dirty="0">
                <a:solidFill>
                  <a:srgbClr val="FF0000"/>
                </a:solidFill>
              </a:rPr>
              <a:t> are </a:t>
            </a:r>
            <a:r>
              <a:rPr lang="cs-CZ" sz="2100" dirty="0" err="1">
                <a:solidFill>
                  <a:srgbClr val="FF0000"/>
                </a:solidFill>
              </a:rPr>
              <a:t>the</a:t>
            </a:r>
            <a:r>
              <a:rPr lang="cs-CZ" sz="2100" dirty="0">
                <a:solidFill>
                  <a:srgbClr val="FF0000"/>
                </a:solidFill>
              </a:rPr>
              <a:t> </a:t>
            </a:r>
            <a:r>
              <a:rPr lang="cs-CZ" sz="2100" dirty="0" err="1">
                <a:solidFill>
                  <a:srgbClr val="FF0000"/>
                </a:solidFill>
              </a:rPr>
              <a:t>consumers</a:t>
            </a:r>
            <a:r>
              <a:rPr lang="cs-CZ" sz="2100" dirty="0">
                <a:solidFill>
                  <a:srgbClr val="FF0000"/>
                </a:solidFill>
              </a:rPr>
              <a:t> </a:t>
            </a:r>
            <a:r>
              <a:rPr lang="cs-CZ" sz="2100" dirty="0" err="1">
                <a:solidFill>
                  <a:srgbClr val="FF0000"/>
                </a:solidFill>
              </a:rPr>
              <a:t>of</a:t>
            </a:r>
            <a:r>
              <a:rPr lang="cs-CZ" sz="2100" dirty="0">
                <a:solidFill>
                  <a:srgbClr val="FF0000"/>
                </a:solidFill>
              </a:rPr>
              <a:t> </a:t>
            </a:r>
            <a:r>
              <a:rPr lang="cs-CZ" sz="2100" dirty="0" err="1">
                <a:solidFill>
                  <a:srgbClr val="FF0000"/>
                </a:solidFill>
              </a:rPr>
              <a:t>imported</a:t>
            </a:r>
            <a:r>
              <a:rPr lang="cs-CZ" sz="2100" dirty="0">
                <a:solidFill>
                  <a:srgbClr val="FF0000"/>
                </a:solidFill>
              </a:rPr>
              <a:t> </a:t>
            </a:r>
            <a:r>
              <a:rPr lang="cs-CZ" sz="2100" dirty="0" err="1">
                <a:solidFill>
                  <a:srgbClr val="FF0000"/>
                </a:solidFill>
              </a:rPr>
              <a:t>products</a:t>
            </a:r>
            <a:r>
              <a:rPr lang="cs-CZ" sz="2100" dirty="0">
                <a:solidFill>
                  <a:srgbClr val="FF0000"/>
                </a:solidFill>
              </a:rPr>
              <a:t> </a:t>
            </a:r>
            <a:r>
              <a:rPr lang="cs-CZ" sz="2100" dirty="0" err="1">
                <a:solidFill>
                  <a:srgbClr val="FF0000"/>
                </a:solidFill>
              </a:rPr>
              <a:t>and</a:t>
            </a:r>
            <a:r>
              <a:rPr lang="cs-CZ" sz="2100" dirty="0">
                <a:solidFill>
                  <a:srgbClr val="FF0000"/>
                </a:solidFill>
              </a:rPr>
              <a:t> </a:t>
            </a:r>
            <a:r>
              <a:rPr lang="cs-CZ" sz="2100" dirty="0" err="1">
                <a:solidFill>
                  <a:srgbClr val="FF0000"/>
                </a:solidFill>
              </a:rPr>
              <a:t>producers</a:t>
            </a:r>
            <a:r>
              <a:rPr lang="cs-CZ" sz="2100" dirty="0">
                <a:solidFill>
                  <a:srgbClr val="FF0000"/>
                </a:solidFill>
              </a:rPr>
              <a:t> </a:t>
            </a:r>
            <a:r>
              <a:rPr lang="cs-CZ" sz="2100" dirty="0" err="1">
                <a:solidFill>
                  <a:srgbClr val="FF0000"/>
                </a:solidFill>
              </a:rPr>
              <a:t>of</a:t>
            </a:r>
            <a:r>
              <a:rPr lang="cs-CZ" sz="2100" dirty="0">
                <a:solidFill>
                  <a:srgbClr val="FF0000"/>
                </a:solidFill>
              </a:rPr>
              <a:t> </a:t>
            </a:r>
            <a:r>
              <a:rPr lang="cs-CZ" sz="2100" dirty="0" err="1">
                <a:solidFill>
                  <a:srgbClr val="FF0000"/>
                </a:solidFill>
              </a:rPr>
              <a:t>exported</a:t>
            </a:r>
            <a:r>
              <a:rPr lang="cs-CZ" sz="2100" dirty="0">
                <a:solidFill>
                  <a:srgbClr val="FF0000"/>
                </a:solidFill>
              </a:rPr>
              <a:t> </a:t>
            </a:r>
            <a:r>
              <a:rPr lang="cs-CZ" sz="2100" dirty="0" err="1">
                <a:solidFill>
                  <a:srgbClr val="FF0000"/>
                </a:solidFill>
              </a:rPr>
              <a:t>products</a:t>
            </a:r>
            <a:r>
              <a:rPr lang="cs-CZ" sz="2100" dirty="0">
                <a:solidFill>
                  <a:srgbClr val="FF0000"/>
                </a:solidFill>
              </a:rPr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55675"/>
          </a:xfrm>
        </p:spPr>
        <p:txBody>
          <a:bodyPr/>
          <a:lstStyle/>
          <a:p>
            <a:r>
              <a:rPr lang="cs-CZ" dirty="0" err="1"/>
              <a:t>Problem</a:t>
            </a:r>
            <a:r>
              <a:rPr lang="cs-CZ" dirty="0"/>
              <a:t>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231901"/>
            <a:ext cx="7886700" cy="49450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equation</a:t>
            </a:r>
            <a:r>
              <a:rPr lang="cs-CZ" sz="2400" dirty="0"/>
              <a:t> </a:t>
            </a: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D </a:t>
            </a:r>
            <a:r>
              <a:rPr lang="cs-CZ" sz="2400" dirty="0" err="1"/>
              <a:t>and</a:t>
            </a:r>
            <a:r>
              <a:rPr lang="cs-CZ" sz="2400" dirty="0"/>
              <a:t> S </a:t>
            </a:r>
            <a:r>
              <a:rPr lang="cs-CZ" sz="2400" dirty="0" err="1"/>
              <a:t>curve</a:t>
            </a:r>
            <a:r>
              <a:rPr lang="cs-CZ" sz="2400" dirty="0"/>
              <a:t> </a:t>
            </a: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cs-CZ" sz="2400" dirty="0" err="1"/>
              <a:t>writing</a:t>
            </a:r>
            <a:r>
              <a:rPr lang="cs-CZ" sz="2400" dirty="0"/>
              <a:t> </a:t>
            </a:r>
            <a:r>
              <a:rPr lang="cs-CZ" sz="2400" dirty="0" err="1"/>
              <a:t>paper</a:t>
            </a:r>
            <a:r>
              <a:rPr lang="cs-CZ" sz="2400" dirty="0"/>
              <a:t> in </a:t>
            </a:r>
            <a:r>
              <a:rPr lang="cs-CZ" sz="2400" dirty="0" err="1"/>
              <a:t>Belgium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endParaRPr lang="cs-CZ" sz="2400" dirty="0"/>
          </a:p>
          <a:p>
            <a:pPr>
              <a:buNone/>
            </a:pPr>
            <a:r>
              <a:rPr lang="cs-CZ" sz="2400" dirty="0"/>
              <a:t>Q</a:t>
            </a:r>
            <a:r>
              <a:rPr lang="cs-CZ" sz="2400" baseline="-25000" dirty="0"/>
              <a:t>D</a:t>
            </a:r>
            <a:r>
              <a:rPr lang="cs-CZ" sz="2400" dirty="0"/>
              <a:t>=350-P/2</a:t>
            </a:r>
          </a:p>
          <a:p>
            <a:pPr>
              <a:buNone/>
            </a:pPr>
            <a:r>
              <a:rPr lang="cs-CZ" sz="2400" dirty="0"/>
              <a:t>Q</a:t>
            </a:r>
            <a:r>
              <a:rPr lang="cs-CZ" sz="2400" baseline="-25000" dirty="0"/>
              <a:t>S</a:t>
            </a:r>
            <a:r>
              <a:rPr lang="cs-CZ" sz="2400" dirty="0"/>
              <a:t>=-200+5P</a:t>
            </a:r>
          </a:p>
          <a:p>
            <a:pPr marL="514350" indent="-514350">
              <a:buAutoNum type="alphaLcParenR"/>
            </a:pPr>
            <a:r>
              <a:rPr lang="cs-CZ" sz="2400" dirty="0" err="1"/>
              <a:t>What</a:t>
            </a:r>
            <a:r>
              <a:rPr lang="cs-CZ" sz="2400" dirty="0"/>
              <a:t> are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equilibrium</a:t>
            </a:r>
            <a:r>
              <a:rPr lang="cs-CZ" sz="2400" dirty="0"/>
              <a:t> </a:t>
            </a:r>
            <a:r>
              <a:rPr lang="cs-CZ" sz="2400" dirty="0" err="1"/>
              <a:t>price</a:t>
            </a:r>
            <a:r>
              <a:rPr lang="cs-CZ" sz="2400" dirty="0"/>
              <a:t> </a:t>
            </a:r>
            <a:r>
              <a:rPr lang="cs-CZ" sz="2400" dirty="0" err="1"/>
              <a:t>and</a:t>
            </a:r>
            <a:r>
              <a:rPr lang="cs-CZ" sz="2400" dirty="0"/>
              <a:t> </a:t>
            </a:r>
            <a:r>
              <a:rPr lang="cs-CZ" sz="2400" dirty="0" err="1"/>
              <a:t>quantity</a:t>
            </a:r>
            <a:r>
              <a:rPr lang="cs-CZ" sz="2400" dirty="0"/>
              <a:t> </a:t>
            </a: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cs-CZ" sz="2400" dirty="0" err="1"/>
              <a:t>Belgium</a:t>
            </a:r>
            <a:r>
              <a:rPr lang="cs-CZ" sz="2400" dirty="0"/>
              <a:t> </a:t>
            </a:r>
            <a:r>
              <a:rPr lang="cs-CZ" sz="2400" dirty="0" err="1"/>
              <a:t>if</a:t>
            </a:r>
            <a:r>
              <a:rPr lang="cs-CZ" sz="2400" dirty="0"/>
              <a:t> </a:t>
            </a:r>
            <a:r>
              <a:rPr lang="cs-CZ" sz="2400" dirty="0" err="1"/>
              <a:t>there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no IT?</a:t>
            </a:r>
          </a:p>
          <a:p>
            <a:pPr marL="514350" indent="-514350">
              <a:buAutoNum type="alphaLcParenR"/>
            </a:pPr>
            <a:r>
              <a:rPr lang="cs-CZ" sz="2400" dirty="0" err="1"/>
              <a:t>What</a:t>
            </a:r>
            <a:r>
              <a:rPr lang="cs-CZ" sz="2400" dirty="0"/>
              <a:t> are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equilibrium</a:t>
            </a:r>
            <a:r>
              <a:rPr lang="cs-CZ" sz="2400" dirty="0"/>
              <a:t> </a:t>
            </a:r>
            <a:r>
              <a:rPr lang="cs-CZ" sz="2400" dirty="0" err="1"/>
              <a:t>quantities</a:t>
            </a:r>
            <a:r>
              <a:rPr lang="cs-CZ" sz="2400" dirty="0"/>
              <a:t> </a:t>
            </a: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cs-CZ" sz="2400" dirty="0" err="1"/>
              <a:t>Belgium</a:t>
            </a:r>
            <a:r>
              <a:rPr lang="cs-CZ" sz="2400" dirty="0"/>
              <a:t> </a:t>
            </a:r>
            <a:r>
              <a:rPr lang="cs-CZ" sz="2400" dirty="0" err="1"/>
              <a:t>if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nation</a:t>
            </a:r>
            <a:r>
              <a:rPr lang="cs-CZ" sz="2400" dirty="0"/>
              <a:t> </a:t>
            </a:r>
            <a:r>
              <a:rPr lang="cs-CZ" sz="2400" dirty="0" err="1"/>
              <a:t>can</a:t>
            </a:r>
            <a:r>
              <a:rPr lang="cs-CZ" sz="2400" dirty="0"/>
              <a:t> </a:t>
            </a:r>
            <a:r>
              <a:rPr lang="cs-CZ" sz="2400" dirty="0" err="1"/>
              <a:t>trade</a:t>
            </a:r>
            <a:r>
              <a:rPr lang="cs-CZ" sz="2400" dirty="0"/>
              <a:t> </a:t>
            </a:r>
            <a:r>
              <a:rPr lang="cs-CZ" sz="2400" dirty="0" err="1"/>
              <a:t>freely</a:t>
            </a:r>
            <a:r>
              <a:rPr lang="cs-CZ" sz="2400" dirty="0"/>
              <a:t> </a:t>
            </a:r>
            <a:r>
              <a:rPr lang="cs-CZ" sz="2400" dirty="0" err="1"/>
              <a:t>with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rest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world</a:t>
            </a:r>
            <a:r>
              <a:rPr lang="cs-CZ" sz="2400" dirty="0"/>
              <a:t> </a:t>
            </a:r>
            <a:r>
              <a:rPr lang="cs-CZ" sz="2400" dirty="0" err="1"/>
              <a:t>at</a:t>
            </a:r>
            <a:r>
              <a:rPr lang="cs-CZ" sz="2400" dirty="0"/>
              <a:t> a </a:t>
            </a:r>
            <a:r>
              <a:rPr lang="cs-CZ" sz="2400" dirty="0" err="1"/>
              <a:t>price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120? </a:t>
            </a:r>
            <a:r>
              <a:rPr lang="cs-CZ" sz="2400" dirty="0" err="1"/>
              <a:t>How</a:t>
            </a:r>
            <a:r>
              <a:rPr lang="cs-CZ" sz="2400" dirty="0"/>
              <a:t> much </a:t>
            </a:r>
            <a:r>
              <a:rPr lang="cs-CZ" sz="2400" dirty="0" err="1"/>
              <a:t>paper</a:t>
            </a:r>
            <a:r>
              <a:rPr lang="cs-CZ" sz="2400" dirty="0"/>
              <a:t> </a:t>
            </a:r>
            <a:r>
              <a:rPr lang="cs-CZ" sz="2400" dirty="0" err="1"/>
              <a:t>will</a:t>
            </a:r>
            <a:r>
              <a:rPr lang="cs-CZ" sz="2400" dirty="0"/>
              <a:t> </a:t>
            </a:r>
            <a:r>
              <a:rPr lang="cs-CZ" sz="2400" dirty="0" err="1"/>
              <a:t>be</a:t>
            </a:r>
            <a:r>
              <a:rPr lang="cs-CZ" sz="2400" dirty="0"/>
              <a:t> </a:t>
            </a:r>
            <a:r>
              <a:rPr lang="cs-CZ" sz="2400" dirty="0" err="1"/>
              <a:t>produced</a:t>
            </a:r>
            <a:r>
              <a:rPr lang="cs-CZ" sz="2400" dirty="0"/>
              <a:t> by </a:t>
            </a:r>
            <a:r>
              <a:rPr lang="cs-CZ" sz="2400" dirty="0" err="1"/>
              <a:t>domestic</a:t>
            </a:r>
            <a:r>
              <a:rPr lang="cs-CZ" sz="2400" dirty="0"/>
              <a:t> </a:t>
            </a:r>
            <a:r>
              <a:rPr lang="cs-CZ" sz="2400" dirty="0" err="1"/>
              <a:t>producers</a:t>
            </a:r>
            <a:r>
              <a:rPr lang="cs-CZ" sz="2400" dirty="0"/>
              <a:t> </a:t>
            </a:r>
            <a:r>
              <a:rPr lang="cs-CZ" sz="2400" dirty="0" err="1"/>
              <a:t>at</a:t>
            </a:r>
            <a:r>
              <a:rPr lang="cs-CZ" sz="2400" dirty="0"/>
              <a:t> </a:t>
            </a:r>
            <a:r>
              <a:rPr lang="cs-CZ" sz="2400" dirty="0" err="1"/>
              <a:t>this</a:t>
            </a:r>
            <a:r>
              <a:rPr lang="cs-CZ" sz="2400" dirty="0"/>
              <a:t> </a:t>
            </a:r>
            <a:r>
              <a:rPr lang="cs-CZ" sz="2400" dirty="0" err="1"/>
              <a:t>price</a:t>
            </a:r>
            <a:r>
              <a:rPr lang="cs-CZ" sz="2400" dirty="0"/>
              <a:t> </a:t>
            </a:r>
            <a:r>
              <a:rPr lang="cs-CZ" sz="2400" dirty="0" err="1"/>
              <a:t>and</a:t>
            </a:r>
            <a:r>
              <a:rPr lang="cs-CZ" sz="2400" dirty="0"/>
              <a:t> </a:t>
            </a:r>
            <a:r>
              <a:rPr lang="cs-CZ" sz="2400" dirty="0" err="1"/>
              <a:t>how</a:t>
            </a:r>
            <a:r>
              <a:rPr lang="cs-CZ" sz="2400" dirty="0"/>
              <a:t> much </a:t>
            </a:r>
            <a:r>
              <a:rPr lang="cs-CZ" sz="2400" dirty="0" err="1"/>
              <a:t>will</a:t>
            </a:r>
            <a:r>
              <a:rPr lang="cs-CZ" sz="2400" dirty="0"/>
              <a:t> </a:t>
            </a:r>
            <a:r>
              <a:rPr lang="cs-CZ" sz="2400" dirty="0" err="1"/>
              <a:t>be</a:t>
            </a:r>
            <a:r>
              <a:rPr lang="cs-CZ" sz="2400" dirty="0"/>
              <a:t> </a:t>
            </a:r>
            <a:r>
              <a:rPr lang="cs-CZ" sz="2400" dirty="0" err="1"/>
              <a:t>traded</a:t>
            </a:r>
            <a:r>
              <a:rPr lang="cs-CZ" sz="2400" dirty="0"/>
              <a:t>?</a:t>
            </a:r>
          </a:p>
          <a:p>
            <a:pPr marL="514350" indent="-514350">
              <a:buAutoNum type="alphaLcParenR"/>
            </a:pPr>
            <a:r>
              <a:rPr lang="cs-CZ" sz="2400" dirty="0" err="1"/>
              <a:t>What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effect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shift</a:t>
            </a:r>
            <a:r>
              <a:rPr lang="cs-CZ" sz="2400" dirty="0"/>
              <a:t> </a:t>
            </a:r>
            <a:r>
              <a:rPr lang="cs-CZ" sz="2400" dirty="0" err="1"/>
              <a:t>from</a:t>
            </a:r>
            <a:r>
              <a:rPr lang="cs-CZ" sz="2400" dirty="0"/>
              <a:t> no </a:t>
            </a:r>
            <a:r>
              <a:rPr lang="cs-CZ" sz="2400" dirty="0" err="1"/>
              <a:t>trade</a:t>
            </a:r>
            <a:r>
              <a:rPr lang="cs-CZ" sz="2400" dirty="0"/>
              <a:t> to free </a:t>
            </a:r>
            <a:r>
              <a:rPr lang="cs-CZ" sz="2400" dirty="0" err="1"/>
              <a:t>trade</a:t>
            </a:r>
            <a:r>
              <a:rPr lang="cs-CZ" sz="2400" dirty="0"/>
              <a:t> on CS </a:t>
            </a:r>
            <a:r>
              <a:rPr lang="cs-CZ" sz="2400" dirty="0" err="1"/>
              <a:t>and</a:t>
            </a:r>
            <a:r>
              <a:rPr lang="cs-CZ" sz="2400" dirty="0"/>
              <a:t> on PS? </a:t>
            </a:r>
            <a:r>
              <a:rPr lang="cs-CZ" sz="2400" dirty="0" err="1"/>
              <a:t>What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net</a:t>
            </a:r>
            <a:r>
              <a:rPr lang="cs-CZ" sz="2400" dirty="0"/>
              <a:t> </a:t>
            </a:r>
            <a:r>
              <a:rPr lang="cs-CZ" sz="2400" dirty="0" err="1"/>
              <a:t>national</a:t>
            </a:r>
            <a:r>
              <a:rPr lang="cs-CZ" sz="2400" dirty="0"/>
              <a:t> </a:t>
            </a:r>
            <a:r>
              <a:rPr lang="cs-CZ" sz="2400" dirty="0" err="1"/>
              <a:t>gain</a:t>
            </a:r>
            <a:r>
              <a:rPr lang="cs-CZ" sz="2400" dirty="0"/>
              <a:t> </a:t>
            </a:r>
            <a:r>
              <a:rPr lang="cs-CZ" sz="2400" dirty="0" err="1"/>
              <a:t>from</a:t>
            </a:r>
            <a:r>
              <a:rPr lang="cs-CZ" sz="2400" dirty="0"/>
              <a:t> </a:t>
            </a:r>
            <a:r>
              <a:rPr lang="cs-CZ" sz="2400" dirty="0" err="1"/>
              <a:t>trade</a:t>
            </a:r>
            <a:r>
              <a:rPr lang="cs-CZ" sz="2400" dirty="0"/>
              <a:t> in </a:t>
            </a:r>
            <a:r>
              <a:rPr lang="cs-CZ" sz="2400" dirty="0" err="1"/>
              <a:t>Belgium</a:t>
            </a:r>
            <a:r>
              <a:rPr lang="cs-CZ" sz="2400" dirty="0"/>
              <a:t>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cs-CZ" dirty="0" err="1"/>
              <a:t>Problem</a:t>
            </a:r>
            <a:r>
              <a:rPr lang="cs-CZ" dirty="0"/>
              <a:t>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8125" y="1052737"/>
            <a:ext cx="8696325" cy="51242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dirty="0"/>
              <a:t>Country A </a:t>
            </a:r>
            <a:r>
              <a:rPr lang="cs-CZ" sz="2400" dirty="0" err="1"/>
              <a:t>imports</a:t>
            </a:r>
            <a:r>
              <a:rPr lang="cs-CZ" sz="2400" dirty="0"/>
              <a:t> </a:t>
            </a:r>
            <a:r>
              <a:rPr lang="cs-CZ" sz="2400" dirty="0" err="1"/>
              <a:t>apricots</a:t>
            </a:r>
            <a:r>
              <a:rPr lang="cs-CZ" sz="2400" dirty="0"/>
              <a:t> </a:t>
            </a:r>
            <a:r>
              <a:rPr lang="cs-CZ" sz="2400" dirty="0" err="1"/>
              <a:t>for</a:t>
            </a:r>
            <a:r>
              <a:rPr lang="cs-CZ" sz="2400" dirty="0"/>
              <a:t> $ 10 per unit. </a:t>
            </a:r>
            <a:r>
              <a:rPr lang="cs-CZ" sz="2400" dirty="0" err="1"/>
              <a:t>Demand</a:t>
            </a:r>
            <a:r>
              <a:rPr lang="cs-CZ" sz="2400" dirty="0"/>
              <a:t> </a:t>
            </a:r>
            <a:r>
              <a:rPr lang="cs-CZ" sz="2400" dirty="0" err="1"/>
              <a:t>and</a:t>
            </a:r>
            <a:r>
              <a:rPr lang="cs-CZ" sz="2400" dirty="0"/>
              <a:t> </a:t>
            </a:r>
            <a:r>
              <a:rPr lang="cs-CZ" sz="2400" dirty="0" err="1"/>
              <a:t>supply</a:t>
            </a:r>
            <a:r>
              <a:rPr lang="cs-CZ" sz="2400" dirty="0"/>
              <a:t> in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domestic</a:t>
            </a:r>
            <a:r>
              <a:rPr lang="cs-CZ" sz="2400" dirty="0"/>
              <a:t> </a:t>
            </a:r>
            <a:r>
              <a:rPr lang="cs-CZ" sz="2400" dirty="0" err="1"/>
              <a:t>economy</a:t>
            </a:r>
            <a:r>
              <a:rPr lang="cs-CZ" sz="2400" dirty="0"/>
              <a:t> are </a:t>
            </a:r>
            <a:r>
              <a:rPr lang="cs-CZ" sz="2400" dirty="0" err="1"/>
              <a:t>given</a:t>
            </a:r>
            <a:r>
              <a:rPr lang="cs-CZ" sz="2400" dirty="0"/>
              <a:t> by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equations</a:t>
            </a:r>
            <a:r>
              <a:rPr lang="cs-CZ" sz="2400" dirty="0"/>
              <a:t>: Q = 400-10P </a:t>
            </a:r>
            <a:r>
              <a:rPr lang="cs-CZ" sz="2400" dirty="0" err="1"/>
              <a:t>and</a:t>
            </a:r>
            <a:r>
              <a:rPr lang="cs-CZ" sz="2400" dirty="0"/>
              <a:t> Q = - 50 + 5P.</a:t>
            </a:r>
          </a:p>
          <a:p>
            <a:pPr marL="514350" indent="-514350">
              <a:buAutoNum type="alphaLcParenR"/>
            </a:pPr>
            <a:r>
              <a:rPr lang="cs-CZ" sz="2400" dirty="0" err="1"/>
              <a:t>Find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domestic</a:t>
            </a:r>
            <a:r>
              <a:rPr lang="cs-CZ" sz="2400" dirty="0"/>
              <a:t> </a:t>
            </a:r>
            <a:r>
              <a:rPr lang="cs-CZ" sz="2400" dirty="0" err="1"/>
              <a:t>equilibrium</a:t>
            </a:r>
            <a:r>
              <a:rPr lang="cs-CZ" sz="2400" dirty="0"/>
              <a:t> </a:t>
            </a:r>
            <a:r>
              <a:rPr lang="cs-CZ" sz="2400" dirty="0" err="1"/>
              <a:t>price</a:t>
            </a:r>
            <a:r>
              <a:rPr lang="cs-CZ" sz="2400" dirty="0"/>
              <a:t> in case </a:t>
            </a:r>
            <a:r>
              <a:rPr lang="cs-CZ" sz="2400" dirty="0" err="1"/>
              <a:t>of</a:t>
            </a:r>
            <a:r>
              <a:rPr lang="cs-CZ" sz="2400" dirty="0"/>
              <a:t> NO </a:t>
            </a:r>
            <a:r>
              <a:rPr lang="cs-CZ" sz="2400" dirty="0" err="1"/>
              <a:t>trade</a:t>
            </a:r>
            <a:r>
              <a:rPr lang="cs-CZ" sz="2400" dirty="0"/>
              <a:t> </a:t>
            </a:r>
            <a:r>
              <a:rPr lang="cs-CZ" sz="2400" dirty="0" err="1"/>
              <a:t>and</a:t>
            </a:r>
            <a:r>
              <a:rPr lang="cs-CZ" sz="2400" dirty="0"/>
              <a:t> </a:t>
            </a:r>
            <a:r>
              <a:rPr lang="cs-CZ" sz="2400" dirty="0" err="1"/>
              <a:t>draw</a:t>
            </a:r>
            <a:r>
              <a:rPr lang="cs-CZ" sz="2400" dirty="0"/>
              <a:t> </a:t>
            </a:r>
            <a:r>
              <a:rPr lang="cs-CZ" sz="2400" dirty="0" err="1"/>
              <a:t>graph</a:t>
            </a:r>
            <a:r>
              <a:rPr lang="cs-CZ" sz="2400" dirty="0"/>
              <a:t>. </a:t>
            </a:r>
            <a:r>
              <a:rPr lang="cs-CZ" sz="2400" dirty="0" err="1"/>
              <a:t>Calculate</a:t>
            </a:r>
            <a:r>
              <a:rPr lang="cs-CZ" sz="2400" dirty="0"/>
              <a:t> CS </a:t>
            </a:r>
            <a:r>
              <a:rPr lang="cs-CZ" sz="2400" dirty="0" err="1"/>
              <a:t>and</a:t>
            </a:r>
            <a:r>
              <a:rPr lang="cs-CZ" sz="2400" dirty="0"/>
              <a:t> PS</a:t>
            </a:r>
          </a:p>
          <a:p>
            <a:pPr marL="514350" indent="-514350">
              <a:buAutoNum type="alphaLcParenR"/>
            </a:pPr>
            <a:r>
              <a:rPr lang="cs-CZ" sz="2400" dirty="0"/>
              <a:t>In case </a:t>
            </a:r>
            <a:r>
              <a:rPr lang="cs-CZ" sz="2400" dirty="0" err="1"/>
              <a:t>of</a:t>
            </a:r>
            <a:r>
              <a:rPr lang="cs-CZ" sz="2400" dirty="0"/>
              <a:t> free </a:t>
            </a:r>
            <a:r>
              <a:rPr lang="cs-CZ" sz="2400" dirty="0" err="1"/>
              <a:t>trade</a:t>
            </a:r>
            <a:r>
              <a:rPr lang="cs-CZ" sz="2400" dirty="0"/>
              <a:t>, </a:t>
            </a:r>
            <a:r>
              <a:rPr lang="cs-CZ" sz="2400" dirty="0" err="1"/>
              <a:t>what</a:t>
            </a:r>
            <a:r>
              <a:rPr lang="cs-CZ" sz="2400" dirty="0"/>
              <a:t> </a:t>
            </a:r>
            <a:r>
              <a:rPr lang="cs-CZ" sz="2400" dirty="0" err="1"/>
              <a:t>will</a:t>
            </a:r>
            <a:r>
              <a:rPr lang="cs-CZ" sz="2400" dirty="0"/>
              <a:t> </a:t>
            </a:r>
            <a:r>
              <a:rPr lang="cs-CZ" sz="2400" dirty="0" err="1"/>
              <a:t>be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demand</a:t>
            </a:r>
            <a:r>
              <a:rPr lang="cs-CZ" sz="2400" dirty="0"/>
              <a:t> </a:t>
            </a: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cs-CZ" sz="2400" dirty="0" err="1"/>
              <a:t>imports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country A? </a:t>
            </a:r>
            <a:r>
              <a:rPr lang="cs-CZ" sz="2400" dirty="0" err="1"/>
              <a:t>How</a:t>
            </a:r>
            <a:r>
              <a:rPr lang="cs-CZ" sz="2400" dirty="0"/>
              <a:t> much </a:t>
            </a:r>
            <a:r>
              <a:rPr lang="cs-CZ" sz="2400" dirty="0" err="1"/>
              <a:t>will</a:t>
            </a:r>
            <a:r>
              <a:rPr lang="cs-CZ" sz="2400" dirty="0"/>
              <a:t> </a:t>
            </a:r>
            <a:r>
              <a:rPr lang="cs-CZ" sz="2400" dirty="0" err="1"/>
              <a:t>domestic</a:t>
            </a:r>
            <a:r>
              <a:rPr lang="cs-CZ" sz="2400" dirty="0"/>
              <a:t> </a:t>
            </a:r>
            <a:r>
              <a:rPr lang="cs-CZ" sz="2400" dirty="0" err="1"/>
              <a:t>producers</a:t>
            </a:r>
            <a:r>
              <a:rPr lang="cs-CZ" sz="2400" dirty="0"/>
              <a:t> </a:t>
            </a:r>
            <a:r>
              <a:rPr lang="cs-CZ" sz="2400" dirty="0" err="1"/>
              <a:t>produce</a:t>
            </a:r>
            <a:r>
              <a:rPr lang="cs-CZ" sz="2400" dirty="0"/>
              <a:t>? </a:t>
            </a:r>
            <a:r>
              <a:rPr lang="cs-CZ" sz="2400" dirty="0" err="1"/>
              <a:t>How</a:t>
            </a:r>
            <a:r>
              <a:rPr lang="cs-CZ" sz="2400" dirty="0"/>
              <a:t> </a:t>
            </a:r>
            <a:r>
              <a:rPr lang="cs-CZ" sz="2400" dirty="0" err="1"/>
              <a:t>will</a:t>
            </a:r>
            <a:r>
              <a:rPr lang="cs-CZ" sz="2400" dirty="0"/>
              <a:t> PS </a:t>
            </a:r>
            <a:r>
              <a:rPr lang="cs-CZ" sz="2400" dirty="0" err="1"/>
              <a:t>and</a:t>
            </a:r>
            <a:r>
              <a:rPr lang="cs-CZ" sz="2400" dirty="0"/>
              <a:t> CS </a:t>
            </a:r>
            <a:r>
              <a:rPr lang="cs-CZ" sz="2400" dirty="0" err="1"/>
              <a:t>change</a:t>
            </a:r>
            <a:r>
              <a:rPr lang="cs-CZ" sz="2400" dirty="0"/>
              <a:t>?</a:t>
            </a:r>
          </a:p>
          <a:p>
            <a:pPr marL="514350" indent="-514350">
              <a:buAutoNum type="alphaLcParenR"/>
            </a:pPr>
            <a:r>
              <a:rPr lang="cs-CZ" sz="2400" dirty="0" err="1"/>
              <a:t>Should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import </a:t>
            </a:r>
            <a:r>
              <a:rPr lang="cs-CZ" sz="2400" dirty="0" err="1"/>
              <a:t>be</a:t>
            </a:r>
            <a:r>
              <a:rPr lang="cs-CZ" sz="2400" dirty="0"/>
              <a:t> limited to 50 </a:t>
            </a:r>
            <a:r>
              <a:rPr lang="cs-CZ" sz="2400" dirty="0" err="1"/>
              <a:t>units</a:t>
            </a:r>
            <a:r>
              <a:rPr lang="cs-CZ" sz="2400" dirty="0"/>
              <a:t>, </a:t>
            </a:r>
            <a:r>
              <a:rPr lang="cs-CZ" sz="2400" dirty="0" err="1"/>
              <a:t>how</a:t>
            </a:r>
            <a:r>
              <a:rPr lang="cs-CZ" sz="2400" dirty="0"/>
              <a:t> </a:t>
            </a:r>
            <a:r>
              <a:rPr lang="cs-CZ" sz="2400" dirty="0" err="1"/>
              <a:t>would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domestic</a:t>
            </a:r>
            <a:r>
              <a:rPr lang="cs-CZ" sz="2400" dirty="0"/>
              <a:t> </a:t>
            </a:r>
            <a:r>
              <a:rPr lang="cs-CZ" sz="2400" dirty="0" err="1"/>
              <a:t>price</a:t>
            </a:r>
            <a:r>
              <a:rPr lang="cs-CZ" sz="2400" dirty="0"/>
              <a:t> </a:t>
            </a:r>
            <a:r>
              <a:rPr lang="cs-CZ" sz="2400" dirty="0" err="1"/>
              <a:t>change</a:t>
            </a:r>
            <a:r>
              <a:rPr lang="cs-CZ" sz="2400" dirty="0"/>
              <a:t>? Show </a:t>
            </a:r>
            <a:r>
              <a:rPr lang="cs-CZ" sz="2400" dirty="0" err="1"/>
              <a:t>also</a:t>
            </a:r>
            <a:r>
              <a:rPr lang="cs-CZ" sz="2400" dirty="0"/>
              <a:t> in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graph</a:t>
            </a:r>
            <a:r>
              <a:rPr lang="cs-CZ" sz="2400" dirty="0"/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908720"/>
          </a:xfrm>
        </p:spPr>
        <p:txBody>
          <a:bodyPr/>
          <a:lstStyle/>
          <a:p>
            <a:r>
              <a:rPr lang="cs-CZ" dirty="0" err="1"/>
              <a:t>Problem</a:t>
            </a:r>
            <a:r>
              <a:rPr lang="cs-CZ" dirty="0"/>
              <a:t>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" y="908721"/>
            <a:ext cx="9144000" cy="52682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400" dirty="0" err="1"/>
              <a:t>Immagine</a:t>
            </a:r>
            <a:r>
              <a:rPr lang="cs-CZ" sz="2400" dirty="0"/>
              <a:t> </a:t>
            </a:r>
            <a:r>
              <a:rPr lang="cs-CZ" sz="2400" dirty="0" err="1"/>
              <a:t>that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following</a:t>
            </a:r>
            <a:r>
              <a:rPr lang="cs-CZ" sz="2400" dirty="0"/>
              <a:t> </a:t>
            </a:r>
            <a:r>
              <a:rPr lang="cs-CZ" sz="2400" dirty="0" err="1"/>
              <a:t>functions</a:t>
            </a:r>
            <a:r>
              <a:rPr lang="cs-CZ" sz="2400" dirty="0"/>
              <a:t> </a:t>
            </a:r>
            <a:r>
              <a:rPr lang="cs-CZ" sz="2400" dirty="0" err="1"/>
              <a:t>determine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grain</a:t>
            </a:r>
            <a:r>
              <a:rPr lang="cs-CZ" sz="2400" dirty="0"/>
              <a:t> market in country A:</a:t>
            </a:r>
          </a:p>
          <a:p>
            <a:pPr>
              <a:buNone/>
            </a:pPr>
            <a:r>
              <a:rPr lang="cs-CZ" sz="2400" dirty="0"/>
              <a:t>Q</a:t>
            </a:r>
            <a:r>
              <a:rPr lang="cs-CZ" sz="2400" baseline="-25000" dirty="0"/>
              <a:t>D</a:t>
            </a:r>
            <a:r>
              <a:rPr lang="cs-CZ" sz="2400" dirty="0"/>
              <a:t> = 100-P and Q</a:t>
            </a:r>
            <a:r>
              <a:rPr lang="cs-CZ" sz="2400" baseline="-25000" dirty="0"/>
              <a:t>S</a:t>
            </a:r>
            <a:r>
              <a:rPr lang="cs-CZ" sz="2400" dirty="0"/>
              <a:t> = 40+2P. </a:t>
            </a:r>
            <a:r>
              <a:rPr lang="cs-CZ" sz="2400" dirty="0" err="1"/>
              <a:t>Corresponding</a:t>
            </a:r>
            <a:r>
              <a:rPr lang="cs-CZ" sz="2400" dirty="0"/>
              <a:t> </a:t>
            </a:r>
            <a:r>
              <a:rPr lang="cs-CZ" sz="2400" dirty="0" err="1"/>
              <a:t>functions</a:t>
            </a:r>
            <a:r>
              <a:rPr lang="cs-CZ" sz="2400" dirty="0"/>
              <a:t> in country B are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following</a:t>
            </a:r>
            <a:r>
              <a:rPr lang="cs-CZ" sz="2400" dirty="0"/>
              <a:t>: </a:t>
            </a:r>
          </a:p>
          <a:p>
            <a:pPr>
              <a:buNone/>
            </a:pPr>
            <a:r>
              <a:rPr lang="cs-CZ" sz="2400" dirty="0"/>
              <a:t>Q*</a:t>
            </a:r>
            <a:r>
              <a:rPr lang="cs-CZ" sz="2400" baseline="-25000" dirty="0"/>
              <a:t>D</a:t>
            </a:r>
            <a:r>
              <a:rPr lang="cs-CZ" sz="2400" dirty="0"/>
              <a:t> = 80-20P </a:t>
            </a:r>
            <a:r>
              <a:rPr lang="cs-CZ" sz="2400" dirty="0" err="1"/>
              <a:t>and</a:t>
            </a:r>
            <a:r>
              <a:rPr lang="cs-CZ" sz="2400" dirty="0"/>
              <a:t> Q*</a:t>
            </a:r>
            <a:r>
              <a:rPr lang="cs-CZ" sz="2400" baseline="-25000" dirty="0"/>
              <a:t>S</a:t>
            </a:r>
            <a:r>
              <a:rPr lang="cs-CZ" sz="2400" dirty="0"/>
              <a:t> = 40+20P </a:t>
            </a:r>
          </a:p>
          <a:p>
            <a:pPr marL="514350" indent="-514350">
              <a:buAutoNum type="alphaLcParenR"/>
            </a:pPr>
            <a:r>
              <a:rPr lang="cs-CZ" sz="2400" dirty="0" err="1"/>
              <a:t>Which</a:t>
            </a:r>
            <a:r>
              <a:rPr lang="cs-CZ" sz="2400" dirty="0"/>
              <a:t> country </a:t>
            </a:r>
            <a:r>
              <a:rPr lang="cs-CZ" sz="2400" dirty="0" err="1"/>
              <a:t>will</a:t>
            </a:r>
            <a:r>
              <a:rPr lang="cs-CZ" sz="2400" dirty="0"/>
              <a:t> </a:t>
            </a:r>
            <a:r>
              <a:rPr lang="cs-CZ" sz="2400" dirty="0" err="1"/>
              <a:t>be</a:t>
            </a:r>
            <a:r>
              <a:rPr lang="cs-CZ" sz="2400" dirty="0"/>
              <a:t> </a:t>
            </a:r>
            <a:r>
              <a:rPr lang="cs-CZ" sz="2400" dirty="0" err="1"/>
              <a:t>exporting</a:t>
            </a:r>
            <a:r>
              <a:rPr lang="cs-CZ" sz="2400" dirty="0"/>
              <a:t> </a:t>
            </a:r>
            <a:r>
              <a:rPr lang="cs-CZ" sz="2400" dirty="0" err="1"/>
              <a:t>grain</a:t>
            </a:r>
            <a:r>
              <a:rPr lang="cs-CZ" sz="2400" dirty="0"/>
              <a:t>? </a:t>
            </a:r>
            <a:r>
              <a:rPr lang="cs-CZ" sz="2400" dirty="0" err="1"/>
              <a:t>Formulate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export </a:t>
            </a:r>
            <a:r>
              <a:rPr lang="cs-CZ" sz="2400" dirty="0" err="1"/>
              <a:t>supply</a:t>
            </a:r>
            <a:r>
              <a:rPr lang="cs-CZ" sz="2400" dirty="0"/>
              <a:t> </a:t>
            </a:r>
            <a:r>
              <a:rPr lang="cs-CZ" sz="2400" dirty="0" err="1"/>
              <a:t>and</a:t>
            </a:r>
            <a:r>
              <a:rPr lang="cs-CZ" sz="2400" dirty="0"/>
              <a:t> import </a:t>
            </a:r>
            <a:r>
              <a:rPr lang="cs-CZ" sz="2400" dirty="0" err="1"/>
              <a:t>demand</a:t>
            </a:r>
            <a:r>
              <a:rPr lang="cs-CZ" sz="2400" dirty="0"/>
              <a:t> </a:t>
            </a:r>
            <a:r>
              <a:rPr lang="cs-CZ" sz="2400" dirty="0" err="1"/>
              <a:t>equations</a:t>
            </a:r>
            <a:r>
              <a:rPr lang="cs-CZ" sz="2400" dirty="0"/>
              <a:t> </a:t>
            </a:r>
            <a:r>
              <a:rPr lang="cs-CZ" sz="2400" dirty="0" err="1"/>
              <a:t>and</a:t>
            </a:r>
            <a:r>
              <a:rPr lang="cs-CZ" sz="2400" dirty="0"/>
              <a:t> </a:t>
            </a:r>
            <a:r>
              <a:rPr lang="cs-CZ" sz="2400" dirty="0" err="1"/>
              <a:t>draw</a:t>
            </a:r>
            <a:r>
              <a:rPr lang="cs-CZ" sz="2400" dirty="0"/>
              <a:t> in </a:t>
            </a:r>
            <a:r>
              <a:rPr lang="cs-CZ" sz="2400" dirty="0" err="1"/>
              <a:t>graph</a:t>
            </a:r>
            <a:r>
              <a:rPr lang="cs-CZ" sz="2400" dirty="0"/>
              <a:t>.</a:t>
            </a:r>
          </a:p>
          <a:p>
            <a:pPr marL="514350" indent="-514350">
              <a:buAutoNum type="alphaLcParenR"/>
            </a:pPr>
            <a:r>
              <a:rPr lang="cs-CZ" sz="2400" dirty="0" err="1"/>
              <a:t>Calculate</a:t>
            </a:r>
            <a:r>
              <a:rPr lang="cs-CZ" sz="2400" dirty="0"/>
              <a:t> </a:t>
            </a:r>
            <a:r>
              <a:rPr lang="cs-CZ" sz="2400" dirty="0" err="1"/>
              <a:t>national</a:t>
            </a:r>
            <a:r>
              <a:rPr lang="cs-CZ" sz="2400" dirty="0"/>
              <a:t> </a:t>
            </a:r>
            <a:r>
              <a:rPr lang="cs-CZ" sz="2400" dirty="0" err="1"/>
              <a:t>equilibrium</a:t>
            </a:r>
            <a:r>
              <a:rPr lang="cs-CZ" sz="2400" dirty="0"/>
              <a:t> </a:t>
            </a:r>
            <a:r>
              <a:rPr lang="cs-CZ" sz="2400" dirty="0" err="1"/>
              <a:t>prices</a:t>
            </a:r>
            <a:r>
              <a:rPr lang="cs-CZ" sz="2400" dirty="0"/>
              <a:t> in NO </a:t>
            </a:r>
            <a:r>
              <a:rPr lang="cs-CZ" sz="2400" dirty="0" err="1"/>
              <a:t>trade</a:t>
            </a:r>
            <a:r>
              <a:rPr lang="cs-CZ" sz="2400" dirty="0"/>
              <a:t> </a:t>
            </a:r>
            <a:r>
              <a:rPr lang="cs-CZ" sz="2400" dirty="0" err="1"/>
              <a:t>situation</a:t>
            </a:r>
            <a:r>
              <a:rPr lang="cs-CZ" sz="2400" dirty="0"/>
              <a:t>.</a:t>
            </a:r>
          </a:p>
          <a:p>
            <a:pPr marL="514350" indent="-514350">
              <a:buAutoNum type="alphaLcParenR"/>
            </a:pPr>
            <a:r>
              <a:rPr lang="cs-CZ" sz="2400" dirty="0" err="1"/>
              <a:t>If</a:t>
            </a:r>
            <a:r>
              <a:rPr lang="cs-CZ" sz="2400" dirty="0"/>
              <a:t> free </a:t>
            </a:r>
            <a:r>
              <a:rPr lang="cs-CZ" sz="2400" dirty="0" err="1"/>
              <a:t>trade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allowed</a:t>
            </a:r>
            <a:r>
              <a:rPr lang="cs-CZ" sz="2400" dirty="0"/>
              <a:t> </a:t>
            </a:r>
            <a:r>
              <a:rPr lang="cs-CZ" sz="2400" dirty="0" err="1"/>
              <a:t>and</a:t>
            </a:r>
            <a:r>
              <a:rPr lang="cs-CZ" sz="2400" dirty="0"/>
              <a:t> </a:t>
            </a:r>
            <a:r>
              <a:rPr lang="cs-CZ" sz="2400" dirty="0" err="1"/>
              <a:t>there</a:t>
            </a:r>
            <a:r>
              <a:rPr lang="cs-CZ" sz="2400" dirty="0"/>
              <a:t> are </a:t>
            </a:r>
            <a:r>
              <a:rPr lang="cs-CZ" sz="2400" dirty="0" err="1"/>
              <a:t>zero</a:t>
            </a:r>
            <a:r>
              <a:rPr lang="cs-CZ" sz="2400" dirty="0"/>
              <a:t> </a:t>
            </a:r>
            <a:r>
              <a:rPr lang="cs-CZ" sz="2400" dirty="0" err="1"/>
              <a:t>transaction</a:t>
            </a:r>
            <a:r>
              <a:rPr lang="cs-CZ" sz="2400" dirty="0"/>
              <a:t> </a:t>
            </a:r>
            <a:r>
              <a:rPr lang="cs-CZ" sz="2400" dirty="0" err="1"/>
              <a:t>costs</a:t>
            </a:r>
            <a:r>
              <a:rPr lang="cs-CZ" sz="2400" dirty="0"/>
              <a:t>, </a:t>
            </a:r>
            <a:r>
              <a:rPr lang="cs-CZ" sz="2400" dirty="0" err="1"/>
              <a:t>what</a:t>
            </a:r>
            <a:r>
              <a:rPr lang="cs-CZ" sz="2400" dirty="0"/>
              <a:t> </a:t>
            </a:r>
            <a:r>
              <a:rPr lang="cs-CZ" sz="2400" dirty="0" err="1"/>
              <a:t>will</a:t>
            </a:r>
            <a:r>
              <a:rPr lang="cs-CZ" sz="2400" dirty="0"/>
              <a:t> </a:t>
            </a:r>
            <a:r>
              <a:rPr lang="cs-CZ" sz="2400" dirty="0" err="1"/>
              <a:t>be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equilibrium</a:t>
            </a:r>
            <a:r>
              <a:rPr lang="cs-CZ" sz="2400" dirty="0"/>
              <a:t> </a:t>
            </a:r>
            <a:r>
              <a:rPr lang="cs-CZ" sz="2400" dirty="0" err="1"/>
              <a:t>price</a:t>
            </a:r>
            <a:r>
              <a:rPr lang="cs-CZ" sz="2400" dirty="0"/>
              <a:t> on </a:t>
            </a:r>
            <a:r>
              <a:rPr lang="cs-CZ" sz="2400" dirty="0" err="1"/>
              <a:t>international</a:t>
            </a:r>
            <a:r>
              <a:rPr lang="cs-CZ" sz="2400" dirty="0"/>
              <a:t> market? </a:t>
            </a:r>
            <a:r>
              <a:rPr lang="cs-CZ" sz="2400" dirty="0" err="1"/>
              <a:t>How</a:t>
            </a:r>
            <a:r>
              <a:rPr lang="cs-CZ" sz="2400" dirty="0"/>
              <a:t> many </a:t>
            </a:r>
            <a:r>
              <a:rPr lang="cs-CZ" sz="2400" dirty="0" err="1"/>
              <a:t>units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grain</a:t>
            </a:r>
            <a:r>
              <a:rPr lang="cs-CZ" sz="2400" dirty="0"/>
              <a:t> </a:t>
            </a:r>
            <a:r>
              <a:rPr lang="cs-CZ" sz="2400" dirty="0" err="1"/>
              <a:t>will</a:t>
            </a:r>
            <a:r>
              <a:rPr lang="cs-CZ" sz="2400" dirty="0"/>
              <a:t> </a:t>
            </a:r>
            <a:r>
              <a:rPr lang="cs-CZ" sz="2400" dirty="0" err="1"/>
              <a:t>be</a:t>
            </a:r>
            <a:r>
              <a:rPr lang="cs-CZ" sz="2400" dirty="0"/>
              <a:t> </a:t>
            </a:r>
            <a:r>
              <a:rPr lang="cs-CZ" sz="2400" dirty="0" err="1"/>
              <a:t>traded</a:t>
            </a:r>
            <a:r>
              <a:rPr lang="cs-CZ" sz="2400" dirty="0"/>
              <a:t>?</a:t>
            </a:r>
          </a:p>
          <a:p>
            <a:pPr marL="514350" indent="-514350">
              <a:buAutoNum type="alphaLcParenR"/>
            </a:pPr>
            <a:r>
              <a:rPr lang="cs-CZ" sz="2400" dirty="0" err="1"/>
              <a:t>Discuss</a:t>
            </a:r>
            <a:r>
              <a:rPr lang="cs-CZ" sz="2400" dirty="0"/>
              <a:t> </a:t>
            </a:r>
            <a:r>
              <a:rPr lang="cs-CZ" sz="2400" dirty="0" err="1"/>
              <a:t>changes</a:t>
            </a:r>
            <a:r>
              <a:rPr lang="cs-CZ" sz="2400" dirty="0"/>
              <a:t> in </a:t>
            </a:r>
            <a:r>
              <a:rPr lang="cs-CZ" sz="2400" dirty="0" err="1"/>
              <a:t>graph</a:t>
            </a:r>
            <a:r>
              <a:rPr lang="cs-CZ" sz="2400" dirty="0"/>
              <a:t> </a:t>
            </a:r>
            <a:r>
              <a:rPr lang="cs-CZ" sz="2400" dirty="0" err="1"/>
              <a:t>if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exporting</a:t>
            </a:r>
            <a:r>
              <a:rPr lang="cs-CZ" sz="2400" dirty="0"/>
              <a:t> country (A </a:t>
            </a:r>
            <a:r>
              <a:rPr lang="cs-CZ" sz="2400" dirty="0" err="1"/>
              <a:t>or</a:t>
            </a:r>
            <a:r>
              <a:rPr lang="cs-CZ" sz="2400" dirty="0"/>
              <a:t> B)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very</a:t>
            </a:r>
            <a:r>
              <a:rPr lang="cs-CZ" sz="2400" dirty="0"/>
              <a:t> </a:t>
            </a:r>
            <a:r>
              <a:rPr lang="cs-CZ" sz="2400" dirty="0" err="1"/>
              <a:t>small</a:t>
            </a:r>
            <a:r>
              <a:rPr lang="cs-CZ" sz="2400" dirty="0"/>
              <a:t> </a:t>
            </a:r>
            <a:r>
              <a:rPr lang="cs-CZ" sz="2400" dirty="0" err="1"/>
              <a:t>and</a:t>
            </a:r>
            <a:r>
              <a:rPr lang="cs-CZ" sz="2400" dirty="0"/>
              <a:t> </a:t>
            </a:r>
            <a:r>
              <a:rPr lang="cs-CZ" sz="2400" dirty="0" err="1"/>
              <a:t>produces</a:t>
            </a:r>
            <a:r>
              <a:rPr lang="cs-CZ" sz="2400" dirty="0"/>
              <a:t> a </a:t>
            </a:r>
            <a:r>
              <a:rPr lang="cs-CZ" sz="2400" dirty="0" err="1"/>
              <a:t>very</a:t>
            </a:r>
            <a:r>
              <a:rPr lang="cs-CZ" sz="2400" dirty="0"/>
              <a:t> </a:t>
            </a:r>
            <a:r>
              <a:rPr lang="cs-CZ" sz="2400" dirty="0" err="1"/>
              <a:t>small</a:t>
            </a:r>
            <a:r>
              <a:rPr lang="cs-CZ" sz="2400" dirty="0"/>
              <a:t> </a:t>
            </a:r>
            <a:r>
              <a:rPr lang="cs-CZ" sz="2400" dirty="0" err="1"/>
              <a:t>share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world</a:t>
            </a:r>
            <a:r>
              <a:rPr lang="cs-CZ" sz="2400" dirty="0"/>
              <a:t> </a:t>
            </a:r>
            <a:r>
              <a:rPr lang="cs-CZ" sz="2400" dirty="0" err="1"/>
              <a:t>production</a:t>
            </a:r>
            <a:r>
              <a:rPr lang="cs-CZ" sz="2400" dirty="0"/>
              <a:t>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changing</a:t>
            </a:r>
            <a:r>
              <a:rPr lang="cs-CZ" dirty="0"/>
              <a:t> </a:t>
            </a:r>
            <a:r>
              <a:rPr lang="cs-CZ" dirty="0" err="1"/>
              <a:t>degree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economies</a:t>
            </a:r>
            <a:r>
              <a:rPr lang="cs-CZ" dirty="0"/>
              <a:t> interdependence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Economies</a:t>
            </a:r>
            <a:r>
              <a:rPr lang="cs-CZ" dirty="0"/>
              <a:t> are more </a:t>
            </a:r>
            <a:r>
              <a:rPr lang="cs-CZ" dirty="0" err="1"/>
              <a:t>closely</a:t>
            </a:r>
            <a:r>
              <a:rPr lang="cs-CZ" dirty="0"/>
              <a:t> </a:t>
            </a:r>
            <a:r>
              <a:rPr lang="cs-CZ" dirty="0" err="1"/>
              <a:t>linked</a:t>
            </a:r>
            <a:r>
              <a:rPr lang="cs-CZ" dirty="0"/>
              <a:t> </a:t>
            </a:r>
            <a:r>
              <a:rPr lang="cs-CZ" dirty="0" err="1"/>
              <a:t>than</a:t>
            </a:r>
            <a:r>
              <a:rPr lang="cs-CZ" dirty="0"/>
              <a:t> </a:t>
            </a:r>
            <a:r>
              <a:rPr lang="cs-CZ" dirty="0" err="1"/>
              <a:t>ever</a:t>
            </a:r>
            <a:r>
              <a:rPr lang="cs-CZ" dirty="0"/>
              <a:t> </a:t>
            </a:r>
            <a:r>
              <a:rPr lang="cs-CZ" dirty="0" err="1"/>
              <a:t>before</a:t>
            </a:r>
            <a:endParaRPr lang="cs-CZ" dirty="0"/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economy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unprecedently</a:t>
            </a:r>
            <a:r>
              <a:rPr lang="cs-CZ" dirty="0"/>
              <a:t> </a:t>
            </a:r>
            <a:r>
              <a:rPr lang="cs-CZ" dirty="0" err="1"/>
              <a:t>turbulent</a:t>
            </a:r>
            <a:endParaRPr lang="cs-CZ" dirty="0"/>
          </a:p>
          <a:p>
            <a:r>
              <a:rPr lang="cs-CZ" dirty="0" err="1"/>
              <a:t>Domestic</a:t>
            </a:r>
            <a:r>
              <a:rPr lang="cs-CZ" dirty="0"/>
              <a:t>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policies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hardly</a:t>
            </a:r>
            <a:r>
              <a:rPr lang="cs-CZ" dirty="0"/>
              <a:t> </a:t>
            </a:r>
            <a:r>
              <a:rPr lang="cs-CZ" dirty="0" err="1"/>
              <a:t>ignore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role </a:t>
            </a:r>
            <a:r>
              <a:rPr lang="cs-CZ" dirty="0" err="1"/>
              <a:t>of</a:t>
            </a:r>
            <a:r>
              <a:rPr lang="cs-CZ" dirty="0"/>
              <a:t> IE relations</a:t>
            </a:r>
          </a:p>
          <a:p>
            <a:pPr algn="ctr">
              <a:buNone/>
            </a:pPr>
            <a:r>
              <a:rPr lang="cs-CZ" dirty="0">
                <a:solidFill>
                  <a:srgbClr val="FF0000"/>
                </a:solidFill>
              </a:rPr>
              <a:t>GLOBALIZATION OF THE WORLD ECONOMY</a:t>
            </a:r>
          </a:p>
          <a:p>
            <a:pPr algn="ctr">
              <a:buNone/>
            </a:pPr>
            <a:r>
              <a:rPr lang="cs-CZ" sz="3600" b="1" dirty="0" err="1"/>
              <a:t>Our</a:t>
            </a:r>
            <a:r>
              <a:rPr lang="cs-CZ" sz="3600" b="1" dirty="0"/>
              <a:t> </a:t>
            </a:r>
            <a:r>
              <a:rPr lang="cs-CZ" sz="3600" b="1" dirty="0" err="1"/>
              <a:t>aim</a:t>
            </a:r>
            <a:r>
              <a:rPr lang="cs-CZ" sz="3600" b="1" dirty="0"/>
              <a:t>: </a:t>
            </a:r>
            <a:r>
              <a:rPr lang="cs-CZ" sz="3200" dirty="0" err="1"/>
              <a:t>understand</a:t>
            </a:r>
            <a:r>
              <a:rPr lang="cs-CZ" sz="3200" dirty="0"/>
              <a:t> </a:t>
            </a:r>
            <a:r>
              <a:rPr lang="cs-CZ" sz="3200" dirty="0" err="1"/>
              <a:t>key</a:t>
            </a:r>
            <a:r>
              <a:rPr lang="cs-CZ" sz="3200" dirty="0"/>
              <a:t> </a:t>
            </a:r>
            <a:r>
              <a:rPr lang="cs-CZ" sz="3200" dirty="0" err="1"/>
              <a:t>new</a:t>
            </a:r>
            <a:r>
              <a:rPr lang="cs-CZ" sz="3200" dirty="0"/>
              <a:t> </a:t>
            </a:r>
            <a:r>
              <a:rPr lang="cs-CZ" sz="3200" dirty="0" err="1"/>
              <a:t>issues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cs-CZ" sz="3200" dirty="0" err="1"/>
              <a:t>global</a:t>
            </a:r>
            <a:r>
              <a:rPr lang="cs-CZ" sz="3200" dirty="0"/>
              <a:t> </a:t>
            </a:r>
            <a:r>
              <a:rPr lang="cs-CZ" sz="3200" dirty="0" err="1"/>
              <a:t>economy</a:t>
            </a:r>
            <a:r>
              <a:rPr lang="cs-CZ" sz="3200" dirty="0"/>
              <a:t> </a:t>
            </a:r>
            <a:r>
              <a:rPr lang="cs-CZ" sz="3200" dirty="0" err="1"/>
              <a:t>stressing</a:t>
            </a:r>
            <a:r>
              <a:rPr lang="cs-CZ" sz="3200" dirty="0"/>
              <a:t> </a:t>
            </a:r>
            <a:r>
              <a:rPr lang="cs-CZ" sz="3200" dirty="0" err="1"/>
              <a:t>continuing</a:t>
            </a:r>
            <a:r>
              <a:rPr lang="cs-CZ" sz="3200" dirty="0"/>
              <a:t> </a:t>
            </a:r>
            <a:r>
              <a:rPr lang="cs-CZ" sz="3200" dirty="0" err="1"/>
              <a:t>usefulness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existing</a:t>
            </a:r>
            <a:r>
              <a:rPr lang="cs-CZ" sz="3200" dirty="0"/>
              <a:t> </a:t>
            </a:r>
            <a:r>
              <a:rPr lang="cs-CZ" sz="3200" dirty="0" err="1"/>
              <a:t>models</a:t>
            </a:r>
            <a:r>
              <a:rPr lang="cs-CZ" sz="3200" dirty="0"/>
              <a:t> and </a:t>
            </a:r>
            <a:r>
              <a:rPr lang="cs-CZ" sz="3200" dirty="0" err="1"/>
              <a:t>theories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err="1"/>
              <a:t>Transactions</a:t>
            </a:r>
            <a:r>
              <a:rPr lang="cs-CZ" sz="3200" dirty="0"/>
              <a:t> in International </a:t>
            </a:r>
            <a:r>
              <a:rPr lang="cs-CZ" sz="3200" dirty="0" err="1"/>
              <a:t>Economy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600" dirty="0" err="1"/>
              <a:t>Methods</a:t>
            </a:r>
            <a:r>
              <a:rPr lang="cs-CZ" sz="2600" dirty="0"/>
              <a:t> </a:t>
            </a:r>
            <a:r>
              <a:rPr lang="cs-CZ" sz="2600" dirty="0" err="1"/>
              <a:t>and</a:t>
            </a:r>
            <a:r>
              <a:rPr lang="cs-CZ" sz="2600" dirty="0"/>
              <a:t> </a:t>
            </a:r>
            <a:r>
              <a:rPr lang="cs-CZ" sz="2600" dirty="0" err="1"/>
              <a:t>tools</a:t>
            </a:r>
            <a:r>
              <a:rPr lang="cs-CZ" sz="2600" dirty="0"/>
              <a:t> </a:t>
            </a:r>
            <a:r>
              <a:rPr lang="cs-CZ" sz="2600" dirty="0" err="1"/>
              <a:t>same</a:t>
            </a:r>
            <a:r>
              <a:rPr lang="cs-CZ" sz="2600" dirty="0"/>
              <a:t> as </a:t>
            </a:r>
            <a:r>
              <a:rPr lang="cs-CZ" sz="2600" dirty="0" err="1"/>
              <a:t>Micro</a:t>
            </a:r>
            <a:r>
              <a:rPr lang="cs-CZ" sz="2600" dirty="0"/>
              <a:t> </a:t>
            </a:r>
            <a:r>
              <a:rPr lang="cs-CZ" sz="2600" dirty="0" err="1"/>
              <a:t>and</a:t>
            </a:r>
            <a:r>
              <a:rPr lang="cs-CZ" sz="2600" dirty="0"/>
              <a:t> </a:t>
            </a:r>
            <a:r>
              <a:rPr lang="cs-CZ" sz="2600" dirty="0" err="1"/>
              <a:t>Macro</a:t>
            </a:r>
            <a:r>
              <a:rPr lang="cs-CZ" sz="2600" dirty="0"/>
              <a:t> - </a:t>
            </a:r>
            <a:r>
              <a:rPr lang="cs-CZ" sz="2600" dirty="0" err="1"/>
              <a:t>principles</a:t>
            </a:r>
            <a:r>
              <a:rPr lang="cs-CZ" sz="2600" dirty="0"/>
              <a:t> </a:t>
            </a:r>
            <a:r>
              <a:rPr lang="cs-CZ" sz="2600" dirty="0" err="1"/>
              <a:t>of</a:t>
            </a:r>
            <a:r>
              <a:rPr lang="cs-CZ" sz="2600" dirty="0"/>
              <a:t> </a:t>
            </a:r>
            <a:r>
              <a:rPr lang="cs-CZ" sz="2600" dirty="0" err="1"/>
              <a:t>behavior</a:t>
            </a:r>
            <a:r>
              <a:rPr lang="cs-CZ" sz="2600" dirty="0"/>
              <a:t> </a:t>
            </a:r>
            <a:r>
              <a:rPr lang="cs-CZ" sz="2600" dirty="0" err="1"/>
              <a:t>of</a:t>
            </a:r>
            <a:r>
              <a:rPr lang="cs-CZ" sz="2600" dirty="0"/>
              <a:t> </a:t>
            </a:r>
            <a:r>
              <a:rPr lang="cs-CZ" sz="2600" dirty="0" err="1"/>
              <a:t>economic</a:t>
            </a:r>
            <a:r>
              <a:rPr lang="cs-CZ" sz="2600" dirty="0"/>
              <a:t> </a:t>
            </a:r>
            <a:r>
              <a:rPr lang="cs-CZ" sz="2600" dirty="0" err="1"/>
              <a:t>subjects</a:t>
            </a:r>
            <a:r>
              <a:rPr lang="cs-CZ" sz="2600" dirty="0"/>
              <a:t> </a:t>
            </a:r>
            <a:r>
              <a:rPr lang="cs-CZ" sz="2600" dirty="0" err="1"/>
              <a:t>identical</a:t>
            </a:r>
            <a:r>
              <a:rPr lang="cs-CZ" sz="2600" dirty="0"/>
              <a:t> in </a:t>
            </a:r>
            <a:r>
              <a:rPr lang="cs-CZ" sz="2600" dirty="0" err="1"/>
              <a:t>national</a:t>
            </a:r>
            <a:r>
              <a:rPr lang="cs-CZ" sz="2600" dirty="0"/>
              <a:t> </a:t>
            </a:r>
            <a:r>
              <a:rPr lang="cs-CZ" sz="2600" dirty="0" err="1"/>
              <a:t>and</a:t>
            </a:r>
            <a:r>
              <a:rPr lang="cs-CZ" sz="2600" dirty="0"/>
              <a:t> </a:t>
            </a:r>
            <a:r>
              <a:rPr lang="cs-CZ" sz="2600" dirty="0" err="1"/>
              <a:t>int</a:t>
            </a:r>
            <a:r>
              <a:rPr lang="cs-CZ" sz="2600" dirty="0"/>
              <a:t>. </a:t>
            </a:r>
            <a:r>
              <a:rPr lang="cs-CZ" sz="2600" dirty="0" err="1"/>
              <a:t>transactions</a:t>
            </a:r>
            <a:r>
              <a:rPr lang="cs-CZ" sz="2600" dirty="0"/>
              <a:t>.</a:t>
            </a:r>
          </a:p>
          <a:p>
            <a:r>
              <a:rPr lang="cs-CZ" sz="2600" dirty="0" err="1"/>
              <a:t>Transactions</a:t>
            </a:r>
            <a:r>
              <a:rPr lang="cs-CZ" sz="2600" dirty="0"/>
              <a:t> </a:t>
            </a:r>
            <a:r>
              <a:rPr lang="cs-CZ" sz="2600" dirty="0" err="1"/>
              <a:t>occur</a:t>
            </a:r>
            <a:r>
              <a:rPr lang="cs-CZ" sz="2600" dirty="0"/>
              <a:t> </a:t>
            </a:r>
            <a:r>
              <a:rPr lang="cs-CZ" sz="2600" dirty="0" err="1"/>
              <a:t>between</a:t>
            </a:r>
            <a:r>
              <a:rPr lang="cs-CZ" sz="2600" dirty="0"/>
              <a:t> </a:t>
            </a:r>
            <a:r>
              <a:rPr lang="cs-CZ" sz="2600" b="1" dirty="0" err="1"/>
              <a:t>sovreign</a:t>
            </a:r>
            <a:r>
              <a:rPr lang="cs-CZ" sz="2600" b="1" dirty="0"/>
              <a:t> </a:t>
            </a:r>
            <a:r>
              <a:rPr lang="cs-CZ" sz="2600" b="1" dirty="0" err="1"/>
              <a:t>nations</a:t>
            </a:r>
            <a:r>
              <a:rPr lang="cs-CZ" sz="2600" b="1" dirty="0"/>
              <a:t> </a:t>
            </a:r>
            <a:r>
              <a:rPr lang="cs-CZ" sz="2600" dirty="0"/>
              <a:t>–  </a:t>
            </a:r>
            <a:r>
              <a:rPr lang="cs-CZ" sz="2600" dirty="0" err="1"/>
              <a:t>factors</a:t>
            </a:r>
            <a:r>
              <a:rPr lang="cs-CZ" sz="2600" dirty="0"/>
              <a:t> </a:t>
            </a:r>
            <a:r>
              <a:rPr lang="cs-CZ" sz="2600" dirty="0" err="1"/>
              <a:t>of</a:t>
            </a:r>
            <a:r>
              <a:rPr lang="cs-CZ" sz="2600" dirty="0"/>
              <a:t> </a:t>
            </a:r>
            <a:r>
              <a:rPr lang="cs-CZ" sz="2600" dirty="0" err="1"/>
              <a:t>production</a:t>
            </a:r>
            <a:r>
              <a:rPr lang="cs-CZ" sz="2600" dirty="0"/>
              <a:t> </a:t>
            </a:r>
            <a:r>
              <a:rPr lang="cs-CZ" sz="2600" dirty="0" err="1"/>
              <a:t>less</a:t>
            </a:r>
            <a:r>
              <a:rPr lang="cs-CZ" sz="2600" dirty="0"/>
              <a:t> mobile + </a:t>
            </a:r>
            <a:r>
              <a:rPr lang="cs-CZ" sz="2600" dirty="0" err="1"/>
              <a:t>nations</a:t>
            </a:r>
            <a:r>
              <a:rPr lang="cs-CZ" sz="2600" dirty="0"/>
              <a:t> </a:t>
            </a:r>
            <a:r>
              <a:rPr lang="cs-CZ" sz="2600" dirty="0" err="1"/>
              <a:t>can</a:t>
            </a:r>
            <a:r>
              <a:rPr lang="cs-CZ" sz="2600" dirty="0"/>
              <a:t> put </a:t>
            </a:r>
            <a:r>
              <a:rPr lang="cs-CZ" sz="2600" dirty="0" err="1"/>
              <a:t>all</a:t>
            </a:r>
            <a:r>
              <a:rPr lang="cs-CZ" sz="2600" dirty="0"/>
              <a:t> </a:t>
            </a:r>
            <a:r>
              <a:rPr lang="cs-CZ" sz="2600" dirty="0" err="1"/>
              <a:t>sorts</a:t>
            </a:r>
            <a:r>
              <a:rPr lang="cs-CZ" sz="2600" dirty="0"/>
              <a:t> </a:t>
            </a:r>
            <a:r>
              <a:rPr lang="cs-CZ" sz="2600" dirty="0" err="1"/>
              <a:t>of</a:t>
            </a:r>
            <a:r>
              <a:rPr lang="cs-CZ" sz="2600" dirty="0"/>
              <a:t> </a:t>
            </a:r>
            <a:r>
              <a:rPr lang="cs-CZ" sz="2600" b="1" dirty="0" err="1"/>
              <a:t>barriers</a:t>
            </a:r>
            <a:r>
              <a:rPr lang="cs-CZ" sz="2600" b="1" dirty="0"/>
              <a:t> </a:t>
            </a:r>
            <a:r>
              <a:rPr lang="cs-CZ" sz="2600" b="1" dirty="0" err="1"/>
              <a:t>between</a:t>
            </a:r>
            <a:r>
              <a:rPr lang="cs-CZ" sz="2600" b="1" dirty="0"/>
              <a:t> </a:t>
            </a:r>
            <a:r>
              <a:rPr lang="cs-CZ" sz="2600" b="1" dirty="0" err="1"/>
              <a:t>their</a:t>
            </a:r>
            <a:r>
              <a:rPr lang="cs-CZ" sz="2600" b="1" dirty="0"/>
              <a:t> </a:t>
            </a:r>
            <a:r>
              <a:rPr lang="cs-CZ" sz="2600" b="1" dirty="0" err="1"/>
              <a:t>residents</a:t>
            </a:r>
            <a:r>
              <a:rPr lang="cs-CZ" sz="2600" b="1" dirty="0"/>
              <a:t> and </a:t>
            </a:r>
            <a:r>
              <a:rPr lang="cs-CZ" sz="2600" b="1" dirty="0" err="1"/>
              <a:t>the</a:t>
            </a:r>
            <a:r>
              <a:rPr lang="cs-CZ" sz="2600" b="1" dirty="0"/>
              <a:t> </a:t>
            </a:r>
            <a:r>
              <a:rPr lang="cs-CZ" sz="2600" b="1" dirty="0" err="1"/>
              <a:t>outside</a:t>
            </a:r>
            <a:r>
              <a:rPr lang="cs-CZ" sz="2600" b="1" dirty="0"/>
              <a:t> </a:t>
            </a:r>
            <a:r>
              <a:rPr lang="cs-CZ" sz="2600" b="1" dirty="0" err="1"/>
              <a:t>world</a:t>
            </a:r>
            <a:endParaRPr lang="cs-CZ" sz="2600" dirty="0"/>
          </a:p>
          <a:p>
            <a:pPr lvl="1"/>
            <a:r>
              <a:rPr lang="cs-CZ" sz="2600" dirty="0"/>
              <a:t>(2002) </a:t>
            </a:r>
            <a:r>
              <a:rPr lang="cs-CZ" sz="2600" dirty="0" err="1"/>
              <a:t>G.W.Bush</a:t>
            </a:r>
            <a:r>
              <a:rPr lang="cs-CZ" sz="2600" dirty="0"/>
              <a:t> – </a:t>
            </a:r>
            <a:r>
              <a:rPr lang="cs-CZ" sz="2600" dirty="0" err="1"/>
              <a:t>tariff</a:t>
            </a:r>
            <a:r>
              <a:rPr lang="cs-CZ" sz="2600" dirty="0"/>
              <a:t> on </a:t>
            </a:r>
            <a:r>
              <a:rPr lang="cs-CZ" sz="2600" dirty="0" err="1"/>
              <a:t>steal</a:t>
            </a:r>
            <a:endParaRPr lang="cs-CZ" sz="2600" dirty="0"/>
          </a:p>
          <a:p>
            <a:pPr lvl="1"/>
            <a:r>
              <a:rPr lang="cs-CZ" sz="2600" dirty="0"/>
              <a:t>D. </a:t>
            </a:r>
            <a:r>
              <a:rPr lang="cs-CZ" sz="2600" dirty="0" err="1"/>
              <a:t>Trump</a:t>
            </a:r>
            <a:r>
              <a:rPr lang="cs-CZ" sz="2600" dirty="0"/>
              <a:t>´s </a:t>
            </a:r>
            <a:r>
              <a:rPr lang="cs-CZ" sz="2600" dirty="0" err="1"/>
              <a:t>campain</a:t>
            </a:r>
            <a:r>
              <a:rPr lang="cs-CZ" sz="2600" dirty="0"/>
              <a:t> – 45% T on China IM – </a:t>
            </a:r>
            <a:r>
              <a:rPr lang="cs-CZ" sz="2600" dirty="0" err="1"/>
              <a:t>stealing</a:t>
            </a:r>
            <a:r>
              <a:rPr lang="cs-CZ" sz="2600" dirty="0"/>
              <a:t> US </a:t>
            </a:r>
            <a:r>
              <a:rPr lang="cs-CZ" sz="2600" dirty="0" err="1"/>
              <a:t>jobs</a:t>
            </a:r>
            <a:r>
              <a:rPr lang="cs-CZ" sz="2600" dirty="0"/>
              <a:t>?</a:t>
            </a:r>
          </a:p>
          <a:p>
            <a:r>
              <a:rPr lang="cs-CZ" sz="2600" dirty="0" err="1"/>
              <a:t>Transactions</a:t>
            </a:r>
            <a:r>
              <a:rPr lang="cs-CZ" sz="2600" dirty="0"/>
              <a:t> are </a:t>
            </a:r>
            <a:r>
              <a:rPr lang="cs-CZ" sz="2600" dirty="0" err="1"/>
              <a:t>influenced</a:t>
            </a:r>
            <a:r>
              <a:rPr lang="cs-CZ" sz="2600" dirty="0"/>
              <a:t> by </a:t>
            </a:r>
            <a:r>
              <a:rPr lang="cs-CZ" sz="2600" b="1" dirty="0" err="1"/>
              <a:t>national</a:t>
            </a:r>
            <a:r>
              <a:rPr lang="cs-CZ" sz="2600" b="1" dirty="0"/>
              <a:t> </a:t>
            </a:r>
            <a:r>
              <a:rPr lang="cs-CZ" sz="2600" b="1" dirty="0" err="1"/>
              <a:t>currencies</a:t>
            </a:r>
            <a:r>
              <a:rPr lang="cs-CZ" sz="2600" b="1" dirty="0"/>
              <a:t> </a:t>
            </a:r>
            <a:r>
              <a:rPr lang="cs-CZ" sz="2600" dirty="0" err="1"/>
              <a:t>rate</a:t>
            </a:r>
            <a:r>
              <a:rPr lang="cs-CZ" sz="2600" dirty="0"/>
              <a:t>. </a:t>
            </a:r>
            <a:r>
              <a:rPr lang="cs-CZ" sz="2600" dirty="0" err="1"/>
              <a:t>Economic</a:t>
            </a:r>
            <a:r>
              <a:rPr lang="cs-CZ" sz="2600" dirty="0"/>
              <a:t> </a:t>
            </a:r>
            <a:r>
              <a:rPr lang="cs-CZ" sz="2600" dirty="0" err="1"/>
              <a:t>policy</a:t>
            </a:r>
            <a:r>
              <a:rPr lang="cs-CZ" sz="2600" dirty="0"/>
              <a:t> </a:t>
            </a:r>
            <a:r>
              <a:rPr lang="cs-CZ" sz="2600" dirty="0" err="1"/>
              <a:t>tools</a:t>
            </a:r>
            <a:r>
              <a:rPr lang="cs-CZ" sz="2600" dirty="0"/>
              <a:t> in </a:t>
            </a:r>
            <a:r>
              <a:rPr lang="cs-CZ" sz="2600" dirty="0" err="1"/>
              <a:t>an</a:t>
            </a:r>
            <a:r>
              <a:rPr lang="cs-CZ" sz="2600" dirty="0"/>
              <a:t> open </a:t>
            </a:r>
            <a:r>
              <a:rPr lang="cs-CZ" sz="2600" dirty="0" err="1"/>
              <a:t>economy</a:t>
            </a:r>
            <a:r>
              <a:rPr lang="cs-CZ" sz="2600" dirty="0"/>
              <a:t> are </a:t>
            </a:r>
            <a:r>
              <a:rPr lang="cs-CZ" sz="2600" dirty="0" err="1"/>
              <a:t>never</a:t>
            </a:r>
            <a:r>
              <a:rPr lang="cs-CZ" sz="2600" dirty="0"/>
              <a:t> </a:t>
            </a:r>
            <a:r>
              <a:rPr lang="cs-CZ" sz="2600" dirty="0" err="1"/>
              <a:t>available</a:t>
            </a:r>
            <a:r>
              <a:rPr lang="cs-CZ" sz="2600" dirty="0"/>
              <a:t> </a:t>
            </a:r>
            <a:r>
              <a:rPr lang="cs-CZ" sz="2600" dirty="0" err="1"/>
              <a:t>at</a:t>
            </a:r>
            <a:r>
              <a:rPr lang="cs-CZ" sz="2600" dirty="0"/>
              <a:t> </a:t>
            </a:r>
            <a:r>
              <a:rPr lang="cs-CZ" sz="2600" dirty="0" err="1"/>
              <a:t>national</a:t>
            </a:r>
            <a:r>
              <a:rPr lang="cs-CZ" sz="2600" dirty="0"/>
              <a:t> </a:t>
            </a:r>
            <a:r>
              <a:rPr lang="cs-CZ" sz="2600" dirty="0" err="1"/>
              <a:t>level</a:t>
            </a:r>
            <a:r>
              <a:rPr lang="cs-CZ" sz="2600" dirty="0"/>
              <a:t>.</a:t>
            </a:r>
          </a:p>
          <a:p>
            <a:pPr lvl="1"/>
            <a:r>
              <a:rPr lang="cs-CZ" sz="2600" dirty="0"/>
              <a:t>(2002) – </a:t>
            </a:r>
            <a:r>
              <a:rPr lang="cs-CZ" sz="2600" dirty="0" err="1"/>
              <a:t>The</a:t>
            </a:r>
            <a:r>
              <a:rPr lang="cs-CZ" sz="2600" dirty="0"/>
              <a:t> Euro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323528" y="188640"/>
            <a:ext cx="856895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/>
              <a:t>Case study</a:t>
            </a:r>
          </a:p>
          <a:p>
            <a:r>
              <a:rPr lang="cs-CZ" sz="3600" b="1" dirty="0"/>
              <a:t> </a:t>
            </a:r>
          </a:p>
          <a:p>
            <a:r>
              <a:rPr lang="cs-CZ" sz="3600" b="1" dirty="0"/>
              <a:t>1. </a:t>
            </a:r>
            <a:r>
              <a:rPr lang="cs-CZ" sz="3600" b="1" dirty="0" err="1"/>
              <a:t>Unemployment</a:t>
            </a:r>
            <a:r>
              <a:rPr lang="cs-CZ" sz="3600" b="1" dirty="0"/>
              <a:t> and Import </a:t>
            </a:r>
            <a:r>
              <a:rPr lang="cs-CZ" sz="3600" b="1" dirty="0" err="1"/>
              <a:t>penetration</a:t>
            </a:r>
            <a:endParaRPr lang="cs-CZ" sz="3600" b="1" dirty="0"/>
          </a:p>
          <a:p>
            <a:r>
              <a:rPr lang="cs-CZ" sz="3600" b="1" dirty="0"/>
              <a:t>2. Steel</a:t>
            </a:r>
          </a:p>
          <a:p>
            <a:r>
              <a:rPr lang="cs-CZ" sz="3600" b="1" dirty="0"/>
              <a:t>3. Euro</a:t>
            </a:r>
          </a:p>
          <a:p>
            <a:r>
              <a:rPr lang="cs-CZ" sz="3600" b="1" dirty="0"/>
              <a:t>4. </a:t>
            </a:r>
            <a:r>
              <a:rPr lang="cs-CZ" sz="3600" b="1" dirty="0" err="1"/>
              <a:t>Changing</a:t>
            </a:r>
            <a:r>
              <a:rPr lang="cs-CZ" sz="3600" b="1" dirty="0"/>
              <a:t> </a:t>
            </a:r>
            <a:r>
              <a:rPr lang="cs-CZ" sz="3600" b="1" dirty="0" err="1"/>
              <a:t>Pattern</a:t>
            </a:r>
            <a:r>
              <a:rPr lang="cs-CZ" sz="3600" b="1" dirty="0"/>
              <a:t> </a:t>
            </a:r>
            <a:r>
              <a:rPr lang="cs-CZ" sz="3600" b="1" dirty="0" err="1"/>
              <a:t>of</a:t>
            </a:r>
            <a:r>
              <a:rPr lang="cs-CZ" sz="3600" b="1" dirty="0"/>
              <a:t> </a:t>
            </a:r>
            <a:r>
              <a:rPr lang="cs-CZ" sz="3600" b="1" dirty="0" err="1"/>
              <a:t>World</a:t>
            </a:r>
            <a:r>
              <a:rPr lang="cs-CZ" sz="3600" b="1" dirty="0"/>
              <a:t> </a:t>
            </a:r>
            <a:r>
              <a:rPr lang="cs-CZ" sz="3600" b="1" dirty="0" err="1"/>
              <a:t>Trade</a:t>
            </a:r>
            <a:endParaRPr lang="cs-CZ" sz="3600" b="1" dirty="0"/>
          </a:p>
          <a:p>
            <a:endParaRPr lang="cs-CZ" sz="2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trade</a:t>
            </a:r>
            <a:r>
              <a:rPr lang="cs-CZ" dirty="0"/>
              <a:t> –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overview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facts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/>
              <a:t>More </a:t>
            </a:r>
            <a:r>
              <a:rPr lang="cs-CZ" dirty="0" err="1"/>
              <a:t>than</a:t>
            </a:r>
            <a:r>
              <a:rPr lang="cs-CZ" dirty="0"/>
              <a:t> 30%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production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sold </a:t>
            </a:r>
            <a:r>
              <a:rPr lang="cs-CZ" dirty="0" err="1"/>
              <a:t>accress</a:t>
            </a:r>
            <a:r>
              <a:rPr lang="cs-CZ" dirty="0"/>
              <a:t> </a:t>
            </a:r>
            <a:r>
              <a:rPr lang="cs-CZ" dirty="0" err="1"/>
              <a:t>borders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 </a:t>
            </a:r>
            <a:r>
              <a:rPr lang="cs-CZ" dirty="0" err="1"/>
              <a:t>openess</a:t>
            </a:r>
            <a:r>
              <a:rPr lang="cs-CZ" dirty="0"/>
              <a:t> = NX </a:t>
            </a:r>
            <a:r>
              <a:rPr lang="cs-CZ" baseline="-25000" dirty="0"/>
              <a:t>i</a:t>
            </a:r>
            <a:r>
              <a:rPr lang="cs-CZ" dirty="0"/>
              <a:t> /GDP </a:t>
            </a:r>
            <a:r>
              <a:rPr lang="cs-CZ" baseline="-25000" dirty="0"/>
              <a:t>i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X</a:t>
            </a:r>
            <a:r>
              <a:rPr lang="cs-CZ" baseline="-25000" dirty="0" err="1"/>
              <a:t>i</a:t>
            </a:r>
            <a:r>
              <a:rPr lang="cs-CZ" dirty="0"/>
              <a:t>+M</a:t>
            </a:r>
            <a:r>
              <a:rPr lang="cs-CZ" baseline="-25000" dirty="0"/>
              <a:t>i</a:t>
            </a:r>
            <a:r>
              <a:rPr lang="cs-CZ" dirty="0"/>
              <a:t>/GDP </a:t>
            </a:r>
            <a:r>
              <a:rPr lang="cs-CZ" baseline="-25000" dirty="0"/>
              <a:t>i </a:t>
            </a:r>
            <a:r>
              <a:rPr lang="cs-CZ" dirty="0"/>
              <a:t>….</a:t>
            </a:r>
            <a:endParaRPr lang="cs-CZ" baseline="-25000" dirty="0"/>
          </a:p>
          <a:p>
            <a:pPr>
              <a:buFontTx/>
              <a:buChar char="-"/>
            </a:pPr>
            <a:r>
              <a:rPr lang="cs-CZ" dirty="0" err="1"/>
              <a:t>Exports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shifted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agriculture</a:t>
            </a:r>
            <a:r>
              <a:rPr lang="cs-CZ" dirty="0"/>
              <a:t> to </a:t>
            </a:r>
            <a:r>
              <a:rPr lang="cs-CZ" dirty="0" err="1"/>
              <a:t>manufactures</a:t>
            </a:r>
            <a:r>
              <a:rPr lang="cs-CZ" dirty="0"/>
              <a:t>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services</a:t>
            </a:r>
            <a:endParaRPr lang="cs-CZ" dirty="0"/>
          </a:p>
          <a:p>
            <a:pPr>
              <a:buFontTx/>
              <a:buChar char="-"/>
            </a:pP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technologies</a:t>
            </a:r>
            <a:r>
              <a:rPr lang="cs-CZ" dirty="0"/>
              <a:t> </a:t>
            </a:r>
            <a:r>
              <a:rPr lang="cs-CZ" dirty="0" err="1"/>
              <a:t>allowed</a:t>
            </a:r>
            <a:r>
              <a:rPr lang="cs-CZ" dirty="0"/>
              <a:t> </a:t>
            </a:r>
            <a:r>
              <a:rPr lang="cs-CZ" dirty="0" err="1"/>
              <a:t>booming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i="1" dirty="0" err="1"/>
              <a:t>offshoring</a:t>
            </a:r>
            <a:r>
              <a:rPr lang="cs-CZ" i="1" dirty="0"/>
              <a:t>/outsourcing</a:t>
            </a:r>
            <a:r>
              <a:rPr lang="cs-CZ" dirty="0"/>
              <a:t> (</a:t>
            </a:r>
            <a:r>
              <a:rPr lang="cs-CZ" dirty="0" err="1"/>
              <a:t>call</a:t>
            </a:r>
            <a:r>
              <a:rPr lang="cs-CZ" dirty="0"/>
              <a:t> </a:t>
            </a:r>
            <a:r>
              <a:rPr lang="cs-CZ" dirty="0" err="1"/>
              <a:t>centers</a:t>
            </a:r>
            <a:r>
              <a:rPr lang="cs-CZ" dirty="0"/>
              <a:t> in </a:t>
            </a:r>
            <a:r>
              <a:rPr lang="cs-CZ" dirty="0" err="1"/>
              <a:t>Bangalore</a:t>
            </a:r>
            <a:r>
              <a:rPr lang="cs-CZ" dirty="0"/>
              <a:t>, India) </a:t>
            </a:r>
            <a:r>
              <a:rPr lang="cs-CZ" dirty="0" err="1"/>
              <a:t>bringing</a:t>
            </a:r>
            <a:r>
              <a:rPr lang="cs-CZ" dirty="0"/>
              <a:t>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competition</a:t>
            </a:r>
            <a:r>
              <a:rPr lang="cs-CZ" dirty="0"/>
              <a:t> to </a:t>
            </a:r>
            <a:r>
              <a:rPr lang="cs-CZ" dirty="0" err="1"/>
              <a:t>labour</a:t>
            </a:r>
            <a:r>
              <a:rPr lang="cs-CZ" dirty="0"/>
              <a:t> market</a:t>
            </a:r>
          </a:p>
          <a:p>
            <a:pPr>
              <a:buFontTx/>
              <a:buChar char="-"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0975" y="177801"/>
            <a:ext cx="9096375" cy="802927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Gravity</a:t>
            </a:r>
            <a:r>
              <a:rPr lang="cs-CZ" dirty="0"/>
              <a:t> model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6712"/>
            <a:ext cx="4283968" cy="4608512"/>
          </a:xfrm>
        </p:spPr>
      </p:pic>
      <p:sp>
        <p:nvSpPr>
          <p:cNvPr id="5" name="TextovéPole 4"/>
          <p:cNvSpPr txBox="1"/>
          <p:nvPr/>
        </p:nvSpPr>
        <p:spPr>
          <a:xfrm>
            <a:off x="352425" y="5445223"/>
            <a:ext cx="35718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Size of European Economies, and the Value of Their Trade with the United States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4139952" y="1803401"/>
            <a:ext cx="5213598" cy="3067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-</a:t>
            </a:r>
            <a:r>
              <a:rPr lang="cs-CZ" sz="2200" dirty="0" err="1"/>
              <a:t>empirical</a:t>
            </a:r>
            <a:r>
              <a:rPr lang="cs-CZ" sz="2200" dirty="0"/>
              <a:t> </a:t>
            </a:r>
            <a:r>
              <a:rPr lang="cs-CZ" sz="2200" dirty="0" err="1"/>
              <a:t>relationship</a:t>
            </a:r>
            <a:r>
              <a:rPr lang="cs-CZ" sz="2200" dirty="0"/>
              <a:t> </a:t>
            </a:r>
            <a:r>
              <a:rPr lang="cs-CZ" sz="2200" dirty="0" err="1"/>
              <a:t>between</a:t>
            </a:r>
            <a:r>
              <a:rPr lang="cs-CZ" sz="2200" dirty="0"/>
              <a:t>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value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dirty="0" err="1"/>
              <a:t>trade</a:t>
            </a:r>
            <a:r>
              <a:rPr lang="cs-CZ" sz="2200" dirty="0"/>
              <a:t> </a:t>
            </a:r>
            <a:r>
              <a:rPr lang="cs-CZ" sz="2200" dirty="0" err="1"/>
              <a:t>and</a:t>
            </a:r>
            <a:r>
              <a:rPr lang="cs-CZ" sz="2200" dirty="0"/>
              <a:t> </a:t>
            </a:r>
            <a:r>
              <a:rPr lang="cs-CZ" sz="2200" dirty="0" err="1"/>
              <a:t>size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dirty="0" err="1"/>
              <a:t>an</a:t>
            </a:r>
            <a:r>
              <a:rPr lang="cs-CZ" sz="2200" dirty="0"/>
              <a:t> </a:t>
            </a:r>
            <a:r>
              <a:rPr lang="cs-CZ" sz="2200" dirty="0" err="1"/>
              <a:t>economy</a:t>
            </a:r>
            <a:endParaRPr lang="cs-CZ" sz="2200" dirty="0"/>
          </a:p>
          <a:p>
            <a:endParaRPr lang="cs-CZ" sz="2200" dirty="0"/>
          </a:p>
          <a:p>
            <a:pPr>
              <a:buFontTx/>
              <a:buChar char="-"/>
            </a:pPr>
            <a:r>
              <a:rPr lang="cs-CZ" sz="2200" dirty="0"/>
              <a:t>Volume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dirty="0" err="1"/>
              <a:t>trade</a:t>
            </a:r>
            <a:r>
              <a:rPr lang="cs-CZ" sz="2200" dirty="0"/>
              <a:t> </a:t>
            </a:r>
            <a:r>
              <a:rPr lang="cs-CZ" sz="2200" dirty="0" err="1"/>
              <a:t>between</a:t>
            </a:r>
            <a:r>
              <a:rPr lang="cs-CZ" sz="2200" dirty="0"/>
              <a:t> </a:t>
            </a:r>
            <a:r>
              <a:rPr lang="cs-CZ" sz="2200" dirty="0" err="1"/>
              <a:t>two</a:t>
            </a:r>
            <a:r>
              <a:rPr lang="cs-CZ" sz="2200" dirty="0"/>
              <a:t> </a:t>
            </a:r>
            <a:r>
              <a:rPr lang="cs-CZ" sz="2200" dirty="0" err="1"/>
              <a:t>countries</a:t>
            </a:r>
            <a:r>
              <a:rPr lang="cs-CZ" sz="2200" dirty="0"/>
              <a:t> </a:t>
            </a:r>
            <a:r>
              <a:rPr lang="cs-CZ" sz="2200" dirty="0" err="1"/>
              <a:t>can</a:t>
            </a:r>
            <a:r>
              <a:rPr lang="cs-CZ" sz="2200" dirty="0"/>
              <a:t> </a:t>
            </a:r>
            <a:r>
              <a:rPr lang="cs-CZ" sz="2200" dirty="0" err="1"/>
              <a:t>be</a:t>
            </a:r>
            <a:r>
              <a:rPr lang="cs-CZ" sz="2200" dirty="0"/>
              <a:t> </a:t>
            </a:r>
            <a:r>
              <a:rPr lang="cs-CZ" sz="2200" dirty="0" err="1"/>
              <a:t>predicted</a:t>
            </a:r>
            <a:r>
              <a:rPr lang="cs-CZ" sz="2200" dirty="0"/>
              <a:t> by </a:t>
            </a:r>
            <a:r>
              <a:rPr lang="cs-CZ" sz="2200" dirty="0" err="1"/>
              <a:t>equation</a:t>
            </a:r>
            <a:r>
              <a:rPr lang="cs-CZ" sz="2200" dirty="0"/>
              <a:t>:</a:t>
            </a:r>
          </a:p>
          <a:p>
            <a:r>
              <a:rPr lang="cs-CZ" sz="2200" dirty="0"/>
              <a:t>	</a:t>
            </a:r>
            <a:r>
              <a:rPr lang="cs-CZ" sz="2200" b="1" dirty="0"/>
              <a:t>T </a:t>
            </a:r>
            <a:r>
              <a:rPr lang="cs-CZ" sz="2200" b="1" baseline="-25000" dirty="0" err="1"/>
              <a:t>ij</a:t>
            </a:r>
            <a:r>
              <a:rPr lang="cs-CZ" sz="2200" b="1" dirty="0"/>
              <a:t> = A * </a:t>
            </a:r>
            <a:r>
              <a:rPr lang="cs-CZ" sz="2200" b="1" dirty="0" err="1"/>
              <a:t>Y</a:t>
            </a:r>
            <a:r>
              <a:rPr lang="cs-CZ" sz="2200" b="1" baseline="-25000" dirty="0" err="1"/>
              <a:t>i</a:t>
            </a:r>
            <a:r>
              <a:rPr lang="cs-CZ" sz="2200" b="1" dirty="0"/>
              <a:t> * </a:t>
            </a:r>
            <a:r>
              <a:rPr lang="cs-CZ" sz="2200" b="1" dirty="0" err="1"/>
              <a:t>Y</a:t>
            </a:r>
            <a:r>
              <a:rPr lang="cs-CZ" sz="2200" b="1" baseline="-25000" dirty="0" err="1"/>
              <a:t>j</a:t>
            </a:r>
            <a:r>
              <a:rPr lang="cs-CZ" sz="2200" b="1" dirty="0"/>
              <a:t> / D </a:t>
            </a:r>
            <a:r>
              <a:rPr lang="cs-CZ" sz="2200" b="1" baseline="-25000" dirty="0" err="1"/>
              <a:t>ij</a:t>
            </a:r>
            <a:endParaRPr lang="cs-CZ" sz="2200" b="1" baseline="-25000" dirty="0"/>
          </a:p>
          <a:p>
            <a:endParaRPr lang="cs-CZ" sz="2200" b="1" baseline="-25000" dirty="0"/>
          </a:p>
          <a:p>
            <a:r>
              <a:rPr lang="cs-CZ" sz="2200" baseline="-25000" dirty="0"/>
              <a:t>-</a:t>
            </a:r>
            <a:r>
              <a:rPr lang="cs-CZ" sz="2800" baseline="-25000" dirty="0" err="1"/>
              <a:t>the</a:t>
            </a:r>
            <a:r>
              <a:rPr lang="cs-CZ" sz="2800" baseline="-25000" dirty="0"/>
              <a:t> </a:t>
            </a:r>
            <a:r>
              <a:rPr lang="cs-CZ" sz="2800" baseline="-25000" dirty="0" err="1"/>
              <a:t>value</a:t>
            </a:r>
            <a:r>
              <a:rPr lang="cs-CZ" sz="2800" baseline="-25000" dirty="0"/>
              <a:t> </a:t>
            </a:r>
            <a:r>
              <a:rPr lang="cs-CZ" sz="2800" baseline="-25000" dirty="0" err="1"/>
              <a:t>of</a:t>
            </a:r>
            <a:r>
              <a:rPr lang="cs-CZ" sz="2800" baseline="-25000" dirty="0"/>
              <a:t> </a:t>
            </a:r>
            <a:r>
              <a:rPr lang="cs-CZ" sz="2800" baseline="-25000" dirty="0" err="1"/>
              <a:t>trade</a:t>
            </a:r>
            <a:r>
              <a:rPr lang="cs-CZ" sz="2800" baseline="-25000" dirty="0"/>
              <a:t> </a:t>
            </a:r>
            <a:r>
              <a:rPr lang="cs-CZ" sz="2800" baseline="-25000" dirty="0" err="1"/>
              <a:t>is</a:t>
            </a:r>
            <a:r>
              <a:rPr lang="cs-CZ" sz="2800" baseline="-25000" dirty="0"/>
              <a:t> </a:t>
            </a:r>
            <a:r>
              <a:rPr lang="cs-CZ" sz="2800" baseline="-25000" dirty="0" err="1"/>
              <a:t>proportional</a:t>
            </a:r>
            <a:r>
              <a:rPr lang="cs-CZ" sz="2800" baseline="-25000" dirty="0"/>
              <a:t> to GDP </a:t>
            </a:r>
            <a:r>
              <a:rPr lang="cs-CZ" sz="2800" baseline="-25000" dirty="0" err="1"/>
              <a:t>and</a:t>
            </a:r>
            <a:r>
              <a:rPr lang="cs-CZ" sz="2800" baseline="-25000" dirty="0"/>
              <a:t> </a:t>
            </a:r>
            <a:r>
              <a:rPr lang="cs-CZ" sz="2800" baseline="-25000" dirty="0" err="1"/>
              <a:t>diminishes</a:t>
            </a:r>
            <a:r>
              <a:rPr lang="cs-CZ" sz="2800" baseline="-25000" dirty="0"/>
              <a:t> </a:t>
            </a:r>
            <a:r>
              <a:rPr lang="cs-CZ" sz="2800" baseline="-25000" dirty="0" err="1"/>
              <a:t>with</a:t>
            </a:r>
            <a:r>
              <a:rPr lang="cs-CZ" sz="2800" baseline="-25000" dirty="0"/>
              <a:t> </a:t>
            </a:r>
            <a:r>
              <a:rPr lang="cs-CZ" sz="2800" baseline="-25000" dirty="0" err="1"/>
              <a:t>the</a:t>
            </a:r>
            <a:r>
              <a:rPr lang="cs-CZ" sz="2800" baseline="-25000" dirty="0"/>
              <a:t> distance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90168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600" dirty="0" err="1"/>
              <a:t>Patterns</a:t>
            </a:r>
            <a:r>
              <a:rPr lang="cs-CZ" sz="3600" dirty="0"/>
              <a:t> </a:t>
            </a:r>
            <a:r>
              <a:rPr lang="cs-CZ" sz="3600" dirty="0" err="1"/>
              <a:t>of</a:t>
            </a:r>
            <a:r>
              <a:rPr lang="cs-CZ" sz="3600" dirty="0"/>
              <a:t> </a:t>
            </a:r>
            <a:r>
              <a:rPr lang="cs-CZ" sz="3600" dirty="0" err="1"/>
              <a:t>trade</a:t>
            </a:r>
            <a:r>
              <a:rPr lang="cs-CZ" sz="3600" dirty="0"/>
              <a:t> – basic model </a:t>
            </a:r>
            <a:r>
              <a:rPr lang="cs-CZ" sz="3600" dirty="0" err="1"/>
              <a:t>of</a:t>
            </a:r>
            <a:r>
              <a:rPr lang="cs-CZ" sz="3600" dirty="0"/>
              <a:t> S </a:t>
            </a:r>
            <a:r>
              <a:rPr lang="cs-CZ" sz="3600" dirty="0" err="1"/>
              <a:t>and</a:t>
            </a:r>
            <a:r>
              <a:rPr lang="cs-CZ" sz="3600" dirty="0"/>
              <a:t> 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052737"/>
            <a:ext cx="9144000" cy="5124228"/>
          </a:xfrm>
        </p:spPr>
        <p:txBody>
          <a:bodyPr/>
          <a:lstStyle/>
          <a:p>
            <a:r>
              <a:rPr lang="cs-CZ" sz="2600" dirty="0" err="1"/>
              <a:t>Dispute</a:t>
            </a:r>
            <a:r>
              <a:rPr lang="cs-CZ" sz="2600" dirty="0"/>
              <a:t> </a:t>
            </a:r>
            <a:r>
              <a:rPr lang="cs-CZ" sz="2600" dirty="0" err="1"/>
              <a:t>of</a:t>
            </a:r>
            <a:r>
              <a:rPr lang="cs-CZ" sz="2600" dirty="0"/>
              <a:t> </a:t>
            </a:r>
            <a:r>
              <a:rPr lang="cs-CZ" sz="2600" dirty="0" err="1"/>
              <a:t>protectionists</a:t>
            </a:r>
            <a:r>
              <a:rPr lang="cs-CZ" sz="2600" dirty="0"/>
              <a:t> </a:t>
            </a:r>
            <a:r>
              <a:rPr lang="cs-CZ" sz="2600" dirty="0" err="1"/>
              <a:t>and</a:t>
            </a:r>
            <a:r>
              <a:rPr lang="cs-CZ" sz="2600" dirty="0"/>
              <a:t> </a:t>
            </a:r>
            <a:r>
              <a:rPr lang="cs-CZ" sz="2600" dirty="0" err="1"/>
              <a:t>liberal</a:t>
            </a:r>
            <a:r>
              <a:rPr lang="cs-CZ" sz="2600" dirty="0"/>
              <a:t> </a:t>
            </a:r>
            <a:r>
              <a:rPr lang="cs-CZ" sz="2600" dirty="0" err="1"/>
              <a:t>economists</a:t>
            </a:r>
            <a:r>
              <a:rPr lang="cs-CZ" sz="2600" dirty="0"/>
              <a:t> – </a:t>
            </a:r>
            <a:r>
              <a:rPr lang="cs-CZ" sz="2600" dirty="0" err="1"/>
              <a:t>Should</a:t>
            </a:r>
            <a:r>
              <a:rPr lang="cs-CZ" sz="2600" dirty="0"/>
              <a:t> </a:t>
            </a:r>
            <a:r>
              <a:rPr lang="cs-CZ" sz="2600" dirty="0" err="1"/>
              <a:t>government</a:t>
            </a:r>
            <a:r>
              <a:rPr lang="cs-CZ" sz="2600" dirty="0"/>
              <a:t> </a:t>
            </a:r>
            <a:r>
              <a:rPr lang="cs-CZ" sz="2600" dirty="0" err="1"/>
              <a:t>allow</a:t>
            </a:r>
            <a:r>
              <a:rPr lang="cs-CZ" sz="2600" dirty="0"/>
              <a:t> </a:t>
            </a:r>
            <a:r>
              <a:rPr lang="cs-CZ" sz="2600" dirty="0" err="1"/>
              <a:t>trade</a:t>
            </a:r>
            <a:r>
              <a:rPr lang="cs-CZ" sz="2600" dirty="0"/>
              <a:t>?</a:t>
            </a:r>
          </a:p>
          <a:p>
            <a:r>
              <a:rPr lang="cs-CZ" sz="2600" dirty="0" err="1"/>
              <a:t>Efficiency</a:t>
            </a:r>
            <a:r>
              <a:rPr lang="cs-CZ" sz="2600" dirty="0"/>
              <a:t> </a:t>
            </a:r>
            <a:r>
              <a:rPr lang="cs-CZ" sz="2600" dirty="0" err="1"/>
              <a:t>of</a:t>
            </a:r>
            <a:r>
              <a:rPr lang="cs-CZ" sz="2600" dirty="0"/>
              <a:t> free </a:t>
            </a:r>
            <a:r>
              <a:rPr lang="cs-CZ" sz="2600" dirty="0" err="1"/>
              <a:t>trade</a:t>
            </a:r>
            <a:r>
              <a:rPr lang="cs-CZ" sz="2600" dirty="0"/>
              <a:t> </a:t>
            </a:r>
            <a:r>
              <a:rPr lang="cs-CZ" sz="2600" dirty="0" err="1"/>
              <a:t>can</a:t>
            </a:r>
            <a:r>
              <a:rPr lang="cs-CZ" sz="2600" dirty="0"/>
              <a:t> </a:t>
            </a:r>
            <a:r>
              <a:rPr lang="cs-CZ" sz="2600" dirty="0" err="1"/>
              <a:t>be</a:t>
            </a:r>
            <a:r>
              <a:rPr lang="cs-CZ" sz="2600" dirty="0"/>
              <a:t> </a:t>
            </a:r>
            <a:r>
              <a:rPr lang="cs-CZ" sz="2600" dirty="0" err="1"/>
              <a:t>easily</a:t>
            </a:r>
            <a:r>
              <a:rPr lang="cs-CZ" sz="2600" dirty="0"/>
              <a:t> proved, </a:t>
            </a:r>
            <a:r>
              <a:rPr lang="cs-CZ" sz="2600" dirty="0" err="1"/>
              <a:t>but</a:t>
            </a:r>
            <a:r>
              <a:rPr lang="cs-CZ" sz="2600" dirty="0"/>
              <a:t> </a:t>
            </a:r>
            <a:r>
              <a:rPr lang="cs-CZ" sz="2600" dirty="0" err="1"/>
              <a:t>there</a:t>
            </a:r>
            <a:r>
              <a:rPr lang="cs-CZ" sz="2600" dirty="0"/>
              <a:t> </a:t>
            </a:r>
            <a:r>
              <a:rPr lang="cs-CZ" sz="2600" dirty="0" err="1"/>
              <a:t>will</a:t>
            </a:r>
            <a:r>
              <a:rPr lang="cs-CZ" sz="2600" dirty="0"/>
              <a:t> </a:t>
            </a:r>
            <a:r>
              <a:rPr lang="cs-CZ" sz="2600" dirty="0" err="1"/>
              <a:t>always</a:t>
            </a:r>
            <a:r>
              <a:rPr lang="cs-CZ" sz="2600" dirty="0"/>
              <a:t> </a:t>
            </a:r>
            <a:r>
              <a:rPr lang="cs-CZ" sz="2600" dirty="0" err="1"/>
              <a:t>be</a:t>
            </a:r>
            <a:r>
              <a:rPr lang="cs-CZ" sz="2600" dirty="0"/>
              <a:t> </a:t>
            </a:r>
            <a:r>
              <a:rPr lang="cs-CZ" sz="2600" dirty="0" err="1"/>
              <a:t>people</a:t>
            </a:r>
            <a:r>
              <a:rPr lang="cs-CZ" sz="2600" dirty="0"/>
              <a:t> </a:t>
            </a:r>
            <a:r>
              <a:rPr lang="cs-CZ" sz="2600" dirty="0" err="1"/>
              <a:t>who</a:t>
            </a:r>
            <a:r>
              <a:rPr lang="cs-CZ" sz="2600" dirty="0"/>
              <a:t> </a:t>
            </a:r>
            <a:r>
              <a:rPr lang="cs-CZ" sz="2600" dirty="0" err="1"/>
              <a:t>gain</a:t>
            </a:r>
            <a:r>
              <a:rPr lang="cs-CZ" sz="2600" dirty="0"/>
              <a:t> </a:t>
            </a:r>
            <a:r>
              <a:rPr lang="cs-CZ" sz="2600" dirty="0" err="1"/>
              <a:t>and</a:t>
            </a:r>
            <a:r>
              <a:rPr lang="cs-CZ" sz="2600" dirty="0"/>
              <a:t> </a:t>
            </a:r>
            <a:r>
              <a:rPr lang="cs-CZ" sz="2600" dirty="0" err="1"/>
              <a:t>those</a:t>
            </a:r>
            <a:r>
              <a:rPr lang="cs-CZ" sz="2600" dirty="0"/>
              <a:t> </a:t>
            </a:r>
            <a:r>
              <a:rPr lang="cs-CZ" sz="2600" dirty="0" err="1"/>
              <a:t>who</a:t>
            </a:r>
            <a:r>
              <a:rPr lang="cs-CZ" sz="2600" dirty="0"/>
              <a:t> lose </a:t>
            </a:r>
            <a:r>
              <a:rPr lang="cs-CZ" sz="2600" dirty="0" err="1"/>
              <a:t>from</a:t>
            </a:r>
            <a:r>
              <a:rPr lang="cs-CZ" sz="2600" dirty="0"/>
              <a:t> </a:t>
            </a:r>
            <a:r>
              <a:rPr lang="cs-CZ" sz="2600" dirty="0" err="1"/>
              <a:t>trade</a:t>
            </a:r>
            <a:r>
              <a:rPr lang="cs-CZ" sz="2600" dirty="0"/>
              <a:t>.</a:t>
            </a:r>
          </a:p>
          <a:p>
            <a:r>
              <a:rPr lang="cs-CZ" sz="2600" dirty="0" err="1"/>
              <a:t>We</a:t>
            </a:r>
            <a:r>
              <a:rPr lang="cs-CZ" sz="2600" dirty="0"/>
              <a:t> </a:t>
            </a:r>
            <a:r>
              <a:rPr lang="cs-CZ" sz="2600" dirty="0" err="1"/>
              <a:t>will</a:t>
            </a:r>
            <a:r>
              <a:rPr lang="cs-CZ" sz="2600" dirty="0"/>
              <a:t> </a:t>
            </a:r>
            <a:r>
              <a:rPr lang="cs-CZ" sz="2600" dirty="0" err="1"/>
              <a:t>apply</a:t>
            </a:r>
            <a:r>
              <a:rPr lang="cs-CZ" sz="2600" dirty="0"/>
              <a:t> </a:t>
            </a:r>
            <a:r>
              <a:rPr lang="cs-CZ" sz="2600" dirty="0" err="1"/>
              <a:t>tools</a:t>
            </a:r>
            <a:r>
              <a:rPr lang="cs-CZ" sz="2600" dirty="0"/>
              <a:t> </a:t>
            </a:r>
            <a:r>
              <a:rPr lang="cs-CZ" sz="2600" dirty="0" err="1"/>
              <a:t>of</a:t>
            </a:r>
            <a:r>
              <a:rPr lang="cs-CZ" sz="2600" dirty="0"/>
              <a:t> D </a:t>
            </a:r>
            <a:r>
              <a:rPr lang="cs-CZ" sz="2600" dirty="0" err="1"/>
              <a:t>and</a:t>
            </a:r>
            <a:r>
              <a:rPr lang="cs-CZ" sz="2600" dirty="0"/>
              <a:t> S to </a:t>
            </a:r>
            <a:r>
              <a:rPr lang="cs-CZ" sz="2600" dirty="0" err="1"/>
              <a:t>seek</a:t>
            </a:r>
            <a:r>
              <a:rPr lang="cs-CZ" sz="2600" dirty="0"/>
              <a:t> </a:t>
            </a:r>
            <a:r>
              <a:rPr lang="cs-CZ" sz="2600" dirty="0" err="1"/>
              <a:t>answers</a:t>
            </a:r>
            <a:r>
              <a:rPr lang="cs-CZ" sz="2600" dirty="0"/>
              <a:t> to </a:t>
            </a:r>
            <a:r>
              <a:rPr lang="cs-CZ" sz="2600" dirty="0" err="1"/>
              <a:t>four</a:t>
            </a:r>
            <a:r>
              <a:rPr lang="cs-CZ" sz="2600" dirty="0"/>
              <a:t> </a:t>
            </a:r>
            <a:r>
              <a:rPr lang="cs-CZ" sz="2600" dirty="0" err="1"/>
              <a:t>key</a:t>
            </a:r>
            <a:r>
              <a:rPr lang="cs-CZ" sz="2600" dirty="0"/>
              <a:t> </a:t>
            </a:r>
            <a:r>
              <a:rPr lang="cs-CZ" sz="2600" dirty="0" err="1"/>
              <a:t>questions</a:t>
            </a:r>
            <a:r>
              <a:rPr lang="cs-CZ" sz="2600" dirty="0"/>
              <a:t>:</a:t>
            </a:r>
          </a:p>
          <a:p>
            <a:pPr lvl="1"/>
            <a:r>
              <a:rPr lang="cs-CZ" sz="2200" dirty="0" err="1"/>
              <a:t>What</a:t>
            </a:r>
            <a:r>
              <a:rPr lang="cs-CZ" sz="2200" dirty="0"/>
              <a:t> </a:t>
            </a:r>
            <a:r>
              <a:rPr lang="cs-CZ" sz="2200" dirty="0" err="1"/>
              <a:t>determines</a:t>
            </a:r>
            <a:r>
              <a:rPr lang="cs-CZ" sz="2200" dirty="0"/>
              <a:t> </a:t>
            </a:r>
            <a:r>
              <a:rPr lang="cs-CZ" sz="2200" dirty="0" err="1"/>
              <a:t>which</a:t>
            </a:r>
            <a:r>
              <a:rPr lang="cs-CZ" sz="2200" dirty="0"/>
              <a:t> </a:t>
            </a:r>
            <a:r>
              <a:rPr lang="cs-CZ" sz="2200" dirty="0" err="1"/>
              <a:t>products</a:t>
            </a:r>
            <a:r>
              <a:rPr lang="cs-CZ" sz="2200" dirty="0"/>
              <a:t> a country </a:t>
            </a:r>
            <a:r>
              <a:rPr lang="cs-CZ" sz="2200" dirty="0" err="1"/>
              <a:t>exports</a:t>
            </a:r>
            <a:r>
              <a:rPr lang="cs-CZ" sz="2200" dirty="0"/>
              <a:t> </a:t>
            </a:r>
            <a:r>
              <a:rPr lang="cs-CZ" sz="2200" dirty="0" err="1"/>
              <a:t>and</a:t>
            </a:r>
            <a:r>
              <a:rPr lang="cs-CZ" sz="2200" dirty="0"/>
              <a:t> </a:t>
            </a:r>
            <a:r>
              <a:rPr lang="cs-CZ" sz="2200" dirty="0" err="1"/>
              <a:t>imports</a:t>
            </a:r>
            <a:r>
              <a:rPr lang="cs-CZ" sz="2200" dirty="0"/>
              <a:t>?</a:t>
            </a:r>
          </a:p>
          <a:p>
            <a:pPr lvl="1"/>
            <a:r>
              <a:rPr lang="cs-CZ" sz="2200" dirty="0" err="1"/>
              <a:t>How</a:t>
            </a:r>
            <a:r>
              <a:rPr lang="cs-CZ" sz="2200" dirty="0"/>
              <a:t> </a:t>
            </a:r>
            <a:r>
              <a:rPr lang="cs-CZ" sz="2200" dirty="0" err="1"/>
              <a:t>does</a:t>
            </a:r>
            <a:r>
              <a:rPr lang="cs-CZ" sz="2200" dirty="0"/>
              <a:t> </a:t>
            </a:r>
            <a:r>
              <a:rPr lang="cs-CZ" sz="2200" dirty="0" err="1"/>
              <a:t>trade</a:t>
            </a:r>
            <a:r>
              <a:rPr lang="cs-CZ" sz="2200" dirty="0"/>
              <a:t> </a:t>
            </a:r>
            <a:r>
              <a:rPr lang="cs-CZ" sz="2200" dirty="0" err="1"/>
              <a:t>affect</a:t>
            </a:r>
            <a:r>
              <a:rPr lang="cs-CZ" sz="2200" dirty="0"/>
              <a:t> </a:t>
            </a:r>
            <a:r>
              <a:rPr lang="cs-CZ" sz="2200" dirty="0" err="1"/>
              <a:t>production</a:t>
            </a:r>
            <a:r>
              <a:rPr lang="cs-CZ" sz="2200" dirty="0"/>
              <a:t> </a:t>
            </a:r>
            <a:r>
              <a:rPr lang="cs-CZ" sz="2200" dirty="0" err="1"/>
              <a:t>and</a:t>
            </a:r>
            <a:r>
              <a:rPr lang="cs-CZ" sz="2200" dirty="0"/>
              <a:t> </a:t>
            </a:r>
            <a:r>
              <a:rPr lang="cs-CZ" sz="2200" dirty="0" err="1"/>
              <a:t>consumption</a:t>
            </a:r>
            <a:r>
              <a:rPr lang="cs-CZ" sz="2200" dirty="0"/>
              <a:t> in </a:t>
            </a:r>
            <a:r>
              <a:rPr lang="cs-CZ" sz="2200" dirty="0" err="1"/>
              <a:t>each</a:t>
            </a:r>
            <a:r>
              <a:rPr lang="cs-CZ" sz="2200" dirty="0"/>
              <a:t> country?</a:t>
            </a:r>
          </a:p>
          <a:p>
            <a:pPr lvl="1"/>
            <a:r>
              <a:rPr lang="cs-CZ" sz="2200" dirty="0" err="1"/>
              <a:t>How</a:t>
            </a:r>
            <a:r>
              <a:rPr lang="cs-CZ" sz="2200" dirty="0"/>
              <a:t> </a:t>
            </a:r>
            <a:r>
              <a:rPr lang="cs-CZ" sz="2200" dirty="0" err="1"/>
              <a:t>does</a:t>
            </a:r>
            <a:r>
              <a:rPr lang="cs-CZ" sz="2200" dirty="0"/>
              <a:t> </a:t>
            </a:r>
            <a:r>
              <a:rPr lang="cs-CZ" sz="2200" dirty="0" err="1"/>
              <a:t>trade</a:t>
            </a:r>
            <a:r>
              <a:rPr lang="cs-CZ" sz="2200" dirty="0"/>
              <a:t> </a:t>
            </a:r>
            <a:r>
              <a:rPr lang="cs-CZ" sz="2200" dirty="0" err="1"/>
              <a:t>affect</a:t>
            </a:r>
            <a:r>
              <a:rPr lang="cs-CZ" sz="2200" dirty="0"/>
              <a:t> </a:t>
            </a:r>
            <a:r>
              <a:rPr lang="cs-CZ" sz="2200" dirty="0" err="1"/>
              <a:t>well</a:t>
            </a:r>
            <a:r>
              <a:rPr lang="cs-CZ" sz="2200" dirty="0"/>
              <a:t> </a:t>
            </a:r>
            <a:r>
              <a:rPr lang="cs-CZ" sz="2200" dirty="0" err="1"/>
              <a:t>being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dirty="0" err="1"/>
              <a:t>each</a:t>
            </a:r>
            <a:r>
              <a:rPr lang="cs-CZ" sz="2200" dirty="0"/>
              <a:t> country?</a:t>
            </a:r>
          </a:p>
          <a:p>
            <a:pPr lvl="1"/>
            <a:r>
              <a:rPr lang="cs-CZ" sz="2200" dirty="0" err="1"/>
              <a:t>How</a:t>
            </a:r>
            <a:r>
              <a:rPr lang="cs-CZ" sz="2200" dirty="0"/>
              <a:t> </a:t>
            </a:r>
            <a:r>
              <a:rPr lang="cs-CZ" sz="2200" dirty="0" err="1"/>
              <a:t>does</a:t>
            </a:r>
            <a:r>
              <a:rPr lang="cs-CZ" sz="2200" dirty="0"/>
              <a:t> </a:t>
            </a:r>
            <a:r>
              <a:rPr lang="cs-CZ" sz="2200" dirty="0" err="1"/>
              <a:t>trade</a:t>
            </a:r>
            <a:r>
              <a:rPr lang="cs-CZ" sz="2200" dirty="0"/>
              <a:t> </a:t>
            </a:r>
            <a:r>
              <a:rPr lang="cs-CZ" sz="2200" dirty="0" err="1"/>
              <a:t>affect</a:t>
            </a:r>
            <a:r>
              <a:rPr lang="cs-CZ" sz="2200" dirty="0"/>
              <a:t> </a:t>
            </a:r>
            <a:r>
              <a:rPr lang="cs-CZ" sz="2200" dirty="0" err="1"/>
              <a:t>distribution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dirty="0" err="1"/>
              <a:t>well</a:t>
            </a:r>
            <a:r>
              <a:rPr lang="cs-CZ" sz="2200" dirty="0"/>
              <a:t> </a:t>
            </a:r>
            <a:r>
              <a:rPr lang="cs-CZ" sz="2200" dirty="0" err="1"/>
              <a:t>being</a:t>
            </a:r>
            <a:r>
              <a:rPr lang="cs-CZ" sz="2200" dirty="0"/>
              <a:t> </a:t>
            </a:r>
            <a:r>
              <a:rPr lang="cs-CZ" sz="2200" dirty="0" err="1"/>
              <a:t>or</a:t>
            </a:r>
            <a:r>
              <a:rPr lang="cs-CZ" sz="2200" dirty="0"/>
              <a:t> </a:t>
            </a:r>
            <a:r>
              <a:rPr lang="cs-CZ" sz="2200" dirty="0" err="1"/>
              <a:t>income</a:t>
            </a:r>
            <a:r>
              <a:rPr lang="cs-CZ" sz="2200" dirty="0"/>
              <a:t> </a:t>
            </a:r>
            <a:r>
              <a:rPr lang="cs-CZ" sz="2200" dirty="0" err="1"/>
              <a:t>among</a:t>
            </a:r>
            <a:r>
              <a:rPr lang="cs-CZ" sz="2200" dirty="0"/>
              <a:t> </a:t>
            </a:r>
            <a:r>
              <a:rPr lang="cs-CZ" sz="2200" dirty="0" err="1"/>
              <a:t>various</a:t>
            </a:r>
            <a:r>
              <a:rPr lang="cs-CZ" sz="2200" dirty="0"/>
              <a:t> </a:t>
            </a:r>
            <a:r>
              <a:rPr lang="cs-CZ" sz="2200" dirty="0" err="1"/>
              <a:t>groups</a:t>
            </a:r>
            <a:r>
              <a:rPr lang="cs-CZ" sz="2200" dirty="0"/>
              <a:t> </a:t>
            </a:r>
            <a:r>
              <a:rPr lang="cs-CZ" sz="2200" dirty="0" err="1"/>
              <a:t>wihin</a:t>
            </a:r>
            <a:r>
              <a:rPr lang="cs-CZ" sz="2200" dirty="0"/>
              <a:t> a country?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err="1"/>
              <a:t>National</a:t>
            </a:r>
            <a:r>
              <a:rPr lang="cs-CZ" sz="4000" dirty="0"/>
              <a:t> </a:t>
            </a:r>
            <a:r>
              <a:rPr lang="cs-CZ" sz="4000" dirty="0" err="1"/>
              <a:t>Home</a:t>
            </a:r>
            <a:r>
              <a:rPr lang="cs-CZ" sz="4000" dirty="0"/>
              <a:t> market </a:t>
            </a:r>
            <a:r>
              <a:rPr lang="cs-CZ" sz="4000" dirty="0" err="1"/>
              <a:t>with</a:t>
            </a:r>
            <a:r>
              <a:rPr lang="cs-CZ" sz="4000" dirty="0"/>
              <a:t> no </a:t>
            </a:r>
            <a:r>
              <a:rPr lang="cs-CZ" sz="4000" dirty="0" err="1"/>
              <a:t>trade</a:t>
            </a:r>
            <a:endParaRPr lang="cs-CZ" sz="4000" dirty="0"/>
          </a:p>
        </p:txBody>
      </p:sp>
      <p:sp>
        <p:nvSpPr>
          <p:cNvPr id="42" name="Zástupný symbol pro obsah 41"/>
          <p:cNvSpPr>
            <a:spLocks noGrp="1"/>
          </p:cNvSpPr>
          <p:nvPr>
            <p:ph sz="half" idx="2"/>
          </p:nvPr>
        </p:nvSpPr>
        <p:spPr>
          <a:xfrm>
            <a:off x="4400550" y="1409701"/>
            <a:ext cx="4743450" cy="5143499"/>
          </a:xfrm>
        </p:spPr>
        <p:txBody>
          <a:bodyPr>
            <a:normAutofit/>
          </a:bodyPr>
          <a:lstStyle/>
          <a:p>
            <a:r>
              <a:rPr lang="cs-CZ" sz="2400" dirty="0" err="1"/>
              <a:t>If</a:t>
            </a:r>
            <a:r>
              <a:rPr lang="cs-CZ" sz="2400" dirty="0"/>
              <a:t> </a:t>
            </a:r>
            <a:r>
              <a:rPr lang="cs-CZ" sz="2400" dirty="0" err="1"/>
              <a:t>there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no </a:t>
            </a:r>
            <a:r>
              <a:rPr lang="cs-CZ" sz="2400" dirty="0" err="1"/>
              <a:t>trade</a:t>
            </a:r>
            <a:r>
              <a:rPr lang="cs-CZ" sz="2400" dirty="0"/>
              <a:t>, </a:t>
            </a:r>
            <a:r>
              <a:rPr lang="cs-CZ" sz="2400" dirty="0" err="1"/>
              <a:t>then</a:t>
            </a:r>
            <a:r>
              <a:rPr lang="cs-CZ" sz="2400" dirty="0"/>
              <a:t> </a:t>
            </a:r>
            <a:r>
              <a:rPr lang="cs-CZ" sz="2400" dirty="0" err="1"/>
              <a:t>equilibrium</a:t>
            </a:r>
            <a:r>
              <a:rPr lang="cs-CZ" sz="2400" dirty="0"/>
              <a:t> </a:t>
            </a:r>
            <a:r>
              <a:rPr lang="cs-CZ" sz="2400" dirty="0" err="1"/>
              <a:t>occurs</a:t>
            </a:r>
            <a:r>
              <a:rPr lang="cs-CZ" sz="2400" dirty="0"/>
              <a:t> </a:t>
            </a:r>
            <a:r>
              <a:rPr lang="cs-CZ" sz="2400" dirty="0" err="1"/>
              <a:t>at</a:t>
            </a:r>
            <a:r>
              <a:rPr lang="cs-CZ" sz="2400" dirty="0"/>
              <a:t> P </a:t>
            </a:r>
            <a:r>
              <a:rPr lang="cs-CZ" sz="2400" dirty="0" err="1"/>
              <a:t>where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market </a:t>
            </a:r>
            <a:r>
              <a:rPr lang="cs-CZ" sz="2400" dirty="0" err="1"/>
              <a:t>cleares</a:t>
            </a:r>
            <a:r>
              <a:rPr lang="cs-CZ" sz="2400" dirty="0"/>
              <a:t> </a:t>
            </a:r>
            <a:r>
              <a:rPr lang="cs-CZ" sz="2400" dirty="0" err="1"/>
              <a:t>domestically</a:t>
            </a:r>
            <a:r>
              <a:rPr lang="cs-CZ" sz="2400" dirty="0"/>
              <a:t>        (</a:t>
            </a:r>
            <a:r>
              <a:rPr lang="en-US" sz="2400" i="1" dirty="0"/>
              <a:t>S</a:t>
            </a:r>
            <a:r>
              <a:rPr lang="cs-CZ" sz="2400" i="1" baseline="-25000" dirty="0"/>
              <a:t>H </a:t>
            </a:r>
            <a:r>
              <a:rPr lang="cs-CZ" sz="2400" i="1" dirty="0"/>
              <a:t>=</a:t>
            </a:r>
            <a:r>
              <a:rPr lang="en-US" sz="2400" i="1" dirty="0"/>
              <a:t>D</a:t>
            </a:r>
            <a:r>
              <a:rPr lang="cs-CZ" sz="2400" i="1" baseline="-25000" dirty="0"/>
              <a:t>H</a:t>
            </a:r>
            <a:r>
              <a:rPr lang="cs-CZ" sz="2400" i="1" dirty="0"/>
              <a:t>)</a:t>
            </a:r>
            <a:endParaRPr lang="cs-CZ" sz="2400" dirty="0"/>
          </a:p>
          <a:p>
            <a:r>
              <a:rPr lang="cs-CZ" sz="2400" dirty="0" err="1"/>
              <a:t>Both</a:t>
            </a:r>
            <a:r>
              <a:rPr lang="cs-CZ" sz="2400" dirty="0"/>
              <a:t> C </a:t>
            </a:r>
            <a:r>
              <a:rPr lang="cs-CZ" sz="2400" dirty="0" err="1"/>
              <a:t>and</a:t>
            </a:r>
            <a:r>
              <a:rPr lang="cs-CZ" sz="2400" dirty="0"/>
              <a:t> P </a:t>
            </a:r>
            <a:r>
              <a:rPr lang="cs-CZ" sz="2400" dirty="0" err="1"/>
              <a:t>benefit</a:t>
            </a:r>
            <a:r>
              <a:rPr lang="cs-CZ" sz="2400" dirty="0"/>
              <a:t> </a:t>
            </a:r>
            <a:r>
              <a:rPr lang="cs-CZ" sz="2400" dirty="0" err="1"/>
              <a:t>from</a:t>
            </a:r>
            <a:r>
              <a:rPr lang="cs-CZ" sz="2400" dirty="0"/>
              <a:t> </a:t>
            </a:r>
            <a:r>
              <a:rPr lang="cs-CZ" sz="2400" dirty="0" err="1"/>
              <a:t>having</a:t>
            </a:r>
            <a:r>
              <a:rPr lang="cs-CZ" sz="2400" dirty="0"/>
              <a:t> </a:t>
            </a:r>
            <a:r>
              <a:rPr lang="cs-CZ" sz="2400" dirty="0" err="1"/>
              <a:t>this</a:t>
            </a:r>
            <a:r>
              <a:rPr lang="cs-CZ" sz="2400" dirty="0"/>
              <a:t> market – </a:t>
            </a:r>
            <a:r>
              <a:rPr lang="cs-CZ" sz="2400" dirty="0" err="1"/>
              <a:t>gain</a:t>
            </a:r>
            <a:r>
              <a:rPr lang="cs-CZ" sz="2400" dirty="0"/>
              <a:t> </a:t>
            </a:r>
            <a:r>
              <a:rPr lang="cs-CZ" sz="2400" dirty="0" err="1"/>
              <a:t>surplus</a:t>
            </a:r>
            <a:r>
              <a:rPr lang="cs-CZ" sz="2400" dirty="0"/>
              <a:t> (</a:t>
            </a:r>
            <a:r>
              <a:rPr lang="cs-CZ" sz="2400" dirty="0" err="1"/>
              <a:t>depending</a:t>
            </a:r>
            <a:r>
              <a:rPr lang="cs-CZ" sz="2400" dirty="0"/>
              <a:t> on </a:t>
            </a:r>
            <a:r>
              <a:rPr lang="cs-CZ" sz="2400" dirty="0" err="1"/>
              <a:t>relative</a:t>
            </a:r>
            <a:r>
              <a:rPr lang="cs-CZ" sz="2400" dirty="0"/>
              <a:t> elasticity)</a:t>
            </a:r>
          </a:p>
        </p:txBody>
      </p:sp>
      <p:grpSp>
        <p:nvGrpSpPr>
          <p:cNvPr id="3" name="Group 62">
            <a:extLst>
              <a:ext uri="{FF2B5EF4-FFF2-40B4-BE49-F238E27FC236}">
                <a16:creationId xmlns:a16="http://schemas.microsoft.com/office/drawing/2014/main" id="{72B80CD0-6646-4A47-81E0-EF78635D0D70}"/>
              </a:ext>
            </a:extLst>
          </p:cNvPr>
          <p:cNvGrpSpPr>
            <a:grpSpLocks noGrp="1"/>
          </p:cNvGrpSpPr>
          <p:nvPr/>
        </p:nvGrpSpPr>
        <p:grpSpPr>
          <a:xfrm>
            <a:off x="539553" y="1825625"/>
            <a:ext cx="4104455" cy="4782155"/>
            <a:chOff x="580544" y="1421249"/>
            <a:chExt cx="6073381" cy="5535364"/>
          </a:xfrm>
        </p:grpSpPr>
        <p:cxnSp>
          <p:nvCxnSpPr>
            <p:cNvPr id="44" name="Straight Connector 6">
              <a:extLst>
                <a:ext uri="{FF2B5EF4-FFF2-40B4-BE49-F238E27FC236}">
                  <a16:creationId xmlns:a16="http://schemas.microsoft.com/office/drawing/2014/main" id="{7BC2D8E1-8D0A-2946-BE9C-4930FE344725}"/>
                </a:ext>
              </a:extLst>
            </p:cNvPr>
            <p:cNvCxnSpPr>
              <a:cxnSpLocks/>
            </p:cNvCxnSpPr>
            <p:nvPr/>
          </p:nvCxnSpPr>
          <p:spPr>
            <a:xfrm>
              <a:off x="1605255" y="2195498"/>
              <a:ext cx="0" cy="40860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9">
              <a:extLst>
                <a:ext uri="{FF2B5EF4-FFF2-40B4-BE49-F238E27FC236}">
                  <a16:creationId xmlns:a16="http://schemas.microsoft.com/office/drawing/2014/main" id="{13FB164F-47A4-AE4B-9F2B-E01193888D08}"/>
                </a:ext>
              </a:extLst>
            </p:cNvPr>
            <p:cNvCxnSpPr>
              <a:cxnSpLocks/>
            </p:cNvCxnSpPr>
            <p:nvPr/>
          </p:nvCxnSpPr>
          <p:spPr>
            <a:xfrm>
              <a:off x="1594365" y="6276575"/>
              <a:ext cx="4221126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12">
              <a:extLst>
                <a:ext uri="{FF2B5EF4-FFF2-40B4-BE49-F238E27FC236}">
                  <a16:creationId xmlns:a16="http://schemas.microsoft.com/office/drawing/2014/main" id="{E94A915B-78E7-484C-B889-FD9F8C2267FE}"/>
                </a:ext>
              </a:extLst>
            </p:cNvPr>
            <p:cNvCxnSpPr>
              <a:cxnSpLocks/>
            </p:cNvCxnSpPr>
            <p:nvPr/>
          </p:nvCxnSpPr>
          <p:spPr>
            <a:xfrm>
              <a:off x="1605516" y="4277146"/>
              <a:ext cx="1150522" cy="14338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49" name="TextBox 16">
              <a:extLst>
                <a:ext uri="{FF2B5EF4-FFF2-40B4-BE49-F238E27FC236}">
                  <a16:creationId xmlns:a16="http://schemas.microsoft.com/office/drawing/2014/main" id="{2494DE96-59A9-7E4F-9EF1-031E1069ECF6}"/>
                </a:ext>
              </a:extLst>
            </p:cNvPr>
            <p:cNvSpPr txBox="1"/>
            <p:nvPr/>
          </p:nvSpPr>
          <p:spPr>
            <a:xfrm>
              <a:off x="712381" y="2519548"/>
              <a:ext cx="893134" cy="4275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grpSp>
          <p:nvGrpSpPr>
            <p:cNvPr id="4" name="Group 35">
              <a:extLst>
                <a:ext uri="{FF2B5EF4-FFF2-40B4-BE49-F238E27FC236}">
                  <a16:creationId xmlns:a16="http://schemas.microsoft.com/office/drawing/2014/main" id="{7CA44492-9F06-3C41-B42F-D33C89978B60}"/>
                </a:ext>
              </a:extLst>
            </p:cNvPr>
            <p:cNvGrpSpPr/>
            <p:nvPr/>
          </p:nvGrpSpPr>
          <p:grpSpPr>
            <a:xfrm>
              <a:off x="2253661" y="6346563"/>
              <a:ext cx="2792997" cy="427504"/>
              <a:chOff x="2253661" y="6123543"/>
              <a:chExt cx="2792997" cy="427504"/>
            </a:xfrm>
          </p:grpSpPr>
          <p:sp>
            <p:nvSpPr>
              <p:cNvPr id="77" name="TextBox 17">
                <a:extLst>
                  <a:ext uri="{FF2B5EF4-FFF2-40B4-BE49-F238E27FC236}">
                    <a16:creationId xmlns:a16="http://schemas.microsoft.com/office/drawing/2014/main" id="{84B5D2F2-3C1E-CE4D-AFAA-973A14F78761}"/>
                  </a:ext>
                </a:extLst>
              </p:cNvPr>
              <p:cNvSpPr txBox="1"/>
              <p:nvPr/>
            </p:nvSpPr>
            <p:spPr>
              <a:xfrm>
                <a:off x="2253661" y="6123543"/>
                <a:ext cx="893134" cy="4275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78" name="TextBox 18">
                <a:extLst>
                  <a:ext uri="{FF2B5EF4-FFF2-40B4-BE49-F238E27FC236}">
                    <a16:creationId xmlns:a16="http://schemas.microsoft.com/office/drawing/2014/main" id="{88D29977-C2BA-6649-9108-C41CD0481A8D}"/>
                  </a:ext>
                </a:extLst>
              </p:cNvPr>
              <p:cNvSpPr txBox="1"/>
              <p:nvPr/>
            </p:nvSpPr>
            <p:spPr>
              <a:xfrm>
                <a:off x="3184660" y="6123543"/>
                <a:ext cx="893134" cy="4275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79" name="TextBox 19">
                <a:extLst>
                  <a:ext uri="{FF2B5EF4-FFF2-40B4-BE49-F238E27FC236}">
                    <a16:creationId xmlns:a16="http://schemas.microsoft.com/office/drawing/2014/main" id="{4EF7835F-0E74-7948-B90F-AD5E922C09E3}"/>
                  </a:ext>
                </a:extLst>
              </p:cNvPr>
              <p:cNvSpPr txBox="1"/>
              <p:nvPr/>
            </p:nvSpPr>
            <p:spPr>
              <a:xfrm>
                <a:off x="4153524" y="6123543"/>
                <a:ext cx="893134" cy="4275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dirty="0"/>
              </a:p>
            </p:txBody>
          </p:sp>
        </p:grpSp>
        <p:cxnSp>
          <p:nvCxnSpPr>
            <p:cNvPr id="53" name="Straight Connector 26">
              <a:extLst>
                <a:ext uri="{FF2B5EF4-FFF2-40B4-BE49-F238E27FC236}">
                  <a16:creationId xmlns:a16="http://schemas.microsoft.com/office/drawing/2014/main" id="{B6A936F5-C468-BC4B-9B15-9E4CF8736C9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94365" y="3527069"/>
              <a:ext cx="1810006" cy="213972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30">
              <a:extLst>
                <a:ext uri="{FF2B5EF4-FFF2-40B4-BE49-F238E27FC236}">
                  <a16:creationId xmlns:a16="http://schemas.microsoft.com/office/drawing/2014/main" id="{64C72C30-F1BA-5F44-8B11-935552C9201C}"/>
                </a:ext>
              </a:extLst>
            </p:cNvPr>
            <p:cNvCxnSpPr>
              <a:cxnSpLocks/>
            </p:cNvCxnSpPr>
            <p:nvPr/>
          </p:nvCxnSpPr>
          <p:spPr>
            <a:xfrm>
              <a:off x="1617827" y="2253598"/>
              <a:ext cx="1773044" cy="310493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TextBox 40">
              <a:extLst>
                <a:ext uri="{FF2B5EF4-FFF2-40B4-BE49-F238E27FC236}">
                  <a16:creationId xmlns:a16="http://schemas.microsoft.com/office/drawing/2014/main" id="{B6F4EE6C-2189-D44C-8AA9-6F58FA07227A}"/>
                </a:ext>
              </a:extLst>
            </p:cNvPr>
            <p:cNvSpPr txBox="1"/>
            <p:nvPr/>
          </p:nvSpPr>
          <p:spPr>
            <a:xfrm>
              <a:off x="1825822" y="3162450"/>
              <a:ext cx="607137" cy="3562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i="1" dirty="0">
                  <a:solidFill>
                    <a:schemeClr val="accent1"/>
                  </a:solidFill>
                </a:rPr>
                <a:t>c</a:t>
              </a:r>
              <a:endParaRPr lang="en-US" sz="1400" i="1" dirty="0">
                <a:solidFill>
                  <a:schemeClr val="accent1"/>
                </a:solidFill>
              </a:endParaRPr>
            </a:p>
          </p:txBody>
        </p:sp>
        <p:sp>
          <p:nvSpPr>
            <p:cNvPr id="60" name="TextBox 42">
              <a:extLst>
                <a:ext uri="{FF2B5EF4-FFF2-40B4-BE49-F238E27FC236}">
                  <a16:creationId xmlns:a16="http://schemas.microsoft.com/office/drawing/2014/main" id="{17CBE178-C15E-0842-91DE-39EBC171CF15}"/>
                </a:ext>
              </a:extLst>
            </p:cNvPr>
            <p:cNvSpPr txBox="1"/>
            <p:nvPr/>
          </p:nvSpPr>
          <p:spPr>
            <a:xfrm>
              <a:off x="2919251" y="3959240"/>
              <a:ext cx="323385" cy="3562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400" i="1" dirty="0">
                <a:solidFill>
                  <a:schemeClr val="accent1"/>
                </a:solidFill>
              </a:endParaRPr>
            </a:p>
          </p:txBody>
        </p:sp>
        <p:sp>
          <p:nvSpPr>
            <p:cNvPr id="61" name="TextBox 43">
              <a:extLst>
                <a:ext uri="{FF2B5EF4-FFF2-40B4-BE49-F238E27FC236}">
                  <a16:creationId xmlns:a16="http://schemas.microsoft.com/office/drawing/2014/main" id="{822DD621-2C6C-9D4D-A42F-FAF06A60C31C}"/>
                </a:ext>
              </a:extLst>
            </p:cNvPr>
            <p:cNvSpPr txBox="1"/>
            <p:nvPr/>
          </p:nvSpPr>
          <p:spPr>
            <a:xfrm>
              <a:off x="2010913" y="2027639"/>
              <a:ext cx="547807" cy="3562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400" i="1" dirty="0">
                <a:solidFill>
                  <a:schemeClr val="accent1"/>
                </a:solidFill>
              </a:endParaRPr>
            </a:p>
          </p:txBody>
        </p:sp>
        <p:sp>
          <p:nvSpPr>
            <p:cNvPr id="63" name="TextBox 45">
              <a:extLst>
                <a:ext uri="{FF2B5EF4-FFF2-40B4-BE49-F238E27FC236}">
                  <a16:creationId xmlns:a16="http://schemas.microsoft.com/office/drawing/2014/main" id="{CF86CA1E-F0CC-FF47-ACFA-B04C91DE9DE1}"/>
                </a:ext>
              </a:extLst>
            </p:cNvPr>
            <p:cNvSpPr txBox="1"/>
            <p:nvPr/>
          </p:nvSpPr>
          <p:spPr>
            <a:xfrm>
              <a:off x="1895577" y="4451684"/>
              <a:ext cx="323385" cy="3562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i="1" dirty="0">
                  <a:solidFill>
                    <a:schemeClr val="accent1"/>
                  </a:solidFill>
                </a:rPr>
                <a:t>h</a:t>
              </a:r>
              <a:endParaRPr lang="en-US" sz="1400" i="1" dirty="0">
                <a:solidFill>
                  <a:schemeClr val="accent1"/>
                </a:solidFill>
              </a:endParaRPr>
            </a:p>
          </p:txBody>
        </p:sp>
        <p:sp>
          <p:nvSpPr>
            <p:cNvPr id="64" name="TextBox 48">
              <a:extLst>
                <a:ext uri="{FF2B5EF4-FFF2-40B4-BE49-F238E27FC236}">
                  <a16:creationId xmlns:a16="http://schemas.microsoft.com/office/drawing/2014/main" id="{D5B9DCDA-2ED7-4A40-B495-52F42A31F0C3}"/>
                </a:ext>
              </a:extLst>
            </p:cNvPr>
            <p:cNvSpPr txBox="1"/>
            <p:nvPr/>
          </p:nvSpPr>
          <p:spPr>
            <a:xfrm>
              <a:off x="2968656" y="2383730"/>
              <a:ext cx="353993" cy="4275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67" name="TextBox 51">
              <a:extLst>
                <a:ext uri="{FF2B5EF4-FFF2-40B4-BE49-F238E27FC236}">
                  <a16:creationId xmlns:a16="http://schemas.microsoft.com/office/drawing/2014/main" id="{CF8DD77C-6767-4C40-A67C-5EABD33BA660}"/>
                </a:ext>
              </a:extLst>
            </p:cNvPr>
            <p:cNvSpPr txBox="1"/>
            <p:nvPr/>
          </p:nvSpPr>
          <p:spPr>
            <a:xfrm>
              <a:off x="2979765" y="4626256"/>
              <a:ext cx="933856" cy="4275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b="1" dirty="0"/>
            </a:p>
          </p:txBody>
        </p:sp>
        <p:sp>
          <p:nvSpPr>
            <p:cNvPr id="70" name="TextBox 54">
              <a:extLst>
                <a:ext uri="{FF2B5EF4-FFF2-40B4-BE49-F238E27FC236}">
                  <a16:creationId xmlns:a16="http://schemas.microsoft.com/office/drawing/2014/main" id="{1EC2E6EA-3C01-D949-8EA3-E0AAF630CA18}"/>
                </a:ext>
              </a:extLst>
            </p:cNvPr>
            <p:cNvSpPr txBox="1"/>
            <p:nvPr/>
          </p:nvSpPr>
          <p:spPr>
            <a:xfrm>
              <a:off x="4891668" y="6308210"/>
              <a:ext cx="1655705" cy="4275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Quantity</a:t>
              </a:r>
            </a:p>
          </p:txBody>
        </p:sp>
        <p:sp>
          <p:nvSpPr>
            <p:cNvPr id="71" name="TextBox 55">
              <a:extLst>
                <a:ext uri="{FF2B5EF4-FFF2-40B4-BE49-F238E27FC236}">
                  <a16:creationId xmlns:a16="http://schemas.microsoft.com/office/drawing/2014/main" id="{3C41BBE0-A90E-214E-83A1-7D7DB0FFC8F5}"/>
                </a:ext>
              </a:extLst>
            </p:cNvPr>
            <p:cNvSpPr txBox="1"/>
            <p:nvPr/>
          </p:nvSpPr>
          <p:spPr>
            <a:xfrm>
              <a:off x="580544" y="1421249"/>
              <a:ext cx="1013823" cy="4275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Price</a:t>
              </a:r>
            </a:p>
          </p:txBody>
        </p:sp>
        <p:sp>
          <p:nvSpPr>
            <p:cNvPr id="72" name="TextBox 56">
              <a:extLst>
                <a:ext uri="{FF2B5EF4-FFF2-40B4-BE49-F238E27FC236}">
                  <a16:creationId xmlns:a16="http://schemas.microsoft.com/office/drawing/2014/main" id="{0699F985-60F4-7640-9537-8FD4CB8B1E56}"/>
                </a:ext>
              </a:extLst>
            </p:cNvPr>
            <p:cNvSpPr txBox="1"/>
            <p:nvPr/>
          </p:nvSpPr>
          <p:spPr>
            <a:xfrm>
              <a:off x="4891668" y="6600360"/>
              <a:ext cx="1762257" cy="3562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accent1"/>
                  </a:solidFill>
                </a:rPr>
                <a:t>(thousands)</a:t>
              </a:r>
            </a:p>
          </p:txBody>
        </p:sp>
        <p:sp>
          <p:nvSpPr>
            <p:cNvPr id="73" name="TextBox 57">
              <a:extLst>
                <a:ext uri="{FF2B5EF4-FFF2-40B4-BE49-F238E27FC236}">
                  <a16:creationId xmlns:a16="http://schemas.microsoft.com/office/drawing/2014/main" id="{C7D4F581-7D23-314C-A360-4347E25892D0}"/>
                </a:ext>
              </a:extLst>
            </p:cNvPr>
            <p:cNvSpPr txBox="1"/>
            <p:nvPr/>
          </p:nvSpPr>
          <p:spPr>
            <a:xfrm>
              <a:off x="838200" y="1728335"/>
              <a:ext cx="1204332" cy="3562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>
                  <a:solidFill>
                    <a:schemeClr val="accent1"/>
                  </a:solidFill>
                </a:rPr>
                <a:t>($/unit)</a:t>
              </a:r>
            </a:p>
          </p:txBody>
        </p:sp>
        <p:sp>
          <p:nvSpPr>
            <p:cNvPr id="74" name="TextBox 58">
              <a:extLst>
                <a:ext uri="{FF2B5EF4-FFF2-40B4-BE49-F238E27FC236}">
                  <a16:creationId xmlns:a16="http://schemas.microsoft.com/office/drawing/2014/main" id="{F9D9977E-0852-0D48-87B7-A256A37004DA}"/>
                </a:ext>
              </a:extLst>
            </p:cNvPr>
            <p:cNvSpPr txBox="1"/>
            <p:nvPr/>
          </p:nvSpPr>
          <p:spPr>
            <a:xfrm>
              <a:off x="3366896" y="3253115"/>
              <a:ext cx="550995" cy="629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/>
                <a:t>S</a:t>
              </a:r>
              <a:r>
                <a:rPr lang="cs-CZ" sz="2000" i="1" baseline="-25000" dirty="0"/>
                <a:t>H</a:t>
              </a:r>
              <a:endParaRPr lang="en-US" sz="2000" i="1" baseline="-25000" dirty="0"/>
            </a:p>
          </p:txBody>
        </p:sp>
        <p:sp>
          <p:nvSpPr>
            <p:cNvPr id="75" name="TextBox 60">
              <a:extLst>
                <a:ext uri="{FF2B5EF4-FFF2-40B4-BE49-F238E27FC236}">
                  <a16:creationId xmlns:a16="http://schemas.microsoft.com/office/drawing/2014/main" id="{75C05538-520B-1C48-8558-8036222A1E78}"/>
                </a:ext>
              </a:extLst>
            </p:cNvPr>
            <p:cNvSpPr txBox="1"/>
            <p:nvPr/>
          </p:nvSpPr>
          <p:spPr>
            <a:xfrm>
              <a:off x="3404371" y="5140981"/>
              <a:ext cx="577863" cy="629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/>
                <a:t>D</a:t>
              </a:r>
              <a:r>
                <a:rPr lang="cs-CZ" sz="2000" i="1" baseline="-25000" dirty="0"/>
                <a:t>H</a:t>
              </a:r>
              <a:endParaRPr lang="en-US" sz="2000" i="1" baseline="-25000" dirty="0"/>
            </a:p>
          </p:txBody>
        </p:sp>
        <p:sp>
          <p:nvSpPr>
            <p:cNvPr id="76" name="TextBox 61">
              <a:extLst>
                <a:ext uri="{FF2B5EF4-FFF2-40B4-BE49-F238E27FC236}">
                  <a16:creationId xmlns:a16="http://schemas.microsoft.com/office/drawing/2014/main" id="{DAC8A46E-2814-6640-97FD-85B9978DE714}"/>
                </a:ext>
              </a:extLst>
            </p:cNvPr>
            <p:cNvSpPr txBox="1"/>
            <p:nvPr/>
          </p:nvSpPr>
          <p:spPr>
            <a:xfrm>
              <a:off x="2896980" y="4115081"/>
              <a:ext cx="3213476" cy="3918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H. no </a:t>
              </a:r>
              <a:r>
                <a:rPr lang="en-US" sz="1600" dirty="0"/>
                <a:t>trade price</a:t>
              </a:r>
            </a:p>
          </p:txBody>
        </p:sp>
      </p:grpSp>
      <p:sp>
        <p:nvSpPr>
          <p:cNvPr id="86" name="TextovéPole 85"/>
          <p:cNvSpPr txBox="1"/>
          <p:nvPr/>
        </p:nvSpPr>
        <p:spPr>
          <a:xfrm>
            <a:off x="666750" y="4013200"/>
            <a:ext cx="571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2000</a:t>
            </a:r>
          </a:p>
        </p:txBody>
      </p:sp>
      <p:sp>
        <p:nvSpPr>
          <p:cNvPr id="87" name="TextovéPole 86"/>
          <p:cNvSpPr txBox="1"/>
          <p:nvPr/>
        </p:nvSpPr>
        <p:spPr>
          <a:xfrm>
            <a:off x="790575" y="5384800"/>
            <a:ext cx="544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400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620688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If</a:t>
            </a:r>
            <a:r>
              <a:rPr lang="cs-CZ" dirty="0"/>
              <a:t> IT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allowed</a:t>
            </a:r>
            <a:r>
              <a:rPr lang="cs-CZ" dirty="0"/>
              <a:t>, </a:t>
            </a:r>
            <a:r>
              <a:rPr lang="cs-CZ" b="1" dirty="0" err="1"/>
              <a:t>arbitrage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occur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764704"/>
            <a:ext cx="9144000" cy="2592288"/>
          </a:xfrm>
        </p:spPr>
        <p:txBody>
          <a:bodyPr>
            <a:noAutofit/>
          </a:bodyPr>
          <a:lstStyle/>
          <a:p>
            <a:r>
              <a:rPr lang="cs-CZ" sz="2300" dirty="0" err="1"/>
              <a:t>Arbitrage</a:t>
            </a:r>
            <a:r>
              <a:rPr lang="cs-CZ" sz="2300" dirty="0"/>
              <a:t> </a:t>
            </a:r>
            <a:r>
              <a:rPr lang="cs-CZ" sz="2300" dirty="0" err="1"/>
              <a:t>increases</a:t>
            </a:r>
            <a:r>
              <a:rPr lang="cs-CZ" sz="2300" dirty="0"/>
              <a:t> </a:t>
            </a:r>
            <a:r>
              <a:rPr lang="cs-CZ" sz="2300" dirty="0" err="1"/>
              <a:t>efficiency</a:t>
            </a:r>
            <a:r>
              <a:rPr lang="cs-CZ" sz="2300" dirty="0"/>
              <a:t> (</a:t>
            </a:r>
            <a:r>
              <a:rPr lang="cs-CZ" sz="2300" dirty="0" err="1"/>
              <a:t>sacrificed</a:t>
            </a:r>
            <a:r>
              <a:rPr lang="cs-CZ" sz="2300" dirty="0"/>
              <a:t> MU </a:t>
            </a:r>
            <a:r>
              <a:rPr lang="cs-CZ" sz="2300" b="1" dirty="0"/>
              <a:t>x</a:t>
            </a:r>
            <a:r>
              <a:rPr lang="cs-CZ" sz="2300" dirty="0"/>
              <a:t> </a:t>
            </a:r>
            <a:r>
              <a:rPr lang="cs-CZ" sz="2300" dirty="0" err="1"/>
              <a:t>acquired</a:t>
            </a:r>
            <a:r>
              <a:rPr lang="cs-CZ" sz="2300" dirty="0"/>
              <a:t> MU / </a:t>
            </a:r>
            <a:r>
              <a:rPr lang="cs-CZ" sz="2300" dirty="0" err="1"/>
              <a:t>net</a:t>
            </a:r>
            <a:r>
              <a:rPr lang="cs-CZ" sz="2300" dirty="0"/>
              <a:t> </a:t>
            </a:r>
            <a:r>
              <a:rPr lang="cs-CZ" sz="2300" dirty="0" err="1"/>
              <a:t>effect</a:t>
            </a:r>
            <a:r>
              <a:rPr lang="cs-CZ" sz="2300" dirty="0"/>
              <a:t> = </a:t>
            </a:r>
            <a:r>
              <a:rPr lang="cs-CZ" sz="2300" dirty="0" err="1"/>
              <a:t>difference</a:t>
            </a:r>
            <a:r>
              <a:rPr lang="cs-CZ" sz="2300" dirty="0"/>
              <a:t> </a:t>
            </a:r>
            <a:r>
              <a:rPr lang="cs-CZ" sz="2300" dirty="0" err="1"/>
              <a:t>between</a:t>
            </a:r>
            <a:r>
              <a:rPr lang="cs-CZ" sz="2300" dirty="0"/>
              <a:t> </a:t>
            </a:r>
            <a:r>
              <a:rPr lang="cs-CZ" sz="2300" dirty="0" err="1"/>
              <a:t>producer</a:t>
            </a:r>
            <a:r>
              <a:rPr lang="cs-CZ" sz="2300" dirty="0"/>
              <a:t> and </a:t>
            </a:r>
            <a:r>
              <a:rPr lang="cs-CZ" sz="2300" dirty="0" err="1"/>
              <a:t>consumer</a:t>
            </a:r>
            <a:r>
              <a:rPr lang="cs-CZ" sz="2300" dirty="0"/>
              <a:t> </a:t>
            </a:r>
            <a:r>
              <a:rPr lang="cs-CZ" sz="2300" dirty="0" err="1"/>
              <a:t>surplus</a:t>
            </a:r>
            <a:r>
              <a:rPr lang="cs-CZ" sz="2300" dirty="0"/>
              <a:t>)</a:t>
            </a:r>
          </a:p>
          <a:p>
            <a:r>
              <a:rPr lang="cs-CZ" sz="2300" dirty="0" err="1"/>
              <a:t>Additional</a:t>
            </a:r>
            <a:r>
              <a:rPr lang="cs-CZ" sz="2300" dirty="0"/>
              <a:t> S in H </a:t>
            </a:r>
            <a:r>
              <a:rPr lang="cs-CZ" sz="2300" dirty="0" err="1"/>
              <a:t>created</a:t>
            </a:r>
            <a:r>
              <a:rPr lang="cs-CZ" sz="2300" dirty="0"/>
              <a:t> by </a:t>
            </a:r>
            <a:r>
              <a:rPr lang="cs-CZ" sz="2300" dirty="0" err="1"/>
              <a:t>Im</a:t>
            </a:r>
            <a:r>
              <a:rPr lang="cs-CZ" sz="2300" dirty="0"/>
              <a:t>, </a:t>
            </a:r>
            <a:r>
              <a:rPr lang="cs-CZ" sz="2300" dirty="0" err="1"/>
              <a:t>reduces</a:t>
            </a:r>
            <a:r>
              <a:rPr lang="cs-CZ" sz="2300" dirty="0"/>
              <a:t> </a:t>
            </a:r>
            <a:r>
              <a:rPr lang="cs-CZ" sz="2300" dirty="0" err="1"/>
              <a:t>the</a:t>
            </a:r>
            <a:r>
              <a:rPr lang="cs-CZ" sz="2300" dirty="0"/>
              <a:t> P</a:t>
            </a:r>
            <a:r>
              <a:rPr lang="cs-CZ" sz="2300" baseline="-25000" dirty="0"/>
              <a:t>H</a:t>
            </a:r>
            <a:endParaRPr lang="cs-CZ" sz="2300" dirty="0"/>
          </a:p>
          <a:p>
            <a:r>
              <a:rPr lang="cs-CZ" sz="2300" dirty="0" err="1"/>
              <a:t>Additional</a:t>
            </a:r>
            <a:r>
              <a:rPr lang="cs-CZ" sz="2300" dirty="0"/>
              <a:t> D met by </a:t>
            </a:r>
            <a:r>
              <a:rPr lang="cs-CZ" sz="2300" dirty="0" err="1"/>
              <a:t>exports</a:t>
            </a:r>
            <a:r>
              <a:rPr lang="cs-CZ" sz="2300" dirty="0"/>
              <a:t> </a:t>
            </a:r>
            <a:r>
              <a:rPr lang="cs-CZ" sz="2300" dirty="0" err="1"/>
              <a:t>increases</a:t>
            </a:r>
            <a:r>
              <a:rPr lang="cs-CZ" sz="2300" dirty="0"/>
              <a:t> </a:t>
            </a:r>
            <a:r>
              <a:rPr lang="cs-CZ" sz="2300" dirty="0" err="1"/>
              <a:t>the</a:t>
            </a:r>
            <a:r>
              <a:rPr lang="cs-CZ" sz="2300" dirty="0"/>
              <a:t> market </a:t>
            </a:r>
            <a:r>
              <a:rPr lang="cs-CZ" sz="2300" dirty="0" err="1"/>
              <a:t>price</a:t>
            </a:r>
            <a:r>
              <a:rPr lang="cs-CZ" sz="2300" dirty="0"/>
              <a:t> in F</a:t>
            </a:r>
          </a:p>
          <a:p>
            <a:r>
              <a:rPr lang="cs-CZ" sz="2300" dirty="0" err="1"/>
              <a:t>If</a:t>
            </a:r>
            <a:r>
              <a:rPr lang="cs-CZ" sz="2300" dirty="0"/>
              <a:t> </a:t>
            </a:r>
            <a:r>
              <a:rPr lang="cs-CZ" sz="2300" dirty="0" err="1"/>
              <a:t>there</a:t>
            </a:r>
            <a:r>
              <a:rPr lang="cs-CZ" sz="2300" dirty="0"/>
              <a:t> are no transport </a:t>
            </a:r>
            <a:r>
              <a:rPr lang="cs-CZ" sz="2300" dirty="0" err="1"/>
              <a:t>costs</a:t>
            </a:r>
            <a:r>
              <a:rPr lang="cs-CZ" sz="2300" dirty="0"/>
              <a:t> </a:t>
            </a:r>
            <a:r>
              <a:rPr lang="cs-CZ" sz="2300" dirty="0" err="1"/>
              <a:t>or</a:t>
            </a:r>
            <a:r>
              <a:rPr lang="cs-CZ" sz="2300" dirty="0"/>
              <a:t> </a:t>
            </a:r>
            <a:r>
              <a:rPr lang="cs-CZ" sz="2300" dirty="0" err="1"/>
              <a:t>other</a:t>
            </a:r>
            <a:r>
              <a:rPr lang="cs-CZ" sz="2300" dirty="0"/>
              <a:t> </a:t>
            </a:r>
            <a:r>
              <a:rPr lang="cs-CZ" sz="2300" dirty="0" err="1"/>
              <a:t>frictions</a:t>
            </a:r>
            <a:r>
              <a:rPr lang="cs-CZ" sz="2300" dirty="0"/>
              <a:t>, free </a:t>
            </a:r>
            <a:r>
              <a:rPr lang="cs-CZ" sz="2300" dirty="0" err="1"/>
              <a:t>trade</a:t>
            </a:r>
            <a:r>
              <a:rPr lang="cs-CZ" sz="2300" dirty="0"/>
              <a:t> </a:t>
            </a:r>
            <a:r>
              <a:rPr lang="cs-CZ" sz="2300" dirty="0" err="1"/>
              <a:t>results</a:t>
            </a:r>
            <a:r>
              <a:rPr lang="cs-CZ" sz="2300" dirty="0"/>
              <a:t> in </a:t>
            </a:r>
            <a:r>
              <a:rPr lang="cs-CZ" sz="2300" dirty="0" err="1"/>
              <a:t>the</a:t>
            </a:r>
            <a:r>
              <a:rPr lang="cs-CZ" sz="2300" dirty="0"/>
              <a:t> </a:t>
            </a:r>
            <a:r>
              <a:rPr lang="cs-CZ" sz="2300" dirty="0" err="1"/>
              <a:t>two</a:t>
            </a:r>
            <a:r>
              <a:rPr lang="cs-CZ" sz="2300" dirty="0"/>
              <a:t> </a:t>
            </a:r>
            <a:r>
              <a:rPr lang="cs-CZ" sz="2300" dirty="0" err="1"/>
              <a:t>countries</a:t>
            </a:r>
            <a:r>
              <a:rPr lang="cs-CZ" sz="2300" dirty="0"/>
              <a:t> </a:t>
            </a:r>
            <a:r>
              <a:rPr lang="cs-CZ" sz="2300" dirty="0" err="1"/>
              <a:t>having</a:t>
            </a:r>
            <a:r>
              <a:rPr lang="cs-CZ" sz="2300" dirty="0"/>
              <a:t> </a:t>
            </a:r>
            <a:r>
              <a:rPr lang="cs-CZ" sz="2300" dirty="0" err="1"/>
              <a:t>the</a:t>
            </a:r>
            <a:r>
              <a:rPr lang="cs-CZ" sz="2300" dirty="0"/>
              <a:t> </a:t>
            </a:r>
            <a:r>
              <a:rPr lang="cs-CZ" sz="2300" dirty="0" err="1"/>
              <a:t>same</a:t>
            </a:r>
            <a:r>
              <a:rPr lang="cs-CZ" sz="2300" dirty="0"/>
              <a:t> P – </a:t>
            </a:r>
            <a:r>
              <a:rPr lang="cs-CZ" sz="2300" b="1" dirty="0"/>
              <a:t>free </a:t>
            </a:r>
            <a:r>
              <a:rPr lang="cs-CZ" sz="2300" b="1" dirty="0" err="1"/>
              <a:t>trade</a:t>
            </a:r>
            <a:r>
              <a:rPr lang="cs-CZ" sz="2300" b="1" dirty="0"/>
              <a:t> </a:t>
            </a:r>
            <a:r>
              <a:rPr lang="cs-CZ" sz="2300" b="1" dirty="0" err="1"/>
              <a:t>equilibr</a:t>
            </a:r>
            <a:r>
              <a:rPr lang="cs-CZ" sz="2300" dirty="0" err="1"/>
              <a:t>ium</a:t>
            </a:r>
            <a:endParaRPr lang="cs-CZ" sz="2300" dirty="0"/>
          </a:p>
        </p:txBody>
      </p:sp>
      <p:cxnSp>
        <p:nvCxnSpPr>
          <p:cNvPr id="5" name="Přímá spojnice 3"/>
          <p:cNvCxnSpPr/>
          <p:nvPr/>
        </p:nvCxnSpPr>
        <p:spPr bwMode="auto">
          <a:xfrm>
            <a:off x="749966" y="6449388"/>
            <a:ext cx="3194661" cy="721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6"/>
          <p:cNvSpPr txBox="1">
            <a:spLocks noChangeArrowheads="1"/>
          </p:cNvSpPr>
          <p:nvPr/>
        </p:nvSpPr>
        <p:spPr bwMode="auto">
          <a:xfrm>
            <a:off x="1" y="3789040"/>
            <a:ext cx="67730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cs-CZ" dirty="0">
                <a:latin typeface="Arial" pitchFamily="34" charset="0"/>
                <a:ea typeface="Cambria Math" pitchFamily="18" charset="0"/>
                <a:cs typeface="Arial" pitchFamily="34" charset="0"/>
              </a:rPr>
              <a:t>P</a:t>
            </a:r>
            <a:endParaRPr lang="en-US" dirty="0">
              <a:latin typeface="Arial" pitchFamily="34" charset="0"/>
              <a:ea typeface="Cambria Math" pitchFamily="18" charset="0"/>
              <a:cs typeface="Arial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 bwMode="auto">
          <a:xfrm>
            <a:off x="3563889" y="6451190"/>
            <a:ext cx="5468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cs-CZ" dirty="0">
                <a:latin typeface="Arial" pitchFamily="34" charset="0"/>
                <a:ea typeface="Cambria Math" pitchFamily="18" charset="0"/>
                <a:cs typeface="Arial" pitchFamily="34" charset="0"/>
              </a:rPr>
              <a:t>Q</a:t>
            </a:r>
            <a:endParaRPr lang="en-US" dirty="0">
              <a:latin typeface="Arial" pitchFamily="34" charset="0"/>
              <a:ea typeface="Cambria Math" pitchFamily="18" charset="0"/>
              <a:cs typeface="Arial" pitchFamily="34" charset="0"/>
            </a:endParaRPr>
          </a:p>
        </p:txBody>
      </p:sp>
      <p:cxnSp>
        <p:nvCxnSpPr>
          <p:cNvPr id="8" name="Přímá spojnice 6"/>
          <p:cNvCxnSpPr/>
          <p:nvPr/>
        </p:nvCxnSpPr>
        <p:spPr bwMode="auto">
          <a:xfrm flipH="1">
            <a:off x="755987" y="3881045"/>
            <a:ext cx="12040" cy="255392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 bwMode="auto">
          <a:xfrm>
            <a:off x="3347866" y="3717032"/>
            <a:ext cx="5040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dirty="0">
                <a:latin typeface="Arial" pitchFamily="34" charset="0"/>
                <a:ea typeface="Cambria Math" pitchFamily="18" charset="0"/>
                <a:cs typeface="Arial" pitchFamily="34" charset="0"/>
              </a:rPr>
              <a:t>S</a:t>
            </a:r>
            <a:r>
              <a:rPr lang="cs-CZ" baseline="-25000" dirty="0"/>
              <a:t>H</a:t>
            </a:r>
            <a:endParaRPr lang="en-US" baseline="-25000" dirty="0">
              <a:latin typeface="Arial" pitchFamily="34" charset="0"/>
              <a:ea typeface="Cambria Math" pitchFamily="18" charset="0"/>
              <a:cs typeface="Arial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 bwMode="auto">
          <a:xfrm>
            <a:off x="3635897" y="6021288"/>
            <a:ext cx="576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dirty="0">
                <a:latin typeface="Arial" pitchFamily="34" charset="0"/>
                <a:ea typeface="Cambria Math" pitchFamily="18" charset="0"/>
                <a:cs typeface="Arial" pitchFamily="34" charset="0"/>
              </a:rPr>
              <a:t>D</a:t>
            </a:r>
            <a:r>
              <a:rPr lang="cs-CZ" baseline="-25000" dirty="0"/>
              <a:t>H</a:t>
            </a:r>
            <a:endParaRPr lang="en-US" baseline="-25000" dirty="0">
              <a:latin typeface="Arial" pitchFamily="34" charset="0"/>
              <a:ea typeface="Cambria Math" pitchFamily="18" charset="0"/>
              <a:cs typeface="Arial" pitchFamily="34" charset="0"/>
            </a:endParaRPr>
          </a:p>
        </p:txBody>
      </p:sp>
      <p:cxnSp>
        <p:nvCxnSpPr>
          <p:cNvPr id="11" name="Přímá spojovací čára 10"/>
          <p:cNvCxnSpPr/>
          <p:nvPr/>
        </p:nvCxnSpPr>
        <p:spPr>
          <a:xfrm flipV="1">
            <a:off x="1331640" y="4149080"/>
            <a:ext cx="2160240" cy="19442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 flipH="1" flipV="1">
            <a:off x="1043609" y="4293096"/>
            <a:ext cx="2520280" cy="18722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6"/>
          <p:cNvSpPr txBox="1">
            <a:spLocks noChangeArrowheads="1"/>
          </p:cNvSpPr>
          <p:nvPr/>
        </p:nvSpPr>
        <p:spPr bwMode="auto">
          <a:xfrm>
            <a:off x="-324543" y="4997192"/>
            <a:ext cx="10018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cs-CZ" dirty="0">
                <a:latin typeface="Arial" pitchFamily="34" charset="0"/>
                <a:ea typeface="Cambria Math" pitchFamily="18" charset="0"/>
                <a:cs typeface="Arial" pitchFamily="34" charset="0"/>
              </a:rPr>
              <a:t>2000</a:t>
            </a:r>
            <a:endParaRPr lang="en-US" dirty="0">
              <a:latin typeface="Arial" pitchFamily="34" charset="0"/>
              <a:ea typeface="Cambria Math" pitchFamily="18" charset="0"/>
              <a:cs typeface="Arial" pitchFamily="34" charset="0"/>
            </a:endParaRPr>
          </a:p>
        </p:txBody>
      </p:sp>
      <p:cxnSp>
        <p:nvCxnSpPr>
          <p:cNvPr id="17" name="Přímá spojnice 3"/>
          <p:cNvCxnSpPr/>
          <p:nvPr/>
        </p:nvCxnSpPr>
        <p:spPr bwMode="auto">
          <a:xfrm>
            <a:off x="4926430" y="6453336"/>
            <a:ext cx="3194661" cy="721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6"/>
          <p:cNvSpPr txBox="1">
            <a:spLocks noChangeArrowheads="1"/>
          </p:cNvSpPr>
          <p:nvPr/>
        </p:nvSpPr>
        <p:spPr bwMode="auto">
          <a:xfrm>
            <a:off x="4176464" y="3792988"/>
            <a:ext cx="67730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cs-CZ" dirty="0">
                <a:latin typeface="Arial" pitchFamily="34" charset="0"/>
                <a:ea typeface="Cambria Math" pitchFamily="18" charset="0"/>
                <a:cs typeface="Arial" pitchFamily="34" charset="0"/>
              </a:rPr>
              <a:t>P</a:t>
            </a:r>
            <a:endParaRPr lang="en-US" dirty="0">
              <a:latin typeface="Arial" pitchFamily="34" charset="0"/>
              <a:ea typeface="Cambria Math" pitchFamily="18" charset="0"/>
              <a:cs typeface="Arial" pitchFamily="34" charset="0"/>
            </a:endParaRPr>
          </a:p>
        </p:txBody>
      </p:sp>
      <p:sp>
        <p:nvSpPr>
          <p:cNvPr id="19" name="TextovéPole 18"/>
          <p:cNvSpPr txBox="1"/>
          <p:nvPr/>
        </p:nvSpPr>
        <p:spPr bwMode="auto">
          <a:xfrm>
            <a:off x="7740353" y="6455138"/>
            <a:ext cx="5468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cs-CZ" dirty="0">
                <a:latin typeface="Arial" pitchFamily="34" charset="0"/>
                <a:ea typeface="Cambria Math" pitchFamily="18" charset="0"/>
                <a:cs typeface="Arial" pitchFamily="34" charset="0"/>
              </a:rPr>
              <a:t>Q</a:t>
            </a:r>
            <a:endParaRPr lang="en-US" dirty="0">
              <a:latin typeface="Arial" pitchFamily="34" charset="0"/>
              <a:ea typeface="Cambria Math" pitchFamily="18" charset="0"/>
              <a:cs typeface="Arial" pitchFamily="34" charset="0"/>
            </a:endParaRPr>
          </a:p>
        </p:txBody>
      </p:sp>
      <p:cxnSp>
        <p:nvCxnSpPr>
          <p:cNvPr id="20" name="Přímá spojnice 6"/>
          <p:cNvCxnSpPr/>
          <p:nvPr/>
        </p:nvCxnSpPr>
        <p:spPr bwMode="auto">
          <a:xfrm flipH="1">
            <a:off x="4932450" y="3884993"/>
            <a:ext cx="12040" cy="255392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 bwMode="auto">
          <a:xfrm>
            <a:off x="8100393" y="4437112"/>
            <a:ext cx="5040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dirty="0">
                <a:latin typeface="Arial" pitchFamily="34" charset="0"/>
                <a:ea typeface="Cambria Math" pitchFamily="18" charset="0"/>
                <a:cs typeface="Arial" pitchFamily="34" charset="0"/>
              </a:rPr>
              <a:t>S</a:t>
            </a:r>
            <a:r>
              <a:rPr lang="cs-CZ" baseline="-25000" dirty="0"/>
              <a:t>F</a:t>
            </a:r>
            <a:endParaRPr lang="en-US" baseline="-25000" dirty="0">
              <a:latin typeface="Arial" pitchFamily="34" charset="0"/>
              <a:ea typeface="Cambria Math" pitchFamily="18" charset="0"/>
              <a:cs typeface="Arial" pitchFamily="34" charset="0"/>
            </a:endParaRPr>
          </a:p>
        </p:txBody>
      </p:sp>
      <p:cxnSp>
        <p:nvCxnSpPr>
          <p:cNvPr id="22" name="Přímá spojovací čára 21"/>
          <p:cNvCxnSpPr/>
          <p:nvPr/>
        </p:nvCxnSpPr>
        <p:spPr>
          <a:xfrm flipV="1">
            <a:off x="6054455" y="4797152"/>
            <a:ext cx="1944216" cy="15121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 flipH="1" flipV="1">
            <a:off x="5436097" y="4509120"/>
            <a:ext cx="1584176" cy="1800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 flipH="1">
            <a:off x="755577" y="5661250"/>
            <a:ext cx="6120680" cy="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ovéPole 26"/>
          <p:cNvSpPr txBox="1"/>
          <p:nvPr/>
        </p:nvSpPr>
        <p:spPr bwMode="auto">
          <a:xfrm>
            <a:off x="7115175" y="6021288"/>
            <a:ext cx="127324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dirty="0">
                <a:latin typeface="Arial" pitchFamily="34" charset="0"/>
                <a:ea typeface="Cambria Math" pitchFamily="18" charset="0"/>
                <a:cs typeface="Arial" pitchFamily="34" charset="0"/>
              </a:rPr>
              <a:t>D</a:t>
            </a:r>
            <a:r>
              <a:rPr lang="cs-CZ" baseline="-25000" dirty="0"/>
              <a:t>F</a:t>
            </a:r>
            <a:endParaRPr lang="en-US" baseline="-25000" dirty="0">
              <a:latin typeface="Arial" pitchFamily="34" charset="0"/>
              <a:ea typeface="Cambria Math" pitchFamily="18" charset="0"/>
              <a:cs typeface="Arial" pitchFamily="34" charset="0"/>
            </a:endParaRPr>
          </a:p>
        </p:txBody>
      </p:sp>
      <p:cxnSp>
        <p:nvCxnSpPr>
          <p:cNvPr id="28" name="Přímá spojovací čára 27"/>
          <p:cNvCxnSpPr/>
          <p:nvPr/>
        </p:nvCxnSpPr>
        <p:spPr>
          <a:xfrm flipH="1">
            <a:off x="755576" y="5245529"/>
            <a:ext cx="1567848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/>
          <p:nvPr/>
        </p:nvCxnSpPr>
        <p:spPr>
          <a:xfrm flipH="1">
            <a:off x="4948370" y="5860943"/>
            <a:ext cx="1656184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6"/>
          <p:cNvSpPr txBox="1">
            <a:spLocks noChangeArrowheads="1"/>
          </p:cNvSpPr>
          <p:nvPr/>
        </p:nvSpPr>
        <p:spPr bwMode="auto">
          <a:xfrm>
            <a:off x="4244618" y="5677577"/>
            <a:ext cx="67730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cs-CZ" dirty="0">
                <a:latin typeface="Arial" pitchFamily="34" charset="0"/>
                <a:ea typeface="Cambria Math" pitchFamily="18" charset="0"/>
                <a:cs typeface="Arial" pitchFamily="34" charset="0"/>
              </a:rPr>
              <a:t>700</a:t>
            </a:r>
            <a:endParaRPr lang="en-US" dirty="0">
              <a:latin typeface="Arial" pitchFamily="34" charset="0"/>
              <a:ea typeface="Cambria Math" pitchFamily="18" charset="0"/>
              <a:cs typeface="Arial" pitchFamily="34" charset="0"/>
            </a:endParaRPr>
          </a:p>
        </p:txBody>
      </p:sp>
      <p:sp>
        <p:nvSpPr>
          <p:cNvPr id="41" name="TextovéPole 6"/>
          <p:cNvSpPr txBox="1">
            <a:spLocks noChangeArrowheads="1"/>
          </p:cNvSpPr>
          <p:nvPr/>
        </p:nvSpPr>
        <p:spPr bwMode="auto">
          <a:xfrm>
            <a:off x="-684584" y="5445224"/>
            <a:ext cx="13681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cs-CZ" dirty="0">
                <a:latin typeface="Arial" pitchFamily="34" charset="0"/>
                <a:ea typeface="Cambria Math" pitchFamily="18" charset="0"/>
                <a:cs typeface="Arial" pitchFamily="34" charset="0"/>
              </a:rPr>
              <a:t>(700,2000)</a:t>
            </a:r>
            <a:endParaRPr lang="en-US" dirty="0">
              <a:latin typeface="Arial" pitchFamily="34" charset="0"/>
              <a:ea typeface="Cambria Math" pitchFamily="18" charset="0"/>
              <a:cs typeface="Arial" pitchFamily="34" charset="0"/>
            </a:endParaRPr>
          </a:p>
        </p:txBody>
      </p:sp>
      <p:cxnSp>
        <p:nvCxnSpPr>
          <p:cNvPr id="42" name="Přímá spojovací šipka 41"/>
          <p:cNvCxnSpPr/>
          <p:nvPr/>
        </p:nvCxnSpPr>
        <p:spPr>
          <a:xfrm>
            <a:off x="179512" y="5157192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ovací čára 43"/>
          <p:cNvCxnSpPr/>
          <p:nvPr/>
        </p:nvCxnSpPr>
        <p:spPr>
          <a:xfrm>
            <a:off x="2300402" y="5229200"/>
            <a:ext cx="0" cy="122413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6"/>
          <p:cNvSpPr txBox="1">
            <a:spLocks noChangeArrowheads="1"/>
          </p:cNvSpPr>
          <p:nvPr/>
        </p:nvSpPr>
        <p:spPr bwMode="auto">
          <a:xfrm>
            <a:off x="1907705" y="6488668"/>
            <a:ext cx="67730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cs-CZ" dirty="0">
                <a:latin typeface="Arial" pitchFamily="34" charset="0"/>
                <a:ea typeface="Cambria Math" pitchFamily="18" charset="0"/>
                <a:cs typeface="Arial" pitchFamily="34" charset="0"/>
              </a:rPr>
              <a:t>Q</a:t>
            </a:r>
            <a:r>
              <a:rPr lang="cs-CZ" baseline="-25000" dirty="0">
                <a:latin typeface="Arial" pitchFamily="34" charset="0"/>
                <a:ea typeface="Cambria Math" pitchFamily="18" charset="0"/>
                <a:cs typeface="Arial" pitchFamily="34" charset="0"/>
              </a:rPr>
              <a:t>CZ</a:t>
            </a:r>
            <a:endParaRPr lang="en-US" baseline="-25000" dirty="0">
              <a:latin typeface="Arial" pitchFamily="34" charset="0"/>
              <a:ea typeface="Cambria Math" pitchFamily="18" charset="0"/>
              <a:cs typeface="Arial" pitchFamily="34" charset="0"/>
            </a:endParaRPr>
          </a:p>
        </p:txBody>
      </p:sp>
      <p:sp>
        <p:nvSpPr>
          <p:cNvPr id="48" name="Pravá složená závorka 47"/>
          <p:cNvSpPr/>
          <p:nvPr/>
        </p:nvSpPr>
        <p:spPr>
          <a:xfrm rot="5400000">
            <a:off x="2231740" y="5337212"/>
            <a:ext cx="288032" cy="1080120"/>
          </a:xfrm>
          <a:prstGeom prst="rightBrace">
            <a:avLst>
              <a:gd name="adj1" fmla="val 33844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TextovéPole 48"/>
          <p:cNvSpPr txBox="1"/>
          <p:nvPr/>
        </p:nvSpPr>
        <p:spPr bwMode="auto">
          <a:xfrm>
            <a:off x="2267745" y="6011996"/>
            <a:ext cx="5040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dirty="0">
                <a:latin typeface="Arial" pitchFamily="34" charset="0"/>
                <a:ea typeface="Cambria Math" pitchFamily="18" charset="0"/>
                <a:cs typeface="Arial" pitchFamily="34" charset="0"/>
              </a:rPr>
              <a:t>X</a:t>
            </a:r>
            <a:endParaRPr lang="en-US" baseline="-25000" dirty="0">
              <a:latin typeface="Arial" pitchFamily="34" charset="0"/>
              <a:ea typeface="Cambria Math" pitchFamily="18" charset="0"/>
              <a:cs typeface="Arial" pitchFamily="34" charset="0"/>
            </a:endParaRPr>
          </a:p>
        </p:txBody>
      </p:sp>
      <p:sp>
        <p:nvSpPr>
          <p:cNvPr id="50" name="Pravá složená závorka 49"/>
          <p:cNvSpPr/>
          <p:nvPr/>
        </p:nvSpPr>
        <p:spPr>
          <a:xfrm rot="16200000">
            <a:off x="6588224" y="5229201"/>
            <a:ext cx="216024" cy="504056"/>
          </a:xfrm>
          <a:prstGeom prst="rightBrace">
            <a:avLst>
              <a:gd name="adj1" fmla="val 33844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TextovéPole 50"/>
          <p:cNvSpPr txBox="1"/>
          <p:nvPr/>
        </p:nvSpPr>
        <p:spPr bwMode="auto">
          <a:xfrm>
            <a:off x="6555567" y="4957497"/>
            <a:ext cx="5040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dirty="0">
                <a:latin typeface="Arial" pitchFamily="34" charset="0"/>
                <a:ea typeface="Cambria Math" pitchFamily="18" charset="0"/>
                <a:cs typeface="Arial" pitchFamily="34" charset="0"/>
              </a:rPr>
              <a:t>X</a:t>
            </a:r>
            <a:endParaRPr lang="en-US" baseline="-25000" dirty="0">
              <a:latin typeface="Arial" pitchFamily="34" charset="0"/>
              <a:ea typeface="Cambria Math" pitchFamily="18" charset="0"/>
              <a:cs typeface="Arial" pitchFamily="34" charset="0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2056511" y="3419708"/>
            <a:ext cx="1507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latin typeface="Arial" pitchFamily="34" charset="0"/>
                <a:cs typeface="Arial" pitchFamily="34" charset="0"/>
              </a:rPr>
              <a:t>Home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6012161" y="3429000"/>
            <a:ext cx="1507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latin typeface="Arial" pitchFamily="34" charset="0"/>
                <a:cs typeface="Arial" pitchFamily="34" charset="0"/>
              </a:rPr>
              <a:t>Foreign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ovnoramenný trojúhelník 3"/>
          <p:cNvSpPr/>
          <p:nvPr/>
        </p:nvSpPr>
        <p:spPr>
          <a:xfrm>
            <a:off x="1835696" y="5245532"/>
            <a:ext cx="1080120" cy="415719"/>
          </a:xfrm>
          <a:prstGeom prst="triangle">
            <a:avLst>
              <a:gd name="adj" fmla="val 450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Rovnoramenný trojúhelník 12"/>
          <p:cNvSpPr/>
          <p:nvPr/>
        </p:nvSpPr>
        <p:spPr>
          <a:xfrm flipH="1" flipV="1">
            <a:off x="6444208" y="5661248"/>
            <a:ext cx="432048" cy="20099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5411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1358</TotalTime>
  <Words>1403</Words>
  <Application>Microsoft Macintosh PowerPoint</Application>
  <PresentationFormat>Předvádění na obrazovce (4:3)</PresentationFormat>
  <Paragraphs>185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Calibri</vt:lpstr>
      <vt:lpstr>Motiv sady Office</vt:lpstr>
      <vt:lpstr> Business Economics   </vt:lpstr>
      <vt:lpstr>The changing degree of economies interdependence</vt:lpstr>
      <vt:lpstr>Transactions in International Economy</vt:lpstr>
      <vt:lpstr>Prezentace aplikace PowerPoint</vt:lpstr>
      <vt:lpstr>World trade – an overview of facts</vt:lpstr>
      <vt:lpstr>The Gravity model</vt:lpstr>
      <vt:lpstr>Patterns of trade – basic model of S and D</vt:lpstr>
      <vt:lpstr>National Home market with no trade</vt:lpstr>
      <vt:lpstr>If IT is allowed, arbitrage will occur</vt:lpstr>
      <vt:lpstr>Home national market vs. International market</vt:lpstr>
      <vt:lpstr>Foreign national market vs. International market</vt:lpstr>
      <vt:lpstr>Welfare aggregate effects of free trade  by „one-dollar, one vote“  metrics</vt:lpstr>
      <vt:lpstr>Early answers to our four questions</vt:lpstr>
      <vt:lpstr>Problem 1</vt:lpstr>
      <vt:lpstr>Problem 2</vt:lpstr>
      <vt:lpstr>Problem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5IE470 International Trade   Theory and Policy</dc:title>
  <dc:creator>User</dc:creator>
  <cp:lastModifiedBy>Klára Čermáková</cp:lastModifiedBy>
  <cp:revision>16</cp:revision>
  <dcterms:created xsi:type="dcterms:W3CDTF">2020-09-22T06:48:51Z</dcterms:created>
  <dcterms:modified xsi:type="dcterms:W3CDTF">2025-02-08T19:34:20Z</dcterms:modified>
</cp:coreProperties>
</file>