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3"/>
  </p:notesMasterIdLst>
  <p:sldIdLst>
    <p:sldId id="256" r:id="rId2"/>
    <p:sldId id="257" r:id="rId3"/>
    <p:sldId id="371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66" r:id="rId16"/>
    <p:sldId id="367" r:id="rId17"/>
    <p:sldId id="378" r:id="rId18"/>
    <p:sldId id="369" r:id="rId19"/>
    <p:sldId id="379" r:id="rId20"/>
    <p:sldId id="380" r:id="rId21"/>
    <p:sldId id="37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0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37D2A-5872-4B0F-87CF-0916C5A69AA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D43469-B0DE-46B2-A392-45FA30493E2E}">
      <dgm:prSet/>
      <dgm:spPr/>
      <dgm:t>
        <a:bodyPr/>
        <a:lstStyle/>
        <a:p>
          <a:r>
            <a:rPr lang="en-US" b="0" i="0" dirty="0"/>
            <a:t>Population growth</a:t>
          </a:r>
          <a:endParaRPr lang="en-US" dirty="0"/>
        </a:p>
      </dgm:t>
    </dgm:pt>
    <dgm:pt modelId="{75D9B8DA-60EA-4F92-8D39-BC972EA2ADCF}" type="parTrans" cxnId="{63560614-40C3-4462-9B28-68CCFAE20A1C}">
      <dgm:prSet/>
      <dgm:spPr/>
      <dgm:t>
        <a:bodyPr/>
        <a:lstStyle/>
        <a:p>
          <a:endParaRPr lang="en-US"/>
        </a:p>
      </dgm:t>
    </dgm:pt>
    <dgm:pt modelId="{8CC9F195-DFAC-48CB-8B59-D15090820B35}" type="sibTrans" cxnId="{63560614-40C3-4462-9B28-68CCFAE20A1C}">
      <dgm:prSet/>
      <dgm:spPr/>
      <dgm:t>
        <a:bodyPr/>
        <a:lstStyle/>
        <a:p>
          <a:endParaRPr lang="en-US"/>
        </a:p>
      </dgm:t>
    </dgm:pt>
    <dgm:pt modelId="{8AA9C880-2968-4417-ABDD-73C66543F992}">
      <dgm:prSet/>
      <dgm:spPr/>
      <dgm:t>
        <a:bodyPr/>
        <a:lstStyle/>
        <a:p>
          <a:r>
            <a:rPr lang="en-US" b="0" i="0" dirty="0"/>
            <a:t>Increased demand for agricultural products and falling real wages 
</a:t>
          </a:r>
          <a:endParaRPr lang="en-US" dirty="0"/>
        </a:p>
      </dgm:t>
    </dgm:pt>
    <dgm:pt modelId="{7E36D155-E82D-4360-82EA-FFCC5069AFA7}" type="parTrans" cxnId="{A6FA25ED-CB80-4E41-B322-13EC24A3DD90}">
      <dgm:prSet/>
      <dgm:spPr/>
      <dgm:t>
        <a:bodyPr/>
        <a:lstStyle/>
        <a:p>
          <a:endParaRPr lang="en-US"/>
        </a:p>
      </dgm:t>
    </dgm:pt>
    <dgm:pt modelId="{F4E6E053-8AE4-4344-8777-9EC46B57105B}" type="sibTrans" cxnId="{A6FA25ED-CB80-4E41-B322-13EC24A3DD90}">
      <dgm:prSet/>
      <dgm:spPr/>
      <dgm:t>
        <a:bodyPr/>
        <a:lstStyle/>
        <a:p>
          <a:endParaRPr lang="en-US"/>
        </a:p>
      </dgm:t>
    </dgm:pt>
    <dgm:pt modelId="{5F3FB7F4-1BA1-404E-A373-0A29E7CBF871}">
      <dgm:prSet/>
      <dgm:spPr/>
      <dgm:t>
        <a:bodyPr/>
        <a:lstStyle/>
        <a:p>
          <a:r>
            <a:rPr lang="en-US" b="0" i="0" dirty="0" err="1"/>
            <a:t>Urbanisation</a:t>
          </a:r>
          <a:r>
            <a:rPr lang="en-US" b="0" i="0" dirty="0"/>
            <a:t> and decline in available agricultural land
</a:t>
          </a:r>
          <a:endParaRPr lang="en-US" dirty="0"/>
        </a:p>
      </dgm:t>
    </dgm:pt>
    <dgm:pt modelId="{39D9840B-23F3-4773-B10C-7144B0FC5865}" type="parTrans" cxnId="{D4BD3139-BA08-4E61-AE6E-64E8F3A5FFD6}">
      <dgm:prSet/>
      <dgm:spPr/>
      <dgm:t>
        <a:bodyPr/>
        <a:lstStyle/>
        <a:p>
          <a:endParaRPr lang="en-US"/>
        </a:p>
      </dgm:t>
    </dgm:pt>
    <dgm:pt modelId="{A10512D9-156A-45FB-805C-2F38EA0A484C}" type="sibTrans" cxnId="{D4BD3139-BA08-4E61-AE6E-64E8F3A5FFD6}">
      <dgm:prSet/>
      <dgm:spPr/>
      <dgm:t>
        <a:bodyPr/>
        <a:lstStyle/>
        <a:p>
          <a:endParaRPr lang="en-US"/>
        </a:p>
      </dgm:t>
    </dgm:pt>
    <dgm:pt modelId="{390B9669-FFC9-4A72-B2E0-340356A7F627}">
      <dgm:prSet/>
      <dgm:spPr/>
      <dgm:t>
        <a:bodyPr/>
        <a:lstStyle/>
        <a:p>
          <a:r>
            <a:rPr lang="en-US" b="0" i="0" dirty="0"/>
            <a:t>Bringing farmers together in communities</a:t>
          </a:r>
          <a:endParaRPr lang="en-US" dirty="0"/>
        </a:p>
      </dgm:t>
    </dgm:pt>
    <dgm:pt modelId="{4D4C3653-EAFD-4BAA-83D3-9CDEAD142BF0}" type="parTrans" cxnId="{13D22A83-F764-4D70-99EE-DD117BEF3278}">
      <dgm:prSet/>
      <dgm:spPr/>
      <dgm:t>
        <a:bodyPr/>
        <a:lstStyle/>
        <a:p>
          <a:endParaRPr lang="en-US"/>
        </a:p>
      </dgm:t>
    </dgm:pt>
    <dgm:pt modelId="{BC78C2ED-30FE-417B-9C7F-17AC5CAFCAC3}" type="sibTrans" cxnId="{13D22A83-F764-4D70-99EE-DD117BEF3278}">
      <dgm:prSet/>
      <dgm:spPr/>
      <dgm:t>
        <a:bodyPr/>
        <a:lstStyle/>
        <a:p>
          <a:endParaRPr lang="en-US"/>
        </a:p>
      </dgm:t>
    </dgm:pt>
    <dgm:pt modelId="{6A026450-43F7-4D3E-BCB4-8584CD8BC483}">
      <dgm:prSet/>
      <dgm:spPr/>
      <dgm:t>
        <a:bodyPr/>
        <a:lstStyle/>
        <a:p>
          <a:r>
            <a:rPr lang="en-US" b="0" i="0" dirty="0"/>
            <a:t>Growth in indirect activities and decline in direct activities related to food production
</a:t>
          </a:r>
          <a:endParaRPr lang="en-US" dirty="0"/>
        </a:p>
      </dgm:t>
    </dgm:pt>
    <dgm:pt modelId="{A5C01F1B-958C-4B2C-8B62-710F3981F880}" type="parTrans" cxnId="{D42B5D7D-ED02-4076-AB8F-6A7F9C0B8509}">
      <dgm:prSet/>
      <dgm:spPr/>
      <dgm:t>
        <a:bodyPr/>
        <a:lstStyle/>
        <a:p>
          <a:endParaRPr lang="en-US"/>
        </a:p>
      </dgm:t>
    </dgm:pt>
    <dgm:pt modelId="{A0AE4CE6-B906-432B-9477-1FCE4D796D46}" type="sibTrans" cxnId="{D42B5D7D-ED02-4076-AB8F-6A7F9C0B8509}">
      <dgm:prSet/>
      <dgm:spPr/>
      <dgm:t>
        <a:bodyPr/>
        <a:lstStyle/>
        <a:p>
          <a:endParaRPr lang="en-US"/>
        </a:p>
      </dgm:t>
    </dgm:pt>
    <dgm:pt modelId="{52E7E43F-F931-417C-A06C-BE8159BC082F}">
      <dgm:prSet/>
      <dgm:spPr/>
      <dgm:t>
        <a:bodyPr/>
        <a:lstStyle/>
        <a:p>
          <a:r>
            <a:rPr lang="en-US" b="0" i="0" dirty="0"/>
            <a:t>Transition to more complex technologies 
</a:t>
          </a:r>
          <a:endParaRPr lang="en-US" dirty="0"/>
        </a:p>
      </dgm:t>
    </dgm:pt>
    <dgm:pt modelId="{5736442A-0D4D-4CBD-822E-EACFB0EC56F8}" type="parTrans" cxnId="{4B08613D-94A4-4436-ABCC-BD390D30A0B6}">
      <dgm:prSet/>
      <dgm:spPr/>
      <dgm:t>
        <a:bodyPr/>
        <a:lstStyle/>
        <a:p>
          <a:endParaRPr lang="en-US"/>
        </a:p>
      </dgm:t>
    </dgm:pt>
    <dgm:pt modelId="{1D192C34-E94B-4188-97B7-114591B2D77F}" type="sibTrans" cxnId="{4B08613D-94A4-4436-ABCC-BD390D30A0B6}">
      <dgm:prSet/>
      <dgm:spPr/>
      <dgm:t>
        <a:bodyPr/>
        <a:lstStyle/>
        <a:p>
          <a:endParaRPr lang="en-US"/>
        </a:p>
      </dgm:t>
    </dgm:pt>
    <dgm:pt modelId="{D4A49E6C-C517-42DD-9981-745BC524C57E}">
      <dgm:prSet/>
      <dgm:spPr/>
      <dgm:t>
        <a:bodyPr/>
        <a:lstStyle/>
        <a:p>
          <a:r>
            <a:rPr lang="en-US" b="0" i="0" dirty="0"/>
            <a:t>Population growth</a:t>
          </a:r>
          <a:endParaRPr lang="en-US" dirty="0"/>
        </a:p>
      </dgm:t>
    </dgm:pt>
    <dgm:pt modelId="{00824F75-9E58-4C00-9085-4E143919E6D0}" type="parTrans" cxnId="{CC0D4D8A-73C4-435A-B971-2670CF53E629}">
      <dgm:prSet/>
      <dgm:spPr/>
      <dgm:t>
        <a:bodyPr/>
        <a:lstStyle/>
        <a:p>
          <a:endParaRPr lang="en-US"/>
        </a:p>
      </dgm:t>
    </dgm:pt>
    <dgm:pt modelId="{2D46B666-5099-4369-A1E7-08AA105B6F1C}" type="sibTrans" cxnId="{CC0D4D8A-73C4-435A-B971-2670CF53E629}">
      <dgm:prSet/>
      <dgm:spPr/>
      <dgm:t>
        <a:bodyPr/>
        <a:lstStyle/>
        <a:p>
          <a:endParaRPr lang="en-US"/>
        </a:p>
      </dgm:t>
    </dgm:pt>
    <dgm:pt modelId="{036F7C31-7936-472B-9120-28F67EC30BAD}">
      <dgm:prSet/>
      <dgm:spPr/>
      <dgm:t>
        <a:bodyPr/>
        <a:lstStyle/>
        <a:p>
          <a:r>
            <a:rPr lang="en-US" b="0" i="0" dirty="0"/>
            <a:t>Growth in agricultural production
</a:t>
          </a:r>
          <a:endParaRPr lang="en-US" dirty="0"/>
        </a:p>
      </dgm:t>
    </dgm:pt>
    <dgm:pt modelId="{170C5FDE-7EE4-4596-841C-396630D387C3}" type="sibTrans" cxnId="{E17846AC-4C14-4BC6-A088-BAB6EF491EC3}">
      <dgm:prSet/>
      <dgm:spPr/>
      <dgm:t>
        <a:bodyPr/>
        <a:lstStyle/>
        <a:p>
          <a:endParaRPr lang="en-US"/>
        </a:p>
      </dgm:t>
    </dgm:pt>
    <dgm:pt modelId="{01DF6189-2B97-4447-9D48-49DCA71F9D76}" type="parTrans" cxnId="{E17846AC-4C14-4BC6-A088-BAB6EF491EC3}">
      <dgm:prSet/>
      <dgm:spPr/>
      <dgm:t>
        <a:bodyPr/>
        <a:lstStyle/>
        <a:p>
          <a:endParaRPr lang="en-US"/>
        </a:p>
      </dgm:t>
    </dgm:pt>
    <dgm:pt modelId="{15ACEDA7-615C-4C9F-92D4-889BD47AA465}" type="pres">
      <dgm:prSet presAssocID="{BC837D2A-5872-4B0F-87CF-0916C5A69AAE}" presName="Name0" presStyleCnt="0">
        <dgm:presLayoutVars>
          <dgm:dir/>
          <dgm:resizeHandles val="exact"/>
        </dgm:presLayoutVars>
      </dgm:prSet>
      <dgm:spPr/>
    </dgm:pt>
    <dgm:pt modelId="{98B610EF-626E-4AC2-892A-4DFB3C9C96A6}" type="pres">
      <dgm:prSet presAssocID="{D5D43469-B0DE-46B2-A392-45FA30493E2E}" presName="node" presStyleLbl="node1" presStyleIdx="0" presStyleCnt="8">
        <dgm:presLayoutVars>
          <dgm:bulletEnabled val="1"/>
        </dgm:presLayoutVars>
      </dgm:prSet>
      <dgm:spPr/>
    </dgm:pt>
    <dgm:pt modelId="{D5246B9C-321D-4F55-9F34-09B76A335BD8}" type="pres">
      <dgm:prSet presAssocID="{8CC9F195-DFAC-48CB-8B59-D15090820B35}" presName="sibTrans" presStyleLbl="sibTrans1D1" presStyleIdx="0" presStyleCnt="7"/>
      <dgm:spPr/>
    </dgm:pt>
    <dgm:pt modelId="{D550DEE5-B803-4A18-888D-AD9FE5A7310C}" type="pres">
      <dgm:prSet presAssocID="{8CC9F195-DFAC-48CB-8B59-D15090820B35}" presName="connectorText" presStyleLbl="sibTrans1D1" presStyleIdx="0" presStyleCnt="7"/>
      <dgm:spPr/>
    </dgm:pt>
    <dgm:pt modelId="{D34F597D-402A-4016-8A18-8F3C4F01662C}" type="pres">
      <dgm:prSet presAssocID="{8AA9C880-2968-4417-ABDD-73C66543F992}" presName="node" presStyleLbl="node1" presStyleIdx="1" presStyleCnt="8" custAng="0">
        <dgm:presLayoutVars>
          <dgm:bulletEnabled val="1"/>
        </dgm:presLayoutVars>
      </dgm:prSet>
      <dgm:spPr/>
    </dgm:pt>
    <dgm:pt modelId="{6FE12AAC-74B0-4975-8ABC-6795985F835F}" type="pres">
      <dgm:prSet presAssocID="{F4E6E053-8AE4-4344-8777-9EC46B57105B}" presName="sibTrans" presStyleLbl="sibTrans1D1" presStyleIdx="1" presStyleCnt="7"/>
      <dgm:spPr/>
    </dgm:pt>
    <dgm:pt modelId="{ECC54013-53B4-4850-ADAA-EE80E239B4EF}" type="pres">
      <dgm:prSet presAssocID="{F4E6E053-8AE4-4344-8777-9EC46B57105B}" presName="connectorText" presStyleLbl="sibTrans1D1" presStyleIdx="1" presStyleCnt="7"/>
      <dgm:spPr/>
    </dgm:pt>
    <dgm:pt modelId="{A02EB513-2128-42D4-B75D-5B1F2F520236}" type="pres">
      <dgm:prSet presAssocID="{5F3FB7F4-1BA1-404E-A373-0A29E7CBF871}" presName="node" presStyleLbl="node1" presStyleIdx="2" presStyleCnt="8">
        <dgm:presLayoutVars>
          <dgm:bulletEnabled val="1"/>
        </dgm:presLayoutVars>
      </dgm:prSet>
      <dgm:spPr/>
    </dgm:pt>
    <dgm:pt modelId="{59E850DF-8204-4C7A-B32C-26F5FFF241FE}" type="pres">
      <dgm:prSet presAssocID="{A10512D9-156A-45FB-805C-2F38EA0A484C}" presName="sibTrans" presStyleLbl="sibTrans1D1" presStyleIdx="2" presStyleCnt="7"/>
      <dgm:spPr/>
    </dgm:pt>
    <dgm:pt modelId="{DCF819DC-7C47-481C-9E9C-CE77A7594834}" type="pres">
      <dgm:prSet presAssocID="{A10512D9-156A-45FB-805C-2F38EA0A484C}" presName="connectorText" presStyleLbl="sibTrans1D1" presStyleIdx="2" presStyleCnt="7"/>
      <dgm:spPr/>
    </dgm:pt>
    <dgm:pt modelId="{085A564F-FD71-4311-9087-5ED96ADC9797}" type="pres">
      <dgm:prSet presAssocID="{390B9669-FFC9-4A72-B2E0-340356A7F627}" presName="node" presStyleLbl="node1" presStyleIdx="3" presStyleCnt="8">
        <dgm:presLayoutVars>
          <dgm:bulletEnabled val="1"/>
        </dgm:presLayoutVars>
      </dgm:prSet>
      <dgm:spPr/>
    </dgm:pt>
    <dgm:pt modelId="{7C626624-35FC-4836-B026-9D70395BCDBA}" type="pres">
      <dgm:prSet presAssocID="{BC78C2ED-30FE-417B-9C7F-17AC5CAFCAC3}" presName="sibTrans" presStyleLbl="sibTrans1D1" presStyleIdx="3" presStyleCnt="7"/>
      <dgm:spPr/>
    </dgm:pt>
    <dgm:pt modelId="{19E7C0B1-9693-4610-8E66-46D14C439811}" type="pres">
      <dgm:prSet presAssocID="{BC78C2ED-30FE-417B-9C7F-17AC5CAFCAC3}" presName="connectorText" presStyleLbl="sibTrans1D1" presStyleIdx="3" presStyleCnt="7"/>
      <dgm:spPr/>
    </dgm:pt>
    <dgm:pt modelId="{578B036B-2369-49E1-A045-D74869FCAF1F}" type="pres">
      <dgm:prSet presAssocID="{6A026450-43F7-4D3E-BCB4-8584CD8BC483}" presName="node" presStyleLbl="node1" presStyleIdx="4" presStyleCnt="8">
        <dgm:presLayoutVars>
          <dgm:bulletEnabled val="1"/>
        </dgm:presLayoutVars>
      </dgm:prSet>
      <dgm:spPr/>
    </dgm:pt>
    <dgm:pt modelId="{912FF8ED-CA37-4981-A0D1-27C96ABE6C00}" type="pres">
      <dgm:prSet presAssocID="{A0AE4CE6-B906-432B-9477-1FCE4D796D46}" presName="sibTrans" presStyleLbl="sibTrans1D1" presStyleIdx="4" presStyleCnt="7"/>
      <dgm:spPr/>
    </dgm:pt>
    <dgm:pt modelId="{A7E1230E-7CF1-4045-BB4F-48FF95595BF2}" type="pres">
      <dgm:prSet presAssocID="{A0AE4CE6-B906-432B-9477-1FCE4D796D46}" presName="connectorText" presStyleLbl="sibTrans1D1" presStyleIdx="4" presStyleCnt="7"/>
      <dgm:spPr/>
    </dgm:pt>
    <dgm:pt modelId="{D302EC38-1A14-4D5D-A6A8-2E680BA34C6E}" type="pres">
      <dgm:prSet presAssocID="{52E7E43F-F931-417C-A06C-BE8159BC082F}" presName="node" presStyleLbl="node1" presStyleIdx="5" presStyleCnt="8">
        <dgm:presLayoutVars>
          <dgm:bulletEnabled val="1"/>
        </dgm:presLayoutVars>
      </dgm:prSet>
      <dgm:spPr/>
    </dgm:pt>
    <dgm:pt modelId="{F19420E4-A312-468A-8F00-1034A9E61D2B}" type="pres">
      <dgm:prSet presAssocID="{1D192C34-E94B-4188-97B7-114591B2D77F}" presName="sibTrans" presStyleLbl="sibTrans1D1" presStyleIdx="5" presStyleCnt="7"/>
      <dgm:spPr/>
    </dgm:pt>
    <dgm:pt modelId="{E1F41D19-9DF1-4961-B112-E4479E7C1CDC}" type="pres">
      <dgm:prSet presAssocID="{1D192C34-E94B-4188-97B7-114591B2D77F}" presName="connectorText" presStyleLbl="sibTrans1D1" presStyleIdx="5" presStyleCnt="7"/>
      <dgm:spPr/>
    </dgm:pt>
    <dgm:pt modelId="{20123635-E0E2-4129-9329-582033AA8F60}" type="pres">
      <dgm:prSet presAssocID="{036F7C31-7936-472B-9120-28F67EC30BAD}" presName="node" presStyleLbl="node1" presStyleIdx="6" presStyleCnt="8">
        <dgm:presLayoutVars>
          <dgm:bulletEnabled val="1"/>
        </dgm:presLayoutVars>
      </dgm:prSet>
      <dgm:spPr/>
    </dgm:pt>
    <dgm:pt modelId="{8322B711-6795-481B-B37C-9B9C6ABD3498}" type="pres">
      <dgm:prSet presAssocID="{170C5FDE-7EE4-4596-841C-396630D387C3}" presName="sibTrans" presStyleLbl="sibTrans1D1" presStyleIdx="6" presStyleCnt="7"/>
      <dgm:spPr/>
    </dgm:pt>
    <dgm:pt modelId="{E181389D-39A9-4362-98C0-5A8CD8073E73}" type="pres">
      <dgm:prSet presAssocID="{170C5FDE-7EE4-4596-841C-396630D387C3}" presName="connectorText" presStyleLbl="sibTrans1D1" presStyleIdx="6" presStyleCnt="7"/>
      <dgm:spPr/>
    </dgm:pt>
    <dgm:pt modelId="{788B1C28-4C07-40ED-B5D3-30B7104A2DC2}" type="pres">
      <dgm:prSet presAssocID="{D4A49E6C-C517-42DD-9981-745BC524C57E}" presName="node" presStyleLbl="node1" presStyleIdx="7" presStyleCnt="8" custLinFactNeighborX="-619">
        <dgm:presLayoutVars>
          <dgm:bulletEnabled val="1"/>
        </dgm:presLayoutVars>
      </dgm:prSet>
      <dgm:spPr/>
    </dgm:pt>
  </dgm:ptLst>
  <dgm:cxnLst>
    <dgm:cxn modelId="{B7A3E80F-510D-4A58-92DF-9A95267D5765}" type="presOf" srcId="{1D192C34-E94B-4188-97B7-114591B2D77F}" destId="{F19420E4-A312-468A-8F00-1034A9E61D2B}" srcOrd="0" destOrd="0" presId="urn:microsoft.com/office/officeart/2016/7/layout/RepeatingBendingProcessNew"/>
    <dgm:cxn modelId="{63560614-40C3-4462-9B28-68CCFAE20A1C}" srcId="{BC837D2A-5872-4B0F-87CF-0916C5A69AAE}" destId="{D5D43469-B0DE-46B2-A392-45FA30493E2E}" srcOrd="0" destOrd="0" parTransId="{75D9B8DA-60EA-4F92-8D39-BC972EA2ADCF}" sibTransId="{8CC9F195-DFAC-48CB-8B59-D15090820B35}"/>
    <dgm:cxn modelId="{8517BC18-151E-47B8-976A-E46CBCF8C9CC}" type="presOf" srcId="{A10512D9-156A-45FB-805C-2F38EA0A484C}" destId="{59E850DF-8204-4C7A-B32C-26F5FFF241FE}" srcOrd="0" destOrd="0" presId="urn:microsoft.com/office/officeart/2016/7/layout/RepeatingBendingProcessNew"/>
    <dgm:cxn modelId="{C9794032-770A-4BE2-AB11-9AC33083CE16}" type="presOf" srcId="{F4E6E053-8AE4-4344-8777-9EC46B57105B}" destId="{ECC54013-53B4-4850-ADAA-EE80E239B4EF}" srcOrd="1" destOrd="0" presId="urn:microsoft.com/office/officeart/2016/7/layout/RepeatingBendingProcessNew"/>
    <dgm:cxn modelId="{F7916F38-676A-487A-9C7F-F1DFF3BA7908}" type="presOf" srcId="{8CC9F195-DFAC-48CB-8B59-D15090820B35}" destId="{D5246B9C-321D-4F55-9F34-09B76A335BD8}" srcOrd="0" destOrd="0" presId="urn:microsoft.com/office/officeart/2016/7/layout/RepeatingBendingProcessNew"/>
    <dgm:cxn modelId="{93321739-6BDB-4D8A-BDDC-456D5F96863A}" type="presOf" srcId="{A0AE4CE6-B906-432B-9477-1FCE4D796D46}" destId="{912FF8ED-CA37-4981-A0D1-27C96ABE6C00}" srcOrd="0" destOrd="0" presId="urn:microsoft.com/office/officeart/2016/7/layout/RepeatingBendingProcessNew"/>
    <dgm:cxn modelId="{D4BD3139-BA08-4E61-AE6E-64E8F3A5FFD6}" srcId="{BC837D2A-5872-4B0F-87CF-0916C5A69AAE}" destId="{5F3FB7F4-1BA1-404E-A373-0A29E7CBF871}" srcOrd="2" destOrd="0" parTransId="{39D9840B-23F3-4773-B10C-7144B0FC5865}" sibTransId="{A10512D9-156A-45FB-805C-2F38EA0A484C}"/>
    <dgm:cxn modelId="{4B08613D-94A4-4436-ABCC-BD390D30A0B6}" srcId="{BC837D2A-5872-4B0F-87CF-0916C5A69AAE}" destId="{52E7E43F-F931-417C-A06C-BE8159BC082F}" srcOrd="5" destOrd="0" parTransId="{5736442A-0D4D-4CBD-822E-EACFB0EC56F8}" sibTransId="{1D192C34-E94B-4188-97B7-114591B2D77F}"/>
    <dgm:cxn modelId="{52FCCD3F-7C8D-4D8F-B120-2159878D4081}" type="presOf" srcId="{390B9669-FFC9-4A72-B2E0-340356A7F627}" destId="{085A564F-FD71-4311-9087-5ED96ADC9797}" srcOrd="0" destOrd="0" presId="urn:microsoft.com/office/officeart/2016/7/layout/RepeatingBendingProcessNew"/>
    <dgm:cxn modelId="{AD1ED83F-6CEC-4AA0-A8BA-5381A009F86B}" type="presOf" srcId="{A0AE4CE6-B906-432B-9477-1FCE4D796D46}" destId="{A7E1230E-7CF1-4045-BB4F-48FF95595BF2}" srcOrd="1" destOrd="0" presId="urn:microsoft.com/office/officeart/2016/7/layout/RepeatingBendingProcessNew"/>
    <dgm:cxn modelId="{9FB73645-C1B6-498E-8870-3433219727EA}" type="presOf" srcId="{BC837D2A-5872-4B0F-87CF-0916C5A69AAE}" destId="{15ACEDA7-615C-4C9F-92D4-889BD47AA465}" srcOrd="0" destOrd="0" presId="urn:microsoft.com/office/officeart/2016/7/layout/RepeatingBendingProcessNew"/>
    <dgm:cxn modelId="{3A65C252-23A9-4E31-A04A-DB9308B781C2}" type="presOf" srcId="{8AA9C880-2968-4417-ABDD-73C66543F992}" destId="{D34F597D-402A-4016-8A18-8F3C4F01662C}" srcOrd="0" destOrd="0" presId="urn:microsoft.com/office/officeart/2016/7/layout/RepeatingBendingProcessNew"/>
    <dgm:cxn modelId="{8B000658-997C-40E4-B5BA-F8D48D0E343A}" type="presOf" srcId="{6A026450-43F7-4D3E-BCB4-8584CD8BC483}" destId="{578B036B-2369-49E1-A045-D74869FCAF1F}" srcOrd="0" destOrd="0" presId="urn:microsoft.com/office/officeart/2016/7/layout/RepeatingBendingProcessNew"/>
    <dgm:cxn modelId="{8768F35C-A1FF-4B59-92E6-26D1D8972780}" type="presOf" srcId="{5F3FB7F4-1BA1-404E-A373-0A29E7CBF871}" destId="{A02EB513-2128-42D4-B75D-5B1F2F520236}" srcOrd="0" destOrd="0" presId="urn:microsoft.com/office/officeart/2016/7/layout/RepeatingBendingProcessNew"/>
    <dgm:cxn modelId="{96765D5F-3C3D-4F56-BF5A-401ECA8064CE}" type="presOf" srcId="{170C5FDE-7EE4-4596-841C-396630D387C3}" destId="{E181389D-39A9-4362-98C0-5A8CD8073E73}" srcOrd="1" destOrd="0" presId="urn:microsoft.com/office/officeart/2016/7/layout/RepeatingBendingProcessNew"/>
    <dgm:cxn modelId="{4C0C0870-76DB-41E9-ADC8-9E5D1B279F65}" type="presOf" srcId="{170C5FDE-7EE4-4596-841C-396630D387C3}" destId="{8322B711-6795-481B-B37C-9B9C6ABD3498}" srcOrd="0" destOrd="0" presId="urn:microsoft.com/office/officeart/2016/7/layout/RepeatingBendingProcessNew"/>
    <dgm:cxn modelId="{0E629775-D229-4DF1-A067-F697F8CEFE74}" type="presOf" srcId="{036F7C31-7936-472B-9120-28F67EC30BAD}" destId="{20123635-E0E2-4129-9329-582033AA8F60}" srcOrd="0" destOrd="0" presId="urn:microsoft.com/office/officeart/2016/7/layout/RepeatingBendingProcessNew"/>
    <dgm:cxn modelId="{4FABCD77-9177-4574-A493-37A0B65D9641}" type="presOf" srcId="{D4A49E6C-C517-42DD-9981-745BC524C57E}" destId="{788B1C28-4C07-40ED-B5D3-30B7104A2DC2}" srcOrd="0" destOrd="0" presId="urn:microsoft.com/office/officeart/2016/7/layout/RepeatingBendingProcessNew"/>
    <dgm:cxn modelId="{D42B5D7D-ED02-4076-AB8F-6A7F9C0B8509}" srcId="{BC837D2A-5872-4B0F-87CF-0916C5A69AAE}" destId="{6A026450-43F7-4D3E-BCB4-8584CD8BC483}" srcOrd="4" destOrd="0" parTransId="{A5C01F1B-958C-4B2C-8B62-710F3981F880}" sibTransId="{A0AE4CE6-B906-432B-9477-1FCE4D796D46}"/>
    <dgm:cxn modelId="{5E0CFC7F-60C7-4C13-A271-F6BBE9C165D7}" type="presOf" srcId="{A10512D9-156A-45FB-805C-2F38EA0A484C}" destId="{DCF819DC-7C47-481C-9E9C-CE77A7594834}" srcOrd="1" destOrd="0" presId="urn:microsoft.com/office/officeart/2016/7/layout/RepeatingBendingProcessNew"/>
    <dgm:cxn modelId="{10AD3181-E296-4ECB-B0E7-6AA8D0E9083E}" type="presOf" srcId="{F4E6E053-8AE4-4344-8777-9EC46B57105B}" destId="{6FE12AAC-74B0-4975-8ABC-6795985F835F}" srcOrd="0" destOrd="0" presId="urn:microsoft.com/office/officeart/2016/7/layout/RepeatingBendingProcessNew"/>
    <dgm:cxn modelId="{7FECAA81-EA8B-46DB-8892-635C3A939CA4}" type="presOf" srcId="{BC78C2ED-30FE-417B-9C7F-17AC5CAFCAC3}" destId="{19E7C0B1-9693-4610-8E66-46D14C439811}" srcOrd="1" destOrd="0" presId="urn:microsoft.com/office/officeart/2016/7/layout/RepeatingBendingProcessNew"/>
    <dgm:cxn modelId="{13D22A83-F764-4D70-99EE-DD117BEF3278}" srcId="{BC837D2A-5872-4B0F-87CF-0916C5A69AAE}" destId="{390B9669-FFC9-4A72-B2E0-340356A7F627}" srcOrd="3" destOrd="0" parTransId="{4D4C3653-EAFD-4BAA-83D3-9CDEAD142BF0}" sibTransId="{BC78C2ED-30FE-417B-9C7F-17AC5CAFCAC3}"/>
    <dgm:cxn modelId="{CC0D4D8A-73C4-435A-B971-2670CF53E629}" srcId="{BC837D2A-5872-4B0F-87CF-0916C5A69AAE}" destId="{D4A49E6C-C517-42DD-9981-745BC524C57E}" srcOrd="7" destOrd="0" parTransId="{00824F75-9E58-4C00-9085-4E143919E6D0}" sibTransId="{2D46B666-5099-4369-A1E7-08AA105B6F1C}"/>
    <dgm:cxn modelId="{00FB60A5-75AF-447F-8A39-4440CE833407}" type="presOf" srcId="{BC78C2ED-30FE-417B-9C7F-17AC5CAFCAC3}" destId="{7C626624-35FC-4836-B026-9D70395BCDBA}" srcOrd="0" destOrd="0" presId="urn:microsoft.com/office/officeart/2016/7/layout/RepeatingBendingProcessNew"/>
    <dgm:cxn modelId="{E17846AC-4C14-4BC6-A088-BAB6EF491EC3}" srcId="{BC837D2A-5872-4B0F-87CF-0916C5A69AAE}" destId="{036F7C31-7936-472B-9120-28F67EC30BAD}" srcOrd="6" destOrd="0" parTransId="{01DF6189-2B97-4447-9D48-49DCA71F9D76}" sibTransId="{170C5FDE-7EE4-4596-841C-396630D387C3}"/>
    <dgm:cxn modelId="{E732A6B0-1E81-48C8-B88A-50AE36AA2BE2}" type="presOf" srcId="{1D192C34-E94B-4188-97B7-114591B2D77F}" destId="{E1F41D19-9DF1-4961-B112-E4479E7C1CDC}" srcOrd="1" destOrd="0" presId="urn:microsoft.com/office/officeart/2016/7/layout/RepeatingBendingProcessNew"/>
    <dgm:cxn modelId="{28D4A3BA-23DF-4C8F-AC4A-8160CA6C4B96}" type="presOf" srcId="{8CC9F195-DFAC-48CB-8B59-D15090820B35}" destId="{D550DEE5-B803-4A18-888D-AD9FE5A7310C}" srcOrd="1" destOrd="0" presId="urn:microsoft.com/office/officeart/2016/7/layout/RepeatingBendingProcessNew"/>
    <dgm:cxn modelId="{8056E5E4-B7D0-4933-826E-AC7A9CA02234}" type="presOf" srcId="{D5D43469-B0DE-46B2-A392-45FA30493E2E}" destId="{98B610EF-626E-4AC2-892A-4DFB3C9C96A6}" srcOrd="0" destOrd="0" presId="urn:microsoft.com/office/officeart/2016/7/layout/RepeatingBendingProcessNew"/>
    <dgm:cxn modelId="{A6FA25ED-CB80-4E41-B322-13EC24A3DD90}" srcId="{BC837D2A-5872-4B0F-87CF-0916C5A69AAE}" destId="{8AA9C880-2968-4417-ABDD-73C66543F992}" srcOrd="1" destOrd="0" parTransId="{7E36D155-E82D-4360-82EA-FFCC5069AFA7}" sibTransId="{F4E6E053-8AE4-4344-8777-9EC46B57105B}"/>
    <dgm:cxn modelId="{CB5C72FB-8E23-4C46-B77D-A709B85F4471}" type="presOf" srcId="{52E7E43F-F931-417C-A06C-BE8159BC082F}" destId="{D302EC38-1A14-4D5D-A6A8-2E680BA34C6E}" srcOrd="0" destOrd="0" presId="urn:microsoft.com/office/officeart/2016/7/layout/RepeatingBendingProcessNew"/>
    <dgm:cxn modelId="{5A88CEA0-529D-4B6E-85F2-A32980F8E564}" type="presParOf" srcId="{15ACEDA7-615C-4C9F-92D4-889BD47AA465}" destId="{98B610EF-626E-4AC2-892A-4DFB3C9C96A6}" srcOrd="0" destOrd="0" presId="urn:microsoft.com/office/officeart/2016/7/layout/RepeatingBendingProcessNew"/>
    <dgm:cxn modelId="{62012B99-C1EC-47C5-9748-B93F18DD409F}" type="presParOf" srcId="{15ACEDA7-615C-4C9F-92D4-889BD47AA465}" destId="{D5246B9C-321D-4F55-9F34-09B76A335BD8}" srcOrd="1" destOrd="0" presId="urn:microsoft.com/office/officeart/2016/7/layout/RepeatingBendingProcessNew"/>
    <dgm:cxn modelId="{17A87566-9FFB-45E7-AEA0-BE4F870B5911}" type="presParOf" srcId="{D5246B9C-321D-4F55-9F34-09B76A335BD8}" destId="{D550DEE5-B803-4A18-888D-AD9FE5A7310C}" srcOrd="0" destOrd="0" presId="urn:microsoft.com/office/officeart/2016/7/layout/RepeatingBendingProcessNew"/>
    <dgm:cxn modelId="{7BF84CD5-30F0-454B-8287-A801178B8E0A}" type="presParOf" srcId="{15ACEDA7-615C-4C9F-92D4-889BD47AA465}" destId="{D34F597D-402A-4016-8A18-8F3C4F01662C}" srcOrd="2" destOrd="0" presId="urn:microsoft.com/office/officeart/2016/7/layout/RepeatingBendingProcessNew"/>
    <dgm:cxn modelId="{AFB27682-53C2-4789-BD26-49A14690D7DA}" type="presParOf" srcId="{15ACEDA7-615C-4C9F-92D4-889BD47AA465}" destId="{6FE12AAC-74B0-4975-8ABC-6795985F835F}" srcOrd="3" destOrd="0" presId="urn:microsoft.com/office/officeart/2016/7/layout/RepeatingBendingProcessNew"/>
    <dgm:cxn modelId="{A7201305-E0D8-4B7D-B4F9-99422C011B26}" type="presParOf" srcId="{6FE12AAC-74B0-4975-8ABC-6795985F835F}" destId="{ECC54013-53B4-4850-ADAA-EE80E239B4EF}" srcOrd="0" destOrd="0" presId="urn:microsoft.com/office/officeart/2016/7/layout/RepeatingBendingProcessNew"/>
    <dgm:cxn modelId="{4603C80B-34E3-4B29-9DF8-75B82D283463}" type="presParOf" srcId="{15ACEDA7-615C-4C9F-92D4-889BD47AA465}" destId="{A02EB513-2128-42D4-B75D-5B1F2F520236}" srcOrd="4" destOrd="0" presId="urn:microsoft.com/office/officeart/2016/7/layout/RepeatingBendingProcessNew"/>
    <dgm:cxn modelId="{1B21C1CF-F910-48C8-A6AB-9F0676AB59A4}" type="presParOf" srcId="{15ACEDA7-615C-4C9F-92D4-889BD47AA465}" destId="{59E850DF-8204-4C7A-B32C-26F5FFF241FE}" srcOrd="5" destOrd="0" presId="urn:microsoft.com/office/officeart/2016/7/layout/RepeatingBendingProcessNew"/>
    <dgm:cxn modelId="{FBC103C2-3AB5-4F6B-B601-05B287521B91}" type="presParOf" srcId="{59E850DF-8204-4C7A-B32C-26F5FFF241FE}" destId="{DCF819DC-7C47-481C-9E9C-CE77A7594834}" srcOrd="0" destOrd="0" presId="urn:microsoft.com/office/officeart/2016/7/layout/RepeatingBendingProcessNew"/>
    <dgm:cxn modelId="{7F31923E-E9F0-452C-A718-2285DEE7B594}" type="presParOf" srcId="{15ACEDA7-615C-4C9F-92D4-889BD47AA465}" destId="{085A564F-FD71-4311-9087-5ED96ADC9797}" srcOrd="6" destOrd="0" presId="urn:microsoft.com/office/officeart/2016/7/layout/RepeatingBendingProcessNew"/>
    <dgm:cxn modelId="{945AEE46-817B-4F63-9539-6274C10EA8E1}" type="presParOf" srcId="{15ACEDA7-615C-4C9F-92D4-889BD47AA465}" destId="{7C626624-35FC-4836-B026-9D70395BCDBA}" srcOrd="7" destOrd="0" presId="urn:microsoft.com/office/officeart/2016/7/layout/RepeatingBendingProcessNew"/>
    <dgm:cxn modelId="{287A3A80-5E3E-4BF5-9EC9-EA681A523A57}" type="presParOf" srcId="{7C626624-35FC-4836-B026-9D70395BCDBA}" destId="{19E7C0B1-9693-4610-8E66-46D14C439811}" srcOrd="0" destOrd="0" presId="urn:microsoft.com/office/officeart/2016/7/layout/RepeatingBendingProcessNew"/>
    <dgm:cxn modelId="{C074806B-F7B4-4D52-8E0D-D90C06D0B4E8}" type="presParOf" srcId="{15ACEDA7-615C-4C9F-92D4-889BD47AA465}" destId="{578B036B-2369-49E1-A045-D74869FCAF1F}" srcOrd="8" destOrd="0" presId="urn:microsoft.com/office/officeart/2016/7/layout/RepeatingBendingProcessNew"/>
    <dgm:cxn modelId="{A3AAA023-8A91-4A7F-81D8-EED802ACD0C9}" type="presParOf" srcId="{15ACEDA7-615C-4C9F-92D4-889BD47AA465}" destId="{912FF8ED-CA37-4981-A0D1-27C96ABE6C00}" srcOrd="9" destOrd="0" presId="urn:microsoft.com/office/officeart/2016/7/layout/RepeatingBendingProcessNew"/>
    <dgm:cxn modelId="{58778843-66E3-4FDD-ABA8-B8EC0BEF8AEA}" type="presParOf" srcId="{912FF8ED-CA37-4981-A0D1-27C96ABE6C00}" destId="{A7E1230E-7CF1-4045-BB4F-48FF95595BF2}" srcOrd="0" destOrd="0" presId="urn:microsoft.com/office/officeart/2016/7/layout/RepeatingBendingProcessNew"/>
    <dgm:cxn modelId="{AB452195-DD7C-4E75-8068-1790E87D3C4F}" type="presParOf" srcId="{15ACEDA7-615C-4C9F-92D4-889BD47AA465}" destId="{D302EC38-1A14-4D5D-A6A8-2E680BA34C6E}" srcOrd="10" destOrd="0" presId="urn:microsoft.com/office/officeart/2016/7/layout/RepeatingBendingProcessNew"/>
    <dgm:cxn modelId="{54C5F416-9A34-4F7A-80CB-BA026ED42545}" type="presParOf" srcId="{15ACEDA7-615C-4C9F-92D4-889BD47AA465}" destId="{F19420E4-A312-468A-8F00-1034A9E61D2B}" srcOrd="11" destOrd="0" presId="urn:microsoft.com/office/officeart/2016/7/layout/RepeatingBendingProcessNew"/>
    <dgm:cxn modelId="{58347B80-210A-4D83-8945-5B57766DB520}" type="presParOf" srcId="{F19420E4-A312-468A-8F00-1034A9E61D2B}" destId="{E1F41D19-9DF1-4961-B112-E4479E7C1CDC}" srcOrd="0" destOrd="0" presId="urn:microsoft.com/office/officeart/2016/7/layout/RepeatingBendingProcessNew"/>
    <dgm:cxn modelId="{B88240F7-A7BA-4BAF-9B6D-BFF54522CC31}" type="presParOf" srcId="{15ACEDA7-615C-4C9F-92D4-889BD47AA465}" destId="{20123635-E0E2-4129-9329-582033AA8F60}" srcOrd="12" destOrd="0" presId="urn:microsoft.com/office/officeart/2016/7/layout/RepeatingBendingProcessNew"/>
    <dgm:cxn modelId="{EBD3DEF5-DD05-4F27-84A6-02EAA5384294}" type="presParOf" srcId="{15ACEDA7-615C-4C9F-92D4-889BD47AA465}" destId="{8322B711-6795-481B-B37C-9B9C6ABD3498}" srcOrd="13" destOrd="0" presId="urn:microsoft.com/office/officeart/2016/7/layout/RepeatingBendingProcessNew"/>
    <dgm:cxn modelId="{F7F57BBD-F6B6-4586-85A3-0408FFEF70CA}" type="presParOf" srcId="{8322B711-6795-481B-B37C-9B9C6ABD3498}" destId="{E181389D-39A9-4362-98C0-5A8CD8073E73}" srcOrd="0" destOrd="0" presId="urn:microsoft.com/office/officeart/2016/7/layout/RepeatingBendingProcessNew"/>
    <dgm:cxn modelId="{32320B80-100A-405C-9F7D-98930A16AAF0}" type="presParOf" srcId="{15ACEDA7-615C-4C9F-92D4-889BD47AA465}" destId="{788B1C28-4C07-40ED-B5D3-30B7104A2DC2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46B9C-321D-4F55-9F34-09B76A335BD8}">
      <dsp:nvSpPr>
        <dsp:cNvPr id="0" name=""/>
        <dsp:cNvSpPr/>
      </dsp:nvSpPr>
      <dsp:spPr>
        <a:xfrm>
          <a:off x="2051618" y="646136"/>
          <a:ext cx="441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1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0445" y="689497"/>
        <a:ext cx="23592" cy="4718"/>
      </dsp:txXfrm>
    </dsp:sp>
    <dsp:sp modelId="{98B610EF-626E-4AC2-892A-4DFB3C9C96A6}">
      <dsp:nvSpPr>
        <dsp:cNvPr id="0" name=""/>
        <dsp:cNvSpPr/>
      </dsp:nvSpPr>
      <dsp:spPr>
        <a:xfrm>
          <a:off x="1915" y="76405"/>
          <a:ext cx="2051503" cy="1230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25" tIns="105519" rIns="100525" bIns="1055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Population growth</a:t>
          </a:r>
          <a:endParaRPr lang="en-US" sz="1200" kern="1200" dirty="0"/>
        </a:p>
      </dsp:txBody>
      <dsp:txXfrm>
        <a:off x="1915" y="76405"/>
        <a:ext cx="2051503" cy="1230902"/>
      </dsp:txXfrm>
    </dsp:sp>
    <dsp:sp modelId="{6FE12AAC-74B0-4975-8ABC-6795985F835F}">
      <dsp:nvSpPr>
        <dsp:cNvPr id="0" name=""/>
        <dsp:cNvSpPr/>
      </dsp:nvSpPr>
      <dsp:spPr>
        <a:xfrm>
          <a:off x="4574968" y="646136"/>
          <a:ext cx="441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1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83795" y="689497"/>
        <a:ext cx="23592" cy="4718"/>
      </dsp:txXfrm>
    </dsp:sp>
    <dsp:sp modelId="{D34F597D-402A-4016-8A18-8F3C4F01662C}">
      <dsp:nvSpPr>
        <dsp:cNvPr id="0" name=""/>
        <dsp:cNvSpPr/>
      </dsp:nvSpPr>
      <dsp:spPr>
        <a:xfrm>
          <a:off x="2525264" y="76405"/>
          <a:ext cx="2051503" cy="1230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25" tIns="105519" rIns="100525" bIns="1055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Increased demand for agricultural products and falling real wages 
</a:t>
          </a:r>
          <a:endParaRPr lang="en-US" sz="1200" kern="1200" dirty="0"/>
        </a:p>
      </dsp:txBody>
      <dsp:txXfrm>
        <a:off x="2525264" y="76405"/>
        <a:ext cx="2051503" cy="1230902"/>
      </dsp:txXfrm>
    </dsp:sp>
    <dsp:sp modelId="{59E850DF-8204-4C7A-B32C-26F5FFF241FE}">
      <dsp:nvSpPr>
        <dsp:cNvPr id="0" name=""/>
        <dsp:cNvSpPr/>
      </dsp:nvSpPr>
      <dsp:spPr>
        <a:xfrm>
          <a:off x="7098318" y="646136"/>
          <a:ext cx="441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1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07144" y="689497"/>
        <a:ext cx="23592" cy="4718"/>
      </dsp:txXfrm>
    </dsp:sp>
    <dsp:sp modelId="{A02EB513-2128-42D4-B75D-5B1F2F520236}">
      <dsp:nvSpPr>
        <dsp:cNvPr id="0" name=""/>
        <dsp:cNvSpPr/>
      </dsp:nvSpPr>
      <dsp:spPr>
        <a:xfrm>
          <a:off x="5048614" y="76405"/>
          <a:ext cx="2051503" cy="1230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25" tIns="105519" rIns="100525" bIns="1055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 err="1"/>
            <a:t>Urbanisation</a:t>
          </a:r>
          <a:r>
            <a:rPr lang="en-US" sz="1200" b="0" i="0" kern="1200" dirty="0"/>
            <a:t> and decline in available agricultural land
</a:t>
          </a:r>
          <a:endParaRPr lang="en-US" sz="1200" kern="1200" dirty="0"/>
        </a:p>
      </dsp:txBody>
      <dsp:txXfrm>
        <a:off x="5048614" y="76405"/>
        <a:ext cx="2051503" cy="1230902"/>
      </dsp:txXfrm>
    </dsp:sp>
    <dsp:sp modelId="{7C626624-35FC-4836-B026-9D70395BCDBA}">
      <dsp:nvSpPr>
        <dsp:cNvPr id="0" name=""/>
        <dsp:cNvSpPr/>
      </dsp:nvSpPr>
      <dsp:spPr>
        <a:xfrm>
          <a:off x="1027667" y="1305507"/>
          <a:ext cx="7570048" cy="441245"/>
        </a:xfrm>
        <a:custGeom>
          <a:avLst/>
          <a:gdLst/>
          <a:ahLst/>
          <a:cxnLst/>
          <a:rect l="0" t="0" r="0" b="0"/>
          <a:pathLst>
            <a:path>
              <a:moveTo>
                <a:pt x="7570048" y="0"/>
              </a:moveTo>
              <a:lnTo>
                <a:pt x="7570048" y="237722"/>
              </a:lnTo>
              <a:lnTo>
                <a:pt x="0" y="237722"/>
              </a:lnTo>
              <a:lnTo>
                <a:pt x="0" y="441245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23073" y="1523771"/>
        <a:ext cx="379236" cy="4718"/>
      </dsp:txXfrm>
    </dsp:sp>
    <dsp:sp modelId="{085A564F-FD71-4311-9087-5ED96ADC9797}">
      <dsp:nvSpPr>
        <dsp:cNvPr id="0" name=""/>
        <dsp:cNvSpPr/>
      </dsp:nvSpPr>
      <dsp:spPr>
        <a:xfrm>
          <a:off x="7571964" y="76405"/>
          <a:ext cx="2051503" cy="1230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25" tIns="105519" rIns="100525" bIns="1055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Bringing farmers together in communities</a:t>
          </a:r>
          <a:endParaRPr lang="en-US" sz="1200" kern="1200" dirty="0"/>
        </a:p>
      </dsp:txBody>
      <dsp:txXfrm>
        <a:off x="7571964" y="76405"/>
        <a:ext cx="2051503" cy="1230902"/>
      </dsp:txXfrm>
    </dsp:sp>
    <dsp:sp modelId="{912FF8ED-CA37-4981-A0D1-27C96ABE6C00}">
      <dsp:nvSpPr>
        <dsp:cNvPr id="0" name=""/>
        <dsp:cNvSpPr/>
      </dsp:nvSpPr>
      <dsp:spPr>
        <a:xfrm>
          <a:off x="2051618" y="2348884"/>
          <a:ext cx="441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1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0445" y="2392245"/>
        <a:ext cx="23592" cy="4718"/>
      </dsp:txXfrm>
    </dsp:sp>
    <dsp:sp modelId="{578B036B-2369-49E1-A045-D74869FCAF1F}">
      <dsp:nvSpPr>
        <dsp:cNvPr id="0" name=""/>
        <dsp:cNvSpPr/>
      </dsp:nvSpPr>
      <dsp:spPr>
        <a:xfrm>
          <a:off x="1915" y="1779153"/>
          <a:ext cx="2051503" cy="1230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25" tIns="105519" rIns="100525" bIns="1055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Growth in indirect activities and decline in direct activities related to food production
</a:t>
          </a:r>
          <a:endParaRPr lang="en-US" sz="1200" kern="1200" dirty="0"/>
        </a:p>
      </dsp:txBody>
      <dsp:txXfrm>
        <a:off x="1915" y="1779153"/>
        <a:ext cx="2051503" cy="1230902"/>
      </dsp:txXfrm>
    </dsp:sp>
    <dsp:sp modelId="{F19420E4-A312-468A-8F00-1034A9E61D2B}">
      <dsp:nvSpPr>
        <dsp:cNvPr id="0" name=""/>
        <dsp:cNvSpPr/>
      </dsp:nvSpPr>
      <dsp:spPr>
        <a:xfrm>
          <a:off x="4574968" y="2348884"/>
          <a:ext cx="441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1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83795" y="2392245"/>
        <a:ext cx="23592" cy="4718"/>
      </dsp:txXfrm>
    </dsp:sp>
    <dsp:sp modelId="{D302EC38-1A14-4D5D-A6A8-2E680BA34C6E}">
      <dsp:nvSpPr>
        <dsp:cNvPr id="0" name=""/>
        <dsp:cNvSpPr/>
      </dsp:nvSpPr>
      <dsp:spPr>
        <a:xfrm>
          <a:off x="2525264" y="1779153"/>
          <a:ext cx="2051503" cy="1230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25" tIns="105519" rIns="100525" bIns="1055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Transition to more complex technologies 
</a:t>
          </a:r>
          <a:endParaRPr lang="en-US" sz="1200" kern="1200" dirty="0"/>
        </a:p>
      </dsp:txBody>
      <dsp:txXfrm>
        <a:off x="2525264" y="1779153"/>
        <a:ext cx="2051503" cy="1230902"/>
      </dsp:txXfrm>
    </dsp:sp>
    <dsp:sp modelId="{8322B711-6795-481B-B37C-9B9C6ABD3498}">
      <dsp:nvSpPr>
        <dsp:cNvPr id="0" name=""/>
        <dsp:cNvSpPr/>
      </dsp:nvSpPr>
      <dsp:spPr>
        <a:xfrm>
          <a:off x="7098318" y="2348884"/>
          <a:ext cx="4285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547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01113" y="2392245"/>
        <a:ext cx="22957" cy="4718"/>
      </dsp:txXfrm>
    </dsp:sp>
    <dsp:sp modelId="{20123635-E0E2-4129-9329-582033AA8F60}">
      <dsp:nvSpPr>
        <dsp:cNvPr id="0" name=""/>
        <dsp:cNvSpPr/>
      </dsp:nvSpPr>
      <dsp:spPr>
        <a:xfrm>
          <a:off x="5048614" y="1779153"/>
          <a:ext cx="2051503" cy="1230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25" tIns="105519" rIns="100525" bIns="1055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Growth in agricultural production
</a:t>
          </a:r>
          <a:endParaRPr lang="en-US" sz="1200" kern="1200" dirty="0"/>
        </a:p>
      </dsp:txBody>
      <dsp:txXfrm>
        <a:off x="5048614" y="1779153"/>
        <a:ext cx="2051503" cy="1230902"/>
      </dsp:txXfrm>
    </dsp:sp>
    <dsp:sp modelId="{788B1C28-4C07-40ED-B5D3-30B7104A2DC2}">
      <dsp:nvSpPr>
        <dsp:cNvPr id="0" name=""/>
        <dsp:cNvSpPr/>
      </dsp:nvSpPr>
      <dsp:spPr>
        <a:xfrm>
          <a:off x="7559265" y="1779153"/>
          <a:ext cx="2051503" cy="1230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25" tIns="105519" rIns="100525" bIns="10551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Population growth</a:t>
          </a:r>
          <a:endParaRPr lang="en-US" sz="1200" kern="1200" dirty="0"/>
        </a:p>
      </dsp:txBody>
      <dsp:txXfrm>
        <a:off x="7559265" y="1779153"/>
        <a:ext cx="2051503" cy="123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D53CD-DBE0-46A5-9C48-95C218DAE325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61651-E30D-4611-B904-2C3ACC4E7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24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190D5-16AB-423A-A1DD-DF012BA091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2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190D5-16AB-423A-A1DD-DF012BA091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8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190D5-16AB-423A-A1DD-DF012BA091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7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B7508-1133-6F18-D521-715FF6A7A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56EE1CB-6080-EA6B-3A1F-A9DC8A10A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0D1B81A-F342-ECED-C293-42FB7D3D3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34B2B7-0B08-91BF-A793-4B14AE641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190D5-16AB-423A-A1DD-DF012BA091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4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38ABC-7180-4738-449B-25CC3698E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353BAF9-1E4C-C384-A835-27FF286A9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237ED6-9444-E49C-3524-774CBE2DB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C0AC3C-A830-76F9-2CEE-06D1DE364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190D5-16AB-423A-A1DD-DF012BA091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8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2A9EA-24F2-A200-25FF-3D5D7B4A5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3586B8-54AA-DD6A-371A-6F2329F28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906D469-1B77-72CF-9875-114FF2D60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E8FF90-D6DB-63D7-D4DA-33E44EBC7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190D5-16AB-423A-A1DD-DF012BA091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3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53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26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73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050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658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89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64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59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56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42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41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37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7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83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59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EFFA5F-2979-4AD5-BDA7-C5E24E2787AE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2D82-EA05-4870-A262-0772D28FE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268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882651"/>
            <a:ext cx="9665445" cy="1016000"/>
          </a:xfrm>
        </p:spPr>
        <p:txBody>
          <a:bodyPr/>
          <a:lstStyle/>
          <a:p>
            <a:r>
              <a:rPr lang="en-US" sz="3200" dirty="0"/>
              <a:t>Population economy - influence of population on economic welfare and business</a:t>
            </a:r>
            <a:endParaRPr lang="en-US" sz="9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Lesson</a:t>
            </a:r>
            <a:r>
              <a:rPr lang="cs-CZ" dirty="0"/>
              <a:t> 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364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2D74-09B3-3320-8348-30C38FA6B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E1EC3-BD50-3713-145F-F3F09548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33646" cy="9440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solidFill>
                  <a:srgbClr val="EBEBEB"/>
                </a:solidFill>
              </a:rPr>
              <a:t>Legalising</a:t>
            </a:r>
            <a:r>
              <a:rPr lang="en-US" dirty="0">
                <a:solidFill>
                  <a:srgbClr val="EBEBEB"/>
                </a:solidFill>
              </a:rPr>
              <a:t> abortion may offer the answer</a:t>
            </a:r>
            <a:endParaRPr lang="en-US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CF213BB6-5A75-1F5B-0362-5B622F620BF2}"/>
              </a:ext>
            </a:extLst>
          </p:cNvPr>
          <p:cNvSpPr txBox="1">
            <a:spLocks/>
          </p:cNvSpPr>
          <p:nvPr/>
        </p:nvSpPr>
        <p:spPr>
          <a:xfrm>
            <a:off x="584199" y="2520950"/>
            <a:ext cx="10572751" cy="40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/>
              <a:t>The legalization of abortion has spillover effects on increased female school attendance and subsequent labor supply.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en-US" dirty="0"/>
              <a:t>Legalizing abortion leads to increased investment in human capital for the next generation.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en-US" dirty="0"/>
              <a:t>Legalizing abortion leads to lower crime rates.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en-US" dirty="0"/>
              <a:t>The political economy around abortion is complicated and controversial.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en-US" dirty="0"/>
              <a:t>Women in states where abortion is illegal report lower mental well-being, greater risk of insolvency, and increased divorce rates in the early years of a child's life.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6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A9FB0-AC5D-5ABD-2A12-0CE8B8B8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3C46D-8DB7-D76D-CB27-27319B05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0" y="2466360"/>
            <a:ext cx="3356559" cy="4391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about macroeconomics?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56F8DDC3-8B5F-2EA0-1AD1-C80DC3E7BFD5}"/>
              </a:ext>
            </a:extLst>
          </p:cNvPr>
          <p:cNvSpPr txBox="1">
            <a:spLocks/>
          </p:cNvSpPr>
          <p:nvPr/>
        </p:nvSpPr>
        <p:spPr>
          <a:xfrm>
            <a:off x="4324349" y="1398524"/>
            <a:ext cx="6230220" cy="43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Correlation vs. causation: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Unidirectional relationship -&gt; GDP per capita growth leads to population growth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Unidirectional relationship -&gt; Population growth leads to GDP per capita growth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Bidirectional relationship -&gt; GDP per capita growth leads to population growth and population growth leads to GDP per capita growth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4046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4D48F-CD95-AD2E-F0D7-2157E9AD1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EA085-7AA8-8164-6466-45F8FE17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42" y="1015699"/>
            <a:ext cx="4123103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A miracle called empirical research?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It doesn't look like it.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FBEA4FEA-5014-4A24-A1DB-CA6847793236}"/>
              </a:ext>
            </a:extLst>
          </p:cNvPr>
          <p:cNvSpPr txBox="1">
            <a:spLocks/>
          </p:cNvSpPr>
          <p:nvPr/>
        </p:nvSpPr>
        <p:spPr>
          <a:xfrm>
            <a:off x="5041399" y="1085549"/>
            <a:ext cx="5579707" cy="4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authors use different methods and different control variables.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All the first three relationships are found in the country data.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ambiguity in the relationship...is it positive or negative?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So what are the conclusions?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direction and relationship is determined by exogenous shocks to technological growth or human capital accumulation and country starting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1152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5EF0B-7178-0C16-ADF6-B2F79421E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6CF39-9914-9B52-078F-87E5FE25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And who feeds it all?</a:t>
            </a:r>
            <a:endParaRPr lang="cs-CZ" dirty="0">
              <a:solidFill>
                <a:srgbClr val="EBEBEB"/>
              </a:solidFill>
            </a:endParaRPr>
          </a:p>
        </p:txBody>
      </p:sp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4CE59880-2FA1-331F-6802-0A8FB6E6B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216354"/>
              </p:ext>
            </p:extLst>
          </p:nvPr>
        </p:nvGraphicFramePr>
        <p:xfrm>
          <a:off x="1219200" y="3429000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8A3027A-368F-7F57-BF81-0948050E2B3A}"/>
              </a:ext>
            </a:extLst>
          </p:cNvPr>
          <p:cNvSpPr txBox="1"/>
          <p:nvPr/>
        </p:nvSpPr>
        <p:spPr>
          <a:xfrm>
            <a:off x="1219200" y="2282805"/>
            <a:ext cx="972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Agriculture plays a vital role in population growth. Boserup theory is the most advanced theory to explain this relationship: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2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BFAD-1A34-32FF-F083-14B33AC5D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78576-D3EE-8F85-9037-45860872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What have you learned so far?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C6BA76D9-DF9F-3410-127D-7C9E0247ED8D}"/>
              </a:ext>
            </a:extLst>
          </p:cNvPr>
          <p:cNvSpPr txBox="1">
            <a:spLocks/>
          </p:cNvSpPr>
          <p:nvPr/>
        </p:nvSpPr>
        <p:spPr>
          <a:xfrm>
            <a:off x="5290077" y="437513"/>
            <a:ext cx="5502614" cy="595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/>
              <a:t>We know we know something, but everyone knows it differently.</a:t>
            </a:r>
            <a:endParaRPr lang="cs-CZ" sz="2000" dirty="0"/>
          </a:p>
          <a:p>
            <a:pPr marL="0" indent="0"/>
            <a:endParaRPr lang="cs-CZ" sz="2000" dirty="0"/>
          </a:p>
          <a:p>
            <a:pPr marL="0" indent="0"/>
            <a:r>
              <a:rPr lang="en-US" sz="2000" dirty="0"/>
              <a:t>Inconsistency in conclusions in both microeconomic research and macroeconomic research.</a:t>
            </a:r>
            <a:endParaRPr lang="cs-CZ" sz="2000" dirty="0"/>
          </a:p>
          <a:p>
            <a:pPr marL="0" indent="0"/>
            <a:endParaRPr lang="cs-CZ" sz="2000" dirty="0"/>
          </a:p>
          <a:p>
            <a:pPr marL="0" indent="0"/>
            <a:r>
              <a:rPr lang="en-US" sz="2000" dirty="0"/>
              <a:t>The mismatch between theory and econometric research.</a:t>
            </a:r>
            <a:endParaRPr lang="cs-CZ" sz="2000" dirty="0"/>
          </a:p>
          <a:p>
            <a:pPr marL="0" indent="0">
              <a:buNone/>
            </a:pPr>
            <a:endParaRPr lang="en-US" sz="2000" dirty="0"/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585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1E88A-A740-9353-0921-89C8F35D5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D05C3-5DC9-2625-4305-DAE0F890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Fertility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93AC4-B21B-2D45-C2B3-A8A8C605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39310"/>
            <a:ext cx="9404723" cy="4209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cost of the children? Are costs dependent on family income?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about revenues?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Demographic transition</a:t>
            </a:r>
          </a:p>
        </p:txBody>
      </p:sp>
    </p:spTree>
    <p:extLst>
      <p:ext uri="{BB962C8B-B14F-4D97-AF65-F5344CB8AC3E}">
        <p14:creationId xmlns:p14="http://schemas.microsoft.com/office/powerpoint/2010/main" val="179307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D8066-5664-6C0A-6FB8-488300B87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59F6D-BAEC-C58E-2F2B-1EA77005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Mortality and </a:t>
            </a:r>
            <a:r>
              <a:rPr lang="en-US" dirty="0"/>
              <a:t>Health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05781-3547-1336-5A0D-2E86EEAEA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52550"/>
            <a:ext cx="9404723" cy="485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most frequent reason for mortality</a:t>
            </a:r>
            <a:r>
              <a:rPr lang="cs-CZ" dirty="0"/>
              <a:t> in </a:t>
            </a:r>
            <a:r>
              <a:rPr lang="en-US" dirty="0"/>
              <a:t>history?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Famine in England and France during 1500 – 1800 were mostly man made.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Technological advance in agriculture leads to 50% increase of consumption of food.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Improvements in nutritional status explains 90% of decline in mortality rate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BCA15-F88A-0EA6-1076-4E8627C96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AA301-A0B6-1343-A240-225DCB7D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28FA2E-F6A0-6954-C008-DD792C08E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251910"/>
            <a:ext cx="9404723" cy="5153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people want to migrate?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What is the impact of regulations on migration?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What is the effect of migration to the labor markets?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Assimilation of immigrants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95365A-2A61-4264-9E81-4B39049D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80" y="3429000"/>
            <a:ext cx="6066820" cy="18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9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CC188-38CB-5D17-B42E-2BC02874D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5C501-BE9F-D640-95DB-32971749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Aging, Demographic Composition, and The Economy</a:t>
            </a:r>
            <a:br>
              <a:rPr lang="en-US" b="1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C4E08-35B2-0325-EBE9-14A0D3806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39310"/>
            <a:ext cx="9404723" cy="474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Retirement and social security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EEDA69-DD3F-1447-D5BD-7B921327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24" y="2519739"/>
            <a:ext cx="4054447" cy="32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CC188-38CB-5D17-B42E-2BC02874D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5C501-BE9F-D640-95DB-32971749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Aging, Demographic Composition, and The Economy</a:t>
            </a:r>
            <a:br>
              <a:rPr lang="en-US" b="1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C4E08-35B2-0325-EBE9-14A0D3806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39310"/>
            <a:ext cx="9404723" cy="474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Present versus future consumption and effect of interest rate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Bequest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Dissaving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7F6A4BC-E253-5880-E13F-84A818B2C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54" y="2530588"/>
            <a:ext cx="5297478" cy="42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40170-4148-C95E-E129-C0868AA8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population growth theories important?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C20AE3-2246-4A05-67F8-336F41DA7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08" y="3816350"/>
            <a:ext cx="3974432" cy="8826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An integral part of macroeconomic growth models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2D9A458-CA51-82AB-1B29-2A3FD94A03D1}"/>
              </a:ext>
            </a:extLst>
          </p:cNvPr>
          <p:cNvSpPr txBox="1">
            <a:spLocks/>
          </p:cNvSpPr>
          <p:nvPr/>
        </p:nvSpPr>
        <p:spPr>
          <a:xfrm>
            <a:off x="4491990" y="3773754"/>
            <a:ext cx="3324860" cy="962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Population development has a major impact on government budgets in the long term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0D07264-DB31-324A-9644-DC780477285F}"/>
              </a:ext>
            </a:extLst>
          </p:cNvPr>
          <p:cNvSpPr txBox="1">
            <a:spLocks/>
          </p:cNvSpPr>
          <p:nvPr/>
        </p:nvSpPr>
        <p:spPr>
          <a:xfrm>
            <a:off x="8028272" y="3853129"/>
            <a:ext cx="3550920" cy="8826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Technological growth is directly linked to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9379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CC188-38CB-5D17-B42E-2BC02874D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5C501-BE9F-D640-95DB-32971749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Aging, Demographic Composition, and The Economy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C4E08-35B2-0325-EBE9-14A0D3806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39310"/>
            <a:ext cx="9404723" cy="474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Aging and labor market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The response of social security system to demographic change</a:t>
            </a:r>
          </a:p>
        </p:txBody>
      </p:sp>
    </p:spTree>
    <p:extLst>
      <p:ext uri="{BB962C8B-B14F-4D97-AF65-F5344CB8AC3E}">
        <p14:creationId xmlns:p14="http://schemas.microsoft.com/office/powerpoint/2010/main" val="75813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C6543-DC71-AA10-8006-9DC1F9531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F31CE-422C-5E96-53B0-E7E863AA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Population Change and Economic Growth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B416D-36A7-B9A4-8A4D-F23937E33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39310"/>
            <a:ext cx="9404723" cy="4209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Does population growth causes GDP growth or vice versa?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Society and social institutions and effect on population growth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Population growth in the long run and short run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Distribution of intergenerational welfare</a:t>
            </a:r>
          </a:p>
        </p:txBody>
      </p:sp>
    </p:spTree>
    <p:extLst>
      <p:ext uri="{BB962C8B-B14F-4D97-AF65-F5344CB8AC3E}">
        <p14:creationId xmlns:p14="http://schemas.microsoft.com/office/powerpoint/2010/main" val="361402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1E88A-A740-9353-0921-89C8F35D5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D05C3-5DC9-2625-4305-DAE0F890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93AC4-B21B-2D45-C2B3-A8A8C605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39310"/>
            <a:ext cx="9404723" cy="4209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are economic reasons?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Increase of returns – division of labor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Imperfect credit market – extending credit and coordination of investment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Sharing collective goods – nonrival goods (house)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Risk pooling – one works, one is sick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0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52E7F-FC5B-C275-90BD-A9FA9A82C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FE323-2A91-F27F-B010-6C73EF25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4" y="973668"/>
            <a:ext cx="9198394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Are children an inferior or a normal </a:t>
            </a:r>
            <a:r>
              <a:rPr lang="cs-CZ" dirty="0" err="1"/>
              <a:t>good</a:t>
            </a:r>
            <a:r>
              <a:rPr lang="en-US" dirty="0"/>
              <a:t>?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FBA1216-DF66-94E6-3D80-37211037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96" y="2334682"/>
            <a:ext cx="8825659" cy="3416300"/>
          </a:xfrm>
        </p:spPr>
        <p:txBody>
          <a:bodyPr/>
          <a:lstStyle/>
          <a:p>
            <a:pPr>
              <a:buAutoNum type="arabicPeriod"/>
            </a:pPr>
            <a:r>
              <a:rPr lang="cs-CZ" dirty="0" err="1"/>
              <a:t>Theory</a:t>
            </a:r>
            <a:r>
              <a:rPr lang="cs-CZ" dirty="0"/>
              <a:t> and </a:t>
            </a:r>
            <a:r>
              <a:rPr lang="cs-CZ" dirty="0" err="1"/>
              <a:t>econometrics</a:t>
            </a:r>
            <a:r>
              <a:rPr lang="cs-CZ" dirty="0"/>
              <a:t> </a:t>
            </a:r>
            <a:r>
              <a:rPr lang="cs-CZ" dirty="0" err="1"/>
              <a:t>disagree</a:t>
            </a:r>
            <a:r>
              <a:rPr lang="cs-CZ" dirty="0"/>
              <a:t>.</a:t>
            </a:r>
          </a:p>
          <a:p>
            <a:pPr>
              <a:buAutoNum type="arabicPeriod"/>
            </a:pPr>
            <a:r>
              <a:rPr lang="en-US" dirty="0"/>
              <a:t>What role does education play?</a:t>
            </a:r>
            <a:endParaRPr lang="cs-CZ" dirty="0"/>
          </a:p>
          <a:p>
            <a:pPr>
              <a:buAutoNum type="arabicPeriod"/>
            </a:pPr>
            <a:r>
              <a:rPr lang="en-US" dirty="0"/>
              <a:t>How much do women have a say in fertility and how much do men?</a:t>
            </a:r>
            <a:endParaRPr lang="cs-CZ" dirty="0"/>
          </a:p>
          <a:p>
            <a:pPr>
              <a:buAutoNum type="arabicPeriod"/>
            </a:pPr>
            <a:r>
              <a:rPr lang="en-US" dirty="0"/>
              <a:t>Do contraception and abortion reduce population growth?</a:t>
            </a:r>
          </a:p>
        </p:txBody>
      </p:sp>
    </p:spTree>
    <p:extLst>
      <p:ext uri="{BB962C8B-B14F-4D97-AF65-F5344CB8AC3E}">
        <p14:creationId xmlns:p14="http://schemas.microsoft.com/office/powerpoint/2010/main" val="67041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5F31F-C8CD-B69E-735F-1052C8127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727820-E9F3-E4EE-34A5-0E2766DE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EBEBEB"/>
                </a:solidFill>
              </a:rPr>
              <a:t>Má pravdu ekonometrie nebo teorie?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24981B2-84E3-3280-E607-056F933AD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pPr>
              <a:buAutoNum type="arabicPeriod"/>
            </a:pPr>
            <a:r>
              <a:rPr lang="en-US" sz="1600" dirty="0"/>
              <a:t>A child is an inferior good -&gt; as income increases, the quantity of children decreases.</a:t>
            </a:r>
            <a:endParaRPr lang="cs-CZ" sz="1600" dirty="0"/>
          </a:p>
          <a:p>
            <a:pPr>
              <a:buAutoNum type="arabicPeriod"/>
            </a:pPr>
            <a:r>
              <a:rPr lang="en-US" sz="1600" dirty="0"/>
              <a:t>Child is a normal good -&gt; as income increases, the quantity of children increases more slowly</a:t>
            </a:r>
            <a:endParaRPr lang="cs-CZ" sz="16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05AC98C-0739-0095-F492-20953279C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69411"/>
              </p:ext>
            </p:extLst>
          </p:nvPr>
        </p:nvGraphicFramePr>
        <p:xfrm>
          <a:off x="4984956" y="2947041"/>
          <a:ext cx="6158804" cy="3033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4856">
                  <a:extLst>
                    <a:ext uri="{9D8B030D-6E8A-4147-A177-3AD203B41FA5}">
                      <a16:colId xmlns:a16="http://schemas.microsoft.com/office/drawing/2014/main" val="497725"/>
                    </a:ext>
                  </a:extLst>
                </a:gridCol>
                <a:gridCol w="1969092">
                  <a:extLst>
                    <a:ext uri="{9D8B030D-6E8A-4147-A177-3AD203B41FA5}">
                      <a16:colId xmlns:a16="http://schemas.microsoft.com/office/drawing/2014/main" val="3221368462"/>
                    </a:ext>
                  </a:extLst>
                </a:gridCol>
                <a:gridCol w="2094856">
                  <a:extLst>
                    <a:ext uri="{9D8B030D-6E8A-4147-A177-3AD203B41FA5}">
                      <a16:colId xmlns:a16="http://schemas.microsoft.com/office/drawing/2014/main" val="1391256485"/>
                    </a:ext>
                  </a:extLst>
                </a:gridCol>
              </a:tblGrid>
              <a:tr h="34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>
                          <a:effectLst/>
                        </a:rPr>
                        <a:t>Vysvětlující proměnná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>
                          <a:effectLst/>
                        </a:rPr>
                        <a:t>Level of </a:t>
                      </a:r>
                      <a:r>
                        <a:rPr lang="cs-CZ" sz="1500" kern="100" dirty="0" err="1">
                          <a:effectLst/>
                        </a:rPr>
                        <a:t>inome</a:t>
                      </a:r>
                      <a:r>
                        <a:rPr lang="cs-CZ" sz="1500" kern="100" dirty="0">
                          <a:effectLst/>
                        </a:rPr>
                        <a:t> per capita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85226"/>
                  </a:ext>
                </a:extLst>
              </a:tr>
              <a:tr h="340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 err="1">
                          <a:effectLst/>
                        </a:rPr>
                        <a:t>Low</a:t>
                      </a:r>
                      <a:r>
                        <a:rPr lang="cs-CZ" sz="1500" kern="100" dirty="0">
                          <a:effectLst/>
                        </a:rPr>
                        <a:t> </a:t>
                      </a:r>
                      <a:r>
                        <a:rPr lang="cs-CZ" sz="1500" kern="100" dirty="0" err="1">
                          <a:effectLst/>
                        </a:rPr>
                        <a:t>income</a:t>
                      </a:r>
                      <a:r>
                        <a:rPr lang="cs-CZ" sz="1500" kern="100" dirty="0">
                          <a:effectLst/>
                        </a:rPr>
                        <a:t> </a:t>
                      </a:r>
                      <a:r>
                        <a:rPr lang="cs-CZ" sz="1500" kern="100" dirty="0" err="1">
                          <a:effectLst/>
                        </a:rPr>
                        <a:t>countries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 err="1">
                          <a:effectLst/>
                        </a:rPr>
                        <a:t>High</a:t>
                      </a:r>
                      <a:r>
                        <a:rPr lang="cs-CZ" sz="1500" kern="100" dirty="0">
                          <a:effectLst/>
                        </a:rPr>
                        <a:t> </a:t>
                      </a:r>
                      <a:r>
                        <a:rPr lang="cs-CZ" sz="1500" kern="100" dirty="0" err="1">
                          <a:effectLst/>
                        </a:rPr>
                        <a:t>income</a:t>
                      </a:r>
                      <a:r>
                        <a:rPr lang="cs-CZ" sz="1500" kern="100" dirty="0">
                          <a:effectLst/>
                        </a:rPr>
                        <a:t> </a:t>
                      </a:r>
                      <a:r>
                        <a:rPr lang="cs-CZ" sz="1500" kern="100" dirty="0" err="1">
                          <a:effectLst/>
                        </a:rPr>
                        <a:t>countries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extLst>
                  <a:ext uri="{0D108BD9-81ED-4DB2-BD59-A6C34878D82A}">
                    <a16:rowId xmlns:a16="http://schemas.microsoft.com/office/drawing/2014/main" val="2010657945"/>
                  </a:ext>
                </a:extLst>
              </a:tr>
              <a:tr h="340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 err="1">
                          <a:effectLst/>
                        </a:rPr>
                        <a:t>Education</a:t>
                      </a:r>
                      <a:r>
                        <a:rPr lang="cs-CZ" sz="1500" kern="100" dirty="0">
                          <a:effectLst/>
                        </a:rPr>
                        <a:t> - </a:t>
                      </a:r>
                      <a:r>
                        <a:rPr lang="cs-CZ" sz="1500" kern="100" dirty="0" err="1">
                          <a:effectLst/>
                        </a:rPr>
                        <a:t>woman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>
                          <a:effectLst/>
                        </a:rPr>
                        <a:t>-0.17 až -0,06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>
                          <a:effectLst/>
                        </a:rPr>
                        <a:t>-1,1 až -0,19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extLst>
                  <a:ext uri="{0D108BD9-81ED-4DB2-BD59-A6C34878D82A}">
                    <a16:rowId xmlns:a16="http://schemas.microsoft.com/office/drawing/2014/main" val="454963109"/>
                  </a:ext>
                </a:extLst>
              </a:tr>
              <a:tr h="340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 err="1">
                          <a:effectLst/>
                        </a:rPr>
                        <a:t>Education</a:t>
                      </a:r>
                      <a:r>
                        <a:rPr lang="cs-CZ" sz="1500" kern="100" dirty="0">
                          <a:effectLst/>
                        </a:rPr>
                        <a:t> – man 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>
                          <a:effectLst/>
                        </a:rPr>
                        <a:t>-0.98 až +0,55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>
                          <a:effectLst/>
                        </a:rPr>
                        <a:t>-0,4 až -0,06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extLst>
                  <a:ext uri="{0D108BD9-81ED-4DB2-BD59-A6C34878D82A}">
                    <a16:rowId xmlns:a16="http://schemas.microsoft.com/office/drawing/2014/main" val="987959609"/>
                  </a:ext>
                </a:extLst>
              </a:tr>
              <a:tr h="340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 err="1">
                          <a:effectLst/>
                        </a:rPr>
                        <a:t>Wage</a:t>
                      </a:r>
                      <a:r>
                        <a:rPr lang="cs-CZ" sz="1500" kern="100" dirty="0">
                          <a:effectLst/>
                        </a:rPr>
                        <a:t> - </a:t>
                      </a:r>
                      <a:r>
                        <a:rPr lang="cs-CZ" sz="1500" kern="100" dirty="0" err="1">
                          <a:effectLst/>
                        </a:rPr>
                        <a:t>woman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>
                          <a:effectLst/>
                        </a:rPr>
                        <a:t>-0,35 až - 0,16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>
                          <a:effectLst/>
                        </a:rPr>
                        <a:t>-0,6 až -0,17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extLst>
                  <a:ext uri="{0D108BD9-81ED-4DB2-BD59-A6C34878D82A}">
                    <a16:rowId xmlns:a16="http://schemas.microsoft.com/office/drawing/2014/main" val="1084737307"/>
                  </a:ext>
                </a:extLst>
              </a:tr>
              <a:tr h="340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 err="1">
                          <a:effectLst/>
                        </a:rPr>
                        <a:t>Wage</a:t>
                      </a:r>
                      <a:r>
                        <a:rPr lang="cs-CZ" sz="1500" kern="100" dirty="0">
                          <a:effectLst/>
                        </a:rPr>
                        <a:t> - man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>
                          <a:effectLst/>
                        </a:rPr>
                        <a:t>+0,05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>
                          <a:effectLst/>
                        </a:rPr>
                        <a:t>-0,11 až +0,23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extLst>
                  <a:ext uri="{0D108BD9-81ED-4DB2-BD59-A6C34878D82A}">
                    <a16:rowId xmlns:a16="http://schemas.microsoft.com/office/drawing/2014/main" val="2952451446"/>
                  </a:ext>
                </a:extLst>
              </a:tr>
              <a:tr h="340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 err="1">
                          <a:effectLst/>
                        </a:rPr>
                        <a:t>Family</a:t>
                      </a:r>
                      <a:r>
                        <a:rPr lang="cs-CZ" sz="1500" kern="100" dirty="0">
                          <a:effectLst/>
                        </a:rPr>
                        <a:t> </a:t>
                      </a:r>
                      <a:r>
                        <a:rPr lang="cs-CZ" sz="1500" kern="100" dirty="0" err="1">
                          <a:effectLst/>
                        </a:rPr>
                        <a:t>income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>
                          <a:effectLst/>
                        </a:rPr>
                        <a:t>--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>
                          <a:effectLst/>
                        </a:rPr>
                        <a:t>+0,09 až +0,38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extLst>
                  <a:ext uri="{0D108BD9-81ED-4DB2-BD59-A6C34878D82A}">
                    <a16:rowId xmlns:a16="http://schemas.microsoft.com/office/drawing/2014/main" val="4003233523"/>
                  </a:ext>
                </a:extLst>
              </a:tr>
              <a:tr h="340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>
                          <a:effectLst/>
                        </a:rPr>
                        <a:t>Mortality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>
                          <a:effectLst/>
                        </a:rPr>
                        <a:t>+0,05 až 0,28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500" kern="100" dirty="0">
                          <a:effectLst/>
                        </a:rPr>
                        <a:t>--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2" marR="83022" marT="0" marB="0"/>
                </a:tc>
                <a:extLst>
                  <a:ext uri="{0D108BD9-81ED-4DB2-BD59-A6C34878D82A}">
                    <a16:rowId xmlns:a16="http://schemas.microsoft.com/office/drawing/2014/main" val="1590478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0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91EC2-6FF8-BF4D-3E96-6B63BA10C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3DA04-E3D9-3844-CB64-A5E6862E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 truth is in the data.</a:t>
            </a:r>
            <a:r>
              <a:rPr lang="cs-CZ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endParaRPr lang="en-US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916C7CAC-820A-EAFD-3F2C-AFC9D7C502EF}"/>
              </a:ext>
            </a:extLst>
          </p:cNvPr>
          <p:cNvSpPr txBox="1">
            <a:spLocks/>
          </p:cNvSpPr>
          <p:nvPr/>
        </p:nvSpPr>
        <p:spPr>
          <a:xfrm>
            <a:off x="1154954" y="2603500"/>
            <a:ext cx="6397313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problem of identification: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en-US" dirty="0"/>
              <a:t>Use of inappropriate methods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en-US" dirty="0"/>
              <a:t>Insufficient time period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en-US" dirty="0"/>
              <a:t>Use of other control variables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en-US" dirty="0"/>
              <a:t>Correlation or causality?</a:t>
            </a:r>
            <a:endParaRPr lang="cs-CZ" dirty="0"/>
          </a:p>
        </p:txBody>
      </p:sp>
      <p:pic>
        <p:nvPicPr>
          <p:cNvPr id="8" name="Zástupný obsah 7" descr="Obsah obrázku text, řada/pruh, diagram, snímek obrazovky&#10;&#10;Popis byl vytvořen automaticky">
            <a:extLst>
              <a:ext uri="{FF2B5EF4-FFF2-40B4-BE49-F238E27FC236}">
                <a16:creationId xmlns:a16="http://schemas.microsoft.com/office/drawing/2014/main" id="{9CF0A57C-17DA-6F43-6CB0-D87EAECA6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0437" y="3346028"/>
            <a:ext cx="5303456" cy="212138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6CBDB-E791-2585-69A9-B2A5B5847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D5F39-F910-8234-1542-7A79361B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9440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More uneducated children or less educated children?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A47755-0C5A-DBFB-2E38-40CFF5FD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2705100"/>
            <a:ext cx="8991600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relationship between education and the number of children is negative.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True, however, for low-income families. High-income families have this relationship neutral. The number of children is affected by sacrificed consumption and leisure opportunities.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Natural experiments on twins confirm these effects.</a:t>
            </a:r>
          </a:p>
        </p:txBody>
      </p:sp>
    </p:spTree>
    <p:extLst>
      <p:ext uri="{BB962C8B-B14F-4D97-AF65-F5344CB8AC3E}">
        <p14:creationId xmlns:p14="http://schemas.microsoft.com/office/powerpoint/2010/main" val="267218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85204-0076-91CE-CE3C-6ECF3B535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4AFFF-D6D8-6E14-0CE6-70CB442D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944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I'm</a:t>
            </a:r>
            <a:r>
              <a:rPr lang="cs-CZ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cs-CZ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charge</a:t>
            </a:r>
            <a:r>
              <a:rPr lang="cs-CZ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here</a:t>
            </a:r>
            <a:r>
              <a:rPr lang="cs-CZ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!</a:t>
            </a:r>
            <a:endParaRPr lang="en-US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 descr="Obsah obrázku text, řada/pruh, Písmo, diagram&#10;&#10;Popis byl vytvořen automaticky">
            <a:extLst>
              <a:ext uri="{FF2B5EF4-FFF2-40B4-BE49-F238E27FC236}">
                <a16:creationId xmlns:a16="http://schemas.microsoft.com/office/drawing/2014/main" id="{6E7E3B75-17E5-4D02-254A-D5F092A2A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81" y="2322830"/>
            <a:ext cx="5760720" cy="2485390"/>
          </a:xfrm>
          <a:prstGeom prst="rect">
            <a:avLst/>
          </a:prstGeom>
        </p:spPr>
      </p:pic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40A8AA8E-3BFD-9BCC-828F-5D3EE9B327B2}"/>
              </a:ext>
            </a:extLst>
          </p:cNvPr>
          <p:cNvSpPr txBox="1">
            <a:spLocks/>
          </p:cNvSpPr>
          <p:nvPr/>
        </p:nvSpPr>
        <p:spPr>
          <a:xfrm>
            <a:off x="584199" y="2520950"/>
            <a:ext cx="5016501" cy="40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Women decide on the number and quality of children to a greater extent than men.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Before World War II, there was no sacrificed opportunity for women.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After WW2 there is greater participation of women in the </a:t>
            </a:r>
            <a:r>
              <a:rPr lang="en-US" dirty="0" err="1"/>
              <a:t>labour</a:t>
            </a:r>
            <a:r>
              <a:rPr lang="en-US" dirty="0"/>
              <a:t> market -&gt; emergence of the sacrificed opportunity.</a:t>
            </a:r>
            <a:endParaRPr lang="cs-CZ" dirty="0"/>
          </a:p>
          <a:p>
            <a:pPr marL="0" indent="0">
              <a:buFont typeface="Wingdings 3" charset="2"/>
              <a:buNone/>
            </a:pP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1063035-C8B6-1D1E-6AFD-22E8C11F9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6858E-D18A-8914-9C3F-2AEF5680C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BE6FD-7E6E-0D82-A705-C45833F7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9440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Is contraception a scourge on fertility? What about legalized abortion?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0E017E21-4DC8-29F5-E6E8-C8FDF377098F}"/>
              </a:ext>
            </a:extLst>
          </p:cNvPr>
          <p:cNvSpPr txBox="1">
            <a:spLocks/>
          </p:cNvSpPr>
          <p:nvPr/>
        </p:nvSpPr>
        <p:spPr>
          <a:xfrm>
            <a:off x="584199" y="2520950"/>
            <a:ext cx="10572751" cy="40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Contraception does not cause a drop in fertility, but the timing of pregnancy does.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 Insufficient literature on the subject.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Which effect is stronger?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Increasing wages and ensuring financial security leads to an increase in the number of children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or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Greater opportunity </a:t>
            </a:r>
            <a:r>
              <a:rPr lang="cs-CZ" dirty="0"/>
              <a:t>cost</a:t>
            </a:r>
            <a:r>
              <a:rPr lang="en-US" dirty="0"/>
              <a:t> and therefore a reduction in demand for children.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0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991</Words>
  <Application>Microsoft Macintosh PowerPoint</Application>
  <PresentationFormat>Širokoúhlá obrazovka</PresentationFormat>
  <Paragraphs>156</Paragraphs>
  <Slides>21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Population economy - influence of population on economic welfare and business</vt:lpstr>
      <vt:lpstr>Why are population growth theories important?</vt:lpstr>
      <vt:lpstr>Marriage</vt:lpstr>
      <vt:lpstr>Are children an inferior or a normal good?</vt:lpstr>
      <vt:lpstr>Má pravdu ekonometrie nebo teorie?</vt:lpstr>
      <vt:lpstr>The truth is in the data. </vt:lpstr>
      <vt:lpstr>More uneducated children or less educated children?</vt:lpstr>
      <vt:lpstr>I'm in charge here!</vt:lpstr>
      <vt:lpstr>Is contraception a scourge on fertility? What about legalized abortion?</vt:lpstr>
      <vt:lpstr>Legalising abortion may offer the answer</vt:lpstr>
      <vt:lpstr>What about macroeconomics?</vt:lpstr>
      <vt:lpstr>A miracle called empirical research? It doesn't look like it.</vt:lpstr>
      <vt:lpstr>And who feeds it all?</vt:lpstr>
      <vt:lpstr>What have you learned so far?</vt:lpstr>
      <vt:lpstr>Fertility</vt:lpstr>
      <vt:lpstr>Mortality and Health</vt:lpstr>
      <vt:lpstr>Migration</vt:lpstr>
      <vt:lpstr>Aging, Demographic Composition, and The Economy   </vt:lpstr>
      <vt:lpstr>Aging, Demographic Composition, and The Economy   </vt:lpstr>
      <vt:lpstr>Aging, Demographic Composition, and The Economy</vt:lpstr>
      <vt:lpstr>Aggregate Population Change and Economic Growth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5EN101 – 3. cvičení</dc:title>
  <dc:creator>aaa bbb</dc:creator>
  <cp:lastModifiedBy>Klára Čermáková</cp:lastModifiedBy>
  <cp:revision>159</cp:revision>
  <dcterms:created xsi:type="dcterms:W3CDTF">2021-03-01T16:04:47Z</dcterms:created>
  <dcterms:modified xsi:type="dcterms:W3CDTF">2025-02-24T09:27:35Z</dcterms:modified>
</cp:coreProperties>
</file>