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8" r:id="rId11"/>
    <p:sldId id="269" r:id="rId12"/>
    <p:sldId id="270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nza reclik" initials="hr" lastIdx="1" clrIdx="0">
    <p:extLst>
      <p:ext uri="{19B8F6BF-5375-455C-9EA6-DF929625EA0E}">
        <p15:presenceInfo xmlns:p15="http://schemas.microsoft.com/office/powerpoint/2012/main" userId="2bcfd8b19c48a8b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B938C-EE76-4E4F-A04A-BB29694D3A02}" v="1" dt="2025-04-20T11:02:19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982" autoAdjust="0"/>
  </p:normalViewPr>
  <p:slideViewPr>
    <p:cSldViewPr snapToGrid="0">
      <p:cViewPr varScale="1">
        <p:scale>
          <a:sx n="60" d="100"/>
          <a:sy n="60" d="100"/>
        </p:scale>
        <p:origin x="7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467E3-935D-4F00-B591-D2FECC57BA3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1F0DF1E-A0CB-46B1-8756-ED7F0B0935F2}">
      <dgm:prSet/>
      <dgm:spPr/>
      <dgm:t>
        <a:bodyPr/>
        <a:lstStyle/>
        <a:p>
          <a:r>
            <a:rPr lang="cs-CZ"/>
            <a:t>Elitní "hrot kopí" NATO. </a:t>
          </a:r>
          <a:endParaRPr lang="en-US"/>
        </a:p>
      </dgm:t>
    </dgm:pt>
    <dgm:pt modelId="{BAB55402-7815-498D-93B5-3CF4D3506CEB}" type="parTrans" cxnId="{5B04A115-8A0C-41F3-91D3-D3F2086B5F1B}">
      <dgm:prSet/>
      <dgm:spPr/>
      <dgm:t>
        <a:bodyPr/>
        <a:lstStyle/>
        <a:p>
          <a:endParaRPr lang="en-US"/>
        </a:p>
      </dgm:t>
    </dgm:pt>
    <dgm:pt modelId="{2282E69A-9361-431A-8B42-BDA72668B1E5}" type="sibTrans" cxnId="{5B04A115-8A0C-41F3-91D3-D3F2086B5F1B}">
      <dgm:prSet/>
      <dgm:spPr/>
      <dgm:t>
        <a:bodyPr/>
        <a:lstStyle/>
        <a:p>
          <a:endParaRPr lang="en-US"/>
        </a:p>
      </dgm:t>
    </dgm:pt>
    <dgm:pt modelId="{9086051E-08D8-49C6-8DEA-6D108D0757C9}">
      <dgm:prSet/>
      <dgm:spPr/>
      <dgm:t>
        <a:bodyPr/>
        <a:lstStyle/>
        <a:p>
          <a:r>
            <a:rPr lang="cs-CZ"/>
            <a:t>Jednotka nejrychlejšího nasazení NATO.</a:t>
          </a:r>
          <a:endParaRPr lang="en-US"/>
        </a:p>
      </dgm:t>
    </dgm:pt>
    <dgm:pt modelId="{EB0EC7FC-1869-475E-9C7D-0F2A60C26B2E}" type="parTrans" cxnId="{6058022F-000E-436E-93F5-9542B6A84FC9}">
      <dgm:prSet/>
      <dgm:spPr/>
      <dgm:t>
        <a:bodyPr/>
        <a:lstStyle/>
        <a:p>
          <a:endParaRPr lang="en-US"/>
        </a:p>
      </dgm:t>
    </dgm:pt>
    <dgm:pt modelId="{6A6D3F55-1F7B-41C8-8015-83087292CDD5}" type="sibTrans" cxnId="{6058022F-000E-436E-93F5-9542B6A84FC9}">
      <dgm:prSet/>
      <dgm:spPr/>
      <dgm:t>
        <a:bodyPr/>
        <a:lstStyle/>
        <a:p>
          <a:endParaRPr lang="en-US"/>
        </a:p>
      </dgm:t>
    </dgm:pt>
    <dgm:pt modelId="{9CD1A54A-382E-49BB-B428-0DC4AE6E90D1}">
      <dgm:prSet/>
      <dgm:spPr/>
      <dgm:t>
        <a:bodyPr/>
        <a:lstStyle/>
        <a:p>
          <a:r>
            <a:rPr lang="cs-CZ"/>
            <a:t>Čas nasazení: </a:t>
          </a:r>
          <a:endParaRPr lang="en-US"/>
        </a:p>
      </dgm:t>
    </dgm:pt>
    <dgm:pt modelId="{A62D551A-0B6B-45D9-AEE1-576081401C66}" type="parTrans" cxnId="{6D54C96C-5D15-4F44-A49D-99146AE3424C}">
      <dgm:prSet/>
      <dgm:spPr/>
      <dgm:t>
        <a:bodyPr/>
        <a:lstStyle/>
        <a:p>
          <a:endParaRPr lang="en-US"/>
        </a:p>
      </dgm:t>
    </dgm:pt>
    <dgm:pt modelId="{BBCF0B25-8414-4D9D-9BA6-195A7BE0B33F}" type="sibTrans" cxnId="{6D54C96C-5D15-4F44-A49D-99146AE3424C}">
      <dgm:prSet/>
      <dgm:spPr/>
      <dgm:t>
        <a:bodyPr/>
        <a:lstStyle/>
        <a:p>
          <a:endParaRPr lang="en-US"/>
        </a:p>
      </dgm:t>
    </dgm:pt>
    <dgm:pt modelId="{292FB234-5EFF-4BA9-94F3-2E8A9AE98A61}">
      <dgm:prSet/>
      <dgm:spPr/>
      <dgm:t>
        <a:bodyPr/>
        <a:lstStyle/>
        <a:p>
          <a:r>
            <a:rPr lang="cs-CZ"/>
            <a:t>Do 48 hodin.</a:t>
          </a:r>
          <a:endParaRPr lang="en-US"/>
        </a:p>
      </dgm:t>
    </dgm:pt>
    <dgm:pt modelId="{B35D039B-0A08-45E8-AC57-D0DC24E661B6}" type="parTrans" cxnId="{AAA99D34-C0D2-43CB-B2C5-5895E7C468AC}">
      <dgm:prSet/>
      <dgm:spPr/>
      <dgm:t>
        <a:bodyPr/>
        <a:lstStyle/>
        <a:p>
          <a:endParaRPr lang="en-US"/>
        </a:p>
      </dgm:t>
    </dgm:pt>
    <dgm:pt modelId="{8318FDD1-60DB-4C63-991E-30BDFB462F87}" type="sibTrans" cxnId="{AAA99D34-C0D2-43CB-B2C5-5895E7C468AC}">
      <dgm:prSet/>
      <dgm:spPr/>
      <dgm:t>
        <a:bodyPr/>
        <a:lstStyle/>
        <a:p>
          <a:endParaRPr lang="en-US"/>
        </a:p>
      </dgm:t>
    </dgm:pt>
    <dgm:pt modelId="{FA31A4AA-A21D-4263-B486-69E31C76C423}" type="pres">
      <dgm:prSet presAssocID="{890467E3-935D-4F00-B591-D2FECC57BA3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829FE4-BEAD-46C2-900F-A9CC01B45927}" type="pres">
      <dgm:prSet presAssocID="{D1F0DF1E-A0CB-46B1-8756-ED7F0B0935F2}" presName="root" presStyleCnt="0"/>
      <dgm:spPr/>
    </dgm:pt>
    <dgm:pt modelId="{D309DE04-82C0-412D-A943-39FF8A86205D}" type="pres">
      <dgm:prSet presAssocID="{D1F0DF1E-A0CB-46B1-8756-ED7F0B0935F2}" presName="rootComposite" presStyleCnt="0"/>
      <dgm:spPr/>
    </dgm:pt>
    <dgm:pt modelId="{ECE874F2-58E5-416A-82C1-58370B578170}" type="pres">
      <dgm:prSet presAssocID="{D1F0DF1E-A0CB-46B1-8756-ED7F0B0935F2}" presName="rootText" presStyleLbl="node1" presStyleIdx="0" presStyleCnt="3"/>
      <dgm:spPr/>
    </dgm:pt>
    <dgm:pt modelId="{05E25728-B681-4D3B-A43F-28EA3EDC0C76}" type="pres">
      <dgm:prSet presAssocID="{D1F0DF1E-A0CB-46B1-8756-ED7F0B0935F2}" presName="rootConnector" presStyleLbl="node1" presStyleIdx="0" presStyleCnt="3"/>
      <dgm:spPr/>
    </dgm:pt>
    <dgm:pt modelId="{3D932EF8-C642-4ADE-B2C1-7FAF28A98228}" type="pres">
      <dgm:prSet presAssocID="{D1F0DF1E-A0CB-46B1-8756-ED7F0B0935F2}" presName="childShape" presStyleCnt="0"/>
      <dgm:spPr/>
    </dgm:pt>
    <dgm:pt modelId="{BE63D846-7428-450C-BCE9-B9AA47087B29}" type="pres">
      <dgm:prSet presAssocID="{9086051E-08D8-49C6-8DEA-6D108D0757C9}" presName="root" presStyleCnt="0"/>
      <dgm:spPr/>
    </dgm:pt>
    <dgm:pt modelId="{81D606F1-95EF-423E-8FF4-30670E350594}" type="pres">
      <dgm:prSet presAssocID="{9086051E-08D8-49C6-8DEA-6D108D0757C9}" presName="rootComposite" presStyleCnt="0"/>
      <dgm:spPr/>
    </dgm:pt>
    <dgm:pt modelId="{4312DD62-4BEC-47DE-BA3D-AC7C672FE2AA}" type="pres">
      <dgm:prSet presAssocID="{9086051E-08D8-49C6-8DEA-6D108D0757C9}" presName="rootText" presStyleLbl="node1" presStyleIdx="1" presStyleCnt="3"/>
      <dgm:spPr/>
    </dgm:pt>
    <dgm:pt modelId="{C366E4D4-0731-4C8E-B604-B5C830A2C47E}" type="pres">
      <dgm:prSet presAssocID="{9086051E-08D8-49C6-8DEA-6D108D0757C9}" presName="rootConnector" presStyleLbl="node1" presStyleIdx="1" presStyleCnt="3"/>
      <dgm:spPr/>
    </dgm:pt>
    <dgm:pt modelId="{DB812775-2210-421A-A5A2-4CEEE6F0856C}" type="pres">
      <dgm:prSet presAssocID="{9086051E-08D8-49C6-8DEA-6D108D0757C9}" presName="childShape" presStyleCnt="0"/>
      <dgm:spPr/>
    </dgm:pt>
    <dgm:pt modelId="{8C598F6C-E300-4988-AC90-1B11E71A1FD8}" type="pres">
      <dgm:prSet presAssocID="{9CD1A54A-382E-49BB-B428-0DC4AE6E90D1}" presName="root" presStyleCnt="0"/>
      <dgm:spPr/>
    </dgm:pt>
    <dgm:pt modelId="{CDD62361-1EC0-4024-8D2F-F8B4C7B6E012}" type="pres">
      <dgm:prSet presAssocID="{9CD1A54A-382E-49BB-B428-0DC4AE6E90D1}" presName="rootComposite" presStyleCnt="0"/>
      <dgm:spPr/>
    </dgm:pt>
    <dgm:pt modelId="{DFC88048-23D2-44E5-83D4-BA939E0C1ED1}" type="pres">
      <dgm:prSet presAssocID="{9CD1A54A-382E-49BB-B428-0DC4AE6E90D1}" presName="rootText" presStyleLbl="node1" presStyleIdx="2" presStyleCnt="3"/>
      <dgm:spPr/>
    </dgm:pt>
    <dgm:pt modelId="{4FBB6BA6-D1A7-439A-B061-E3E9BB9A379C}" type="pres">
      <dgm:prSet presAssocID="{9CD1A54A-382E-49BB-B428-0DC4AE6E90D1}" presName="rootConnector" presStyleLbl="node1" presStyleIdx="2" presStyleCnt="3"/>
      <dgm:spPr/>
    </dgm:pt>
    <dgm:pt modelId="{BDAAA2BC-DD55-4A47-8399-C7BE204EED81}" type="pres">
      <dgm:prSet presAssocID="{9CD1A54A-382E-49BB-B428-0DC4AE6E90D1}" presName="childShape" presStyleCnt="0"/>
      <dgm:spPr/>
    </dgm:pt>
    <dgm:pt modelId="{35EC37A2-DDD3-438C-9136-EC7ECB734089}" type="pres">
      <dgm:prSet presAssocID="{B35D039B-0A08-45E8-AC57-D0DC24E661B6}" presName="Name13" presStyleLbl="parChTrans1D2" presStyleIdx="0" presStyleCnt="1"/>
      <dgm:spPr/>
    </dgm:pt>
    <dgm:pt modelId="{60C2D07F-2643-4EC6-9D2D-AF90093256E0}" type="pres">
      <dgm:prSet presAssocID="{292FB234-5EFF-4BA9-94F3-2E8A9AE98A61}" presName="childText" presStyleLbl="bgAcc1" presStyleIdx="0" presStyleCnt="1">
        <dgm:presLayoutVars>
          <dgm:bulletEnabled val="1"/>
        </dgm:presLayoutVars>
      </dgm:prSet>
      <dgm:spPr/>
    </dgm:pt>
  </dgm:ptLst>
  <dgm:cxnLst>
    <dgm:cxn modelId="{5B04A115-8A0C-41F3-91D3-D3F2086B5F1B}" srcId="{890467E3-935D-4F00-B591-D2FECC57BA31}" destId="{D1F0DF1E-A0CB-46B1-8756-ED7F0B0935F2}" srcOrd="0" destOrd="0" parTransId="{BAB55402-7815-498D-93B5-3CF4D3506CEB}" sibTransId="{2282E69A-9361-431A-8B42-BDA72668B1E5}"/>
    <dgm:cxn modelId="{6058022F-000E-436E-93F5-9542B6A84FC9}" srcId="{890467E3-935D-4F00-B591-D2FECC57BA31}" destId="{9086051E-08D8-49C6-8DEA-6D108D0757C9}" srcOrd="1" destOrd="0" parTransId="{EB0EC7FC-1869-475E-9C7D-0F2A60C26B2E}" sibTransId="{6A6D3F55-1F7B-41C8-8015-83087292CDD5}"/>
    <dgm:cxn modelId="{AAA99D34-C0D2-43CB-B2C5-5895E7C468AC}" srcId="{9CD1A54A-382E-49BB-B428-0DC4AE6E90D1}" destId="{292FB234-5EFF-4BA9-94F3-2E8A9AE98A61}" srcOrd="0" destOrd="0" parTransId="{B35D039B-0A08-45E8-AC57-D0DC24E661B6}" sibTransId="{8318FDD1-60DB-4C63-991E-30BDFB462F87}"/>
    <dgm:cxn modelId="{6E3A9A65-1D8F-4546-9146-AF51A800451B}" type="presOf" srcId="{9CD1A54A-382E-49BB-B428-0DC4AE6E90D1}" destId="{DFC88048-23D2-44E5-83D4-BA939E0C1ED1}" srcOrd="0" destOrd="0" presId="urn:microsoft.com/office/officeart/2005/8/layout/hierarchy3"/>
    <dgm:cxn modelId="{1A5F4B46-314C-4C36-A5A6-789617B1B8E1}" type="presOf" srcId="{D1F0DF1E-A0CB-46B1-8756-ED7F0B0935F2}" destId="{ECE874F2-58E5-416A-82C1-58370B578170}" srcOrd="0" destOrd="0" presId="urn:microsoft.com/office/officeart/2005/8/layout/hierarchy3"/>
    <dgm:cxn modelId="{6D54C96C-5D15-4F44-A49D-99146AE3424C}" srcId="{890467E3-935D-4F00-B591-D2FECC57BA31}" destId="{9CD1A54A-382E-49BB-B428-0DC4AE6E90D1}" srcOrd="2" destOrd="0" parTransId="{A62D551A-0B6B-45D9-AEE1-576081401C66}" sibTransId="{BBCF0B25-8414-4D9D-9BA6-195A7BE0B33F}"/>
    <dgm:cxn modelId="{39DE4B4E-7D5E-4E84-AEB4-5BB33CAD288C}" type="presOf" srcId="{D1F0DF1E-A0CB-46B1-8756-ED7F0B0935F2}" destId="{05E25728-B681-4D3B-A43F-28EA3EDC0C76}" srcOrd="1" destOrd="0" presId="urn:microsoft.com/office/officeart/2005/8/layout/hierarchy3"/>
    <dgm:cxn modelId="{11128071-C092-41A9-9995-30575356866A}" type="presOf" srcId="{292FB234-5EFF-4BA9-94F3-2E8A9AE98A61}" destId="{60C2D07F-2643-4EC6-9D2D-AF90093256E0}" srcOrd="0" destOrd="0" presId="urn:microsoft.com/office/officeart/2005/8/layout/hierarchy3"/>
    <dgm:cxn modelId="{74785D85-3B14-4DE2-B668-971A12783A68}" type="presOf" srcId="{9086051E-08D8-49C6-8DEA-6D108D0757C9}" destId="{4312DD62-4BEC-47DE-BA3D-AC7C672FE2AA}" srcOrd="0" destOrd="0" presId="urn:microsoft.com/office/officeart/2005/8/layout/hierarchy3"/>
    <dgm:cxn modelId="{BF4D80AD-16D8-4773-AD09-D293DA5AD4D5}" type="presOf" srcId="{890467E3-935D-4F00-B591-D2FECC57BA31}" destId="{FA31A4AA-A21D-4263-B486-69E31C76C423}" srcOrd="0" destOrd="0" presId="urn:microsoft.com/office/officeart/2005/8/layout/hierarchy3"/>
    <dgm:cxn modelId="{781AC4C7-F2AF-4901-BDAC-0887600DE22F}" type="presOf" srcId="{B35D039B-0A08-45E8-AC57-D0DC24E661B6}" destId="{35EC37A2-DDD3-438C-9136-EC7ECB734089}" srcOrd="0" destOrd="0" presId="urn:microsoft.com/office/officeart/2005/8/layout/hierarchy3"/>
    <dgm:cxn modelId="{604505DE-EFE9-423E-AFAD-19899CE2860E}" type="presOf" srcId="{9086051E-08D8-49C6-8DEA-6D108D0757C9}" destId="{C366E4D4-0731-4C8E-B604-B5C830A2C47E}" srcOrd="1" destOrd="0" presId="urn:microsoft.com/office/officeart/2005/8/layout/hierarchy3"/>
    <dgm:cxn modelId="{E53569E1-7437-4A23-A786-2961B7796FDB}" type="presOf" srcId="{9CD1A54A-382E-49BB-B428-0DC4AE6E90D1}" destId="{4FBB6BA6-D1A7-439A-B061-E3E9BB9A379C}" srcOrd="1" destOrd="0" presId="urn:microsoft.com/office/officeart/2005/8/layout/hierarchy3"/>
    <dgm:cxn modelId="{B2044E0E-0490-4ED5-A8F1-35A5C47A30E3}" type="presParOf" srcId="{FA31A4AA-A21D-4263-B486-69E31C76C423}" destId="{9C829FE4-BEAD-46C2-900F-A9CC01B45927}" srcOrd="0" destOrd="0" presId="urn:microsoft.com/office/officeart/2005/8/layout/hierarchy3"/>
    <dgm:cxn modelId="{CD4491F5-FD9C-46FE-B7EA-EB6339843F63}" type="presParOf" srcId="{9C829FE4-BEAD-46C2-900F-A9CC01B45927}" destId="{D309DE04-82C0-412D-A943-39FF8A86205D}" srcOrd="0" destOrd="0" presId="urn:microsoft.com/office/officeart/2005/8/layout/hierarchy3"/>
    <dgm:cxn modelId="{41507BE7-BEB5-4B73-AA22-95999A65EDA0}" type="presParOf" srcId="{D309DE04-82C0-412D-A943-39FF8A86205D}" destId="{ECE874F2-58E5-416A-82C1-58370B578170}" srcOrd="0" destOrd="0" presId="urn:microsoft.com/office/officeart/2005/8/layout/hierarchy3"/>
    <dgm:cxn modelId="{9D7B2EF6-2C0F-4197-AB97-C5774D86D339}" type="presParOf" srcId="{D309DE04-82C0-412D-A943-39FF8A86205D}" destId="{05E25728-B681-4D3B-A43F-28EA3EDC0C76}" srcOrd="1" destOrd="0" presId="urn:microsoft.com/office/officeart/2005/8/layout/hierarchy3"/>
    <dgm:cxn modelId="{6456CAE7-992E-4334-A790-AB5324BA806D}" type="presParOf" srcId="{9C829FE4-BEAD-46C2-900F-A9CC01B45927}" destId="{3D932EF8-C642-4ADE-B2C1-7FAF28A98228}" srcOrd="1" destOrd="0" presId="urn:microsoft.com/office/officeart/2005/8/layout/hierarchy3"/>
    <dgm:cxn modelId="{04D1007C-7C89-4548-BECE-89203CD70C14}" type="presParOf" srcId="{FA31A4AA-A21D-4263-B486-69E31C76C423}" destId="{BE63D846-7428-450C-BCE9-B9AA47087B29}" srcOrd="1" destOrd="0" presId="urn:microsoft.com/office/officeart/2005/8/layout/hierarchy3"/>
    <dgm:cxn modelId="{7020E1F2-A818-4D58-B538-B81F2E1AA861}" type="presParOf" srcId="{BE63D846-7428-450C-BCE9-B9AA47087B29}" destId="{81D606F1-95EF-423E-8FF4-30670E350594}" srcOrd="0" destOrd="0" presId="urn:microsoft.com/office/officeart/2005/8/layout/hierarchy3"/>
    <dgm:cxn modelId="{62DAFFC2-9342-4721-9353-D336A75C1733}" type="presParOf" srcId="{81D606F1-95EF-423E-8FF4-30670E350594}" destId="{4312DD62-4BEC-47DE-BA3D-AC7C672FE2AA}" srcOrd="0" destOrd="0" presId="urn:microsoft.com/office/officeart/2005/8/layout/hierarchy3"/>
    <dgm:cxn modelId="{14F2B82E-ECCA-4134-8903-CE2A03D04828}" type="presParOf" srcId="{81D606F1-95EF-423E-8FF4-30670E350594}" destId="{C366E4D4-0731-4C8E-B604-B5C830A2C47E}" srcOrd="1" destOrd="0" presId="urn:microsoft.com/office/officeart/2005/8/layout/hierarchy3"/>
    <dgm:cxn modelId="{9CB402E3-9CB6-4BBA-A4EB-10FBC46D3ED7}" type="presParOf" srcId="{BE63D846-7428-450C-BCE9-B9AA47087B29}" destId="{DB812775-2210-421A-A5A2-4CEEE6F0856C}" srcOrd="1" destOrd="0" presId="urn:microsoft.com/office/officeart/2005/8/layout/hierarchy3"/>
    <dgm:cxn modelId="{BB42738D-3A0B-41DB-879A-36AF65EB49AF}" type="presParOf" srcId="{FA31A4AA-A21D-4263-B486-69E31C76C423}" destId="{8C598F6C-E300-4988-AC90-1B11E71A1FD8}" srcOrd="2" destOrd="0" presId="urn:microsoft.com/office/officeart/2005/8/layout/hierarchy3"/>
    <dgm:cxn modelId="{8AA87513-AE1A-43BE-A2AD-25BD0A36C265}" type="presParOf" srcId="{8C598F6C-E300-4988-AC90-1B11E71A1FD8}" destId="{CDD62361-1EC0-4024-8D2F-F8B4C7B6E012}" srcOrd="0" destOrd="0" presId="urn:microsoft.com/office/officeart/2005/8/layout/hierarchy3"/>
    <dgm:cxn modelId="{730BAF9E-27B2-4F4C-A76F-CE95116B6E92}" type="presParOf" srcId="{CDD62361-1EC0-4024-8D2F-F8B4C7B6E012}" destId="{DFC88048-23D2-44E5-83D4-BA939E0C1ED1}" srcOrd="0" destOrd="0" presId="urn:microsoft.com/office/officeart/2005/8/layout/hierarchy3"/>
    <dgm:cxn modelId="{9A558AD4-B597-405B-9EB5-00D9445132FC}" type="presParOf" srcId="{CDD62361-1EC0-4024-8D2F-F8B4C7B6E012}" destId="{4FBB6BA6-D1A7-439A-B061-E3E9BB9A379C}" srcOrd="1" destOrd="0" presId="urn:microsoft.com/office/officeart/2005/8/layout/hierarchy3"/>
    <dgm:cxn modelId="{F5779BBA-974C-4418-966B-B87766B923A6}" type="presParOf" srcId="{8C598F6C-E300-4988-AC90-1B11E71A1FD8}" destId="{BDAAA2BC-DD55-4A47-8399-C7BE204EED81}" srcOrd="1" destOrd="0" presId="urn:microsoft.com/office/officeart/2005/8/layout/hierarchy3"/>
    <dgm:cxn modelId="{FA859CAA-A12F-47F4-9BDA-DF23E7D1C2D9}" type="presParOf" srcId="{BDAAA2BC-DD55-4A47-8399-C7BE204EED81}" destId="{35EC37A2-DDD3-438C-9136-EC7ECB734089}" srcOrd="0" destOrd="0" presId="urn:microsoft.com/office/officeart/2005/8/layout/hierarchy3"/>
    <dgm:cxn modelId="{BE57B0E2-A824-4F46-9D1C-52E8149F4F7A}" type="presParOf" srcId="{BDAAA2BC-DD55-4A47-8399-C7BE204EED81}" destId="{60C2D07F-2643-4EC6-9D2D-AF90093256E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196795-51B8-44B1-B0A5-E437D62646F0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2BE7E43-F370-42B4-A193-97E21115ED9A}">
      <dgm:prSet/>
      <dgm:spPr/>
      <dgm:t>
        <a:bodyPr/>
        <a:lstStyle/>
        <a:p>
          <a:r>
            <a:rPr lang="cs-CZ" b="1"/>
            <a:t>Vojenská síla: </a:t>
          </a:r>
          <a:r>
            <a:rPr lang="cs-CZ"/>
            <a:t>NATO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profesionální struktura, velení, logistika, USA jako klíčový člen.</a:t>
          </a:r>
          <a:endParaRPr lang="en-US"/>
        </a:p>
      </dgm:t>
    </dgm:pt>
    <dgm:pt modelId="{C395A6D3-A6EA-4758-B0F8-6D6FF768D102}" type="parTrans" cxnId="{5B278DFF-991D-4321-B035-F924F2841D40}">
      <dgm:prSet/>
      <dgm:spPr/>
      <dgm:t>
        <a:bodyPr/>
        <a:lstStyle/>
        <a:p>
          <a:endParaRPr lang="en-US"/>
        </a:p>
      </dgm:t>
    </dgm:pt>
    <dgm:pt modelId="{54B721B0-32F8-4B4B-8DD4-A9DC5E29D0F2}" type="sibTrans" cxnId="{5B278DFF-991D-4321-B035-F924F2841D40}">
      <dgm:prSet/>
      <dgm:spPr/>
      <dgm:t>
        <a:bodyPr/>
        <a:lstStyle/>
        <a:p>
          <a:endParaRPr lang="en-US"/>
        </a:p>
      </dgm:t>
    </dgm:pt>
    <dgm:pt modelId="{1EC69400-D220-4D70-8D81-3D4106D19C51}">
      <dgm:prSet/>
      <dgm:spPr/>
      <dgm:t>
        <a:bodyPr/>
        <a:lstStyle/>
        <a:p>
          <a:r>
            <a:rPr lang="cs-CZ" b="1"/>
            <a:t>Rychlost reakce: </a:t>
          </a:r>
          <a:r>
            <a:rPr lang="cs-CZ"/>
            <a:t>NATO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VJTF, NRF – nasazení do 2 – 30 dní.</a:t>
          </a:r>
          <a:endParaRPr lang="en-US"/>
        </a:p>
      </dgm:t>
    </dgm:pt>
    <dgm:pt modelId="{062D50F2-F97A-4A8F-A46C-D331CEEE4C9A}" type="parTrans" cxnId="{0C27CE17-591B-4925-B539-4F8EAFE4DB90}">
      <dgm:prSet/>
      <dgm:spPr/>
      <dgm:t>
        <a:bodyPr/>
        <a:lstStyle/>
        <a:p>
          <a:endParaRPr lang="en-US"/>
        </a:p>
      </dgm:t>
    </dgm:pt>
    <dgm:pt modelId="{DEA2EE75-6E55-4582-920F-4D4792E5695E}" type="sibTrans" cxnId="{0C27CE17-591B-4925-B539-4F8EAFE4DB90}">
      <dgm:prSet/>
      <dgm:spPr/>
      <dgm:t>
        <a:bodyPr/>
        <a:lstStyle/>
        <a:p>
          <a:endParaRPr lang="en-US"/>
        </a:p>
      </dgm:t>
    </dgm:pt>
    <dgm:pt modelId="{7E469C4A-1BB8-402A-91F4-B8EA9F7C8AC5}">
      <dgm:prSet/>
      <dgm:spPr/>
      <dgm:t>
        <a:bodyPr/>
        <a:lstStyle/>
        <a:p>
          <a:r>
            <a:rPr lang="cs-CZ" b="1"/>
            <a:t>Zkušenosti z operací: </a:t>
          </a:r>
          <a:r>
            <a:rPr lang="cs-CZ"/>
            <a:t>NATO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desítky vojenských misí po celém světě.</a:t>
          </a:r>
          <a:endParaRPr lang="en-US"/>
        </a:p>
      </dgm:t>
    </dgm:pt>
    <dgm:pt modelId="{5DADCE46-23FC-498C-A9B0-2248FF7DD3D2}" type="parTrans" cxnId="{63DE90F6-62A6-4868-B0BC-50B315930128}">
      <dgm:prSet/>
      <dgm:spPr/>
      <dgm:t>
        <a:bodyPr/>
        <a:lstStyle/>
        <a:p>
          <a:endParaRPr lang="en-US"/>
        </a:p>
      </dgm:t>
    </dgm:pt>
    <dgm:pt modelId="{AD81D628-5CC1-4052-BE5B-B2669CF4CFC5}" type="sibTrans" cxnId="{63DE90F6-62A6-4868-B0BC-50B315930128}">
      <dgm:prSet/>
      <dgm:spPr/>
      <dgm:t>
        <a:bodyPr/>
        <a:lstStyle/>
        <a:p>
          <a:endParaRPr lang="en-US"/>
        </a:p>
      </dgm:t>
    </dgm:pt>
    <dgm:pt modelId="{99467901-9660-447B-88D7-DCE5836B1A1E}">
      <dgm:prSet/>
      <dgm:spPr/>
      <dgm:t>
        <a:bodyPr/>
        <a:lstStyle/>
        <a:p>
          <a:r>
            <a:rPr lang="cs-CZ" b="1"/>
            <a:t>Závaznost obrany: </a:t>
          </a:r>
          <a:r>
            <a:rPr lang="cs-CZ"/>
            <a:t>NATO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jasný článek 5, vojenská reakce očekávaná.</a:t>
          </a:r>
          <a:endParaRPr lang="en-US"/>
        </a:p>
      </dgm:t>
    </dgm:pt>
    <dgm:pt modelId="{A18860BE-68D9-4CB8-ABA0-C5908C86076B}" type="parTrans" cxnId="{9BE4CE52-E19C-424D-9E7C-03B3B57149E5}">
      <dgm:prSet/>
      <dgm:spPr/>
      <dgm:t>
        <a:bodyPr/>
        <a:lstStyle/>
        <a:p>
          <a:endParaRPr lang="en-US"/>
        </a:p>
      </dgm:t>
    </dgm:pt>
    <dgm:pt modelId="{B5F04656-EADA-4F94-8237-4CD5C2196A34}" type="sibTrans" cxnId="{9BE4CE52-E19C-424D-9E7C-03B3B57149E5}">
      <dgm:prSet/>
      <dgm:spPr/>
      <dgm:t>
        <a:bodyPr/>
        <a:lstStyle/>
        <a:p>
          <a:endParaRPr lang="en-US"/>
        </a:p>
      </dgm:t>
    </dgm:pt>
    <dgm:pt modelId="{0DD7D1A9-C008-4ADD-A7E9-1B54B09EDBE8}" type="pres">
      <dgm:prSet presAssocID="{48196795-51B8-44B1-B0A5-E437D62646F0}" presName="matrix" presStyleCnt="0">
        <dgm:presLayoutVars>
          <dgm:chMax val="1"/>
          <dgm:dir/>
          <dgm:resizeHandles val="exact"/>
        </dgm:presLayoutVars>
      </dgm:prSet>
      <dgm:spPr/>
    </dgm:pt>
    <dgm:pt modelId="{42E339B4-ADD7-420D-945C-304450B1622F}" type="pres">
      <dgm:prSet presAssocID="{48196795-51B8-44B1-B0A5-E437D62646F0}" presName="axisShape" presStyleLbl="bgShp" presStyleIdx="0" presStyleCnt="1"/>
      <dgm:spPr/>
    </dgm:pt>
    <dgm:pt modelId="{FB5259E0-2A0C-4E12-A0C5-613C039090D7}" type="pres">
      <dgm:prSet presAssocID="{48196795-51B8-44B1-B0A5-E437D62646F0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AFE8C8D-DD93-4A5B-879E-1796163F6301}" type="pres">
      <dgm:prSet presAssocID="{48196795-51B8-44B1-B0A5-E437D62646F0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40383C7-5B68-4090-94BD-CF1F7DDA0E8F}" type="pres">
      <dgm:prSet presAssocID="{48196795-51B8-44B1-B0A5-E437D62646F0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748DE56-5EDE-4DD7-8CA3-05F880F34128}" type="pres">
      <dgm:prSet presAssocID="{48196795-51B8-44B1-B0A5-E437D62646F0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C27CE17-591B-4925-B539-4F8EAFE4DB90}" srcId="{48196795-51B8-44B1-B0A5-E437D62646F0}" destId="{1EC69400-D220-4D70-8D81-3D4106D19C51}" srcOrd="1" destOrd="0" parTransId="{062D50F2-F97A-4A8F-A46C-D331CEEE4C9A}" sibTransId="{DEA2EE75-6E55-4582-920F-4D4792E5695E}"/>
    <dgm:cxn modelId="{C254E961-08D0-4149-80E5-89F45A99DE40}" type="presOf" srcId="{48196795-51B8-44B1-B0A5-E437D62646F0}" destId="{0DD7D1A9-C008-4ADD-A7E9-1B54B09EDBE8}" srcOrd="0" destOrd="0" presId="urn:microsoft.com/office/officeart/2005/8/layout/matrix2"/>
    <dgm:cxn modelId="{E4FF4543-2A62-4AE5-8034-28B079F7D330}" type="presOf" srcId="{99467901-9660-447B-88D7-DCE5836B1A1E}" destId="{0748DE56-5EDE-4DD7-8CA3-05F880F34128}" srcOrd="0" destOrd="0" presId="urn:microsoft.com/office/officeart/2005/8/layout/matrix2"/>
    <dgm:cxn modelId="{9BE4CE52-E19C-424D-9E7C-03B3B57149E5}" srcId="{48196795-51B8-44B1-B0A5-E437D62646F0}" destId="{99467901-9660-447B-88D7-DCE5836B1A1E}" srcOrd="3" destOrd="0" parTransId="{A18860BE-68D9-4CB8-ABA0-C5908C86076B}" sibTransId="{B5F04656-EADA-4F94-8237-4CD5C2196A34}"/>
    <dgm:cxn modelId="{85E20679-B726-4069-AEEB-AE359901C804}" type="presOf" srcId="{1EC69400-D220-4D70-8D81-3D4106D19C51}" destId="{3AFE8C8D-DD93-4A5B-879E-1796163F6301}" srcOrd="0" destOrd="0" presId="urn:microsoft.com/office/officeart/2005/8/layout/matrix2"/>
    <dgm:cxn modelId="{EA935CBB-B3C7-41DF-81B0-24271CDA0063}" type="presOf" srcId="{42BE7E43-F370-42B4-A193-97E21115ED9A}" destId="{FB5259E0-2A0C-4E12-A0C5-613C039090D7}" srcOrd="0" destOrd="0" presId="urn:microsoft.com/office/officeart/2005/8/layout/matrix2"/>
    <dgm:cxn modelId="{DAE60DCC-210A-461B-A106-DCCCC81B9F17}" type="presOf" srcId="{7E469C4A-1BB8-402A-91F4-B8EA9F7C8AC5}" destId="{040383C7-5B68-4090-94BD-CF1F7DDA0E8F}" srcOrd="0" destOrd="0" presId="urn:microsoft.com/office/officeart/2005/8/layout/matrix2"/>
    <dgm:cxn modelId="{63DE90F6-62A6-4868-B0BC-50B315930128}" srcId="{48196795-51B8-44B1-B0A5-E437D62646F0}" destId="{7E469C4A-1BB8-402A-91F4-B8EA9F7C8AC5}" srcOrd="2" destOrd="0" parTransId="{5DADCE46-23FC-498C-A9B0-2248FF7DD3D2}" sibTransId="{AD81D628-5CC1-4052-BE5B-B2669CF4CFC5}"/>
    <dgm:cxn modelId="{5B278DFF-991D-4321-B035-F924F2841D40}" srcId="{48196795-51B8-44B1-B0A5-E437D62646F0}" destId="{42BE7E43-F370-42B4-A193-97E21115ED9A}" srcOrd="0" destOrd="0" parTransId="{C395A6D3-A6EA-4758-B0F8-6D6FF768D102}" sibTransId="{54B721B0-32F8-4B4B-8DD4-A9DC5E29D0F2}"/>
    <dgm:cxn modelId="{01824D55-183B-4B3B-BCD2-FCFA2F832D00}" type="presParOf" srcId="{0DD7D1A9-C008-4ADD-A7E9-1B54B09EDBE8}" destId="{42E339B4-ADD7-420D-945C-304450B1622F}" srcOrd="0" destOrd="0" presId="urn:microsoft.com/office/officeart/2005/8/layout/matrix2"/>
    <dgm:cxn modelId="{F84F28ED-C7B1-4392-85FA-DAA204BD5138}" type="presParOf" srcId="{0DD7D1A9-C008-4ADD-A7E9-1B54B09EDBE8}" destId="{FB5259E0-2A0C-4E12-A0C5-613C039090D7}" srcOrd="1" destOrd="0" presId="urn:microsoft.com/office/officeart/2005/8/layout/matrix2"/>
    <dgm:cxn modelId="{7FC15F52-C81C-40DA-8257-F6278A6CE0B4}" type="presParOf" srcId="{0DD7D1A9-C008-4ADD-A7E9-1B54B09EDBE8}" destId="{3AFE8C8D-DD93-4A5B-879E-1796163F6301}" srcOrd="2" destOrd="0" presId="urn:microsoft.com/office/officeart/2005/8/layout/matrix2"/>
    <dgm:cxn modelId="{CBF44130-1E54-4CC3-AD0E-CEE927526ED6}" type="presParOf" srcId="{0DD7D1A9-C008-4ADD-A7E9-1B54B09EDBE8}" destId="{040383C7-5B68-4090-94BD-CF1F7DDA0E8F}" srcOrd="3" destOrd="0" presId="urn:microsoft.com/office/officeart/2005/8/layout/matrix2"/>
    <dgm:cxn modelId="{D62894D5-942E-418B-8AC0-49A5E0E80774}" type="presParOf" srcId="{0DD7D1A9-C008-4ADD-A7E9-1B54B09EDBE8}" destId="{0748DE56-5EDE-4DD7-8CA3-05F880F34128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874F2-58E5-416A-82C1-58370B578170}">
      <dsp:nvSpPr>
        <dsp:cNvPr id="0" name=""/>
        <dsp:cNvSpPr/>
      </dsp:nvSpPr>
      <dsp:spPr>
        <a:xfrm>
          <a:off x="1283" y="284843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Elitní "hrot kopí" NATO. </a:t>
          </a:r>
          <a:endParaRPr lang="en-US" sz="3100" kern="1200"/>
        </a:p>
      </dsp:txBody>
      <dsp:txXfrm>
        <a:off x="45271" y="328831"/>
        <a:ext cx="2915747" cy="1413885"/>
      </dsp:txXfrm>
    </dsp:sp>
    <dsp:sp modelId="{4312DD62-4BEC-47DE-BA3D-AC7C672FE2AA}">
      <dsp:nvSpPr>
        <dsp:cNvPr id="0" name=""/>
        <dsp:cNvSpPr/>
      </dsp:nvSpPr>
      <dsp:spPr>
        <a:xfrm>
          <a:off x="3755938" y="284843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Jednotka nejrychlejšího nasazení NATO.</a:t>
          </a:r>
          <a:endParaRPr lang="en-US" sz="3100" kern="1200"/>
        </a:p>
      </dsp:txBody>
      <dsp:txXfrm>
        <a:off x="3799926" y="328831"/>
        <a:ext cx="2915747" cy="1413885"/>
      </dsp:txXfrm>
    </dsp:sp>
    <dsp:sp modelId="{DFC88048-23D2-44E5-83D4-BA939E0C1ED1}">
      <dsp:nvSpPr>
        <dsp:cNvPr id="0" name=""/>
        <dsp:cNvSpPr/>
      </dsp:nvSpPr>
      <dsp:spPr>
        <a:xfrm>
          <a:off x="7510592" y="284843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Čas nasazení: </a:t>
          </a:r>
          <a:endParaRPr lang="en-US" sz="3100" kern="1200"/>
        </a:p>
      </dsp:txBody>
      <dsp:txXfrm>
        <a:off x="7554580" y="328831"/>
        <a:ext cx="2915747" cy="1413885"/>
      </dsp:txXfrm>
    </dsp:sp>
    <dsp:sp modelId="{35EC37A2-DDD3-438C-9136-EC7ECB734089}">
      <dsp:nvSpPr>
        <dsp:cNvPr id="0" name=""/>
        <dsp:cNvSpPr/>
      </dsp:nvSpPr>
      <dsp:spPr>
        <a:xfrm>
          <a:off x="7810965" y="1786705"/>
          <a:ext cx="300372" cy="1126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396"/>
              </a:lnTo>
              <a:lnTo>
                <a:pt x="300372" y="112639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2D07F-2643-4EC6-9D2D-AF90093256E0}">
      <dsp:nvSpPr>
        <dsp:cNvPr id="0" name=""/>
        <dsp:cNvSpPr/>
      </dsp:nvSpPr>
      <dsp:spPr>
        <a:xfrm>
          <a:off x="8111337" y="2162170"/>
          <a:ext cx="2402978" cy="1501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/>
            <a:t>Do 48 hodin.</a:t>
          </a:r>
          <a:endParaRPr lang="en-US" sz="4600" kern="1200"/>
        </a:p>
      </dsp:txBody>
      <dsp:txXfrm>
        <a:off x="8155325" y="2206158"/>
        <a:ext cx="2315002" cy="14138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339B4-ADD7-420D-945C-304450B1622F}">
      <dsp:nvSpPr>
        <dsp:cNvPr id="0" name=""/>
        <dsp:cNvSpPr/>
      </dsp:nvSpPr>
      <dsp:spPr>
        <a:xfrm>
          <a:off x="3367512" y="0"/>
          <a:ext cx="4192805" cy="419280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259E0-2A0C-4E12-A0C5-613C039090D7}">
      <dsp:nvSpPr>
        <dsp:cNvPr id="0" name=""/>
        <dsp:cNvSpPr/>
      </dsp:nvSpPr>
      <dsp:spPr>
        <a:xfrm>
          <a:off x="3640044" y="272532"/>
          <a:ext cx="1677122" cy="16771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Vojenská síla: </a:t>
          </a:r>
          <a:r>
            <a:rPr lang="cs-CZ" sz="1500" kern="1200"/>
            <a:t>NATO </a:t>
          </a:r>
          <a:r>
            <a:rPr lang="cs-CZ" sz="1500" kern="1200">
              <a:sym typeface="Wingdings" panose="05000000000000000000" pitchFamily="2" charset="2"/>
            </a:rPr>
            <a:t></a:t>
          </a:r>
          <a:r>
            <a:rPr lang="cs-CZ" sz="1500" kern="1200"/>
            <a:t> profesionální struktura, velení, logistika, USA jako klíčový člen.</a:t>
          </a:r>
          <a:endParaRPr lang="en-US" sz="1500" kern="1200"/>
        </a:p>
      </dsp:txBody>
      <dsp:txXfrm>
        <a:off x="3721914" y="354402"/>
        <a:ext cx="1513382" cy="1513382"/>
      </dsp:txXfrm>
    </dsp:sp>
    <dsp:sp modelId="{3AFE8C8D-DD93-4A5B-879E-1796163F6301}">
      <dsp:nvSpPr>
        <dsp:cNvPr id="0" name=""/>
        <dsp:cNvSpPr/>
      </dsp:nvSpPr>
      <dsp:spPr>
        <a:xfrm>
          <a:off x="5610662" y="272532"/>
          <a:ext cx="1677122" cy="16771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Rychlost reakce: </a:t>
          </a:r>
          <a:r>
            <a:rPr lang="cs-CZ" sz="1500" kern="1200"/>
            <a:t>NATO </a:t>
          </a:r>
          <a:r>
            <a:rPr lang="cs-CZ" sz="1500" kern="1200">
              <a:sym typeface="Wingdings" panose="05000000000000000000" pitchFamily="2" charset="2"/>
            </a:rPr>
            <a:t></a:t>
          </a:r>
          <a:r>
            <a:rPr lang="cs-CZ" sz="1500" kern="1200"/>
            <a:t> VJTF, NRF – nasazení do 2 – 30 dní.</a:t>
          </a:r>
          <a:endParaRPr lang="en-US" sz="1500" kern="1200"/>
        </a:p>
      </dsp:txBody>
      <dsp:txXfrm>
        <a:off x="5692532" y="354402"/>
        <a:ext cx="1513382" cy="1513382"/>
      </dsp:txXfrm>
    </dsp:sp>
    <dsp:sp modelId="{040383C7-5B68-4090-94BD-CF1F7DDA0E8F}">
      <dsp:nvSpPr>
        <dsp:cNvPr id="0" name=""/>
        <dsp:cNvSpPr/>
      </dsp:nvSpPr>
      <dsp:spPr>
        <a:xfrm>
          <a:off x="3640044" y="2243150"/>
          <a:ext cx="1677122" cy="167712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Zkušenosti z operací: </a:t>
          </a:r>
          <a:r>
            <a:rPr lang="cs-CZ" sz="1500" kern="1200"/>
            <a:t>NATO </a:t>
          </a:r>
          <a:r>
            <a:rPr lang="cs-CZ" sz="1500" kern="1200">
              <a:sym typeface="Wingdings" panose="05000000000000000000" pitchFamily="2" charset="2"/>
            </a:rPr>
            <a:t></a:t>
          </a:r>
          <a:r>
            <a:rPr lang="cs-CZ" sz="1500" kern="1200"/>
            <a:t> desítky vojenských misí po celém světě.</a:t>
          </a:r>
          <a:endParaRPr lang="en-US" sz="1500" kern="1200"/>
        </a:p>
      </dsp:txBody>
      <dsp:txXfrm>
        <a:off x="3721914" y="2325020"/>
        <a:ext cx="1513382" cy="1513382"/>
      </dsp:txXfrm>
    </dsp:sp>
    <dsp:sp modelId="{0748DE56-5EDE-4DD7-8CA3-05F880F34128}">
      <dsp:nvSpPr>
        <dsp:cNvPr id="0" name=""/>
        <dsp:cNvSpPr/>
      </dsp:nvSpPr>
      <dsp:spPr>
        <a:xfrm>
          <a:off x="5610662" y="2243150"/>
          <a:ext cx="1677122" cy="1677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Závaznost obrany: </a:t>
          </a:r>
          <a:r>
            <a:rPr lang="cs-CZ" sz="1500" kern="1200"/>
            <a:t>NATO </a:t>
          </a:r>
          <a:r>
            <a:rPr lang="cs-CZ" sz="1500" kern="1200">
              <a:sym typeface="Wingdings" panose="05000000000000000000" pitchFamily="2" charset="2"/>
            </a:rPr>
            <a:t></a:t>
          </a:r>
          <a:r>
            <a:rPr lang="cs-CZ" sz="1500" kern="1200"/>
            <a:t> jasný článek 5, vojenská reakce očekávaná.</a:t>
          </a:r>
          <a:endParaRPr lang="en-US" sz="1500" kern="1200"/>
        </a:p>
      </dsp:txBody>
      <dsp:txXfrm>
        <a:off x="5692532" y="2325020"/>
        <a:ext cx="1513382" cy="1513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F2AA1-609D-4010-906E-D93569D170D3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6F3A-FCCB-43E5-A468-E092524B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5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NATO</a:t>
            </a:r>
            <a:r>
              <a:rPr lang="cs-CZ" dirty="0"/>
              <a:t> je vojenská a politická organizace, která má za cíl zajištění kolektivní obrany členských států podle článku 5 Severoatlantické smlouvy. Tento článek říká, že útok na jednoho člena je považován za útok na všechny členy.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Česká republika v NATO</a:t>
            </a:r>
            <a:r>
              <a:rPr lang="cs-CZ" dirty="0"/>
              <a:t> přispívá nejen vojenskými prostředky, ale i účastí na operacích a misích. ČR má svou vlastní armádu, která se aktivně zapojuje nebo zapojovala do vojenských operací NATO (například v Afghánistánu, Kosovu, na Balkáně).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NRF</a:t>
            </a:r>
            <a:r>
              <a:rPr lang="cs-CZ" dirty="0"/>
              <a:t> </a:t>
            </a:r>
          </a:p>
          <a:p>
            <a:r>
              <a:rPr lang="cs-CZ" dirty="0"/>
              <a:t>Tato síla zahrnuje pozemní, námořní, vzdušné a speciální jednotky a je klíčová pro rychlou reakci na potenciální hrozby.</a:t>
            </a:r>
          </a:p>
          <a:p>
            <a:r>
              <a:rPr lang="cs-CZ" dirty="0">
                <a:ea typeface="Calibri" panose="020F0502020204030204"/>
                <a:cs typeface="Calibri" panose="020F0502020204030204"/>
              </a:rPr>
              <a:t>Plánováno až 300 000 vojáku.</a:t>
            </a:r>
          </a:p>
          <a:p>
            <a:endParaRPr lang="cs-CZ" dirty="0">
              <a:ea typeface="Calibri" panose="020F0502020204030204"/>
              <a:cs typeface="Calibri" panose="020F0502020204030204"/>
            </a:endParaRPr>
          </a:p>
          <a:p>
            <a:r>
              <a:rPr lang="cs-CZ" b="1" dirty="0">
                <a:ea typeface="Calibri" panose="020F0502020204030204"/>
                <a:cs typeface="Calibri" panose="020F0502020204030204"/>
              </a:rPr>
              <a:t>NATO </a:t>
            </a:r>
            <a:r>
              <a:rPr lang="cs-CZ" b="1" err="1">
                <a:ea typeface="Calibri" panose="020F0502020204030204"/>
                <a:cs typeface="Calibri" panose="020F0502020204030204"/>
              </a:rPr>
              <a:t>Centers</a:t>
            </a:r>
            <a:r>
              <a:rPr lang="cs-CZ" b="1" dirty="0">
                <a:ea typeface="Calibri" panose="020F0502020204030204"/>
                <a:cs typeface="Calibri" panose="020F0502020204030204"/>
              </a:rPr>
              <a:t> </a:t>
            </a:r>
            <a:r>
              <a:rPr lang="cs-CZ" b="1" err="1">
                <a:ea typeface="Calibri" panose="020F0502020204030204"/>
                <a:cs typeface="Calibri" panose="020F0502020204030204"/>
              </a:rPr>
              <a:t>of</a:t>
            </a:r>
            <a:r>
              <a:rPr lang="cs-CZ" b="1" dirty="0">
                <a:ea typeface="Calibri" panose="020F0502020204030204"/>
                <a:cs typeface="Calibri" panose="020F0502020204030204"/>
              </a:rPr>
              <a:t> excellence </a:t>
            </a:r>
          </a:p>
          <a:p>
            <a:r>
              <a:rPr lang="cs-CZ" dirty="0">
                <a:ea typeface="Calibri" panose="020F0502020204030204"/>
                <a:cs typeface="Calibri" panose="020F0502020204030204"/>
              </a:rPr>
              <a:t>Výměna odborných znalostí (logistika, obrana proti CBRN hrozbám apod.)</a:t>
            </a:r>
          </a:p>
          <a:p>
            <a:endParaRPr lang="cs-CZ" dirty="0">
              <a:ea typeface="Calibri" panose="020F0502020204030204"/>
              <a:cs typeface="Calibri" panose="020F0502020204030204"/>
            </a:endParaRPr>
          </a:p>
          <a:p>
            <a:r>
              <a:rPr lang="cs-CZ" i="1" dirty="0"/>
              <a:t>„ČR se také podílí na misi NATO Air </a:t>
            </a:r>
            <a:r>
              <a:rPr lang="cs-CZ" i="1" dirty="0" err="1"/>
              <a:t>Policing</a:t>
            </a:r>
            <a:r>
              <a:rPr lang="cs-CZ" i="1" dirty="0"/>
              <a:t> – naši piloti chrání vzdušný prostor spojenců, například v Pobaltí.“</a:t>
            </a:r>
            <a:endParaRPr lang="cs-CZ" dirty="0"/>
          </a:p>
          <a:p>
            <a:endParaRPr lang="cs-CZ" dirty="0">
              <a:ea typeface="Calibri" panose="020F0502020204030204"/>
              <a:cs typeface="Calibri" panose="020F0502020204030204"/>
            </a:endParaRPr>
          </a:p>
          <a:p>
            <a:endParaRPr lang="cs-CZ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16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 pobaltských státu při nasazení NRF operovala zejména její část </a:t>
            </a:r>
            <a:r>
              <a:rPr lang="cs-CZ" b="1" dirty="0"/>
              <a:t>VJTF</a:t>
            </a:r>
            <a:r>
              <a:rPr lang="cs-CZ" dirty="0"/>
              <a:t> – cvičení a nasazení jako odrazení Ruska</a:t>
            </a:r>
          </a:p>
          <a:p>
            <a:endParaRPr lang="cs-CZ" dirty="0"/>
          </a:p>
          <a:p>
            <a:r>
              <a:rPr lang="cs-CZ" dirty="0"/>
              <a:t>Po Ruské invazi na Ukrajinu poprvé v historii aktivováno NRF pro kolektivní obranu.</a:t>
            </a:r>
          </a:p>
          <a:p>
            <a:endParaRPr lang="cs-CZ" dirty="0"/>
          </a:p>
          <a:p>
            <a:r>
              <a:rPr lang="cs-CZ" b="1" dirty="0"/>
              <a:t>VJTF – Very </a:t>
            </a:r>
            <a:r>
              <a:rPr lang="cs-CZ" b="1" dirty="0" err="1"/>
              <a:t>High</a:t>
            </a:r>
            <a:r>
              <a:rPr lang="cs-CZ" b="1" dirty="0"/>
              <a:t> Joint </a:t>
            </a:r>
            <a:r>
              <a:rPr lang="cs-CZ" b="1" dirty="0" err="1"/>
              <a:t>Task</a:t>
            </a:r>
            <a:r>
              <a:rPr lang="cs-CZ" b="1" dirty="0"/>
              <a:t> Force</a:t>
            </a:r>
          </a:p>
          <a:p>
            <a:pPr>
              <a:buNone/>
            </a:pPr>
            <a:r>
              <a:rPr lang="cs-CZ" dirty="0"/>
              <a:t>Je to </a:t>
            </a:r>
            <a:r>
              <a:rPr lang="cs-CZ" b="1" dirty="0"/>
              <a:t>nejrychlejší část NRF</a:t>
            </a:r>
            <a:r>
              <a:rPr lang="cs-CZ" dirty="0"/>
              <a:t>, tzv. „hrot oštěpu“.</a:t>
            </a:r>
          </a:p>
          <a:p>
            <a:pPr>
              <a:buNone/>
            </a:pPr>
            <a:r>
              <a:rPr lang="cs-CZ" dirty="0"/>
              <a:t>Může být </a:t>
            </a:r>
            <a:r>
              <a:rPr lang="cs-CZ" b="1" dirty="0"/>
              <a:t>nasazena do 48 hodin</a:t>
            </a:r>
            <a:r>
              <a:rPr lang="cs-CZ" dirty="0"/>
              <a:t>.</a:t>
            </a:r>
          </a:p>
          <a:p>
            <a:r>
              <a:rPr lang="cs-CZ" dirty="0"/>
              <a:t>ČR je pravidelně </a:t>
            </a:r>
            <a:r>
              <a:rPr lang="cs-CZ" b="1" dirty="0"/>
              <a:t>součástí VJTF</a:t>
            </a:r>
            <a:r>
              <a:rPr lang="cs-CZ" dirty="0"/>
              <a:t> nebo se podílí na její podpoře (např. logistikou, zdravotnictvím, chemickou obranou).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VJTF – Very </a:t>
            </a:r>
            <a:r>
              <a:rPr lang="cs-CZ" b="1" dirty="0" err="1"/>
              <a:t>High</a:t>
            </a:r>
            <a:r>
              <a:rPr lang="cs-CZ" b="1" dirty="0"/>
              <a:t> Joint </a:t>
            </a:r>
            <a:r>
              <a:rPr lang="cs-CZ" b="1" dirty="0" err="1"/>
              <a:t>Task</a:t>
            </a:r>
            <a:r>
              <a:rPr lang="cs-CZ" b="1" dirty="0"/>
              <a:t> </a:t>
            </a:r>
            <a:r>
              <a:rPr lang="cs-CZ" b="1" dirty="0" err="1"/>
              <a:t>Force</a:t>
            </a:r>
            <a:endParaRPr lang="en-US" dirty="0" err="1"/>
          </a:p>
          <a:p>
            <a:r>
              <a:rPr lang="cs-CZ" dirty="0"/>
              <a:t>ČR je pravidelně </a:t>
            </a:r>
            <a:r>
              <a:rPr lang="cs-CZ" b="1" dirty="0"/>
              <a:t>součástí VJTF</a:t>
            </a:r>
            <a:r>
              <a:rPr lang="cs-CZ" dirty="0"/>
              <a:t> nebo se podílí na její podpoře (např. logistikou, zdravotnictvím, chemickou obranou).</a:t>
            </a:r>
            <a:endParaRPr lang="en-US" dirty="0"/>
          </a:p>
          <a:p>
            <a:r>
              <a:rPr lang="cs-CZ" dirty="0">
                <a:ea typeface="Calibri"/>
                <a:cs typeface="Calibri"/>
              </a:rPr>
              <a:t>Tvořena cca 5 000 až 8 000 vojáky - rotuje mezi státy.</a:t>
            </a:r>
          </a:p>
          <a:p>
            <a:r>
              <a:rPr lang="cs-CZ" dirty="0">
                <a:ea typeface="Calibri"/>
                <a:cs typeface="Calibri"/>
              </a:rPr>
              <a:t>Nasazení: náhlá krize, ohrožení členského státu apod.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V </a:t>
            </a:r>
            <a:r>
              <a:rPr lang="en-US" err="1">
                <a:ea typeface="Calibri"/>
                <a:cs typeface="Calibri"/>
              </a:rPr>
              <a:t>roce</a:t>
            </a:r>
            <a:r>
              <a:rPr lang="en-US" dirty="0">
                <a:ea typeface="Calibri"/>
                <a:cs typeface="Calibri"/>
              </a:rPr>
              <a:t> 2019 Česká </a:t>
            </a:r>
            <a:r>
              <a:rPr lang="en-US" err="1">
                <a:ea typeface="Calibri"/>
                <a:cs typeface="Calibri"/>
              </a:rPr>
              <a:t>republika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přispěla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jednotkou</a:t>
            </a:r>
            <a:r>
              <a:rPr lang="en-US" dirty="0">
                <a:ea typeface="Calibri"/>
                <a:cs typeface="Calibri"/>
              </a:rPr>
              <a:t> do VJTF, </a:t>
            </a:r>
            <a:r>
              <a:rPr lang="en-US" err="1">
                <a:ea typeface="Calibri"/>
                <a:cs typeface="Calibri"/>
              </a:rPr>
              <a:t>jednalo</a:t>
            </a:r>
            <a:r>
              <a:rPr lang="en-US" dirty="0">
                <a:ea typeface="Calibri"/>
                <a:cs typeface="Calibri"/>
              </a:rPr>
              <a:t> se o </a:t>
            </a:r>
            <a:r>
              <a:rPr lang="en-US" err="1">
                <a:ea typeface="Calibri"/>
                <a:cs typeface="Calibri"/>
              </a:rPr>
              <a:t>rotu</a:t>
            </a:r>
            <a:r>
              <a:rPr lang="en-US" dirty="0">
                <a:ea typeface="Calibri"/>
                <a:cs typeface="Calibri"/>
              </a:rPr>
              <a:t> z </a:t>
            </a:r>
            <a:r>
              <a:rPr lang="en-US" b="1" dirty="0">
                <a:ea typeface="Calibri"/>
                <a:cs typeface="Calibri"/>
              </a:rPr>
              <a:t>4. </a:t>
            </a:r>
            <a:r>
              <a:rPr lang="en-US" b="1" err="1">
                <a:ea typeface="Calibri"/>
                <a:cs typeface="Calibri"/>
              </a:rPr>
              <a:t>brigády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rychlého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nasazení</a:t>
            </a:r>
            <a:r>
              <a:rPr lang="en-US" dirty="0">
                <a:ea typeface="Calibri"/>
                <a:cs typeface="Calibri"/>
              </a:rPr>
              <a:t> AČR. </a:t>
            </a:r>
            <a:r>
              <a:rPr lang="en-US" err="1">
                <a:ea typeface="Calibri"/>
                <a:cs typeface="Calibri"/>
              </a:rPr>
              <a:t>Byla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součástí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německého</a:t>
            </a:r>
            <a:r>
              <a:rPr lang="en-US" b="1" dirty="0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rámce</a:t>
            </a:r>
            <a:r>
              <a:rPr lang="en-US" b="1" dirty="0">
                <a:ea typeface="Calibri"/>
                <a:cs typeface="Calibri"/>
              </a:rPr>
              <a:t> a </a:t>
            </a:r>
            <a:r>
              <a:rPr lang="en-US" b="1" err="1">
                <a:ea typeface="Calibri"/>
                <a:cs typeface="Calibri"/>
              </a:rPr>
              <a:t>zapojila</a:t>
            </a:r>
            <a:r>
              <a:rPr lang="en-US" b="1" dirty="0">
                <a:ea typeface="Calibri"/>
                <a:cs typeface="Calibri"/>
              </a:rPr>
              <a:t> se do </a:t>
            </a:r>
            <a:r>
              <a:rPr lang="en-US" b="1" err="1">
                <a:ea typeface="Calibri"/>
                <a:cs typeface="Calibri"/>
              </a:rPr>
              <a:t>cvičení</a:t>
            </a:r>
            <a:r>
              <a:rPr lang="en-US" b="1" dirty="0">
                <a:ea typeface="Calibri"/>
                <a:cs typeface="Calibri"/>
              </a:rPr>
              <a:t> v </a:t>
            </a:r>
            <a:r>
              <a:rPr lang="en-US" b="1" err="1">
                <a:ea typeface="Calibri"/>
                <a:cs typeface="Calibri"/>
              </a:rPr>
              <a:t>Polsku</a:t>
            </a:r>
            <a:r>
              <a:rPr lang="en-US" b="1" dirty="0">
                <a:ea typeface="Calibri"/>
                <a:cs typeface="Calibri"/>
              </a:rPr>
              <a:t> a </a:t>
            </a:r>
            <a:r>
              <a:rPr lang="en-US" b="1" err="1">
                <a:ea typeface="Calibri"/>
                <a:cs typeface="Calibri"/>
              </a:rPr>
              <a:t>Pobaltí</a:t>
            </a:r>
            <a:r>
              <a:rPr lang="en-US" b="1" dirty="0">
                <a:ea typeface="Calibri"/>
                <a:cs typeface="Calibri"/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19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PESCO – vnitřní spolupráce mezi členskými státy EU</a:t>
            </a:r>
          </a:p>
          <a:p>
            <a:pPr>
              <a:buNone/>
            </a:pPr>
            <a:r>
              <a:rPr lang="cs-CZ" dirty="0"/>
              <a:t>je iniciativa Evropské unie, která umožňuje členským státům prohlubovat spolupráci v oblasti obrany a bezpečnosti.</a:t>
            </a:r>
          </a:p>
          <a:p>
            <a:pPr>
              <a:buNone/>
            </a:pPr>
            <a:r>
              <a:rPr lang="cs-CZ" b="1" dirty="0"/>
              <a:t>Cíl: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Společně rozvíjet vojenské schopnosti.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Investovat do obranných projektů.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Zlepšit koordinaci mezi armádami členských států.</a:t>
            </a:r>
          </a:p>
          <a:p>
            <a:endParaRPr lang="cs-CZ" b="1" dirty="0"/>
          </a:p>
          <a:p>
            <a:pPr>
              <a:buNone/>
            </a:pPr>
            <a:r>
              <a:rPr lang="cs-CZ" b="1" dirty="0"/>
              <a:t>Proč je důležité: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Posiluje obrannou autonomii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Pomáhá sdílet náklady na vývoj vojenské techniky.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Česká republika se účastní několika PESCO projektů (např. kybernetická obrana, výcvikové mise).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SBOP – bezpečnostní a obranná politika navenek</a:t>
            </a:r>
          </a:p>
          <a:p>
            <a:pPr>
              <a:buNone/>
            </a:pPr>
            <a:r>
              <a:rPr lang="cs-CZ" dirty="0"/>
              <a:t>je součástí zahraniční politiky EU, zaměřená na zajištění míru, stability a bezpečnosti v Evropě a ve světě.</a:t>
            </a:r>
          </a:p>
          <a:p>
            <a:pPr>
              <a:buNone/>
            </a:pPr>
            <a:r>
              <a:rPr lang="cs-CZ" b="1" dirty="0"/>
              <a:t>Cíl: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Vysílání vojenských i civilních misí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Řešení krizí a konfliktů vně i uvnitř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Budování schopností obrany EU.</a:t>
            </a:r>
          </a:p>
          <a:p>
            <a:pPr>
              <a:buNone/>
            </a:pPr>
            <a:r>
              <a:rPr lang="cs-CZ" b="1" dirty="0"/>
              <a:t>Proč je důležitá: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EU může samostatně reagovat na mezinárodní krize (např. mise v Africe, na Balkáně).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ČR se účastní několika CSDP misí – např. EUFOR </a:t>
            </a:r>
            <a:r>
              <a:rPr lang="cs-CZ" dirty="0" err="1"/>
              <a:t>Althea</a:t>
            </a:r>
            <a:r>
              <a:rPr lang="cs-CZ" dirty="0"/>
              <a:t> (Bosna a Hercegovina), operace </a:t>
            </a:r>
            <a:r>
              <a:rPr lang="cs-CZ" dirty="0" err="1"/>
              <a:t>Atalanta</a:t>
            </a:r>
            <a:r>
              <a:rPr lang="cs-CZ" dirty="0"/>
              <a:t> (proti pirátství).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34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8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72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13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436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6F3A-FCCB-43E5-A468-E092524B495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37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1F287A-92A4-740B-E042-ED101CC25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31BAA-EA5D-EEDD-B846-7012210B9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79D69C-C36B-5B9B-EAF8-816DCC0D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FF9DF-85C6-FD33-6A64-7DB0E1BA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A4452-E55A-74B1-0DEE-18284FFE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08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00FE4-5984-54BA-8262-0791D102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F3A9AA-62CA-8D46-F7D9-399232BEF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009C46-F4B7-DB40-EE0C-433A3BC1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E04601-7C20-2C34-35A6-4C55F97B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4C71AC-F12F-1DFD-660D-8C4852BC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646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11D2D2D-91C8-9AF2-B526-C60E0C873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F6E999-1A19-79B6-3C70-5DE54EFAA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3DBD1-89A7-2917-210B-91D11992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8B0F65-0CF0-62B1-4921-BE3A926D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5457ED-D24E-EFB7-41EE-A58A4479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276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67EA2-88A6-D954-72A5-02BCBB12B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11193E-CCCA-8F7C-BBE9-0301747C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9D6A89-AC37-2E28-96CA-7E948FF21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4EE3C6-2AE0-D410-C696-FFA66069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29AA22-1872-68C7-DD83-0CBAC0AF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410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3B1FC-216F-A723-31C6-9EEB6F419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96C96C-70AB-571A-7EEA-A3C41C78D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96527C-4336-A47D-640F-29D60C53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2B8CE6-E590-1EAC-C6E5-9CAF850C2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AE80B3-0A5E-0B40-73ED-26704767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4A1395-2892-85AE-AE8C-5ACE9F282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478EC-4817-70A3-C3D8-24C2DCDBB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3B633D-F97B-DE30-5D80-A0589EB87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349EC3-F9D1-65BB-BE6A-D31BD7FC6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8DC871-BB8F-6FCA-E895-913B3F481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4A097E-242D-34E1-9E8F-C36B8BB2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68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669A1-66B2-3654-BE9F-B088C4FA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1F286B-A2A7-3352-64D2-4EDF06152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F243E8-3857-CAE5-16BB-52CBA8CC3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13BEF5-3743-A995-915C-A50F47A01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C9A739-3DA3-020F-1616-1DFF164AD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E97EC1-DCD9-8E4D-C89E-AE9FA799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2947A8-1C68-190E-7B45-177F8B3A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93690-B130-DD23-02E4-DD8A97DE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026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CB710-F6EB-AFCE-2683-2AD1F9AD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565587-0649-3A02-81DE-90EFBF71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6963ED-A5C1-91FE-C83C-5E9E3399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AADD1B-8F58-9FD5-6459-D2F50794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2720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702ED1-0D9C-4B66-01A2-B6F94D9D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07EA02-F9BB-C8EA-FEE9-42EE0FF7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48BF1D-639B-0DB7-15CE-8E4C498B7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5906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45D6B-946F-B207-3E62-502396DE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A7A79-6A6A-FA44-90D4-5F99BB16B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9CD855-8B49-206E-916C-8C8F03D07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09E4F2-E0CE-59D3-D06C-03221073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DBC053-17D5-70BB-A93C-A6F1B13AC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A788F1-EC30-ED25-53E0-435158C8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612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DA268-90A8-6E25-6C2B-949E5C06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FF5958-192A-8555-3E1E-ACED772515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453B7C-28E2-7353-158A-18FCC8BF3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724F58-0C83-6EE7-D0B8-166DFC03E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4549A0-1F62-3296-7A7D-0B8EC38C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61C87E-A4EB-99EF-9517-38FAFEF8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7221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989976-BBCB-795A-4E17-A4A45017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778D51-2A46-62BD-3D64-B97B7EDD8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4C32A0-EDE4-FCC8-27A8-CFF993A02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9CBB-0812-4DA9-8E02-6336F313C761}" type="datetimeFigureOut">
              <a:rPr lang="cs-CZ" smtClean="0"/>
              <a:t>20.04.2025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D6491-C987-E6BB-36E4-77D3462CD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5EBF4E-EE7A-1B7D-AE8C-610D72327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512C-2556-4DF2-BF2F-017AAD1C5D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01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uropean-union.europa.eu/index_cs" TargetMode="External"/><Relationship Id="rId3" Type="http://schemas.openxmlformats.org/officeDocument/2006/relationships/hyperlink" Target="https://acr.mo.gov.cz/informacni-servis/zpravodajstvi/_alert-cviceni_-proverilo-sily-velmi-rychle-reakce-108673/" TargetMode="External"/><Relationship Id="rId7" Type="http://schemas.openxmlformats.org/officeDocument/2006/relationships/hyperlink" Target="https://www.nato.int/" TargetMode="External"/><Relationship Id="rId12" Type="http://schemas.openxmlformats.org/officeDocument/2006/relationships/hyperlink" Target="https://eda.europa.e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oparl.europa.eu/factsheets/cs/sheet/159/spolecna-bezpecnostni-a-obranna-politika" TargetMode="External"/><Relationship Id="rId11" Type="http://schemas.openxmlformats.org/officeDocument/2006/relationships/hyperlink" Target="https://www.consilium.europa.eu/media/41333/pesco-projects-12-nov-2019.pdf?utm_source=chatgpt.com" TargetMode="External"/><Relationship Id="rId5" Type="http://schemas.openxmlformats.org/officeDocument/2006/relationships/hyperlink" Target="https://mocr.mo.gov.cz/eu/eu/ak/armada-cr-229544/" TargetMode="External"/><Relationship Id="rId10" Type="http://schemas.openxmlformats.org/officeDocument/2006/relationships/hyperlink" Target="https://www.nato.int/cps/en/natohq/topics_49755.htm" TargetMode="External"/><Relationship Id="rId4" Type="http://schemas.openxmlformats.org/officeDocument/2006/relationships/hyperlink" Target="https://www.e15.cz/zahranicni/vychodni-kridlo-nato-organizace-bojove-skupiny-a-kde-se-angazuje-ceska-armada-1399265" TargetMode="External"/><Relationship Id="rId9" Type="http://schemas.openxmlformats.org/officeDocument/2006/relationships/hyperlink" Target="https://www.pesco.europa.e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The Flag of the EU, NATO and the Czech Republic Editorial Image - Image ...">
            <a:extLst>
              <a:ext uri="{FF2B5EF4-FFF2-40B4-BE49-F238E27FC236}">
                <a16:creationId xmlns:a16="http://schemas.microsoft.com/office/drawing/2014/main" id="{564E0A70-0626-D167-94D2-2663F9237E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9" t="9091" r="2358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2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F55FE6-6B64-8D4F-81FB-711342DA2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400" b="1"/>
              <a:t>Spolupráce České republiky s NATO a EU v oblasti bezpečnosti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9D7A5B-8FD6-5ADA-9B41-33A06F2EF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sz="2000"/>
              <a:t>Autor: Bc. Jan Reclík</a:t>
            </a: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5836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E4A0B0-C355-5784-5387-08D3471E0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/>
              <a:t>Jak funguje článek 5 NATO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C5FF17-DAB2-20CC-3EC6-32F893BE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/>
              <a:t>NATO – článek 5 (kolektivní obrana).</a:t>
            </a:r>
          </a:p>
          <a:p>
            <a:r>
              <a:rPr lang="cs-CZ" sz="2200"/>
              <a:t>Zaveden ve </a:t>
            </a:r>
            <a:r>
              <a:rPr lang="cs-CZ" sz="2200" b="1"/>
              <a:t>Washingtonské smlouvě </a:t>
            </a:r>
            <a:r>
              <a:rPr lang="cs-CZ" sz="2200"/>
              <a:t>(1949).</a:t>
            </a:r>
          </a:p>
          <a:p>
            <a:r>
              <a:rPr lang="cs-CZ" sz="2200"/>
              <a:t>Zní: </a:t>
            </a:r>
            <a:r>
              <a:rPr lang="cs-CZ" sz="2200" i="1"/>
              <a:t>„Ozbrojený útok proti jednomu nebo více členům bude považován za útok proti všem“.</a:t>
            </a:r>
          </a:p>
          <a:p>
            <a:r>
              <a:rPr lang="cs-CZ" sz="2200" b="1"/>
              <a:t>Použit pouze jednou – po 11. září 2001 </a:t>
            </a:r>
            <a:r>
              <a:rPr lang="cs-CZ" sz="2200"/>
              <a:t>(útoky na USA).</a:t>
            </a:r>
          </a:p>
          <a:p>
            <a:r>
              <a:rPr lang="cs-CZ" sz="2200"/>
              <a:t>Reakce členských států není automaticky vojenská – </a:t>
            </a:r>
            <a:r>
              <a:rPr lang="cs-CZ" sz="2200" b="1"/>
              <a:t>mohou přispět dle vlastních možností</a:t>
            </a:r>
            <a:r>
              <a:rPr lang="cs-CZ" sz="2200"/>
              <a:t> (vojensky, zpravodajsky, logisticky, …).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9453786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C9CEC1-194B-73CC-4139-55B46652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/>
              <a:t>Má EU svůj „článek 5“? Ano – ale jiný!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29067-34E5-76EF-F18C-E86A17554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sz="2200" b="1"/>
              <a:t>Článek 42(7) Smlouvy o EU (Lisabonská smlouva):</a:t>
            </a:r>
          </a:p>
          <a:p>
            <a:endParaRPr lang="cs-CZ" sz="2200" b="1"/>
          </a:p>
          <a:p>
            <a:pPr lvl="1"/>
            <a:r>
              <a:rPr lang="cs-CZ" sz="2200"/>
              <a:t>Zavazuje státy pomoci členu EU, který je napaden na </a:t>
            </a:r>
            <a:r>
              <a:rPr lang="cs-CZ" sz="2200" b="1"/>
              <a:t>svém území</a:t>
            </a:r>
            <a:r>
              <a:rPr lang="cs-CZ" sz="2200"/>
              <a:t>.</a:t>
            </a:r>
          </a:p>
          <a:p>
            <a:pPr lvl="1"/>
            <a:endParaRPr lang="cs-CZ" sz="2200"/>
          </a:p>
          <a:p>
            <a:pPr lvl="1"/>
            <a:r>
              <a:rPr lang="cs-CZ" sz="2200" b="1"/>
              <a:t>Není to automatická vojenská obrana jako u NATO </a:t>
            </a:r>
            <a:r>
              <a:rPr lang="cs-CZ" sz="2200"/>
              <a:t>– záleží na schopnostech států.</a:t>
            </a:r>
          </a:p>
          <a:p>
            <a:pPr lvl="1"/>
            <a:endParaRPr lang="cs-CZ" sz="2200"/>
          </a:p>
          <a:p>
            <a:pPr lvl="1"/>
            <a:r>
              <a:rPr lang="cs-CZ" sz="2200"/>
              <a:t>Výjimku má </a:t>
            </a:r>
            <a:r>
              <a:rPr lang="cs-CZ" sz="2200" b="1"/>
              <a:t>neutralita některých států (např. Rakousko, Irsko).</a:t>
            </a:r>
          </a:p>
          <a:p>
            <a:pPr lvl="1"/>
            <a:endParaRPr lang="cs-CZ" sz="2200" b="1"/>
          </a:p>
          <a:p>
            <a:pPr lvl="1"/>
            <a:r>
              <a:rPr lang="cs-CZ" sz="2200"/>
              <a:t>Funguje </a:t>
            </a:r>
            <a:r>
              <a:rPr lang="cs-CZ" sz="2200" b="1"/>
              <a:t>především jako politický závazek solidarity</a:t>
            </a:r>
            <a:r>
              <a:rPr lang="cs-CZ" sz="2200"/>
              <a:t>, ne jako vojenský štít.</a:t>
            </a:r>
          </a:p>
        </p:txBody>
      </p:sp>
    </p:spTree>
    <p:extLst>
      <p:ext uri="{BB962C8B-B14F-4D97-AF65-F5344CB8AC3E}">
        <p14:creationId xmlns:p14="http://schemas.microsoft.com/office/powerpoint/2010/main" val="4088066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7F81E7-85F3-F85F-5B3B-776735F62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</a:rPr>
              <a:t>Proč státy spoléhají na NATO víc než na EU?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1C4721B-3258-0456-190D-42DFF8312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11232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45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CBDEB1-5CE3-FD07-D2F2-F939CACA2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Závěr prezentace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2743A5-F45E-0769-4533-A06622E55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/>
              <a:t>Shrnutí hlavních bodů:</a:t>
            </a:r>
          </a:p>
          <a:p>
            <a:pPr lvl="1"/>
            <a:r>
              <a:rPr lang="cs-CZ" sz="2200" dirty="0"/>
              <a:t>ČR je </a:t>
            </a:r>
            <a:r>
              <a:rPr lang="cs-CZ" sz="2200" b="1" dirty="0"/>
              <a:t>aktivním členem NATO i EU</a:t>
            </a:r>
            <a:r>
              <a:rPr lang="cs-CZ" sz="2200" dirty="0"/>
              <a:t>, v oblasti bezpečnosti se podílí na mnoha misích, projektech  a aliančních strukturách.</a:t>
            </a:r>
          </a:p>
          <a:p>
            <a:pPr lvl="1"/>
            <a:r>
              <a:rPr lang="cs-CZ" sz="2200" dirty="0"/>
              <a:t>NATO zajišťuje </a:t>
            </a:r>
            <a:r>
              <a:rPr lang="cs-CZ" sz="2200" b="1" dirty="0"/>
              <a:t>kolektivní obranu </a:t>
            </a:r>
            <a:r>
              <a:rPr lang="cs-CZ" sz="2200" dirty="0"/>
              <a:t>členských států prostřednictvím </a:t>
            </a:r>
            <a:r>
              <a:rPr lang="cs-CZ" sz="2200" b="1" dirty="0"/>
              <a:t>článku 5</a:t>
            </a:r>
            <a:r>
              <a:rPr lang="cs-CZ" sz="2200" dirty="0"/>
              <a:t> – útok na jednoho je útokem na všechny.</a:t>
            </a:r>
          </a:p>
          <a:p>
            <a:pPr lvl="1"/>
            <a:r>
              <a:rPr lang="cs-CZ" sz="2200" dirty="0"/>
              <a:t>EU má podobný </a:t>
            </a:r>
            <a:r>
              <a:rPr lang="cs-CZ" sz="2200" b="1" dirty="0"/>
              <a:t>článek 42(7)</a:t>
            </a:r>
            <a:r>
              <a:rPr lang="cs-CZ" sz="2200" dirty="0"/>
              <a:t>, který zavazuje členské státy k pomoci, ale </a:t>
            </a:r>
            <a:r>
              <a:rPr lang="cs-CZ" sz="2200" b="1" dirty="0"/>
              <a:t>není tak vojensky závazný.</a:t>
            </a:r>
          </a:p>
          <a:p>
            <a:pPr lvl="1"/>
            <a:r>
              <a:rPr lang="cs-CZ" sz="2200" dirty="0"/>
              <a:t>V praxi se státy obracejí hlavně na </a:t>
            </a:r>
            <a:r>
              <a:rPr lang="cs-CZ" sz="2200" b="1" dirty="0"/>
              <a:t>NATO</a:t>
            </a:r>
            <a:r>
              <a:rPr lang="cs-CZ" sz="2200" dirty="0"/>
              <a:t> jako hlavní obrannou sílu, zatímco </a:t>
            </a:r>
            <a:r>
              <a:rPr lang="cs-CZ" sz="2200" b="1" dirty="0"/>
              <a:t>EU hraje doplňkovou roli </a:t>
            </a:r>
            <a:r>
              <a:rPr lang="cs-CZ" sz="2200" dirty="0"/>
              <a:t>v oblasti civilní bezpečnosti, krizového řízení a kybernetické obrany.</a:t>
            </a:r>
          </a:p>
          <a:p>
            <a:pPr lvl="1"/>
            <a:r>
              <a:rPr lang="cs-CZ" sz="2200" dirty="0"/>
              <a:t>ČR má významnou roli v rámci </a:t>
            </a:r>
            <a:r>
              <a:rPr lang="cs-CZ" sz="2200" b="1" dirty="0"/>
              <a:t>PESCO</a:t>
            </a:r>
            <a:r>
              <a:rPr lang="cs-CZ" sz="2200" dirty="0"/>
              <a:t> – např. jako </a:t>
            </a:r>
            <a:r>
              <a:rPr lang="cs-CZ" sz="2200" b="1" dirty="0"/>
              <a:t>garant projektu v oblasti elektronického boje.</a:t>
            </a:r>
          </a:p>
          <a:p>
            <a:pPr lvl="1"/>
            <a:r>
              <a:rPr lang="cs-CZ" sz="2200" dirty="0"/>
              <a:t>Účast ČR v </a:t>
            </a:r>
            <a:r>
              <a:rPr lang="cs-CZ" sz="2200" b="1" dirty="0"/>
              <a:t>VJTF, NRF, EUFOR, PESCO a dalších strukturách </a:t>
            </a:r>
            <a:r>
              <a:rPr lang="cs-CZ" sz="2200" dirty="0"/>
              <a:t>dokazuje její odpovědnost a připravenost bránit evropské i globální hodnoty.</a:t>
            </a:r>
          </a:p>
        </p:txBody>
      </p:sp>
    </p:spTree>
    <p:extLst>
      <p:ext uri="{BB962C8B-B14F-4D97-AF65-F5344CB8AC3E}">
        <p14:creationId xmlns:p14="http://schemas.microsoft.com/office/powerpoint/2010/main" val="27470307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89B5B1-6B8E-02BF-75C7-62F79876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Děkuji za pozornost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1C6040-6D9A-B514-C11C-ED00E4DB7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88234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CDF248-F2E5-C424-BA6E-C1255261E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Zdroje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F87EF-BB5D-077F-47C2-A8B9F5530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sz="1700" b="0" i="0" dirty="0">
                <a:effectLst/>
                <a:latin typeface="Open Sans"/>
                <a:ea typeface="Open Sans"/>
                <a:cs typeface="Open Sans"/>
              </a:rPr>
              <a:t>KARAFFA, Vladimír; HRINKO, Martin a ZŮNA, Jaromír. </a:t>
            </a:r>
            <a:r>
              <a:rPr lang="cs-CZ" sz="1700" b="0" i="1" dirty="0">
                <a:effectLst/>
                <a:latin typeface="Open Sans"/>
                <a:ea typeface="Open Sans"/>
                <a:cs typeface="Open Sans"/>
              </a:rPr>
              <a:t>Vybrané kapitoly o bezpečnosti</a:t>
            </a:r>
            <a:r>
              <a:rPr lang="cs-CZ" sz="1700" b="0" i="0" dirty="0">
                <a:effectLst/>
                <a:latin typeface="Open Sans"/>
                <a:ea typeface="Open Sans"/>
                <a:cs typeface="Open Sans"/>
              </a:rPr>
              <a:t>. Praha: CEVRO Institut (vysoká škola), 2022. ISBN 978-80-87125-35-9.</a:t>
            </a:r>
            <a:endParaRPr lang="cs-CZ" sz="1700" dirty="0">
              <a:latin typeface="Open Sans"/>
              <a:ea typeface="Open Sans"/>
              <a:cs typeface="Open Sans"/>
              <a:hlinkClick r:id="rId3"/>
            </a:endParaRPr>
          </a:p>
          <a:p>
            <a:r>
              <a:rPr lang="cs-CZ" sz="1700" dirty="0">
                <a:hlinkClick r:id="rId3"/>
              </a:rPr>
              <a:t>„Alert cvičení“ prověřilo Síly velmi rychlé reakce | Armáda ČR</a:t>
            </a:r>
            <a:endParaRPr lang="cs-CZ" sz="1700" dirty="0"/>
          </a:p>
          <a:p>
            <a:r>
              <a:rPr lang="cs-CZ" sz="1700" dirty="0">
                <a:hlinkClick r:id="rId4"/>
              </a:rPr>
              <a:t>Východní křídlo NATO: Organizace a jakou roli hraje Česko | e15.cz</a:t>
            </a:r>
            <a:endParaRPr lang="cs-CZ" sz="1700" dirty="0"/>
          </a:p>
          <a:p>
            <a:r>
              <a:rPr lang="cs-CZ" sz="1700" dirty="0">
                <a:hlinkClick r:id="rId5"/>
              </a:rPr>
              <a:t>Spolupráce EU-NATO | Ministerstvo obrany</a:t>
            </a:r>
            <a:endParaRPr lang="cs-CZ" sz="1700" dirty="0"/>
          </a:p>
          <a:p>
            <a:r>
              <a:rPr lang="cs-CZ" sz="1700" dirty="0">
                <a:hlinkClick r:id="rId6"/>
              </a:rPr>
              <a:t>Společná bezpečnostní a obranná politika | Fakta a čísla o Evropské unii | Evropský parlament</a:t>
            </a:r>
            <a:endParaRPr lang="cs-CZ" sz="1700" dirty="0"/>
          </a:p>
          <a:p>
            <a:r>
              <a:rPr lang="cs-CZ" sz="1700" dirty="0">
                <a:hlinkClick r:id="rId7"/>
              </a:rPr>
              <a:t>NATO – Homepage</a:t>
            </a:r>
            <a:endParaRPr lang="cs-CZ" sz="1700" dirty="0"/>
          </a:p>
          <a:p>
            <a:r>
              <a:rPr lang="cs-CZ" sz="1700" dirty="0">
                <a:hlinkClick r:id="rId8"/>
              </a:rPr>
              <a:t>Vaše brána k informacím o EU, zprávy, aktuální témata | Evropská unie</a:t>
            </a:r>
            <a:endParaRPr lang="cs-CZ" sz="1700" dirty="0"/>
          </a:p>
          <a:p>
            <a:r>
              <a:rPr lang="cs-CZ" sz="1700" dirty="0">
                <a:hlinkClick r:id="rId9"/>
              </a:rPr>
              <a:t>PESCO | Member States Driven</a:t>
            </a:r>
            <a:endParaRPr lang="cs-CZ" sz="1700" dirty="0"/>
          </a:p>
          <a:p>
            <a:r>
              <a:rPr lang="cs-CZ" sz="1700" dirty="0">
                <a:hlinkClick r:id="rId10"/>
              </a:rPr>
              <a:t>NATO - Topic: NATO Response Force (2002-2024)</a:t>
            </a:r>
          </a:p>
          <a:p>
            <a:r>
              <a:rPr lang="cs-CZ" sz="1700" dirty="0">
                <a:ea typeface="+mn-lt"/>
                <a:cs typeface="+mn-lt"/>
                <a:hlinkClick r:id="rId11"/>
              </a:rPr>
              <a:t>pesco-projects-12-nov-2019.pdf</a:t>
            </a:r>
          </a:p>
          <a:p>
            <a:r>
              <a:rPr lang="cs-CZ" sz="1700" dirty="0">
                <a:ea typeface="+mn-lt"/>
                <a:cs typeface="+mn-lt"/>
                <a:hlinkClick r:id="rId12"/>
              </a:rPr>
              <a:t>European Defence Agency</a:t>
            </a:r>
            <a:endParaRPr lang="cs-CZ" sz="17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3125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8DF964-8944-B4CD-0DBD-6F24B65B7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Úvod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ADC00-8C32-9079-9FF6-FF8A21C70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b="1" dirty="0"/>
              <a:t>Cíl prezentace:</a:t>
            </a:r>
          </a:p>
          <a:p>
            <a:pPr lvl="1"/>
            <a:endParaRPr lang="cs-CZ" sz="2200"/>
          </a:p>
          <a:p>
            <a:pPr lvl="1"/>
            <a:r>
              <a:rPr lang="cs-CZ" sz="2200" dirty="0"/>
              <a:t>Představit významnou spolupráci mezi Českou republikou, NATO a EU v oblasti bezpečnosti.</a:t>
            </a:r>
          </a:p>
          <a:p>
            <a:pPr lvl="1"/>
            <a:endParaRPr lang="cs-CZ" sz="2200"/>
          </a:p>
          <a:p>
            <a:pPr lvl="1"/>
            <a:r>
              <a:rPr lang="cs-CZ" sz="2200" dirty="0"/>
              <a:t>Prozkoumat hlavní instituce a iniciativy v rámci těchto organizací.</a:t>
            </a:r>
          </a:p>
          <a:p>
            <a:pPr lvl="1"/>
            <a:endParaRPr lang="cs-CZ" sz="2200"/>
          </a:p>
          <a:p>
            <a:pPr lvl="1"/>
            <a:r>
              <a:rPr lang="cs-CZ" sz="2200" dirty="0"/>
              <a:t>Ukázat roli ČR v mezinárodní bezpečnosti.</a:t>
            </a:r>
          </a:p>
        </p:txBody>
      </p:sp>
    </p:spTree>
    <p:extLst>
      <p:ext uri="{BB962C8B-B14F-4D97-AF65-F5344CB8AC3E}">
        <p14:creationId xmlns:p14="http://schemas.microsoft.com/office/powerpoint/2010/main" val="3053578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DC30C7-0DFC-F238-B859-15F25454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Česká republika a NATO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CDA444-B1A7-27F8-FBF4-917D180A7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1800" b="1" dirty="0"/>
              <a:t>NATO – severoatlantická aliance</a:t>
            </a:r>
          </a:p>
          <a:p>
            <a:pPr lvl="1"/>
            <a:r>
              <a:rPr lang="cs-CZ" sz="1800" dirty="0"/>
              <a:t>Cíl: Kolektivní obrana členských států.</a:t>
            </a:r>
          </a:p>
          <a:p>
            <a:pPr lvl="1"/>
            <a:r>
              <a:rPr lang="cs-CZ" sz="1800" dirty="0"/>
              <a:t>ČR vstoupila do NATO v roce 1999.</a:t>
            </a:r>
          </a:p>
          <a:p>
            <a:pPr lvl="1"/>
            <a:endParaRPr lang="cs-CZ" sz="1800" dirty="0"/>
          </a:p>
          <a:p>
            <a:r>
              <a:rPr lang="cs-CZ" sz="1800" b="1" dirty="0"/>
              <a:t>NATO Response </a:t>
            </a:r>
            <a:r>
              <a:rPr lang="cs-CZ" sz="1800" b="1" dirty="0" err="1"/>
              <a:t>Force</a:t>
            </a:r>
            <a:r>
              <a:rPr lang="cs-CZ" sz="1800" b="1" dirty="0"/>
              <a:t> (NRF) – rychlá reakční síla NATO</a:t>
            </a:r>
          </a:p>
          <a:p>
            <a:pPr lvl="1"/>
            <a:r>
              <a:rPr lang="cs-CZ" sz="1800" dirty="0"/>
              <a:t>NRF je elitní jednotka, která je připravena k okamžitému nasazení v případě krizí nebo vojenských konfliktů.</a:t>
            </a:r>
          </a:p>
          <a:p>
            <a:pPr lvl="1"/>
            <a:r>
              <a:rPr lang="cs-CZ" sz="1800" dirty="0"/>
              <a:t>ČR je jedním z členů, kteří tuto sílu podporují.</a:t>
            </a:r>
          </a:p>
          <a:p>
            <a:endParaRPr lang="cs-CZ" sz="1800" dirty="0"/>
          </a:p>
          <a:p>
            <a:r>
              <a:rPr lang="cs-CZ" sz="1800" b="1" dirty="0" err="1"/>
              <a:t>Cooperative</a:t>
            </a:r>
            <a:r>
              <a:rPr lang="cs-CZ" sz="1800" b="1" dirty="0"/>
              <a:t> </a:t>
            </a:r>
            <a:r>
              <a:rPr lang="cs-CZ" sz="1800" b="1" dirty="0" err="1"/>
              <a:t>Security</a:t>
            </a:r>
            <a:r>
              <a:rPr lang="cs-CZ" sz="1800" b="1" dirty="0"/>
              <a:t> and </a:t>
            </a:r>
            <a:r>
              <a:rPr lang="cs-CZ" sz="1800" b="1" dirty="0" err="1"/>
              <a:t>Partnership</a:t>
            </a:r>
            <a:endParaRPr lang="cs-CZ" sz="1800" b="1" dirty="0"/>
          </a:p>
          <a:p>
            <a:pPr lvl="1"/>
            <a:r>
              <a:rPr lang="cs-CZ" sz="1800" dirty="0"/>
              <a:t>Spolupráce s nečlenskými státy.</a:t>
            </a:r>
          </a:p>
          <a:p>
            <a:pPr lvl="1"/>
            <a:r>
              <a:rPr lang="cs-CZ" sz="1800" dirty="0"/>
              <a:t>Česká účast v misích a operacích (Afghánistán, KFOR, Balkán).</a:t>
            </a:r>
            <a:endParaRPr lang="cs-CZ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5697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411272-4A65-C489-5C00-F24BEEB83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cs-CZ" sz="6000" b="1"/>
              <a:t>NATO Response Force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EF1CE-06EC-1027-CC2E-848DF9BB1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 b="1" dirty="0"/>
              <a:t>Nasazení:</a:t>
            </a:r>
            <a:endParaRPr lang="cs-CZ" sz="2000" b="1">
              <a:ea typeface="Calibri"/>
              <a:cs typeface="Calibri"/>
            </a:endParaRPr>
          </a:p>
          <a:p>
            <a:pPr lvl="1"/>
            <a:r>
              <a:rPr lang="cs-CZ" sz="2000" dirty="0"/>
              <a:t>Řecko a Turecko – olympijské hry v Aténách (2004); USA – pomoc po hurikánu Katrina (2005); Pákistán – zemětřesení (2005); Litva, Lotyšsko, Estonsko – rotační nasazení po anexi Krymu (2014); </a:t>
            </a:r>
            <a:r>
              <a:rPr lang="cs-CZ" sz="2000" b="1" dirty="0"/>
              <a:t>Východní křídlo NATO – posílení obrany (2022).</a:t>
            </a:r>
            <a:endParaRPr lang="cs-CZ" sz="2000" b="1">
              <a:ea typeface="Calibri"/>
              <a:cs typeface="Calibri"/>
            </a:endParaRPr>
          </a:p>
          <a:p>
            <a:r>
              <a:rPr lang="cs-CZ" sz="2000" b="1" dirty="0">
                <a:ea typeface="Calibri" panose="020F0502020204030204"/>
                <a:cs typeface="Calibri" panose="020F0502020204030204"/>
              </a:rPr>
              <a:t>Čas nasazení:</a:t>
            </a:r>
          </a:p>
          <a:p>
            <a:pPr lvl="1"/>
            <a:r>
              <a:rPr lang="cs-CZ" sz="2000" dirty="0">
                <a:ea typeface="Calibri" panose="020F0502020204030204"/>
                <a:cs typeface="Calibri" panose="020F0502020204030204"/>
              </a:rPr>
              <a:t>Do 5-30 dnů, v závislosti na složce.</a:t>
            </a:r>
          </a:p>
          <a:p>
            <a:r>
              <a:rPr lang="cs-CZ" sz="2000" b="1" dirty="0"/>
              <a:t>ČR je součástí NRF. </a:t>
            </a:r>
            <a:r>
              <a:rPr lang="cs-CZ" sz="2000" dirty="0"/>
              <a:t>Její jednotky jsou nasazeny v rotacích a podílely se i na jejím aktivním nasazení.</a:t>
            </a:r>
            <a:endParaRPr lang="cs-CZ" sz="20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805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442C4B-C856-7A9D-6FB8-7E09096C2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b="1">
                <a:ea typeface="Calibri Light"/>
                <a:cs typeface="Calibri Light"/>
              </a:rPr>
              <a:t>VJTF – Very High Readiness Joint Task Force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B3C63E2-653A-AD05-1477-9AA1C620B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109758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1835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1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5127B5-9D19-E53B-429F-C788CDB35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Česká republika a EU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90597C6-7DA6-56BB-ABC0-0EE919B83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200" b="1" dirty="0"/>
              <a:t>PESCO (Permanent </a:t>
            </a:r>
            <a:r>
              <a:rPr lang="cs-CZ" sz="2200" b="1" dirty="0" err="1"/>
              <a:t>Structured</a:t>
            </a:r>
            <a:r>
              <a:rPr lang="cs-CZ" sz="2200" b="1" dirty="0"/>
              <a:t> </a:t>
            </a:r>
            <a:r>
              <a:rPr lang="cs-CZ" sz="2200" b="1" dirty="0" err="1"/>
              <a:t>Cooperation</a:t>
            </a:r>
            <a:r>
              <a:rPr lang="cs-CZ" sz="2200" b="1" dirty="0"/>
              <a:t>)</a:t>
            </a:r>
            <a:endParaRPr lang="cs-CZ" sz="2200" b="1" dirty="0">
              <a:ea typeface="Calibri"/>
              <a:cs typeface="Calibri"/>
            </a:endParaRPr>
          </a:p>
          <a:p>
            <a:pPr lvl="1"/>
            <a:r>
              <a:rPr lang="cs-CZ" sz="2200" dirty="0"/>
              <a:t>Stálá strukturovaná spolupráce mezi členskými státy.</a:t>
            </a:r>
            <a:endParaRPr lang="cs-CZ" sz="2200" dirty="0">
              <a:ea typeface="Calibri"/>
              <a:cs typeface="Calibri"/>
            </a:endParaRPr>
          </a:p>
          <a:p>
            <a:pPr lvl="1"/>
            <a:r>
              <a:rPr lang="cs-CZ" sz="2200" dirty="0"/>
              <a:t>ČR se podílí na vojenských projektech EU.</a:t>
            </a:r>
            <a:endParaRPr lang="cs-CZ" sz="2200" dirty="0">
              <a:ea typeface="Calibri"/>
              <a:cs typeface="Calibri"/>
            </a:endParaRPr>
          </a:p>
          <a:p>
            <a:pPr lvl="1"/>
            <a:endParaRPr lang="cs-CZ" sz="2200" dirty="0">
              <a:ea typeface="Calibri"/>
              <a:cs typeface="Calibri"/>
            </a:endParaRPr>
          </a:p>
          <a:p>
            <a:r>
              <a:rPr lang="cs-CZ" sz="2200" b="1" dirty="0"/>
              <a:t>Společná bezpečnostní a obranná politika (SBOP)</a:t>
            </a:r>
            <a:endParaRPr lang="cs-CZ" sz="2200" b="1" dirty="0">
              <a:ea typeface="Calibri"/>
              <a:cs typeface="Calibri"/>
            </a:endParaRPr>
          </a:p>
          <a:p>
            <a:pPr lvl="1"/>
            <a:r>
              <a:rPr lang="cs-CZ" sz="2200" dirty="0"/>
              <a:t>EU se zaměřuje na zajištění stability v Evropě.</a:t>
            </a:r>
            <a:endParaRPr lang="cs-CZ" sz="2200" dirty="0">
              <a:ea typeface="Calibri"/>
              <a:cs typeface="Calibri"/>
            </a:endParaRPr>
          </a:p>
          <a:p>
            <a:pPr lvl="1"/>
            <a:r>
              <a:rPr lang="cs-CZ" sz="2200" dirty="0"/>
              <a:t>ČR se účastní operací, jako je </a:t>
            </a:r>
            <a:r>
              <a:rPr lang="cs-CZ" sz="2200" b="1" dirty="0" err="1"/>
              <a:t>Atalanta</a:t>
            </a:r>
            <a:r>
              <a:rPr lang="cs-CZ" sz="2200" dirty="0"/>
              <a:t> (boj proti pirátství) a </a:t>
            </a:r>
            <a:r>
              <a:rPr lang="cs-CZ" sz="2200" b="1" dirty="0"/>
              <a:t>EUFOR </a:t>
            </a:r>
            <a:r>
              <a:rPr lang="cs-CZ" sz="2200" b="1" dirty="0" err="1"/>
              <a:t>Althea</a:t>
            </a:r>
            <a:r>
              <a:rPr lang="cs-CZ" sz="2200" b="1" dirty="0"/>
              <a:t> </a:t>
            </a:r>
            <a:r>
              <a:rPr lang="cs-CZ" sz="2200" dirty="0"/>
              <a:t>(Bosna a Hercegovina).</a:t>
            </a:r>
            <a:endParaRPr lang="cs-CZ" sz="2200" dirty="0">
              <a:ea typeface="Calibri"/>
              <a:cs typeface="Calibri"/>
            </a:endParaRPr>
          </a:p>
          <a:p>
            <a:pPr lvl="1"/>
            <a:endParaRPr lang="cs-CZ" sz="2200" dirty="0">
              <a:ea typeface="Calibri"/>
              <a:cs typeface="Calibri"/>
            </a:endParaRPr>
          </a:p>
          <a:p>
            <a:r>
              <a:rPr lang="cs-CZ" sz="2200" b="1" dirty="0">
                <a:ea typeface="Calibri"/>
                <a:cs typeface="Calibri"/>
              </a:rPr>
              <a:t>Evropská obranná agentura (EDA)</a:t>
            </a:r>
          </a:p>
          <a:p>
            <a:pPr lvl="1"/>
            <a:r>
              <a:rPr lang="cs-CZ" sz="2200" dirty="0">
                <a:ea typeface="Calibri"/>
                <a:cs typeface="Calibri"/>
              </a:rPr>
              <a:t>ČR se podílí na společném výzkumu a vývoji obranných technologií.</a:t>
            </a:r>
          </a:p>
        </p:txBody>
      </p:sp>
    </p:spTree>
    <p:extLst>
      <p:ext uri="{BB962C8B-B14F-4D97-AF65-F5344CB8AC3E}">
        <p14:creationId xmlns:p14="http://schemas.microsoft.com/office/powerpoint/2010/main" val="14396268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F47F1E-D48E-811A-8CF9-2A3C7680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ea typeface="Calibri Light"/>
                <a:cs typeface="Calibri Light"/>
              </a:rPr>
              <a:t>ČR  - PESCO 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CAB683-08F8-62DF-DB33-498B33987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000" b="1" dirty="0" err="1">
                <a:ea typeface="+mn-lt"/>
                <a:cs typeface="+mn-lt"/>
              </a:rPr>
              <a:t>Electronic</a:t>
            </a:r>
            <a:r>
              <a:rPr lang="cs-CZ" sz="2000" b="1" dirty="0">
                <a:ea typeface="+mn-lt"/>
                <a:cs typeface="+mn-lt"/>
              </a:rPr>
              <a:t> </a:t>
            </a:r>
            <a:r>
              <a:rPr lang="cs-CZ" sz="2000" b="1" dirty="0" err="1">
                <a:ea typeface="+mn-lt"/>
                <a:cs typeface="+mn-lt"/>
              </a:rPr>
              <a:t>Warfare</a:t>
            </a:r>
            <a:r>
              <a:rPr lang="cs-CZ" sz="2000" b="1" dirty="0">
                <a:ea typeface="+mn-lt"/>
                <a:cs typeface="+mn-lt"/>
              </a:rPr>
              <a:t> </a:t>
            </a:r>
            <a:r>
              <a:rPr lang="cs-CZ" sz="2000" b="1" dirty="0" err="1">
                <a:ea typeface="+mn-lt"/>
                <a:cs typeface="+mn-lt"/>
              </a:rPr>
              <a:t>Capability</a:t>
            </a:r>
            <a:r>
              <a:rPr lang="cs-CZ" sz="2000" b="1" dirty="0">
                <a:ea typeface="+mn-lt"/>
                <a:cs typeface="+mn-lt"/>
              </a:rPr>
              <a:t> and Interoperability </a:t>
            </a:r>
            <a:r>
              <a:rPr lang="cs-CZ" sz="2000" b="1" dirty="0" err="1">
                <a:ea typeface="+mn-lt"/>
                <a:cs typeface="+mn-lt"/>
              </a:rPr>
              <a:t>Programme</a:t>
            </a:r>
            <a:r>
              <a:rPr lang="cs-CZ" sz="2000" b="1" dirty="0">
                <a:ea typeface="+mn-lt"/>
                <a:cs typeface="+mn-lt"/>
              </a:rPr>
              <a:t> </a:t>
            </a:r>
            <a:r>
              <a:rPr lang="cs-CZ" sz="2000" b="1" dirty="0" err="1">
                <a:ea typeface="+mn-lt"/>
                <a:cs typeface="+mn-lt"/>
              </a:rPr>
              <a:t>for</a:t>
            </a:r>
            <a:r>
              <a:rPr lang="cs-CZ" sz="2000" b="1" dirty="0">
                <a:ea typeface="+mn-lt"/>
                <a:cs typeface="+mn-lt"/>
              </a:rPr>
              <a:t> </a:t>
            </a:r>
            <a:r>
              <a:rPr lang="cs-CZ" sz="2000" b="1" dirty="0" err="1">
                <a:ea typeface="+mn-lt"/>
                <a:cs typeface="+mn-lt"/>
              </a:rPr>
              <a:t>Future</a:t>
            </a:r>
            <a:r>
              <a:rPr lang="cs-CZ" sz="2000" b="1" dirty="0">
                <a:ea typeface="+mn-lt"/>
                <a:cs typeface="+mn-lt"/>
              </a:rPr>
              <a:t> Joint </a:t>
            </a:r>
            <a:r>
              <a:rPr lang="cs-CZ" sz="2000" b="1" dirty="0" err="1">
                <a:ea typeface="+mn-lt"/>
                <a:cs typeface="+mn-lt"/>
              </a:rPr>
              <a:t>Intelligence</a:t>
            </a:r>
            <a:r>
              <a:rPr lang="cs-CZ" sz="2000" b="1" dirty="0">
                <a:ea typeface="+mn-lt"/>
                <a:cs typeface="+mn-lt"/>
              </a:rPr>
              <a:t>, </a:t>
            </a:r>
            <a:r>
              <a:rPr lang="cs-CZ" sz="2000" b="1" dirty="0" err="1">
                <a:ea typeface="+mn-lt"/>
                <a:cs typeface="+mn-lt"/>
              </a:rPr>
              <a:t>Surveillance</a:t>
            </a:r>
            <a:r>
              <a:rPr lang="cs-CZ" sz="2000" b="1" dirty="0">
                <a:ea typeface="+mn-lt"/>
                <a:cs typeface="+mn-lt"/>
              </a:rPr>
              <a:t> and </a:t>
            </a:r>
            <a:r>
              <a:rPr lang="cs-CZ" sz="2000" b="1" dirty="0" err="1">
                <a:ea typeface="+mn-lt"/>
                <a:cs typeface="+mn-lt"/>
              </a:rPr>
              <a:t>Reconnaissance</a:t>
            </a:r>
            <a:r>
              <a:rPr lang="cs-CZ" sz="2000" b="1" dirty="0">
                <a:ea typeface="+mn-lt"/>
                <a:cs typeface="+mn-lt"/>
              </a:rPr>
              <a:t> (JISR) </a:t>
            </a:r>
            <a:r>
              <a:rPr lang="cs-CZ" sz="2000" b="1" dirty="0" err="1">
                <a:ea typeface="+mn-lt"/>
                <a:cs typeface="+mn-lt"/>
              </a:rPr>
              <a:t>Cooperation</a:t>
            </a:r>
            <a:r>
              <a:rPr lang="cs-CZ" sz="2000" b="1" dirty="0">
                <a:ea typeface="+mn-lt"/>
                <a:cs typeface="+mn-lt"/>
              </a:rPr>
              <a:t>.</a:t>
            </a:r>
          </a:p>
          <a:p>
            <a:endParaRPr lang="cs-CZ" sz="2000" dirty="0">
              <a:ea typeface="Calibri"/>
              <a:cs typeface="Calibri"/>
            </a:endParaRPr>
          </a:p>
          <a:p>
            <a:r>
              <a:rPr lang="cs-CZ" sz="2000" b="1" dirty="0">
                <a:ea typeface="Calibri"/>
                <a:cs typeface="Calibri"/>
              </a:rPr>
              <a:t>Vedoucí země: </a:t>
            </a:r>
          </a:p>
          <a:p>
            <a:pPr lvl="1"/>
            <a:r>
              <a:rPr lang="cs-CZ" sz="2000" dirty="0">
                <a:ea typeface="Calibri"/>
                <a:cs typeface="Calibri"/>
              </a:rPr>
              <a:t>Česká republika (kooperace s Německem).</a:t>
            </a:r>
          </a:p>
          <a:p>
            <a:endParaRPr lang="cs-CZ" sz="2000" dirty="0">
              <a:ea typeface="Calibri"/>
              <a:cs typeface="Calibri"/>
            </a:endParaRPr>
          </a:p>
          <a:p>
            <a:r>
              <a:rPr lang="cs-CZ" sz="2000" b="1" dirty="0">
                <a:ea typeface="Calibri"/>
                <a:cs typeface="Calibri"/>
              </a:rPr>
              <a:t>Cíl projektu: </a:t>
            </a:r>
          </a:p>
          <a:p>
            <a:pPr lvl="1"/>
            <a:r>
              <a:rPr lang="cs-CZ" sz="2000" dirty="0">
                <a:ea typeface="+mn-lt"/>
                <a:cs typeface="+mn-lt"/>
              </a:rPr>
              <a:t>Zmapovat a sjednotit schopnosti elektronického boje (EW) v rámci EU, vytvořit společné operační postupy a posílit interoperabilitu pro budoucí zpravodajské, sledovací a průzkumné operace (JISR).</a:t>
            </a:r>
            <a:endParaRPr lang="cs-CZ" sz="2000" dirty="0">
              <a:ea typeface="Calibri"/>
              <a:cs typeface="Calibri"/>
            </a:endParaRPr>
          </a:p>
        </p:txBody>
      </p:sp>
      <p:cxnSp>
        <p:nvCxnSpPr>
          <p:cNvPr id="36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5361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7CA2E-9557-F387-3C0F-10A39FC7F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ČR 🤝 NATO 🤝 EU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B6FDB10-66BA-24E5-6EFF-E78C2D9315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8042" y="2168754"/>
            <a:ext cx="11035915" cy="3510151"/>
          </a:xfrm>
        </p:spPr>
      </p:pic>
    </p:spTree>
    <p:extLst>
      <p:ext uri="{BB962C8B-B14F-4D97-AF65-F5344CB8AC3E}">
        <p14:creationId xmlns:p14="http://schemas.microsoft.com/office/powerpoint/2010/main" val="21329480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European union and NATO flag by SultanSahak on DeviantArt">
            <a:extLst>
              <a:ext uri="{FF2B5EF4-FFF2-40B4-BE49-F238E27FC236}">
                <a16:creationId xmlns:a16="http://schemas.microsoft.com/office/drawing/2014/main" id="{C4862C5B-C227-026F-C7B3-E50433435C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890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62BB8C-2DA3-BF55-F6D8-DD09D87AD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Fungování obrany NATO a EU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355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1366</Words>
  <Application>Microsoft Office PowerPoint</Application>
  <PresentationFormat>Širokoúhlá obrazovka</PresentationFormat>
  <Paragraphs>156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Spolupráce České republiky s NATO a EU v oblasti bezpečnosti</vt:lpstr>
      <vt:lpstr>Úvod</vt:lpstr>
      <vt:lpstr>Česká republika a NATO</vt:lpstr>
      <vt:lpstr>NATO Response Force </vt:lpstr>
      <vt:lpstr>VJTF – Very High Readiness Joint Task Force</vt:lpstr>
      <vt:lpstr>Česká republika a EU</vt:lpstr>
      <vt:lpstr>ČR  - PESCO Projekt</vt:lpstr>
      <vt:lpstr>ČR 🤝 NATO 🤝 EU</vt:lpstr>
      <vt:lpstr>Fungování obrany NATO a EU</vt:lpstr>
      <vt:lpstr>Jak funguje článek 5 NATO</vt:lpstr>
      <vt:lpstr>Má EU svůj „článek 5“? Ano – ale jiný!</vt:lpstr>
      <vt:lpstr>Proč státy spoléhají na NATO víc než na EU?</vt:lpstr>
      <vt:lpstr>Závěr prezentace</vt:lpstr>
      <vt:lpstr>Děkuji za pozornost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honza reclik</dc:creator>
  <cp:lastModifiedBy>honza reclik</cp:lastModifiedBy>
  <cp:revision>195</cp:revision>
  <dcterms:created xsi:type="dcterms:W3CDTF">2025-04-14T17:26:28Z</dcterms:created>
  <dcterms:modified xsi:type="dcterms:W3CDTF">2025-04-20T11:04:00Z</dcterms:modified>
</cp:coreProperties>
</file>