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61" r:id="rId5"/>
    <p:sldId id="262" r:id="rId6"/>
    <p:sldId id="258" r:id="rId7"/>
    <p:sldId id="263" r:id="rId8"/>
    <p:sldId id="264" r:id="rId9"/>
    <p:sldId id="265" r:id="rId10"/>
    <p:sldId id="271" r:id="rId11"/>
    <p:sldId id="277" r:id="rId12"/>
    <p:sldId id="278" r:id="rId13"/>
    <p:sldId id="279" r:id="rId14"/>
    <p:sldId id="266" r:id="rId15"/>
    <p:sldId id="267" r:id="rId16"/>
    <p:sldId id="270" r:id="rId17"/>
    <p:sldId id="259" r:id="rId18"/>
    <p:sldId id="275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406"/>
  </p:normalViewPr>
  <p:slideViewPr>
    <p:cSldViewPr snapToGrid="0">
      <p:cViewPr varScale="1">
        <p:scale>
          <a:sx n="97" d="100"/>
          <a:sy n="97" d="100"/>
        </p:scale>
        <p:origin x="120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EE73A-1EBE-4C55-B119-B00F7FEBE2F2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8F92-BE8A-44D9-B483-0CFDFBEA5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09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8526B-61F4-8470-2B0C-E6C3AC1E2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2FE969-DD38-552A-D696-25CE0E0FE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2142E1-61B6-60C9-4D7B-03F632A3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0A70B9-B830-9C2D-3E24-ADBB7E63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BE0BF6-833A-4470-C538-E2BDC1A7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91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3013A-9E7D-2848-6B5D-8F441188E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3200B5-8B34-CE79-7789-E4D457B46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2844D-2D2F-6753-C682-1EEB4FEF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79B23A-8230-8A5E-6800-FC0D1D4F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AE08D-6E64-0744-EEE1-450CC363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4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B5F3BF-D34F-B152-7FB5-1351FEE98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AA8F2E-9EC1-C258-4CA3-3258CE0A7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405EC-A017-5437-44DF-83E3E905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860A38-10C2-0809-1237-AB8DB984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71FDE-30A6-604C-2957-258DBA7F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67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C668C-0AF3-21FD-87FB-C7B07A0F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23D9F-908D-7E29-9D17-B88000908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B746F9-6ACF-DC86-BE3A-40C0B966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F1746-4B31-3AED-EF7B-5239AEB5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BB163E-BC9E-780B-2A31-AA7FB71A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81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0A7AB-6C3D-1EC8-9A1C-CBC95EE6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638598-1A81-9B0B-47D3-57B84680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1A93AD-F781-295B-4C19-03927635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846553-F107-0F2E-B6D1-474D8570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48C1DB-814E-3495-111F-A90B980D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5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D4987-5E13-734C-BD71-55F9CD1B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881D1-F7A7-764B-2773-AEF8A6F6E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3F45F5-EAB0-128E-25B1-45F5D482A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CB9D56-888B-A65B-9A79-5881AE45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2674BB-5428-C472-B1EE-8DDDA86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EB45E1-5A30-B130-2A42-05031A48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1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F271D-3F95-D8EB-D896-A28B8254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56F24A-5CC3-9DAA-D8C7-271C34F17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BCDAAC-A81F-419F-5FDD-34428306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5DA14E-3264-FFED-247C-1A1A237C5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383241-C039-8561-4572-BDF125107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C364D5-7C75-BCC4-C4D0-D220638C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0D27C9-A9C1-F17A-C4BA-640F6C8C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95EEDA-8BBC-67AD-E7B8-289013FF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2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479FE-97B6-F030-8BB7-99DDD90B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8C6D82-8B72-3AB1-4048-7B0BFE8B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173F15-4E00-002A-2097-CD697070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BA5B06-6B48-3D6A-8767-244DBB4D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450070-E44C-4FD0-777D-6C124799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A174A0-2192-AF95-2AC4-CCE5434B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0D1A89-E977-A520-7055-5EA92275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9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35544-846B-F2CF-05FA-5AADBC92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1D461-CBDC-93D0-9A7A-9CCF777E1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E16759-3467-6D18-8C1E-0946069A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5E35F-7C3E-6213-AC21-3C29F490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3ACBAD-D192-AF11-5847-F9E0513D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B0BCDE-8F97-64C4-6349-7A0F653C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94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F6F57-58F3-004B-2C85-FC1656C9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6EB681-5BB4-8212-65EE-71D0C715F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625873-984E-941C-4AAB-A56B68867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5513D0-F380-D9DD-18C5-751B7367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44EA3F-85FC-BADC-3528-04355871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F6533B-0D3B-5D3A-438F-770DA042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6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8F17DA-EE75-3B63-4026-46B24ADE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42CD2E-4EFB-9F93-F37A-D474A12D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FB0D6-2E10-AB05-79EA-27EA06B0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FEA592-47A9-4097-BD0F-856AF1DD1AB3}" type="datetimeFigureOut">
              <a:rPr lang="cs-CZ" smtClean="0"/>
              <a:t>03.05.2025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9184E-5334-67A1-8142-0F011871B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868D1E-4EAB-C2FE-D86D-8E2124260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C00EE-D1E4-4661-A9D2-7C7E1BD169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0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esti-elfove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madninoviny.cz/statistika-teroristicke-utoky-v-roce-2013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v.gov.cz/chh/clanek/terorismus-a-mekke-cile-typologie-terorismu-typologie-terorismu.aspx" TargetMode="External"/><Relationship Id="rId7" Type="http://schemas.openxmlformats.org/officeDocument/2006/relationships/hyperlink" Target="https://mv.gov.cz/clanek/typologie-terorismu.aspx?q=Y2hudW09Mg%3D%3D" TargetMode="External"/><Relationship Id="rId2" Type="http://schemas.openxmlformats.org/officeDocument/2006/relationships/hyperlink" Target="https://mv.gov.cz/clanek/bezpecnostni-hrozby-337414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slativa.cz/zdroje/kyberneticka-bezpecnost/kyberneticky-utok" TargetMode="External"/><Relationship Id="rId5" Type="http://schemas.openxmlformats.org/officeDocument/2006/relationships/hyperlink" Target="https://www.isvs.cz/dvs-7-klicovych-kybernetickych-hrozeb-trendy-pro-rok-2025/" TargetMode="External"/><Relationship Id="rId4" Type="http://schemas.openxmlformats.org/officeDocument/2006/relationships/hyperlink" Target="https://www.system4u.cz/blog/aktualni-trendy-v-oblasti-kyberneticke-bezpecnosti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vzcr.gov.cz/kdo-jsme-35" TargetMode="External"/><Relationship Id="rId3" Type="http://schemas.openxmlformats.org/officeDocument/2006/relationships/hyperlink" Target="https://www.fpri.org/article/2025/01/trends-in-terrorism-whats-on-the-horizon-in-2025/" TargetMode="External"/><Relationship Id="rId7" Type="http://schemas.openxmlformats.org/officeDocument/2006/relationships/hyperlink" Target="https://www.uzsi.cz/kdo-jsme" TargetMode="External"/><Relationship Id="rId2" Type="http://schemas.openxmlformats.org/officeDocument/2006/relationships/hyperlink" Target="https://mv.gov.cz/chh/clanek/terorismus-a-mekke-cile-typologie-terorismu-typologie-terorismu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zsi.cz/jake-je-vase-hlavni-poslani" TargetMode="External"/><Relationship Id="rId5" Type="http://schemas.openxmlformats.org/officeDocument/2006/relationships/hyperlink" Target="https://www.bis.cz/terorismus/" TargetMode="External"/><Relationship Id="rId4" Type="http://schemas.openxmlformats.org/officeDocument/2006/relationships/hyperlink" Target="https://www.gfatf.org/archives/an-insight-into-global-terrorism-trends-2024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v.gov.cz/chh/clanek/ochrana-kriticke-infrastruktury-ochrana-kriticke-infrastruktury.aspx" TargetMode="External"/><Relationship Id="rId2" Type="http://schemas.openxmlformats.org/officeDocument/2006/relationships/hyperlink" Target="https://policie.gov.cz/clanek/zverejnene-informace-2024-terorismus-a-organizovany-zloci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v.gov.cz/docDetail.aspx?docid=22028750&amp;docType=ART" TargetMode="External"/><Relationship Id="rId5" Type="http://schemas.openxmlformats.org/officeDocument/2006/relationships/hyperlink" Target="https://mzv.gov.cz/jnp/cz/zahranicni_vztahy/bezpecnostni_politika/boj_proti_terorismu/index.html" TargetMode="External"/><Relationship Id="rId4" Type="http://schemas.openxmlformats.org/officeDocument/2006/relationships/hyperlink" Target="https://eur-lex.europa.eu/legal-content/CS/TXT/HTML/?uri=CELEX:52020DC079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5601E4-1FA9-7D90-560F-8CF8A698C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858563-636D-D3FA-B284-D8659AFC2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cs-CZ" sz="4800" dirty="0"/>
              <a:t>Současné teroristické hrozby a připravenost ČR na ně reagovat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3F7CAE-5284-D1A7-FD1D-2DA1280E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1400" dirty="0"/>
              <a:t>Bc. Eliška Rovenská MBA</a:t>
            </a:r>
          </a:p>
          <a:p>
            <a:pPr algn="l"/>
            <a:r>
              <a:rPr lang="cs-CZ" sz="1400" dirty="0"/>
              <a:t>Předmět: Bezpečnostní management a působnost orgánů ČR</a:t>
            </a:r>
          </a:p>
          <a:p>
            <a:pPr algn="l"/>
            <a:r>
              <a:rPr lang="cs-CZ" sz="1400" dirty="0"/>
              <a:t>29.4.2025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36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30A6B1-307A-DDBE-A033-BC80598A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 dirty="0"/>
              <a:t>Připravenost ČR reagovat na teroristické hrozby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6877B4-91F5-8684-9036-255DBA94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Zpravodajské a bezpečnostní složky 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BIS, ÚZSI, Vojenské zpravodajství</a:t>
            </a:r>
          </a:p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Právní rámec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erorismus je v České republice trestným činem dle trestního zákoníku (zákon č. 40/2009 Sb.).</a:t>
            </a:r>
          </a:p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opatření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Pravidelné </a:t>
            </a:r>
            <a:r>
              <a:rPr lang="cs-CZ" sz="20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proticvičení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teroristických útoků a krizová školení pro policii, armádu a záchranné složky, </a:t>
            </a:r>
          </a:p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audity kritické infrastruktury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Protiteroristická agenda EU a Programu obrany proti terorismu NATO</a:t>
            </a:r>
          </a:p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ČR 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Odbor bezpečnostní politiky</a:t>
            </a:r>
          </a:p>
          <a:p>
            <a:r>
              <a:rPr lang="cs-CZ" sz="2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Centrum proti terorismu a hybridním hrozbám (CTHH) </a:t>
            </a:r>
            <a:r>
              <a:rPr lang="cs-CZ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peciální útvar MV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04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3E786-358D-A015-BA74-830ACA1AD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A17021-B508-30D5-9CC2-80E12222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B7F7A0-23D6-68A5-DB71-59C7EFB1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0" i="0" u="none" strike="noStrike">
                <a:solidFill>
                  <a:srgbClr val="000000"/>
                </a:solidFill>
                <a:effectLst/>
              </a:rPr>
              <a:t>Bezpečnostní a zpravodajské složky ČR v boji proti terorismu</a:t>
            </a:r>
            <a:endParaRPr lang="cs-CZ" sz="42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8DF05C99-1514-99CB-BEC6-88093A67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699ACB-0ADB-FC13-8C66-516B13CB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BIS (Bezpečnostní informační služba)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 se zaměřuje na prevenci mezinárodního terorismu, zejména islámského radikalismu, a sleduje aktivity jako propagandu, nábor a financování teroristických sítí, přičemž klíčovým signálem je radikalizace. Prostřednictvím mezinárodní spolupráce odhaluje hrozby na území ČR, přičemž aktuálním trendem jsou útoky osamělých útočníků na měkké cíle pomocí improvizovaných prostředků.</a:t>
            </a:r>
          </a:p>
          <a:p>
            <a:pPr>
              <a:lnSpc>
                <a:spcPct val="110000"/>
              </a:lnSpc>
            </a:pP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ÚZSI (Úřad pro zahraniční styky a informace)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– civilní rozvědka. Získává informace v zahraničí, které se mohou týkat bezpečnosti ČR. Zaměřuje se na mezinárodní teroristické sítě a jejich plány.</a:t>
            </a:r>
          </a:p>
          <a:p>
            <a:pPr>
              <a:lnSpc>
                <a:spcPct val="110000"/>
              </a:lnSpc>
            </a:pP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Vojenské zpravodajství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– pracuje pro armádu. Získává, shromažďuje a vyhodnocuje informace, které svědčí o riziku terorismu, organizovaného zločinu a sabotáží. Spolupracuje se zahraničními armádami a NATO.</a:t>
            </a:r>
          </a:p>
          <a:p>
            <a:pPr>
              <a:lnSpc>
                <a:spcPct val="110000"/>
              </a:lnSpc>
            </a:pPr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Policie ČR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Na boj proti terorismu a organizovanému zločinu se v rámci Policie ČR zaměřují tři specializované celostátní útvary: Národní centrála proti terorismu, extremismu a kybernetické kriminalitě, Národní centrála proti organizovanému zločinu a Národní protidrogová centrála.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4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0B140-5955-6311-4E3E-BC9B5FB5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7B4D28-4B1F-2576-75A1-4EA463DC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E7E4FD-465B-1C85-6691-438317E2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0" i="0" u="none" strike="noStrike">
                <a:solidFill>
                  <a:srgbClr val="000000"/>
                </a:solidFill>
                <a:effectLst/>
              </a:rPr>
              <a:t>Právní rámec a preventivní opatření proti terorismu v ČR</a:t>
            </a:r>
            <a:endParaRPr lang="cs-CZ" sz="42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F45806D-B4B4-2ABE-499A-338A36DDE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EB1CEF-DB0D-8646-8561-17889BF8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Právní rámec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Trestní zákoník (zákon č. 40/2009 Sb.)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definuje terorismus jako trestný čin. Zahrnuje plánování, financování, přípravu a spáchání teroristického činu, a také jeho podporu. </a:t>
            </a:r>
          </a:p>
          <a:p>
            <a:pPr marL="0" indent="0" algn="l">
              <a:buNone/>
            </a:pPr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Preventivní opatření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Proticvičení a krizová školení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pravidelné simulace teroristických útoků (např. v metru, školách nebo letištích), kde si policie, armáda a IZS trénují rychlou reakci, komunikaci a záchranné postupy.</a:t>
            </a:r>
          </a:p>
          <a:p>
            <a:r>
              <a:rPr lang="cs-CZ" sz="20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audity kritické infrastruktury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Kritická infrastruktura zahrnuje klíčové prvky, jejichž narušení by mohlo vážně ohrozit bezpečnost státu, a její ochrana je součástí protiteroristické strategie ČR. Stát ve spolupráci s provozovateli (veřejnými i soukromými) zavádí bezpečnostní standardy, krizové plány a komunikační mechanismy, aby minimalizoval rizika útoků na tyto cíle, včetně teroristických.</a:t>
            </a:r>
            <a:endParaRPr lang="cs-CZ" sz="2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7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B64A4-D97A-DE27-591D-19C21AA1D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B0D510-DA63-8A83-B2E3-2E53F65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BE561C-E159-FC04-E41A-2FEB2BB9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00"/>
                </a:solidFill>
              </a:rPr>
              <a:t>P</a:t>
            </a:r>
            <a:r>
              <a:rPr lang="cs-CZ" sz="4000" b="0" i="0" u="none" strike="noStrike" dirty="0">
                <a:solidFill>
                  <a:srgbClr val="000000"/>
                </a:solidFill>
                <a:effectLst/>
              </a:rPr>
              <a:t>reventivní opatření proti terorismu v ČR</a:t>
            </a:r>
            <a:endParaRPr lang="cs-CZ" sz="42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E8CA729-3C99-73EB-997A-BF43E7F7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8F8041-6B4F-C9DB-9267-37CA9ACA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343"/>
            <a:ext cx="10853928" cy="503108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Protiteroristická agenda EU a NATO</a:t>
            </a:r>
          </a:p>
          <a:p>
            <a:pPr>
              <a:spcBef>
                <a:spcPts val="600"/>
              </a:spcBef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Dokument Protiteroristická agenda pro EU: předvídání, prevence, ochrana a reakce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Zaměřuje se na předvídání hrozeb, prevenci radikalizace, ochranu veřejných prostor a efektivní reakci na teroristické útoky. Cílem je vytvořit koordinovaný a flexibilní rámec pro boj proti terorismu, který chrání evropské hodnoty a bezpečnost občanů.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vnímá terorismus jako jednu z hlavních hrozeb. ČR spolupracuje na cvičeních, sdílení informací a plnění 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Programu obrany proti terorismu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který se zaměřuje na ochranu sil, kyberbezpečnost a boj proti CBRN hrozbám (chemickým, biologickým, radiačním, jaderným).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ČR – Odbor bezpečnostní politiky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aktivně se podílí na prevenci a potírání terorismu, zaměřuje se na prevenci radikalizace, ochranu kritické infrastruktury a rozvoj schopností pro včasné odhalování hrozeb. Spolupracuje s mezinárodními organizacemi, jako jsou NATO, EU a OSN, a podílí se na formulování protiteroristických strategií, včetně boje proti financování terorismu a posilování bezpečnostních kapacit.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Centrum proti terorismu a hybridním hrozbám (CTHH)</a:t>
            </a:r>
          </a:p>
          <a:p>
            <a:pPr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zaměřuje se na monitorování a analýzu hrozeb spojených s terorismem, včetně útoků na měkké cíle, </a:t>
            </a:r>
            <a:r>
              <a:rPr lang="cs-CZ" sz="1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extremismu a šíření dezinformací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které ohrožují vnitřní bezpečnost státu. Na základě této analýzy centrum navrhuje a implementuje řešení, včetně legislativních opatření, a šíří odborné informace o těchto problémech mezi veřejnost a odborníky.</a:t>
            </a:r>
          </a:p>
        </p:txBody>
      </p:sp>
    </p:spTree>
    <p:extLst>
      <p:ext uri="{BB962C8B-B14F-4D97-AF65-F5344CB8AC3E}">
        <p14:creationId xmlns:p14="http://schemas.microsoft.com/office/powerpoint/2010/main" val="401995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346B8-DE47-5840-3226-11EE8F841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AB5AA2-7F8A-D732-023A-AB0AB36E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Závěr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EDB3E-F67E-6B43-E282-AED4A3A0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 současnosti jsou v ČR nejnebezpečnější kybernetické útoky a zmíněné dezinformační kampaně.</a:t>
            </a:r>
          </a:p>
          <a:p>
            <a:pPr marL="0" indent="0">
              <a:buNone/>
            </a:pPr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Obě tyto hrozby vykazují rychlý vzestup a jsou stále agresivnější a sofistikovanější.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 závěr bych ráda ještě zmínila, že v ČR působí </a:t>
            </a:r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internetová skupina Čeští elfové, která si klade za cíl boj s dezinformačními kampaněmi a ruskou propagandou v českém kyberprostoru.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Více informací na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https://cesti-elfove.cz/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Skupina se zformovala v roce 2018 po vzoru obdobných skupin v pobaltských státech. Mluvčím Českých elfů je Vít </a:t>
            </a:r>
            <a:r>
              <a:rPr lang="cs-CZ" sz="2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Kučík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58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A1E62-C990-5274-085B-0B42FB7E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 a dotazy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38B957-6ED1-A19F-6443-8E1BD70F6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832" y="4353507"/>
            <a:ext cx="5733288" cy="93268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Bc. Eliška Rovenská MBA</a:t>
            </a:r>
          </a:p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eliska.rovenska@cevro.cz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D0C00-E6FF-0270-8F2A-51B1C058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 na zdroj obrázku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94E51-1A56-C98B-8D6B-1BD3C59D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Grohmann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Jan.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Teroristické útoky v roce 2013. Armádní noviny [online]. 12. února 2014 [cit. 26. dubna 2025]. Dostupné z: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https://www.armadninoviny.cz/statistika-teroristicke-utoky-v-roce-2013.html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1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F59E7-D648-AF8C-3449-32641FC1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639AA-B1F3-CC56-B90F-5A1B626F6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422"/>
            <a:ext cx="10515600" cy="4786023"/>
          </a:xfrm>
        </p:spPr>
        <p:txBody>
          <a:bodyPr>
            <a:noAutofit/>
          </a:bodyPr>
          <a:lstStyle/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ČESKÉ REPUBLIKY. Odbor bezpečnostní politiky.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hrozby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17. června 2019 [cit. 26. dubna 2025]. Dostupné z: 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https://mv.gov.cz/clanek/bezpecnostni-hrozby-337414.aspx</a:t>
            </a:r>
            <a:endParaRPr lang="cs-CZ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ČESKÉ REPUBLIKY. Centrum proti hybridním hrozbám.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Typologie terorismu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17. června 2019 [cit. 26. dubna 2025]. Dostupné z: 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https://mv.gov.cz/chh/clanek/terorismus-a-mekke-cile-typologie-terorismu-typologie-terorismu.aspx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SYSTEM4U.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Aktuální trendy v oblasti kybernetické bezpečnosti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30. září 2024 [cit. 26. dubna 2025]. Dostupné z: 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https://www.system4u.cz/blog/aktualni-trendy-v-oblasti-kyberneticke-bezpecnosti/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ISVS.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DVS: 7 klíčových kybernetických hrozeb + trendy pro rok 2025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2024 [cit. 26. dubna 2025]. Dostupné z: 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https://www.isvs.cz/dvs-7-klicovych-kybernetickych-hrozeb-trendy-pro-rok-2025/</a:t>
            </a:r>
            <a:endParaRPr lang="cs-CZ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LEGISLATIVA.CZ.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Kybernetický útok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2024 [cit. 26. dubna 2025]. Dostupné z: 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https://legislativa.cz/zdroje/kyberneticka-bezpecnost/kyberneticky-utok</a:t>
            </a:r>
            <a:endParaRPr lang="cs-CZ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VNITRA ČESKÉ REPUBLIKY.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Typologie terorismu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2024 [cit. 26. dubna 2025]. Dostupné z: 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https://mv.gov.cz/clanek/typologie-terorismu.aspx?q=Y2hudW09Mg%3D</a:t>
            </a:r>
            <a:r>
              <a:rPr lang="cs-CZ" sz="19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%3D</a:t>
            </a:r>
            <a:endParaRPr lang="cs-CZ" sz="1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76C2-3A25-4E25-2A8C-3E810B9C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9FFDBE-EA7B-633E-8072-D911D529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8801"/>
          </a:xfrm>
        </p:spPr>
        <p:txBody>
          <a:bodyPr>
            <a:normAutofit fontScale="92500" lnSpcReduction="10000"/>
          </a:bodyPr>
          <a:lstStyle/>
          <a:p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ČESKÉ REPUBLIKY. </a:t>
            </a:r>
            <a:r>
              <a:rPr lang="cs-CZ" sz="20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Typologie terorismu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2024 [cit. 26. dubna 2025]. Dostupné z: </a:t>
            </a:r>
            <a:r>
              <a:rPr lang="cs-C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https://mv.gov.cz/chh/clanek/terorismus-a-mekke-cile-typologie-terorismu-typologie-terorismu.aspx</a:t>
            </a:r>
            <a:endParaRPr lang="cs-CZ" sz="20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CLARKE, Colin P. </a:t>
            </a:r>
            <a:r>
              <a:rPr lang="cs-CZ" sz="20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Trends in Terrorism: What's on the Horizon in 2025?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2025 [cit. 26. dubna 2025]. Dostupné z: </a:t>
            </a:r>
            <a:r>
              <a:rPr lang="cs-C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https://www.fpri.org/article/2025/01/trends-in-terrorism-whats-on-the-horizon-in-2025/</a:t>
            </a:r>
            <a:endParaRPr lang="cs-CZ" sz="20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FIGHT AGAINST TERRORISM FOUNDATION. </a:t>
            </a:r>
            <a:r>
              <a:rPr lang="cs-CZ" sz="20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Insight into Global Terrorism Trends 2024</a:t>
            </a:r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2024 [cit. 26. dubna 2025]. Dostupné z: </a:t>
            </a:r>
            <a:r>
              <a:rPr lang="cs-C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https://www.gfatf.org/archives/an-insight-into-global-terrorism-trends-2024/</a:t>
            </a:r>
            <a:endParaRPr lang="cs-CZ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BEZPEČNOSTNÍ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SLUŽBA. 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Terorismus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https://www.bis.cz/terorismus/ 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ÚŘAD PRO ZAHRANIČNÍ STYKY A INFORMACE. 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Jaké je vaše hlavní poslání?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https://www.uzsi.cz/jake-je-vase-hlavni-poslani 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ÚŘAD PRO ZAHRANIČNÍ STYKY A INFORMACE. 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Kdo jsme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https://www.uzsi.cz/kdo-jsme 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VOJENSKÉ ZPRAVODAJSTVÍ. </a:t>
            </a:r>
            <a:r>
              <a:rPr lang="cs-CZ" sz="20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Kdo jsme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https://vzcr.gov.cz/</a:t>
            </a:r>
            <a:r>
              <a:rPr lang="cs-C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kdo-jsme-35 </a:t>
            </a:r>
            <a:endParaRPr lang="cs-CZ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00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22545-1D80-7AFE-1F3A-4C177721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7A858-1405-36F6-F0B3-B31263264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POLICIE ČESKÉ REPUBLIKY. </a:t>
            </a:r>
            <a:r>
              <a:rPr lang="cs-CZ" sz="19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Zveřejněné informace 2024: Terorismus a organizovaný zločin</a:t>
            </a:r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19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https://policie.gov.cz/clanek/zverejnene-informace-2024-terorismus-a-organizovany-zlocin.aspx </a:t>
            </a:r>
            <a:endParaRPr lang="cs-CZ" sz="19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ČESKÉ REPUBLIKY. </a:t>
            </a:r>
            <a:r>
              <a:rPr lang="cs-CZ" sz="19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Ochrana kritické infrastruktury</a:t>
            </a:r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19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https://mv.gov.cz/chh/clanek/ochrana-kriticke-infrastruktury-ochrana-kriticke-infrastruktury.aspx </a:t>
            </a:r>
            <a:endParaRPr lang="cs-CZ" sz="19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EVROPSKÁ KOMISE. </a:t>
            </a:r>
            <a:r>
              <a:rPr lang="cs-CZ" sz="19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Counter-Terrorism Agenda for the EU: Anticipate, Prevent, Protect, Respond</a:t>
            </a:r>
            <a:r>
              <a:rPr lang="cs-CZ" sz="19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9. prosince 2020 [cit. 26. dubna 2025]. Dostupné z: </a:t>
            </a:r>
            <a:r>
              <a:rPr lang="cs-CZ" sz="19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https://eur-lex.europa.eu/legal-content/CS/TXT/HTML/?uri=CELEX:52020DC0795</a:t>
            </a:r>
            <a:endParaRPr lang="cs-CZ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ZAHRANIČNÍCH VĚCÍ ČESKÉ REPUBLIKY. 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Boj proti terorismu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26. dubna 2025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Dostupné z: 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https://mzv.gov.cz/jnp/cz/zahranicni_vztahy/bezpecnostni_politika/boj_proti_terorismu/index.html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VNITRA ČESKÉ REPUBLIKY. </a:t>
            </a:r>
            <a:r>
              <a:rPr lang="cs-CZ" sz="19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Analýza rizik</a:t>
            </a:r>
            <a:r>
              <a:rPr lang="cs-CZ" sz="1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[cit. 26. dubna 2025]. Dostupné z: </a:t>
            </a:r>
            <a:r>
              <a:rPr lang="cs-CZ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https://mv.gov.cz/docDetail.aspx?docid=22028750&amp;docType=ART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F72FCE-68DA-F449-86C6-AA6028A0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000"/>
              <a:t>Jaké jsou současné teroristické hrozby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32A76-5EE5-8C0C-911F-55365C6D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Současné teroristické hrozby zahrnují obecně několik klíčových oblastí relevantní i pro ČR:</a:t>
            </a:r>
          </a:p>
          <a:p>
            <a:r>
              <a:rPr lang="cs-CZ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Islámský radikalismus</a:t>
            </a:r>
            <a:r>
              <a:rPr lang="cs-CZ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Tento typ terorismu je v Evropě nejčastěji spojován s radikálními islamistickými skupinami, jako je Islámský stát, Al-Káida nebo Boko Haram v Africe. </a:t>
            </a:r>
          </a:p>
          <a:p>
            <a:r>
              <a:rPr lang="cs-CZ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Politický extremismus</a:t>
            </a:r>
            <a:r>
              <a:rPr lang="cs-CZ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Pravicový i levicový extremismus v Evropě v současné době sílí. V ČR jsou oba směry dlouhodobě monitorovány, a přestože riziko teroristických útoků těchto skupin není vysoké, jsou jejich aktivity průběžně sledovány.</a:t>
            </a:r>
          </a:p>
          <a:p>
            <a:r>
              <a:rPr lang="cs-CZ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Osamělí útočníci</a:t>
            </a:r>
            <a:r>
              <a:rPr lang="cs-CZ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I samostatně jednající jednotlivci mohou představovat významnou hrozbu. Příkladem je střelba na Filozofické fakultě UK v Praze v r. 2023 nebo v restauraci Družba v Uherském Brodě v r. 2015 (i když z hlediska motivace je nelze zcela považovat za teroristické útoky, protože motivem byly osobní a ne zcela objasněné cíle).</a:t>
            </a:r>
          </a:p>
          <a:p>
            <a:r>
              <a:rPr lang="cs-CZ" sz="2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Kybernetické hrozby</a:t>
            </a:r>
            <a:r>
              <a:rPr lang="cs-CZ" sz="20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Teroristické skupiny stále častěji využívají kybernetické útoky k dosažení svých cílů</a:t>
            </a:r>
          </a:p>
        </p:txBody>
      </p:sp>
    </p:spTree>
    <p:extLst>
      <p:ext uri="{BB962C8B-B14F-4D97-AF65-F5344CB8AC3E}">
        <p14:creationId xmlns:p14="http://schemas.microsoft.com/office/powerpoint/2010/main" val="255536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F10355-7651-4CDB-280F-62E7C9CE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/>
              <a:t>Hlavní druhy současných teroristických hrozeb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DFDFB3-4BAA-A5A6-1C11-E906575F7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Současné teroristické hrozby zahrnují různé formy násilí a útoků, které mají za cíl šířit strach a destabilizovat společnost. Mezi hlavní hrozby patří:</a:t>
            </a:r>
          </a:p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Kybernetický terorismus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útoky na počítačové sítě a informační systémy.</a:t>
            </a:r>
          </a:p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Bombové útoky a výbušniny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použití výbušnin k útokům na osoby, veřejná místa nebo budovy.</a:t>
            </a:r>
          </a:p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Únosy a držení rukojmích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získání politických nebo finančních výhod.</a:t>
            </a:r>
          </a:p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Použití chemických, biologických nebo jaderných látek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zvlášť nebezpečné útoky, mohou mít katastrofální důsledky.</a:t>
            </a:r>
          </a:p>
          <a:p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Dezinformační kampaně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– šíření falešných zpráv (fake news), manipulace veřejného mínění.</a:t>
            </a:r>
          </a:p>
          <a:p>
            <a:pPr marL="0" indent="0">
              <a:buNone/>
            </a:pP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je úroveň teroristických hrozeb relativně nízká, přesto je důležitá bdělost a rizika teroristických hrozeb nepodceňovat.</a:t>
            </a:r>
          </a:p>
        </p:txBody>
      </p:sp>
    </p:spTree>
    <p:extLst>
      <p:ext uri="{BB962C8B-B14F-4D97-AF65-F5344CB8AC3E}">
        <p14:creationId xmlns:p14="http://schemas.microsoft.com/office/powerpoint/2010/main" val="24361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CA1B56-762D-DCEC-1AF9-4CD7857B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Formy současného terorismu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08815-104E-1ABB-0B46-0F594B89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Současné teroristické hrozby zahrnují různé formy:</a:t>
            </a:r>
          </a:p>
          <a:p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Domácí terorismus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zahrnuje jednotlivce nebo malé skupiny páchající teroristickou činnost na domácím území, tedy v ČR. Motivem může být např. prosazování politických, náboženských nebo ideologických cílů. </a:t>
            </a:r>
            <a:endParaRPr lang="cs-CZ" sz="20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20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</a:t>
            </a:r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zinárodní terorismus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zahrnuje teroristické činy páchané v mezinárodním měřítku, např. organizacemi jako jsou Al-Káida nebo Islámský stát.</a:t>
            </a:r>
          </a:p>
          <a:p>
            <a:r>
              <a:rPr lang="cs-CZ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Kybernetický terorismus </a:t>
            </a:r>
            <a:r>
              <a:rPr lang="cs-CZ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využívá nové technologie, např. drony nebo umělou inteligenci. Působí v kyberprostoru jak na domácí, tak (častěji) i na mezinárodní úrovni.</a:t>
            </a:r>
          </a:p>
        </p:txBody>
      </p:sp>
    </p:spTree>
    <p:extLst>
      <p:ext uri="{BB962C8B-B14F-4D97-AF65-F5344CB8AC3E}">
        <p14:creationId xmlns:p14="http://schemas.microsoft.com/office/powerpoint/2010/main" val="104327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F68A48-1517-5FD9-3208-E4690F09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/>
              <a:t>Islámský radikalismus a politický extremismus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B950A-553C-BA4F-DD6A-68823E35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 teroristickou hrozbou v současné Evropě je nejčastěji spojován islámský radikalismus.</a:t>
            </a:r>
          </a:p>
          <a:p>
            <a:r>
              <a:rPr lang="cs-CZ" sz="2200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Osoby hlásící se k radikálně islamistické ideologii, případně přímo napojené na mezinárodní teroristické organizace spáchaly v Evropě řadu útoků, které si v poslední době získaly větší pozornost veřejnosti.</a:t>
            </a:r>
          </a:p>
          <a:p>
            <a:r>
              <a:rPr lang="cs-CZ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 Islámskému státu se přihlásili např. teroristé, kteří spáchali střelecký útok v koncertní síni </a:t>
            </a:r>
            <a:r>
              <a:rPr lang="cs-CZ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Bataclan</a:t>
            </a:r>
            <a:r>
              <a:rPr lang="cs-CZ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Paříži v roce 2015 nebo aktéři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sebevražedn</a:t>
            </a:r>
            <a:r>
              <a:rPr lang="cs-CZ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ých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exploz</a:t>
            </a:r>
            <a:r>
              <a:rPr lang="cs-CZ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letišti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Zaventem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bruselském</a:t>
            </a:r>
            <a:r>
              <a:rPr lang="pt-BR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metru</a:t>
            </a:r>
            <a:r>
              <a:rPr lang="cs-CZ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roce 2016.</a:t>
            </a:r>
          </a:p>
          <a:p>
            <a:r>
              <a:rPr lang="cs-CZ" sz="2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České republice je úroveň nebezpečí teroristického útoku ze strany islámských radikálů nebo politických extremistů relativně nízká, ale je důležité tyto potenciální hrozby nepodceňovat.</a:t>
            </a:r>
          </a:p>
        </p:txBody>
      </p:sp>
    </p:spTree>
    <p:extLst>
      <p:ext uri="{BB962C8B-B14F-4D97-AF65-F5344CB8AC3E}">
        <p14:creationId xmlns:p14="http://schemas.microsoft.com/office/powerpoint/2010/main" val="30285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26FDFF-4F37-6B88-1300-88A824D6B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Kybernetický terorismus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FE3E8-0974-44E4-FF9A-E5944E15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Kybernetický terorismus je forma terorismu, která využívá anonymity kyberprostoru k útokům na počítačové sítě, informační systémy a data. Mohou narušit klíčovou infrastrukturu státu.</a:t>
            </a:r>
          </a:p>
          <a:p>
            <a:pPr marL="0" indent="0"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těchto útoků je způsobit chaos, narušit infrastrukturu nebo zastrašit vlády i veřejnost.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charakteristiky kybernetického terorismu patří: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Politická motivace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útoky jsou často zaměřeny na dosažení politických nebo ideologických cílů.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technologií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sociální inženýrství a umělá inteligence, které využívají ke zdokonalení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phishingových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kampaní nebo ransomwarových útoků.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Dopad na reálný svět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 když se útoky odehrávají ve virtuálním prostoru, jejich důsledky mohou být velmi reálné, například narušení dodávek energie, firemních nebo bankovních systémů, zdravotnických služeb, odcizení nebo zašifrování dat apod</a:t>
            </a:r>
          </a:p>
        </p:txBody>
      </p:sp>
    </p:spTree>
    <p:extLst>
      <p:ext uri="{BB962C8B-B14F-4D97-AF65-F5344CB8AC3E}">
        <p14:creationId xmlns:p14="http://schemas.microsoft.com/office/powerpoint/2010/main" val="12628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BC493-15CF-C331-ABD2-A388A9B7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600"/>
              <a:t>Aktuální trendy kybernetického terorismu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157E7-D6D3-6D88-B69F-B8C43F88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Útoky na kritickou infrastrukturu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zasaženy mohou být zdravotnické systémy, energetické sítě a další pro stát klíčové sektory.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Zneužití internetu věcí (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 rostoucím počtem připojených zařízení se zvyšuje riziko útoků na průmyslová zařízení, dopravní systémy, chytrá města nebo i domácnosti.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Kryptoměnové podvody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prostředky v kryptoměnách získané např. pomocí sociálního inženýrství, které jsou anonymní a těžko dohledatelné, útočníci využívají k financování svých aktivit.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Šíření malwaru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špionážní a vyděračské malware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Útoky typu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DDoS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Denial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vyřazení důležitých webů z provozu, např. webů státní správy, k těmto napadením je časté využití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botů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Krádeže dat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jejich následné zneužití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Tyto útoky mohou mít vážné důsledky pro ekonomiku, bezpečnost nebo i důvěru veřejnosti.</a:t>
            </a:r>
          </a:p>
        </p:txBody>
      </p:sp>
    </p:spTree>
    <p:extLst>
      <p:ext uri="{BB962C8B-B14F-4D97-AF65-F5344CB8AC3E}">
        <p14:creationId xmlns:p14="http://schemas.microsoft.com/office/powerpoint/2010/main" val="10606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F05222-C837-D9DC-E2E7-D7BDB7ED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Prevence kybernetických hrozeb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F4158-701F-CEC3-6862-C015D314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Zvyšování povědomí o těchto hrozbách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vzdělávání veřejnosti i organizací a firem, seznamování se s riziky, šíření informací o bezpečnostních opatřeních.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Nulová důvěra (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Trust přístup)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model „nevěř, vždy ověřuj“, je to souhrnná strategie, která minimalizuje riziko neoprávněného přístupu. 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Kybernetická odolnost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organizace a firmy by měly mít plány reakce na incidenty a vypracovaná pravidla pro bezpečné zálohování dat.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spolupráce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sdílení informací mezi státy a organizacemi pomáhá lépe čelit globálním kybernetickým hrozbám.</a:t>
            </a:r>
          </a:p>
        </p:txBody>
      </p:sp>
    </p:spTree>
    <p:extLst>
      <p:ext uri="{BB962C8B-B14F-4D97-AF65-F5344CB8AC3E}">
        <p14:creationId xmlns:p14="http://schemas.microsoft.com/office/powerpoint/2010/main" val="308504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740F3-3917-78C9-9ABC-76B2C1C87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632496-96EE-767C-AA42-9C1669E4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Dezinformační kampaně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AFC8A-5DCF-025F-74B0-43F51107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Šíření falešných zpráv za účelem manipulace veřejného mínění v ČR v současnosti stále sílí a boj státních orgánů proti dezinformacím přes veškeré proklamace stále není příliš efektivní.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Nedávno proběhlé komunální volby, povodně na Moravě nebo nadcházející parlamentní volby přitahují velké množství falešných zpráv (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známých dezinformačních webech, které se tváří jako zpravodajské, ale neřídí se základními novinářskými principy, se objevuje množství manipulativních článků, upravených fotografií nebo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deepfake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videí.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Dezinformační scéna se stále více radikalizuje.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zřejmé nejen na dezinformačních webech, ale také na sociálních sítích.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Nejen v ČR, ale prakticky v celé Evropě se v poslední době se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prosazují uskupení s radikálními názory hraničícími až s fašismem.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 svému prosazování využívají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populistickou rétoriku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5643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2510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Office</vt:lpstr>
      <vt:lpstr>Současné teroristické hrozby a připravenost ČR na ně reagovat</vt:lpstr>
      <vt:lpstr>Jaké jsou současné teroristické hrozby </vt:lpstr>
      <vt:lpstr>Hlavní druhy současných teroristických hrozeb</vt:lpstr>
      <vt:lpstr>Formy současného terorismu</vt:lpstr>
      <vt:lpstr>Islámský radikalismus a politický extremismus</vt:lpstr>
      <vt:lpstr>Kybernetický terorismus</vt:lpstr>
      <vt:lpstr>Aktuální trendy kybernetického terorismu</vt:lpstr>
      <vt:lpstr>Prevence kybernetických hrozeb</vt:lpstr>
      <vt:lpstr>Dezinformační kampaně</vt:lpstr>
      <vt:lpstr>Připravenost ČR reagovat na teroristické hrozby </vt:lpstr>
      <vt:lpstr>Bezpečnostní a zpravodajské složky ČR v boji proti terorismu</vt:lpstr>
      <vt:lpstr>Právní rámec a preventivní opatření proti terorismu v ČR</vt:lpstr>
      <vt:lpstr>Preventivní opatření proti terorismu v ČR</vt:lpstr>
      <vt:lpstr>Závěr</vt:lpstr>
      <vt:lpstr>Děkuji za pozornost a dotazy </vt:lpstr>
      <vt:lpstr>Odkaz na zdroj obrázku </vt:lpstr>
      <vt:lpstr>Odkazy na zdroje</vt:lpstr>
      <vt:lpstr>Odkazy na zdroje</vt:lpstr>
      <vt:lpstr>Odkazy na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teroristické hrozby a připravenost ČR na ně reagovat</dc:title>
  <dc:creator>Kamil Prukl</dc:creator>
  <cp:lastModifiedBy>Eli Rovenská</cp:lastModifiedBy>
  <cp:revision>25</cp:revision>
  <dcterms:created xsi:type="dcterms:W3CDTF">2025-03-15T16:55:14Z</dcterms:created>
  <dcterms:modified xsi:type="dcterms:W3CDTF">2025-05-03T14:52:34Z</dcterms:modified>
</cp:coreProperties>
</file>