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2" r:id="rId4"/>
    <p:sldId id="258" r:id="rId5"/>
    <p:sldId id="259" r:id="rId6"/>
    <p:sldId id="265" r:id="rId7"/>
    <p:sldId id="266" r:id="rId8"/>
    <p:sldId id="260" r:id="rId9"/>
    <p:sldId id="263" r:id="rId10"/>
    <p:sldId id="26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8"/>
    <p:restoredTop sz="95775"/>
  </p:normalViewPr>
  <p:slideViewPr>
    <p:cSldViewPr snapToGrid="0" snapToObjects="1">
      <p:cViewPr varScale="1">
        <p:scale>
          <a:sx n="111" d="100"/>
          <a:sy n="111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5/7/2025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znamzpravy.cz/clanek/domaci-zivot-v-cesku-valka-na-ukrajine-vyhnala-do-cr-postsovetske-mafiany-varuje-policie-233367?utm_source" TargetMode="External"/><Relationship Id="rId2" Type="http://schemas.openxmlformats.org/officeDocument/2006/relationships/hyperlink" Target="https://policie.gov.cz/clanek/narodni-centrala-proti-organizovanemu-zlocinu-skpv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ksp.cz/vyvoj-organizovaneho-zlocinu#question8027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4F516-07BC-5342-A3D2-024E3A810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754985" cy="3035808"/>
          </a:xfrm>
        </p:spPr>
        <p:txBody>
          <a:bodyPr/>
          <a:lstStyle/>
          <a:p>
            <a:r>
              <a:rPr lang="cs-CZ" sz="5400" dirty="0">
                <a:latin typeface="Athelas" panose="02000503000000020003" pitchFamily="2" charset="0"/>
                <a:cs typeface="Arial Hebrew Scholar" pitchFamily="2" charset="-79"/>
              </a:rPr>
              <a:t>Kriminalita a organizovaný zločin v </a:t>
            </a:r>
            <a:r>
              <a:rPr lang="cs-CZ" sz="5400" dirty="0" err="1">
                <a:latin typeface="Athelas" panose="02000503000000020003" pitchFamily="2" charset="0"/>
                <a:cs typeface="Arial Hebrew Scholar" pitchFamily="2" charset="-79"/>
              </a:rPr>
              <a:t>čr</a:t>
            </a:r>
            <a:r>
              <a:rPr lang="cs-CZ" sz="5400" dirty="0">
                <a:latin typeface="Athelas" panose="02000503000000020003" pitchFamily="2" charset="0"/>
                <a:cs typeface="Arial Hebrew Scholar" pitchFamily="2" charset="-79"/>
              </a:rPr>
              <a:t>: prevence a potírání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98D795-A7F3-3E4B-AA02-7D6F5E1C0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73" y="4389120"/>
            <a:ext cx="8129847" cy="1069848"/>
          </a:xfrm>
        </p:spPr>
        <p:txBody>
          <a:bodyPr/>
          <a:lstStyle/>
          <a:p>
            <a:r>
              <a:rPr lang="cs-CZ" dirty="0">
                <a:latin typeface="Athelas" panose="02000503000000020003" pitchFamily="2" charset="0"/>
              </a:rPr>
              <a:t>Bc. Veronika </a:t>
            </a:r>
            <a:r>
              <a:rPr lang="cs-CZ" dirty="0" err="1">
                <a:latin typeface="Athelas" panose="02000503000000020003" pitchFamily="2" charset="0"/>
              </a:rPr>
              <a:t>Talčíková</a:t>
            </a:r>
            <a:r>
              <a:rPr lang="cs-CZ" dirty="0">
                <a:latin typeface="Athelas" panose="0200050300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29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EF4930-E762-294F-9D3D-E74F1416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50" y="844902"/>
            <a:ext cx="5818858" cy="5168196"/>
          </a:xfrm>
        </p:spPr>
        <p:txBody>
          <a:bodyPr anchor="ctr">
            <a:normAutofit/>
          </a:bodyPr>
          <a:lstStyle/>
          <a:p>
            <a:endParaRPr lang="cs-CZ" b="1" dirty="0">
              <a:latin typeface="Athelas" panose="02000503000000020003" pitchFamily="2" charset="0"/>
            </a:endParaRPr>
          </a:p>
          <a:p>
            <a:r>
              <a:rPr lang="cs-CZ" b="1" dirty="0" err="1">
                <a:latin typeface="Athelas" panose="02000503000000020003" pitchFamily="2" charset="0"/>
              </a:rPr>
              <a:t>Kyberútoky</a:t>
            </a:r>
            <a:r>
              <a:rPr lang="cs-CZ" b="1" dirty="0">
                <a:latin typeface="Athelas" panose="02000503000000020003" pitchFamily="2" charset="0"/>
              </a:rPr>
              <a:t> na nemocnice během pandemie (2020)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Hackeři zaútočili na nemocnice s </a:t>
            </a:r>
            <a:r>
              <a:rPr lang="cs-CZ" dirty="0" err="1">
                <a:latin typeface="Athelas" panose="02000503000000020003" pitchFamily="2" charset="0"/>
              </a:rPr>
              <a:t>ransomwarem</a:t>
            </a:r>
            <a:r>
              <a:rPr lang="cs-CZ" dirty="0">
                <a:latin typeface="Athelas" panose="02000503000000020003" pitchFamily="2" charset="0"/>
              </a:rPr>
              <a:t>, požadovali výkupné.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Národní úřad pro kybernetickou bezpečnost (NÚKIB) pomohl obnovit provoz bez placení.</a:t>
            </a:r>
          </a:p>
          <a:p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3" y="338865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F9B298-BC35-4C0F-8301-5D63A1E6D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859" y="1679571"/>
            <a:ext cx="3498864" cy="3498858"/>
            <a:chOff x="7942859" y="1679571"/>
            <a:chExt cx="3498864" cy="349885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FA91C4D-947F-2B47-B0E3-991B90B2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968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000">
                <a:solidFill>
                  <a:schemeClr val="bg1">
                    <a:shade val="97000"/>
                    <a:satMod val="150000"/>
                  </a:schemeClr>
                </a:solidFill>
                <a:latin typeface="Athelas" panose="02000503000000020003" pitchFamily="2" charset="0"/>
              </a:rPr>
              <a:t>PŘÍKLADY Z PRAXE </a:t>
            </a:r>
            <a:endParaRPr lang="cs-CZ" sz="3000">
              <a:solidFill>
                <a:schemeClr val="bg1">
                  <a:shade val="97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6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E5362-830A-1541-9A8D-00148DBF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thelas" panose="02000503000000020003" pitchFamily="2" charset="0"/>
              </a:rPr>
              <a:t>Zdroje 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B21C20D-BD58-4148-AD45-2FDE0097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Athelas" panose="02000503000000020003" pitchFamily="2" charset="0"/>
              </a:rPr>
              <a:t>Trestní zákoník (zákon č. 40/2009 Sb.)</a:t>
            </a:r>
          </a:p>
          <a:p>
            <a:r>
              <a:rPr lang="cs-CZ" b="1" dirty="0">
                <a:latin typeface="Athelas" panose="02000503000000020003" pitchFamily="2" charset="0"/>
                <a:hlinkClick r:id="rId2"/>
              </a:rPr>
              <a:t>https://policie.gov.cz/clanek/narodni-centrala-proti-organizovanemu-zlocinu-skpv.aspx</a:t>
            </a:r>
            <a:endParaRPr lang="cs-CZ" b="1" dirty="0">
              <a:latin typeface="Athelas" panose="02000503000000020003" pitchFamily="2" charset="0"/>
            </a:endParaRPr>
          </a:p>
          <a:p>
            <a:r>
              <a:rPr lang="cs-CZ" b="1" dirty="0">
                <a:latin typeface="Athelas" panose="02000503000000020003" pitchFamily="2" charset="0"/>
              </a:rPr>
              <a:t>GŘIVNA, Tomáš a kol. Kriminologie. 5., aktualizované vydání. Praha: </a:t>
            </a:r>
            <a:r>
              <a:rPr lang="cs-CZ" b="1" dirty="0" err="1">
                <a:latin typeface="Athelas" panose="02000503000000020003" pitchFamily="2" charset="0"/>
              </a:rPr>
              <a:t>Wolters</a:t>
            </a:r>
            <a:r>
              <a:rPr lang="cs-CZ" b="1" dirty="0">
                <a:latin typeface="Athelas" panose="02000503000000020003" pitchFamily="2" charset="0"/>
              </a:rPr>
              <a:t> </a:t>
            </a:r>
            <a:r>
              <a:rPr lang="cs-CZ" b="1" dirty="0" err="1">
                <a:latin typeface="Athelas" panose="02000503000000020003" pitchFamily="2" charset="0"/>
              </a:rPr>
              <a:t>Kluwer</a:t>
            </a:r>
            <a:r>
              <a:rPr lang="cs-CZ" b="1" dirty="0">
                <a:latin typeface="Athelas" panose="02000503000000020003" pitchFamily="2" charset="0"/>
              </a:rPr>
              <a:t>, 2019. 587 stran. ISBN 978-80-7598-554-5</a:t>
            </a:r>
          </a:p>
          <a:p>
            <a:r>
              <a:rPr lang="cs-CZ" b="1" dirty="0">
                <a:latin typeface="Athelas" panose="02000503000000020003" pitchFamily="2" charset="0"/>
                <a:hlinkClick r:id="rId3"/>
              </a:rPr>
              <a:t>https://www.seznamzpravy.cz/clanek/domaci-zivot-v-cesku-valka-na-ukrajine-vyhnala-do-cr-postsovetske-mafiany-varuje-policie-233367?utm_source</a:t>
            </a:r>
            <a:endParaRPr lang="cs-CZ" b="1" dirty="0">
              <a:latin typeface="Athelas" panose="02000503000000020003" pitchFamily="2" charset="0"/>
            </a:endParaRPr>
          </a:p>
          <a:p>
            <a:r>
              <a:rPr lang="cs-CZ" b="1" dirty="0">
                <a:latin typeface="Athelas" panose="02000503000000020003" pitchFamily="2" charset="0"/>
                <a:hlinkClick r:id="rId4"/>
              </a:rPr>
              <a:t>https://www.iksp.cz/vyvoj-organizovaneho-zlocinu</a:t>
            </a:r>
            <a:r>
              <a:rPr lang="cs-CZ" b="1">
                <a:latin typeface="Athelas" panose="02000503000000020003" pitchFamily="2" charset="0"/>
                <a:hlinkClick r:id="rId4"/>
              </a:rPr>
              <a:t>#question80271</a:t>
            </a:r>
            <a:r>
              <a:rPr lang="cs-CZ" b="1">
                <a:latin typeface="Athelas" panose="02000503000000020003" pitchFamily="2" charset="0"/>
              </a:rPr>
              <a:t> </a:t>
            </a:r>
            <a:endParaRPr lang="cs-CZ" b="1" dirty="0">
              <a:latin typeface="Athelas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8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CEACC-E231-F04F-9CA5-0717DC84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thelas" panose="02000503000000020003" pitchFamily="2" charset="0"/>
              </a:rPr>
              <a:t>KRIMINALITA A ORGANIZOVANÝ ZLOČIN V ČR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D83CB-8B71-1E4D-A5EE-35A64E77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73356"/>
          </a:xfrm>
        </p:spPr>
        <p:txBody>
          <a:bodyPr>
            <a:normAutofit/>
          </a:bodyPr>
          <a:lstStyle/>
          <a:p>
            <a:endParaRPr lang="cs-CZ" b="1" dirty="0">
              <a:latin typeface="Athelas" panose="02000503000000020003" pitchFamily="2" charset="0"/>
            </a:endParaRPr>
          </a:p>
          <a:p>
            <a:r>
              <a:rPr lang="cs-CZ" b="1" dirty="0">
                <a:latin typeface="Athelas" panose="02000503000000020003" pitchFamily="2" charset="0"/>
              </a:rPr>
              <a:t>Kriminalita – trestní právo </a:t>
            </a:r>
          </a:p>
          <a:p>
            <a:r>
              <a:rPr lang="cs-CZ" b="1" dirty="0">
                <a:latin typeface="Athelas" panose="02000503000000020003" pitchFamily="2" charset="0"/>
              </a:rPr>
              <a:t>Co je organizovaný zločin? 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Skupina osob s jasnou strukturou a plánem, jejímž cílem je systematicky páchat trestnou činnost s cílem zisku nebo vlivu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Rysy: hierarchie, utajení, dlouhodobé působení, pronikání do legální sféry</a:t>
            </a:r>
          </a:p>
        </p:txBody>
      </p:sp>
    </p:spTree>
    <p:extLst>
      <p:ext uri="{BB962C8B-B14F-4D97-AF65-F5344CB8AC3E}">
        <p14:creationId xmlns:p14="http://schemas.microsoft.com/office/powerpoint/2010/main" val="384466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8F8F5C-6E61-3C47-9B18-9B2787A3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643466"/>
            <a:ext cx="4215480" cy="5528734"/>
          </a:xfrm>
        </p:spPr>
        <p:txBody>
          <a:bodyPr>
            <a:normAutofit/>
          </a:bodyPr>
          <a:lstStyle/>
          <a:p>
            <a:pPr algn="r"/>
            <a:r>
              <a:rPr lang="cs-CZ" sz="4100" dirty="0">
                <a:solidFill>
                  <a:srgbClr val="FFFFFF"/>
                </a:solidFill>
                <a:latin typeface="Athelas" panose="02000503000000020003" pitchFamily="2" charset="0"/>
              </a:rPr>
              <a:t>KRIMINALITA A ORGANIZOVANÝ ZLOČIN V ČR </a:t>
            </a:r>
            <a:endParaRPr lang="cs-CZ" sz="41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0212D-5755-684A-A9DA-BC0B952ED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endParaRPr lang="cs-CZ" b="1" dirty="0">
              <a:latin typeface="Athelas" panose="02000503000000020003" pitchFamily="2" charset="0"/>
            </a:endParaRPr>
          </a:p>
          <a:p>
            <a:r>
              <a:rPr lang="cs-CZ" b="1" dirty="0">
                <a:latin typeface="Athelas" panose="02000503000000020003" pitchFamily="2" charset="0"/>
              </a:rPr>
              <a:t>Hlavní oblasti působení 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Obchod s drogami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Nelegální migrace a obchod s lidmi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Podvody a praní špinavých peněz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Kybernetická kriminalita (</a:t>
            </a:r>
            <a:r>
              <a:rPr lang="cs-CZ" dirty="0" err="1">
                <a:latin typeface="Athelas" panose="02000503000000020003" pitchFamily="2" charset="0"/>
              </a:rPr>
              <a:t>ransomware</a:t>
            </a:r>
            <a:r>
              <a:rPr lang="cs-CZ" dirty="0">
                <a:latin typeface="Athelas" panose="02000503000000020003" pitchFamily="2" charset="0"/>
              </a:rPr>
              <a:t>, </a:t>
            </a:r>
            <a:r>
              <a:rPr lang="cs-CZ" dirty="0" err="1">
                <a:latin typeface="Athelas" panose="02000503000000020003" pitchFamily="2" charset="0"/>
              </a:rPr>
              <a:t>phishing</a:t>
            </a:r>
            <a:r>
              <a:rPr lang="cs-CZ" dirty="0">
                <a:latin typeface="Athelas" panose="02000503000000020003" pitchFamily="2" charset="0"/>
              </a:rPr>
              <a:t>, krádež dat)</a:t>
            </a:r>
          </a:p>
          <a:p>
            <a:r>
              <a:rPr lang="cs-CZ" b="1" dirty="0">
                <a:latin typeface="Athelas" panose="02000503000000020003" pitchFamily="2" charset="0"/>
              </a:rPr>
              <a:t>Struktura 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Hierarchické gangy (české i zahraniční skupiny)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Volné sítě specializovaných pachatelů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Bílí koně a prostředníci v ekonomických trestných činech</a:t>
            </a:r>
          </a:p>
          <a:p>
            <a:endParaRPr lang="cs-CZ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98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A112E-0415-FF4A-AFD9-B854CD35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thelas" panose="02000503000000020003" pitchFamily="2" charset="0"/>
              </a:rPr>
              <a:t>PREVENCE KRIMINALITY A ORGANIZOVANÉHO ZLOČINU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F31A03-A333-5045-AD37-D74226EE2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73356"/>
          </a:xfrm>
        </p:spPr>
        <p:txBody>
          <a:bodyPr>
            <a:normAutofit/>
          </a:bodyPr>
          <a:lstStyle/>
          <a:p>
            <a:r>
              <a:rPr lang="cs-CZ" b="1" dirty="0">
                <a:latin typeface="Athelas" panose="02000503000000020003" pitchFamily="2" charset="0"/>
              </a:rPr>
              <a:t>Primární prevence 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Vzdělávání a osvěta (prevence u mládeže, </a:t>
            </a:r>
            <a:r>
              <a:rPr lang="cs-CZ" dirty="0" err="1">
                <a:latin typeface="Athelas" panose="02000503000000020003" pitchFamily="2" charset="0"/>
              </a:rPr>
              <a:t>kyberbezpečnost</a:t>
            </a:r>
            <a:r>
              <a:rPr lang="cs-CZ" dirty="0">
                <a:latin typeface="Athelas" panose="02000503000000020003" pitchFamily="2" charset="0"/>
              </a:rPr>
              <a:t>)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Podpora sociálně slabých skupin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Zlepšení životních podmínek v rizikových oblastech</a:t>
            </a:r>
          </a:p>
          <a:p>
            <a:r>
              <a:rPr lang="cs-CZ" b="1" dirty="0">
                <a:latin typeface="Athelas" panose="02000503000000020003" pitchFamily="2" charset="0"/>
              </a:rPr>
              <a:t>Sekundární prevence 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Monitorování rizikových skupin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Práce s komunitami v ohrožení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Spolupráce škol, sociálních pracovníků a policie</a:t>
            </a:r>
          </a:p>
          <a:p>
            <a:r>
              <a:rPr lang="cs-CZ" b="1" dirty="0">
                <a:latin typeface="Athelas" panose="02000503000000020003" pitchFamily="2" charset="0"/>
              </a:rPr>
              <a:t>Terciální prevence 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Resocializace pachatelů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Programy na snížení recidivy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Podpora při návratu do společnosti</a:t>
            </a:r>
          </a:p>
          <a:p>
            <a:endParaRPr lang="cs-CZ" dirty="0">
              <a:latin typeface="Athelas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8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BFDEC9A-86FE-D943-A2C1-443C1855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2300">
                <a:solidFill>
                  <a:srgbClr val="FFFFFF"/>
                </a:solidFill>
                <a:latin typeface="Athelas" panose="02000503000000020003" pitchFamily="2" charset="0"/>
              </a:rPr>
              <a:t>POTÍRÁNÍ ORGANIZOVANÉHO ZLOČINU V ČR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0BA10-BD46-7441-8975-1CAC1021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cs-CZ" b="1">
                <a:latin typeface="Athelas" panose="02000503000000020003" pitchFamily="2" charset="0"/>
              </a:rPr>
              <a:t>Role bezpečnostních složek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Policie ČR (NCOZ)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Celní správa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Spolupráce s </a:t>
            </a:r>
            <a:r>
              <a:rPr lang="cs-CZ" dirty="0" err="1">
                <a:latin typeface="Athelas" panose="02000503000000020003" pitchFamily="2" charset="0"/>
              </a:rPr>
              <a:t>Europolem</a:t>
            </a:r>
            <a:r>
              <a:rPr lang="cs-CZ" dirty="0">
                <a:latin typeface="Athelas" panose="02000503000000020003" pitchFamily="2" charset="0"/>
              </a:rPr>
              <a:t>, Interpolem</a:t>
            </a:r>
          </a:p>
          <a:p>
            <a:r>
              <a:rPr lang="cs-CZ" b="1">
                <a:latin typeface="Athelas" panose="02000503000000020003" pitchFamily="2" charset="0"/>
              </a:rPr>
              <a:t>Legislativní rámec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Trestní zákoník (zákon č. 40/2009 Sb.)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Zákon o Policii ČR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Zákon o legalizaci výnosů z trestné činnosti</a:t>
            </a:r>
          </a:p>
          <a:p>
            <a:r>
              <a:rPr lang="cs-CZ" b="1" dirty="0">
                <a:latin typeface="Athelas" panose="02000503000000020003" pitchFamily="2" charset="0"/>
              </a:rPr>
              <a:t>Moderní metody 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Operativní techniky (sledování, odposlechy)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Finanční analýza a zamrazení nelegálních výnosů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Datové analýzy a kybernetická forenzní analýza</a:t>
            </a:r>
          </a:p>
          <a:p>
            <a:endParaRPr lang="cs-CZ" dirty="0">
              <a:latin typeface="Athelas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0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DCB64-884E-CF52-06DC-42325F3A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>
                <a:latin typeface="Athelas"/>
              </a:rPr>
              <a:t>Organizovaný Zločin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00D126-CEF2-B441-4DEB-A60D4994C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0" i="0" dirty="0">
                <a:effectLst/>
                <a:latin typeface="Arial CE" panose="020B0604020202020204" pitchFamily="34" charset="0"/>
              </a:rPr>
              <a:t>V současné době má OZ na území ČR zejména tuto podobu: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rial CE" panose="020B0604020202020204" pitchFamily="34" charset="0"/>
              </a:rPr>
              <a:t>výroba, pašování a distribuce drog,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rial CE" panose="020B0604020202020204" pitchFamily="34" charset="0"/>
              </a:rPr>
              <a:t>daňové podvody, útok na státní majetek,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rial CE" panose="020B0604020202020204" pitchFamily="34" charset="0"/>
              </a:rPr>
              <a:t>organizování prostituce a obchod s lidmi,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rial CE" panose="020B0604020202020204" pitchFamily="34" charset="0"/>
              </a:rPr>
              <a:t>organizování nelegální migrace,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rial CE" panose="020B0604020202020204" pitchFamily="34" charset="0"/>
              </a:rPr>
              <a:t>padělání měny, zboží a porušování autorských práv,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rial CE" panose="020B0604020202020204" pitchFamily="34" charset="0"/>
              </a:rPr>
              <a:t>praní špinavých peněz, vydírání, korupce, padělání,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rial CE" panose="020B0604020202020204" pitchFamily="34" charset="0"/>
              </a:rPr>
              <a:t>mezinárodní obchod se zbraněmi a výbušninami,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rial CE" panose="020B0604020202020204" pitchFamily="34" charset="0"/>
              </a:rPr>
              <a:t>organizované krádeže automobilů, bankovní podvody a loupeže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1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0C088-84BC-D246-376A-5156AB4B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>
                <a:latin typeface="Athelas"/>
              </a:rPr>
              <a:t>Účast</a:t>
            </a:r>
            <a:r>
              <a:rPr lang="cs-CZ" sz="4400"/>
              <a:t> </a:t>
            </a:r>
            <a:r>
              <a:rPr lang="cs-CZ" sz="4400">
                <a:latin typeface="Athelas"/>
              </a:rPr>
              <a:t>na Organizované zločinecké skupině</a:t>
            </a:r>
            <a:endParaRPr lang="cs-CZ" sz="4400" dirty="0">
              <a:latin typeface="Athela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D51568-7674-187B-A28C-A72D0A286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thelas"/>
              </a:rPr>
              <a:t>Účast na organizované zločinecké skupině – počty registrovaných skutků, z toho počty objasněných skutků a počty stíhaných osob</a:t>
            </a:r>
          </a:p>
          <a:p>
            <a:endParaRPr lang="cs-CZ" dirty="0">
              <a:latin typeface="Athelas"/>
            </a:endParaRPr>
          </a:p>
          <a:p>
            <a:endParaRPr lang="cs-CZ" dirty="0">
              <a:latin typeface="Athelas"/>
            </a:endParaRPr>
          </a:p>
          <a:p>
            <a:endParaRPr lang="cs-CZ" dirty="0">
              <a:latin typeface="Athelas"/>
            </a:endParaRPr>
          </a:p>
          <a:p>
            <a:pPr marL="0" indent="0">
              <a:buNone/>
            </a:pPr>
            <a:endParaRPr lang="cs-CZ" dirty="0">
              <a:latin typeface="Athelas"/>
            </a:endParaRP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</a:rPr>
              <a:t>     Zdroj dat: Statistické přehledy kriminality Policie ČR, TSK 786</a:t>
            </a:r>
            <a:endParaRPr lang="cs-CZ" sz="1200" dirty="0">
              <a:solidFill>
                <a:schemeClr val="bg1">
                  <a:lumMod val="65000"/>
                </a:schemeClr>
              </a:solidFill>
              <a:latin typeface="Athelas" panose="02000503000000020003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80DA7F-75FC-09EF-1260-0E4784FD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38" y="2898479"/>
            <a:ext cx="7672215" cy="207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CE75B-CA4D-C743-89D6-50F1E2B6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thelas" panose="02000503000000020003" pitchFamily="2" charset="0"/>
              </a:rPr>
              <a:t>PŘÍKLADY Z PRAXE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7EDD3-6E77-7840-A415-19E40652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568952" cy="4050792"/>
          </a:xfrm>
        </p:spPr>
        <p:txBody>
          <a:bodyPr/>
          <a:lstStyle/>
          <a:p>
            <a:r>
              <a:rPr lang="cs-CZ" b="1" dirty="0">
                <a:latin typeface="Athelas" panose="02000503000000020003" pitchFamily="2" charset="0"/>
              </a:rPr>
              <a:t>Rozbití mezinárodního gangu obchodníků s lidmi (2022)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Policie ve spolupráci s </a:t>
            </a:r>
            <a:r>
              <a:rPr lang="cs-CZ" dirty="0" err="1">
                <a:latin typeface="Athelas" panose="02000503000000020003" pitchFamily="2" charset="0"/>
              </a:rPr>
              <a:t>Europolem</a:t>
            </a:r>
            <a:r>
              <a:rPr lang="cs-CZ" dirty="0">
                <a:latin typeface="Athelas" panose="02000503000000020003" pitchFamily="2" charset="0"/>
              </a:rPr>
              <a:t> rozbila síť, která převáděla osoby z Ukrajiny do západní Evropy.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Pachatelé vydělávali na nucené práci obětí.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D111A47-2BDA-A845-9F83-3039E9F0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93976"/>
            <a:ext cx="511513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DBE75A-7846-C14F-90E4-8AD03244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cs-CZ" sz="6000">
                <a:latin typeface="Athelas" panose="02000503000000020003" pitchFamily="2" charset="0"/>
              </a:rPr>
              <a:t>PŘÍKLADY Z PRAXE </a:t>
            </a:r>
            <a:endParaRPr lang="cs-CZ" sz="6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42FD91-1593-0140-BEEB-85C768624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anchor="ctr">
            <a:normAutofit/>
          </a:bodyPr>
          <a:lstStyle/>
          <a:p>
            <a:endParaRPr lang="cs-CZ" b="1" dirty="0">
              <a:latin typeface="Athelas" panose="02000503000000020003" pitchFamily="2" charset="0"/>
            </a:endParaRPr>
          </a:p>
          <a:p>
            <a:r>
              <a:rPr lang="cs-CZ" b="1" dirty="0">
                <a:latin typeface="Athelas" panose="02000503000000020003" pitchFamily="2" charset="0"/>
              </a:rPr>
              <a:t>Zásah proti síti drogových dealerů (2023)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NCOZ rozkryla síť výrobců a distributorů pervitinu s vazbami na zahraniční mafii.</a:t>
            </a:r>
          </a:p>
          <a:p>
            <a:pPr lvl="1"/>
            <a:r>
              <a:rPr lang="cs-CZ" dirty="0">
                <a:latin typeface="Athelas" panose="02000503000000020003" pitchFamily="2" charset="0"/>
              </a:rPr>
              <a:t>Zabaveno více než 100 kg drog a zajištěno 15 pachatelů.</a:t>
            </a:r>
          </a:p>
          <a:p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68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529</Words>
  <Application>Microsoft Office PowerPoint</Application>
  <PresentationFormat>Širokoúhlá obrazovka</PresentationFormat>
  <Paragraphs>83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Arial</vt:lpstr>
      <vt:lpstr>Arial CE</vt:lpstr>
      <vt:lpstr>Athelas</vt:lpstr>
      <vt:lpstr>Calibri</vt:lpstr>
      <vt:lpstr>Rockwell</vt:lpstr>
      <vt:lpstr>Rockwell Condensed</vt:lpstr>
      <vt:lpstr>Rockwell Extra Bold</vt:lpstr>
      <vt:lpstr>Wingdings</vt:lpstr>
      <vt:lpstr>Dřevo</vt:lpstr>
      <vt:lpstr>Kriminalita a organizovaný zločin v čr: prevence a potírání </vt:lpstr>
      <vt:lpstr>KRIMINALITA A ORGANIZOVANÝ ZLOČIN V ČR </vt:lpstr>
      <vt:lpstr>KRIMINALITA A ORGANIZOVANÝ ZLOČIN V ČR </vt:lpstr>
      <vt:lpstr>PREVENCE KRIMINALITY A ORGANIZOVANÉHO ZLOČINU </vt:lpstr>
      <vt:lpstr>POTÍRÁNÍ ORGANIZOVANÉHO ZLOČINU V ČR</vt:lpstr>
      <vt:lpstr>Organizovaný Zločin v ČR</vt:lpstr>
      <vt:lpstr>Účast na Organizované zločinecké skupině</vt:lpstr>
      <vt:lpstr>PŘÍKLADY Z PRAXE </vt:lpstr>
      <vt:lpstr>PŘÍKLADY Z PRAXE </vt:lpstr>
      <vt:lpstr>PŘÍKLADY Z PRAXE </vt:lpstr>
      <vt:lpstr>Zdroje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Kriminalita a organizovaný zločin v čr: prevence a potírání </dc:title>
  <dc:creator>Reception</dc:creator>
  <cp:lastModifiedBy>Talčíková Veronika, Bc.</cp:lastModifiedBy>
  <cp:revision>6</cp:revision>
  <dcterms:created xsi:type="dcterms:W3CDTF">2025-04-28T18:20:40Z</dcterms:created>
  <dcterms:modified xsi:type="dcterms:W3CDTF">2025-05-07T08:50:42Z</dcterms:modified>
</cp:coreProperties>
</file>