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TAN Mon Cheri" charset="1" panose="00000000000000000000"/>
      <p:regular r:id="rId14"/>
    </p:embeddedFont>
    <p:embeddedFont>
      <p:font typeface="TT Commons Pro Bold" charset="1" panose="020B0103030102020204"/>
      <p:regular r:id="rId15"/>
    </p:embeddedFont>
    <p:embeddedFont>
      <p:font typeface="TT Commons Pro" charset="1" panose="020B0103030102020204"/>
      <p:regular r:id="rId16"/>
    </p:embeddedFont>
    <p:embeddedFont>
      <p:font typeface="Arimo" charset="1" panose="020B0604020202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notesMasters/notesMaster1.xml" Type="http://schemas.openxmlformats.org/officeDocument/2006/relationships/notesMaster"/><Relationship Id="rId18" Target="theme/theme2.xml" Type="http://schemas.openxmlformats.org/officeDocument/2006/relationships/theme"/><Relationship Id="rId19" Target="notesSlides/notesSlide1.xml" Type="http://schemas.openxmlformats.org/officeDocument/2006/relationships/notesSlide"/><Relationship Id="rId2" Target="presProps.xml" Type="http://schemas.openxmlformats.org/officeDocument/2006/relationships/presProps"/><Relationship Id="rId20" Target="notesSlides/notesSlide2.xml" Type="http://schemas.openxmlformats.org/officeDocument/2006/relationships/notesSlide"/><Relationship Id="rId21" Target="notesSlides/notesSlide3.xml" Type="http://schemas.openxmlformats.org/officeDocument/2006/relationships/notesSlide"/><Relationship Id="rId22" Target="notesSlides/notesSlide4.xml" Type="http://schemas.openxmlformats.org/officeDocument/2006/relationships/notesSlide"/><Relationship Id="rId23" Target="notesSlides/notesSlide5.xml" Type="http://schemas.openxmlformats.org/officeDocument/2006/relationships/notesSlide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 Mimořádná událost (MU):</a:t>
            </a:r>
          </a:p>
          <a:p>
            <a:r>
              <a:rPr lang="en-US"/>
              <a:t>„Mimořádná událost je definována zákonem č. 239/2000 Sb. o integrovaném záchranném systému.</a:t>
            </a:r>
          </a:p>
          <a:p>
            <a:r>
              <a:rPr lang="en-US"/>
              <a:t>Jde o škodlivé působení sil a jevů způsobené přírodními vlivy, haváriemi nebo činností člověka, které ohrožují život, zdraví, majetek nebo životní prostředí, a vyžadují zásah složek integrovaného záchranného systému.“</a:t>
            </a:r>
          </a:p>
          <a:p>
            <a:r>
              <a:rPr lang="en-US"/>
              <a:t/>
            </a:r>
          </a:p>
          <a:p>
            <a:r>
              <a:rPr lang="en-US"/>
              <a:t>2. Krizová situace:</a:t>
            </a:r>
          </a:p>
          <a:p>
            <a:r>
              <a:rPr lang="en-US"/>
              <a:t>„Krizová situace je definována v zákoně č. 240/2000 Sb., o krizovém řízení.</a:t>
            </a:r>
          </a:p>
          <a:p>
            <a:r>
              <a:rPr lang="en-US"/>
              <a:t>Je to mimořádná událost, která dosáhla takového rozsahu, že vyžaduje vyhlášení krizového stavu a zavedení zvláštních opatření.</a:t>
            </a:r>
          </a:p>
          <a:p>
            <a:r>
              <a:rPr lang="en-US"/>
              <a:t>Tedy každá krizová situace je mimořádná událost, ale ne každá mimořádná událost je krizová situace.“</a:t>
            </a:r>
          </a:p>
          <a:p>
            <a:r>
              <a:rPr lang="en-US"/>
              <a:t/>
            </a:r>
          </a:p>
          <a:p>
            <a:r>
              <a:rPr lang="en-US"/>
              <a:t>3. Krizový stav:</a:t>
            </a:r>
          </a:p>
          <a:p>
            <a:r>
              <a:rPr lang="en-US"/>
              <a:t>„Krizový stav je právní režim, který umožňuje státu nebo kraji zavádět mimořádná opatření.</a:t>
            </a:r>
          </a:p>
          <a:p>
            <a:r>
              <a:rPr lang="en-US"/>
              <a:t>Rozlišujeme čtyři krizové stavy: stav nebezpečí, nouzový stav, stav ohrožení státu a válečný stav. o nich budu mluvit v dalších slidech.“</a:t>
            </a:r>
          </a:p>
          <a:p>
            <a:r>
              <a:rPr lang="en-US"/>
              <a:t/>
            </a:r>
          </a:p>
          <a:p>
            <a:r>
              <a:rPr lang="en-US"/>
              <a:t>4. Krizové opatření:</a:t>
            </a:r>
          </a:p>
          <a:p>
            <a:r>
              <a:rPr lang="en-US"/>
              <a:t>„Krizová opatření jsou konkrétní opatření, která mohou být uplatněna během krizového stavu.</a:t>
            </a:r>
          </a:p>
          <a:p>
            <a:r>
              <a:rPr lang="en-US"/>
              <a:t>Patří sem například evakuace, zákaz vstupu na určité území, zákaz shromažďování nebo pracovní povinnost.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Právní rámec:</a:t>
            </a:r>
          </a:p>
          <a:p>
            <a:r>
              <a:rPr lang="en-US"/>
              <a:t>„Základním zákonem je zákon č. 240/2000 Sb., tzv. krizový zákon. Ten upravuje vyhlašování krizových stavů, působnost orgánů veřejné moci v krizových situacích a přijímání krizových opatření.</a:t>
            </a:r>
          </a:p>
          <a:p>
            <a:r>
              <a:rPr lang="en-US"/>
              <a:t>Dále je to zákon č. 239/2000 Sb., o integrovaném záchranném systému, který definuje činnost IZS při mimořádných událostech.</a:t>
            </a:r>
          </a:p>
          <a:p>
            <a:r>
              <a:rPr lang="en-US"/>
              <a:t>Třetím klíčovým dokumentem je ústavní zákon č. 110/1998 Sb., o bezpečnosti České republiky, který řeší obranu státu, nouzová opatření a fungování bezpečnostního systému státu v mimořádných stavech.“</a:t>
            </a:r>
          </a:p>
          <a:p>
            <a:r>
              <a:rPr lang="en-US"/>
              <a:t/>
            </a:r>
          </a:p>
          <a:p>
            <a:r>
              <a:rPr lang="en-US"/>
              <a:t>Subjekty krizového řízení:</a:t>
            </a:r>
          </a:p>
          <a:p>
            <a:r>
              <a:rPr lang="en-US"/>
              <a:t>**„Na nejvyšší úrovni stojí vláda ČR, která rozhoduje o vyhlášení nouzového stavu nebo stavu ohrožení státu. V případě potřeby zřizuje Ústřední krizový štáb, který řídí koordinaci opatření.</a:t>
            </a:r>
          </a:p>
          <a:p>
            <a:r>
              <a:rPr lang="en-US"/>
              <a:t/>
            </a:r>
          </a:p>
          <a:p>
            <a:r>
              <a:rPr lang="en-US"/>
              <a:t>Každé ministerstvo a ústřední správní úřad má podle krizového zákona odpovědnost za přípravu a řešení krizových situací ve své působnosti – např. ministerstvo zdravotnictví v případě pandemie.</a:t>
            </a:r>
          </a:p>
          <a:p>
            <a:r>
              <a:rPr lang="en-US"/>
              <a:t/>
            </a:r>
          </a:p>
          <a:p>
            <a:r>
              <a:rPr lang="en-US"/>
              <a:t>Na regionální úrovni mají zásadní roli kraje a obce s rozšířenou působností – ty zajišťují krizové řízení na svém území a organizují například evakuaci, humanitární pomoc nebo varování obyvatelstva.</a:t>
            </a:r>
          </a:p>
          <a:p>
            <a:r>
              <a:rPr lang="en-US"/>
              <a:t/>
            </a:r>
          </a:p>
          <a:p>
            <a:r>
              <a:rPr lang="en-US"/>
              <a:t>Podpůrným a koordinačním článkem jsou bezpečnostní rady a krizové štáby. Ty fungují na úrovni státu, krajů i obcí a slouží k plánování, koordinaci a řízení během krizových situací.</a:t>
            </a:r>
          </a:p>
          <a:p>
            <a:r>
              <a:rPr lang="en-US"/>
              <a:t/>
            </a:r>
          </a:p>
          <a:p>
            <a:r>
              <a:rPr lang="en-US"/>
              <a:t>Zásadní operační roli má Integrovaný záchranný systém, který sdružuje hasiče, policii, zdravotnickou záchrannou službu a další složky podle potřeby.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Na tomto přehledu můžeme vidět konkrétní typy nebezpečí, které jsou v ČR vyhodnoceny jako s nepřijatelným rizikem.</a:t>
            </a:r>
          </a:p>
          <a:p>
            <a:r>
              <a:rPr lang="en-US"/>
              <a:t>To znamená, že by jejich dopad na společnost byl natolik závažný, že je nutné jim věnovat mimořádnou pozornost v rámci plánování a krizového řízení.“</a:t>
            </a:r>
          </a:p>
          <a:p>
            <a:r>
              <a:rPr lang="en-US"/>
              <a:t/>
            </a:r>
          </a:p>
          <a:p>
            <a:r>
              <a:rPr lang="en-US"/>
              <a:t>🔹 Základní rozdělení hrozeb je podle původu:</a:t>
            </a:r>
          </a:p>
          <a:p>
            <a:r>
              <a:rPr lang="en-US"/>
              <a:t/>
            </a:r>
          </a:p>
          <a:p>
            <a:r>
              <a:rPr lang="en-US"/>
              <a:t>naturogenní (tedy přírodního původu), a</a:t>
            </a:r>
          </a:p>
          <a:p>
            <a:r>
              <a:rPr lang="en-US"/>
              <a:t>antropogenní (způsobené činností člověka).</a:t>
            </a:r>
          </a:p>
          <a:p>
            <a:r>
              <a:rPr lang="en-US"/>
              <a:t>Každá kategorie je dále podrobně specifikována a je k nim přiřazen odpovědný orgán, tzv. gestor, který má za danou hrozbu odpovědnost.“**</a:t>
            </a:r>
          </a:p>
          <a:p>
            <a:r>
              <a:rPr lang="en-US"/>
              <a:t/>
            </a:r>
          </a:p>
          <a:p>
            <a:r>
              <a:rPr lang="en-US"/>
              <a:t>🟩 Naturogenní – abiotické hrozby:</a:t>
            </a:r>
          </a:p>
          <a:p>
            <a:r>
              <a:rPr lang="en-US"/>
              <a:t>„Zahrnují jevy jako je dlouhodobé sucho, extrémní teploty, přívalové deště, extrémní vítr nebo klasické povodně.</a:t>
            </a:r>
          </a:p>
          <a:p>
            <a:r>
              <a:rPr lang="en-US"/>
              <a:t>Gestorem je nejčastěji Ministerstvo životního prostředí, zemědělství a vnitra.“</a:t>
            </a:r>
          </a:p>
          <a:p>
            <a:r>
              <a:rPr lang="en-US"/>
              <a:t/>
            </a:r>
          </a:p>
          <a:p>
            <a:r>
              <a:rPr lang="en-US"/>
              <a:t>🟩 Naturogenní – biotické hrozby:</a:t>
            </a:r>
          </a:p>
          <a:p>
            <a:r>
              <a:rPr lang="en-US"/>
              <a:t>„Týkají se přenosu nákaz – jak u lidí, tak u zvířat i rostlin.</a:t>
            </a:r>
          </a:p>
          <a:p>
            <a:r>
              <a:rPr lang="en-US"/>
              <a:t>Například  COVID-19 spadá pod Ministerstvo zdravotnictví, zatímco nákazy hospodářských zvířat a plodin řeší Ministerstvo zemědělství.“</a:t>
            </a:r>
          </a:p>
          <a:p>
            <a:r>
              <a:rPr lang="en-US"/>
              <a:t/>
            </a:r>
          </a:p>
          <a:p>
            <a:r>
              <a:rPr lang="en-US"/>
              <a:t>🟥 Technogenní hrozby:</a:t>
            </a:r>
          </a:p>
          <a:p>
            <a:r>
              <a:rPr lang="en-US"/>
              <a:t>„Zahrnují mimo jiné narušení dodávek základních komodit – vody, plynu, elektřiny nebo potravin.</a:t>
            </a:r>
          </a:p>
          <a:p>
            <a:r>
              <a:rPr lang="en-US"/>
              <a:t>Patří sem i radiační havárie, havárie chemických zařízení a narušení významných systémů elektronických komunikací.</a:t>
            </a:r>
          </a:p>
          <a:p>
            <a:r>
              <a:rPr lang="en-US"/>
              <a:t>Zde je rozdělení kompetencí širší – od Ministerstva průmyslu a obchodu, přes Státní úřad pro jadernou bezpečnost, až po NÚKIB.“</a:t>
            </a:r>
          </a:p>
          <a:p>
            <a:r>
              <a:rPr lang="en-US"/>
              <a:t/>
            </a:r>
          </a:p>
          <a:p>
            <a:r>
              <a:rPr lang="en-US"/>
              <a:t>🟨 Sociogenní hrozby:</a:t>
            </a:r>
          </a:p>
          <a:p>
            <a:r>
              <a:rPr lang="en-US"/>
              <a:t>„Sem řadíme například migrační vlny a narušení vnitřní bezpečnosti – včetně terorismu.</a:t>
            </a:r>
          </a:p>
          <a:p>
            <a:r>
              <a:rPr lang="en-US"/>
              <a:t>Za tyto události nese odpovědnost především Ministerstvo vnitra a Ministerstvo zahraničních věcí.“</a:t>
            </a:r>
          </a:p>
          <a:p>
            <a:r>
              <a:rPr lang="en-US"/>
              <a:t/>
            </a:r>
          </a:p>
          <a:p>
            <a:r>
              <a:rPr lang="en-US"/>
              <a:t>„Poslední kategorií jsou hrozby ekonomického charakteru, například narušení finanční nebo měnové stability státu.</a:t>
            </a:r>
          </a:p>
          <a:p>
            <a:r>
              <a:rPr lang="en-US"/>
              <a:t>Gestorem je zde Ministerstvo financí.“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 krizovém zákoně jsou popsány čtyři úrovně krizových stavů, které se vyhlašují podle závažnosti situace. Každý z nich umožňuje orgánům veřejné moci uplatnit zvláštní pravomoci, ale také znamená zásah do práv a svobod občanů.“</a:t>
            </a:r>
          </a:p>
          <a:p>
            <a:r>
              <a:rPr lang="en-US"/>
              <a:t/>
            </a:r>
          </a:p>
          <a:p>
            <a:r>
              <a:rPr lang="en-US"/>
              <a:t>🔹 Stav nebezpečí</a:t>
            </a:r>
          </a:p>
          <a:p>
            <a:r>
              <a:rPr lang="en-US"/>
              <a:t>„Vyhlašuje ho hejtman kraje nebo primátor hlavního města Prahy, a to nejdéle na 30 dnů a jen pro území kraje nebo jeho části. Používá se například při rozsáhlých povodních, haváriích nebo jiných regionálně omezených krizových situacích.“</a:t>
            </a:r>
          </a:p>
          <a:p>
            <a:r>
              <a:rPr lang="en-US"/>
              <a:t/>
            </a:r>
          </a:p>
          <a:p>
            <a:r>
              <a:rPr lang="en-US"/>
              <a:t>🔹 Nouzový stav</a:t>
            </a:r>
          </a:p>
          <a:p>
            <a:r>
              <a:rPr lang="en-US"/>
              <a:t>„Vyhlašuje ho vláda České republiky, a to na dobu nejvýše 30 dnů. Důvodem je ohrožení života, zdraví, majetku, životního prostředí nebo vnitřního pořádku.</a:t>
            </a:r>
          </a:p>
          <a:p>
            <a:r>
              <a:rPr lang="en-US"/>
              <a:t>Tento stav byl například vyhlášen během pandemie COVID-19 nebo při migrační krizi.“</a:t>
            </a:r>
          </a:p>
          <a:p>
            <a:r>
              <a:rPr lang="en-US"/>
              <a:t/>
            </a:r>
          </a:p>
          <a:p>
            <a:r>
              <a:rPr lang="en-US"/>
              <a:t>🔹 Stav ohrožení státu</a:t>
            </a:r>
          </a:p>
          <a:p>
            <a:r>
              <a:rPr lang="en-US"/>
              <a:t>„Tento stav může vyhlásit pouze Parlament České republiky, a to na návrh vlády. Jedná se o situaci, kdy je vážně ohrožena svrchovanost nebo ústavní zřízení státu.</a:t>
            </a:r>
          </a:p>
          <a:p>
            <a:r>
              <a:rPr lang="en-US"/>
              <a:t/>
            </a:r>
          </a:p>
          <a:p>
            <a:r>
              <a:rPr lang="en-US"/>
              <a:t>🔹 Válečný stav</a:t>
            </a:r>
          </a:p>
          <a:p>
            <a:r>
              <a:rPr lang="en-US"/>
              <a:t>„Válečný stav vyhlašuje Parlament ČR v případě napadení České republiky nebo při plnění závazků z mezinárodních smluv o kolektivní obraně.</a:t>
            </a:r>
          </a:p>
          <a:p>
            <a:r>
              <a:rPr lang="en-US"/>
              <a:t>Je to nejvyšší krizový stav, který umožňuje rozsáhlá opatření včetně nasazení ozbrojených sil.“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Z Koncepce ochrany obyvatelstva do roku 2030</a:t>
            </a:r>
          </a:p>
          <a:p>
            <a:r>
              <a:rPr lang="en-US"/>
              <a:t>(vydává Ministerstvo vnitra, GŘ HZS ČR)</a:t>
            </a:r>
          </a:p>
          <a:p>
            <a:r>
              <a:rPr lang="en-US"/>
              <a:t>Zde je přesně popsáno, že krizové řízení je cyklický proces, jehož fáze jsou: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🔹 Prevence</a:t>
            </a:r>
          </a:p>
          <a:p>
            <a:r>
              <a:rPr lang="en-US"/>
              <a:t>„Cílem prevence je snížit pravděpodobnost vzniku mimořádných událostí nebo zmírnit jejich dopady.</a:t>
            </a:r>
          </a:p>
          <a:p>
            <a:r>
              <a:rPr lang="en-US"/>
              <a:t>Jde například o monitoring rizik, posilování ochrany infrastruktury, stavební opatření proti povodním nebo zavádění bezpečnostních norem.“</a:t>
            </a:r>
          </a:p>
          <a:p>
            <a:r>
              <a:rPr lang="en-US"/>
              <a:t/>
            </a:r>
          </a:p>
          <a:p>
            <a:r>
              <a:rPr lang="en-US"/>
              <a:t>🔹 Příprava</a:t>
            </a:r>
          </a:p>
          <a:p>
            <a:r>
              <a:rPr lang="en-US"/>
              <a:t>„Příprava zahrnuje tvorbu krizových plánů, typových plánů a plánů krizové připravenosti.</a:t>
            </a:r>
          </a:p>
          <a:p>
            <a:r>
              <a:rPr lang="en-US"/>
              <a:t>Dále sem spadá pravidelné školení pracovníků, taktická cvičení, zajištění materiálních rezerv a osvěta veřejnosti – například znalost sirén, evakuačních tras a krizových linek.“</a:t>
            </a:r>
          </a:p>
          <a:p>
            <a:r>
              <a:rPr lang="en-US"/>
              <a:t/>
            </a:r>
          </a:p>
          <a:p>
            <a:r>
              <a:rPr lang="en-US"/>
              <a:t>🔹 Reakce</a:t>
            </a:r>
          </a:p>
          <a:p>
            <a:r>
              <a:rPr lang="en-US"/>
              <a:t>„Reakce je aktivní řešení události – nasazení složek IZS, řízení krizového štábu, komunikace s veřejností, evakuace a ochranná opatření.</a:t>
            </a:r>
          </a:p>
          <a:p>
            <a:r>
              <a:rPr lang="en-US"/>
              <a:t>V této fázi je klíčová rychlost a koordinace mezi subjekty krizového řízení.“</a:t>
            </a:r>
          </a:p>
          <a:p>
            <a:r>
              <a:rPr lang="en-US"/>
              <a:t/>
            </a:r>
          </a:p>
          <a:p>
            <a:r>
              <a:rPr lang="en-US"/>
              <a:t>🔹 Obnova</a:t>
            </a:r>
          </a:p>
          <a:p>
            <a:r>
              <a:rPr lang="en-US"/>
              <a:t>„Obnova znamená návrat společnosti do běžného fungování – tedy opravy infrastruktury, finanční kompenzace, obnovení služeb a pomoc obyvatelstvu.</a:t>
            </a:r>
          </a:p>
          <a:p>
            <a:r>
              <a:rPr lang="en-US"/>
              <a:t>Důležitou součástí této fáze je vyhodnocení postupu, identifikace nedostatků a aktualizace plánů pro příště.“</a:t>
            </a:r>
          </a:p>
          <a:p>
            <a:r>
              <a:rPr lang="en-US"/>
              <a:t>v jakém zákoně je toto zmíněno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is.ambis.cz/th/iyjn4/Bakalarska_prace_Krizove_rizeni_v_Ceske_republice__Jurcakova.pdf" TargetMode="External" Type="http://schemas.openxmlformats.org/officeDocument/2006/relationships/hyperlink"/><Relationship Id="rId3" Target="https://is.ambis.cz/th/jceut/Bodlak_Josef_Bakalarska_prace_12_2022.pdf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1864542" y="534262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01045"/>
            <a:ext cx="16577602" cy="4442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50"/>
              </a:lnSpc>
            </a:pPr>
            <a:r>
              <a:rPr lang="en-US" sz="7900">
                <a:solidFill>
                  <a:srgbClr val="000000"/>
                </a:solidFill>
                <a:latin typeface="TAN Mon Cheri"/>
                <a:ea typeface="TAN Mon Cheri"/>
                <a:cs typeface="TAN Mon Cheri"/>
                <a:sym typeface="TAN Mon Cheri"/>
              </a:rPr>
              <a:t>KRIZOVÝ MANAGEMENT: REAKCE NA MIMOŘÁDNÉ SITUACE V ČR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2982214" y="8276296"/>
            <a:ext cx="3802205" cy="982004"/>
            <a:chOff x="0" y="0"/>
            <a:chExt cx="5069606" cy="130933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47625"/>
              <a:ext cx="5069606" cy="5471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true">
                  <a:solidFill>
                    <a:srgbClr val="000000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Kryštof Plavka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62180"/>
              <a:ext cx="5069606" cy="5471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Bezpečnostní management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A69D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867993" y="2405048"/>
          <a:ext cx="16391307" cy="5475262"/>
        </p:xfrm>
        <a:graphic>
          <a:graphicData uri="http://schemas.openxmlformats.org/drawingml/2006/table">
            <a:tbl>
              <a:tblPr/>
              <a:tblGrid>
                <a:gridCol w="16391307"/>
              </a:tblGrid>
              <a:tr h="5475262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Krizový management = systém řízení krizových situací</a:t>
                      </a:r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Mimořádná událost (MU)</a:t>
                      </a:r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Krizová situace</a:t>
                      </a:r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Krizový stav</a:t>
                      </a:r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Krizové opatření</a:t>
                      </a: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3" id="3"/>
          <p:cNvGrpSpPr/>
          <p:nvPr/>
        </p:nvGrpSpPr>
        <p:grpSpPr>
          <a:xfrm rot="0">
            <a:off x="1028700" y="1040775"/>
            <a:ext cx="16860515" cy="1724718"/>
            <a:chOff x="0" y="0"/>
            <a:chExt cx="22480687" cy="229962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80975"/>
              <a:ext cx="22480687" cy="15017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750"/>
                </a:lnSpc>
              </a:pPr>
              <a:r>
                <a:rPr lang="en-US" sz="6500">
                  <a:solidFill>
                    <a:srgbClr val="000000"/>
                  </a:solidFill>
                  <a:latin typeface="TAN Mon Cheri"/>
                  <a:ea typeface="TAN Mon Cheri"/>
                  <a:cs typeface="TAN Mon Cheri"/>
                  <a:sym typeface="TAN Mon Cheri"/>
                </a:rPr>
                <a:t>VYMEZENÍ ZÁKLADNÍCH POJMŮ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568316"/>
              <a:ext cx="22480687" cy="731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0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A69D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65432"/>
            <a:ext cx="16860515" cy="4201218"/>
            <a:chOff x="0" y="0"/>
            <a:chExt cx="22480687" cy="560162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80975"/>
              <a:ext cx="22480687" cy="48037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750"/>
                </a:lnSpc>
              </a:pPr>
              <a:r>
                <a:rPr lang="en-US" sz="6500">
                  <a:solidFill>
                    <a:srgbClr val="000000"/>
                  </a:solidFill>
                  <a:latin typeface="TAN Mon Cheri"/>
                  <a:ea typeface="TAN Mon Cheri"/>
                  <a:cs typeface="TAN Mon Cheri"/>
                  <a:sym typeface="TAN Mon Cheri"/>
                </a:rPr>
                <a:t>PRÁVNÍ RÁMEC A SUBJEKTY KRIZOVÉHO ŘÍZENÍ V ČR</a:t>
              </a:r>
            </a:p>
            <a:p>
              <a:pPr algn="l">
                <a:lnSpc>
                  <a:spcPts val="9750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870316"/>
              <a:ext cx="22480687" cy="731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0"/>
                </a:lnSpc>
              </a:pP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614842" y="3026418"/>
          <a:ext cx="7945270" cy="7058025"/>
        </p:xfrm>
        <a:graphic>
          <a:graphicData uri="http://schemas.openxmlformats.org/drawingml/2006/table">
            <a:tbl>
              <a:tblPr/>
              <a:tblGrid>
                <a:gridCol w="7945270"/>
              </a:tblGrid>
              <a:tr h="7058025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Právní rámec krizového řízení:</a:t>
                      </a:r>
                      <a:endParaRPr lang="en-US" sz="1100"/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Zákon č. 240/2000 Sb. (krizový zákon)</a:t>
                      </a:r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Zákon č. 239/2000 Sb. (o integrovaném záchranném systému)</a:t>
                      </a:r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Ústavní zákon č. 110/1998 Sb. (o bezpečnosti ČR)</a:t>
                      </a: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9144000" y="3026418"/>
          <a:ext cx="6414195" cy="6524625"/>
        </p:xfrm>
        <a:graphic>
          <a:graphicData uri="http://schemas.openxmlformats.org/drawingml/2006/table">
            <a:tbl>
              <a:tblPr/>
              <a:tblGrid>
                <a:gridCol w="5895475"/>
              </a:tblGrid>
              <a:tr h="6524625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Subjekty krizového řízení:</a:t>
                      </a:r>
                      <a:endParaRPr lang="en-US" sz="1100"/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Vláda ČR, Ústřední krizový štáb</a:t>
                      </a:r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Ministerstva a jiné správní úřady</a:t>
                      </a:r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Kraje, obce s rozšířenou působností</a:t>
                      </a:r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Bezpečnostní rady a krizové štáby</a:t>
                      </a:r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Integrovaný záchranný systém (IZS)</a:t>
                      </a: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9D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867993" y="2405048"/>
          <a:ext cx="16391307" cy="5475262"/>
        </p:xfrm>
        <a:graphic>
          <a:graphicData uri="http://schemas.openxmlformats.org/drawingml/2006/table">
            <a:tbl>
              <a:tblPr/>
              <a:tblGrid>
                <a:gridCol w="16391307"/>
              </a:tblGrid>
              <a:tr h="547526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3345471" y="0"/>
            <a:ext cx="11211851" cy="10287000"/>
          </a:xfrm>
          <a:custGeom>
            <a:avLst/>
            <a:gdLst/>
            <a:ahLst/>
            <a:cxnLst/>
            <a:rect r="r" b="b" t="t" l="l"/>
            <a:pathLst>
              <a:path h="10287000" w="11211851">
                <a:moveTo>
                  <a:pt x="0" y="0"/>
                </a:moveTo>
                <a:lnTo>
                  <a:pt x="11211851" y="0"/>
                </a:lnTo>
                <a:lnTo>
                  <a:pt x="1121185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7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9D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50577" y="1028700"/>
            <a:ext cx="14766192" cy="8315381"/>
          </a:xfrm>
          <a:custGeom>
            <a:avLst/>
            <a:gdLst/>
            <a:ahLst/>
            <a:cxnLst/>
            <a:rect r="r" b="b" t="t" l="l"/>
            <a:pathLst>
              <a:path h="8315381" w="14766192">
                <a:moveTo>
                  <a:pt x="0" y="0"/>
                </a:moveTo>
                <a:lnTo>
                  <a:pt x="14766192" y="0"/>
                </a:lnTo>
                <a:lnTo>
                  <a:pt x="14766192" y="8315381"/>
                </a:lnTo>
                <a:lnTo>
                  <a:pt x="0" y="8315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209869"/>
            <a:ext cx="16860515" cy="55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A69D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514350" y="2230862"/>
          <a:ext cx="16744950" cy="7584186"/>
        </p:xfrm>
        <a:graphic>
          <a:graphicData uri="http://schemas.openxmlformats.org/drawingml/2006/table">
            <a:tbl>
              <a:tblPr/>
              <a:tblGrid>
                <a:gridCol w="16744950"/>
              </a:tblGrid>
              <a:tr h="7584186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3" id="3"/>
          <p:cNvGrpSpPr/>
          <p:nvPr/>
        </p:nvGrpSpPr>
        <p:grpSpPr>
          <a:xfrm rot="0">
            <a:off x="867993" y="856666"/>
            <a:ext cx="17259300" cy="1374196"/>
            <a:chOff x="0" y="0"/>
            <a:chExt cx="23012400" cy="183226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23825"/>
              <a:ext cx="23012400" cy="9772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300"/>
                </a:lnSpc>
              </a:pPr>
              <a:r>
                <a:rPr lang="en-US" sz="4200">
                  <a:solidFill>
                    <a:srgbClr val="000000"/>
                  </a:solidFill>
                  <a:latin typeface="TAN Mon Cheri"/>
                  <a:ea typeface="TAN Mon Cheri"/>
                  <a:cs typeface="TAN Mon Cheri"/>
                  <a:sym typeface="TAN Mon Cheri"/>
                </a:rPr>
                <a:t>FÁZE KRIZOVÉHO ŘÍZENÍ V ČR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100953"/>
              <a:ext cx="23012400" cy="731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0"/>
                </a:lnSpc>
              </a:pPr>
            </a:p>
          </p:txBody>
        </p:sp>
      </p:grp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614842" y="3026418"/>
          <a:ext cx="13115908" cy="6524625"/>
        </p:xfrm>
        <a:graphic>
          <a:graphicData uri="http://schemas.openxmlformats.org/drawingml/2006/table">
            <a:tbl>
              <a:tblPr/>
              <a:tblGrid>
                <a:gridCol w="13115908"/>
              </a:tblGrid>
              <a:tr h="6524625">
                <a:tc>
                  <a:txBody>
                    <a:bodyPr anchor="t" rtlCol="false"/>
                    <a:lstStyle/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Prevence – snižování rizik a předcházení vzniku MU</a:t>
                      </a:r>
                      <a:endParaRPr lang="en-US" sz="1100"/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Příprava – plánování, školení, cvičení, materiální zajištění</a:t>
                      </a:r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Reakce – řešení mimořádné události nebo krizové situace</a:t>
                      </a:r>
                    </a:p>
                    <a:p>
                      <a:pPr algn="just" marL="647700" indent="-323850" lvl="1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Commons Pro"/>
                          <a:ea typeface="TT Commons Pro"/>
                          <a:cs typeface="TT Commons Pro"/>
                          <a:sym typeface="TT Commons Pro"/>
                        </a:rPr>
                        <a:t>Obnova – návrat do normálu, vyhodnocení, opravy, psychosociální pomoc</a:t>
                      </a: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  <a:p>
                      <a:pPr algn="just">
                        <a:lnSpc>
                          <a:spcPts val="4200"/>
                        </a:lnSpc>
                      </a:pPr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1469345" y="2260291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6439" y="4223389"/>
            <a:ext cx="18503837" cy="1583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050"/>
              </a:lnSpc>
            </a:pPr>
            <a:r>
              <a:rPr lang="en-US" sz="8700">
                <a:solidFill>
                  <a:srgbClr val="000000"/>
                </a:solidFill>
                <a:latin typeface="TAN Mon Cheri"/>
                <a:ea typeface="TAN Mon Cheri"/>
                <a:cs typeface="TAN Mon Cheri"/>
                <a:sym typeface="TAN Mon Cheri"/>
              </a:rPr>
              <a:t>DĚKUJI ZA POZORNOST!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28700" y="464440"/>
          <a:ext cx="16391307" cy="12430125"/>
        </p:xfrm>
        <a:graphic>
          <a:graphicData uri="http://schemas.openxmlformats.org/drawingml/2006/table">
            <a:tbl>
              <a:tblPr/>
              <a:tblGrid>
                <a:gridCol w="16391307"/>
              </a:tblGrid>
              <a:tr h="1243012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JURČÁKOVÁ, Kristýna. Krizové řízení v České republice. Online, Bakalářská práce. Brno: AMBIS vysoká škola, a.s., 2024. Dostupné také z: </a:t>
                      </a:r>
                      <a:r>
                        <a:rPr lang="en-US" sz="2899" u="sng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  <a:hlinkClick r:id="rId2" tooltip="https://is.ambis.cz/th/iyjn4/Bakalarska_prace_Krizove_rizeni_v_Ceske_republice__Jurcakova.pdf"/>
                        </a:rPr>
                        <a:t>https://is.ambis.cz/th/iyjn4/Bakalarska_prace_Krizove_rizeni_v_Ceske_republice__Jurcakova.pdf</a:t>
                      </a:r>
                      <a:r>
                        <a:rPr lang="en-US" sz="28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.</a:t>
                      </a:r>
                      <a:endParaRPr lang="en-US" sz="1100"/>
                    </a:p>
                    <a:p>
                      <a:pPr algn="l">
                        <a:lnSpc>
                          <a:spcPts val="4059"/>
                        </a:lnSpc>
                      </a:pPr>
                    </a:p>
                    <a:p>
                      <a:pPr algn="l">
                        <a:lnSpc>
                          <a:spcPts val="4059"/>
                        </a:lnSpc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Česká republika. Zákon č. 239/2000 Sb., o integrovaném záchranném systému a o změně některých zákonů. In: Sbírka zákonů České republiky. 2000. Dostupné z:</a:t>
                      </a:r>
                      <a:r>
                        <a:rPr lang="en-US" sz="2899" u="sng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https://www.zakonyprolidi.cz/cs/2000-239</a:t>
                      </a:r>
                    </a:p>
                    <a:p>
                      <a:pPr algn="l">
                        <a:lnSpc>
                          <a:spcPts val="4059"/>
                        </a:lnSpc>
                      </a:pPr>
                    </a:p>
                    <a:p>
                      <a:pPr algn="l">
                        <a:lnSpc>
                          <a:spcPts val="4059"/>
                        </a:lnSpc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Česká Republika. Zákon č. 240/2000 Sb., o krizovém řízení a o změně některých zákonů (krizový zákon). In: Sbírka zákonů České republiky. 2000. Dostupné z:</a:t>
                      </a:r>
                      <a:r>
                        <a:rPr lang="en-US" sz="2899" u="sng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https://www.zakonyprolidi.cz/cs/2000-240</a:t>
                      </a:r>
                    </a:p>
                    <a:p>
                      <a:pPr algn="l">
                        <a:lnSpc>
                          <a:spcPts val="4059"/>
                        </a:lnSpc>
                      </a:pPr>
                    </a:p>
                    <a:p>
                      <a:pPr algn="l">
                        <a:lnSpc>
                          <a:spcPts val="4059"/>
                        </a:lnSpc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Česko. Ústavní zákon č. 110/1998 Sb., o bezpečnosti České republiky. In: Sbírka zákonů České republiky. 1998. Dostupné z:</a:t>
                      </a:r>
                      <a:r>
                        <a:rPr lang="en-US" sz="2899" u="sng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https://www.zakonyprolidi.cz/cs/1998-110</a:t>
                      </a:r>
                    </a:p>
                    <a:p>
                      <a:pPr algn="l">
                        <a:lnSpc>
                          <a:spcPts val="4059"/>
                        </a:lnSpc>
                      </a:pPr>
                    </a:p>
                    <a:p>
                      <a:pPr algn="l">
                        <a:lnSpc>
                          <a:spcPts val="4059"/>
                        </a:lnSpc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BODLÁK, Josef. Bezpečnostní systém a krizový management. Online, Bakalářská práce. Praha: AMBIS vysoká škola, a.s. Katedra bezpečnosti a práva, 2022. Dostupné z:</a:t>
                      </a:r>
                      <a:r>
                        <a:rPr lang="en-US" sz="2899" u="sng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  <a:hlinkClick r:id="rId3" tooltip="https://is.ambis.cz/th/jceut/Bodlak_Josef_Bakalarska_prace_12_2022.pdf"/>
                        </a:rPr>
                        <a:t>https://is.ambis.cz/th/jceut/Bodlak_Josef_Bakalarska_prace_12_2022.pdf</a:t>
                      </a:r>
                    </a:p>
                    <a:p>
                      <a:pPr algn="l">
                        <a:lnSpc>
                          <a:spcPts val="4059"/>
                        </a:lnSpc>
                      </a:pPr>
                    </a:p>
                    <a:p>
                      <a:pPr algn="l">
                        <a:lnSpc>
                          <a:spcPts val="4059"/>
                        </a:lnSpc>
                      </a:pPr>
                    </a:p>
                    <a:p>
                      <a:pPr algn="l">
                        <a:lnSpc>
                          <a:spcPts val="4059"/>
                        </a:lnSpc>
                      </a:pPr>
                    </a:p>
                    <a:p>
                      <a:pPr algn="l">
                        <a:lnSpc>
                          <a:spcPts val="4059"/>
                        </a:lnSpc>
                      </a:pPr>
                    </a:p>
                    <a:p>
                      <a:pPr algn="l">
                        <a:lnSpc>
                          <a:spcPts val="4059"/>
                        </a:lnSpc>
                      </a:pPr>
                    </a:p>
                    <a:p>
                      <a:pPr algn="l">
                        <a:lnSpc>
                          <a:spcPts val="4059"/>
                        </a:lnSpc>
                      </a:pPr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DAGiwzGZ7IQ</dc:identifier>
  <dcterms:modified xsi:type="dcterms:W3CDTF">2011-08-01T06:04:30Z</dcterms:modified>
  <cp:revision>1</cp:revision>
  <dc:title>Krizový management: reakce na mimořádné situace v ČR</dc:title>
</cp:coreProperties>
</file>