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4" r:id="rId7"/>
    <p:sldId id="260" r:id="rId8"/>
    <p:sldId id="266" r:id="rId9"/>
    <p:sldId id="265" r:id="rId10"/>
    <p:sldId id="263" r:id="rId11"/>
    <p:sldId id="261" r:id="rId12"/>
    <p:sldId id="26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09DF6-060E-4438-9382-EE2D3852E26A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1D147-80D6-4DE4-949A-E0C019EC8D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99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%C4%8Cesko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s.wikipedia.org/wiki/Okres_Sokolov" TargetMode="External"/><Relationship Id="rId4" Type="http://schemas.openxmlformats.org/officeDocument/2006/relationships/hyperlink" Target="https://cs.wikipedia.org/wiki/T%C4%9B%C5%BEba_v_%C4%8Cesku#cite_note-2" TargetMode="Externa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Uran_(prvek)" TargetMode="External"/><Relationship Id="rId13" Type="http://schemas.openxmlformats.org/officeDocument/2006/relationships/hyperlink" Target="https://cs.wikipedia.org/wiki/Kaolin" TargetMode="External"/><Relationship Id="rId3" Type="http://schemas.openxmlformats.org/officeDocument/2006/relationships/hyperlink" Target="https://cs.wikipedia.org/wiki/%C5%BDelezn%C3%A1_ruda" TargetMode="External"/><Relationship Id="rId7" Type="http://schemas.openxmlformats.org/officeDocument/2006/relationships/hyperlink" Target="https://cs.wikipedia.org/wiki/Olovo" TargetMode="External"/><Relationship Id="rId12" Type="http://schemas.openxmlformats.org/officeDocument/2006/relationships/hyperlink" Target="https://cs.wikipedia.org/wiki/Grafit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s.wikipedia.org/wiki/Zinek" TargetMode="External"/><Relationship Id="rId11" Type="http://schemas.openxmlformats.org/officeDocument/2006/relationships/hyperlink" Target="https://cs.wikipedia.org/wiki/Ropa" TargetMode="External"/><Relationship Id="rId5" Type="http://schemas.openxmlformats.org/officeDocument/2006/relationships/hyperlink" Target="https://cs.wikipedia.org/wiki/M%C4%9B%C4%8F" TargetMode="External"/><Relationship Id="rId10" Type="http://schemas.openxmlformats.org/officeDocument/2006/relationships/hyperlink" Target="https://cs.wikipedia.org/wiki/Hn%C4%9Bd%C3%A9_uhl%C3%AD" TargetMode="External"/><Relationship Id="rId4" Type="http://schemas.openxmlformats.org/officeDocument/2006/relationships/hyperlink" Target="https://cs.wikipedia.org/wiki/Pyrit" TargetMode="External"/><Relationship Id="rId9" Type="http://schemas.openxmlformats.org/officeDocument/2006/relationships/hyperlink" Target="https://cs.wikipedia.org/wiki/Uhl%C3%AD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Automobilový p, (Škoda Auto </a:t>
            </a:r>
            <a:r>
              <a:rPr lang="cs-CZ" dirty="0" err="1" smtClean="0"/>
              <a:t>a.s</a:t>
            </a:r>
            <a:r>
              <a:rPr lang="cs-CZ" dirty="0" smtClean="0"/>
              <a:t>, CZECHOSLOVAK GROUP a.s.)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, ( VOP CZ, </a:t>
            </a:r>
            <a:r>
              <a:rPr lang="cs-CZ" dirty="0" err="1" smtClean="0"/>
              <a:t>s.p</a:t>
            </a:r>
            <a:r>
              <a:rPr lang="cs-CZ" dirty="0" smtClean="0"/>
              <a:t>.)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1D147-80D6-4DE4-949A-E0C019EC8DC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607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Odhady činí 1,2 až 1,4 milionu tun této vzácné rudy a řadí tak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Česko"/>
              </a:rPr>
              <a:t>Česko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k zemím s největší zásobou lithia na světě, která představuje 6% dosud známých světových zásob.</a:t>
            </a:r>
            <a:r>
              <a:rPr lang="cs-CZ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[2]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V současné době (2017) se o těžbě jedná a připravuje se prvotní fáze povrchové těžby. Další možná naleziště se zkoumají na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Okres Sokolov"/>
              </a:rPr>
              <a:t>Sokolovsku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1D147-80D6-4DE4-949A-E0C019EC8DC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96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Přírodní zdroje České republiky. </a:t>
            </a:r>
            <a:r>
              <a:rPr lang="cs-CZ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Železná ruda"/>
              </a:rPr>
              <a:t>Železná ruda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PY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Pyrit"/>
              </a:rPr>
              <a:t>Pyrit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PM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Měď"/>
              </a:rPr>
              <a:t>Měď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Zinek"/>
              </a:rPr>
              <a:t>Zinek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 tooltip="Olovo"/>
              </a:rPr>
              <a:t>Olovo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U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 tooltip="Uran (prvek)"/>
              </a:rPr>
              <a:t>Uran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9" tooltip="Uhlí"/>
              </a:rPr>
              <a:t>Uhlí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0" tooltip="Hnědé uhlí"/>
              </a:rPr>
              <a:t>Hnědé uhlí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1" tooltip="Ropa"/>
              </a:rPr>
              <a:t>Ropa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G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2" tooltip="Grafit"/>
              </a:rPr>
              <a:t>Grafit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KA — </a:t>
            </a:r>
            <a:r>
              <a:rPr lang="cs-CZ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13" tooltip="Kaolin"/>
              </a:rPr>
              <a:t>Kaolin</a:t>
            </a:r>
            <a:r>
              <a:rPr lang="cs-CZ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1D147-80D6-4DE4-949A-E0C019EC8DC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51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4003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19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16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75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400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51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63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00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65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78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98AA52B6-8B5D-4032-B0CC-2C8AD912C66B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40C8DE4-1446-4463-A711-663AA563CA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70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shr.gov.cz/pro-verejnou-spravu/system-hopks/statni-hmotne-rezervy-shr/" TargetMode="External"/><Relationship Id="rId2" Type="http://schemas.openxmlformats.org/officeDocument/2006/relationships/hyperlink" Target="https://cs.wikipedia.org/wiki/T%C4%9B%C5%BEba_v_%C4%8Cesku#/media/Soubor:Natural_resources_of_the_Czech_Republic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dirty="0"/>
              <a:t>Ekonomická bezpečnost: strategické suroviny a energetická bezpečnost</a:t>
            </a:r>
            <a:r>
              <a:rPr lang="cs-CZ" dirty="0"/>
              <a:t> 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Vojtěch Vacek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15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Energetický mix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2810" y="2091267"/>
            <a:ext cx="6480553" cy="358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0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Možnosti zlepšení pro Surovinový a Energetický trh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Zaměření na jadernou energii jako primární zdroj energie, doplňována alternativními zdroji energie.</a:t>
            </a:r>
          </a:p>
          <a:p>
            <a:r>
              <a:rPr lang="cs-CZ" dirty="0" smtClean="0"/>
              <a:t>Využití české republiky jako skladovacího a logistického uzlu pro lezený vodíky díky své husté síti pro zemní plyn</a:t>
            </a:r>
          </a:p>
          <a:p>
            <a:r>
              <a:rPr lang="cs-CZ" dirty="0" smtClean="0"/>
              <a:t>Zlepšení energetické náročnosti a účinnosti v poměru k vyrobené el. Energii</a:t>
            </a:r>
          </a:p>
          <a:p>
            <a:r>
              <a:rPr lang="cs-CZ" dirty="0" smtClean="0"/>
              <a:t>Využití přebytečné energie k výrobě nebo transformace k výrobě energetické komodity. Jako například zelený vodík.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866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1811866"/>
            <a:ext cx="8595360" cy="4351337"/>
          </a:xfrm>
        </p:spPr>
        <p:txBody>
          <a:bodyPr>
            <a:normAutofit/>
          </a:bodyPr>
          <a:lstStyle/>
          <a:p>
            <a:r>
              <a:rPr lang="cs-CZ" sz="1100" dirty="0" smtClean="0">
                <a:hlinkClick r:id="rId2"/>
              </a:rPr>
              <a:t>https://cs.wikipedia.org/wiki/T%C4%9B%C5%BEba_v_%C4%8Cesku#/media/Soubor:Natural_resources_of_the_Czech_Republic.png</a:t>
            </a:r>
            <a:endParaRPr lang="cs-CZ" sz="1100" dirty="0" smtClean="0"/>
          </a:p>
          <a:p>
            <a:r>
              <a:rPr lang="cs-CZ" sz="1100" dirty="0"/>
              <a:t>Dančák, B., &amp; </a:t>
            </a:r>
            <a:r>
              <a:rPr lang="cs-CZ" sz="1100" dirty="0" err="1"/>
              <a:t>Závěšický</a:t>
            </a:r>
            <a:r>
              <a:rPr lang="cs-CZ" sz="1100" dirty="0"/>
              <a:t>, J. (2007). </a:t>
            </a:r>
            <a:r>
              <a:rPr lang="cs-CZ" sz="1100" i="1" dirty="0"/>
              <a:t>Energetická bezpečnost a zájmy České republiky</a:t>
            </a:r>
            <a:r>
              <a:rPr lang="cs-CZ" sz="1100" dirty="0"/>
              <a:t>. Brno: Masarykova univerzita - Mezinárodní politologický ústav. ISBN 9788021044401. </a:t>
            </a:r>
          </a:p>
          <a:p>
            <a:r>
              <a:rPr lang="cs-CZ" sz="1100" dirty="0"/>
              <a:t>Hrubý, Z., &amp; Lukášek, L. (2016). </a:t>
            </a:r>
            <a:r>
              <a:rPr lang="cs-CZ" sz="1100" i="1" dirty="0"/>
              <a:t>Energetická bezpečnost České republiky</a:t>
            </a:r>
            <a:r>
              <a:rPr lang="cs-CZ" sz="1100" dirty="0"/>
              <a:t>. Praha: </a:t>
            </a:r>
            <a:r>
              <a:rPr lang="cs-CZ" sz="1100" dirty="0" err="1" smtClean="0"/>
              <a:t>Nakladatelst</a:t>
            </a:r>
            <a:r>
              <a:rPr lang="cs-CZ" sz="1100" dirty="0" err="1"/>
              <a:t>ý</a:t>
            </a:r>
            <a:r>
              <a:rPr lang="cs-CZ" sz="1100" dirty="0" smtClean="0"/>
              <a:t> </a:t>
            </a:r>
            <a:r>
              <a:rPr lang="cs-CZ" sz="1100" dirty="0"/>
              <a:t>Karolinum. ISBN 9788024629742. </a:t>
            </a:r>
            <a:endParaRPr lang="cs-CZ" sz="1100" dirty="0" smtClean="0"/>
          </a:p>
          <a:p>
            <a:r>
              <a:rPr lang="cs-CZ" sz="1100" dirty="0"/>
              <a:t>Česká bioplynová asociace (2024). </a:t>
            </a:r>
            <a:r>
              <a:rPr lang="cs-CZ" sz="1100" i="1" dirty="0"/>
              <a:t>Co je bioplyn</a:t>
            </a:r>
            <a:r>
              <a:rPr lang="cs-CZ" sz="1100" dirty="0"/>
              <a:t>. Dostupné z: https://www.czba.cz/co-je-bioplyn.html </a:t>
            </a:r>
          </a:p>
          <a:p>
            <a:r>
              <a:rPr lang="cs-CZ" sz="1100" dirty="0"/>
              <a:t>Česká televize. (2013). </a:t>
            </a:r>
            <a:r>
              <a:rPr lang="cs-CZ" sz="1100" i="1" dirty="0"/>
              <a:t>Na Prostějovsku vznikla první plantáž korkovníku u nás. </a:t>
            </a:r>
            <a:r>
              <a:rPr lang="cs-CZ" sz="1100" dirty="0"/>
              <a:t>Dostupné z: https://www.ceskatelevize.cz/zpravodajstvi-ostrava/zpravy/249862-na-prostejovsku-vznikla-prvni-plantaz-korkovniku-u-nas/ </a:t>
            </a:r>
            <a:endParaRPr lang="cs-CZ" sz="1100" dirty="0" smtClean="0"/>
          </a:p>
          <a:p>
            <a:r>
              <a:rPr lang="cs-CZ" sz="1100" dirty="0"/>
              <a:t>Správa státních hmotných rezerv. Státní hmotné rezervy (SHR) [online]. Praha: SSHR, [cit. 2025-04-29]. Dostupné z: </a:t>
            </a:r>
            <a:r>
              <a:rPr lang="cs-CZ" sz="1100" dirty="0">
                <a:hlinkClick r:id="rId3"/>
              </a:rPr>
              <a:t>https://sshr.gov.cz/pro-verejnou-spravu/system-hopks/statni-hmotne-rezervy-shr</a:t>
            </a:r>
            <a:r>
              <a:rPr lang="cs-CZ" sz="1100" dirty="0" smtClean="0">
                <a:hlinkClick r:id="rId3"/>
              </a:rPr>
              <a:t>/</a:t>
            </a:r>
            <a:endParaRPr lang="cs-CZ" sz="1100" dirty="0"/>
          </a:p>
          <a:p>
            <a:r>
              <a:rPr lang="cs-CZ" sz="1100" dirty="0"/>
              <a:t>Český statistický úřad. (2014). </a:t>
            </a:r>
            <a:r>
              <a:rPr lang="cs-CZ" sz="1100" i="1" dirty="0"/>
              <a:t>Roste výroba elektřiny z obnovitelných zdrojů</a:t>
            </a:r>
            <a:r>
              <a:rPr lang="cs-CZ" sz="1100" dirty="0"/>
              <a:t>. Dostupné z: https://www.czso.cz/csu/czso/roste_vyroba_elektriny_z_obnovitelnych_zdroju_20141008 </a:t>
            </a:r>
            <a:endParaRPr lang="cs-CZ" sz="1100" dirty="0" smtClean="0"/>
          </a:p>
          <a:p>
            <a:r>
              <a:rPr lang="cs-CZ" sz="1100" dirty="0" smtClean="0"/>
              <a:t>Tabul</a:t>
            </a:r>
            <a:r>
              <a:rPr lang="cs-CZ" sz="1100" dirty="0" smtClean="0"/>
              <a:t>ka energetického mixu vlastní výroba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960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Ekonomická bezpečnost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872" y="2311400"/>
            <a:ext cx="8595360" cy="4351337"/>
          </a:xfrm>
        </p:spPr>
        <p:txBody>
          <a:bodyPr>
            <a:normAutofit/>
          </a:bodyPr>
          <a:lstStyle/>
          <a:p>
            <a:r>
              <a:rPr lang="cs-CZ" dirty="0" smtClean="0"/>
              <a:t>Absence ucelené definice</a:t>
            </a:r>
          </a:p>
          <a:p>
            <a:r>
              <a:rPr lang="cs-CZ" dirty="0"/>
              <a:t>Souhrn opatření k zajištění funkčnosti hospodářské a finanční soustavy státu, zajištění zdrojů pro řešení mimořádných a krizových situací a pro zabezpečení základních materiálních potřeb obyvatelstva a státu v době krizových stavů</a:t>
            </a:r>
            <a:r>
              <a:rPr lang="cs-CZ" dirty="0" smtClean="0"/>
              <a:t>.</a:t>
            </a:r>
          </a:p>
          <a:p>
            <a:r>
              <a:rPr lang="cs-CZ" dirty="0" smtClean="0"/>
              <a:t>Udržení funkčnosti ekonomické soupravy státu během působení vnitřní i vnější krize.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25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Správa státních hmotných rezerv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400" dirty="0"/>
              <a:t>Správa státních hmotných rezerv je ústředním orgánem státní správy v České republice v oblastech hospodářských opatření pro krizové stavy, </a:t>
            </a:r>
            <a:r>
              <a:rPr lang="cs-CZ" sz="1400" dirty="0" smtClean="0"/>
              <a:t>státn</a:t>
            </a:r>
            <a:r>
              <a:rPr lang="cs-CZ" sz="1400" dirty="0"/>
              <a:t>ích hmotných rezerv a ropné bezpečnosti</a:t>
            </a:r>
            <a:r>
              <a:rPr lang="cs-CZ" sz="1400" dirty="0" smtClean="0"/>
              <a:t>.</a:t>
            </a:r>
          </a:p>
          <a:p>
            <a:r>
              <a:rPr lang="cs-CZ" sz="1400" b="1" dirty="0"/>
              <a:t>hmotné rezervy</a:t>
            </a:r>
            <a:r>
              <a:rPr lang="cs-CZ" sz="1400" dirty="0"/>
              <a:t> – tvoří vybrané základní suroviny, materiály, polotovary a výrobky. Jsou určeny pro zajištění obranyschopnosti a obrany státu, pro odstraňování následků krizových situací a pro ochranu životně důležitých hospodářských zájmů státu,</a:t>
            </a:r>
          </a:p>
          <a:p>
            <a:r>
              <a:rPr lang="cs-CZ" sz="1400" b="1" dirty="0"/>
              <a:t>mobilizační rezervy</a:t>
            </a:r>
            <a:r>
              <a:rPr lang="cs-CZ" sz="1400" dirty="0"/>
              <a:t> – tvoří vybrané základní suroviny, materiály, polotovary, výrobky, stroje a jiné majetkové hodnoty určené pro zajišťování mobilizačních dodávek (pro podporu ozbrojených sil a ozbrojených bezpečnostních sborů po vyhlášení stavu ohrožení státu a válečného stavu),</a:t>
            </a:r>
          </a:p>
          <a:p>
            <a:r>
              <a:rPr lang="cs-CZ" sz="1400" b="1" dirty="0"/>
              <a:t>pohotovostní zásoby</a:t>
            </a:r>
            <a:r>
              <a:rPr lang="cs-CZ" sz="1400" dirty="0"/>
              <a:t> – tvoří vybrané základní materiály a výrobky, určené k zajištění nezbytných dodávek pro podporu obyvatelstva, činnosti havarijních služeb a hasičských záchranných sborů po vyhlášení krizových stavů, v systému nouzového hospodářství, kterou nelze zajistit obvyklým způsobem a pro materiální humanitární pomoc poskytovanou do zahraničí,</a:t>
            </a:r>
          </a:p>
          <a:p>
            <a:r>
              <a:rPr lang="cs-CZ" sz="1400" b="1" dirty="0"/>
              <a:t>zásoby pro humanitární pomoc</a:t>
            </a:r>
            <a:r>
              <a:rPr lang="cs-CZ" sz="1400" dirty="0"/>
              <a:t> – tvoří vybrané základní materiály a výrobky určené po vyhlášení krizových stavů k bezplatnému poskytnutí fyzické osobě vážně materiálně postižené</a:t>
            </a:r>
            <a:r>
              <a:rPr lang="cs-CZ" sz="1400" dirty="0" smtClean="0"/>
              <a:t>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3174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Kritický průmysl a suroviny pro ČR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5181600" cy="4351338"/>
          </a:xfrm>
        </p:spPr>
        <p:txBody>
          <a:bodyPr>
            <a:normAutofit/>
          </a:bodyPr>
          <a:lstStyle/>
          <a:p>
            <a:r>
              <a:rPr lang="cs-CZ" dirty="0" smtClean="0"/>
              <a:t>Podíl průmyslu na HDP ČR tvoří 37%</a:t>
            </a:r>
          </a:p>
          <a:p>
            <a:r>
              <a:rPr lang="cs-CZ" dirty="0" smtClean="0"/>
              <a:t>Největší podíl: </a:t>
            </a:r>
          </a:p>
          <a:p>
            <a:r>
              <a:rPr lang="cs-CZ" dirty="0" smtClean="0"/>
              <a:t>Automobilový p, </a:t>
            </a:r>
          </a:p>
          <a:p>
            <a:r>
              <a:rPr lang="cs-CZ" dirty="0" smtClean="0"/>
              <a:t>Strojírenský p, </a:t>
            </a:r>
          </a:p>
          <a:p>
            <a:r>
              <a:rPr lang="cs-CZ" dirty="0" smtClean="0"/>
              <a:t>Chemický p, </a:t>
            </a:r>
          </a:p>
          <a:p>
            <a:r>
              <a:rPr lang="cs-CZ" dirty="0" smtClean="0"/>
              <a:t>Zbrojní průmysl, </a:t>
            </a:r>
          </a:p>
          <a:p>
            <a:r>
              <a:rPr lang="cs-CZ" dirty="0" smtClean="0"/>
              <a:t>Stavební p, </a:t>
            </a:r>
          </a:p>
          <a:p>
            <a:r>
              <a:rPr lang="cs-CZ" dirty="0" smtClean="0"/>
              <a:t>Potravinářský p.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Největší podíl těžených surovin v ČR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Hnědé uhlí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Černé uhlí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Kalium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Vápenec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Pískovec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Uran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Ropa a zemní plyn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33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Strategické suroviny ČR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Kritické suroviny pro nejdůležitější odvětví průmyslu, národní obrany a energetické bezpečnosti.</a:t>
            </a:r>
          </a:p>
          <a:p>
            <a:r>
              <a:rPr lang="cs-CZ" dirty="0" smtClean="0"/>
              <a:t>Suroviny důležité pro rozvoj a udržitelnost české republiky </a:t>
            </a:r>
          </a:p>
          <a:p>
            <a:r>
              <a:rPr lang="cs-CZ" dirty="0" smtClean="0"/>
              <a:t>Suroviny důležité pro český průmysl a energetický sektor v souladu s politikou EU a Energetickou politikou ČR</a:t>
            </a:r>
          </a:p>
          <a:p>
            <a:r>
              <a:rPr lang="cs-CZ" dirty="0" smtClean="0"/>
              <a:t>Lithium – ČR nejbohatší stát EU možná i světa?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511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575" y="1007533"/>
            <a:ext cx="7894853" cy="4800071"/>
          </a:xfrm>
        </p:spPr>
      </p:pic>
    </p:spTree>
    <p:extLst>
      <p:ext uri="{BB962C8B-B14F-4D97-AF65-F5344CB8AC3E}">
        <p14:creationId xmlns:p14="http://schemas.microsoft.com/office/powerpoint/2010/main" val="164828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Energetická</a:t>
            </a:r>
            <a:r>
              <a:rPr lang="cs-CZ" dirty="0" smtClean="0"/>
              <a:t> </a:t>
            </a:r>
            <a:r>
              <a:rPr lang="cs-CZ" sz="3600" dirty="0" smtClean="0"/>
              <a:t>bezpečnost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OSN definuje energetickou bezpečnost jako dostupnost použitelných energetických dodávek pro koncového </a:t>
            </a:r>
            <a:r>
              <a:rPr lang="cs-CZ" dirty="0" smtClean="0"/>
              <a:t>uživatele.</a:t>
            </a:r>
          </a:p>
          <a:p>
            <a:r>
              <a:rPr lang="cs-CZ" dirty="0"/>
              <a:t>EU ji označuje jako nepřerušitelnou fyzickou dostupnost energetických produktů na trhu, a to za ceny, které jsou pro všechny spotřebitele i s ohledem na ekologickou čistotu a udržitelnost rozvoje </a:t>
            </a:r>
            <a:endParaRPr lang="cs-CZ" dirty="0" smtClean="0"/>
          </a:p>
          <a:p>
            <a:r>
              <a:rPr lang="cs-CZ" dirty="0"/>
              <a:t>Energie hraje klíčovou roli v ekonomickém růstu. Pro udržení hospodářského dynamismu je nezbytný dostatečný zdroj energie nejen pro výrobu, ale také pro dopravu a každodenní fungování. Tento fakt činí energetickou bezpečnost pro každý stát s cílem ekonomického rozvoje zásadním zájmem.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315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energetické bezpečnosti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79624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/>
              <a:t>V roce 2004 světová energetická rada vymezila základní 4 principy </a:t>
            </a:r>
            <a:endParaRPr lang="cs-CZ" dirty="0" smtClean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dirty="0" smtClean="0"/>
              <a:t> </a:t>
            </a:r>
            <a:r>
              <a:rPr lang="cs-CZ" i="1" dirty="0" err="1"/>
              <a:t>Accessibility</a:t>
            </a:r>
            <a:r>
              <a:rPr lang="cs-CZ" i="1" dirty="0"/>
              <a:t> – dostupnost energetických služeb pro veškeré odběratele. </a:t>
            </a:r>
            <a:endParaRPr lang="cs-CZ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dirty="0" smtClean="0"/>
              <a:t> </a:t>
            </a:r>
            <a:r>
              <a:rPr lang="cs-CZ" i="1" dirty="0" err="1"/>
              <a:t>Availability</a:t>
            </a:r>
            <a:r>
              <a:rPr lang="cs-CZ" i="1" dirty="0"/>
              <a:t> – pohotovost energetických služeb zejména z hlediska jejich dostupnosti, zásobování a distribuce </a:t>
            </a:r>
            <a:endParaRPr lang="cs-CZ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dirty="0" smtClean="0"/>
              <a:t> </a:t>
            </a:r>
            <a:r>
              <a:rPr lang="cs-CZ" i="1" dirty="0" err="1"/>
              <a:t>Acceptibility</a:t>
            </a:r>
            <a:r>
              <a:rPr lang="cs-CZ" i="1" dirty="0"/>
              <a:t> – přijatelnost pro širokou veřejnost. </a:t>
            </a:r>
            <a:endParaRPr lang="cs-CZ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i="1" dirty="0" err="1" smtClean="0"/>
              <a:t>Affordability</a:t>
            </a:r>
            <a:r>
              <a:rPr lang="cs-CZ" i="1" dirty="0" smtClean="0"/>
              <a:t> </a:t>
            </a:r>
            <a:r>
              <a:rPr lang="cs-CZ" i="1" dirty="0"/>
              <a:t>– cenovou dostupnost </a:t>
            </a:r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0844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Možné budoucí zdroje </a:t>
            </a:r>
            <a:r>
              <a:rPr lang="cs-CZ" dirty="0" smtClean="0"/>
              <a:t>energie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Jaderná energie – Generátory 4. generace, modulární generátory.</a:t>
            </a:r>
          </a:p>
          <a:p>
            <a:r>
              <a:rPr lang="cs-CZ" dirty="0" smtClean="0"/>
              <a:t>Využití biomasy a bioplynu – Zefektivnění odpadového hospodářství společně se zemědělstvím vytvoření stabilního zdroje energie.</a:t>
            </a:r>
          </a:p>
          <a:p>
            <a:r>
              <a:rPr lang="cs-CZ" dirty="0" smtClean="0"/>
              <a:t>Rozšíření paroplynových elektráren.</a:t>
            </a:r>
          </a:p>
          <a:p>
            <a:r>
              <a:rPr lang="cs-CZ" dirty="0" smtClean="0"/>
              <a:t>Rozšíření výroby zeleného vodíku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Rozšíření přečerpávacích vodních elektráren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0293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TM03457515[[fn=Pohled]]</Template>
  <TotalTime>2018</TotalTime>
  <Words>650</Words>
  <Application>Microsoft Office PowerPoint</Application>
  <PresentationFormat>Širokoúhlá obrazovka</PresentationFormat>
  <Paragraphs>74</Paragraphs>
  <Slides>12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Schoolbook</vt:lpstr>
      <vt:lpstr>Wingdings 2</vt:lpstr>
      <vt:lpstr>View</vt:lpstr>
      <vt:lpstr>Ekonomická bezpečnost: strategické suroviny a energetická bezpečnost </vt:lpstr>
      <vt:lpstr>Ekonomická bezpečnost</vt:lpstr>
      <vt:lpstr>Správa státních hmotných rezerv</vt:lpstr>
      <vt:lpstr>Kritický průmysl a suroviny pro ČR</vt:lpstr>
      <vt:lpstr>Strategické suroviny ČR</vt:lpstr>
      <vt:lpstr>Prezentace aplikace PowerPoint</vt:lpstr>
      <vt:lpstr>Energetická bezpečnost</vt:lpstr>
      <vt:lpstr>Principy energetické bezpečnosti</vt:lpstr>
      <vt:lpstr>Možné budoucí zdroje energie</vt:lpstr>
      <vt:lpstr>Energetický mix</vt:lpstr>
      <vt:lpstr>Možnosti zlepšení pro Surovinový a Energetický trh</vt:lpstr>
      <vt:lpstr>Zdroje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Ekonomická bezpečnost: strategické suroviny a energetická bezpečnost</dc:title>
  <dc:creator>Uzivatel</dc:creator>
  <cp:lastModifiedBy>Uzivatel</cp:lastModifiedBy>
  <cp:revision>19</cp:revision>
  <dcterms:created xsi:type="dcterms:W3CDTF">2025-04-28T01:52:29Z</dcterms:created>
  <dcterms:modified xsi:type="dcterms:W3CDTF">2025-04-29T11:33:42Z</dcterms:modified>
</cp:coreProperties>
</file>